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5" r:id="rId1"/>
  </p:sldMasterIdLst>
  <p:notesMasterIdLst>
    <p:notesMasterId r:id="rId30"/>
  </p:notesMasterIdLst>
  <p:handoutMasterIdLst>
    <p:handoutMasterId r:id="rId31"/>
  </p:handoutMasterIdLst>
  <p:sldIdLst>
    <p:sldId id="304" r:id="rId2"/>
    <p:sldId id="259" r:id="rId3"/>
    <p:sldId id="311" r:id="rId4"/>
    <p:sldId id="265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305" r:id="rId14"/>
    <p:sldId id="288" r:id="rId15"/>
    <p:sldId id="289" r:id="rId16"/>
    <p:sldId id="312" r:id="rId17"/>
    <p:sldId id="290" r:id="rId18"/>
    <p:sldId id="291" r:id="rId19"/>
    <p:sldId id="296" r:id="rId20"/>
    <p:sldId id="293" r:id="rId21"/>
    <p:sldId id="294" r:id="rId22"/>
    <p:sldId id="297" r:id="rId23"/>
    <p:sldId id="298" r:id="rId24"/>
    <p:sldId id="299" r:id="rId25"/>
    <p:sldId id="300" r:id="rId26"/>
    <p:sldId id="302" r:id="rId27"/>
    <p:sldId id="301" r:id="rId28"/>
    <p:sldId id="271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2C95DD"/>
    <a:srgbClr val="777777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1" autoAdjust="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94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4267200" y="8839200"/>
            <a:ext cx="2133600" cy="304800"/>
          </a:xfrm>
          <a:prstGeom prst="rect">
            <a:avLst/>
          </a:prstGeom>
        </p:spPr>
        <p:txBody>
          <a:bodyPr vert="horz" rtlCol="0" anchor="b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900" dirty="0" smtClean="0"/>
              <a:t>Module 4: Intelligent Storage System</a:t>
            </a:r>
            <a:endParaRPr lang="en-US" sz="900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99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Module – 4</a:t>
            </a: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Intelligent Storage System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076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450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47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08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03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29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1204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00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52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00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98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1775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831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2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63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666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13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2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979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73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909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4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</a:t>
            </a:r>
            <a:r>
              <a:rPr lang="en-US" sz="4400" dirty="0">
                <a:solidFill>
                  <a:srgbClr val="2C95DD"/>
                </a:solidFill>
              </a:rPr>
              <a:t>4</a:t>
            </a:r>
            <a:r>
              <a:rPr lang="en-US" sz="4400" dirty="0" smtClean="0">
                <a:solidFill>
                  <a:srgbClr val="2C95DD"/>
                </a:solidFill>
              </a:rPr>
              <a:t>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Intelligent storage system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4: Intelligent Storage System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Management: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828800"/>
          </a:xfrm>
        </p:spPr>
        <p:txBody>
          <a:bodyPr/>
          <a:lstStyle/>
          <a:p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Discards data that have not been accessed for a long time</a:t>
            </a:r>
          </a:p>
          <a:p>
            <a:r>
              <a:rPr lang="en-US" dirty="0" smtClean="0"/>
              <a:t>Most recently used (MRU)</a:t>
            </a:r>
          </a:p>
          <a:p>
            <a:pPr lvl="1"/>
            <a:r>
              <a:rPr lang="en-US" dirty="0" smtClean="0"/>
              <a:t>Discards data that have </a:t>
            </a:r>
            <a:r>
              <a:rPr lang="en-US" dirty="0"/>
              <a:t>been most recently accessed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45" name="Rectangle 141"/>
          <p:cNvSpPr>
            <a:spLocks noChangeArrowheads="1"/>
          </p:cNvSpPr>
          <p:nvPr/>
        </p:nvSpPr>
        <p:spPr bwMode="auto">
          <a:xfrm>
            <a:off x="2044371" y="3368053"/>
            <a:ext cx="267907" cy="267907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3" name="Text Box 159"/>
          <p:cNvSpPr txBox="1">
            <a:spLocks noChangeArrowheads="1"/>
          </p:cNvSpPr>
          <p:nvPr/>
        </p:nvSpPr>
        <p:spPr bwMode="auto">
          <a:xfrm>
            <a:off x="1816972" y="3146063"/>
            <a:ext cx="722698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New Data</a:t>
            </a:r>
          </a:p>
        </p:txBody>
      </p:sp>
      <p:sp>
        <p:nvSpPr>
          <p:cNvPr id="464" name="Text Box 160"/>
          <p:cNvSpPr txBox="1">
            <a:spLocks noChangeArrowheads="1"/>
          </p:cNvSpPr>
          <p:nvPr/>
        </p:nvSpPr>
        <p:spPr bwMode="auto">
          <a:xfrm>
            <a:off x="6158655" y="5552728"/>
            <a:ext cx="1119665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LRU/MRU Data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5" name="Line 161"/>
          <p:cNvSpPr>
            <a:spLocks noChangeShapeType="1"/>
          </p:cNvSpPr>
          <p:nvPr/>
        </p:nvSpPr>
        <p:spPr bwMode="auto">
          <a:xfrm flipV="1">
            <a:off x="5487480" y="5377351"/>
            <a:ext cx="1002169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6" name="Line 162"/>
          <p:cNvSpPr>
            <a:spLocks noChangeShapeType="1"/>
          </p:cNvSpPr>
          <p:nvPr/>
        </p:nvSpPr>
        <p:spPr bwMode="auto">
          <a:xfrm rot="10800000" flipH="1">
            <a:off x="2411501" y="3502007"/>
            <a:ext cx="853336" cy="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" name="Rectangle 142"/>
          <p:cNvSpPr>
            <a:spLocks noChangeArrowheads="1"/>
          </p:cNvSpPr>
          <p:nvPr/>
        </p:nvSpPr>
        <p:spPr bwMode="auto">
          <a:xfrm>
            <a:off x="6584536" y="5243393"/>
            <a:ext cx="267909" cy="267905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68" name="Text Box 159"/>
          <p:cNvSpPr txBox="1">
            <a:spLocks noChangeArrowheads="1"/>
          </p:cNvSpPr>
          <p:nvPr/>
        </p:nvSpPr>
        <p:spPr bwMode="auto">
          <a:xfrm>
            <a:off x="4092209" y="5614913"/>
            <a:ext cx="501740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Cache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6" name="Rectangle 97"/>
          <p:cNvSpPr>
            <a:spLocks noChangeArrowheads="1"/>
          </p:cNvSpPr>
          <p:nvPr/>
        </p:nvSpPr>
        <p:spPr bwMode="auto">
          <a:xfrm>
            <a:off x="3274758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7" name="Rectangle 98"/>
          <p:cNvSpPr>
            <a:spLocks noChangeArrowheads="1"/>
          </p:cNvSpPr>
          <p:nvPr/>
        </p:nvSpPr>
        <p:spPr bwMode="auto">
          <a:xfrm>
            <a:off x="3542666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8" name="Rectangle 99"/>
          <p:cNvSpPr>
            <a:spLocks noChangeArrowheads="1"/>
          </p:cNvSpPr>
          <p:nvPr/>
        </p:nvSpPr>
        <p:spPr bwMode="auto">
          <a:xfrm>
            <a:off x="3810573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9" name="Rectangle 100"/>
          <p:cNvSpPr>
            <a:spLocks noChangeArrowheads="1"/>
          </p:cNvSpPr>
          <p:nvPr/>
        </p:nvSpPr>
        <p:spPr bwMode="auto">
          <a:xfrm>
            <a:off x="4078481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0" name="Rectangle 106"/>
          <p:cNvSpPr>
            <a:spLocks noChangeArrowheads="1"/>
          </p:cNvSpPr>
          <p:nvPr/>
        </p:nvSpPr>
        <p:spPr bwMode="auto">
          <a:xfrm>
            <a:off x="3274758" y="4439680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1" name="Rectangle 107"/>
          <p:cNvSpPr>
            <a:spLocks noChangeArrowheads="1"/>
          </p:cNvSpPr>
          <p:nvPr/>
        </p:nvSpPr>
        <p:spPr bwMode="auto">
          <a:xfrm>
            <a:off x="3542666" y="4439680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2" name="Rectangle 108"/>
          <p:cNvSpPr>
            <a:spLocks noChangeArrowheads="1"/>
          </p:cNvSpPr>
          <p:nvPr/>
        </p:nvSpPr>
        <p:spPr bwMode="auto">
          <a:xfrm>
            <a:off x="3810573" y="4439680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3" name="Rectangle 109"/>
          <p:cNvSpPr>
            <a:spLocks noChangeArrowheads="1"/>
          </p:cNvSpPr>
          <p:nvPr/>
        </p:nvSpPr>
        <p:spPr bwMode="auto">
          <a:xfrm>
            <a:off x="4078481" y="4439680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4" name="Rectangle 110"/>
          <p:cNvSpPr>
            <a:spLocks noChangeArrowheads="1"/>
          </p:cNvSpPr>
          <p:nvPr/>
        </p:nvSpPr>
        <p:spPr bwMode="auto">
          <a:xfrm>
            <a:off x="4346389" y="4439680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5" name="Rectangle 111"/>
          <p:cNvSpPr>
            <a:spLocks noChangeArrowheads="1"/>
          </p:cNvSpPr>
          <p:nvPr/>
        </p:nvSpPr>
        <p:spPr bwMode="auto">
          <a:xfrm>
            <a:off x="4614296" y="4439680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6" name="Rectangle 112"/>
          <p:cNvSpPr>
            <a:spLocks noChangeArrowheads="1"/>
          </p:cNvSpPr>
          <p:nvPr/>
        </p:nvSpPr>
        <p:spPr bwMode="auto">
          <a:xfrm>
            <a:off x="4882204" y="4439680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7" name="Rectangle 113"/>
          <p:cNvSpPr>
            <a:spLocks noChangeArrowheads="1"/>
          </p:cNvSpPr>
          <p:nvPr/>
        </p:nvSpPr>
        <p:spPr bwMode="auto">
          <a:xfrm>
            <a:off x="5150111" y="4439680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8" name="Rectangle 115"/>
          <p:cNvSpPr>
            <a:spLocks noChangeArrowheads="1"/>
          </p:cNvSpPr>
          <p:nvPr/>
        </p:nvSpPr>
        <p:spPr bwMode="auto">
          <a:xfrm>
            <a:off x="3274758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9" name="Rectangle 116"/>
          <p:cNvSpPr>
            <a:spLocks noChangeArrowheads="1"/>
          </p:cNvSpPr>
          <p:nvPr/>
        </p:nvSpPr>
        <p:spPr bwMode="auto">
          <a:xfrm>
            <a:off x="3542666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0" name="Rectangle 117"/>
          <p:cNvSpPr>
            <a:spLocks noChangeArrowheads="1"/>
          </p:cNvSpPr>
          <p:nvPr/>
        </p:nvSpPr>
        <p:spPr bwMode="auto">
          <a:xfrm>
            <a:off x="3810573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1" name="Rectangle 118"/>
          <p:cNvSpPr>
            <a:spLocks noChangeArrowheads="1"/>
          </p:cNvSpPr>
          <p:nvPr/>
        </p:nvSpPr>
        <p:spPr bwMode="auto">
          <a:xfrm>
            <a:off x="4078481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2" name="Rectangle 119"/>
          <p:cNvSpPr>
            <a:spLocks noChangeArrowheads="1"/>
          </p:cNvSpPr>
          <p:nvPr/>
        </p:nvSpPr>
        <p:spPr bwMode="auto">
          <a:xfrm>
            <a:off x="4346389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3" name="Rectangle 120"/>
          <p:cNvSpPr>
            <a:spLocks noChangeArrowheads="1"/>
          </p:cNvSpPr>
          <p:nvPr/>
        </p:nvSpPr>
        <p:spPr bwMode="auto">
          <a:xfrm>
            <a:off x="4614296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4" name="Rectangle 121"/>
          <p:cNvSpPr>
            <a:spLocks noChangeArrowheads="1"/>
          </p:cNvSpPr>
          <p:nvPr/>
        </p:nvSpPr>
        <p:spPr bwMode="auto">
          <a:xfrm>
            <a:off x="4882204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" name="Rectangle 122"/>
          <p:cNvSpPr>
            <a:spLocks noChangeArrowheads="1"/>
          </p:cNvSpPr>
          <p:nvPr/>
        </p:nvSpPr>
        <p:spPr bwMode="auto">
          <a:xfrm>
            <a:off x="5150111" y="4707589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6" name="Rectangle 124"/>
          <p:cNvSpPr>
            <a:spLocks noChangeArrowheads="1"/>
          </p:cNvSpPr>
          <p:nvPr/>
        </p:nvSpPr>
        <p:spPr bwMode="auto">
          <a:xfrm>
            <a:off x="3274758" y="4975494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7" name="Rectangle 125"/>
          <p:cNvSpPr>
            <a:spLocks noChangeArrowheads="1"/>
          </p:cNvSpPr>
          <p:nvPr/>
        </p:nvSpPr>
        <p:spPr bwMode="auto">
          <a:xfrm>
            <a:off x="3542666" y="4975494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8" name="Rectangle 126"/>
          <p:cNvSpPr>
            <a:spLocks noChangeArrowheads="1"/>
          </p:cNvSpPr>
          <p:nvPr/>
        </p:nvSpPr>
        <p:spPr bwMode="auto">
          <a:xfrm>
            <a:off x="3810573" y="4975494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9" name="Rectangle 127"/>
          <p:cNvSpPr>
            <a:spLocks noChangeArrowheads="1"/>
          </p:cNvSpPr>
          <p:nvPr/>
        </p:nvSpPr>
        <p:spPr bwMode="auto">
          <a:xfrm>
            <a:off x="4078481" y="4975494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0" name="Rectangle 128"/>
          <p:cNvSpPr>
            <a:spLocks noChangeArrowheads="1"/>
          </p:cNvSpPr>
          <p:nvPr/>
        </p:nvSpPr>
        <p:spPr bwMode="auto">
          <a:xfrm>
            <a:off x="4346389" y="4975494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1" name="Rectangle 129"/>
          <p:cNvSpPr>
            <a:spLocks noChangeArrowheads="1"/>
          </p:cNvSpPr>
          <p:nvPr/>
        </p:nvSpPr>
        <p:spPr bwMode="auto">
          <a:xfrm>
            <a:off x="4614296" y="4975494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2" name="Rectangle 130"/>
          <p:cNvSpPr>
            <a:spLocks noChangeArrowheads="1"/>
          </p:cNvSpPr>
          <p:nvPr/>
        </p:nvSpPr>
        <p:spPr bwMode="auto">
          <a:xfrm>
            <a:off x="4882204" y="4975494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3" name="Rectangle 131"/>
          <p:cNvSpPr>
            <a:spLocks noChangeArrowheads="1"/>
          </p:cNvSpPr>
          <p:nvPr/>
        </p:nvSpPr>
        <p:spPr bwMode="auto">
          <a:xfrm>
            <a:off x="5150111" y="4975494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4" name="Rectangle 133"/>
          <p:cNvSpPr>
            <a:spLocks noChangeArrowheads="1"/>
          </p:cNvSpPr>
          <p:nvPr/>
        </p:nvSpPr>
        <p:spPr bwMode="auto">
          <a:xfrm>
            <a:off x="3274758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5" name="Rectangle 134"/>
          <p:cNvSpPr>
            <a:spLocks noChangeArrowheads="1"/>
          </p:cNvSpPr>
          <p:nvPr/>
        </p:nvSpPr>
        <p:spPr bwMode="auto">
          <a:xfrm>
            <a:off x="3542666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6" name="Rectangle 135"/>
          <p:cNvSpPr>
            <a:spLocks noChangeArrowheads="1"/>
          </p:cNvSpPr>
          <p:nvPr/>
        </p:nvSpPr>
        <p:spPr bwMode="auto">
          <a:xfrm>
            <a:off x="3810573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7" name="Rectangle 136"/>
          <p:cNvSpPr>
            <a:spLocks noChangeArrowheads="1"/>
          </p:cNvSpPr>
          <p:nvPr/>
        </p:nvSpPr>
        <p:spPr bwMode="auto">
          <a:xfrm>
            <a:off x="4078481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8" name="Rectangle 137"/>
          <p:cNvSpPr>
            <a:spLocks noChangeArrowheads="1"/>
          </p:cNvSpPr>
          <p:nvPr/>
        </p:nvSpPr>
        <p:spPr bwMode="auto">
          <a:xfrm>
            <a:off x="4346389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9" name="Rectangle 138"/>
          <p:cNvSpPr>
            <a:spLocks noChangeArrowheads="1"/>
          </p:cNvSpPr>
          <p:nvPr/>
        </p:nvSpPr>
        <p:spPr bwMode="auto">
          <a:xfrm>
            <a:off x="4614296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0" name="Rectangle 139"/>
          <p:cNvSpPr>
            <a:spLocks noChangeArrowheads="1"/>
          </p:cNvSpPr>
          <p:nvPr/>
        </p:nvSpPr>
        <p:spPr bwMode="auto">
          <a:xfrm>
            <a:off x="4882204" y="524340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1" name="Rectangle 142"/>
          <p:cNvSpPr>
            <a:spLocks noChangeArrowheads="1"/>
          </p:cNvSpPr>
          <p:nvPr/>
        </p:nvSpPr>
        <p:spPr bwMode="auto">
          <a:xfrm>
            <a:off x="5150110" y="5243402"/>
            <a:ext cx="267909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2" name="Rectangle 70"/>
          <p:cNvSpPr>
            <a:spLocks noChangeArrowheads="1"/>
          </p:cNvSpPr>
          <p:nvPr/>
        </p:nvSpPr>
        <p:spPr bwMode="auto">
          <a:xfrm>
            <a:off x="3274758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3" name="Rectangle 71"/>
          <p:cNvSpPr>
            <a:spLocks noChangeArrowheads="1"/>
          </p:cNvSpPr>
          <p:nvPr/>
        </p:nvSpPr>
        <p:spPr bwMode="auto">
          <a:xfrm>
            <a:off x="3542666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4" name="Rectangle 72"/>
          <p:cNvSpPr>
            <a:spLocks noChangeArrowheads="1"/>
          </p:cNvSpPr>
          <p:nvPr/>
        </p:nvSpPr>
        <p:spPr bwMode="auto">
          <a:xfrm>
            <a:off x="3810573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5" name="Rectangle 73"/>
          <p:cNvSpPr>
            <a:spLocks noChangeArrowheads="1"/>
          </p:cNvSpPr>
          <p:nvPr/>
        </p:nvSpPr>
        <p:spPr bwMode="auto">
          <a:xfrm>
            <a:off x="4078481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6" name="Rectangle 74"/>
          <p:cNvSpPr>
            <a:spLocks noChangeArrowheads="1"/>
          </p:cNvSpPr>
          <p:nvPr/>
        </p:nvSpPr>
        <p:spPr bwMode="auto">
          <a:xfrm>
            <a:off x="4346389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7" name="Rectangle 75"/>
          <p:cNvSpPr>
            <a:spLocks noChangeArrowheads="1"/>
          </p:cNvSpPr>
          <p:nvPr/>
        </p:nvSpPr>
        <p:spPr bwMode="auto">
          <a:xfrm>
            <a:off x="4614296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8" name="Rectangle 76"/>
          <p:cNvSpPr>
            <a:spLocks noChangeArrowheads="1"/>
          </p:cNvSpPr>
          <p:nvPr/>
        </p:nvSpPr>
        <p:spPr bwMode="auto">
          <a:xfrm>
            <a:off x="4882204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9" name="Rectangle 77"/>
          <p:cNvSpPr>
            <a:spLocks noChangeArrowheads="1"/>
          </p:cNvSpPr>
          <p:nvPr/>
        </p:nvSpPr>
        <p:spPr bwMode="auto">
          <a:xfrm>
            <a:off x="5150111" y="3368053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0" name="Rectangle 79"/>
          <p:cNvSpPr>
            <a:spLocks noChangeArrowheads="1"/>
          </p:cNvSpPr>
          <p:nvPr/>
        </p:nvSpPr>
        <p:spPr bwMode="auto">
          <a:xfrm>
            <a:off x="3274758" y="363596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1" name="Rectangle 80"/>
          <p:cNvSpPr>
            <a:spLocks noChangeArrowheads="1"/>
          </p:cNvSpPr>
          <p:nvPr/>
        </p:nvSpPr>
        <p:spPr bwMode="auto">
          <a:xfrm>
            <a:off x="3542666" y="363596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2" name="Rectangle 81"/>
          <p:cNvSpPr>
            <a:spLocks noChangeArrowheads="1"/>
          </p:cNvSpPr>
          <p:nvPr/>
        </p:nvSpPr>
        <p:spPr bwMode="auto">
          <a:xfrm>
            <a:off x="3810573" y="363596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3" name="Rectangle 82"/>
          <p:cNvSpPr>
            <a:spLocks noChangeArrowheads="1"/>
          </p:cNvSpPr>
          <p:nvPr/>
        </p:nvSpPr>
        <p:spPr bwMode="auto">
          <a:xfrm>
            <a:off x="4078481" y="3635962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4" name="Rectangle 83"/>
          <p:cNvSpPr>
            <a:spLocks noChangeArrowheads="1"/>
          </p:cNvSpPr>
          <p:nvPr/>
        </p:nvSpPr>
        <p:spPr bwMode="auto">
          <a:xfrm>
            <a:off x="4346389" y="3635962"/>
            <a:ext cx="267908" cy="2679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5" name="Rectangle 84"/>
          <p:cNvSpPr>
            <a:spLocks noChangeArrowheads="1"/>
          </p:cNvSpPr>
          <p:nvPr/>
        </p:nvSpPr>
        <p:spPr bwMode="auto">
          <a:xfrm>
            <a:off x="4614296" y="3635962"/>
            <a:ext cx="267908" cy="2679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6" name="Rectangle 85"/>
          <p:cNvSpPr>
            <a:spLocks noChangeArrowheads="1"/>
          </p:cNvSpPr>
          <p:nvPr/>
        </p:nvSpPr>
        <p:spPr bwMode="auto">
          <a:xfrm>
            <a:off x="4882204" y="3635962"/>
            <a:ext cx="267908" cy="2679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7" name="Rectangle 86"/>
          <p:cNvSpPr>
            <a:spLocks noChangeArrowheads="1"/>
          </p:cNvSpPr>
          <p:nvPr/>
        </p:nvSpPr>
        <p:spPr bwMode="auto">
          <a:xfrm>
            <a:off x="5150111" y="3635962"/>
            <a:ext cx="267908" cy="2679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8" name="Rectangle 88"/>
          <p:cNvSpPr>
            <a:spLocks noChangeArrowheads="1"/>
          </p:cNvSpPr>
          <p:nvPr/>
        </p:nvSpPr>
        <p:spPr bwMode="auto">
          <a:xfrm>
            <a:off x="3274758" y="3903868"/>
            <a:ext cx="267908" cy="2679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9" name="Rectangle 89"/>
          <p:cNvSpPr>
            <a:spLocks noChangeArrowheads="1"/>
          </p:cNvSpPr>
          <p:nvPr/>
        </p:nvSpPr>
        <p:spPr bwMode="auto">
          <a:xfrm>
            <a:off x="3542666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0" name="Rectangle 90"/>
          <p:cNvSpPr>
            <a:spLocks noChangeArrowheads="1"/>
          </p:cNvSpPr>
          <p:nvPr/>
        </p:nvSpPr>
        <p:spPr bwMode="auto">
          <a:xfrm>
            <a:off x="3810573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1" name="Rectangle 91"/>
          <p:cNvSpPr>
            <a:spLocks noChangeArrowheads="1"/>
          </p:cNvSpPr>
          <p:nvPr/>
        </p:nvSpPr>
        <p:spPr bwMode="auto">
          <a:xfrm>
            <a:off x="4078481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2" name="Rectangle 92"/>
          <p:cNvSpPr>
            <a:spLocks noChangeArrowheads="1"/>
          </p:cNvSpPr>
          <p:nvPr/>
        </p:nvSpPr>
        <p:spPr bwMode="auto">
          <a:xfrm>
            <a:off x="4346389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3" name="Rectangle 93"/>
          <p:cNvSpPr>
            <a:spLocks noChangeArrowheads="1"/>
          </p:cNvSpPr>
          <p:nvPr/>
        </p:nvSpPr>
        <p:spPr bwMode="auto">
          <a:xfrm>
            <a:off x="4614296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4" name="Rectangle 94"/>
          <p:cNvSpPr>
            <a:spLocks noChangeArrowheads="1"/>
          </p:cNvSpPr>
          <p:nvPr/>
        </p:nvSpPr>
        <p:spPr bwMode="auto">
          <a:xfrm>
            <a:off x="4882204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5" name="Rectangle 95"/>
          <p:cNvSpPr>
            <a:spLocks noChangeArrowheads="1"/>
          </p:cNvSpPr>
          <p:nvPr/>
        </p:nvSpPr>
        <p:spPr bwMode="auto">
          <a:xfrm>
            <a:off x="5150111" y="3903868"/>
            <a:ext cx="267908" cy="267907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6" name="Rectangle 101"/>
          <p:cNvSpPr>
            <a:spLocks noChangeArrowheads="1"/>
          </p:cNvSpPr>
          <p:nvPr/>
        </p:nvSpPr>
        <p:spPr bwMode="auto">
          <a:xfrm>
            <a:off x="4346389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7" name="Rectangle 102"/>
          <p:cNvSpPr>
            <a:spLocks noChangeArrowheads="1"/>
          </p:cNvSpPr>
          <p:nvPr/>
        </p:nvSpPr>
        <p:spPr bwMode="auto">
          <a:xfrm>
            <a:off x="4614296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8" name="Rectangle 103"/>
          <p:cNvSpPr>
            <a:spLocks noChangeArrowheads="1"/>
          </p:cNvSpPr>
          <p:nvPr/>
        </p:nvSpPr>
        <p:spPr bwMode="auto">
          <a:xfrm>
            <a:off x="4882204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9" name="Rectangle 104"/>
          <p:cNvSpPr>
            <a:spLocks noChangeArrowheads="1"/>
          </p:cNvSpPr>
          <p:nvPr/>
        </p:nvSpPr>
        <p:spPr bwMode="auto">
          <a:xfrm>
            <a:off x="5150111" y="4171775"/>
            <a:ext cx="267908" cy="267905"/>
          </a:xfrm>
          <a:prstGeom prst="rect">
            <a:avLst/>
          </a:prstGeom>
          <a:ln>
            <a:solidFill>
              <a:schemeClr val="tx1"/>
            </a:solidFill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7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Management: Watermarking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590800"/>
          </a:xfrm>
        </p:spPr>
        <p:txBody>
          <a:bodyPr/>
          <a:lstStyle/>
          <a:p>
            <a:r>
              <a:rPr lang="en-US" dirty="0" smtClean="0"/>
              <a:t>Manages I/O burst through flushing process</a:t>
            </a:r>
          </a:p>
          <a:p>
            <a:pPr lvl="1"/>
            <a:r>
              <a:rPr lang="en-US" dirty="0" smtClean="0"/>
              <a:t>Flushing is the process of committing data from cache to the disk</a:t>
            </a:r>
          </a:p>
          <a:p>
            <a:r>
              <a:rPr lang="en-US" dirty="0" smtClean="0"/>
              <a:t>Three modes of flushing to manage cache utilization are:</a:t>
            </a:r>
          </a:p>
          <a:p>
            <a:pPr lvl="1"/>
            <a:r>
              <a:rPr lang="en-US" dirty="0" smtClean="0"/>
              <a:t>Idle flushing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watermark flushing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orced flushing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38" name="TextBox 1237"/>
          <p:cNvSpPr txBox="1"/>
          <p:nvPr/>
        </p:nvSpPr>
        <p:spPr>
          <a:xfrm>
            <a:off x="1950295" y="5791883"/>
            <a:ext cx="1192955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Idle flushing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9" name="TextBox 1238"/>
          <p:cNvSpPr txBox="1"/>
          <p:nvPr/>
        </p:nvSpPr>
        <p:spPr>
          <a:xfrm>
            <a:off x="3859258" y="5791883"/>
            <a:ext cx="221887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High watermark flushing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0" name="TextBox 1239"/>
          <p:cNvSpPr txBox="1"/>
          <p:nvPr/>
        </p:nvSpPr>
        <p:spPr>
          <a:xfrm>
            <a:off x="6650916" y="5791883"/>
            <a:ext cx="1451616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Forced flushing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5" name="Line 252"/>
          <p:cNvSpPr>
            <a:spLocks noChangeShapeType="1"/>
          </p:cNvSpPr>
          <p:nvPr/>
        </p:nvSpPr>
        <p:spPr bwMode="auto">
          <a:xfrm>
            <a:off x="1517087" y="5040584"/>
            <a:ext cx="6553212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6" name="Line 253"/>
          <p:cNvSpPr>
            <a:spLocks noChangeShapeType="1"/>
          </p:cNvSpPr>
          <p:nvPr/>
        </p:nvSpPr>
        <p:spPr bwMode="auto">
          <a:xfrm flipV="1">
            <a:off x="1517087" y="4229468"/>
            <a:ext cx="6553212" cy="6691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242" name="Straight Arrow Connector 1241"/>
          <p:cNvCxnSpPr/>
          <p:nvPr/>
        </p:nvCxnSpPr>
        <p:spPr>
          <a:xfrm>
            <a:off x="1195852" y="5038982"/>
            <a:ext cx="3212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3" name="Straight Arrow Connector 1242"/>
          <p:cNvCxnSpPr/>
          <p:nvPr/>
        </p:nvCxnSpPr>
        <p:spPr>
          <a:xfrm>
            <a:off x="1193175" y="4237499"/>
            <a:ext cx="3212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4" name="Straight Arrow Connector 1243"/>
          <p:cNvCxnSpPr/>
          <p:nvPr/>
        </p:nvCxnSpPr>
        <p:spPr>
          <a:xfrm>
            <a:off x="1195852" y="3678013"/>
            <a:ext cx="3212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5" name="TextBox 1244"/>
          <p:cNvSpPr txBox="1"/>
          <p:nvPr/>
        </p:nvSpPr>
        <p:spPr>
          <a:xfrm>
            <a:off x="533400" y="3505200"/>
            <a:ext cx="65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100%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6" name="TextBox 1245"/>
          <p:cNvSpPr txBox="1"/>
          <p:nvPr/>
        </p:nvSpPr>
        <p:spPr>
          <a:xfrm>
            <a:off x="627955" y="4094775"/>
            <a:ext cx="565220" cy="28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HWM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7" name="TextBox 1246"/>
          <p:cNvSpPr txBox="1"/>
          <p:nvPr/>
        </p:nvSpPr>
        <p:spPr>
          <a:xfrm>
            <a:off x="673042" y="4897020"/>
            <a:ext cx="520132" cy="28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LWM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5" name="Rectangle 352"/>
          <p:cNvSpPr>
            <a:spLocks noChangeArrowheads="1"/>
          </p:cNvSpPr>
          <p:nvPr/>
        </p:nvSpPr>
        <p:spPr bwMode="auto">
          <a:xfrm>
            <a:off x="6597694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6" name="Rectangle 353"/>
          <p:cNvSpPr>
            <a:spLocks noChangeArrowheads="1"/>
          </p:cNvSpPr>
          <p:nvPr/>
        </p:nvSpPr>
        <p:spPr bwMode="auto">
          <a:xfrm>
            <a:off x="6854683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7" name="Rectangle 354"/>
          <p:cNvSpPr>
            <a:spLocks noChangeArrowheads="1"/>
          </p:cNvSpPr>
          <p:nvPr/>
        </p:nvSpPr>
        <p:spPr bwMode="auto">
          <a:xfrm>
            <a:off x="7111672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8" name="Rectangle 355"/>
          <p:cNvSpPr>
            <a:spLocks noChangeArrowheads="1"/>
          </p:cNvSpPr>
          <p:nvPr/>
        </p:nvSpPr>
        <p:spPr bwMode="auto">
          <a:xfrm>
            <a:off x="7368660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9" name="Rectangle 356"/>
          <p:cNvSpPr>
            <a:spLocks noChangeArrowheads="1"/>
          </p:cNvSpPr>
          <p:nvPr/>
        </p:nvSpPr>
        <p:spPr bwMode="auto">
          <a:xfrm>
            <a:off x="7625649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0" name="Rectangle 357"/>
          <p:cNvSpPr>
            <a:spLocks noChangeArrowheads="1"/>
          </p:cNvSpPr>
          <p:nvPr/>
        </p:nvSpPr>
        <p:spPr bwMode="auto">
          <a:xfrm>
            <a:off x="7882638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1" name="Rectangle 358"/>
          <p:cNvSpPr>
            <a:spLocks noChangeArrowheads="1"/>
          </p:cNvSpPr>
          <p:nvPr/>
        </p:nvSpPr>
        <p:spPr bwMode="auto">
          <a:xfrm>
            <a:off x="8139626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2" name="Rectangle 359"/>
          <p:cNvSpPr>
            <a:spLocks noChangeArrowheads="1"/>
          </p:cNvSpPr>
          <p:nvPr/>
        </p:nvSpPr>
        <p:spPr bwMode="auto">
          <a:xfrm>
            <a:off x="6340705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3" name="Rectangle 360"/>
          <p:cNvSpPr>
            <a:spLocks noChangeArrowheads="1"/>
          </p:cNvSpPr>
          <p:nvPr/>
        </p:nvSpPr>
        <p:spPr bwMode="auto">
          <a:xfrm>
            <a:off x="6597694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4" name="Rectangle 361"/>
          <p:cNvSpPr>
            <a:spLocks noChangeArrowheads="1"/>
          </p:cNvSpPr>
          <p:nvPr/>
        </p:nvSpPr>
        <p:spPr bwMode="auto">
          <a:xfrm>
            <a:off x="6854683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5" name="Rectangle 362"/>
          <p:cNvSpPr>
            <a:spLocks noChangeArrowheads="1"/>
          </p:cNvSpPr>
          <p:nvPr/>
        </p:nvSpPr>
        <p:spPr bwMode="auto">
          <a:xfrm>
            <a:off x="7111672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6" name="Rectangle 363"/>
          <p:cNvSpPr>
            <a:spLocks noChangeArrowheads="1"/>
          </p:cNvSpPr>
          <p:nvPr/>
        </p:nvSpPr>
        <p:spPr bwMode="auto">
          <a:xfrm>
            <a:off x="7368660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7" name="Rectangle 364"/>
          <p:cNvSpPr>
            <a:spLocks noChangeArrowheads="1"/>
          </p:cNvSpPr>
          <p:nvPr/>
        </p:nvSpPr>
        <p:spPr bwMode="auto">
          <a:xfrm>
            <a:off x="7625649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8" name="Rectangle 365"/>
          <p:cNvSpPr>
            <a:spLocks noChangeArrowheads="1"/>
          </p:cNvSpPr>
          <p:nvPr/>
        </p:nvSpPr>
        <p:spPr bwMode="auto">
          <a:xfrm>
            <a:off x="7882638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9" name="Rectangle 366"/>
          <p:cNvSpPr>
            <a:spLocks noChangeArrowheads="1"/>
          </p:cNvSpPr>
          <p:nvPr/>
        </p:nvSpPr>
        <p:spPr bwMode="auto">
          <a:xfrm>
            <a:off x="8139626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0" name="Rectangle 367"/>
          <p:cNvSpPr>
            <a:spLocks noChangeArrowheads="1"/>
          </p:cNvSpPr>
          <p:nvPr/>
        </p:nvSpPr>
        <p:spPr bwMode="auto">
          <a:xfrm>
            <a:off x="6340705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1" name="Rectangle 368"/>
          <p:cNvSpPr>
            <a:spLocks noChangeArrowheads="1"/>
          </p:cNvSpPr>
          <p:nvPr/>
        </p:nvSpPr>
        <p:spPr bwMode="auto">
          <a:xfrm>
            <a:off x="6597694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2" name="Rectangle 369"/>
          <p:cNvSpPr>
            <a:spLocks noChangeArrowheads="1"/>
          </p:cNvSpPr>
          <p:nvPr/>
        </p:nvSpPr>
        <p:spPr bwMode="auto">
          <a:xfrm>
            <a:off x="6854683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3" name="Rectangle 370"/>
          <p:cNvSpPr>
            <a:spLocks noChangeArrowheads="1"/>
          </p:cNvSpPr>
          <p:nvPr/>
        </p:nvSpPr>
        <p:spPr bwMode="auto">
          <a:xfrm>
            <a:off x="7111672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/>
          </a:p>
        </p:txBody>
      </p:sp>
      <p:sp>
        <p:nvSpPr>
          <p:cNvPr id="434" name="Rectangle 371"/>
          <p:cNvSpPr>
            <a:spLocks noChangeArrowheads="1"/>
          </p:cNvSpPr>
          <p:nvPr/>
        </p:nvSpPr>
        <p:spPr bwMode="auto">
          <a:xfrm>
            <a:off x="7368660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5" name="Rectangle 372"/>
          <p:cNvSpPr>
            <a:spLocks noChangeArrowheads="1"/>
          </p:cNvSpPr>
          <p:nvPr/>
        </p:nvSpPr>
        <p:spPr bwMode="auto">
          <a:xfrm>
            <a:off x="7625649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6" name="Rectangle 373"/>
          <p:cNvSpPr>
            <a:spLocks noChangeArrowheads="1"/>
          </p:cNvSpPr>
          <p:nvPr/>
        </p:nvSpPr>
        <p:spPr bwMode="auto">
          <a:xfrm>
            <a:off x="7882638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7" name="Rectangle 374"/>
          <p:cNvSpPr>
            <a:spLocks noChangeArrowheads="1"/>
          </p:cNvSpPr>
          <p:nvPr/>
        </p:nvSpPr>
        <p:spPr bwMode="auto">
          <a:xfrm>
            <a:off x="8139626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8" name="Rectangle 375"/>
          <p:cNvSpPr>
            <a:spLocks noChangeArrowheads="1"/>
          </p:cNvSpPr>
          <p:nvPr/>
        </p:nvSpPr>
        <p:spPr bwMode="auto">
          <a:xfrm>
            <a:off x="6340705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9" name="Rectangle 376"/>
          <p:cNvSpPr>
            <a:spLocks noChangeArrowheads="1"/>
          </p:cNvSpPr>
          <p:nvPr/>
        </p:nvSpPr>
        <p:spPr bwMode="auto">
          <a:xfrm>
            <a:off x="6597694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0" name="Rectangle 377"/>
          <p:cNvSpPr>
            <a:spLocks noChangeArrowheads="1"/>
          </p:cNvSpPr>
          <p:nvPr/>
        </p:nvSpPr>
        <p:spPr bwMode="auto">
          <a:xfrm>
            <a:off x="6854683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1" name="Rectangle 378"/>
          <p:cNvSpPr>
            <a:spLocks noChangeArrowheads="1"/>
          </p:cNvSpPr>
          <p:nvPr/>
        </p:nvSpPr>
        <p:spPr bwMode="auto">
          <a:xfrm>
            <a:off x="7111672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2" name="Rectangle 379"/>
          <p:cNvSpPr>
            <a:spLocks noChangeArrowheads="1"/>
          </p:cNvSpPr>
          <p:nvPr/>
        </p:nvSpPr>
        <p:spPr bwMode="auto">
          <a:xfrm>
            <a:off x="7368660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3" name="Rectangle 380"/>
          <p:cNvSpPr>
            <a:spLocks noChangeArrowheads="1"/>
          </p:cNvSpPr>
          <p:nvPr/>
        </p:nvSpPr>
        <p:spPr bwMode="auto">
          <a:xfrm>
            <a:off x="7625649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4" name="Rectangle 381"/>
          <p:cNvSpPr>
            <a:spLocks noChangeArrowheads="1"/>
          </p:cNvSpPr>
          <p:nvPr/>
        </p:nvSpPr>
        <p:spPr bwMode="auto">
          <a:xfrm>
            <a:off x="7882638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5" name="Rectangle 382"/>
          <p:cNvSpPr>
            <a:spLocks noChangeArrowheads="1"/>
          </p:cNvSpPr>
          <p:nvPr/>
        </p:nvSpPr>
        <p:spPr bwMode="auto">
          <a:xfrm>
            <a:off x="8139626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6" name="Rectangle 383"/>
          <p:cNvSpPr>
            <a:spLocks noChangeArrowheads="1"/>
          </p:cNvSpPr>
          <p:nvPr/>
        </p:nvSpPr>
        <p:spPr bwMode="auto">
          <a:xfrm>
            <a:off x="6340705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7" name="Rectangle 384"/>
          <p:cNvSpPr>
            <a:spLocks noChangeArrowheads="1"/>
          </p:cNvSpPr>
          <p:nvPr/>
        </p:nvSpPr>
        <p:spPr bwMode="auto">
          <a:xfrm>
            <a:off x="6597694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8" name="Rectangle 385"/>
          <p:cNvSpPr>
            <a:spLocks noChangeArrowheads="1"/>
          </p:cNvSpPr>
          <p:nvPr/>
        </p:nvSpPr>
        <p:spPr bwMode="auto">
          <a:xfrm>
            <a:off x="6854683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9" name="Rectangle 386"/>
          <p:cNvSpPr>
            <a:spLocks noChangeArrowheads="1"/>
          </p:cNvSpPr>
          <p:nvPr/>
        </p:nvSpPr>
        <p:spPr bwMode="auto">
          <a:xfrm>
            <a:off x="7111672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0" name="Rectangle 387"/>
          <p:cNvSpPr>
            <a:spLocks noChangeArrowheads="1"/>
          </p:cNvSpPr>
          <p:nvPr/>
        </p:nvSpPr>
        <p:spPr bwMode="auto">
          <a:xfrm>
            <a:off x="7368660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1" name="Rectangle 388"/>
          <p:cNvSpPr>
            <a:spLocks noChangeArrowheads="1"/>
          </p:cNvSpPr>
          <p:nvPr/>
        </p:nvSpPr>
        <p:spPr bwMode="auto">
          <a:xfrm>
            <a:off x="7625649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2" name="Rectangle 389"/>
          <p:cNvSpPr>
            <a:spLocks noChangeArrowheads="1"/>
          </p:cNvSpPr>
          <p:nvPr/>
        </p:nvSpPr>
        <p:spPr bwMode="auto">
          <a:xfrm>
            <a:off x="7882638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3" name="Rectangle 390"/>
          <p:cNvSpPr>
            <a:spLocks noChangeArrowheads="1"/>
          </p:cNvSpPr>
          <p:nvPr/>
        </p:nvSpPr>
        <p:spPr bwMode="auto">
          <a:xfrm>
            <a:off x="8139626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" name="Rectangle 391"/>
          <p:cNvSpPr>
            <a:spLocks noChangeArrowheads="1"/>
          </p:cNvSpPr>
          <p:nvPr/>
        </p:nvSpPr>
        <p:spPr bwMode="auto">
          <a:xfrm>
            <a:off x="6340705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5" name="Rectangle 392"/>
          <p:cNvSpPr>
            <a:spLocks noChangeArrowheads="1"/>
          </p:cNvSpPr>
          <p:nvPr/>
        </p:nvSpPr>
        <p:spPr bwMode="auto">
          <a:xfrm>
            <a:off x="6597694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6" name="Rectangle 393"/>
          <p:cNvSpPr>
            <a:spLocks noChangeArrowheads="1"/>
          </p:cNvSpPr>
          <p:nvPr/>
        </p:nvSpPr>
        <p:spPr bwMode="auto">
          <a:xfrm>
            <a:off x="6854683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7" name="Rectangle 394"/>
          <p:cNvSpPr>
            <a:spLocks noChangeArrowheads="1"/>
          </p:cNvSpPr>
          <p:nvPr/>
        </p:nvSpPr>
        <p:spPr bwMode="auto">
          <a:xfrm>
            <a:off x="7111672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8" name="Rectangle 395"/>
          <p:cNvSpPr>
            <a:spLocks noChangeArrowheads="1"/>
          </p:cNvSpPr>
          <p:nvPr/>
        </p:nvSpPr>
        <p:spPr bwMode="auto">
          <a:xfrm>
            <a:off x="7368660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9" name="Rectangle 396"/>
          <p:cNvSpPr>
            <a:spLocks noChangeArrowheads="1"/>
          </p:cNvSpPr>
          <p:nvPr/>
        </p:nvSpPr>
        <p:spPr bwMode="auto">
          <a:xfrm>
            <a:off x="7625649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0" name="Rectangle 397"/>
          <p:cNvSpPr>
            <a:spLocks noChangeArrowheads="1"/>
          </p:cNvSpPr>
          <p:nvPr/>
        </p:nvSpPr>
        <p:spPr bwMode="auto">
          <a:xfrm>
            <a:off x="7882638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1" name="Rectangle 398"/>
          <p:cNvSpPr>
            <a:spLocks noChangeArrowheads="1"/>
          </p:cNvSpPr>
          <p:nvPr/>
        </p:nvSpPr>
        <p:spPr bwMode="auto">
          <a:xfrm>
            <a:off x="8139626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2" name="Rectangle 399"/>
          <p:cNvSpPr>
            <a:spLocks noChangeArrowheads="1"/>
          </p:cNvSpPr>
          <p:nvPr/>
        </p:nvSpPr>
        <p:spPr bwMode="auto">
          <a:xfrm>
            <a:off x="6340705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3" name="Rectangle 400"/>
          <p:cNvSpPr>
            <a:spLocks noChangeArrowheads="1"/>
          </p:cNvSpPr>
          <p:nvPr/>
        </p:nvSpPr>
        <p:spPr bwMode="auto">
          <a:xfrm>
            <a:off x="6597694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" name="Rectangle 401"/>
          <p:cNvSpPr>
            <a:spLocks noChangeArrowheads="1"/>
          </p:cNvSpPr>
          <p:nvPr/>
        </p:nvSpPr>
        <p:spPr bwMode="auto">
          <a:xfrm>
            <a:off x="6854683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" name="Rectangle 402"/>
          <p:cNvSpPr>
            <a:spLocks noChangeArrowheads="1"/>
          </p:cNvSpPr>
          <p:nvPr/>
        </p:nvSpPr>
        <p:spPr bwMode="auto">
          <a:xfrm>
            <a:off x="7111672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6" name="Rectangle 403"/>
          <p:cNvSpPr>
            <a:spLocks noChangeArrowheads="1"/>
          </p:cNvSpPr>
          <p:nvPr/>
        </p:nvSpPr>
        <p:spPr bwMode="auto">
          <a:xfrm>
            <a:off x="7368660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7" name="Rectangle 404"/>
          <p:cNvSpPr>
            <a:spLocks noChangeArrowheads="1"/>
          </p:cNvSpPr>
          <p:nvPr/>
        </p:nvSpPr>
        <p:spPr bwMode="auto">
          <a:xfrm>
            <a:off x="7625649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8" name="Rectangle 405"/>
          <p:cNvSpPr>
            <a:spLocks noChangeArrowheads="1"/>
          </p:cNvSpPr>
          <p:nvPr/>
        </p:nvSpPr>
        <p:spPr bwMode="auto">
          <a:xfrm>
            <a:off x="7882638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9" name="Rectangle 406"/>
          <p:cNvSpPr>
            <a:spLocks noChangeArrowheads="1"/>
          </p:cNvSpPr>
          <p:nvPr/>
        </p:nvSpPr>
        <p:spPr bwMode="auto">
          <a:xfrm>
            <a:off x="8139626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0" name="Rectangle 407"/>
          <p:cNvSpPr>
            <a:spLocks noChangeArrowheads="1"/>
          </p:cNvSpPr>
          <p:nvPr/>
        </p:nvSpPr>
        <p:spPr bwMode="auto">
          <a:xfrm>
            <a:off x="6340705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1" name="Rectangle 408"/>
          <p:cNvSpPr>
            <a:spLocks noChangeArrowheads="1"/>
          </p:cNvSpPr>
          <p:nvPr/>
        </p:nvSpPr>
        <p:spPr bwMode="auto">
          <a:xfrm>
            <a:off x="6597694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2" name="Rectangle 409"/>
          <p:cNvSpPr>
            <a:spLocks noChangeArrowheads="1"/>
          </p:cNvSpPr>
          <p:nvPr/>
        </p:nvSpPr>
        <p:spPr bwMode="auto">
          <a:xfrm>
            <a:off x="6854683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3" name="Rectangle 410"/>
          <p:cNvSpPr>
            <a:spLocks noChangeArrowheads="1"/>
          </p:cNvSpPr>
          <p:nvPr/>
        </p:nvSpPr>
        <p:spPr bwMode="auto">
          <a:xfrm>
            <a:off x="7111672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4" name="Rectangle 411"/>
          <p:cNvSpPr>
            <a:spLocks noChangeArrowheads="1"/>
          </p:cNvSpPr>
          <p:nvPr/>
        </p:nvSpPr>
        <p:spPr bwMode="auto">
          <a:xfrm>
            <a:off x="7368660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5" name="Rectangle 412"/>
          <p:cNvSpPr>
            <a:spLocks noChangeArrowheads="1"/>
          </p:cNvSpPr>
          <p:nvPr/>
        </p:nvSpPr>
        <p:spPr bwMode="auto">
          <a:xfrm>
            <a:off x="7625649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6" name="Rectangle 413"/>
          <p:cNvSpPr>
            <a:spLocks noChangeArrowheads="1"/>
          </p:cNvSpPr>
          <p:nvPr/>
        </p:nvSpPr>
        <p:spPr bwMode="auto">
          <a:xfrm>
            <a:off x="7882638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7" name="Rectangle 414"/>
          <p:cNvSpPr>
            <a:spLocks noChangeArrowheads="1"/>
          </p:cNvSpPr>
          <p:nvPr/>
        </p:nvSpPr>
        <p:spPr bwMode="auto">
          <a:xfrm>
            <a:off x="8139626" y="3679887"/>
            <a:ext cx="256989" cy="282688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78" name="Rectangle 352"/>
          <p:cNvSpPr>
            <a:spLocks noChangeArrowheads="1"/>
          </p:cNvSpPr>
          <p:nvPr/>
        </p:nvSpPr>
        <p:spPr bwMode="auto">
          <a:xfrm>
            <a:off x="6340705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3" name="Rectangle 352"/>
          <p:cNvSpPr>
            <a:spLocks noChangeArrowheads="1"/>
          </p:cNvSpPr>
          <p:nvPr/>
        </p:nvSpPr>
        <p:spPr bwMode="auto">
          <a:xfrm>
            <a:off x="4196643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4" name="Rectangle 353"/>
          <p:cNvSpPr>
            <a:spLocks noChangeArrowheads="1"/>
          </p:cNvSpPr>
          <p:nvPr/>
        </p:nvSpPr>
        <p:spPr bwMode="auto">
          <a:xfrm>
            <a:off x="4453632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5" name="Rectangle 354"/>
          <p:cNvSpPr>
            <a:spLocks noChangeArrowheads="1"/>
          </p:cNvSpPr>
          <p:nvPr/>
        </p:nvSpPr>
        <p:spPr bwMode="auto">
          <a:xfrm>
            <a:off x="4710621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6" name="Rectangle 355"/>
          <p:cNvSpPr>
            <a:spLocks noChangeArrowheads="1"/>
          </p:cNvSpPr>
          <p:nvPr/>
        </p:nvSpPr>
        <p:spPr bwMode="auto">
          <a:xfrm>
            <a:off x="4967609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7" name="Rectangle 356"/>
          <p:cNvSpPr>
            <a:spLocks noChangeArrowheads="1"/>
          </p:cNvSpPr>
          <p:nvPr/>
        </p:nvSpPr>
        <p:spPr bwMode="auto">
          <a:xfrm>
            <a:off x="5224598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8" name="Rectangle 357"/>
          <p:cNvSpPr>
            <a:spLocks noChangeArrowheads="1"/>
          </p:cNvSpPr>
          <p:nvPr/>
        </p:nvSpPr>
        <p:spPr bwMode="auto">
          <a:xfrm>
            <a:off x="5481587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9" name="Rectangle 358"/>
          <p:cNvSpPr>
            <a:spLocks noChangeArrowheads="1"/>
          </p:cNvSpPr>
          <p:nvPr/>
        </p:nvSpPr>
        <p:spPr bwMode="auto">
          <a:xfrm>
            <a:off x="5738575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0" name="Rectangle 359"/>
          <p:cNvSpPr>
            <a:spLocks noChangeArrowheads="1"/>
          </p:cNvSpPr>
          <p:nvPr/>
        </p:nvSpPr>
        <p:spPr bwMode="auto">
          <a:xfrm>
            <a:off x="3939654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1" name="Rectangle 360"/>
          <p:cNvSpPr>
            <a:spLocks noChangeArrowheads="1"/>
          </p:cNvSpPr>
          <p:nvPr/>
        </p:nvSpPr>
        <p:spPr bwMode="auto">
          <a:xfrm>
            <a:off x="4196643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2" name="Rectangle 361"/>
          <p:cNvSpPr>
            <a:spLocks noChangeArrowheads="1"/>
          </p:cNvSpPr>
          <p:nvPr/>
        </p:nvSpPr>
        <p:spPr bwMode="auto">
          <a:xfrm>
            <a:off x="4453632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3" name="Rectangle 362"/>
          <p:cNvSpPr>
            <a:spLocks noChangeArrowheads="1"/>
          </p:cNvSpPr>
          <p:nvPr/>
        </p:nvSpPr>
        <p:spPr bwMode="auto">
          <a:xfrm>
            <a:off x="4710621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4" name="Rectangle 363"/>
          <p:cNvSpPr>
            <a:spLocks noChangeArrowheads="1"/>
          </p:cNvSpPr>
          <p:nvPr/>
        </p:nvSpPr>
        <p:spPr bwMode="auto">
          <a:xfrm>
            <a:off x="4967609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5" name="Rectangle 364"/>
          <p:cNvSpPr>
            <a:spLocks noChangeArrowheads="1"/>
          </p:cNvSpPr>
          <p:nvPr/>
        </p:nvSpPr>
        <p:spPr bwMode="auto">
          <a:xfrm>
            <a:off x="5224598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6" name="Rectangle 365"/>
          <p:cNvSpPr>
            <a:spLocks noChangeArrowheads="1"/>
          </p:cNvSpPr>
          <p:nvPr/>
        </p:nvSpPr>
        <p:spPr bwMode="auto">
          <a:xfrm>
            <a:off x="5481587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7" name="Rectangle 366"/>
          <p:cNvSpPr>
            <a:spLocks noChangeArrowheads="1"/>
          </p:cNvSpPr>
          <p:nvPr/>
        </p:nvSpPr>
        <p:spPr bwMode="auto">
          <a:xfrm>
            <a:off x="5738575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8" name="Rectangle 367"/>
          <p:cNvSpPr>
            <a:spLocks noChangeArrowheads="1"/>
          </p:cNvSpPr>
          <p:nvPr/>
        </p:nvSpPr>
        <p:spPr bwMode="auto">
          <a:xfrm>
            <a:off x="3939654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59" name="Rectangle 368"/>
          <p:cNvSpPr>
            <a:spLocks noChangeArrowheads="1"/>
          </p:cNvSpPr>
          <p:nvPr/>
        </p:nvSpPr>
        <p:spPr bwMode="auto">
          <a:xfrm>
            <a:off x="4196643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0" name="Rectangle 369"/>
          <p:cNvSpPr>
            <a:spLocks noChangeArrowheads="1"/>
          </p:cNvSpPr>
          <p:nvPr/>
        </p:nvSpPr>
        <p:spPr bwMode="auto">
          <a:xfrm>
            <a:off x="4453632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1" name="Rectangle 370"/>
          <p:cNvSpPr>
            <a:spLocks noChangeArrowheads="1"/>
          </p:cNvSpPr>
          <p:nvPr/>
        </p:nvSpPr>
        <p:spPr bwMode="auto">
          <a:xfrm>
            <a:off x="4710621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/>
          </a:p>
        </p:txBody>
      </p:sp>
      <p:sp>
        <p:nvSpPr>
          <p:cNvPr id="562" name="Rectangle 371"/>
          <p:cNvSpPr>
            <a:spLocks noChangeArrowheads="1"/>
          </p:cNvSpPr>
          <p:nvPr/>
        </p:nvSpPr>
        <p:spPr bwMode="auto">
          <a:xfrm>
            <a:off x="4967609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3" name="Rectangle 372"/>
          <p:cNvSpPr>
            <a:spLocks noChangeArrowheads="1"/>
          </p:cNvSpPr>
          <p:nvPr/>
        </p:nvSpPr>
        <p:spPr bwMode="auto">
          <a:xfrm>
            <a:off x="5224598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4" name="Rectangle 373"/>
          <p:cNvSpPr>
            <a:spLocks noChangeArrowheads="1"/>
          </p:cNvSpPr>
          <p:nvPr/>
        </p:nvSpPr>
        <p:spPr bwMode="auto">
          <a:xfrm>
            <a:off x="5481587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5" name="Rectangle 374"/>
          <p:cNvSpPr>
            <a:spLocks noChangeArrowheads="1"/>
          </p:cNvSpPr>
          <p:nvPr/>
        </p:nvSpPr>
        <p:spPr bwMode="auto">
          <a:xfrm>
            <a:off x="5738575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6" name="Rectangle 375"/>
          <p:cNvSpPr>
            <a:spLocks noChangeArrowheads="1"/>
          </p:cNvSpPr>
          <p:nvPr/>
        </p:nvSpPr>
        <p:spPr bwMode="auto">
          <a:xfrm>
            <a:off x="3939654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7" name="Rectangle 376"/>
          <p:cNvSpPr>
            <a:spLocks noChangeArrowheads="1"/>
          </p:cNvSpPr>
          <p:nvPr/>
        </p:nvSpPr>
        <p:spPr bwMode="auto">
          <a:xfrm>
            <a:off x="4196643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8" name="Rectangle 377"/>
          <p:cNvSpPr>
            <a:spLocks noChangeArrowheads="1"/>
          </p:cNvSpPr>
          <p:nvPr/>
        </p:nvSpPr>
        <p:spPr bwMode="auto">
          <a:xfrm>
            <a:off x="4453632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69" name="Rectangle 378"/>
          <p:cNvSpPr>
            <a:spLocks noChangeArrowheads="1"/>
          </p:cNvSpPr>
          <p:nvPr/>
        </p:nvSpPr>
        <p:spPr bwMode="auto">
          <a:xfrm>
            <a:off x="4710621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0" name="Rectangle 379"/>
          <p:cNvSpPr>
            <a:spLocks noChangeArrowheads="1"/>
          </p:cNvSpPr>
          <p:nvPr/>
        </p:nvSpPr>
        <p:spPr bwMode="auto">
          <a:xfrm>
            <a:off x="4967609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1" name="Rectangle 380"/>
          <p:cNvSpPr>
            <a:spLocks noChangeArrowheads="1"/>
          </p:cNvSpPr>
          <p:nvPr/>
        </p:nvSpPr>
        <p:spPr bwMode="auto">
          <a:xfrm>
            <a:off x="5224598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2" name="Rectangle 381"/>
          <p:cNvSpPr>
            <a:spLocks noChangeArrowheads="1"/>
          </p:cNvSpPr>
          <p:nvPr/>
        </p:nvSpPr>
        <p:spPr bwMode="auto">
          <a:xfrm>
            <a:off x="5481587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3" name="Rectangle 382"/>
          <p:cNvSpPr>
            <a:spLocks noChangeArrowheads="1"/>
          </p:cNvSpPr>
          <p:nvPr/>
        </p:nvSpPr>
        <p:spPr bwMode="auto">
          <a:xfrm>
            <a:off x="5738575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4" name="Rectangle 383"/>
          <p:cNvSpPr>
            <a:spLocks noChangeArrowheads="1"/>
          </p:cNvSpPr>
          <p:nvPr/>
        </p:nvSpPr>
        <p:spPr bwMode="auto">
          <a:xfrm>
            <a:off x="3939654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5" name="Rectangle 384"/>
          <p:cNvSpPr>
            <a:spLocks noChangeArrowheads="1"/>
          </p:cNvSpPr>
          <p:nvPr/>
        </p:nvSpPr>
        <p:spPr bwMode="auto">
          <a:xfrm>
            <a:off x="4196643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6" name="Rectangle 385"/>
          <p:cNvSpPr>
            <a:spLocks noChangeArrowheads="1"/>
          </p:cNvSpPr>
          <p:nvPr/>
        </p:nvSpPr>
        <p:spPr bwMode="auto">
          <a:xfrm>
            <a:off x="4453632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7" name="Rectangle 386"/>
          <p:cNvSpPr>
            <a:spLocks noChangeArrowheads="1"/>
          </p:cNvSpPr>
          <p:nvPr/>
        </p:nvSpPr>
        <p:spPr bwMode="auto">
          <a:xfrm>
            <a:off x="4710621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8" name="Rectangle 387"/>
          <p:cNvSpPr>
            <a:spLocks noChangeArrowheads="1"/>
          </p:cNvSpPr>
          <p:nvPr/>
        </p:nvSpPr>
        <p:spPr bwMode="auto">
          <a:xfrm>
            <a:off x="4967609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79" name="Rectangle 388"/>
          <p:cNvSpPr>
            <a:spLocks noChangeArrowheads="1"/>
          </p:cNvSpPr>
          <p:nvPr/>
        </p:nvSpPr>
        <p:spPr bwMode="auto">
          <a:xfrm>
            <a:off x="5224598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0" name="Rectangle 389"/>
          <p:cNvSpPr>
            <a:spLocks noChangeArrowheads="1"/>
          </p:cNvSpPr>
          <p:nvPr/>
        </p:nvSpPr>
        <p:spPr bwMode="auto">
          <a:xfrm>
            <a:off x="5481587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1" name="Rectangle 390"/>
          <p:cNvSpPr>
            <a:spLocks noChangeArrowheads="1"/>
          </p:cNvSpPr>
          <p:nvPr/>
        </p:nvSpPr>
        <p:spPr bwMode="auto">
          <a:xfrm>
            <a:off x="5738575" y="4507602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2" name="Rectangle 391"/>
          <p:cNvSpPr>
            <a:spLocks noChangeArrowheads="1"/>
          </p:cNvSpPr>
          <p:nvPr/>
        </p:nvSpPr>
        <p:spPr bwMode="auto">
          <a:xfrm>
            <a:off x="3939654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3" name="Rectangle 392"/>
          <p:cNvSpPr>
            <a:spLocks noChangeArrowheads="1"/>
          </p:cNvSpPr>
          <p:nvPr/>
        </p:nvSpPr>
        <p:spPr bwMode="auto">
          <a:xfrm>
            <a:off x="4196643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4" name="Rectangle 393"/>
          <p:cNvSpPr>
            <a:spLocks noChangeArrowheads="1"/>
          </p:cNvSpPr>
          <p:nvPr/>
        </p:nvSpPr>
        <p:spPr bwMode="auto">
          <a:xfrm>
            <a:off x="4453632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5" name="Rectangle 394"/>
          <p:cNvSpPr>
            <a:spLocks noChangeArrowheads="1"/>
          </p:cNvSpPr>
          <p:nvPr/>
        </p:nvSpPr>
        <p:spPr bwMode="auto">
          <a:xfrm>
            <a:off x="4710621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6" name="Rectangle 395"/>
          <p:cNvSpPr>
            <a:spLocks noChangeArrowheads="1"/>
          </p:cNvSpPr>
          <p:nvPr/>
        </p:nvSpPr>
        <p:spPr bwMode="auto">
          <a:xfrm>
            <a:off x="4967609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7" name="Rectangle 396"/>
          <p:cNvSpPr>
            <a:spLocks noChangeArrowheads="1"/>
          </p:cNvSpPr>
          <p:nvPr/>
        </p:nvSpPr>
        <p:spPr bwMode="auto">
          <a:xfrm>
            <a:off x="5224598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8" name="Rectangle 397"/>
          <p:cNvSpPr>
            <a:spLocks noChangeArrowheads="1"/>
          </p:cNvSpPr>
          <p:nvPr/>
        </p:nvSpPr>
        <p:spPr bwMode="auto">
          <a:xfrm>
            <a:off x="5481587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89" name="Rectangle 398"/>
          <p:cNvSpPr>
            <a:spLocks noChangeArrowheads="1"/>
          </p:cNvSpPr>
          <p:nvPr/>
        </p:nvSpPr>
        <p:spPr bwMode="auto">
          <a:xfrm>
            <a:off x="5738575" y="4239905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0" name="Rectangle 399"/>
          <p:cNvSpPr>
            <a:spLocks noChangeArrowheads="1"/>
          </p:cNvSpPr>
          <p:nvPr/>
        </p:nvSpPr>
        <p:spPr bwMode="auto">
          <a:xfrm>
            <a:off x="3939654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1" name="Rectangle 400"/>
          <p:cNvSpPr>
            <a:spLocks noChangeArrowheads="1"/>
          </p:cNvSpPr>
          <p:nvPr/>
        </p:nvSpPr>
        <p:spPr bwMode="auto">
          <a:xfrm>
            <a:off x="4196643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2" name="Rectangle 401"/>
          <p:cNvSpPr>
            <a:spLocks noChangeArrowheads="1"/>
          </p:cNvSpPr>
          <p:nvPr/>
        </p:nvSpPr>
        <p:spPr bwMode="auto">
          <a:xfrm>
            <a:off x="4453632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3" name="Rectangle 402"/>
          <p:cNvSpPr>
            <a:spLocks noChangeArrowheads="1"/>
          </p:cNvSpPr>
          <p:nvPr/>
        </p:nvSpPr>
        <p:spPr bwMode="auto">
          <a:xfrm>
            <a:off x="4710621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4" name="Rectangle 403"/>
          <p:cNvSpPr>
            <a:spLocks noChangeArrowheads="1"/>
          </p:cNvSpPr>
          <p:nvPr/>
        </p:nvSpPr>
        <p:spPr bwMode="auto">
          <a:xfrm>
            <a:off x="4967609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5" name="Rectangle 404"/>
          <p:cNvSpPr>
            <a:spLocks noChangeArrowheads="1"/>
          </p:cNvSpPr>
          <p:nvPr/>
        </p:nvSpPr>
        <p:spPr bwMode="auto">
          <a:xfrm>
            <a:off x="5224598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6" name="Rectangle 405"/>
          <p:cNvSpPr>
            <a:spLocks noChangeArrowheads="1"/>
          </p:cNvSpPr>
          <p:nvPr/>
        </p:nvSpPr>
        <p:spPr bwMode="auto">
          <a:xfrm>
            <a:off x="5481587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7" name="Rectangle 406"/>
          <p:cNvSpPr>
            <a:spLocks noChangeArrowheads="1"/>
          </p:cNvSpPr>
          <p:nvPr/>
        </p:nvSpPr>
        <p:spPr bwMode="auto">
          <a:xfrm>
            <a:off x="5738575" y="397247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8" name="Rectangle 407"/>
          <p:cNvSpPr>
            <a:spLocks noChangeArrowheads="1"/>
          </p:cNvSpPr>
          <p:nvPr/>
        </p:nvSpPr>
        <p:spPr bwMode="auto">
          <a:xfrm>
            <a:off x="3936978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99" name="Rectangle 408"/>
          <p:cNvSpPr>
            <a:spLocks noChangeArrowheads="1"/>
          </p:cNvSpPr>
          <p:nvPr/>
        </p:nvSpPr>
        <p:spPr bwMode="auto">
          <a:xfrm>
            <a:off x="4196643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0" name="Rectangle 409"/>
          <p:cNvSpPr>
            <a:spLocks noChangeArrowheads="1"/>
          </p:cNvSpPr>
          <p:nvPr/>
        </p:nvSpPr>
        <p:spPr bwMode="auto">
          <a:xfrm>
            <a:off x="4453632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1" name="Rectangle 410"/>
          <p:cNvSpPr>
            <a:spLocks noChangeArrowheads="1"/>
          </p:cNvSpPr>
          <p:nvPr/>
        </p:nvSpPr>
        <p:spPr bwMode="auto">
          <a:xfrm>
            <a:off x="4710621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2" name="Rectangle 411"/>
          <p:cNvSpPr>
            <a:spLocks noChangeArrowheads="1"/>
          </p:cNvSpPr>
          <p:nvPr/>
        </p:nvSpPr>
        <p:spPr bwMode="auto">
          <a:xfrm>
            <a:off x="4967609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3" name="Rectangle 412"/>
          <p:cNvSpPr>
            <a:spLocks noChangeArrowheads="1"/>
          </p:cNvSpPr>
          <p:nvPr/>
        </p:nvSpPr>
        <p:spPr bwMode="auto">
          <a:xfrm>
            <a:off x="5224598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4" name="Rectangle 413"/>
          <p:cNvSpPr>
            <a:spLocks noChangeArrowheads="1"/>
          </p:cNvSpPr>
          <p:nvPr/>
        </p:nvSpPr>
        <p:spPr bwMode="auto">
          <a:xfrm>
            <a:off x="5481587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5" name="Rectangle 414"/>
          <p:cNvSpPr>
            <a:spLocks noChangeArrowheads="1"/>
          </p:cNvSpPr>
          <p:nvPr/>
        </p:nvSpPr>
        <p:spPr bwMode="auto">
          <a:xfrm>
            <a:off x="5738575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6" name="Rectangle 352"/>
          <p:cNvSpPr>
            <a:spLocks noChangeArrowheads="1"/>
          </p:cNvSpPr>
          <p:nvPr/>
        </p:nvSpPr>
        <p:spPr bwMode="auto">
          <a:xfrm>
            <a:off x="3939654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7" name="Rectangle 352"/>
          <p:cNvSpPr>
            <a:spLocks noChangeArrowheads="1"/>
          </p:cNvSpPr>
          <p:nvPr/>
        </p:nvSpPr>
        <p:spPr bwMode="auto">
          <a:xfrm>
            <a:off x="1779430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8" name="Rectangle 353"/>
          <p:cNvSpPr>
            <a:spLocks noChangeArrowheads="1"/>
          </p:cNvSpPr>
          <p:nvPr/>
        </p:nvSpPr>
        <p:spPr bwMode="auto">
          <a:xfrm>
            <a:off x="2036419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09" name="Rectangle 354"/>
          <p:cNvSpPr>
            <a:spLocks noChangeArrowheads="1"/>
          </p:cNvSpPr>
          <p:nvPr/>
        </p:nvSpPr>
        <p:spPr bwMode="auto">
          <a:xfrm>
            <a:off x="2293407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0" name="Rectangle 355"/>
          <p:cNvSpPr>
            <a:spLocks noChangeArrowheads="1"/>
          </p:cNvSpPr>
          <p:nvPr/>
        </p:nvSpPr>
        <p:spPr bwMode="auto">
          <a:xfrm>
            <a:off x="2550396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1" name="Rectangle 356"/>
          <p:cNvSpPr>
            <a:spLocks noChangeArrowheads="1"/>
          </p:cNvSpPr>
          <p:nvPr/>
        </p:nvSpPr>
        <p:spPr bwMode="auto">
          <a:xfrm>
            <a:off x="2807385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2" name="Rectangle 357"/>
          <p:cNvSpPr>
            <a:spLocks noChangeArrowheads="1"/>
          </p:cNvSpPr>
          <p:nvPr/>
        </p:nvSpPr>
        <p:spPr bwMode="auto">
          <a:xfrm>
            <a:off x="3064374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3" name="Rectangle 358"/>
          <p:cNvSpPr>
            <a:spLocks noChangeArrowheads="1"/>
          </p:cNvSpPr>
          <p:nvPr/>
        </p:nvSpPr>
        <p:spPr bwMode="auto">
          <a:xfrm>
            <a:off x="3321362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" name="Rectangle 359"/>
          <p:cNvSpPr>
            <a:spLocks noChangeArrowheads="1"/>
          </p:cNvSpPr>
          <p:nvPr/>
        </p:nvSpPr>
        <p:spPr bwMode="auto">
          <a:xfrm>
            <a:off x="1522441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5" name="Rectangle 360"/>
          <p:cNvSpPr>
            <a:spLocks noChangeArrowheads="1"/>
          </p:cNvSpPr>
          <p:nvPr/>
        </p:nvSpPr>
        <p:spPr bwMode="auto">
          <a:xfrm>
            <a:off x="1779430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6" name="Rectangle 361"/>
          <p:cNvSpPr>
            <a:spLocks noChangeArrowheads="1"/>
          </p:cNvSpPr>
          <p:nvPr/>
        </p:nvSpPr>
        <p:spPr bwMode="auto">
          <a:xfrm>
            <a:off x="2036419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7" name="Rectangle 362"/>
          <p:cNvSpPr>
            <a:spLocks noChangeArrowheads="1"/>
          </p:cNvSpPr>
          <p:nvPr/>
        </p:nvSpPr>
        <p:spPr bwMode="auto">
          <a:xfrm>
            <a:off x="2293407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8" name="Rectangle 363"/>
          <p:cNvSpPr>
            <a:spLocks noChangeArrowheads="1"/>
          </p:cNvSpPr>
          <p:nvPr/>
        </p:nvSpPr>
        <p:spPr bwMode="auto">
          <a:xfrm>
            <a:off x="2550396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9" name="Rectangle 364"/>
          <p:cNvSpPr>
            <a:spLocks noChangeArrowheads="1"/>
          </p:cNvSpPr>
          <p:nvPr/>
        </p:nvSpPr>
        <p:spPr bwMode="auto">
          <a:xfrm>
            <a:off x="2807385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0" name="Rectangle 365"/>
          <p:cNvSpPr>
            <a:spLocks noChangeArrowheads="1"/>
          </p:cNvSpPr>
          <p:nvPr/>
        </p:nvSpPr>
        <p:spPr bwMode="auto">
          <a:xfrm>
            <a:off x="3064374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1" name="Rectangle 366"/>
          <p:cNvSpPr>
            <a:spLocks noChangeArrowheads="1"/>
          </p:cNvSpPr>
          <p:nvPr/>
        </p:nvSpPr>
        <p:spPr bwMode="auto">
          <a:xfrm>
            <a:off x="3321362" y="5305601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2" name="Rectangle 367"/>
          <p:cNvSpPr>
            <a:spLocks noChangeArrowheads="1"/>
          </p:cNvSpPr>
          <p:nvPr/>
        </p:nvSpPr>
        <p:spPr bwMode="auto">
          <a:xfrm>
            <a:off x="1522441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3" name="Rectangle 368"/>
          <p:cNvSpPr>
            <a:spLocks noChangeArrowheads="1"/>
          </p:cNvSpPr>
          <p:nvPr/>
        </p:nvSpPr>
        <p:spPr bwMode="auto">
          <a:xfrm>
            <a:off x="1779430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4" name="Rectangle 369"/>
          <p:cNvSpPr>
            <a:spLocks noChangeArrowheads="1"/>
          </p:cNvSpPr>
          <p:nvPr/>
        </p:nvSpPr>
        <p:spPr bwMode="auto">
          <a:xfrm>
            <a:off x="2036419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5" name="Rectangle 370"/>
          <p:cNvSpPr>
            <a:spLocks noChangeArrowheads="1"/>
          </p:cNvSpPr>
          <p:nvPr/>
        </p:nvSpPr>
        <p:spPr bwMode="auto">
          <a:xfrm>
            <a:off x="2293407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defTabSz="941388"/>
            <a:endParaRPr lang="en-US"/>
          </a:p>
        </p:txBody>
      </p:sp>
      <p:sp>
        <p:nvSpPr>
          <p:cNvPr id="626" name="Rectangle 371"/>
          <p:cNvSpPr>
            <a:spLocks noChangeArrowheads="1"/>
          </p:cNvSpPr>
          <p:nvPr/>
        </p:nvSpPr>
        <p:spPr bwMode="auto">
          <a:xfrm>
            <a:off x="2550396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7" name="Rectangle 372"/>
          <p:cNvSpPr>
            <a:spLocks noChangeArrowheads="1"/>
          </p:cNvSpPr>
          <p:nvPr/>
        </p:nvSpPr>
        <p:spPr bwMode="auto">
          <a:xfrm>
            <a:off x="2807385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8" name="Rectangle 373"/>
          <p:cNvSpPr>
            <a:spLocks noChangeArrowheads="1"/>
          </p:cNvSpPr>
          <p:nvPr/>
        </p:nvSpPr>
        <p:spPr bwMode="auto">
          <a:xfrm>
            <a:off x="3064374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29" name="Rectangle 374"/>
          <p:cNvSpPr>
            <a:spLocks noChangeArrowheads="1"/>
          </p:cNvSpPr>
          <p:nvPr/>
        </p:nvSpPr>
        <p:spPr bwMode="auto">
          <a:xfrm>
            <a:off x="3321362" y="5040583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0" name="Rectangle 375"/>
          <p:cNvSpPr>
            <a:spLocks noChangeArrowheads="1"/>
          </p:cNvSpPr>
          <p:nvPr/>
        </p:nvSpPr>
        <p:spPr bwMode="auto">
          <a:xfrm>
            <a:off x="1522441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1" name="Rectangle 376"/>
          <p:cNvSpPr>
            <a:spLocks noChangeArrowheads="1"/>
          </p:cNvSpPr>
          <p:nvPr/>
        </p:nvSpPr>
        <p:spPr bwMode="auto">
          <a:xfrm>
            <a:off x="1779430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2" name="Rectangle 377"/>
          <p:cNvSpPr>
            <a:spLocks noChangeArrowheads="1"/>
          </p:cNvSpPr>
          <p:nvPr/>
        </p:nvSpPr>
        <p:spPr bwMode="auto">
          <a:xfrm>
            <a:off x="2036419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3" name="Rectangle 378"/>
          <p:cNvSpPr>
            <a:spLocks noChangeArrowheads="1"/>
          </p:cNvSpPr>
          <p:nvPr/>
        </p:nvSpPr>
        <p:spPr bwMode="auto">
          <a:xfrm>
            <a:off x="2293407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4" name="Rectangle 379"/>
          <p:cNvSpPr>
            <a:spLocks noChangeArrowheads="1"/>
          </p:cNvSpPr>
          <p:nvPr/>
        </p:nvSpPr>
        <p:spPr bwMode="auto">
          <a:xfrm>
            <a:off x="2550396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5" name="Rectangle 380"/>
          <p:cNvSpPr>
            <a:spLocks noChangeArrowheads="1"/>
          </p:cNvSpPr>
          <p:nvPr/>
        </p:nvSpPr>
        <p:spPr bwMode="auto">
          <a:xfrm>
            <a:off x="2807385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6" name="Rectangle 381"/>
          <p:cNvSpPr>
            <a:spLocks noChangeArrowheads="1"/>
          </p:cNvSpPr>
          <p:nvPr/>
        </p:nvSpPr>
        <p:spPr bwMode="auto">
          <a:xfrm>
            <a:off x="3064374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7" name="Rectangle 382"/>
          <p:cNvSpPr>
            <a:spLocks noChangeArrowheads="1"/>
          </p:cNvSpPr>
          <p:nvPr/>
        </p:nvSpPr>
        <p:spPr bwMode="auto">
          <a:xfrm>
            <a:off x="3321362" y="4773959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8" name="Rectangle 383"/>
          <p:cNvSpPr>
            <a:spLocks noChangeArrowheads="1"/>
          </p:cNvSpPr>
          <p:nvPr/>
        </p:nvSpPr>
        <p:spPr bwMode="auto">
          <a:xfrm>
            <a:off x="1527795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9" name="Rectangle 384"/>
          <p:cNvSpPr>
            <a:spLocks noChangeArrowheads="1"/>
          </p:cNvSpPr>
          <p:nvPr/>
        </p:nvSpPr>
        <p:spPr bwMode="auto">
          <a:xfrm>
            <a:off x="1779430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0" name="Rectangle 385"/>
          <p:cNvSpPr>
            <a:spLocks noChangeArrowheads="1"/>
          </p:cNvSpPr>
          <p:nvPr/>
        </p:nvSpPr>
        <p:spPr bwMode="auto">
          <a:xfrm>
            <a:off x="2036419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1" name="Rectangle 386"/>
          <p:cNvSpPr>
            <a:spLocks noChangeArrowheads="1"/>
          </p:cNvSpPr>
          <p:nvPr/>
        </p:nvSpPr>
        <p:spPr bwMode="auto">
          <a:xfrm>
            <a:off x="2293407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2" name="Rectangle 387"/>
          <p:cNvSpPr>
            <a:spLocks noChangeArrowheads="1"/>
          </p:cNvSpPr>
          <p:nvPr/>
        </p:nvSpPr>
        <p:spPr bwMode="auto">
          <a:xfrm>
            <a:off x="2550396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3" name="Rectangle 388"/>
          <p:cNvSpPr>
            <a:spLocks noChangeArrowheads="1"/>
          </p:cNvSpPr>
          <p:nvPr/>
        </p:nvSpPr>
        <p:spPr bwMode="auto">
          <a:xfrm>
            <a:off x="2807385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4" name="Rectangle 389"/>
          <p:cNvSpPr>
            <a:spLocks noChangeArrowheads="1"/>
          </p:cNvSpPr>
          <p:nvPr/>
        </p:nvSpPr>
        <p:spPr bwMode="auto">
          <a:xfrm>
            <a:off x="3064374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5" name="Rectangle 390"/>
          <p:cNvSpPr>
            <a:spLocks noChangeArrowheads="1"/>
          </p:cNvSpPr>
          <p:nvPr/>
        </p:nvSpPr>
        <p:spPr bwMode="auto">
          <a:xfrm>
            <a:off x="3321362" y="4507602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6" name="Rectangle 391"/>
          <p:cNvSpPr>
            <a:spLocks noChangeArrowheads="1"/>
          </p:cNvSpPr>
          <p:nvPr/>
        </p:nvSpPr>
        <p:spPr bwMode="auto">
          <a:xfrm>
            <a:off x="1527795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7" name="Rectangle 392"/>
          <p:cNvSpPr>
            <a:spLocks noChangeArrowheads="1"/>
          </p:cNvSpPr>
          <p:nvPr/>
        </p:nvSpPr>
        <p:spPr bwMode="auto">
          <a:xfrm>
            <a:off x="1779430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8" name="Rectangle 393"/>
          <p:cNvSpPr>
            <a:spLocks noChangeArrowheads="1"/>
          </p:cNvSpPr>
          <p:nvPr/>
        </p:nvSpPr>
        <p:spPr bwMode="auto">
          <a:xfrm>
            <a:off x="2036419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49" name="Rectangle 394"/>
          <p:cNvSpPr>
            <a:spLocks noChangeArrowheads="1"/>
          </p:cNvSpPr>
          <p:nvPr/>
        </p:nvSpPr>
        <p:spPr bwMode="auto">
          <a:xfrm>
            <a:off x="2293407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0" name="Rectangle 395"/>
          <p:cNvSpPr>
            <a:spLocks noChangeArrowheads="1"/>
          </p:cNvSpPr>
          <p:nvPr/>
        </p:nvSpPr>
        <p:spPr bwMode="auto">
          <a:xfrm>
            <a:off x="2550396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1" name="Rectangle 396"/>
          <p:cNvSpPr>
            <a:spLocks noChangeArrowheads="1"/>
          </p:cNvSpPr>
          <p:nvPr/>
        </p:nvSpPr>
        <p:spPr bwMode="auto">
          <a:xfrm>
            <a:off x="2807385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2" name="Rectangle 397"/>
          <p:cNvSpPr>
            <a:spLocks noChangeArrowheads="1"/>
          </p:cNvSpPr>
          <p:nvPr/>
        </p:nvSpPr>
        <p:spPr bwMode="auto">
          <a:xfrm>
            <a:off x="3064374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3" name="Rectangle 398"/>
          <p:cNvSpPr>
            <a:spLocks noChangeArrowheads="1"/>
          </p:cNvSpPr>
          <p:nvPr/>
        </p:nvSpPr>
        <p:spPr bwMode="auto">
          <a:xfrm>
            <a:off x="3321362" y="4239905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4" name="Rectangle 399"/>
          <p:cNvSpPr>
            <a:spLocks noChangeArrowheads="1"/>
          </p:cNvSpPr>
          <p:nvPr/>
        </p:nvSpPr>
        <p:spPr bwMode="auto">
          <a:xfrm>
            <a:off x="1527795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5" name="Rectangle 400"/>
          <p:cNvSpPr>
            <a:spLocks noChangeArrowheads="1"/>
          </p:cNvSpPr>
          <p:nvPr/>
        </p:nvSpPr>
        <p:spPr bwMode="auto">
          <a:xfrm>
            <a:off x="1779430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6" name="Rectangle 401"/>
          <p:cNvSpPr>
            <a:spLocks noChangeArrowheads="1"/>
          </p:cNvSpPr>
          <p:nvPr/>
        </p:nvSpPr>
        <p:spPr bwMode="auto">
          <a:xfrm>
            <a:off x="2036419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7" name="Rectangle 402"/>
          <p:cNvSpPr>
            <a:spLocks noChangeArrowheads="1"/>
          </p:cNvSpPr>
          <p:nvPr/>
        </p:nvSpPr>
        <p:spPr bwMode="auto">
          <a:xfrm>
            <a:off x="2293407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8" name="Rectangle 403"/>
          <p:cNvSpPr>
            <a:spLocks noChangeArrowheads="1"/>
          </p:cNvSpPr>
          <p:nvPr/>
        </p:nvSpPr>
        <p:spPr bwMode="auto">
          <a:xfrm>
            <a:off x="2550396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9" name="Rectangle 404"/>
          <p:cNvSpPr>
            <a:spLocks noChangeArrowheads="1"/>
          </p:cNvSpPr>
          <p:nvPr/>
        </p:nvSpPr>
        <p:spPr bwMode="auto">
          <a:xfrm>
            <a:off x="2807385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0" name="Rectangle 405"/>
          <p:cNvSpPr>
            <a:spLocks noChangeArrowheads="1"/>
          </p:cNvSpPr>
          <p:nvPr/>
        </p:nvSpPr>
        <p:spPr bwMode="auto">
          <a:xfrm>
            <a:off x="3064374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1" name="Rectangle 406"/>
          <p:cNvSpPr>
            <a:spLocks noChangeArrowheads="1"/>
          </p:cNvSpPr>
          <p:nvPr/>
        </p:nvSpPr>
        <p:spPr bwMode="auto">
          <a:xfrm>
            <a:off x="3321362" y="3972479"/>
            <a:ext cx="256989" cy="256989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2" name="Rectangle 407"/>
          <p:cNvSpPr>
            <a:spLocks noChangeArrowheads="1"/>
          </p:cNvSpPr>
          <p:nvPr/>
        </p:nvSpPr>
        <p:spPr bwMode="auto">
          <a:xfrm>
            <a:off x="1527795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3" name="Rectangle 408"/>
          <p:cNvSpPr>
            <a:spLocks noChangeArrowheads="1"/>
          </p:cNvSpPr>
          <p:nvPr/>
        </p:nvSpPr>
        <p:spPr bwMode="auto">
          <a:xfrm>
            <a:off x="1779430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4" name="Rectangle 409"/>
          <p:cNvSpPr>
            <a:spLocks noChangeArrowheads="1"/>
          </p:cNvSpPr>
          <p:nvPr/>
        </p:nvSpPr>
        <p:spPr bwMode="auto">
          <a:xfrm>
            <a:off x="2036419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5" name="Rectangle 410"/>
          <p:cNvSpPr>
            <a:spLocks noChangeArrowheads="1"/>
          </p:cNvSpPr>
          <p:nvPr/>
        </p:nvSpPr>
        <p:spPr bwMode="auto">
          <a:xfrm>
            <a:off x="2293407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6" name="Rectangle 411"/>
          <p:cNvSpPr>
            <a:spLocks noChangeArrowheads="1"/>
          </p:cNvSpPr>
          <p:nvPr/>
        </p:nvSpPr>
        <p:spPr bwMode="auto">
          <a:xfrm>
            <a:off x="2550396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7" name="Rectangle 412"/>
          <p:cNvSpPr>
            <a:spLocks noChangeArrowheads="1"/>
          </p:cNvSpPr>
          <p:nvPr/>
        </p:nvSpPr>
        <p:spPr bwMode="auto">
          <a:xfrm>
            <a:off x="2807385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8" name="Rectangle 413"/>
          <p:cNvSpPr>
            <a:spLocks noChangeArrowheads="1"/>
          </p:cNvSpPr>
          <p:nvPr/>
        </p:nvSpPr>
        <p:spPr bwMode="auto">
          <a:xfrm>
            <a:off x="3064374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9" name="Rectangle 414"/>
          <p:cNvSpPr>
            <a:spLocks noChangeArrowheads="1"/>
          </p:cNvSpPr>
          <p:nvPr/>
        </p:nvSpPr>
        <p:spPr bwMode="auto">
          <a:xfrm>
            <a:off x="3321362" y="3679887"/>
            <a:ext cx="256989" cy="282688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70" name="Rectangle 352"/>
          <p:cNvSpPr>
            <a:spLocks noChangeArrowheads="1"/>
          </p:cNvSpPr>
          <p:nvPr/>
        </p:nvSpPr>
        <p:spPr bwMode="auto">
          <a:xfrm>
            <a:off x="1522441" y="5571957"/>
            <a:ext cx="256989" cy="256989"/>
          </a:xfrm>
          <a:prstGeom prst="rect">
            <a:avLst/>
          </a:prstGeom>
          <a:ln>
            <a:solidFill>
              <a:schemeClr val="tx1"/>
            </a:solidFill>
            <a:headEnd/>
            <a:tailEnd type="none" w="lg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4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Data Protection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Protects data in the cache against power or cache failures:</a:t>
            </a:r>
            <a:endParaRPr lang="en-US" dirty="0"/>
          </a:p>
          <a:p>
            <a:pPr lvl="1"/>
            <a:r>
              <a:rPr lang="en-US" dirty="0"/>
              <a:t>Cache </a:t>
            </a:r>
            <a:r>
              <a:rPr lang="en-US" dirty="0" smtClean="0"/>
              <a:t>mirroring</a:t>
            </a:r>
          </a:p>
          <a:p>
            <a:pPr lvl="2"/>
            <a:r>
              <a:rPr lang="en-US" dirty="0" smtClean="0"/>
              <a:t>Provides protection to data against cache failure</a:t>
            </a:r>
          </a:p>
          <a:p>
            <a:pPr lvl="2"/>
            <a:r>
              <a:rPr lang="en-US" dirty="0" smtClean="0"/>
              <a:t>Each write to the cache is held in two different memory locations on two independent memory cards</a:t>
            </a:r>
          </a:p>
          <a:p>
            <a:pPr lvl="1"/>
            <a:r>
              <a:rPr lang="en-US" dirty="0" smtClean="0"/>
              <a:t>Cache vaulting </a:t>
            </a:r>
          </a:p>
          <a:p>
            <a:pPr lvl="2"/>
            <a:r>
              <a:rPr lang="en-US" dirty="0" smtClean="0"/>
              <a:t>Provides protection to data against power failure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the event of power failure, uncommitted data is dumped to a dedicated set of drives called vault drives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6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715000" cy="4953001"/>
          </a:xfrm>
        </p:spPr>
        <p:txBody>
          <a:bodyPr/>
          <a:lstStyle/>
          <a:p>
            <a:r>
              <a:rPr lang="en-US" dirty="0"/>
              <a:t>Uses intelligent caching software and </a:t>
            </a:r>
            <a:r>
              <a:rPr lang="en-US" dirty="0" err="1" smtClean="0"/>
              <a:t>PCIe</a:t>
            </a:r>
            <a:r>
              <a:rPr lang="en-US" dirty="0" smtClean="0"/>
              <a:t> </a:t>
            </a:r>
            <a:r>
              <a:rPr lang="en-US" dirty="0"/>
              <a:t>flash card on </a:t>
            </a:r>
            <a:r>
              <a:rPr lang="en-US" dirty="0" smtClean="0"/>
              <a:t>host</a:t>
            </a:r>
            <a:endParaRPr lang="en-US" dirty="0"/>
          </a:p>
          <a:p>
            <a:r>
              <a:rPr lang="en-US" dirty="0" smtClean="0"/>
              <a:t>Dramatically </a:t>
            </a:r>
            <a:r>
              <a:rPr lang="en-US" dirty="0"/>
              <a:t>improves application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performance acceleration for read-intensive </a:t>
            </a:r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Avoids network latencies </a:t>
            </a:r>
            <a:r>
              <a:rPr lang="en-US" dirty="0"/>
              <a:t>associated with I/O </a:t>
            </a:r>
            <a:r>
              <a:rPr lang="en-US" dirty="0" smtClean="0"/>
              <a:t>access to </a:t>
            </a:r>
            <a:r>
              <a:rPr lang="en-US" dirty="0"/>
              <a:t>the storage array</a:t>
            </a:r>
            <a:endParaRPr lang="en-US" dirty="0" smtClean="0"/>
          </a:p>
          <a:p>
            <a:r>
              <a:rPr lang="en-US" dirty="0" smtClean="0"/>
              <a:t>Intelligently </a:t>
            </a:r>
            <a:r>
              <a:rPr lang="en-US" dirty="0"/>
              <a:t>determines </a:t>
            </a:r>
            <a:r>
              <a:rPr lang="en-US" dirty="0" smtClean="0"/>
              <a:t>data that would </a:t>
            </a:r>
            <a:r>
              <a:rPr lang="en-US" dirty="0"/>
              <a:t>benefit by sitting in </a:t>
            </a:r>
            <a:r>
              <a:rPr lang="en-US" dirty="0" smtClean="0"/>
              <a:t>server </a:t>
            </a:r>
            <a:r>
              <a:rPr lang="en-US" dirty="0"/>
              <a:t>on </a:t>
            </a:r>
            <a:r>
              <a:rPr lang="en-US" dirty="0" err="1"/>
              <a:t>PCIe</a:t>
            </a:r>
            <a:r>
              <a:rPr lang="en-US" dirty="0"/>
              <a:t> </a:t>
            </a:r>
            <a:r>
              <a:rPr lang="en-US" dirty="0" smtClean="0"/>
              <a:t>flash</a:t>
            </a:r>
            <a:endParaRPr lang="en-US" dirty="0"/>
          </a:p>
          <a:p>
            <a:r>
              <a:rPr lang="en-US" dirty="0" smtClean="0"/>
              <a:t>Uses minimal </a:t>
            </a:r>
            <a:r>
              <a:rPr lang="en-US" dirty="0"/>
              <a:t>CPU and memory resources </a:t>
            </a:r>
            <a:endParaRPr lang="en-US" dirty="0" smtClean="0"/>
          </a:p>
          <a:p>
            <a:pPr lvl="1"/>
            <a:r>
              <a:rPr lang="en-US" dirty="0" smtClean="0"/>
              <a:t>Flash </a:t>
            </a:r>
            <a:r>
              <a:rPr lang="en-US" dirty="0"/>
              <a:t>management </a:t>
            </a:r>
            <a:r>
              <a:rPr lang="en-US" dirty="0" smtClean="0"/>
              <a:t>is offloaded onto </a:t>
            </a:r>
            <a:r>
              <a:rPr lang="en-US" dirty="0" err="1" smtClean="0"/>
              <a:t>PCIe</a:t>
            </a:r>
            <a:r>
              <a:rPr lang="en-US" dirty="0"/>
              <a:t> </a:t>
            </a:r>
            <a:r>
              <a:rPr lang="en-US" dirty="0" smtClean="0"/>
              <a:t>card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Flash-caching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321782" y="914399"/>
            <a:ext cx="2605564" cy="2011235"/>
            <a:chOff x="6169382" y="1874965"/>
            <a:chExt cx="2605564" cy="2011235"/>
          </a:xfrm>
        </p:grpSpPr>
        <p:sp>
          <p:nvSpPr>
            <p:cNvPr id="10" name="Rounded Rectangle 9"/>
            <p:cNvSpPr/>
            <p:nvPr/>
          </p:nvSpPr>
          <p:spPr bwMode="gray">
            <a:xfrm>
              <a:off x="6169382" y="2794595"/>
              <a:ext cx="2543068" cy="1091605"/>
            </a:xfrm>
            <a:prstGeom prst="roundRect">
              <a:avLst>
                <a:gd name="adj" fmla="val 10860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050" dirty="0">
                <a:latin typeface="+mj-lt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gray">
            <a:xfrm>
              <a:off x="6169382" y="1874965"/>
              <a:ext cx="2543068" cy="837867"/>
            </a:xfrm>
            <a:prstGeom prst="roundRect">
              <a:avLst>
                <a:gd name="adj" fmla="val 10860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050" dirty="0">
                <a:latin typeface="+mj-lt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 flipV="1">
              <a:off x="7496200" y="3276097"/>
              <a:ext cx="958258" cy="39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296276" y="3246336"/>
              <a:ext cx="478670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+mj-lt"/>
                </a:defRPr>
              </a:lvl1pPr>
            </a:lstStyle>
            <a:p>
              <a:r>
                <a:rPr lang="en-US" dirty="0">
                  <a:latin typeface="Calibri" pitchFamily="34" charset="0"/>
                  <a:cs typeface="Calibri" pitchFamily="34" charset="0"/>
                </a:rPr>
                <a:t>PCIe</a:t>
              </a:r>
              <a:br>
                <a:rPr lang="en-US" dirty="0">
                  <a:latin typeface="Calibri" pitchFamily="34" charset="0"/>
                  <a:cs typeface="Calibri" pitchFamily="34" charset="0"/>
                </a:rPr>
              </a:br>
              <a:r>
                <a:rPr lang="en-US" dirty="0">
                  <a:latin typeface="Calibri" pitchFamily="34" charset="0"/>
                  <a:cs typeface="Calibri" pitchFamily="34" charset="0"/>
                </a:rPr>
                <a:t>Flash 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Card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3094" y="3329940"/>
              <a:ext cx="4054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alibri" pitchFamily="34" charset="0"/>
                  <a:cs typeface="Calibri" pitchFamily="34" charset="0"/>
                </a:defRPr>
              </a:lvl1pPr>
            </a:lstStyle>
            <a:p>
              <a:r>
                <a:rPr lang="en-US" dirty="0" smtClean="0"/>
                <a:t>HBA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7224492" y="2298802"/>
              <a:ext cx="456641" cy="278363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+mj-lt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gray">
            <a:xfrm>
              <a:off x="6266885" y="1951166"/>
              <a:ext cx="2371854" cy="461394"/>
            </a:xfrm>
            <a:prstGeom prst="roundRect">
              <a:avLst>
                <a:gd name="adj" fmla="val 1086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Application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7698316" y="2958217"/>
              <a:ext cx="456641" cy="278363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6731712" y="2958217"/>
              <a:ext cx="456641" cy="278363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5400000">
              <a:off x="6731712" y="3516183"/>
              <a:ext cx="456641" cy="278363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+mj-lt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1289" y="3175377"/>
              <a:ext cx="777487" cy="510049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 bwMode="gray">
            <a:xfrm>
              <a:off x="6266885" y="2865708"/>
              <a:ext cx="2371854" cy="248896"/>
            </a:xfrm>
            <a:prstGeom prst="roundRect">
              <a:avLst>
                <a:gd name="adj" fmla="val 1086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Intelligent Caching Software</a:t>
              </a:r>
            </a:p>
          </p:txBody>
        </p:sp>
      </p:grpSp>
      <p:pic>
        <p:nvPicPr>
          <p:cNvPr id="27" name="Picture 3" descr="C:\Documents and Settings\patils1\Local Settings\Temp\colored Icons\Storage Arra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5600" y="3807823"/>
            <a:ext cx="1106950" cy="188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7477543" y="3102973"/>
            <a:ext cx="304800" cy="68580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72200" y="609600"/>
            <a:ext cx="2819400" cy="246843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45602" y="575845"/>
            <a:ext cx="568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Host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08497" y="3184263"/>
            <a:ext cx="97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Storage</a:t>
            </a:r>
          </a:p>
          <a:p>
            <a:pPr algn="ctr"/>
            <a:r>
              <a:rPr lang="en-US" sz="1400" dirty="0" smtClean="0">
                <a:latin typeface="Calibri" pitchFamily="34" charset="0"/>
                <a:cs typeface="Calibri" pitchFamily="34" charset="0"/>
              </a:rPr>
              <a:t>Network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0130" y="5734050"/>
            <a:ext cx="139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  <a:cs typeface="Calibri" pitchFamily="34" charset="0"/>
              </a:rPr>
              <a:t>Storage Array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4: Intelligent Storage System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0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ISS: </a:t>
            </a:r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62" name="AutoShape 12"/>
          <p:cNvSpPr>
            <a:spLocks noChangeArrowheads="1"/>
          </p:cNvSpPr>
          <p:nvPr/>
        </p:nvSpPr>
        <p:spPr bwMode="auto">
          <a:xfrm>
            <a:off x="2963804" y="2082491"/>
            <a:ext cx="5951596" cy="2870509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436423" y="1708666"/>
            <a:ext cx="261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Intelligent Storage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9" name="Text Box 149"/>
          <p:cNvSpPr txBox="1">
            <a:spLocks noChangeArrowheads="1"/>
          </p:cNvSpPr>
          <p:nvPr/>
        </p:nvSpPr>
        <p:spPr bwMode="auto">
          <a:xfrm>
            <a:off x="5294672" y="5491320"/>
            <a:ext cx="10273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Controllers</a:t>
            </a: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399238" y="2189667"/>
            <a:ext cx="4302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36" name="Line 5"/>
          <p:cNvSpPr>
            <a:spLocks noChangeShapeType="1"/>
          </p:cNvSpPr>
          <p:nvPr/>
        </p:nvSpPr>
        <p:spPr bwMode="auto">
          <a:xfrm flipH="1">
            <a:off x="944504" y="3609666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Line 6"/>
          <p:cNvSpPr>
            <a:spLocks noChangeShapeType="1"/>
          </p:cNvSpPr>
          <p:nvPr/>
        </p:nvSpPr>
        <p:spPr bwMode="auto">
          <a:xfrm flipH="1">
            <a:off x="941329" y="3708091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8" name="Elbow Connector 137"/>
          <p:cNvCxnSpPr/>
          <p:nvPr/>
        </p:nvCxnSpPr>
        <p:spPr>
          <a:xfrm>
            <a:off x="2079513" y="3826236"/>
            <a:ext cx="1146228" cy="495424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>
            <a:off x="2102253" y="3726114"/>
            <a:ext cx="1123489" cy="227246"/>
          </a:xfrm>
          <a:prstGeom prst="bentConnector3">
            <a:avLst>
              <a:gd name="adj1" fmla="val 45337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 flipV="1">
            <a:off x="2089033" y="3088172"/>
            <a:ext cx="1136709" cy="444055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0800000" flipV="1">
            <a:off x="2121817" y="3456472"/>
            <a:ext cx="1103924" cy="167931"/>
          </a:xfrm>
          <a:prstGeom prst="bentConnector3">
            <a:avLst>
              <a:gd name="adj1" fmla="val 45686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300594" y="3359001"/>
            <a:ext cx="916395" cy="594360"/>
            <a:chOff x="1300594" y="3359001"/>
            <a:chExt cx="916395" cy="594360"/>
          </a:xfrm>
        </p:grpSpPr>
        <p:pic>
          <p:nvPicPr>
            <p:cNvPr id="149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0" name="TextBox 149"/>
            <p:cNvSpPr txBox="1"/>
            <p:nvPr/>
          </p:nvSpPr>
          <p:spPr>
            <a:xfrm>
              <a:off x="1392965" y="3420715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32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87" y="2514291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Line 19"/>
          <p:cNvSpPr>
            <a:spLocks noChangeShapeType="1"/>
          </p:cNvSpPr>
          <p:nvPr/>
        </p:nvSpPr>
        <p:spPr bwMode="auto">
          <a:xfrm flipH="1">
            <a:off x="4140141" y="36096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 flipH="1">
            <a:off x="4140141" y="37620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Line 110"/>
          <p:cNvSpPr>
            <a:spLocks noChangeShapeType="1"/>
          </p:cNvSpPr>
          <p:nvPr/>
        </p:nvSpPr>
        <p:spPr bwMode="auto">
          <a:xfrm>
            <a:off x="6683513" y="4297843"/>
            <a:ext cx="45599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Line 111"/>
          <p:cNvSpPr>
            <a:spLocks noChangeShapeType="1"/>
          </p:cNvSpPr>
          <p:nvPr/>
        </p:nvSpPr>
        <p:spPr bwMode="auto">
          <a:xfrm>
            <a:off x="7033539" y="3427282"/>
            <a:ext cx="0" cy="202844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5" name="Line 114"/>
          <p:cNvSpPr>
            <a:spLocks noChangeShapeType="1"/>
          </p:cNvSpPr>
          <p:nvPr/>
        </p:nvSpPr>
        <p:spPr bwMode="auto">
          <a:xfrm>
            <a:off x="6555740" y="3071504"/>
            <a:ext cx="576461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Line 115"/>
          <p:cNvSpPr>
            <a:spLocks noChangeShapeType="1"/>
          </p:cNvSpPr>
          <p:nvPr/>
        </p:nvSpPr>
        <p:spPr bwMode="auto">
          <a:xfrm>
            <a:off x="7122138" y="3533466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Line 116"/>
          <p:cNvSpPr>
            <a:spLocks noChangeShapeType="1"/>
          </p:cNvSpPr>
          <p:nvPr/>
        </p:nvSpPr>
        <p:spPr bwMode="auto">
          <a:xfrm>
            <a:off x="7025263" y="3616809"/>
            <a:ext cx="40513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Line 117"/>
          <p:cNvSpPr>
            <a:spLocks noChangeShapeType="1"/>
          </p:cNvSpPr>
          <p:nvPr/>
        </p:nvSpPr>
        <p:spPr bwMode="auto">
          <a:xfrm>
            <a:off x="7123846" y="3766828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9" name="Line 118"/>
          <p:cNvSpPr>
            <a:spLocks noChangeShapeType="1"/>
          </p:cNvSpPr>
          <p:nvPr/>
        </p:nvSpPr>
        <p:spPr bwMode="auto">
          <a:xfrm>
            <a:off x="6730464" y="3438218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Line 119"/>
          <p:cNvSpPr>
            <a:spLocks noChangeShapeType="1"/>
          </p:cNvSpPr>
          <p:nvPr/>
        </p:nvSpPr>
        <p:spPr bwMode="auto">
          <a:xfrm flipV="1">
            <a:off x="6737607" y="3931133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1" name="Line 120"/>
          <p:cNvSpPr>
            <a:spLocks noChangeShapeType="1"/>
          </p:cNvSpPr>
          <p:nvPr/>
        </p:nvSpPr>
        <p:spPr bwMode="auto">
          <a:xfrm>
            <a:off x="7030024" y="3693009"/>
            <a:ext cx="422593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0" name="Line 123"/>
          <p:cNvSpPr>
            <a:spLocks noChangeShapeType="1"/>
          </p:cNvSpPr>
          <p:nvPr/>
        </p:nvSpPr>
        <p:spPr bwMode="auto">
          <a:xfrm>
            <a:off x="7127816" y="3062930"/>
            <a:ext cx="0" cy="477508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2" name="Line 124"/>
          <p:cNvSpPr>
            <a:spLocks noChangeShapeType="1"/>
          </p:cNvSpPr>
          <p:nvPr/>
        </p:nvSpPr>
        <p:spPr bwMode="auto">
          <a:xfrm>
            <a:off x="7041297" y="3690627"/>
            <a:ext cx="0" cy="252603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3" name="Line 123"/>
          <p:cNvSpPr>
            <a:spLocks noChangeShapeType="1"/>
          </p:cNvSpPr>
          <p:nvPr/>
        </p:nvSpPr>
        <p:spPr bwMode="auto">
          <a:xfrm>
            <a:off x="7135930" y="3755801"/>
            <a:ext cx="0" cy="553212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5" name="Text Box 16"/>
          <p:cNvSpPr txBox="1">
            <a:spLocks noChangeArrowheads="1"/>
          </p:cNvSpPr>
          <p:nvPr/>
        </p:nvSpPr>
        <p:spPr bwMode="auto">
          <a:xfrm>
            <a:off x="4709683" y="2898466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68" name="Rectangle 38"/>
          <p:cNvSpPr>
            <a:spLocks noChangeArrowheads="1"/>
          </p:cNvSpPr>
          <p:nvPr/>
        </p:nvSpPr>
        <p:spPr bwMode="auto">
          <a:xfrm>
            <a:off x="449732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69" name="Rectangle 39"/>
          <p:cNvSpPr>
            <a:spLocks noChangeArrowheads="1"/>
          </p:cNvSpPr>
          <p:nvPr/>
        </p:nvSpPr>
        <p:spPr bwMode="auto">
          <a:xfrm>
            <a:off x="462591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0" name="Rectangle 40"/>
          <p:cNvSpPr>
            <a:spLocks noChangeArrowheads="1"/>
          </p:cNvSpPr>
          <p:nvPr/>
        </p:nvSpPr>
        <p:spPr bwMode="auto">
          <a:xfrm>
            <a:off x="475450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1" name="Rectangle 41"/>
          <p:cNvSpPr>
            <a:spLocks noChangeArrowheads="1"/>
          </p:cNvSpPr>
          <p:nvPr/>
        </p:nvSpPr>
        <p:spPr bwMode="auto">
          <a:xfrm>
            <a:off x="488309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2" name="Rectangle 42"/>
          <p:cNvSpPr>
            <a:spLocks noChangeArrowheads="1"/>
          </p:cNvSpPr>
          <p:nvPr/>
        </p:nvSpPr>
        <p:spPr bwMode="auto">
          <a:xfrm>
            <a:off x="501167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3" name="Rectangle 43"/>
          <p:cNvSpPr>
            <a:spLocks noChangeArrowheads="1"/>
          </p:cNvSpPr>
          <p:nvPr/>
        </p:nvSpPr>
        <p:spPr bwMode="auto">
          <a:xfrm>
            <a:off x="514026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4" name="Rectangle 44"/>
          <p:cNvSpPr>
            <a:spLocks noChangeArrowheads="1"/>
          </p:cNvSpPr>
          <p:nvPr/>
        </p:nvSpPr>
        <p:spPr bwMode="auto">
          <a:xfrm>
            <a:off x="526885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5" name="Rectangle 45"/>
          <p:cNvSpPr>
            <a:spLocks noChangeArrowheads="1"/>
          </p:cNvSpPr>
          <p:nvPr/>
        </p:nvSpPr>
        <p:spPr bwMode="auto">
          <a:xfrm>
            <a:off x="539744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449732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462591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475450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488309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501167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514026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526885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539744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449732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5" name="Rectangle 57"/>
          <p:cNvSpPr>
            <a:spLocks noChangeArrowheads="1"/>
          </p:cNvSpPr>
          <p:nvPr/>
        </p:nvSpPr>
        <p:spPr bwMode="auto">
          <a:xfrm>
            <a:off x="462591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6" name="Rectangle 58"/>
          <p:cNvSpPr>
            <a:spLocks noChangeArrowheads="1"/>
          </p:cNvSpPr>
          <p:nvPr/>
        </p:nvSpPr>
        <p:spPr bwMode="auto">
          <a:xfrm>
            <a:off x="475450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7" name="Rectangle 59"/>
          <p:cNvSpPr>
            <a:spLocks noChangeArrowheads="1"/>
          </p:cNvSpPr>
          <p:nvPr/>
        </p:nvSpPr>
        <p:spPr bwMode="auto">
          <a:xfrm>
            <a:off x="488309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8" name="Rectangle 60"/>
          <p:cNvSpPr>
            <a:spLocks noChangeArrowheads="1"/>
          </p:cNvSpPr>
          <p:nvPr/>
        </p:nvSpPr>
        <p:spPr bwMode="auto">
          <a:xfrm>
            <a:off x="501167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9" name="Rectangle 61"/>
          <p:cNvSpPr>
            <a:spLocks noChangeArrowheads="1"/>
          </p:cNvSpPr>
          <p:nvPr/>
        </p:nvSpPr>
        <p:spPr bwMode="auto">
          <a:xfrm>
            <a:off x="514026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0" name="Rectangle 62"/>
          <p:cNvSpPr>
            <a:spLocks noChangeArrowheads="1"/>
          </p:cNvSpPr>
          <p:nvPr/>
        </p:nvSpPr>
        <p:spPr bwMode="auto">
          <a:xfrm>
            <a:off x="526885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1" name="Rectangle 63"/>
          <p:cNvSpPr>
            <a:spLocks noChangeArrowheads="1"/>
          </p:cNvSpPr>
          <p:nvPr/>
        </p:nvSpPr>
        <p:spPr bwMode="auto">
          <a:xfrm>
            <a:off x="539744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2" name="Rectangle 65"/>
          <p:cNvSpPr>
            <a:spLocks noChangeArrowheads="1"/>
          </p:cNvSpPr>
          <p:nvPr/>
        </p:nvSpPr>
        <p:spPr bwMode="auto">
          <a:xfrm>
            <a:off x="449732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3" name="Rectangle 66"/>
          <p:cNvSpPr>
            <a:spLocks noChangeArrowheads="1"/>
          </p:cNvSpPr>
          <p:nvPr/>
        </p:nvSpPr>
        <p:spPr bwMode="auto">
          <a:xfrm>
            <a:off x="462591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4" name="Rectangle 67"/>
          <p:cNvSpPr>
            <a:spLocks noChangeArrowheads="1"/>
          </p:cNvSpPr>
          <p:nvPr/>
        </p:nvSpPr>
        <p:spPr bwMode="auto">
          <a:xfrm>
            <a:off x="475450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5" name="Rectangle 68"/>
          <p:cNvSpPr>
            <a:spLocks noChangeArrowheads="1"/>
          </p:cNvSpPr>
          <p:nvPr/>
        </p:nvSpPr>
        <p:spPr bwMode="auto">
          <a:xfrm>
            <a:off x="488309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6" name="Rectangle 69"/>
          <p:cNvSpPr>
            <a:spLocks noChangeArrowheads="1"/>
          </p:cNvSpPr>
          <p:nvPr/>
        </p:nvSpPr>
        <p:spPr bwMode="auto">
          <a:xfrm>
            <a:off x="501167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7" name="Rectangle 70"/>
          <p:cNvSpPr>
            <a:spLocks noChangeArrowheads="1"/>
          </p:cNvSpPr>
          <p:nvPr/>
        </p:nvSpPr>
        <p:spPr bwMode="auto">
          <a:xfrm>
            <a:off x="514026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8" name="Rectangle 71"/>
          <p:cNvSpPr>
            <a:spLocks noChangeArrowheads="1"/>
          </p:cNvSpPr>
          <p:nvPr/>
        </p:nvSpPr>
        <p:spPr bwMode="auto">
          <a:xfrm>
            <a:off x="526885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9" name="Rectangle 72"/>
          <p:cNvSpPr>
            <a:spLocks noChangeArrowheads="1"/>
          </p:cNvSpPr>
          <p:nvPr/>
        </p:nvSpPr>
        <p:spPr bwMode="auto">
          <a:xfrm>
            <a:off x="539744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0" name="Rectangle 74"/>
          <p:cNvSpPr>
            <a:spLocks noChangeArrowheads="1"/>
          </p:cNvSpPr>
          <p:nvPr/>
        </p:nvSpPr>
        <p:spPr bwMode="auto">
          <a:xfrm>
            <a:off x="449732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1" name="Rectangle 75"/>
          <p:cNvSpPr>
            <a:spLocks noChangeArrowheads="1"/>
          </p:cNvSpPr>
          <p:nvPr/>
        </p:nvSpPr>
        <p:spPr bwMode="auto">
          <a:xfrm>
            <a:off x="462591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2" name="Rectangle 76"/>
          <p:cNvSpPr>
            <a:spLocks noChangeArrowheads="1"/>
          </p:cNvSpPr>
          <p:nvPr/>
        </p:nvSpPr>
        <p:spPr bwMode="auto">
          <a:xfrm>
            <a:off x="475450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3" name="Rectangle 77"/>
          <p:cNvSpPr>
            <a:spLocks noChangeArrowheads="1"/>
          </p:cNvSpPr>
          <p:nvPr/>
        </p:nvSpPr>
        <p:spPr bwMode="auto">
          <a:xfrm>
            <a:off x="488309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4" name="Rectangle 78"/>
          <p:cNvSpPr>
            <a:spLocks noChangeArrowheads="1"/>
          </p:cNvSpPr>
          <p:nvPr/>
        </p:nvSpPr>
        <p:spPr bwMode="auto">
          <a:xfrm>
            <a:off x="501167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" name="Rectangle 79"/>
          <p:cNvSpPr>
            <a:spLocks noChangeArrowheads="1"/>
          </p:cNvSpPr>
          <p:nvPr/>
        </p:nvSpPr>
        <p:spPr bwMode="auto">
          <a:xfrm>
            <a:off x="514026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6" name="Rectangle 80"/>
          <p:cNvSpPr>
            <a:spLocks noChangeArrowheads="1"/>
          </p:cNvSpPr>
          <p:nvPr/>
        </p:nvSpPr>
        <p:spPr bwMode="auto">
          <a:xfrm>
            <a:off x="526885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7" name="Rectangle 81"/>
          <p:cNvSpPr>
            <a:spLocks noChangeArrowheads="1"/>
          </p:cNvSpPr>
          <p:nvPr/>
        </p:nvSpPr>
        <p:spPr bwMode="auto">
          <a:xfrm>
            <a:off x="539744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8" name="Rectangle 83"/>
          <p:cNvSpPr>
            <a:spLocks noChangeArrowheads="1"/>
          </p:cNvSpPr>
          <p:nvPr/>
        </p:nvSpPr>
        <p:spPr bwMode="auto">
          <a:xfrm>
            <a:off x="449732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9" name="Rectangle 84"/>
          <p:cNvSpPr>
            <a:spLocks noChangeArrowheads="1"/>
          </p:cNvSpPr>
          <p:nvPr/>
        </p:nvSpPr>
        <p:spPr bwMode="auto">
          <a:xfrm>
            <a:off x="462591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0" name="Rectangle 85"/>
          <p:cNvSpPr>
            <a:spLocks noChangeArrowheads="1"/>
          </p:cNvSpPr>
          <p:nvPr/>
        </p:nvSpPr>
        <p:spPr bwMode="auto">
          <a:xfrm>
            <a:off x="475450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1" name="Rectangle 86"/>
          <p:cNvSpPr>
            <a:spLocks noChangeArrowheads="1"/>
          </p:cNvSpPr>
          <p:nvPr/>
        </p:nvSpPr>
        <p:spPr bwMode="auto">
          <a:xfrm>
            <a:off x="488309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2" name="Rectangle 87"/>
          <p:cNvSpPr>
            <a:spLocks noChangeArrowheads="1"/>
          </p:cNvSpPr>
          <p:nvPr/>
        </p:nvSpPr>
        <p:spPr bwMode="auto">
          <a:xfrm>
            <a:off x="501167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3" name="Rectangle 88"/>
          <p:cNvSpPr>
            <a:spLocks noChangeArrowheads="1"/>
          </p:cNvSpPr>
          <p:nvPr/>
        </p:nvSpPr>
        <p:spPr bwMode="auto">
          <a:xfrm>
            <a:off x="514026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4" name="Rectangle 89"/>
          <p:cNvSpPr>
            <a:spLocks noChangeArrowheads="1"/>
          </p:cNvSpPr>
          <p:nvPr/>
        </p:nvSpPr>
        <p:spPr bwMode="auto">
          <a:xfrm>
            <a:off x="526885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5" name="Rectangle 90"/>
          <p:cNvSpPr>
            <a:spLocks noChangeArrowheads="1"/>
          </p:cNvSpPr>
          <p:nvPr/>
        </p:nvSpPr>
        <p:spPr bwMode="auto">
          <a:xfrm>
            <a:off x="539744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6" name="Rectangle 92"/>
          <p:cNvSpPr>
            <a:spLocks noChangeArrowheads="1"/>
          </p:cNvSpPr>
          <p:nvPr/>
        </p:nvSpPr>
        <p:spPr bwMode="auto">
          <a:xfrm>
            <a:off x="449732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7" name="Rectangle 93"/>
          <p:cNvSpPr>
            <a:spLocks noChangeArrowheads="1"/>
          </p:cNvSpPr>
          <p:nvPr/>
        </p:nvSpPr>
        <p:spPr bwMode="auto">
          <a:xfrm>
            <a:off x="462591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8" name="Rectangle 94"/>
          <p:cNvSpPr>
            <a:spLocks noChangeArrowheads="1"/>
          </p:cNvSpPr>
          <p:nvPr/>
        </p:nvSpPr>
        <p:spPr bwMode="auto">
          <a:xfrm>
            <a:off x="475450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9" name="Rectangle 95"/>
          <p:cNvSpPr>
            <a:spLocks noChangeArrowheads="1"/>
          </p:cNvSpPr>
          <p:nvPr/>
        </p:nvSpPr>
        <p:spPr bwMode="auto">
          <a:xfrm>
            <a:off x="488309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0" name="Rectangle 96"/>
          <p:cNvSpPr>
            <a:spLocks noChangeArrowheads="1"/>
          </p:cNvSpPr>
          <p:nvPr/>
        </p:nvSpPr>
        <p:spPr bwMode="auto">
          <a:xfrm>
            <a:off x="501167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1" name="Rectangle 97"/>
          <p:cNvSpPr>
            <a:spLocks noChangeArrowheads="1"/>
          </p:cNvSpPr>
          <p:nvPr/>
        </p:nvSpPr>
        <p:spPr bwMode="auto">
          <a:xfrm>
            <a:off x="514026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2" name="Rectangle 98"/>
          <p:cNvSpPr>
            <a:spLocks noChangeArrowheads="1"/>
          </p:cNvSpPr>
          <p:nvPr/>
        </p:nvSpPr>
        <p:spPr bwMode="auto">
          <a:xfrm>
            <a:off x="526885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3" name="Rectangle 99"/>
          <p:cNvSpPr>
            <a:spLocks noChangeArrowheads="1"/>
          </p:cNvSpPr>
          <p:nvPr/>
        </p:nvSpPr>
        <p:spPr bwMode="auto">
          <a:xfrm>
            <a:off x="539744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4" name="Rectangle 101"/>
          <p:cNvSpPr>
            <a:spLocks noChangeArrowheads="1"/>
          </p:cNvSpPr>
          <p:nvPr/>
        </p:nvSpPr>
        <p:spPr bwMode="auto">
          <a:xfrm>
            <a:off x="449732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5" name="Rectangle 102"/>
          <p:cNvSpPr>
            <a:spLocks noChangeArrowheads="1"/>
          </p:cNvSpPr>
          <p:nvPr/>
        </p:nvSpPr>
        <p:spPr bwMode="auto">
          <a:xfrm>
            <a:off x="462591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6" name="Rectangle 103"/>
          <p:cNvSpPr>
            <a:spLocks noChangeArrowheads="1"/>
          </p:cNvSpPr>
          <p:nvPr/>
        </p:nvSpPr>
        <p:spPr bwMode="auto">
          <a:xfrm>
            <a:off x="475450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7" name="Rectangle 104"/>
          <p:cNvSpPr>
            <a:spLocks noChangeArrowheads="1"/>
          </p:cNvSpPr>
          <p:nvPr/>
        </p:nvSpPr>
        <p:spPr bwMode="auto">
          <a:xfrm>
            <a:off x="488309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8" name="Rectangle 105"/>
          <p:cNvSpPr>
            <a:spLocks noChangeArrowheads="1"/>
          </p:cNvSpPr>
          <p:nvPr/>
        </p:nvSpPr>
        <p:spPr bwMode="auto">
          <a:xfrm>
            <a:off x="501167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9" name="Rectangle 106"/>
          <p:cNvSpPr>
            <a:spLocks noChangeArrowheads="1"/>
          </p:cNvSpPr>
          <p:nvPr/>
        </p:nvSpPr>
        <p:spPr bwMode="auto">
          <a:xfrm>
            <a:off x="514026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0" name="Rectangle 107"/>
          <p:cNvSpPr>
            <a:spLocks noChangeArrowheads="1"/>
          </p:cNvSpPr>
          <p:nvPr/>
        </p:nvSpPr>
        <p:spPr bwMode="auto">
          <a:xfrm>
            <a:off x="526885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1" name="Rectangle 108"/>
          <p:cNvSpPr>
            <a:spLocks noChangeArrowheads="1"/>
          </p:cNvSpPr>
          <p:nvPr/>
        </p:nvSpPr>
        <p:spPr bwMode="auto">
          <a:xfrm>
            <a:off x="539744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1" name="Text Box 17"/>
          <p:cNvSpPr txBox="1">
            <a:spLocks noChangeArrowheads="1"/>
          </p:cNvSpPr>
          <p:nvPr/>
        </p:nvSpPr>
        <p:spPr bwMode="auto">
          <a:xfrm>
            <a:off x="7413392" y="2440834"/>
            <a:ext cx="127034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Disks</a:t>
            </a:r>
          </a:p>
        </p:txBody>
      </p:sp>
      <p:sp>
        <p:nvSpPr>
          <p:cNvPr id="140" name="AutoShape 13"/>
          <p:cNvSpPr>
            <a:spLocks noChangeArrowheads="1"/>
          </p:cNvSpPr>
          <p:nvPr/>
        </p:nvSpPr>
        <p:spPr bwMode="auto">
          <a:xfrm>
            <a:off x="7399279" y="2776867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496" y="2902588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1896" y="3131188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296" y="3359788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6696" y="3588388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9096" y="3800922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 Box 15"/>
          <p:cNvSpPr txBox="1">
            <a:spLocks noChangeArrowheads="1"/>
          </p:cNvSpPr>
          <p:nvPr/>
        </p:nvSpPr>
        <p:spPr bwMode="auto">
          <a:xfrm>
            <a:off x="5791810" y="2445967"/>
            <a:ext cx="846386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243" name="Rectangle 126"/>
          <p:cNvSpPr>
            <a:spLocks noChangeArrowheads="1"/>
          </p:cNvSpPr>
          <p:nvPr/>
        </p:nvSpPr>
        <p:spPr bwMode="auto">
          <a:xfrm>
            <a:off x="5822891" y="2747654"/>
            <a:ext cx="784225" cy="1871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4" name="Rectangle 127"/>
          <p:cNvSpPr>
            <a:spLocks noChangeArrowheads="1"/>
          </p:cNvSpPr>
          <p:nvPr/>
        </p:nvSpPr>
        <p:spPr bwMode="auto">
          <a:xfrm>
            <a:off x="6211829" y="28905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5" name="Rectangle 128"/>
          <p:cNvSpPr>
            <a:spLocks noChangeArrowheads="1"/>
          </p:cNvSpPr>
          <p:nvPr/>
        </p:nvSpPr>
        <p:spPr bwMode="auto">
          <a:xfrm>
            <a:off x="6211829" y="37541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6" name="Rectangle 130"/>
          <p:cNvSpPr>
            <a:spLocks noChangeArrowheads="1"/>
          </p:cNvSpPr>
          <p:nvPr/>
        </p:nvSpPr>
        <p:spPr bwMode="auto">
          <a:xfrm>
            <a:off x="6607116" y="2990541"/>
            <a:ext cx="150813" cy="1508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7" name="Rectangle 131"/>
          <p:cNvSpPr>
            <a:spLocks noChangeArrowheads="1"/>
          </p:cNvSpPr>
          <p:nvPr/>
        </p:nvSpPr>
        <p:spPr bwMode="auto">
          <a:xfrm>
            <a:off x="6607116" y="3358841"/>
            <a:ext cx="150813" cy="1508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8" name="Rectangle 133"/>
          <p:cNvSpPr>
            <a:spLocks noChangeArrowheads="1"/>
          </p:cNvSpPr>
          <p:nvPr/>
        </p:nvSpPr>
        <p:spPr bwMode="auto">
          <a:xfrm>
            <a:off x="6607116" y="3855729"/>
            <a:ext cx="150813" cy="1508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9" name="Rectangle 134"/>
          <p:cNvSpPr>
            <a:spLocks noChangeArrowheads="1"/>
          </p:cNvSpPr>
          <p:nvPr/>
        </p:nvSpPr>
        <p:spPr bwMode="auto">
          <a:xfrm>
            <a:off x="6607116" y="4224029"/>
            <a:ext cx="150813" cy="1508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5" name="Text Box 133"/>
          <p:cNvSpPr txBox="1">
            <a:spLocks noChangeArrowheads="1"/>
          </p:cNvSpPr>
          <p:nvPr/>
        </p:nvSpPr>
        <p:spPr bwMode="auto">
          <a:xfrm>
            <a:off x="6537650" y="5491320"/>
            <a:ext cx="4905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Ports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" name="Line 137"/>
          <p:cNvSpPr>
            <a:spLocks noChangeShapeType="1"/>
          </p:cNvSpPr>
          <p:nvPr/>
        </p:nvSpPr>
        <p:spPr bwMode="auto">
          <a:xfrm flipV="1">
            <a:off x="6782330" y="4480433"/>
            <a:ext cx="1364" cy="99868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7" name="Line 147"/>
          <p:cNvSpPr>
            <a:spLocks noChangeShapeType="1"/>
          </p:cNvSpPr>
          <p:nvPr/>
        </p:nvSpPr>
        <p:spPr bwMode="auto">
          <a:xfrm flipH="1" flipV="1">
            <a:off x="5963919" y="3216758"/>
            <a:ext cx="1587" cy="2121477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78" name="Line 148"/>
          <p:cNvSpPr>
            <a:spLocks noChangeShapeType="1"/>
          </p:cNvSpPr>
          <p:nvPr/>
        </p:nvSpPr>
        <p:spPr bwMode="auto">
          <a:xfrm>
            <a:off x="5964439" y="3225544"/>
            <a:ext cx="24553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80" name="Line 148"/>
          <p:cNvSpPr>
            <a:spLocks noChangeShapeType="1"/>
          </p:cNvSpPr>
          <p:nvPr/>
        </p:nvSpPr>
        <p:spPr bwMode="auto">
          <a:xfrm>
            <a:off x="5960361" y="4151058"/>
            <a:ext cx="24553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81" name="Rounded Rectangle 280"/>
          <p:cNvSpPr/>
          <p:nvPr/>
        </p:nvSpPr>
        <p:spPr>
          <a:xfrm>
            <a:off x="6551919" y="2941382"/>
            <a:ext cx="304800" cy="148431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Box 14"/>
          <p:cNvSpPr txBox="1">
            <a:spLocks noChangeArrowheads="1"/>
          </p:cNvSpPr>
          <p:nvPr/>
        </p:nvSpPr>
        <p:spPr bwMode="auto">
          <a:xfrm>
            <a:off x="3313926" y="2466666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250" name="Rectangle 136"/>
          <p:cNvSpPr>
            <a:spLocks noChangeArrowheads="1"/>
          </p:cNvSpPr>
          <p:nvPr/>
        </p:nvSpPr>
        <p:spPr bwMode="auto">
          <a:xfrm>
            <a:off x="3376554" y="29127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1" name="Rectangle 137"/>
          <p:cNvSpPr>
            <a:spLocks noChangeArrowheads="1"/>
          </p:cNvSpPr>
          <p:nvPr/>
        </p:nvSpPr>
        <p:spPr bwMode="auto">
          <a:xfrm>
            <a:off x="3376554" y="37763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2" name="Rectangle 138"/>
          <p:cNvSpPr>
            <a:spLocks noChangeArrowheads="1"/>
          </p:cNvSpPr>
          <p:nvPr/>
        </p:nvSpPr>
        <p:spPr bwMode="auto">
          <a:xfrm>
            <a:off x="3225741" y="30127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3" name="Rectangle 139"/>
          <p:cNvSpPr>
            <a:spLocks noChangeArrowheads="1"/>
          </p:cNvSpPr>
          <p:nvPr/>
        </p:nvSpPr>
        <p:spPr bwMode="auto">
          <a:xfrm>
            <a:off x="3225741" y="33810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4" name="Rectangle 141"/>
          <p:cNvSpPr>
            <a:spLocks noChangeArrowheads="1"/>
          </p:cNvSpPr>
          <p:nvPr/>
        </p:nvSpPr>
        <p:spPr bwMode="auto">
          <a:xfrm>
            <a:off x="3225741" y="38779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5" name="Rectangle 142"/>
          <p:cNvSpPr>
            <a:spLocks noChangeArrowheads="1"/>
          </p:cNvSpPr>
          <p:nvPr/>
        </p:nvSpPr>
        <p:spPr bwMode="auto">
          <a:xfrm>
            <a:off x="3225741" y="42462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6" name="Rectangle 143"/>
          <p:cNvSpPr>
            <a:spLocks noChangeArrowheads="1"/>
          </p:cNvSpPr>
          <p:nvPr/>
        </p:nvSpPr>
        <p:spPr bwMode="auto">
          <a:xfrm>
            <a:off x="3376554" y="2769879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57" name="Rectangle 144"/>
          <p:cNvSpPr>
            <a:spLocks noChangeArrowheads="1"/>
          </p:cNvSpPr>
          <p:nvPr/>
        </p:nvSpPr>
        <p:spPr bwMode="auto">
          <a:xfrm>
            <a:off x="3373379" y="3762066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8" name="Rectangle 145"/>
          <p:cNvSpPr>
            <a:spLocks noChangeArrowheads="1"/>
          </p:cNvSpPr>
          <p:nvPr/>
        </p:nvSpPr>
        <p:spPr bwMode="auto">
          <a:xfrm>
            <a:off x="3373379" y="2888941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ISS: </a:t>
            </a:r>
            <a:r>
              <a:rPr lang="en-US" dirty="0" smtClean="0"/>
              <a:t>Physical Disks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3" name="AutoShape 12"/>
          <p:cNvSpPr>
            <a:spLocks noChangeArrowheads="1"/>
          </p:cNvSpPr>
          <p:nvPr/>
        </p:nvSpPr>
        <p:spPr bwMode="auto">
          <a:xfrm>
            <a:off x="2963804" y="2082491"/>
            <a:ext cx="5951596" cy="2870509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44" name="Text Box 14"/>
          <p:cNvSpPr txBox="1">
            <a:spLocks noChangeArrowheads="1"/>
          </p:cNvSpPr>
          <p:nvPr/>
        </p:nvSpPr>
        <p:spPr bwMode="auto">
          <a:xfrm>
            <a:off x="3313926" y="2466666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348" name="Rectangle 136"/>
          <p:cNvSpPr>
            <a:spLocks noChangeArrowheads="1"/>
          </p:cNvSpPr>
          <p:nvPr/>
        </p:nvSpPr>
        <p:spPr bwMode="auto">
          <a:xfrm>
            <a:off x="3376554" y="29127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9" name="Rectangle 137"/>
          <p:cNvSpPr>
            <a:spLocks noChangeArrowheads="1"/>
          </p:cNvSpPr>
          <p:nvPr/>
        </p:nvSpPr>
        <p:spPr bwMode="auto">
          <a:xfrm>
            <a:off x="3376554" y="37763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0" name="Rectangle 138"/>
          <p:cNvSpPr>
            <a:spLocks noChangeArrowheads="1"/>
          </p:cNvSpPr>
          <p:nvPr/>
        </p:nvSpPr>
        <p:spPr bwMode="auto">
          <a:xfrm>
            <a:off x="3225741" y="30127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1" name="Rectangle 139"/>
          <p:cNvSpPr>
            <a:spLocks noChangeArrowheads="1"/>
          </p:cNvSpPr>
          <p:nvPr/>
        </p:nvSpPr>
        <p:spPr bwMode="auto">
          <a:xfrm>
            <a:off x="3225741" y="33810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2" name="Rectangle 141"/>
          <p:cNvSpPr>
            <a:spLocks noChangeArrowheads="1"/>
          </p:cNvSpPr>
          <p:nvPr/>
        </p:nvSpPr>
        <p:spPr bwMode="auto">
          <a:xfrm>
            <a:off x="3225741" y="38779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3" name="Rectangle 142"/>
          <p:cNvSpPr>
            <a:spLocks noChangeArrowheads="1"/>
          </p:cNvSpPr>
          <p:nvPr/>
        </p:nvSpPr>
        <p:spPr bwMode="auto">
          <a:xfrm>
            <a:off x="3225741" y="42462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4" name="Rectangle 143"/>
          <p:cNvSpPr>
            <a:spLocks noChangeArrowheads="1"/>
          </p:cNvSpPr>
          <p:nvPr/>
        </p:nvSpPr>
        <p:spPr bwMode="auto">
          <a:xfrm>
            <a:off x="3376554" y="2769879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5" name="Rectangle 144"/>
          <p:cNvSpPr>
            <a:spLocks noChangeArrowheads="1"/>
          </p:cNvSpPr>
          <p:nvPr/>
        </p:nvSpPr>
        <p:spPr bwMode="auto">
          <a:xfrm>
            <a:off x="3373379" y="3762066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6" name="Rectangle 145"/>
          <p:cNvSpPr>
            <a:spLocks noChangeArrowheads="1"/>
          </p:cNvSpPr>
          <p:nvPr/>
        </p:nvSpPr>
        <p:spPr bwMode="auto">
          <a:xfrm>
            <a:off x="3373379" y="2888941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436423" y="1708666"/>
            <a:ext cx="261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Intelligent Storage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399238" y="2189667"/>
            <a:ext cx="4302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29" name="Line 5"/>
          <p:cNvSpPr>
            <a:spLocks noChangeShapeType="1"/>
          </p:cNvSpPr>
          <p:nvPr/>
        </p:nvSpPr>
        <p:spPr bwMode="auto">
          <a:xfrm flipH="1">
            <a:off x="944504" y="3609666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Line 6"/>
          <p:cNvSpPr>
            <a:spLocks noChangeShapeType="1"/>
          </p:cNvSpPr>
          <p:nvPr/>
        </p:nvSpPr>
        <p:spPr bwMode="auto">
          <a:xfrm flipH="1">
            <a:off x="941329" y="3708091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7" name="Elbow Connector 136"/>
          <p:cNvCxnSpPr/>
          <p:nvPr/>
        </p:nvCxnSpPr>
        <p:spPr>
          <a:xfrm>
            <a:off x="2079513" y="3826236"/>
            <a:ext cx="1146228" cy="495424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>
            <a:off x="2102253" y="3726114"/>
            <a:ext cx="1123489" cy="227246"/>
          </a:xfrm>
          <a:prstGeom prst="bentConnector3">
            <a:avLst>
              <a:gd name="adj1" fmla="val 45337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 flipV="1">
            <a:off x="2089033" y="3088172"/>
            <a:ext cx="1136709" cy="444055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0800000" flipV="1">
            <a:off x="2121817" y="3456472"/>
            <a:ext cx="1103924" cy="167931"/>
          </a:xfrm>
          <a:prstGeom prst="bentConnector3">
            <a:avLst>
              <a:gd name="adj1" fmla="val 45686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300594" y="3359001"/>
            <a:ext cx="916395" cy="594360"/>
            <a:chOff x="1300594" y="3359001"/>
            <a:chExt cx="916395" cy="594360"/>
          </a:xfrm>
        </p:grpSpPr>
        <p:pic>
          <p:nvPicPr>
            <p:cNvPr id="142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0" name="TextBox 149"/>
            <p:cNvSpPr txBox="1"/>
            <p:nvPr/>
          </p:nvSpPr>
          <p:spPr>
            <a:xfrm>
              <a:off x="1393397" y="3416300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25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87" y="2514291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Line 19"/>
          <p:cNvSpPr>
            <a:spLocks noChangeShapeType="1"/>
          </p:cNvSpPr>
          <p:nvPr/>
        </p:nvSpPr>
        <p:spPr bwMode="auto">
          <a:xfrm flipH="1">
            <a:off x="4140141" y="36096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 flipH="1">
            <a:off x="4140141" y="37620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Line 110"/>
          <p:cNvSpPr>
            <a:spLocks noChangeShapeType="1"/>
          </p:cNvSpPr>
          <p:nvPr/>
        </p:nvSpPr>
        <p:spPr bwMode="auto">
          <a:xfrm>
            <a:off x="6683513" y="4297843"/>
            <a:ext cx="45599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Line 111"/>
          <p:cNvSpPr>
            <a:spLocks noChangeShapeType="1"/>
          </p:cNvSpPr>
          <p:nvPr/>
        </p:nvSpPr>
        <p:spPr bwMode="auto">
          <a:xfrm>
            <a:off x="7033539" y="3427282"/>
            <a:ext cx="0" cy="202844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Line 114"/>
          <p:cNvSpPr>
            <a:spLocks noChangeShapeType="1"/>
          </p:cNvSpPr>
          <p:nvPr/>
        </p:nvSpPr>
        <p:spPr bwMode="auto">
          <a:xfrm>
            <a:off x="6555740" y="3071504"/>
            <a:ext cx="576461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9" name="Line 115"/>
          <p:cNvSpPr>
            <a:spLocks noChangeShapeType="1"/>
          </p:cNvSpPr>
          <p:nvPr/>
        </p:nvSpPr>
        <p:spPr bwMode="auto">
          <a:xfrm>
            <a:off x="7119086" y="3533466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Line 116"/>
          <p:cNvSpPr>
            <a:spLocks noChangeShapeType="1"/>
          </p:cNvSpPr>
          <p:nvPr/>
        </p:nvSpPr>
        <p:spPr bwMode="auto">
          <a:xfrm>
            <a:off x="7025263" y="3616809"/>
            <a:ext cx="40513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1" name="Line 117"/>
          <p:cNvSpPr>
            <a:spLocks noChangeShapeType="1"/>
          </p:cNvSpPr>
          <p:nvPr/>
        </p:nvSpPr>
        <p:spPr bwMode="auto">
          <a:xfrm>
            <a:off x="7123846" y="3766828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Line 118"/>
          <p:cNvSpPr>
            <a:spLocks noChangeShapeType="1"/>
          </p:cNvSpPr>
          <p:nvPr/>
        </p:nvSpPr>
        <p:spPr bwMode="auto">
          <a:xfrm>
            <a:off x="6730464" y="3438218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Line 119"/>
          <p:cNvSpPr>
            <a:spLocks noChangeShapeType="1"/>
          </p:cNvSpPr>
          <p:nvPr/>
        </p:nvSpPr>
        <p:spPr bwMode="auto">
          <a:xfrm flipV="1">
            <a:off x="6737607" y="3931133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5" name="Line 120"/>
          <p:cNvSpPr>
            <a:spLocks noChangeShapeType="1"/>
          </p:cNvSpPr>
          <p:nvPr/>
        </p:nvSpPr>
        <p:spPr bwMode="auto">
          <a:xfrm>
            <a:off x="7030024" y="3693009"/>
            <a:ext cx="422593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6" name="Line 123"/>
          <p:cNvSpPr>
            <a:spLocks noChangeShapeType="1"/>
          </p:cNvSpPr>
          <p:nvPr/>
        </p:nvSpPr>
        <p:spPr bwMode="auto">
          <a:xfrm>
            <a:off x="7127816" y="3062930"/>
            <a:ext cx="0" cy="477508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7" name="Line 124"/>
          <p:cNvSpPr>
            <a:spLocks noChangeShapeType="1"/>
          </p:cNvSpPr>
          <p:nvPr/>
        </p:nvSpPr>
        <p:spPr bwMode="auto">
          <a:xfrm>
            <a:off x="7041297" y="3690627"/>
            <a:ext cx="0" cy="252603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Line 123"/>
          <p:cNvSpPr>
            <a:spLocks noChangeShapeType="1"/>
          </p:cNvSpPr>
          <p:nvPr/>
        </p:nvSpPr>
        <p:spPr bwMode="auto">
          <a:xfrm>
            <a:off x="7135930" y="3755801"/>
            <a:ext cx="0" cy="553212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Text Box 15"/>
          <p:cNvSpPr txBox="1">
            <a:spLocks noChangeArrowheads="1"/>
          </p:cNvSpPr>
          <p:nvPr/>
        </p:nvSpPr>
        <p:spPr bwMode="auto">
          <a:xfrm>
            <a:off x="5791810" y="2445967"/>
            <a:ext cx="846386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146" name="Text Box 16"/>
          <p:cNvSpPr txBox="1">
            <a:spLocks noChangeArrowheads="1"/>
          </p:cNvSpPr>
          <p:nvPr/>
        </p:nvSpPr>
        <p:spPr bwMode="auto">
          <a:xfrm>
            <a:off x="4709683" y="2898466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49" name="Rectangle 38"/>
          <p:cNvSpPr>
            <a:spLocks noChangeArrowheads="1"/>
          </p:cNvSpPr>
          <p:nvPr/>
        </p:nvSpPr>
        <p:spPr bwMode="auto">
          <a:xfrm>
            <a:off x="449732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54" name="Rectangle 39"/>
          <p:cNvSpPr>
            <a:spLocks noChangeArrowheads="1"/>
          </p:cNvSpPr>
          <p:nvPr/>
        </p:nvSpPr>
        <p:spPr bwMode="auto">
          <a:xfrm>
            <a:off x="462591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55" name="Rectangle 40"/>
          <p:cNvSpPr>
            <a:spLocks noChangeArrowheads="1"/>
          </p:cNvSpPr>
          <p:nvPr/>
        </p:nvSpPr>
        <p:spPr bwMode="auto">
          <a:xfrm>
            <a:off x="475450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56" name="Rectangle 41"/>
          <p:cNvSpPr>
            <a:spLocks noChangeArrowheads="1"/>
          </p:cNvSpPr>
          <p:nvPr/>
        </p:nvSpPr>
        <p:spPr bwMode="auto">
          <a:xfrm>
            <a:off x="488309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63" name="Rectangle 42"/>
          <p:cNvSpPr>
            <a:spLocks noChangeArrowheads="1"/>
          </p:cNvSpPr>
          <p:nvPr/>
        </p:nvSpPr>
        <p:spPr bwMode="auto">
          <a:xfrm>
            <a:off x="501167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3" name="Rectangle 43"/>
          <p:cNvSpPr>
            <a:spLocks noChangeArrowheads="1"/>
          </p:cNvSpPr>
          <p:nvPr/>
        </p:nvSpPr>
        <p:spPr bwMode="auto">
          <a:xfrm>
            <a:off x="514026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526885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539744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4" name="Rectangle 273"/>
          <p:cNvSpPr>
            <a:spLocks noChangeArrowheads="1"/>
          </p:cNvSpPr>
          <p:nvPr/>
        </p:nvSpPr>
        <p:spPr bwMode="auto">
          <a:xfrm>
            <a:off x="449732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5" name="Rectangle 274"/>
          <p:cNvSpPr>
            <a:spLocks noChangeArrowheads="1"/>
          </p:cNvSpPr>
          <p:nvPr/>
        </p:nvSpPr>
        <p:spPr bwMode="auto">
          <a:xfrm>
            <a:off x="462591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75450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488309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501167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9" name="Rectangle 278"/>
          <p:cNvSpPr>
            <a:spLocks noChangeArrowheads="1"/>
          </p:cNvSpPr>
          <p:nvPr/>
        </p:nvSpPr>
        <p:spPr bwMode="auto">
          <a:xfrm>
            <a:off x="514026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526885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539744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2" name="Rectangle 56"/>
          <p:cNvSpPr>
            <a:spLocks noChangeArrowheads="1"/>
          </p:cNvSpPr>
          <p:nvPr/>
        </p:nvSpPr>
        <p:spPr bwMode="auto">
          <a:xfrm>
            <a:off x="449732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3" name="Rectangle 57"/>
          <p:cNvSpPr>
            <a:spLocks noChangeArrowheads="1"/>
          </p:cNvSpPr>
          <p:nvPr/>
        </p:nvSpPr>
        <p:spPr bwMode="auto">
          <a:xfrm>
            <a:off x="462591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4" name="Rectangle 58"/>
          <p:cNvSpPr>
            <a:spLocks noChangeArrowheads="1"/>
          </p:cNvSpPr>
          <p:nvPr/>
        </p:nvSpPr>
        <p:spPr bwMode="auto">
          <a:xfrm>
            <a:off x="475450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5" name="Rectangle 59"/>
          <p:cNvSpPr>
            <a:spLocks noChangeArrowheads="1"/>
          </p:cNvSpPr>
          <p:nvPr/>
        </p:nvSpPr>
        <p:spPr bwMode="auto">
          <a:xfrm>
            <a:off x="488309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6" name="Rectangle 60"/>
          <p:cNvSpPr>
            <a:spLocks noChangeArrowheads="1"/>
          </p:cNvSpPr>
          <p:nvPr/>
        </p:nvSpPr>
        <p:spPr bwMode="auto">
          <a:xfrm>
            <a:off x="501167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7" name="Rectangle 61"/>
          <p:cNvSpPr>
            <a:spLocks noChangeArrowheads="1"/>
          </p:cNvSpPr>
          <p:nvPr/>
        </p:nvSpPr>
        <p:spPr bwMode="auto">
          <a:xfrm>
            <a:off x="514026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8" name="Rectangle 62"/>
          <p:cNvSpPr>
            <a:spLocks noChangeArrowheads="1"/>
          </p:cNvSpPr>
          <p:nvPr/>
        </p:nvSpPr>
        <p:spPr bwMode="auto">
          <a:xfrm>
            <a:off x="526885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9" name="Rectangle 63"/>
          <p:cNvSpPr>
            <a:spLocks noChangeArrowheads="1"/>
          </p:cNvSpPr>
          <p:nvPr/>
        </p:nvSpPr>
        <p:spPr bwMode="auto">
          <a:xfrm>
            <a:off x="539744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0" name="Rectangle 65"/>
          <p:cNvSpPr>
            <a:spLocks noChangeArrowheads="1"/>
          </p:cNvSpPr>
          <p:nvPr/>
        </p:nvSpPr>
        <p:spPr bwMode="auto">
          <a:xfrm>
            <a:off x="449732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1" name="Rectangle 66"/>
          <p:cNvSpPr>
            <a:spLocks noChangeArrowheads="1"/>
          </p:cNvSpPr>
          <p:nvPr/>
        </p:nvSpPr>
        <p:spPr bwMode="auto">
          <a:xfrm>
            <a:off x="462591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2" name="Rectangle 67"/>
          <p:cNvSpPr>
            <a:spLocks noChangeArrowheads="1"/>
          </p:cNvSpPr>
          <p:nvPr/>
        </p:nvSpPr>
        <p:spPr bwMode="auto">
          <a:xfrm>
            <a:off x="475450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3" name="Rectangle 68"/>
          <p:cNvSpPr>
            <a:spLocks noChangeArrowheads="1"/>
          </p:cNvSpPr>
          <p:nvPr/>
        </p:nvSpPr>
        <p:spPr bwMode="auto">
          <a:xfrm>
            <a:off x="488309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4" name="Rectangle 69"/>
          <p:cNvSpPr>
            <a:spLocks noChangeArrowheads="1"/>
          </p:cNvSpPr>
          <p:nvPr/>
        </p:nvSpPr>
        <p:spPr bwMode="auto">
          <a:xfrm>
            <a:off x="501167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5" name="Rectangle 70"/>
          <p:cNvSpPr>
            <a:spLocks noChangeArrowheads="1"/>
          </p:cNvSpPr>
          <p:nvPr/>
        </p:nvSpPr>
        <p:spPr bwMode="auto">
          <a:xfrm>
            <a:off x="514026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6" name="Rectangle 71"/>
          <p:cNvSpPr>
            <a:spLocks noChangeArrowheads="1"/>
          </p:cNvSpPr>
          <p:nvPr/>
        </p:nvSpPr>
        <p:spPr bwMode="auto">
          <a:xfrm>
            <a:off x="526885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7" name="Rectangle 72"/>
          <p:cNvSpPr>
            <a:spLocks noChangeArrowheads="1"/>
          </p:cNvSpPr>
          <p:nvPr/>
        </p:nvSpPr>
        <p:spPr bwMode="auto">
          <a:xfrm>
            <a:off x="539744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8" name="Rectangle 74"/>
          <p:cNvSpPr>
            <a:spLocks noChangeArrowheads="1"/>
          </p:cNvSpPr>
          <p:nvPr/>
        </p:nvSpPr>
        <p:spPr bwMode="auto">
          <a:xfrm>
            <a:off x="449732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9" name="Rectangle 75"/>
          <p:cNvSpPr>
            <a:spLocks noChangeArrowheads="1"/>
          </p:cNvSpPr>
          <p:nvPr/>
        </p:nvSpPr>
        <p:spPr bwMode="auto">
          <a:xfrm>
            <a:off x="462591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0" name="Rectangle 76"/>
          <p:cNvSpPr>
            <a:spLocks noChangeArrowheads="1"/>
          </p:cNvSpPr>
          <p:nvPr/>
        </p:nvSpPr>
        <p:spPr bwMode="auto">
          <a:xfrm>
            <a:off x="475450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1" name="Rectangle 77"/>
          <p:cNvSpPr>
            <a:spLocks noChangeArrowheads="1"/>
          </p:cNvSpPr>
          <p:nvPr/>
        </p:nvSpPr>
        <p:spPr bwMode="auto">
          <a:xfrm>
            <a:off x="488309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" name="Rectangle 78"/>
          <p:cNvSpPr>
            <a:spLocks noChangeArrowheads="1"/>
          </p:cNvSpPr>
          <p:nvPr/>
        </p:nvSpPr>
        <p:spPr bwMode="auto">
          <a:xfrm>
            <a:off x="501167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3" name="Rectangle 79"/>
          <p:cNvSpPr>
            <a:spLocks noChangeArrowheads="1"/>
          </p:cNvSpPr>
          <p:nvPr/>
        </p:nvSpPr>
        <p:spPr bwMode="auto">
          <a:xfrm>
            <a:off x="514026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4" name="Rectangle 80"/>
          <p:cNvSpPr>
            <a:spLocks noChangeArrowheads="1"/>
          </p:cNvSpPr>
          <p:nvPr/>
        </p:nvSpPr>
        <p:spPr bwMode="auto">
          <a:xfrm>
            <a:off x="526885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5" name="Rectangle 81"/>
          <p:cNvSpPr>
            <a:spLocks noChangeArrowheads="1"/>
          </p:cNvSpPr>
          <p:nvPr/>
        </p:nvSpPr>
        <p:spPr bwMode="auto">
          <a:xfrm>
            <a:off x="539744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6" name="Rectangle 83"/>
          <p:cNvSpPr>
            <a:spLocks noChangeArrowheads="1"/>
          </p:cNvSpPr>
          <p:nvPr/>
        </p:nvSpPr>
        <p:spPr bwMode="auto">
          <a:xfrm>
            <a:off x="449732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" name="Rectangle 84"/>
          <p:cNvSpPr>
            <a:spLocks noChangeArrowheads="1"/>
          </p:cNvSpPr>
          <p:nvPr/>
        </p:nvSpPr>
        <p:spPr bwMode="auto">
          <a:xfrm>
            <a:off x="462591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8" name="Rectangle 85"/>
          <p:cNvSpPr>
            <a:spLocks noChangeArrowheads="1"/>
          </p:cNvSpPr>
          <p:nvPr/>
        </p:nvSpPr>
        <p:spPr bwMode="auto">
          <a:xfrm>
            <a:off x="475450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9" name="Rectangle 86"/>
          <p:cNvSpPr>
            <a:spLocks noChangeArrowheads="1"/>
          </p:cNvSpPr>
          <p:nvPr/>
        </p:nvSpPr>
        <p:spPr bwMode="auto">
          <a:xfrm>
            <a:off x="488309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0" name="Rectangle 87"/>
          <p:cNvSpPr>
            <a:spLocks noChangeArrowheads="1"/>
          </p:cNvSpPr>
          <p:nvPr/>
        </p:nvSpPr>
        <p:spPr bwMode="auto">
          <a:xfrm>
            <a:off x="501167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1" name="Rectangle 88"/>
          <p:cNvSpPr>
            <a:spLocks noChangeArrowheads="1"/>
          </p:cNvSpPr>
          <p:nvPr/>
        </p:nvSpPr>
        <p:spPr bwMode="auto">
          <a:xfrm>
            <a:off x="514026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2" name="Rectangle 89"/>
          <p:cNvSpPr>
            <a:spLocks noChangeArrowheads="1"/>
          </p:cNvSpPr>
          <p:nvPr/>
        </p:nvSpPr>
        <p:spPr bwMode="auto">
          <a:xfrm>
            <a:off x="526885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3" name="Rectangle 90"/>
          <p:cNvSpPr>
            <a:spLocks noChangeArrowheads="1"/>
          </p:cNvSpPr>
          <p:nvPr/>
        </p:nvSpPr>
        <p:spPr bwMode="auto">
          <a:xfrm>
            <a:off x="539744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" name="Rectangle 92"/>
          <p:cNvSpPr>
            <a:spLocks noChangeArrowheads="1"/>
          </p:cNvSpPr>
          <p:nvPr/>
        </p:nvSpPr>
        <p:spPr bwMode="auto">
          <a:xfrm>
            <a:off x="449732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5" name="Rectangle 93"/>
          <p:cNvSpPr>
            <a:spLocks noChangeArrowheads="1"/>
          </p:cNvSpPr>
          <p:nvPr/>
        </p:nvSpPr>
        <p:spPr bwMode="auto">
          <a:xfrm>
            <a:off x="462591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6" name="Rectangle 94"/>
          <p:cNvSpPr>
            <a:spLocks noChangeArrowheads="1"/>
          </p:cNvSpPr>
          <p:nvPr/>
        </p:nvSpPr>
        <p:spPr bwMode="auto">
          <a:xfrm>
            <a:off x="475450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7" name="Rectangle 95"/>
          <p:cNvSpPr>
            <a:spLocks noChangeArrowheads="1"/>
          </p:cNvSpPr>
          <p:nvPr/>
        </p:nvSpPr>
        <p:spPr bwMode="auto">
          <a:xfrm>
            <a:off x="488309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8" name="Rectangle 96"/>
          <p:cNvSpPr>
            <a:spLocks noChangeArrowheads="1"/>
          </p:cNvSpPr>
          <p:nvPr/>
        </p:nvSpPr>
        <p:spPr bwMode="auto">
          <a:xfrm>
            <a:off x="501167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9" name="Rectangle 97"/>
          <p:cNvSpPr>
            <a:spLocks noChangeArrowheads="1"/>
          </p:cNvSpPr>
          <p:nvPr/>
        </p:nvSpPr>
        <p:spPr bwMode="auto">
          <a:xfrm>
            <a:off x="514026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0" name="Rectangle 98"/>
          <p:cNvSpPr>
            <a:spLocks noChangeArrowheads="1"/>
          </p:cNvSpPr>
          <p:nvPr/>
        </p:nvSpPr>
        <p:spPr bwMode="auto">
          <a:xfrm>
            <a:off x="526885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1" name="Rectangle 99"/>
          <p:cNvSpPr>
            <a:spLocks noChangeArrowheads="1"/>
          </p:cNvSpPr>
          <p:nvPr/>
        </p:nvSpPr>
        <p:spPr bwMode="auto">
          <a:xfrm>
            <a:off x="539744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2" name="Rectangle 101"/>
          <p:cNvSpPr>
            <a:spLocks noChangeArrowheads="1"/>
          </p:cNvSpPr>
          <p:nvPr/>
        </p:nvSpPr>
        <p:spPr bwMode="auto">
          <a:xfrm>
            <a:off x="449732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3" name="Rectangle 102"/>
          <p:cNvSpPr>
            <a:spLocks noChangeArrowheads="1"/>
          </p:cNvSpPr>
          <p:nvPr/>
        </p:nvSpPr>
        <p:spPr bwMode="auto">
          <a:xfrm>
            <a:off x="462591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4" name="Rectangle 103"/>
          <p:cNvSpPr>
            <a:spLocks noChangeArrowheads="1"/>
          </p:cNvSpPr>
          <p:nvPr/>
        </p:nvSpPr>
        <p:spPr bwMode="auto">
          <a:xfrm>
            <a:off x="475450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5" name="Rectangle 104"/>
          <p:cNvSpPr>
            <a:spLocks noChangeArrowheads="1"/>
          </p:cNvSpPr>
          <p:nvPr/>
        </p:nvSpPr>
        <p:spPr bwMode="auto">
          <a:xfrm>
            <a:off x="488309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6" name="Rectangle 105"/>
          <p:cNvSpPr>
            <a:spLocks noChangeArrowheads="1"/>
          </p:cNvSpPr>
          <p:nvPr/>
        </p:nvSpPr>
        <p:spPr bwMode="auto">
          <a:xfrm>
            <a:off x="501167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7" name="Rectangle 106"/>
          <p:cNvSpPr>
            <a:spLocks noChangeArrowheads="1"/>
          </p:cNvSpPr>
          <p:nvPr/>
        </p:nvSpPr>
        <p:spPr bwMode="auto">
          <a:xfrm>
            <a:off x="514026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8" name="Rectangle 107"/>
          <p:cNvSpPr>
            <a:spLocks noChangeArrowheads="1"/>
          </p:cNvSpPr>
          <p:nvPr/>
        </p:nvSpPr>
        <p:spPr bwMode="auto">
          <a:xfrm>
            <a:off x="526885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9" name="Rectangle 108"/>
          <p:cNvSpPr>
            <a:spLocks noChangeArrowheads="1"/>
          </p:cNvSpPr>
          <p:nvPr/>
        </p:nvSpPr>
        <p:spPr bwMode="auto">
          <a:xfrm>
            <a:off x="539744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1" name="Rectangle 126"/>
          <p:cNvSpPr>
            <a:spLocks noChangeArrowheads="1"/>
          </p:cNvSpPr>
          <p:nvPr/>
        </p:nvSpPr>
        <p:spPr bwMode="auto">
          <a:xfrm>
            <a:off x="5822891" y="2747654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4" name="Rectangle 130"/>
          <p:cNvSpPr>
            <a:spLocks noChangeArrowheads="1"/>
          </p:cNvSpPr>
          <p:nvPr/>
        </p:nvSpPr>
        <p:spPr bwMode="auto">
          <a:xfrm>
            <a:off x="6607116" y="29905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45" name="Rectangle 131"/>
          <p:cNvSpPr>
            <a:spLocks noChangeArrowheads="1"/>
          </p:cNvSpPr>
          <p:nvPr/>
        </p:nvSpPr>
        <p:spPr bwMode="auto">
          <a:xfrm>
            <a:off x="6607116" y="33588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46" name="Rectangle 133"/>
          <p:cNvSpPr>
            <a:spLocks noChangeArrowheads="1"/>
          </p:cNvSpPr>
          <p:nvPr/>
        </p:nvSpPr>
        <p:spPr bwMode="auto">
          <a:xfrm>
            <a:off x="6607116" y="38557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47" name="Rectangle 134"/>
          <p:cNvSpPr>
            <a:spLocks noChangeArrowheads="1"/>
          </p:cNvSpPr>
          <p:nvPr/>
        </p:nvSpPr>
        <p:spPr bwMode="auto">
          <a:xfrm>
            <a:off x="6607116" y="42240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9" name="Text Box 17"/>
          <p:cNvSpPr txBox="1">
            <a:spLocks noChangeArrowheads="1"/>
          </p:cNvSpPr>
          <p:nvPr/>
        </p:nvSpPr>
        <p:spPr bwMode="auto">
          <a:xfrm>
            <a:off x="7413392" y="2440834"/>
            <a:ext cx="127034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Disks</a:t>
            </a:r>
          </a:p>
        </p:txBody>
      </p:sp>
      <p:sp>
        <p:nvSpPr>
          <p:cNvPr id="131" name="AutoShape 13"/>
          <p:cNvSpPr>
            <a:spLocks noChangeArrowheads="1"/>
          </p:cNvSpPr>
          <p:nvPr/>
        </p:nvSpPr>
        <p:spPr bwMode="auto">
          <a:xfrm>
            <a:off x="7396101" y="2770240"/>
            <a:ext cx="1387475" cy="1868487"/>
          </a:xfrm>
          <a:prstGeom prst="roundRect">
            <a:avLst>
              <a:gd name="adj" fmla="val 11657"/>
            </a:avLst>
          </a:prstGeom>
          <a:gradFill>
            <a:gsLst>
              <a:gs pos="0">
                <a:schemeClr val="lt1">
                  <a:tint val="40000"/>
                  <a:satMod val="350000"/>
                </a:schemeClr>
              </a:gs>
              <a:gs pos="40000">
                <a:schemeClr val="lt1">
                  <a:tint val="45000"/>
                  <a:shade val="99000"/>
                  <a:satMod val="3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3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6318" y="2895961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8718" y="3124561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1118" y="3353161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3518" y="3581761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5918" y="3794295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Rectangle 127"/>
          <p:cNvSpPr>
            <a:spLocks noChangeArrowheads="1"/>
          </p:cNvSpPr>
          <p:nvPr/>
        </p:nvSpPr>
        <p:spPr bwMode="auto">
          <a:xfrm>
            <a:off x="6211829" y="28905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43" name="Rectangle 128"/>
          <p:cNvSpPr>
            <a:spLocks noChangeArrowheads="1"/>
          </p:cNvSpPr>
          <p:nvPr/>
        </p:nvSpPr>
        <p:spPr bwMode="auto">
          <a:xfrm>
            <a:off x="6211829" y="37541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9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4: Intelligent Storage System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Traditional storage provisioning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Virtual storage provisioning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ISS implementation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Storage provisioning and ISS implementation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1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Storage to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514600"/>
            <a:ext cx="8458200" cy="3581400"/>
          </a:xfrm>
        </p:spPr>
        <p:txBody>
          <a:bodyPr/>
          <a:lstStyle/>
          <a:p>
            <a:r>
              <a:rPr lang="en-US" dirty="0" smtClean="0"/>
              <a:t>Can be performed in two ways:</a:t>
            </a:r>
          </a:p>
          <a:p>
            <a:pPr lvl="1"/>
            <a:r>
              <a:rPr lang="en-US" dirty="0" smtClean="0"/>
              <a:t>Traditional storage provisioning</a:t>
            </a:r>
          </a:p>
          <a:p>
            <a:pPr lvl="1"/>
            <a:r>
              <a:rPr lang="en-US" dirty="0" smtClean="0"/>
              <a:t>Virtual storage provisioning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4048" y="1165241"/>
            <a:ext cx="8302752" cy="1196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is the process of assigning storage resources to hosts based on capacity, availability, and performance requirements of applications running on the hosts. </a:t>
            </a:r>
          </a:p>
        </p:txBody>
      </p:sp>
      <p:sp>
        <p:nvSpPr>
          <p:cNvPr id="7" name="Rounded Rectangle 4"/>
          <p:cNvSpPr/>
          <p:nvPr/>
        </p:nvSpPr>
        <p:spPr>
          <a:xfrm>
            <a:off x="677557" y="987552"/>
            <a:ext cx="1989443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Storage Provisioning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Storage Provisioning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6136" y="864918"/>
            <a:ext cx="6001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 1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76136" y="5742801"/>
            <a:ext cx="6001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 2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908890" y="2273889"/>
            <a:ext cx="89837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988269" y="4664664"/>
            <a:ext cx="809958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787745" y="2273888"/>
            <a:ext cx="0" cy="732075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87745" y="3448082"/>
            <a:ext cx="4762" cy="1216581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2766436" y="1640477"/>
            <a:ext cx="5205412" cy="2843212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952883" y="2028560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176724" y="2028560"/>
            <a:ext cx="846386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226754" y="2460360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013969" y="1283289"/>
            <a:ext cx="2428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80808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Intelligent Storage System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3691719" y="3167652"/>
            <a:ext cx="159624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3564200" y="3320052"/>
            <a:ext cx="1755872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Text Box 17"/>
          <p:cNvSpPr txBox="1">
            <a:spLocks noChangeArrowheads="1"/>
          </p:cNvSpPr>
          <p:nvPr/>
        </p:nvSpPr>
        <p:spPr bwMode="auto">
          <a:xfrm>
            <a:off x="6594154" y="1673998"/>
            <a:ext cx="1270348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Disks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(RAID Set)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6" name="AutoShape 13"/>
          <p:cNvSpPr>
            <a:spLocks noChangeArrowheads="1"/>
          </p:cNvSpPr>
          <p:nvPr/>
        </p:nvSpPr>
        <p:spPr bwMode="auto">
          <a:xfrm>
            <a:off x="6530344" y="2327070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7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7188" y="2452791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854" y="2681391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8454" y="2909991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6054" y="3138591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3654" y="3351125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Line 156"/>
          <p:cNvSpPr>
            <a:spLocks noChangeShapeType="1"/>
          </p:cNvSpPr>
          <p:nvPr/>
        </p:nvSpPr>
        <p:spPr bwMode="auto">
          <a:xfrm>
            <a:off x="7752719" y="2646158"/>
            <a:ext cx="609600" cy="150019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57"/>
          <p:cNvSpPr>
            <a:spLocks noChangeShapeType="1"/>
          </p:cNvSpPr>
          <p:nvPr/>
        </p:nvSpPr>
        <p:spPr bwMode="auto">
          <a:xfrm flipV="1">
            <a:off x="7643182" y="2803723"/>
            <a:ext cx="719138" cy="6049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58"/>
          <p:cNvSpPr>
            <a:spLocks noChangeShapeType="1"/>
          </p:cNvSpPr>
          <p:nvPr/>
        </p:nvSpPr>
        <p:spPr bwMode="auto">
          <a:xfrm flipV="1">
            <a:off x="7524119" y="2796177"/>
            <a:ext cx="838200" cy="276584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59"/>
          <p:cNvSpPr>
            <a:spLocks noChangeShapeType="1"/>
          </p:cNvSpPr>
          <p:nvPr/>
        </p:nvSpPr>
        <p:spPr bwMode="auto">
          <a:xfrm flipV="1">
            <a:off x="7391787" y="2796176"/>
            <a:ext cx="970532" cy="50911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60"/>
          <p:cNvSpPr>
            <a:spLocks noChangeShapeType="1"/>
          </p:cNvSpPr>
          <p:nvPr/>
        </p:nvSpPr>
        <p:spPr bwMode="auto">
          <a:xfrm flipV="1">
            <a:off x="7239387" y="2796177"/>
            <a:ext cx="1122932" cy="71516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61"/>
          <p:cNvSpPr>
            <a:spLocks noChangeShapeType="1"/>
          </p:cNvSpPr>
          <p:nvPr/>
        </p:nvSpPr>
        <p:spPr bwMode="auto">
          <a:xfrm flipV="1">
            <a:off x="7224081" y="3655014"/>
            <a:ext cx="1138238" cy="57944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62"/>
          <p:cNvSpPr>
            <a:spLocks noChangeShapeType="1"/>
          </p:cNvSpPr>
          <p:nvPr/>
        </p:nvSpPr>
        <p:spPr bwMode="auto">
          <a:xfrm>
            <a:off x="7371719" y="3505979"/>
            <a:ext cx="990600" cy="149035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63"/>
          <p:cNvSpPr>
            <a:spLocks noChangeShapeType="1"/>
          </p:cNvSpPr>
          <p:nvPr/>
        </p:nvSpPr>
        <p:spPr bwMode="auto">
          <a:xfrm>
            <a:off x="7524119" y="3302906"/>
            <a:ext cx="838200" cy="352108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64"/>
          <p:cNvSpPr>
            <a:spLocks noChangeShapeType="1"/>
          </p:cNvSpPr>
          <p:nvPr/>
        </p:nvSpPr>
        <p:spPr bwMode="auto">
          <a:xfrm>
            <a:off x="7676519" y="3065261"/>
            <a:ext cx="685800" cy="589753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65"/>
          <p:cNvSpPr>
            <a:spLocks noChangeShapeType="1"/>
          </p:cNvSpPr>
          <p:nvPr/>
        </p:nvSpPr>
        <p:spPr bwMode="auto">
          <a:xfrm>
            <a:off x="7828919" y="2831101"/>
            <a:ext cx="533400" cy="823913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3" name="Group 182"/>
          <p:cNvGrpSpPr/>
          <p:nvPr/>
        </p:nvGrpSpPr>
        <p:grpSpPr>
          <a:xfrm>
            <a:off x="8362319" y="2386055"/>
            <a:ext cx="705480" cy="705480"/>
            <a:chOff x="8392402" y="614840"/>
            <a:chExt cx="705480" cy="705480"/>
          </a:xfrm>
        </p:grpSpPr>
        <p:pic>
          <p:nvPicPr>
            <p:cNvPr id="184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2402" y="614840"/>
              <a:ext cx="705480" cy="70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8586445" y="981091"/>
              <a:ext cx="3173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LUN 0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362320" y="3258288"/>
            <a:ext cx="705480" cy="705480"/>
            <a:chOff x="8392402" y="614840"/>
            <a:chExt cx="705480" cy="705480"/>
          </a:xfrm>
        </p:grpSpPr>
        <p:pic>
          <p:nvPicPr>
            <p:cNvPr id="190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2402" y="614840"/>
              <a:ext cx="705480" cy="70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Text Box 168"/>
            <p:cNvSpPr txBox="1">
              <a:spLocks noChangeArrowheads="1"/>
            </p:cNvSpPr>
            <p:nvPr/>
          </p:nvSpPr>
          <p:spPr bwMode="auto">
            <a:xfrm>
              <a:off x="8586445" y="981091"/>
              <a:ext cx="3173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LUN </a:t>
              </a:r>
              <a:r>
                <a:rPr lang="en-US" sz="1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123320" y="1475601"/>
            <a:ext cx="705480" cy="705480"/>
            <a:chOff x="8392402" y="614840"/>
            <a:chExt cx="705480" cy="705480"/>
          </a:xfrm>
        </p:grpSpPr>
        <p:pic>
          <p:nvPicPr>
            <p:cNvPr id="193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2402" y="614840"/>
              <a:ext cx="705480" cy="70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 Box 168"/>
            <p:cNvSpPr txBox="1">
              <a:spLocks noChangeArrowheads="1"/>
            </p:cNvSpPr>
            <p:nvPr/>
          </p:nvSpPr>
          <p:spPr bwMode="auto">
            <a:xfrm>
              <a:off x="8586445" y="981091"/>
              <a:ext cx="3173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LUN 0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156107" y="4752201"/>
            <a:ext cx="705480" cy="705480"/>
            <a:chOff x="8392402" y="614840"/>
            <a:chExt cx="705480" cy="705480"/>
          </a:xfrm>
        </p:grpSpPr>
        <p:pic>
          <p:nvPicPr>
            <p:cNvPr id="196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2402" y="614840"/>
              <a:ext cx="705480" cy="705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 Box 168"/>
            <p:cNvSpPr txBox="1">
              <a:spLocks noChangeArrowheads="1"/>
            </p:cNvSpPr>
            <p:nvPr/>
          </p:nvSpPr>
          <p:spPr bwMode="auto">
            <a:xfrm>
              <a:off x="8586445" y="981091"/>
              <a:ext cx="31739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LUN </a:t>
              </a:r>
              <a:r>
                <a:rPr lang="en-US" sz="1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flipV="1">
            <a:off x="2123458" y="2646158"/>
            <a:ext cx="884278" cy="354747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2147234" y="3014458"/>
            <a:ext cx="860502" cy="114334"/>
          </a:xfrm>
          <a:prstGeom prst="bentConnector3">
            <a:avLst>
              <a:gd name="adj1" fmla="val 44465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/>
          <p:nvPr/>
        </p:nvCxnSpPr>
        <p:spPr>
          <a:xfrm rot="10800000">
            <a:off x="2171010" y="3268644"/>
            <a:ext cx="836727" cy="242702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/>
          <p:nvPr/>
        </p:nvCxnSpPr>
        <p:spPr>
          <a:xfrm rot="10800000">
            <a:off x="2128600" y="3421210"/>
            <a:ext cx="879137" cy="458436"/>
          </a:xfrm>
          <a:prstGeom prst="bentConnector3">
            <a:avLst>
              <a:gd name="adj1" fmla="val 57043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>
            <a:off x="6025519" y="2623933"/>
            <a:ext cx="504825" cy="426798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Elbow Connector 1036"/>
          <p:cNvCxnSpPr/>
          <p:nvPr/>
        </p:nvCxnSpPr>
        <p:spPr>
          <a:xfrm>
            <a:off x="6025519" y="2992233"/>
            <a:ext cx="504825" cy="175419"/>
          </a:xfrm>
          <a:prstGeom prst="bentConnector3">
            <a:avLst>
              <a:gd name="adj1" fmla="val 36793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endCxn id="176" idx="1"/>
          </p:cNvCxnSpPr>
          <p:nvPr/>
        </p:nvCxnSpPr>
        <p:spPr>
          <a:xfrm flipV="1">
            <a:off x="6025519" y="3261314"/>
            <a:ext cx="504825" cy="227807"/>
          </a:xfrm>
          <a:prstGeom prst="bentConnector3">
            <a:avLst>
              <a:gd name="adj1" fmla="val 37736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/>
          <p:nvPr/>
        </p:nvCxnSpPr>
        <p:spPr>
          <a:xfrm flipV="1">
            <a:off x="6025519" y="3360137"/>
            <a:ext cx="504825" cy="497284"/>
          </a:xfrm>
          <a:prstGeom prst="bentConnector3">
            <a:avLst>
              <a:gd name="adj1" fmla="val 58019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38"/>
          <p:cNvSpPr>
            <a:spLocks noChangeArrowheads="1"/>
          </p:cNvSpPr>
          <p:nvPr/>
        </p:nvSpPr>
        <p:spPr bwMode="auto">
          <a:xfrm>
            <a:off x="3992549" y="273290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5" name="Rectangle 39"/>
          <p:cNvSpPr>
            <a:spLocks noChangeArrowheads="1"/>
          </p:cNvSpPr>
          <p:nvPr/>
        </p:nvSpPr>
        <p:spPr bwMode="auto">
          <a:xfrm>
            <a:off x="4121136" y="273290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6" name="Rectangle 40"/>
          <p:cNvSpPr>
            <a:spLocks noChangeArrowheads="1"/>
          </p:cNvSpPr>
          <p:nvPr/>
        </p:nvSpPr>
        <p:spPr bwMode="auto">
          <a:xfrm>
            <a:off x="4249724" y="273290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7" name="Rectangle 41"/>
          <p:cNvSpPr>
            <a:spLocks noChangeArrowheads="1"/>
          </p:cNvSpPr>
          <p:nvPr/>
        </p:nvSpPr>
        <p:spPr bwMode="auto">
          <a:xfrm>
            <a:off x="4378311" y="273290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8" name="Rectangle 42"/>
          <p:cNvSpPr>
            <a:spLocks noChangeArrowheads="1"/>
          </p:cNvSpPr>
          <p:nvPr/>
        </p:nvSpPr>
        <p:spPr bwMode="auto">
          <a:xfrm>
            <a:off x="4506899" y="273290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9" name="Rectangle 43"/>
          <p:cNvSpPr>
            <a:spLocks noChangeArrowheads="1"/>
          </p:cNvSpPr>
          <p:nvPr/>
        </p:nvSpPr>
        <p:spPr bwMode="auto">
          <a:xfrm>
            <a:off x="4635486" y="273290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0" name="Rectangle 44"/>
          <p:cNvSpPr>
            <a:spLocks noChangeArrowheads="1"/>
          </p:cNvSpPr>
          <p:nvPr/>
        </p:nvSpPr>
        <p:spPr bwMode="auto">
          <a:xfrm>
            <a:off x="4764074" y="273290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1" name="Rectangle 45"/>
          <p:cNvSpPr>
            <a:spLocks noChangeArrowheads="1"/>
          </p:cNvSpPr>
          <p:nvPr/>
        </p:nvSpPr>
        <p:spPr bwMode="auto">
          <a:xfrm>
            <a:off x="4892661" y="2740852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3992549" y="286148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4121136" y="286148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4" name="Rectangle 233"/>
          <p:cNvSpPr>
            <a:spLocks noChangeArrowheads="1"/>
          </p:cNvSpPr>
          <p:nvPr/>
        </p:nvSpPr>
        <p:spPr bwMode="auto">
          <a:xfrm>
            <a:off x="4249724" y="286148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4378311" y="286148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4506899" y="286148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7" name="Rectangle 236"/>
          <p:cNvSpPr>
            <a:spLocks noChangeArrowheads="1"/>
          </p:cNvSpPr>
          <p:nvPr/>
        </p:nvSpPr>
        <p:spPr bwMode="auto">
          <a:xfrm>
            <a:off x="4635486" y="286148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8" name="Rectangle 237"/>
          <p:cNvSpPr>
            <a:spLocks noChangeArrowheads="1"/>
          </p:cNvSpPr>
          <p:nvPr/>
        </p:nvSpPr>
        <p:spPr bwMode="auto">
          <a:xfrm>
            <a:off x="4764074" y="286148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4892661" y="2869440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0" name="Rectangle 56"/>
          <p:cNvSpPr>
            <a:spLocks noChangeArrowheads="1"/>
          </p:cNvSpPr>
          <p:nvPr/>
        </p:nvSpPr>
        <p:spPr bwMode="auto">
          <a:xfrm>
            <a:off x="3992549" y="299007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1" name="Rectangle 57"/>
          <p:cNvSpPr>
            <a:spLocks noChangeArrowheads="1"/>
          </p:cNvSpPr>
          <p:nvPr/>
        </p:nvSpPr>
        <p:spPr bwMode="auto">
          <a:xfrm>
            <a:off x="4121136" y="299007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2" name="Rectangle 58"/>
          <p:cNvSpPr>
            <a:spLocks noChangeArrowheads="1"/>
          </p:cNvSpPr>
          <p:nvPr/>
        </p:nvSpPr>
        <p:spPr bwMode="auto">
          <a:xfrm>
            <a:off x="4249724" y="299007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3" name="Rectangle 59"/>
          <p:cNvSpPr>
            <a:spLocks noChangeArrowheads="1"/>
          </p:cNvSpPr>
          <p:nvPr/>
        </p:nvSpPr>
        <p:spPr bwMode="auto">
          <a:xfrm>
            <a:off x="4378311" y="299007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4" name="Rectangle 60"/>
          <p:cNvSpPr>
            <a:spLocks noChangeArrowheads="1"/>
          </p:cNvSpPr>
          <p:nvPr/>
        </p:nvSpPr>
        <p:spPr bwMode="auto">
          <a:xfrm>
            <a:off x="4506899" y="299007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" name="Rectangle 61"/>
          <p:cNvSpPr>
            <a:spLocks noChangeArrowheads="1"/>
          </p:cNvSpPr>
          <p:nvPr/>
        </p:nvSpPr>
        <p:spPr bwMode="auto">
          <a:xfrm>
            <a:off x="4635486" y="299007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6" name="Rectangle 62"/>
          <p:cNvSpPr>
            <a:spLocks noChangeArrowheads="1"/>
          </p:cNvSpPr>
          <p:nvPr/>
        </p:nvSpPr>
        <p:spPr bwMode="auto">
          <a:xfrm>
            <a:off x="4764074" y="299007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7" name="Rectangle 63"/>
          <p:cNvSpPr>
            <a:spLocks noChangeArrowheads="1"/>
          </p:cNvSpPr>
          <p:nvPr/>
        </p:nvSpPr>
        <p:spPr bwMode="auto">
          <a:xfrm>
            <a:off x="4892661" y="2998027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8" name="Rectangle 65"/>
          <p:cNvSpPr>
            <a:spLocks noChangeArrowheads="1"/>
          </p:cNvSpPr>
          <p:nvPr/>
        </p:nvSpPr>
        <p:spPr bwMode="auto">
          <a:xfrm>
            <a:off x="3992549" y="311866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9" name="Rectangle 66"/>
          <p:cNvSpPr>
            <a:spLocks noChangeArrowheads="1"/>
          </p:cNvSpPr>
          <p:nvPr/>
        </p:nvSpPr>
        <p:spPr bwMode="auto">
          <a:xfrm>
            <a:off x="4121136" y="311866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0" name="Rectangle 67"/>
          <p:cNvSpPr>
            <a:spLocks noChangeArrowheads="1"/>
          </p:cNvSpPr>
          <p:nvPr/>
        </p:nvSpPr>
        <p:spPr bwMode="auto">
          <a:xfrm>
            <a:off x="4249724" y="311866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1" name="Rectangle 68"/>
          <p:cNvSpPr>
            <a:spLocks noChangeArrowheads="1"/>
          </p:cNvSpPr>
          <p:nvPr/>
        </p:nvSpPr>
        <p:spPr bwMode="auto">
          <a:xfrm>
            <a:off x="4378311" y="311866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2" name="Rectangle 69"/>
          <p:cNvSpPr>
            <a:spLocks noChangeArrowheads="1"/>
          </p:cNvSpPr>
          <p:nvPr/>
        </p:nvSpPr>
        <p:spPr bwMode="auto">
          <a:xfrm>
            <a:off x="4506899" y="311866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3" name="Rectangle 70"/>
          <p:cNvSpPr>
            <a:spLocks noChangeArrowheads="1"/>
          </p:cNvSpPr>
          <p:nvPr/>
        </p:nvSpPr>
        <p:spPr bwMode="auto">
          <a:xfrm>
            <a:off x="4635486" y="311866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4" name="Rectangle 71"/>
          <p:cNvSpPr>
            <a:spLocks noChangeArrowheads="1"/>
          </p:cNvSpPr>
          <p:nvPr/>
        </p:nvSpPr>
        <p:spPr bwMode="auto">
          <a:xfrm>
            <a:off x="4764074" y="311866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5" name="Rectangle 72"/>
          <p:cNvSpPr>
            <a:spLocks noChangeArrowheads="1"/>
          </p:cNvSpPr>
          <p:nvPr/>
        </p:nvSpPr>
        <p:spPr bwMode="auto">
          <a:xfrm>
            <a:off x="4892661" y="3126615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6" name="Rectangle 74"/>
          <p:cNvSpPr>
            <a:spLocks noChangeArrowheads="1"/>
          </p:cNvSpPr>
          <p:nvPr/>
        </p:nvSpPr>
        <p:spPr bwMode="auto">
          <a:xfrm>
            <a:off x="3992549" y="324725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7" name="Rectangle 75"/>
          <p:cNvSpPr>
            <a:spLocks noChangeArrowheads="1"/>
          </p:cNvSpPr>
          <p:nvPr/>
        </p:nvSpPr>
        <p:spPr bwMode="auto">
          <a:xfrm>
            <a:off x="4121136" y="324725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8" name="Rectangle 76"/>
          <p:cNvSpPr>
            <a:spLocks noChangeArrowheads="1"/>
          </p:cNvSpPr>
          <p:nvPr/>
        </p:nvSpPr>
        <p:spPr bwMode="auto">
          <a:xfrm>
            <a:off x="4249724" y="324725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9" name="Rectangle 77"/>
          <p:cNvSpPr>
            <a:spLocks noChangeArrowheads="1"/>
          </p:cNvSpPr>
          <p:nvPr/>
        </p:nvSpPr>
        <p:spPr bwMode="auto">
          <a:xfrm>
            <a:off x="4378311" y="324725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0" name="Rectangle 78"/>
          <p:cNvSpPr>
            <a:spLocks noChangeArrowheads="1"/>
          </p:cNvSpPr>
          <p:nvPr/>
        </p:nvSpPr>
        <p:spPr bwMode="auto">
          <a:xfrm>
            <a:off x="4506899" y="324725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1" name="Rectangle 79"/>
          <p:cNvSpPr>
            <a:spLocks noChangeArrowheads="1"/>
          </p:cNvSpPr>
          <p:nvPr/>
        </p:nvSpPr>
        <p:spPr bwMode="auto">
          <a:xfrm>
            <a:off x="4635486" y="324725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2" name="Rectangle 80"/>
          <p:cNvSpPr>
            <a:spLocks noChangeArrowheads="1"/>
          </p:cNvSpPr>
          <p:nvPr/>
        </p:nvSpPr>
        <p:spPr bwMode="auto">
          <a:xfrm>
            <a:off x="4764074" y="324725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3" name="Rectangle 81"/>
          <p:cNvSpPr>
            <a:spLocks noChangeArrowheads="1"/>
          </p:cNvSpPr>
          <p:nvPr/>
        </p:nvSpPr>
        <p:spPr bwMode="auto">
          <a:xfrm>
            <a:off x="4892661" y="3255202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4" name="Rectangle 83"/>
          <p:cNvSpPr>
            <a:spLocks noChangeArrowheads="1"/>
          </p:cNvSpPr>
          <p:nvPr/>
        </p:nvSpPr>
        <p:spPr bwMode="auto">
          <a:xfrm>
            <a:off x="3992549" y="337583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5" name="Rectangle 84"/>
          <p:cNvSpPr>
            <a:spLocks noChangeArrowheads="1"/>
          </p:cNvSpPr>
          <p:nvPr/>
        </p:nvSpPr>
        <p:spPr bwMode="auto">
          <a:xfrm>
            <a:off x="4121136" y="337583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6" name="Rectangle 85"/>
          <p:cNvSpPr>
            <a:spLocks noChangeArrowheads="1"/>
          </p:cNvSpPr>
          <p:nvPr/>
        </p:nvSpPr>
        <p:spPr bwMode="auto">
          <a:xfrm>
            <a:off x="4249724" y="337583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7" name="Rectangle 86"/>
          <p:cNvSpPr>
            <a:spLocks noChangeArrowheads="1"/>
          </p:cNvSpPr>
          <p:nvPr/>
        </p:nvSpPr>
        <p:spPr bwMode="auto">
          <a:xfrm>
            <a:off x="4378311" y="337583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8" name="Rectangle 87"/>
          <p:cNvSpPr>
            <a:spLocks noChangeArrowheads="1"/>
          </p:cNvSpPr>
          <p:nvPr/>
        </p:nvSpPr>
        <p:spPr bwMode="auto">
          <a:xfrm>
            <a:off x="4506899" y="337583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9" name="Rectangle 88"/>
          <p:cNvSpPr>
            <a:spLocks noChangeArrowheads="1"/>
          </p:cNvSpPr>
          <p:nvPr/>
        </p:nvSpPr>
        <p:spPr bwMode="auto">
          <a:xfrm>
            <a:off x="4635486" y="337583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0" name="Rectangle 89"/>
          <p:cNvSpPr>
            <a:spLocks noChangeArrowheads="1"/>
          </p:cNvSpPr>
          <p:nvPr/>
        </p:nvSpPr>
        <p:spPr bwMode="auto">
          <a:xfrm>
            <a:off x="4764074" y="337583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1" name="Rectangle 90"/>
          <p:cNvSpPr>
            <a:spLocks noChangeArrowheads="1"/>
          </p:cNvSpPr>
          <p:nvPr/>
        </p:nvSpPr>
        <p:spPr bwMode="auto">
          <a:xfrm>
            <a:off x="4892661" y="3383790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2" name="Rectangle 92"/>
          <p:cNvSpPr>
            <a:spLocks noChangeArrowheads="1"/>
          </p:cNvSpPr>
          <p:nvPr/>
        </p:nvSpPr>
        <p:spPr bwMode="auto">
          <a:xfrm>
            <a:off x="3992549" y="350442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3" name="Rectangle 93"/>
          <p:cNvSpPr>
            <a:spLocks noChangeArrowheads="1"/>
          </p:cNvSpPr>
          <p:nvPr/>
        </p:nvSpPr>
        <p:spPr bwMode="auto">
          <a:xfrm>
            <a:off x="4121136" y="350442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4" name="Rectangle 94"/>
          <p:cNvSpPr>
            <a:spLocks noChangeArrowheads="1"/>
          </p:cNvSpPr>
          <p:nvPr/>
        </p:nvSpPr>
        <p:spPr bwMode="auto">
          <a:xfrm>
            <a:off x="4249724" y="350442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5" name="Rectangle 95"/>
          <p:cNvSpPr>
            <a:spLocks noChangeArrowheads="1"/>
          </p:cNvSpPr>
          <p:nvPr/>
        </p:nvSpPr>
        <p:spPr bwMode="auto">
          <a:xfrm>
            <a:off x="4378311" y="350442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6" name="Rectangle 96"/>
          <p:cNvSpPr>
            <a:spLocks noChangeArrowheads="1"/>
          </p:cNvSpPr>
          <p:nvPr/>
        </p:nvSpPr>
        <p:spPr bwMode="auto">
          <a:xfrm>
            <a:off x="4506899" y="350442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7" name="Rectangle 97"/>
          <p:cNvSpPr>
            <a:spLocks noChangeArrowheads="1"/>
          </p:cNvSpPr>
          <p:nvPr/>
        </p:nvSpPr>
        <p:spPr bwMode="auto">
          <a:xfrm>
            <a:off x="4635486" y="350442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8" name="Rectangle 98"/>
          <p:cNvSpPr>
            <a:spLocks noChangeArrowheads="1"/>
          </p:cNvSpPr>
          <p:nvPr/>
        </p:nvSpPr>
        <p:spPr bwMode="auto">
          <a:xfrm>
            <a:off x="4764074" y="350442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9" name="Rectangle 99"/>
          <p:cNvSpPr>
            <a:spLocks noChangeArrowheads="1"/>
          </p:cNvSpPr>
          <p:nvPr/>
        </p:nvSpPr>
        <p:spPr bwMode="auto">
          <a:xfrm>
            <a:off x="4892661" y="3512377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0" name="Rectangle 101"/>
          <p:cNvSpPr>
            <a:spLocks noChangeArrowheads="1"/>
          </p:cNvSpPr>
          <p:nvPr/>
        </p:nvSpPr>
        <p:spPr bwMode="auto">
          <a:xfrm>
            <a:off x="3992549" y="363301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1" name="Rectangle 102"/>
          <p:cNvSpPr>
            <a:spLocks noChangeArrowheads="1"/>
          </p:cNvSpPr>
          <p:nvPr/>
        </p:nvSpPr>
        <p:spPr bwMode="auto">
          <a:xfrm>
            <a:off x="4121136" y="363301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2" name="Rectangle 103"/>
          <p:cNvSpPr>
            <a:spLocks noChangeArrowheads="1"/>
          </p:cNvSpPr>
          <p:nvPr/>
        </p:nvSpPr>
        <p:spPr bwMode="auto">
          <a:xfrm>
            <a:off x="4249724" y="363301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3" name="Rectangle 104"/>
          <p:cNvSpPr>
            <a:spLocks noChangeArrowheads="1"/>
          </p:cNvSpPr>
          <p:nvPr/>
        </p:nvSpPr>
        <p:spPr bwMode="auto">
          <a:xfrm>
            <a:off x="4378311" y="363301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4" name="Rectangle 105"/>
          <p:cNvSpPr>
            <a:spLocks noChangeArrowheads="1"/>
          </p:cNvSpPr>
          <p:nvPr/>
        </p:nvSpPr>
        <p:spPr bwMode="auto">
          <a:xfrm>
            <a:off x="4506899" y="363301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5" name="Rectangle 106"/>
          <p:cNvSpPr>
            <a:spLocks noChangeArrowheads="1"/>
          </p:cNvSpPr>
          <p:nvPr/>
        </p:nvSpPr>
        <p:spPr bwMode="auto">
          <a:xfrm>
            <a:off x="4635486" y="363301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6" name="Rectangle 107"/>
          <p:cNvSpPr>
            <a:spLocks noChangeArrowheads="1"/>
          </p:cNvSpPr>
          <p:nvPr/>
        </p:nvSpPr>
        <p:spPr bwMode="auto">
          <a:xfrm>
            <a:off x="4764074" y="363301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7" name="Rectangle 108"/>
          <p:cNvSpPr>
            <a:spLocks noChangeArrowheads="1"/>
          </p:cNvSpPr>
          <p:nvPr/>
        </p:nvSpPr>
        <p:spPr bwMode="auto">
          <a:xfrm>
            <a:off x="4892661" y="3640965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8" name="Rectangle 126"/>
          <p:cNvSpPr>
            <a:spLocks noChangeArrowheads="1"/>
          </p:cNvSpPr>
          <p:nvPr/>
        </p:nvSpPr>
        <p:spPr bwMode="auto">
          <a:xfrm>
            <a:off x="5208205" y="2298509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9" name="Rectangle 130"/>
          <p:cNvSpPr>
            <a:spLocks noChangeArrowheads="1"/>
          </p:cNvSpPr>
          <p:nvPr/>
        </p:nvSpPr>
        <p:spPr bwMode="auto">
          <a:xfrm>
            <a:off x="5992430" y="254139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0" name="Rectangle 131"/>
          <p:cNvSpPr>
            <a:spLocks noChangeArrowheads="1"/>
          </p:cNvSpPr>
          <p:nvPr/>
        </p:nvSpPr>
        <p:spPr bwMode="auto">
          <a:xfrm>
            <a:off x="5992430" y="290969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1" name="Rectangle 133"/>
          <p:cNvSpPr>
            <a:spLocks noChangeArrowheads="1"/>
          </p:cNvSpPr>
          <p:nvPr/>
        </p:nvSpPr>
        <p:spPr bwMode="auto">
          <a:xfrm>
            <a:off x="5992430" y="340658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2" name="Rectangle 134"/>
          <p:cNvSpPr>
            <a:spLocks noChangeArrowheads="1"/>
          </p:cNvSpPr>
          <p:nvPr/>
        </p:nvSpPr>
        <p:spPr bwMode="auto">
          <a:xfrm>
            <a:off x="5992430" y="377488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3" name="Rectangle 127"/>
          <p:cNvSpPr>
            <a:spLocks noChangeArrowheads="1"/>
          </p:cNvSpPr>
          <p:nvPr/>
        </p:nvSpPr>
        <p:spPr bwMode="auto">
          <a:xfrm>
            <a:off x="5597143" y="2441384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4" name="Rectangle 128"/>
          <p:cNvSpPr>
            <a:spLocks noChangeArrowheads="1"/>
          </p:cNvSpPr>
          <p:nvPr/>
        </p:nvSpPr>
        <p:spPr bwMode="auto">
          <a:xfrm>
            <a:off x="5597143" y="3304984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5" name="Rectangle 136"/>
          <p:cNvSpPr>
            <a:spLocks noChangeArrowheads="1"/>
          </p:cNvSpPr>
          <p:nvPr/>
        </p:nvSpPr>
        <p:spPr bwMode="auto">
          <a:xfrm>
            <a:off x="3007737" y="2462246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6" name="Rectangle 137"/>
          <p:cNvSpPr>
            <a:spLocks noChangeArrowheads="1"/>
          </p:cNvSpPr>
          <p:nvPr/>
        </p:nvSpPr>
        <p:spPr bwMode="auto">
          <a:xfrm>
            <a:off x="3007737" y="3325846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7" name="Rectangle 138"/>
          <p:cNvSpPr>
            <a:spLocks noChangeArrowheads="1"/>
          </p:cNvSpPr>
          <p:nvPr/>
        </p:nvSpPr>
        <p:spPr bwMode="auto">
          <a:xfrm>
            <a:off x="2856924" y="2562258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8" name="Rectangle 139"/>
          <p:cNvSpPr>
            <a:spLocks noChangeArrowheads="1"/>
          </p:cNvSpPr>
          <p:nvPr/>
        </p:nvSpPr>
        <p:spPr bwMode="auto">
          <a:xfrm>
            <a:off x="2856924" y="2930558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9" name="Rectangle 141"/>
          <p:cNvSpPr>
            <a:spLocks noChangeArrowheads="1"/>
          </p:cNvSpPr>
          <p:nvPr/>
        </p:nvSpPr>
        <p:spPr bwMode="auto">
          <a:xfrm>
            <a:off x="2856924" y="3427446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0" name="Rectangle 142"/>
          <p:cNvSpPr>
            <a:spLocks noChangeArrowheads="1"/>
          </p:cNvSpPr>
          <p:nvPr/>
        </p:nvSpPr>
        <p:spPr bwMode="auto">
          <a:xfrm>
            <a:off x="2856924" y="3795746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1" name="Rectangle 143"/>
          <p:cNvSpPr>
            <a:spLocks noChangeArrowheads="1"/>
          </p:cNvSpPr>
          <p:nvPr/>
        </p:nvSpPr>
        <p:spPr bwMode="auto">
          <a:xfrm>
            <a:off x="3007737" y="2319371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" name="Rectangle 144"/>
          <p:cNvSpPr>
            <a:spLocks noChangeArrowheads="1"/>
          </p:cNvSpPr>
          <p:nvPr/>
        </p:nvSpPr>
        <p:spPr bwMode="auto">
          <a:xfrm>
            <a:off x="3004562" y="3311558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3" name="Rectangle 145"/>
          <p:cNvSpPr>
            <a:spLocks noChangeArrowheads="1"/>
          </p:cNvSpPr>
          <p:nvPr/>
        </p:nvSpPr>
        <p:spPr bwMode="auto">
          <a:xfrm>
            <a:off x="3004562" y="2438433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52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16" y="1151442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15" y="3533001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3" name="Group 172"/>
          <p:cNvGrpSpPr/>
          <p:nvPr/>
        </p:nvGrpSpPr>
        <p:grpSpPr>
          <a:xfrm>
            <a:off x="1358078" y="2918526"/>
            <a:ext cx="916395" cy="594360"/>
            <a:chOff x="1300594" y="3359001"/>
            <a:chExt cx="916395" cy="594360"/>
          </a:xfrm>
        </p:grpSpPr>
        <p:pic>
          <p:nvPicPr>
            <p:cNvPr id="174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5" name="TextBox 174"/>
            <p:cNvSpPr txBox="1"/>
            <p:nvPr/>
          </p:nvSpPr>
          <p:spPr>
            <a:xfrm>
              <a:off x="1401390" y="3424975"/>
              <a:ext cx="740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219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n 32"/>
          <p:cNvSpPr/>
          <p:nvPr/>
        </p:nvSpPr>
        <p:spPr>
          <a:xfrm>
            <a:off x="6081938" y="1946095"/>
            <a:ext cx="2281012" cy="1028621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Callout 54"/>
          <p:cNvSpPr/>
          <p:nvPr/>
        </p:nvSpPr>
        <p:spPr>
          <a:xfrm>
            <a:off x="6096000" y="597312"/>
            <a:ext cx="2227873" cy="1348784"/>
          </a:xfrm>
          <a:prstGeom prst="down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144906" y="629143"/>
            <a:ext cx="774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Base LUN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20792" y="631152"/>
            <a:ext cx="121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Component LUN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7489" y="2788593"/>
            <a:ext cx="18372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Concatenated </a:t>
            </a:r>
            <a:r>
              <a:rPr lang="en-US" sz="1200" dirty="0" err="1" smtClean="0">
                <a:latin typeface="Calibri" pitchFamily="34" charset="0"/>
              </a:rPr>
              <a:t>MetaLUN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91200" y="457200"/>
            <a:ext cx="2819400" cy="270026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62000"/>
          </a:xfrm>
        </p:spPr>
        <p:txBody>
          <a:bodyPr/>
          <a:lstStyle/>
          <a:p>
            <a:r>
              <a:rPr lang="en-US" dirty="0" smtClean="0"/>
              <a:t>LUN Expansion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04800" y="2057400"/>
            <a:ext cx="4876800" cy="3973581"/>
          </a:xfrm>
        </p:spPr>
        <p:txBody>
          <a:bodyPr/>
          <a:lstStyle/>
          <a:p>
            <a:r>
              <a:rPr lang="en-US" sz="2000" dirty="0" smtClean="0"/>
              <a:t>Created by combining two or more LUNs</a:t>
            </a:r>
          </a:p>
          <a:p>
            <a:r>
              <a:rPr lang="en-US" sz="2000" dirty="0" err="1" smtClean="0"/>
              <a:t>MetaLUNs</a:t>
            </a:r>
            <a:r>
              <a:rPr lang="en-US" sz="2000" dirty="0" smtClean="0"/>
              <a:t> can either be concatenated or striped</a:t>
            </a:r>
          </a:p>
          <a:p>
            <a:r>
              <a:rPr lang="en-US" sz="2000" dirty="0" smtClean="0"/>
              <a:t>Concatenated </a:t>
            </a:r>
            <a:r>
              <a:rPr lang="en-US" sz="2000" dirty="0" err="1" smtClean="0"/>
              <a:t>metaLUN</a:t>
            </a:r>
            <a:endParaRPr lang="en-US" sz="2000" dirty="0" smtClean="0"/>
          </a:p>
          <a:p>
            <a:pPr lvl="1"/>
            <a:r>
              <a:rPr lang="en-US" sz="1800" dirty="0" smtClean="0"/>
              <a:t>Provides only additional capacity but no performance</a:t>
            </a:r>
          </a:p>
          <a:p>
            <a:pPr lvl="1"/>
            <a:r>
              <a:rPr lang="en-US" sz="1800" dirty="0" smtClean="0"/>
              <a:t>Expansion is quick as data is not restriped</a:t>
            </a:r>
            <a:endParaRPr lang="en-US" sz="1800" dirty="0"/>
          </a:p>
          <a:p>
            <a:r>
              <a:rPr lang="en-US" sz="2000" dirty="0" smtClean="0"/>
              <a:t>Striped </a:t>
            </a:r>
            <a:r>
              <a:rPr lang="en-US" sz="2000" dirty="0" err="1" smtClean="0"/>
              <a:t>metaLUN</a:t>
            </a:r>
            <a:endParaRPr lang="en-US" sz="2000" dirty="0" smtClean="0"/>
          </a:p>
          <a:p>
            <a:pPr lvl="1"/>
            <a:r>
              <a:rPr lang="en-US" sz="1800" dirty="0" smtClean="0"/>
              <a:t>Provides capacity and performance</a:t>
            </a:r>
          </a:p>
          <a:p>
            <a:pPr lvl="1"/>
            <a:r>
              <a:rPr lang="en-US" sz="1800" dirty="0" smtClean="0"/>
              <a:t>Expansion is slow as data is restriped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4048" y="1165241"/>
            <a:ext cx="5026152" cy="78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is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a method to expand LUNs that require additional capacity or performance.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0" name="Rounded Rectangle 4"/>
          <p:cNvSpPr/>
          <p:nvPr/>
        </p:nvSpPr>
        <p:spPr>
          <a:xfrm>
            <a:off x="677557" y="987552"/>
            <a:ext cx="1151243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</a:rPr>
              <a:t>MetaLUN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6081938" y="4882174"/>
            <a:ext cx="2281012" cy="1028621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Callout 82"/>
          <p:cNvSpPr/>
          <p:nvPr/>
        </p:nvSpPr>
        <p:spPr>
          <a:xfrm>
            <a:off x="6096000" y="3533391"/>
            <a:ext cx="2227873" cy="1348784"/>
          </a:xfrm>
          <a:prstGeom prst="down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44906" y="3565222"/>
            <a:ext cx="774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Base LUN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120792" y="3567231"/>
            <a:ext cx="121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Component LUN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74923" y="5762772"/>
            <a:ext cx="13841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Striped </a:t>
            </a:r>
            <a:r>
              <a:rPr lang="en-US" sz="1200" dirty="0" err="1" smtClean="0">
                <a:latin typeface="Calibri" pitchFamily="34" charset="0"/>
              </a:rPr>
              <a:t>MetaLUN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91200" y="3411837"/>
            <a:ext cx="2819400" cy="263745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 descr="C:\Documents and Settings\patils1\Local Settings\Temp\colored Icons\LU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1982" y="5183795"/>
            <a:ext cx="553080" cy="52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385556" y="862797"/>
            <a:ext cx="1672910" cy="522604"/>
            <a:chOff x="6385556" y="862797"/>
            <a:chExt cx="1672910" cy="522604"/>
          </a:xfrm>
        </p:grpSpPr>
        <p:sp>
          <p:nvSpPr>
            <p:cNvPr id="94" name="TextBox 93"/>
            <p:cNvSpPr txBox="1"/>
            <p:nvPr/>
          </p:nvSpPr>
          <p:spPr>
            <a:xfrm>
              <a:off x="7021281" y="939433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95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386" y="862797"/>
              <a:ext cx="553080" cy="522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6" name="Group 95"/>
            <p:cNvGrpSpPr/>
            <p:nvPr/>
          </p:nvGrpSpPr>
          <p:grpSpPr>
            <a:xfrm>
              <a:off x="6385556" y="862797"/>
              <a:ext cx="553080" cy="522604"/>
              <a:chOff x="9281740" y="824305"/>
              <a:chExt cx="553080" cy="522604"/>
            </a:xfrm>
          </p:grpSpPr>
          <p:pic>
            <p:nvPicPr>
              <p:cNvPr id="97" name="Picture 2" descr="C:\Documents and Settings\patils1\Local Settings\Temp\colored Icons\LU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1740" y="824305"/>
                <a:ext cx="553080" cy="522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8" name="Straight Connector 97"/>
              <p:cNvCxnSpPr/>
              <p:nvPr/>
            </p:nvCxnSpPr>
            <p:spPr>
              <a:xfrm>
                <a:off x="9303386" y="993729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9303386" y="1137539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303386" y="1279691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9303386" y="993729"/>
                <a:ext cx="509788" cy="1438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9303386" y="1147066"/>
                <a:ext cx="509788" cy="132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6362386" y="2253980"/>
            <a:ext cx="1696080" cy="524362"/>
            <a:chOff x="9525000" y="842824"/>
            <a:chExt cx="1696080" cy="524362"/>
          </a:xfrm>
        </p:grpSpPr>
        <p:grpSp>
          <p:nvGrpSpPr>
            <p:cNvPr id="113" name="Group 112"/>
            <p:cNvGrpSpPr/>
            <p:nvPr/>
          </p:nvGrpSpPr>
          <p:grpSpPr>
            <a:xfrm>
              <a:off x="9525000" y="844582"/>
              <a:ext cx="553080" cy="522604"/>
              <a:chOff x="9281740" y="824305"/>
              <a:chExt cx="553080" cy="522604"/>
            </a:xfrm>
          </p:grpSpPr>
          <p:pic>
            <p:nvPicPr>
              <p:cNvPr id="114" name="Picture 2" descr="C:\Documents and Settings\patils1\Local Settings\Temp\colored Icons\LU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1740" y="824305"/>
                <a:ext cx="553080" cy="522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5" name="Straight Connector 114"/>
              <p:cNvCxnSpPr/>
              <p:nvPr/>
            </p:nvCxnSpPr>
            <p:spPr>
              <a:xfrm>
                <a:off x="9303386" y="993729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>
                <a:off x="9303386" y="1137539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303386" y="1279691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9303386" y="993729"/>
                <a:ext cx="509788" cy="1438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9303386" y="1147066"/>
                <a:ext cx="509788" cy="132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8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842824"/>
              <a:ext cx="553080" cy="522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9" name="Straight Connector 128"/>
            <p:cNvCxnSpPr/>
            <p:nvPr/>
          </p:nvCxnSpPr>
          <p:spPr>
            <a:xfrm>
              <a:off x="10689646" y="1014006"/>
              <a:ext cx="5097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0689646" y="1157816"/>
              <a:ext cx="5097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689646" y="1299968"/>
              <a:ext cx="5097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10689646" y="1014006"/>
              <a:ext cx="509788" cy="1438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0689646" y="1167343"/>
              <a:ext cx="509788" cy="1326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0056434" y="1014006"/>
              <a:ext cx="633212" cy="28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382929" y="3770188"/>
            <a:ext cx="1672910" cy="522604"/>
            <a:chOff x="6385556" y="862797"/>
            <a:chExt cx="1672910" cy="522604"/>
          </a:xfrm>
        </p:grpSpPr>
        <p:sp>
          <p:nvSpPr>
            <p:cNvPr id="136" name="TextBox 135"/>
            <p:cNvSpPr txBox="1"/>
            <p:nvPr/>
          </p:nvSpPr>
          <p:spPr>
            <a:xfrm>
              <a:off x="7031112" y="939433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137" name="Picture 2" descr="C:\Documents and Settings\patils1\Local Settings\Temp\colored Icons\LU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386" y="862797"/>
              <a:ext cx="553080" cy="522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8" name="Group 137"/>
            <p:cNvGrpSpPr/>
            <p:nvPr/>
          </p:nvGrpSpPr>
          <p:grpSpPr>
            <a:xfrm>
              <a:off x="6385556" y="862797"/>
              <a:ext cx="553080" cy="522604"/>
              <a:chOff x="9281740" y="824305"/>
              <a:chExt cx="553080" cy="522604"/>
            </a:xfrm>
          </p:grpSpPr>
          <p:pic>
            <p:nvPicPr>
              <p:cNvPr id="139" name="Picture 2" descr="C:\Documents and Settings\patils1\Local Settings\Temp\colored Icons\LU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1740" y="824305"/>
                <a:ext cx="553080" cy="522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0" name="Straight Connector 139"/>
              <p:cNvCxnSpPr/>
              <p:nvPr/>
            </p:nvCxnSpPr>
            <p:spPr>
              <a:xfrm>
                <a:off x="9303386" y="993729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9303386" y="1137539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9303386" y="1279691"/>
                <a:ext cx="50978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9303386" y="993729"/>
                <a:ext cx="509788" cy="1438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9303386" y="1147066"/>
                <a:ext cx="509788" cy="1326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4" name="Picture 2" descr="C:\Documents and Settings\patils1\Local Settings\Temp\colored Icons\LU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2714" y="5183795"/>
            <a:ext cx="553080" cy="52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/>
          <p:cNvCxnSpPr/>
          <p:nvPr/>
        </p:nvCxnSpPr>
        <p:spPr>
          <a:xfrm flipV="1">
            <a:off x="6396038" y="5346046"/>
            <a:ext cx="1602581" cy="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404575" y="5343607"/>
            <a:ext cx="1594044" cy="142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396038" y="5487956"/>
            <a:ext cx="1602581" cy="129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92472" y="5485396"/>
            <a:ext cx="1612590" cy="1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392472" y="5617363"/>
            <a:ext cx="16061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56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key components of intelligent storage system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cache management and protection techniques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two storage provisioning methods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two types of intelligent storage systems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dirty="0" smtClean="0"/>
              <a:t>Module 4: </a:t>
            </a:r>
            <a:r>
              <a:rPr lang="en-US" dirty="0"/>
              <a:t>Intelligent Storage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Storage Provisioning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2575" y="740484"/>
            <a:ext cx="6001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 1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5275" y="5721285"/>
            <a:ext cx="6001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 2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1014410" y="2393639"/>
            <a:ext cx="89837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017404" y="4572486"/>
            <a:ext cx="890954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897610" y="2376971"/>
            <a:ext cx="10320" cy="740569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7930" y="3596172"/>
            <a:ext cx="0" cy="99060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2743200" y="1743560"/>
            <a:ext cx="5205412" cy="2875554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140947" y="2108197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125021" y="2108197"/>
            <a:ext cx="85485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208092" y="2539997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971454" y="1386372"/>
            <a:ext cx="2428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80808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Intelligent Storage System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3753564" y="3270735"/>
            <a:ext cx="1451134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3704861" y="3423135"/>
            <a:ext cx="159624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Text Box 12"/>
          <p:cNvSpPr txBox="1">
            <a:spLocks noChangeArrowheads="1"/>
          </p:cNvSpPr>
          <p:nvPr/>
        </p:nvSpPr>
        <p:spPr bwMode="auto">
          <a:xfrm>
            <a:off x="2197100" y="1408736"/>
            <a:ext cx="12763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Host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000" b="1" dirty="0">
                <a:latin typeface="Calibri" pitchFamily="34" charset="0"/>
                <a:cs typeface="Calibri" pitchFamily="34" charset="0"/>
              </a:rPr>
              <a:t>Reported Capacity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058" y="823054"/>
            <a:ext cx="1145554" cy="1445959"/>
            <a:chOff x="10360646" y="2156806"/>
            <a:chExt cx="1145554" cy="1445959"/>
          </a:xfrm>
        </p:grpSpPr>
        <p:pic>
          <p:nvPicPr>
            <p:cNvPr id="159" name="Picture 6" descr="Orange Volum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25746" y="3126515"/>
              <a:ext cx="762000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0" name="Text Box 170"/>
            <p:cNvSpPr txBox="1">
              <a:spLocks noChangeArrowheads="1"/>
            </p:cNvSpPr>
            <p:nvPr/>
          </p:nvSpPr>
          <p:spPr bwMode="gray">
            <a:xfrm>
              <a:off x="10784862" y="2156806"/>
              <a:ext cx="29655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defTabSz="639763">
                <a:lnSpc>
                  <a:spcPct val="90000"/>
                </a:lnSpc>
              </a:pPr>
              <a:r>
                <a:rPr lang="en-US" sz="1000" b="1" dirty="0" smtClean="0">
                  <a:latin typeface="Calibri" pitchFamily="34" charset="0"/>
                </a:rPr>
                <a:t>10 </a:t>
              </a:r>
              <a:r>
                <a:rPr lang="en-US" sz="1000" b="1" dirty="0">
                  <a:latin typeface="Calibri" pitchFamily="34" charset="0"/>
                </a:rPr>
                <a:t>TB</a:t>
              </a:r>
            </a:p>
          </p:txBody>
        </p:sp>
        <p:sp>
          <p:nvSpPr>
            <p:cNvPr id="161" name="AutoShape 5"/>
            <p:cNvSpPr>
              <a:spLocks noChangeArrowheads="1"/>
            </p:cNvSpPr>
            <p:nvPr/>
          </p:nvSpPr>
          <p:spPr bwMode="gray">
            <a:xfrm>
              <a:off x="10532096" y="2307365"/>
              <a:ext cx="762000" cy="1295400"/>
            </a:xfrm>
            <a:prstGeom prst="can">
              <a:avLst>
                <a:gd name="adj" fmla="val 1645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lIns="96838" tIns="50800" rIns="96838" bIns="50800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162" name="Text Box 170"/>
            <p:cNvSpPr txBox="1">
              <a:spLocks noChangeArrowheads="1"/>
            </p:cNvSpPr>
            <p:nvPr/>
          </p:nvSpPr>
          <p:spPr bwMode="gray">
            <a:xfrm>
              <a:off x="10668000" y="3159409"/>
              <a:ext cx="456856" cy="3739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39763">
                <a:lnSpc>
                  <a:spcPct val="90000"/>
                </a:lnSpc>
              </a:pPr>
              <a:r>
                <a:rPr lang="en-US" sz="900" b="1" dirty="0">
                  <a:latin typeface="Calibri" pitchFamily="34" charset="0"/>
                </a:rPr>
                <a:t/>
              </a:r>
              <a:br>
                <a:rPr lang="en-US" sz="900" b="1" dirty="0">
                  <a:latin typeface="Calibri" pitchFamily="34" charset="0"/>
                </a:rPr>
              </a:br>
              <a:r>
                <a:rPr lang="en-US" sz="900" b="1" dirty="0">
                  <a:latin typeface="Calibri" pitchFamily="34" charset="0"/>
                </a:rPr>
                <a:t>3 TB</a:t>
              </a:r>
            </a:p>
            <a:p>
              <a:pPr algn="ctr" defTabSz="639763">
                <a:lnSpc>
                  <a:spcPct val="90000"/>
                </a:lnSpc>
              </a:pPr>
              <a:r>
                <a:rPr lang="en-US" sz="900" b="1" dirty="0">
                  <a:latin typeface="Calibri" pitchFamily="34" charset="0"/>
                </a:rPr>
                <a:t>Allocated</a:t>
              </a:r>
            </a:p>
          </p:txBody>
        </p:sp>
        <p:sp>
          <p:nvSpPr>
            <p:cNvPr id="163" name="AutoShape 11"/>
            <p:cNvSpPr>
              <a:spLocks/>
            </p:cNvSpPr>
            <p:nvPr/>
          </p:nvSpPr>
          <p:spPr bwMode="auto">
            <a:xfrm flipH="1">
              <a:off x="11325225" y="2399440"/>
              <a:ext cx="180975" cy="1147762"/>
            </a:xfrm>
            <a:prstGeom prst="leftBrace">
              <a:avLst>
                <a:gd name="adj1" fmla="val 5285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5" name="Rectangle 31"/>
            <p:cNvSpPr>
              <a:spLocks noChangeArrowheads="1"/>
            </p:cNvSpPr>
            <p:nvPr/>
          </p:nvSpPr>
          <p:spPr bwMode="auto">
            <a:xfrm>
              <a:off x="10360646" y="2575652"/>
              <a:ext cx="1117600" cy="28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8013" tIns="64007" rIns="128013" bIns="64007">
              <a:spAutoFit/>
            </a:bodyPr>
            <a:lstStyle/>
            <a:p>
              <a:pPr algn="ctr">
                <a:lnSpc>
                  <a:spcPct val="87000"/>
                </a:lnSpc>
                <a:buClr>
                  <a:schemeClr val="tx2"/>
                </a:buClr>
                <a:buSzPct val="80000"/>
              </a:pPr>
              <a:r>
                <a:rPr lang="en-US" sz="1200" b="1" dirty="0">
                  <a:solidFill>
                    <a:schemeClr val="tx2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Thin </a:t>
              </a:r>
              <a:r>
                <a:rPr lang="en-US" sz="1200" b="1" dirty="0" smtClean="0">
                  <a:solidFill>
                    <a:schemeClr val="tx2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LUN 0</a:t>
              </a:r>
              <a:endParaRPr lang="en-US" sz="1200" b="1" dirty="0">
                <a:solidFill>
                  <a:schemeClr val="tx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458" y="4629827"/>
            <a:ext cx="762000" cy="1444657"/>
            <a:chOff x="11136934" y="2926299"/>
            <a:chExt cx="762000" cy="1444657"/>
          </a:xfrm>
        </p:grpSpPr>
        <p:pic>
          <p:nvPicPr>
            <p:cNvPr id="166" name="Picture 6" descr="Orange Volum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36934" y="3747069"/>
              <a:ext cx="762000" cy="623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AutoShape 5"/>
            <p:cNvSpPr>
              <a:spLocks noChangeArrowheads="1"/>
            </p:cNvSpPr>
            <p:nvPr/>
          </p:nvSpPr>
          <p:spPr bwMode="gray">
            <a:xfrm>
              <a:off x="11136934" y="3072381"/>
              <a:ext cx="762000" cy="1295400"/>
            </a:xfrm>
            <a:prstGeom prst="can">
              <a:avLst>
                <a:gd name="adj" fmla="val 1645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lIns="96838" tIns="50800" rIns="96838" bIns="50800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168" name="Text Box 170"/>
            <p:cNvSpPr txBox="1">
              <a:spLocks noChangeArrowheads="1"/>
            </p:cNvSpPr>
            <p:nvPr/>
          </p:nvSpPr>
          <p:spPr bwMode="gray">
            <a:xfrm>
              <a:off x="11277600" y="3926013"/>
              <a:ext cx="456856" cy="3739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39763">
                <a:lnSpc>
                  <a:spcPct val="90000"/>
                </a:lnSpc>
              </a:pPr>
              <a:r>
                <a:rPr lang="en-US" sz="900" b="1" dirty="0">
                  <a:latin typeface="Calibri" pitchFamily="34" charset="0"/>
                </a:rPr>
                <a:t/>
              </a:r>
              <a:br>
                <a:rPr lang="en-US" sz="900" b="1" dirty="0">
                  <a:latin typeface="Calibri" pitchFamily="34" charset="0"/>
                </a:rPr>
              </a:br>
              <a:r>
                <a:rPr lang="en-US" sz="900" b="1" dirty="0">
                  <a:latin typeface="Calibri" pitchFamily="34" charset="0"/>
                </a:rPr>
                <a:t>4 TB</a:t>
              </a:r>
            </a:p>
            <a:p>
              <a:pPr algn="ctr" defTabSz="639763">
                <a:lnSpc>
                  <a:spcPct val="90000"/>
                </a:lnSpc>
              </a:pPr>
              <a:r>
                <a:rPr lang="en-US" sz="900" b="1" dirty="0">
                  <a:latin typeface="Calibri" pitchFamily="34" charset="0"/>
                </a:rPr>
                <a:t>Allocated</a:t>
              </a:r>
            </a:p>
          </p:txBody>
        </p:sp>
        <p:sp>
          <p:nvSpPr>
            <p:cNvPr id="169" name="Text Box 170"/>
            <p:cNvSpPr txBox="1">
              <a:spLocks noChangeArrowheads="1"/>
            </p:cNvSpPr>
            <p:nvPr/>
          </p:nvSpPr>
          <p:spPr bwMode="gray">
            <a:xfrm>
              <a:off x="11376476" y="2926299"/>
              <a:ext cx="29655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defTabSz="639763">
                <a:lnSpc>
                  <a:spcPct val="90000"/>
                </a:lnSpc>
              </a:pPr>
              <a:r>
                <a:rPr lang="en-US" sz="1000" b="1" dirty="0" smtClean="0">
                  <a:latin typeface="Calibri" pitchFamily="34" charset="0"/>
                </a:rPr>
                <a:t>10 </a:t>
              </a:r>
              <a:r>
                <a:rPr lang="en-US" sz="1000" b="1" dirty="0">
                  <a:latin typeface="Calibri" pitchFamily="34" charset="0"/>
                </a:rPr>
                <a:t>TB</a:t>
              </a:r>
            </a:p>
          </p:txBody>
        </p:sp>
      </p:grpSp>
      <p:sp>
        <p:nvSpPr>
          <p:cNvPr id="170" name="AutoShape 11"/>
          <p:cNvSpPr>
            <a:spLocks/>
          </p:cNvSpPr>
          <p:nvPr/>
        </p:nvSpPr>
        <p:spPr bwMode="auto">
          <a:xfrm flipH="1">
            <a:off x="2081383" y="4863222"/>
            <a:ext cx="180975" cy="1147762"/>
          </a:xfrm>
          <a:prstGeom prst="leftBrace">
            <a:avLst>
              <a:gd name="adj1" fmla="val 52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1" name="Text Box 12"/>
          <p:cNvSpPr txBox="1">
            <a:spLocks noChangeArrowheads="1"/>
          </p:cNvSpPr>
          <p:nvPr/>
        </p:nvSpPr>
        <p:spPr bwMode="auto">
          <a:xfrm>
            <a:off x="2216151" y="5214768"/>
            <a:ext cx="12763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Host</a:t>
            </a:r>
            <a:endParaRPr lang="en-US" sz="10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000" b="1" dirty="0">
                <a:latin typeface="Calibri" pitchFamily="34" charset="0"/>
                <a:cs typeface="Calibri" pitchFamily="34" charset="0"/>
              </a:rPr>
              <a:t>Reported Capacity</a:t>
            </a:r>
          </a:p>
        </p:txBody>
      </p:sp>
      <p:sp>
        <p:nvSpPr>
          <p:cNvPr id="176" name="Text Box 168"/>
          <p:cNvSpPr txBox="1">
            <a:spLocks noChangeArrowheads="1"/>
          </p:cNvSpPr>
          <p:nvPr/>
        </p:nvSpPr>
        <p:spPr bwMode="auto">
          <a:xfrm>
            <a:off x="1325942" y="5037914"/>
            <a:ext cx="69512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Thin LUN </a:t>
            </a:r>
            <a:r>
              <a:rPr lang="en-US" sz="1200" b="1" dirty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2226996" y="2749241"/>
            <a:ext cx="873392" cy="400102"/>
          </a:xfrm>
          <a:prstGeom prst="bentConnector3">
            <a:avLst>
              <a:gd name="adj1" fmla="val 57089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2266836" y="3117541"/>
            <a:ext cx="833552" cy="161932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0800000">
            <a:off x="2243062" y="3423065"/>
            <a:ext cx="857327" cy="191364"/>
          </a:xfrm>
          <a:prstGeom prst="bentConnector3">
            <a:avLst>
              <a:gd name="adj1" fmla="val 47778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10800000">
            <a:off x="2215430" y="3564413"/>
            <a:ext cx="884959" cy="418316"/>
          </a:xfrm>
          <a:prstGeom prst="bentConnector3">
            <a:avLst>
              <a:gd name="adj1" fmla="val 56189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>
            <a:off x="6055022" y="2727016"/>
            <a:ext cx="394940" cy="335756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/>
          <p:nvPr/>
        </p:nvCxnSpPr>
        <p:spPr>
          <a:xfrm>
            <a:off x="6055022" y="3095316"/>
            <a:ext cx="394940" cy="142081"/>
          </a:xfrm>
          <a:prstGeom prst="bentConnector3">
            <a:avLst>
              <a:gd name="adj1" fmla="val 36132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/>
          <p:nvPr/>
        </p:nvCxnSpPr>
        <p:spPr>
          <a:xfrm flipV="1">
            <a:off x="6055022" y="3415197"/>
            <a:ext cx="394940" cy="177007"/>
          </a:xfrm>
          <a:prstGeom prst="bentConnector3">
            <a:avLst>
              <a:gd name="adj1" fmla="val 37941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6055022" y="3592607"/>
            <a:ext cx="394940" cy="367897"/>
          </a:xfrm>
          <a:prstGeom prst="bentConnector3">
            <a:avLst>
              <a:gd name="adj1" fmla="val 58441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38"/>
          <p:cNvSpPr>
            <a:spLocks noChangeArrowheads="1"/>
          </p:cNvSpPr>
          <p:nvPr/>
        </p:nvSpPr>
        <p:spPr bwMode="auto">
          <a:xfrm>
            <a:off x="3960745" y="283598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4" name="Rectangle 39"/>
          <p:cNvSpPr>
            <a:spLocks noChangeArrowheads="1"/>
          </p:cNvSpPr>
          <p:nvPr/>
        </p:nvSpPr>
        <p:spPr bwMode="auto">
          <a:xfrm>
            <a:off x="4089332" y="2835984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" name="Rectangle 40"/>
          <p:cNvSpPr>
            <a:spLocks noChangeArrowheads="1"/>
          </p:cNvSpPr>
          <p:nvPr/>
        </p:nvSpPr>
        <p:spPr bwMode="auto">
          <a:xfrm>
            <a:off x="4217920" y="283598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6" name="Rectangle 41"/>
          <p:cNvSpPr>
            <a:spLocks noChangeArrowheads="1"/>
          </p:cNvSpPr>
          <p:nvPr/>
        </p:nvSpPr>
        <p:spPr bwMode="auto">
          <a:xfrm>
            <a:off x="4346507" y="2835984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7" name="Rectangle 42"/>
          <p:cNvSpPr>
            <a:spLocks noChangeArrowheads="1"/>
          </p:cNvSpPr>
          <p:nvPr/>
        </p:nvSpPr>
        <p:spPr bwMode="auto">
          <a:xfrm>
            <a:off x="4475095" y="283598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8" name="Rectangle 43"/>
          <p:cNvSpPr>
            <a:spLocks noChangeArrowheads="1"/>
          </p:cNvSpPr>
          <p:nvPr/>
        </p:nvSpPr>
        <p:spPr bwMode="auto">
          <a:xfrm>
            <a:off x="4603682" y="2835984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9" name="Rectangle 44"/>
          <p:cNvSpPr>
            <a:spLocks noChangeArrowheads="1"/>
          </p:cNvSpPr>
          <p:nvPr/>
        </p:nvSpPr>
        <p:spPr bwMode="auto">
          <a:xfrm>
            <a:off x="4732270" y="283598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0" name="Rectangle 45"/>
          <p:cNvSpPr>
            <a:spLocks noChangeArrowheads="1"/>
          </p:cNvSpPr>
          <p:nvPr/>
        </p:nvSpPr>
        <p:spPr bwMode="auto">
          <a:xfrm>
            <a:off x="4860857" y="284393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1" name="Rectangle 250"/>
          <p:cNvSpPr>
            <a:spLocks noChangeArrowheads="1"/>
          </p:cNvSpPr>
          <p:nvPr/>
        </p:nvSpPr>
        <p:spPr bwMode="auto">
          <a:xfrm>
            <a:off x="3960745" y="296457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2" name="Rectangle 251"/>
          <p:cNvSpPr>
            <a:spLocks noChangeArrowheads="1"/>
          </p:cNvSpPr>
          <p:nvPr/>
        </p:nvSpPr>
        <p:spPr bwMode="auto">
          <a:xfrm>
            <a:off x="4089332" y="2964572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4217920" y="296457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4" name="Rectangle 253"/>
          <p:cNvSpPr>
            <a:spLocks noChangeArrowheads="1"/>
          </p:cNvSpPr>
          <p:nvPr/>
        </p:nvSpPr>
        <p:spPr bwMode="auto">
          <a:xfrm>
            <a:off x="4346507" y="2964572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4475095" y="296457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4603682" y="2964572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4732270" y="296457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8" name="Rectangle 257"/>
          <p:cNvSpPr>
            <a:spLocks noChangeArrowheads="1"/>
          </p:cNvSpPr>
          <p:nvPr/>
        </p:nvSpPr>
        <p:spPr bwMode="auto">
          <a:xfrm>
            <a:off x="4860857" y="297252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9" name="Rectangle 56"/>
          <p:cNvSpPr>
            <a:spLocks noChangeArrowheads="1"/>
          </p:cNvSpPr>
          <p:nvPr/>
        </p:nvSpPr>
        <p:spPr bwMode="auto">
          <a:xfrm>
            <a:off x="3960745" y="309315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0" name="Rectangle 57"/>
          <p:cNvSpPr>
            <a:spLocks noChangeArrowheads="1"/>
          </p:cNvSpPr>
          <p:nvPr/>
        </p:nvSpPr>
        <p:spPr bwMode="auto">
          <a:xfrm>
            <a:off x="4089332" y="309315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1" name="Rectangle 58"/>
          <p:cNvSpPr>
            <a:spLocks noChangeArrowheads="1"/>
          </p:cNvSpPr>
          <p:nvPr/>
        </p:nvSpPr>
        <p:spPr bwMode="auto">
          <a:xfrm>
            <a:off x="4217920" y="309315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2" name="Rectangle 59"/>
          <p:cNvSpPr>
            <a:spLocks noChangeArrowheads="1"/>
          </p:cNvSpPr>
          <p:nvPr/>
        </p:nvSpPr>
        <p:spPr bwMode="auto">
          <a:xfrm>
            <a:off x="4346507" y="309315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3" name="Rectangle 60"/>
          <p:cNvSpPr>
            <a:spLocks noChangeArrowheads="1"/>
          </p:cNvSpPr>
          <p:nvPr/>
        </p:nvSpPr>
        <p:spPr bwMode="auto">
          <a:xfrm>
            <a:off x="4475095" y="309315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4" name="Rectangle 61"/>
          <p:cNvSpPr>
            <a:spLocks noChangeArrowheads="1"/>
          </p:cNvSpPr>
          <p:nvPr/>
        </p:nvSpPr>
        <p:spPr bwMode="auto">
          <a:xfrm>
            <a:off x="4603682" y="309315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5" name="Rectangle 62"/>
          <p:cNvSpPr>
            <a:spLocks noChangeArrowheads="1"/>
          </p:cNvSpPr>
          <p:nvPr/>
        </p:nvSpPr>
        <p:spPr bwMode="auto">
          <a:xfrm>
            <a:off x="4732270" y="309315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6" name="Rectangle 63"/>
          <p:cNvSpPr>
            <a:spLocks noChangeArrowheads="1"/>
          </p:cNvSpPr>
          <p:nvPr/>
        </p:nvSpPr>
        <p:spPr bwMode="auto">
          <a:xfrm>
            <a:off x="4860857" y="310111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7" name="Rectangle 65"/>
          <p:cNvSpPr>
            <a:spLocks noChangeArrowheads="1"/>
          </p:cNvSpPr>
          <p:nvPr/>
        </p:nvSpPr>
        <p:spPr bwMode="auto">
          <a:xfrm>
            <a:off x="3960745" y="322174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8" name="Rectangle 66"/>
          <p:cNvSpPr>
            <a:spLocks noChangeArrowheads="1"/>
          </p:cNvSpPr>
          <p:nvPr/>
        </p:nvSpPr>
        <p:spPr bwMode="auto">
          <a:xfrm>
            <a:off x="4089332" y="3221747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9" name="Rectangle 67"/>
          <p:cNvSpPr>
            <a:spLocks noChangeArrowheads="1"/>
          </p:cNvSpPr>
          <p:nvPr/>
        </p:nvSpPr>
        <p:spPr bwMode="auto">
          <a:xfrm>
            <a:off x="4217920" y="322174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0" name="Rectangle 68"/>
          <p:cNvSpPr>
            <a:spLocks noChangeArrowheads="1"/>
          </p:cNvSpPr>
          <p:nvPr/>
        </p:nvSpPr>
        <p:spPr bwMode="auto">
          <a:xfrm>
            <a:off x="4346507" y="3221747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1" name="Rectangle 69"/>
          <p:cNvSpPr>
            <a:spLocks noChangeArrowheads="1"/>
          </p:cNvSpPr>
          <p:nvPr/>
        </p:nvSpPr>
        <p:spPr bwMode="auto">
          <a:xfrm>
            <a:off x="4475095" y="322174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2" name="Rectangle 70"/>
          <p:cNvSpPr>
            <a:spLocks noChangeArrowheads="1"/>
          </p:cNvSpPr>
          <p:nvPr/>
        </p:nvSpPr>
        <p:spPr bwMode="auto">
          <a:xfrm>
            <a:off x="4603682" y="3221747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3" name="Rectangle 71"/>
          <p:cNvSpPr>
            <a:spLocks noChangeArrowheads="1"/>
          </p:cNvSpPr>
          <p:nvPr/>
        </p:nvSpPr>
        <p:spPr bwMode="auto">
          <a:xfrm>
            <a:off x="4732270" y="322174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4" name="Rectangle 72"/>
          <p:cNvSpPr>
            <a:spLocks noChangeArrowheads="1"/>
          </p:cNvSpPr>
          <p:nvPr/>
        </p:nvSpPr>
        <p:spPr bwMode="auto">
          <a:xfrm>
            <a:off x="4860857" y="322969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5" name="Rectangle 74"/>
          <p:cNvSpPr>
            <a:spLocks noChangeArrowheads="1"/>
          </p:cNvSpPr>
          <p:nvPr/>
        </p:nvSpPr>
        <p:spPr bwMode="auto">
          <a:xfrm>
            <a:off x="3960745" y="335033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6" name="Rectangle 75"/>
          <p:cNvSpPr>
            <a:spLocks noChangeArrowheads="1"/>
          </p:cNvSpPr>
          <p:nvPr/>
        </p:nvSpPr>
        <p:spPr bwMode="auto">
          <a:xfrm>
            <a:off x="4089332" y="3350334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7" name="Rectangle 76"/>
          <p:cNvSpPr>
            <a:spLocks noChangeArrowheads="1"/>
          </p:cNvSpPr>
          <p:nvPr/>
        </p:nvSpPr>
        <p:spPr bwMode="auto">
          <a:xfrm>
            <a:off x="4217920" y="335033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8" name="Rectangle 77"/>
          <p:cNvSpPr>
            <a:spLocks noChangeArrowheads="1"/>
          </p:cNvSpPr>
          <p:nvPr/>
        </p:nvSpPr>
        <p:spPr bwMode="auto">
          <a:xfrm>
            <a:off x="4346507" y="3350334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9" name="Rectangle 78"/>
          <p:cNvSpPr>
            <a:spLocks noChangeArrowheads="1"/>
          </p:cNvSpPr>
          <p:nvPr/>
        </p:nvSpPr>
        <p:spPr bwMode="auto">
          <a:xfrm>
            <a:off x="4475095" y="335033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0" name="Rectangle 79"/>
          <p:cNvSpPr>
            <a:spLocks noChangeArrowheads="1"/>
          </p:cNvSpPr>
          <p:nvPr/>
        </p:nvSpPr>
        <p:spPr bwMode="auto">
          <a:xfrm>
            <a:off x="4603682" y="3350334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1" name="Rectangle 80"/>
          <p:cNvSpPr>
            <a:spLocks noChangeArrowheads="1"/>
          </p:cNvSpPr>
          <p:nvPr/>
        </p:nvSpPr>
        <p:spPr bwMode="auto">
          <a:xfrm>
            <a:off x="4732270" y="3350334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2" name="Rectangle 81"/>
          <p:cNvSpPr>
            <a:spLocks noChangeArrowheads="1"/>
          </p:cNvSpPr>
          <p:nvPr/>
        </p:nvSpPr>
        <p:spPr bwMode="auto">
          <a:xfrm>
            <a:off x="4860857" y="335828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3" name="Rectangle 83"/>
          <p:cNvSpPr>
            <a:spLocks noChangeArrowheads="1"/>
          </p:cNvSpPr>
          <p:nvPr/>
        </p:nvSpPr>
        <p:spPr bwMode="auto">
          <a:xfrm>
            <a:off x="3960745" y="347892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4" name="Rectangle 84"/>
          <p:cNvSpPr>
            <a:spLocks noChangeArrowheads="1"/>
          </p:cNvSpPr>
          <p:nvPr/>
        </p:nvSpPr>
        <p:spPr bwMode="auto">
          <a:xfrm>
            <a:off x="4089332" y="3478922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5" name="Rectangle 85"/>
          <p:cNvSpPr>
            <a:spLocks noChangeArrowheads="1"/>
          </p:cNvSpPr>
          <p:nvPr/>
        </p:nvSpPr>
        <p:spPr bwMode="auto">
          <a:xfrm>
            <a:off x="4217920" y="347892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6" name="Rectangle 86"/>
          <p:cNvSpPr>
            <a:spLocks noChangeArrowheads="1"/>
          </p:cNvSpPr>
          <p:nvPr/>
        </p:nvSpPr>
        <p:spPr bwMode="auto">
          <a:xfrm>
            <a:off x="4346507" y="3478922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7" name="Rectangle 87"/>
          <p:cNvSpPr>
            <a:spLocks noChangeArrowheads="1"/>
          </p:cNvSpPr>
          <p:nvPr/>
        </p:nvSpPr>
        <p:spPr bwMode="auto">
          <a:xfrm>
            <a:off x="4475095" y="347892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8" name="Rectangle 88"/>
          <p:cNvSpPr>
            <a:spLocks noChangeArrowheads="1"/>
          </p:cNvSpPr>
          <p:nvPr/>
        </p:nvSpPr>
        <p:spPr bwMode="auto">
          <a:xfrm>
            <a:off x="4603682" y="3478922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9" name="Rectangle 89"/>
          <p:cNvSpPr>
            <a:spLocks noChangeArrowheads="1"/>
          </p:cNvSpPr>
          <p:nvPr/>
        </p:nvSpPr>
        <p:spPr bwMode="auto">
          <a:xfrm>
            <a:off x="4732270" y="3478922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0" name="Rectangle 90"/>
          <p:cNvSpPr>
            <a:spLocks noChangeArrowheads="1"/>
          </p:cNvSpPr>
          <p:nvPr/>
        </p:nvSpPr>
        <p:spPr bwMode="auto">
          <a:xfrm>
            <a:off x="4860857" y="348687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1" name="Rectangle 92"/>
          <p:cNvSpPr>
            <a:spLocks noChangeArrowheads="1"/>
          </p:cNvSpPr>
          <p:nvPr/>
        </p:nvSpPr>
        <p:spPr bwMode="auto">
          <a:xfrm>
            <a:off x="3960745" y="360750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2" name="Rectangle 93"/>
          <p:cNvSpPr>
            <a:spLocks noChangeArrowheads="1"/>
          </p:cNvSpPr>
          <p:nvPr/>
        </p:nvSpPr>
        <p:spPr bwMode="auto">
          <a:xfrm>
            <a:off x="4089332" y="360750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3" name="Rectangle 94"/>
          <p:cNvSpPr>
            <a:spLocks noChangeArrowheads="1"/>
          </p:cNvSpPr>
          <p:nvPr/>
        </p:nvSpPr>
        <p:spPr bwMode="auto">
          <a:xfrm>
            <a:off x="4217920" y="360750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4" name="Rectangle 95"/>
          <p:cNvSpPr>
            <a:spLocks noChangeArrowheads="1"/>
          </p:cNvSpPr>
          <p:nvPr/>
        </p:nvSpPr>
        <p:spPr bwMode="auto">
          <a:xfrm>
            <a:off x="4346507" y="360750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5" name="Rectangle 96"/>
          <p:cNvSpPr>
            <a:spLocks noChangeArrowheads="1"/>
          </p:cNvSpPr>
          <p:nvPr/>
        </p:nvSpPr>
        <p:spPr bwMode="auto">
          <a:xfrm>
            <a:off x="4475095" y="360750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6" name="Rectangle 97"/>
          <p:cNvSpPr>
            <a:spLocks noChangeArrowheads="1"/>
          </p:cNvSpPr>
          <p:nvPr/>
        </p:nvSpPr>
        <p:spPr bwMode="auto">
          <a:xfrm>
            <a:off x="4603682" y="360750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7" name="Rectangle 98"/>
          <p:cNvSpPr>
            <a:spLocks noChangeArrowheads="1"/>
          </p:cNvSpPr>
          <p:nvPr/>
        </p:nvSpPr>
        <p:spPr bwMode="auto">
          <a:xfrm>
            <a:off x="4732270" y="3607509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8" name="Rectangle 99"/>
          <p:cNvSpPr>
            <a:spLocks noChangeArrowheads="1"/>
          </p:cNvSpPr>
          <p:nvPr/>
        </p:nvSpPr>
        <p:spPr bwMode="auto">
          <a:xfrm>
            <a:off x="4860857" y="361546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9" name="Rectangle 101"/>
          <p:cNvSpPr>
            <a:spLocks noChangeArrowheads="1"/>
          </p:cNvSpPr>
          <p:nvPr/>
        </p:nvSpPr>
        <p:spPr bwMode="auto">
          <a:xfrm>
            <a:off x="3960745" y="373609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0" name="Rectangle 102"/>
          <p:cNvSpPr>
            <a:spLocks noChangeArrowheads="1"/>
          </p:cNvSpPr>
          <p:nvPr/>
        </p:nvSpPr>
        <p:spPr bwMode="auto">
          <a:xfrm>
            <a:off x="4089332" y="3736097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1" name="Rectangle 103"/>
          <p:cNvSpPr>
            <a:spLocks noChangeArrowheads="1"/>
          </p:cNvSpPr>
          <p:nvPr/>
        </p:nvSpPr>
        <p:spPr bwMode="auto">
          <a:xfrm>
            <a:off x="4217920" y="373609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2" name="Rectangle 104"/>
          <p:cNvSpPr>
            <a:spLocks noChangeArrowheads="1"/>
          </p:cNvSpPr>
          <p:nvPr/>
        </p:nvSpPr>
        <p:spPr bwMode="auto">
          <a:xfrm>
            <a:off x="4346507" y="3736097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3" name="Rectangle 105"/>
          <p:cNvSpPr>
            <a:spLocks noChangeArrowheads="1"/>
          </p:cNvSpPr>
          <p:nvPr/>
        </p:nvSpPr>
        <p:spPr bwMode="auto">
          <a:xfrm>
            <a:off x="4475095" y="373609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4" name="Rectangle 106"/>
          <p:cNvSpPr>
            <a:spLocks noChangeArrowheads="1"/>
          </p:cNvSpPr>
          <p:nvPr/>
        </p:nvSpPr>
        <p:spPr bwMode="auto">
          <a:xfrm>
            <a:off x="4603682" y="3736097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5" name="Rectangle 107"/>
          <p:cNvSpPr>
            <a:spLocks noChangeArrowheads="1"/>
          </p:cNvSpPr>
          <p:nvPr/>
        </p:nvSpPr>
        <p:spPr bwMode="auto">
          <a:xfrm>
            <a:off x="4732270" y="373609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6" name="Rectangle 108"/>
          <p:cNvSpPr>
            <a:spLocks noChangeArrowheads="1"/>
          </p:cNvSpPr>
          <p:nvPr/>
        </p:nvSpPr>
        <p:spPr bwMode="auto">
          <a:xfrm>
            <a:off x="4860857" y="374404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" name="Rectangle 126"/>
          <p:cNvSpPr>
            <a:spLocks noChangeArrowheads="1"/>
          </p:cNvSpPr>
          <p:nvPr/>
        </p:nvSpPr>
        <p:spPr bwMode="auto">
          <a:xfrm>
            <a:off x="5169008" y="2401592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8" name="Rectangle 130"/>
          <p:cNvSpPr>
            <a:spLocks noChangeArrowheads="1"/>
          </p:cNvSpPr>
          <p:nvPr/>
        </p:nvSpPr>
        <p:spPr bwMode="auto">
          <a:xfrm>
            <a:off x="5953233" y="2644479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9" name="Rectangle 131"/>
          <p:cNvSpPr>
            <a:spLocks noChangeArrowheads="1"/>
          </p:cNvSpPr>
          <p:nvPr/>
        </p:nvSpPr>
        <p:spPr bwMode="auto">
          <a:xfrm>
            <a:off x="5953233" y="3012779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0" name="Rectangle 133"/>
          <p:cNvSpPr>
            <a:spLocks noChangeArrowheads="1"/>
          </p:cNvSpPr>
          <p:nvPr/>
        </p:nvSpPr>
        <p:spPr bwMode="auto">
          <a:xfrm>
            <a:off x="5953233" y="3509667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1" name="Rectangle 134"/>
          <p:cNvSpPr>
            <a:spLocks noChangeArrowheads="1"/>
          </p:cNvSpPr>
          <p:nvPr/>
        </p:nvSpPr>
        <p:spPr bwMode="auto">
          <a:xfrm>
            <a:off x="5953233" y="3877967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2" name="Rectangle 127"/>
          <p:cNvSpPr>
            <a:spLocks noChangeArrowheads="1"/>
          </p:cNvSpPr>
          <p:nvPr/>
        </p:nvSpPr>
        <p:spPr bwMode="auto">
          <a:xfrm>
            <a:off x="5557946" y="2544467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3" name="Rectangle 128"/>
          <p:cNvSpPr>
            <a:spLocks noChangeArrowheads="1"/>
          </p:cNvSpPr>
          <p:nvPr/>
        </p:nvSpPr>
        <p:spPr bwMode="auto">
          <a:xfrm>
            <a:off x="5557946" y="3408067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88" name="AutoShape 13"/>
          <p:cNvSpPr>
            <a:spLocks noChangeArrowheads="1"/>
          </p:cNvSpPr>
          <p:nvPr/>
        </p:nvSpPr>
        <p:spPr bwMode="auto">
          <a:xfrm>
            <a:off x="6394305" y="2430153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8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1149" y="25558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4815" y="27844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2415" y="30130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0015" y="32416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7615" y="3454208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 Box 17"/>
          <p:cNvSpPr txBox="1">
            <a:spLocks noChangeArrowheads="1"/>
          </p:cNvSpPr>
          <p:nvPr/>
        </p:nvSpPr>
        <p:spPr bwMode="auto">
          <a:xfrm>
            <a:off x="6442748" y="1786585"/>
            <a:ext cx="1270348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Disks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(Shared Pool)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Line 156"/>
          <p:cNvSpPr>
            <a:spLocks noChangeShapeType="1"/>
          </p:cNvSpPr>
          <p:nvPr/>
        </p:nvSpPr>
        <p:spPr bwMode="auto">
          <a:xfrm>
            <a:off x="7663065" y="2754002"/>
            <a:ext cx="673100" cy="14525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57"/>
          <p:cNvSpPr>
            <a:spLocks noChangeShapeType="1"/>
          </p:cNvSpPr>
          <p:nvPr/>
        </p:nvSpPr>
        <p:spPr bwMode="auto">
          <a:xfrm flipV="1">
            <a:off x="7510665" y="2903404"/>
            <a:ext cx="847334" cy="116505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58"/>
          <p:cNvSpPr>
            <a:spLocks noChangeShapeType="1"/>
          </p:cNvSpPr>
          <p:nvPr/>
        </p:nvSpPr>
        <p:spPr bwMode="auto">
          <a:xfrm flipV="1">
            <a:off x="7392082" y="2899259"/>
            <a:ext cx="944083" cy="314959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59"/>
          <p:cNvSpPr>
            <a:spLocks noChangeShapeType="1"/>
          </p:cNvSpPr>
          <p:nvPr/>
        </p:nvSpPr>
        <p:spPr bwMode="auto">
          <a:xfrm flipV="1">
            <a:off x="7255747" y="2899259"/>
            <a:ext cx="1080417" cy="540542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160"/>
          <p:cNvSpPr>
            <a:spLocks noChangeShapeType="1"/>
          </p:cNvSpPr>
          <p:nvPr/>
        </p:nvSpPr>
        <p:spPr bwMode="auto">
          <a:xfrm flipV="1">
            <a:off x="7088041" y="2899260"/>
            <a:ext cx="1248123" cy="76835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161"/>
          <p:cNvSpPr>
            <a:spLocks noChangeShapeType="1"/>
          </p:cNvSpPr>
          <p:nvPr/>
        </p:nvSpPr>
        <p:spPr bwMode="auto">
          <a:xfrm flipV="1">
            <a:off x="7088041" y="3758097"/>
            <a:ext cx="1248123" cy="106587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62"/>
          <p:cNvSpPr>
            <a:spLocks noChangeShapeType="1"/>
          </p:cNvSpPr>
          <p:nvPr/>
        </p:nvSpPr>
        <p:spPr bwMode="auto">
          <a:xfrm>
            <a:off x="7255747" y="3623160"/>
            <a:ext cx="1080418" cy="134937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63"/>
          <p:cNvSpPr>
            <a:spLocks noChangeShapeType="1"/>
          </p:cNvSpPr>
          <p:nvPr/>
        </p:nvSpPr>
        <p:spPr bwMode="auto">
          <a:xfrm>
            <a:off x="7392082" y="3415197"/>
            <a:ext cx="944083" cy="342900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64"/>
          <p:cNvSpPr>
            <a:spLocks noChangeShapeType="1"/>
          </p:cNvSpPr>
          <p:nvPr/>
        </p:nvSpPr>
        <p:spPr bwMode="auto">
          <a:xfrm>
            <a:off x="7510665" y="3192947"/>
            <a:ext cx="825500" cy="565150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65"/>
          <p:cNvSpPr>
            <a:spLocks noChangeShapeType="1"/>
          </p:cNvSpPr>
          <p:nvPr/>
        </p:nvSpPr>
        <p:spPr bwMode="auto">
          <a:xfrm>
            <a:off x="7658303" y="2970697"/>
            <a:ext cx="677862" cy="787400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23465" y="1962635"/>
            <a:ext cx="762000" cy="1295400"/>
            <a:chOff x="8331200" y="1984151"/>
            <a:chExt cx="762000" cy="1295400"/>
          </a:xfrm>
        </p:grpSpPr>
        <p:sp>
          <p:nvSpPr>
            <p:cNvPr id="153" name="Text Box 168"/>
            <p:cNvSpPr txBox="1">
              <a:spLocks noChangeArrowheads="1"/>
            </p:cNvSpPr>
            <p:nvPr/>
          </p:nvSpPr>
          <p:spPr bwMode="auto">
            <a:xfrm>
              <a:off x="8331200" y="2501900"/>
              <a:ext cx="76200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chemeClr val="tx2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Thin LUN </a:t>
              </a:r>
              <a:r>
                <a:rPr lang="en-US" sz="1200" b="1" dirty="0">
                  <a:solidFill>
                    <a:schemeClr val="tx2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172" name="AutoShape 5"/>
            <p:cNvSpPr>
              <a:spLocks noChangeArrowheads="1"/>
            </p:cNvSpPr>
            <p:nvPr/>
          </p:nvSpPr>
          <p:spPr bwMode="gray">
            <a:xfrm>
              <a:off x="8331200" y="1984151"/>
              <a:ext cx="762000" cy="1295400"/>
            </a:xfrm>
            <a:prstGeom prst="can">
              <a:avLst>
                <a:gd name="adj" fmla="val 1645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lIns="96838" tIns="50800" rIns="96838" bIns="50800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23465" y="3491173"/>
            <a:ext cx="762000" cy="1295400"/>
            <a:chOff x="10972800" y="3041426"/>
            <a:chExt cx="762000" cy="1295400"/>
          </a:xfrm>
        </p:grpSpPr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1007334" y="3559175"/>
              <a:ext cx="6951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 dirty="0" smtClean="0">
                  <a:solidFill>
                    <a:srgbClr val="FF0000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Thin LUN </a:t>
              </a:r>
              <a:r>
                <a:rPr lang="en-US" sz="1200" b="1" dirty="0">
                  <a:solidFill>
                    <a:srgbClr val="FF0000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174" name="AutoShape 5"/>
            <p:cNvSpPr>
              <a:spLocks noChangeArrowheads="1"/>
            </p:cNvSpPr>
            <p:nvPr/>
          </p:nvSpPr>
          <p:spPr bwMode="gray">
            <a:xfrm>
              <a:off x="10972800" y="3041426"/>
              <a:ext cx="762000" cy="1295400"/>
            </a:xfrm>
            <a:prstGeom prst="can">
              <a:avLst>
                <a:gd name="adj" fmla="val 1645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lIns="96838" tIns="50800" rIns="96838" bIns="50800" anchor="ctr"/>
            <a:lstStyle/>
            <a:p>
              <a:endParaRPr lang="en-US" sz="1400" b="1">
                <a:latin typeface="Calibri" pitchFamily="34" charset="0"/>
              </a:endParaRPr>
            </a:p>
          </p:txBody>
        </p:sp>
      </p:grpSp>
      <p:sp>
        <p:nvSpPr>
          <p:cNvPr id="314" name="Rectangle 136"/>
          <p:cNvSpPr>
            <a:spLocks noChangeArrowheads="1"/>
          </p:cNvSpPr>
          <p:nvPr/>
        </p:nvSpPr>
        <p:spPr bwMode="auto">
          <a:xfrm>
            <a:off x="3007737" y="2565329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5" name="Rectangle 137"/>
          <p:cNvSpPr>
            <a:spLocks noChangeArrowheads="1"/>
          </p:cNvSpPr>
          <p:nvPr/>
        </p:nvSpPr>
        <p:spPr bwMode="auto">
          <a:xfrm>
            <a:off x="3007737" y="3428929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6" name="Rectangle 138"/>
          <p:cNvSpPr>
            <a:spLocks noChangeArrowheads="1"/>
          </p:cNvSpPr>
          <p:nvPr/>
        </p:nvSpPr>
        <p:spPr bwMode="auto">
          <a:xfrm>
            <a:off x="2856924" y="26653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7" name="Rectangle 139"/>
          <p:cNvSpPr>
            <a:spLocks noChangeArrowheads="1"/>
          </p:cNvSpPr>
          <p:nvPr/>
        </p:nvSpPr>
        <p:spPr bwMode="auto">
          <a:xfrm>
            <a:off x="2856924" y="30336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8" name="Rectangle 141"/>
          <p:cNvSpPr>
            <a:spLocks noChangeArrowheads="1"/>
          </p:cNvSpPr>
          <p:nvPr/>
        </p:nvSpPr>
        <p:spPr bwMode="auto">
          <a:xfrm>
            <a:off x="2856924" y="35305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19" name="Rectangle 142"/>
          <p:cNvSpPr>
            <a:spLocks noChangeArrowheads="1"/>
          </p:cNvSpPr>
          <p:nvPr/>
        </p:nvSpPr>
        <p:spPr bwMode="auto">
          <a:xfrm>
            <a:off x="2856924" y="38988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20" name="Rectangle 143"/>
          <p:cNvSpPr>
            <a:spLocks noChangeArrowheads="1"/>
          </p:cNvSpPr>
          <p:nvPr/>
        </p:nvSpPr>
        <p:spPr bwMode="auto">
          <a:xfrm>
            <a:off x="3007737" y="2422454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1" name="Rectangle 144"/>
          <p:cNvSpPr>
            <a:spLocks noChangeArrowheads="1"/>
          </p:cNvSpPr>
          <p:nvPr/>
        </p:nvSpPr>
        <p:spPr bwMode="auto">
          <a:xfrm>
            <a:off x="3004562" y="3414641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22" name="Rectangle 145"/>
          <p:cNvSpPr>
            <a:spLocks noChangeArrowheads="1"/>
          </p:cNvSpPr>
          <p:nvPr/>
        </p:nvSpPr>
        <p:spPr bwMode="auto">
          <a:xfrm>
            <a:off x="3004562" y="2541516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52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283" y="1045284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283" y="3443619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Group 156"/>
          <p:cNvGrpSpPr/>
          <p:nvPr/>
        </p:nvGrpSpPr>
        <p:grpSpPr>
          <a:xfrm>
            <a:off x="1396178" y="3063240"/>
            <a:ext cx="916395" cy="594360"/>
            <a:chOff x="1300594" y="3359001"/>
            <a:chExt cx="916395" cy="594360"/>
          </a:xfrm>
        </p:grpSpPr>
        <p:pic>
          <p:nvPicPr>
            <p:cNvPr id="158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8" name="TextBox 177"/>
            <p:cNvSpPr txBox="1"/>
            <p:nvPr/>
          </p:nvSpPr>
          <p:spPr>
            <a:xfrm>
              <a:off x="1405665" y="3433415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200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Provisioning vs. Virtual Provisioning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AutoShape 66"/>
          <p:cNvSpPr>
            <a:spLocks noChangeArrowheads="1"/>
          </p:cNvSpPr>
          <p:nvPr/>
        </p:nvSpPr>
        <p:spPr bwMode="auto">
          <a:xfrm>
            <a:off x="177800" y="1447800"/>
            <a:ext cx="4267200" cy="4038600"/>
          </a:xfrm>
          <a:prstGeom prst="roundRect">
            <a:avLst>
              <a:gd name="adj" fmla="val 6917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" name="Picture 6" descr="Orange Volu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4030663"/>
            <a:ext cx="7620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6" descr="Orange Volum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5700" y="418147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6" descr="Orange Volu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0" y="3700463"/>
            <a:ext cx="7667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835025" y="5291415"/>
            <a:ext cx="2759075" cy="2838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dirty="0">
                <a:latin typeface="Calibri" pitchFamily="34" charset="0"/>
              </a:rPr>
              <a:t>Traditional Provisioning 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gray">
          <a:xfrm>
            <a:off x="254000" y="3429000"/>
            <a:ext cx="762000" cy="1066800"/>
          </a:xfrm>
          <a:prstGeom prst="can">
            <a:avLst>
              <a:gd name="adj" fmla="val 13553"/>
            </a:avLst>
          </a:prstGeom>
          <a:solidFill>
            <a:srgbClr val="C0C0C0">
              <a:alpha val="75000"/>
            </a:srgbClr>
          </a:solidFill>
          <a:ln w="19050">
            <a:noFill/>
            <a:round/>
            <a:headEnd/>
            <a:tailEnd/>
          </a:ln>
        </p:spPr>
        <p:txBody>
          <a:bodyPr wrap="none" lIns="96838" tIns="50800" rIns="96838" bIns="50800" anchor="ctr"/>
          <a:lstStyle/>
          <a:p>
            <a:endParaRPr lang="en-US" sz="1400" b="1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1158875" y="3205163"/>
            <a:ext cx="762000" cy="1295400"/>
          </a:xfrm>
          <a:prstGeom prst="can">
            <a:avLst>
              <a:gd name="adj" fmla="val 16457"/>
            </a:avLst>
          </a:prstGeom>
          <a:solidFill>
            <a:srgbClr val="C0C0C0">
              <a:alpha val="75000"/>
            </a:srgbClr>
          </a:solidFill>
          <a:ln w="19050">
            <a:noFill/>
            <a:round/>
            <a:headEnd/>
            <a:tailEnd/>
          </a:ln>
        </p:spPr>
        <p:txBody>
          <a:bodyPr wrap="none" lIns="96838" tIns="50800" rIns="96838" bIns="50800" anchor="ctr"/>
          <a:lstStyle/>
          <a:p>
            <a:endParaRPr lang="en-US" sz="1400" b="1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gray">
          <a:xfrm>
            <a:off x="2068513" y="3048000"/>
            <a:ext cx="762000" cy="1447800"/>
          </a:xfrm>
          <a:prstGeom prst="can">
            <a:avLst>
              <a:gd name="adj" fmla="val 19581"/>
            </a:avLst>
          </a:prstGeom>
          <a:solidFill>
            <a:srgbClr val="C0C0C0">
              <a:alpha val="75000"/>
            </a:srgbClr>
          </a:solidFill>
          <a:ln w="19050">
            <a:noFill/>
            <a:round/>
            <a:headEnd/>
            <a:tailEnd/>
          </a:ln>
        </p:spPr>
        <p:txBody>
          <a:bodyPr wrap="none" lIns="96838" tIns="50800" rIns="96838" bIns="50800" anchor="ctr"/>
          <a:lstStyle/>
          <a:p>
            <a:endParaRPr lang="en-US" sz="1400" b="1"/>
          </a:p>
        </p:txBody>
      </p: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330200" y="3478875"/>
            <a:ext cx="584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latin typeface="Calibri" pitchFamily="34" charset="0"/>
              </a:rPr>
              <a:t>400 GB 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Unused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Capacity</a:t>
            </a:r>
          </a:p>
        </p:txBody>
      </p:sp>
      <p:sp>
        <p:nvSpPr>
          <p:cNvPr id="47" name="Text Box 65"/>
          <p:cNvSpPr txBox="1">
            <a:spLocks noChangeArrowheads="1"/>
          </p:cNvSpPr>
          <p:nvPr/>
        </p:nvSpPr>
        <p:spPr bwMode="auto">
          <a:xfrm>
            <a:off x="211670" y="4078069"/>
            <a:ext cx="804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alibri" pitchFamily="34" charset="0"/>
              </a:rPr>
              <a:t>100 </a:t>
            </a:r>
            <a:r>
              <a:rPr lang="en-US" sz="1000" b="1" dirty="0" smtClean="0">
                <a:latin typeface="Calibri" pitchFamily="34" charset="0"/>
              </a:rPr>
              <a:t>GB Data</a:t>
            </a:r>
          </a:p>
        </p:txBody>
      </p:sp>
      <p:sp>
        <p:nvSpPr>
          <p:cNvPr id="48" name="Text Box 68"/>
          <p:cNvSpPr txBox="1">
            <a:spLocks noChangeArrowheads="1"/>
          </p:cNvSpPr>
          <p:nvPr/>
        </p:nvSpPr>
        <p:spPr bwMode="auto">
          <a:xfrm>
            <a:off x="1244600" y="3546475"/>
            <a:ext cx="584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latin typeface="Calibri" pitchFamily="34" charset="0"/>
              </a:rPr>
              <a:t>500 GB 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Unused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Capacity</a:t>
            </a:r>
          </a:p>
        </p:txBody>
      </p:sp>
      <p:sp>
        <p:nvSpPr>
          <p:cNvPr id="49" name="Text Box 69"/>
          <p:cNvSpPr txBox="1">
            <a:spLocks noChangeArrowheads="1"/>
          </p:cNvSpPr>
          <p:nvPr/>
        </p:nvSpPr>
        <p:spPr bwMode="auto">
          <a:xfrm>
            <a:off x="1148606" y="4262735"/>
            <a:ext cx="7777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Calibri" pitchFamily="34" charset="0"/>
              </a:rPr>
              <a:t>50 </a:t>
            </a:r>
            <a:r>
              <a:rPr lang="en-US" sz="1000" b="1" dirty="0" smtClean="0">
                <a:latin typeface="Calibri" pitchFamily="34" charset="0"/>
              </a:rPr>
              <a:t>GB Data</a:t>
            </a:r>
          </a:p>
        </p:txBody>
      </p: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2006600" y="4078069"/>
            <a:ext cx="8170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alibri" pitchFamily="34" charset="0"/>
              </a:rPr>
              <a:t>200 </a:t>
            </a:r>
            <a:r>
              <a:rPr lang="en-US" sz="1000" b="1" dirty="0" smtClean="0">
                <a:latin typeface="Calibri" pitchFamily="34" charset="0"/>
              </a:rPr>
              <a:t>GB Data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51" name="Text Box 71"/>
          <p:cNvSpPr txBox="1">
            <a:spLocks noChangeArrowheads="1"/>
          </p:cNvSpPr>
          <p:nvPr/>
        </p:nvSpPr>
        <p:spPr bwMode="auto">
          <a:xfrm>
            <a:off x="2159000" y="3175000"/>
            <a:ext cx="584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latin typeface="Calibri" pitchFamily="34" charset="0"/>
              </a:rPr>
              <a:t>600 GB 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Unused</a:t>
            </a:r>
          </a:p>
          <a:p>
            <a:pPr algn="ctr"/>
            <a:r>
              <a:rPr lang="en-US" sz="800" b="1" dirty="0">
                <a:latin typeface="Calibri" pitchFamily="34" charset="0"/>
              </a:rPr>
              <a:t>Capacity</a:t>
            </a: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254000" y="4588133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LUN 1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168400" y="4588133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LUN 2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2077045" y="4588133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LUN 3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2844800" y="4495800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Storage System      2 TB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" name="AutoShape 67"/>
          <p:cNvSpPr>
            <a:spLocks noChangeArrowheads="1"/>
          </p:cNvSpPr>
          <p:nvPr/>
        </p:nvSpPr>
        <p:spPr bwMode="auto">
          <a:xfrm>
            <a:off x="4583112" y="1447800"/>
            <a:ext cx="4332288" cy="4038600"/>
          </a:xfrm>
          <a:prstGeom prst="roundRect">
            <a:avLst>
              <a:gd name="adj" fmla="val 7546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10304" y="5289550"/>
            <a:ext cx="2225595" cy="285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41388"/>
            <a:r>
              <a:rPr lang="en-US" sz="2000" dirty="0">
                <a:latin typeface="Calibri" pitchFamily="34" charset="0"/>
              </a:rPr>
              <a:t>Virtual Provisioning</a:t>
            </a:r>
          </a:p>
        </p:txBody>
      </p:sp>
      <p:pic>
        <p:nvPicPr>
          <p:cNvPr id="11" name="Picture 6" descr="Orange Volu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312" y="3948113"/>
            <a:ext cx="7620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Orange Volum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1012" y="4098925"/>
            <a:ext cx="762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Orange Volu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9062" y="3617913"/>
            <a:ext cx="7667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4659312" y="3346450"/>
            <a:ext cx="762000" cy="1066800"/>
          </a:xfrm>
          <a:prstGeom prst="can">
            <a:avLst>
              <a:gd name="adj" fmla="val 13553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wrap="none" lIns="96838" tIns="50800" rIns="96838" bIns="50800" anchor="ctr"/>
          <a:lstStyle/>
          <a:p>
            <a:endParaRPr lang="en-US" sz="1400" b="1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5564187" y="3122613"/>
            <a:ext cx="762000" cy="1295400"/>
          </a:xfrm>
          <a:prstGeom prst="can">
            <a:avLst>
              <a:gd name="adj" fmla="val 16457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wrap="none" lIns="96838" tIns="50800" rIns="96838" bIns="50800" anchor="ctr"/>
          <a:lstStyle/>
          <a:p>
            <a:endParaRPr lang="en-US" sz="1400" b="1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6473825" y="2965450"/>
            <a:ext cx="762000" cy="1447800"/>
          </a:xfrm>
          <a:prstGeom prst="can">
            <a:avLst>
              <a:gd name="adj" fmla="val 195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</p:spPr>
        <p:txBody>
          <a:bodyPr wrap="none" lIns="96838" tIns="50800" rIns="96838" bIns="50800" anchor="ctr"/>
          <a:lstStyle/>
          <a:p>
            <a:endParaRPr lang="en-US" sz="1400" b="1"/>
          </a:p>
        </p:txBody>
      </p:sp>
      <p:sp>
        <p:nvSpPr>
          <p:cNvPr id="23" name="Text Box 73"/>
          <p:cNvSpPr txBox="1">
            <a:spLocks noChangeArrowheads="1"/>
          </p:cNvSpPr>
          <p:nvPr/>
        </p:nvSpPr>
        <p:spPr bwMode="auto">
          <a:xfrm>
            <a:off x="4557712" y="4048036"/>
            <a:ext cx="87200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alibri" pitchFamily="34" charset="0"/>
              </a:rPr>
              <a:t>100 </a:t>
            </a:r>
            <a:r>
              <a:rPr lang="en-US" sz="1000" b="1" dirty="0" smtClean="0">
                <a:latin typeface="Calibri" pitchFamily="34" charset="0"/>
              </a:rPr>
              <a:t>GB  Allocated</a:t>
            </a: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5546805" y="4063424"/>
            <a:ext cx="839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alibri" pitchFamily="34" charset="0"/>
              </a:rPr>
              <a:t>50 </a:t>
            </a:r>
            <a:r>
              <a:rPr lang="en-US" sz="1000" b="1" dirty="0" smtClean="0">
                <a:latin typeface="Calibri" pitchFamily="34" charset="0"/>
              </a:rPr>
              <a:t>GB Allocated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25" name="Text Box 76"/>
          <p:cNvSpPr txBox="1">
            <a:spLocks noChangeArrowheads="1"/>
          </p:cNvSpPr>
          <p:nvPr/>
        </p:nvSpPr>
        <p:spPr bwMode="auto">
          <a:xfrm>
            <a:off x="6462712" y="4048036"/>
            <a:ext cx="82897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alibri" pitchFamily="34" charset="0"/>
              </a:rPr>
              <a:t>200 </a:t>
            </a:r>
            <a:r>
              <a:rPr lang="en-US" sz="1000" b="1" dirty="0" smtClean="0">
                <a:latin typeface="Calibri" pitchFamily="34" charset="0"/>
              </a:rPr>
              <a:t>GB Allocated</a:t>
            </a:r>
            <a:endParaRPr lang="en-US" sz="1000" b="1" dirty="0">
              <a:latin typeface="Calibri" pitchFamily="34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567196" y="4481453"/>
            <a:ext cx="101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Thin LUN 1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496837" y="4481453"/>
            <a:ext cx="914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Thin LUN 2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359295" y="4481453"/>
            <a:ext cx="956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Thin LUN 3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04357" y="3026226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500 GB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618757" y="2797626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550 GB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533157" y="2645226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800 GB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7300912" y="4478814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Storage System      2 TB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74320" y="3124200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500 GB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1188720" y="2895600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550 GB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Text Box 20"/>
          <p:cNvSpPr txBox="1">
            <a:spLocks noChangeArrowheads="1"/>
          </p:cNvSpPr>
          <p:nvPr/>
        </p:nvSpPr>
        <p:spPr bwMode="auto">
          <a:xfrm>
            <a:off x="2103120" y="2743200"/>
            <a:ext cx="6915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800 GB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 descr="C:\Documents and Settings\patils1\Local Settings\Temp\colored Icons\Storage Arr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3397" y="2054074"/>
            <a:ext cx="1435456" cy="24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Documents and Settings\patils1\Local Settings\Temp\colored Icons\Storage Arr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3780" y="1975254"/>
            <a:ext cx="1435456" cy="24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952455" y="2046546"/>
            <a:ext cx="1435395" cy="2438400"/>
            <a:chOff x="10197804" y="2066176"/>
            <a:chExt cx="1435395" cy="2438400"/>
          </a:xfrm>
        </p:grpSpPr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10207330" y="2577351"/>
              <a:ext cx="1416268" cy="1333500"/>
            </a:xfrm>
            <a:prstGeom prst="rect">
              <a:avLst/>
            </a:prstGeom>
            <a:solidFill>
              <a:schemeClr val="bg1">
                <a:alpha val="45882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10207329" y="2577351"/>
              <a:ext cx="1420127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C0000"/>
                  </a:solidFill>
                  <a:latin typeface="Calibri" pitchFamily="34" charset="0"/>
                </a:rPr>
                <a:t>1500 GB </a:t>
              </a:r>
            </a:p>
            <a:p>
              <a:pPr algn="ctr"/>
              <a:r>
                <a:rPr lang="en-US" sz="1400" b="1" dirty="0">
                  <a:solidFill>
                    <a:srgbClr val="CC0000"/>
                  </a:solidFill>
                  <a:latin typeface="Calibri" pitchFamily="34" charset="0"/>
                </a:rPr>
                <a:t>or </a:t>
              </a:r>
            </a:p>
            <a:p>
              <a:pPr algn="ctr"/>
              <a:r>
                <a:rPr lang="en-US" sz="1400" b="1" dirty="0">
                  <a:solidFill>
                    <a:srgbClr val="CC0000"/>
                  </a:solidFill>
                  <a:latin typeface="Calibri" pitchFamily="34" charset="0"/>
                </a:rPr>
                <a:t>1.5 TB</a:t>
              </a:r>
            </a:p>
            <a:p>
              <a:pPr algn="ctr"/>
              <a:r>
                <a:rPr lang="en-US" sz="1400" b="1" dirty="0">
                  <a:solidFill>
                    <a:srgbClr val="CC0000"/>
                  </a:solidFill>
                  <a:latin typeface="Calibri" pitchFamily="34" charset="0"/>
                </a:rPr>
                <a:t>Allocated</a:t>
              </a:r>
            </a:p>
            <a:p>
              <a:pPr algn="ctr"/>
              <a:r>
                <a:rPr lang="en-US" sz="1400" b="1" dirty="0" smtClean="0">
                  <a:solidFill>
                    <a:srgbClr val="CC0000"/>
                  </a:solidFill>
                  <a:latin typeface="Calibri" pitchFamily="34" charset="0"/>
                </a:rPr>
                <a:t>Unused</a:t>
              </a:r>
            </a:p>
            <a:p>
              <a:pPr algn="ctr"/>
              <a:r>
                <a:rPr lang="en-US" sz="1400" b="1" dirty="0" smtClean="0">
                  <a:solidFill>
                    <a:srgbClr val="CC0000"/>
                  </a:solidFill>
                  <a:latin typeface="Calibri" pitchFamily="34" charset="0"/>
                </a:rPr>
                <a:t>Capacity</a:t>
              </a:r>
              <a:endParaRPr lang="en-US" sz="1400" b="1" dirty="0">
                <a:solidFill>
                  <a:srgbClr val="CC0000"/>
                </a:solidFill>
                <a:latin typeface="Calibri" pitchFamily="34" charset="0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10207328" y="2081077"/>
              <a:ext cx="1420127" cy="496273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Rectangle 40"/>
            <p:cNvSpPr>
              <a:spLocks noChangeArrowheads="1"/>
            </p:cNvSpPr>
            <p:nvPr/>
          </p:nvSpPr>
          <p:spPr bwMode="auto">
            <a:xfrm>
              <a:off x="10207328" y="3914026"/>
              <a:ext cx="1416268" cy="590550"/>
            </a:xfrm>
            <a:prstGeom prst="rect">
              <a:avLst/>
            </a:prstGeom>
            <a:solidFill>
              <a:srgbClr val="993300">
                <a:alpha val="4509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10307498" y="3948951"/>
              <a:ext cx="123097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350 GB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Actual data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10197804" y="2066176"/>
              <a:ext cx="14353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Calibri" pitchFamily="34" charset="0"/>
                </a:rPr>
                <a:t>150 </a:t>
              </a:r>
              <a:r>
                <a:rPr lang="en-US" sz="1400" b="1" dirty="0" smtClean="0">
                  <a:latin typeface="Calibri" pitchFamily="34" charset="0"/>
                </a:rPr>
                <a:t>GB Available</a:t>
              </a:r>
            </a:p>
            <a:p>
              <a:pPr algn="ctr"/>
              <a:r>
                <a:rPr lang="en-US" sz="1400" b="1" dirty="0" smtClean="0">
                  <a:latin typeface="Calibri" pitchFamily="34" charset="0"/>
                </a:rPr>
                <a:t>Capacity</a:t>
              </a:r>
              <a:endParaRPr lang="en-US" sz="1400" b="1" dirty="0">
                <a:latin typeface="Calibri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375616" y="1973371"/>
            <a:ext cx="1436688" cy="2430354"/>
            <a:chOff x="7483762" y="2505184"/>
            <a:chExt cx="1143000" cy="2430354"/>
          </a:xfrm>
        </p:grpSpPr>
        <p:sp>
          <p:nvSpPr>
            <p:cNvPr id="75" name="Rectangle 56"/>
            <p:cNvSpPr>
              <a:spLocks noChangeArrowheads="1"/>
            </p:cNvSpPr>
            <p:nvPr/>
          </p:nvSpPr>
          <p:spPr bwMode="auto">
            <a:xfrm>
              <a:off x="7483762" y="4344988"/>
              <a:ext cx="1143000" cy="590550"/>
            </a:xfrm>
            <a:prstGeom prst="rect">
              <a:avLst/>
            </a:prstGeom>
            <a:solidFill>
              <a:srgbClr val="993300">
                <a:alpha val="4509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" name="Text Box 57"/>
            <p:cNvSpPr txBox="1">
              <a:spLocks noChangeArrowheads="1"/>
            </p:cNvSpPr>
            <p:nvPr/>
          </p:nvSpPr>
          <p:spPr bwMode="auto">
            <a:xfrm>
              <a:off x="7539855" y="4337050"/>
              <a:ext cx="101277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350 GB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</a:rPr>
                <a:t>Actual data</a:t>
              </a:r>
            </a:p>
          </p:txBody>
        </p:sp>
        <p:sp>
          <p:nvSpPr>
            <p:cNvPr id="77" name="Rectangle 63"/>
            <p:cNvSpPr>
              <a:spLocks noChangeArrowheads="1"/>
            </p:cNvSpPr>
            <p:nvPr/>
          </p:nvSpPr>
          <p:spPr bwMode="auto">
            <a:xfrm>
              <a:off x="7485658" y="2505184"/>
              <a:ext cx="1139825" cy="1838215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0"/>
            <p:cNvSpPr txBox="1">
              <a:spLocks noChangeArrowheads="1"/>
            </p:cNvSpPr>
            <p:nvPr/>
          </p:nvSpPr>
          <p:spPr bwMode="auto">
            <a:xfrm>
              <a:off x="7743597" y="3022937"/>
              <a:ext cx="691018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</a:rPr>
                <a:t>1650 </a:t>
              </a:r>
              <a:r>
                <a:rPr lang="en-US" sz="1400" b="1" dirty="0">
                  <a:latin typeface="Calibri" pitchFamily="34" charset="0"/>
                </a:rPr>
                <a:t>GB </a:t>
              </a:r>
              <a:endParaRPr lang="en-US" sz="1400" b="1" dirty="0" smtClean="0">
                <a:latin typeface="Calibri" pitchFamily="34" charset="0"/>
              </a:endParaRPr>
            </a:p>
            <a:p>
              <a:pPr algn="ctr"/>
              <a:r>
                <a:rPr lang="en-US" sz="1400" b="1" dirty="0" smtClean="0">
                  <a:latin typeface="Calibri" pitchFamily="34" charset="0"/>
                </a:rPr>
                <a:t>or </a:t>
              </a:r>
            </a:p>
            <a:p>
              <a:pPr algn="ctr"/>
              <a:r>
                <a:rPr lang="en-US" sz="1400" b="1" dirty="0" smtClean="0">
                  <a:latin typeface="Calibri" pitchFamily="34" charset="0"/>
                </a:rPr>
                <a:t>1.65 TB</a:t>
              </a:r>
              <a:endParaRPr lang="en-US" sz="1400" b="1" dirty="0">
                <a:latin typeface="Calibri" pitchFamily="34" charset="0"/>
              </a:endParaRPr>
            </a:p>
            <a:p>
              <a:pPr algn="ctr"/>
              <a:r>
                <a:rPr lang="en-US" sz="1400" b="1" dirty="0">
                  <a:latin typeface="Calibri" pitchFamily="34" charset="0"/>
                </a:rPr>
                <a:t>Available</a:t>
              </a:r>
            </a:p>
            <a:p>
              <a:pPr algn="ctr"/>
              <a:r>
                <a:rPr lang="en-US" sz="1400" b="1" dirty="0">
                  <a:latin typeface="Calibri" pitchFamily="34" charset="0"/>
                </a:rPr>
                <a:t>Capacity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988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 Masking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2286000"/>
            <a:ext cx="8458200" cy="3810000"/>
          </a:xfrm>
        </p:spPr>
        <p:txBody>
          <a:bodyPr/>
          <a:lstStyle/>
          <a:p>
            <a:r>
              <a:rPr lang="en-US" dirty="0"/>
              <a:t>Implemented on </a:t>
            </a:r>
            <a:r>
              <a:rPr lang="en-US" dirty="0" smtClean="0"/>
              <a:t>storage array</a:t>
            </a:r>
            <a:endParaRPr lang="en-US" dirty="0"/>
          </a:p>
          <a:p>
            <a:r>
              <a:rPr lang="en-US" dirty="0" smtClean="0"/>
              <a:t>Prevents unauthorized or accidental use of LUNs in a shared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048" y="1165241"/>
            <a:ext cx="8302752" cy="1044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 process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that provides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data access control by defining which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LUNs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a host can access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. 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677557" y="987552"/>
            <a:ext cx="1379843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LUN Masking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0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5404527" cy="3962400"/>
          </a:xfrm>
        </p:spPr>
        <p:txBody>
          <a:bodyPr/>
          <a:lstStyle/>
          <a:p>
            <a:r>
              <a:rPr lang="en-US" dirty="0" smtClean="0"/>
              <a:t>These arrays provide the following capabilities:</a:t>
            </a:r>
          </a:p>
          <a:p>
            <a:pPr lvl="1"/>
            <a:r>
              <a:rPr lang="en-US" dirty="0" smtClean="0"/>
              <a:t>Large storage capacity and cache</a:t>
            </a:r>
          </a:p>
          <a:p>
            <a:pPr lvl="1"/>
            <a:r>
              <a:rPr lang="en-US" dirty="0" smtClean="0"/>
              <a:t>Fault tolerant architecture</a:t>
            </a:r>
          </a:p>
          <a:p>
            <a:pPr lvl="1"/>
            <a:r>
              <a:rPr lang="en-US" dirty="0" smtClean="0"/>
              <a:t>Connectivity to mainframe and open systems</a:t>
            </a:r>
          </a:p>
          <a:p>
            <a:pPr lvl="1"/>
            <a:r>
              <a:rPr lang="en-US" dirty="0" smtClean="0"/>
              <a:t>Multiple front-end ports and interface protocols </a:t>
            </a:r>
          </a:p>
          <a:p>
            <a:pPr lvl="1"/>
            <a:r>
              <a:rPr lang="en-US" dirty="0" smtClean="0"/>
              <a:t>Ability to handle large amount of concurrent I/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Support local and remote data replication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ISS: </a:t>
            </a:r>
            <a:r>
              <a:rPr lang="en-US" dirty="0"/>
              <a:t>High-end Storage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34" name="Content Placeholder 8"/>
          <p:cNvSpPr txBox="1">
            <a:spLocks/>
          </p:cNvSpPr>
          <p:nvPr/>
        </p:nvSpPr>
        <p:spPr bwMode="auto">
          <a:xfrm>
            <a:off x="304800" y="9144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18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sz="18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Referred as active-active arrays, and generally aimed at large enterprise applications</a:t>
            </a:r>
          </a:p>
          <a:p>
            <a:pPr lvl="1"/>
            <a:r>
              <a:rPr lang="en-US" dirty="0" smtClean="0"/>
              <a:t>Performs I/</a:t>
            </a:r>
            <a:r>
              <a:rPr lang="en-US" dirty="0" err="1" smtClean="0"/>
              <a:t>Os</a:t>
            </a:r>
            <a:r>
              <a:rPr lang="en-US" dirty="0" smtClean="0"/>
              <a:t> to LUNs through all the available paths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10200" y="2514600"/>
            <a:ext cx="3581400" cy="3126660"/>
            <a:chOff x="5410200" y="2514600"/>
            <a:chExt cx="3581400" cy="3126660"/>
          </a:xfrm>
        </p:grpSpPr>
        <p:pic>
          <p:nvPicPr>
            <p:cNvPr id="3075" name="Picture 3" descr="C:\Documents and Settings\patils1\Local Settings\Temp\colored Icons\Storage Arra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400" y="2730434"/>
              <a:ext cx="1361870" cy="231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788184" y="4724400"/>
              <a:ext cx="3840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613405" y="5043454"/>
              <a:ext cx="11718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 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6480175" y="3429000"/>
              <a:ext cx="5141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Active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480175" y="4381500"/>
              <a:ext cx="5141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Active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5" name="Freeform 310"/>
            <p:cNvSpPr>
              <a:spLocks/>
            </p:cNvSpPr>
            <p:nvPr/>
          </p:nvSpPr>
          <p:spPr bwMode="auto">
            <a:xfrm>
              <a:off x="6570663" y="4149725"/>
              <a:ext cx="4762" cy="9525"/>
            </a:xfrm>
            <a:custGeom>
              <a:avLst/>
              <a:gdLst>
                <a:gd name="T0" fmla="*/ 0 w 7"/>
                <a:gd name="T1" fmla="*/ 0 h 16"/>
                <a:gd name="T2" fmla="*/ 0 w 7"/>
                <a:gd name="T3" fmla="*/ 16 h 16"/>
                <a:gd name="T4" fmla="*/ 7 w 7"/>
                <a:gd name="T5" fmla="*/ 7 h 16"/>
                <a:gd name="T6" fmla="*/ 0 w 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6">
                  <a:moveTo>
                    <a:pt x="0" y="0"/>
                  </a:moveTo>
                  <a:lnTo>
                    <a:pt x="0" y="16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6" name="Freeform 311"/>
            <p:cNvSpPr>
              <a:spLocks/>
            </p:cNvSpPr>
            <p:nvPr/>
          </p:nvSpPr>
          <p:spPr bwMode="auto">
            <a:xfrm>
              <a:off x="6570663" y="4330700"/>
              <a:ext cx="3175" cy="7938"/>
            </a:xfrm>
            <a:custGeom>
              <a:avLst/>
              <a:gdLst>
                <a:gd name="T0" fmla="*/ 0 w 6"/>
                <a:gd name="T1" fmla="*/ 13 h 13"/>
                <a:gd name="T2" fmla="*/ 6 w 6"/>
                <a:gd name="T3" fmla="*/ 7 h 13"/>
                <a:gd name="T4" fmla="*/ 0 w 6"/>
                <a:gd name="T5" fmla="*/ 0 h 13"/>
                <a:gd name="T6" fmla="*/ 0 w 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0" name="Line 316"/>
            <p:cNvSpPr>
              <a:spLocks noChangeShapeType="1"/>
            </p:cNvSpPr>
            <p:nvPr/>
          </p:nvSpPr>
          <p:spPr bwMode="auto">
            <a:xfrm>
              <a:off x="6477000" y="3257550"/>
              <a:ext cx="45720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1" name="Line 317"/>
            <p:cNvSpPr>
              <a:spLocks noChangeShapeType="1"/>
            </p:cNvSpPr>
            <p:nvPr/>
          </p:nvSpPr>
          <p:spPr bwMode="auto">
            <a:xfrm>
              <a:off x="6477000" y="4211479"/>
              <a:ext cx="45720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5410200" y="2514600"/>
              <a:ext cx="3581400" cy="2971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709327" y="5271928"/>
              <a:ext cx="28089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Active-Active Configuration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563249" y="3695704"/>
              <a:ext cx="76200" cy="66677"/>
              <a:chOff x="9296400" y="3809999"/>
              <a:chExt cx="76200" cy="66677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9372600" y="3811540"/>
                <a:ext cx="0" cy="65136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/>
              <p:cNvCxnSpPr/>
              <p:nvPr/>
            </p:nvCxnSpPr>
            <p:spPr>
              <a:xfrm flipH="1">
                <a:off x="9296400" y="3809999"/>
                <a:ext cx="76200" cy="0"/>
              </a:xfrm>
              <a:prstGeom prst="line">
                <a:avLst/>
              </a:prstGeom>
              <a:ln w="53975" cap="rnd"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63249" y="3786241"/>
              <a:ext cx="76200" cy="66677"/>
              <a:chOff x="9296400" y="3809999"/>
              <a:chExt cx="76200" cy="66677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9372600" y="3811540"/>
                <a:ext cx="0" cy="65136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9296400" y="3809999"/>
                <a:ext cx="76200" cy="0"/>
              </a:xfrm>
              <a:prstGeom prst="line">
                <a:avLst/>
              </a:prstGeom>
              <a:ln w="53975" cap="rnd"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7563249" y="3869533"/>
              <a:ext cx="76200" cy="66677"/>
              <a:chOff x="9296400" y="3809999"/>
              <a:chExt cx="76200" cy="6667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9372600" y="3811540"/>
                <a:ext cx="0" cy="65136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296400" y="3809999"/>
                <a:ext cx="76200" cy="0"/>
              </a:xfrm>
              <a:prstGeom prst="line">
                <a:avLst/>
              </a:prstGeom>
              <a:ln w="53975" cap="rnd"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7563249" y="3960070"/>
              <a:ext cx="76200" cy="66677"/>
              <a:chOff x="9296400" y="3809999"/>
              <a:chExt cx="76200" cy="66677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9372600" y="3811540"/>
                <a:ext cx="0" cy="65136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9296400" y="3809999"/>
                <a:ext cx="76200" cy="0"/>
              </a:xfrm>
              <a:prstGeom prst="line">
                <a:avLst/>
              </a:prstGeom>
              <a:ln w="53975" cap="rnd">
                <a:prstDash val="sysDot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6218343" y="3386441"/>
              <a:ext cx="2185086" cy="392112"/>
            </a:xfrm>
            <a:custGeom>
              <a:avLst/>
              <a:gdLst>
                <a:gd name="T0" fmla="*/ 0 w 3624"/>
                <a:gd name="T1" fmla="*/ 0 h 427"/>
                <a:gd name="T2" fmla="*/ 2986 w 3624"/>
                <a:gd name="T3" fmla="*/ 0 h 427"/>
                <a:gd name="T4" fmla="*/ 3624 w 3624"/>
                <a:gd name="T5" fmla="*/ 0 h 427"/>
                <a:gd name="T6" fmla="*/ 3624 w 3624"/>
                <a:gd name="T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27">
                  <a:moveTo>
                    <a:pt x="0" y="0"/>
                  </a:moveTo>
                  <a:lnTo>
                    <a:pt x="2986" y="0"/>
                  </a:lnTo>
                  <a:lnTo>
                    <a:pt x="3624" y="0"/>
                  </a:lnTo>
                  <a:lnTo>
                    <a:pt x="3624" y="427"/>
                  </a:lnTo>
                </a:path>
              </a:pathLst>
            </a:custGeom>
            <a:ln w="57150">
              <a:solidFill>
                <a:schemeClr val="bg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218238" y="3386138"/>
              <a:ext cx="2185086" cy="392112"/>
            </a:xfrm>
            <a:custGeom>
              <a:avLst/>
              <a:gdLst>
                <a:gd name="T0" fmla="*/ 0 w 3624"/>
                <a:gd name="T1" fmla="*/ 0 h 427"/>
                <a:gd name="T2" fmla="*/ 2986 w 3624"/>
                <a:gd name="T3" fmla="*/ 0 h 427"/>
                <a:gd name="T4" fmla="*/ 3624 w 3624"/>
                <a:gd name="T5" fmla="*/ 0 h 427"/>
                <a:gd name="T6" fmla="*/ 3624 w 3624"/>
                <a:gd name="T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27">
                  <a:moveTo>
                    <a:pt x="0" y="0"/>
                  </a:moveTo>
                  <a:lnTo>
                    <a:pt x="2986" y="0"/>
                  </a:lnTo>
                  <a:lnTo>
                    <a:pt x="3624" y="0"/>
                  </a:lnTo>
                  <a:lnTo>
                    <a:pt x="3624" y="427"/>
                  </a:lnTo>
                </a:path>
              </a:pathLst>
            </a:cu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8" name="Rectangle 327"/>
            <p:cNvSpPr>
              <a:spLocks noChangeArrowheads="1"/>
            </p:cNvSpPr>
            <p:nvPr/>
          </p:nvSpPr>
          <p:spPr bwMode="auto">
            <a:xfrm>
              <a:off x="7261225" y="3305175"/>
              <a:ext cx="271463" cy="152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8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9" name="Text Box 328"/>
            <p:cNvSpPr txBox="1">
              <a:spLocks noChangeArrowheads="1"/>
            </p:cNvSpPr>
            <p:nvPr/>
          </p:nvSpPr>
          <p:spPr bwMode="auto">
            <a:xfrm>
              <a:off x="7239000" y="3290888"/>
              <a:ext cx="3048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Port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 rot="16200000">
              <a:off x="7352407" y="3132934"/>
              <a:ext cx="676475" cy="315912"/>
            </a:xfrm>
            <a:prstGeom prst="round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Controller</a:t>
              </a:r>
            </a:p>
            <a:p>
              <a:pPr algn="ctr"/>
              <a:r>
                <a:rPr lang="en-US" sz="800" b="1" dirty="0">
                  <a:latin typeface="Calibri" pitchFamily="34" charset="0"/>
                  <a:cs typeface="Calibri" pitchFamily="34" charset="0"/>
                </a:rPr>
                <a:t>A</a:t>
              </a:r>
              <a:endParaRPr 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6216390" y="4038600"/>
              <a:ext cx="2186674" cy="304800"/>
            </a:xfrm>
            <a:custGeom>
              <a:avLst/>
              <a:gdLst>
                <a:gd name="T0" fmla="*/ 0 w 3624"/>
                <a:gd name="T1" fmla="*/ 418 h 418"/>
                <a:gd name="T2" fmla="*/ 2986 w 3624"/>
                <a:gd name="T3" fmla="*/ 418 h 418"/>
                <a:gd name="T4" fmla="*/ 3624 w 3624"/>
                <a:gd name="T5" fmla="*/ 418 h 418"/>
                <a:gd name="T6" fmla="*/ 3624 w 3624"/>
                <a:gd name="T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18">
                  <a:moveTo>
                    <a:pt x="0" y="418"/>
                  </a:moveTo>
                  <a:lnTo>
                    <a:pt x="2986" y="418"/>
                  </a:lnTo>
                  <a:lnTo>
                    <a:pt x="3624" y="418"/>
                  </a:lnTo>
                  <a:lnTo>
                    <a:pt x="3624" y="0"/>
                  </a:lnTo>
                </a:path>
              </a:pathLst>
            </a:custGeom>
            <a:ln w="57150">
              <a:solidFill>
                <a:schemeClr val="bg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16650" y="4038600"/>
              <a:ext cx="2186674" cy="304800"/>
            </a:xfrm>
            <a:custGeom>
              <a:avLst/>
              <a:gdLst>
                <a:gd name="T0" fmla="*/ 0 w 3624"/>
                <a:gd name="T1" fmla="*/ 418 h 418"/>
                <a:gd name="T2" fmla="*/ 2986 w 3624"/>
                <a:gd name="T3" fmla="*/ 418 h 418"/>
                <a:gd name="T4" fmla="*/ 3624 w 3624"/>
                <a:gd name="T5" fmla="*/ 418 h 418"/>
                <a:gd name="T6" fmla="*/ 3624 w 3624"/>
                <a:gd name="T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18">
                  <a:moveTo>
                    <a:pt x="0" y="418"/>
                  </a:moveTo>
                  <a:lnTo>
                    <a:pt x="2986" y="418"/>
                  </a:lnTo>
                  <a:lnTo>
                    <a:pt x="3624" y="418"/>
                  </a:lnTo>
                  <a:lnTo>
                    <a:pt x="3624" y="0"/>
                  </a:lnTo>
                </a:path>
              </a:pathLst>
            </a:cu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0" name="Rectangle 330"/>
            <p:cNvSpPr>
              <a:spLocks noChangeArrowheads="1"/>
            </p:cNvSpPr>
            <p:nvPr/>
          </p:nvSpPr>
          <p:spPr bwMode="auto">
            <a:xfrm>
              <a:off x="7261225" y="4267200"/>
              <a:ext cx="271463" cy="152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8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1" name="Text Box 331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3048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Port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 rot="16200000">
              <a:off x="7352406" y="4242487"/>
              <a:ext cx="676475" cy="315912"/>
            </a:xfrm>
            <a:prstGeom prst="round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Controller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074" name="Picture 2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045" y="3151618"/>
              <a:ext cx="656824" cy="151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119848" y="3614015"/>
              <a:ext cx="566952" cy="535710"/>
              <a:chOff x="7867733" y="3614015"/>
              <a:chExt cx="566952" cy="535710"/>
            </a:xfrm>
          </p:grpSpPr>
          <p:pic>
            <p:nvPicPr>
              <p:cNvPr id="72" name="Picture 2" descr="C:\Documents and Settings\patils1\Local Settings\Temp\colored Icons\LU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7733" y="3614015"/>
                <a:ext cx="566952" cy="535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9" name="Text Box 315"/>
              <p:cNvSpPr txBox="1">
                <a:spLocks noChangeArrowheads="1"/>
              </p:cNvSpPr>
              <p:nvPr/>
            </p:nvSpPr>
            <p:spPr bwMode="auto">
              <a:xfrm>
                <a:off x="8039800" y="3840291"/>
                <a:ext cx="222818" cy="153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 type="none" w="lg" len="med"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lvl1pPr marL="354013" indent="-354013"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 dirty="0">
                    <a:latin typeface="Calibri" pitchFamily="34" charset="0"/>
                    <a:cs typeface="Calibri" pitchFamily="34" charset="0"/>
                  </a:rPr>
                  <a:t>LUN</a:t>
                </a:r>
              </a:p>
            </p:txBody>
          </p:sp>
        </p:grpSp>
      </p:grpSp>
      <p:sp>
        <p:nvSpPr>
          <p:cNvPr id="4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4: Intelligent Storage System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4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ontent Placeholder 8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4953000" cy="3962400"/>
          </a:xfrm>
        </p:spPr>
        <p:txBody>
          <a:bodyPr/>
          <a:lstStyle/>
          <a:p>
            <a:r>
              <a:rPr lang="en-US" dirty="0" smtClean="0"/>
              <a:t>These arrays typically have </a:t>
            </a:r>
            <a:r>
              <a:rPr lang="en-US" dirty="0"/>
              <a:t>two controllers, each with cache, RAID </a:t>
            </a:r>
            <a:r>
              <a:rPr lang="en-US" dirty="0" smtClean="0"/>
              <a:t>controllers, </a:t>
            </a:r>
            <a:r>
              <a:rPr lang="en-US" dirty="0"/>
              <a:t>and disks drive interfaces</a:t>
            </a:r>
          </a:p>
          <a:p>
            <a:r>
              <a:rPr lang="en-US" dirty="0" smtClean="0"/>
              <a:t>Less front-end ports, storage capacity, and cache as </a:t>
            </a:r>
            <a:r>
              <a:rPr lang="en-US" dirty="0"/>
              <a:t>compared to high-end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Support local and remote data replication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ISS: </a:t>
            </a:r>
            <a:r>
              <a:rPr lang="en-US" dirty="0" smtClean="0"/>
              <a:t>Midrange </a:t>
            </a:r>
            <a:r>
              <a:rPr lang="en-US" dirty="0"/>
              <a:t>Storage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36" name="Content Placeholder 8"/>
          <p:cNvSpPr txBox="1">
            <a:spLocks/>
          </p:cNvSpPr>
          <p:nvPr/>
        </p:nvSpPr>
        <p:spPr bwMode="auto">
          <a:xfrm>
            <a:off x="304800" y="9144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18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sz="18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Referred as active-passive arrays, and generally aimed at small and medium-sized enterprise applications</a:t>
            </a:r>
          </a:p>
          <a:p>
            <a:pPr lvl="1"/>
            <a:r>
              <a:rPr lang="en-US" dirty="0" smtClean="0"/>
              <a:t>Performs I/</a:t>
            </a:r>
            <a:r>
              <a:rPr lang="en-US" dirty="0" err="1" smtClean="0"/>
              <a:t>Os</a:t>
            </a:r>
            <a:r>
              <a:rPr lang="en-US" dirty="0" smtClean="0"/>
              <a:t> to LUNs only through active paths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10200" y="2514600"/>
            <a:ext cx="3581400" cy="3126660"/>
            <a:chOff x="5410200" y="2514600"/>
            <a:chExt cx="3581400" cy="3126660"/>
          </a:xfrm>
        </p:grpSpPr>
        <p:pic>
          <p:nvPicPr>
            <p:cNvPr id="50" name="Picture 3" descr="C:\Documents and Settings\patils1\Local Settings\Temp\colored Icons\Storage Arra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400" y="2730434"/>
              <a:ext cx="1361870" cy="231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5788184" y="4724400"/>
              <a:ext cx="3840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Host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13405" y="5043454"/>
              <a:ext cx="11718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 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6480175" y="3429000"/>
              <a:ext cx="5141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Active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6480175" y="4381500"/>
              <a:ext cx="59952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6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Passive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Freeform 310"/>
            <p:cNvSpPr>
              <a:spLocks/>
            </p:cNvSpPr>
            <p:nvPr/>
          </p:nvSpPr>
          <p:spPr bwMode="auto">
            <a:xfrm>
              <a:off x="6570663" y="4149725"/>
              <a:ext cx="4762" cy="9525"/>
            </a:xfrm>
            <a:custGeom>
              <a:avLst/>
              <a:gdLst>
                <a:gd name="T0" fmla="*/ 0 w 7"/>
                <a:gd name="T1" fmla="*/ 0 h 16"/>
                <a:gd name="T2" fmla="*/ 0 w 7"/>
                <a:gd name="T3" fmla="*/ 16 h 16"/>
                <a:gd name="T4" fmla="*/ 7 w 7"/>
                <a:gd name="T5" fmla="*/ 7 h 16"/>
                <a:gd name="T6" fmla="*/ 0 w 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6">
                  <a:moveTo>
                    <a:pt x="0" y="0"/>
                  </a:moveTo>
                  <a:lnTo>
                    <a:pt x="0" y="16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Freeform 311"/>
            <p:cNvSpPr>
              <a:spLocks/>
            </p:cNvSpPr>
            <p:nvPr/>
          </p:nvSpPr>
          <p:spPr bwMode="auto">
            <a:xfrm>
              <a:off x="6570663" y="4330700"/>
              <a:ext cx="3175" cy="7938"/>
            </a:xfrm>
            <a:custGeom>
              <a:avLst/>
              <a:gdLst>
                <a:gd name="T0" fmla="*/ 0 w 6"/>
                <a:gd name="T1" fmla="*/ 13 h 13"/>
                <a:gd name="T2" fmla="*/ 6 w 6"/>
                <a:gd name="T3" fmla="*/ 7 h 13"/>
                <a:gd name="T4" fmla="*/ 0 w 6"/>
                <a:gd name="T5" fmla="*/ 0 h 13"/>
                <a:gd name="T6" fmla="*/ 0 w 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Line 316"/>
            <p:cNvSpPr>
              <a:spLocks noChangeShapeType="1"/>
            </p:cNvSpPr>
            <p:nvPr/>
          </p:nvSpPr>
          <p:spPr bwMode="auto">
            <a:xfrm>
              <a:off x="6477000" y="3257550"/>
              <a:ext cx="45720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Line 317"/>
            <p:cNvSpPr>
              <a:spLocks noChangeShapeType="1"/>
            </p:cNvSpPr>
            <p:nvPr/>
          </p:nvSpPr>
          <p:spPr bwMode="auto">
            <a:xfrm>
              <a:off x="6477000" y="4211479"/>
              <a:ext cx="457200" cy="0"/>
            </a:xfrm>
            <a:prstGeom prst="line">
              <a:avLst/>
            </a:prstGeom>
            <a:noFill/>
            <a:ln w="28575">
              <a:solidFill>
                <a:srgbClr val="9B9BFF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410200" y="2514600"/>
              <a:ext cx="3581400" cy="2971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9327" y="5271928"/>
              <a:ext cx="28376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Active-Passive Configuration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1" name="Picture 2" descr="C:\Documents and Settings\patils1\Local Settings\Temp\colored Icons\Hos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151618"/>
              <a:ext cx="656824" cy="151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6218343" y="3388515"/>
              <a:ext cx="2185086" cy="392112"/>
            </a:xfrm>
            <a:custGeom>
              <a:avLst/>
              <a:gdLst>
                <a:gd name="T0" fmla="*/ 0 w 3624"/>
                <a:gd name="T1" fmla="*/ 0 h 427"/>
                <a:gd name="T2" fmla="*/ 2986 w 3624"/>
                <a:gd name="T3" fmla="*/ 0 h 427"/>
                <a:gd name="T4" fmla="*/ 3624 w 3624"/>
                <a:gd name="T5" fmla="*/ 0 h 427"/>
                <a:gd name="T6" fmla="*/ 3624 w 3624"/>
                <a:gd name="T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27">
                  <a:moveTo>
                    <a:pt x="0" y="0"/>
                  </a:moveTo>
                  <a:lnTo>
                    <a:pt x="2986" y="0"/>
                  </a:lnTo>
                  <a:lnTo>
                    <a:pt x="3624" y="0"/>
                  </a:lnTo>
                  <a:lnTo>
                    <a:pt x="3624" y="427"/>
                  </a:lnTo>
                </a:path>
              </a:pathLst>
            </a:custGeom>
            <a:ln w="57150">
              <a:solidFill>
                <a:schemeClr val="bg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6218238" y="3386138"/>
              <a:ext cx="2185086" cy="392112"/>
            </a:xfrm>
            <a:custGeom>
              <a:avLst/>
              <a:gdLst>
                <a:gd name="T0" fmla="*/ 0 w 3624"/>
                <a:gd name="T1" fmla="*/ 0 h 427"/>
                <a:gd name="T2" fmla="*/ 2986 w 3624"/>
                <a:gd name="T3" fmla="*/ 0 h 427"/>
                <a:gd name="T4" fmla="*/ 3624 w 3624"/>
                <a:gd name="T5" fmla="*/ 0 h 427"/>
                <a:gd name="T6" fmla="*/ 3624 w 3624"/>
                <a:gd name="T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27">
                  <a:moveTo>
                    <a:pt x="0" y="0"/>
                  </a:moveTo>
                  <a:lnTo>
                    <a:pt x="2986" y="0"/>
                  </a:lnTo>
                  <a:lnTo>
                    <a:pt x="3624" y="0"/>
                  </a:lnTo>
                  <a:lnTo>
                    <a:pt x="3624" y="427"/>
                  </a:lnTo>
                </a:path>
              </a:pathLst>
            </a:cu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6217447" y="4038600"/>
              <a:ext cx="2186674" cy="304800"/>
            </a:xfrm>
            <a:custGeom>
              <a:avLst/>
              <a:gdLst>
                <a:gd name="T0" fmla="*/ 0 w 3624"/>
                <a:gd name="T1" fmla="*/ 418 h 418"/>
                <a:gd name="T2" fmla="*/ 2986 w 3624"/>
                <a:gd name="T3" fmla="*/ 418 h 418"/>
                <a:gd name="T4" fmla="*/ 3624 w 3624"/>
                <a:gd name="T5" fmla="*/ 418 h 418"/>
                <a:gd name="T6" fmla="*/ 3624 w 3624"/>
                <a:gd name="T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18">
                  <a:moveTo>
                    <a:pt x="0" y="418"/>
                  </a:moveTo>
                  <a:lnTo>
                    <a:pt x="2986" y="418"/>
                  </a:lnTo>
                  <a:lnTo>
                    <a:pt x="3624" y="418"/>
                  </a:lnTo>
                  <a:lnTo>
                    <a:pt x="3624" y="0"/>
                  </a:lnTo>
                </a:path>
              </a:pathLst>
            </a:custGeom>
            <a:ln w="57150">
              <a:solidFill>
                <a:schemeClr val="bg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6216650" y="4038600"/>
              <a:ext cx="2186674" cy="304800"/>
            </a:xfrm>
            <a:custGeom>
              <a:avLst/>
              <a:gdLst>
                <a:gd name="T0" fmla="*/ 0 w 3624"/>
                <a:gd name="T1" fmla="*/ 418 h 418"/>
                <a:gd name="T2" fmla="*/ 2986 w 3624"/>
                <a:gd name="T3" fmla="*/ 418 h 418"/>
                <a:gd name="T4" fmla="*/ 3624 w 3624"/>
                <a:gd name="T5" fmla="*/ 418 h 418"/>
                <a:gd name="T6" fmla="*/ 3624 w 3624"/>
                <a:gd name="T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4" h="418">
                  <a:moveTo>
                    <a:pt x="0" y="418"/>
                  </a:moveTo>
                  <a:lnTo>
                    <a:pt x="2986" y="418"/>
                  </a:lnTo>
                  <a:lnTo>
                    <a:pt x="3624" y="418"/>
                  </a:lnTo>
                  <a:lnTo>
                    <a:pt x="3624" y="0"/>
                  </a:lnTo>
                </a:path>
              </a:pathLst>
            </a:custGeom>
            <a:ln w="25400">
              <a:solidFill>
                <a:srgbClr val="404040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119848" y="3614015"/>
              <a:ext cx="566952" cy="535710"/>
              <a:chOff x="7867733" y="3614015"/>
              <a:chExt cx="566952" cy="535710"/>
            </a:xfrm>
          </p:grpSpPr>
          <p:pic>
            <p:nvPicPr>
              <p:cNvPr id="75" name="Picture 2" descr="C:\Documents and Settings\patils1\Local Settings\Temp\colored Icons\LU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7733" y="3614015"/>
                <a:ext cx="566952" cy="535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 Box 315"/>
              <p:cNvSpPr txBox="1">
                <a:spLocks noChangeArrowheads="1"/>
              </p:cNvSpPr>
              <p:nvPr/>
            </p:nvSpPr>
            <p:spPr bwMode="auto">
              <a:xfrm>
                <a:off x="8039800" y="3840291"/>
                <a:ext cx="222818" cy="1538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algn="ctr">
                <a:solidFill>
                  <a:schemeClr val="bg1">
                    <a:lumMod val="85000"/>
                  </a:schemeClr>
                </a:solidFill>
                <a:miter lim="800000"/>
                <a:headEnd/>
                <a:tailEnd type="none" w="lg" len="med"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lvl1pPr marL="354013" indent="-354013"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defTabSz="941388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defTabSz="9413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000" b="1" dirty="0">
                    <a:latin typeface="Calibri" pitchFamily="34" charset="0"/>
                    <a:cs typeface="Calibri" pitchFamily="34" charset="0"/>
                  </a:rPr>
                  <a:t>LUN</a:t>
                </a:r>
              </a:p>
            </p:txBody>
          </p:sp>
        </p:grp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261225" y="3305175"/>
              <a:ext cx="271463" cy="152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8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Text Box 328"/>
            <p:cNvSpPr txBox="1">
              <a:spLocks noChangeArrowheads="1"/>
            </p:cNvSpPr>
            <p:nvPr/>
          </p:nvSpPr>
          <p:spPr bwMode="auto">
            <a:xfrm>
              <a:off x="7239000" y="3290888"/>
              <a:ext cx="3048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Port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 rot="16200000">
              <a:off x="7352407" y="3132934"/>
              <a:ext cx="676475" cy="315912"/>
            </a:xfrm>
            <a:prstGeom prst="round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Controller</a:t>
              </a:r>
            </a:p>
            <a:p>
              <a:pPr algn="ctr"/>
              <a:r>
                <a:rPr lang="en-US" sz="800" b="1" dirty="0">
                  <a:latin typeface="Calibri" pitchFamily="34" charset="0"/>
                  <a:cs typeface="Calibri" pitchFamily="34" charset="0"/>
                </a:rPr>
                <a:t>A</a:t>
              </a:r>
              <a:endParaRPr 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330"/>
            <p:cNvSpPr>
              <a:spLocks noChangeArrowheads="1"/>
            </p:cNvSpPr>
            <p:nvPr/>
          </p:nvSpPr>
          <p:spPr bwMode="auto">
            <a:xfrm>
              <a:off x="7261225" y="4267200"/>
              <a:ext cx="271463" cy="152400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rgbClr val="8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3048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Port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 rot="16200000">
              <a:off x="7352406" y="4242487"/>
              <a:ext cx="676475" cy="315912"/>
            </a:xfrm>
            <a:prstGeom prst="round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Controller</a:t>
              </a:r>
            </a:p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4: Intelligent Storage System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3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ctrTitle"/>
          </p:nvPr>
        </p:nvSpPr>
        <p:spPr>
          <a:xfrm>
            <a:off x="685800" y="612648"/>
            <a:ext cx="6016752" cy="1216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4</a:t>
            </a:r>
            <a:r>
              <a:rPr lang="en-US" dirty="0"/>
              <a:t>: Intelligent Storage System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EMC VNX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Symmetrix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VMAX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VNX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6299200" cy="5181600"/>
          </a:xfrm>
        </p:spPr>
        <p:txBody>
          <a:bodyPr/>
          <a:lstStyle/>
          <a:p>
            <a:r>
              <a:rPr lang="en-US" dirty="0" smtClean="0"/>
              <a:t>EMC’s midrange storage offering </a:t>
            </a:r>
          </a:p>
          <a:p>
            <a:r>
              <a:rPr lang="en-US" dirty="0" smtClean="0"/>
              <a:t>Unified storage offering that provides storage for block, file, and object data</a:t>
            </a:r>
          </a:p>
          <a:p>
            <a:r>
              <a:rPr lang="en-US" dirty="0" smtClean="0"/>
              <a:t>Ideally suited for applications with predictable workloads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098" name="Picture 2" descr="http://powerlink.emc.com/km/live1/en_US/Web_Assets/Images/Products/vnx5700-FV-300dp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57" r="15810" b="10551"/>
          <a:stretch/>
        </p:blipFill>
        <p:spPr bwMode="auto">
          <a:xfrm>
            <a:off x="6604000" y="838200"/>
            <a:ext cx="15494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60582" y="55753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EMC VNX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7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Symmetrix</a:t>
            </a:r>
            <a:r>
              <a:rPr lang="en-US" dirty="0" smtClean="0"/>
              <a:t> VMAX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 descr="http://powerlink.emc.com/km/live1/en_US/Web_Assets/Images/Products/SymmetrixV-Max-f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133600"/>
            <a:ext cx="2971800" cy="148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0800" y="3810000"/>
            <a:ext cx="230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EMC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Symmetrix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VMAX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304800" y="914400"/>
            <a:ext cx="6096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defRPr sz="24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682625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425"/>
              </a:buClr>
              <a:buSzPct val="90000"/>
              <a:buFont typeface="Webdings" pitchFamily="18" charset="2"/>
              <a:buChar char="4"/>
              <a:defRPr sz="22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338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761B"/>
              </a:buClr>
              <a:buSzPct val="90000"/>
              <a:buFont typeface="Webdings" pitchFamily="18" charset="2"/>
              <a:buChar char="8"/>
              <a:defRPr sz="2000"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487488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10000"/>
              <a:buFont typeface="Arial" charset="0"/>
              <a:buChar char="•"/>
              <a:defRPr kern="1200">
                <a:solidFill>
                  <a:schemeClr val="bg2">
                    <a:lumMod val="7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EMC’s high-end storage offering </a:t>
            </a:r>
          </a:p>
          <a:p>
            <a:r>
              <a:rPr lang="en-US" sz="2200" dirty="0" smtClean="0"/>
              <a:t>Key features supported by </a:t>
            </a:r>
            <a:r>
              <a:rPr lang="en-US" sz="2200" dirty="0" err="1" smtClean="0"/>
              <a:t>Symmetrix</a:t>
            </a:r>
            <a:r>
              <a:rPr lang="en-US" sz="2200" dirty="0" smtClean="0"/>
              <a:t> VMAX are: </a:t>
            </a:r>
          </a:p>
          <a:p>
            <a:pPr lvl="1"/>
            <a:r>
              <a:rPr lang="en-US" sz="2000" dirty="0" smtClean="0"/>
              <a:t>Incrementally scalable to 2,400 disks </a:t>
            </a:r>
          </a:p>
          <a:p>
            <a:pPr lvl="1"/>
            <a:r>
              <a:rPr lang="en-US" sz="2000" dirty="0" smtClean="0"/>
              <a:t>Supports up to 8 VMAX engines</a:t>
            </a:r>
          </a:p>
          <a:p>
            <a:pPr lvl="1"/>
            <a:r>
              <a:rPr lang="en-US" sz="2000" dirty="0" smtClean="0"/>
              <a:t>Supports flash drives, fully automated storage </a:t>
            </a:r>
            <a:r>
              <a:rPr lang="en-US" sz="2000" dirty="0" err="1" smtClean="0"/>
              <a:t>tiering</a:t>
            </a:r>
            <a:r>
              <a:rPr lang="en-US" sz="2000" dirty="0" smtClean="0"/>
              <a:t> (FAST), virtual provisioning, and cloud computing</a:t>
            </a:r>
          </a:p>
          <a:p>
            <a:pPr lvl="1"/>
            <a:r>
              <a:rPr lang="en-US" sz="2000" dirty="0" smtClean="0"/>
              <a:t>Supports up to 1 TB of global cache memory </a:t>
            </a:r>
          </a:p>
          <a:p>
            <a:pPr lvl="1"/>
            <a:r>
              <a:rPr lang="en-US" sz="2000" dirty="0" smtClean="0"/>
              <a:t>Supports FC, </a:t>
            </a:r>
            <a:r>
              <a:rPr lang="en-US" sz="2000" dirty="0" err="1" smtClean="0"/>
              <a:t>iSCSI</a:t>
            </a:r>
            <a:r>
              <a:rPr lang="en-US" sz="2000" dirty="0" smtClean="0"/>
              <a:t>, </a:t>
            </a:r>
            <a:r>
              <a:rPr lang="en-US" sz="2000" dirty="0" err="1" smtClean="0"/>
              <a:t>GigE</a:t>
            </a:r>
            <a:r>
              <a:rPr lang="en-US" sz="2000" dirty="0" smtClean="0"/>
              <a:t>, and FICON for host connectivity</a:t>
            </a:r>
          </a:p>
          <a:p>
            <a:pPr lvl="1"/>
            <a:r>
              <a:rPr lang="en-US" sz="2000" dirty="0" smtClean="0"/>
              <a:t>Supports RAID levels 1, 1+0, 5, and 6</a:t>
            </a:r>
          </a:p>
          <a:p>
            <a:pPr lvl="1"/>
            <a:r>
              <a:rPr lang="en-US" sz="2000" dirty="0" smtClean="0"/>
              <a:t>Supports storage-based replication via EMC </a:t>
            </a:r>
            <a:r>
              <a:rPr lang="en-US" sz="2000" dirty="0" err="1" smtClean="0"/>
              <a:t>TimeFinder</a:t>
            </a:r>
            <a:r>
              <a:rPr lang="en-US" sz="2000" dirty="0" smtClean="0"/>
              <a:t> and SRDF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607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covered in this module:</a:t>
            </a:r>
          </a:p>
          <a:p>
            <a:r>
              <a:rPr lang="en-US" dirty="0" smtClean="0"/>
              <a:t>Key </a:t>
            </a:r>
            <a:r>
              <a:rPr lang="en-US" dirty="0"/>
              <a:t>components of intelligent storage </a:t>
            </a:r>
            <a:r>
              <a:rPr lang="en-US" dirty="0" smtClean="0"/>
              <a:t>system</a:t>
            </a: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Cache management and protection techniques</a:t>
            </a:r>
          </a:p>
          <a:p>
            <a:r>
              <a:rPr lang="en-US" dirty="0" smtClean="0"/>
              <a:t>Storage provisioning methods</a:t>
            </a:r>
          </a:p>
          <a:p>
            <a:r>
              <a:rPr lang="en-US" dirty="0" smtClean="0"/>
              <a:t>Types </a:t>
            </a:r>
            <a:r>
              <a:rPr lang="en-US" dirty="0"/>
              <a:t>of intelligent storage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4: Intelligent Storage System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Intelligent storage system overview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Key components of an intelligent storage system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Cache management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/>
              <a:t>Key </a:t>
            </a:r>
            <a:r>
              <a:rPr lang="en-US" dirty="0" smtClean="0"/>
              <a:t>Components of an Intelligent Storage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Intelligent Storage System (ISS) 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7338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Provides large amount of cache and multiple </a:t>
            </a:r>
            <a:r>
              <a:rPr lang="en-US" dirty="0" smtClean="0"/>
              <a:t>I/O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paths that enhances the performance</a:t>
            </a:r>
          </a:p>
          <a:p>
            <a:r>
              <a:rPr lang="en-US" dirty="0" smtClean="0"/>
              <a:t>Has </a:t>
            </a:r>
            <a:r>
              <a:rPr lang="en-US" dirty="0"/>
              <a:t>an operating environment that </a:t>
            </a:r>
            <a:r>
              <a:rPr lang="en-US" dirty="0" smtClean="0"/>
              <a:t>provides</a:t>
            </a:r>
            <a:endParaRPr lang="en-US" dirty="0"/>
          </a:p>
          <a:p>
            <a:pPr lvl="1"/>
            <a:r>
              <a:rPr lang="en-US" dirty="0"/>
              <a:t>Intelligent cache management</a:t>
            </a:r>
          </a:p>
          <a:p>
            <a:pPr lvl="1"/>
            <a:r>
              <a:rPr lang="en-US" dirty="0"/>
              <a:t>Array resource management</a:t>
            </a:r>
          </a:p>
          <a:p>
            <a:pPr lvl="1"/>
            <a:r>
              <a:rPr lang="en-US" dirty="0"/>
              <a:t>Connectivity to heterogeneous hosts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Supports flash drive, virtual provisioning, and automated storage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tiering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048" y="1165241"/>
            <a:ext cx="8302752" cy="968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It is a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feature-rich RAID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array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that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highly optimized I/O processing capabilities.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677557" y="987552"/>
            <a:ext cx="2834640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Intelligent Storage System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an ISS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99238" y="2189667"/>
            <a:ext cx="4302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31915" y="3124200"/>
            <a:ext cx="1170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Connectivity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944504" y="3609666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941329" y="3708091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963804" y="2082491"/>
            <a:ext cx="5951596" cy="2870509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313926" y="2466666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791810" y="2445967"/>
            <a:ext cx="846386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709683" y="2898466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4140141" y="36096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4140141" y="37620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449732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62591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75450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488309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01167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514026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526885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39744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9732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62591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75450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88309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01167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14026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26885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9744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49732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62591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75450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488309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01167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514026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526885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539744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449732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462591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475450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488309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501167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514026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526885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39744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449732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462591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475450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488309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501167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7" name="Rectangle 79"/>
          <p:cNvSpPr>
            <a:spLocks noChangeArrowheads="1"/>
          </p:cNvSpPr>
          <p:nvPr/>
        </p:nvSpPr>
        <p:spPr bwMode="auto">
          <a:xfrm>
            <a:off x="514026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526885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Rectangle 81"/>
          <p:cNvSpPr>
            <a:spLocks noChangeArrowheads="1"/>
          </p:cNvSpPr>
          <p:nvPr/>
        </p:nvSpPr>
        <p:spPr bwMode="auto">
          <a:xfrm>
            <a:off x="539744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0" name="Rectangle 83"/>
          <p:cNvSpPr>
            <a:spLocks noChangeArrowheads="1"/>
          </p:cNvSpPr>
          <p:nvPr/>
        </p:nvSpPr>
        <p:spPr bwMode="auto">
          <a:xfrm>
            <a:off x="449732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1" name="Rectangle 84"/>
          <p:cNvSpPr>
            <a:spLocks noChangeArrowheads="1"/>
          </p:cNvSpPr>
          <p:nvPr/>
        </p:nvSpPr>
        <p:spPr bwMode="auto">
          <a:xfrm>
            <a:off x="462591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2" name="Rectangle 85"/>
          <p:cNvSpPr>
            <a:spLocks noChangeArrowheads="1"/>
          </p:cNvSpPr>
          <p:nvPr/>
        </p:nvSpPr>
        <p:spPr bwMode="auto">
          <a:xfrm>
            <a:off x="475450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3" name="Rectangle 86"/>
          <p:cNvSpPr>
            <a:spLocks noChangeArrowheads="1"/>
          </p:cNvSpPr>
          <p:nvPr/>
        </p:nvSpPr>
        <p:spPr bwMode="auto">
          <a:xfrm>
            <a:off x="488309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4" name="Rectangle 87"/>
          <p:cNvSpPr>
            <a:spLocks noChangeArrowheads="1"/>
          </p:cNvSpPr>
          <p:nvPr/>
        </p:nvSpPr>
        <p:spPr bwMode="auto">
          <a:xfrm>
            <a:off x="501167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5" name="Rectangle 88"/>
          <p:cNvSpPr>
            <a:spLocks noChangeArrowheads="1"/>
          </p:cNvSpPr>
          <p:nvPr/>
        </p:nvSpPr>
        <p:spPr bwMode="auto">
          <a:xfrm>
            <a:off x="514026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526885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7" name="Rectangle 90"/>
          <p:cNvSpPr>
            <a:spLocks noChangeArrowheads="1"/>
          </p:cNvSpPr>
          <p:nvPr/>
        </p:nvSpPr>
        <p:spPr bwMode="auto">
          <a:xfrm>
            <a:off x="539744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8" name="Rectangle 92"/>
          <p:cNvSpPr>
            <a:spLocks noChangeArrowheads="1"/>
          </p:cNvSpPr>
          <p:nvPr/>
        </p:nvSpPr>
        <p:spPr bwMode="auto">
          <a:xfrm>
            <a:off x="449732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462591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0" name="Rectangle 94"/>
          <p:cNvSpPr>
            <a:spLocks noChangeArrowheads="1"/>
          </p:cNvSpPr>
          <p:nvPr/>
        </p:nvSpPr>
        <p:spPr bwMode="auto">
          <a:xfrm>
            <a:off x="475450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488309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501167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514026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526885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5" name="Rectangle 99"/>
          <p:cNvSpPr>
            <a:spLocks noChangeArrowheads="1"/>
          </p:cNvSpPr>
          <p:nvPr/>
        </p:nvSpPr>
        <p:spPr bwMode="auto">
          <a:xfrm>
            <a:off x="539744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6" name="Rectangle 101"/>
          <p:cNvSpPr>
            <a:spLocks noChangeArrowheads="1"/>
          </p:cNvSpPr>
          <p:nvPr/>
        </p:nvSpPr>
        <p:spPr bwMode="auto">
          <a:xfrm>
            <a:off x="449732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7" name="Rectangle 102"/>
          <p:cNvSpPr>
            <a:spLocks noChangeArrowheads="1"/>
          </p:cNvSpPr>
          <p:nvPr/>
        </p:nvSpPr>
        <p:spPr bwMode="auto">
          <a:xfrm>
            <a:off x="462591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8" name="Rectangle 103"/>
          <p:cNvSpPr>
            <a:spLocks noChangeArrowheads="1"/>
          </p:cNvSpPr>
          <p:nvPr/>
        </p:nvSpPr>
        <p:spPr bwMode="auto">
          <a:xfrm>
            <a:off x="475450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auto">
          <a:xfrm>
            <a:off x="488309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0" name="Rectangle 105"/>
          <p:cNvSpPr>
            <a:spLocks noChangeArrowheads="1"/>
          </p:cNvSpPr>
          <p:nvPr/>
        </p:nvSpPr>
        <p:spPr bwMode="auto">
          <a:xfrm>
            <a:off x="501167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>
            <a:off x="514026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" name="Rectangle 107"/>
          <p:cNvSpPr>
            <a:spLocks noChangeArrowheads="1"/>
          </p:cNvSpPr>
          <p:nvPr/>
        </p:nvSpPr>
        <p:spPr bwMode="auto">
          <a:xfrm>
            <a:off x="526885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>
            <a:off x="539744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4" name="Line 110"/>
          <p:cNvSpPr>
            <a:spLocks noChangeShapeType="1"/>
          </p:cNvSpPr>
          <p:nvPr/>
        </p:nvSpPr>
        <p:spPr bwMode="auto">
          <a:xfrm>
            <a:off x="6683513" y="4297843"/>
            <a:ext cx="45599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Line 111"/>
          <p:cNvSpPr>
            <a:spLocks noChangeShapeType="1"/>
          </p:cNvSpPr>
          <p:nvPr/>
        </p:nvSpPr>
        <p:spPr bwMode="auto">
          <a:xfrm>
            <a:off x="7033539" y="3427282"/>
            <a:ext cx="0" cy="202844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Line 114"/>
          <p:cNvSpPr>
            <a:spLocks noChangeShapeType="1"/>
          </p:cNvSpPr>
          <p:nvPr/>
        </p:nvSpPr>
        <p:spPr bwMode="auto">
          <a:xfrm>
            <a:off x="6555740" y="3071504"/>
            <a:ext cx="576461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Line 115"/>
          <p:cNvSpPr>
            <a:spLocks noChangeShapeType="1"/>
          </p:cNvSpPr>
          <p:nvPr/>
        </p:nvSpPr>
        <p:spPr bwMode="auto">
          <a:xfrm>
            <a:off x="7122138" y="3533466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Line 116"/>
          <p:cNvSpPr>
            <a:spLocks noChangeShapeType="1"/>
          </p:cNvSpPr>
          <p:nvPr/>
        </p:nvSpPr>
        <p:spPr bwMode="auto">
          <a:xfrm>
            <a:off x="7025263" y="3616809"/>
            <a:ext cx="40513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0" name="Line 117"/>
          <p:cNvSpPr>
            <a:spLocks noChangeShapeType="1"/>
          </p:cNvSpPr>
          <p:nvPr/>
        </p:nvSpPr>
        <p:spPr bwMode="auto">
          <a:xfrm>
            <a:off x="7123846" y="3766828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Line 118"/>
          <p:cNvSpPr>
            <a:spLocks noChangeShapeType="1"/>
          </p:cNvSpPr>
          <p:nvPr/>
        </p:nvSpPr>
        <p:spPr bwMode="auto">
          <a:xfrm>
            <a:off x="6730464" y="3438218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2" name="Line 119"/>
          <p:cNvSpPr>
            <a:spLocks noChangeShapeType="1"/>
          </p:cNvSpPr>
          <p:nvPr/>
        </p:nvSpPr>
        <p:spPr bwMode="auto">
          <a:xfrm flipV="1">
            <a:off x="6737607" y="3931133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Line 120"/>
          <p:cNvSpPr>
            <a:spLocks noChangeShapeType="1"/>
          </p:cNvSpPr>
          <p:nvPr/>
        </p:nvSpPr>
        <p:spPr bwMode="auto">
          <a:xfrm>
            <a:off x="7030024" y="3693009"/>
            <a:ext cx="422593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6" name="Line 123"/>
          <p:cNvSpPr>
            <a:spLocks noChangeShapeType="1"/>
          </p:cNvSpPr>
          <p:nvPr/>
        </p:nvSpPr>
        <p:spPr bwMode="auto">
          <a:xfrm>
            <a:off x="7127816" y="3062930"/>
            <a:ext cx="0" cy="477508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7" name="Line 124"/>
          <p:cNvSpPr>
            <a:spLocks noChangeShapeType="1"/>
          </p:cNvSpPr>
          <p:nvPr/>
        </p:nvSpPr>
        <p:spPr bwMode="auto">
          <a:xfrm>
            <a:off x="7041297" y="3690627"/>
            <a:ext cx="0" cy="252603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Rectangle 126"/>
          <p:cNvSpPr>
            <a:spLocks noChangeArrowheads="1"/>
          </p:cNvSpPr>
          <p:nvPr/>
        </p:nvSpPr>
        <p:spPr bwMode="auto">
          <a:xfrm>
            <a:off x="5822891" y="2747654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1" name="Rectangle 130"/>
          <p:cNvSpPr>
            <a:spLocks noChangeArrowheads="1"/>
          </p:cNvSpPr>
          <p:nvPr/>
        </p:nvSpPr>
        <p:spPr bwMode="auto">
          <a:xfrm>
            <a:off x="6607116" y="29905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2" name="Rectangle 131"/>
          <p:cNvSpPr>
            <a:spLocks noChangeArrowheads="1"/>
          </p:cNvSpPr>
          <p:nvPr/>
        </p:nvSpPr>
        <p:spPr bwMode="auto">
          <a:xfrm>
            <a:off x="6607116" y="33588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3" name="Rectangle 133"/>
          <p:cNvSpPr>
            <a:spLocks noChangeArrowheads="1"/>
          </p:cNvSpPr>
          <p:nvPr/>
        </p:nvSpPr>
        <p:spPr bwMode="auto">
          <a:xfrm>
            <a:off x="6607116" y="38557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4" name="Rectangle 134"/>
          <p:cNvSpPr>
            <a:spLocks noChangeArrowheads="1"/>
          </p:cNvSpPr>
          <p:nvPr/>
        </p:nvSpPr>
        <p:spPr bwMode="auto">
          <a:xfrm>
            <a:off x="6607116" y="42240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5" name="Rectangle 136"/>
          <p:cNvSpPr>
            <a:spLocks noChangeArrowheads="1"/>
          </p:cNvSpPr>
          <p:nvPr/>
        </p:nvSpPr>
        <p:spPr bwMode="auto">
          <a:xfrm>
            <a:off x="3376554" y="29127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6" name="Rectangle 137"/>
          <p:cNvSpPr>
            <a:spLocks noChangeArrowheads="1"/>
          </p:cNvSpPr>
          <p:nvPr/>
        </p:nvSpPr>
        <p:spPr bwMode="auto">
          <a:xfrm>
            <a:off x="3376554" y="37763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7" name="Rectangle 138"/>
          <p:cNvSpPr>
            <a:spLocks noChangeArrowheads="1"/>
          </p:cNvSpPr>
          <p:nvPr/>
        </p:nvSpPr>
        <p:spPr bwMode="auto">
          <a:xfrm>
            <a:off x="3225741" y="30127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8" name="Rectangle 139"/>
          <p:cNvSpPr>
            <a:spLocks noChangeArrowheads="1"/>
          </p:cNvSpPr>
          <p:nvPr/>
        </p:nvSpPr>
        <p:spPr bwMode="auto">
          <a:xfrm>
            <a:off x="3225741" y="33810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9" name="Rectangle 141"/>
          <p:cNvSpPr>
            <a:spLocks noChangeArrowheads="1"/>
          </p:cNvSpPr>
          <p:nvPr/>
        </p:nvSpPr>
        <p:spPr bwMode="auto">
          <a:xfrm>
            <a:off x="3225741" y="38779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0" name="Rectangle 142"/>
          <p:cNvSpPr>
            <a:spLocks noChangeArrowheads="1"/>
          </p:cNvSpPr>
          <p:nvPr/>
        </p:nvSpPr>
        <p:spPr bwMode="auto">
          <a:xfrm>
            <a:off x="3225741" y="42462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1" name="Rectangle 143"/>
          <p:cNvSpPr>
            <a:spLocks noChangeArrowheads="1"/>
          </p:cNvSpPr>
          <p:nvPr/>
        </p:nvSpPr>
        <p:spPr bwMode="auto">
          <a:xfrm>
            <a:off x="3376554" y="2769879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436423" y="1708666"/>
            <a:ext cx="261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Intelligent Storage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413392" y="2440834"/>
            <a:ext cx="127034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Disks</a:t>
            </a:r>
          </a:p>
        </p:txBody>
      </p:sp>
      <p:pic>
        <p:nvPicPr>
          <p:cNvPr id="142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87" y="2514291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endCxn id="130" idx="1"/>
          </p:cNvCxnSpPr>
          <p:nvPr/>
        </p:nvCxnSpPr>
        <p:spPr>
          <a:xfrm>
            <a:off x="2079513" y="3826236"/>
            <a:ext cx="1146228" cy="495424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9" idx="1"/>
          </p:cNvCxnSpPr>
          <p:nvPr/>
        </p:nvCxnSpPr>
        <p:spPr>
          <a:xfrm rot="10800000">
            <a:off x="2102253" y="3726114"/>
            <a:ext cx="1123489" cy="227246"/>
          </a:xfrm>
          <a:prstGeom prst="bentConnector3">
            <a:avLst>
              <a:gd name="adj1" fmla="val 45337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27" idx="1"/>
          </p:cNvCxnSpPr>
          <p:nvPr/>
        </p:nvCxnSpPr>
        <p:spPr>
          <a:xfrm rot="10800000" flipV="1">
            <a:off x="2089033" y="3088172"/>
            <a:ext cx="1136709" cy="444055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8" idx="1"/>
          </p:cNvCxnSpPr>
          <p:nvPr/>
        </p:nvCxnSpPr>
        <p:spPr>
          <a:xfrm rot="10800000" flipV="1">
            <a:off x="2121817" y="3456472"/>
            <a:ext cx="1103924" cy="167931"/>
          </a:xfrm>
          <a:prstGeom prst="bentConnector3">
            <a:avLst>
              <a:gd name="adj1" fmla="val 45686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ine 123"/>
          <p:cNvSpPr>
            <a:spLocks noChangeShapeType="1"/>
          </p:cNvSpPr>
          <p:nvPr/>
        </p:nvSpPr>
        <p:spPr bwMode="auto">
          <a:xfrm>
            <a:off x="7135930" y="3755801"/>
            <a:ext cx="0" cy="553212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7399279" y="2769879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pic>
        <p:nvPicPr>
          <p:cNvPr id="1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496" y="28956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1896" y="31242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296" y="33528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6696" y="35814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9096" y="379393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27"/>
          <p:cNvSpPr>
            <a:spLocks noChangeArrowheads="1"/>
          </p:cNvSpPr>
          <p:nvPr/>
        </p:nvSpPr>
        <p:spPr bwMode="auto">
          <a:xfrm>
            <a:off x="6211829" y="28905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0" name="Rectangle 128"/>
          <p:cNvSpPr>
            <a:spLocks noChangeArrowheads="1"/>
          </p:cNvSpPr>
          <p:nvPr/>
        </p:nvSpPr>
        <p:spPr bwMode="auto">
          <a:xfrm>
            <a:off x="6211829" y="37541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2" name="Rectangle 144"/>
          <p:cNvSpPr>
            <a:spLocks noChangeArrowheads="1"/>
          </p:cNvSpPr>
          <p:nvPr/>
        </p:nvSpPr>
        <p:spPr bwMode="auto">
          <a:xfrm>
            <a:off x="3373379" y="3762066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2"/>
          </a:lnRef>
          <a:fillRef idx="1001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33" name="Rectangle 145"/>
          <p:cNvSpPr>
            <a:spLocks noChangeArrowheads="1"/>
          </p:cNvSpPr>
          <p:nvPr/>
        </p:nvSpPr>
        <p:spPr bwMode="auto">
          <a:xfrm>
            <a:off x="3373379" y="2888941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2"/>
          </a:lnRef>
          <a:fillRef idx="1001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300594" y="3359001"/>
            <a:ext cx="916395" cy="594360"/>
            <a:chOff x="1300594" y="3359001"/>
            <a:chExt cx="916395" cy="594360"/>
          </a:xfrm>
        </p:grpSpPr>
        <p:pic>
          <p:nvPicPr>
            <p:cNvPr id="138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0" name="TextBox 139"/>
            <p:cNvSpPr txBox="1"/>
            <p:nvPr/>
          </p:nvSpPr>
          <p:spPr>
            <a:xfrm>
              <a:off x="1388690" y="3420715"/>
              <a:ext cx="740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00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ISS: Front End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84" name="AutoShape 12"/>
          <p:cNvSpPr>
            <a:spLocks noChangeArrowheads="1"/>
          </p:cNvSpPr>
          <p:nvPr/>
        </p:nvSpPr>
        <p:spPr bwMode="auto">
          <a:xfrm>
            <a:off x="2963804" y="2082491"/>
            <a:ext cx="5951596" cy="2870509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436423" y="1708666"/>
            <a:ext cx="261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Intelligent Storage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" name="Text Box 133"/>
          <p:cNvSpPr txBox="1">
            <a:spLocks noChangeArrowheads="1"/>
          </p:cNvSpPr>
          <p:nvPr/>
        </p:nvSpPr>
        <p:spPr bwMode="auto">
          <a:xfrm>
            <a:off x="2987040" y="5432459"/>
            <a:ext cx="4905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Ports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1" name="Text Box 149"/>
          <p:cNvSpPr txBox="1">
            <a:spLocks noChangeArrowheads="1"/>
          </p:cNvSpPr>
          <p:nvPr/>
        </p:nvSpPr>
        <p:spPr bwMode="auto">
          <a:xfrm>
            <a:off x="3657600" y="5438001"/>
            <a:ext cx="10273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Controllers</a:t>
            </a:r>
          </a:p>
        </p:txBody>
      </p:sp>
      <p:sp>
        <p:nvSpPr>
          <p:cNvPr id="135" name="Text Box 3"/>
          <p:cNvSpPr txBox="1">
            <a:spLocks noChangeArrowheads="1"/>
          </p:cNvSpPr>
          <p:nvPr/>
        </p:nvSpPr>
        <p:spPr bwMode="auto">
          <a:xfrm>
            <a:off x="399238" y="2189667"/>
            <a:ext cx="4302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42" name="Line 5"/>
          <p:cNvSpPr>
            <a:spLocks noChangeShapeType="1"/>
          </p:cNvSpPr>
          <p:nvPr/>
        </p:nvSpPr>
        <p:spPr bwMode="auto">
          <a:xfrm flipH="1">
            <a:off x="944504" y="3609666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Line 6"/>
          <p:cNvSpPr>
            <a:spLocks noChangeShapeType="1"/>
          </p:cNvSpPr>
          <p:nvPr/>
        </p:nvSpPr>
        <p:spPr bwMode="auto">
          <a:xfrm flipH="1">
            <a:off x="941329" y="3708091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4" name="Elbow Connector 143"/>
          <p:cNvCxnSpPr/>
          <p:nvPr/>
        </p:nvCxnSpPr>
        <p:spPr>
          <a:xfrm>
            <a:off x="2079513" y="3826236"/>
            <a:ext cx="1146228" cy="495424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>
            <a:off x="2102253" y="3726114"/>
            <a:ext cx="1123489" cy="227246"/>
          </a:xfrm>
          <a:prstGeom prst="bentConnector3">
            <a:avLst>
              <a:gd name="adj1" fmla="val 45337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 flipV="1">
            <a:off x="2089033" y="3088172"/>
            <a:ext cx="1136709" cy="444055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 rot="10800000" flipV="1">
            <a:off x="2121817" y="3456472"/>
            <a:ext cx="1103924" cy="167931"/>
          </a:xfrm>
          <a:prstGeom prst="bentConnector3">
            <a:avLst>
              <a:gd name="adj1" fmla="val 45686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300594" y="3359001"/>
            <a:ext cx="916395" cy="594360"/>
            <a:chOff x="1300594" y="3359001"/>
            <a:chExt cx="916395" cy="594360"/>
          </a:xfrm>
        </p:grpSpPr>
        <p:pic>
          <p:nvPicPr>
            <p:cNvPr id="149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0" name="TextBox 149"/>
            <p:cNvSpPr txBox="1"/>
            <p:nvPr/>
          </p:nvSpPr>
          <p:spPr>
            <a:xfrm>
              <a:off x="1388691" y="3416300"/>
              <a:ext cx="740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38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87" y="2514291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Line 19"/>
          <p:cNvSpPr>
            <a:spLocks noChangeShapeType="1"/>
          </p:cNvSpPr>
          <p:nvPr/>
        </p:nvSpPr>
        <p:spPr bwMode="auto">
          <a:xfrm flipH="1">
            <a:off x="4140141" y="36096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 flipH="1">
            <a:off x="4140141" y="37620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Line 110"/>
          <p:cNvSpPr>
            <a:spLocks noChangeShapeType="1"/>
          </p:cNvSpPr>
          <p:nvPr/>
        </p:nvSpPr>
        <p:spPr bwMode="auto">
          <a:xfrm>
            <a:off x="6683513" y="4297843"/>
            <a:ext cx="45599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Line 111"/>
          <p:cNvSpPr>
            <a:spLocks noChangeShapeType="1"/>
          </p:cNvSpPr>
          <p:nvPr/>
        </p:nvSpPr>
        <p:spPr bwMode="auto">
          <a:xfrm>
            <a:off x="7033539" y="3427282"/>
            <a:ext cx="0" cy="202844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5" name="Line 114"/>
          <p:cNvSpPr>
            <a:spLocks noChangeShapeType="1"/>
          </p:cNvSpPr>
          <p:nvPr/>
        </p:nvSpPr>
        <p:spPr bwMode="auto">
          <a:xfrm>
            <a:off x="6555740" y="3071504"/>
            <a:ext cx="576461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Line 115"/>
          <p:cNvSpPr>
            <a:spLocks noChangeShapeType="1"/>
          </p:cNvSpPr>
          <p:nvPr/>
        </p:nvSpPr>
        <p:spPr bwMode="auto">
          <a:xfrm>
            <a:off x="7122138" y="3533466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Line 116"/>
          <p:cNvSpPr>
            <a:spLocks noChangeShapeType="1"/>
          </p:cNvSpPr>
          <p:nvPr/>
        </p:nvSpPr>
        <p:spPr bwMode="auto">
          <a:xfrm>
            <a:off x="7025263" y="3616809"/>
            <a:ext cx="40513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Line 117"/>
          <p:cNvSpPr>
            <a:spLocks noChangeShapeType="1"/>
          </p:cNvSpPr>
          <p:nvPr/>
        </p:nvSpPr>
        <p:spPr bwMode="auto">
          <a:xfrm>
            <a:off x="7123846" y="3766828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9" name="Line 118"/>
          <p:cNvSpPr>
            <a:spLocks noChangeShapeType="1"/>
          </p:cNvSpPr>
          <p:nvPr/>
        </p:nvSpPr>
        <p:spPr bwMode="auto">
          <a:xfrm>
            <a:off x="6730464" y="3438218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Line 119"/>
          <p:cNvSpPr>
            <a:spLocks noChangeShapeType="1"/>
          </p:cNvSpPr>
          <p:nvPr/>
        </p:nvSpPr>
        <p:spPr bwMode="auto">
          <a:xfrm flipV="1">
            <a:off x="6737607" y="3931133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1" name="Line 120"/>
          <p:cNvSpPr>
            <a:spLocks noChangeShapeType="1"/>
          </p:cNvSpPr>
          <p:nvPr/>
        </p:nvSpPr>
        <p:spPr bwMode="auto">
          <a:xfrm>
            <a:off x="7030024" y="3693009"/>
            <a:ext cx="422593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Line 123"/>
          <p:cNvSpPr>
            <a:spLocks noChangeShapeType="1"/>
          </p:cNvSpPr>
          <p:nvPr/>
        </p:nvSpPr>
        <p:spPr bwMode="auto">
          <a:xfrm>
            <a:off x="7127816" y="3062930"/>
            <a:ext cx="0" cy="477508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3" name="Line 124"/>
          <p:cNvSpPr>
            <a:spLocks noChangeShapeType="1"/>
          </p:cNvSpPr>
          <p:nvPr/>
        </p:nvSpPr>
        <p:spPr bwMode="auto">
          <a:xfrm>
            <a:off x="7041297" y="3690627"/>
            <a:ext cx="0" cy="252603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Line 123"/>
          <p:cNvSpPr>
            <a:spLocks noChangeShapeType="1"/>
          </p:cNvSpPr>
          <p:nvPr/>
        </p:nvSpPr>
        <p:spPr bwMode="auto">
          <a:xfrm>
            <a:off x="7135930" y="3755801"/>
            <a:ext cx="0" cy="553212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Text Box 16"/>
          <p:cNvSpPr txBox="1">
            <a:spLocks noChangeArrowheads="1"/>
          </p:cNvSpPr>
          <p:nvPr/>
        </p:nvSpPr>
        <p:spPr bwMode="auto">
          <a:xfrm>
            <a:off x="4709683" y="2898466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90" name="Rectangle 38"/>
          <p:cNvSpPr>
            <a:spLocks noChangeArrowheads="1"/>
          </p:cNvSpPr>
          <p:nvPr/>
        </p:nvSpPr>
        <p:spPr bwMode="auto">
          <a:xfrm>
            <a:off x="449732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1" name="Rectangle 39"/>
          <p:cNvSpPr>
            <a:spLocks noChangeArrowheads="1"/>
          </p:cNvSpPr>
          <p:nvPr/>
        </p:nvSpPr>
        <p:spPr bwMode="auto">
          <a:xfrm>
            <a:off x="462591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2" name="Rectangle 40"/>
          <p:cNvSpPr>
            <a:spLocks noChangeArrowheads="1"/>
          </p:cNvSpPr>
          <p:nvPr/>
        </p:nvSpPr>
        <p:spPr bwMode="auto">
          <a:xfrm>
            <a:off x="475450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3" name="Rectangle 41"/>
          <p:cNvSpPr>
            <a:spLocks noChangeArrowheads="1"/>
          </p:cNvSpPr>
          <p:nvPr/>
        </p:nvSpPr>
        <p:spPr bwMode="auto">
          <a:xfrm>
            <a:off x="488309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4" name="Rectangle 42"/>
          <p:cNvSpPr>
            <a:spLocks noChangeArrowheads="1"/>
          </p:cNvSpPr>
          <p:nvPr/>
        </p:nvSpPr>
        <p:spPr bwMode="auto">
          <a:xfrm>
            <a:off x="5011679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5" name="Rectangle 43"/>
          <p:cNvSpPr>
            <a:spLocks noChangeArrowheads="1"/>
          </p:cNvSpPr>
          <p:nvPr/>
        </p:nvSpPr>
        <p:spPr bwMode="auto">
          <a:xfrm>
            <a:off x="5140266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6" name="Rectangle 44"/>
          <p:cNvSpPr>
            <a:spLocks noChangeArrowheads="1"/>
          </p:cNvSpPr>
          <p:nvPr/>
        </p:nvSpPr>
        <p:spPr bwMode="auto">
          <a:xfrm>
            <a:off x="5268854" y="319056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7" name="Rectangle 45"/>
          <p:cNvSpPr>
            <a:spLocks noChangeArrowheads="1"/>
          </p:cNvSpPr>
          <p:nvPr/>
        </p:nvSpPr>
        <p:spPr bwMode="auto">
          <a:xfrm>
            <a:off x="5397441" y="319056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449732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462591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475450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488309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5011679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5140266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5268854" y="331915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5397441" y="331915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6" name="Rectangle 56"/>
          <p:cNvSpPr>
            <a:spLocks noChangeArrowheads="1"/>
          </p:cNvSpPr>
          <p:nvPr/>
        </p:nvSpPr>
        <p:spPr bwMode="auto">
          <a:xfrm>
            <a:off x="449732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7" name="Rectangle 57"/>
          <p:cNvSpPr>
            <a:spLocks noChangeArrowheads="1"/>
          </p:cNvSpPr>
          <p:nvPr/>
        </p:nvSpPr>
        <p:spPr bwMode="auto">
          <a:xfrm>
            <a:off x="462591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8" name="Rectangle 58"/>
          <p:cNvSpPr>
            <a:spLocks noChangeArrowheads="1"/>
          </p:cNvSpPr>
          <p:nvPr/>
        </p:nvSpPr>
        <p:spPr bwMode="auto">
          <a:xfrm>
            <a:off x="475450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9" name="Rectangle 59"/>
          <p:cNvSpPr>
            <a:spLocks noChangeArrowheads="1"/>
          </p:cNvSpPr>
          <p:nvPr/>
        </p:nvSpPr>
        <p:spPr bwMode="auto">
          <a:xfrm>
            <a:off x="488309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0" name="Rectangle 60"/>
          <p:cNvSpPr>
            <a:spLocks noChangeArrowheads="1"/>
          </p:cNvSpPr>
          <p:nvPr/>
        </p:nvSpPr>
        <p:spPr bwMode="auto">
          <a:xfrm>
            <a:off x="5011679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1" name="Rectangle 61"/>
          <p:cNvSpPr>
            <a:spLocks noChangeArrowheads="1"/>
          </p:cNvSpPr>
          <p:nvPr/>
        </p:nvSpPr>
        <p:spPr bwMode="auto">
          <a:xfrm>
            <a:off x="5140266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2" name="Rectangle 62"/>
          <p:cNvSpPr>
            <a:spLocks noChangeArrowheads="1"/>
          </p:cNvSpPr>
          <p:nvPr/>
        </p:nvSpPr>
        <p:spPr bwMode="auto">
          <a:xfrm>
            <a:off x="5268854" y="344774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3" name="Rectangle 63"/>
          <p:cNvSpPr>
            <a:spLocks noChangeArrowheads="1"/>
          </p:cNvSpPr>
          <p:nvPr/>
        </p:nvSpPr>
        <p:spPr bwMode="auto">
          <a:xfrm>
            <a:off x="5397441" y="344774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4" name="Rectangle 65"/>
          <p:cNvSpPr>
            <a:spLocks noChangeArrowheads="1"/>
          </p:cNvSpPr>
          <p:nvPr/>
        </p:nvSpPr>
        <p:spPr bwMode="auto">
          <a:xfrm>
            <a:off x="449732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5" name="Rectangle 66"/>
          <p:cNvSpPr>
            <a:spLocks noChangeArrowheads="1"/>
          </p:cNvSpPr>
          <p:nvPr/>
        </p:nvSpPr>
        <p:spPr bwMode="auto">
          <a:xfrm>
            <a:off x="462591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6" name="Rectangle 67"/>
          <p:cNvSpPr>
            <a:spLocks noChangeArrowheads="1"/>
          </p:cNvSpPr>
          <p:nvPr/>
        </p:nvSpPr>
        <p:spPr bwMode="auto">
          <a:xfrm>
            <a:off x="475450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7" name="Rectangle 68"/>
          <p:cNvSpPr>
            <a:spLocks noChangeArrowheads="1"/>
          </p:cNvSpPr>
          <p:nvPr/>
        </p:nvSpPr>
        <p:spPr bwMode="auto">
          <a:xfrm>
            <a:off x="488309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8" name="Rectangle 69"/>
          <p:cNvSpPr>
            <a:spLocks noChangeArrowheads="1"/>
          </p:cNvSpPr>
          <p:nvPr/>
        </p:nvSpPr>
        <p:spPr bwMode="auto">
          <a:xfrm>
            <a:off x="5011679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19" name="Rectangle 70"/>
          <p:cNvSpPr>
            <a:spLocks noChangeArrowheads="1"/>
          </p:cNvSpPr>
          <p:nvPr/>
        </p:nvSpPr>
        <p:spPr bwMode="auto">
          <a:xfrm>
            <a:off x="5140266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0" name="Rectangle 71"/>
          <p:cNvSpPr>
            <a:spLocks noChangeArrowheads="1"/>
          </p:cNvSpPr>
          <p:nvPr/>
        </p:nvSpPr>
        <p:spPr bwMode="auto">
          <a:xfrm>
            <a:off x="5268854" y="357632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1" name="Rectangle 72"/>
          <p:cNvSpPr>
            <a:spLocks noChangeArrowheads="1"/>
          </p:cNvSpPr>
          <p:nvPr/>
        </p:nvSpPr>
        <p:spPr bwMode="auto">
          <a:xfrm>
            <a:off x="5397441" y="357632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2" name="Rectangle 74"/>
          <p:cNvSpPr>
            <a:spLocks noChangeArrowheads="1"/>
          </p:cNvSpPr>
          <p:nvPr/>
        </p:nvSpPr>
        <p:spPr bwMode="auto">
          <a:xfrm>
            <a:off x="449732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3" name="Rectangle 75"/>
          <p:cNvSpPr>
            <a:spLocks noChangeArrowheads="1"/>
          </p:cNvSpPr>
          <p:nvPr/>
        </p:nvSpPr>
        <p:spPr bwMode="auto">
          <a:xfrm>
            <a:off x="462591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4" name="Rectangle 76"/>
          <p:cNvSpPr>
            <a:spLocks noChangeArrowheads="1"/>
          </p:cNvSpPr>
          <p:nvPr/>
        </p:nvSpPr>
        <p:spPr bwMode="auto">
          <a:xfrm>
            <a:off x="475450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5" name="Rectangle 77"/>
          <p:cNvSpPr>
            <a:spLocks noChangeArrowheads="1"/>
          </p:cNvSpPr>
          <p:nvPr/>
        </p:nvSpPr>
        <p:spPr bwMode="auto">
          <a:xfrm>
            <a:off x="488309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6" name="Rectangle 78"/>
          <p:cNvSpPr>
            <a:spLocks noChangeArrowheads="1"/>
          </p:cNvSpPr>
          <p:nvPr/>
        </p:nvSpPr>
        <p:spPr bwMode="auto">
          <a:xfrm>
            <a:off x="5011679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7" name="Rectangle 79"/>
          <p:cNvSpPr>
            <a:spLocks noChangeArrowheads="1"/>
          </p:cNvSpPr>
          <p:nvPr/>
        </p:nvSpPr>
        <p:spPr bwMode="auto">
          <a:xfrm>
            <a:off x="5140266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8" name="Rectangle 80"/>
          <p:cNvSpPr>
            <a:spLocks noChangeArrowheads="1"/>
          </p:cNvSpPr>
          <p:nvPr/>
        </p:nvSpPr>
        <p:spPr bwMode="auto">
          <a:xfrm>
            <a:off x="5268854" y="3704916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29" name="Rectangle 81"/>
          <p:cNvSpPr>
            <a:spLocks noChangeArrowheads="1"/>
          </p:cNvSpPr>
          <p:nvPr/>
        </p:nvSpPr>
        <p:spPr bwMode="auto">
          <a:xfrm>
            <a:off x="5397441" y="3704916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0" name="Rectangle 83"/>
          <p:cNvSpPr>
            <a:spLocks noChangeArrowheads="1"/>
          </p:cNvSpPr>
          <p:nvPr/>
        </p:nvSpPr>
        <p:spPr bwMode="auto">
          <a:xfrm>
            <a:off x="449732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1" name="Rectangle 84"/>
          <p:cNvSpPr>
            <a:spLocks noChangeArrowheads="1"/>
          </p:cNvSpPr>
          <p:nvPr/>
        </p:nvSpPr>
        <p:spPr bwMode="auto">
          <a:xfrm>
            <a:off x="462591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2" name="Rectangle 85"/>
          <p:cNvSpPr>
            <a:spLocks noChangeArrowheads="1"/>
          </p:cNvSpPr>
          <p:nvPr/>
        </p:nvSpPr>
        <p:spPr bwMode="auto">
          <a:xfrm>
            <a:off x="475450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3" name="Rectangle 86"/>
          <p:cNvSpPr>
            <a:spLocks noChangeArrowheads="1"/>
          </p:cNvSpPr>
          <p:nvPr/>
        </p:nvSpPr>
        <p:spPr bwMode="auto">
          <a:xfrm>
            <a:off x="488309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4" name="Rectangle 87"/>
          <p:cNvSpPr>
            <a:spLocks noChangeArrowheads="1"/>
          </p:cNvSpPr>
          <p:nvPr/>
        </p:nvSpPr>
        <p:spPr bwMode="auto">
          <a:xfrm>
            <a:off x="5011679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5" name="Rectangle 88"/>
          <p:cNvSpPr>
            <a:spLocks noChangeArrowheads="1"/>
          </p:cNvSpPr>
          <p:nvPr/>
        </p:nvSpPr>
        <p:spPr bwMode="auto">
          <a:xfrm>
            <a:off x="5140266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6" name="Rectangle 89"/>
          <p:cNvSpPr>
            <a:spLocks noChangeArrowheads="1"/>
          </p:cNvSpPr>
          <p:nvPr/>
        </p:nvSpPr>
        <p:spPr bwMode="auto">
          <a:xfrm>
            <a:off x="5268854" y="3833504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7" name="Rectangle 90"/>
          <p:cNvSpPr>
            <a:spLocks noChangeArrowheads="1"/>
          </p:cNvSpPr>
          <p:nvPr/>
        </p:nvSpPr>
        <p:spPr bwMode="auto">
          <a:xfrm>
            <a:off x="5397441" y="3833504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8" name="Rectangle 92"/>
          <p:cNvSpPr>
            <a:spLocks noChangeArrowheads="1"/>
          </p:cNvSpPr>
          <p:nvPr/>
        </p:nvSpPr>
        <p:spPr bwMode="auto">
          <a:xfrm>
            <a:off x="449732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39" name="Rectangle 93"/>
          <p:cNvSpPr>
            <a:spLocks noChangeArrowheads="1"/>
          </p:cNvSpPr>
          <p:nvPr/>
        </p:nvSpPr>
        <p:spPr bwMode="auto">
          <a:xfrm>
            <a:off x="462591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0" name="Rectangle 94"/>
          <p:cNvSpPr>
            <a:spLocks noChangeArrowheads="1"/>
          </p:cNvSpPr>
          <p:nvPr/>
        </p:nvSpPr>
        <p:spPr bwMode="auto">
          <a:xfrm>
            <a:off x="475450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1" name="Rectangle 95"/>
          <p:cNvSpPr>
            <a:spLocks noChangeArrowheads="1"/>
          </p:cNvSpPr>
          <p:nvPr/>
        </p:nvSpPr>
        <p:spPr bwMode="auto">
          <a:xfrm>
            <a:off x="488309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2" name="Rectangle 96"/>
          <p:cNvSpPr>
            <a:spLocks noChangeArrowheads="1"/>
          </p:cNvSpPr>
          <p:nvPr/>
        </p:nvSpPr>
        <p:spPr bwMode="auto">
          <a:xfrm>
            <a:off x="5011679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3" name="Rectangle 97"/>
          <p:cNvSpPr>
            <a:spLocks noChangeArrowheads="1"/>
          </p:cNvSpPr>
          <p:nvPr/>
        </p:nvSpPr>
        <p:spPr bwMode="auto">
          <a:xfrm>
            <a:off x="5140266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5268854" y="3962091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5" name="Rectangle 99"/>
          <p:cNvSpPr>
            <a:spLocks noChangeArrowheads="1"/>
          </p:cNvSpPr>
          <p:nvPr/>
        </p:nvSpPr>
        <p:spPr bwMode="auto">
          <a:xfrm>
            <a:off x="5397441" y="3962091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6" name="Rectangle 101"/>
          <p:cNvSpPr>
            <a:spLocks noChangeArrowheads="1"/>
          </p:cNvSpPr>
          <p:nvPr/>
        </p:nvSpPr>
        <p:spPr bwMode="auto">
          <a:xfrm>
            <a:off x="449732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7" name="Rectangle 102"/>
          <p:cNvSpPr>
            <a:spLocks noChangeArrowheads="1"/>
          </p:cNvSpPr>
          <p:nvPr/>
        </p:nvSpPr>
        <p:spPr bwMode="auto">
          <a:xfrm>
            <a:off x="462591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8" name="Rectangle 103"/>
          <p:cNvSpPr>
            <a:spLocks noChangeArrowheads="1"/>
          </p:cNvSpPr>
          <p:nvPr/>
        </p:nvSpPr>
        <p:spPr bwMode="auto">
          <a:xfrm>
            <a:off x="475450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9" name="Rectangle 104"/>
          <p:cNvSpPr>
            <a:spLocks noChangeArrowheads="1"/>
          </p:cNvSpPr>
          <p:nvPr/>
        </p:nvSpPr>
        <p:spPr bwMode="auto">
          <a:xfrm>
            <a:off x="488309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0" name="Rectangle 105"/>
          <p:cNvSpPr>
            <a:spLocks noChangeArrowheads="1"/>
          </p:cNvSpPr>
          <p:nvPr/>
        </p:nvSpPr>
        <p:spPr bwMode="auto">
          <a:xfrm>
            <a:off x="5011679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1" name="Rectangle 106"/>
          <p:cNvSpPr>
            <a:spLocks noChangeArrowheads="1"/>
          </p:cNvSpPr>
          <p:nvPr/>
        </p:nvSpPr>
        <p:spPr bwMode="auto">
          <a:xfrm>
            <a:off x="5140266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2" name="Rectangle 107"/>
          <p:cNvSpPr>
            <a:spLocks noChangeArrowheads="1"/>
          </p:cNvSpPr>
          <p:nvPr/>
        </p:nvSpPr>
        <p:spPr bwMode="auto">
          <a:xfrm>
            <a:off x="5268854" y="4090679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53" name="Rectangle 108"/>
          <p:cNvSpPr>
            <a:spLocks noChangeArrowheads="1"/>
          </p:cNvSpPr>
          <p:nvPr/>
        </p:nvSpPr>
        <p:spPr bwMode="auto">
          <a:xfrm>
            <a:off x="5397441" y="4090679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83" name="Text Box 17"/>
          <p:cNvSpPr txBox="1">
            <a:spLocks noChangeArrowheads="1"/>
          </p:cNvSpPr>
          <p:nvPr/>
        </p:nvSpPr>
        <p:spPr bwMode="auto">
          <a:xfrm>
            <a:off x="7413392" y="2440834"/>
            <a:ext cx="127034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Disks</a:t>
            </a:r>
          </a:p>
        </p:txBody>
      </p:sp>
      <p:sp>
        <p:nvSpPr>
          <p:cNvPr id="129" name="AutoShape 13"/>
          <p:cNvSpPr>
            <a:spLocks noChangeArrowheads="1"/>
          </p:cNvSpPr>
          <p:nvPr/>
        </p:nvSpPr>
        <p:spPr bwMode="auto">
          <a:xfrm>
            <a:off x="7399279" y="2769879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3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496" y="28956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1896" y="31242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296" y="33528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6696" y="35814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9096" y="379393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ext Box 15"/>
          <p:cNvSpPr txBox="1">
            <a:spLocks noChangeArrowheads="1"/>
          </p:cNvSpPr>
          <p:nvPr/>
        </p:nvSpPr>
        <p:spPr bwMode="auto">
          <a:xfrm>
            <a:off x="5791810" y="2445967"/>
            <a:ext cx="846386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265" name="Rectangle 126"/>
          <p:cNvSpPr>
            <a:spLocks noChangeArrowheads="1"/>
          </p:cNvSpPr>
          <p:nvPr/>
        </p:nvSpPr>
        <p:spPr bwMode="auto">
          <a:xfrm>
            <a:off x="5822891" y="2747654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68" name="Rectangle 130"/>
          <p:cNvSpPr>
            <a:spLocks noChangeArrowheads="1"/>
          </p:cNvSpPr>
          <p:nvPr/>
        </p:nvSpPr>
        <p:spPr bwMode="auto">
          <a:xfrm>
            <a:off x="6607116" y="29905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69" name="Rectangle 131"/>
          <p:cNvSpPr>
            <a:spLocks noChangeArrowheads="1"/>
          </p:cNvSpPr>
          <p:nvPr/>
        </p:nvSpPr>
        <p:spPr bwMode="auto">
          <a:xfrm>
            <a:off x="6607116" y="33588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0" name="Rectangle 133"/>
          <p:cNvSpPr>
            <a:spLocks noChangeArrowheads="1"/>
          </p:cNvSpPr>
          <p:nvPr/>
        </p:nvSpPr>
        <p:spPr bwMode="auto">
          <a:xfrm>
            <a:off x="6607116" y="38557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1" name="Rectangle 134"/>
          <p:cNvSpPr>
            <a:spLocks noChangeArrowheads="1"/>
          </p:cNvSpPr>
          <p:nvPr/>
        </p:nvSpPr>
        <p:spPr bwMode="auto">
          <a:xfrm>
            <a:off x="6607116" y="42240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66" name="Rectangle 127"/>
          <p:cNvSpPr>
            <a:spLocks noChangeArrowheads="1"/>
          </p:cNvSpPr>
          <p:nvPr/>
        </p:nvSpPr>
        <p:spPr bwMode="auto">
          <a:xfrm>
            <a:off x="6211829" y="28905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67" name="Rectangle 128"/>
          <p:cNvSpPr>
            <a:spLocks noChangeArrowheads="1"/>
          </p:cNvSpPr>
          <p:nvPr/>
        </p:nvSpPr>
        <p:spPr bwMode="auto">
          <a:xfrm>
            <a:off x="6211829" y="37541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85" name="Text Box 14"/>
          <p:cNvSpPr txBox="1">
            <a:spLocks noChangeArrowheads="1"/>
          </p:cNvSpPr>
          <p:nvPr/>
        </p:nvSpPr>
        <p:spPr bwMode="auto">
          <a:xfrm>
            <a:off x="3313926" y="2466666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272" name="Rectangle 136"/>
          <p:cNvSpPr>
            <a:spLocks noChangeArrowheads="1"/>
          </p:cNvSpPr>
          <p:nvPr/>
        </p:nvSpPr>
        <p:spPr bwMode="auto">
          <a:xfrm>
            <a:off x="3376554" y="29127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3" name="Rectangle 137"/>
          <p:cNvSpPr>
            <a:spLocks noChangeArrowheads="1"/>
          </p:cNvSpPr>
          <p:nvPr/>
        </p:nvSpPr>
        <p:spPr bwMode="auto">
          <a:xfrm>
            <a:off x="3376554" y="37763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4" name="Rectangle 138"/>
          <p:cNvSpPr>
            <a:spLocks noChangeArrowheads="1"/>
          </p:cNvSpPr>
          <p:nvPr/>
        </p:nvSpPr>
        <p:spPr bwMode="auto">
          <a:xfrm>
            <a:off x="3225741" y="3012766"/>
            <a:ext cx="150813" cy="1508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5" name="Rectangle 139"/>
          <p:cNvSpPr>
            <a:spLocks noChangeArrowheads="1"/>
          </p:cNvSpPr>
          <p:nvPr/>
        </p:nvSpPr>
        <p:spPr bwMode="auto">
          <a:xfrm>
            <a:off x="3225741" y="3381066"/>
            <a:ext cx="150813" cy="1508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6" name="Rectangle 141"/>
          <p:cNvSpPr>
            <a:spLocks noChangeArrowheads="1"/>
          </p:cNvSpPr>
          <p:nvPr/>
        </p:nvSpPr>
        <p:spPr bwMode="auto">
          <a:xfrm>
            <a:off x="3225741" y="3877954"/>
            <a:ext cx="150813" cy="1508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7" name="Rectangle 142"/>
          <p:cNvSpPr>
            <a:spLocks noChangeArrowheads="1"/>
          </p:cNvSpPr>
          <p:nvPr/>
        </p:nvSpPr>
        <p:spPr bwMode="auto">
          <a:xfrm>
            <a:off x="3225741" y="4246254"/>
            <a:ext cx="150813" cy="1508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8" name="Rectangle 143"/>
          <p:cNvSpPr>
            <a:spLocks noChangeArrowheads="1"/>
          </p:cNvSpPr>
          <p:nvPr/>
        </p:nvSpPr>
        <p:spPr bwMode="auto">
          <a:xfrm>
            <a:off x="3376554" y="2769879"/>
            <a:ext cx="784225" cy="1871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 type="none" w="lg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9" name="Rectangle 144"/>
          <p:cNvSpPr>
            <a:spLocks noChangeArrowheads="1"/>
          </p:cNvSpPr>
          <p:nvPr/>
        </p:nvSpPr>
        <p:spPr bwMode="auto">
          <a:xfrm>
            <a:off x="3373379" y="3762066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0" name="Rectangle 145"/>
          <p:cNvSpPr>
            <a:spLocks noChangeArrowheads="1"/>
          </p:cNvSpPr>
          <p:nvPr/>
        </p:nvSpPr>
        <p:spPr bwMode="auto">
          <a:xfrm>
            <a:off x="3373379" y="2888941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98" name="Line 137"/>
          <p:cNvSpPr>
            <a:spLocks noChangeShapeType="1"/>
          </p:cNvSpPr>
          <p:nvPr/>
        </p:nvSpPr>
        <p:spPr bwMode="auto">
          <a:xfrm flipV="1">
            <a:off x="3232956" y="4492273"/>
            <a:ext cx="1364" cy="90789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99" name="Line 147"/>
          <p:cNvSpPr>
            <a:spLocks noChangeShapeType="1"/>
          </p:cNvSpPr>
          <p:nvPr/>
        </p:nvSpPr>
        <p:spPr bwMode="auto">
          <a:xfrm flipH="1" flipV="1">
            <a:off x="3997306" y="3221604"/>
            <a:ext cx="1207" cy="2178561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" name="Line 148"/>
          <p:cNvSpPr>
            <a:spLocks noChangeShapeType="1"/>
          </p:cNvSpPr>
          <p:nvPr/>
        </p:nvSpPr>
        <p:spPr bwMode="auto">
          <a:xfrm flipH="1">
            <a:off x="3752981" y="3214085"/>
            <a:ext cx="24553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2" name="Line 148"/>
          <p:cNvSpPr>
            <a:spLocks noChangeShapeType="1"/>
          </p:cNvSpPr>
          <p:nvPr/>
        </p:nvSpPr>
        <p:spPr bwMode="auto">
          <a:xfrm flipH="1">
            <a:off x="3748903" y="4139599"/>
            <a:ext cx="24553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3" name="Rounded Rectangle 302"/>
          <p:cNvSpPr/>
          <p:nvPr/>
        </p:nvSpPr>
        <p:spPr>
          <a:xfrm>
            <a:off x="3157519" y="2972401"/>
            <a:ext cx="304800" cy="148431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0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ISS: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85" name="AutoShape 12"/>
          <p:cNvSpPr>
            <a:spLocks noChangeArrowheads="1"/>
          </p:cNvSpPr>
          <p:nvPr/>
        </p:nvSpPr>
        <p:spPr bwMode="auto">
          <a:xfrm>
            <a:off x="2963804" y="2082491"/>
            <a:ext cx="5951596" cy="2870509"/>
          </a:xfrm>
          <a:prstGeom prst="roundRect">
            <a:avLst>
              <a:gd name="adj" fmla="val 552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436423" y="1708666"/>
            <a:ext cx="261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Intelligent Storage System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399238" y="2189667"/>
            <a:ext cx="4302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135" name="Line 5"/>
          <p:cNvSpPr>
            <a:spLocks noChangeShapeType="1"/>
          </p:cNvSpPr>
          <p:nvPr/>
        </p:nvSpPr>
        <p:spPr bwMode="auto">
          <a:xfrm flipH="1">
            <a:off x="944504" y="3609666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Line 6"/>
          <p:cNvSpPr>
            <a:spLocks noChangeShapeType="1"/>
          </p:cNvSpPr>
          <p:nvPr/>
        </p:nvSpPr>
        <p:spPr bwMode="auto">
          <a:xfrm flipH="1">
            <a:off x="941329" y="3708091"/>
            <a:ext cx="4572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7" name="Elbow Connector 136"/>
          <p:cNvCxnSpPr/>
          <p:nvPr/>
        </p:nvCxnSpPr>
        <p:spPr>
          <a:xfrm>
            <a:off x="2079513" y="3826236"/>
            <a:ext cx="1146228" cy="495424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>
            <a:off x="2102253" y="3726114"/>
            <a:ext cx="1123489" cy="227246"/>
          </a:xfrm>
          <a:prstGeom prst="bentConnector3">
            <a:avLst>
              <a:gd name="adj1" fmla="val 45337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 flipV="1">
            <a:off x="2089033" y="3088172"/>
            <a:ext cx="1136709" cy="444055"/>
          </a:xfrm>
          <a:prstGeom prst="bentConnector3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10800000" flipV="1">
            <a:off x="2121817" y="3456472"/>
            <a:ext cx="1103924" cy="167931"/>
          </a:xfrm>
          <a:prstGeom prst="bentConnector3">
            <a:avLst>
              <a:gd name="adj1" fmla="val 45686"/>
            </a:avLst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300594" y="3359001"/>
            <a:ext cx="916395" cy="594360"/>
            <a:chOff x="1300594" y="3359001"/>
            <a:chExt cx="916395" cy="594360"/>
          </a:xfrm>
        </p:grpSpPr>
        <p:pic>
          <p:nvPicPr>
            <p:cNvPr id="142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00594" y="3359001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" name="TextBox 142"/>
            <p:cNvSpPr txBox="1"/>
            <p:nvPr/>
          </p:nvSpPr>
          <p:spPr>
            <a:xfrm>
              <a:off x="1388690" y="3420715"/>
              <a:ext cx="740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Storage 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Network</a:t>
              </a:r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31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87" y="2514291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Line 19"/>
          <p:cNvSpPr>
            <a:spLocks noChangeShapeType="1"/>
          </p:cNvSpPr>
          <p:nvPr/>
        </p:nvSpPr>
        <p:spPr bwMode="auto">
          <a:xfrm flipH="1">
            <a:off x="4140141" y="36096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Line 35"/>
          <p:cNvSpPr>
            <a:spLocks noChangeShapeType="1"/>
          </p:cNvSpPr>
          <p:nvPr/>
        </p:nvSpPr>
        <p:spPr bwMode="auto">
          <a:xfrm flipH="1">
            <a:off x="4140141" y="3762066"/>
            <a:ext cx="167640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Line 110"/>
          <p:cNvSpPr>
            <a:spLocks noChangeShapeType="1"/>
          </p:cNvSpPr>
          <p:nvPr/>
        </p:nvSpPr>
        <p:spPr bwMode="auto">
          <a:xfrm>
            <a:off x="6683513" y="4297843"/>
            <a:ext cx="45599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7" name="Line 111"/>
          <p:cNvSpPr>
            <a:spLocks noChangeShapeType="1"/>
          </p:cNvSpPr>
          <p:nvPr/>
        </p:nvSpPr>
        <p:spPr bwMode="auto">
          <a:xfrm>
            <a:off x="7033539" y="3427282"/>
            <a:ext cx="0" cy="202844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Line 114"/>
          <p:cNvSpPr>
            <a:spLocks noChangeShapeType="1"/>
          </p:cNvSpPr>
          <p:nvPr/>
        </p:nvSpPr>
        <p:spPr bwMode="auto">
          <a:xfrm>
            <a:off x="6555740" y="3071504"/>
            <a:ext cx="576461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9" name="Line 115"/>
          <p:cNvSpPr>
            <a:spLocks noChangeShapeType="1"/>
          </p:cNvSpPr>
          <p:nvPr/>
        </p:nvSpPr>
        <p:spPr bwMode="auto">
          <a:xfrm>
            <a:off x="7122138" y="3533466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0" name="Line 116"/>
          <p:cNvSpPr>
            <a:spLocks noChangeShapeType="1"/>
          </p:cNvSpPr>
          <p:nvPr/>
        </p:nvSpPr>
        <p:spPr bwMode="auto">
          <a:xfrm>
            <a:off x="7025263" y="3616809"/>
            <a:ext cx="405130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Line 117"/>
          <p:cNvSpPr>
            <a:spLocks noChangeShapeType="1"/>
          </p:cNvSpPr>
          <p:nvPr/>
        </p:nvSpPr>
        <p:spPr bwMode="auto">
          <a:xfrm>
            <a:off x="7123846" y="3766828"/>
            <a:ext cx="30003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118"/>
          <p:cNvSpPr>
            <a:spLocks noChangeShapeType="1"/>
          </p:cNvSpPr>
          <p:nvPr/>
        </p:nvSpPr>
        <p:spPr bwMode="auto">
          <a:xfrm>
            <a:off x="6730464" y="3438218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Line 119"/>
          <p:cNvSpPr>
            <a:spLocks noChangeShapeType="1"/>
          </p:cNvSpPr>
          <p:nvPr/>
        </p:nvSpPr>
        <p:spPr bwMode="auto">
          <a:xfrm flipV="1">
            <a:off x="6737607" y="3931133"/>
            <a:ext cx="307975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Line 120"/>
          <p:cNvSpPr>
            <a:spLocks noChangeShapeType="1"/>
          </p:cNvSpPr>
          <p:nvPr/>
        </p:nvSpPr>
        <p:spPr bwMode="auto">
          <a:xfrm>
            <a:off x="7030024" y="3693009"/>
            <a:ext cx="422593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5" name="Line 123"/>
          <p:cNvSpPr>
            <a:spLocks noChangeShapeType="1"/>
          </p:cNvSpPr>
          <p:nvPr/>
        </p:nvSpPr>
        <p:spPr bwMode="auto">
          <a:xfrm>
            <a:off x="7127816" y="3062930"/>
            <a:ext cx="0" cy="477508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Line 124"/>
          <p:cNvSpPr>
            <a:spLocks noChangeShapeType="1"/>
          </p:cNvSpPr>
          <p:nvPr/>
        </p:nvSpPr>
        <p:spPr bwMode="auto">
          <a:xfrm>
            <a:off x="7041297" y="3690627"/>
            <a:ext cx="0" cy="252603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Line 123"/>
          <p:cNvSpPr>
            <a:spLocks noChangeShapeType="1"/>
          </p:cNvSpPr>
          <p:nvPr/>
        </p:nvSpPr>
        <p:spPr bwMode="auto">
          <a:xfrm>
            <a:off x="7135930" y="3755801"/>
            <a:ext cx="0" cy="553212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8" name="Text Box 16"/>
          <p:cNvSpPr txBox="1">
            <a:spLocks noChangeArrowheads="1"/>
          </p:cNvSpPr>
          <p:nvPr/>
        </p:nvSpPr>
        <p:spPr bwMode="auto">
          <a:xfrm>
            <a:off x="4709683" y="2898466"/>
            <a:ext cx="569067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191" name="Rectangle 38"/>
          <p:cNvSpPr>
            <a:spLocks noChangeArrowheads="1"/>
          </p:cNvSpPr>
          <p:nvPr/>
        </p:nvSpPr>
        <p:spPr bwMode="auto">
          <a:xfrm>
            <a:off x="4497329" y="319056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2" name="Rectangle 39"/>
          <p:cNvSpPr>
            <a:spLocks noChangeArrowheads="1"/>
          </p:cNvSpPr>
          <p:nvPr/>
        </p:nvSpPr>
        <p:spPr bwMode="auto">
          <a:xfrm>
            <a:off x="4625916" y="319056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3" name="Rectangle 40"/>
          <p:cNvSpPr>
            <a:spLocks noChangeArrowheads="1"/>
          </p:cNvSpPr>
          <p:nvPr/>
        </p:nvSpPr>
        <p:spPr bwMode="auto">
          <a:xfrm>
            <a:off x="4754504" y="319056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4" name="Rectangle 41"/>
          <p:cNvSpPr>
            <a:spLocks noChangeArrowheads="1"/>
          </p:cNvSpPr>
          <p:nvPr/>
        </p:nvSpPr>
        <p:spPr bwMode="auto">
          <a:xfrm>
            <a:off x="4883091" y="319056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5" name="Rectangle 42"/>
          <p:cNvSpPr>
            <a:spLocks noChangeArrowheads="1"/>
          </p:cNvSpPr>
          <p:nvPr/>
        </p:nvSpPr>
        <p:spPr bwMode="auto">
          <a:xfrm>
            <a:off x="5011679" y="319056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6" name="Rectangle 43"/>
          <p:cNvSpPr>
            <a:spLocks noChangeArrowheads="1"/>
          </p:cNvSpPr>
          <p:nvPr/>
        </p:nvSpPr>
        <p:spPr bwMode="auto">
          <a:xfrm>
            <a:off x="5140266" y="319056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7" name="Rectangle 44"/>
          <p:cNvSpPr>
            <a:spLocks noChangeArrowheads="1"/>
          </p:cNvSpPr>
          <p:nvPr/>
        </p:nvSpPr>
        <p:spPr bwMode="auto">
          <a:xfrm>
            <a:off x="5268854" y="319056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8" name="Rectangle 45"/>
          <p:cNvSpPr>
            <a:spLocks noChangeArrowheads="1"/>
          </p:cNvSpPr>
          <p:nvPr/>
        </p:nvSpPr>
        <p:spPr bwMode="auto">
          <a:xfrm>
            <a:off x="5397441" y="319056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4497329" y="331915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4625916" y="331915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4754504" y="331915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4883091" y="331915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5011679" y="331915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5140266" y="331915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5268854" y="331915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5397441" y="331915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7" name="Rectangle 56"/>
          <p:cNvSpPr>
            <a:spLocks noChangeArrowheads="1"/>
          </p:cNvSpPr>
          <p:nvPr/>
        </p:nvSpPr>
        <p:spPr bwMode="auto">
          <a:xfrm>
            <a:off x="4497329" y="344774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8" name="Rectangle 57"/>
          <p:cNvSpPr>
            <a:spLocks noChangeArrowheads="1"/>
          </p:cNvSpPr>
          <p:nvPr/>
        </p:nvSpPr>
        <p:spPr bwMode="auto">
          <a:xfrm>
            <a:off x="4625916" y="344774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9" name="Rectangle 58"/>
          <p:cNvSpPr>
            <a:spLocks noChangeArrowheads="1"/>
          </p:cNvSpPr>
          <p:nvPr/>
        </p:nvSpPr>
        <p:spPr bwMode="auto">
          <a:xfrm>
            <a:off x="4754504" y="344774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0" name="Rectangle 59"/>
          <p:cNvSpPr>
            <a:spLocks noChangeArrowheads="1"/>
          </p:cNvSpPr>
          <p:nvPr/>
        </p:nvSpPr>
        <p:spPr bwMode="auto">
          <a:xfrm>
            <a:off x="4883091" y="344774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1" name="Rectangle 60"/>
          <p:cNvSpPr>
            <a:spLocks noChangeArrowheads="1"/>
          </p:cNvSpPr>
          <p:nvPr/>
        </p:nvSpPr>
        <p:spPr bwMode="auto">
          <a:xfrm>
            <a:off x="5011679" y="344774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2" name="Rectangle 61"/>
          <p:cNvSpPr>
            <a:spLocks noChangeArrowheads="1"/>
          </p:cNvSpPr>
          <p:nvPr/>
        </p:nvSpPr>
        <p:spPr bwMode="auto">
          <a:xfrm>
            <a:off x="5140266" y="344774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3" name="Rectangle 62"/>
          <p:cNvSpPr>
            <a:spLocks noChangeArrowheads="1"/>
          </p:cNvSpPr>
          <p:nvPr/>
        </p:nvSpPr>
        <p:spPr bwMode="auto">
          <a:xfrm>
            <a:off x="5268854" y="344774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4" name="Rectangle 63"/>
          <p:cNvSpPr>
            <a:spLocks noChangeArrowheads="1"/>
          </p:cNvSpPr>
          <p:nvPr/>
        </p:nvSpPr>
        <p:spPr bwMode="auto">
          <a:xfrm>
            <a:off x="5397441" y="344774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5" name="Rectangle 65"/>
          <p:cNvSpPr>
            <a:spLocks noChangeArrowheads="1"/>
          </p:cNvSpPr>
          <p:nvPr/>
        </p:nvSpPr>
        <p:spPr bwMode="auto">
          <a:xfrm>
            <a:off x="4497329" y="357632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6" name="Rectangle 66"/>
          <p:cNvSpPr>
            <a:spLocks noChangeArrowheads="1"/>
          </p:cNvSpPr>
          <p:nvPr/>
        </p:nvSpPr>
        <p:spPr bwMode="auto">
          <a:xfrm>
            <a:off x="4625916" y="357632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7" name="Rectangle 67"/>
          <p:cNvSpPr>
            <a:spLocks noChangeArrowheads="1"/>
          </p:cNvSpPr>
          <p:nvPr/>
        </p:nvSpPr>
        <p:spPr bwMode="auto">
          <a:xfrm>
            <a:off x="4754504" y="357632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8" name="Rectangle 68"/>
          <p:cNvSpPr>
            <a:spLocks noChangeArrowheads="1"/>
          </p:cNvSpPr>
          <p:nvPr/>
        </p:nvSpPr>
        <p:spPr bwMode="auto">
          <a:xfrm>
            <a:off x="4883091" y="357632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9" name="Rectangle 69"/>
          <p:cNvSpPr>
            <a:spLocks noChangeArrowheads="1"/>
          </p:cNvSpPr>
          <p:nvPr/>
        </p:nvSpPr>
        <p:spPr bwMode="auto">
          <a:xfrm>
            <a:off x="5011679" y="357632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0" name="Rectangle 70"/>
          <p:cNvSpPr>
            <a:spLocks noChangeArrowheads="1"/>
          </p:cNvSpPr>
          <p:nvPr/>
        </p:nvSpPr>
        <p:spPr bwMode="auto">
          <a:xfrm>
            <a:off x="5140266" y="357632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1" name="Rectangle 71"/>
          <p:cNvSpPr>
            <a:spLocks noChangeArrowheads="1"/>
          </p:cNvSpPr>
          <p:nvPr/>
        </p:nvSpPr>
        <p:spPr bwMode="auto">
          <a:xfrm>
            <a:off x="5268854" y="357632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2" name="Rectangle 72"/>
          <p:cNvSpPr>
            <a:spLocks noChangeArrowheads="1"/>
          </p:cNvSpPr>
          <p:nvPr/>
        </p:nvSpPr>
        <p:spPr bwMode="auto">
          <a:xfrm>
            <a:off x="5397441" y="357632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3" name="Rectangle 74"/>
          <p:cNvSpPr>
            <a:spLocks noChangeArrowheads="1"/>
          </p:cNvSpPr>
          <p:nvPr/>
        </p:nvSpPr>
        <p:spPr bwMode="auto">
          <a:xfrm>
            <a:off x="4497329" y="370491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4" name="Rectangle 75"/>
          <p:cNvSpPr>
            <a:spLocks noChangeArrowheads="1"/>
          </p:cNvSpPr>
          <p:nvPr/>
        </p:nvSpPr>
        <p:spPr bwMode="auto">
          <a:xfrm>
            <a:off x="4625916" y="370491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5" name="Rectangle 76"/>
          <p:cNvSpPr>
            <a:spLocks noChangeArrowheads="1"/>
          </p:cNvSpPr>
          <p:nvPr/>
        </p:nvSpPr>
        <p:spPr bwMode="auto">
          <a:xfrm>
            <a:off x="4754504" y="370491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6" name="Rectangle 77"/>
          <p:cNvSpPr>
            <a:spLocks noChangeArrowheads="1"/>
          </p:cNvSpPr>
          <p:nvPr/>
        </p:nvSpPr>
        <p:spPr bwMode="auto">
          <a:xfrm>
            <a:off x="4883091" y="370491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7" name="Rectangle 78"/>
          <p:cNvSpPr>
            <a:spLocks noChangeArrowheads="1"/>
          </p:cNvSpPr>
          <p:nvPr/>
        </p:nvSpPr>
        <p:spPr bwMode="auto">
          <a:xfrm>
            <a:off x="5011679" y="370491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8" name="Rectangle 79"/>
          <p:cNvSpPr>
            <a:spLocks noChangeArrowheads="1"/>
          </p:cNvSpPr>
          <p:nvPr/>
        </p:nvSpPr>
        <p:spPr bwMode="auto">
          <a:xfrm>
            <a:off x="5140266" y="370491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9" name="Rectangle 80"/>
          <p:cNvSpPr>
            <a:spLocks noChangeArrowheads="1"/>
          </p:cNvSpPr>
          <p:nvPr/>
        </p:nvSpPr>
        <p:spPr bwMode="auto">
          <a:xfrm>
            <a:off x="5268854" y="3704916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0" name="Rectangle 81"/>
          <p:cNvSpPr>
            <a:spLocks noChangeArrowheads="1"/>
          </p:cNvSpPr>
          <p:nvPr/>
        </p:nvSpPr>
        <p:spPr bwMode="auto">
          <a:xfrm>
            <a:off x="5397441" y="3704916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1" name="Rectangle 83"/>
          <p:cNvSpPr>
            <a:spLocks noChangeArrowheads="1"/>
          </p:cNvSpPr>
          <p:nvPr/>
        </p:nvSpPr>
        <p:spPr bwMode="auto">
          <a:xfrm>
            <a:off x="4497329" y="383350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2" name="Rectangle 84"/>
          <p:cNvSpPr>
            <a:spLocks noChangeArrowheads="1"/>
          </p:cNvSpPr>
          <p:nvPr/>
        </p:nvSpPr>
        <p:spPr bwMode="auto">
          <a:xfrm>
            <a:off x="4625916" y="383350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3" name="Rectangle 85"/>
          <p:cNvSpPr>
            <a:spLocks noChangeArrowheads="1"/>
          </p:cNvSpPr>
          <p:nvPr/>
        </p:nvSpPr>
        <p:spPr bwMode="auto">
          <a:xfrm>
            <a:off x="4754504" y="383350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4" name="Rectangle 86"/>
          <p:cNvSpPr>
            <a:spLocks noChangeArrowheads="1"/>
          </p:cNvSpPr>
          <p:nvPr/>
        </p:nvSpPr>
        <p:spPr bwMode="auto">
          <a:xfrm>
            <a:off x="4883091" y="383350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5" name="Rectangle 87"/>
          <p:cNvSpPr>
            <a:spLocks noChangeArrowheads="1"/>
          </p:cNvSpPr>
          <p:nvPr/>
        </p:nvSpPr>
        <p:spPr bwMode="auto">
          <a:xfrm>
            <a:off x="5011679" y="383350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6" name="Rectangle 88"/>
          <p:cNvSpPr>
            <a:spLocks noChangeArrowheads="1"/>
          </p:cNvSpPr>
          <p:nvPr/>
        </p:nvSpPr>
        <p:spPr bwMode="auto">
          <a:xfrm>
            <a:off x="5140266" y="383350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7" name="Rectangle 89"/>
          <p:cNvSpPr>
            <a:spLocks noChangeArrowheads="1"/>
          </p:cNvSpPr>
          <p:nvPr/>
        </p:nvSpPr>
        <p:spPr bwMode="auto">
          <a:xfrm>
            <a:off x="5268854" y="3833504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8" name="Rectangle 90"/>
          <p:cNvSpPr>
            <a:spLocks noChangeArrowheads="1"/>
          </p:cNvSpPr>
          <p:nvPr/>
        </p:nvSpPr>
        <p:spPr bwMode="auto">
          <a:xfrm>
            <a:off x="5397441" y="3833504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9" name="Rectangle 92"/>
          <p:cNvSpPr>
            <a:spLocks noChangeArrowheads="1"/>
          </p:cNvSpPr>
          <p:nvPr/>
        </p:nvSpPr>
        <p:spPr bwMode="auto">
          <a:xfrm>
            <a:off x="4497329" y="396209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0" name="Rectangle 93"/>
          <p:cNvSpPr>
            <a:spLocks noChangeArrowheads="1"/>
          </p:cNvSpPr>
          <p:nvPr/>
        </p:nvSpPr>
        <p:spPr bwMode="auto">
          <a:xfrm>
            <a:off x="4625916" y="396209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1" name="Rectangle 94"/>
          <p:cNvSpPr>
            <a:spLocks noChangeArrowheads="1"/>
          </p:cNvSpPr>
          <p:nvPr/>
        </p:nvSpPr>
        <p:spPr bwMode="auto">
          <a:xfrm>
            <a:off x="4754504" y="396209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2" name="Rectangle 95"/>
          <p:cNvSpPr>
            <a:spLocks noChangeArrowheads="1"/>
          </p:cNvSpPr>
          <p:nvPr/>
        </p:nvSpPr>
        <p:spPr bwMode="auto">
          <a:xfrm>
            <a:off x="4883091" y="396209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3" name="Rectangle 96"/>
          <p:cNvSpPr>
            <a:spLocks noChangeArrowheads="1"/>
          </p:cNvSpPr>
          <p:nvPr/>
        </p:nvSpPr>
        <p:spPr bwMode="auto">
          <a:xfrm>
            <a:off x="5011679" y="396209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4" name="Rectangle 97"/>
          <p:cNvSpPr>
            <a:spLocks noChangeArrowheads="1"/>
          </p:cNvSpPr>
          <p:nvPr/>
        </p:nvSpPr>
        <p:spPr bwMode="auto">
          <a:xfrm>
            <a:off x="5140266" y="396209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5268854" y="3962091"/>
            <a:ext cx="128587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6" name="Rectangle 99"/>
          <p:cNvSpPr>
            <a:spLocks noChangeArrowheads="1"/>
          </p:cNvSpPr>
          <p:nvPr/>
        </p:nvSpPr>
        <p:spPr bwMode="auto">
          <a:xfrm>
            <a:off x="5397441" y="3962091"/>
            <a:ext cx="128588" cy="128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7" name="Rectangle 101"/>
          <p:cNvSpPr>
            <a:spLocks noChangeArrowheads="1"/>
          </p:cNvSpPr>
          <p:nvPr/>
        </p:nvSpPr>
        <p:spPr bwMode="auto">
          <a:xfrm>
            <a:off x="4497329" y="409067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8" name="Rectangle 102"/>
          <p:cNvSpPr>
            <a:spLocks noChangeArrowheads="1"/>
          </p:cNvSpPr>
          <p:nvPr/>
        </p:nvSpPr>
        <p:spPr bwMode="auto">
          <a:xfrm>
            <a:off x="4625916" y="409067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9" name="Rectangle 103"/>
          <p:cNvSpPr>
            <a:spLocks noChangeArrowheads="1"/>
          </p:cNvSpPr>
          <p:nvPr/>
        </p:nvSpPr>
        <p:spPr bwMode="auto">
          <a:xfrm>
            <a:off x="4754504" y="409067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0" name="Rectangle 104"/>
          <p:cNvSpPr>
            <a:spLocks noChangeArrowheads="1"/>
          </p:cNvSpPr>
          <p:nvPr/>
        </p:nvSpPr>
        <p:spPr bwMode="auto">
          <a:xfrm>
            <a:off x="4883091" y="409067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1" name="Rectangle 105"/>
          <p:cNvSpPr>
            <a:spLocks noChangeArrowheads="1"/>
          </p:cNvSpPr>
          <p:nvPr/>
        </p:nvSpPr>
        <p:spPr bwMode="auto">
          <a:xfrm>
            <a:off x="5011679" y="409067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2" name="Rectangle 106"/>
          <p:cNvSpPr>
            <a:spLocks noChangeArrowheads="1"/>
          </p:cNvSpPr>
          <p:nvPr/>
        </p:nvSpPr>
        <p:spPr bwMode="auto">
          <a:xfrm>
            <a:off x="5140266" y="409067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3" name="Rectangle 107"/>
          <p:cNvSpPr>
            <a:spLocks noChangeArrowheads="1"/>
          </p:cNvSpPr>
          <p:nvPr/>
        </p:nvSpPr>
        <p:spPr bwMode="auto">
          <a:xfrm>
            <a:off x="5268854" y="4090679"/>
            <a:ext cx="128587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4" name="Rectangle 108"/>
          <p:cNvSpPr>
            <a:spLocks noChangeArrowheads="1"/>
          </p:cNvSpPr>
          <p:nvPr/>
        </p:nvSpPr>
        <p:spPr bwMode="auto">
          <a:xfrm>
            <a:off x="5397441" y="4090679"/>
            <a:ext cx="128588" cy="128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6" name="Text Box 14"/>
          <p:cNvSpPr txBox="1">
            <a:spLocks noChangeArrowheads="1"/>
          </p:cNvSpPr>
          <p:nvPr/>
        </p:nvSpPr>
        <p:spPr bwMode="auto">
          <a:xfrm>
            <a:off x="3313926" y="2466666"/>
            <a:ext cx="909480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Front End</a:t>
            </a:r>
          </a:p>
        </p:txBody>
      </p:sp>
      <p:sp>
        <p:nvSpPr>
          <p:cNvPr id="273" name="Rectangle 136"/>
          <p:cNvSpPr>
            <a:spLocks noChangeArrowheads="1"/>
          </p:cNvSpPr>
          <p:nvPr/>
        </p:nvSpPr>
        <p:spPr bwMode="auto">
          <a:xfrm>
            <a:off x="3376554" y="29127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4" name="Rectangle 137"/>
          <p:cNvSpPr>
            <a:spLocks noChangeArrowheads="1"/>
          </p:cNvSpPr>
          <p:nvPr/>
        </p:nvSpPr>
        <p:spPr bwMode="auto">
          <a:xfrm>
            <a:off x="3376554" y="3776354"/>
            <a:ext cx="395287" cy="720725"/>
          </a:xfrm>
          <a:prstGeom prst="rect">
            <a:avLst/>
          </a:prstGeom>
          <a:gradFill rotWithShape="1">
            <a:gsLst>
              <a:gs pos="0">
                <a:srgbClr val="86BAB5"/>
              </a:gs>
              <a:gs pos="100000">
                <a:srgbClr val="86BAB5">
                  <a:gamma/>
                  <a:shade val="67843"/>
                  <a:invGamma/>
                </a:srgbClr>
              </a:gs>
            </a:gsLst>
            <a:lin ang="2700000" scaled="1"/>
          </a:gradFill>
          <a:ln w="12700" algn="ctr">
            <a:solidFill>
              <a:srgbClr val="88B8B6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5" name="Rectangle 138"/>
          <p:cNvSpPr>
            <a:spLocks noChangeArrowheads="1"/>
          </p:cNvSpPr>
          <p:nvPr/>
        </p:nvSpPr>
        <p:spPr bwMode="auto">
          <a:xfrm>
            <a:off x="3225741" y="30127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6" name="Rectangle 139"/>
          <p:cNvSpPr>
            <a:spLocks noChangeArrowheads="1"/>
          </p:cNvSpPr>
          <p:nvPr/>
        </p:nvSpPr>
        <p:spPr bwMode="auto">
          <a:xfrm>
            <a:off x="3225741" y="3381066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7" name="Rectangle 141"/>
          <p:cNvSpPr>
            <a:spLocks noChangeArrowheads="1"/>
          </p:cNvSpPr>
          <p:nvPr/>
        </p:nvSpPr>
        <p:spPr bwMode="auto">
          <a:xfrm>
            <a:off x="3225741" y="38779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8" name="Rectangle 142"/>
          <p:cNvSpPr>
            <a:spLocks noChangeArrowheads="1"/>
          </p:cNvSpPr>
          <p:nvPr/>
        </p:nvSpPr>
        <p:spPr bwMode="auto">
          <a:xfrm>
            <a:off x="3225741" y="4246254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9" name="Rectangle 143"/>
          <p:cNvSpPr>
            <a:spLocks noChangeArrowheads="1"/>
          </p:cNvSpPr>
          <p:nvPr/>
        </p:nvSpPr>
        <p:spPr bwMode="auto">
          <a:xfrm>
            <a:off x="3376554" y="2769879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0" name="Rectangle 144"/>
          <p:cNvSpPr>
            <a:spLocks noChangeArrowheads="1"/>
          </p:cNvSpPr>
          <p:nvPr/>
        </p:nvSpPr>
        <p:spPr bwMode="auto">
          <a:xfrm>
            <a:off x="3373379" y="3762066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81" name="Rectangle 145"/>
          <p:cNvSpPr>
            <a:spLocks noChangeArrowheads="1"/>
          </p:cNvSpPr>
          <p:nvPr/>
        </p:nvSpPr>
        <p:spPr bwMode="auto">
          <a:xfrm>
            <a:off x="3373379" y="2888941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87" name="Text Box 15"/>
          <p:cNvSpPr txBox="1">
            <a:spLocks noChangeArrowheads="1"/>
          </p:cNvSpPr>
          <p:nvPr/>
        </p:nvSpPr>
        <p:spPr bwMode="auto">
          <a:xfrm>
            <a:off x="5791810" y="2445967"/>
            <a:ext cx="846386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Back End</a:t>
            </a:r>
          </a:p>
        </p:txBody>
      </p:sp>
      <p:sp>
        <p:nvSpPr>
          <p:cNvPr id="266" name="Rectangle 126"/>
          <p:cNvSpPr>
            <a:spLocks noChangeArrowheads="1"/>
          </p:cNvSpPr>
          <p:nvPr/>
        </p:nvSpPr>
        <p:spPr bwMode="auto">
          <a:xfrm>
            <a:off x="5822891" y="2747654"/>
            <a:ext cx="784225" cy="1871662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9" name="Rectangle 130"/>
          <p:cNvSpPr>
            <a:spLocks noChangeArrowheads="1"/>
          </p:cNvSpPr>
          <p:nvPr/>
        </p:nvSpPr>
        <p:spPr bwMode="auto">
          <a:xfrm>
            <a:off x="6607116" y="29905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0" name="Rectangle 131"/>
          <p:cNvSpPr>
            <a:spLocks noChangeArrowheads="1"/>
          </p:cNvSpPr>
          <p:nvPr/>
        </p:nvSpPr>
        <p:spPr bwMode="auto">
          <a:xfrm>
            <a:off x="6607116" y="3358841"/>
            <a:ext cx="150813" cy="150813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1" name="Rectangle 133"/>
          <p:cNvSpPr>
            <a:spLocks noChangeArrowheads="1"/>
          </p:cNvSpPr>
          <p:nvPr/>
        </p:nvSpPr>
        <p:spPr bwMode="auto">
          <a:xfrm>
            <a:off x="6607116" y="38557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72" name="Rectangle 134"/>
          <p:cNvSpPr>
            <a:spLocks noChangeArrowheads="1"/>
          </p:cNvSpPr>
          <p:nvPr/>
        </p:nvSpPr>
        <p:spPr bwMode="auto">
          <a:xfrm>
            <a:off x="6607116" y="4224029"/>
            <a:ext cx="150813" cy="1508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3"/>
          </a:lnRef>
          <a:fillRef idx="1001">
            <a:schemeClr val="lt2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67" name="Rectangle 127"/>
          <p:cNvSpPr>
            <a:spLocks noChangeArrowheads="1"/>
          </p:cNvSpPr>
          <p:nvPr/>
        </p:nvSpPr>
        <p:spPr bwMode="auto">
          <a:xfrm>
            <a:off x="6211829" y="28905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68" name="Rectangle 128"/>
          <p:cNvSpPr>
            <a:spLocks noChangeArrowheads="1"/>
          </p:cNvSpPr>
          <p:nvPr/>
        </p:nvSpPr>
        <p:spPr bwMode="auto">
          <a:xfrm>
            <a:off x="6211829" y="3754129"/>
            <a:ext cx="395287" cy="720725"/>
          </a:xfrm>
          <a:prstGeom prst="rect">
            <a:avLst/>
          </a:prstGeom>
          <a:ln>
            <a:headEnd/>
            <a:tailEnd type="none" w="lg" len="med"/>
          </a:ln>
          <a:extLst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84" name="Text Box 17"/>
          <p:cNvSpPr txBox="1">
            <a:spLocks noChangeArrowheads="1"/>
          </p:cNvSpPr>
          <p:nvPr/>
        </p:nvSpPr>
        <p:spPr bwMode="auto">
          <a:xfrm>
            <a:off x="7413392" y="2440834"/>
            <a:ext cx="1270348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Disks</a:t>
            </a:r>
          </a:p>
        </p:txBody>
      </p:sp>
      <p:sp>
        <p:nvSpPr>
          <p:cNvPr id="122" name="AutoShape 13"/>
          <p:cNvSpPr>
            <a:spLocks noChangeArrowheads="1"/>
          </p:cNvSpPr>
          <p:nvPr/>
        </p:nvSpPr>
        <p:spPr bwMode="auto">
          <a:xfrm>
            <a:off x="7399279" y="2769879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2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496" y="28956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1896" y="31242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4296" y="33528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6696" y="3581400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9096" y="379393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39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8200" y="3528508"/>
            <a:ext cx="7391400" cy="2491292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38200" y="838200"/>
            <a:ext cx="7391400" cy="2438400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 with Cache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921289" y="4811208"/>
            <a:ext cx="4884261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487988" y="2063246"/>
            <a:ext cx="537268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0349" y="1253901"/>
            <a:ext cx="1472454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204"/>
                </a:solidFill>
                <a:latin typeface="Calibri" pitchFamily="34" charset="0"/>
                <a:cs typeface="Calibri" pitchFamily="34" charset="0"/>
              </a:rPr>
              <a:t>Data found in cache</a:t>
            </a:r>
            <a:endParaRPr lang="en-US" sz="1400" dirty="0">
              <a:solidFill>
                <a:srgbClr val="00020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269124" y="1669134"/>
            <a:ext cx="127200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1. Read Request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859213" y="1958083"/>
            <a:ext cx="65" cy="276999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30638" y="15346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59225" y="15346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87813" y="15346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6400" y="15346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44988" y="15346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73575" y="15346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02163" y="15346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30750" y="15346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30638" y="16631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959225" y="16631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087813" y="16631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216400" y="16631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344988" y="16631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473575" y="16631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602163" y="16631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730750" y="16631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830638" y="17917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3959225" y="17917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4087813" y="17917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4216400" y="17917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4344988" y="17917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473575" y="17917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4602163" y="17917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4730750" y="17917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830638" y="19203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959225" y="19203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4087813" y="19203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216400" y="19203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4344988" y="19203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4473575" y="19203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4602163" y="19203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4730750" y="19203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3830638" y="20489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3959225" y="20489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4087813" y="20489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16400" y="20489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4344988" y="20489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4473575" y="20489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4602163" y="20489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4730750" y="20489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3830638" y="21775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3959225" y="21775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087813" y="21775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216400" y="21775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344988" y="21775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473575" y="21775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4602163" y="21775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4730750" y="21775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70"/>
          <p:cNvSpPr>
            <a:spLocks noChangeArrowheads="1"/>
          </p:cNvSpPr>
          <p:nvPr/>
        </p:nvSpPr>
        <p:spPr bwMode="auto">
          <a:xfrm>
            <a:off x="3830638" y="23061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71"/>
          <p:cNvSpPr>
            <a:spLocks noChangeArrowheads="1"/>
          </p:cNvSpPr>
          <p:nvPr/>
        </p:nvSpPr>
        <p:spPr bwMode="auto">
          <a:xfrm>
            <a:off x="3959225" y="23061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auto">
          <a:xfrm>
            <a:off x="4087813" y="23061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4216400" y="23061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4344988" y="23061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75"/>
          <p:cNvSpPr>
            <a:spLocks noChangeArrowheads="1"/>
          </p:cNvSpPr>
          <p:nvPr/>
        </p:nvSpPr>
        <p:spPr bwMode="auto">
          <a:xfrm>
            <a:off x="4473575" y="23061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4602163" y="23061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4730750" y="23061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79"/>
          <p:cNvSpPr>
            <a:spLocks noChangeArrowheads="1"/>
          </p:cNvSpPr>
          <p:nvPr/>
        </p:nvSpPr>
        <p:spPr bwMode="auto">
          <a:xfrm>
            <a:off x="3830638" y="24347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80"/>
          <p:cNvSpPr>
            <a:spLocks noChangeArrowheads="1"/>
          </p:cNvSpPr>
          <p:nvPr/>
        </p:nvSpPr>
        <p:spPr bwMode="auto">
          <a:xfrm>
            <a:off x="3959225" y="24347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4087813" y="24347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Rectangle 82"/>
          <p:cNvSpPr>
            <a:spLocks noChangeArrowheads="1"/>
          </p:cNvSpPr>
          <p:nvPr/>
        </p:nvSpPr>
        <p:spPr bwMode="auto">
          <a:xfrm>
            <a:off x="4216400" y="24347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83"/>
          <p:cNvSpPr>
            <a:spLocks noChangeArrowheads="1"/>
          </p:cNvSpPr>
          <p:nvPr/>
        </p:nvSpPr>
        <p:spPr bwMode="auto">
          <a:xfrm>
            <a:off x="4344988" y="24347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ctangle 84"/>
          <p:cNvSpPr>
            <a:spLocks noChangeArrowheads="1"/>
          </p:cNvSpPr>
          <p:nvPr/>
        </p:nvSpPr>
        <p:spPr bwMode="auto">
          <a:xfrm>
            <a:off x="4473575" y="24347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602163" y="24347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auto">
          <a:xfrm>
            <a:off x="4730750" y="24347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8"/>
          <p:cNvSpPr>
            <a:spLocks noChangeArrowheads="1"/>
          </p:cNvSpPr>
          <p:nvPr/>
        </p:nvSpPr>
        <p:spPr bwMode="auto">
          <a:xfrm>
            <a:off x="3830638" y="15361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Rectangle 89"/>
          <p:cNvSpPr>
            <a:spLocks noChangeArrowheads="1"/>
          </p:cNvSpPr>
          <p:nvPr/>
        </p:nvSpPr>
        <p:spPr bwMode="auto">
          <a:xfrm>
            <a:off x="3959225" y="15361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ctangle 90"/>
          <p:cNvSpPr>
            <a:spLocks noChangeArrowheads="1"/>
          </p:cNvSpPr>
          <p:nvPr/>
        </p:nvSpPr>
        <p:spPr bwMode="auto">
          <a:xfrm>
            <a:off x="4087813" y="15361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ctangle 91"/>
          <p:cNvSpPr>
            <a:spLocks noChangeArrowheads="1"/>
          </p:cNvSpPr>
          <p:nvPr/>
        </p:nvSpPr>
        <p:spPr bwMode="auto">
          <a:xfrm>
            <a:off x="4216400" y="15361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3859213" y="4712396"/>
            <a:ext cx="65" cy="276999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98"/>
          <p:cNvSpPr>
            <a:spLocks noChangeArrowheads="1"/>
          </p:cNvSpPr>
          <p:nvPr/>
        </p:nvSpPr>
        <p:spPr bwMode="auto">
          <a:xfrm>
            <a:off x="3830638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99"/>
          <p:cNvSpPr>
            <a:spLocks noChangeArrowheads="1"/>
          </p:cNvSpPr>
          <p:nvPr/>
        </p:nvSpPr>
        <p:spPr bwMode="auto">
          <a:xfrm>
            <a:off x="3959225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100"/>
          <p:cNvSpPr>
            <a:spLocks noChangeArrowheads="1"/>
          </p:cNvSpPr>
          <p:nvPr/>
        </p:nvSpPr>
        <p:spPr bwMode="auto">
          <a:xfrm>
            <a:off x="4087813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ctangle 101"/>
          <p:cNvSpPr>
            <a:spLocks noChangeArrowheads="1"/>
          </p:cNvSpPr>
          <p:nvPr/>
        </p:nvSpPr>
        <p:spPr bwMode="auto">
          <a:xfrm>
            <a:off x="4216400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102"/>
          <p:cNvSpPr>
            <a:spLocks noChangeArrowheads="1"/>
          </p:cNvSpPr>
          <p:nvPr/>
        </p:nvSpPr>
        <p:spPr bwMode="auto">
          <a:xfrm>
            <a:off x="4344988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103"/>
          <p:cNvSpPr>
            <a:spLocks noChangeArrowheads="1"/>
          </p:cNvSpPr>
          <p:nvPr/>
        </p:nvSpPr>
        <p:spPr bwMode="auto">
          <a:xfrm>
            <a:off x="4473575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auto">
          <a:xfrm>
            <a:off x="4602163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105"/>
          <p:cNvSpPr>
            <a:spLocks noChangeArrowheads="1"/>
          </p:cNvSpPr>
          <p:nvPr/>
        </p:nvSpPr>
        <p:spPr bwMode="auto">
          <a:xfrm>
            <a:off x="4730750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107"/>
          <p:cNvSpPr>
            <a:spLocks noChangeArrowheads="1"/>
          </p:cNvSpPr>
          <p:nvPr/>
        </p:nvSpPr>
        <p:spPr bwMode="auto">
          <a:xfrm>
            <a:off x="3830638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108"/>
          <p:cNvSpPr>
            <a:spLocks noChangeArrowheads="1"/>
          </p:cNvSpPr>
          <p:nvPr/>
        </p:nvSpPr>
        <p:spPr bwMode="auto">
          <a:xfrm>
            <a:off x="3959225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109"/>
          <p:cNvSpPr>
            <a:spLocks noChangeArrowheads="1"/>
          </p:cNvSpPr>
          <p:nvPr/>
        </p:nvSpPr>
        <p:spPr bwMode="auto">
          <a:xfrm>
            <a:off x="4087813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110"/>
          <p:cNvSpPr>
            <a:spLocks noChangeArrowheads="1"/>
          </p:cNvSpPr>
          <p:nvPr/>
        </p:nvSpPr>
        <p:spPr bwMode="auto">
          <a:xfrm>
            <a:off x="4216400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111"/>
          <p:cNvSpPr>
            <a:spLocks noChangeArrowheads="1"/>
          </p:cNvSpPr>
          <p:nvPr/>
        </p:nvSpPr>
        <p:spPr bwMode="auto">
          <a:xfrm>
            <a:off x="4344988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112"/>
          <p:cNvSpPr>
            <a:spLocks noChangeArrowheads="1"/>
          </p:cNvSpPr>
          <p:nvPr/>
        </p:nvSpPr>
        <p:spPr bwMode="auto">
          <a:xfrm>
            <a:off x="4473575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ctangle 113"/>
          <p:cNvSpPr>
            <a:spLocks noChangeArrowheads="1"/>
          </p:cNvSpPr>
          <p:nvPr/>
        </p:nvSpPr>
        <p:spPr bwMode="auto">
          <a:xfrm>
            <a:off x="4602163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114"/>
          <p:cNvSpPr>
            <a:spLocks noChangeArrowheads="1"/>
          </p:cNvSpPr>
          <p:nvPr/>
        </p:nvSpPr>
        <p:spPr bwMode="auto">
          <a:xfrm>
            <a:off x="4730750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116"/>
          <p:cNvSpPr>
            <a:spLocks noChangeArrowheads="1"/>
          </p:cNvSpPr>
          <p:nvPr/>
        </p:nvSpPr>
        <p:spPr bwMode="auto">
          <a:xfrm>
            <a:off x="3830638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117"/>
          <p:cNvSpPr>
            <a:spLocks noChangeArrowheads="1"/>
          </p:cNvSpPr>
          <p:nvPr/>
        </p:nvSpPr>
        <p:spPr bwMode="auto">
          <a:xfrm>
            <a:off x="3959225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118"/>
          <p:cNvSpPr>
            <a:spLocks noChangeArrowheads="1"/>
          </p:cNvSpPr>
          <p:nvPr/>
        </p:nvSpPr>
        <p:spPr bwMode="auto">
          <a:xfrm>
            <a:off x="4087813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119"/>
          <p:cNvSpPr>
            <a:spLocks noChangeArrowheads="1"/>
          </p:cNvSpPr>
          <p:nvPr/>
        </p:nvSpPr>
        <p:spPr bwMode="auto">
          <a:xfrm>
            <a:off x="4216400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120"/>
          <p:cNvSpPr>
            <a:spLocks noChangeArrowheads="1"/>
          </p:cNvSpPr>
          <p:nvPr/>
        </p:nvSpPr>
        <p:spPr bwMode="auto">
          <a:xfrm>
            <a:off x="4344988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 121"/>
          <p:cNvSpPr>
            <a:spLocks noChangeArrowheads="1"/>
          </p:cNvSpPr>
          <p:nvPr/>
        </p:nvSpPr>
        <p:spPr bwMode="auto">
          <a:xfrm>
            <a:off x="4473575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ectangle 122"/>
          <p:cNvSpPr>
            <a:spLocks noChangeArrowheads="1"/>
          </p:cNvSpPr>
          <p:nvPr/>
        </p:nvSpPr>
        <p:spPr bwMode="auto">
          <a:xfrm>
            <a:off x="4602163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ctangle 123"/>
          <p:cNvSpPr>
            <a:spLocks noChangeArrowheads="1"/>
          </p:cNvSpPr>
          <p:nvPr/>
        </p:nvSpPr>
        <p:spPr bwMode="auto">
          <a:xfrm>
            <a:off x="4730750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ctangle 125"/>
          <p:cNvSpPr>
            <a:spLocks noChangeArrowheads="1"/>
          </p:cNvSpPr>
          <p:nvPr/>
        </p:nvSpPr>
        <p:spPr bwMode="auto">
          <a:xfrm>
            <a:off x="3830638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ctangle 126"/>
          <p:cNvSpPr>
            <a:spLocks noChangeArrowheads="1"/>
          </p:cNvSpPr>
          <p:nvPr/>
        </p:nvSpPr>
        <p:spPr bwMode="auto">
          <a:xfrm>
            <a:off x="3959225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ctangle 127"/>
          <p:cNvSpPr>
            <a:spLocks noChangeArrowheads="1"/>
          </p:cNvSpPr>
          <p:nvPr/>
        </p:nvSpPr>
        <p:spPr bwMode="auto">
          <a:xfrm>
            <a:off x="4087813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Rectangle 128"/>
          <p:cNvSpPr>
            <a:spLocks noChangeArrowheads="1"/>
          </p:cNvSpPr>
          <p:nvPr/>
        </p:nvSpPr>
        <p:spPr bwMode="auto">
          <a:xfrm>
            <a:off x="4216400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Rectangle 129"/>
          <p:cNvSpPr>
            <a:spLocks noChangeArrowheads="1"/>
          </p:cNvSpPr>
          <p:nvPr/>
        </p:nvSpPr>
        <p:spPr bwMode="auto">
          <a:xfrm>
            <a:off x="4344988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ectangle 130"/>
          <p:cNvSpPr>
            <a:spLocks noChangeArrowheads="1"/>
          </p:cNvSpPr>
          <p:nvPr/>
        </p:nvSpPr>
        <p:spPr bwMode="auto">
          <a:xfrm>
            <a:off x="4473575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ectangle 131"/>
          <p:cNvSpPr>
            <a:spLocks noChangeArrowheads="1"/>
          </p:cNvSpPr>
          <p:nvPr/>
        </p:nvSpPr>
        <p:spPr bwMode="auto">
          <a:xfrm>
            <a:off x="4602163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ectangle 132"/>
          <p:cNvSpPr>
            <a:spLocks noChangeArrowheads="1"/>
          </p:cNvSpPr>
          <p:nvPr/>
        </p:nvSpPr>
        <p:spPr bwMode="auto">
          <a:xfrm>
            <a:off x="4730750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Rectangle 134"/>
          <p:cNvSpPr>
            <a:spLocks noChangeArrowheads="1"/>
          </p:cNvSpPr>
          <p:nvPr/>
        </p:nvSpPr>
        <p:spPr bwMode="auto">
          <a:xfrm>
            <a:off x="3830638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Rectangle 135"/>
          <p:cNvSpPr>
            <a:spLocks noChangeArrowheads="1"/>
          </p:cNvSpPr>
          <p:nvPr/>
        </p:nvSpPr>
        <p:spPr bwMode="auto">
          <a:xfrm>
            <a:off x="3959225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Rectangle 136"/>
          <p:cNvSpPr>
            <a:spLocks noChangeArrowheads="1"/>
          </p:cNvSpPr>
          <p:nvPr/>
        </p:nvSpPr>
        <p:spPr bwMode="auto">
          <a:xfrm>
            <a:off x="4087813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Rectangle 137"/>
          <p:cNvSpPr>
            <a:spLocks noChangeArrowheads="1"/>
          </p:cNvSpPr>
          <p:nvPr/>
        </p:nvSpPr>
        <p:spPr bwMode="auto">
          <a:xfrm>
            <a:off x="4216400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Rectangle 138"/>
          <p:cNvSpPr>
            <a:spLocks noChangeArrowheads="1"/>
          </p:cNvSpPr>
          <p:nvPr/>
        </p:nvSpPr>
        <p:spPr bwMode="auto">
          <a:xfrm>
            <a:off x="4344988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Rectangle 139"/>
          <p:cNvSpPr>
            <a:spLocks noChangeArrowheads="1"/>
          </p:cNvSpPr>
          <p:nvPr/>
        </p:nvSpPr>
        <p:spPr bwMode="auto">
          <a:xfrm>
            <a:off x="4473575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Rectangle 140"/>
          <p:cNvSpPr>
            <a:spLocks noChangeArrowheads="1"/>
          </p:cNvSpPr>
          <p:nvPr/>
        </p:nvSpPr>
        <p:spPr bwMode="auto">
          <a:xfrm>
            <a:off x="4602163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Rectangle 141"/>
          <p:cNvSpPr>
            <a:spLocks noChangeArrowheads="1"/>
          </p:cNvSpPr>
          <p:nvPr/>
        </p:nvSpPr>
        <p:spPr bwMode="auto">
          <a:xfrm>
            <a:off x="4730750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ectangle 143"/>
          <p:cNvSpPr>
            <a:spLocks noChangeArrowheads="1"/>
          </p:cNvSpPr>
          <p:nvPr/>
        </p:nvSpPr>
        <p:spPr bwMode="auto">
          <a:xfrm>
            <a:off x="3830638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144"/>
          <p:cNvSpPr>
            <a:spLocks noChangeArrowheads="1"/>
          </p:cNvSpPr>
          <p:nvPr/>
        </p:nvSpPr>
        <p:spPr bwMode="auto">
          <a:xfrm>
            <a:off x="3959225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ctangle 145"/>
          <p:cNvSpPr>
            <a:spLocks noChangeArrowheads="1"/>
          </p:cNvSpPr>
          <p:nvPr/>
        </p:nvSpPr>
        <p:spPr bwMode="auto">
          <a:xfrm>
            <a:off x="4087813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Rectangle 146"/>
          <p:cNvSpPr>
            <a:spLocks noChangeArrowheads="1"/>
          </p:cNvSpPr>
          <p:nvPr/>
        </p:nvSpPr>
        <p:spPr bwMode="auto">
          <a:xfrm>
            <a:off x="4216400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Rectangle 147"/>
          <p:cNvSpPr>
            <a:spLocks noChangeArrowheads="1"/>
          </p:cNvSpPr>
          <p:nvPr/>
        </p:nvSpPr>
        <p:spPr bwMode="auto">
          <a:xfrm>
            <a:off x="4344988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ctangle 148"/>
          <p:cNvSpPr>
            <a:spLocks noChangeArrowheads="1"/>
          </p:cNvSpPr>
          <p:nvPr/>
        </p:nvSpPr>
        <p:spPr bwMode="auto">
          <a:xfrm>
            <a:off x="4473575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149"/>
          <p:cNvSpPr>
            <a:spLocks noChangeArrowheads="1"/>
          </p:cNvSpPr>
          <p:nvPr/>
        </p:nvSpPr>
        <p:spPr bwMode="auto">
          <a:xfrm>
            <a:off x="4602163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ectangle 150"/>
          <p:cNvSpPr>
            <a:spLocks noChangeArrowheads="1"/>
          </p:cNvSpPr>
          <p:nvPr/>
        </p:nvSpPr>
        <p:spPr bwMode="auto">
          <a:xfrm>
            <a:off x="4730750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ectangle 152"/>
          <p:cNvSpPr>
            <a:spLocks noChangeArrowheads="1"/>
          </p:cNvSpPr>
          <p:nvPr/>
        </p:nvSpPr>
        <p:spPr bwMode="auto">
          <a:xfrm>
            <a:off x="3830638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ectangle 153"/>
          <p:cNvSpPr>
            <a:spLocks noChangeArrowheads="1"/>
          </p:cNvSpPr>
          <p:nvPr/>
        </p:nvSpPr>
        <p:spPr bwMode="auto">
          <a:xfrm>
            <a:off x="3959225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Rectangle 154"/>
          <p:cNvSpPr>
            <a:spLocks noChangeArrowheads="1"/>
          </p:cNvSpPr>
          <p:nvPr/>
        </p:nvSpPr>
        <p:spPr bwMode="auto">
          <a:xfrm>
            <a:off x="4087813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Rectangle 155"/>
          <p:cNvSpPr>
            <a:spLocks noChangeArrowheads="1"/>
          </p:cNvSpPr>
          <p:nvPr/>
        </p:nvSpPr>
        <p:spPr bwMode="auto">
          <a:xfrm>
            <a:off x="4216400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Rectangle 156"/>
          <p:cNvSpPr>
            <a:spLocks noChangeArrowheads="1"/>
          </p:cNvSpPr>
          <p:nvPr/>
        </p:nvSpPr>
        <p:spPr bwMode="auto">
          <a:xfrm>
            <a:off x="4344988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157"/>
          <p:cNvSpPr>
            <a:spLocks noChangeArrowheads="1"/>
          </p:cNvSpPr>
          <p:nvPr/>
        </p:nvSpPr>
        <p:spPr bwMode="auto">
          <a:xfrm>
            <a:off x="4473575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ctangle 158"/>
          <p:cNvSpPr>
            <a:spLocks noChangeArrowheads="1"/>
          </p:cNvSpPr>
          <p:nvPr/>
        </p:nvSpPr>
        <p:spPr bwMode="auto">
          <a:xfrm>
            <a:off x="4602163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159"/>
          <p:cNvSpPr>
            <a:spLocks noChangeArrowheads="1"/>
          </p:cNvSpPr>
          <p:nvPr/>
        </p:nvSpPr>
        <p:spPr bwMode="auto">
          <a:xfrm>
            <a:off x="4730750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161"/>
          <p:cNvSpPr>
            <a:spLocks noChangeArrowheads="1"/>
          </p:cNvSpPr>
          <p:nvPr/>
        </p:nvSpPr>
        <p:spPr bwMode="auto">
          <a:xfrm>
            <a:off x="3830638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Rectangle 162"/>
          <p:cNvSpPr>
            <a:spLocks noChangeArrowheads="1"/>
          </p:cNvSpPr>
          <p:nvPr/>
        </p:nvSpPr>
        <p:spPr bwMode="auto">
          <a:xfrm>
            <a:off x="3959225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Rectangle 163"/>
          <p:cNvSpPr>
            <a:spLocks noChangeArrowheads="1"/>
          </p:cNvSpPr>
          <p:nvPr/>
        </p:nvSpPr>
        <p:spPr bwMode="auto">
          <a:xfrm>
            <a:off x="4087813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Rectangle 164"/>
          <p:cNvSpPr>
            <a:spLocks noChangeArrowheads="1"/>
          </p:cNvSpPr>
          <p:nvPr/>
        </p:nvSpPr>
        <p:spPr bwMode="auto">
          <a:xfrm>
            <a:off x="4216400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Rectangle 165"/>
          <p:cNvSpPr>
            <a:spLocks noChangeArrowheads="1"/>
          </p:cNvSpPr>
          <p:nvPr/>
        </p:nvSpPr>
        <p:spPr bwMode="auto">
          <a:xfrm>
            <a:off x="4344988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Rectangle 166"/>
          <p:cNvSpPr>
            <a:spLocks noChangeArrowheads="1"/>
          </p:cNvSpPr>
          <p:nvPr/>
        </p:nvSpPr>
        <p:spPr bwMode="auto">
          <a:xfrm>
            <a:off x="4473575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Rectangle 167"/>
          <p:cNvSpPr>
            <a:spLocks noChangeArrowheads="1"/>
          </p:cNvSpPr>
          <p:nvPr/>
        </p:nvSpPr>
        <p:spPr bwMode="auto">
          <a:xfrm>
            <a:off x="4602163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Rectangle 168"/>
          <p:cNvSpPr>
            <a:spLocks noChangeArrowheads="1"/>
          </p:cNvSpPr>
          <p:nvPr/>
        </p:nvSpPr>
        <p:spPr bwMode="auto">
          <a:xfrm>
            <a:off x="4730750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170"/>
          <p:cNvSpPr>
            <a:spLocks noChangeArrowheads="1"/>
          </p:cNvSpPr>
          <p:nvPr/>
        </p:nvSpPr>
        <p:spPr bwMode="auto">
          <a:xfrm>
            <a:off x="3830638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" name="Rectangle 171"/>
          <p:cNvSpPr>
            <a:spLocks noChangeArrowheads="1"/>
          </p:cNvSpPr>
          <p:nvPr/>
        </p:nvSpPr>
        <p:spPr bwMode="auto">
          <a:xfrm>
            <a:off x="3959225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Rectangle 172"/>
          <p:cNvSpPr>
            <a:spLocks noChangeArrowheads="1"/>
          </p:cNvSpPr>
          <p:nvPr/>
        </p:nvSpPr>
        <p:spPr bwMode="auto">
          <a:xfrm>
            <a:off x="4087813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Rectangle 173"/>
          <p:cNvSpPr>
            <a:spLocks noChangeArrowheads="1"/>
          </p:cNvSpPr>
          <p:nvPr/>
        </p:nvSpPr>
        <p:spPr bwMode="auto">
          <a:xfrm>
            <a:off x="4216400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7" name="Rectangle 174"/>
          <p:cNvSpPr>
            <a:spLocks noChangeArrowheads="1"/>
          </p:cNvSpPr>
          <p:nvPr/>
        </p:nvSpPr>
        <p:spPr bwMode="auto">
          <a:xfrm>
            <a:off x="4344988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Rectangle 175"/>
          <p:cNvSpPr>
            <a:spLocks noChangeArrowheads="1"/>
          </p:cNvSpPr>
          <p:nvPr/>
        </p:nvSpPr>
        <p:spPr bwMode="auto">
          <a:xfrm>
            <a:off x="4473575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Rectangle 176"/>
          <p:cNvSpPr>
            <a:spLocks noChangeArrowheads="1"/>
          </p:cNvSpPr>
          <p:nvPr/>
        </p:nvSpPr>
        <p:spPr bwMode="auto">
          <a:xfrm>
            <a:off x="4602163" y="428892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Rectangle 177"/>
          <p:cNvSpPr>
            <a:spLocks noChangeArrowheads="1"/>
          </p:cNvSpPr>
          <p:nvPr/>
        </p:nvSpPr>
        <p:spPr bwMode="auto">
          <a:xfrm>
            <a:off x="4730750" y="428892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Rectangle 179"/>
          <p:cNvSpPr>
            <a:spLocks noChangeArrowheads="1"/>
          </p:cNvSpPr>
          <p:nvPr/>
        </p:nvSpPr>
        <p:spPr bwMode="auto">
          <a:xfrm>
            <a:off x="3830638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Rectangle 180"/>
          <p:cNvSpPr>
            <a:spLocks noChangeArrowheads="1"/>
          </p:cNvSpPr>
          <p:nvPr/>
        </p:nvSpPr>
        <p:spPr bwMode="auto">
          <a:xfrm>
            <a:off x="3959225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Rectangle 181"/>
          <p:cNvSpPr>
            <a:spLocks noChangeArrowheads="1"/>
          </p:cNvSpPr>
          <p:nvPr/>
        </p:nvSpPr>
        <p:spPr bwMode="auto">
          <a:xfrm>
            <a:off x="4087813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" name="Rectangle 182"/>
          <p:cNvSpPr>
            <a:spLocks noChangeArrowheads="1"/>
          </p:cNvSpPr>
          <p:nvPr/>
        </p:nvSpPr>
        <p:spPr bwMode="auto">
          <a:xfrm>
            <a:off x="4216400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Rectangle 183"/>
          <p:cNvSpPr>
            <a:spLocks noChangeArrowheads="1"/>
          </p:cNvSpPr>
          <p:nvPr/>
        </p:nvSpPr>
        <p:spPr bwMode="auto">
          <a:xfrm>
            <a:off x="4344988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Rectangle 184"/>
          <p:cNvSpPr>
            <a:spLocks noChangeArrowheads="1"/>
          </p:cNvSpPr>
          <p:nvPr/>
        </p:nvSpPr>
        <p:spPr bwMode="auto">
          <a:xfrm>
            <a:off x="4473575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7" name="Rectangle 185"/>
          <p:cNvSpPr>
            <a:spLocks noChangeArrowheads="1"/>
          </p:cNvSpPr>
          <p:nvPr/>
        </p:nvSpPr>
        <p:spPr bwMode="auto">
          <a:xfrm>
            <a:off x="4602163" y="441750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8" name="Rectangle 186"/>
          <p:cNvSpPr>
            <a:spLocks noChangeArrowheads="1"/>
          </p:cNvSpPr>
          <p:nvPr/>
        </p:nvSpPr>
        <p:spPr bwMode="auto">
          <a:xfrm>
            <a:off x="4730750" y="441750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9" name="Rectangle 188"/>
          <p:cNvSpPr>
            <a:spLocks noChangeArrowheads="1"/>
          </p:cNvSpPr>
          <p:nvPr/>
        </p:nvSpPr>
        <p:spPr bwMode="auto">
          <a:xfrm>
            <a:off x="3830638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Rectangle 189"/>
          <p:cNvSpPr>
            <a:spLocks noChangeArrowheads="1"/>
          </p:cNvSpPr>
          <p:nvPr/>
        </p:nvSpPr>
        <p:spPr bwMode="auto">
          <a:xfrm>
            <a:off x="3959225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1" name="Rectangle 190"/>
          <p:cNvSpPr>
            <a:spLocks noChangeArrowheads="1"/>
          </p:cNvSpPr>
          <p:nvPr/>
        </p:nvSpPr>
        <p:spPr bwMode="auto">
          <a:xfrm>
            <a:off x="4087813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2" name="Rectangle 191"/>
          <p:cNvSpPr>
            <a:spLocks noChangeArrowheads="1"/>
          </p:cNvSpPr>
          <p:nvPr/>
        </p:nvSpPr>
        <p:spPr bwMode="auto">
          <a:xfrm>
            <a:off x="4216400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3" name="Rectangle 192"/>
          <p:cNvSpPr>
            <a:spLocks noChangeArrowheads="1"/>
          </p:cNvSpPr>
          <p:nvPr/>
        </p:nvSpPr>
        <p:spPr bwMode="auto">
          <a:xfrm>
            <a:off x="4344988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" name="Rectangle 193"/>
          <p:cNvSpPr>
            <a:spLocks noChangeArrowheads="1"/>
          </p:cNvSpPr>
          <p:nvPr/>
        </p:nvSpPr>
        <p:spPr bwMode="auto">
          <a:xfrm>
            <a:off x="4473575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5" name="Rectangle 194"/>
          <p:cNvSpPr>
            <a:spLocks noChangeArrowheads="1"/>
          </p:cNvSpPr>
          <p:nvPr/>
        </p:nvSpPr>
        <p:spPr bwMode="auto">
          <a:xfrm>
            <a:off x="4602163" y="454609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6" name="Rectangle 195"/>
          <p:cNvSpPr>
            <a:spLocks noChangeArrowheads="1"/>
          </p:cNvSpPr>
          <p:nvPr/>
        </p:nvSpPr>
        <p:spPr bwMode="auto">
          <a:xfrm>
            <a:off x="4730750" y="454609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7" name="Rectangle 197"/>
          <p:cNvSpPr>
            <a:spLocks noChangeArrowheads="1"/>
          </p:cNvSpPr>
          <p:nvPr/>
        </p:nvSpPr>
        <p:spPr bwMode="auto">
          <a:xfrm>
            <a:off x="3830638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8" name="Rectangle 198"/>
          <p:cNvSpPr>
            <a:spLocks noChangeArrowheads="1"/>
          </p:cNvSpPr>
          <p:nvPr/>
        </p:nvSpPr>
        <p:spPr bwMode="auto">
          <a:xfrm>
            <a:off x="3959225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9" name="Rectangle 199"/>
          <p:cNvSpPr>
            <a:spLocks noChangeArrowheads="1"/>
          </p:cNvSpPr>
          <p:nvPr/>
        </p:nvSpPr>
        <p:spPr bwMode="auto">
          <a:xfrm>
            <a:off x="4087813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0" name="Rectangle 200"/>
          <p:cNvSpPr>
            <a:spLocks noChangeArrowheads="1"/>
          </p:cNvSpPr>
          <p:nvPr/>
        </p:nvSpPr>
        <p:spPr bwMode="auto">
          <a:xfrm>
            <a:off x="4216400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1" name="Rectangle 201"/>
          <p:cNvSpPr>
            <a:spLocks noChangeArrowheads="1"/>
          </p:cNvSpPr>
          <p:nvPr/>
        </p:nvSpPr>
        <p:spPr bwMode="auto">
          <a:xfrm>
            <a:off x="4344988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2" name="Rectangle 202"/>
          <p:cNvSpPr>
            <a:spLocks noChangeArrowheads="1"/>
          </p:cNvSpPr>
          <p:nvPr/>
        </p:nvSpPr>
        <p:spPr bwMode="auto">
          <a:xfrm>
            <a:off x="4473575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Rectangle 203"/>
          <p:cNvSpPr>
            <a:spLocks noChangeArrowheads="1"/>
          </p:cNvSpPr>
          <p:nvPr/>
        </p:nvSpPr>
        <p:spPr bwMode="auto">
          <a:xfrm>
            <a:off x="4602163" y="467468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" name="Rectangle 204"/>
          <p:cNvSpPr>
            <a:spLocks noChangeArrowheads="1"/>
          </p:cNvSpPr>
          <p:nvPr/>
        </p:nvSpPr>
        <p:spPr bwMode="auto">
          <a:xfrm>
            <a:off x="4730750" y="467468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5" name="Rectangle 206"/>
          <p:cNvSpPr>
            <a:spLocks noChangeArrowheads="1"/>
          </p:cNvSpPr>
          <p:nvPr/>
        </p:nvSpPr>
        <p:spPr bwMode="auto">
          <a:xfrm>
            <a:off x="3830638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6" name="Rectangle 207"/>
          <p:cNvSpPr>
            <a:spLocks noChangeArrowheads="1"/>
          </p:cNvSpPr>
          <p:nvPr/>
        </p:nvSpPr>
        <p:spPr bwMode="auto">
          <a:xfrm>
            <a:off x="3959225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7" name="Rectangle 208"/>
          <p:cNvSpPr>
            <a:spLocks noChangeArrowheads="1"/>
          </p:cNvSpPr>
          <p:nvPr/>
        </p:nvSpPr>
        <p:spPr bwMode="auto">
          <a:xfrm>
            <a:off x="4087813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8" name="Rectangle 209"/>
          <p:cNvSpPr>
            <a:spLocks noChangeArrowheads="1"/>
          </p:cNvSpPr>
          <p:nvPr/>
        </p:nvSpPr>
        <p:spPr bwMode="auto">
          <a:xfrm>
            <a:off x="4216400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9" name="Rectangle 210"/>
          <p:cNvSpPr>
            <a:spLocks noChangeArrowheads="1"/>
          </p:cNvSpPr>
          <p:nvPr/>
        </p:nvSpPr>
        <p:spPr bwMode="auto">
          <a:xfrm>
            <a:off x="4344988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Rectangle 211"/>
          <p:cNvSpPr>
            <a:spLocks noChangeArrowheads="1"/>
          </p:cNvSpPr>
          <p:nvPr/>
        </p:nvSpPr>
        <p:spPr bwMode="auto">
          <a:xfrm>
            <a:off x="4473575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1" name="Rectangle 212"/>
          <p:cNvSpPr>
            <a:spLocks noChangeArrowheads="1"/>
          </p:cNvSpPr>
          <p:nvPr/>
        </p:nvSpPr>
        <p:spPr bwMode="auto">
          <a:xfrm>
            <a:off x="4602163" y="4803271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2" name="Rectangle 213"/>
          <p:cNvSpPr>
            <a:spLocks noChangeArrowheads="1"/>
          </p:cNvSpPr>
          <p:nvPr/>
        </p:nvSpPr>
        <p:spPr bwMode="auto">
          <a:xfrm>
            <a:off x="4730750" y="4803271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ectangle 215"/>
          <p:cNvSpPr>
            <a:spLocks noChangeArrowheads="1"/>
          </p:cNvSpPr>
          <p:nvPr/>
        </p:nvSpPr>
        <p:spPr bwMode="auto">
          <a:xfrm>
            <a:off x="3830638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" name="Rectangle 216"/>
          <p:cNvSpPr>
            <a:spLocks noChangeArrowheads="1"/>
          </p:cNvSpPr>
          <p:nvPr/>
        </p:nvSpPr>
        <p:spPr bwMode="auto">
          <a:xfrm>
            <a:off x="3959225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ectangle 217"/>
          <p:cNvSpPr>
            <a:spLocks noChangeArrowheads="1"/>
          </p:cNvSpPr>
          <p:nvPr/>
        </p:nvSpPr>
        <p:spPr bwMode="auto">
          <a:xfrm>
            <a:off x="4087813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ectangle 218"/>
          <p:cNvSpPr>
            <a:spLocks noChangeArrowheads="1"/>
          </p:cNvSpPr>
          <p:nvPr/>
        </p:nvSpPr>
        <p:spPr bwMode="auto">
          <a:xfrm>
            <a:off x="4216400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7" name="Rectangle 219"/>
          <p:cNvSpPr>
            <a:spLocks noChangeArrowheads="1"/>
          </p:cNvSpPr>
          <p:nvPr/>
        </p:nvSpPr>
        <p:spPr bwMode="auto">
          <a:xfrm>
            <a:off x="4344988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8" name="Rectangle 220"/>
          <p:cNvSpPr>
            <a:spLocks noChangeArrowheads="1"/>
          </p:cNvSpPr>
          <p:nvPr/>
        </p:nvSpPr>
        <p:spPr bwMode="auto">
          <a:xfrm>
            <a:off x="4473575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9" name="Rectangle 221"/>
          <p:cNvSpPr>
            <a:spLocks noChangeArrowheads="1"/>
          </p:cNvSpPr>
          <p:nvPr/>
        </p:nvSpPr>
        <p:spPr bwMode="auto">
          <a:xfrm>
            <a:off x="4602163" y="4931858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0" name="Rectangle 222"/>
          <p:cNvSpPr>
            <a:spLocks noChangeArrowheads="1"/>
          </p:cNvSpPr>
          <p:nvPr/>
        </p:nvSpPr>
        <p:spPr bwMode="auto">
          <a:xfrm>
            <a:off x="4730750" y="493185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1" name="Rectangle 224"/>
          <p:cNvSpPr>
            <a:spLocks noChangeArrowheads="1"/>
          </p:cNvSpPr>
          <p:nvPr/>
        </p:nvSpPr>
        <p:spPr bwMode="auto">
          <a:xfrm>
            <a:off x="3830638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2" name="Rectangle 225"/>
          <p:cNvSpPr>
            <a:spLocks noChangeArrowheads="1"/>
          </p:cNvSpPr>
          <p:nvPr/>
        </p:nvSpPr>
        <p:spPr bwMode="auto">
          <a:xfrm>
            <a:off x="3959225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3" name="Rectangle 226"/>
          <p:cNvSpPr>
            <a:spLocks noChangeArrowheads="1"/>
          </p:cNvSpPr>
          <p:nvPr/>
        </p:nvSpPr>
        <p:spPr bwMode="auto">
          <a:xfrm>
            <a:off x="4087813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ectangle 227"/>
          <p:cNvSpPr>
            <a:spLocks noChangeArrowheads="1"/>
          </p:cNvSpPr>
          <p:nvPr/>
        </p:nvSpPr>
        <p:spPr bwMode="auto">
          <a:xfrm>
            <a:off x="4216400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ectangle 228"/>
          <p:cNvSpPr>
            <a:spLocks noChangeArrowheads="1"/>
          </p:cNvSpPr>
          <p:nvPr/>
        </p:nvSpPr>
        <p:spPr bwMode="auto">
          <a:xfrm>
            <a:off x="4344988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ectangle 229"/>
          <p:cNvSpPr>
            <a:spLocks noChangeArrowheads="1"/>
          </p:cNvSpPr>
          <p:nvPr/>
        </p:nvSpPr>
        <p:spPr bwMode="auto">
          <a:xfrm>
            <a:off x="4473575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7" name="Rectangle 230"/>
          <p:cNvSpPr>
            <a:spLocks noChangeArrowheads="1"/>
          </p:cNvSpPr>
          <p:nvPr/>
        </p:nvSpPr>
        <p:spPr bwMode="auto">
          <a:xfrm>
            <a:off x="4602163" y="5060446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8" name="Rectangle 231"/>
          <p:cNvSpPr>
            <a:spLocks noChangeArrowheads="1"/>
          </p:cNvSpPr>
          <p:nvPr/>
        </p:nvSpPr>
        <p:spPr bwMode="auto">
          <a:xfrm>
            <a:off x="4730750" y="5060446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9" name="Rectangle 233"/>
          <p:cNvSpPr>
            <a:spLocks noChangeArrowheads="1"/>
          </p:cNvSpPr>
          <p:nvPr/>
        </p:nvSpPr>
        <p:spPr bwMode="auto">
          <a:xfrm>
            <a:off x="3830638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0" name="Rectangle 234"/>
          <p:cNvSpPr>
            <a:spLocks noChangeArrowheads="1"/>
          </p:cNvSpPr>
          <p:nvPr/>
        </p:nvSpPr>
        <p:spPr bwMode="auto">
          <a:xfrm>
            <a:off x="3959225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1" name="Rectangle 235"/>
          <p:cNvSpPr>
            <a:spLocks noChangeArrowheads="1"/>
          </p:cNvSpPr>
          <p:nvPr/>
        </p:nvSpPr>
        <p:spPr bwMode="auto">
          <a:xfrm>
            <a:off x="4087813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2" name="Rectangle 236"/>
          <p:cNvSpPr>
            <a:spLocks noChangeArrowheads="1"/>
          </p:cNvSpPr>
          <p:nvPr/>
        </p:nvSpPr>
        <p:spPr bwMode="auto">
          <a:xfrm>
            <a:off x="4216400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Rectangle 237"/>
          <p:cNvSpPr>
            <a:spLocks noChangeArrowheads="1"/>
          </p:cNvSpPr>
          <p:nvPr/>
        </p:nvSpPr>
        <p:spPr bwMode="auto">
          <a:xfrm>
            <a:off x="4344988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4" name="Rectangle 238"/>
          <p:cNvSpPr>
            <a:spLocks noChangeArrowheads="1"/>
          </p:cNvSpPr>
          <p:nvPr/>
        </p:nvSpPr>
        <p:spPr bwMode="auto">
          <a:xfrm>
            <a:off x="4473575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" name="Rectangle 239"/>
          <p:cNvSpPr>
            <a:spLocks noChangeArrowheads="1"/>
          </p:cNvSpPr>
          <p:nvPr/>
        </p:nvSpPr>
        <p:spPr bwMode="auto">
          <a:xfrm>
            <a:off x="4602163" y="5189033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Rectangle 240"/>
          <p:cNvSpPr>
            <a:spLocks noChangeArrowheads="1"/>
          </p:cNvSpPr>
          <p:nvPr/>
        </p:nvSpPr>
        <p:spPr bwMode="auto">
          <a:xfrm>
            <a:off x="4730750" y="5189033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8" name="Text Box 242"/>
          <p:cNvSpPr txBox="1">
            <a:spLocks noChangeArrowheads="1"/>
          </p:cNvSpPr>
          <p:nvPr/>
        </p:nvSpPr>
        <p:spPr bwMode="auto">
          <a:xfrm>
            <a:off x="3462872" y="4031746"/>
            <a:ext cx="1767408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204"/>
                </a:solidFill>
                <a:latin typeface="Calibri" pitchFamily="34" charset="0"/>
                <a:cs typeface="Calibri" pitchFamily="34" charset="0"/>
              </a:rPr>
              <a:t>Data not found in cache</a:t>
            </a:r>
            <a:endParaRPr lang="en-US" sz="1400" dirty="0">
              <a:solidFill>
                <a:srgbClr val="00020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Text Box 243"/>
          <p:cNvSpPr txBox="1">
            <a:spLocks noChangeArrowheads="1"/>
          </p:cNvSpPr>
          <p:nvPr/>
        </p:nvSpPr>
        <p:spPr bwMode="auto">
          <a:xfrm>
            <a:off x="2909968" y="704346"/>
            <a:ext cx="3043077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Data found in cache = </a:t>
            </a:r>
            <a:r>
              <a:rPr lang="en-US" sz="1800" dirty="0" smtClean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Read hit</a:t>
            </a:r>
            <a:endParaRPr lang="en-US" sz="1800" dirty="0">
              <a:solidFill>
                <a:srgbClr val="0003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 Box 244"/>
          <p:cNvSpPr txBox="1">
            <a:spLocks noChangeArrowheads="1"/>
          </p:cNvSpPr>
          <p:nvPr/>
        </p:nvSpPr>
        <p:spPr bwMode="auto">
          <a:xfrm>
            <a:off x="2582961" y="3390900"/>
            <a:ext cx="3697102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Data not found in cache = Read miss</a:t>
            </a:r>
            <a:endParaRPr lang="en-US" sz="1800" dirty="0">
              <a:solidFill>
                <a:srgbClr val="000308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2562224" y="193920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 Box 12"/>
          <p:cNvSpPr txBox="1">
            <a:spLocks noChangeArrowheads="1"/>
          </p:cNvSpPr>
          <p:nvPr/>
        </p:nvSpPr>
        <p:spPr bwMode="auto">
          <a:xfrm>
            <a:off x="2258472" y="4405061"/>
            <a:ext cx="1303205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1. Read Request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2567174" y="467512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 Box 12"/>
          <p:cNvSpPr txBox="1">
            <a:spLocks noChangeArrowheads="1"/>
          </p:cNvSpPr>
          <p:nvPr/>
        </p:nvSpPr>
        <p:spPr bwMode="auto">
          <a:xfrm>
            <a:off x="2128650" y="2292032"/>
            <a:ext cx="1552949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Data sent to host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0" name="Straight Arrow Connector 339"/>
          <p:cNvCxnSpPr/>
          <p:nvPr/>
        </p:nvCxnSpPr>
        <p:spPr>
          <a:xfrm flipH="1">
            <a:off x="2562224" y="2209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 Box 12"/>
          <p:cNvSpPr txBox="1">
            <a:spLocks noChangeArrowheads="1"/>
          </p:cNvSpPr>
          <p:nvPr/>
        </p:nvSpPr>
        <p:spPr bwMode="auto">
          <a:xfrm>
            <a:off x="2133600" y="5063901"/>
            <a:ext cx="1552949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Data sent to host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2" name="Straight Arrow Connector 341"/>
          <p:cNvCxnSpPr/>
          <p:nvPr/>
        </p:nvCxnSpPr>
        <p:spPr>
          <a:xfrm flipH="1">
            <a:off x="2567174" y="498166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 Box 12"/>
          <p:cNvSpPr txBox="1">
            <a:spLocks noChangeArrowheads="1"/>
          </p:cNvSpPr>
          <p:nvPr/>
        </p:nvSpPr>
        <p:spPr bwMode="auto">
          <a:xfrm>
            <a:off x="5053071" y="4401882"/>
            <a:ext cx="1466702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Read Request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4" name="Straight Arrow Connector 343"/>
          <p:cNvCxnSpPr/>
          <p:nvPr/>
        </p:nvCxnSpPr>
        <p:spPr>
          <a:xfrm>
            <a:off x="5443522" y="46719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 Box 12"/>
          <p:cNvSpPr txBox="1">
            <a:spLocks noChangeArrowheads="1"/>
          </p:cNvSpPr>
          <p:nvPr/>
        </p:nvSpPr>
        <p:spPr bwMode="auto">
          <a:xfrm>
            <a:off x="4800600" y="5070857"/>
            <a:ext cx="1971644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3. Data copied to cache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5443522" y="498862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AutoShape 13"/>
          <p:cNvSpPr>
            <a:spLocks noChangeArrowheads="1"/>
          </p:cNvSpPr>
          <p:nvPr/>
        </p:nvSpPr>
        <p:spPr bwMode="auto">
          <a:xfrm>
            <a:off x="6765925" y="1126153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6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6142" y="12518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8542" y="14804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0942" y="17090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3342" y="1937674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5742" y="2150208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AutoShape 13"/>
          <p:cNvSpPr>
            <a:spLocks noChangeArrowheads="1"/>
          </p:cNvSpPr>
          <p:nvPr/>
        </p:nvSpPr>
        <p:spPr bwMode="auto">
          <a:xfrm>
            <a:off x="6772573" y="3886796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7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2790" y="4012517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5190" y="4241117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590" y="4469717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9990" y="4698317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2390" y="4910851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Oval 387"/>
          <p:cNvSpPr>
            <a:spLocks noChangeArrowheads="1"/>
          </p:cNvSpPr>
          <p:nvPr/>
        </p:nvSpPr>
        <p:spPr bwMode="auto">
          <a:xfrm>
            <a:off x="7563900" y="5057283"/>
            <a:ext cx="228600" cy="2286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0099FF">
                  <a:gamma/>
                  <a:tint val="98824"/>
                  <a:invGamma/>
                  <a:alpha val="10001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en-US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3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00" y="934379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2647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286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14400" y="3545915"/>
            <a:ext cx="7315200" cy="2521510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14400" y="826528"/>
            <a:ext cx="7315200" cy="2526272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 with Cache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4: Intelligent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460948" y="4828615"/>
            <a:ext cx="537268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460948" y="2109228"/>
            <a:ext cx="5372687" cy="0"/>
          </a:xfrm>
          <a:prstGeom prst="line">
            <a:avLst/>
          </a:prstGeom>
          <a:ln w="25400">
            <a:solidFill>
              <a:srgbClr val="404040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28915" y="693178"/>
            <a:ext cx="217489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Write-through </a:t>
            </a:r>
            <a:r>
              <a:rPr lang="en-US" sz="1800" dirty="0" smtClean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cache</a:t>
            </a:r>
            <a:endParaRPr lang="en-US" sz="1800" dirty="0">
              <a:solidFill>
                <a:srgbClr val="0003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414472" y="3403040"/>
            <a:ext cx="1805367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000308"/>
                </a:solidFill>
                <a:latin typeface="Calibri" pitchFamily="34" charset="0"/>
                <a:cs typeface="Calibri" pitchFamily="34" charset="0"/>
              </a:rPr>
              <a:t>Write-back cache</a:t>
            </a:r>
            <a:endParaRPr lang="en-US" sz="1800" dirty="0">
              <a:solidFill>
                <a:srgbClr val="0003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097519" y="1339290"/>
            <a:ext cx="44403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b="1">
                <a:solidFill>
                  <a:srgbClr val="000204"/>
                </a:solidFill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832173" y="2004065"/>
            <a:ext cx="65" cy="276999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803598" y="15805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932185" y="15805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060773" y="15805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189360" y="15805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317948" y="15805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446535" y="15805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575123" y="15805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703710" y="15805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803598" y="17091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3932185" y="17091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4060773" y="17091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189360" y="17091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4317948" y="17091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4446535" y="17091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4575123" y="17091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4703710" y="17091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03598" y="18377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932185" y="18377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4060773" y="18377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4189360" y="18377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4317948" y="18377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4446535" y="18377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75123" y="18377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703710" y="18377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3803598" y="19663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3932185" y="19663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4060773" y="19663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4189360" y="19663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4317948" y="19663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4446535" y="19663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4575123" y="19663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4703710" y="19663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3803598" y="20949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3932185" y="20949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060773" y="20949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189360" y="20949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4317948" y="20949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4446535" y="20949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4575123" y="20949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4703710" y="20949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auto">
          <a:xfrm>
            <a:off x="3803598" y="22235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3932185" y="22235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4060773" y="22235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75"/>
          <p:cNvSpPr>
            <a:spLocks noChangeArrowheads="1"/>
          </p:cNvSpPr>
          <p:nvPr/>
        </p:nvSpPr>
        <p:spPr bwMode="auto">
          <a:xfrm>
            <a:off x="4189360" y="22235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4317948" y="22235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4446535" y="22235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4575123" y="22235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4703710" y="22235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03598" y="23521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Rectangle 82"/>
          <p:cNvSpPr>
            <a:spLocks noChangeArrowheads="1"/>
          </p:cNvSpPr>
          <p:nvPr/>
        </p:nvSpPr>
        <p:spPr bwMode="auto">
          <a:xfrm>
            <a:off x="3932185" y="23521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83"/>
          <p:cNvSpPr>
            <a:spLocks noChangeArrowheads="1"/>
          </p:cNvSpPr>
          <p:nvPr/>
        </p:nvSpPr>
        <p:spPr bwMode="auto">
          <a:xfrm>
            <a:off x="4060773" y="23521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ectangle 84"/>
          <p:cNvSpPr>
            <a:spLocks noChangeArrowheads="1"/>
          </p:cNvSpPr>
          <p:nvPr/>
        </p:nvSpPr>
        <p:spPr bwMode="auto">
          <a:xfrm>
            <a:off x="4189360" y="23521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317948" y="23521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auto">
          <a:xfrm>
            <a:off x="4446535" y="23521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auto">
          <a:xfrm>
            <a:off x="4575123" y="23521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auto">
          <a:xfrm>
            <a:off x="4703710" y="23521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Rectangle 90"/>
          <p:cNvSpPr>
            <a:spLocks noChangeArrowheads="1"/>
          </p:cNvSpPr>
          <p:nvPr/>
        </p:nvSpPr>
        <p:spPr bwMode="auto">
          <a:xfrm>
            <a:off x="3803598" y="24807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ctangle 91"/>
          <p:cNvSpPr>
            <a:spLocks noChangeArrowheads="1"/>
          </p:cNvSpPr>
          <p:nvPr/>
        </p:nvSpPr>
        <p:spPr bwMode="auto">
          <a:xfrm>
            <a:off x="3932185" y="24807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4060773" y="24807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4189360" y="24807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94"/>
          <p:cNvSpPr>
            <a:spLocks noChangeArrowheads="1"/>
          </p:cNvSpPr>
          <p:nvPr/>
        </p:nvSpPr>
        <p:spPr bwMode="auto">
          <a:xfrm>
            <a:off x="4317948" y="24807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4446535" y="24807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96"/>
          <p:cNvSpPr>
            <a:spLocks noChangeArrowheads="1"/>
          </p:cNvSpPr>
          <p:nvPr/>
        </p:nvSpPr>
        <p:spPr bwMode="auto">
          <a:xfrm>
            <a:off x="4575123" y="24807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97"/>
          <p:cNvSpPr>
            <a:spLocks noChangeArrowheads="1"/>
          </p:cNvSpPr>
          <p:nvPr/>
        </p:nvSpPr>
        <p:spPr bwMode="auto">
          <a:xfrm>
            <a:off x="4703710" y="24807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98"/>
          <p:cNvSpPr>
            <a:spLocks noChangeArrowheads="1"/>
          </p:cNvSpPr>
          <p:nvPr/>
        </p:nvSpPr>
        <p:spPr bwMode="auto">
          <a:xfrm>
            <a:off x="3803598" y="15821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Text Box 100"/>
          <p:cNvSpPr txBox="1">
            <a:spLocks noChangeArrowheads="1"/>
          </p:cNvSpPr>
          <p:nvPr/>
        </p:nvSpPr>
        <p:spPr bwMode="auto">
          <a:xfrm>
            <a:off x="4097519" y="4049153"/>
            <a:ext cx="44403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b="1">
                <a:solidFill>
                  <a:srgbClr val="000204"/>
                </a:solidFill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95" name="Rectangle 102"/>
          <p:cNvSpPr>
            <a:spLocks noChangeArrowheads="1"/>
          </p:cNvSpPr>
          <p:nvPr/>
        </p:nvSpPr>
        <p:spPr bwMode="auto">
          <a:xfrm>
            <a:off x="3832173" y="4729803"/>
            <a:ext cx="65" cy="276999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105"/>
          <p:cNvSpPr>
            <a:spLocks noChangeArrowheads="1"/>
          </p:cNvSpPr>
          <p:nvPr/>
        </p:nvSpPr>
        <p:spPr bwMode="auto">
          <a:xfrm>
            <a:off x="3803598" y="43063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106"/>
          <p:cNvSpPr>
            <a:spLocks noChangeArrowheads="1"/>
          </p:cNvSpPr>
          <p:nvPr/>
        </p:nvSpPr>
        <p:spPr bwMode="auto">
          <a:xfrm>
            <a:off x="3932185" y="43063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107"/>
          <p:cNvSpPr>
            <a:spLocks noChangeArrowheads="1"/>
          </p:cNvSpPr>
          <p:nvPr/>
        </p:nvSpPr>
        <p:spPr bwMode="auto">
          <a:xfrm>
            <a:off x="4060773" y="43063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108"/>
          <p:cNvSpPr>
            <a:spLocks noChangeArrowheads="1"/>
          </p:cNvSpPr>
          <p:nvPr/>
        </p:nvSpPr>
        <p:spPr bwMode="auto">
          <a:xfrm>
            <a:off x="4189360" y="43063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109"/>
          <p:cNvSpPr>
            <a:spLocks noChangeArrowheads="1"/>
          </p:cNvSpPr>
          <p:nvPr/>
        </p:nvSpPr>
        <p:spPr bwMode="auto">
          <a:xfrm>
            <a:off x="4317948" y="43063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110"/>
          <p:cNvSpPr>
            <a:spLocks noChangeArrowheads="1"/>
          </p:cNvSpPr>
          <p:nvPr/>
        </p:nvSpPr>
        <p:spPr bwMode="auto">
          <a:xfrm>
            <a:off x="4446535" y="43063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111"/>
          <p:cNvSpPr>
            <a:spLocks noChangeArrowheads="1"/>
          </p:cNvSpPr>
          <p:nvPr/>
        </p:nvSpPr>
        <p:spPr bwMode="auto">
          <a:xfrm>
            <a:off x="4575123" y="43063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ctangle 112"/>
          <p:cNvSpPr>
            <a:spLocks noChangeArrowheads="1"/>
          </p:cNvSpPr>
          <p:nvPr/>
        </p:nvSpPr>
        <p:spPr bwMode="auto">
          <a:xfrm>
            <a:off x="4703710" y="43063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114"/>
          <p:cNvSpPr>
            <a:spLocks noChangeArrowheads="1"/>
          </p:cNvSpPr>
          <p:nvPr/>
        </p:nvSpPr>
        <p:spPr bwMode="auto">
          <a:xfrm>
            <a:off x="3803598" y="44349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115"/>
          <p:cNvSpPr>
            <a:spLocks noChangeArrowheads="1"/>
          </p:cNvSpPr>
          <p:nvPr/>
        </p:nvSpPr>
        <p:spPr bwMode="auto">
          <a:xfrm>
            <a:off x="3932185" y="44349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116"/>
          <p:cNvSpPr>
            <a:spLocks noChangeArrowheads="1"/>
          </p:cNvSpPr>
          <p:nvPr/>
        </p:nvSpPr>
        <p:spPr bwMode="auto">
          <a:xfrm>
            <a:off x="4060773" y="44349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117"/>
          <p:cNvSpPr>
            <a:spLocks noChangeArrowheads="1"/>
          </p:cNvSpPr>
          <p:nvPr/>
        </p:nvSpPr>
        <p:spPr bwMode="auto">
          <a:xfrm>
            <a:off x="4189360" y="44349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118"/>
          <p:cNvSpPr>
            <a:spLocks noChangeArrowheads="1"/>
          </p:cNvSpPr>
          <p:nvPr/>
        </p:nvSpPr>
        <p:spPr bwMode="auto">
          <a:xfrm>
            <a:off x="4317948" y="44349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119"/>
          <p:cNvSpPr>
            <a:spLocks noChangeArrowheads="1"/>
          </p:cNvSpPr>
          <p:nvPr/>
        </p:nvSpPr>
        <p:spPr bwMode="auto">
          <a:xfrm>
            <a:off x="4446535" y="44349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 120"/>
          <p:cNvSpPr>
            <a:spLocks noChangeArrowheads="1"/>
          </p:cNvSpPr>
          <p:nvPr/>
        </p:nvSpPr>
        <p:spPr bwMode="auto">
          <a:xfrm>
            <a:off x="4575123" y="443491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ectangle 121"/>
          <p:cNvSpPr>
            <a:spLocks noChangeArrowheads="1"/>
          </p:cNvSpPr>
          <p:nvPr/>
        </p:nvSpPr>
        <p:spPr bwMode="auto">
          <a:xfrm>
            <a:off x="4703710" y="443491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ctangle 123"/>
          <p:cNvSpPr>
            <a:spLocks noChangeArrowheads="1"/>
          </p:cNvSpPr>
          <p:nvPr/>
        </p:nvSpPr>
        <p:spPr bwMode="auto">
          <a:xfrm>
            <a:off x="3803598" y="45635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ctangle 124"/>
          <p:cNvSpPr>
            <a:spLocks noChangeArrowheads="1"/>
          </p:cNvSpPr>
          <p:nvPr/>
        </p:nvSpPr>
        <p:spPr bwMode="auto">
          <a:xfrm>
            <a:off x="3932185" y="45635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ctangle 125"/>
          <p:cNvSpPr>
            <a:spLocks noChangeArrowheads="1"/>
          </p:cNvSpPr>
          <p:nvPr/>
        </p:nvSpPr>
        <p:spPr bwMode="auto">
          <a:xfrm>
            <a:off x="4060773" y="45635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ctangle 126"/>
          <p:cNvSpPr>
            <a:spLocks noChangeArrowheads="1"/>
          </p:cNvSpPr>
          <p:nvPr/>
        </p:nvSpPr>
        <p:spPr bwMode="auto">
          <a:xfrm>
            <a:off x="4189360" y="45635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Rectangle 127"/>
          <p:cNvSpPr>
            <a:spLocks noChangeArrowheads="1"/>
          </p:cNvSpPr>
          <p:nvPr/>
        </p:nvSpPr>
        <p:spPr bwMode="auto">
          <a:xfrm>
            <a:off x="4317948" y="45635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Rectangle 128"/>
          <p:cNvSpPr>
            <a:spLocks noChangeArrowheads="1"/>
          </p:cNvSpPr>
          <p:nvPr/>
        </p:nvSpPr>
        <p:spPr bwMode="auto">
          <a:xfrm>
            <a:off x="4446535" y="45635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ectangle 129"/>
          <p:cNvSpPr>
            <a:spLocks noChangeArrowheads="1"/>
          </p:cNvSpPr>
          <p:nvPr/>
        </p:nvSpPr>
        <p:spPr bwMode="auto">
          <a:xfrm>
            <a:off x="4575123" y="456350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ectangle 130"/>
          <p:cNvSpPr>
            <a:spLocks noChangeArrowheads="1"/>
          </p:cNvSpPr>
          <p:nvPr/>
        </p:nvSpPr>
        <p:spPr bwMode="auto">
          <a:xfrm>
            <a:off x="4703710" y="456350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ectangle 132"/>
          <p:cNvSpPr>
            <a:spLocks noChangeArrowheads="1"/>
          </p:cNvSpPr>
          <p:nvPr/>
        </p:nvSpPr>
        <p:spPr bwMode="auto">
          <a:xfrm>
            <a:off x="3803598" y="46920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Rectangle 133"/>
          <p:cNvSpPr>
            <a:spLocks noChangeArrowheads="1"/>
          </p:cNvSpPr>
          <p:nvPr/>
        </p:nvSpPr>
        <p:spPr bwMode="auto">
          <a:xfrm>
            <a:off x="3932185" y="46920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Rectangle 134"/>
          <p:cNvSpPr>
            <a:spLocks noChangeArrowheads="1"/>
          </p:cNvSpPr>
          <p:nvPr/>
        </p:nvSpPr>
        <p:spPr bwMode="auto">
          <a:xfrm>
            <a:off x="4060773" y="46920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Rectangle 135"/>
          <p:cNvSpPr>
            <a:spLocks noChangeArrowheads="1"/>
          </p:cNvSpPr>
          <p:nvPr/>
        </p:nvSpPr>
        <p:spPr bwMode="auto">
          <a:xfrm>
            <a:off x="4189360" y="46920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Rectangle 136"/>
          <p:cNvSpPr>
            <a:spLocks noChangeArrowheads="1"/>
          </p:cNvSpPr>
          <p:nvPr/>
        </p:nvSpPr>
        <p:spPr bwMode="auto">
          <a:xfrm>
            <a:off x="4317948" y="46920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Rectangle 137"/>
          <p:cNvSpPr>
            <a:spLocks noChangeArrowheads="1"/>
          </p:cNvSpPr>
          <p:nvPr/>
        </p:nvSpPr>
        <p:spPr bwMode="auto">
          <a:xfrm>
            <a:off x="4446535" y="46920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Rectangle 138"/>
          <p:cNvSpPr>
            <a:spLocks noChangeArrowheads="1"/>
          </p:cNvSpPr>
          <p:nvPr/>
        </p:nvSpPr>
        <p:spPr bwMode="auto">
          <a:xfrm>
            <a:off x="4575123" y="469209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Rectangle 139"/>
          <p:cNvSpPr>
            <a:spLocks noChangeArrowheads="1"/>
          </p:cNvSpPr>
          <p:nvPr/>
        </p:nvSpPr>
        <p:spPr bwMode="auto">
          <a:xfrm>
            <a:off x="4703710" y="469209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Rectangle 141"/>
          <p:cNvSpPr>
            <a:spLocks noChangeArrowheads="1"/>
          </p:cNvSpPr>
          <p:nvPr/>
        </p:nvSpPr>
        <p:spPr bwMode="auto">
          <a:xfrm>
            <a:off x="3803598" y="48206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ectangle 142"/>
          <p:cNvSpPr>
            <a:spLocks noChangeArrowheads="1"/>
          </p:cNvSpPr>
          <p:nvPr/>
        </p:nvSpPr>
        <p:spPr bwMode="auto">
          <a:xfrm>
            <a:off x="3932185" y="48206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143"/>
          <p:cNvSpPr>
            <a:spLocks noChangeArrowheads="1"/>
          </p:cNvSpPr>
          <p:nvPr/>
        </p:nvSpPr>
        <p:spPr bwMode="auto">
          <a:xfrm>
            <a:off x="4060773" y="48206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ctangle 144"/>
          <p:cNvSpPr>
            <a:spLocks noChangeArrowheads="1"/>
          </p:cNvSpPr>
          <p:nvPr/>
        </p:nvSpPr>
        <p:spPr bwMode="auto">
          <a:xfrm>
            <a:off x="4189360" y="48206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Rectangle 145"/>
          <p:cNvSpPr>
            <a:spLocks noChangeArrowheads="1"/>
          </p:cNvSpPr>
          <p:nvPr/>
        </p:nvSpPr>
        <p:spPr bwMode="auto">
          <a:xfrm>
            <a:off x="4317948" y="48206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Rectangle 146"/>
          <p:cNvSpPr>
            <a:spLocks noChangeArrowheads="1"/>
          </p:cNvSpPr>
          <p:nvPr/>
        </p:nvSpPr>
        <p:spPr bwMode="auto">
          <a:xfrm>
            <a:off x="4446535" y="48206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Rectangle 147"/>
          <p:cNvSpPr>
            <a:spLocks noChangeArrowheads="1"/>
          </p:cNvSpPr>
          <p:nvPr/>
        </p:nvSpPr>
        <p:spPr bwMode="auto">
          <a:xfrm>
            <a:off x="4575123" y="482067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148"/>
          <p:cNvSpPr>
            <a:spLocks noChangeArrowheads="1"/>
          </p:cNvSpPr>
          <p:nvPr/>
        </p:nvSpPr>
        <p:spPr bwMode="auto">
          <a:xfrm>
            <a:off x="4703710" y="482067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ectangle 150"/>
          <p:cNvSpPr>
            <a:spLocks noChangeArrowheads="1"/>
          </p:cNvSpPr>
          <p:nvPr/>
        </p:nvSpPr>
        <p:spPr bwMode="auto">
          <a:xfrm>
            <a:off x="3803598" y="49492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ectangle 151"/>
          <p:cNvSpPr>
            <a:spLocks noChangeArrowheads="1"/>
          </p:cNvSpPr>
          <p:nvPr/>
        </p:nvSpPr>
        <p:spPr bwMode="auto">
          <a:xfrm>
            <a:off x="3932185" y="49492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ectangle 152"/>
          <p:cNvSpPr>
            <a:spLocks noChangeArrowheads="1"/>
          </p:cNvSpPr>
          <p:nvPr/>
        </p:nvSpPr>
        <p:spPr bwMode="auto">
          <a:xfrm>
            <a:off x="4060773" y="49492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Rectangle 153"/>
          <p:cNvSpPr>
            <a:spLocks noChangeArrowheads="1"/>
          </p:cNvSpPr>
          <p:nvPr/>
        </p:nvSpPr>
        <p:spPr bwMode="auto">
          <a:xfrm>
            <a:off x="4189360" y="49492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Rectangle 154"/>
          <p:cNvSpPr>
            <a:spLocks noChangeArrowheads="1"/>
          </p:cNvSpPr>
          <p:nvPr/>
        </p:nvSpPr>
        <p:spPr bwMode="auto">
          <a:xfrm>
            <a:off x="4317948" y="49492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Rectangle 155"/>
          <p:cNvSpPr>
            <a:spLocks noChangeArrowheads="1"/>
          </p:cNvSpPr>
          <p:nvPr/>
        </p:nvSpPr>
        <p:spPr bwMode="auto">
          <a:xfrm>
            <a:off x="4446535" y="49492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Rectangle 156"/>
          <p:cNvSpPr>
            <a:spLocks noChangeArrowheads="1"/>
          </p:cNvSpPr>
          <p:nvPr/>
        </p:nvSpPr>
        <p:spPr bwMode="auto">
          <a:xfrm>
            <a:off x="4575123" y="4949265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Rectangle 157"/>
          <p:cNvSpPr>
            <a:spLocks noChangeArrowheads="1"/>
          </p:cNvSpPr>
          <p:nvPr/>
        </p:nvSpPr>
        <p:spPr bwMode="auto">
          <a:xfrm>
            <a:off x="4703710" y="4949265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159"/>
          <p:cNvSpPr>
            <a:spLocks noChangeArrowheads="1"/>
          </p:cNvSpPr>
          <p:nvPr/>
        </p:nvSpPr>
        <p:spPr bwMode="auto">
          <a:xfrm>
            <a:off x="3803598" y="50778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Rectangle 160"/>
          <p:cNvSpPr>
            <a:spLocks noChangeArrowheads="1"/>
          </p:cNvSpPr>
          <p:nvPr/>
        </p:nvSpPr>
        <p:spPr bwMode="auto">
          <a:xfrm>
            <a:off x="3932185" y="50778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Rectangle 161"/>
          <p:cNvSpPr>
            <a:spLocks noChangeArrowheads="1"/>
          </p:cNvSpPr>
          <p:nvPr/>
        </p:nvSpPr>
        <p:spPr bwMode="auto">
          <a:xfrm>
            <a:off x="4060773" y="50778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Rectangle 162"/>
          <p:cNvSpPr>
            <a:spLocks noChangeArrowheads="1"/>
          </p:cNvSpPr>
          <p:nvPr/>
        </p:nvSpPr>
        <p:spPr bwMode="auto">
          <a:xfrm>
            <a:off x="4189360" y="50778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Rectangle 163"/>
          <p:cNvSpPr>
            <a:spLocks noChangeArrowheads="1"/>
          </p:cNvSpPr>
          <p:nvPr/>
        </p:nvSpPr>
        <p:spPr bwMode="auto">
          <a:xfrm>
            <a:off x="4317948" y="50778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Rectangle 164"/>
          <p:cNvSpPr>
            <a:spLocks noChangeArrowheads="1"/>
          </p:cNvSpPr>
          <p:nvPr/>
        </p:nvSpPr>
        <p:spPr bwMode="auto">
          <a:xfrm>
            <a:off x="4446535" y="50778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Rectangle 165"/>
          <p:cNvSpPr>
            <a:spLocks noChangeArrowheads="1"/>
          </p:cNvSpPr>
          <p:nvPr/>
        </p:nvSpPr>
        <p:spPr bwMode="auto">
          <a:xfrm>
            <a:off x="4575123" y="5077853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Rectangle 166"/>
          <p:cNvSpPr>
            <a:spLocks noChangeArrowheads="1"/>
          </p:cNvSpPr>
          <p:nvPr/>
        </p:nvSpPr>
        <p:spPr bwMode="auto">
          <a:xfrm>
            <a:off x="4703710" y="5077853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Rectangle 168"/>
          <p:cNvSpPr>
            <a:spLocks noChangeArrowheads="1"/>
          </p:cNvSpPr>
          <p:nvPr/>
        </p:nvSpPr>
        <p:spPr bwMode="auto">
          <a:xfrm>
            <a:off x="3803598" y="52064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Rectangle 169"/>
          <p:cNvSpPr>
            <a:spLocks noChangeArrowheads="1"/>
          </p:cNvSpPr>
          <p:nvPr/>
        </p:nvSpPr>
        <p:spPr bwMode="auto">
          <a:xfrm>
            <a:off x="3932185" y="52064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" name="Rectangle 170"/>
          <p:cNvSpPr>
            <a:spLocks noChangeArrowheads="1"/>
          </p:cNvSpPr>
          <p:nvPr/>
        </p:nvSpPr>
        <p:spPr bwMode="auto">
          <a:xfrm>
            <a:off x="4060773" y="52064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Rectangle 171"/>
          <p:cNvSpPr>
            <a:spLocks noChangeArrowheads="1"/>
          </p:cNvSpPr>
          <p:nvPr/>
        </p:nvSpPr>
        <p:spPr bwMode="auto">
          <a:xfrm>
            <a:off x="4189360" y="52064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Rectangle 172"/>
          <p:cNvSpPr>
            <a:spLocks noChangeArrowheads="1"/>
          </p:cNvSpPr>
          <p:nvPr/>
        </p:nvSpPr>
        <p:spPr bwMode="auto">
          <a:xfrm>
            <a:off x="4317948" y="52064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7" name="Rectangle 173"/>
          <p:cNvSpPr>
            <a:spLocks noChangeArrowheads="1"/>
          </p:cNvSpPr>
          <p:nvPr/>
        </p:nvSpPr>
        <p:spPr bwMode="auto">
          <a:xfrm>
            <a:off x="4446535" y="52064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Rectangle 174"/>
          <p:cNvSpPr>
            <a:spLocks noChangeArrowheads="1"/>
          </p:cNvSpPr>
          <p:nvPr/>
        </p:nvSpPr>
        <p:spPr bwMode="auto">
          <a:xfrm>
            <a:off x="4575123" y="5206440"/>
            <a:ext cx="128587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Rectangle 175"/>
          <p:cNvSpPr>
            <a:spLocks noChangeArrowheads="1"/>
          </p:cNvSpPr>
          <p:nvPr/>
        </p:nvSpPr>
        <p:spPr bwMode="auto">
          <a:xfrm>
            <a:off x="4703710" y="5206440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Rectangle 181"/>
          <p:cNvSpPr>
            <a:spLocks noChangeArrowheads="1"/>
          </p:cNvSpPr>
          <p:nvPr/>
        </p:nvSpPr>
        <p:spPr bwMode="auto">
          <a:xfrm>
            <a:off x="3803598" y="4306328"/>
            <a:ext cx="128587" cy="128587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Rectangle 182"/>
          <p:cNvSpPr>
            <a:spLocks noChangeArrowheads="1"/>
          </p:cNvSpPr>
          <p:nvPr/>
        </p:nvSpPr>
        <p:spPr bwMode="auto">
          <a:xfrm>
            <a:off x="3932185" y="4306328"/>
            <a:ext cx="128588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Rectangle 183"/>
          <p:cNvSpPr>
            <a:spLocks noChangeArrowheads="1"/>
          </p:cNvSpPr>
          <p:nvPr/>
        </p:nvSpPr>
        <p:spPr bwMode="auto">
          <a:xfrm>
            <a:off x="4060773" y="4306328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3" name="Text Box 12"/>
          <p:cNvSpPr txBox="1">
            <a:spLocks noChangeArrowheads="1"/>
          </p:cNvSpPr>
          <p:nvPr/>
        </p:nvSpPr>
        <p:spPr bwMode="auto">
          <a:xfrm>
            <a:off x="2201314" y="1697803"/>
            <a:ext cx="127200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1. Data write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2494414" y="1967871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 Box 12"/>
          <p:cNvSpPr txBox="1">
            <a:spLocks noChangeArrowheads="1"/>
          </p:cNvSpPr>
          <p:nvPr/>
        </p:nvSpPr>
        <p:spPr bwMode="auto">
          <a:xfrm>
            <a:off x="2060840" y="2320701"/>
            <a:ext cx="1552949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Acknowledgment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H="1">
            <a:off x="2494414" y="223846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12"/>
          <p:cNvSpPr txBox="1">
            <a:spLocks noChangeArrowheads="1"/>
          </p:cNvSpPr>
          <p:nvPr/>
        </p:nvSpPr>
        <p:spPr bwMode="auto">
          <a:xfrm>
            <a:off x="5113685" y="1691640"/>
            <a:ext cx="127200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Data write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5406785" y="196170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 Box 12"/>
          <p:cNvSpPr txBox="1">
            <a:spLocks noChangeArrowheads="1"/>
          </p:cNvSpPr>
          <p:nvPr/>
        </p:nvSpPr>
        <p:spPr bwMode="auto">
          <a:xfrm>
            <a:off x="4973211" y="2314538"/>
            <a:ext cx="1552949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 Acknowledgment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5406785" y="22323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 Box 12"/>
          <p:cNvSpPr txBox="1">
            <a:spLocks noChangeArrowheads="1"/>
          </p:cNvSpPr>
          <p:nvPr/>
        </p:nvSpPr>
        <p:spPr bwMode="auto">
          <a:xfrm>
            <a:off x="5112154" y="4412428"/>
            <a:ext cx="127200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3. Data write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5405254" y="468249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 Box 12"/>
          <p:cNvSpPr txBox="1">
            <a:spLocks noChangeArrowheads="1"/>
          </p:cNvSpPr>
          <p:nvPr/>
        </p:nvSpPr>
        <p:spPr bwMode="auto">
          <a:xfrm>
            <a:off x="4971680" y="5035326"/>
            <a:ext cx="1552949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Acknowledgment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5405254" y="495309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 Box 12"/>
          <p:cNvSpPr txBox="1">
            <a:spLocks noChangeArrowheads="1"/>
          </p:cNvSpPr>
          <p:nvPr/>
        </p:nvSpPr>
        <p:spPr bwMode="auto">
          <a:xfrm>
            <a:off x="2201314" y="4412428"/>
            <a:ext cx="1272001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1. Data write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2494414" y="468249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 Box 12"/>
          <p:cNvSpPr txBox="1">
            <a:spLocks noChangeArrowheads="1"/>
          </p:cNvSpPr>
          <p:nvPr/>
        </p:nvSpPr>
        <p:spPr bwMode="auto">
          <a:xfrm>
            <a:off x="2060840" y="5035326"/>
            <a:ext cx="1552949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204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 Acknowledgment</a:t>
            </a: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 flipH="1">
            <a:off x="2494414" y="495309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AutoShape 13"/>
          <p:cNvSpPr>
            <a:spLocks noChangeArrowheads="1"/>
          </p:cNvSpPr>
          <p:nvPr/>
        </p:nvSpPr>
        <p:spPr bwMode="auto">
          <a:xfrm>
            <a:off x="6677157" y="1173394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2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7374" y="1299115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9774" y="1527715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2174" y="1756315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4574" y="1984915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974" y="2197449"/>
            <a:ext cx="701866" cy="701866"/>
          </a:xfrm>
          <a:prstGeom prst="rect">
            <a:avLst/>
          </a:prstGeom>
          <a:ln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Rectangle 193"/>
          <p:cNvSpPr>
            <a:spLocks noChangeArrowheads="1"/>
          </p:cNvSpPr>
          <p:nvPr/>
        </p:nvSpPr>
        <p:spPr bwMode="auto">
          <a:xfrm>
            <a:off x="7478018" y="2393887"/>
            <a:ext cx="128587" cy="128587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8" name="AutoShape 13"/>
          <p:cNvSpPr>
            <a:spLocks noChangeArrowheads="1"/>
          </p:cNvSpPr>
          <p:nvPr/>
        </p:nvSpPr>
        <p:spPr bwMode="auto">
          <a:xfrm>
            <a:off x="6679357" y="3901028"/>
            <a:ext cx="1387475" cy="1868487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  <a:extLst/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4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9574" y="4026749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1974" y="4255349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4374" y="4483949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6774" y="4712549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9174" y="4925083"/>
            <a:ext cx="701866" cy="7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Rectangle 202"/>
          <p:cNvSpPr>
            <a:spLocks noChangeArrowheads="1"/>
          </p:cNvSpPr>
          <p:nvPr/>
        </p:nvSpPr>
        <p:spPr bwMode="auto">
          <a:xfrm>
            <a:off x="7084169" y="4667919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6" name="Rectangle 203"/>
          <p:cNvSpPr>
            <a:spLocks noChangeArrowheads="1"/>
          </p:cNvSpPr>
          <p:nvPr/>
        </p:nvSpPr>
        <p:spPr bwMode="auto">
          <a:xfrm>
            <a:off x="7226923" y="4899078"/>
            <a:ext cx="128588" cy="128588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7" name="Rectangle 204"/>
          <p:cNvSpPr>
            <a:spLocks noChangeArrowheads="1"/>
          </p:cNvSpPr>
          <p:nvPr/>
        </p:nvSpPr>
        <p:spPr bwMode="auto">
          <a:xfrm>
            <a:off x="7407045" y="5125144"/>
            <a:ext cx="128588" cy="128588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1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734" y="970836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734" y="3701335"/>
            <a:ext cx="976749" cy="2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17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1502</Words>
  <Application>Microsoft Office PowerPoint</Application>
  <PresentationFormat>On-screen Show (4:3)</PresentationFormat>
  <Paragraphs>424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1_ILT_EdServTemplate_2011</vt:lpstr>
      <vt:lpstr>Module – 4   Intelligent storage system</vt:lpstr>
      <vt:lpstr>Slide 2</vt:lpstr>
      <vt:lpstr>Module 4: Intelligent Storage System</vt:lpstr>
      <vt:lpstr>What is an Intelligent Storage System (ISS) ?</vt:lpstr>
      <vt:lpstr>Key Components of an ISS</vt:lpstr>
      <vt:lpstr>Key Components of ISS: Front End </vt:lpstr>
      <vt:lpstr>Key Components of ISS: Cache</vt:lpstr>
      <vt:lpstr>Read Operation with Cache</vt:lpstr>
      <vt:lpstr>Write Operation with Cache</vt:lpstr>
      <vt:lpstr>Cache Management: Algorithms</vt:lpstr>
      <vt:lpstr>Cache Management: Watermarking</vt:lpstr>
      <vt:lpstr>Cache Data Protection</vt:lpstr>
      <vt:lpstr>Server Flash-caching Technology</vt:lpstr>
      <vt:lpstr>Key Components of ISS: Back End</vt:lpstr>
      <vt:lpstr>Key Components of ISS: Physical Disks</vt:lpstr>
      <vt:lpstr>Module 4: Intelligent Storage System</vt:lpstr>
      <vt:lpstr>Assigning Storage to Host</vt:lpstr>
      <vt:lpstr>Traditional Storage Provisioning</vt:lpstr>
      <vt:lpstr>LUN Expansion</vt:lpstr>
      <vt:lpstr>Virtual Storage Provisioning</vt:lpstr>
      <vt:lpstr>Traditional Provisioning vs. Virtual Provisioning</vt:lpstr>
      <vt:lpstr>LUN Masking</vt:lpstr>
      <vt:lpstr>Types of ISS: High-end Storage Systems</vt:lpstr>
      <vt:lpstr>Types of ISS: Midrange Storage Systems</vt:lpstr>
      <vt:lpstr>Module 4: Intelligent Storage System</vt:lpstr>
      <vt:lpstr>EMC VNX</vt:lpstr>
      <vt:lpstr>EMC Symmetrix VMAX</vt:lpstr>
      <vt:lpstr>Module 4: 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