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  <p:sldMasterId id="2147483815" r:id="rId2"/>
    <p:sldMasterId id="2147483833" r:id="rId3"/>
  </p:sldMasterIdLst>
  <p:notesMasterIdLst>
    <p:notesMasterId r:id="rId49"/>
  </p:notesMasterIdLst>
  <p:handoutMasterIdLst>
    <p:handoutMasterId r:id="rId50"/>
  </p:handoutMasterIdLst>
  <p:sldIdLst>
    <p:sldId id="325" r:id="rId4"/>
    <p:sldId id="259" r:id="rId5"/>
    <p:sldId id="260" r:id="rId6"/>
    <p:sldId id="265" r:id="rId7"/>
    <p:sldId id="272" r:id="rId8"/>
    <p:sldId id="273" r:id="rId9"/>
    <p:sldId id="316" r:id="rId10"/>
    <p:sldId id="275" r:id="rId11"/>
    <p:sldId id="276" r:id="rId12"/>
    <p:sldId id="277" r:id="rId13"/>
    <p:sldId id="278" r:id="rId14"/>
    <p:sldId id="280" r:id="rId15"/>
    <p:sldId id="317" r:id="rId16"/>
    <p:sldId id="281" r:id="rId17"/>
    <p:sldId id="282" r:id="rId18"/>
    <p:sldId id="284" r:id="rId19"/>
    <p:sldId id="286" r:id="rId20"/>
    <p:sldId id="293" r:id="rId21"/>
    <p:sldId id="289" r:id="rId22"/>
    <p:sldId id="290" r:id="rId23"/>
    <p:sldId id="291" r:id="rId24"/>
    <p:sldId id="292" r:id="rId25"/>
    <p:sldId id="294" r:id="rId26"/>
    <p:sldId id="319" r:id="rId27"/>
    <p:sldId id="320" r:id="rId28"/>
    <p:sldId id="313" r:id="rId29"/>
    <p:sldId id="296" r:id="rId30"/>
    <p:sldId id="326" r:id="rId31"/>
    <p:sldId id="297" r:id="rId32"/>
    <p:sldId id="335" r:id="rId33"/>
    <p:sldId id="299" r:id="rId34"/>
    <p:sldId id="336" r:id="rId35"/>
    <p:sldId id="333" r:id="rId36"/>
    <p:sldId id="337" r:id="rId37"/>
    <p:sldId id="334" r:id="rId38"/>
    <p:sldId id="314" r:id="rId39"/>
    <p:sldId id="300" r:id="rId40"/>
    <p:sldId id="321" r:id="rId41"/>
    <p:sldId id="322" r:id="rId42"/>
    <p:sldId id="315" r:id="rId43"/>
    <p:sldId id="301" r:id="rId44"/>
    <p:sldId id="302" r:id="rId45"/>
    <p:sldId id="271" r:id="rId46"/>
    <p:sldId id="331" r:id="rId47"/>
    <p:sldId id="332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80BFEB"/>
    <a:srgbClr val="FFFFFF"/>
    <a:srgbClr val="FF9900"/>
    <a:srgbClr val="5F5F5F"/>
    <a:srgbClr val="2C95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75530" autoAdjust="0"/>
  </p:normalViewPr>
  <p:slideViewPr>
    <p:cSldViewPr>
      <p:cViewPr varScale="1">
        <p:scale>
          <a:sx n="56" d="100"/>
          <a:sy n="56" d="100"/>
        </p:scale>
        <p:origin x="18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2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886200" y="8839200"/>
            <a:ext cx="25146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5: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Fibre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Channel Storage Area Network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835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Module – 5</a:t>
            </a:r>
          </a:p>
          <a:p>
            <a:pPr algn="ctr"/>
            <a:r>
              <a:rPr lang="en-US" sz="4400" dirty="0" err="1" smtClean="0">
                <a:solidFill>
                  <a:srgbClr val="2C95DD"/>
                </a:solidFill>
                <a:latin typeface="+mj-lt"/>
              </a:rPr>
              <a:t>Fibre</a:t>
            </a:r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 Channel Storage Area Network (FC SAN)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7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1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4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2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65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7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5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5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0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5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5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0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0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1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8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1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8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1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9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78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8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1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8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3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366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95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61C7-9CA3-4A6E-97F2-A1FC06423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8862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D6A4D2E-BFDE-4579-B1E4-06245D6D649B}" type="slidenum">
              <a:rPr lang="en-US" sz="100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Arial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9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5: Fibre Channel Storage Area Network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17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5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err="1" smtClean="0">
                <a:solidFill>
                  <a:srgbClr val="2C95DD"/>
                </a:solidFill>
              </a:rPr>
              <a:t>Fibre</a:t>
            </a:r>
            <a:r>
              <a:rPr lang="en-US" sz="4400" dirty="0" smtClean="0">
                <a:solidFill>
                  <a:srgbClr val="2C95DD"/>
                </a:solidFill>
              </a:rPr>
              <a:t> channel storage area network (FC SAN)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5: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Fibre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 Channel Storage Area Network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5867400" cy="5181600"/>
          </a:xfrm>
        </p:spPr>
        <p:txBody>
          <a:bodyPr/>
          <a:lstStyle/>
          <a:p>
            <a:r>
              <a:rPr lang="en-US" dirty="0" smtClean="0"/>
              <a:t>Attached at the end of a cable</a:t>
            </a:r>
          </a:p>
          <a:p>
            <a:r>
              <a:rPr lang="en-US" dirty="0" smtClean="0"/>
              <a:t>Enable swift connection and disconnection of the cable to and from a port</a:t>
            </a:r>
          </a:p>
          <a:p>
            <a:r>
              <a:rPr lang="en-US" dirty="0" smtClean="0"/>
              <a:t>Commonly used connectors for fiber optic cables are:</a:t>
            </a:r>
          </a:p>
          <a:p>
            <a:pPr lvl="1"/>
            <a:r>
              <a:rPr lang="en-US" dirty="0" smtClean="0"/>
              <a:t>Standard Connector (SC) </a:t>
            </a:r>
          </a:p>
          <a:p>
            <a:pPr lvl="2" indent="-347663"/>
            <a:r>
              <a:rPr lang="en-US" dirty="0" smtClean="0"/>
              <a:t>Duplex connectors</a:t>
            </a:r>
          </a:p>
          <a:p>
            <a:pPr lvl="1"/>
            <a:r>
              <a:rPr lang="en-US" dirty="0" smtClean="0"/>
              <a:t>Lucent Connector (LC)</a:t>
            </a:r>
          </a:p>
          <a:p>
            <a:pPr lvl="2" indent="-347663"/>
            <a:r>
              <a:rPr lang="en-US" dirty="0" smtClean="0"/>
              <a:t>Duplex connectors</a:t>
            </a:r>
          </a:p>
          <a:p>
            <a:pPr lvl="1"/>
            <a:r>
              <a:rPr lang="en-US" dirty="0" smtClean="0"/>
              <a:t>Straight Tip (ST)</a:t>
            </a:r>
          </a:p>
          <a:p>
            <a:pPr lvl="2" indent="-347663"/>
            <a:r>
              <a:rPr lang="en-US" dirty="0" smtClean="0"/>
              <a:t>Patch panel connectors </a:t>
            </a:r>
          </a:p>
          <a:p>
            <a:pPr lvl="2" indent="-347663"/>
            <a:r>
              <a:rPr lang="en-US" dirty="0" smtClean="0"/>
              <a:t>Simplex connectors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755145"/>
            <a:ext cx="2514600" cy="5264655"/>
            <a:chOff x="6096000" y="755145"/>
            <a:chExt cx="2514600" cy="526465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367367" y="2564418"/>
              <a:ext cx="1748790" cy="1258738"/>
            </a:xfrm>
            <a:prstGeom prst="rect">
              <a:avLst/>
            </a:prstGeom>
            <a:noFill/>
            <a:ln/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43217" y="755145"/>
              <a:ext cx="1345505" cy="1236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36652" y="4281634"/>
              <a:ext cx="1295400" cy="148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400800" y="5804356"/>
              <a:ext cx="205740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dirty="0">
                  <a:latin typeface="Calibri" pitchFamily="34" charset="0"/>
                </a:rPr>
                <a:t>Straight Tip Connector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096000" y="3823156"/>
              <a:ext cx="251460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Lucent Connector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237458" y="1970911"/>
              <a:ext cx="2167982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dirty="0">
                  <a:latin typeface="Calibri" pitchFamily="34" charset="0"/>
                </a:rPr>
                <a:t>Standard Connector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Interconnecting Devices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interconnecting devices in FC SAN are:</a:t>
            </a:r>
          </a:p>
          <a:p>
            <a:pPr lvl="1"/>
            <a:r>
              <a:rPr lang="en-US" dirty="0" smtClean="0"/>
              <a:t>Hubs, switches, and directors</a:t>
            </a:r>
          </a:p>
          <a:p>
            <a:r>
              <a:rPr lang="en-US" dirty="0"/>
              <a:t>Hubs </a:t>
            </a:r>
            <a:r>
              <a:rPr lang="en-US" dirty="0" smtClean="0"/>
              <a:t>provide limited connectivity and scalability</a:t>
            </a:r>
          </a:p>
          <a:p>
            <a:r>
              <a:rPr lang="en-US" dirty="0" smtClean="0"/>
              <a:t>Switches and directors are intelligent devices </a:t>
            </a:r>
          </a:p>
          <a:p>
            <a:pPr lvl="1"/>
            <a:r>
              <a:rPr lang="en-US" dirty="0" smtClean="0"/>
              <a:t>Switches are available with fixed port count or modular design</a:t>
            </a:r>
          </a:p>
          <a:p>
            <a:pPr lvl="1"/>
            <a:r>
              <a:rPr lang="en-US" dirty="0" smtClean="0"/>
              <a:t>Directors are always modular, and its port count can be increased by inserting additional 'line cards' or 'blades'</a:t>
            </a:r>
          </a:p>
          <a:p>
            <a:pPr lvl="1"/>
            <a:r>
              <a:rPr lang="en-US" dirty="0" smtClean="0"/>
              <a:t>High-end switches and directors contain redundant components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Management Software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6096000" cy="5181600"/>
          </a:xfrm>
        </p:spPr>
        <p:txBody>
          <a:bodyPr/>
          <a:lstStyle/>
          <a:p>
            <a:r>
              <a:rPr lang="en-US" dirty="0" smtClean="0"/>
              <a:t>A suite of tools used in a SAN to manage interfaces between host and storage arrays</a:t>
            </a:r>
          </a:p>
          <a:p>
            <a:r>
              <a:rPr lang="en-US" dirty="0" smtClean="0"/>
              <a:t>Provides integrated management of SAN environment</a:t>
            </a:r>
          </a:p>
          <a:p>
            <a:r>
              <a:rPr lang="en-US" dirty="0" smtClean="0"/>
              <a:t>Enables web-based management using GUI or CLI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553200" y="1219200"/>
            <a:ext cx="2194560" cy="2194560"/>
            <a:chOff x="2514600" y="3276600"/>
            <a:chExt cx="2194560" cy="219456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3276600"/>
              <a:ext cx="2194560" cy="2194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 descr="6"/>
            <p:cNvPicPr>
              <a:picLocks noChangeAspect="1" noChangeArrowheads="1"/>
            </p:cNvPicPr>
            <p:nvPr/>
          </p:nvPicPr>
          <p:blipFill>
            <a:blip r:embed="rId4" cstate="print">
              <a:lum bright="-8000"/>
            </a:blip>
            <a:srcRect/>
            <a:stretch>
              <a:fillRect/>
            </a:stretch>
          </p:blipFill>
          <p:spPr bwMode="auto">
            <a:xfrm>
              <a:off x="2873830" y="3330086"/>
              <a:ext cx="1280160" cy="932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 Interconnectivity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Point-to-Point</a:t>
            </a:r>
          </a:p>
          <a:p>
            <a:r>
              <a:rPr lang="en-US" dirty="0" err="1" smtClean="0"/>
              <a:t>Fibre</a:t>
            </a:r>
            <a:r>
              <a:rPr lang="en-US" dirty="0" smtClean="0"/>
              <a:t> Channel Arbitrated Loop (FC-AL)</a:t>
            </a:r>
          </a:p>
          <a:p>
            <a:r>
              <a:rPr lang="en-US" dirty="0" err="1" smtClean="0"/>
              <a:t>Fibre</a:t>
            </a:r>
            <a:r>
              <a:rPr lang="en-US" dirty="0" smtClean="0"/>
              <a:t> Channel Switched Fabric (FC-SW)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Connectivity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1447800"/>
          </a:xfrm>
        </p:spPr>
        <p:txBody>
          <a:bodyPr/>
          <a:lstStyle/>
          <a:p>
            <a:r>
              <a:rPr lang="en-US" dirty="0" smtClean="0"/>
              <a:t>Enables direct connection between nodes</a:t>
            </a:r>
          </a:p>
          <a:p>
            <a:r>
              <a:rPr lang="en-US" dirty="0" smtClean="0"/>
              <a:t>Offers limited connectivity and scalability</a:t>
            </a:r>
          </a:p>
          <a:p>
            <a:r>
              <a:rPr lang="en-US" dirty="0" smtClean="0"/>
              <a:t>Used in DAS environment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74064" y="2071914"/>
            <a:ext cx="5220846" cy="3958238"/>
            <a:chOff x="3074064" y="2071914"/>
            <a:chExt cx="5220846" cy="3958238"/>
          </a:xfrm>
        </p:grpSpPr>
        <p:grpSp>
          <p:nvGrpSpPr>
            <p:cNvPr id="29" name="Group 28"/>
            <p:cNvGrpSpPr/>
            <p:nvPr/>
          </p:nvGrpSpPr>
          <p:grpSpPr>
            <a:xfrm>
              <a:off x="3074064" y="2071914"/>
              <a:ext cx="5220846" cy="3477530"/>
              <a:chOff x="3074064" y="2071914"/>
              <a:chExt cx="5220846" cy="3477530"/>
            </a:xfrm>
          </p:grpSpPr>
          <p:sp>
            <p:nvSpPr>
              <p:cNvPr id="7" name="Line 14"/>
              <p:cNvSpPr>
                <a:spLocks noChangeShapeType="1"/>
              </p:cNvSpPr>
              <p:nvPr/>
            </p:nvSpPr>
            <p:spPr bwMode="auto">
              <a:xfrm flipH="1">
                <a:off x="3530357" y="4610553"/>
                <a:ext cx="3230563" cy="597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 flipH="1">
                <a:off x="4819407" y="4778832"/>
                <a:ext cx="1979613" cy="60325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4830520" y="3447599"/>
                <a:ext cx="1958975" cy="10699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" name="Rectangle 1435"/>
              <p:cNvSpPr>
                <a:spLocks noChangeArrowheads="1"/>
              </p:cNvSpPr>
              <p:nvPr/>
            </p:nvSpPr>
            <p:spPr bwMode="auto">
              <a:xfrm>
                <a:off x="4340100" y="2071914"/>
                <a:ext cx="5475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400" b="1" dirty="0">
                    <a:latin typeface="Calibri" pitchFamily="34" charset="0"/>
                  </a:rPr>
                  <a:t>Servers</a:t>
                </a:r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15" name="Text Box 1441"/>
              <p:cNvSpPr txBox="1">
                <a:spLocks noChangeArrowheads="1"/>
              </p:cNvSpPr>
              <p:nvPr/>
            </p:nvSpPr>
            <p:spPr bwMode="auto">
              <a:xfrm>
                <a:off x="6650260" y="5334000"/>
                <a:ext cx="1644650" cy="21544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400" b="1" dirty="0">
                    <a:latin typeface="Calibri" pitchFamily="34" charset="0"/>
                  </a:rPr>
                  <a:t>Storage Array</a:t>
                </a:r>
              </a:p>
            </p:txBody>
          </p:sp>
          <p:sp>
            <p:nvSpPr>
              <p:cNvPr id="26" name="Rectangle 1435"/>
              <p:cNvSpPr>
                <a:spLocks noChangeArrowheads="1"/>
              </p:cNvSpPr>
              <p:nvPr/>
            </p:nvSpPr>
            <p:spPr bwMode="auto">
              <a:xfrm>
                <a:off x="4420939" y="4751161"/>
                <a:ext cx="477631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400" b="1" dirty="0" smtClean="0">
                    <a:latin typeface="Calibri" pitchFamily="34" charset="0"/>
                  </a:rPr>
                  <a:t>Server</a:t>
                </a:r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27" name="Rectangle 1435"/>
              <p:cNvSpPr>
                <a:spLocks noChangeArrowheads="1"/>
              </p:cNvSpPr>
              <p:nvPr/>
            </p:nvSpPr>
            <p:spPr bwMode="auto">
              <a:xfrm>
                <a:off x="3074064" y="3897086"/>
                <a:ext cx="477631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400" b="1" dirty="0" smtClean="0">
                    <a:latin typeface="Calibri" pitchFamily="34" charset="0"/>
                  </a:rPr>
                  <a:t>Server</a:t>
                </a:r>
                <a:endParaRPr lang="en-US" sz="1400" dirty="0">
                  <a:latin typeface="Calibri" pitchFamily="34" charset="0"/>
                </a:endParaRPr>
              </a:p>
            </p:txBody>
          </p:sp>
        </p:grpSp>
        <p:pic>
          <p:nvPicPr>
            <p:cNvPr id="28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3907972"/>
              <a:ext cx="830652" cy="1410788"/>
            </a:xfrm>
            <a:prstGeom prst="rect">
              <a:avLst/>
            </a:prstGeom>
            <a:noFill/>
          </p:spPr>
        </p:pic>
        <p:pic>
          <p:nvPicPr>
            <p:cNvPr id="3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86833" y="4128362"/>
              <a:ext cx="466002" cy="1077152"/>
            </a:xfrm>
            <a:prstGeom prst="rect">
              <a:avLst/>
            </a:prstGeom>
            <a:noFill/>
          </p:spPr>
        </p:pic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1000" y="2292871"/>
              <a:ext cx="914400" cy="191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5199" y="4953000"/>
              <a:ext cx="466002" cy="107715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FC-AL Connectivity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6248400" cy="4038600"/>
          </a:xfrm>
        </p:spPr>
        <p:txBody>
          <a:bodyPr/>
          <a:lstStyle/>
          <a:p>
            <a:r>
              <a:rPr lang="en-US" dirty="0" smtClean="0"/>
              <a:t>Arbitrated loop</a:t>
            </a:r>
          </a:p>
          <a:p>
            <a:r>
              <a:rPr lang="en-US" dirty="0" smtClean="0"/>
              <a:t>Provides shared loop to attached nodes</a:t>
            </a:r>
          </a:p>
          <a:p>
            <a:pPr lvl="1"/>
            <a:r>
              <a:rPr lang="en-US" dirty="0" smtClean="0"/>
              <a:t>Nodes must arbitrate to gain control</a:t>
            </a:r>
          </a:p>
          <a:p>
            <a:r>
              <a:rPr lang="en-US" dirty="0" smtClean="0"/>
              <a:t>Implemented using ring or star topology</a:t>
            </a:r>
          </a:p>
          <a:p>
            <a:r>
              <a:rPr lang="en-US" dirty="0"/>
              <a:t>Limitations of </a:t>
            </a:r>
            <a:r>
              <a:rPr lang="en-US" dirty="0" smtClean="0"/>
              <a:t>FC-AL</a:t>
            </a:r>
            <a:endParaRPr lang="en-US" dirty="0"/>
          </a:p>
          <a:p>
            <a:pPr lvl="1"/>
            <a:r>
              <a:rPr lang="en-US" dirty="0"/>
              <a:t>Only one device can perform I/O </a:t>
            </a:r>
            <a:r>
              <a:rPr lang="en-US" dirty="0" smtClean="0"/>
              <a:t>operation </a:t>
            </a:r>
            <a:r>
              <a:rPr lang="en-US" dirty="0"/>
              <a:t>at a time</a:t>
            </a:r>
          </a:p>
          <a:p>
            <a:pPr lvl="1"/>
            <a:r>
              <a:rPr lang="en-US" dirty="0"/>
              <a:t>Supports up to 126 nodes</a:t>
            </a:r>
          </a:p>
          <a:p>
            <a:pPr lvl="1"/>
            <a:r>
              <a:rPr lang="en-US" dirty="0"/>
              <a:t>Addition or removal of a node causes momentary pause in loop traffic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732847" y="1021805"/>
            <a:ext cx="2085360" cy="4908787"/>
            <a:chOff x="6732847" y="1021805"/>
            <a:chExt cx="2085360" cy="4908787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8044547" y="3048000"/>
              <a:ext cx="566053" cy="5334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8" name="Line 1471"/>
            <p:cNvSpPr>
              <a:spLocks noChangeShapeType="1"/>
            </p:cNvSpPr>
            <p:nvPr/>
          </p:nvSpPr>
          <p:spPr bwMode="auto">
            <a:xfrm>
              <a:off x="7850813" y="3719032"/>
              <a:ext cx="0" cy="6921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7086600" y="3048000"/>
              <a:ext cx="566053" cy="5334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Rectangle 1435"/>
            <p:cNvSpPr>
              <a:spLocks noChangeArrowheads="1"/>
            </p:cNvSpPr>
            <p:nvPr/>
          </p:nvSpPr>
          <p:spPr bwMode="auto">
            <a:xfrm>
              <a:off x="6867973" y="1021805"/>
              <a:ext cx="5475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</a:rPr>
                <a:t>Servers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8" name="Text Box 1441"/>
            <p:cNvSpPr txBox="1">
              <a:spLocks noChangeArrowheads="1"/>
            </p:cNvSpPr>
            <p:nvPr/>
          </p:nvSpPr>
          <p:spPr bwMode="auto">
            <a:xfrm>
              <a:off x="7360330" y="5715148"/>
              <a:ext cx="1457877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</a:rPr>
                <a:t>Storage Array</a:t>
              </a:r>
            </a:p>
          </p:txBody>
        </p:sp>
        <p:sp>
          <p:nvSpPr>
            <p:cNvPr id="20" name="Rectangle 1435"/>
            <p:cNvSpPr>
              <a:spLocks noChangeArrowheads="1"/>
            </p:cNvSpPr>
            <p:nvPr/>
          </p:nvSpPr>
          <p:spPr bwMode="auto">
            <a:xfrm>
              <a:off x="8204712" y="1879517"/>
              <a:ext cx="47763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</a:rPr>
                <a:t>Server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89" name="Text Box 1441"/>
            <p:cNvSpPr txBox="1">
              <a:spLocks noChangeArrowheads="1"/>
            </p:cNvSpPr>
            <p:nvPr/>
          </p:nvSpPr>
          <p:spPr bwMode="auto">
            <a:xfrm>
              <a:off x="6764508" y="3714300"/>
              <a:ext cx="550688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</a:rPr>
                <a:t>FC Hub</a:t>
              </a:r>
              <a:endParaRPr lang="en-US" sz="1400" b="1" dirty="0">
                <a:latin typeface="Calibri" pitchFamily="34" charset="0"/>
              </a:endParaRPr>
            </a:p>
          </p:txBody>
        </p:sp>
        <p:pic>
          <p:nvPicPr>
            <p:cNvPr id="290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34936" y="4276494"/>
              <a:ext cx="836624" cy="1420932"/>
            </a:xfrm>
            <a:prstGeom prst="rect">
              <a:avLst/>
            </a:prstGeom>
            <a:noFill/>
          </p:spPr>
        </p:pic>
        <p:pic>
          <p:nvPicPr>
            <p:cNvPr id="292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31453" y="2111781"/>
              <a:ext cx="469352" cy="1084896"/>
            </a:xfrm>
            <a:prstGeom prst="rect">
              <a:avLst/>
            </a:prstGeom>
            <a:noFill/>
          </p:spPr>
        </p:pic>
        <p:pic>
          <p:nvPicPr>
            <p:cNvPr id="293" name="Picture 2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32847" y="1271677"/>
              <a:ext cx="920974" cy="192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4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69624" y="3505200"/>
              <a:ext cx="935288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FC-SW Connectivity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r>
              <a:rPr lang="en-US" dirty="0" smtClean="0"/>
              <a:t>Switched </a:t>
            </a:r>
            <a:r>
              <a:rPr lang="en-US" dirty="0" smtClean="0"/>
              <a:t>fabric</a:t>
            </a:r>
            <a:endParaRPr lang="en-US" dirty="0" smtClean="0"/>
          </a:p>
          <a:p>
            <a:r>
              <a:rPr lang="en-US" dirty="0" smtClean="0"/>
              <a:t>Creates a logical space (called fabric) in which all nodes communicate with one another using switches</a:t>
            </a:r>
          </a:p>
          <a:p>
            <a:pPr lvl="1"/>
            <a:r>
              <a:rPr lang="en-US" dirty="0" err="1" smtClean="0"/>
              <a:t>Interswitch</a:t>
            </a:r>
            <a:r>
              <a:rPr lang="en-US" dirty="0" smtClean="0"/>
              <a:t> links (ISLs) enable switches to be connected together</a:t>
            </a:r>
          </a:p>
          <a:p>
            <a:r>
              <a:rPr lang="en-US" dirty="0" smtClean="0"/>
              <a:t>Provides </a:t>
            </a:r>
            <a:r>
              <a:rPr lang="en-US" dirty="0"/>
              <a:t>dedicated </a:t>
            </a:r>
            <a:r>
              <a:rPr lang="en-US" dirty="0" smtClean="0"/>
              <a:t>path </a:t>
            </a:r>
            <a:r>
              <a:rPr lang="en-US" dirty="0"/>
              <a:t>between nodes</a:t>
            </a:r>
          </a:p>
          <a:p>
            <a:r>
              <a:rPr lang="en-US" dirty="0"/>
              <a:t>Addition/removal of node does not affect traffic of other nodes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8331" y="3476699"/>
            <a:ext cx="8847338" cy="2619301"/>
            <a:chOff x="283032" y="3407230"/>
            <a:chExt cx="9045217" cy="267788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38200" y="4717352"/>
              <a:ext cx="2209800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8" name="Line 1471"/>
            <p:cNvSpPr>
              <a:spLocks noChangeShapeType="1"/>
            </p:cNvSpPr>
            <p:nvPr/>
          </p:nvSpPr>
          <p:spPr bwMode="auto">
            <a:xfrm>
              <a:off x="6742264" y="4717352"/>
              <a:ext cx="13349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7" name="Line 1471"/>
            <p:cNvSpPr>
              <a:spLocks noChangeShapeType="1"/>
            </p:cNvSpPr>
            <p:nvPr/>
          </p:nvSpPr>
          <p:spPr bwMode="auto">
            <a:xfrm>
              <a:off x="3327038" y="4777549"/>
              <a:ext cx="25541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" name="Line 1471"/>
            <p:cNvSpPr>
              <a:spLocks noChangeShapeType="1"/>
            </p:cNvSpPr>
            <p:nvPr/>
          </p:nvSpPr>
          <p:spPr bwMode="auto">
            <a:xfrm>
              <a:off x="3164556" y="4606099"/>
              <a:ext cx="25541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1734671" y="4775307"/>
              <a:ext cx="1447800" cy="6858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Rectangle 1435"/>
            <p:cNvSpPr>
              <a:spLocks noChangeArrowheads="1"/>
            </p:cNvSpPr>
            <p:nvPr/>
          </p:nvSpPr>
          <p:spPr bwMode="auto">
            <a:xfrm>
              <a:off x="480911" y="3407230"/>
              <a:ext cx="5475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</a:rPr>
                <a:t>Servers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8" name="Text Box 1441"/>
            <p:cNvSpPr txBox="1">
              <a:spLocks noChangeArrowheads="1"/>
            </p:cNvSpPr>
            <p:nvPr/>
          </p:nvSpPr>
          <p:spPr bwMode="auto">
            <a:xfrm>
              <a:off x="7870372" y="3722916"/>
              <a:ext cx="1457877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</a:rPr>
                <a:t>Storage Array</a:t>
              </a:r>
            </a:p>
          </p:txBody>
        </p:sp>
        <p:sp>
          <p:nvSpPr>
            <p:cNvPr id="19" name="Rectangle 1435"/>
            <p:cNvSpPr>
              <a:spLocks noChangeArrowheads="1"/>
            </p:cNvSpPr>
            <p:nvPr/>
          </p:nvSpPr>
          <p:spPr bwMode="auto">
            <a:xfrm>
              <a:off x="1459724" y="4786122"/>
              <a:ext cx="47763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</a:rPr>
                <a:t>Server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2" name="Text Box 1441"/>
            <p:cNvSpPr txBox="1">
              <a:spLocks noChangeArrowheads="1"/>
            </p:cNvSpPr>
            <p:nvPr/>
          </p:nvSpPr>
          <p:spPr bwMode="auto">
            <a:xfrm>
              <a:off x="2786746" y="4103916"/>
              <a:ext cx="1457877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</a:rPr>
                <a:t>FC Switch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962" name="Text Box 1441"/>
            <p:cNvSpPr txBox="1">
              <a:spLocks noChangeArrowheads="1"/>
            </p:cNvSpPr>
            <p:nvPr/>
          </p:nvSpPr>
          <p:spPr bwMode="auto">
            <a:xfrm>
              <a:off x="5889174" y="4103916"/>
              <a:ext cx="1457877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</a:rPr>
                <a:t>FC Switch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966" name="Text Box 1441"/>
            <p:cNvSpPr txBox="1">
              <a:spLocks noChangeArrowheads="1"/>
            </p:cNvSpPr>
            <p:nvPr/>
          </p:nvSpPr>
          <p:spPr bwMode="auto">
            <a:xfrm>
              <a:off x="4028523" y="4815966"/>
              <a:ext cx="1610277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err="1" smtClean="0">
                  <a:latin typeface="Calibri" pitchFamily="34" charset="0"/>
                </a:rPr>
                <a:t>Interswitch</a:t>
              </a:r>
              <a:r>
                <a:rPr lang="en-US" sz="1400" b="1" dirty="0" smtClean="0">
                  <a:latin typeface="Calibri" pitchFamily="34" charset="0"/>
                </a:rPr>
                <a:t> Links</a:t>
              </a:r>
              <a:endParaRPr lang="en-US" sz="1400" b="1" dirty="0">
                <a:latin typeface="Calibri" pitchFamily="34" charset="0"/>
              </a:endParaRPr>
            </a:p>
          </p:txBody>
        </p:sp>
        <p:pic>
          <p:nvPicPr>
            <p:cNvPr id="959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8342" y="3995060"/>
              <a:ext cx="836624" cy="1420932"/>
            </a:xfrm>
            <a:prstGeom prst="rect">
              <a:avLst/>
            </a:prstGeom>
            <a:noFill/>
          </p:spPr>
        </p:pic>
        <p:pic>
          <p:nvPicPr>
            <p:cNvPr id="96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798" y="5000218"/>
              <a:ext cx="469352" cy="1084896"/>
            </a:xfrm>
            <a:prstGeom prst="rect">
              <a:avLst/>
            </a:prstGeom>
            <a:noFill/>
          </p:spPr>
        </p:pic>
        <p:pic>
          <p:nvPicPr>
            <p:cNvPr id="961" name="Picture 9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032" y="3635830"/>
              <a:ext cx="920974" cy="192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3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4600" y="4343400"/>
              <a:ext cx="1218099" cy="50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27912" y="4343400"/>
              <a:ext cx="1218099" cy="50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Types in Switched Fabric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291671" y="1213609"/>
            <a:ext cx="6859233" cy="3828281"/>
            <a:chOff x="1291671" y="1213609"/>
            <a:chExt cx="6859233" cy="3828281"/>
          </a:xfrm>
        </p:grpSpPr>
        <p:pic>
          <p:nvPicPr>
            <p:cNvPr id="73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2402" y="1429704"/>
              <a:ext cx="469352" cy="1084896"/>
            </a:xfrm>
            <a:prstGeom prst="rect">
              <a:avLst/>
            </a:prstGeom>
            <a:noFill/>
          </p:spPr>
        </p:pic>
        <p:sp>
          <p:nvSpPr>
            <p:cNvPr id="7" name="Freeform 44"/>
            <p:cNvSpPr>
              <a:spLocks/>
            </p:cNvSpPr>
            <p:nvPr/>
          </p:nvSpPr>
          <p:spPr bwMode="auto">
            <a:xfrm flipH="1" flipV="1">
              <a:off x="5721350" y="3681037"/>
              <a:ext cx="1606550" cy="654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2" y="0"/>
                </a:cxn>
                <a:cxn ang="0">
                  <a:pos x="1012" y="344"/>
                </a:cxn>
              </a:cxnLst>
              <a:rect l="0" t="0" r="r" b="b"/>
              <a:pathLst>
                <a:path w="1012" h="344">
                  <a:moveTo>
                    <a:pt x="0" y="0"/>
                  </a:moveTo>
                  <a:lnTo>
                    <a:pt x="1012" y="0"/>
                  </a:lnTo>
                  <a:lnTo>
                    <a:pt x="1012" y="344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3670300" y="3649287"/>
              <a:ext cx="1803400" cy="361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0"/>
                </a:cxn>
                <a:cxn ang="0">
                  <a:pos x="1136" y="200"/>
                </a:cxn>
                <a:cxn ang="0">
                  <a:pos x="1136" y="4"/>
                </a:cxn>
              </a:cxnLst>
              <a:rect l="0" t="0" r="r" b="b"/>
              <a:pathLst>
                <a:path w="1136" h="200">
                  <a:moveTo>
                    <a:pt x="0" y="0"/>
                  </a:moveTo>
                  <a:lnTo>
                    <a:pt x="0" y="200"/>
                  </a:lnTo>
                  <a:lnTo>
                    <a:pt x="1136" y="200"/>
                  </a:lnTo>
                  <a:lnTo>
                    <a:pt x="1136" y="4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9" name="Freeform 60"/>
            <p:cNvSpPr>
              <a:spLocks/>
            </p:cNvSpPr>
            <p:nvPr/>
          </p:nvSpPr>
          <p:spPr bwMode="auto">
            <a:xfrm flipV="1">
              <a:off x="1816100" y="3681037"/>
              <a:ext cx="1606550" cy="654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2" y="0"/>
                </a:cxn>
                <a:cxn ang="0">
                  <a:pos x="1012" y="344"/>
                </a:cxn>
              </a:cxnLst>
              <a:rect l="0" t="0" r="r" b="b"/>
              <a:pathLst>
                <a:path w="1012" h="344">
                  <a:moveTo>
                    <a:pt x="0" y="0"/>
                  </a:moveTo>
                  <a:lnTo>
                    <a:pt x="1012" y="0"/>
                  </a:lnTo>
                  <a:lnTo>
                    <a:pt x="1012" y="344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11" name="Freeform 3"/>
            <p:cNvSpPr>
              <a:spLocks/>
            </p:cNvSpPr>
            <p:nvPr/>
          </p:nvSpPr>
          <p:spPr bwMode="auto">
            <a:xfrm rot="16200000">
              <a:off x="3087781" y="2452685"/>
              <a:ext cx="1238996" cy="546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2" y="0"/>
                </a:cxn>
                <a:cxn ang="0">
                  <a:pos x="1012" y="344"/>
                </a:cxn>
              </a:cxnLst>
              <a:rect l="0" t="0" r="r" b="b"/>
              <a:pathLst>
                <a:path w="1012" h="344">
                  <a:moveTo>
                    <a:pt x="0" y="0"/>
                  </a:moveTo>
                  <a:lnTo>
                    <a:pt x="1012" y="0"/>
                  </a:lnTo>
                  <a:lnTo>
                    <a:pt x="1012" y="344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956191" y="1213609"/>
              <a:ext cx="477631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defTabSz="941388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Server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3872191" y="2041912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EAC024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376550" y="1872687"/>
              <a:ext cx="489236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N-Port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400374" y="3330498"/>
              <a:ext cx="707951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FC Switch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3510032" y="3121162"/>
              <a:ext cx="452368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F-Port</a:t>
              </a:r>
            </a:p>
          </p:txBody>
        </p:sp>
        <p:sp>
          <p:nvSpPr>
            <p:cNvPr id="51" name="Text Box 47"/>
            <p:cNvSpPr txBox="1">
              <a:spLocks noChangeArrowheads="1"/>
            </p:cNvSpPr>
            <p:nvPr/>
          </p:nvSpPr>
          <p:spPr bwMode="auto">
            <a:xfrm>
              <a:off x="5922918" y="3345591"/>
              <a:ext cx="707951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FC Switch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6977742" y="4847991"/>
              <a:ext cx="1173162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6441789" y="4403350"/>
              <a:ext cx="489236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defTabSz="941388">
                <a:lnSpc>
                  <a:spcPct val="90000"/>
                </a:lnSpc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N-Port</a:t>
              </a: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5849372" y="3854710"/>
              <a:ext cx="452368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F-Port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3789370" y="3821430"/>
              <a:ext cx="458780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E-Port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4911090" y="3821430"/>
              <a:ext cx="458780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E-Port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1291671" y="4847524"/>
              <a:ext cx="1239838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2277938" y="4411475"/>
              <a:ext cx="489236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N-Port</a:t>
              </a:r>
            </a:p>
          </p:txBody>
        </p:sp>
        <p:sp>
          <p:nvSpPr>
            <p:cNvPr id="65" name="Text Box 84"/>
            <p:cNvSpPr txBox="1">
              <a:spLocks noChangeArrowheads="1"/>
            </p:cNvSpPr>
            <p:nvPr/>
          </p:nvSpPr>
          <p:spPr bwMode="auto">
            <a:xfrm>
              <a:off x="2894082" y="3833370"/>
              <a:ext cx="452368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defTabSz="941388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F-Port</a:t>
              </a:r>
            </a:p>
          </p:txBody>
        </p:sp>
        <p:sp>
          <p:nvSpPr>
            <p:cNvPr id="107" name="Text Box 11"/>
            <p:cNvSpPr txBox="1">
              <a:spLocks noChangeArrowheads="1"/>
            </p:cNvSpPr>
            <p:nvPr/>
          </p:nvSpPr>
          <p:spPr bwMode="auto">
            <a:xfrm>
              <a:off x="4553200" y="4079175"/>
              <a:ext cx="208390" cy="1938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defTabSz="941388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ISL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pic>
          <p:nvPicPr>
            <p:cNvPr id="73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2684" y="3374572"/>
              <a:ext cx="1066800" cy="4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9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53944" y="3396338"/>
              <a:ext cx="836624" cy="1420932"/>
            </a:xfrm>
            <a:prstGeom prst="rect">
              <a:avLst/>
            </a:prstGeom>
            <a:noFill/>
          </p:spPr>
        </p:pic>
        <p:sp>
          <p:nvSpPr>
            <p:cNvPr id="54" name="AutoShape 51"/>
            <p:cNvSpPr>
              <a:spLocks noChangeArrowheads="1"/>
            </p:cNvSpPr>
            <p:nvPr/>
          </p:nvSpPr>
          <p:spPr bwMode="auto">
            <a:xfrm>
              <a:off x="6970713" y="4276350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EAC024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pic>
          <p:nvPicPr>
            <p:cNvPr id="732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2486" y="3396338"/>
              <a:ext cx="836624" cy="1420932"/>
            </a:xfrm>
            <a:prstGeom prst="rect">
              <a:avLst/>
            </a:prstGeom>
            <a:noFill/>
          </p:spPr>
        </p:pic>
        <p:sp>
          <p:nvSpPr>
            <p:cNvPr id="63" name="AutoShape 82"/>
            <p:cNvSpPr>
              <a:spLocks noChangeArrowheads="1"/>
            </p:cNvSpPr>
            <p:nvPr/>
          </p:nvSpPr>
          <p:spPr bwMode="auto">
            <a:xfrm>
              <a:off x="2125663" y="4266825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EAC024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57" name="AutoShape 55"/>
            <p:cNvSpPr>
              <a:spLocks noChangeArrowheads="1"/>
            </p:cNvSpPr>
            <p:nvPr/>
          </p:nvSpPr>
          <p:spPr bwMode="auto">
            <a:xfrm>
              <a:off x="3590925" y="3737235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2997DB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64" name="AutoShape 83"/>
            <p:cNvSpPr>
              <a:spLocks noChangeArrowheads="1"/>
            </p:cNvSpPr>
            <p:nvPr/>
          </p:nvSpPr>
          <p:spPr bwMode="auto">
            <a:xfrm>
              <a:off x="3343275" y="3727710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D84338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3354705" y="3311920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D84338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pic>
          <p:nvPicPr>
            <p:cNvPr id="73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7432" y="3374568"/>
              <a:ext cx="1066800" cy="4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AutoShape 52"/>
            <p:cNvSpPr>
              <a:spLocks noChangeArrowheads="1"/>
            </p:cNvSpPr>
            <p:nvPr/>
          </p:nvSpPr>
          <p:spPr bwMode="auto">
            <a:xfrm>
              <a:off x="5645150" y="3752475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D84338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58" name="AutoShape 56"/>
            <p:cNvSpPr>
              <a:spLocks noChangeArrowheads="1"/>
            </p:cNvSpPr>
            <p:nvPr/>
          </p:nvSpPr>
          <p:spPr bwMode="auto">
            <a:xfrm>
              <a:off x="5397500" y="3762000"/>
              <a:ext cx="161925" cy="120650"/>
            </a:xfrm>
            <a:prstGeom prst="roundRect">
              <a:avLst>
                <a:gd name="adj" fmla="val 32176"/>
              </a:avLst>
            </a:prstGeom>
            <a:solidFill>
              <a:srgbClr val="2997DB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 (FC SAN)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FC protocol stack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FC addressing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WWN addressing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Structure and organization of FC data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Fabric services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Fabric login types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</a:t>
            </a:r>
            <a:r>
              <a:rPr lang="en-US" dirty="0" err="1" smtClean="0"/>
              <a:t>Fibre</a:t>
            </a:r>
            <a:r>
              <a:rPr lang="en-US" dirty="0" smtClean="0"/>
              <a:t> Channel (FC) Architecture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 Architecture Overview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benefits of both channel and network technologies</a:t>
            </a:r>
          </a:p>
          <a:p>
            <a:pPr lvl="1"/>
            <a:r>
              <a:rPr lang="en-US" dirty="0" smtClean="0"/>
              <a:t>Provides high performance with low protocol overheads</a:t>
            </a:r>
          </a:p>
          <a:p>
            <a:pPr lvl="1"/>
            <a:r>
              <a:rPr lang="en-US" dirty="0" smtClean="0"/>
              <a:t>Provides high scalability with long distance capability</a:t>
            </a:r>
          </a:p>
          <a:p>
            <a:r>
              <a:rPr lang="en-US" dirty="0" smtClean="0"/>
              <a:t>Implements SCSI over FC network</a:t>
            </a:r>
          </a:p>
          <a:p>
            <a:pPr lvl="1"/>
            <a:r>
              <a:rPr lang="en-US" dirty="0" smtClean="0"/>
              <a:t>Transports SCSI data through FC network</a:t>
            </a:r>
          </a:p>
          <a:p>
            <a:r>
              <a:rPr lang="en-US" dirty="0" smtClean="0"/>
              <a:t>Storage devices, attached to SAN, appear as local storage devices to host operating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FC SAN and its components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FC architecture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FC SAN topologies and zoning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virtualization in SAN environment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5: </a:t>
            </a:r>
            <a:r>
              <a:rPr lang="en-US" sz="2600" dirty="0" err="1" smtClean="0">
                <a:solidFill>
                  <a:srgbClr val="2C95DD"/>
                </a:solidFill>
                <a:latin typeface="MetaNormalLF-Roman"/>
                <a:ea typeface="+mj-ea"/>
                <a:cs typeface="Arial"/>
              </a:rPr>
              <a:t>Fibre</a:t>
            </a:r>
            <a:r>
              <a:rPr lang="en-US" sz="2600" dirty="0" smtClean="0">
                <a:solidFill>
                  <a:srgbClr val="2C95DD"/>
                </a:solidFill>
                <a:latin typeface="MetaNormalLF-Roman"/>
                <a:ea typeface="+mj-ea"/>
                <a:cs typeface="Arial"/>
              </a:rPr>
              <a:t> Channel Storage Area Network (FC SAN)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Fibre</a:t>
            </a:r>
            <a:r>
              <a:rPr lang="en-US" dirty="0" smtClean="0"/>
              <a:t> Channel Protocol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39458"/>
              </p:ext>
            </p:extLst>
          </p:nvPr>
        </p:nvGraphicFramePr>
        <p:xfrm>
          <a:off x="533400" y="326136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2468880"/>
                <a:gridCol w="452628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 Layer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Features Specified by FC Layer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Mapping interface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Mapping upper layer protocol (e.g. SCSI) to lower FC layers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services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implemented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Routing, flow control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 structure, FC addressing, flow control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Encode/decode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8b/10b or 64b/66b encoding, bit and frame synchronization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layer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9144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Media, cables, connector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grpSp>
        <p:nvGrpSpPr>
          <p:cNvPr id="103" name="Group 102"/>
          <p:cNvGrpSpPr/>
          <p:nvPr/>
        </p:nvGrpSpPr>
        <p:grpSpPr>
          <a:xfrm>
            <a:off x="1951038" y="914400"/>
            <a:ext cx="4434166" cy="2133600"/>
            <a:chOff x="1951038" y="1012730"/>
            <a:chExt cx="4229811" cy="203527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475104" y="1796962"/>
              <a:ext cx="3697096" cy="390871"/>
            </a:xfrm>
            <a:custGeom>
              <a:avLst/>
              <a:gdLst/>
              <a:ahLst/>
              <a:cxnLst>
                <a:cxn ang="0">
                  <a:pos x="6623" y="169"/>
                </a:cxn>
                <a:cxn ang="0">
                  <a:pos x="6617" y="126"/>
                </a:cxn>
                <a:cxn ang="0">
                  <a:pos x="6605" y="90"/>
                </a:cxn>
                <a:cxn ang="0">
                  <a:pos x="6587" y="60"/>
                </a:cxn>
                <a:cxn ang="0">
                  <a:pos x="6563" y="36"/>
                </a:cxn>
                <a:cxn ang="0">
                  <a:pos x="6533" y="18"/>
                </a:cxn>
                <a:cxn ang="0">
                  <a:pos x="6497" y="6"/>
                </a:cxn>
                <a:cxn ang="0">
                  <a:pos x="6455" y="0"/>
                </a:cxn>
                <a:cxn ang="0">
                  <a:pos x="192" y="0"/>
                </a:cxn>
                <a:cxn ang="0">
                  <a:pos x="147" y="3"/>
                </a:cxn>
                <a:cxn ang="0">
                  <a:pos x="108" y="12"/>
                </a:cxn>
                <a:cxn ang="0">
                  <a:pos x="75" y="27"/>
                </a:cxn>
                <a:cxn ang="0">
                  <a:pos x="48" y="48"/>
                </a:cxn>
                <a:cxn ang="0">
                  <a:pos x="27" y="75"/>
                </a:cxn>
                <a:cxn ang="0">
                  <a:pos x="12" y="108"/>
                </a:cxn>
                <a:cxn ang="0">
                  <a:pos x="3" y="147"/>
                </a:cxn>
                <a:cxn ang="0">
                  <a:pos x="0" y="193"/>
                </a:cxn>
                <a:cxn ang="0">
                  <a:pos x="0" y="695"/>
                </a:cxn>
                <a:cxn ang="0">
                  <a:pos x="6" y="737"/>
                </a:cxn>
                <a:cxn ang="0">
                  <a:pos x="18" y="773"/>
                </a:cxn>
                <a:cxn ang="0">
                  <a:pos x="36" y="803"/>
                </a:cxn>
                <a:cxn ang="0">
                  <a:pos x="60" y="827"/>
                </a:cxn>
                <a:cxn ang="0">
                  <a:pos x="90" y="845"/>
                </a:cxn>
                <a:cxn ang="0">
                  <a:pos x="126" y="857"/>
                </a:cxn>
                <a:cxn ang="0">
                  <a:pos x="168" y="863"/>
                </a:cxn>
                <a:cxn ang="0">
                  <a:pos x="6432" y="865"/>
                </a:cxn>
                <a:cxn ang="0">
                  <a:pos x="6443" y="863"/>
                </a:cxn>
                <a:cxn ang="0">
                  <a:pos x="6476" y="861"/>
                </a:cxn>
                <a:cxn ang="0">
                  <a:pos x="6491" y="857"/>
                </a:cxn>
                <a:cxn ang="0">
                  <a:pos x="6516" y="853"/>
                </a:cxn>
                <a:cxn ang="0">
                  <a:pos x="6540" y="841"/>
                </a:cxn>
                <a:cxn ang="0">
                  <a:pos x="6548" y="837"/>
                </a:cxn>
                <a:cxn ang="0">
                  <a:pos x="6565" y="824"/>
                </a:cxn>
                <a:cxn ang="0">
                  <a:pos x="6576" y="817"/>
                </a:cxn>
                <a:cxn ang="0">
                  <a:pos x="6583" y="806"/>
                </a:cxn>
                <a:cxn ang="0">
                  <a:pos x="6596" y="789"/>
                </a:cxn>
                <a:cxn ang="0">
                  <a:pos x="6600" y="781"/>
                </a:cxn>
                <a:cxn ang="0">
                  <a:pos x="6612" y="757"/>
                </a:cxn>
                <a:cxn ang="0">
                  <a:pos x="6617" y="731"/>
                </a:cxn>
                <a:cxn ang="0">
                  <a:pos x="6620" y="717"/>
                </a:cxn>
                <a:cxn ang="0">
                  <a:pos x="6623" y="683"/>
                </a:cxn>
                <a:cxn ang="0">
                  <a:pos x="6624" y="673"/>
                </a:cxn>
              </a:cxnLst>
              <a:rect l="0" t="0" r="r" b="b"/>
              <a:pathLst>
                <a:path w="6624" h="865">
                  <a:moveTo>
                    <a:pt x="6624" y="193"/>
                  </a:moveTo>
                  <a:lnTo>
                    <a:pt x="6623" y="169"/>
                  </a:lnTo>
                  <a:lnTo>
                    <a:pt x="6620" y="147"/>
                  </a:lnTo>
                  <a:lnTo>
                    <a:pt x="6617" y="126"/>
                  </a:lnTo>
                  <a:lnTo>
                    <a:pt x="6612" y="108"/>
                  </a:lnTo>
                  <a:lnTo>
                    <a:pt x="6605" y="90"/>
                  </a:lnTo>
                  <a:lnTo>
                    <a:pt x="6596" y="75"/>
                  </a:lnTo>
                  <a:lnTo>
                    <a:pt x="6587" y="60"/>
                  </a:lnTo>
                  <a:lnTo>
                    <a:pt x="6576" y="48"/>
                  </a:lnTo>
                  <a:lnTo>
                    <a:pt x="6563" y="36"/>
                  </a:lnTo>
                  <a:lnTo>
                    <a:pt x="6548" y="27"/>
                  </a:lnTo>
                  <a:lnTo>
                    <a:pt x="6533" y="18"/>
                  </a:lnTo>
                  <a:lnTo>
                    <a:pt x="6516" y="12"/>
                  </a:lnTo>
                  <a:lnTo>
                    <a:pt x="6497" y="6"/>
                  </a:lnTo>
                  <a:lnTo>
                    <a:pt x="6476" y="3"/>
                  </a:lnTo>
                  <a:lnTo>
                    <a:pt x="6455" y="0"/>
                  </a:lnTo>
                  <a:lnTo>
                    <a:pt x="6432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3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7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673"/>
                  </a:lnTo>
                  <a:lnTo>
                    <a:pt x="0" y="695"/>
                  </a:lnTo>
                  <a:lnTo>
                    <a:pt x="3" y="717"/>
                  </a:lnTo>
                  <a:lnTo>
                    <a:pt x="6" y="737"/>
                  </a:lnTo>
                  <a:lnTo>
                    <a:pt x="12" y="757"/>
                  </a:lnTo>
                  <a:lnTo>
                    <a:pt x="18" y="773"/>
                  </a:lnTo>
                  <a:lnTo>
                    <a:pt x="27" y="789"/>
                  </a:lnTo>
                  <a:lnTo>
                    <a:pt x="36" y="803"/>
                  </a:lnTo>
                  <a:lnTo>
                    <a:pt x="48" y="817"/>
                  </a:lnTo>
                  <a:lnTo>
                    <a:pt x="60" y="827"/>
                  </a:lnTo>
                  <a:lnTo>
                    <a:pt x="75" y="837"/>
                  </a:lnTo>
                  <a:lnTo>
                    <a:pt x="90" y="845"/>
                  </a:lnTo>
                  <a:lnTo>
                    <a:pt x="108" y="853"/>
                  </a:lnTo>
                  <a:lnTo>
                    <a:pt x="126" y="857"/>
                  </a:lnTo>
                  <a:lnTo>
                    <a:pt x="147" y="861"/>
                  </a:lnTo>
                  <a:lnTo>
                    <a:pt x="168" y="863"/>
                  </a:lnTo>
                  <a:lnTo>
                    <a:pt x="192" y="865"/>
                  </a:lnTo>
                  <a:lnTo>
                    <a:pt x="6432" y="865"/>
                  </a:lnTo>
                  <a:lnTo>
                    <a:pt x="6437" y="863"/>
                  </a:lnTo>
                  <a:lnTo>
                    <a:pt x="6443" y="863"/>
                  </a:lnTo>
                  <a:lnTo>
                    <a:pt x="6455" y="863"/>
                  </a:lnTo>
                  <a:lnTo>
                    <a:pt x="6476" y="861"/>
                  </a:lnTo>
                  <a:lnTo>
                    <a:pt x="6486" y="859"/>
                  </a:lnTo>
                  <a:lnTo>
                    <a:pt x="6491" y="857"/>
                  </a:lnTo>
                  <a:lnTo>
                    <a:pt x="6497" y="857"/>
                  </a:lnTo>
                  <a:lnTo>
                    <a:pt x="6516" y="853"/>
                  </a:lnTo>
                  <a:lnTo>
                    <a:pt x="6533" y="845"/>
                  </a:lnTo>
                  <a:lnTo>
                    <a:pt x="6540" y="841"/>
                  </a:lnTo>
                  <a:lnTo>
                    <a:pt x="6544" y="838"/>
                  </a:lnTo>
                  <a:lnTo>
                    <a:pt x="6548" y="837"/>
                  </a:lnTo>
                  <a:lnTo>
                    <a:pt x="6563" y="827"/>
                  </a:lnTo>
                  <a:lnTo>
                    <a:pt x="6565" y="824"/>
                  </a:lnTo>
                  <a:lnTo>
                    <a:pt x="6569" y="821"/>
                  </a:lnTo>
                  <a:lnTo>
                    <a:pt x="6576" y="817"/>
                  </a:lnTo>
                  <a:lnTo>
                    <a:pt x="6581" y="809"/>
                  </a:lnTo>
                  <a:lnTo>
                    <a:pt x="6583" y="806"/>
                  </a:lnTo>
                  <a:lnTo>
                    <a:pt x="6587" y="803"/>
                  </a:lnTo>
                  <a:lnTo>
                    <a:pt x="6596" y="789"/>
                  </a:lnTo>
                  <a:lnTo>
                    <a:pt x="6598" y="784"/>
                  </a:lnTo>
                  <a:lnTo>
                    <a:pt x="6600" y="781"/>
                  </a:lnTo>
                  <a:lnTo>
                    <a:pt x="6605" y="773"/>
                  </a:lnTo>
                  <a:lnTo>
                    <a:pt x="6612" y="757"/>
                  </a:lnTo>
                  <a:lnTo>
                    <a:pt x="6617" y="737"/>
                  </a:lnTo>
                  <a:lnTo>
                    <a:pt x="6617" y="731"/>
                  </a:lnTo>
                  <a:lnTo>
                    <a:pt x="6618" y="727"/>
                  </a:lnTo>
                  <a:lnTo>
                    <a:pt x="6620" y="717"/>
                  </a:lnTo>
                  <a:lnTo>
                    <a:pt x="6623" y="695"/>
                  </a:lnTo>
                  <a:lnTo>
                    <a:pt x="6623" y="683"/>
                  </a:lnTo>
                  <a:lnTo>
                    <a:pt x="6623" y="677"/>
                  </a:lnTo>
                  <a:lnTo>
                    <a:pt x="6624" y="673"/>
                  </a:lnTo>
                  <a:lnTo>
                    <a:pt x="6624" y="193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70000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475104" y="2189079"/>
              <a:ext cx="3697096" cy="392116"/>
            </a:xfrm>
            <a:custGeom>
              <a:avLst/>
              <a:gdLst/>
              <a:ahLst/>
              <a:cxnLst>
                <a:cxn ang="0">
                  <a:pos x="6623" y="168"/>
                </a:cxn>
                <a:cxn ang="0">
                  <a:pos x="6617" y="126"/>
                </a:cxn>
                <a:cxn ang="0">
                  <a:pos x="6605" y="90"/>
                </a:cxn>
                <a:cxn ang="0">
                  <a:pos x="6587" y="60"/>
                </a:cxn>
                <a:cxn ang="0">
                  <a:pos x="6563" y="36"/>
                </a:cxn>
                <a:cxn ang="0">
                  <a:pos x="6533" y="18"/>
                </a:cxn>
                <a:cxn ang="0">
                  <a:pos x="6497" y="6"/>
                </a:cxn>
                <a:cxn ang="0">
                  <a:pos x="6455" y="0"/>
                </a:cxn>
                <a:cxn ang="0">
                  <a:pos x="192" y="0"/>
                </a:cxn>
                <a:cxn ang="0">
                  <a:pos x="147" y="3"/>
                </a:cxn>
                <a:cxn ang="0">
                  <a:pos x="108" y="12"/>
                </a:cxn>
                <a:cxn ang="0">
                  <a:pos x="75" y="27"/>
                </a:cxn>
                <a:cxn ang="0">
                  <a:pos x="48" y="48"/>
                </a:cxn>
                <a:cxn ang="0">
                  <a:pos x="27" y="75"/>
                </a:cxn>
                <a:cxn ang="0">
                  <a:pos x="12" y="108"/>
                </a:cxn>
                <a:cxn ang="0">
                  <a:pos x="3" y="147"/>
                </a:cxn>
                <a:cxn ang="0">
                  <a:pos x="0" y="192"/>
                </a:cxn>
                <a:cxn ang="0">
                  <a:pos x="0" y="695"/>
                </a:cxn>
                <a:cxn ang="0">
                  <a:pos x="6" y="737"/>
                </a:cxn>
                <a:cxn ang="0">
                  <a:pos x="18" y="773"/>
                </a:cxn>
                <a:cxn ang="0">
                  <a:pos x="36" y="803"/>
                </a:cxn>
                <a:cxn ang="0">
                  <a:pos x="60" y="827"/>
                </a:cxn>
                <a:cxn ang="0">
                  <a:pos x="90" y="845"/>
                </a:cxn>
                <a:cxn ang="0">
                  <a:pos x="126" y="857"/>
                </a:cxn>
                <a:cxn ang="0">
                  <a:pos x="168" y="863"/>
                </a:cxn>
                <a:cxn ang="0">
                  <a:pos x="6432" y="865"/>
                </a:cxn>
                <a:cxn ang="0">
                  <a:pos x="6443" y="863"/>
                </a:cxn>
                <a:cxn ang="0">
                  <a:pos x="6476" y="861"/>
                </a:cxn>
                <a:cxn ang="0">
                  <a:pos x="6491" y="857"/>
                </a:cxn>
                <a:cxn ang="0">
                  <a:pos x="6516" y="853"/>
                </a:cxn>
                <a:cxn ang="0">
                  <a:pos x="6540" y="841"/>
                </a:cxn>
                <a:cxn ang="0">
                  <a:pos x="6548" y="837"/>
                </a:cxn>
                <a:cxn ang="0">
                  <a:pos x="6565" y="824"/>
                </a:cxn>
                <a:cxn ang="0">
                  <a:pos x="6576" y="817"/>
                </a:cxn>
                <a:cxn ang="0">
                  <a:pos x="6583" y="806"/>
                </a:cxn>
                <a:cxn ang="0">
                  <a:pos x="6596" y="789"/>
                </a:cxn>
                <a:cxn ang="0">
                  <a:pos x="6600" y="781"/>
                </a:cxn>
                <a:cxn ang="0">
                  <a:pos x="6612" y="756"/>
                </a:cxn>
                <a:cxn ang="0">
                  <a:pos x="6617" y="731"/>
                </a:cxn>
                <a:cxn ang="0">
                  <a:pos x="6620" y="717"/>
                </a:cxn>
                <a:cxn ang="0">
                  <a:pos x="6623" y="683"/>
                </a:cxn>
                <a:cxn ang="0">
                  <a:pos x="6624" y="672"/>
                </a:cxn>
              </a:cxnLst>
              <a:rect l="0" t="0" r="r" b="b"/>
              <a:pathLst>
                <a:path w="6624" h="865">
                  <a:moveTo>
                    <a:pt x="6624" y="192"/>
                  </a:moveTo>
                  <a:lnTo>
                    <a:pt x="6623" y="168"/>
                  </a:lnTo>
                  <a:lnTo>
                    <a:pt x="6620" y="147"/>
                  </a:lnTo>
                  <a:lnTo>
                    <a:pt x="6617" y="126"/>
                  </a:lnTo>
                  <a:lnTo>
                    <a:pt x="6612" y="108"/>
                  </a:lnTo>
                  <a:lnTo>
                    <a:pt x="6605" y="90"/>
                  </a:lnTo>
                  <a:lnTo>
                    <a:pt x="6596" y="75"/>
                  </a:lnTo>
                  <a:lnTo>
                    <a:pt x="6587" y="60"/>
                  </a:lnTo>
                  <a:lnTo>
                    <a:pt x="6576" y="48"/>
                  </a:lnTo>
                  <a:lnTo>
                    <a:pt x="6563" y="36"/>
                  </a:lnTo>
                  <a:lnTo>
                    <a:pt x="6548" y="27"/>
                  </a:lnTo>
                  <a:lnTo>
                    <a:pt x="6533" y="18"/>
                  </a:lnTo>
                  <a:lnTo>
                    <a:pt x="6516" y="12"/>
                  </a:lnTo>
                  <a:lnTo>
                    <a:pt x="6497" y="6"/>
                  </a:lnTo>
                  <a:lnTo>
                    <a:pt x="6476" y="3"/>
                  </a:lnTo>
                  <a:lnTo>
                    <a:pt x="6455" y="0"/>
                  </a:lnTo>
                  <a:lnTo>
                    <a:pt x="6432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3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7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5"/>
                  </a:lnTo>
                  <a:lnTo>
                    <a:pt x="3" y="717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7" y="789"/>
                  </a:lnTo>
                  <a:lnTo>
                    <a:pt x="36" y="803"/>
                  </a:lnTo>
                  <a:lnTo>
                    <a:pt x="48" y="817"/>
                  </a:lnTo>
                  <a:lnTo>
                    <a:pt x="60" y="827"/>
                  </a:lnTo>
                  <a:lnTo>
                    <a:pt x="75" y="837"/>
                  </a:lnTo>
                  <a:lnTo>
                    <a:pt x="90" y="845"/>
                  </a:lnTo>
                  <a:lnTo>
                    <a:pt x="108" y="853"/>
                  </a:lnTo>
                  <a:lnTo>
                    <a:pt x="126" y="857"/>
                  </a:lnTo>
                  <a:lnTo>
                    <a:pt x="147" y="861"/>
                  </a:lnTo>
                  <a:lnTo>
                    <a:pt x="168" y="863"/>
                  </a:lnTo>
                  <a:lnTo>
                    <a:pt x="192" y="865"/>
                  </a:lnTo>
                  <a:lnTo>
                    <a:pt x="6432" y="865"/>
                  </a:lnTo>
                  <a:lnTo>
                    <a:pt x="6437" y="863"/>
                  </a:lnTo>
                  <a:lnTo>
                    <a:pt x="6443" y="863"/>
                  </a:lnTo>
                  <a:lnTo>
                    <a:pt x="6455" y="863"/>
                  </a:lnTo>
                  <a:lnTo>
                    <a:pt x="6476" y="861"/>
                  </a:lnTo>
                  <a:lnTo>
                    <a:pt x="6486" y="859"/>
                  </a:lnTo>
                  <a:lnTo>
                    <a:pt x="6491" y="857"/>
                  </a:lnTo>
                  <a:lnTo>
                    <a:pt x="6497" y="857"/>
                  </a:lnTo>
                  <a:lnTo>
                    <a:pt x="6516" y="853"/>
                  </a:lnTo>
                  <a:lnTo>
                    <a:pt x="6533" y="845"/>
                  </a:lnTo>
                  <a:lnTo>
                    <a:pt x="6540" y="841"/>
                  </a:lnTo>
                  <a:lnTo>
                    <a:pt x="6544" y="838"/>
                  </a:lnTo>
                  <a:lnTo>
                    <a:pt x="6548" y="837"/>
                  </a:lnTo>
                  <a:lnTo>
                    <a:pt x="6563" y="827"/>
                  </a:lnTo>
                  <a:lnTo>
                    <a:pt x="6565" y="824"/>
                  </a:lnTo>
                  <a:lnTo>
                    <a:pt x="6569" y="821"/>
                  </a:lnTo>
                  <a:lnTo>
                    <a:pt x="6576" y="817"/>
                  </a:lnTo>
                  <a:lnTo>
                    <a:pt x="6581" y="809"/>
                  </a:lnTo>
                  <a:lnTo>
                    <a:pt x="6583" y="806"/>
                  </a:lnTo>
                  <a:lnTo>
                    <a:pt x="6587" y="803"/>
                  </a:lnTo>
                  <a:lnTo>
                    <a:pt x="6596" y="789"/>
                  </a:lnTo>
                  <a:lnTo>
                    <a:pt x="6598" y="784"/>
                  </a:lnTo>
                  <a:lnTo>
                    <a:pt x="6600" y="781"/>
                  </a:lnTo>
                  <a:lnTo>
                    <a:pt x="6605" y="773"/>
                  </a:lnTo>
                  <a:lnTo>
                    <a:pt x="6612" y="756"/>
                  </a:lnTo>
                  <a:lnTo>
                    <a:pt x="6617" y="737"/>
                  </a:lnTo>
                  <a:lnTo>
                    <a:pt x="6617" y="731"/>
                  </a:lnTo>
                  <a:lnTo>
                    <a:pt x="6618" y="726"/>
                  </a:lnTo>
                  <a:lnTo>
                    <a:pt x="6620" y="717"/>
                  </a:lnTo>
                  <a:lnTo>
                    <a:pt x="6623" y="695"/>
                  </a:lnTo>
                  <a:lnTo>
                    <a:pt x="6623" y="683"/>
                  </a:lnTo>
                  <a:lnTo>
                    <a:pt x="6623" y="677"/>
                  </a:lnTo>
                  <a:lnTo>
                    <a:pt x="6624" y="672"/>
                  </a:lnTo>
                  <a:lnTo>
                    <a:pt x="6624" y="192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55000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495049" y="2576216"/>
              <a:ext cx="685800" cy="455602"/>
            </a:xfrm>
            <a:custGeom>
              <a:avLst/>
              <a:gdLst/>
              <a:ahLst/>
              <a:cxnLst>
                <a:cxn ang="0">
                  <a:pos x="1558" y="168"/>
                </a:cxn>
                <a:cxn ang="0">
                  <a:pos x="1552" y="126"/>
                </a:cxn>
                <a:cxn ang="0">
                  <a:pos x="1540" y="90"/>
                </a:cxn>
                <a:cxn ang="0">
                  <a:pos x="1522" y="60"/>
                </a:cxn>
                <a:cxn ang="0">
                  <a:pos x="1498" y="36"/>
                </a:cxn>
                <a:cxn ang="0">
                  <a:pos x="1468" y="18"/>
                </a:cxn>
                <a:cxn ang="0">
                  <a:pos x="1432" y="6"/>
                </a:cxn>
                <a:cxn ang="0">
                  <a:pos x="1390" y="0"/>
                </a:cxn>
                <a:cxn ang="0">
                  <a:pos x="468" y="0"/>
                </a:cxn>
                <a:cxn ang="0">
                  <a:pos x="204" y="0"/>
                </a:cxn>
                <a:cxn ang="0">
                  <a:pos x="173" y="1"/>
                </a:cxn>
                <a:cxn ang="0">
                  <a:pos x="132" y="5"/>
                </a:cxn>
                <a:cxn ang="0">
                  <a:pos x="97" y="16"/>
                </a:cxn>
                <a:cxn ang="0">
                  <a:pos x="67" y="31"/>
                </a:cxn>
                <a:cxn ang="0">
                  <a:pos x="43" y="53"/>
                </a:cxn>
                <a:cxn ang="0">
                  <a:pos x="24" y="79"/>
                </a:cxn>
                <a:cxn ang="0">
                  <a:pos x="11" y="112"/>
                </a:cxn>
                <a:cxn ang="0">
                  <a:pos x="2" y="149"/>
                </a:cxn>
                <a:cxn ang="0">
                  <a:pos x="0" y="192"/>
                </a:cxn>
                <a:cxn ang="0">
                  <a:pos x="0" y="833"/>
                </a:cxn>
                <a:cxn ang="0">
                  <a:pos x="4" y="867"/>
                </a:cxn>
                <a:cxn ang="0">
                  <a:pos x="18" y="915"/>
                </a:cxn>
                <a:cxn ang="0">
                  <a:pos x="32" y="941"/>
                </a:cxn>
                <a:cxn ang="0">
                  <a:pos x="52" y="964"/>
                </a:cxn>
                <a:cxn ang="0">
                  <a:pos x="88" y="987"/>
                </a:cxn>
                <a:cxn ang="0">
                  <a:pos x="118" y="999"/>
                </a:cxn>
                <a:cxn ang="0">
                  <a:pos x="152" y="1006"/>
                </a:cxn>
                <a:cxn ang="0">
                  <a:pos x="199" y="1008"/>
                </a:cxn>
                <a:cxn ang="0">
                  <a:pos x="1367" y="1008"/>
                </a:cxn>
                <a:cxn ang="0">
                  <a:pos x="1387" y="1007"/>
                </a:cxn>
                <a:cxn ang="0">
                  <a:pos x="1416" y="1002"/>
                </a:cxn>
                <a:cxn ang="0">
                  <a:pos x="1434" y="999"/>
                </a:cxn>
                <a:cxn ang="0">
                  <a:pos x="1451" y="994"/>
                </a:cxn>
                <a:cxn ang="0">
                  <a:pos x="1467" y="988"/>
                </a:cxn>
                <a:cxn ang="0">
                  <a:pos x="1481" y="981"/>
                </a:cxn>
                <a:cxn ang="0">
                  <a:pos x="1494" y="972"/>
                </a:cxn>
                <a:cxn ang="0">
                  <a:pos x="1512" y="957"/>
                </a:cxn>
                <a:cxn ang="0">
                  <a:pos x="1525" y="937"/>
                </a:cxn>
                <a:cxn ang="0">
                  <a:pos x="1534" y="924"/>
                </a:cxn>
                <a:cxn ang="0">
                  <a:pos x="1541" y="910"/>
                </a:cxn>
                <a:cxn ang="0">
                  <a:pos x="1551" y="886"/>
                </a:cxn>
                <a:cxn ang="0">
                  <a:pos x="1554" y="868"/>
                </a:cxn>
                <a:cxn ang="0">
                  <a:pos x="1558" y="850"/>
                </a:cxn>
                <a:cxn ang="0">
                  <a:pos x="1559" y="816"/>
                </a:cxn>
              </a:cxnLst>
              <a:rect l="0" t="0" r="r" b="b"/>
              <a:pathLst>
                <a:path w="1559" h="1008">
                  <a:moveTo>
                    <a:pt x="1559" y="192"/>
                  </a:moveTo>
                  <a:lnTo>
                    <a:pt x="1558" y="168"/>
                  </a:lnTo>
                  <a:lnTo>
                    <a:pt x="1555" y="146"/>
                  </a:lnTo>
                  <a:lnTo>
                    <a:pt x="1552" y="126"/>
                  </a:lnTo>
                  <a:lnTo>
                    <a:pt x="1547" y="108"/>
                  </a:lnTo>
                  <a:lnTo>
                    <a:pt x="1540" y="90"/>
                  </a:lnTo>
                  <a:lnTo>
                    <a:pt x="1531" y="74"/>
                  </a:lnTo>
                  <a:lnTo>
                    <a:pt x="1522" y="60"/>
                  </a:lnTo>
                  <a:lnTo>
                    <a:pt x="1511" y="48"/>
                  </a:lnTo>
                  <a:lnTo>
                    <a:pt x="1498" y="36"/>
                  </a:lnTo>
                  <a:lnTo>
                    <a:pt x="1483" y="26"/>
                  </a:lnTo>
                  <a:lnTo>
                    <a:pt x="1468" y="18"/>
                  </a:lnTo>
                  <a:lnTo>
                    <a:pt x="1451" y="12"/>
                  </a:lnTo>
                  <a:lnTo>
                    <a:pt x="1432" y="6"/>
                  </a:lnTo>
                  <a:lnTo>
                    <a:pt x="1411" y="2"/>
                  </a:lnTo>
                  <a:lnTo>
                    <a:pt x="1390" y="0"/>
                  </a:lnTo>
                  <a:lnTo>
                    <a:pt x="1367" y="0"/>
                  </a:lnTo>
                  <a:lnTo>
                    <a:pt x="468" y="0"/>
                  </a:lnTo>
                  <a:lnTo>
                    <a:pt x="463" y="0"/>
                  </a:lnTo>
                  <a:lnTo>
                    <a:pt x="204" y="0"/>
                  </a:lnTo>
                  <a:lnTo>
                    <a:pt x="199" y="0"/>
                  </a:lnTo>
                  <a:lnTo>
                    <a:pt x="173" y="1"/>
                  </a:lnTo>
                  <a:lnTo>
                    <a:pt x="151" y="1"/>
                  </a:lnTo>
                  <a:lnTo>
                    <a:pt x="132" y="5"/>
                  </a:lnTo>
                  <a:lnTo>
                    <a:pt x="113" y="8"/>
                  </a:lnTo>
                  <a:lnTo>
                    <a:pt x="97" y="16"/>
                  </a:lnTo>
                  <a:lnTo>
                    <a:pt x="80" y="22"/>
                  </a:lnTo>
                  <a:lnTo>
                    <a:pt x="67" y="31"/>
                  </a:lnTo>
                  <a:lnTo>
                    <a:pt x="54" y="41"/>
                  </a:lnTo>
                  <a:lnTo>
                    <a:pt x="43" y="53"/>
                  </a:lnTo>
                  <a:lnTo>
                    <a:pt x="32" y="65"/>
                  </a:lnTo>
                  <a:lnTo>
                    <a:pt x="24" y="79"/>
                  </a:lnTo>
                  <a:lnTo>
                    <a:pt x="16" y="94"/>
                  </a:lnTo>
                  <a:lnTo>
                    <a:pt x="11" y="112"/>
                  </a:lnTo>
                  <a:lnTo>
                    <a:pt x="5" y="128"/>
                  </a:lnTo>
                  <a:lnTo>
                    <a:pt x="2" y="149"/>
                  </a:lnTo>
                  <a:lnTo>
                    <a:pt x="0" y="169"/>
                  </a:lnTo>
                  <a:lnTo>
                    <a:pt x="0" y="192"/>
                  </a:lnTo>
                  <a:lnTo>
                    <a:pt x="0" y="816"/>
                  </a:lnTo>
                  <a:lnTo>
                    <a:pt x="0" y="833"/>
                  </a:lnTo>
                  <a:lnTo>
                    <a:pt x="2" y="850"/>
                  </a:lnTo>
                  <a:lnTo>
                    <a:pt x="4" y="867"/>
                  </a:lnTo>
                  <a:lnTo>
                    <a:pt x="7" y="883"/>
                  </a:lnTo>
                  <a:lnTo>
                    <a:pt x="18" y="915"/>
                  </a:lnTo>
                  <a:lnTo>
                    <a:pt x="24" y="928"/>
                  </a:lnTo>
                  <a:lnTo>
                    <a:pt x="32" y="941"/>
                  </a:lnTo>
                  <a:lnTo>
                    <a:pt x="41" y="952"/>
                  </a:lnTo>
                  <a:lnTo>
                    <a:pt x="52" y="964"/>
                  </a:lnTo>
                  <a:lnTo>
                    <a:pt x="74" y="981"/>
                  </a:lnTo>
                  <a:lnTo>
                    <a:pt x="88" y="987"/>
                  </a:lnTo>
                  <a:lnTo>
                    <a:pt x="103" y="994"/>
                  </a:lnTo>
                  <a:lnTo>
                    <a:pt x="118" y="999"/>
                  </a:lnTo>
                  <a:lnTo>
                    <a:pt x="134" y="1003"/>
                  </a:lnTo>
                  <a:lnTo>
                    <a:pt x="152" y="1006"/>
                  </a:lnTo>
                  <a:lnTo>
                    <a:pt x="173" y="1008"/>
                  </a:lnTo>
                  <a:lnTo>
                    <a:pt x="199" y="1008"/>
                  </a:lnTo>
                  <a:lnTo>
                    <a:pt x="204" y="1008"/>
                  </a:lnTo>
                  <a:lnTo>
                    <a:pt x="1367" y="1008"/>
                  </a:lnTo>
                  <a:lnTo>
                    <a:pt x="1377" y="1007"/>
                  </a:lnTo>
                  <a:lnTo>
                    <a:pt x="1387" y="1007"/>
                  </a:lnTo>
                  <a:lnTo>
                    <a:pt x="1408" y="1005"/>
                  </a:lnTo>
                  <a:lnTo>
                    <a:pt x="1416" y="1002"/>
                  </a:lnTo>
                  <a:lnTo>
                    <a:pt x="1426" y="1001"/>
                  </a:lnTo>
                  <a:lnTo>
                    <a:pt x="1434" y="999"/>
                  </a:lnTo>
                  <a:lnTo>
                    <a:pt x="1444" y="997"/>
                  </a:lnTo>
                  <a:lnTo>
                    <a:pt x="1451" y="994"/>
                  </a:lnTo>
                  <a:lnTo>
                    <a:pt x="1459" y="991"/>
                  </a:lnTo>
                  <a:lnTo>
                    <a:pt x="1467" y="988"/>
                  </a:lnTo>
                  <a:lnTo>
                    <a:pt x="1475" y="985"/>
                  </a:lnTo>
                  <a:lnTo>
                    <a:pt x="1481" y="981"/>
                  </a:lnTo>
                  <a:lnTo>
                    <a:pt x="1488" y="977"/>
                  </a:lnTo>
                  <a:lnTo>
                    <a:pt x="1494" y="972"/>
                  </a:lnTo>
                  <a:lnTo>
                    <a:pt x="1501" y="969"/>
                  </a:lnTo>
                  <a:lnTo>
                    <a:pt x="1512" y="957"/>
                  </a:lnTo>
                  <a:lnTo>
                    <a:pt x="1522" y="945"/>
                  </a:lnTo>
                  <a:lnTo>
                    <a:pt x="1525" y="937"/>
                  </a:lnTo>
                  <a:lnTo>
                    <a:pt x="1530" y="931"/>
                  </a:lnTo>
                  <a:lnTo>
                    <a:pt x="1534" y="924"/>
                  </a:lnTo>
                  <a:lnTo>
                    <a:pt x="1539" y="918"/>
                  </a:lnTo>
                  <a:lnTo>
                    <a:pt x="1541" y="910"/>
                  </a:lnTo>
                  <a:lnTo>
                    <a:pt x="1545" y="903"/>
                  </a:lnTo>
                  <a:lnTo>
                    <a:pt x="1551" y="886"/>
                  </a:lnTo>
                  <a:lnTo>
                    <a:pt x="1552" y="876"/>
                  </a:lnTo>
                  <a:lnTo>
                    <a:pt x="1554" y="868"/>
                  </a:lnTo>
                  <a:lnTo>
                    <a:pt x="1555" y="858"/>
                  </a:lnTo>
                  <a:lnTo>
                    <a:pt x="1558" y="850"/>
                  </a:lnTo>
                  <a:lnTo>
                    <a:pt x="1558" y="833"/>
                  </a:lnTo>
                  <a:lnTo>
                    <a:pt x="1559" y="816"/>
                  </a:lnTo>
                  <a:lnTo>
                    <a:pt x="1559" y="192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39999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475104" y="2576216"/>
              <a:ext cx="685800" cy="455602"/>
            </a:xfrm>
            <a:custGeom>
              <a:avLst/>
              <a:gdLst/>
              <a:ahLst/>
              <a:cxnLst>
                <a:cxn ang="0">
                  <a:pos x="151" y="1"/>
                </a:cxn>
                <a:cxn ang="0">
                  <a:pos x="113" y="8"/>
                </a:cxn>
                <a:cxn ang="0">
                  <a:pos x="81" y="22"/>
                </a:cxn>
                <a:cxn ang="0">
                  <a:pos x="54" y="41"/>
                </a:cxn>
                <a:cxn ang="0">
                  <a:pos x="33" y="65"/>
                </a:cxn>
                <a:cxn ang="0">
                  <a:pos x="16" y="94"/>
                </a:cxn>
                <a:cxn ang="0">
                  <a:pos x="5" y="128"/>
                </a:cxn>
                <a:cxn ang="0">
                  <a:pos x="0" y="169"/>
                </a:cxn>
                <a:cxn ang="0">
                  <a:pos x="0" y="816"/>
                </a:cxn>
                <a:cxn ang="0">
                  <a:pos x="3" y="850"/>
                </a:cxn>
                <a:cxn ang="0">
                  <a:pos x="7" y="883"/>
                </a:cxn>
                <a:cxn ang="0">
                  <a:pos x="24" y="928"/>
                </a:cxn>
                <a:cxn ang="0">
                  <a:pos x="41" y="952"/>
                </a:cxn>
                <a:cxn ang="0">
                  <a:pos x="75" y="981"/>
                </a:cxn>
                <a:cxn ang="0">
                  <a:pos x="103" y="994"/>
                </a:cxn>
                <a:cxn ang="0">
                  <a:pos x="135" y="1003"/>
                </a:cxn>
                <a:cxn ang="0">
                  <a:pos x="173" y="1008"/>
                </a:cxn>
                <a:cxn ang="0">
                  <a:pos x="1314" y="1008"/>
                </a:cxn>
                <a:cxn ang="0">
                  <a:pos x="1335" y="1007"/>
                </a:cxn>
                <a:cxn ang="0">
                  <a:pos x="1364" y="1002"/>
                </a:cxn>
                <a:cxn ang="0">
                  <a:pos x="1382" y="999"/>
                </a:cxn>
                <a:cxn ang="0">
                  <a:pos x="1398" y="994"/>
                </a:cxn>
                <a:cxn ang="0">
                  <a:pos x="1414" y="988"/>
                </a:cxn>
                <a:cxn ang="0">
                  <a:pos x="1428" y="981"/>
                </a:cxn>
                <a:cxn ang="0">
                  <a:pos x="1442" y="972"/>
                </a:cxn>
                <a:cxn ang="0">
                  <a:pos x="1460" y="957"/>
                </a:cxn>
                <a:cxn ang="0">
                  <a:pos x="1473" y="937"/>
                </a:cxn>
                <a:cxn ang="0">
                  <a:pos x="1481" y="924"/>
                </a:cxn>
                <a:cxn ang="0">
                  <a:pos x="1488" y="910"/>
                </a:cxn>
                <a:cxn ang="0">
                  <a:pos x="1498" y="886"/>
                </a:cxn>
                <a:cxn ang="0">
                  <a:pos x="1502" y="868"/>
                </a:cxn>
                <a:cxn ang="0">
                  <a:pos x="1505" y="850"/>
                </a:cxn>
                <a:cxn ang="0">
                  <a:pos x="1506" y="816"/>
                </a:cxn>
                <a:cxn ang="0">
                  <a:pos x="1505" y="168"/>
                </a:cxn>
                <a:cxn ang="0">
                  <a:pos x="1499" y="126"/>
                </a:cxn>
                <a:cxn ang="0">
                  <a:pos x="1487" y="90"/>
                </a:cxn>
                <a:cxn ang="0">
                  <a:pos x="1469" y="60"/>
                </a:cxn>
                <a:cxn ang="0">
                  <a:pos x="1445" y="36"/>
                </a:cxn>
                <a:cxn ang="0">
                  <a:pos x="1415" y="18"/>
                </a:cxn>
                <a:cxn ang="0">
                  <a:pos x="1379" y="6"/>
                </a:cxn>
                <a:cxn ang="0">
                  <a:pos x="1337" y="0"/>
                </a:cxn>
                <a:cxn ang="0">
                  <a:pos x="204" y="0"/>
                </a:cxn>
              </a:cxnLst>
              <a:rect l="0" t="0" r="r" b="b"/>
              <a:pathLst>
                <a:path w="1506" h="1008">
                  <a:moveTo>
                    <a:pt x="173" y="1"/>
                  </a:moveTo>
                  <a:lnTo>
                    <a:pt x="151" y="1"/>
                  </a:lnTo>
                  <a:lnTo>
                    <a:pt x="132" y="5"/>
                  </a:lnTo>
                  <a:lnTo>
                    <a:pt x="113" y="8"/>
                  </a:lnTo>
                  <a:lnTo>
                    <a:pt x="97" y="16"/>
                  </a:lnTo>
                  <a:lnTo>
                    <a:pt x="81" y="22"/>
                  </a:lnTo>
                  <a:lnTo>
                    <a:pt x="67" y="31"/>
                  </a:lnTo>
                  <a:lnTo>
                    <a:pt x="54" y="41"/>
                  </a:lnTo>
                  <a:lnTo>
                    <a:pt x="43" y="53"/>
                  </a:lnTo>
                  <a:lnTo>
                    <a:pt x="33" y="65"/>
                  </a:lnTo>
                  <a:lnTo>
                    <a:pt x="24" y="79"/>
                  </a:lnTo>
                  <a:lnTo>
                    <a:pt x="16" y="94"/>
                  </a:lnTo>
                  <a:lnTo>
                    <a:pt x="11" y="112"/>
                  </a:lnTo>
                  <a:lnTo>
                    <a:pt x="5" y="128"/>
                  </a:lnTo>
                  <a:lnTo>
                    <a:pt x="3" y="149"/>
                  </a:lnTo>
                  <a:lnTo>
                    <a:pt x="0" y="169"/>
                  </a:lnTo>
                  <a:lnTo>
                    <a:pt x="0" y="192"/>
                  </a:lnTo>
                  <a:lnTo>
                    <a:pt x="0" y="816"/>
                  </a:lnTo>
                  <a:lnTo>
                    <a:pt x="0" y="833"/>
                  </a:lnTo>
                  <a:lnTo>
                    <a:pt x="3" y="850"/>
                  </a:lnTo>
                  <a:lnTo>
                    <a:pt x="4" y="867"/>
                  </a:lnTo>
                  <a:lnTo>
                    <a:pt x="7" y="883"/>
                  </a:lnTo>
                  <a:lnTo>
                    <a:pt x="18" y="915"/>
                  </a:lnTo>
                  <a:lnTo>
                    <a:pt x="24" y="928"/>
                  </a:lnTo>
                  <a:lnTo>
                    <a:pt x="33" y="941"/>
                  </a:lnTo>
                  <a:lnTo>
                    <a:pt x="41" y="952"/>
                  </a:lnTo>
                  <a:lnTo>
                    <a:pt x="52" y="964"/>
                  </a:lnTo>
                  <a:lnTo>
                    <a:pt x="75" y="981"/>
                  </a:lnTo>
                  <a:lnTo>
                    <a:pt x="88" y="987"/>
                  </a:lnTo>
                  <a:lnTo>
                    <a:pt x="103" y="994"/>
                  </a:lnTo>
                  <a:lnTo>
                    <a:pt x="118" y="999"/>
                  </a:lnTo>
                  <a:lnTo>
                    <a:pt x="135" y="1003"/>
                  </a:lnTo>
                  <a:lnTo>
                    <a:pt x="153" y="1006"/>
                  </a:lnTo>
                  <a:lnTo>
                    <a:pt x="173" y="1008"/>
                  </a:lnTo>
                  <a:lnTo>
                    <a:pt x="204" y="1008"/>
                  </a:lnTo>
                  <a:lnTo>
                    <a:pt x="1314" y="1008"/>
                  </a:lnTo>
                  <a:lnTo>
                    <a:pt x="1324" y="1007"/>
                  </a:lnTo>
                  <a:lnTo>
                    <a:pt x="1335" y="1007"/>
                  </a:lnTo>
                  <a:lnTo>
                    <a:pt x="1355" y="1005"/>
                  </a:lnTo>
                  <a:lnTo>
                    <a:pt x="1364" y="1002"/>
                  </a:lnTo>
                  <a:lnTo>
                    <a:pt x="1373" y="1001"/>
                  </a:lnTo>
                  <a:lnTo>
                    <a:pt x="1382" y="999"/>
                  </a:lnTo>
                  <a:lnTo>
                    <a:pt x="1391" y="997"/>
                  </a:lnTo>
                  <a:lnTo>
                    <a:pt x="1398" y="994"/>
                  </a:lnTo>
                  <a:lnTo>
                    <a:pt x="1407" y="991"/>
                  </a:lnTo>
                  <a:lnTo>
                    <a:pt x="1414" y="988"/>
                  </a:lnTo>
                  <a:lnTo>
                    <a:pt x="1422" y="985"/>
                  </a:lnTo>
                  <a:lnTo>
                    <a:pt x="1428" y="981"/>
                  </a:lnTo>
                  <a:lnTo>
                    <a:pt x="1436" y="977"/>
                  </a:lnTo>
                  <a:lnTo>
                    <a:pt x="1442" y="972"/>
                  </a:lnTo>
                  <a:lnTo>
                    <a:pt x="1449" y="969"/>
                  </a:lnTo>
                  <a:lnTo>
                    <a:pt x="1460" y="957"/>
                  </a:lnTo>
                  <a:lnTo>
                    <a:pt x="1469" y="945"/>
                  </a:lnTo>
                  <a:lnTo>
                    <a:pt x="1473" y="937"/>
                  </a:lnTo>
                  <a:lnTo>
                    <a:pt x="1478" y="931"/>
                  </a:lnTo>
                  <a:lnTo>
                    <a:pt x="1481" y="924"/>
                  </a:lnTo>
                  <a:lnTo>
                    <a:pt x="1486" y="918"/>
                  </a:lnTo>
                  <a:lnTo>
                    <a:pt x="1488" y="910"/>
                  </a:lnTo>
                  <a:lnTo>
                    <a:pt x="1492" y="903"/>
                  </a:lnTo>
                  <a:lnTo>
                    <a:pt x="1498" y="886"/>
                  </a:lnTo>
                  <a:lnTo>
                    <a:pt x="1499" y="876"/>
                  </a:lnTo>
                  <a:lnTo>
                    <a:pt x="1502" y="868"/>
                  </a:lnTo>
                  <a:lnTo>
                    <a:pt x="1503" y="858"/>
                  </a:lnTo>
                  <a:lnTo>
                    <a:pt x="1505" y="850"/>
                  </a:lnTo>
                  <a:lnTo>
                    <a:pt x="1505" y="833"/>
                  </a:lnTo>
                  <a:lnTo>
                    <a:pt x="1506" y="816"/>
                  </a:lnTo>
                  <a:lnTo>
                    <a:pt x="1506" y="192"/>
                  </a:lnTo>
                  <a:lnTo>
                    <a:pt x="1505" y="168"/>
                  </a:lnTo>
                  <a:lnTo>
                    <a:pt x="1503" y="146"/>
                  </a:lnTo>
                  <a:lnTo>
                    <a:pt x="1499" y="126"/>
                  </a:lnTo>
                  <a:lnTo>
                    <a:pt x="1494" y="108"/>
                  </a:lnTo>
                  <a:lnTo>
                    <a:pt x="1487" y="90"/>
                  </a:lnTo>
                  <a:lnTo>
                    <a:pt x="1479" y="74"/>
                  </a:lnTo>
                  <a:lnTo>
                    <a:pt x="1469" y="60"/>
                  </a:lnTo>
                  <a:lnTo>
                    <a:pt x="1458" y="48"/>
                  </a:lnTo>
                  <a:lnTo>
                    <a:pt x="1445" y="36"/>
                  </a:lnTo>
                  <a:lnTo>
                    <a:pt x="1431" y="26"/>
                  </a:lnTo>
                  <a:lnTo>
                    <a:pt x="1415" y="18"/>
                  </a:lnTo>
                  <a:lnTo>
                    <a:pt x="1398" y="12"/>
                  </a:lnTo>
                  <a:lnTo>
                    <a:pt x="1379" y="6"/>
                  </a:lnTo>
                  <a:lnTo>
                    <a:pt x="1359" y="2"/>
                  </a:lnTo>
                  <a:lnTo>
                    <a:pt x="1337" y="0"/>
                  </a:lnTo>
                  <a:lnTo>
                    <a:pt x="1314" y="0"/>
                  </a:lnTo>
                  <a:lnTo>
                    <a:pt x="204" y="0"/>
                  </a:lnTo>
                  <a:lnTo>
                    <a:pt x="173" y="1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39999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30090" y="2576216"/>
              <a:ext cx="685800" cy="455602"/>
            </a:xfrm>
            <a:custGeom>
              <a:avLst/>
              <a:gdLst/>
              <a:ahLst/>
              <a:cxnLst>
                <a:cxn ang="0">
                  <a:pos x="151" y="1"/>
                </a:cxn>
                <a:cxn ang="0">
                  <a:pos x="113" y="8"/>
                </a:cxn>
                <a:cxn ang="0">
                  <a:pos x="80" y="22"/>
                </a:cxn>
                <a:cxn ang="0">
                  <a:pos x="54" y="41"/>
                </a:cxn>
                <a:cxn ang="0">
                  <a:pos x="32" y="65"/>
                </a:cxn>
                <a:cxn ang="0">
                  <a:pos x="15" y="94"/>
                </a:cxn>
                <a:cxn ang="0">
                  <a:pos x="5" y="128"/>
                </a:cxn>
                <a:cxn ang="0">
                  <a:pos x="0" y="169"/>
                </a:cxn>
                <a:cxn ang="0">
                  <a:pos x="0" y="816"/>
                </a:cxn>
                <a:cxn ang="0">
                  <a:pos x="2" y="850"/>
                </a:cxn>
                <a:cxn ang="0">
                  <a:pos x="7" y="883"/>
                </a:cxn>
                <a:cxn ang="0">
                  <a:pos x="24" y="928"/>
                </a:cxn>
                <a:cxn ang="0">
                  <a:pos x="41" y="952"/>
                </a:cxn>
                <a:cxn ang="0">
                  <a:pos x="74" y="981"/>
                </a:cxn>
                <a:cxn ang="0">
                  <a:pos x="103" y="994"/>
                </a:cxn>
                <a:cxn ang="0">
                  <a:pos x="134" y="1003"/>
                </a:cxn>
                <a:cxn ang="0">
                  <a:pos x="173" y="1008"/>
                </a:cxn>
                <a:cxn ang="0">
                  <a:pos x="1314" y="1008"/>
                </a:cxn>
                <a:cxn ang="0">
                  <a:pos x="1334" y="1007"/>
                </a:cxn>
                <a:cxn ang="0">
                  <a:pos x="1363" y="1002"/>
                </a:cxn>
                <a:cxn ang="0">
                  <a:pos x="1381" y="999"/>
                </a:cxn>
                <a:cxn ang="0">
                  <a:pos x="1398" y="994"/>
                </a:cxn>
                <a:cxn ang="0">
                  <a:pos x="1414" y="988"/>
                </a:cxn>
                <a:cxn ang="0">
                  <a:pos x="1428" y="981"/>
                </a:cxn>
                <a:cxn ang="0">
                  <a:pos x="1441" y="972"/>
                </a:cxn>
                <a:cxn ang="0">
                  <a:pos x="1459" y="957"/>
                </a:cxn>
                <a:cxn ang="0">
                  <a:pos x="1472" y="937"/>
                </a:cxn>
                <a:cxn ang="0">
                  <a:pos x="1481" y="924"/>
                </a:cxn>
                <a:cxn ang="0">
                  <a:pos x="1488" y="910"/>
                </a:cxn>
                <a:cxn ang="0">
                  <a:pos x="1498" y="886"/>
                </a:cxn>
                <a:cxn ang="0">
                  <a:pos x="1501" y="868"/>
                </a:cxn>
                <a:cxn ang="0">
                  <a:pos x="1505" y="850"/>
                </a:cxn>
                <a:cxn ang="0">
                  <a:pos x="1506" y="816"/>
                </a:cxn>
                <a:cxn ang="0">
                  <a:pos x="1505" y="168"/>
                </a:cxn>
                <a:cxn ang="0">
                  <a:pos x="1499" y="126"/>
                </a:cxn>
                <a:cxn ang="0">
                  <a:pos x="1487" y="90"/>
                </a:cxn>
                <a:cxn ang="0">
                  <a:pos x="1469" y="60"/>
                </a:cxn>
                <a:cxn ang="0">
                  <a:pos x="1445" y="36"/>
                </a:cxn>
                <a:cxn ang="0">
                  <a:pos x="1415" y="18"/>
                </a:cxn>
                <a:cxn ang="0">
                  <a:pos x="1379" y="6"/>
                </a:cxn>
                <a:cxn ang="0">
                  <a:pos x="1337" y="0"/>
                </a:cxn>
                <a:cxn ang="0">
                  <a:pos x="204" y="0"/>
                </a:cxn>
              </a:cxnLst>
              <a:rect l="0" t="0" r="r" b="b"/>
              <a:pathLst>
                <a:path w="1506" h="1008">
                  <a:moveTo>
                    <a:pt x="173" y="1"/>
                  </a:moveTo>
                  <a:lnTo>
                    <a:pt x="151" y="1"/>
                  </a:lnTo>
                  <a:lnTo>
                    <a:pt x="132" y="5"/>
                  </a:lnTo>
                  <a:lnTo>
                    <a:pt x="113" y="8"/>
                  </a:lnTo>
                  <a:lnTo>
                    <a:pt x="97" y="16"/>
                  </a:lnTo>
                  <a:lnTo>
                    <a:pt x="80" y="22"/>
                  </a:lnTo>
                  <a:lnTo>
                    <a:pt x="67" y="31"/>
                  </a:lnTo>
                  <a:lnTo>
                    <a:pt x="54" y="41"/>
                  </a:lnTo>
                  <a:lnTo>
                    <a:pt x="43" y="53"/>
                  </a:lnTo>
                  <a:lnTo>
                    <a:pt x="32" y="65"/>
                  </a:lnTo>
                  <a:lnTo>
                    <a:pt x="24" y="79"/>
                  </a:lnTo>
                  <a:lnTo>
                    <a:pt x="15" y="94"/>
                  </a:lnTo>
                  <a:lnTo>
                    <a:pt x="11" y="112"/>
                  </a:lnTo>
                  <a:lnTo>
                    <a:pt x="5" y="128"/>
                  </a:lnTo>
                  <a:lnTo>
                    <a:pt x="2" y="149"/>
                  </a:lnTo>
                  <a:lnTo>
                    <a:pt x="0" y="169"/>
                  </a:lnTo>
                  <a:lnTo>
                    <a:pt x="0" y="192"/>
                  </a:lnTo>
                  <a:lnTo>
                    <a:pt x="0" y="816"/>
                  </a:lnTo>
                  <a:lnTo>
                    <a:pt x="0" y="833"/>
                  </a:lnTo>
                  <a:lnTo>
                    <a:pt x="2" y="850"/>
                  </a:lnTo>
                  <a:lnTo>
                    <a:pt x="3" y="867"/>
                  </a:lnTo>
                  <a:lnTo>
                    <a:pt x="7" y="883"/>
                  </a:lnTo>
                  <a:lnTo>
                    <a:pt x="18" y="915"/>
                  </a:lnTo>
                  <a:lnTo>
                    <a:pt x="24" y="928"/>
                  </a:lnTo>
                  <a:lnTo>
                    <a:pt x="32" y="941"/>
                  </a:lnTo>
                  <a:lnTo>
                    <a:pt x="41" y="952"/>
                  </a:lnTo>
                  <a:lnTo>
                    <a:pt x="51" y="964"/>
                  </a:lnTo>
                  <a:lnTo>
                    <a:pt x="74" y="981"/>
                  </a:lnTo>
                  <a:lnTo>
                    <a:pt x="87" y="987"/>
                  </a:lnTo>
                  <a:lnTo>
                    <a:pt x="103" y="994"/>
                  </a:lnTo>
                  <a:lnTo>
                    <a:pt x="117" y="999"/>
                  </a:lnTo>
                  <a:lnTo>
                    <a:pt x="134" y="1003"/>
                  </a:lnTo>
                  <a:lnTo>
                    <a:pt x="152" y="1006"/>
                  </a:lnTo>
                  <a:lnTo>
                    <a:pt x="173" y="1008"/>
                  </a:lnTo>
                  <a:lnTo>
                    <a:pt x="204" y="1008"/>
                  </a:lnTo>
                  <a:lnTo>
                    <a:pt x="1314" y="1008"/>
                  </a:lnTo>
                  <a:lnTo>
                    <a:pt x="1324" y="1007"/>
                  </a:lnTo>
                  <a:lnTo>
                    <a:pt x="1334" y="1007"/>
                  </a:lnTo>
                  <a:lnTo>
                    <a:pt x="1355" y="1005"/>
                  </a:lnTo>
                  <a:lnTo>
                    <a:pt x="1363" y="1002"/>
                  </a:lnTo>
                  <a:lnTo>
                    <a:pt x="1373" y="1001"/>
                  </a:lnTo>
                  <a:lnTo>
                    <a:pt x="1381" y="999"/>
                  </a:lnTo>
                  <a:lnTo>
                    <a:pt x="1391" y="997"/>
                  </a:lnTo>
                  <a:lnTo>
                    <a:pt x="1398" y="994"/>
                  </a:lnTo>
                  <a:lnTo>
                    <a:pt x="1406" y="991"/>
                  </a:lnTo>
                  <a:lnTo>
                    <a:pt x="1414" y="988"/>
                  </a:lnTo>
                  <a:lnTo>
                    <a:pt x="1422" y="985"/>
                  </a:lnTo>
                  <a:lnTo>
                    <a:pt x="1428" y="981"/>
                  </a:lnTo>
                  <a:lnTo>
                    <a:pt x="1435" y="977"/>
                  </a:lnTo>
                  <a:lnTo>
                    <a:pt x="1441" y="972"/>
                  </a:lnTo>
                  <a:lnTo>
                    <a:pt x="1448" y="969"/>
                  </a:lnTo>
                  <a:lnTo>
                    <a:pt x="1459" y="957"/>
                  </a:lnTo>
                  <a:lnTo>
                    <a:pt x="1469" y="945"/>
                  </a:lnTo>
                  <a:lnTo>
                    <a:pt x="1472" y="937"/>
                  </a:lnTo>
                  <a:lnTo>
                    <a:pt x="1477" y="931"/>
                  </a:lnTo>
                  <a:lnTo>
                    <a:pt x="1481" y="924"/>
                  </a:lnTo>
                  <a:lnTo>
                    <a:pt x="1486" y="918"/>
                  </a:lnTo>
                  <a:lnTo>
                    <a:pt x="1488" y="910"/>
                  </a:lnTo>
                  <a:lnTo>
                    <a:pt x="1492" y="903"/>
                  </a:lnTo>
                  <a:lnTo>
                    <a:pt x="1498" y="886"/>
                  </a:lnTo>
                  <a:lnTo>
                    <a:pt x="1499" y="876"/>
                  </a:lnTo>
                  <a:lnTo>
                    <a:pt x="1501" y="868"/>
                  </a:lnTo>
                  <a:lnTo>
                    <a:pt x="1502" y="858"/>
                  </a:lnTo>
                  <a:lnTo>
                    <a:pt x="1505" y="850"/>
                  </a:lnTo>
                  <a:lnTo>
                    <a:pt x="1505" y="833"/>
                  </a:lnTo>
                  <a:lnTo>
                    <a:pt x="1506" y="816"/>
                  </a:lnTo>
                  <a:lnTo>
                    <a:pt x="1506" y="192"/>
                  </a:lnTo>
                  <a:lnTo>
                    <a:pt x="1505" y="168"/>
                  </a:lnTo>
                  <a:lnTo>
                    <a:pt x="1502" y="146"/>
                  </a:lnTo>
                  <a:lnTo>
                    <a:pt x="1499" y="126"/>
                  </a:lnTo>
                  <a:lnTo>
                    <a:pt x="1494" y="108"/>
                  </a:lnTo>
                  <a:lnTo>
                    <a:pt x="1487" y="90"/>
                  </a:lnTo>
                  <a:lnTo>
                    <a:pt x="1478" y="74"/>
                  </a:lnTo>
                  <a:lnTo>
                    <a:pt x="1469" y="60"/>
                  </a:lnTo>
                  <a:lnTo>
                    <a:pt x="1458" y="48"/>
                  </a:lnTo>
                  <a:lnTo>
                    <a:pt x="1445" y="36"/>
                  </a:lnTo>
                  <a:lnTo>
                    <a:pt x="1430" y="26"/>
                  </a:lnTo>
                  <a:lnTo>
                    <a:pt x="1415" y="18"/>
                  </a:lnTo>
                  <a:lnTo>
                    <a:pt x="1398" y="12"/>
                  </a:lnTo>
                  <a:lnTo>
                    <a:pt x="1379" y="6"/>
                  </a:lnTo>
                  <a:lnTo>
                    <a:pt x="1358" y="2"/>
                  </a:lnTo>
                  <a:lnTo>
                    <a:pt x="1337" y="0"/>
                  </a:lnTo>
                  <a:lnTo>
                    <a:pt x="1314" y="0"/>
                  </a:lnTo>
                  <a:lnTo>
                    <a:pt x="204" y="0"/>
                  </a:lnTo>
                  <a:lnTo>
                    <a:pt x="173" y="1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39999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985076" y="2576216"/>
              <a:ext cx="685800" cy="455602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13" y="8"/>
                </a:cxn>
                <a:cxn ang="0">
                  <a:pos x="81" y="22"/>
                </a:cxn>
                <a:cxn ang="0">
                  <a:pos x="54" y="41"/>
                </a:cxn>
                <a:cxn ang="0">
                  <a:pos x="33" y="65"/>
                </a:cxn>
                <a:cxn ang="0">
                  <a:pos x="16" y="94"/>
                </a:cxn>
                <a:cxn ang="0">
                  <a:pos x="5" y="128"/>
                </a:cxn>
                <a:cxn ang="0">
                  <a:pos x="0" y="169"/>
                </a:cxn>
                <a:cxn ang="0">
                  <a:pos x="0" y="816"/>
                </a:cxn>
                <a:cxn ang="0">
                  <a:pos x="3" y="850"/>
                </a:cxn>
                <a:cxn ang="0">
                  <a:pos x="8" y="883"/>
                </a:cxn>
                <a:cxn ang="0">
                  <a:pos x="24" y="928"/>
                </a:cxn>
                <a:cxn ang="0">
                  <a:pos x="41" y="952"/>
                </a:cxn>
                <a:cxn ang="0">
                  <a:pos x="75" y="981"/>
                </a:cxn>
                <a:cxn ang="0">
                  <a:pos x="104" y="994"/>
                </a:cxn>
                <a:cxn ang="0">
                  <a:pos x="135" y="1003"/>
                </a:cxn>
                <a:cxn ang="0">
                  <a:pos x="173" y="1008"/>
                </a:cxn>
                <a:cxn ang="0">
                  <a:pos x="1315" y="1008"/>
                </a:cxn>
                <a:cxn ang="0">
                  <a:pos x="1335" y="1007"/>
                </a:cxn>
                <a:cxn ang="0">
                  <a:pos x="1364" y="1002"/>
                </a:cxn>
                <a:cxn ang="0">
                  <a:pos x="1382" y="999"/>
                </a:cxn>
                <a:cxn ang="0">
                  <a:pos x="1399" y="994"/>
                </a:cxn>
                <a:cxn ang="0">
                  <a:pos x="1414" y="988"/>
                </a:cxn>
                <a:cxn ang="0">
                  <a:pos x="1429" y="981"/>
                </a:cxn>
                <a:cxn ang="0">
                  <a:pos x="1442" y="972"/>
                </a:cxn>
                <a:cxn ang="0">
                  <a:pos x="1460" y="957"/>
                </a:cxn>
                <a:cxn ang="0">
                  <a:pos x="1473" y="937"/>
                </a:cxn>
                <a:cxn ang="0">
                  <a:pos x="1482" y="924"/>
                </a:cxn>
                <a:cxn ang="0">
                  <a:pos x="1489" y="910"/>
                </a:cxn>
                <a:cxn ang="0">
                  <a:pos x="1498" y="886"/>
                </a:cxn>
                <a:cxn ang="0">
                  <a:pos x="1502" y="868"/>
                </a:cxn>
                <a:cxn ang="0">
                  <a:pos x="1506" y="850"/>
                </a:cxn>
                <a:cxn ang="0">
                  <a:pos x="1507" y="816"/>
                </a:cxn>
                <a:cxn ang="0">
                  <a:pos x="1506" y="168"/>
                </a:cxn>
                <a:cxn ang="0">
                  <a:pos x="1500" y="126"/>
                </a:cxn>
                <a:cxn ang="0">
                  <a:pos x="1488" y="90"/>
                </a:cxn>
                <a:cxn ang="0">
                  <a:pos x="1470" y="60"/>
                </a:cxn>
                <a:cxn ang="0">
                  <a:pos x="1446" y="36"/>
                </a:cxn>
                <a:cxn ang="0">
                  <a:pos x="1416" y="18"/>
                </a:cxn>
                <a:cxn ang="0">
                  <a:pos x="1380" y="6"/>
                </a:cxn>
                <a:cxn ang="0">
                  <a:pos x="1337" y="0"/>
                </a:cxn>
                <a:cxn ang="0">
                  <a:pos x="205" y="0"/>
                </a:cxn>
              </a:cxnLst>
              <a:rect l="0" t="0" r="r" b="b"/>
              <a:pathLst>
                <a:path w="1507" h="1008">
                  <a:moveTo>
                    <a:pt x="173" y="1"/>
                  </a:moveTo>
                  <a:lnTo>
                    <a:pt x="152" y="1"/>
                  </a:lnTo>
                  <a:lnTo>
                    <a:pt x="133" y="5"/>
                  </a:lnTo>
                  <a:lnTo>
                    <a:pt x="113" y="8"/>
                  </a:lnTo>
                  <a:lnTo>
                    <a:pt x="98" y="16"/>
                  </a:lnTo>
                  <a:lnTo>
                    <a:pt x="81" y="22"/>
                  </a:lnTo>
                  <a:lnTo>
                    <a:pt x="68" y="31"/>
                  </a:lnTo>
                  <a:lnTo>
                    <a:pt x="54" y="41"/>
                  </a:lnTo>
                  <a:lnTo>
                    <a:pt x="44" y="53"/>
                  </a:lnTo>
                  <a:lnTo>
                    <a:pt x="33" y="65"/>
                  </a:lnTo>
                  <a:lnTo>
                    <a:pt x="24" y="79"/>
                  </a:lnTo>
                  <a:lnTo>
                    <a:pt x="16" y="94"/>
                  </a:lnTo>
                  <a:lnTo>
                    <a:pt x="11" y="112"/>
                  </a:lnTo>
                  <a:lnTo>
                    <a:pt x="5" y="128"/>
                  </a:lnTo>
                  <a:lnTo>
                    <a:pt x="3" y="149"/>
                  </a:lnTo>
                  <a:lnTo>
                    <a:pt x="0" y="169"/>
                  </a:lnTo>
                  <a:lnTo>
                    <a:pt x="0" y="192"/>
                  </a:lnTo>
                  <a:lnTo>
                    <a:pt x="0" y="816"/>
                  </a:lnTo>
                  <a:lnTo>
                    <a:pt x="0" y="833"/>
                  </a:lnTo>
                  <a:lnTo>
                    <a:pt x="3" y="850"/>
                  </a:lnTo>
                  <a:lnTo>
                    <a:pt x="4" y="867"/>
                  </a:lnTo>
                  <a:lnTo>
                    <a:pt x="8" y="883"/>
                  </a:lnTo>
                  <a:lnTo>
                    <a:pt x="18" y="915"/>
                  </a:lnTo>
                  <a:lnTo>
                    <a:pt x="24" y="928"/>
                  </a:lnTo>
                  <a:lnTo>
                    <a:pt x="33" y="941"/>
                  </a:lnTo>
                  <a:lnTo>
                    <a:pt x="41" y="952"/>
                  </a:lnTo>
                  <a:lnTo>
                    <a:pt x="52" y="964"/>
                  </a:lnTo>
                  <a:lnTo>
                    <a:pt x="75" y="981"/>
                  </a:lnTo>
                  <a:lnTo>
                    <a:pt x="88" y="987"/>
                  </a:lnTo>
                  <a:lnTo>
                    <a:pt x="104" y="994"/>
                  </a:lnTo>
                  <a:lnTo>
                    <a:pt x="118" y="999"/>
                  </a:lnTo>
                  <a:lnTo>
                    <a:pt x="135" y="1003"/>
                  </a:lnTo>
                  <a:lnTo>
                    <a:pt x="153" y="1006"/>
                  </a:lnTo>
                  <a:lnTo>
                    <a:pt x="173" y="1008"/>
                  </a:lnTo>
                  <a:lnTo>
                    <a:pt x="205" y="1008"/>
                  </a:lnTo>
                  <a:lnTo>
                    <a:pt x="1315" y="1008"/>
                  </a:lnTo>
                  <a:lnTo>
                    <a:pt x="1324" y="1007"/>
                  </a:lnTo>
                  <a:lnTo>
                    <a:pt x="1335" y="1007"/>
                  </a:lnTo>
                  <a:lnTo>
                    <a:pt x="1356" y="1005"/>
                  </a:lnTo>
                  <a:lnTo>
                    <a:pt x="1364" y="1002"/>
                  </a:lnTo>
                  <a:lnTo>
                    <a:pt x="1374" y="1001"/>
                  </a:lnTo>
                  <a:lnTo>
                    <a:pt x="1382" y="999"/>
                  </a:lnTo>
                  <a:lnTo>
                    <a:pt x="1392" y="997"/>
                  </a:lnTo>
                  <a:lnTo>
                    <a:pt x="1399" y="994"/>
                  </a:lnTo>
                  <a:lnTo>
                    <a:pt x="1407" y="991"/>
                  </a:lnTo>
                  <a:lnTo>
                    <a:pt x="1414" y="988"/>
                  </a:lnTo>
                  <a:lnTo>
                    <a:pt x="1423" y="985"/>
                  </a:lnTo>
                  <a:lnTo>
                    <a:pt x="1429" y="981"/>
                  </a:lnTo>
                  <a:lnTo>
                    <a:pt x="1436" y="977"/>
                  </a:lnTo>
                  <a:lnTo>
                    <a:pt x="1442" y="972"/>
                  </a:lnTo>
                  <a:lnTo>
                    <a:pt x="1449" y="969"/>
                  </a:lnTo>
                  <a:lnTo>
                    <a:pt x="1460" y="957"/>
                  </a:lnTo>
                  <a:lnTo>
                    <a:pt x="1470" y="945"/>
                  </a:lnTo>
                  <a:lnTo>
                    <a:pt x="1473" y="937"/>
                  </a:lnTo>
                  <a:lnTo>
                    <a:pt x="1478" y="931"/>
                  </a:lnTo>
                  <a:lnTo>
                    <a:pt x="1482" y="924"/>
                  </a:lnTo>
                  <a:lnTo>
                    <a:pt x="1486" y="918"/>
                  </a:lnTo>
                  <a:lnTo>
                    <a:pt x="1489" y="910"/>
                  </a:lnTo>
                  <a:lnTo>
                    <a:pt x="1492" y="903"/>
                  </a:lnTo>
                  <a:lnTo>
                    <a:pt x="1498" y="886"/>
                  </a:lnTo>
                  <a:lnTo>
                    <a:pt x="1500" y="876"/>
                  </a:lnTo>
                  <a:lnTo>
                    <a:pt x="1502" y="868"/>
                  </a:lnTo>
                  <a:lnTo>
                    <a:pt x="1503" y="858"/>
                  </a:lnTo>
                  <a:lnTo>
                    <a:pt x="1506" y="850"/>
                  </a:lnTo>
                  <a:lnTo>
                    <a:pt x="1506" y="833"/>
                  </a:lnTo>
                  <a:lnTo>
                    <a:pt x="1507" y="816"/>
                  </a:lnTo>
                  <a:lnTo>
                    <a:pt x="1507" y="192"/>
                  </a:lnTo>
                  <a:lnTo>
                    <a:pt x="1506" y="168"/>
                  </a:lnTo>
                  <a:lnTo>
                    <a:pt x="1503" y="146"/>
                  </a:lnTo>
                  <a:lnTo>
                    <a:pt x="1500" y="126"/>
                  </a:lnTo>
                  <a:lnTo>
                    <a:pt x="1495" y="108"/>
                  </a:lnTo>
                  <a:lnTo>
                    <a:pt x="1488" y="90"/>
                  </a:lnTo>
                  <a:lnTo>
                    <a:pt x="1479" y="74"/>
                  </a:lnTo>
                  <a:lnTo>
                    <a:pt x="1470" y="60"/>
                  </a:lnTo>
                  <a:lnTo>
                    <a:pt x="1459" y="48"/>
                  </a:lnTo>
                  <a:lnTo>
                    <a:pt x="1446" y="36"/>
                  </a:lnTo>
                  <a:lnTo>
                    <a:pt x="1431" y="26"/>
                  </a:lnTo>
                  <a:lnTo>
                    <a:pt x="1416" y="18"/>
                  </a:lnTo>
                  <a:lnTo>
                    <a:pt x="1399" y="12"/>
                  </a:lnTo>
                  <a:lnTo>
                    <a:pt x="1380" y="6"/>
                  </a:lnTo>
                  <a:lnTo>
                    <a:pt x="1359" y="2"/>
                  </a:lnTo>
                  <a:lnTo>
                    <a:pt x="1337" y="0"/>
                  </a:lnTo>
                  <a:lnTo>
                    <a:pt x="1315" y="0"/>
                  </a:lnTo>
                  <a:lnTo>
                    <a:pt x="205" y="0"/>
                  </a:lnTo>
                  <a:lnTo>
                    <a:pt x="173" y="1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39999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35329" y="2717994"/>
              <a:ext cx="368520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1 </a:t>
              </a:r>
              <a:r>
                <a:rPr lang="en-US" sz="1100" b="1" dirty="0" err="1">
                  <a:solidFill>
                    <a:schemeClr val="bg1"/>
                  </a:solidFill>
                  <a:latin typeface="Calibri" pitchFamily="34" charset="0"/>
                </a:rPr>
                <a:t>Gb</a:t>
              </a: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/s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5198" y="2717994"/>
              <a:ext cx="368520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2 </a:t>
              </a:r>
              <a:r>
                <a:rPr lang="en-US" sz="1100" b="1" dirty="0" err="1">
                  <a:solidFill>
                    <a:schemeClr val="bg1"/>
                  </a:solidFill>
                  <a:latin typeface="Calibri" pitchFamily="34" charset="0"/>
                </a:rPr>
                <a:t>Gb</a:t>
              </a: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/s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155068" y="2717994"/>
              <a:ext cx="368520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4 </a:t>
              </a:r>
              <a:r>
                <a:rPr lang="en-US" sz="1100" b="1" dirty="0" err="1">
                  <a:solidFill>
                    <a:schemeClr val="bg1"/>
                  </a:solidFill>
                  <a:latin typeface="Calibri" pitchFamily="34" charset="0"/>
                </a:rPr>
                <a:t>Gb</a:t>
              </a: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/s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13020" y="2717994"/>
              <a:ext cx="437330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</a:rPr>
                <a:t>16 </a:t>
              </a:r>
              <a:r>
                <a:rPr lang="en-US" sz="1100" b="1" dirty="0" err="1">
                  <a:solidFill>
                    <a:schemeClr val="bg1"/>
                  </a:solidFill>
                  <a:latin typeface="Calibri" pitchFamily="34" charset="0"/>
                </a:rPr>
                <a:t>Gb</a:t>
              </a: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/s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475104" y="1012730"/>
              <a:ext cx="3697096" cy="390871"/>
            </a:xfrm>
            <a:custGeom>
              <a:avLst/>
              <a:gdLst/>
              <a:ahLst/>
              <a:cxnLst>
                <a:cxn ang="0">
                  <a:pos x="6624" y="192"/>
                </a:cxn>
                <a:cxn ang="0">
                  <a:pos x="6620" y="146"/>
                </a:cxn>
                <a:cxn ang="0">
                  <a:pos x="6612" y="108"/>
                </a:cxn>
                <a:cxn ang="0">
                  <a:pos x="6596" y="74"/>
                </a:cxn>
                <a:cxn ang="0">
                  <a:pos x="6576" y="48"/>
                </a:cxn>
                <a:cxn ang="0">
                  <a:pos x="6548" y="26"/>
                </a:cxn>
                <a:cxn ang="0">
                  <a:pos x="6516" y="12"/>
                </a:cxn>
                <a:cxn ang="0">
                  <a:pos x="6476" y="2"/>
                </a:cxn>
                <a:cxn ang="0">
                  <a:pos x="6432" y="0"/>
                </a:cxn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  <a:cxn ang="0">
                  <a:pos x="0" y="672"/>
                </a:cxn>
                <a:cxn ang="0">
                  <a:pos x="3" y="717"/>
                </a:cxn>
                <a:cxn ang="0">
                  <a:pos x="12" y="756"/>
                </a:cxn>
                <a:cxn ang="0">
                  <a:pos x="27" y="789"/>
                </a:cxn>
                <a:cxn ang="0">
                  <a:pos x="48" y="816"/>
                </a:cxn>
                <a:cxn ang="0">
                  <a:pos x="75" y="837"/>
                </a:cxn>
                <a:cxn ang="0">
                  <a:pos x="108" y="852"/>
                </a:cxn>
                <a:cxn ang="0">
                  <a:pos x="147" y="861"/>
                </a:cxn>
                <a:cxn ang="0">
                  <a:pos x="192" y="864"/>
                </a:cxn>
                <a:cxn ang="0">
                  <a:pos x="6437" y="863"/>
                </a:cxn>
                <a:cxn ang="0">
                  <a:pos x="6455" y="863"/>
                </a:cxn>
                <a:cxn ang="0">
                  <a:pos x="6486" y="858"/>
                </a:cxn>
                <a:cxn ang="0">
                  <a:pos x="6497" y="857"/>
                </a:cxn>
                <a:cxn ang="0">
                  <a:pos x="6533" y="845"/>
                </a:cxn>
                <a:cxn ang="0">
                  <a:pos x="6544" y="838"/>
                </a:cxn>
                <a:cxn ang="0">
                  <a:pos x="6563" y="827"/>
                </a:cxn>
                <a:cxn ang="0">
                  <a:pos x="6569" y="821"/>
                </a:cxn>
                <a:cxn ang="0">
                  <a:pos x="6581" y="809"/>
                </a:cxn>
                <a:cxn ang="0">
                  <a:pos x="6587" y="803"/>
                </a:cxn>
                <a:cxn ang="0">
                  <a:pos x="6598" y="784"/>
                </a:cxn>
                <a:cxn ang="0">
                  <a:pos x="6605" y="773"/>
                </a:cxn>
                <a:cxn ang="0">
                  <a:pos x="6617" y="737"/>
                </a:cxn>
                <a:cxn ang="0">
                  <a:pos x="6618" y="726"/>
                </a:cxn>
                <a:cxn ang="0">
                  <a:pos x="6623" y="695"/>
                </a:cxn>
                <a:cxn ang="0">
                  <a:pos x="6623" y="677"/>
                </a:cxn>
              </a:cxnLst>
              <a:rect l="0" t="0" r="r" b="b"/>
              <a:pathLst>
                <a:path w="6624" h="864">
                  <a:moveTo>
                    <a:pt x="6624" y="672"/>
                  </a:moveTo>
                  <a:lnTo>
                    <a:pt x="6624" y="192"/>
                  </a:lnTo>
                  <a:lnTo>
                    <a:pt x="6623" y="168"/>
                  </a:lnTo>
                  <a:lnTo>
                    <a:pt x="6620" y="146"/>
                  </a:lnTo>
                  <a:lnTo>
                    <a:pt x="6617" y="126"/>
                  </a:lnTo>
                  <a:lnTo>
                    <a:pt x="6612" y="108"/>
                  </a:lnTo>
                  <a:lnTo>
                    <a:pt x="6605" y="90"/>
                  </a:lnTo>
                  <a:lnTo>
                    <a:pt x="6596" y="74"/>
                  </a:lnTo>
                  <a:lnTo>
                    <a:pt x="6587" y="60"/>
                  </a:lnTo>
                  <a:lnTo>
                    <a:pt x="6576" y="48"/>
                  </a:lnTo>
                  <a:lnTo>
                    <a:pt x="6563" y="36"/>
                  </a:lnTo>
                  <a:lnTo>
                    <a:pt x="6548" y="26"/>
                  </a:lnTo>
                  <a:lnTo>
                    <a:pt x="6533" y="18"/>
                  </a:lnTo>
                  <a:lnTo>
                    <a:pt x="6516" y="12"/>
                  </a:lnTo>
                  <a:lnTo>
                    <a:pt x="6497" y="6"/>
                  </a:lnTo>
                  <a:lnTo>
                    <a:pt x="6476" y="2"/>
                  </a:lnTo>
                  <a:lnTo>
                    <a:pt x="6455" y="0"/>
                  </a:lnTo>
                  <a:lnTo>
                    <a:pt x="6432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2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6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4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6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5"/>
                  </a:lnTo>
                  <a:lnTo>
                    <a:pt x="3" y="717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7" y="789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5" y="837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7" y="861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6432" y="864"/>
                  </a:lnTo>
                  <a:lnTo>
                    <a:pt x="6437" y="863"/>
                  </a:lnTo>
                  <a:lnTo>
                    <a:pt x="6443" y="863"/>
                  </a:lnTo>
                  <a:lnTo>
                    <a:pt x="6455" y="863"/>
                  </a:lnTo>
                  <a:lnTo>
                    <a:pt x="6476" y="861"/>
                  </a:lnTo>
                  <a:lnTo>
                    <a:pt x="6486" y="858"/>
                  </a:lnTo>
                  <a:lnTo>
                    <a:pt x="6491" y="857"/>
                  </a:lnTo>
                  <a:lnTo>
                    <a:pt x="6497" y="857"/>
                  </a:lnTo>
                  <a:lnTo>
                    <a:pt x="6516" y="852"/>
                  </a:lnTo>
                  <a:lnTo>
                    <a:pt x="6533" y="845"/>
                  </a:lnTo>
                  <a:lnTo>
                    <a:pt x="6540" y="840"/>
                  </a:lnTo>
                  <a:lnTo>
                    <a:pt x="6544" y="838"/>
                  </a:lnTo>
                  <a:lnTo>
                    <a:pt x="6548" y="837"/>
                  </a:lnTo>
                  <a:lnTo>
                    <a:pt x="6563" y="827"/>
                  </a:lnTo>
                  <a:lnTo>
                    <a:pt x="6565" y="823"/>
                  </a:lnTo>
                  <a:lnTo>
                    <a:pt x="6569" y="821"/>
                  </a:lnTo>
                  <a:lnTo>
                    <a:pt x="6576" y="816"/>
                  </a:lnTo>
                  <a:lnTo>
                    <a:pt x="6581" y="809"/>
                  </a:lnTo>
                  <a:lnTo>
                    <a:pt x="6583" y="805"/>
                  </a:lnTo>
                  <a:lnTo>
                    <a:pt x="6587" y="803"/>
                  </a:lnTo>
                  <a:lnTo>
                    <a:pt x="6596" y="789"/>
                  </a:lnTo>
                  <a:lnTo>
                    <a:pt x="6598" y="784"/>
                  </a:lnTo>
                  <a:lnTo>
                    <a:pt x="6600" y="780"/>
                  </a:lnTo>
                  <a:lnTo>
                    <a:pt x="6605" y="773"/>
                  </a:lnTo>
                  <a:lnTo>
                    <a:pt x="6612" y="756"/>
                  </a:lnTo>
                  <a:lnTo>
                    <a:pt x="6617" y="737"/>
                  </a:lnTo>
                  <a:lnTo>
                    <a:pt x="6617" y="731"/>
                  </a:lnTo>
                  <a:lnTo>
                    <a:pt x="6618" y="726"/>
                  </a:lnTo>
                  <a:lnTo>
                    <a:pt x="6620" y="717"/>
                  </a:lnTo>
                  <a:lnTo>
                    <a:pt x="6623" y="695"/>
                  </a:lnTo>
                  <a:lnTo>
                    <a:pt x="6623" y="683"/>
                  </a:lnTo>
                  <a:lnTo>
                    <a:pt x="6623" y="677"/>
                  </a:lnTo>
                  <a:lnTo>
                    <a:pt x="6624" y="672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/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24" name="Freeform 89"/>
            <p:cNvSpPr>
              <a:spLocks/>
            </p:cNvSpPr>
            <p:nvPr/>
          </p:nvSpPr>
          <p:spPr bwMode="auto">
            <a:xfrm>
              <a:off x="2542324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5" name="Freeform 90"/>
            <p:cNvSpPr>
              <a:spLocks/>
            </p:cNvSpPr>
            <p:nvPr/>
          </p:nvSpPr>
          <p:spPr bwMode="auto">
            <a:xfrm>
              <a:off x="2488797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" name="Freeform 91"/>
            <p:cNvSpPr>
              <a:spLocks/>
            </p:cNvSpPr>
            <p:nvPr/>
          </p:nvSpPr>
          <p:spPr bwMode="auto">
            <a:xfrm>
              <a:off x="2435270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>
              <a:off x="2381743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" name="Freeform 93"/>
            <p:cNvSpPr>
              <a:spLocks/>
            </p:cNvSpPr>
            <p:nvPr/>
          </p:nvSpPr>
          <p:spPr bwMode="auto">
            <a:xfrm>
              <a:off x="2328216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" name="Freeform 94"/>
            <p:cNvSpPr>
              <a:spLocks/>
            </p:cNvSpPr>
            <p:nvPr/>
          </p:nvSpPr>
          <p:spPr bwMode="auto">
            <a:xfrm>
              <a:off x="2274689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2221162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2167636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2114109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2060582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2007055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1953528" y="1392398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6" name="Freeform 167"/>
            <p:cNvSpPr>
              <a:spLocks/>
            </p:cNvSpPr>
            <p:nvPr/>
          </p:nvSpPr>
          <p:spPr bwMode="auto">
            <a:xfrm>
              <a:off x="2541080" y="1784514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" name="Freeform 168"/>
            <p:cNvSpPr>
              <a:spLocks/>
            </p:cNvSpPr>
            <p:nvPr/>
          </p:nvSpPr>
          <p:spPr bwMode="auto">
            <a:xfrm>
              <a:off x="2487553" y="1784514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" name="Freeform 169"/>
            <p:cNvSpPr>
              <a:spLocks/>
            </p:cNvSpPr>
            <p:nvPr/>
          </p:nvSpPr>
          <p:spPr bwMode="auto">
            <a:xfrm>
              <a:off x="2434026" y="1784514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" name="Freeform 170"/>
            <p:cNvSpPr>
              <a:spLocks/>
            </p:cNvSpPr>
            <p:nvPr/>
          </p:nvSpPr>
          <p:spPr bwMode="auto">
            <a:xfrm>
              <a:off x="2380499" y="1784514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0" name="Freeform 171"/>
            <p:cNvSpPr>
              <a:spLocks/>
            </p:cNvSpPr>
            <p:nvPr/>
          </p:nvSpPr>
          <p:spPr bwMode="auto">
            <a:xfrm>
              <a:off x="2325727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1" name="Freeform 172"/>
            <p:cNvSpPr>
              <a:spLocks/>
            </p:cNvSpPr>
            <p:nvPr/>
          </p:nvSpPr>
          <p:spPr bwMode="auto">
            <a:xfrm>
              <a:off x="2272200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2" name="Freeform 173"/>
            <p:cNvSpPr>
              <a:spLocks/>
            </p:cNvSpPr>
            <p:nvPr/>
          </p:nvSpPr>
          <p:spPr bwMode="auto">
            <a:xfrm>
              <a:off x="2218673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3" name="Freeform 174"/>
            <p:cNvSpPr>
              <a:spLocks/>
            </p:cNvSpPr>
            <p:nvPr/>
          </p:nvSpPr>
          <p:spPr bwMode="auto">
            <a:xfrm>
              <a:off x="2165146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4" name="Freeform 175"/>
            <p:cNvSpPr>
              <a:spLocks/>
            </p:cNvSpPr>
            <p:nvPr/>
          </p:nvSpPr>
          <p:spPr bwMode="auto">
            <a:xfrm>
              <a:off x="2111619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5" name="Freeform 176"/>
            <p:cNvSpPr>
              <a:spLocks/>
            </p:cNvSpPr>
            <p:nvPr/>
          </p:nvSpPr>
          <p:spPr bwMode="auto">
            <a:xfrm>
              <a:off x="2058092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6" name="Freeform 177"/>
            <p:cNvSpPr>
              <a:spLocks/>
            </p:cNvSpPr>
            <p:nvPr/>
          </p:nvSpPr>
          <p:spPr bwMode="auto">
            <a:xfrm>
              <a:off x="2004565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7" name="Freeform 178"/>
            <p:cNvSpPr>
              <a:spLocks/>
            </p:cNvSpPr>
            <p:nvPr/>
          </p:nvSpPr>
          <p:spPr bwMode="auto">
            <a:xfrm>
              <a:off x="1951038" y="1784514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7"/>
                </a:cxn>
                <a:cxn ang="0">
                  <a:pos x="45" y="32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" name="Freeform 246"/>
            <p:cNvSpPr>
              <a:spLocks/>
            </p:cNvSpPr>
            <p:nvPr/>
          </p:nvSpPr>
          <p:spPr bwMode="auto">
            <a:xfrm>
              <a:off x="2541080" y="2177875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9" name="Freeform 247"/>
            <p:cNvSpPr>
              <a:spLocks/>
            </p:cNvSpPr>
            <p:nvPr/>
          </p:nvSpPr>
          <p:spPr bwMode="auto">
            <a:xfrm>
              <a:off x="2487553" y="2177875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0" name="Freeform 248"/>
            <p:cNvSpPr>
              <a:spLocks/>
            </p:cNvSpPr>
            <p:nvPr/>
          </p:nvSpPr>
          <p:spPr bwMode="auto">
            <a:xfrm>
              <a:off x="2434026" y="2177875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1" name="Freeform 249"/>
            <p:cNvSpPr>
              <a:spLocks/>
            </p:cNvSpPr>
            <p:nvPr/>
          </p:nvSpPr>
          <p:spPr bwMode="auto">
            <a:xfrm>
              <a:off x="2380499" y="2177875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2" name="Freeform 250"/>
            <p:cNvSpPr>
              <a:spLocks/>
            </p:cNvSpPr>
            <p:nvPr/>
          </p:nvSpPr>
          <p:spPr bwMode="auto">
            <a:xfrm>
              <a:off x="2325727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" name="Freeform 251"/>
            <p:cNvSpPr>
              <a:spLocks/>
            </p:cNvSpPr>
            <p:nvPr/>
          </p:nvSpPr>
          <p:spPr bwMode="auto">
            <a:xfrm>
              <a:off x="2272200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" name="Freeform 252"/>
            <p:cNvSpPr>
              <a:spLocks/>
            </p:cNvSpPr>
            <p:nvPr/>
          </p:nvSpPr>
          <p:spPr bwMode="auto">
            <a:xfrm>
              <a:off x="2218673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" name="Freeform 253"/>
            <p:cNvSpPr>
              <a:spLocks/>
            </p:cNvSpPr>
            <p:nvPr/>
          </p:nvSpPr>
          <p:spPr bwMode="auto">
            <a:xfrm>
              <a:off x="2165146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" name="Freeform 254"/>
            <p:cNvSpPr>
              <a:spLocks/>
            </p:cNvSpPr>
            <p:nvPr/>
          </p:nvSpPr>
          <p:spPr bwMode="auto">
            <a:xfrm>
              <a:off x="2111619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2058092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" name="Freeform 256"/>
            <p:cNvSpPr>
              <a:spLocks/>
            </p:cNvSpPr>
            <p:nvPr/>
          </p:nvSpPr>
          <p:spPr bwMode="auto">
            <a:xfrm>
              <a:off x="2004565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1951038" y="2177875"/>
              <a:ext cx="27386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6" y="24"/>
                </a:cxn>
                <a:cxn ang="0">
                  <a:pos x="46" y="25"/>
                </a:cxn>
                <a:cxn ang="0">
                  <a:pos x="46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0" y="7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" name="Freeform 324"/>
            <p:cNvSpPr>
              <a:spLocks/>
            </p:cNvSpPr>
            <p:nvPr/>
          </p:nvSpPr>
          <p:spPr bwMode="auto">
            <a:xfrm>
              <a:off x="2542324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" name="Freeform 325"/>
            <p:cNvSpPr>
              <a:spLocks/>
            </p:cNvSpPr>
            <p:nvPr/>
          </p:nvSpPr>
          <p:spPr bwMode="auto">
            <a:xfrm>
              <a:off x="2488797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" name="Freeform 326"/>
            <p:cNvSpPr>
              <a:spLocks/>
            </p:cNvSpPr>
            <p:nvPr/>
          </p:nvSpPr>
          <p:spPr bwMode="auto">
            <a:xfrm>
              <a:off x="2435270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" name="Freeform 327"/>
            <p:cNvSpPr>
              <a:spLocks/>
            </p:cNvSpPr>
            <p:nvPr/>
          </p:nvSpPr>
          <p:spPr bwMode="auto">
            <a:xfrm>
              <a:off x="2381743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" name="Freeform 328"/>
            <p:cNvSpPr>
              <a:spLocks/>
            </p:cNvSpPr>
            <p:nvPr/>
          </p:nvSpPr>
          <p:spPr bwMode="auto">
            <a:xfrm>
              <a:off x="2328216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" name="Freeform 329"/>
            <p:cNvSpPr>
              <a:spLocks/>
            </p:cNvSpPr>
            <p:nvPr/>
          </p:nvSpPr>
          <p:spPr bwMode="auto">
            <a:xfrm>
              <a:off x="2274689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6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6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6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" name="Freeform 330"/>
            <p:cNvSpPr>
              <a:spLocks/>
            </p:cNvSpPr>
            <p:nvPr/>
          </p:nvSpPr>
          <p:spPr bwMode="auto">
            <a:xfrm>
              <a:off x="2221162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" name="Freeform 331"/>
            <p:cNvSpPr>
              <a:spLocks/>
            </p:cNvSpPr>
            <p:nvPr/>
          </p:nvSpPr>
          <p:spPr bwMode="auto">
            <a:xfrm>
              <a:off x="2167636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" name="Freeform 332"/>
            <p:cNvSpPr>
              <a:spLocks/>
            </p:cNvSpPr>
            <p:nvPr/>
          </p:nvSpPr>
          <p:spPr bwMode="auto">
            <a:xfrm>
              <a:off x="2114109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" name="Freeform 333"/>
            <p:cNvSpPr>
              <a:spLocks/>
            </p:cNvSpPr>
            <p:nvPr/>
          </p:nvSpPr>
          <p:spPr bwMode="auto">
            <a:xfrm>
              <a:off x="2060582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" name="Freeform 334"/>
            <p:cNvSpPr>
              <a:spLocks/>
            </p:cNvSpPr>
            <p:nvPr/>
          </p:nvSpPr>
          <p:spPr bwMode="auto">
            <a:xfrm>
              <a:off x="2007055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" name="Freeform 335"/>
            <p:cNvSpPr>
              <a:spLocks/>
            </p:cNvSpPr>
            <p:nvPr/>
          </p:nvSpPr>
          <p:spPr bwMode="auto">
            <a:xfrm>
              <a:off x="1953528" y="2571236"/>
              <a:ext cx="26141" cy="22407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6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4"/>
                </a:cxn>
                <a:cxn ang="0">
                  <a:pos x="32" y="46"/>
                </a:cxn>
                <a:cxn ang="0">
                  <a:pos x="27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3"/>
                </a:cxn>
                <a:cxn ang="0">
                  <a:pos x="0" y="24"/>
                </a:cxn>
                <a:cxn ang="0">
                  <a:pos x="1" y="15"/>
                </a:cxn>
                <a:cxn ang="0">
                  <a:pos x="7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1" y="8"/>
                </a:cxn>
                <a:cxn ang="0">
                  <a:pos x="45" y="15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7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1" y="8"/>
                  </a:lnTo>
                  <a:lnTo>
                    <a:pt x="45" y="15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" name="Rectangle 336"/>
            <p:cNvSpPr>
              <a:spLocks noChangeArrowheads="1"/>
            </p:cNvSpPr>
            <p:nvPr/>
          </p:nvSpPr>
          <p:spPr bwMode="auto">
            <a:xfrm>
              <a:off x="2054358" y="1539286"/>
              <a:ext cx="243132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FC-4</a:t>
              </a:r>
              <a:endParaRPr lang="en-US" sz="2800">
                <a:latin typeface="Calibri" pitchFamily="34" charset="0"/>
              </a:endParaRPr>
            </a:p>
          </p:txBody>
        </p:sp>
        <p:sp>
          <p:nvSpPr>
            <p:cNvPr id="73" name="Rectangle 337"/>
            <p:cNvSpPr>
              <a:spLocks noChangeArrowheads="1"/>
            </p:cNvSpPr>
            <p:nvPr/>
          </p:nvSpPr>
          <p:spPr bwMode="auto">
            <a:xfrm>
              <a:off x="2054358" y="1941361"/>
              <a:ext cx="243132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FC-2</a:t>
              </a:r>
              <a:endParaRPr lang="en-US" sz="2800">
                <a:latin typeface="Calibri" pitchFamily="34" charset="0"/>
              </a:endParaRPr>
            </a:p>
          </p:txBody>
        </p:sp>
        <p:sp>
          <p:nvSpPr>
            <p:cNvPr id="74" name="Rectangle 338"/>
            <p:cNvSpPr>
              <a:spLocks noChangeArrowheads="1"/>
            </p:cNvSpPr>
            <p:nvPr/>
          </p:nvSpPr>
          <p:spPr bwMode="auto">
            <a:xfrm>
              <a:off x="2054358" y="2328498"/>
              <a:ext cx="243132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FC-1</a:t>
              </a:r>
              <a:endParaRPr lang="en-US" sz="2800">
                <a:latin typeface="Calibri" pitchFamily="34" charset="0"/>
              </a:endParaRPr>
            </a:p>
          </p:txBody>
        </p:sp>
        <p:sp>
          <p:nvSpPr>
            <p:cNvPr id="75" name="Rectangle 339"/>
            <p:cNvSpPr>
              <a:spLocks noChangeArrowheads="1"/>
            </p:cNvSpPr>
            <p:nvPr/>
          </p:nvSpPr>
          <p:spPr bwMode="auto">
            <a:xfrm>
              <a:off x="2054358" y="2762938"/>
              <a:ext cx="243132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FC-0</a:t>
              </a:r>
              <a:endParaRPr lang="en-US" sz="2800">
                <a:latin typeface="Calibri" pitchFamily="34" charset="0"/>
              </a:endParaRPr>
            </a:p>
          </p:txBody>
        </p:sp>
        <p:sp>
          <p:nvSpPr>
            <p:cNvPr id="76" name="Rectangle 340"/>
            <p:cNvSpPr>
              <a:spLocks noChangeArrowheads="1"/>
            </p:cNvSpPr>
            <p:nvPr/>
          </p:nvSpPr>
          <p:spPr bwMode="auto">
            <a:xfrm>
              <a:off x="3490405" y="1043431"/>
              <a:ext cx="1711092" cy="293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</a:rPr>
                <a:t>Upper Layer Protocol</a:t>
              </a:r>
            </a:p>
            <a:p>
              <a:pPr marL="354013" indent="-354013" algn="ctr" defTabSz="941388"/>
              <a:r>
                <a:rPr lang="en-US" sz="900" b="1" dirty="0" smtClean="0">
                  <a:solidFill>
                    <a:schemeClr val="bg1"/>
                  </a:solidFill>
                  <a:latin typeface="Calibri" pitchFamily="34" charset="0"/>
                </a:rPr>
                <a:t>Example: SCSI, HIPPI, ESCON, ATM, IP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82" name="Rectangle 346"/>
            <p:cNvSpPr>
              <a:spLocks noChangeArrowheads="1"/>
            </p:cNvSpPr>
            <p:nvPr/>
          </p:nvSpPr>
          <p:spPr bwMode="auto">
            <a:xfrm>
              <a:off x="3732771" y="1915220"/>
              <a:ext cx="1226359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Framing/Flow Control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83" name="Rectangle 347"/>
            <p:cNvSpPr>
              <a:spLocks noChangeArrowheads="1"/>
            </p:cNvSpPr>
            <p:nvPr/>
          </p:nvSpPr>
          <p:spPr bwMode="auto">
            <a:xfrm>
              <a:off x="3904798" y="2308581"/>
              <a:ext cx="882306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Encode/Decode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84" name="Freeform 415"/>
            <p:cNvSpPr>
              <a:spLocks/>
            </p:cNvSpPr>
            <p:nvPr/>
          </p:nvSpPr>
          <p:spPr bwMode="auto">
            <a:xfrm>
              <a:off x="2542324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5" name="Freeform 416"/>
            <p:cNvSpPr>
              <a:spLocks/>
            </p:cNvSpPr>
            <p:nvPr/>
          </p:nvSpPr>
          <p:spPr bwMode="auto">
            <a:xfrm>
              <a:off x="2488797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6" name="Freeform 417"/>
            <p:cNvSpPr>
              <a:spLocks/>
            </p:cNvSpPr>
            <p:nvPr/>
          </p:nvSpPr>
          <p:spPr bwMode="auto">
            <a:xfrm>
              <a:off x="2435270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7" name="Freeform 418"/>
            <p:cNvSpPr>
              <a:spLocks/>
            </p:cNvSpPr>
            <p:nvPr/>
          </p:nvSpPr>
          <p:spPr bwMode="auto">
            <a:xfrm>
              <a:off x="2381743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8" name="Freeform 419"/>
            <p:cNvSpPr>
              <a:spLocks/>
            </p:cNvSpPr>
            <p:nvPr/>
          </p:nvSpPr>
          <p:spPr bwMode="auto">
            <a:xfrm>
              <a:off x="2328216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9" name="Freeform 420"/>
            <p:cNvSpPr>
              <a:spLocks/>
            </p:cNvSpPr>
            <p:nvPr/>
          </p:nvSpPr>
          <p:spPr bwMode="auto">
            <a:xfrm>
              <a:off x="2274689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3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5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5" y="1"/>
                </a:cxn>
                <a:cxn ang="0">
                  <a:pos x="24" y="0"/>
                </a:cxn>
                <a:cxn ang="0">
                  <a:pos x="33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5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0" name="Freeform 421"/>
            <p:cNvSpPr>
              <a:spLocks/>
            </p:cNvSpPr>
            <p:nvPr/>
          </p:nvSpPr>
          <p:spPr bwMode="auto">
            <a:xfrm>
              <a:off x="2221162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1" name="Freeform 422"/>
            <p:cNvSpPr>
              <a:spLocks/>
            </p:cNvSpPr>
            <p:nvPr/>
          </p:nvSpPr>
          <p:spPr bwMode="auto">
            <a:xfrm>
              <a:off x="2167636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2" name="Freeform 423"/>
            <p:cNvSpPr>
              <a:spLocks/>
            </p:cNvSpPr>
            <p:nvPr/>
          </p:nvSpPr>
          <p:spPr bwMode="auto">
            <a:xfrm>
              <a:off x="2114109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3" name="Freeform 424"/>
            <p:cNvSpPr>
              <a:spLocks/>
            </p:cNvSpPr>
            <p:nvPr/>
          </p:nvSpPr>
          <p:spPr bwMode="auto">
            <a:xfrm>
              <a:off x="2060582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4" name="Freeform 425"/>
            <p:cNvSpPr>
              <a:spLocks/>
            </p:cNvSpPr>
            <p:nvPr/>
          </p:nvSpPr>
          <p:spPr bwMode="auto">
            <a:xfrm>
              <a:off x="2007055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5" name="Freeform 426"/>
            <p:cNvSpPr>
              <a:spLocks/>
            </p:cNvSpPr>
            <p:nvPr/>
          </p:nvSpPr>
          <p:spPr bwMode="auto">
            <a:xfrm>
              <a:off x="1953528" y="3026838"/>
              <a:ext cx="26141" cy="21162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8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6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8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740063" y="2578443"/>
              <a:ext cx="685800" cy="455602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13" y="8"/>
                </a:cxn>
                <a:cxn ang="0">
                  <a:pos x="81" y="22"/>
                </a:cxn>
                <a:cxn ang="0">
                  <a:pos x="54" y="41"/>
                </a:cxn>
                <a:cxn ang="0">
                  <a:pos x="33" y="65"/>
                </a:cxn>
                <a:cxn ang="0">
                  <a:pos x="16" y="94"/>
                </a:cxn>
                <a:cxn ang="0">
                  <a:pos x="5" y="128"/>
                </a:cxn>
                <a:cxn ang="0">
                  <a:pos x="0" y="169"/>
                </a:cxn>
                <a:cxn ang="0">
                  <a:pos x="0" y="816"/>
                </a:cxn>
                <a:cxn ang="0">
                  <a:pos x="3" y="850"/>
                </a:cxn>
                <a:cxn ang="0">
                  <a:pos x="8" y="883"/>
                </a:cxn>
                <a:cxn ang="0">
                  <a:pos x="24" y="928"/>
                </a:cxn>
                <a:cxn ang="0">
                  <a:pos x="41" y="952"/>
                </a:cxn>
                <a:cxn ang="0">
                  <a:pos x="75" y="981"/>
                </a:cxn>
                <a:cxn ang="0">
                  <a:pos x="104" y="994"/>
                </a:cxn>
                <a:cxn ang="0">
                  <a:pos x="135" y="1003"/>
                </a:cxn>
                <a:cxn ang="0">
                  <a:pos x="173" y="1008"/>
                </a:cxn>
                <a:cxn ang="0">
                  <a:pos x="1315" y="1008"/>
                </a:cxn>
                <a:cxn ang="0">
                  <a:pos x="1335" y="1007"/>
                </a:cxn>
                <a:cxn ang="0">
                  <a:pos x="1364" y="1002"/>
                </a:cxn>
                <a:cxn ang="0">
                  <a:pos x="1382" y="999"/>
                </a:cxn>
                <a:cxn ang="0">
                  <a:pos x="1399" y="994"/>
                </a:cxn>
                <a:cxn ang="0">
                  <a:pos x="1414" y="988"/>
                </a:cxn>
                <a:cxn ang="0">
                  <a:pos x="1429" y="981"/>
                </a:cxn>
                <a:cxn ang="0">
                  <a:pos x="1442" y="972"/>
                </a:cxn>
                <a:cxn ang="0">
                  <a:pos x="1460" y="957"/>
                </a:cxn>
                <a:cxn ang="0">
                  <a:pos x="1473" y="937"/>
                </a:cxn>
                <a:cxn ang="0">
                  <a:pos x="1482" y="924"/>
                </a:cxn>
                <a:cxn ang="0">
                  <a:pos x="1489" y="910"/>
                </a:cxn>
                <a:cxn ang="0">
                  <a:pos x="1498" y="886"/>
                </a:cxn>
                <a:cxn ang="0">
                  <a:pos x="1502" y="868"/>
                </a:cxn>
                <a:cxn ang="0">
                  <a:pos x="1506" y="850"/>
                </a:cxn>
                <a:cxn ang="0">
                  <a:pos x="1507" y="816"/>
                </a:cxn>
                <a:cxn ang="0">
                  <a:pos x="1506" y="168"/>
                </a:cxn>
                <a:cxn ang="0">
                  <a:pos x="1500" y="126"/>
                </a:cxn>
                <a:cxn ang="0">
                  <a:pos x="1488" y="90"/>
                </a:cxn>
                <a:cxn ang="0">
                  <a:pos x="1470" y="60"/>
                </a:cxn>
                <a:cxn ang="0">
                  <a:pos x="1446" y="36"/>
                </a:cxn>
                <a:cxn ang="0">
                  <a:pos x="1416" y="18"/>
                </a:cxn>
                <a:cxn ang="0">
                  <a:pos x="1380" y="6"/>
                </a:cxn>
                <a:cxn ang="0">
                  <a:pos x="1337" y="0"/>
                </a:cxn>
                <a:cxn ang="0">
                  <a:pos x="205" y="0"/>
                </a:cxn>
              </a:cxnLst>
              <a:rect l="0" t="0" r="r" b="b"/>
              <a:pathLst>
                <a:path w="1507" h="1008">
                  <a:moveTo>
                    <a:pt x="173" y="1"/>
                  </a:moveTo>
                  <a:lnTo>
                    <a:pt x="152" y="1"/>
                  </a:lnTo>
                  <a:lnTo>
                    <a:pt x="133" y="5"/>
                  </a:lnTo>
                  <a:lnTo>
                    <a:pt x="113" y="8"/>
                  </a:lnTo>
                  <a:lnTo>
                    <a:pt x="98" y="16"/>
                  </a:lnTo>
                  <a:lnTo>
                    <a:pt x="81" y="22"/>
                  </a:lnTo>
                  <a:lnTo>
                    <a:pt x="68" y="31"/>
                  </a:lnTo>
                  <a:lnTo>
                    <a:pt x="54" y="41"/>
                  </a:lnTo>
                  <a:lnTo>
                    <a:pt x="44" y="53"/>
                  </a:lnTo>
                  <a:lnTo>
                    <a:pt x="33" y="65"/>
                  </a:lnTo>
                  <a:lnTo>
                    <a:pt x="24" y="79"/>
                  </a:lnTo>
                  <a:lnTo>
                    <a:pt x="16" y="94"/>
                  </a:lnTo>
                  <a:lnTo>
                    <a:pt x="11" y="112"/>
                  </a:lnTo>
                  <a:lnTo>
                    <a:pt x="5" y="128"/>
                  </a:lnTo>
                  <a:lnTo>
                    <a:pt x="3" y="149"/>
                  </a:lnTo>
                  <a:lnTo>
                    <a:pt x="0" y="169"/>
                  </a:lnTo>
                  <a:lnTo>
                    <a:pt x="0" y="192"/>
                  </a:lnTo>
                  <a:lnTo>
                    <a:pt x="0" y="816"/>
                  </a:lnTo>
                  <a:lnTo>
                    <a:pt x="0" y="833"/>
                  </a:lnTo>
                  <a:lnTo>
                    <a:pt x="3" y="850"/>
                  </a:lnTo>
                  <a:lnTo>
                    <a:pt x="4" y="867"/>
                  </a:lnTo>
                  <a:lnTo>
                    <a:pt x="8" y="883"/>
                  </a:lnTo>
                  <a:lnTo>
                    <a:pt x="18" y="915"/>
                  </a:lnTo>
                  <a:lnTo>
                    <a:pt x="24" y="928"/>
                  </a:lnTo>
                  <a:lnTo>
                    <a:pt x="33" y="941"/>
                  </a:lnTo>
                  <a:lnTo>
                    <a:pt x="41" y="952"/>
                  </a:lnTo>
                  <a:lnTo>
                    <a:pt x="52" y="964"/>
                  </a:lnTo>
                  <a:lnTo>
                    <a:pt x="75" y="981"/>
                  </a:lnTo>
                  <a:lnTo>
                    <a:pt x="88" y="987"/>
                  </a:lnTo>
                  <a:lnTo>
                    <a:pt x="104" y="994"/>
                  </a:lnTo>
                  <a:lnTo>
                    <a:pt x="118" y="999"/>
                  </a:lnTo>
                  <a:lnTo>
                    <a:pt x="135" y="1003"/>
                  </a:lnTo>
                  <a:lnTo>
                    <a:pt x="153" y="1006"/>
                  </a:lnTo>
                  <a:lnTo>
                    <a:pt x="173" y="1008"/>
                  </a:lnTo>
                  <a:lnTo>
                    <a:pt x="205" y="1008"/>
                  </a:lnTo>
                  <a:lnTo>
                    <a:pt x="1315" y="1008"/>
                  </a:lnTo>
                  <a:lnTo>
                    <a:pt x="1324" y="1007"/>
                  </a:lnTo>
                  <a:lnTo>
                    <a:pt x="1335" y="1007"/>
                  </a:lnTo>
                  <a:lnTo>
                    <a:pt x="1356" y="1005"/>
                  </a:lnTo>
                  <a:lnTo>
                    <a:pt x="1364" y="1002"/>
                  </a:lnTo>
                  <a:lnTo>
                    <a:pt x="1374" y="1001"/>
                  </a:lnTo>
                  <a:lnTo>
                    <a:pt x="1382" y="999"/>
                  </a:lnTo>
                  <a:lnTo>
                    <a:pt x="1392" y="997"/>
                  </a:lnTo>
                  <a:lnTo>
                    <a:pt x="1399" y="994"/>
                  </a:lnTo>
                  <a:lnTo>
                    <a:pt x="1407" y="991"/>
                  </a:lnTo>
                  <a:lnTo>
                    <a:pt x="1414" y="988"/>
                  </a:lnTo>
                  <a:lnTo>
                    <a:pt x="1423" y="985"/>
                  </a:lnTo>
                  <a:lnTo>
                    <a:pt x="1429" y="981"/>
                  </a:lnTo>
                  <a:lnTo>
                    <a:pt x="1436" y="977"/>
                  </a:lnTo>
                  <a:lnTo>
                    <a:pt x="1442" y="972"/>
                  </a:lnTo>
                  <a:lnTo>
                    <a:pt x="1449" y="969"/>
                  </a:lnTo>
                  <a:lnTo>
                    <a:pt x="1460" y="957"/>
                  </a:lnTo>
                  <a:lnTo>
                    <a:pt x="1470" y="945"/>
                  </a:lnTo>
                  <a:lnTo>
                    <a:pt x="1473" y="937"/>
                  </a:lnTo>
                  <a:lnTo>
                    <a:pt x="1478" y="931"/>
                  </a:lnTo>
                  <a:lnTo>
                    <a:pt x="1482" y="924"/>
                  </a:lnTo>
                  <a:lnTo>
                    <a:pt x="1486" y="918"/>
                  </a:lnTo>
                  <a:lnTo>
                    <a:pt x="1489" y="910"/>
                  </a:lnTo>
                  <a:lnTo>
                    <a:pt x="1492" y="903"/>
                  </a:lnTo>
                  <a:lnTo>
                    <a:pt x="1498" y="886"/>
                  </a:lnTo>
                  <a:lnTo>
                    <a:pt x="1500" y="876"/>
                  </a:lnTo>
                  <a:lnTo>
                    <a:pt x="1502" y="868"/>
                  </a:lnTo>
                  <a:lnTo>
                    <a:pt x="1503" y="858"/>
                  </a:lnTo>
                  <a:lnTo>
                    <a:pt x="1506" y="850"/>
                  </a:lnTo>
                  <a:lnTo>
                    <a:pt x="1506" y="833"/>
                  </a:lnTo>
                  <a:lnTo>
                    <a:pt x="1507" y="816"/>
                  </a:lnTo>
                  <a:lnTo>
                    <a:pt x="1507" y="192"/>
                  </a:lnTo>
                  <a:lnTo>
                    <a:pt x="1506" y="168"/>
                  </a:lnTo>
                  <a:lnTo>
                    <a:pt x="1503" y="146"/>
                  </a:lnTo>
                  <a:lnTo>
                    <a:pt x="1500" y="126"/>
                  </a:lnTo>
                  <a:lnTo>
                    <a:pt x="1495" y="108"/>
                  </a:lnTo>
                  <a:lnTo>
                    <a:pt x="1488" y="90"/>
                  </a:lnTo>
                  <a:lnTo>
                    <a:pt x="1479" y="74"/>
                  </a:lnTo>
                  <a:lnTo>
                    <a:pt x="1470" y="60"/>
                  </a:lnTo>
                  <a:lnTo>
                    <a:pt x="1459" y="48"/>
                  </a:lnTo>
                  <a:lnTo>
                    <a:pt x="1446" y="36"/>
                  </a:lnTo>
                  <a:lnTo>
                    <a:pt x="1431" y="26"/>
                  </a:lnTo>
                  <a:lnTo>
                    <a:pt x="1416" y="18"/>
                  </a:lnTo>
                  <a:lnTo>
                    <a:pt x="1399" y="12"/>
                  </a:lnTo>
                  <a:lnTo>
                    <a:pt x="1380" y="6"/>
                  </a:lnTo>
                  <a:lnTo>
                    <a:pt x="1359" y="2"/>
                  </a:lnTo>
                  <a:lnTo>
                    <a:pt x="1337" y="0"/>
                  </a:lnTo>
                  <a:lnTo>
                    <a:pt x="1315" y="0"/>
                  </a:lnTo>
                  <a:lnTo>
                    <a:pt x="205" y="0"/>
                  </a:lnTo>
                  <a:lnTo>
                    <a:pt x="173" y="1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39999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914936" y="2717994"/>
              <a:ext cx="368520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</a:rPr>
                <a:t>8 </a:t>
              </a:r>
              <a:r>
                <a:rPr lang="en-US" sz="1100" b="1" dirty="0" err="1">
                  <a:solidFill>
                    <a:schemeClr val="bg1"/>
                  </a:solidFill>
                  <a:latin typeface="Calibri" pitchFamily="34" charset="0"/>
                </a:rPr>
                <a:t>Gb</a:t>
              </a: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/s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475100" y="1405273"/>
              <a:ext cx="3697096" cy="390871"/>
            </a:xfrm>
            <a:custGeom>
              <a:avLst/>
              <a:gdLst/>
              <a:ahLst/>
              <a:cxnLst>
                <a:cxn ang="0">
                  <a:pos x="6623" y="169"/>
                </a:cxn>
                <a:cxn ang="0">
                  <a:pos x="6617" y="126"/>
                </a:cxn>
                <a:cxn ang="0">
                  <a:pos x="6605" y="90"/>
                </a:cxn>
                <a:cxn ang="0">
                  <a:pos x="6587" y="60"/>
                </a:cxn>
                <a:cxn ang="0">
                  <a:pos x="6563" y="36"/>
                </a:cxn>
                <a:cxn ang="0">
                  <a:pos x="6533" y="18"/>
                </a:cxn>
                <a:cxn ang="0">
                  <a:pos x="6497" y="6"/>
                </a:cxn>
                <a:cxn ang="0">
                  <a:pos x="6455" y="0"/>
                </a:cxn>
                <a:cxn ang="0">
                  <a:pos x="192" y="0"/>
                </a:cxn>
                <a:cxn ang="0">
                  <a:pos x="147" y="3"/>
                </a:cxn>
                <a:cxn ang="0">
                  <a:pos x="108" y="12"/>
                </a:cxn>
                <a:cxn ang="0">
                  <a:pos x="75" y="27"/>
                </a:cxn>
                <a:cxn ang="0">
                  <a:pos x="48" y="48"/>
                </a:cxn>
                <a:cxn ang="0">
                  <a:pos x="27" y="75"/>
                </a:cxn>
                <a:cxn ang="0">
                  <a:pos x="12" y="108"/>
                </a:cxn>
                <a:cxn ang="0">
                  <a:pos x="3" y="147"/>
                </a:cxn>
                <a:cxn ang="0">
                  <a:pos x="0" y="193"/>
                </a:cxn>
                <a:cxn ang="0">
                  <a:pos x="0" y="695"/>
                </a:cxn>
                <a:cxn ang="0">
                  <a:pos x="6" y="737"/>
                </a:cxn>
                <a:cxn ang="0">
                  <a:pos x="18" y="773"/>
                </a:cxn>
                <a:cxn ang="0">
                  <a:pos x="36" y="803"/>
                </a:cxn>
                <a:cxn ang="0">
                  <a:pos x="60" y="827"/>
                </a:cxn>
                <a:cxn ang="0">
                  <a:pos x="90" y="845"/>
                </a:cxn>
                <a:cxn ang="0">
                  <a:pos x="126" y="857"/>
                </a:cxn>
                <a:cxn ang="0">
                  <a:pos x="168" y="863"/>
                </a:cxn>
                <a:cxn ang="0">
                  <a:pos x="6432" y="865"/>
                </a:cxn>
                <a:cxn ang="0">
                  <a:pos x="6443" y="863"/>
                </a:cxn>
                <a:cxn ang="0">
                  <a:pos x="6476" y="861"/>
                </a:cxn>
                <a:cxn ang="0">
                  <a:pos x="6491" y="857"/>
                </a:cxn>
                <a:cxn ang="0">
                  <a:pos x="6516" y="853"/>
                </a:cxn>
                <a:cxn ang="0">
                  <a:pos x="6540" y="841"/>
                </a:cxn>
                <a:cxn ang="0">
                  <a:pos x="6548" y="837"/>
                </a:cxn>
                <a:cxn ang="0">
                  <a:pos x="6565" y="824"/>
                </a:cxn>
                <a:cxn ang="0">
                  <a:pos x="6576" y="817"/>
                </a:cxn>
                <a:cxn ang="0">
                  <a:pos x="6583" y="806"/>
                </a:cxn>
                <a:cxn ang="0">
                  <a:pos x="6596" y="789"/>
                </a:cxn>
                <a:cxn ang="0">
                  <a:pos x="6600" y="781"/>
                </a:cxn>
                <a:cxn ang="0">
                  <a:pos x="6612" y="757"/>
                </a:cxn>
                <a:cxn ang="0">
                  <a:pos x="6617" y="731"/>
                </a:cxn>
                <a:cxn ang="0">
                  <a:pos x="6620" y="717"/>
                </a:cxn>
                <a:cxn ang="0">
                  <a:pos x="6623" y="683"/>
                </a:cxn>
                <a:cxn ang="0">
                  <a:pos x="6624" y="673"/>
                </a:cxn>
              </a:cxnLst>
              <a:rect l="0" t="0" r="r" b="b"/>
              <a:pathLst>
                <a:path w="6624" h="865">
                  <a:moveTo>
                    <a:pt x="6624" y="193"/>
                  </a:moveTo>
                  <a:lnTo>
                    <a:pt x="6623" y="169"/>
                  </a:lnTo>
                  <a:lnTo>
                    <a:pt x="6620" y="147"/>
                  </a:lnTo>
                  <a:lnTo>
                    <a:pt x="6617" y="126"/>
                  </a:lnTo>
                  <a:lnTo>
                    <a:pt x="6612" y="108"/>
                  </a:lnTo>
                  <a:lnTo>
                    <a:pt x="6605" y="90"/>
                  </a:lnTo>
                  <a:lnTo>
                    <a:pt x="6596" y="75"/>
                  </a:lnTo>
                  <a:lnTo>
                    <a:pt x="6587" y="60"/>
                  </a:lnTo>
                  <a:lnTo>
                    <a:pt x="6576" y="48"/>
                  </a:lnTo>
                  <a:lnTo>
                    <a:pt x="6563" y="36"/>
                  </a:lnTo>
                  <a:lnTo>
                    <a:pt x="6548" y="27"/>
                  </a:lnTo>
                  <a:lnTo>
                    <a:pt x="6533" y="18"/>
                  </a:lnTo>
                  <a:lnTo>
                    <a:pt x="6516" y="12"/>
                  </a:lnTo>
                  <a:lnTo>
                    <a:pt x="6497" y="6"/>
                  </a:lnTo>
                  <a:lnTo>
                    <a:pt x="6476" y="3"/>
                  </a:lnTo>
                  <a:lnTo>
                    <a:pt x="6455" y="0"/>
                  </a:lnTo>
                  <a:lnTo>
                    <a:pt x="6432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3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7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673"/>
                  </a:lnTo>
                  <a:lnTo>
                    <a:pt x="0" y="695"/>
                  </a:lnTo>
                  <a:lnTo>
                    <a:pt x="3" y="717"/>
                  </a:lnTo>
                  <a:lnTo>
                    <a:pt x="6" y="737"/>
                  </a:lnTo>
                  <a:lnTo>
                    <a:pt x="12" y="757"/>
                  </a:lnTo>
                  <a:lnTo>
                    <a:pt x="18" y="773"/>
                  </a:lnTo>
                  <a:lnTo>
                    <a:pt x="27" y="789"/>
                  </a:lnTo>
                  <a:lnTo>
                    <a:pt x="36" y="803"/>
                  </a:lnTo>
                  <a:lnTo>
                    <a:pt x="48" y="817"/>
                  </a:lnTo>
                  <a:lnTo>
                    <a:pt x="60" y="827"/>
                  </a:lnTo>
                  <a:lnTo>
                    <a:pt x="75" y="837"/>
                  </a:lnTo>
                  <a:lnTo>
                    <a:pt x="90" y="845"/>
                  </a:lnTo>
                  <a:lnTo>
                    <a:pt x="108" y="853"/>
                  </a:lnTo>
                  <a:lnTo>
                    <a:pt x="126" y="857"/>
                  </a:lnTo>
                  <a:lnTo>
                    <a:pt x="147" y="861"/>
                  </a:lnTo>
                  <a:lnTo>
                    <a:pt x="168" y="863"/>
                  </a:lnTo>
                  <a:lnTo>
                    <a:pt x="192" y="865"/>
                  </a:lnTo>
                  <a:lnTo>
                    <a:pt x="6432" y="865"/>
                  </a:lnTo>
                  <a:lnTo>
                    <a:pt x="6437" y="863"/>
                  </a:lnTo>
                  <a:lnTo>
                    <a:pt x="6443" y="863"/>
                  </a:lnTo>
                  <a:lnTo>
                    <a:pt x="6455" y="863"/>
                  </a:lnTo>
                  <a:lnTo>
                    <a:pt x="6476" y="861"/>
                  </a:lnTo>
                  <a:lnTo>
                    <a:pt x="6486" y="859"/>
                  </a:lnTo>
                  <a:lnTo>
                    <a:pt x="6491" y="857"/>
                  </a:lnTo>
                  <a:lnTo>
                    <a:pt x="6497" y="857"/>
                  </a:lnTo>
                  <a:lnTo>
                    <a:pt x="6516" y="853"/>
                  </a:lnTo>
                  <a:lnTo>
                    <a:pt x="6533" y="845"/>
                  </a:lnTo>
                  <a:lnTo>
                    <a:pt x="6540" y="841"/>
                  </a:lnTo>
                  <a:lnTo>
                    <a:pt x="6544" y="838"/>
                  </a:lnTo>
                  <a:lnTo>
                    <a:pt x="6548" y="837"/>
                  </a:lnTo>
                  <a:lnTo>
                    <a:pt x="6563" y="827"/>
                  </a:lnTo>
                  <a:lnTo>
                    <a:pt x="6565" y="824"/>
                  </a:lnTo>
                  <a:lnTo>
                    <a:pt x="6569" y="821"/>
                  </a:lnTo>
                  <a:lnTo>
                    <a:pt x="6576" y="817"/>
                  </a:lnTo>
                  <a:lnTo>
                    <a:pt x="6581" y="809"/>
                  </a:lnTo>
                  <a:lnTo>
                    <a:pt x="6583" y="806"/>
                  </a:lnTo>
                  <a:lnTo>
                    <a:pt x="6587" y="803"/>
                  </a:lnTo>
                  <a:lnTo>
                    <a:pt x="6596" y="789"/>
                  </a:lnTo>
                  <a:lnTo>
                    <a:pt x="6598" y="784"/>
                  </a:lnTo>
                  <a:lnTo>
                    <a:pt x="6600" y="781"/>
                  </a:lnTo>
                  <a:lnTo>
                    <a:pt x="6605" y="773"/>
                  </a:lnTo>
                  <a:lnTo>
                    <a:pt x="6612" y="757"/>
                  </a:lnTo>
                  <a:lnTo>
                    <a:pt x="6617" y="737"/>
                  </a:lnTo>
                  <a:lnTo>
                    <a:pt x="6617" y="731"/>
                  </a:lnTo>
                  <a:lnTo>
                    <a:pt x="6618" y="727"/>
                  </a:lnTo>
                  <a:lnTo>
                    <a:pt x="6620" y="717"/>
                  </a:lnTo>
                  <a:lnTo>
                    <a:pt x="6623" y="695"/>
                  </a:lnTo>
                  <a:lnTo>
                    <a:pt x="6623" y="683"/>
                  </a:lnTo>
                  <a:lnTo>
                    <a:pt x="6623" y="677"/>
                  </a:lnTo>
                  <a:lnTo>
                    <a:pt x="6624" y="673"/>
                  </a:lnTo>
                  <a:lnTo>
                    <a:pt x="6624" y="193"/>
                  </a:lnTo>
                  <a:close/>
                </a:path>
              </a:pathLst>
            </a:custGeom>
            <a:gradFill rotWithShape="1">
              <a:gsLst>
                <a:gs pos="0">
                  <a:srgbClr val="B5121B">
                    <a:gamma/>
                    <a:shade val="46275"/>
                    <a:invGamma/>
                  </a:srgbClr>
                </a:gs>
                <a:gs pos="50000">
                  <a:srgbClr val="B5121B">
                    <a:alpha val="70000"/>
                  </a:srgbClr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1400"/>
            </a:p>
          </p:txBody>
        </p:sp>
        <p:sp>
          <p:nvSpPr>
            <p:cNvPr id="102" name="Rectangle 346"/>
            <p:cNvSpPr>
              <a:spLocks noChangeArrowheads="1"/>
            </p:cNvSpPr>
            <p:nvPr/>
          </p:nvSpPr>
          <p:spPr bwMode="auto">
            <a:xfrm>
              <a:off x="3491934" y="1523531"/>
              <a:ext cx="1708035" cy="16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</a:rPr>
                <a:t>Upper Layer Protocol Mapping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 Addressing in Switched Fabric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FC Address is assigned to nodes during fabric login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Used for communication between nodes within FC SAN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Address format</a:t>
            </a:r>
            <a:endParaRPr lang="en-US" sz="1900" dirty="0" smtClean="0"/>
          </a:p>
          <a:p>
            <a:pPr lvl="1">
              <a:lnSpc>
                <a:spcPct val="80000"/>
              </a:lnSpc>
            </a:pPr>
            <a:endParaRPr lang="en-US" sz="1900" dirty="0" smtClean="0"/>
          </a:p>
          <a:p>
            <a:pPr lvl="1">
              <a:lnSpc>
                <a:spcPct val="80000"/>
              </a:lnSpc>
            </a:pPr>
            <a:endParaRPr lang="en-US" sz="1900" dirty="0" smtClean="0"/>
          </a:p>
          <a:p>
            <a:pPr lvl="1">
              <a:lnSpc>
                <a:spcPct val="80000"/>
              </a:lnSpc>
            </a:pPr>
            <a:endParaRPr lang="en-US" sz="1900" dirty="0" smtClean="0"/>
          </a:p>
          <a:p>
            <a:pPr lvl="1">
              <a:lnSpc>
                <a:spcPct val="80000"/>
              </a:lnSpc>
            </a:pPr>
            <a:endParaRPr lang="en-US" sz="19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Domain ID is a unique number provided to each switch in the fabric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239 addresses are available for domain ID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Maximum possible number of node ports in a switched fabric: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239 domains X 256 areas X 256 ports = 15,663,104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sz="19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4" descr="Fibre_Channel_Address"/>
          <p:cNvPicPr>
            <a:picLocks noChangeAspect="1" noChangeArrowheads="1"/>
          </p:cNvPicPr>
          <p:nvPr/>
        </p:nvPicPr>
        <p:blipFill>
          <a:blip r:embed="rId3" cstate="print"/>
          <a:srcRect l="34698" b="66258"/>
          <a:stretch>
            <a:fillRect/>
          </a:stretch>
        </p:blipFill>
        <p:spPr bwMode="auto">
          <a:xfrm>
            <a:off x="1817543" y="2016030"/>
            <a:ext cx="4049857" cy="110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Name (WWN)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3200400"/>
          </a:xfrm>
        </p:spPr>
        <p:txBody>
          <a:bodyPr/>
          <a:lstStyle/>
          <a:p>
            <a:pPr>
              <a:tabLst>
                <a:tab pos="6985000" algn="l"/>
                <a:tab pos="7185025" algn="l"/>
                <a:tab pos="7315200" algn="l"/>
                <a:tab pos="7837488" algn="l"/>
              </a:tabLst>
            </a:pPr>
            <a:r>
              <a:rPr lang="en-US" dirty="0" smtClean="0"/>
              <a:t>Unique 64 bit identifier</a:t>
            </a:r>
          </a:p>
          <a:p>
            <a:pPr>
              <a:tabLst>
                <a:tab pos="6985000" algn="l"/>
                <a:tab pos="7185025" algn="l"/>
                <a:tab pos="7315200" algn="l"/>
                <a:tab pos="7837488" algn="l"/>
              </a:tabLst>
            </a:pPr>
            <a:r>
              <a:rPr lang="en-US" dirty="0" smtClean="0"/>
              <a:t>Static to node ports on an FC network</a:t>
            </a:r>
          </a:p>
          <a:p>
            <a:pPr lvl="1">
              <a:tabLst>
                <a:tab pos="6985000" algn="l"/>
                <a:tab pos="7185025" algn="l"/>
                <a:tab pos="7315200" algn="l"/>
                <a:tab pos="7837488" algn="l"/>
              </a:tabLst>
            </a:pPr>
            <a:r>
              <a:rPr lang="en-US" dirty="0" smtClean="0"/>
              <a:t>Similar to MAC address of NIC</a:t>
            </a:r>
          </a:p>
          <a:p>
            <a:pPr lvl="1">
              <a:tabLst>
                <a:tab pos="6985000" algn="l"/>
                <a:tab pos="7185025" algn="l"/>
                <a:tab pos="7315200" algn="l"/>
                <a:tab pos="7837488" algn="l"/>
              </a:tabLst>
            </a:pPr>
            <a:r>
              <a:rPr lang="en-US" dirty="0" smtClean="0"/>
              <a:t>WWNN and WWPN are used to uniquely identify nodes and ports respectively</a:t>
            </a:r>
          </a:p>
          <a:p>
            <a:pPr lvl="1">
              <a:tabLst>
                <a:tab pos="6985000" algn="l"/>
                <a:tab pos="7185025" algn="l"/>
                <a:tab pos="7315200" algn="l"/>
                <a:tab pos="7837488" algn="l"/>
              </a:tabLst>
            </a:pPr>
            <a:endParaRPr lang="en-US" dirty="0" smtClean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468313" y="3429000"/>
            <a:ext cx="8248650" cy="2314575"/>
            <a:chOff x="295" y="2642"/>
            <a:chExt cx="5196" cy="1458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95" y="2643"/>
              <a:ext cx="5196" cy="180"/>
            </a:xfrm>
            <a:prstGeom prst="rect">
              <a:avLst/>
            </a:prstGeom>
            <a:solidFill>
              <a:srgbClr val="00559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5" y="2642"/>
              <a:ext cx="5196" cy="1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5" y="2823"/>
              <a:ext cx="5196" cy="135"/>
            </a:xfrm>
            <a:prstGeom prst="rect">
              <a:avLst/>
            </a:prstGeom>
            <a:solidFill>
              <a:srgbClr val="00AFD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5" y="2958"/>
              <a:ext cx="5196" cy="134"/>
            </a:xfrm>
            <a:prstGeom prst="rect">
              <a:avLst/>
            </a:prstGeom>
            <a:solidFill>
              <a:srgbClr val="00AFD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5" y="3092"/>
              <a:ext cx="5196" cy="268"/>
            </a:xfrm>
            <a:prstGeom prst="rect">
              <a:avLst/>
            </a:prstGeom>
            <a:solidFill>
              <a:srgbClr val="00AFD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5" y="3514"/>
              <a:ext cx="5196" cy="1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5" y="3695"/>
              <a:ext cx="5196" cy="135"/>
            </a:xfrm>
            <a:prstGeom prst="rect">
              <a:avLst/>
            </a:prstGeom>
            <a:solidFill>
              <a:srgbClr val="00AFD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95" y="3515"/>
              <a:ext cx="5196" cy="180"/>
            </a:xfrm>
            <a:prstGeom prst="rect">
              <a:avLst/>
            </a:prstGeom>
            <a:solidFill>
              <a:srgbClr val="00559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5" y="3830"/>
              <a:ext cx="5196" cy="268"/>
            </a:xfrm>
            <a:prstGeom prst="rect">
              <a:avLst/>
            </a:prstGeom>
            <a:solidFill>
              <a:srgbClr val="00AFD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5491" y="2643"/>
              <a:ext cx="0" cy="180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5491" y="2642"/>
              <a:ext cx="0" cy="0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5491" y="2823"/>
              <a:ext cx="0" cy="135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5491" y="2958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491" y="3514"/>
              <a:ext cx="0" cy="1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5491" y="3695"/>
              <a:ext cx="0" cy="135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491" y="3515"/>
              <a:ext cx="0" cy="180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95" y="3092"/>
              <a:ext cx="5196" cy="2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5"/>
                </a:cxn>
                <a:cxn ang="0">
                  <a:pos x="12335" y="805"/>
                </a:cxn>
                <a:cxn ang="0">
                  <a:pos x="12335" y="0"/>
                </a:cxn>
              </a:cxnLst>
              <a:rect l="0" t="0" r="r" b="b"/>
              <a:pathLst>
                <a:path w="12335" h="805">
                  <a:moveTo>
                    <a:pt x="0" y="0"/>
                  </a:moveTo>
                  <a:lnTo>
                    <a:pt x="0" y="805"/>
                  </a:lnTo>
                  <a:lnTo>
                    <a:pt x="12335" y="805"/>
                  </a:lnTo>
                  <a:lnTo>
                    <a:pt x="12335" y="0"/>
                  </a:lnTo>
                </a:path>
              </a:pathLst>
            </a:custGeom>
            <a:noFill/>
            <a:ln w="11113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95" y="3830"/>
              <a:ext cx="5196" cy="2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  <a:cxn ang="0">
                  <a:pos x="12335" y="804"/>
                </a:cxn>
                <a:cxn ang="0">
                  <a:pos x="12335" y="0"/>
                </a:cxn>
              </a:cxnLst>
              <a:rect l="0" t="0" r="r" b="b"/>
              <a:pathLst>
                <a:path w="12335" h="804">
                  <a:moveTo>
                    <a:pt x="0" y="0"/>
                  </a:moveTo>
                  <a:lnTo>
                    <a:pt x="0" y="804"/>
                  </a:lnTo>
                  <a:lnTo>
                    <a:pt x="12335" y="804"/>
                  </a:lnTo>
                  <a:lnTo>
                    <a:pt x="12335" y="0"/>
                  </a:lnTo>
                </a:path>
              </a:pathLst>
            </a:custGeom>
            <a:noFill/>
            <a:ln w="11113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5" y="2642"/>
              <a:ext cx="0" cy="1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95" y="2643"/>
              <a:ext cx="0" cy="180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95" y="2823"/>
              <a:ext cx="0" cy="135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95" y="2958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95" y="3514"/>
              <a:ext cx="0" cy="1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95" y="3695"/>
              <a:ext cx="0" cy="135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95" y="3515"/>
              <a:ext cx="0" cy="180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95" y="2822"/>
              <a:ext cx="5196" cy="2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95" y="3830"/>
              <a:ext cx="5196" cy="1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295" y="2957"/>
              <a:ext cx="5196" cy="2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95" y="3092"/>
              <a:ext cx="5196" cy="0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95" y="2642"/>
              <a:ext cx="5196" cy="2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295" y="3695"/>
              <a:ext cx="5196" cy="1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295" y="3515"/>
              <a:ext cx="5196" cy="1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37" y="2822"/>
              <a:ext cx="0" cy="537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926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262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231" y="2671"/>
              <a:ext cx="139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bg1"/>
                  </a:solidFill>
                  <a:latin typeface="Verdana" pitchFamily="34" charset="0"/>
                </a:rPr>
                <a:t>World Wide Name - Array</a:t>
              </a:r>
              <a:endParaRPr 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48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5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77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0101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753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85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074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002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615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425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6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354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0110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932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757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86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2276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091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1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020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0001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2597" y="2824"/>
              <a:ext cx="0" cy="537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423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6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353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0110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2919" y="2824"/>
              <a:ext cx="0" cy="537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747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676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240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068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995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560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3387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3316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881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3708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6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37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0110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204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032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961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4524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351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282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4843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669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1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599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0001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5162" y="2824"/>
              <a:ext cx="0" cy="269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88" y="2823"/>
              <a:ext cx="7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B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920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1011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5319" y="2823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2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249" y="2972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chemeClr val="bg1"/>
                  </a:solidFill>
                  <a:latin typeface="Verdana" pitchFamily="34" charset="0"/>
                </a:rPr>
                <a:t>0010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292" y="3134"/>
              <a:ext cx="55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Company ID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437" y="3245"/>
              <a:ext cx="31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24 bits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663" y="3134"/>
              <a:ext cx="19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Port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3850" y="3134"/>
              <a:ext cx="5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chemeClr val="bg1"/>
                  </a:solidFill>
                  <a:latin typeface="Verdana" pitchFamily="34" charset="0"/>
                </a:rPr>
                <a:t>Model Seed</a:t>
              </a:r>
              <a:endParaRPr 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3974" y="3245"/>
              <a:ext cx="31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chemeClr val="bg1"/>
                  </a:solidFill>
                  <a:latin typeface="Verdana" pitchFamily="34" charset="0"/>
                </a:rPr>
                <a:t>32 bits</a:t>
              </a:r>
              <a:endParaRPr 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637" y="3700"/>
              <a:ext cx="0" cy="398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926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1262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263" y="3543"/>
              <a:ext cx="13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World Wide Name - HBA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448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1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53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1074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1615" y="3697"/>
              <a:ext cx="0" cy="403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1425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1932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757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2276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091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2597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423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>
              <a:off x="2919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2747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3240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3072" y="3695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3560" y="3697"/>
              <a:ext cx="0" cy="402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3387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9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>
              <a:off x="3881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3708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2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>
              <a:off x="4204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4032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4524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4352" y="3695"/>
              <a:ext cx="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d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4843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4675" y="3695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5162" y="3696"/>
              <a:ext cx="0" cy="134"/>
            </a:xfrm>
            <a:prstGeom prst="line">
              <a:avLst/>
            </a:prstGeom>
            <a:noFill/>
            <a:ln w="11113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4990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4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5319" y="3695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874" y="3872"/>
              <a:ext cx="42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Reserved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938" y="3982"/>
              <a:ext cx="31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chemeClr val="bg1"/>
                  </a:solidFill>
                  <a:latin typeface="Verdana" pitchFamily="34" charset="0"/>
                </a:rPr>
                <a:t>12 bits</a:t>
              </a:r>
              <a:endParaRPr 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289" y="3872"/>
              <a:ext cx="55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chemeClr val="bg1"/>
                  </a:solidFill>
                  <a:latin typeface="Verdana" pitchFamily="34" charset="0"/>
                </a:rPr>
                <a:t>Company ID</a:t>
              </a:r>
              <a:endParaRPr 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2435" y="3982"/>
              <a:ext cx="31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chemeClr val="bg1"/>
                  </a:solidFill>
                  <a:latin typeface="Verdana" pitchFamily="34" charset="0"/>
                </a:rPr>
                <a:t>24 bits</a:t>
              </a:r>
              <a:endParaRPr 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052" y="3872"/>
              <a:ext cx="7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chemeClr val="bg1"/>
                  </a:solidFill>
                  <a:latin typeface="Verdana" pitchFamily="34" charset="0"/>
                </a:rPr>
                <a:t>Company Specific</a:t>
              </a:r>
              <a:endParaRPr 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341" y="3982"/>
              <a:ext cx="31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chemeClr val="bg1"/>
                  </a:solidFill>
                  <a:latin typeface="Verdana" pitchFamily="34" charset="0"/>
                </a:rPr>
                <a:t>24 bits</a:t>
              </a:r>
              <a:endParaRPr 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487525" y="4191000"/>
            <a:ext cx="5145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Format</a:t>
            </a:r>
          </a:p>
          <a:p>
            <a:pPr marL="354013" indent="-354013" algn="ctr" defTabSz="941388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Type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89858" y="5352795"/>
            <a:ext cx="5145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Format</a:t>
            </a:r>
          </a:p>
          <a:p>
            <a:pPr marL="354013" indent="-354013" algn="ctr" defTabSz="941388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Type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Organization of FC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457200"/>
          </a:xfrm>
        </p:spPr>
        <p:txBody>
          <a:bodyPr/>
          <a:lstStyle/>
          <a:p>
            <a:r>
              <a:rPr lang="en-US" dirty="0" smtClean="0"/>
              <a:t>FC data is organized as Exchange, Sequence, and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53900"/>
              </p:ext>
            </p:extLst>
          </p:nvPr>
        </p:nvGraphicFramePr>
        <p:xfrm>
          <a:off x="380999" y="1371600"/>
          <a:ext cx="85344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304"/>
                <a:gridCol w="667909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FC</a:t>
                      </a:r>
                      <a:r>
                        <a:rPr lang="en-US" baseline="0" dirty="0" smtClean="0"/>
                        <a:t> Data 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Exchange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Enables two </a:t>
                      </a:r>
                      <a:r>
                        <a:rPr lang="en-US" dirty="0" err="1" smtClean="0"/>
                        <a:t>N_Ports</a:t>
                      </a:r>
                      <a:r>
                        <a:rPr lang="en-US" dirty="0" smtClean="0"/>
                        <a:t> to identify and manage a set of information units</a:t>
                      </a:r>
                    </a:p>
                    <a:p>
                      <a:pPr marL="685800" lvl="2" indent="-22860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Information unit: upper layer protocol-specific information that is sent to another port to perform certain operation</a:t>
                      </a:r>
                    </a:p>
                    <a:p>
                      <a:pPr marL="685800" lvl="2" indent="-22860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Each information unit maps to a sequence</a:t>
                      </a:r>
                    </a:p>
                    <a:p>
                      <a:pPr marL="228600" lvl="0" indent="-22860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Includes one or more sequences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Contiguous set of frames that correspond to an information unit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unit of data transfer</a:t>
                      </a:r>
                    </a:p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frame consists of five parts: 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SOF, frame header, data field, CRC, and EOF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676400" y="5257800"/>
            <a:ext cx="6051550" cy="509587"/>
            <a:chOff x="1676400" y="5257800"/>
            <a:chExt cx="6051550" cy="509587"/>
          </a:xfrm>
        </p:grpSpPr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6202229" y="5257800"/>
              <a:ext cx="760009" cy="503237"/>
            </a:xfrm>
            <a:prstGeom prst="rect">
              <a:avLst/>
            </a:prstGeom>
            <a:solidFill>
              <a:srgbClr val="FFC42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/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3695347" y="5257800"/>
              <a:ext cx="2514600" cy="502920"/>
            </a:xfrm>
            <a:prstGeom prst="rect">
              <a:avLst/>
            </a:prstGeom>
            <a:solidFill>
              <a:srgbClr val="B5121B"/>
            </a:solidFill>
            <a:ln w="9525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</p:spPr>
          <p:txBody>
            <a:bodyPr tIns="0" bIns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969367" y="5259387"/>
              <a:ext cx="758583" cy="498475"/>
            </a:xfrm>
            <a:prstGeom prst="rect">
              <a:avLst/>
            </a:prstGeom>
            <a:solidFill>
              <a:srgbClr val="FFC42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1676400" y="5257800"/>
              <a:ext cx="760009" cy="502920"/>
            </a:xfrm>
            <a:prstGeom prst="rect">
              <a:avLst/>
            </a:prstGeom>
            <a:solidFill>
              <a:srgbClr val="FFC42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6969367" y="5259387"/>
              <a:ext cx="0" cy="50800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6965090" y="5257800"/>
              <a:ext cx="758583" cy="503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7" y="0"/>
                </a:cxn>
                <a:cxn ang="0">
                  <a:pos x="1597" y="960"/>
                </a:cxn>
                <a:cxn ang="0">
                  <a:pos x="0" y="960"/>
                </a:cxn>
              </a:cxnLst>
              <a:rect l="0" t="0" r="r" b="b"/>
              <a:pathLst>
                <a:path w="1597" h="960">
                  <a:moveTo>
                    <a:pt x="0" y="0"/>
                  </a:moveTo>
                  <a:lnTo>
                    <a:pt x="1597" y="0"/>
                  </a:lnTo>
                  <a:lnTo>
                    <a:pt x="1597" y="960"/>
                  </a:lnTo>
                  <a:lnTo>
                    <a:pt x="0" y="960"/>
                  </a:lnTo>
                </a:path>
              </a:pathLst>
            </a:custGeom>
            <a:noFill/>
            <a:ln w="1270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877218" y="5294312"/>
              <a:ext cx="33983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latin typeface="Verdana" pitchFamily="34" charset="0"/>
                </a:rPr>
                <a:t>SOF</a:t>
              </a:r>
              <a:endParaRPr lang="en-US" b="1" dirty="0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737854" y="5503862"/>
              <a:ext cx="64280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latin typeface="Verdana" pitchFamily="34" charset="0"/>
                </a:rPr>
                <a:t>4 Bytes</a:t>
              </a:r>
              <a:endParaRPr lang="en-US" b="1" dirty="0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536367" y="5294312"/>
              <a:ext cx="8720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solidFill>
                    <a:schemeClr val="bg1"/>
                  </a:solidFill>
                  <a:latin typeface="Verdana" pitchFamily="34" charset="0"/>
                </a:rPr>
                <a:t>Data Field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346057" y="5503862"/>
              <a:ext cx="125835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solidFill>
                    <a:schemeClr val="bg1"/>
                  </a:solidFill>
                  <a:latin typeface="Verdana" pitchFamily="34" charset="0"/>
                </a:rPr>
                <a:t>0 - 2112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412939" y="5294312"/>
              <a:ext cx="34144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latin typeface="Verdana" pitchFamily="34" charset="0"/>
                </a:rPr>
                <a:t>CRC</a:t>
              </a:r>
              <a:endParaRPr lang="en-US" b="1" dirty="0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6275090" y="5503862"/>
              <a:ext cx="64280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>
                  <a:latin typeface="Verdana" pitchFamily="34" charset="0"/>
                </a:rPr>
                <a:t>4 Bytes</a:t>
              </a:r>
              <a:endParaRPr lang="en-US" b="1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7178918" y="5294312"/>
              <a:ext cx="33663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latin typeface="Verdana" pitchFamily="34" charset="0"/>
                </a:rPr>
                <a:t>EOF</a:t>
              </a:r>
              <a:endParaRPr lang="en-US" b="1" dirty="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7027969" y="5503862"/>
              <a:ext cx="64280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>
                  <a:latin typeface="Verdana" pitchFamily="34" charset="0"/>
                </a:rPr>
                <a:t>4 Bytes</a:t>
              </a:r>
              <a:endParaRPr lang="en-US" b="1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427208" y="5257800"/>
              <a:ext cx="1280160" cy="502920"/>
            </a:xfrm>
            <a:prstGeom prst="rect">
              <a:avLst/>
            </a:prstGeom>
            <a:solidFill>
              <a:srgbClr val="FFC42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marL="354013" indent="-354013" algn="ctr" defTabSz="941388"/>
              <a:endParaRPr lang="en-US" b="1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58147" y="5294312"/>
              <a:ext cx="121828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latin typeface="Verdana" pitchFamily="34" charset="0"/>
                </a:rPr>
                <a:t>Frame Header</a:t>
              </a:r>
              <a:endParaRPr lang="en-US" b="1" dirty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691384" y="5503862"/>
              <a:ext cx="75180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>
                  <a:latin typeface="Verdana" pitchFamily="34" charset="0"/>
                </a:rPr>
                <a:t>24 Bytes</a:t>
              </a:r>
              <a:endParaRPr lang="en-US" b="1"/>
            </a:p>
          </p:txBody>
        </p: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361793" y="5867400"/>
            <a:ext cx="680764" cy="1938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</a:rPr>
              <a:t>FC Frame</a:t>
            </a:r>
            <a:endParaRPr lang="en-US" sz="14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Services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 switches provide fabric services as defined in FC standards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5384" y="1732280"/>
          <a:ext cx="83576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97"/>
                <a:gridCol w="656111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Fabric  Services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Fabric Login Server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Used during the initial part of the node’s fabric login process</a:t>
                      </a:r>
                    </a:p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Located at pre-defined address of FFFFFE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Server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Responsible for name registration and management of node ports</a:t>
                      </a:r>
                    </a:p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Located at pre-defined address FFFFFC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Fabric Controller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Responsible for managing and distributing Registered State Change Notifications (RSCNs) to attached node ports</a:t>
                      </a:r>
                    </a:p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Responsible for distributing SW-RSCNs to every other switch</a:t>
                      </a:r>
                    </a:p>
                    <a:p>
                      <a:pPr marL="688975" lvl="1" indent="-231775" algn="l">
                        <a:buFont typeface="Calibri" pitchFamily="34" charset="0"/>
                        <a:buChar char="−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SW-RSCNs keep the name server up-to-date on all switches </a:t>
                      </a:r>
                    </a:p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Located at pre-defined address FFFFFD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Enables FC SAN management using fabric management software</a:t>
                      </a:r>
                    </a:p>
                    <a:p>
                      <a:pPr marL="231775" lvl="0" indent="-231775" algn="l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Located at pre-defined address FFFFFA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Types in Switched Fabric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Fabric login (FLOGI)</a:t>
            </a:r>
          </a:p>
          <a:p>
            <a:pPr lvl="1"/>
            <a:r>
              <a:rPr lang="en-US" dirty="0" smtClean="0"/>
              <a:t>Occurs between an </a:t>
            </a:r>
            <a:r>
              <a:rPr lang="en-US" dirty="0" err="1" smtClean="0"/>
              <a:t>N_Port</a:t>
            </a:r>
            <a:r>
              <a:rPr lang="en-US" dirty="0" smtClean="0"/>
              <a:t> and an </a:t>
            </a:r>
            <a:r>
              <a:rPr lang="en-US" dirty="0" err="1" smtClean="0"/>
              <a:t>F_Port</a:t>
            </a:r>
            <a:endParaRPr lang="en-US" dirty="0" smtClean="0"/>
          </a:p>
          <a:p>
            <a:pPr lvl="1"/>
            <a:r>
              <a:rPr lang="en-US" dirty="0" smtClean="0"/>
              <a:t>Node sends a FLOGI frame with WWN to Fabric Login Server on switch</a:t>
            </a:r>
          </a:p>
          <a:p>
            <a:pPr lvl="1"/>
            <a:r>
              <a:rPr lang="en-US" dirty="0" smtClean="0"/>
              <a:t>Node obtains FC address from switch</a:t>
            </a:r>
          </a:p>
          <a:p>
            <a:pPr lvl="1"/>
            <a:r>
              <a:rPr lang="en-US" dirty="0" smtClean="0"/>
              <a:t>Immediately after FLOGI, </a:t>
            </a:r>
            <a:r>
              <a:rPr lang="en-US" dirty="0" err="1" smtClean="0"/>
              <a:t>N_Port</a:t>
            </a:r>
            <a:r>
              <a:rPr lang="en-US" dirty="0" smtClean="0"/>
              <a:t> registers with Name Server on switch, indicating its WWN, port type, assigned FC address, etc.</a:t>
            </a:r>
          </a:p>
          <a:p>
            <a:pPr lvl="1"/>
            <a:r>
              <a:rPr lang="en-US" dirty="0" err="1" smtClean="0"/>
              <a:t>N_Port</a:t>
            </a:r>
            <a:r>
              <a:rPr lang="en-US" dirty="0" smtClean="0"/>
              <a:t> queries name server about all other logged in ports</a:t>
            </a:r>
          </a:p>
          <a:p>
            <a:r>
              <a:rPr lang="en-US" dirty="0" smtClean="0"/>
              <a:t>Port login (PLOGI)</a:t>
            </a:r>
          </a:p>
          <a:p>
            <a:pPr lvl="1"/>
            <a:r>
              <a:rPr lang="en-US" dirty="0" smtClean="0"/>
              <a:t>Occurs between two </a:t>
            </a:r>
            <a:r>
              <a:rPr lang="en-US" dirty="0" err="1" smtClean="0"/>
              <a:t>N_Ports</a:t>
            </a:r>
            <a:r>
              <a:rPr lang="en-US" dirty="0" smtClean="0"/>
              <a:t> to establish a session</a:t>
            </a:r>
          </a:p>
          <a:p>
            <a:pPr lvl="1"/>
            <a:r>
              <a:rPr lang="en-US" dirty="0" smtClean="0"/>
              <a:t>Exchange service parameters relevant to the session</a:t>
            </a:r>
          </a:p>
          <a:p>
            <a:r>
              <a:rPr lang="en-US" dirty="0" smtClean="0"/>
              <a:t>Process login (PRLI)</a:t>
            </a:r>
          </a:p>
          <a:p>
            <a:pPr lvl="1"/>
            <a:r>
              <a:rPr lang="en-US" dirty="0" smtClean="0"/>
              <a:t>Occurs between two </a:t>
            </a:r>
            <a:r>
              <a:rPr lang="en-US" dirty="0" err="1" smtClean="0"/>
              <a:t>N_Ports</a:t>
            </a:r>
            <a:r>
              <a:rPr lang="en-US" dirty="0" smtClean="0"/>
              <a:t> to exchange ULP related parameters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 (FC SAN)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Mesh and core-edge topologies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Benefits of zoning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Types of zoning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3: FC SAN Topologies and Zoning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sp>
        <p:nvSpPr>
          <p:cNvPr id="539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486400" cy="5181600"/>
          </a:xfrm>
        </p:spPr>
        <p:txBody>
          <a:bodyPr/>
          <a:lstStyle/>
          <a:p>
            <a:r>
              <a:rPr lang="en-US" dirty="0" smtClean="0"/>
              <a:t>Full mesh</a:t>
            </a:r>
          </a:p>
          <a:p>
            <a:pPr lvl="1"/>
            <a:r>
              <a:rPr lang="en-US" dirty="0" smtClean="0"/>
              <a:t>Each switch is connected to every other switch</a:t>
            </a:r>
          </a:p>
          <a:p>
            <a:pPr lvl="1"/>
            <a:r>
              <a:rPr lang="en-US" dirty="0" smtClean="0"/>
              <a:t>Maximum of one ISL or hop is required for host-to-storage traffic</a:t>
            </a:r>
          </a:p>
          <a:p>
            <a:pPr lvl="1"/>
            <a:r>
              <a:rPr lang="en-US" dirty="0"/>
              <a:t>Host and storage can be connected to any </a:t>
            </a:r>
            <a:r>
              <a:rPr lang="en-US" dirty="0" smtClean="0"/>
              <a:t>switch</a:t>
            </a:r>
          </a:p>
          <a:p>
            <a:r>
              <a:rPr lang="en-US" dirty="0" smtClean="0"/>
              <a:t>Partial mesh</a:t>
            </a:r>
          </a:p>
          <a:p>
            <a:pPr lvl="1"/>
            <a:r>
              <a:rPr lang="en-US" dirty="0" smtClean="0"/>
              <a:t>Not all the switches are connected to every other switch  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836" name="Group 2835"/>
          <p:cNvGrpSpPr/>
          <p:nvPr/>
        </p:nvGrpSpPr>
        <p:grpSpPr>
          <a:xfrm>
            <a:off x="5852675" y="501140"/>
            <a:ext cx="2557248" cy="2699260"/>
            <a:chOff x="5852675" y="457200"/>
            <a:chExt cx="2557248" cy="2699260"/>
          </a:xfrm>
        </p:grpSpPr>
        <p:sp>
          <p:nvSpPr>
            <p:cNvPr id="2834" name="Line 2233"/>
            <p:cNvSpPr>
              <a:spLocks noChangeShapeType="1"/>
            </p:cNvSpPr>
            <p:nvPr/>
          </p:nvSpPr>
          <p:spPr bwMode="auto">
            <a:xfrm flipH="1">
              <a:off x="7086600" y="1110342"/>
              <a:ext cx="68445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256" name="Line 2232"/>
            <p:cNvSpPr>
              <a:spLocks noChangeShapeType="1"/>
            </p:cNvSpPr>
            <p:nvPr/>
          </p:nvSpPr>
          <p:spPr bwMode="auto">
            <a:xfrm>
              <a:off x="7974711" y="1711337"/>
              <a:ext cx="1264" cy="3691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257" name="Line 2233"/>
            <p:cNvSpPr>
              <a:spLocks noChangeShapeType="1"/>
            </p:cNvSpPr>
            <p:nvPr/>
          </p:nvSpPr>
          <p:spPr bwMode="auto">
            <a:xfrm flipH="1">
              <a:off x="7059858" y="1691921"/>
              <a:ext cx="68445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258" name="Line 2234"/>
            <p:cNvSpPr>
              <a:spLocks noChangeShapeType="1"/>
            </p:cNvSpPr>
            <p:nvPr/>
          </p:nvSpPr>
          <p:spPr bwMode="auto">
            <a:xfrm>
              <a:off x="7974711" y="1163751"/>
              <a:ext cx="1264" cy="3691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259" name="Line 2235"/>
            <p:cNvSpPr>
              <a:spLocks noChangeShapeType="1"/>
            </p:cNvSpPr>
            <p:nvPr/>
          </p:nvSpPr>
          <p:spPr bwMode="auto">
            <a:xfrm>
              <a:off x="6826110" y="1163751"/>
              <a:ext cx="1264" cy="3691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260" name="Line 2236"/>
            <p:cNvSpPr>
              <a:spLocks noChangeShapeType="1"/>
            </p:cNvSpPr>
            <p:nvPr/>
          </p:nvSpPr>
          <p:spPr bwMode="auto">
            <a:xfrm flipH="1">
              <a:off x="7049201" y="1144860"/>
              <a:ext cx="787971" cy="40869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261" name="Line 2237"/>
            <p:cNvSpPr>
              <a:spLocks noChangeShapeType="1"/>
            </p:cNvSpPr>
            <p:nvPr/>
          </p:nvSpPr>
          <p:spPr bwMode="auto">
            <a:xfrm flipH="1">
              <a:off x="6185518" y="1119502"/>
              <a:ext cx="403301" cy="12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263" name="Line 2239"/>
            <p:cNvSpPr>
              <a:spLocks noChangeShapeType="1"/>
            </p:cNvSpPr>
            <p:nvPr/>
          </p:nvSpPr>
          <p:spPr bwMode="auto">
            <a:xfrm>
              <a:off x="6949914" y="1157265"/>
              <a:ext cx="817865" cy="39353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5055" name="Rectangle 4031"/>
            <p:cNvSpPr>
              <a:spLocks noChangeArrowheads="1"/>
            </p:cNvSpPr>
            <p:nvPr/>
          </p:nvSpPr>
          <p:spPr bwMode="auto">
            <a:xfrm>
              <a:off x="7087333" y="673851"/>
              <a:ext cx="708153" cy="175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Switches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056" name="Rectangle 4032"/>
            <p:cNvSpPr>
              <a:spLocks noChangeArrowheads="1"/>
            </p:cNvSpPr>
            <p:nvPr/>
          </p:nvSpPr>
          <p:spPr bwMode="auto">
            <a:xfrm>
              <a:off x="7593964" y="2981442"/>
              <a:ext cx="815959" cy="175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Storage Array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057" name="Rectangle 4033"/>
            <p:cNvSpPr>
              <a:spLocks noChangeArrowheads="1"/>
            </p:cNvSpPr>
            <p:nvPr/>
          </p:nvSpPr>
          <p:spPr bwMode="auto">
            <a:xfrm>
              <a:off x="5852675" y="1500826"/>
              <a:ext cx="385829" cy="175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280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44382" y="874372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04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96493" y="1974878"/>
              <a:ext cx="584309" cy="992398"/>
            </a:xfrm>
            <a:prstGeom prst="rect">
              <a:avLst/>
            </a:prstGeom>
            <a:noFill/>
          </p:spPr>
        </p:pic>
        <p:pic>
          <p:nvPicPr>
            <p:cNvPr id="280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76949" y="746075"/>
              <a:ext cx="327801" cy="757705"/>
            </a:xfrm>
            <a:prstGeom prst="rect">
              <a:avLst/>
            </a:prstGeom>
            <a:noFill/>
          </p:spPr>
        </p:pic>
        <p:pic>
          <p:nvPicPr>
            <p:cNvPr id="280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48297" y="874372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0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44382" y="1486163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0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48297" y="1486163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09" name="Rectangle 2808"/>
            <p:cNvSpPr/>
            <p:nvPr/>
          </p:nvSpPr>
          <p:spPr>
            <a:xfrm>
              <a:off x="6382480" y="529419"/>
              <a:ext cx="2022125" cy="1330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11" name="Rectangle 2810"/>
            <p:cNvSpPr/>
            <p:nvPr/>
          </p:nvSpPr>
          <p:spPr>
            <a:xfrm>
              <a:off x="7130140" y="457200"/>
              <a:ext cx="583727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Full Mesh</a:t>
              </a:r>
              <a:endParaRPr lang="en-US" sz="11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835" name="Group 2834"/>
          <p:cNvGrpSpPr/>
          <p:nvPr/>
        </p:nvGrpSpPr>
        <p:grpSpPr>
          <a:xfrm>
            <a:off x="5852675" y="3396344"/>
            <a:ext cx="2557248" cy="2688374"/>
            <a:chOff x="5852675" y="3396344"/>
            <a:chExt cx="2557248" cy="2688374"/>
          </a:xfrm>
        </p:grpSpPr>
        <p:sp>
          <p:nvSpPr>
            <p:cNvPr id="2833" name="Line 2233"/>
            <p:cNvSpPr>
              <a:spLocks noChangeShapeType="1"/>
            </p:cNvSpPr>
            <p:nvPr/>
          </p:nvSpPr>
          <p:spPr bwMode="auto">
            <a:xfrm flipH="1">
              <a:off x="7070740" y="4027716"/>
              <a:ext cx="68445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2814" name="Line 2232"/>
            <p:cNvSpPr>
              <a:spLocks noChangeShapeType="1"/>
            </p:cNvSpPr>
            <p:nvPr/>
          </p:nvSpPr>
          <p:spPr bwMode="auto">
            <a:xfrm>
              <a:off x="7974711" y="4639595"/>
              <a:ext cx="1264" cy="3691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2815" name="Line 2233"/>
            <p:cNvSpPr>
              <a:spLocks noChangeShapeType="1"/>
            </p:cNvSpPr>
            <p:nvPr/>
          </p:nvSpPr>
          <p:spPr bwMode="auto">
            <a:xfrm flipH="1">
              <a:off x="7059858" y="4620179"/>
              <a:ext cx="68445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2816" name="Line 2234"/>
            <p:cNvSpPr>
              <a:spLocks noChangeShapeType="1"/>
            </p:cNvSpPr>
            <p:nvPr/>
          </p:nvSpPr>
          <p:spPr bwMode="auto">
            <a:xfrm>
              <a:off x="7974711" y="4092009"/>
              <a:ext cx="1264" cy="3691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2817" name="Line 2235"/>
            <p:cNvSpPr>
              <a:spLocks noChangeShapeType="1"/>
            </p:cNvSpPr>
            <p:nvPr/>
          </p:nvSpPr>
          <p:spPr bwMode="auto">
            <a:xfrm>
              <a:off x="6826110" y="4092009"/>
              <a:ext cx="1264" cy="3691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2819" name="Line 2237"/>
            <p:cNvSpPr>
              <a:spLocks noChangeShapeType="1"/>
            </p:cNvSpPr>
            <p:nvPr/>
          </p:nvSpPr>
          <p:spPr bwMode="auto">
            <a:xfrm flipH="1">
              <a:off x="6185518" y="4047760"/>
              <a:ext cx="403301" cy="12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2822" name="Rectangle 4031"/>
            <p:cNvSpPr>
              <a:spLocks noChangeArrowheads="1"/>
            </p:cNvSpPr>
            <p:nvPr/>
          </p:nvSpPr>
          <p:spPr bwMode="auto">
            <a:xfrm>
              <a:off x="7087333" y="3602109"/>
              <a:ext cx="708153" cy="175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Switches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823" name="Rectangle 4032"/>
            <p:cNvSpPr>
              <a:spLocks noChangeArrowheads="1"/>
            </p:cNvSpPr>
            <p:nvPr/>
          </p:nvSpPr>
          <p:spPr bwMode="auto">
            <a:xfrm>
              <a:off x="7593964" y="5909700"/>
              <a:ext cx="815959" cy="175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Storage Array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824" name="Rectangle 4033"/>
            <p:cNvSpPr>
              <a:spLocks noChangeArrowheads="1"/>
            </p:cNvSpPr>
            <p:nvPr/>
          </p:nvSpPr>
          <p:spPr bwMode="auto">
            <a:xfrm>
              <a:off x="5852675" y="4429084"/>
              <a:ext cx="385829" cy="175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282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44382" y="3802630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26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96493" y="4903136"/>
              <a:ext cx="584309" cy="992398"/>
            </a:xfrm>
            <a:prstGeom prst="rect">
              <a:avLst/>
            </a:prstGeom>
            <a:noFill/>
          </p:spPr>
        </p:pic>
        <p:pic>
          <p:nvPicPr>
            <p:cNvPr id="282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76949" y="3674333"/>
              <a:ext cx="327801" cy="757705"/>
            </a:xfrm>
            <a:prstGeom prst="rect">
              <a:avLst/>
            </a:prstGeom>
            <a:noFill/>
          </p:spPr>
        </p:pic>
        <p:pic>
          <p:nvPicPr>
            <p:cNvPr id="282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48297" y="3802630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44382" y="4414421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48297" y="4414421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31" name="Rectangle 2830"/>
            <p:cNvSpPr/>
            <p:nvPr/>
          </p:nvSpPr>
          <p:spPr>
            <a:xfrm>
              <a:off x="6382480" y="3457677"/>
              <a:ext cx="2022125" cy="1330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32" name="Rectangle 2831"/>
            <p:cNvSpPr/>
            <p:nvPr/>
          </p:nvSpPr>
          <p:spPr>
            <a:xfrm>
              <a:off x="7053940" y="3396344"/>
              <a:ext cx="761304" cy="119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Partial Mesh</a:t>
              </a:r>
              <a:endParaRPr lang="en-US" sz="11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Core-edge Topology</a:t>
            </a:r>
            <a:endParaRPr lang="en-US" dirty="0"/>
          </a:p>
        </p:txBody>
      </p:sp>
      <p:sp>
        <p:nvSpPr>
          <p:cNvPr id="490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3810000" cy="5181600"/>
          </a:xfrm>
        </p:spPr>
        <p:txBody>
          <a:bodyPr/>
          <a:lstStyle/>
          <a:p>
            <a:r>
              <a:rPr lang="en-US" dirty="0" smtClean="0"/>
              <a:t>Consists of edge and core switch tiers</a:t>
            </a:r>
          </a:p>
          <a:p>
            <a:r>
              <a:rPr lang="en-US" dirty="0" smtClean="0"/>
              <a:t>Network traffic traverses core tier or terminate at core tier</a:t>
            </a:r>
          </a:p>
          <a:p>
            <a:r>
              <a:rPr lang="en-US" dirty="0" smtClean="0"/>
              <a:t>Storage is usually connected to the core tier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Medium scalability</a:t>
            </a:r>
          </a:p>
          <a:p>
            <a:pPr lvl="1"/>
            <a:r>
              <a:rPr lang="en-US" dirty="0" smtClean="0"/>
              <a:t>Medium to maximum connectivity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3500438" y="1295400"/>
            <a:ext cx="594836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Calibri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205682" y="990600"/>
            <a:ext cx="4709718" cy="2209800"/>
            <a:chOff x="4205682" y="990600"/>
            <a:chExt cx="4709718" cy="2209800"/>
          </a:xfrm>
        </p:grpSpPr>
        <p:sp>
          <p:nvSpPr>
            <p:cNvPr id="3775" name="Line 1950"/>
            <p:cNvSpPr>
              <a:spLocks noChangeShapeType="1"/>
            </p:cNvSpPr>
            <p:nvPr/>
          </p:nvSpPr>
          <p:spPr bwMode="auto">
            <a:xfrm>
              <a:off x="6427272" y="2422227"/>
              <a:ext cx="210712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972" name="Line 1948"/>
            <p:cNvSpPr>
              <a:spLocks noChangeShapeType="1"/>
            </p:cNvSpPr>
            <p:nvPr/>
          </p:nvSpPr>
          <p:spPr bwMode="auto">
            <a:xfrm flipV="1">
              <a:off x="6717784" y="1657495"/>
              <a:ext cx="368815" cy="59577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974" name="Line 1950"/>
            <p:cNvSpPr>
              <a:spLocks noChangeShapeType="1"/>
            </p:cNvSpPr>
            <p:nvPr/>
          </p:nvSpPr>
          <p:spPr bwMode="auto">
            <a:xfrm>
              <a:off x="4522272" y="2302485"/>
              <a:ext cx="230188" cy="15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975" name="Freeform 1951"/>
            <p:cNvSpPr>
              <a:spLocks/>
            </p:cNvSpPr>
            <p:nvPr/>
          </p:nvSpPr>
          <p:spPr bwMode="auto">
            <a:xfrm>
              <a:off x="4741121" y="1592646"/>
              <a:ext cx="554038" cy="712788"/>
            </a:xfrm>
            <a:custGeom>
              <a:avLst/>
              <a:gdLst/>
              <a:ahLst/>
              <a:cxnLst>
                <a:cxn ang="0">
                  <a:pos x="0" y="1797"/>
                </a:cxn>
                <a:cxn ang="0">
                  <a:pos x="0" y="0"/>
                </a:cxn>
                <a:cxn ang="0">
                  <a:pos x="1396" y="0"/>
                </a:cxn>
              </a:cxnLst>
              <a:rect l="0" t="0" r="r" b="b"/>
              <a:pathLst>
                <a:path w="1396" h="1797">
                  <a:moveTo>
                    <a:pt x="0" y="1797"/>
                  </a:moveTo>
                  <a:lnTo>
                    <a:pt x="0" y="0"/>
                  </a:lnTo>
                  <a:lnTo>
                    <a:pt x="1396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976" name="Line 1952"/>
            <p:cNvSpPr>
              <a:spLocks noChangeShapeType="1"/>
            </p:cNvSpPr>
            <p:nvPr/>
          </p:nvSpPr>
          <p:spPr bwMode="auto">
            <a:xfrm flipH="1" flipV="1">
              <a:off x="5750997" y="1638910"/>
              <a:ext cx="423863" cy="64293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977" name="Line 1953"/>
            <p:cNvSpPr>
              <a:spLocks noChangeShapeType="1"/>
            </p:cNvSpPr>
            <p:nvPr/>
          </p:nvSpPr>
          <p:spPr bwMode="auto">
            <a:xfrm flipV="1">
              <a:off x="6422510" y="1681773"/>
              <a:ext cx="1588" cy="5143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4300" name="Rectangle 3276"/>
            <p:cNvSpPr>
              <a:spLocks noChangeArrowheads="1"/>
            </p:cNvSpPr>
            <p:nvPr/>
          </p:nvSpPr>
          <p:spPr bwMode="auto">
            <a:xfrm>
              <a:off x="5189932" y="1167790"/>
              <a:ext cx="6093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301" name="Rectangle 3277"/>
            <p:cNvSpPr>
              <a:spLocks noChangeArrowheads="1"/>
            </p:cNvSpPr>
            <p:nvPr/>
          </p:nvSpPr>
          <p:spPr bwMode="auto">
            <a:xfrm>
              <a:off x="6103424" y="1167790"/>
              <a:ext cx="6093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302" name="Rectangle 3278"/>
            <p:cNvSpPr>
              <a:spLocks noChangeArrowheads="1"/>
            </p:cNvSpPr>
            <p:nvPr/>
          </p:nvSpPr>
          <p:spPr bwMode="auto">
            <a:xfrm>
              <a:off x="7038006" y="1167790"/>
              <a:ext cx="6093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35" name="Rectangle 3411"/>
            <p:cNvSpPr>
              <a:spLocks noChangeArrowheads="1"/>
            </p:cNvSpPr>
            <p:nvPr/>
          </p:nvSpPr>
          <p:spPr bwMode="auto">
            <a:xfrm>
              <a:off x="8054459" y="3015734"/>
              <a:ext cx="8609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Storage Array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36" name="Rectangle 3412"/>
            <p:cNvSpPr>
              <a:spLocks noChangeArrowheads="1"/>
            </p:cNvSpPr>
            <p:nvPr/>
          </p:nvSpPr>
          <p:spPr bwMode="auto">
            <a:xfrm>
              <a:off x="6065322" y="2824773"/>
              <a:ext cx="70577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Director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37" name="Rectangle 3413"/>
            <p:cNvSpPr>
              <a:spLocks noChangeArrowheads="1"/>
            </p:cNvSpPr>
            <p:nvPr/>
          </p:nvSpPr>
          <p:spPr bwMode="auto">
            <a:xfrm>
              <a:off x="4205682" y="2751302"/>
              <a:ext cx="40709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243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3628" y="1371600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36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3400" y="1850570"/>
              <a:ext cx="685800" cy="1164772"/>
            </a:xfrm>
            <a:prstGeom prst="rect">
              <a:avLst/>
            </a:prstGeom>
            <a:noFill/>
          </p:spPr>
        </p:pic>
        <p:pic>
          <p:nvPicPr>
            <p:cNvPr id="283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34542" y="1849596"/>
              <a:ext cx="384738" cy="889314"/>
            </a:xfrm>
            <a:prstGeom prst="rect">
              <a:avLst/>
            </a:prstGeom>
            <a:noFill/>
          </p:spPr>
        </p:pic>
        <p:pic>
          <p:nvPicPr>
            <p:cNvPr id="2971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17770" y="2111828"/>
              <a:ext cx="621583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7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4482" y="1371600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7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5336" y="1371600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76" name="Rectangle 3975"/>
            <p:cNvSpPr/>
            <p:nvPr/>
          </p:nvSpPr>
          <p:spPr>
            <a:xfrm>
              <a:off x="4996544" y="1077687"/>
              <a:ext cx="2819400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82" name="Rectangle 3981"/>
            <p:cNvSpPr/>
            <p:nvPr/>
          </p:nvSpPr>
          <p:spPr>
            <a:xfrm>
              <a:off x="6117772" y="990600"/>
              <a:ext cx="583727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Edge Tier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83" name="Rectangle 3982"/>
            <p:cNvSpPr/>
            <p:nvPr/>
          </p:nvSpPr>
          <p:spPr>
            <a:xfrm>
              <a:off x="5007428" y="2035632"/>
              <a:ext cx="2819400" cy="1088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84" name="Rectangle 3983"/>
            <p:cNvSpPr/>
            <p:nvPr/>
          </p:nvSpPr>
          <p:spPr>
            <a:xfrm>
              <a:off x="6117772" y="3048000"/>
              <a:ext cx="583727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Core Tier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200813" y="3646713"/>
            <a:ext cx="4743968" cy="2166255"/>
            <a:chOff x="4200813" y="3646713"/>
            <a:chExt cx="4743968" cy="2166255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4549382" y="4209073"/>
              <a:ext cx="214312" cy="849313"/>
            </a:xfrm>
            <a:custGeom>
              <a:avLst/>
              <a:gdLst/>
              <a:ahLst/>
              <a:cxnLst>
                <a:cxn ang="0">
                  <a:pos x="0" y="2138"/>
                </a:cxn>
                <a:cxn ang="0">
                  <a:pos x="538" y="2138"/>
                </a:cxn>
                <a:cxn ang="0">
                  <a:pos x="542" y="0"/>
                </a:cxn>
              </a:cxnLst>
              <a:rect l="0" t="0" r="r" b="b"/>
              <a:pathLst>
                <a:path w="542" h="2138">
                  <a:moveTo>
                    <a:pt x="0" y="2138"/>
                  </a:moveTo>
                  <a:lnTo>
                    <a:pt x="538" y="2138"/>
                  </a:lnTo>
                  <a:lnTo>
                    <a:pt x="542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H="1" flipV="1">
              <a:off x="6810375" y="4975835"/>
              <a:ext cx="1495425" cy="15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 flipV="1">
              <a:off x="5362182" y="4309085"/>
              <a:ext cx="438150" cy="4508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6046078" y="4267201"/>
              <a:ext cx="1040522" cy="4898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5835257" y="4291623"/>
              <a:ext cx="517525" cy="44291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5995594" y="5005998"/>
              <a:ext cx="690562" cy="15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995594" y="5179035"/>
              <a:ext cx="690562" cy="15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6898882" y="4282098"/>
              <a:ext cx="339725" cy="4699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6382944" y="4269398"/>
              <a:ext cx="444500" cy="49053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5638800" y="4309085"/>
              <a:ext cx="947737" cy="4381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1359" name="Rectangle 335"/>
            <p:cNvSpPr>
              <a:spLocks noChangeArrowheads="1"/>
            </p:cNvSpPr>
            <p:nvPr/>
          </p:nvSpPr>
          <p:spPr bwMode="auto">
            <a:xfrm>
              <a:off x="5130407" y="3809390"/>
              <a:ext cx="6093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60" name="Rectangle 336"/>
            <p:cNvSpPr>
              <a:spLocks noChangeArrowheads="1"/>
            </p:cNvSpPr>
            <p:nvPr/>
          </p:nvSpPr>
          <p:spPr bwMode="auto">
            <a:xfrm>
              <a:off x="6103545" y="3809390"/>
              <a:ext cx="6093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61" name="Rectangle 337"/>
            <p:cNvSpPr>
              <a:spLocks noChangeArrowheads="1"/>
            </p:cNvSpPr>
            <p:nvPr/>
          </p:nvSpPr>
          <p:spPr bwMode="auto">
            <a:xfrm>
              <a:off x="7034728" y="3809390"/>
              <a:ext cx="6093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Switch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499" name="Rectangle 475"/>
            <p:cNvSpPr>
              <a:spLocks noChangeArrowheads="1"/>
            </p:cNvSpPr>
            <p:nvPr/>
          </p:nvSpPr>
          <p:spPr bwMode="auto">
            <a:xfrm>
              <a:off x="8083840" y="5547457"/>
              <a:ext cx="8609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Storage Array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500" name="Rectangle 476"/>
            <p:cNvSpPr>
              <a:spLocks noChangeArrowheads="1"/>
            </p:cNvSpPr>
            <p:nvPr/>
          </p:nvSpPr>
          <p:spPr bwMode="auto">
            <a:xfrm>
              <a:off x="5552229" y="5442789"/>
              <a:ext cx="70577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Director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501" name="Rectangle 477"/>
            <p:cNvSpPr>
              <a:spLocks noChangeArrowheads="1"/>
            </p:cNvSpPr>
            <p:nvPr/>
          </p:nvSpPr>
          <p:spPr bwMode="auto">
            <a:xfrm>
              <a:off x="4200813" y="5509810"/>
              <a:ext cx="40709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964" name="Rectangle 940"/>
            <p:cNvSpPr>
              <a:spLocks noChangeArrowheads="1"/>
            </p:cNvSpPr>
            <p:nvPr/>
          </p:nvSpPr>
          <p:spPr bwMode="auto">
            <a:xfrm>
              <a:off x="6463453" y="5442789"/>
              <a:ext cx="70577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Director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985" name="Line 1950"/>
            <p:cNvSpPr>
              <a:spLocks noChangeShapeType="1"/>
            </p:cNvSpPr>
            <p:nvPr/>
          </p:nvSpPr>
          <p:spPr bwMode="auto">
            <a:xfrm>
              <a:off x="4757056" y="4222068"/>
              <a:ext cx="45720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Calibri" pitchFamily="34" charset="0"/>
              </a:endParaRPr>
            </a:p>
          </p:txBody>
        </p:sp>
        <p:pic>
          <p:nvPicPr>
            <p:cNvPr id="398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3628" y="4027233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8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4482" y="4027233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8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5336" y="4027233"/>
              <a:ext cx="794406" cy="32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8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34538" y="4607973"/>
              <a:ext cx="384738" cy="889314"/>
            </a:xfrm>
            <a:prstGeom prst="rect">
              <a:avLst/>
            </a:prstGeom>
            <a:noFill/>
          </p:spPr>
        </p:pic>
        <p:pic>
          <p:nvPicPr>
            <p:cNvPr id="3990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4284" y="4388742"/>
              <a:ext cx="685800" cy="1164772"/>
            </a:xfrm>
            <a:prstGeom prst="rect">
              <a:avLst/>
            </a:prstGeom>
            <a:noFill/>
          </p:spPr>
        </p:pic>
        <p:pic>
          <p:nvPicPr>
            <p:cNvPr id="399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83273" y="4713514"/>
              <a:ext cx="621583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9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86787" y="4713514"/>
              <a:ext cx="621583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4" name="Rectangle 3993"/>
            <p:cNvSpPr/>
            <p:nvPr/>
          </p:nvSpPr>
          <p:spPr>
            <a:xfrm>
              <a:off x="5018312" y="4648200"/>
              <a:ext cx="2819400" cy="1088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95" name="Rectangle 3994"/>
            <p:cNvSpPr/>
            <p:nvPr/>
          </p:nvSpPr>
          <p:spPr>
            <a:xfrm>
              <a:off x="6128656" y="5660568"/>
              <a:ext cx="583727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Core Tier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96" name="Rectangle 3995"/>
            <p:cNvSpPr/>
            <p:nvPr/>
          </p:nvSpPr>
          <p:spPr>
            <a:xfrm>
              <a:off x="4996544" y="3733800"/>
              <a:ext cx="2819400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97" name="Rectangle 3996"/>
            <p:cNvSpPr/>
            <p:nvPr/>
          </p:nvSpPr>
          <p:spPr>
            <a:xfrm>
              <a:off x="6117772" y="3646713"/>
              <a:ext cx="583727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Edge Tier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Zoning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04800" y="2514600"/>
            <a:ext cx="3733800" cy="3418120"/>
          </a:xfrm>
        </p:spPr>
        <p:txBody>
          <a:bodyPr/>
          <a:lstStyle/>
          <a:p>
            <a:r>
              <a:rPr lang="en-US" dirty="0" smtClean="0"/>
              <a:t>Zone set comprises zones</a:t>
            </a:r>
          </a:p>
          <a:p>
            <a:r>
              <a:rPr lang="en-US" dirty="0" smtClean="0"/>
              <a:t>Each zone comprises zone members (HBA and array ports)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Restricts RSCN traffic</a:t>
            </a:r>
          </a:p>
          <a:p>
            <a:pPr lvl="1"/>
            <a:r>
              <a:rPr lang="en-US" dirty="0" smtClean="0"/>
              <a:t>Provides access control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" y="1066800"/>
            <a:ext cx="8458200" cy="12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an FC switch function that enables node ports within the fabric to be logically segmented into groups, and  communicate with each other within the group.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32" name="Group 68"/>
          <p:cNvGrpSpPr/>
          <p:nvPr/>
        </p:nvGrpSpPr>
        <p:grpSpPr>
          <a:xfrm>
            <a:off x="316784" y="914400"/>
            <a:ext cx="8001716" cy="1555395"/>
            <a:chOff x="448784" y="879857"/>
            <a:chExt cx="4255580" cy="935295"/>
          </a:xfrm>
        </p:grpSpPr>
        <p:sp>
          <p:nvSpPr>
            <p:cNvPr id="33" name="Rectangle 32"/>
            <p:cNvSpPr/>
            <p:nvPr/>
          </p:nvSpPr>
          <p:spPr>
            <a:xfrm>
              <a:off x="448784" y="977201"/>
              <a:ext cx="4255580" cy="837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30" tIns="229108" rIns="297330" bIns="113792" numCol="1" spcCol="1270" anchor="t" anchorCtr="0">
              <a:noAutofit/>
            </a:bodyPr>
            <a:lstStyle/>
            <a:p>
              <a:endParaRPr lang="en-US" sz="18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4" name="Rounded Rectangle 4"/>
            <p:cNvSpPr/>
            <p:nvPr/>
          </p:nvSpPr>
          <p:spPr>
            <a:xfrm>
              <a:off x="602891" y="879857"/>
              <a:ext cx="487930" cy="18328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1362" tIns="0" rIns="101362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latin typeface="Calibri" pitchFamily="34" charset="0"/>
                </a:rPr>
                <a:t>Zoning</a:t>
              </a:r>
              <a:endParaRPr lang="en-US" sz="1600" b="1" kern="1200" dirty="0">
                <a:latin typeface="Calibri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49305" y="2396177"/>
            <a:ext cx="4718495" cy="3699823"/>
            <a:chOff x="4349305" y="2275112"/>
            <a:chExt cx="4718495" cy="3699823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550504" y="3668490"/>
              <a:ext cx="859978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943882" y="4278090"/>
              <a:ext cx="990600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855"/>
            <p:cNvSpPr>
              <a:spLocks/>
            </p:cNvSpPr>
            <p:nvPr/>
          </p:nvSpPr>
          <p:spPr bwMode="auto">
            <a:xfrm>
              <a:off x="5041062" y="4294000"/>
              <a:ext cx="1091385" cy="898489"/>
            </a:xfrm>
            <a:custGeom>
              <a:avLst/>
              <a:gdLst/>
              <a:ahLst/>
              <a:cxnLst>
                <a:cxn ang="0">
                  <a:pos x="3160" y="0"/>
                </a:cxn>
                <a:cxn ang="0">
                  <a:pos x="1535" y="0"/>
                </a:cxn>
                <a:cxn ang="0">
                  <a:pos x="1535" y="1383"/>
                </a:cxn>
                <a:cxn ang="0">
                  <a:pos x="0" y="1383"/>
                </a:cxn>
              </a:cxnLst>
              <a:rect l="0" t="0" r="r" b="b"/>
              <a:pathLst>
                <a:path w="3160" h="1383">
                  <a:moveTo>
                    <a:pt x="3160" y="0"/>
                  </a:moveTo>
                  <a:lnTo>
                    <a:pt x="1535" y="0"/>
                  </a:lnTo>
                  <a:lnTo>
                    <a:pt x="1535" y="1383"/>
                  </a:lnTo>
                  <a:lnTo>
                    <a:pt x="0" y="1383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1665"/>
            <p:cNvSpPr>
              <a:spLocks noChangeShapeType="1"/>
            </p:cNvSpPr>
            <p:nvPr/>
          </p:nvSpPr>
          <p:spPr bwMode="auto">
            <a:xfrm flipH="1">
              <a:off x="7298173" y="3635262"/>
              <a:ext cx="563836" cy="279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Freeform 854"/>
            <p:cNvSpPr>
              <a:spLocks/>
            </p:cNvSpPr>
            <p:nvPr/>
          </p:nvSpPr>
          <p:spPr bwMode="auto">
            <a:xfrm>
              <a:off x="5084606" y="3063053"/>
              <a:ext cx="475445" cy="619661"/>
            </a:xfrm>
            <a:custGeom>
              <a:avLst/>
              <a:gdLst/>
              <a:ahLst/>
              <a:cxnLst>
                <a:cxn ang="0">
                  <a:pos x="1535" y="1592"/>
                </a:cxn>
                <a:cxn ang="0">
                  <a:pos x="1535" y="0"/>
                </a:cxn>
                <a:cxn ang="0">
                  <a:pos x="0" y="0"/>
                </a:cxn>
              </a:cxnLst>
              <a:rect l="0" t="0" r="r" b="b"/>
              <a:pathLst>
                <a:path w="1535" h="1592">
                  <a:moveTo>
                    <a:pt x="1535" y="1592"/>
                  </a:moveTo>
                  <a:lnTo>
                    <a:pt x="1535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Rectangle 858"/>
            <p:cNvSpPr>
              <a:spLocks noChangeArrowheads="1"/>
            </p:cNvSpPr>
            <p:nvPr/>
          </p:nvSpPr>
          <p:spPr bwMode="auto">
            <a:xfrm>
              <a:off x="7785126" y="4635082"/>
              <a:ext cx="12826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1671"/>
            <p:cNvSpPr>
              <a:spLocks noChangeArrowheads="1"/>
            </p:cNvSpPr>
            <p:nvPr/>
          </p:nvSpPr>
          <p:spPr bwMode="auto">
            <a:xfrm>
              <a:off x="4544285" y="5744103"/>
              <a:ext cx="73501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Calibri" pitchFamily="34" charset="0"/>
                </a:rPr>
                <a:t>Servers</a:t>
              </a:r>
              <a:endParaRPr lang="en-US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" name="Rectangle 1673"/>
            <p:cNvSpPr>
              <a:spLocks noChangeArrowheads="1"/>
            </p:cNvSpPr>
            <p:nvPr/>
          </p:nvSpPr>
          <p:spPr bwMode="auto">
            <a:xfrm>
              <a:off x="7001368" y="5125798"/>
              <a:ext cx="81945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Calibri" pitchFamily="34" charset="0"/>
                </a:rPr>
                <a:t>Array port</a:t>
              </a:r>
              <a:endParaRPr lang="en-US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8" name="Rectangle 1675"/>
            <p:cNvSpPr>
              <a:spLocks noChangeArrowheads="1"/>
            </p:cNvSpPr>
            <p:nvPr/>
          </p:nvSpPr>
          <p:spPr bwMode="auto">
            <a:xfrm>
              <a:off x="5550781" y="5701888"/>
              <a:ext cx="941540" cy="2308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500" b="1" dirty="0" smtClean="0">
                  <a:solidFill>
                    <a:srgbClr val="000000"/>
                  </a:solidFill>
                  <a:latin typeface="Calibri" pitchFamily="34" charset="0"/>
                </a:rPr>
                <a:t>HBA Port</a:t>
              </a:r>
              <a:endParaRPr lang="en-US" sz="15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" name="Line 1676"/>
            <p:cNvSpPr>
              <a:spLocks noChangeShapeType="1"/>
            </p:cNvSpPr>
            <p:nvPr/>
          </p:nvSpPr>
          <p:spPr bwMode="auto">
            <a:xfrm flipH="1" flipV="1">
              <a:off x="5104196" y="5236035"/>
              <a:ext cx="762000" cy="457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" name="Line 1672"/>
            <p:cNvSpPr>
              <a:spLocks noChangeShapeType="1"/>
            </p:cNvSpPr>
            <p:nvPr/>
          </p:nvSpPr>
          <p:spPr bwMode="auto">
            <a:xfrm flipV="1">
              <a:off x="7546626" y="4318129"/>
              <a:ext cx="3048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47" name="Picture 12" descr="C:\Documents and Settings\sridhs\Desktop\ISM Book L3\colored Icons\Storage Array with por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6510" y="3189518"/>
              <a:ext cx="905190" cy="1437655"/>
            </a:xfrm>
            <a:prstGeom prst="rect">
              <a:avLst/>
            </a:prstGeom>
            <a:noFill/>
          </p:spPr>
        </p:pic>
        <p:pic>
          <p:nvPicPr>
            <p:cNvPr id="48" name="Picture 4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83011" y="2275112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7" name="Group 36"/>
            <p:cNvGrpSpPr/>
            <p:nvPr/>
          </p:nvGrpSpPr>
          <p:grpSpPr>
            <a:xfrm>
              <a:off x="4349305" y="3821151"/>
              <a:ext cx="926310" cy="1936150"/>
              <a:chOff x="4077159" y="3821151"/>
              <a:chExt cx="926310" cy="1936150"/>
            </a:xfrm>
          </p:grpSpPr>
          <p:pic>
            <p:nvPicPr>
              <p:cNvPr id="35" name="Picture 3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77159" y="3821151"/>
                <a:ext cx="926310" cy="1936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7" name="Picture 6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10857" y="4647362"/>
                <a:ext cx="510303" cy="1100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68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39069" y="3483432"/>
              <a:ext cx="1527325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Rectangle 859"/>
            <p:cNvSpPr>
              <a:spLocks noChangeArrowheads="1"/>
            </p:cNvSpPr>
            <p:nvPr/>
          </p:nvSpPr>
          <p:spPr bwMode="auto">
            <a:xfrm>
              <a:off x="6264285" y="3777378"/>
              <a:ext cx="12586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702194">
              <a:off x="4939089" y="3148633"/>
              <a:ext cx="3013619" cy="407401"/>
            </a:xfrm>
            <a:prstGeom prst="ellipse">
              <a:avLst/>
            </a:prstGeom>
            <a:solidFill>
              <a:srgbClr val="80BFEB">
                <a:alpha val="49804"/>
              </a:srgbClr>
            </a:solidFill>
            <a:ln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0510604">
              <a:off x="4895357" y="4544522"/>
              <a:ext cx="3137290" cy="381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36" name="Rectangle 1671"/>
            <p:cNvSpPr>
              <a:spLocks noChangeArrowheads="1"/>
            </p:cNvSpPr>
            <p:nvPr/>
          </p:nvSpPr>
          <p:spPr bwMode="auto">
            <a:xfrm>
              <a:off x="4572799" y="3352800"/>
              <a:ext cx="73501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500" b="1" dirty="0" smtClean="0">
                  <a:solidFill>
                    <a:srgbClr val="000000"/>
                  </a:solidFill>
                  <a:latin typeface="Calibri" pitchFamily="34" charset="0"/>
                </a:rPr>
                <a:t>Server</a:t>
              </a:r>
              <a:endParaRPr lang="en-US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8" name="Rectangle 1673"/>
            <p:cNvSpPr>
              <a:spLocks noChangeArrowheads="1"/>
            </p:cNvSpPr>
            <p:nvPr/>
          </p:nvSpPr>
          <p:spPr bwMode="auto">
            <a:xfrm>
              <a:off x="6561685" y="2549910"/>
              <a:ext cx="53296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500" b="1" dirty="0" smtClean="0">
                  <a:solidFill>
                    <a:srgbClr val="000000"/>
                  </a:solidFill>
                  <a:latin typeface="Calibri" pitchFamily="34" charset="0"/>
                </a:rPr>
                <a:t>Zone 1</a:t>
              </a:r>
              <a:endParaRPr lang="en-US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9" name="Line 1672"/>
            <p:cNvSpPr>
              <a:spLocks noChangeShapeType="1"/>
            </p:cNvSpPr>
            <p:nvPr/>
          </p:nvSpPr>
          <p:spPr bwMode="auto">
            <a:xfrm flipH="1">
              <a:off x="6825346" y="2767359"/>
              <a:ext cx="0" cy="4237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0" name="Line 1676"/>
            <p:cNvSpPr>
              <a:spLocks noChangeShapeType="1"/>
            </p:cNvSpPr>
            <p:nvPr/>
          </p:nvSpPr>
          <p:spPr bwMode="auto">
            <a:xfrm flipH="1" flipV="1">
              <a:off x="6749146" y="48768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" name="Rectangle 1673"/>
            <p:cNvSpPr>
              <a:spLocks noChangeArrowheads="1"/>
            </p:cNvSpPr>
            <p:nvPr/>
          </p:nvSpPr>
          <p:spPr bwMode="auto">
            <a:xfrm>
              <a:off x="6483379" y="5560368"/>
              <a:ext cx="53296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500" b="1" dirty="0" smtClean="0">
                  <a:solidFill>
                    <a:srgbClr val="000000"/>
                  </a:solidFill>
                  <a:latin typeface="Calibri" pitchFamily="34" charset="0"/>
                </a:rPr>
                <a:t>Zone 2</a:t>
              </a:r>
              <a:endParaRPr lang="en-US" sz="2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 (FC SAN)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Evolution of FC SAN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Components of FC SAN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FC interconnectivity options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FC port types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Overview of FC SAN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Zoning </a:t>
            </a:r>
          </a:p>
        </p:txBody>
      </p:sp>
      <p:sp>
        <p:nvSpPr>
          <p:cNvPr id="53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WWN Zoning</a:t>
            </a:r>
          </a:p>
          <a:p>
            <a:pPr lvl="1"/>
            <a:r>
              <a:rPr lang="en-US" dirty="0"/>
              <a:t>Uses World Wide Names to define </a:t>
            </a:r>
            <a:r>
              <a:rPr lang="en-US" dirty="0" smtClean="0"/>
              <a:t>zones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one </a:t>
            </a:r>
            <a:r>
              <a:rPr lang="en-US" dirty="0"/>
              <a:t>members are </a:t>
            </a:r>
            <a:r>
              <a:rPr lang="en-US" dirty="0" smtClean="0"/>
              <a:t>the unique </a:t>
            </a:r>
            <a:r>
              <a:rPr lang="en-US" dirty="0"/>
              <a:t>WWN addresses of the HBA and its targets (storage </a:t>
            </a:r>
            <a:r>
              <a:rPr lang="en-US" dirty="0" smtClean="0"/>
              <a:t>devices)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nodes to be moved </a:t>
            </a:r>
            <a:r>
              <a:rPr lang="en-US" dirty="0" smtClean="0"/>
              <a:t>to another </a:t>
            </a:r>
            <a:r>
              <a:rPr lang="en-US" dirty="0"/>
              <a:t>switch port in the fabric and maintain connectivity to its zone </a:t>
            </a:r>
            <a:r>
              <a:rPr lang="en-US" dirty="0" smtClean="0"/>
              <a:t>partners without </a:t>
            </a:r>
            <a:r>
              <a:rPr lang="en-US" dirty="0"/>
              <a:t>having to modify the zone </a:t>
            </a:r>
            <a:r>
              <a:rPr lang="en-US" dirty="0" smtClean="0"/>
              <a:t>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Zoning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14400" y="1219200"/>
            <a:ext cx="7704259" cy="4450553"/>
            <a:chOff x="914400" y="1219200"/>
            <a:chExt cx="7704259" cy="4450553"/>
          </a:xfrm>
        </p:grpSpPr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2030413" y="2901950"/>
              <a:ext cx="2047875" cy="611187"/>
            </a:xfrm>
            <a:custGeom>
              <a:avLst/>
              <a:gdLst/>
              <a:ahLst/>
              <a:cxnLst>
                <a:cxn ang="0">
                  <a:pos x="0" y="1154"/>
                </a:cxn>
                <a:cxn ang="0">
                  <a:pos x="920" y="1154"/>
                </a:cxn>
                <a:cxn ang="0">
                  <a:pos x="920" y="0"/>
                </a:cxn>
                <a:cxn ang="0">
                  <a:pos x="3870" y="0"/>
                </a:cxn>
              </a:cxnLst>
              <a:rect l="0" t="0" r="r" b="b"/>
              <a:pathLst>
                <a:path w="3870" h="1154">
                  <a:moveTo>
                    <a:pt x="0" y="1154"/>
                  </a:moveTo>
                  <a:lnTo>
                    <a:pt x="920" y="1154"/>
                  </a:lnTo>
                  <a:lnTo>
                    <a:pt x="920" y="0"/>
                  </a:lnTo>
                  <a:lnTo>
                    <a:pt x="3870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pic>
          <p:nvPicPr>
            <p:cNvPr id="409" name="Picture 4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095" y="2960042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2035175" y="2025650"/>
              <a:ext cx="2143125" cy="730250"/>
            </a:xfrm>
            <a:custGeom>
              <a:avLst/>
              <a:gdLst/>
              <a:ahLst/>
              <a:cxnLst>
                <a:cxn ang="0">
                  <a:pos x="4050" y="1380"/>
                </a:cxn>
                <a:cxn ang="0">
                  <a:pos x="4050" y="720"/>
                </a:cxn>
                <a:cxn ang="0">
                  <a:pos x="1582" y="720"/>
                </a:cxn>
                <a:cxn ang="0">
                  <a:pos x="1582" y="0"/>
                </a:cxn>
                <a:cxn ang="0">
                  <a:pos x="0" y="0"/>
                </a:cxn>
              </a:cxnLst>
              <a:rect l="0" t="0" r="r" b="b"/>
              <a:pathLst>
                <a:path w="4050" h="1380">
                  <a:moveTo>
                    <a:pt x="4050" y="1380"/>
                  </a:moveTo>
                  <a:lnTo>
                    <a:pt x="4050" y="720"/>
                  </a:lnTo>
                  <a:lnTo>
                    <a:pt x="1582" y="720"/>
                  </a:lnTo>
                  <a:lnTo>
                    <a:pt x="1582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43817" y="2919046"/>
              <a:ext cx="1031875" cy="990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0" y="0"/>
                </a:cxn>
                <a:cxn ang="0">
                  <a:pos x="1950" y="898"/>
                </a:cxn>
              </a:cxnLst>
              <a:rect l="0" t="0" r="r" b="b"/>
              <a:pathLst>
                <a:path w="1950" h="898">
                  <a:moveTo>
                    <a:pt x="0" y="0"/>
                  </a:moveTo>
                  <a:lnTo>
                    <a:pt x="1940" y="0"/>
                  </a:lnTo>
                  <a:lnTo>
                    <a:pt x="1950" y="898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cxnSp>
          <p:nvCxnSpPr>
            <p:cNvPr id="894" name="Straight Connector 893"/>
            <p:cNvCxnSpPr/>
            <p:nvPr/>
          </p:nvCxnSpPr>
          <p:spPr>
            <a:xfrm>
              <a:off x="5761892" y="3921368"/>
              <a:ext cx="914400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2023452" y="2895600"/>
              <a:ext cx="2143125" cy="1968989"/>
            </a:xfrm>
            <a:custGeom>
              <a:avLst/>
              <a:gdLst/>
              <a:ahLst/>
              <a:cxnLst>
                <a:cxn ang="0">
                  <a:pos x="4050" y="0"/>
                </a:cxn>
                <a:cxn ang="0">
                  <a:pos x="4050" y="659"/>
                </a:cxn>
                <a:cxn ang="0">
                  <a:pos x="1582" y="659"/>
                </a:cxn>
                <a:cxn ang="0">
                  <a:pos x="1582" y="3539"/>
                </a:cxn>
                <a:cxn ang="0">
                  <a:pos x="0" y="3539"/>
                </a:cxn>
              </a:cxnLst>
              <a:rect l="0" t="0" r="r" b="b"/>
              <a:pathLst>
                <a:path w="4050" h="3539">
                  <a:moveTo>
                    <a:pt x="4050" y="0"/>
                  </a:moveTo>
                  <a:lnTo>
                    <a:pt x="4050" y="659"/>
                  </a:lnTo>
                  <a:lnTo>
                    <a:pt x="1582" y="659"/>
                  </a:lnTo>
                  <a:lnTo>
                    <a:pt x="1582" y="3539"/>
                  </a:lnTo>
                  <a:lnTo>
                    <a:pt x="0" y="3539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H="1">
              <a:off x="5792788" y="3163887"/>
              <a:ext cx="6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2" name="Rectangle 346"/>
            <p:cNvSpPr>
              <a:spLocks noChangeArrowheads="1"/>
            </p:cNvSpPr>
            <p:nvPr/>
          </p:nvSpPr>
          <p:spPr bwMode="auto">
            <a:xfrm>
              <a:off x="3275378" y="2404208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Port 1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3" name="Line 347"/>
            <p:cNvSpPr>
              <a:spLocks noChangeShapeType="1"/>
            </p:cNvSpPr>
            <p:nvPr/>
          </p:nvSpPr>
          <p:spPr bwMode="auto">
            <a:xfrm>
              <a:off x="3489814" y="2558073"/>
              <a:ext cx="317500" cy="2349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4" name="Freeform 348"/>
            <p:cNvSpPr>
              <a:spLocks/>
            </p:cNvSpPr>
            <p:nvPr/>
          </p:nvSpPr>
          <p:spPr bwMode="auto">
            <a:xfrm>
              <a:off x="3721589" y="2691423"/>
              <a:ext cx="211138" cy="180975"/>
            </a:xfrm>
            <a:custGeom>
              <a:avLst/>
              <a:gdLst/>
              <a:ahLst/>
              <a:cxnLst>
                <a:cxn ang="0">
                  <a:pos x="156" y="176"/>
                </a:cxn>
                <a:cxn ang="0">
                  <a:pos x="186" y="0"/>
                </a:cxn>
                <a:cxn ang="0">
                  <a:pos x="399" y="343"/>
                </a:cxn>
                <a:cxn ang="0">
                  <a:pos x="0" y="271"/>
                </a:cxn>
                <a:cxn ang="0">
                  <a:pos x="156" y="176"/>
                </a:cxn>
              </a:cxnLst>
              <a:rect l="0" t="0" r="r" b="b"/>
              <a:pathLst>
                <a:path w="399" h="343">
                  <a:moveTo>
                    <a:pt x="156" y="176"/>
                  </a:moveTo>
                  <a:lnTo>
                    <a:pt x="186" y="0"/>
                  </a:lnTo>
                  <a:lnTo>
                    <a:pt x="399" y="343"/>
                  </a:lnTo>
                  <a:lnTo>
                    <a:pt x="0" y="271"/>
                  </a:lnTo>
                  <a:lnTo>
                    <a:pt x="156" y="1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5" name="Line 349"/>
            <p:cNvSpPr>
              <a:spLocks noChangeShapeType="1"/>
            </p:cNvSpPr>
            <p:nvPr/>
          </p:nvSpPr>
          <p:spPr bwMode="auto">
            <a:xfrm rot="360000" flipH="1">
              <a:off x="4270986" y="1736481"/>
              <a:ext cx="341312" cy="812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7" name="Rectangle 351"/>
            <p:cNvSpPr>
              <a:spLocks noChangeArrowheads="1"/>
            </p:cNvSpPr>
            <p:nvPr/>
          </p:nvSpPr>
          <p:spPr bwMode="auto">
            <a:xfrm>
              <a:off x="4497876" y="1601177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Port 5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8" name="Rectangle 352"/>
            <p:cNvSpPr>
              <a:spLocks noChangeArrowheads="1"/>
            </p:cNvSpPr>
            <p:nvPr/>
          </p:nvSpPr>
          <p:spPr bwMode="auto">
            <a:xfrm>
              <a:off x="919163" y="2661329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10:00:00:00:C9:20:DC:40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9" name="Rectangle 353"/>
            <p:cNvSpPr>
              <a:spLocks noChangeArrowheads="1"/>
            </p:cNvSpPr>
            <p:nvPr/>
          </p:nvSpPr>
          <p:spPr bwMode="auto">
            <a:xfrm>
              <a:off x="914400" y="4115479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10:00:00:00:C9:20:DC:56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0" name="Rectangle 354"/>
            <p:cNvSpPr>
              <a:spLocks noChangeArrowheads="1"/>
            </p:cNvSpPr>
            <p:nvPr/>
          </p:nvSpPr>
          <p:spPr bwMode="auto">
            <a:xfrm>
              <a:off x="952500" y="5508170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10:00:00:00:C9:20:DC:82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1" name="Freeform 355"/>
            <p:cNvSpPr>
              <a:spLocks/>
            </p:cNvSpPr>
            <p:nvPr/>
          </p:nvSpPr>
          <p:spPr bwMode="auto">
            <a:xfrm>
              <a:off x="2101850" y="2136775"/>
              <a:ext cx="125413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41"/>
                </a:cxn>
                <a:cxn ang="0">
                  <a:pos x="54" y="82"/>
                </a:cxn>
                <a:cxn ang="0">
                  <a:pos x="66" y="101"/>
                </a:cxn>
                <a:cxn ang="0">
                  <a:pos x="72" y="110"/>
                </a:cxn>
                <a:cxn ang="0">
                  <a:pos x="79" y="121"/>
                </a:cxn>
                <a:cxn ang="0">
                  <a:pos x="103" y="162"/>
                </a:cxn>
                <a:cxn ang="0">
                  <a:pos x="113" y="180"/>
                </a:cxn>
                <a:cxn ang="0">
                  <a:pos x="123" y="199"/>
                </a:cxn>
                <a:cxn ang="0">
                  <a:pos x="143" y="238"/>
                </a:cxn>
                <a:cxn ang="0">
                  <a:pos x="146" y="246"/>
                </a:cxn>
                <a:cxn ang="0">
                  <a:pos x="151" y="256"/>
                </a:cxn>
                <a:cxn ang="0">
                  <a:pos x="161" y="275"/>
                </a:cxn>
                <a:cxn ang="0">
                  <a:pos x="177" y="313"/>
                </a:cxn>
                <a:cxn ang="0">
                  <a:pos x="183" y="330"/>
                </a:cxn>
                <a:cxn ang="0">
                  <a:pos x="191" y="348"/>
                </a:cxn>
                <a:cxn ang="0">
                  <a:pos x="203" y="384"/>
                </a:cxn>
                <a:cxn ang="0">
                  <a:pos x="213" y="417"/>
                </a:cxn>
                <a:cxn ang="0">
                  <a:pos x="217" y="434"/>
                </a:cxn>
                <a:cxn ang="0">
                  <a:pos x="222" y="452"/>
                </a:cxn>
                <a:cxn ang="0">
                  <a:pos x="224" y="468"/>
                </a:cxn>
                <a:cxn ang="0">
                  <a:pos x="228" y="485"/>
                </a:cxn>
                <a:cxn ang="0">
                  <a:pos x="233" y="517"/>
                </a:cxn>
                <a:cxn ang="0">
                  <a:pos x="236" y="548"/>
                </a:cxn>
                <a:cxn ang="0">
                  <a:pos x="236" y="564"/>
                </a:cxn>
                <a:cxn ang="0">
                  <a:pos x="237" y="581"/>
                </a:cxn>
                <a:cxn ang="0">
                  <a:pos x="236" y="609"/>
                </a:cxn>
                <a:cxn ang="0">
                  <a:pos x="234" y="624"/>
                </a:cxn>
                <a:cxn ang="0">
                  <a:pos x="233" y="631"/>
                </a:cxn>
                <a:cxn ang="0">
                  <a:pos x="233" y="639"/>
                </a:cxn>
                <a:cxn ang="0">
                  <a:pos x="228" y="668"/>
                </a:cxn>
                <a:cxn ang="0">
                  <a:pos x="222" y="697"/>
                </a:cxn>
                <a:cxn ang="0">
                  <a:pos x="213" y="723"/>
                </a:cxn>
                <a:cxn ang="0">
                  <a:pos x="203" y="750"/>
                </a:cxn>
                <a:cxn ang="0">
                  <a:pos x="191" y="775"/>
                </a:cxn>
                <a:cxn ang="0">
                  <a:pos x="177" y="801"/>
                </a:cxn>
                <a:cxn ang="0">
                  <a:pos x="161" y="824"/>
                </a:cxn>
                <a:cxn ang="0">
                  <a:pos x="143" y="848"/>
                </a:cxn>
                <a:cxn ang="0">
                  <a:pos x="123" y="871"/>
                </a:cxn>
                <a:cxn ang="0">
                  <a:pos x="103" y="895"/>
                </a:cxn>
                <a:cxn ang="0">
                  <a:pos x="79" y="915"/>
                </a:cxn>
                <a:cxn ang="0">
                  <a:pos x="54" y="937"/>
                </a:cxn>
                <a:cxn ang="0">
                  <a:pos x="27" y="957"/>
                </a:cxn>
                <a:cxn ang="0">
                  <a:pos x="13" y="967"/>
                </a:cxn>
                <a:cxn ang="0">
                  <a:pos x="6" y="972"/>
                </a:cxn>
                <a:cxn ang="0">
                  <a:pos x="0" y="978"/>
                </a:cxn>
              </a:cxnLst>
              <a:rect l="0" t="0" r="r" b="b"/>
              <a:pathLst>
                <a:path w="237" h="978">
                  <a:moveTo>
                    <a:pt x="0" y="0"/>
                  </a:moveTo>
                  <a:lnTo>
                    <a:pt x="27" y="41"/>
                  </a:lnTo>
                  <a:lnTo>
                    <a:pt x="54" y="82"/>
                  </a:lnTo>
                  <a:lnTo>
                    <a:pt x="66" y="101"/>
                  </a:lnTo>
                  <a:lnTo>
                    <a:pt x="72" y="110"/>
                  </a:lnTo>
                  <a:lnTo>
                    <a:pt x="79" y="121"/>
                  </a:lnTo>
                  <a:lnTo>
                    <a:pt x="103" y="162"/>
                  </a:lnTo>
                  <a:lnTo>
                    <a:pt x="113" y="180"/>
                  </a:lnTo>
                  <a:lnTo>
                    <a:pt x="123" y="199"/>
                  </a:lnTo>
                  <a:lnTo>
                    <a:pt x="143" y="238"/>
                  </a:lnTo>
                  <a:lnTo>
                    <a:pt x="146" y="246"/>
                  </a:lnTo>
                  <a:lnTo>
                    <a:pt x="151" y="256"/>
                  </a:lnTo>
                  <a:lnTo>
                    <a:pt x="161" y="275"/>
                  </a:lnTo>
                  <a:lnTo>
                    <a:pt x="177" y="313"/>
                  </a:lnTo>
                  <a:lnTo>
                    <a:pt x="183" y="330"/>
                  </a:lnTo>
                  <a:lnTo>
                    <a:pt x="191" y="348"/>
                  </a:lnTo>
                  <a:lnTo>
                    <a:pt x="203" y="384"/>
                  </a:lnTo>
                  <a:lnTo>
                    <a:pt x="213" y="417"/>
                  </a:lnTo>
                  <a:lnTo>
                    <a:pt x="217" y="434"/>
                  </a:lnTo>
                  <a:lnTo>
                    <a:pt x="222" y="452"/>
                  </a:lnTo>
                  <a:lnTo>
                    <a:pt x="224" y="468"/>
                  </a:lnTo>
                  <a:lnTo>
                    <a:pt x="228" y="485"/>
                  </a:lnTo>
                  <a:lnTo>
                    <a:pt x="233" y="517"/>
                  </a:lnTo>
                  <a:lnTo>
                    <a:pt x="236" y="548"/>
                  </a:lnTo>
                  <a:lnTo>
                    <a:pt x="236" y="564"/>
                  </a:lnTo>
                  <a:lnTo>
                    <a:pt x="237" y="581"/>
                  </a:lnTo>
                  <a:lnTo>
                    <a:pt x="236" y="609"/>
                  </a:lnTo>
                  <a:lnTo>
                    <a:pt x="234" y="624"/>
                  </a:lnTo>
                  <a:lnTo>
                    <a:pt x="233" y="631"/>
                  </a:lnTo>
                  <a:lnTo>
                    <a:pt x="233" y="639"/>
                  </a:lnTo>
                  <a:lnTo>
                    <a:pt x="228" y="668"/>
                  </a:lnTo>
                  <a:lnTo>
                    <a:pt x="222" y="697"/>
                  </a:lnTo>
                  <a:lnTo>
                    <a:pt x="213" y="723"/>
                  </a:lnTo>
                  <a:lnTo>
                    <a:pt x="203" y="750"/>
                  </a:lnTo>
                  <a:lnTo>
                    <a:pt x="191" y="775"/>
                  </a:lnTo>
                  <a:lnTo>
                    <a:pt x="177" y="801"/>
                  </a:lnTo>
                  <a:lnTo>
                    <a:pt x="161" y="824"/>
                  </a:lnTo>
                  <a:lnTo>
                    <a:pt x="143" y="848"/>
                  </a:lnTo>
                  <a:lnTo>
                    <a:pt x="123" y="871"/>
                  </a:lnTo>
                  <a:lnTo>
                    <a:pt x="103" y="895"/>
                  </a:lnTo>
                  <a:lnTo>
                    <a:pt x="79" y="915"/>
                  </a:lnTo>
                  <a:lnTo>
                    <a:pt x="54" y="937"/>
                  </a:lnTo>
                  <a:lnTo>
                    <a:pt x="27" y="957"/>
                  </a:lnTo>
                  <a:lnTo>
                    <a:pt x="13" y="967"/>
                  </a:lnTo>
                  <a:lnTo>
                    <a:pt x="6" y="972"/>
                  </a:lnTo>
                  <a:lnTo>
                    <a:pt x="0" y="97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2" name="Freeform 356"/>
            <p:cNvSpPr>
              <a:spLocks/>
            </p:cNvSpPr>
            <p:nvPr/>
          </p:nvSpPr>
          <p:spPr bwMode="auto">
            <a:xfrm>
              <a:off x="2070100" y="2046287"/>
              <a:ext cx="165100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6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5"/>
                </a:cxn>
              </a:cxnLst>
              <a:rect l="0" t="0" r="r" b="b"/>
              <a:pathLst>
                <a:path w="310" h="406">
                  <a:moveTo>
                    <a:pt x="127" y="265"/>
                  </a:moveTo>
                  <a:lnTo>
                    <a:pt x="13" y="406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3" name="Freeform 357"/>
            <p:cNvSpPr>
              <a:spLocks/>
            </p:cNvSpPr>
            <p:nvPr/>
          </p:nvSpPr>
          <p:spPr bwMode="auto">
            <a:xfrm rot="120000">
              <a:off x="2078404" y="3660775"/>
              <a:ext cx="1444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8"/>
                </a:cxn>
                <a:cxn ang="0">
                  <a:pos x="59" y="58"/>
                </a:cxn>
                <a:cxn ang="0">
                  <a:pos x="85" y="87"/>
                </a:cxn>
                <a:cxn ang="0">
                  <a:pos x="97" y="102"/>
                </a:cxn>
                <a:cxn ang="0">
                  <a:pos x="103" y="109"/>
                </a:cxn>
                <a:cxn ang="0">
                  <a:pos x="110" y="117"/>
                </a:cxn>
                <a:cxn ang="0">
                  <a:pos x="133" y="146"/>
                </a:cxn>
                <a:cxn ang="0">
                  <a:pos x="155" y="175"/>
                </a:cxn>
                <a:cxn ang="0">
                  <a:pos x="174" y="204"/>
                </a:cxn>
                <a:cxn ang="0">
                  <a:pos x="182" y="218"/>
                </a:cxn>
                <a:cxn ang="0">
                  <a:pos x="192" y="234"/>
                </a:cxn>
                <a:cxn ang="0">
                  <a:pos x="199" y="247"/>
                </a:cxn>
                <a:cxn ang="0">
                  <a:pos x="207" y="261"/>
                </a:cxn>
                <a:cxn ang="0">
                  <a:pos x="222" y="290"/>
                </a:cxn>
                <a:cxn ang="0">
                  <a:pos x="234" y="318"/>
                </a:cxn>
                <a:cxn ang="0">
                  <a:pos x="245" y="346"/>
                </a:cxn>
                <a:cxn ang="0">
                  <a:pos x="253" y="373"/>
                </a:cxn>
                <a:cxn ang="0">
                  <a:pos x="260" y="401"/>
                </a:cxn>
                <a:cxn ang="0">
                  <a:pos x="263" y="415"/>
                </a:cxn>
                <a:cxn ang="0">
                  <a:pos x="266" y="429"/>
                </a:cxn>
                <a:cxn ang="0">
                  <a:pos x="271" y="458"/>
                </a:cxn>
                <a:cxn ang="0">
                  <a:pos x="272" y="484"/>
                </a:cxn>
                <a:cxn ang="0">
                  <a:pos x="272" y="511"/>
                </a:cxn>
                <a:cxn ang="0">
                  <a:pos x="270" y="537"/>
                </a:cxn>
                <a:cxn ang="0">
                  <a:pos x="267" y="550"/>
                </a:cxn>
                <a:cxn ang="0">
                  <a:pos x="266" y="565"/>
                </a:cxn>
                <a:cxn ang="0">
                  <a:pos x="263" y="577"/>
                </a:cxn>
                <a:cxn ang="0">
                  <a:pos x="260" y="590"/>
                </a:cxn>
                <a:cxn ang="0">
                  <a:pos x="253" y="616"/>
                </a:cxn>
                <a:cxn ang="0">
                  <a:pos x="245" y="643"/>
                </a:cxn>
                <a:cxn ang="0">
                  <a:pos x="235" y="669"/>
                </a:cxn>
                <a:cxn ang="0">
                  <a:pos x="222" y="693"/>
                </a:cxn>
                <a:cxn ang="0">
                  <a:pos x="207" y="719"/>
                </a:cxn>
                <a:cxn ang="0">
                  <a:pos x="191" y="743"/>
                </a:cxn>
                <a:cxn ang="0">
                  <a:pos x="173" y="770"/>
                </a:cxn>
                <a:cxn ang="0">
                  <a:pos x="152" y="794"/>
                </a:cxn>
                <a:cxn ang="0">
                  <a:pos x="131" y="819"/>
                </a:cxn>
                <a:cxn ang="0">
                  <a:pos x="108" y="843"/>
                </a:cxn>
                <a:cxn ang="0">
                  <a:pos x="84" y="869"/>
                </a:cxn>
              </a:cxnLst>
              <a:rect l="0" t="0" r="r" b="b"/>
              <a:pathLst>
                <a:path w="272" h="869">
                  <a:moveTo>
                    <a:pt x="0" y="0"/>
                  </a:moveTo>
                  <a:lnTo>
                    <a:pt x="30" y="28"/>
                  </a:lnTo>
                  <a:lnTo>
                    <a:pt x="59" y="58"/>
                  </a:lnTo>
                  <a:lnTo>
                    <a:pt x="85" y="87"/>
                  </a:lnTo>
                  <a:lnTo>
                    <a:pt x="97" y="102"/>
                  </a:lnTo>
                  <a:lnTo>
                    <a:pt x="103" y="109"/>
                  </a:lnTo>
                  <a:lnTo>
                    <a:pt x="110" y="117"/>
                  </a:lnTo>
                  <a:lnTo>
                    <a:pt x="133" y="146"/>
                  </a:lnTo>
                  <a:lnTo>
                    <a:pt x="155" y="175"/>
                  </a:lnTo>
                  <a:lnTo>
                    <a:pt x="174" y="204"/>
                  </a:lnTo>
                  <a:lnTo>
                    <a:pt x="182" y="218"/>
                  </a:lnTo>
                  <a:lnTo>
                    <a:pt x="192" y="234"/>
                  </a:lnTo>
                  <a:lnTo>
                    <a:pt x="199" y="247"/>
                  </a:lnTo>
                  <a:lnTo>
                    <a:pt x="207" y="261"/>
                  </a:lnTo>
                  <a:lnTo>
                    <a:pt x="222" y="290"/>
                  </a:lnTo>
                  <a:lnTo>
                    <a:pt x="234" y="318"/>
                  </a:lnTo>
                  <a:lnTo>
                    <a:pt x="245" y="346"/>
                  </a:lnTo>
                  <a:lnTo>
                    <a:pt x="253" y="373"/>
                  </a:lnTo>
                  <a:lnTo>
                    <a:pt x="260" y="401"/>
                  </a:lnTo>
                  <a:lnTo>
                    <a:pt x="263" y="415"/>
                  </a:lnTo>
                  <a:lnTo>
                    <a:pt x="266" y="429"/>
                  </a:lnTo>
                  <a:lnTo>
                    <a:pt x="271" y="458"/>
                  </a:lnTo>
                  <a:lnTo>
                    <a:pt x="272" y="484"/>
                  </a:lnTo>
                  <a:lnTo>
                    <a:pt x="272" y="511"/>
                  </a:lnTo>
                  <a:lnTo>
                    <a:pt x="270" y="537"/>
                  </a:lnTo>
                  <a:lnTo>
                    <a:pt x="267" y="550"/>
                  </a:lnTo>
                  <a:lnTo>
                    <a:pt x="266" y="565"/>
                  </a:lnTo>
                  <a:lnTo>
                    <a:pt x="263" y="577"/>
                  </a:lnTo>
                  <a:lnTo>
                    <a:pt x="260" y="590"/>
                  </a:lnTo>
                  <a:lnTo>
                    <a:pt x="253" y="616"/>
                  </a:lnTo>
                  <a:lnTo>
                    <a:pt x="245" y="643"/>
                  </a:lnTo>
                  <a:lnTo>
                    <a:pt x="235" y="669"/>
                  </a:lnTo>
                  <a:lnTo>
                    <a:pt x="222" y="693"/>
                  </a:lnTo>
                  <a:lnTo>
                    <a:pt x="207" y="719"/>
                  </a:lnTo>
                  <a:lnTo>
                    <a:pt x="191" y="743"/>
                  </a:lnTo>
                  <a:lnTo>
                    <a:pt x="173" y="770"/>
                  </a:lnTo>
                  <a:lnTo>
                    <a:pt x="152" y="794"/>
                  </a:lnTo>
                  <a:lnTo>
                    <a:pt x="131" y="819"/>
                  </a:lnTo>
                  <a:lnTo>
                    <a:pt x="108" y="843"/>
                  </a:lnTo>
                  <a:lnTo>
                    <a:pt x="84" y="86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4" name="Freeform 358"/>
            <p:cNvSpPr>
              <a:spLocks/>
            </p:cNvSpPr>
            <p:nvPr/>
          </p:nvSpPr>
          <p:spPr bwMode="auto">
            <a:xfrm>
              <a:off x="2070100" y="3570287"/>
              <a:ext cx="165100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5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5"/>
                </a:cxn>
              </a:cxnLst>
              <a:rect l="0" t="0" r="r" b="b"/>
              <a:pathLst>
                <a:path w="310" h="405">
                  <a:moveTo>
                    <a:pt x="127" y="265"/>
                  </a:moveTo>
                  <a:lnTo>
                    <a:pt x="13" y="405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5" name="Freeform 359"/>
            <p:cNvSpPr>
              <a:spLocks/>
            </p:cNvSpPr>
            <p:nvPr/>
          </p:nvSpPr>
          <p:spPr bwMode="auto">
            <a:xfrm rot="420000">
              <a:off x="2101850" y="5074383"/>
              <a:ext cx="138113" cy="434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1"/>
                </a:cxn>
                <a:cxn ang="0">
                  <a:pos x="56" y="63"/>
                </a:cxn>
                <a:cxn ang="0">
                  <a:pos x="83" y="93"/>
                </a:cxn>
                <a:cxn ang="0">
                  <a:pos x="108" y="124"/>
                </a:cxn>
                <a:cxn ang="0">
                  <a:pos x="131" y="153"/>
                </a:cxn>
                <a:cxn ang="0">
                  <a:pos x="151" y="184"/>
                </a:cxn>
                <a:cxn ang="0">
                  <a:pos x="170" y="213"/>
                </a:cxn>
                <a:cxn ang="0">
                  <a:pos x="179" y="227"/>
                </a:cxn>
                <a:cxn ang="0">
                  <a:pos x="188" y="243"/>
                </a:cxn>
                <a:cxn ang="0">
                  <a:pos x="203" y="270"/>
                </a:cxn>
                <a:cxn ang="0">
                  <a:pos x="216" y="299"/>
                </a:cxn>
                <a:cxn ang="0">
                  <a:pos x="228" y="325"/>
                </a:cxn>
                <a:cxn ang="0">
                  <a:pos x="239" y="354"/>
                </a:cxn>
                <a:cxn ang="0">
                  <a:pos x="246" y="381"/>
                </a:cxn>
                <a:cxn ang="0">
                  <a:pos x="248" y="394"/>
                </a:cxn>
                <a:cxn ang="0">
                  <a:pos x="252" y="408"/>
                </a:cxn>
                <a:cxn ang="0">
                  <a:pos x="257" y="435"/>
                </a:cxn>
                <a:cxn ang="0">
                  <a:pos x="260" y="461"/>
                </a:cxn>
                <a:cxn ang="0">
                  <a:pos x="260" y="485"/>
                </a:cxn>
                <a:cxn ang="0">
                  <a:pos x="259" y="497"/>
                </a:cxn>
                <a:cxn ang="0">
                  <a:pos x="259" y="510"/>
                </a:cxn>
                <a:cxn ang="0">
                  <a:pos x="255" y="534"/>
                </a:cxn>
                <a:cxn ang="0">
                  <a:pos x="251" y="559"/>
                </a:cxn>
                <a:cxn ang="0">
                  <a:pos x="243" y="582"/>
                </a:cxn>
                <a:cxn ang="0">
                  <a:pos x="235" y="606"/>
                </a:cxn>
                <a:cxn ang="0">
                  <a:pos x="231" y="611"/>
                </a:cxn>
                <a:cxn ang="0">
                  <a:pos x="229" y="617"/>
                </a:cxn>
                <a:cxn ang="0">
                  <a:pos x="224" y="629"/>
                </a:cxn>
                <a:cxn ang="0">
                  <a:pos x="212" y="653"/>
                </a:cxn>
                <a:cxn ang="0">
                  <a:pos x="197" y="674"/>
                </a:cxn>
                <a:cxn ang="0">
                  <a:pos x="192" y="679"/>
                </a:cxn>
                <a:cxn ang="0">
                  <a:pos x="188" y="685"/>
                </a:cxn>
                <a:cxn ang="0">
                  <a:pos x="181" y="697"/>
                </a:cxn>
                <a:cxn ang="0">
                  <a:pos x="163" y="719"/>
                </a:cxn>
                <a:cxn ang="0">
                  <a:pos x="144" y="740"/>
                </a:cxn>
                <a:cxn ang="0">
                  <a:pos x="122" y="760"/>
                </a:cxn>
                <a:cxn ang="0">
                  <a:pos x="99" y="781"/>
                </a:cxn>
                <a:cxn ang="0">
                  <a:pos x="74" y="800"/>
                </a:cxn>
                <a:cxn ang="0">
                  <a:pos x="48" y="822"/>
                </a:cxn>
              </a:cxnLst>
              <a:rect l="0" t="0" r="r" b="b"/>
              <a:pathLst>
                <a:path w="260" h="822">
                  <a:moveTo>
                    <a:pt x="0" y="0"/>
                  </a:moveTo>
                  <a:lnTo>
                    <a:pt x="29" y="31"/>
                  </a:lnTo>
                  <a:lnTo>
                    <a:pt x="56" y="63"/>
                  </a:lnTo>
                  <a:lnTo>
                    <a:pt x="83" y="93"/>
                  </a:lnTo>
                  <a:lnTo>
                    <a:pt x="108" y="124"/>
                  </a:lnTo>
                  <a:lnTo>
                    <a:pt x="131" y="153"/>
                  </a:lnTo>
                  <a:lnTo>
                    <a:pt x="151" y="184"/>
                  </a:lnTo>
                  <a:lnTo>
                    <a:pt x="170" y="213"/>
                  </a:lnTo>
                  <a:lnTo>
                    <a:pt x="179" y="227"/>
                  </a:lnTo>
                  <a:lnTo>
                    <a:pt x="188" y="243"/>
                  </a:lnTo>
                  <a:lnTo>
                    <a:pt x="203" y="270"/>
                  </a:lnTo>
                  <a:lnTo>
                    <a:pt x="216" y="299"/>
                  </a:lnTo>
                  <a:lnTo>
                    <a:pt x="228" y="325"/>
                  </a:lnTo>
                  <a:lnTo>
                    <a:pt x="239" y="354"/>
                  </a:lnTo>
                  <a:lnTo>
                    <a:pt x="246" y="381"/>
                  </a:lnTo>
                  <a:lnTo>
                    <a:pt x="248" y="394"/>
                  </a:lnTo>
                  <a:lnTo>
                    <a:pt x="252" y="408"/>
                  </a:lnTo>
                  <a:lnTo>
                    <a:pt x="257" y="435"/>
                  </a:lnTo>
                  <a:lnTo>
                    <a:pt x="260" y="461"/>
                  </a:lnTo>
                  <a:lnTo>
                    <a:pt x="260" y="485"/>
                  </a:lnTo>
                  <a:lnTo>
                    <a:pt x="259" y="497"/>
                  </a:lnTo>
                  <a:lnTo>
                    <a:pt x="259" y="510"/>
                  </a:lnTo>
                  <a:lnTo>
                    <a:pt x="255" y="534"/>
                  </a:lnTo>
                  <a:lnTo>
                    <a:pt x="251" y="559"/>
                  </a:lnTo>
                  <a:lnTo>
                    <a:pt x="243" y="582"/>
                  </a:lnTo>
                  <a:lnTo>
                    <a:pt x="235" y="606"/>
                  </a:lnTo>
                  <a:lnTo>
                    <a:pt x="231" y="611"/>
                  </a:lnTo>
                  <a:lnTo>
                    <a:pt x="229" y="617"/>
                  </a:lnTo>
                  <a:lnTo>
                    <a:pt x="224" y="629"/>
                  </a:lnTo>
                  <a:lnTo>
                    <a:pt x="212" y="653"/>
                  </a:lnTo>
                  <a:lnTo>
                    <a:pt x="197" y="674"/>
                  </a:lnTo>
                  <a:lnTo>
                    <a:pt x="192" y="679"/>
                  </a:lnTo>
                  <a:lnTo>
                    <a:pt x="188" y="685"/>
                  </a:lnTo>
                  <a:lnTo>
                    <a:pt x="181" y="697"/>
                  </a:lnTo>
                  <a:lnTo>
                    <a:pt x="163" y="719"/>
                  </a:lnTo>
                  <a:lnTo>
                    <a:pt x="144" y="740"/>
                  </a:lnTo>
                  <a:lnTo>
                    <a:pt x="122" y="760"/>
                  </a:lnTo>
                  <a:lnTo>
                    <a:pt x="99" y="781"/>
                  </a:lnTo>
                  <a:lnTo>
                    <a:pt x="74" y="800"/>
                  </a:lnTo>
                  <a:lnTo>
                    <a:pt x="48" y="82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6" name="Freeform 360"/>
            <p:cNvSpPr>
              <a:spLocks/>
            </p:cNvSpPr>
            <p:nvPr/>
          </p:nvSpPr>
          <p:spPr bwMode="auto">
            <a:xfrm>
              <a:off x="2058377" y="4929554"/>
              <a:ext cx="165100" cy="215900"/>
            </a:xfrm>
            <a:custGeom>
              <a:avLst/>
              <a:gdLst/>
              <a:ahLst/>
              <a:cxnLst>
                <a:cxn ang="0">
                  <a:pos x="127" y="266"/>
                </a:cxn>
                <a:cxn ang="0">
                  <a:pos x="13" y="406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6"/>
                </a:cxn>
              </a:cxnLst>
              <a:rect l="0" t="0" r="r" b="b"/>
              <a:pathLst>
                <a:path w="310" h="406">
                  <a:moveTo>
                    <a:pt x="127" y="266"/>
                  </a:moveTo>
                  <a:lnTo>
                    <a:pt x="13" y="406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7" name="Rectangle 361"/>
            <p:cNvSpPr>
              <a:spLocks noChangeArrowheads="1"/>
            </p:cNvSpPr>
            <p:nvPr/>
          </p:nvSpPr>
          <p:spPr bwMode="auto">
            <a:xfrm>
              <a:off x="6424613" y="4440237"/>
              <a:ext cx="172322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50:06:04:82:E8:91:2B:9E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8" name="Rectangle 362"/>
            <p:cNvSpPr>
              <a:spLocks noChangeArrowheads="1"/>
            </p:cNvSpPr>
            <p:nvPr/>
          </p:nvSpPr>
          <p:spPr bwMode="auto">
            <a:xfrm>
              <a:off x="3044825" y="5450742"/>
              <a:ext cx="557383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Zone 1 (WWN Zone) = 10:00:00:00:C9:20:DC:82 ; 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50:06:04:82:E8:91:2B:9E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3" name="Rectangle 367"/>
            <p:cNvSpPr>
              <a:spLocks noChangeArrowheads="1"/>
            </p:cNvSpPr>
            <p:nvPr/>
          </p:nvSpPr>
          <p:spPr bwMode="auto">
            <a:xfrm>
              <a:off x="1567625" y="1219200"/>
              <a:ext cx="43120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Servers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4" name="Rectangle 368"/>
            <p:cNvSpPr>
              <a:spLocks noChangeArrowheads="1"/>
            </p:cNvSpPr>
            <p:nvPr/>
          </p:nvSpPr>
          <p:spPr bwMode="auto">
            <a:xfrm>
              <a:off x="6738258" y="2647752"/>
              <a:ext cx="80150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5" name="Rectangle 369"/>
            <p:cNvSpPr>
              <a:spLocks noChangeArrowheads="1"/>
            </p:cNvSpPr>
            <p:nvPr/>
          </p:nvSpPr>
          <p:spPr bwMode="auto">
            <a:xfrm>
              <a:off x="4941278" y="2684584"/>
              <a:ext cx="56425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FC Switch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6" name="Rectangle 370"/>
            <p:cNvSpPr>
              <a:spLocks noChangeArrowheads="1"/>
            </p:cNvSpPr>
            <p:nvPr/>
          </p:nvSpPr>
          <p:spPr bwMode="auto">
            <a:xfrm>
              <a:off x="3733800" y="1219200"/>
              <a:ext cx="13192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Switch Domain ID = 15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241" name="Rectangle 332"/>
            <p:cNvSpPr>
              <a:spLocks noChangeArrowheads="1"/>
            </p:cNvSpPr>
            <p:nvPr/>
          </p:nvSpPr>
          <p:spPr bwMode="auto">
            <a:xfrm>
              <a:off x="4745038" y="4932852"/>
              <a:ext cx="3927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Zone 1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242" name="Line 334"/>
            <p:cNvSpPr>
              <a:spLocks noChangeShapeType="1"/>
            </p:cNvSpPr>
            <p:nvPr/>
          </p:nvSpPr>
          <p:spPr bwMode="auto">
            <a:xfrm flipH="1" flipV="1">
              <a:off x="4816475" y="4686789"/>
              <a:ext cx="13335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243" name="Freeform 335"/>
            <p:cNvSpPr>
              <a:spLocks/>
            </p:cNvSpPr>
            <p:nvPr/>
          </p:nvSpPr>
          <p:spPr bwMode="auto">
            <a:xfrm>
              <a:off x="4759325" y="4566139"/>
              <a:ext cx="163513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5"/>
                </a:cxn>
                <a:cxn ang="0">
                  <a:pos x="0" y="0"/>
                </a:cxn>
                <a:cxn ang="0">
                  <a:pos x="309" y="262"/>
                </a:cxn>
                <a:cxn ang="0">
                  <a:pos x="127" y="265"/>
                </a:cxn>
              </a:cxnLst>
              <a:rect l="0" t="0" r="r" b="b"/>
              <a:pathLst>
                <a:path w="309" h="405">
                  <a:moveTo>
                    <a:pt x="127" y="265"/>
                  </a:moveTo>
                  <a:lnTo>
                    <a:pt x="13" y="405"/>
                  </a:lnTo>
                  <a:lnTo>
                    <a:pt x="0" y="0"/>
                  </a:lnTo>
                  <a:lnTo>
                    <a:pt x="309" y="262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9" name="Rectangle 373"/>
            <p:cNvSpPr>
              <a:spLocks noChangeArrowheads="1"/>
            </p:cNvSpPr>
            <p:nvPr/>
          </p:nvSpPr>
          <p:spPr bwMode="auto">
            <a:xfrm>
              <a:off x="5239483" y="3483342"/>
              <a:ext cx="42639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Port 12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1" name="Rectangle 345"/>
            <p:cNvSpPr>
              <a:spLocks noChangeArrowheads="1"/>
            </p:cNvSpPr>
            <p:nvPr/>
          </p:nvSpPr>
          <p:spPr bwMode="auto">
            <a:xfrm>
              <a:off x="4573588" y="3556856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Port 9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07" name="Picture 12" descr="C:\Documents and Settings\sridhs\Desktop\ISM Book L3\colored Icons\Storage Array with por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51166" y="2840431"/>
              <a:ext cx="905190" cy="1437655"/>
            </a:xfrm>
            <a:prstGeom prst="rect">
              <a:avLst/>
            </a:prstGeom>
            <a:noFill/>
          </p:spPr>
        </p:pic>
        <p:pic>
          <p:nvPicPr>
            <p:cNvPr id="408" name="Picture 40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099" y="1480458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" name="Picture 4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5774" y="4310742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628" y="2579912"/>
              <a:ext cx="999477" cy="41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3" name="Oval 422"/>
            <p:cNvSpPr/>
            <p:nvPr/>
          </p:nvSpPr>
          <p:spPr>
            <a:xfrm rot="20940000">
              <a:off x="1924907" y="4149464"/>
              <a:ext cx="4855381" cy="4815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1246" name="Line 343"/>
            <p:cNvSpPr>
              <a:spLocks noChangeShapeType="1"/>
            </p:cNvSpPr>
            <p:nvPr/>
          </p:nvSpPr>
          <p:spPr bwMode="auto">
            <a:xfrm flipH="1" flipV="1">
              <a:off x="5012244" y="3054717"/>
              <a:ext cx="43180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8" name="Freeform 372"/>
            <p:cNvSpPr>
              <a:spLocks/>
            </p:cNvSpPr>
            <p:nvPr/>
          </p:nvSpPr>
          <p:spPr bwMode="auto">
            <a:xfrm>
              <a:off x="4934457" y="2948354"/>
              <a:ext cx="193675" cy="206375"/>
            </a:xfrm>
            <a:custGeom>
              <a:avLst/>
              <a:gdLst/>
              <a:ahLst/>
              <a:cxnLst>
                <a:cxn ang="0">
                  <a:pos x="192" y="223"/>
                </a:cxn>
                <a:cxn ang="0">
                  <a:pos x="118" y="388"/>
                </a:cxn>
                <a:cxn ang="0">
                  <a:pos x="0" y="0"/>
                </a:cxn>
                <a:cxn ang="0">
                  <a:pos x="367" y="173"/>
                </a:cxn>
                <a:cxn ang="0">
                  <a:pos x="192" y="223"/>
                </a:cxn>
              </a:cxnLst>
              <a:rect l="0" t="0" r="r" b="b"/>
              <a:pathLst>
                <a:path w="367" h="388">
                  <a:moveTo>
                    <a:pt x="192" y="223"/>
                  </a:moveTo>
                  <a:lnTo>
                    <a:pt x="118" y="388"/>
                  </a:lnTo>
                  <a:lnTo>
                    <a:pt x="0" y="0"/>
                  </a:lnTo>
                  <a:lnTo>
                    <a:pt x="367" y="173"/>
                  </a:lnTo>
                  <a:lnTo>
                    <a:pt x="19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09" name="Line 343"/>
            <p:cNvSpPr>
              <a:spLocks noChangeShapeType="1"/>
            </p:cNvSpPr>
            <p:nvPr/>
          </p:nvSpPr>
          <p:spPr bwMode="auto">
            <a:xfrm flipH="1" flipV="1">
              <a:off x="4295775" y="3139343"/>
              <a:ext cx="43180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0" name="Freeform 344"/>
            <p:cNvSpPr>
              <a:spLocks/>
            </p:cNvSpPr>
            <p:nvPr/>
          </p:nvSpPr>
          <p:spPr bwMode="auto">
            <a:xfrm>
              <a:off x="4200525" y="3018693"/>
              <a:ext cx="193675" cy="206375"/>
            </a:xfrm>
            <a:custGeom>
              <a:avLst/>
              <a:gdLst/>
              <a:ahLst/>
              <a:cxnLst>
                <a:cxn ang="0">
                  <a:pos x="192" y="223"/>
                </a:cxn>
                <a:cxn ang="0">
                  <a:pos x="117" y="388"/>
                </a:cxn>
                <a:cxn ang="0">
                  <a:pos x="0" y="0"/>
                </a:cxn>
                <a:cxn ang="0">
                  <a:pos x="367" y="173"/>
                </a:cxn>
                <a:cxn ang="0">
                  <a:pos x="192" y="223"/>
                </a:cxn>
              </a:cxnLst>
              <a:rect l="0" t="0" r="r" b="b"/>
              <a:pathLst>
                <a:path w="367" h="388">
                  <a:moveTo>
                    <a:pt x="192" y="223"/>
                  </a:moveTo>
                  <a:lnTo>
                    <a:pt x="117" y="388"/>
                  </a:lnTo>
                  <a:lnTo>
                    <a:pt x="0" y="0"/>
                  </a:lnTo>
                  <a:lnTo>
                    <a:pt x="367" y="173"/>
                  </a:lnTo>
                  <a:lnTo>
                    <a:pt x="19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6" name="Freeform 350"/>
            <p:cNvSpPr>
              <a:spLocks/>
            </p:cNvSpPr>
            <p:nvPr/>
          </p:nvSpPr>
          <p:spPr bwMode="auto">
            <a:xfrm rot="600000">
              <a:off x="4197350" y="2391508"/>
              <a:ext cx="165100" cy="214313"/>
            </a:xfrm>
            <a:custGeom>
              <a:avLst/>
              <a:gdLst/>
              <a:ahLst/>
              <a:cxnLst>
                <a:cxn ang="0">
                  <a:pos x="131" y="127"/>
                </a:cxn>
                <a:cxn ang="0">
                  <a:pos x="311" y="109"/>
                </a:cxn>
                <a:cxn ang="0">
                  <a:pos x="32" y="406"/>
                </a:cxn>
                <a:cxn ang="0">
                  <a:pos x="0" y="0"/>
                </a:cxn>
                <a:cxn ang="0">
                  <a:pos x="131" y="127"/>
                </a:cxn>
              </a:cxnLst>
              <a:rect l="0" t="0" r="r" b="b"/>
              <a:pathLst>
                <a:path w="311" h="406">
                  <a:moveTo>
                    <a:pt x="131" y="127"/>
                  </a:moveTo>
                  <a:lnTo>
                    <a:pt x="311" y="109"/>
                  </a:lnTo>
                  <a:lnTo>
                    <a:pt x="32" y="406"/>
                  </a:lnTo>
                  <a:lnTo>
                    <a:pt x="0" y="0"/>
                  </a:lnTo>
                  <a:lnTo>
                    <a:pt x="13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2" name="Freeform 366"/>
            <p:cNvSpPr>
              <a:spLocks/>
            </p:cNvSpPr>
            <p:nvPr/>
          </p:nvSpPr>
          <p:spPr bwMode="auto">
            <a:xfrm>
              <a:off x="6456363" y="3962400"/>
              <a:ext cx="163512" cy="214313"/>
            </a:xfrm>
            <a:custGeom>
              <a:avLst/>
              <a:gdLst/>
              <a:ahLst/>
              <a:cxnLst>
                <a:cxn ang="0">
                  <a:pos x="182" y="265"/>
                </a:cxn>
                <a:cxn ang="0">
                  <a:pos x="296" y="405"/>
                </a:cxn>
                <a:cxn ang="0">
                  <a:pos x="310" y="0"/>
                </a:cxn>
                <a:cxn ang="0">
                  <a:pos x="0" y="262"/>
                </a:cxn>
                <a:cxn ang="0">
                  <a:pos x="182" y="265"/>
                </a:cxn>
              </a:cxnLst>
              <a:rect l="0" t="0" r="r" b="b"/>
              <a:pathLst>
                <a:path w="310" h="405">
                  <a:moveTo>
                    <a:pt x="182" y="265"/>
                  </a:moveTo>
                  <a:lnTo>
                    <a:pt x="296" y="405"/>
                  </a:lnTo>
                  <a:lnTo>
                    <a:pt x="310" y="0"/>
                  </a:lnTo>
                  <a:lnTo>
                    <a:pt x="0" y="262"/>
                  </a:lnTo>
                  <a:lnTo>
                    <a:pt x="182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1" name="Freeform 365"/>
            <p:cNvSpPr>
              <a:spLocks/>
            </p:cNvSpPr>
            <p:nvPr/>
          </p:nvSpPr>
          <p:spPr bwMode="auto">
            <a:xfrm>
              <a:off x="6492875" y="4087813"/>
              <a:ext cx="114300" cy="36195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23" y="29"/>
                </a:cxn>
                <a:cxn ang="0">
                  <a:pos x="105" y="59"/>
                </a:cxn>
                <a:cxn ang="0">
                  <a:pos x="89" y="88"/>
                </a:cxn>
                <a:cxn ang="0">
                  <a:pos x="74" y="118"/>
                </a:cxn>
                <a:cxn ang="0">
                  <a:pos x="48" y="173"/>
                </a:cxn>
                <a:cxn ang="0">
                  <a:pos x="36" y="200"/>
                </a:cxn>
                <a:cxn ang="0">
                  <a:pos x="27" y="227"/>
                </a:cxn>
                <a:cxn ang="0">
                  <a:pos x="18" y="251"/>
                </a:cxn>
                <a:cxn ang="0">
                  <a:pos x="12" y="276"/>
                </a:cxn>
                <a:cxn ang="0">
                  <a:pos x="6" y="300"/>
                </a:cxn>
                <a:cxn ang="0">
                  <a:pos x="3" y="326"/>
                </a:cxn>
                <a:cxn ang="0">
                  <a:pos x="0" y="348"/>
                </a:cxn>
                <a:cxn ang="0">
                  <a:pos x="0" y="372"/>
                </a:cxn>
                <a:cxn ang="0">
                  <a:pos x="0" y="394"/>
                </a:cxn>
                <a:cxn ang="0">
                  <a:pos x="2" y="417"/>
                </a:cxn>
                <a:cxn ang="0">
                  <a:pos x="8" y="458"/>
                </a:cxn>
                <a:cxn ang="0">
                  <a:pos x="13" y="477"/>
                </a:cxn>
                <a:cxn ang="0">
                  <a:pos x="21" y="497"/>
                </a:cxn>
                <a:cxn ang="0">
                  <a:pos x="29" y="515"/>
                </a:cxn>
                <a:cxn ang="0">
                  <a:pos x="39" y="534"/>
                </a:cxn>
                <a:cxn ang="0">
                  <a:pos x="50" y="551"/>
                </a:cxn>
                <a:cxn ang="0">
                  <a:pos x="63" y="569"/>
                </a:cxn>
                <a:cxn ang="0">
                  <a:pos x="77" y="585"/>
                </a:cxn>
                <a:cxn ang="0">
                  <a:pos x="92" y="602"/>
                </a:cxn>
                <a:cxn ang="0">
                  <a:pos x="109" y="616"/>
                </a:cxn>
                <a:cxn ang="0">
                  <a:pos x="128" y="632"/>
                </a:cxn>
                <a:cxn ang="0">
                  <a:pos x="147" y="645"/>
                </a:cxn>
                <a:cxn ang="0">
                  <a:pos x="169" y="659"/>
                </a:cxn>
                <a:cxn ang="0">
                  <a:pos x="191" y="671"/>
                </a:cxn>
                <a:cxn ang="0">
                  <a:pos x="216" y="684"/>
                </a:cxn>
              </a:cxnLst>
              <a:rect l="0" t="0" r="r" b="b"/>
              <a:pathLst>
                <a:path w="216" h="684">
                  <a:moveTo>
                    <a:pt x="144" y="0"/>
                  </a:moveTo>
                  <a:lnTo>
                    <a:pt x="123" y="29"/>
                  </a:lnTo>
                  <a:lnTo>
                    <a:pt x="105" y="59"/>
                  </a:lnTo>
                  <a:lnTo>
                    <a:pt x="89" y="88"/>
                  </a:lnTo>
                  <a:lnTo>
                    <a:pt x="74" y="118"/>
                  </a:lnTo>
                  <a:lnTo>
                    <a:pt x="48" y="173"/>
                  </a:lnTo>
                  <a:lnTo>
                    <a:pt x="36" y="200"/>
                  </a:lnTo>
                  <a:lnTo>
                    <a:pt x="27" y="227"/>
                  </a:lnTo>
                  <a:lnTo>
                    <a:pt x="18" y="251"/>
                  </a:lnTo>
                  <a:lnTo>
                    <a:pt x="12" y="276"/>
                  </a:lnTo>
                  <a:lnTo>
                    <a:pt x="6" y="300"/>
                  </a:lnTo>
                  <a:lnTo>
                    <a:pt x="3" y="326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0" y="394"/>
                  </a:lnTo>
                  <a:lnTo>
                    <a:pt x="2" y="417"/>
                  </a:lnTo>
                  <a:lnTo>
                    <a:pt x="8" y="458"/>
                  </a:lnTo>
                  <a:lnTo>
                    <a:pt x="13" y="477"/>
                  </a:lnTo>
                  <a:lnTo>
                    <a:pt x="21" y="497"/>
                  </a:lnTo>
                  <a:lnTo>
                    <a:pt x="29" y="515"/>
                  </a:lnTo>
                  <a:lnTo>
                    <a:pt x="39" y="534"/>
                  </a:lnTo>
                  <a:lnTo>
                    <a:pt x="50" y="551"/>
                  </a:lnTo>
                  <a:lnTo>
                    <a:pt x="63" y="569"/>
                  </a:lnTo>
                  <a:lnTo>
                    <a:pt x="77" y="585"/>
                  </a:lnTo>
                  <a:lnTo>
                    <a:pt x="92" y="602"/>
                  </a:lnTo>
                  <a:lnTo>
                    <a:pt x="109" y="616"/>
                  </a:lnTo>
                  <a:lnTo>
                    <a:pt x="128" y="632"/>
                  </a:lnTo>
                  <a:lnTo>
                    <a:pt x="147" y="645"/>
                  </a:lnTo>
                  <a:lnTo>
                    <a:pt x="169" y="659"/>
                  </a:lnTo>
                  <a:lnTo>
                    <a:pt x="191" y="671"/>
                  </a:lnTo>
                  <a:lnTo>
                    <a:pt x="216" y="68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Zoning </a:t>
            </a:r>
          </a:p>
        </p:txBody>
      </p:sp>
      <p:sp>
        <p:nvSpPr>
          <p:cNvPr id="53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Zoning</a:t>
            </a:r>
          </a:p>
          <a:p>
            <a:pPr lvl="1"/>
            <a:r>
              <a:rPr lang="en-US" dirty="0"/>
              <a:t>Uses the </a:t>
            </a:r>
            <a:r>
              <a:rPr lang="en-US" dirty="0" smtClean="0"/>
              <a:t>physical </a:t>
            </a:r>
            <a:r>
              <a:rPr lang="en-US" dirty="0"/>
              <a:t>address of switch ports to define </a:t>
            </a:r>
            <a:r>
              <a:rPr lang="en-US" dirty="0" smtClean="0"/>
              <a:t>zones</a:t>
            </a:r>
          </a:p>
          <a:p>
            <a:pPr lvl="1"/>
            <a:r>
              <a:rPr lang="en-US" dirty="0" smtClean="0"/>
              <a:t>Access to </a:t>
            </a:r>
            <a:r>
              <a:rPr lang="en-US" dirty="0"/>
              <a:t>node is determined by the physical switch port to which a node </a:t>
            </a:r>
            <a:r>
              <a:rPr lang="en-US" dirty="0" smtClean="0"/>
              <a:t>is connected</a:t>
            </a:r>
          </a:p>
          <a:p>
            <a:pPr lvl="1"/>
            <a:r>
              <a:rPr lang="en-US" dirty="0" smtClean="0"/>
              <a:t>Zone </a:t>
            </a:r>
            <a:r>
              <a:rPr lang="en-US" dirty="0"/>
              <a:t>members are the port identifier (switch domain ID and </a:t>
            </a:r>
            <a:r>
              <a:rPr lang="en-US" dirty="0" smtClean="0"/>
              <a:t>port number</a:t>
            </a:r>
            <a:r>
              <a:rPr lang="en-US" dirty="0"/>
              <a:t>) to which HBA and its targets (storage devices) are </a:t>
            </a:r>
            <a:r>
              <a:rPr lang="en-US" dirty="0" smtClean="0"/>
              <a:t>connected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Zoning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14400" y="1219200"/>
            <a:ext cx="7233442" cy="4624786"/>
            <a:chOff x="914400" y="1219200"/>
            <a:chExt cx="7233442" cy="4624786"/>
          </a:xfrm>
        </p:grpSpPr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2030413" y="2901950"/>
              <a:ext cx="2047875" cy="611187"/>
            </a:xfrm>
            <a:custGeom>
              <a:avLst/>
              <a:gdLst/>
              <a:ahLst/>
              <a:cxnLst>
                <a:cxn ang="0">
                  <a:pos x="0" y="1154"/>
                </a:cxn>
                <a:cxn ang="0">
                  <a:pos x="920" y="1154"/>
                </a:cxn>
                <a:cxn ang="0">
                  <a:pos x="920" y="0"/>
                </a:cxn>
                <a:cxn ang="0">
                  <a:pos x="3870" y="0"/>
                </a:cxn>
              </a:cxnLst>
              <a:rect l="0" t="0" r="r" b="b"/>
              <a:pathLst>
                <a:path w="3870" h="1154">
                  <a:moveTo>
                    <a:pt x="0" y="1154"/>
                  </a:moveTo>
                  <a:lnTo>
                    <a:pt x="920" y="1154"/>
                  </a:lnTo>
                  <a:lnTo>
                    <a:pt x="920" y="0"/>
                  </a:lnTo>
                  <a:lnTo>
                    <a:pt x="3870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pic>
          <p:nvPicPr>
            <p:cNvPr id="409" name="Picture 4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095" y="2960042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2035175" y="2025650"/>
              <a:ext cx="2143125" cy="730250"/>
            </a:xfrm>
            <a:custGeom>
              <a:avLst/>
              <a:gdLst/>
              <a:ahLst/>
              <a:cxnLst>
                <a:cxn ang="0">
                  <a:pos x="4050" y="1380"/>
                </a:cxn>
                <a:cxn ang="0">
                  <a:pos x="4050" y="720"/>
                </a:cxn>
                <a:cxn ang="0">
                  <a:pos x="1582" y="720"/>
                </a:cxn>
                <a:cxn ang="0">
                  <a:pos x="1582" y="0"/>
                </a:cxn>
                <a:cxn ang="0">
                  <a:pos x="0" y="0"/>
                </a:cxn>
              </a:cxnLst>
              <a:rect l="0" t="0" r="r" b="b"/>
              <a:pathLst>
                <a:path w="4050" h="1380">
                  <a:moveTo>
                    <a:pt x="4050" y="1380"/>
                  </a:moveTo>
                  <a:lnTo>
                    <a:pt x="4050" y="720"/>
                  </a:lnTo>
                  <a:lnTo>
                    <a:pt x="1582" y="720"/>
                  </a:lnTo>
                  <a:lnTo>
                    <a:pt x="1582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43817" y="2919046"/>
              <a:ext cx="1031875" cy="990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0" y="0"/>
                </a:cxn>
                <a:cxn ang="0">
                  <a:pos x="1950" y="898"/>
                </a:cxn>
              </a:cxnLst>
              <a:rect l="0" t="0" r="r" b="b"/>
              <a:pathLst>
                <a:path w="1950" h="898">
                  <a:moveTo>
                    <a:pt x="0" y="0"/>
                  </a:moveTo>
                  <a:lnTo>
                    <a:pt x="1940" y="0"/>
                  </a:lnTo>
                  <a:lnTo>
                    <a:pt x="1950" y="898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cxnSp>
          <p:nvCxnSpPr>
            <p:cNvPr id="894" name="Straight Connector 893"/>
            <p:cNvCxnSpPr/>
            <p:nvPr/>
          </p:nvCxnSpPr>
          <p:spPr>
            <a:xfrm>
              <a:off x="5761892" y="3921368"/>
              <a:ext cx="914400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2023452" y="2895600"/>
              <a:ext cx="2143125" cy="1968989"/>
            </a:xfrm>
            <a:custGeom>
              <a:avLst/>
              <a:gdLst/>
              <a:ahLst/>
              <a:cxnLst>
                <a:cxn ang="0">
                  <a:pos x="4050" y="0"/>
                </a:cxn>
                <a:cxn ang="0">
                  <a:pos x="4050" y="659"/>
                </a:cxn>
                <a:cxn ang="0">
                  <a:pos x="1582" y="659"/>
                </a:cxn>
                <a:cxn ang="0">
                  <a:pos x="1582" y="3539"/>
                </a:cxn>
                <a:cxn ang="0">
                  <a:pos x="0" y="3539"/>
                </a:cxn>
              </a:cxnLst>
              <a:rect l="0" t="0" r="r" b="b"/>
              <a:pathLst>
                <a:path w="4050" h="3539">
                  <a:moveTo>
                    <a:pt x="4050" y="0"/>
                  </a:moveTo>
                  <a:lnTo>
                    <a:pt x="4050" y="659"/>
                  </a:lnTo>
                  <a:lnTo>
                    <a:pt x="1582" y="659"/>
                  </a:lnTo>
                  <a:lnTo>
                    <a:pt x="1582" y="3539"/>
                  </a:lnTo>
                  <a:lnTo>
                    <a:pt x="0" y="3539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H="1">
              <a:off x="5792788" y="3163887"/>
              <a:ext cx="6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97" name="Rectangle 331"/>
            <p:cNvSpPr>
              <a:spLocks noChangeArrowheads="1"/>
            </p:cNvSpPr>
            <p:nvPr/>
          </p:nvSpPr>
          <p:spPr bwMode="auto">
            <a:xfrm>
              <a:off x="4574321" y="2104292"/>
              <a:ext cx="3927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Zone 2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04" name="Line 338"/>
            <p:cNvSpPr>
              <a:spLocks noChangeShapeType="1"/>
            </p:cNvSpPr>
            <p:nvPr/>
          </p:nvSpPr>
          <p:spPr bwMode="auto">
            <a:xfrm flipH="1">
              <a:off x="4539396" y="2277329"/>
              <a:ext cx="215900" cy="1952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05" name="Freeform 339"/>
            <p:cNvSpPr>
              <a:spLocks/>
            </p:cNvSpPr>
            <p:nvPr/>
          </p:nvSpPr>
          <p:spPr bwMode="auto">
            <a:xfrm>
              <a:off x="4437796" y="2364642"/>
              <a:ext cx="204787" cy="195262"/>
            </a:xfrm>
            <a:custGeom>
              <a:avLst/>
              <a:gdLst/>
              <a:ahLst/>
              <a:cxnLst>
                <a:cxn ang="0">
                  <a:pos x="223" y="175"/>
                </a:cxn>
                <a:cxn ang="0">
                  <a:pos x="388" y="249"/>
                </a:cxn>
                <a:cxn ang="0">
                  <a:pos x="0" y="367"/>
                </a:cxn>
                <a:cxn ang="0">
                  <a:pos x="173" y="0"/>
                </a:cxn>
                <a:cxn ang="0">
                  <a:pos x="223" y="175"/>
                </a:cxn>
              </a:cxnLst>
              <a:rect l="0" t="0" r="r" b="b"/>
              <a:pathLst>
                <a:path w="388" h="367">
                  <a:moveTo>
                    <a:pt x="223" y="175"/>
                  </a:moveTo>
                  <a:lnTo>
                    <a:pt x="388" y="249"/>
                  </a:lnTo>
                  <a:lnTo>
                    <a:pt x="0" y="367"/>
                  </a:lnTo>
                  <a:lnTo>
                    <a:pt x="173" y="0"/>
                  </a:lnTo>
                  <a:lnTo>
                    <a:pt x="223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2" name="Rectangle 346"/>
            <p:cNvSpPr>
              <a:spLocks noChangeArrowheads="1"/>
            </p:cNvSpPr>
            <p:nvPr/>
          </p:nvSpPr>
          <p:spPr bwMode="auto">
            <a:xfrm>
              <a:off x="3275378" y="2404208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Port 1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3" name="Line 347"/>
            <p:cNvSpPr>
              <a:spLocks noChangeShapeType="1"/>
            </p:cNvSpPr>
            <p:nvPr/>
          </p:nvSpPr>
          <p:spPr bwMode="auto">
            <a:xfrm>
              <a:off x="3489814" y="2558073"/>
              <a:ext cx="317500" cy="2349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4" name="Freeform 348"/>
            <p:cNvSpPr>
              <a:spLocks/>
            </p:cNvSpPr>
            <p:nvPr/>
          </p:nvSpPr>
          <p:spPr bwMode="auto">
            <a:xfrm>
              <a:off x="3721589" y="2691423"/>
              <a:ext cx="211138" cy="180975"/>
            </a:xfrm>
            <a:custGeom>
              <a:avLst/>
              <a:gdLst/>
              <a:ahLst/>
              <a:cxnLst>
                <a:cxn ang="0">
                  <a:pos x="156" y="176"/>
                </a:cxn>
                <a:cxn ang="0">
                  <a:pos x="186" y="0"/>
                </a:cxn>
                <a:cxn ang="0">
                  <a:pos x="399" y="343"/>
                </a:cxn>
                <a:cxn ang="0">
                  <a:pos x="0" y="271"/>
                </a:cxn>
                <a:cxn ang="0">
                  <a:pos x="156" y="176"/>
                </a:cxn>
              </a:cxnLst>
              <a:rect l="0" t="0" r="r" b="b"/>
              <a:pathLst>
                <a:path w="399" h="343">
                  <a:moveTo>
                    <a:pt x="156" y="176"/>
                  </a:moveTo>
                  <a:lnTo>
                    <a:pt x="186" y="0"/>
                  </a:lnTo>
                  <a:lnTo>
                    <a:pt x="399" y="343"/>
                  </a:lnTo>
                  <a:lnTo>
                    <a:pt x="0" y="271"/>
                  </a:lnTo>
                  <a:lnTo>
                    <a:pt x="156" y="1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5" name="Line 349"/>
            <p:cNvSpPr>
              <a:spLocks noChangeShapeType="1"/>
            </p:cNvSpPr>
            <p:nvPr/>
          </p:nvSpPr>
          <p:spPr bwMode="auto">
            <a:xfrm rot="360000" flipH="1">
              <a:off x="4270986" y="1736481"/>
              <a:ext cx="341312" cy="812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7" name="Rectangle 351"/>
            <p:cNvSpPr>
              <a:spLocks noChangeArrowheads="1"/>
            </p:cNvSpPr>
            <p:nvPr/>
          </p:nvSpPr>
          <p:spPr bwMode="auto">
            <a:xfrm>
              <a:off x="4497876" y="1601177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Port 5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8" name="Rectangle 352"/>
            <p:cNvSpPr>
              <a:spLocks noChangeArrowheads="1"/>
            </p:cNvSpPr>
            <p:nvPr/>
          </p:nvSpPr>
          <p:spPr bwMode="auto">
            <a:xfrm>
              <a:off x="919163" y="2661329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10:00:00:00:C9:20:DC:40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9" name="Rectangle 353"/>
            <p:cNvSpPr>
              <a:spLocks noChangeArrowheads="1"/>
            </p:cNvSpPr>
            <p:nvPr/>
          </p:nvSpPr>
          <p:spPr bwMode="auto">
            <a:xfrm>
              <a:off x="914400" y="4115479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10:00:00:00:C9:20:DC:56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0" name="Rectangle 354"/>
            <p:cNvSpPr>
              <a:spLocks noChangeArrowheads="1"/>
            </p:cNvSpPr>
            <p:nvPr/>
          </p:nvSpPr>
          <p:spPr bwMode="auto">
            <a:xfrm>
              <a:off x="952500" y="5508170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10:00:00:00:C9:20:DC:82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1" name="Freeform 355"/>
            <p:cNvSpPr>
              <a:spLocks/>
            </p:cNvSpPr>
            <p:nvPr/>
          </p:nvSpPr>
          <p:spPr bwMode="auto">
            <a:xfrm>
              <a:off x="2101850" y="2136775"/>
              <a:ext cx="125413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41"/>
                </a:cxn>
                <a:cxn ang="0">
                  <a:pos x="54" y="82"/>
                </a:cxn>
                <a:cxn ang="0">
                  <a:pos x="66" y="101"/>
                </a:cxn>
                <a:cxn ang="0">
                  <a:pos x="72" y="110"/>
                </a:cxn>
                <a:cxn ang="0">
                  <a:pos x="79" y="121"/>
                </a:cxn>
                <a:cxn ang="0">
                  <a:pos x="103" y="162"/>
                </a:cxn>
                <a:cxn ang="0">
                  <a:pos x="113" y="180"/>
                </a:cxn>
                <a:cxn ang="0">
                  <a:pos x="123" y="199"/>
                </a:cxn>
                <a:cxn ang="0">
                  <a:pos x="143" y="238"/>
                </a:cxn>
                <a:cxn ang="0">
                  <a:pos x="146" y="246"/>
                </a:cxn>
                <a:cxn ang="0">
                  <a:pos x="151" y="256"/>
                </a:cxn>
                <a:cxn ang="0">
                  <a:pos x="161" y="275"/>
                </a:cxn>
                <a:cxn ang="0">
                  <a:pos x="177" y="313"/>
                </a:cxn>
                <a:cxn ang="0">
                  <a:pos x="183" y="330"/>
                </a:cxn>
                <a:cxn ang="0">
                  <a:pos x="191" y="348"/>
                </a:cxn>
                <a:cxn ang="0">
                  <a:pos x="203" y="384"/>
                </a:cxn>
                <a:cxn ang="0">
                  <a:pos x="213" y="417"/>
                </a:cxn>
                <a:cxn ang="0">
                  <a:pos x="217" y="434"/>
                </a:cxn>
                <a:cxn ang="0">
                  <a:pos x="222" y="452"/>
                </a:cxn>
                <a:cxn ang="0">
                  <a:pos x="224" y="468"/>
                </a:cxn>
                <a:cxn ang="0">
                  <a:pos x="228" y="485"/>
                </a:cxn>
                <a:cxn ang="0">
                  <a:pos x="233" y="517"/>
                </a:cxn>
                <a:cxn ang="0">
                  <a:pos x="236" y="548"/>
                </a:cxn>
                <a:cxn ang="0">
                  <a:pos x="236" y="564"/>
                </a:cxn>
                <a:cxn ang="0">
                  <a:pos x="237" y="581"/>
                </a:cxn>
                <a:cxn ang="0">
                  <a:pos x="236" y="609"/>
                </a:cxn>
                <a:cxn ang="0">
                  <a:pos x="234" y="624"/>
                </a:cxn>
                <a:cxn ang="0">
                  <a:pos x="233" y="631"/>
                </a:cxn>
                <a:cxn ang="0">
                  <a:pos x="233" y="639"/>
                </a:cxn>
                <a:cxn ang="0">
                  <a:pos x="228" y="668"/>
                </a:cxn>
                <a:cxn ang="0">
                  <a:pos x="222" y="697"/>
                </a:cxn>
                <a:cxn ang="0">
                  <a:pos x="213" y="723"/>
                </a:cxn>
                <a:cxn ang="0">
                  <a:pos x="203" y="750"/>
                </a:cxn>
                <a:cxn ang="0">
                  <a:pos x="191" y="775"/>
                </a:cxn>
                <a:cxn ang="0">
                  <a:pos x="177" y="801"/>
                </a:cxn>
                <a:cxn ang="0">
                  <a:pos x="161" y="824"/>
                </a:cxn>
                <a:cxn ang="0">
                  <a:pos x="143" y="848"/>
                </a:cxn>
                <a:cxn ang="0">
                  <a:pos x="123" y="871"/>
                </a:cxn>
                <a:cxn ang="0">
                  <a:pos x="103" y="895"/>
                </a:cxn>
                <a:cxn ang="0">
                  <a:pos x="79" y="915"/>
                </a:cxn>
                <a:cxn ang="0">
                  <a:pos x="54" y="937"/>
                </a:cxn>
                <a:cxn ang="0">
                  <a:pos x="27" y="957"/>
                </a:cxn>
                <a:cxn ang="0">
                  <a:pos x="13" y="967"/>
                </a:cxn>
                <a:cxn ang="0">
                  <a:pos x="6" y="972"/>
                </a:cxn>
                <a:cxn ang="0">
                  <a:pos x="0" y="978"/>
                </a:cxn>
              </a:cxnLst>
              <a:rect l="0" t="0" r="r" b="b"/>
              <a:pathLst>
                <a:path w="237" h="978">
                  <a:moveTo>
                    <a:pt x="0" y="0"/>
                  </a:moveTo>
                  <a:lnTo>
                    <a:pt x="27" y="41"/>
                  </a:lnTo>
                  <a:lnTo>
                    <a:pt x="54" y="82"/>
                  </a:lnTo>
                  <a:lnTo>
                    <a:pt x="66" y="101"/>
                  </a:lnTo>
                  <a:lnTo>
                    <a:pt x="72" y="110"/>
                  </a:lnTo>
                  <a:lnTo>
                    <a:pt x="79" y="121"/>
                  </a:lnTo>
                  <a:lnTo>
                    <a:pt x="103" y="162"/>
                  </a:lnTo>
                  <a:lnTo>
                    <a:pt x="113" y="180"/>
                  </a:lnTo>
                  <a:lnTo>
                    <a:pt x="123" y="199"/>
                  </a:lnTo>
                  <a:lnTo>
                    <a:pt x="143" y="238"/>
                  </a:lnTo>
                  <a:lnTo>
                    <a:pt x="146" y="246"/>
                  </a:lnTo>
                  <a:lnTo>
                    <a:pt x="151" y="256"/>
                  </a:lnTo>
                  <a:lnTo>
                    <a:pt x="161" y="275"/>
                  </a:lnTo>
                  <a:lnTo>
                    <a:pt x="177" y="313"/>
                  </a:lnTo>
                  <a:lnTo>
                    <a:pt x="183" y="330"/>
                  </a:lnTo>
                  <a:lnTo>
                    <a:pt x="191" y="348"/>
                  </a:lnTo>
                  <a:lnTo>
                    <a:pt x="203" y="384"/>
                  </a:lnTo>
                  <a:lnTo>
                    <a:pt x="213" y="417"/>
                  </a:lnTo>
                  <a:lnTo>
                    <a:pt x="217" y="434"/>
                  </a:lnTo>
                  <a:lnTo>
                    <a:pt x="222" y="452"/>
                  </a:lnTo>
                  <a:lnTo>
                    <a:pt x="224" y="468"/>
                  </a:lnTo>
                  <a:lnTo>
                    <a:pt x="228" y="485"/>
                  </a:lnTo>
                  <a:lnTo>
                    <a:pt x="233" y="517"/>
                  </a:lnTo>
                  <a:lnTo>
                    <a:pt x="236" y="548"/>
                  </a:lnTo>
                  <a:lnTo>
                    <a:pt x="236" y="564"/>
                  </a:lnTo>
                  <a:lnTo>
                    <a:pt x="237" y="581"/>
                  </a:lnTo>
                  <a:lnTo>
                    <a:pt x="236" y="609"/>
                  </a:lnTo>
                  <a:lnTo>
                    <a:pt x="234" y="624"/>
                  </a:lnTo>
                  <a:lnTo>
                    <a:pt x="233" y="631"/>
                  </a:lnTo>
                  <a:lnTo>
                    <a:pt x="233" y="639"/>
                  </a:lnTo>
                  <a:lnTo>
                    <a:pt x="228" y="668"/>
                  </a:lnTo>
                  <a:lnTo>
                    <a:pt x="222" y="697"/>
                  </a:lnTo>
                  <a:lnTo>
                    <a:pt x="213" y="723"/>
                  </a:lnTo>
                  <a:lnTo>
                    <a:pt x="203" y="750"/>
                  </a:lnTo>
                  <a:lnTo>
                    <a:pt x="191" y="775"/>
                  </a:lnTo>
                  <a:lnTo>
                    <a:pt x="177" y="801"/>
                  </a:lnTo>
                  <a:lnTo>
                    <a:pt x="161" y="824"/>
                  </a:lnTo>
                  <a:lnTo>
                    <a:pt x="143" y="848"/>
                  </a:lnTo>
                  <a:lnTo>
                    <a:pt x="123" y="871"/>
                  </a:lnTo>
                  <a:lnTo>
                    <a:pt x="103" y="895"/>
                  </a:lnTo>
                  <a:lnTo>
                    <a:pt x="79" y="915"/>
                  </a:lnTo>
                  <a:lnTo>
                    <a:pt x="54" y="937"/>
                  </a:lnTo>
                  <a:lnTo>
                    <a:pt x="27" y="957"/>
                  </a:lnTo>
                  <a:lnTo>
                    <a:pt x="13" y="967"/>
                  </a:lnTo>
                  <a:lnTo>
                    <a:pt x="6" y="972"/>
                  </a:lnTo>
                  <a:lnTo>
                    <a:pt x="0" y="97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2" name="Freeform 356"/>
            <p:cNvSpPr>
              <a:spLocks/>
            </p:cNvSpPr>
            <p:nvPr/>
          </p:nvSpPr>
          <p:spPr bwMode="auto">
            <a:xfrm>
              <a:off x="2070100" y="2046287"/>
              <a:ext cx="165100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6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5"/>
                </a:cxn>
              </a:cxnLst>
              <a:rect l="0" t="0" r="r" b="b"/>
              <a:pathLst>
                <a:path w="310" h="406">
                  <a:moveTo>
                    <a:pt x="127" y="265"/>
                  </a:moveTo>
                  <a:lnTo>
                    <a:pt x="13" y="406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3" name="Freeform 357"/>
            <p:cNvSpPr>
              <a:spLocks/>
            </p:cNvSpPr>
            <p:nvPr/>
          </p:nvSpPr>
          <p:spPr bwMode="auto">
            <a:xfrm rot="120000">
              <a:off x="2078404" y="3660775"/>
              <a:ext cx="1444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8"/>
                </a:cxn>
                <a:cxn ang="0">
                  <a:pos x="59" y="58"/>
                </a:cxn>
                <a:cxn ang="0">
                  <a:pos x="85" y="87"/>
                </a:cxn>
                <a:cxn ang="0">
                  <a:pos x="97" y="102"/>
                </a:cxn>
                <a:cxn ang="0">
                  <a:pos x="103" y="109"/>
                </a:cxn>
                <a:cxn ang="0">
                  <a:pos x="110" y="117"/>
                </a:cxn>
                <a:cxn ang="0">
                  <a:pos x="133" y="146"/>
                </a:cxn>
                <a:cxn ang="0">
                  <a:pos x="155" y="175"/>
                </a:cxn>
                <a:cxn ang="0">
                  <a:pos x="174" y="204"/>
                </a:cxn>
                <a:cxn ang="0">
                  <a:pos x="182" y="218"/>
                </a:cxn>
                <a:cxn ang="0">
                  <a:pos x="192" y="234"/>
                </a:cxn>
                <a:cxn ang="0">
                  <a:pos x="199" y="247"/>
                </a:cxn>
                <a:cxn ang="0">
                  <a:pos x="207" y="261"/>
                </a:cxn>
                <a:cxn ang="0">
                  <a:pos x="222" y="290"/>
                </a:cxn>
                <a:cxn ang="0">
                  <a:pos x="234" y="318"/>
                </a:cxn>
                <a:cxn ang="0">
                  <a:pos x="245" y="346"/>
                </a:cxn>
                <a:cxn ang="0">
                  <a:pos x="253" y="373"/>
                </a:cxn>
                <a:cxn ang="0">
                  <a:pos x="260" y="401"/>
                </a:cxn>
                <a:cxn ang="0">
                  <a:pos x="263" y="415"/>
                </a:cxn>
                <a:cxn ang="0">
                  <a:pos x="266" y="429"/>
                </a:cxn>
                <a:cxn ang="0">
                  <a:pos x="271" y="458"/>
                </a:cxn>
                <a:cxn ang="0">
                  <a:pos x="272" y="484"/>
                </a:cxn>
                <a:cxn ang="0">
                  <a:pos x="272" y="511"/>
                </a:cxn>
                <a:cxn ang="0">
                  <a:pos x="270" y="537"/>
                </a:cxn>
                <a:cxn ang="0">
                  <a:pos x="267" y="550"/>
                </a:cxn>
                <a:cxn ang="0">
                  <a:pos x="266" y="565"/>
                </a:cxn>
                <a:cxn ang="0">
                  <a:pos x="263" y="577"/>
                </a:cxn>
                <a:cxn ang="0">
                  <a:pos x="260" y="590"/>
                </a:cxn>
                <a:cxn ang="0">
                  <a:pos x="253" y="616"/>
                </a:cxn>
                <a:cxn ang="0">
                  <a:pos x="245" y="643"/>
                </a:cxn>
                <a:cxn ang="0">
                  <a:pos x="235" y="669"/>
                </a:cxn>
                <a:cxn ang="0">
                  <a:pos x="222" y="693"/>
                </a:cxn>
                <a:cxn ang="0">
                  <a:pos x="207" y="719"/>
                </a:cxn>
                <a:cxn ang="0">
                  <a:pos x="191" y="743"/>
                </a:cxn>
                <a:cxn ang="0">
                  <a:pos x="173" y="770"/>
                </a:cxn>
                <a:cxn ang="0">
                  <a:pos x="152" y="794"/>
                </a:cxn>
                <a:cxn ang="0">
                  <a:pos x="131" y="819"/>
                </a:cxn>
                <a:cxn ang="0">
                  <a:pos x="108" y="843"/>
                </a:cxn>
                <a:cxn ang="0">
                  <a:pos x="84" y="869"/>
                </a:cxn>
              </a:cxnLst>
              <a:rect l="0" t="0" r="r" b="b"/>
              <a:pathLst>
                <a:path w="272" h="869">
                  <a:moveTo>
                    <a:pt x="0" y="0"/>
                  </a:moveTo>
                  <a:lnTo>
                    <a:pt x="30" y="28"/>
                  </a:lnTo>
                  <a:lnTo>
                    <a:pt x="59" y="58"/>
                  </a:lnTo>
                  <a:lnTo>
                    <a:pt x="85" y="87"/>
                  </a:lnTo>
                  <a:lnTo>
                    <a:pt x="97" y="102"/>
                  </a:lnTo>
                  <a:lnTo>
                    <a:pt x="103" y="109"/>
                  </a:lnTo>
                  <a:lnTo>
                    <a:pt x="110" y="117"/>
                  </a:lnTo>
                  <a:lnTo>
                    <a:pt x="133" y="146"/>
                  </a:lnTo>
                  <a:lnTo>
                    <a:pt x="155" y="175"/>
                  </a:lnTo>
                  <a:lnTo>
                    <a:pt x="174" y="204"/>
                  </a:lnTo>
                  <a:lnTo>
                    <a:pt x="182" y="218"/>
                  </a:lnTo>
                  <a:lnTo>
                    <a:pt x="192" y="234"/>
                  </a:lnTo>
                  <a:lnTo>
                    <a:pt x="199" y="247"/>
                  </a:lnTo>
                  <a:lnTo>
                    <a:pt x="207" y="261"/>
                  </a:lnTo>
                  <a:lnTo>
                    <a:pt x="222" y="290"/>
                  </a:lnTo>
                  <a:lnTo>
                    <a:pt x="234" y="318"/>
                  </a:lnTo>
                  <a:lnTo>
                    <a:pt x="245" y="346"/>
                  </a:lnTo>
                  <a:lnTo>
                    <a:pt x="253" y="373"/>
                  </a:lnTo>
                  <a:lnTo>
                    <a:pt x="260" y="401"/>
                  </a:lnTo>
                  <a:lnTo>
                    <a:pt x="263" y="415"/>
                  </a:lnTo>
                  <a:lnTo>
                    <a:pt x="266" y="429"/>
                  </a:lnTo>
                  <a:lnTo>
                    <a:pt x="271" y="458"/>
                  </a:lnTo>
                  <a:lnTo>
                    <a:pt x="272" y="484"/>
                  </a:lnTo>
                  <a:lnTo>
                    <a:pt x="272" y="511"/>
                  </a:lnTo>
                  <a:lnTo>
                    <a:pt x="270" y="537"/>
                  </a:lnTo>
                  <a:lnTo>
                    <a:pt x="267" y="550"/>
                  </a:lnTo>
                  <a:lnTo>
                    <a:pt x="266" y="565"/>
                  </a:lnTo>
                  <a:lnTo>
                    <a:pt x="263" y="577"/>
                  </a:lnTo>
                  <a:lnTo>
                    <a:pt x="260" y="590"/>
                  </a:lnTo>
                  <a:lnTo>
                    <a:pt x="253" y="616"/>
                  </a:lnTo>
                  <a:lnTo>
                    <a:pt x="245" y="643"/>
                  </a:lnTo>
                  <a:lnTo>
                    <a:pt x="235" y="669"/>
                  </a:lnTo>
                  <a:lnTo>
                    <a:pt x="222" y="693"/>
                  </a:lnTo>
                  <a:lnTo>
                    <a:pt x="207" y="719"/>
                  </a:lnTo>
                  <a:lnTo>
                    <a:pt x="191" y="743"/>
                  </a:lnTo>
                  <a:lnTo>
                    <a:pt x="173" y="770"/>
                  </a:lnTo>
                  <a:lnTo>
                    <a:pt x="152" y="794"/>
                  </a:lnTo>
                  <a:lnTo>
                    <a:pt x="131" y="819"/>
                  </a:lnTo>
                  <a:lnTo>
                    <a:pt x="108" y="843"/>
                  </a:lnTo>
                  <a:lnTo>
                    <a:pt x="84" y="86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4" name="Freeform 358"/>
            <p:cNvSpPr>
              <a:spLocks/>
            </p:cNvSpPr>
            <p:nvPr/>
          </p:nvSpPr>
          <p:spPr bwMode="auto">
            <a:xfrm>
              <a:off x="2070100" y="3570287"/>
              <a:ext cx="165100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5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5"/>
                </a:cxn>
              </a:cxnLst>
              <a:rect l="0" t="0" r="r" b="b"/>
              <a:pathLst>
                <a:path w="310" h="405">
                  <a:moveTo>
                    <a:pt x="127" y="265"/>
                  </a:moveTo>
                  <a:lnTo>
                    <a:pt x="13" y="405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5" name="Freeform 359"/>
            <p:cNvSpPr>
              <a:spLocks/>
            </p:cNvSpPr>
            <p:nvPr/>
          </p:nvSpPr>
          <p:spPr bwMode="auto">
            <a:xfrm rot="420000">
              <a:off x="2101850" y="5074383"/>
              <a:ext cx="138113" cy="434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1"/>
                </a:cxn>
                <a:cxn ang="0">
                  <a:pos x="56" y="63"/>
                </a:cxn>
                <a:cxn ang="0">
                  <a:pos x="83" y="93"/>
                </a:cxn>
                <a:cxn ang="0">
                  <a:pos x="108" y="124"/>
                </a:cxn>
                <a:cxn ang="0">
                  <a:pos x="131" y="153"/>
                </a:cxn>
                <a:cxn ang="0">
                  <a:pos x="151" y="184"/>
                </a:cxn>
                <a:cxn ang="0">
                  <a:pos x="170" y="213"/>
                </a:cxn>
                <a:cxn ang="0">
                  <a:pos x="179" y="227"/>
                </a:cxn>
                <a:cxn ang="0">
                  <a:pos x="188" y="243"/>
                </a:cxn>
                <a:cxn ang="0">
                  <a:pos x="203" y="270"/>
                </a:cxn>
                <a:cxn ang="0">
                  <a:pos x="216" y="299"/>
                </a:cxn>
                <a:cxn ang="0">
                  <a:pos x="228" y="325"/>
                </a:cxn>
                <a:cxn ang="0">
                  <a:pos x="239" y="354"/>
                </a:cxn>
                <a:cxn ang="0">
                  <a:pos x="246" y="381"/>
                </a:cxn>
                <a:cxn ang="0">
                  <a:pos x="248" y="394"/>
                </a:cxn>
                <a:cxn ang="0">
                  <a:pos x="252" y="408"/>
                </a:cxn>
                <a:cxn ang="0">
                  <a:pos x="257" y="435"/>
                </a:cxn>
                <a:cxn ang="0">
                  <a:pos x="260" y="461"/>
                </a:cxn>
                <a:cxn ang="0">
                  <a:pos x="260" y="485"/>
                </a:cxn>
                <a:cxn ang="0">
                  <a:pos x="259" y="497"/>
                </a:cxn>
                <a:cxn ang="0">
                  <a:pos x="259" y="510"/>
                </a:cxn>
                <a:cxn ang="0">
                  <a:pos x="255" y="534"/>
                </a:cxn>
                <a:cxn ang="0">
                  <a:pos x="251" y="559"/>
                </a:cxn>
                <a:cxn ang="0">
                  <a:pos x="243" y="582"/>
                </a:cxn>
                <a:cxn ang="0">
                  <a:pos x="235" y="606"/>
                </a:cxn>
                <a:cxn ang="0">
                  <a:pos x="231" y="611"/>
                </a:cxn>
                <a:cxn ang="0">
                  <a:pos x="229" y="617"/>
                </a:cxn>
                <a:cxn ang="0">
                  <a:pos x="224" y="629"/>
                </a:cxn>
                <a:cxn ang="0">
                  <a:pos x="212" y="653"/>
                </a:cxn>
                <a:cxn ang="0">
                  <a:pos x="197" y="674"/>
                </a:cxn>
                <a:cxn ang="0">
                  <a:pos x="192" y="679"/>
                </a:cxn>
                <a:cxn ang="0">
                  <a:pos x="188" y="685"/>
                </a:cxn>
                <a:cxn ang="0">
                  <a:pos x="181" y="697"/>
                </a:cxn>
                <a:cxn ang="0">
                  <a:pos x="163" y="719"/>
                </a:cxn>
                <a:cxn ang="0">
                  <a:pos x="144" y="740"/>
                </a:cxn>
                <a:cxn ang="0">
                  <a:pos x="122" y="760"/>
                </a:cxn>
                <a:cxn ang="0">
                  <a:pos x="99" y="781"/>
                </a:cxn>
                <a:cxn ang="0">
                  <a:pos x="74" y="800"/>
                </a:cxn>
                <a:cxn ang="0">
                  <a:pos x="48" y="822"/>
                </a:cxn>
              </a:cxnLst>
              <a:rect l="0" t="0" r="r" b="b"/>
              <a:pathLst>
                <a:path w="260" h="822">
                  <a:moveTo>
                    <a:pt x="0" y="0"/>
                  </a:moveTo>
                  <a:lnTo>
                    <a:pt x="29" y="31"/>
                  </a:lnTo>
                  <a:lnTo>
                    <a:pt x="56" y="63"/>
                  </a:lnTo>
                  <a:lnTo>
                    <a:pt x="83" y="93"/>
                  </a:lnTo>
                  <a:lnTo>
                    <a:pt x="108" y="124"/>
                  </a:lnTo>
                  <a:lnTo>
                    <a:pt x="131" y="153"/>
                  </a:lnTo>
                  <a:lnTo>
                    <a:pt x="151" y="184"/>
                  </a:lnTo>
                  <a:lnTo>
                    <a:pt x="170" y="213"/>
                  </a:lnTo>
                  <a:lnTo>
                    <a:pt x="179" y="227"/>
                  </a:lnTo>
                  <a:lnTo>
                    <a:pt x="188" y="243"/>
                  </a:lnTo>
                  <a:lnTo>
                    <a:pt x="203" y="270"/>
                  </a:lnTo>
                  <a:lnTo>
                    <a:pt x="216" y="299"/>
                  </a:lnTo>
                  <a:lnTo>
                    <a:pt x="228" y="325"/>
                  </a:lnTo>
                  <a:lnTo>
                    <a:pt x="239" y="354"/>
                  </a:lnTo>
                  <a:lnTo>
                    <a:pt x="246" y="381"/>
                  </a:lnTo>
                  <a:lnTo>
                    <a:pt x="248" y="394"/>
                  </a:lnTo>
                  <a:lnTo>
                    <a:pt x="252" y="408"/>
                  </a:lnTo>
                  <a:lnTo>
                    <a:pt x="257" y="435"/>
                  </a:lnTo>
                  <a:lnTo>
                    <a:pt x="260" y="461"/>
                  </a:lnTo>
                  <a:lnTo>
                    <a:pt x="260" y="485"/>
                  </a:lnTo>
                  <a:lnTo>
                    <a:pt x="259" y="497"/>
                  </a:lnTo>
                  <a:lnTo>
                    <a:pt x="259" y="510"/>
                  </a:lnTo>
                  <a:lnTo>
                    <a:pt x="255" y="534"/>
                  </a:lnTo>
                  <a:lnTo>
                    <a:pt x="251" y="559"/>
                  </a:lnTo>
                  <a:lnTo>
                    <a:pt x="243" y="582"/>
                  </a:lnTo>
                  <a:lnTo>
                    <a:pt x="235" y="606"/>
                  </a:lnTo>
                  <a:lnTo>
                    <a:pt x="231" y="611"/>
                  </a:lnTo>
                  <a:lnTo>
                    <a:pt x="229" y="617"/>
                  </a:lnTo>
                  <a:lnTo>
                    <a:pt x="224" y="629"/>
                  </a:lnTo>
                  <a:lnTo>
                    <a:pt x="212" y="653"/>
                  </a:lnTo>
                  <a:lnTo>
                    <a:pt x="197" y="674"/>
                  </a:lnTo>
                  <a:lnTo>
                    <a:pt x="192" y="679"/>
                  </a:lnTo>
                  <a:lnTo>
                    <a:pt x="188" y="685"/>
                  </a:lnTo>
                  <a:lnTo>
                    <a:pt x="181" y="697"/>
                  </a:lnTo>
                  <a:lnTo>
                    <a:pt x="163" y="719"/>
                  </a:lnTo>
                  <a:lnTo>
                    <a:pt x="144" y="740"/>
                  </a:lnTo>
                  <a:lnTo>
                    <a:pt x="122" y="760"/>
                  </a:lnTo>
                  <a:lnTo>
                    <a:pt x="99" y="781"/>
                  </a:lnTo>
                  <a:lnTo>
                    <a:pt x="74" y="800"/>
                  </a:lnTo>
                  <a:lnTo>
                    <a:pt x="48" y="82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6" name="Freeform 360"/>
            <p:cNvSpPr>
              <a:spLocks/>
            </p:cNvSpPr>
            <p:nvPr/>
          </p:nvSpPr>
          <p:spPr bwMode="auto">
            <a:xfrm>
              <a:off x="2058377" y="4929554"/>
              <a:ext cx="165100" cy="215900"/>
            </a:xfrm>
            <a:custGeom>
              <a:avLst/>
              <a:gdLst/>
              <a:ahLst/>
              <a:cxnLst>
                <a:cxn ang="0">
                  <a:pos x="127" y="266"/>
                </a:cxn>
                <a:cxn ang="0">
                  <a:pos x="13" y="406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6"/>
                </a:cxn>
              </a:cxnLst>
              <a:rect l="0" t="0" r="r" b="b"/>
              <a:pathLst>
                <a:path w="310" h="406">
                  <a:moveTo>
                    <a:pt x="127" y="266"/>
                  </a:moveTo>
                  <a:lnTo>
                    <a:pt x="13" y="406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7" name="Rectangle 361"/>
            <p:cNvSpPr>
              <a:spLocks noChangeArrowheads="1"/>
            </p:cNvSpPr>
            <p:nvPr/>
          </p:nvSpPr>
          <p:spPr bwMode="auto">
            <a:xfrm>
              <a:off x="6424613" y="4440237"/>
              <a:ext cx="172322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50:06:04:82:E8:91:2B:9E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9" name="Rectangle 363"/>
            <p:cNvSpPr>
              <a:spLocks noChangeArrowheads="1"/>
            </p:cNvSpPr>
            <p:nvPr/>
          </p:nvSpPr>
          <p:spPr bwMode="auto">
            <a:xfrm>
              <a:off x="3044825" y="5628542"/>
              <a:ext cx="24050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Zone 2 (Port Zone) = 15,5 ;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15,12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3" name="Rectangle 367"/>
            <p:cNvSpPr>
              <a:spLocks noChangeArrowheads="1"/>
            </p:cNvSpPr>
            <p:nvPr/>
          </p:nvSpPr>
          <p:spPr bwMode="auto">
            <a:xfrm>
              <a:off x="1567625" y="1219200"/>
              <a:ext cx="43120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Servers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4" name="Rectangle 368"/>
            <p:cNvSpPr>
              <a:spLocks noChangeArrowheads="1"/>
            </p:cNvSpPr>
            <p:nvPr/>
          </p:nvSpPr>
          <p:spPr bwMode="auto">
            <a:xfrm>
              <a:off x="6738258" y="2647752"/>
              <a:ext cx="80150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5" name="Rectangle 369"/>
            <p:cNvSpPr>
              <a:spLocks noChangeArrowheads="1"/>
            </p:cNvSpPr>
            <p:nvPr/>
          </p:nvSpPr>
          <p:spPr bwMode="auto">
            <a:xfrm>
              <a:off x="4941278" y="2684584"/>
              <a:ext cx="56425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FC Switch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6" name="Rectangle 370"/>
            <p:cNvSpPr>
              <a:spLocks noChangeArrowheads="1"/>
            </p:cNvSpPr>
            <p:nvPr/>
          </p:nvSpPr>
          <p:spPr bwMode="auto">
            <a:xfrm>
              <a:off x="3733800" y="1219200"/>
              <a:ext cx="13192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Switch Domain ID = 15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9" name="Rectangle 373"/>
            <p:cNvSpPr>
              <a:spLocks noChangeArrowheads="1"/>
            </p:cNvSpPr>
            <p:nvPr/>
          </p:nvSpPr>
          <p:spPr bwMode="auto">
            <a:xfrm>
              <a:off x="5239483" y="3483342"/>
              <a:ext cx="42639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Port 12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1" name="Rectangle 345"/>
            <p:cNvSpPr>
              <a:spLocks noChangeArrowheads="1"/>
            </p:cNvSpPr>
            <p:nvPr/>
          </p:nvSpPr>
          <p:spPr bwMode="auto">
            <a:xfrm>
              <a:off x="4573588" y="3556856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Port 9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07" name="Picture 12" descr="C:\Documents and Settings\sridhs\Desktop\ISM Book L3\colored Icons\Storage Array with por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51166" y="2840431"/>
              <a:ext cx="905190" cy="1437655"/>
            </a:xfrm>
            <a:prstGeom prst="rect">
              <a:avLst/>
            </a:prstGeom>
            <a:noFill/>
          </p:spPr>
        </p:pic>
        <p:pic>
          <p:nvPicPr>
            <p:cNvPr id="408" name="Picture 40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099" y="1480458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" name="Picture 4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5774" y="4310742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628" y="2579912"/>
              <a:ext cx="999477" cy="41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1" name="Oval 420"/>
            <p:cNvSpPr/>
            <p:nvPr/>
          </p:nvSpPr>
          <p:spPr>
            <a:xfrm rot="1380000">
              <a:off x="4074973" y="2647347"/>
              <a:ext cx="959872" cy="2061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1246" name="Line 343"/>
            <p:cNvSpPr>
              <a:spLocks noChangeShapeType="1"/>
            </p:cNvSpPr>
            <p:nvPr/>
          </p:nvSpPr>
          <p:spPr bwMode="auto">
            <a:xfrm flipH="1" flipV="1">
              <a:off x="5012244" y="3054717"/>
              <a:ext cx="43180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8" name="Freeform 372"/>
            <p:cNvSpPr>
              <a:spLocks/>
            </p:cNvSpPr>
            <p:nvPr/>
          </p:nvSpPr>
          <p:spPr bwMode="auto">
            <a:xfrm>
              <a:off x="4934457" y="2948354"/>
              <a:ext cx="193675" cy="206375"/>
            </a:xfrm>
            <a:custGeom>
              <a:avLst/>
              <a:gdLst/>
              <a:ahLst/>
              <a:cxnLst>
                <a:cxn ang="0">
                  <a:pos x="192" y="223"/>
                </a:cxn>
                <a:cxn ang="0">
                  <a:pos x="118" y="388"/>
                </a:cxn>
                <a:cxn ang="0">
                  <a:pos x="0" y="0"/>
                </a:cxn>
                <a:cxn ang="0">
                  <a:pos x="367" y="173"/>
                </a:cxn>
                <a:cxn ang="0">
                  <a:pos x="192" y="223"/>
                </a:cxn>
              </a:cxnLst>
              <a:rect l="0" t="0" r="r" b="b"/>
              <a:pathLst>
                <a:path w="367" h="388">
                  <a:moveTo>
                    <a:pt x="192" y="223"/>
                  </a:moveTo>
                  <a:lnTo>
                    <a:pt x="118" y="388"/>
                  </a:lnTo>
                  <a:lnTo>
                    <a:pt x="0" y="0"/>
                  </a:lnTo>
                  <a:lnTo>
                    <a:pt x="367" y="173"/>
                  </a:lnTo>
                  <a:lnTo>
                    <a:pt x="19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09" name="Line 343"/>
            <p:cNvSpPr>
              <a:spLocks noChangeShapeType="1"/>
            </p:cNvSpPr>
            <p:nvPr/>
          </p:nvSpPr>
          <p:spPr bwMode="auto">
            <a:xfrm flipH="1" flipV="1">
              <a:off x="4295775" y="3139343"/>
              <a:ext cx="43180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0" name="Freeform 344"/>
            <p:cNvSpPr>
              <a:spLocks/>
            </p:cNvSpPr>
            <p:nvPr/>
          </p:nvSpPr>
          <p:spPr bwMode="auto">
            <a:xfrm>
              <a:off x="4200525" y="3018693"/>
              <a:ext cx="193675" cy="206375"/>
            </a:xfrm>
            <a:custGeom>
              <a:avLst/>
              <a:gdLst/>
              <a:ahLst/>
              <a:cxnLst>
                <a:cxn ang="0">
                  <a:pos x="192" y="223"/>
                </a:cxn>
                <a:cxn ang="0">
                  <a:pos x="117" y="388"/>
                </a:cxn>
                <a:cxn ang="0">
                  <a:pos x="0" y="0"/>
                </a:cxn>
                <a:cxn ang="0">
                  <a:pos x="367" y="173"/>
                </a:cxn>
                <a:cxn ang="0">
                  <a:pos x="192" y="223"/>
                </a:cxn>
              </a:cxnLst>
              <a:rect l="0" t="0" r="r" b="b"/>
              <a:pathLst>
                <a:path w="367" h="388">
                  <a:moveTo>
                    <a:pt x="192" y="223"/>
                  </a:moveTo>
                  <a:lnTo>
                    <a:pt x="117" y="388"/>
                  </a:lnTo>
                  <a:lnTo>
                    <a:pt x="0" y="0"/>
                  </a:lnTo>
                  <a:lnTo>
                    <a:pt x="367" y="173"/>
                  </a:lnTo>
                  <a:lnTo>
                    <a:pt x="19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6" name="Freeform 350"/>
            <p:cNvSpPr>
              <a:spLocks/>
            </p:cNvSpPr>
            <p:nvPr/>
          </p:nvSpPr>
          <p:spPr bwMode="auto">
            <a:xfrm rot="600000">
              <a:off x="4197350" y="2391508"/>
              <a:ext cx="165100" cy="214313"/>
            </a:xfrm>
            <a:custGeom>
              <a:avLst/>
              <a:gdLst/>
              <a:ahLst/>
              <a:cxnLst>
                <a:cxn ang="0">
                  <a:pos x="131" y="127"/>
                </a:cxn>
                <a:cxn ang="0">
                  <a:pos x="311" y="109"/>
                </a:cxn>
                <a:cxn ang="0">
                  <a:pos x="32" y="406"/>
                </a:cxn>
                <a:cxn ang="0">
                  <a:pos x="0" y="0"/>
                </a:cxn>
                <a:cxn ang="0">
                  <a:pos x="131" y="127"/>
                </a:cxn>
              </a:cxnLst>
              <a:rect l="0" t="0" r="r" b="b"/>
              <a:pathLst>
                <a:path w="311" h="406">
                  <a:moveTo>
                    <a:pt x="131" y="127"/>
                  </a:moveTo>
                  <a:lnTo>
                    <a:pt x="311" y="109"/>
                  </a:lnTo>
                  <a:lnTo>
                    <a:pt x="32" y="406"/>
                  </a:lnTo>
                  <a:lnTo>
                    <a:pt x="0" y="0"/>
                  </a:lnTo>
                  <a:lnTo>
                    <a:pt x="13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2" name="Freeform 366"/>
            <p:cNvSpPr>
              <a:spLocks/>
            </p:cNvSpPr>
            <p:nvPr/>
          </p:nvSpPr>
          <p:spPr bwMode="auto">
            <a:xfrm>
              <a:off x="6456363" y="3962400"/>
              <a:ext cx="163512" cy="214313"/>
            </a:xfrm>
            <a:custGeom>
              <a:avLst/>
              <a:gdLst/>
              <a:ahLst/>
              <a:cxnLst>
                <a:cxn ang="0">
                  <a:pos x="182" y="265"/>
                </a:cxn>
                <a:cxn ang="0">
                  <a:pos x="296" y="405"/>
                </a:cxn>
                <a:cxn ang="0">
                  <a:pos x="310" y="0"/>
                </a:cxn>
                <a:cxn ang="0">
                  <a:pos x="0" y="262"/>
                </a:cxn>
                <a:cxn ang="0">
                  <a:pos x="182" y="265"/>
                </a:cxn>
              </a:cxnLst>
              <a:rect l="0" t="0" r="r" b="b"/>
              <a:pathLst>
                <a:path w="310" h="405">
                  <a:moveTo>
                    <a:pt x="182" y="265"/>
                  </a:moveTo>
                  <a:lnTo>
                    <a:pt x="296" y="405"/>
                  </a:lnTo>
                  <a:lnTo>
                    <a:pt x="310" y="0"/>
                  </a:lnTo>
                  <a:lnTo>
                    <a:pt x="0" y="262"/>
                  </a:lnTo>
                  <a:lnTo>
                    <a:pt x="182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1" name="Freeform 365"/>
            <p:cNvSpPr>
              <a:spLocks/>
            </p:cNvSpPr>
            <p:nvPr/>
          </p:nvSpPr>
          <p:spPr bwMode="auto">
            <a:xfrm>
              <a:off x="6492875" y="4087813"/>
              <a:ext cx="114300" cy="36195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23" y="29"/>
                </a:cxn>
                <a:cxn ang="0">
                  <a:pos x="105" y="59"/>
                </a:cxn>
                <a:cxn ang="0">
                  <a:pos x="89" y="88"/>
                </a:cxn>
                <a:cxn ang="0">
                  <a:pos x="74" y="118"/>
                </a:cxn>
                <a:cxn ang="0">
                  <a:pos x="48" y="173"/>
                </a:cxn>
                <a:cxn ang="0">
                  <a:pos x="36" y="200"/>
                </a:cxn>
                <a:cxn ang="0">
                  <a:pos x="27" y="227"/>
                </a:cxn>
                <a:cxn ang="0">
                  <a:pos x="18" y="251"/>
                </a:cxn>
                <a:cxn ang="0">
                  <a:pos x="12" y="276"/>
                </a:cxn>
                <a:cxn ang="0">
                  <a:pos x="6" y="300"/>
                </a:cxn>
                <a:cxn ang="0">
                  <a:pos x="3" y="326"/>
                </a:cxn>
                <a:cxn ang="0">
                  <a:pos x="0" y="348"/>
                </a:cxn>
                <a:cxn ang="0">
                  <a:pos x="0" y="372"/>
                </a:cxn>
                <a:cxn ang="0">
                  <a:pos x="0" y="394"/>
                </a:cxn>
                <a:cxn ang="0">
                  <a:pos x="2" y="417"/>
                </a:cxn>
                <a:cxn ang="0">
                  <a:pos x="8" y="458"/>
                </a:cxn>
                <a:cxn ang="0">
                  <a:pos x="13" y="477"/>
                </a:cxn>
                <a:cxn ang="0">
                  <a:pos x="21" y="497"/>
                </a:cxn>
                <a:cxn ang="0">
                  <a:pos x="29" y="515"/>
                </a:cxn>
                <a:cxn ang="0">
                  <a:pos x="39" y="534"/>
                </a:cxn>
                <a:cxn ang="0">
                  <a:pos x="50" y="551"/>
                </a:cxn>
                <a:cxn ang="0">
                  <a:pos x="63" y="569"/>
                </a:cxn>
                <a:cxn ang="0">
                  <a:pos x="77" y="585"/>
                </a:cxn>
                <a:cxn ang="0">
                  <a:pos x="92" y="602"/>
                </a:cxn>
                <a:cxn ang="0">
                  <a:pos x="109" y="616"/>
                </a:cxn>
                <a:cxn ang="0">
                  <a:pos x="128" y="632"/>
                </a:cxn>
                <a:cxn ang="0">
                  <a:pos x="147" y="645"/>
                </a:cxn>
                <a:cxn ang="0">
                  <a:pos x="169" y="659"/>
                </a:cxn>
                <a:cxn ang="0">
                  <a:pos x="191" y="671"/>
                </a:cxn>
                <a:cxn ang="0">
                  <a:pos x="216" y="684"/>
                </a:cxn>
              </a:cxnLst>
              <a:rect l="0" t="0" r="r" b="b"/>
              <a:pathLst>
                <a:path w="216" h="684">
                  <a:moveTo>
                    <a:pt x="144" y="0"/>
                  </a:moveTo>
                  <a:lnTo>
                    <a:pt x="123" y="29"/>
                  </a:lnTo>
                  <a:lnTo>
                    <a:pt x="105" y="59"/>
                  </a:lnTo>
                  <a:lnTo>
                    <a:pt x="89" y="88"/>
                  </a:lnTo>
                  <a:lnTo>
                    <a:pt x="74" y="118"/>
                  </a:lnTo>
                  <a:lnTo>
                    <a:pt x="48" y="173"/>
                  </a:lnTo>
                  <a:lnTo>
                    <a:pt x="36" y="200"/>
                  </a:lnTo>
                  <a:lnTo>
                    <a:pt x="27" y="227"/>
                  </a:lnTo>
                  <a:lnTo>
                    <a:pt x="18" y="251"/>
                  </a:lnTo>
                  <a:lnTo>
                    <a:pt x="12" y="276"/>
                  </a:lnTo>
                  <a:lnTo>
                    <a:pt x="6" y="300"/>
                  </a:lnTo>
                  <a:lnTo>
                    <a:pt x="3" y="326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0" y="394"/>
                  </a:lnTo>
                  <a:lnTo>
                    <a:pt x="2" y="417"/>
                  </a:lnTo>
                  <a:lnTo>
                    <a:pt x="8" y="458"/>
                  </a:lnTo>
                  <a:lnTo>
                    <a:pt x="13" y="477"/>
                  </a:lnTo>
                  <a:lnTo>
                    <a:pt x="21" y="497"/>
                  </a:lnTo>
                  <a:lnTo>
                    <a:pt x="29" y="515"/>
                  </a:lnTo>
                  <a:lnTo>
                    <a:pt x="39" y="534"/>
                  </a:lnTo>
                  <a:lnTo>
                    <a:pt x="50" y="551"/>
                  </a:lnTo>
                  <a:lnTo>
                    <a:pt x="63" y="569"/>
                  </a:lnTo>
                  <a:lnTo>
                    <a:pt x="77" y="585"/>
                  </a:lnTo>
                  <a:lnTo>
                    <a:pt x="92" y="602"/>
                  </a:lnTo>
                  <a:lnTo>
                    <a:pt x="109" y="616"/>
                  </a:lnTo>
                  <a:lnTo>
                    <a:pt x="128" y="632"/>
                  </a:lnTo>
                  <a:lnTo>
                    <a:pt x="147" y="645"/>
                  </a:lnTo>
                  <a:lnTo>
                    <a:pt x="169" y="659"/>
                  </a:lnTo>
                  <a:lnTo>
                    <a:pt x="191" y="671"/>
                  </a:lnTo>
                  <a:lnTo>
                    <a:pt x="216" y="68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Zoning </a:t>
            </a:r>
          </a:p>
        </p:txBody>
      </p:sp>
      <p:sp>
        <p:nvSpPr>
          <p:cNvPr id="53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Zoning</a:t>
            </a:r>
          </a:p>
          <a:p>
            <a:pPr lvl="1"/>
            <a:r>
              <a:rPr lang="en-US" dirty="0"/>
              <a:t>Combines the qualities of both WWN zoning and port </a:t>
            </a:r>
            <a:r>
              <a:rPr lang="en-US" dirty="0" smtClean="0"/>
              <a:t>zoning </a:t>
            </a:r>
          </a:p>
          <a:p>
            <a:pPr lvl="1"/>
            <a:r>
              <a:rPr lang="en-US" dirty="0" smtClean="0"/>
              <a:t>Using mixed </a:t>
            </a:r>
            <a:r>
              <a:rPr lang="en-US" dirty="0"/>
              <a:t>zoning enables a specific node port to be tied to the WWN of another </a:t>
            </a:r>
            <a:r>
              <a:rPr lang="en-US" dirty="0" smtClean="0"/>
              <a:t>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Zoning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14400" y="1219200"/>
            <a:ext cx="7233442" cy="4804174"/>
            <a:chOff x="914400" y="1219200"/>
            <a:chExt cx="7233442" cy="4804174"/>
          </a:xfrm>
        </p:grpSpPr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2030413" y="2901950"/>
              <a:ext cx="2047875" cy="611187"/>
            </a:xfrm>
            <a:custGeom>
              <a:avLst/>
              <a:gdLst/>
              <a:ahLst/>
              <a:cxnLst>
                <a:cxn ang="0">
                  <a:pos x="0" y="1154"/>
                </a:cxn>
                <a:cxn ang="0">
                  <a:pos x="920" y="1154"/>
                </a:cxn>
                <a:cxn ang="0">
                  <a:pos x="920" y="0"/>
                </a:cxn>
                <a:cxn ang="0">
                  <a:pos x="3870" y="0"/>
                </a:cxn>
              </a:cxnLst>
              <a:rect l="0" t="0" r="r" b="b"/>
              <a:pathLst>
                <a:path w="3870" h="1154">
                  <a:moveTo>
                    <a:pt x="0" y="1154"/>
                  </a:moveTo>
                  <a:lnTo>
                    <a:pt x="920" y="1154"/>
                  </a:lnTo>
                  <a:lnTo>
                    <a:pt x="920" y="0"/>
                  </a:lnTo>
                  <a:lnTo>
                    <a:pt x="3870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pic>
          <p:nvPicPr>
            <p:cNvPr id="409" name="Picture 4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095" y="2960042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2035175" y="2025650"/>
              <a:ext cx="2143125" cy="730250"/>
            </a:xfrm>
            <a:custGeom>
              <a:avLst/>
              <a:gdLst/>
              <a:ahLst/>
              <a:cxnLst>
                <a:cxn ang="0">
                  <a:pos x="4050" y="1380"/>
                </a:cxn>
                <a:cxn ang="0">
                  <a:pos x="4050" y="720"/>
                </a:cxn>
                <a:cxn ang="0">
                  <a:pos x="1582" y="720"/>
                </a:cxn>
                <a:cxn ang="0">
                  <a:pos x="1582" y="0"/>
                </a:cxn>
                <a:cxn ang="0">
                  <a:pos x="0" y="0"/>
                </a:cxn>
              </a:cxnLst>
              <a:rect l="0" t="0" r="r" b="b"/>
              <a:pathLst>
                <a:path w="4050" h="1380">
                  <a:moveTo>
                    <a:pt x="4050" y="1380"/>
                  </a:moveTo>
                  <a:lnTo>
                    <a:pt x="4050" y="720"/>
                  </a:lnTo>
                  <a:lnTo>
                    <a:pt x="1582" y="720"/>
                  </a:lnTo>
                  <a:lnTo>
                    <a:pt x="1582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43817" y="2919046"/>
              <a:ext cx="1031875" cy="990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0" y="0"/>
                </a:cxn>
                <a:cxn ang="0">
                  <a:pos x="1950" y="898"/>
                </a:cxn>
              </a:cxnLst>
              <a:rect l="0" t="0" r="r" b="b"/>
              <a:pathLst>
                <a:path w="1950" h="898">
                  <a:moveTo>
                    <a:pt x="0" y="0"/>
                  </a:moveTo>
                  <a:lnTo>
                    <a:pt x="1940" y="0"/>
                  </a:lnTo>
                  <a:lnTo>
                    <a:pt x="1950" y="898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cxnSp>
          <p:nvCxnSpPr>
            <p:cNvPr id="894" name="Straight Connector 893"/>
            <p:cNvCxnSpPr/>
            <p:nvPr/>
          </p:nvCxnSpPr>
          <p:spPr>
            <a:xfrm>
              <a:off x="5761892" y="3921368"/>
              <a:ext cx="914400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2023452" y="2895600"/>
              <a:ext cx="2143125" cy="1968989"/>
            </a:xfrm>
            <a:custGeom>
              <a:avLst/>
              <a:gdLst/>
              <a:ahLst/>
              <a:cxnLst>
                <a:cxn ang="0">
                  <a:pos x="4050" y="0"/>
                </a:cxn>
                <a:cxn ang="0">
                  <a:pos x="4050" y="659"/>
                </a:cxn>
                <a:cxn ang="0">
                  <a:pos x="1582" y="659"/>
                </a:cxn>
                <a:cxn ang="0">
                  <a:pos x="1582" y="3539"/>
                </a:cxn>
                <a:cxn ang="0">
                  <a:pos x="0" y="3539"/>
                </a:cxn>
              </a:cxnLst>
              <a:rect l="0" t="0" r="r" b="b"/>
              <a:pathLst>
                <a:path w="4050" h="3539">
                  <a:moveTo>
                    <a:pt x="4050" y="0"/>
                  </a:moveTo>
                  <a:lnTo>
                    <a:pt x="4050" y="659"/>
                  </a:lnTo>
                  <a:lnTo>
                    <a:pt x="1582" y="659"/>
                  </a:lnTo>
                  <a:lnTo>
                    <a:pt x="1582" y="3539"/>
                  </a:lnTo>
                  <a:lnTo>
                    <a:pt x="0" y="3539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H="1">
              <a:off x="5792788" y="3163887"/>
              <a:ext cx="6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99" name="Rectangle 333"/>
            <p:cNvSpPr>
              <a:spLocks noChangeArrowheads="1"/>
            </p:cNvSpPr>
            <p:nvPr/>
          </p:nvSpPr>
          <p:spPr bwMode="auto">
            <a:xfrm>
              <a:off x="3429000" y="3786554"/>
              <a:ext cx="3927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Zone 3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02" name="Line 336"/>
            <p:cNvSpPr>
              <a:spLocks noChangeShapeType="1"/>
            </p:cNvSpPr>
            <p:nvPr/>
          </p:nvSpPr>
          <p:spPr bwMode="auto">
            <a:xfrm flipH="1" flipV="1">
              <a:off x="3524250" y="3553191"/>
              <a:ext cx="13335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03" name="Freeform 337"/>
            <p:cNvSpPr>
              <a:spLocks/>
            </p:cNvSpPr>
            <p:nvPr/>
          </p:nvSpPr>
          <p:spPr bwMode="auto">
            <a:xfrm>
              <a:off x="3467100" y="3432541"/>
              <a:ext cx="165100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5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5"/>
                </a:cxn>
              </a:cxnLst>
              <a:rect l="0" t="0" r="r" b="b"/>
              <a:pathLst>
                <a:path w="310" h="405">
                  <a:moveTo>
                    <a:pt x="127" y="265"/>
                  </a:moveTo>
                  <a:lnTo>
                    <a:pt x="13" y="405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2" name="Rectangle 346"/>
            <p:cNvSpPr>
              <a:spLocks noChangeArrowheads="1"/>
            </p:cNvSpPr>
            <p:nvPr/>
          </p:nvSpPr>
          <p:spPr bwMode="auto">
            <a:xfrm>
              <a:off x="3275378" y="2404208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Port 1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3" name="Line 347"/>
            <p:cNvSpPr>
              <a:spLocks noChangeShapeType="1"/>
            </p:cNvSpPr>
            <p:nvPr/>
          </p:nvSpPr>
          <p:spPr bwMode="auto">
            <a:xfrm>
              <a:off x="3489814" y="2558073"/>
              <a:ext cx="317500" cy="2349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4" name="Freeform 348"/>
            <p:cNvSpPr>
              <a:spLocks/>
            </p:cNvSpPr>
            <p:nvPr/>
          </p:nvSpPr>
          <p:spPr bwMode="auto">
            <a:xfrm>
              <a:off x="3721589" y="2691423"/>
              <a:ext cx="211138" cy="180975"/>
            </a:xfrm>
            <a:custGeom>
              <a:avLst/>
              <a:gdLst/>
              <a:ahLst/>
              <a:cxnLst>
                <a:cxn ang="0">
                  <a:pos x="156" y="176"/>
                </a:cxn>
                <a:cxn ang="0">
                  <a:pos x="186" y="0"/>
                </a:cxn>
                <a:cxn ang="0">
                  <a:pos x="399" y="343"/>
                </a:cxn>
                <a:cxn ang="0">
                  <a:pos x="0" y="271"/>
                </a:cxn>
                <a:cxn ang="0">
                  <a:pos x="156" y="176"/>
                </a:cxn>
              </a:cxnLst>
              <a:rect l="0" t="0" r="r" b="b"/>
              <a:pathLst>
                <a:path w="399" h="343">
                  <a:moveTo>
                    <a:pt x="156" y="176"/>
                  </a:moveTo>
                  <a:lnTo>
                    <a:pt x="186" y="0"/>
                  </a:lnTo>
                  <a:lnTo>
                    <a:pt x="399" y="343"/>
                  </a:lnTo>
                  <a:lnTo>
                    <a:pt x="0" y="271"/>
                  </a:lnTo>
                  <a:lnTo>
                    <a:pt x="156" y="1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5" name="Line 349"/>
            <p:cNvSpPr>
              <a:spLocks noChangeShapeType="1"/>
            </p:cNvSpPr>
            <p:nvPr/>
          </p:nvSpPr>
          <p:spPr bwMode="auto">
            <a:xfrm rot="360000" flipH="1">
              <a:off x="4270986" y="1736481"/>
              <a:ext cx="341312" cy="812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7" name="Rectangle 351"/>
            <p:cNvSpPr>
              <a:spLocks noChangeArrowheads="1"/>
            </p:cNvSpPr>
            <p:nvPr/>
          </p:nvSpPr>
          <p:spPr bwMode="auto">
            <a:xfrm>
              <a:off x="4497876" y="1601177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Port 5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8" name="Rectangle 352"/>
            <p:cNvSpPr>
              <a:spLocks noChangeArrowheads="1"/>
            </p:cNvSpPr>
            <p:nvPr/>
          </p:nvSpPr>
          <p:spPr bwMode="auto">
            <a:xfrm>
              <a:off x="919163" y="2661329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10:00:00:00:C9:20:DC:40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9" name="Rectangle 353"/>
            <p:cNvSpPr>
              <a:spLocks noChangeArrowheads="1"/>
            </p:cNvSpPr>
            <p:nvPr/>
          </p:nvSpPr>
          <p:spPr bwMode="auto">
            <a:xfrm>
              <a:off x="914400" y="4115479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10:00:00:00:C9:20:DC:56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0" name="Rectangle 354"/>
            <p:cNvSpPr>
              <a:spLocks noChangeArrowheads="1"/>
            </p:cNvSpPr>
            <p:nvPr/>
          </p:nvSpPr>
          <p:spPr bwMode="auto">
            <a:xfrm>
              <a:off x="952500" y="5508170"/>
              <a:ext cx="17424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10:00:00:00:C9:20:DC:82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1" name="Freeform 355"/>
            <p:cNvSpPr>
              <a:spLocks/>
            </p:cNvSpPr>
            <p:nvPr/>
          </p:nvSpPr>
          <p:spPr bwMode="auto">
            <a:xfrm>
              <a:off x="2101850" y="2136775"/>
              <a:ext cx="125413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41"/>
                </a:cxn>
                <a:cxn ang="0">
                  <a:pos x="54" y="82"/>
                </a:cxn>
                <a:cxn ang="0">
                  <a:pos x="66" y="101"/>
                </a:cxn>
                <a:cxn ang="0">
                  <a:pos x="72" y="110"/>
                </a:cxn>
                <a:cxn ang="0">
                  <a:pos x="79" y="121"/>
                </a:cxn>
                <a:cxn ang="0">
                  <a:pos x="103" y="162"/>
                </a:cxn>
                <a:cxn ang="0">
                  <a:pos x="113" y="180"/>
                </a:cxn>
                <a:cxn ang="0">
                  <a:pos x="123" y="199"/>
                </a:cxn>
                <a:cxn ang="0">
                  <a:pos x="143" y="238"/>
                </a:cxn>
                <a:cxn ang="0">
                  <a:pos x="146" y="246"/>
                </a:cxn>
                <a:cxn ang="0">
                  <a:pos x="151" y="256"/>
                </a:cxn>
                <a:cxn ang="0">
                  <a:pos x="161" y="275"/>
                </a:cxn>
                <a:cxn ang="0">
                  <a:pos x="177" y="313"/>
                </a:cxn>
                <a:cxn ang="0">
                  <a:pos x="183" y="330"/>
                </a:cxn>
                <a:cxn ang="0">
                  <a:pos x="191" y="348"/>
                </a:cxn>
                <a:cxn ang="0">
                  <a:pos x="203" y="384"/>
                </a:cxn>
                <a:cxn ang="0">
                  <a:pos x="213" y="417"/>
                </a:cxn>
                <a:cxn ang="0">
                  <a:pos x="217" y="434"/>
                </a:cxn>
                <a:cxn ang="0">
                  <a:pos x="222" y="452"/>
                </a:cxn>
                <a:cxn ang="0">
                  <a:pos x="224" y="468"/>
                </a:cxn>
                <a:cxn ang="0">
                  <a:pos x="228" y="485"/>
                </a:cxn>
                <a:cxn ang="0">
                  <a:pos x="233" y="517"/>
                </a:cxn>
                <a:cxn ang="0">
                  <a:pos x="236" y="548"/>
                </a:cxn>
                <a:cxn ang="0">
                  <a:pos x="236" y="564"/>
                </a:cxn>
                <a:cxn ang="0">
                  <a:pos x="237" y="581"/>
                </a:cxn>
                <a:cxn ang="0">
                  <a:pos x="236" y="609"/>
                </a:cxn>
                <a:cxn ang="0">
                  <a:pos x="234" y="624"/>
                </a:cxn>
                <a:cxn ang="0">
                  <a:pos x="233" y="631"/>
                </a:cxn>
                <a:cxn ang="0">
                  <a:pos x="233" y="639"/>
                </a:cxn>
                <a:cxn ang="0">
                  <a:pos x="228" y="668"/>
                </a:cxn>
                <a:cxn ang="0">
                  <a:pos x="222" y="697"/>
                </a:cxn>
                <a:cxn ang="0">
                  <a:pos x="213" y="723"/>
                </a:cxn>
                <a:cxn ang="0">
                  <a:pos x="203" y="750"/>
                </a:cxn>
                <a:cxn ang="0">
                  <a:pos x="191" y="775"/>
                </a:cxn>
                <a:cxn ang="0">
                  <a:pos x="177" y="801"/>
                </a:cxn>
                <a:cxn ang="0">
                  <a:pos x="161" y="824"/>
                </a:cxn>
                <a:cxn ang="0">
                  <a:pos x="143" y="848"/>
                </a:cxn>
                <a:cxn ang="0">
                  <a:pos x="123" y="871"/>
                </a:cxn>
                <a:cxn ang="0">
                  <a:pos x="103" y="895"/>
                </a:cxn>
                <a:cxn ang="0">
                  <a:pos x="79" y="915"/>
                </a:cxn>
                <a:cxn ang="0">
                  <a:pos x="54" y="937"/>
                </a:cxn>
                <a:cxn ang="0">
                  <a:pos x="27" y="957"/>
                </a:cxn>
                <a:cxn ang="0">
                  <a:pos x="13" y="967"/>
                </a:cxn>
                <a:cxn ang="0">
                  <a:pos x="6" y="972"/>
                </a:cxn>
                <a:cxn ang="0">
                  <a:pos x="0" y="978"/>
                </a:cxn>
              </a:cxnLst>
              <a:rect l="0" t="0" r="r" b="b"/>
              <a:pathLst>
                <a:path w="237" h="978">
                  <a:moveTo>
                    <a:pt x="0" y="0"/>
                  </a:moveTo>
                  <a:lnTo>
                    <a:pt x="27" y="41"/>
                  </a:lnTo>
                  <a:lnTo>
                    <a:pt x="54" y="82"/>
                  </a:lnTo>
                  <a:lnTo>
                    <a:pt x="66" y="101"/>
                  </a:lnTo>
                  <a:lnTo>
                    <a:pt x="72" y="110"/>
                  </a:lnTo>
                  <a:lnTo>
                    <a:pt x="79" y="121"/>
                  </a:lnTo>
                  <a:lnTo>
                    <a:pt x="103" y="162"/>
                  </a:lnTo>
                  <a:lnTo>
                    <a:pt x="113" y="180"/>
                  </a:lnTo>
                  <a:lnTo>
                    <a:pt x="123" y="199"/>
                  </a:lnTo>
                  <a:lnTo>
                    <a:pt x="143" y="238"/>
                  </a:lnTo>
                  <a:lnTo>
                    <a:pt x="146" y="246"/>
                  </a:lnTo>
                  <a:lnTo>
                    <a:pt x="151" y="256"/>
                  </a:lnTo>
                  <a:lnTo>
                    <a:pt x="161" y="275"/>
                  </a:lnTo>
                  <a:lnTo>
                    <a:pt x="177" y="313"/>
                  </a:lnTo>
                  <a:lnTo>
                    <a:pt x="183" y="330"/>
                  </a:lnTo>
                  <a:lnTo>
                    <a:pt x="191" y="348"/>
                  </a:lnTo>
                  <a:lnTo>
                    <a:pt x="203" y="384"/>
                  </a:lnTo>
                  <a:lnTo>
                    <a:pt x="213" y="417"/>
                  </a:lnTo>
                  <a:lnTo>
                    <a:pt x="217" y="434"/>
                  </a:lnTo>
                  <a:lnTo>
                    <a:pt x="222" y="452"/>
                  </a:lnTo>
                  <a:lnTo>
                    <a:pt x="224" y="468"/>
                  </a:lnTo>
                  <a:lnTo>
                    <a:pt x="228" y="485"/>
                  </a:lnTo>
                  <a:lnTo>
                    <a:pt x="233" y="517"/>
                  </a:lnTo>
                  <a:lnTo>
                    <a:pt x="236" y="548"/>
                  </a:lnTo>
                  <a:lnTo>
                    <a:pt x="236" y="564"/>
                  </a:lnTo>
                  <a:lnTo>
                    <a:pt x="237" y="581"/>
                  </a:lnTo>
                  <a:lnTo>
                    <a:pt x="236" y="609"/>
                  </a:lnTo>
                  <a:lnTo>
                    <a:pt x="234" y="624"/>
                  </a:lnTo>
                  <a:lnTo>
                    <a:pt x="233" y="631"/>
                  </a:lnTo>
                  <a:lnTo>
                    <a:pt x="233" y="639"/>
                  </a:lnTo>
                  <a:lnTo>
                    <a:pt x="228" y="668"/>
                  </a:lnTo>
                  <a:lnTo>
                    <a:pt x="222" y="697"/>
                  </a:lnTo>
                  <a:lnTo>
                    <a:pt x="213" y="723"/>
                  </a:lnTo>
                  <a:lnTo>
                    <a:pt x="203" y="750"/>
                  </a:lnTo>
                  <a:lnTo>
                    <a:pt x="191" y="775"/>
                  </a:lnTo>
                  <a:lnTo>
                    <a:pt x="177" y="801"/>
                  </a:lnTo>
                  <a:lnTo>
                    <a:pt x="161" y="824"/>
                  </a:lnTo>
                  <a:lnTo>
                    <a:pt x="143" y="848"/>
                  </a:lnTo>
                  <a:lnTo>
                    <a:pt x="123" y="871"/>
                  </a:lnTo>
                  <a:lnTo>
                    <a:pt x="103" y="895"/>
                  </a:lnTo>
                  <a:lnTo>
                    <a:pt x="79" y="915"/>
                  </a:lnTo>
                  <a:lnTo>
                    <a:pt x="54" y="937"/>
                  </a:lnTo>
                  <a:lnTo>
                    <a:pt x="27" y="957"/>
                  </a:lnTo>
                  <a:lnTo>
                    <a:pt x="13" y="967"/>
                  </a:lnTo>
                  <a:lnTo>
                    <a:pt x="6" y="972"/>
                  </a:lnTo>
                  <a:lnTo>
                    <a:pt x="0" y="97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2" name="Freeform 356"/>
            <p:cNvSpPr>
              <a:spLocks/>
            </p:cNvSpPr>
            <p:nvPr/>
          </p:nvSpPr>
          <p:spPr bwMode="auto">
            <a:xfrm>
              <a:off x="2070100" y="2046287"/>
              <a:ext cx="165100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6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5"/>
                </a:cxn>
              </a:cxnLst>
              <a:rect l="0" t="0" r="r" b="b"/>
              <a:pathLst>
                <a:path w="310" h="406">
                  <a:moveTo>
                    <a:pt x="127" y="265"/>
                  </a:moveTo>
                  <a:lnTo>
                    <a:pt x="13" y="406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3" name="Freeform 357"/>
            <p:cNvSpPr>
              <a:spLocks/>
            </p:cNvSpPr>
            <p:nvPr/>
          </p:nvSpPr>
          <p:spPr bwMode="auto">
            <a:xfrm rot="120000">
              <a:off x="2078404" y="3660775"/>
              <a:ext cx="1444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8"/>
                </a:cxn>
                <a:cxn ang="0">
                  <a:pos x="59" y="58"/>
                </a:cxn>
                <a:cxn ang="0">
                  <a:pos x="85" y="87"/>
                </a:cxn>
                <a:cxn ang="0">
                  <a:pos x="97" y="102"/>
                </a:cxn>
                <a:cxn ang="0">
                  <a:pos x="103" y="109"/>
                </a:cxn>
                <a:cxn ang="0">
                  <a:pos x="110" y="117"/>
                </a:cxn>
                <a:cxn ang="0">
                  <a:pos x="133" y="146"/>
                </a:cxn>
                <a:cxn ang="0">
                  <a:pos x="155" y="175"/>
                </a:cxn>
                <a:cxn ang="0">
                  <a:pos x="174" y="204"/>
                </a:cxn>
                <a:cxn ang="0">
                  <a:pos x="182" y="218"/>
                </a:cxn>
                <a:cxn ang="0">
                  <a:pos x="192" y="234"/>
                </a:cxn>
                <a:cxn ang="0">
                  <a:pos x="199" y="247"/>
                </a:cxn>
                <a:cxn ang="0">
                  <a:pos x="207" y="261"/>
                </a:cxn>
                <a:cxn ang="0">
                  <a:pos x="222" y="290"/>
                </a:cxn>
                <a:cxn ang="0">
                  <a:pos x="234" y="318"/>
                </a:cxn>
                <a:cxn ang="0">
                  <a:pos x="245" y="346"/>
                </a:cxn>
                <a:cxn ang="0">
                  <a:pos x="253" y="373"/>
                </a:cxn>
                <a:cxn ang="0">
                  <a:pos x="260" y="401"/>
                </a:cxn>
                <a:cxn ang="0">
                  <a:pos x="263" y="415"/>
                </a:cxn>
                <a:cxn ang="0">
                  <a:pos x="266" y="429"/>
                </a:cxn>
                <a:cxn ang="0">
                  <a:pos x="271" y="458"/>
                </a:cxn>
                <a:cxn ang="0">
                  <a:pos x="272" y="484"/>
                </a:cxn>
                <a:cxn ang="0">
                  <a:pos x="272" y="511"/>
                </a:cxn>
                <a:cxn ang="0">
                  <a:pos x="270" y="537"/>
                </a:cxn>
                <a:cxn ang="0">
                  <a:pos x="267" y="550"/>
                </a:cxn>
                <a:cxn ang="0">
                  <a:pos x="266" y="565"/>
                </a:cxn>
                <a:cxn ang="0">
                  <a:pos x="263" y="577"/>
                </a:cxn>
                <a:cxn ang="0">
                  <a:pos x="260" y="590"/>
                </a:cxn>
                <a:cxn ang="0">
                  <a:pos x="253" y="616"/>
                </a:cxn>
                <a:cxn ang="0">
                  <a:pos x="245" y="643"/>
                </a:cxn>
                <a:cxn ang="0">
                  <a:pos x="235" y="669"/>
                </a:cxn>
                <a:cxn ang="0">
                  <a:pos x="222" y="693"/>
                </a:cxn>
                <a:cxn ang="0">
                  <a:pos x="207" y="719"/>
                </a:cxn>
                <a:cxn ang="0">
                  <a:pos x="191" y="743"/>
                </a:cxn>
                <a:cxn ang="0">
                  <a:pos x="173" y="770"/>
                </a:cxn>
                <a:cxn ang="0">
                  <a:pos x="152" y="794"/>
                </a:cxn>
                <a:cxn ang="0">
                  <a:pos x="131" y="819"/>
                </a:cxn>
                <a:cxn ang="0">
                  <a:pos x="108" y="843"/>
                </a:cxn>
                <a:cxn ang="0">
                  <a:pos x="84" y="869"/>
                </a:cxn>
              </a:cxnLst>
              <a:rect l="0" t="0" r="r" b="b"/>
              <a:pathLst>
                <a:path w="272" h="869">
                  <a:moveTo>
                    <a:pt x="0" y="0"/>
                  </a:moveTo>
                  <a:lnTo>
                    <a:pt x="30" y="28"/>
                  </a:lnTo>
                  <a:lnTo>
                    <a:pt x="59" y="58"/>
                  </a:lnTo>
                  <a:lnTo>
                    <a:pt x="85" y="87"/>
                  </a:lnTo>
                  <a:lnTo>
                    <a:pt x="97" y="102"/>
                  </a:lnTo>
                  <a:lnTo>
                    <a:pt x="103" y="109"/>
                  </a:lnTo>
                  <a:lnTo>
                    <a:pt x="110" y="117"/>
                  </a:lnTo>
                  <a:lnTo>
                    <a:pt x="133" y="146"/>
                  </a:lnTo>
                  <a:lnTo>
                    <a:pt x="155" y="175"/>
                  </a:lnTo>
                  <a:lnTo>
                    <a:pt x="174" y="204"/>
                  </a:lnTo>
                  <a:lnTo>
                    <a:pt x="182" y="218"/>
                  </a:lnTo>
                  <a:lnTo>
                    <a:pt x="192" y="234"/>
                  </a:lnTo>
                  <a:lnTo>
                    <a:pt x="199" y="247"/>
                  </a:lnTo>
                  <a:lnTo>
                    <a:pt x="207" y="261"/>
                  </a:lnTo>
                  <a:lnTo>
                    <a:pt x="222" y="290"/>
                  </a:lnTo>
                  <a:lnTo>
                    <a:pt x="234" y="318"/>
                  </a:lnTo>
                  <a:lnTo>
                    <a:pt x="245" y="346"/>
                  </a:lnTo>
                  <a:lnTo>
                    <a:pt x="253" y="373"/>
                  </a:lnTo>
                  <a:lnTo>
                    <a:pt x="260" y="401"/>
                  </a:lnTo>
                  <a:lnTo>
                    <a:pt x="263" y="415"/>
                  </a:lnTo>
                  <a:lnTo>
                    <a:pt x="266" y="429"/>
                  </a:lnTo>
                  <a:lnTo>
                    <a:pt x="271" y="458"/>
                  </a:lnTo>
                  <a:lnTo>
                    <a:pt x="272" y="484"/>
                  </a:lnTo>
                  <a:lnTo>
                    <a:pt x="272" y="511"/>
                  </a:lnTo>
                  <a:lnTo>
                    <a:pt x="270" y="537"/>
                  </a:lnTo>
                  <a:lnTo>
                    <a:pt x="267" y="550"/>
                  </a:lnTo>
                  <a:lnTo>
                    <a:pt x="266" y="565"/>
                  </a:lnTo>
                  <a:lnTo>
                    <a:pt x="263" y="577"/>
                  </a:lnTo>
                  <a:lnTo>
                    <a:pt x="260" y="590"/>
                  </a:lnTo>
                  <a:lnTo>
                    <a:pt x="253" y="616"/>
                  </a:lnTo>
                  <a:lnTo>
                    <a:pt x="245" y="643"/>
                  </a:lnTo>
                  <a:lnTo>
                    <a:pt x="235" y="669"/>
                  </a:lnTo>
                  <a:lnTo>
                    <a:pt x="222" y="693"/>
                  </a:lnTo>
                  <a:lnTo>
                    <a:pt x="207" y="719"/>
                  </a:lnTo>
                  <a:lnTo>
                    <a:pt x="191" y="743"/>
                  </a:lnTo>
                  <a:lnTo>
                    <a:pt x="173" y="770"/>
                  </a:lnTo>
                  <a:lnTo>
                    <a:pt x="152" y="794"/>
                  </a:lnTo>
                  <a:lnTo>
                    <a:pt x="131" y="819"/>
                  </a:lnTo>
                  <a:lnTo>
                    <a:pt x="108" y="843"/>
                  </a:lnTo>
                  <a:lnTo>
                    <a:pt x="84" y="86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4" name="Freeform 358"/>
            <p:cNvSpPr>
              <a:spLocks/>
            </p:cNvSpPr>
            <p:nvPr/>
          </p:nvSpPr>
          <p:spPr bwMode="auto">
            <a:xfrm>
              <a:off x="2070100" y="3570287"/>
              <a:ext cx="165100" cy="214313"/>
            </a:xfrm>
            <a:custGeom>
              <a:avLst/>
              <a:gdLst/>
              <a:ahLst/>
              <a:cxnLst>
                <a:cxn ang="0">
                  <a:pos x="127" y="265"/>
                </a:cxn>
                <a:cxn ang="0">
                  <a:pos x="13" y="405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5"/>
                </a:cxn>
              </a:cxnLst>
              <a:rect l="0" t="0" r="r" b="b"/>
              <a:pathLst>
                <a:path w="310" h="405">
                  <a:moveTo>
                    <a:pt x="127" y="265"/>
                  </a:moveTo>
                  <a:lnTo>
                    <a:pt x="13" y="405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5" name="Freeform 359"/>
            <p:cNvSpPr>
              <a:spLocks/>
            </p:cNvSpPr>
            <p:nvPr/>
          </p:nvSpPr>
          <p:spPr bwMode="auto">
            <a:xfrm rot="420000">
              <a:off x="2101850" y="5074383"/>
              <a:ext cx="138113" cy="434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1"/>
                </a:cxn>
                <a:cxn ang="0">
                  <a:pos x="56" y="63"/>
                </a:cxn>
                <a:cxn ang="0">
                  <a:pos x="83" y="93"/>
                </a:cxn>
                <a:cxn ang="0">
                  <a:pos x="108" y="124"/>
                </a:cxn>
                <a:cxn ang="0">
                  <a:pos x="131" y="153"/>
                </a:cxn>
                <a:cxn ang="0">
                  <a:pos x="151" y="184"/>
                </a:cxn>
                <a:cxn ang="0">
                  <a:pos x="170" y="213"/>
                </a:cxn>
                <a:cxn ang="0">
                  <a:pos x="179" y="227"/>
                </a:cxn>
                <a:cxn ang="0">
                  <a:pos x="188" y="243"/>
                </a:cxn>
                <a:cxn ang="0">
                  <a:pos x="203" y="270"/>
                </a:cxn>
                <a:cxn ang="0">
                  <a:pos x="216" y="299"/>
                </a:cxn>
                <a:cxn ang="0">
                  <a:pos x="228" y="325"/>
                </a:cxn>
                <a:cxn ang="0">
                  <a:pos x="239" y="354"/>
                </a:cxn>
                <a:cxn ang="0">
                  <a:pos x="246" y="381"/>
                </a:cxn>
                <a:cxn ang="0">
                  <a:pos x="248" y="394"/>
                </a:cxn>
                <a:cxn ang="0">
                  <a:pos x="252" y="408"/>
                </a:cxn>
                <a:cxn ang="0">
                  <a:pos x="257" y="435"/>
                </a:cxn>
                <a:cxn ang="0">
                  <a:pos x="260" y="461"/>
                </a:cxn>
                <a:cxn ang="0">
                  <a:pos x="260" y="485"/>
                </a:cxn>
                <a:cxn ang="0">
                  <a:pos x="259" y="497"/>
                </a:cxn>
                <a:cxn ang="0">
                  <a:pos x="259" y="510"/>
                </a:cxn>
                <a:cxn ang="0">
                  <a:pos x="255" y="534"/>
                </a:cxn>
                <a:cxn ang="0">
                  <a:pos x="251" y="559"/>
                </a:cxn>
                <a:cxn ang="0">
                  <a:pos x="243" y="582"/>
                </a:cxn>
                <a:cxn ang="0">
                  <a:pos x="235" y="606"/>
                </a:cxn>
                <a:cxn ang="0">
                  <a:pos x="231" y="611"/>
                </a:cxn>
                <a:cxn ang="0">
                  <a:pos x="229" y="617"/>
                </a:cxn>
                <a:cxn ang="0">
                  <a:pos x="224" y="629"/>
                </a:cxn>
                <a:cxn ang="0">
                  <a:pos x="212" y="653"/>
                </a:cxn>
                <a:cxn ang="0">
                  <a:pos x="197" y="674"/>
                </a:cxn>
                <a:cxn ang="0">
                  <a:pos x="192" y="679"/>
                </a:cxn>
                <a:cxn ang="0">
                  <a:pos x="188" y="685"/>
                </a:cxn>
                <a:cxn ang="0">
                  <a:pos x="181" y="697"/>
                </a:cxn>
                <a:cxn ang="0">
                  <a:pos x="163" y="719"/>
                </a:cxn>
                <a:cxn ang="0">
                  <a:pos x="144" y="740"/>
                </a:cxn>
                <a:cxn ang="0">
                  <a:pos x="122" y="760"/>
                </a:cxn>
                <a:cxn ang="0">
                  <a:pos x="99" y="781"/>
                </a:cxn>
                <a:cxn ang="0">
                  <a:pos x="74" y="800"/>
                </a:cxn>
                <a:cxn ang="0">
                  <a:pos x="48" y="822"/>
                </a:cxn>
              </a:cxnLst>
              <a:rect l="0" t="0" r="r" b="b"/>
              <a:pathLst>
                <a:path w="260" h="822">
                  <a:moveTo>
                    <a:pt x="0" y="0"/>
                  </a:moveTo>
                  <a:lnTo>
                    <a:pt x="29" y="31"/>
                  </a:lnTo>
                  <a:lnTo>
                    <a:pt x="56" y="63"/>
                  </a:lnTo>
                  <a:lnTo>
                    <a:pt x="83" y="93"/>
                  </a:lnTo>
                  <a:lnTo>
                    <a:pt x="108" y="124"/>
                  </a:lnTo>
                  <a:lnTo>
                    <a:pt x="131" y="153"/>
                  </a:lnTo>
                  <a:lnTo>
                    <a:pt x="151" y="184"/>
                  </a:lnTo>
                  <a:lnTo>
                    <a:pt x="170" y="213"/>
                  </a:lnTo>
                  <a:lnTo>
                    <a:pt x="179" y="227"/>
                  </a:lnTo>
                  <a:lnTo>
                    <a:pt x="188" y="243"/>
                  </a:lnTo>
                  <a:lnTo>
                    <a:pt x="203" y="270"/>
                  </a:lnTo>
                  <a:lnTo>
                    <a:pt x="216" y="299"/>
                  </a:lnTo>
                  <a:lnTo>
                    <a:pt x="228" y="325"/>
                  </a:lnTo>
                  <a:lnTo>
                    <a:pt x="239" y="354"/>
                  </a:lnTo>
                  <a:lnTo>
                    <a:pt x="246" y="381"/>
                  </a:lnTo>
                  <a:lnTo>
                    <a:pt x="248" y="394"/>
                  </a:lnTo>
                  <a:lnTo>
                    <a:pt x="252" y="408"/>
                  </a:lnTo>
                  <a:lnTo>
                    <a:pt x="257" y="435"/>
                  </a:lnTo>
                  <a:lnTo>
                    <a:pt x="260" y="461"/>
                  </a:lnTo>
                  <a:lnTo>
                    <a:pt x="260" y="485"/>
                  </a:lnTo>
                  <a:lnTo>
                    <a:pt x="259" y="497"/>
                  </a:lnTo>
                  <a:lnTo>
                    <a:pt x="259" y="510"/>
                  </a:lnTo>
                  <a:lnTo>
                    <a:pt x="255" y="534"/>
                  </a:lnTo>
                  <a:lnTo>
                    <a:pt x="251" y="559"/>
                  </a:lnTo>
                  <a:lnTo>
                    <a:pt x="243" y="582"/>
                  </a:lnTo>
                  <a:lnTo>
                    <a:pt x="235" y="606"/>
                  </a:lnTo>
                  <a:lnTo>
                    <a:pt x="231" y="611"/>
                  </a:lnTo>
                  <a:lnTo>
                    <a:pt x="229" y="617"/>
                  </a:lnTo>
                  <a:lnTo>
                    <a:pt x="224" y="629"/>
                  </a:lnTo>
                  <a:lnTo>
                    <a:pt x="212" y="653"/>
                  </a:lnTo>
                  <a:lnTo>
                    <a:pt x="197" y="674"/>
                  </a:lnTo>
                  <a:lnTo>
                    <a:pt x="192" y="679"/>
                  </a:lnTo>
                  <a:lnTo>
                    <a:pt x="188" y="685"/>
                  </a:lnTo>
                  <a:lnTo>
                    <a:pt x="181" y="697"/>
                  </a:lnTo>
                  <a:lnTo>
                    <a:pt x="163" y="719"/>
                  </a:lnTo>
                  <a:lnTo>
                    <a:pt x="144" y="740"/>
                  </a:lnTo>
                  <a:lnTo>
                    <a:pt x="122" y="760"/>
                  </a:lnTo>
                  <a:lnTo>
                    <a:pt x="99" y="781"/>
                  </a:lnTo>
                  <a:lnTo>
                    <a:pt x="74" y="800"/>
                  </a:lnTo>
                  <a:lnTo>
                    <a:pt x="48" y="82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6" name="Freeform 360"/>
            <p:cNvSpPr>
              <a:spLocks/>
            </p:cNvSpPr>
            <p:nvPr/>
          </p:nvSpPr>
          <p:spPr bwMode="auto">
            <a:xfrm>
              <a:off x="2058377" y="4929554"/>
              <a:ext cx="165100" cy="215900"/>
            </a:xfrm>
            <a:custGeom>
              <a:avLst/>
              <a:gdLst/>
              <a:ahLst/>
              <a:cxnLst>
                <a:cxn ang="0">
                  <a:pos x="127" y="266"/>
                </a:cxn>
                <a:cxn ang="0">
                  <a:pos x="13" y="406"/>
                </a:cxn>
                <a:cxn ang="0">
                  <a:pos x="0" y="0"/>
                </a:cxn>
                <a:cxn ang="0">
                  <a:pos x="310" y="263"/>
                </a:cxn>
                <a:cxn ang="0">
                  <a:pos x="127" y="266"/>
                </a:cxn>
              </a:cxnLst>
              <a:rect l="0" t="0" r="r" b="b"/>
              <a:pathLst>
                <a:path w="310" h="406">
                  <a:moveTo>
                    <a:pt x="127" y="266"/>
                  </a:moveTo>
                  <a:lnTo>
                    <a:pt x="13" y="406"/>
                  </a:lnTo>
                  <a:lnTo>
                    <a:pt x="0" y="0"/>
                  </a:lnTo>
                  <a:lnTo>
                    <a:pt x="310" y="263"/>
                  </a:lnTo>
                  <a:lnTo>
                    <a:pt x="127" y="2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7" name="Rectangle 361"/>
            <p:cNvSpPr>
              <a:spLocks noChangeArrowheads="1"/>
            </p:cNvSpPr>
            <p:nvPr/>
          </p:nvSpPr>
          <p:spPr bwMode="auto">
            <a:xfrm>
              <a:off x="6424613" y="4440237"/>
              <a:ext cx="172322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WWN 50:06:04:82:E8:91:2B:9E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0" name="Rectangle 364"/>
            <p:cNvSpPr>
              <a:spLocks noChangeArrowheads="1"/>
            </p:cNvSpPr>
            <p:nvPr/>
          </p:nvSpPr>
          <p:spPr bwMode="auto">
            <a:xfrm>
              <a:off x="3044825" y="5807930"/>
              <a:ext cx="407233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Zone 3 (Mixed Zone) = 10:00:00:00:C9:20:DC:56 ; 15,12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3" name="Rectangle 367"/>
            <p:cNvSpPr>
              <a:spLocks noChangeArrowheads="1"/>
            </p:cNvSpPr>
            <p:nvPr/>
          </p:nvSpPr>
          <p:spPr bwMode="auto">
            <a:xfrm>
              <a:off x="1567625" y="1219200"/>
              <a:ext cx="43120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Servers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4" name="Rectangle 368"/>
            <p:cNvSpPr>
              <a:spLocks noChangeArrowheads="1"/>
            </p:cNvSpPr>
            <p:nvPr/>
          </p:nvSpPr>
          <p:spPr bwMode="auto">
            <a:xfrm>
              <a:off x="6738258" y="2647752"/>
              <a:ext cx="80150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5" name="Rectangle 369"/>
            <p:cNvSpPr>
              <a:spLocks noChangeArrowheads="1"/>
            </p:cNvSpPr>
            <p:nvPr/>
          </p:nvSpPr>
          <p:spPr bwMode="auto">
            <a:xfrm>
              <a:off x="4941278" y="2684584"/>
              <a:ext cx="56425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FC Switch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6" name="Rectangle 370"/>
            <p:cNvSpPr>
              <a:spLocks noChangeArrowheads="1"/>
            </p:cNvSpPr>
            <p:nvPr/>
          </p:nvSpPr>
          <p:spPr bwMode="auto">
            <a:xfrm>
              <a:off x="3733800" y="1219200"/>
              <a:ext cx="13192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Switch Domain ID = 15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9" name="Rectangle 373"/>
            <p:cNvSpPr>
              <a:spLocks noChangeArrowheads="1"/>
            </p:cNvSpPr>
            <p:nvPr/>
          </p:nvSpPr>
          <p:spPr bwMode="auto">
            <a:xfrm>
              <a:off x="5239483" y="3483342"/>
              <a:ext cx="42639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Port 12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11" name="Rectangle 345"/>
            <p:cNvSpPr>
              <a:spLocks noChangeArrowheads="1"/>
            </p:cNvSpPr>
            <p:nvPr/>
          </p:nvSpPr>
          <p:spPr bwMode="auto">
            <a:xfrm>
              <a:off x="4573588" y="3556856"/>
              <a:ext cx="35426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Port 9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07" name="Picture 12" descr="C:\Documents and Settings\sridhs\Desktop\ISM Book L3\colored Icons\Storage Array with por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51166" y="2840431"/>
              <a:ext cx="905190" cy="1437655"/>
            </a:xfrm>
            <a:prstGeom prst="rect">
              <a:avLst/>
            </a:prstGeom>
            <a:noFill/>
          </p:spPr>
        </p:pic>
        <p:pic>
          <p:nvPicPr>
            <p:cNvPr id="408" name="Picture 40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099" y="1480458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" name="Picture 4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5774" y="4310742"/>
              <a:ext cx="510303" cy="11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628" y="2579912"/>
              <a:ext cx="999477" cy="41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2" name="Oval 421"/>
            <p:cNvSpPr/>
            <p:nvPr/>
          </p:nvSpPr>
          <p:spPr>
            <a:xfrm rot="20917093">
              <a:off x="1925364" y="3027257"/>
              <a:ext cx="3095132" cy="381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1246" name="Line 343"/>
            <p:cNvSpPr>
              <a:spLocks noChangeShapeType="1"/>
            </p:cNvSpPr>
            <p:nvPr/>
          </p:nvSpPr>
          <p:spPr bwMode="auto">
            <a:xfrm flipH="1" flipV="1">
              <a:off x="5012244" y="3054717"/>
              <a:ext cx="43180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8" name="Freeform 372"/>
            <p:cNvSpPr>
              <a:spLocks/>
            </p:cNvSpPr>
            <p:nvPr/>
          </p:nvSpPr>
          <p:spPr bwMode="auto">
            <a:xfrm>
              <a:off x="4934457" y="2948354"/>
              <a:ext cx="193675" cy="206375"/>
            </a:xfrm>
            <a:custGeom>
              <a:avLst/>
              <a:gdLst/>
              <a:ahLst/>
              <a:cxnLst>
                <a:cxn ang="0">
                  <a:pos x="192" y="223"/>
                </a:cxn>
                <a:cxn ang="0">
                  <a:pos x="118" y="388"/>
                </a:cxn>
                <a:cxn ang="0">
                  <a:pos x="0" y="0"/>
                </a:cxn>
                <a:cxn ang="0">
                  <a:pos x="367" y="173"/>
                </a:cxn>
                <a:cxn ang="0">
                  <a:pos x="192" y="223"/>
                </a:cxn>
              </a:cxnLst>
              <a:rect l="0" t="0" r="r" b="b"/>
              <a:pathLst>
                <a:path w="367" h="388">
                  <a:moveTo>
                    <a:pt x="192" y="223"/>
                  </a:moveTo>
                  <a:lnTo>
                    <a:pt x="118" y="388"/>
                  </a:lnTo>
                  <a:lnTo>
                    <a:pt x="0" y="0"/>
                  </a:lnTo>
                  <a:lnTo>
                    <a:pt x="367" y="173"/>
                  </a:lnTo>
                  <a:lnTo>
                    <a:pt x="19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09" name="Line 343"/>
            <p:cNvSpPr>
              <a:spLocks noChangeShapeType="1"/>
            </p:cNvSpPr>
            <p:nvPr/>
          </p:nvSpPr>
          <p:spPr bwMode="auto">
            <a:xfrm flipH="1" flipV="1">
              <a:off x="4295775" y="3139343"/>
              <a:ext cx="43180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0" name="Freeform 344"/>
            <p:cNvSpPr>
              <a:spLocks/>
            </p:cNvSpPr>
            <p:nvPr/>
          </p:nvSpPr>
          <p:spPr bwMode="auto">
            <a:xfrm>
              <a:off x="4200525" y="3018693"/>
              <a:ext cx="193675" cy="206375"/>
            </a:xfrm>
            <a:custGeom>
              <a:avLst/>
              <a:gdLst/>
              <a:ahLst/>
              <a:cxnLst>
                <a:cxn ang="0">
                  <a:pos x="192" y="223"/>
                </a:cxn>
                <a:cxn ang="0">
                  <a:pos x="117" y="388"/>
                </a:cxn>
                <a:cxn ang="0">
                  <a:pos x="0" y="0"/>
                </a:cxn>
                <a:cxn ang="0">
                  <a:pos x="367" y="173"/>
                </a:cxn>
                <a:cxn ang="0">
                  <a:pos x="192" y="223"/>
                </a:cxn>
              </a:cxnLst>
              <a:rect l="0" t="0" r="r" b="b"/>
              <a:pathLst>
                <a:path w="367" h="388">
                  <a:moveTo>
                    <a:pt x="192" y="223"/>
                  </a:moveTo>
                  <a:lnTo>
                    <a:pt x="117" y="388"/>
                  </a:lnTo>
                  <a:lnTo>
                    <a:pt x="0" y="0"/>
                  </a:lnTo>
                  <a:lnTo>
                    <a:pt x="367" y="173"/>
                  </a:lnTo>
                  <a:lnTo>
                    <a:pt x="19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16" name="Freeform 350"/>
            <p:cNvSpPr>
              <a:spLocks/>
            </p:cNvSpPr>
            <p:nvPr/>
          </p:nvSpPr>
          <p:spPr bwMode="auto">
            <a:xfrm rot="600000">
              <a:off x="4197350" y="2391508"/>
              <a:ext cx="165100" cy="214313"/>
            </a:xfrm>
            <a:custGeom>
              <a:avLst/>
              <a:gdLst/>
              <a:ahLst/>
              <a:cxnLst>
                <a:cxn ang="0">
                  <a:pos x="131" y="127"/>
                </a:cxn>
                <a:cxn ang="0">
                  <a:pos x="311" y="109"/>
                </a:cxn>
                <a:cxn ang="0">
                  <a:pos x="32" y="406"/>
                </a:cxn>
                <a:cxn ang="0">
                  <a:pos x="0" y="0"/>
                </a:cxn>
                <a:cxn ang="0">
                  <a:pos x="131" y="127"/>
                </a:cxn>
              </a:cxnLst>
              <a:rect l="0" t="0" r="r" b="b"/>
              <a:pathLst>
                <a:path w="311" h="406">
                  <a:moveTo>
                    <a:pt x="131" y="127"/>
                  </a:moveTo>
                  <a:lnTo>
                    <a:pt x="311" y="109"/>
                  </a:lnTo>
                  <a:lnTo>
                    <a:pt x="32" y="406"/>
                  </a:lnTo>
                  <a:lnTo>
                    <a:pt x="0" y="0"/>
                  </a:lnTo>
                  <a:lnTo>
                    <a:pt x="13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2" name="Freeform 366"/>
            <p:cNvSpPr>
              <a:spLocks/>
            </p:cNvSpPr>
            <p:nvPr/>
          </p:nvSpPr>
          <p:spPr bwMode="auto">
            <a:xfrm>
              <a:off x="6456363" y="3962400"/>
              <a:ext cx="163512" cy="214313"/>
            </a:xfrm>
            <a:custGeom>
              <a:avLst/>
              <a:gdLst/>
              <a:ahLst/>
              <a:cxnLst>
                <a:cxn ang="0">
                  <a:pos x="182" y="265"/>
                </a:cxn>
                <a:cxn ang="0">
                  <a:pos x="296" y="405"/>
                </a:cxn>
                <a:cxn ang="0">
                  <a:pos x="310" y="0"/>
                </a:cxn>
                <a:cxn ang="0">
                  <a:pos x="0" y="262"/>
                </a:cxn>
                <a:cxn ang="0">
                  <a:pos x="182" y="265"/>
                </a:cxn>
              </a:cxnLst>
              <a:rect l="0" t="0" r="r" b="b"/>
              <a:pathLst>
                <a:path w="310" h="405">
                  <a:moveTo>
                    <a:pt x="182" y="265"/>
                  </a:moveTo>
                  <a:lnTo>
                    <a:pt x="296" y="405"/>
                  </a:lnTo>
                  <a:lnTo>
                    <a:pt x="310" y="0"/>
                  </a:lnTo>
                  <a:lnTo>
                    <a:pt x="0" y="262"/>
                  </a:lnTo>
                  <a:lnTo>
                    <a:pt x="182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1" name="Freeform 365"/>
            <p:cNvSpPr>
              <a:spLocks/>
            </p:cNvSpPr>
            <p:nvPr/>
          </p:nvSpPr>
          <p:spPr bwMode="auto">
            <a:xfrm>
              <a:off x="6492875" y="4087813"/>
              <a:ext cx="114300" cy="36195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23" y="29"/>
                </a:cxn>
                <a:cxn ang="0">
                  <a:pos x="105" y="59"/>
                </a:cxn>
                <a:cxn ang="0">
                  <a:pos x="89" y="88"/>
                </a:cxn>
                <a:cxn ang="0">
                  <a:pos x="74" y="118"/>
                </a:cxn>
                <a:cxn ang="0">
                  <a:pos x="48" y="173"/>
                </a:cxn>
                <a:cxn ang="0">
                  <a:pos x="36" y="200"/>
                </a:cxn>
                <a:cxn ang="0">
                  <a:pos x="27" y="227"/>
                </a:cxn>
                <a:cxn ang="0">
                  <a:pos x="18" y="251"/>
                </a:cxn>
                <a:cxn ang="0">
                  <a:pos x="12" y="276"/>
                </a:cxn>
                <a:cxn ang="0">
                  <a:pos x="6" y="300"/>
                </a:cxn>
                <a:cxn ang="0">
                  <a:pos x="3" y="326"/>
                </a:cxn>
                <a:cxn ang="0">
                  <a:pos x="0" y="348"/>
                </a:cxn>
                <a:cxn ang="0">
                  <a:pos x="0" y="372"/>
                </a:cxn>
                <a:cxn ang="0">
                  <a:pos x="0" y="394"/>
                </a:cxn>
                <a:cxn ang="0">
                  <a:pos x="2" y="417"/>
                </a:cxn>
                <a:cxn ang="0">
                  <a:pos x="8" y="458"/>
                </a:cxn>
                <a:cxn ang="0">
                  <a:pos x="13" y="477"/>
                </a:cxn>
                <a:cxn ang="0">
                  <a:pos x="21" y="497"/>
                </a:cxn>
                <a:cxn ang="0">
                  <a:pos x="29" y="515"/>
                </a:cxn>
                <a:cxn ang="0">
                  <a:pos x="39" y="534"/>
                </a:cxn>
                <a:cxn ang="0">
                  <a:pos x="50" y="551"/>
                </a:cxn>
                <a:cxn ang="0">
                  <a:pos x="63" y="569"/>
                </a:cxn>
                <a:cxn ang="0">
                  <a:pos x="77" y="585"/>
                </a:cxn>
                <a:cxn ang="0">
                  <a:pos x="92" y="602"/>
                </a:cxn>
                <a:cxn ang="0">
                  <a:pos x="109" y="616"/>
                </a:cxn>
                <a:cxn ang="0">
                  <a:pos x="128" y="632"/>
                </a:cxn>
                <a:cxn ang="0">
                  <a:pos x="147" y="645"/>
                </a:cxn>
                <a:cxn ang="0">
                  <a:pos x="169" y="659"/>
                </a:cxn>
                <a:cxn ang="0">
                  <a:pos x="191" y="671"/>
                </a:cxn>
                <a:cxn ang="0">
                  <a:pos x="216" y="684"/>
                </a:cxn>
              </a:cxnLst>
              <a:rect l="0" t="0" r="r" b="b"/>
              <a:pathLst>
                <a:path w="216" h="684">
                  <a:moveTo>
                    <a:pt x="144" y="0"/>
                  </a:moveTo>
                  <a:lnTo>
                    <a:pt x="123" y="29"/>
                  </a:lnTo>
                  <a:lnTo>
                    <a:pt x="105" y="59"/>
                  </a:lnTo>
                  <a:lnTo>
                    <a:pt x="89" y="88"/>
                  </a:lnTo>
                  <a:lnTo>
                    <a:pt x="74" y="118"/>
                  </a:lnTo>
                  <a:lnTo>
                    <a:pt x="48" y="173"/>
                  </a:lnTo>
                  <a:lnTo>
                    <a:pt x="36" y="200"/>
                  </a:lnTo>
                  <a:lnTo>
                    <a:pt x="27" y="227"/>
                  </a:lnTo>
                  <a:lnTo>
                    <a:pt x="18" y="251"/>
                  </a:lnTo>
                  <a:lnTo>
                    <a:pt x="12" y="276"/>
                  </a:lnTo>
                  <a:lnTo>
                    <a:pt x="6" y="300"/>
                  </a:lnTo>
                  <a:lnTo>
                    <a:pt x="3" y="326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0" y="394"/>
                  </a:lnTo>
                  <a:lnTo>
                    <a:pt x="2" y="417"/>
                  </a:lnTo>
                  <a:lnTo>
                    <a:pt x="8" y="458"/>
                  </a:lnTo>
                  <a:lnTo>
                    <a:pt x="13" y="477"/>
                  </a:lnTo>
                  <a:lnTo>
                    <a:pt x="21" y="497"/>
                  </a:lnTo>
                  <a:lnTo>
                    <a:pt x="29" y="515"/>
                  </a:lnTo>
                  <a:lnTo>
                    <a:pt x="39" y="534"/>
                  </a:lnTo>
                  <a:lnTo>
                    <a:pt x="50" y="551"/>
                  </a:lnTo>
                  <a:lnTo>
                    <a:pt x="63" y="569"/>
                  </a:lnTo>
                  <a:lnTo>
                    <a:pt x="77" y="585"/>
                  </a:lnTo>
                  <a:lnTo>
                    <a:pt x="92" y="602"/>
                  </a:lnTo>
                  <a:lnTo>
                    <a:pt x="109" y="616"/>
                  </a:lnTo>
                  <a:lnTo>
                    <a:pt x="128" y="632"/>
                  </a:lnTo>
                  <a:lnTo>
                    <a:pt x="147" y="645"/>
                  </a:lnTo>
                  <a:lnTo>
                    <a:pt x="169" y="659"/>
                  </a:lnTo>
                  <a:lnTo>
                    <a:pt x="191" y="671"/>
                  </a:lnTo>
                  <a:lnTo>
                    <a:pt x="216" y="68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 (FC SAN)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Block-level storage virtualization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Virtual SAN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4: Virtualization in SAN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Block-level Storage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3733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Provides a virtualization layer in SAN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Abstracts block storage devices and creates a storage pool by aggregating LUNs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Virtual volumes are created from storage pool and assigned to hosts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Virtualization layer maps virtual volumes to LUNs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Online volume expansion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Nondisruptive</a:t>
            </a:r>
            <a:r>
              <a:rPr lang="en-US" dirty="0" smtClean="0"/>
              <a:t> migration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137102" y="880947"/>
            <a:ext cx="4835928" cy="5138853"/>
            <a:chOff x="4137102" y="880947"/>
            <a:chExt cx="4835928" cy="5138853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7682268" y="3610485"/>
              <a:ext cx="875728" cy="12513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2" y="0"/>
                </a:cxn>
                <a:cxn ang="0">
                  <a:pos x="1922" y="3253"/>
                </a:cxn>
              </a:cxnLst>
              <a:rect l="0" t="0" r="r" b="b"/>
              <a:pathLst>
                <a:path w="1922" h="3253">
                  <a:moveTo>
                    <a:pt x="0" y="0"/>
                  </a:moveTo>
                  <a:lnTo>
                    <a:pt x="1922" y="0"/>
                  </a:lnTo>
                  <a:lnTo>
                    <a:pt x="1922" y="3253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534184" y="3610485"/>
              <a:ext cx="862084" cy="1251380"/>
            </a:xfrm>
            <a:custGeom>
              <a:avLst/>
              <a:gdLst/>
              <a:ahLst/>
              <a:cxnLst>
                <a:cxn ang="0">
                  <a:pos x="0" y="3253"/>
                </a:cxn>
                <a:cxn ang="0">
                  <a:pos x="0" y="0"/>
                </a:cxn>
                <a:cxn ang="0">
                  <a:pos x="1753" y="0"/>
                </a:cxn>
              </a:cxnLst>
              <a:rect l="0" t="0" r="r" b="b"/>
              <a:pathLst>
                <a:path w="1753" h="3253">
                  <a:moveTo>
                    <a:pt x="0" y="3253"/>
                  </a:moveTo>
                  <a:lnTo>
                    <a:pt x="0" y="0"/>
                  </a:lnTo>
                  <a:lnTo>
                    <a:pt x="1753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5594768" y="2148232"/>
              <a:ext cx="398091" cy="747367"/>
            </a:xfrm>
            <a:custGeom>
              <a:avLst/>
              <a:gdLst/>
              <a:ahLst/>
              <a:cxnLst>
                <a:cxn ang="0">
                  <a:pos x="0" y="1689"/>
                </a:cxn>
                <a:cxn ang="0">
                  <a:pos x="0" y="0"/>
                </a:cxn>
                <a:cxn ang="0">
                  <a:pos x="201" y="0"/>
                </a:cxn>
              </a:cxnLst>
              <a:rect l="0" t="0" r="r" b="b"/>
              <a:pathLst>
                <a:path w="201" h="1689">
                  <a:moveTo>
                    <a:pt x="0" y="1689"/>
                  </a:moveTo>
                  <a:lnTo>
                    <a:pt x="0" y="0"/>
                  </a:lnTo>
                  <a:lnTo>
                    <a:pt x="201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7278535" y="2132534"/>
              <a:ext cx="327533" cy="839266"/>
            </a:xfrm>
            <a:custGeom>
              <a:avLst/>
              <a:gdLst/>
              <a:ahLst/>
              <a:cxnLst>
                <a:cxn ang="0">
                  <a:pos x="212" y="1756"/>
                </a:cxn>
                <a:cxn ang="0">
                  <a:pos x="212" y="0"/>
                </a:cxn>
                <a:cxn ang="0">
                  <a:pos x="0" y="0"/>
                </a:cxn>
              </a:cxnLst>
              <a:rect l="0" t="0" r="r" b="b"/>
              <a:pathLst>
                <a:path w="212" h="1756">
                  <a:moveTo>
                    <a:pt x="212" y="1756"/>
                  </a:moveTo>
                  <a:lnTo>
                    <a:pt x="212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</a:endParaRPr>
            </a:p>
          </p:txBody>
        </p:sp>
        <p:pic>
          <p:nvPicPr>
            <p:cNvPr id="7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23782" y="2757072"/>
              <a:ext cx="2514600" cy="1630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4" name="Rectangle 2033"/>
            <p:cNvSpPr>
              <a:spLocks noChangeArrowheads="1"/>
            </p:cNvSpPr>
            <p:nvPr/>
          </p:nvSpPr>
          <p:spPr bwMode="auto">
            <a:xfrm>
              <a:off x="4143615" y="3166947"/>
              <a:ext cx="91691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Virtual Volume 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5" name="Rectangle 2093"/>
            <p:cNvSpPr>
              <a:spLocks noChangeArrowheads="1"/>
            </p:cNvSpPr>
            <p:nvPr/>
          </p:nvSpPr>
          <p:spPr bwMode="auto">
            <a:xfrm>
              <a:off x="8139468" y="5844703"/>
              <a:ext cx="83356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itchFamily="34" charset="0"/>
                  <a:cs typeface="Arial" pitchFamily="34" charset="0"/>
                </a:rPr>
                <a:t>Storage Array 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6" name="Rectangle 2094"/>
            <p:cNvSpPr>
              <a:spLocks noChangeArrowheads="1"/>
            </p:cNvSpPr>
            <p:nvPr/>
          </p:nvSpPr>
          <p:spPr bwMode="auto">
            <a:xfrm>
              <a:off x="4137102" y="5850523"/>
              <a:ext cx="83356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itchFamily="34" charset="0"/>
                  <a:cs typeface="Arial" pitchFamily="34" charset="0"/>
                </a:rPr>
                <a:t>Storage Array 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7" name="Rectangle 2096"/>
            <p:cNvSpPr>
              <a:spLocks noChangeArrowheads="1"/>
            </p:cNvSpPr>
            <p:nvPr/>
          </p:nvSpPr>
          <p:spPr bwMode="auto">
            <a:xfrm>
              <a:off x="7078565" y="1525775"/>
              <a:ext cx="37510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8" name="Rectangle 2099"/>
            <p:cNvSpPr>
              <a:spLocks noChangeArrowheads="1"/>
            </p:cNvSpPr>
            <p:nvPr/>
          </p:nvSpPr>
          <p:spPr bwMode="auto">
            <a:xfrm>
              <a:off x="8077200" y="3200400"/>
              <a:ext cx="8255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Virtualization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Appliance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9" name="Rectangle 2096"/>
            <p:cNvSpPr>
              <a:spLocks noChangeArrowheads="1"/>
            </p:cNvSpPr>
            <p:nvPr/>
          </p:nvSpPr>
          <p:spPr bwMode="auto">
            <a:xfrm>
              <a:off x="5724405" y="880947"/>
              <a:ext cx="43120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80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1672" y="4746702"/>
              <a:ext cx="655035" cy="1112520"/>
            </a:xfrm>
            <a:prstGeom prst="rect">
              <a:avLst/>
            </a:prstGeom>
            <a:noFill/>
          </p:spPr>
        </p:pic>
        <p:pic>
          <p:nvPicPr>
            <p:cNvPr id="8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86189" y="1724560"/>
              <a:ext cx="367479" cy="849420"/>
            </a:xfrm>
            <a:prstGeom prst="rect">
              <a:avLst/>
            </a:prstGeom>
            <a:noFill/>
          </p:spPr>
        </p:pic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70970" y="1066800"/>
              <a:ext cx="721078" cy="1507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7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5628562" y="3321204"/>
              <a:ext cx="1910600" cy="460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46433" y="4746702"/>
              <a:ext cx="655035" cy="1112520"/>
            </a:xfrm>
            <a:prstGeom prst="rect">
              <a:avLst/>
            </a:prstGeom>
            <a:noFill/>
          </p:spPr>
        </p:pic>
        <p:cxnSp>
          <p:nvCxnSpPr>
            <p:cNvPr id="85" name="Straight Connector 84"/>
            <p:cNvCxnSpPr/>
            <p:nvPr/>
          </p:nvCxnSpPr>
          <p:spPr>
            <a:xfrm rot="180000" flipV="1">
              <a:off x="4927917" y="3794575"/>
              <a:ext cx="905106" cy="1219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4688166" y="4899101"/>
              <a:ext cx="297363" cy="297363"/>
              <a:chOff x="4800600" y="4648200"/>
              <a:chExt cx="381000" cy="381000"/>
            </a:xfrm>
          </p:grpSpPr>
          <p:pic>
            <p:nvPicPr>
              <p:cNvPr id="125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800600" y="4648200"/>
                <a:ext cx="381000" cy="381000"/>
              </a:xfrm>
              <a:prstGeom prst="rect">
                <a:avLst/>
              </a:prstGeom>
              <a:noFill/>
            </p:spPr>
          </p:pic>
          <p:sp>
            <p:nvSpPr>
              <p:cNvPr id="126" name="Rectangle 2032"/>
              <p:cNvSpPr>
                <a:spLocks noChangeArrowheads="1"/>
              </p:cNvSpPr>
              <p:nvPr/>
            </p:nvSpPr>
            <p:spPr bwMode="auto">
              <a:xfrm>
                <a:off x="4870527" y="4800600"/>
                <a:ext cx="192726" cy="134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LUN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 flipV="1">
              <a:off x="4983672" y="3876902"/>
              <a:ext cx="1046909" cy="12712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60000" flipV="1">
              <a:off x="4937212" y="3841132"/>
              <a:ext cx="1306969" cy="163783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958211" y="3878766"/>
              <a:ext cx="1479457" cy="179348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21480000" flipH="1" flipV="1">
              <a:off x="7214472" y="3946227"/>
              <a:ext cx="905106" cy="1219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80000" flipH="1" flipV="1">
              <a:off x="7330454" y="3897352"/>
              <a:ext cx="894504" cy="10129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6962597" y="3915475"/>
              <a:ext cx="1306969" cy="163783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60000" flipH="1" flipV="1">
              <a:off x="6691607" y="3886200"/>
              <a:ext cx="1479457" cy="179348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8120880" y="5421350"/>
              <a:ext cx="297363" cy="297363"/>
              <a:chOff x="4800600" y="4648200"/>
              <a:chExt cx="381000" cy="381000"/>
            </a:xfrm>
          </p:grpSpPr>
          <p:pic>
            <p:nvPicPr>
              <p:cNvPr id="123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800600" y="4648200"/>
                <a:ext cx="381000" cy="381000"/>
              </a:xfrm>
              <a:prstGeom prst="rect">
                <a:avLst/>
              </a:prstGeom>
              <a:noFill/>
            </p:spPr>
          </p:pic>
          <p:sp>
            <p:nvSpPr>
              <p:cNvPr id="124" name="Rectangle 2032"/>
              <p:cNvSpPr>
                <a:spLocks noChangeArrowheads="1"/>
              </p:cNvSpPr>
              <p:nvPr/>
            </p:nvSpPr>
            <p:spPr bwMode="auto">
              <a:xfrm>
                <a:off x="4870527" y="4800600"/>
                <a:ext cx="192726" cy="134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LUN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120880" y="4899101"/>
              <a:ext cx="297363" cy="297363"/>
              <a:chOff x="4800600" y="4648200"/>
              <a:chExt cx="381000" cy="381000"/>
            </a:xfrm>
          </p:grpSpPr>
          <p:pic>
            <p:nvPicPr>
              <p:cNvPr id="121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800600" y="4648200"/>
                <a:ext cx="381000" cy="381000"/>
              </a:xfrm>
              <a:prstGeom prst="rect">
                <a:avLst/>
              </a:prstGeom>
              <a:noFill/>
            </p:spPr>
          </p:pic>
          <p:sp>
            <p:nvSpPr>
              <p:cNvPr id="122" name="Rectangle 2032"/>
              <p:cNvSpPr>
                <a:spLocks noChangeArrowheads="1"/>
              </p:cNvSpPr>
              <p:nvPr/>
            </p:nvSpPr>
            <p:spPr bwMode="auto">
              <a:xfrm>
                <a:off x="4870527" y="4800600"/>
                <a:ext cx="192726" cy="134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LUN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688166" y="5399048"/>
              <a:ext cx="297363" cy="297363"/>
              <a:chOff x="4800600" y="4648200"/>
              <a:chExt cx="381000" cy="381000"/>
            </a:xfrm>
          </p:grpSpPr>
          <p:pic>
            <p:nvPicPr>
              <p:cNvPr id="119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800600" y="4648200"/>
                <a:ext cx="381000" cy="381000"/>
              </a:xfrm>
              <a:prstGeom prst="rect">
                <a:avLst/>
              </a:prstGeom>
              <a:noFill/>
            </p:spPr>
          </p:pic>
          <p:sp>
            <p:nvSpPr>
              <p:cNvPr id="120" name="Rectangle 2032"/>
              <p:cNvSpPr>
                <a:spLocks noChangeArrowheads="1"/>
              </p:cNvSpPr>
              <p:nvPr/>
            </p:nvSpPr>
            <p:spPr bwMode="auto">
              <a:xfrm>
                <a:off x="4870527" y="4800600"/>
                <a:ext cx="192726" cy="134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LUN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 flipV="1">
              <a:off x="5864307" y="3200401"/>
              <a:ext cx="259570" cy="41008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53109" y="3653885"/>
              <a:ext cx="297363" cy="297363"/>
            </a:xfrm>
            <a:prstGeom prst="rect">
              <a:avLst/>
            </a:prstGeom>
            <a:noFill/>
          </p:spPr>
        </p:pic>
        <p:cxnSp>
          <p:nvCxnSpPr>
            <p:cNvPr id="99" name="Straight Connector 98"/>
            <p:cNvCxnSpPr/>
            <p:nvPr/>
          </p:nvCxnSpPr>
          <p:spPr>
            <a:xfrm flipH="1" flipV="1">
              <a:off x="6156832" y="3186952"/>
              <a:ext cx="232022" cy="4235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84909" y="3653885"/>
              <a:ext cx="297363" cy="297363"/>
            </a:xfrm>
            <a:prstGeom prst="rect">
              <a:avLst/>
            </a:prstGeom>
            <a:noFill/>
          </p:spPr>
        </p:pic>
        <p:cxnSp>
          <p:nvCxnSpPr>
            <p:cNvPr id="101" name="Straight Connector 100"/>
            <p:cNvCxnSpPr/>
            <p:nvPr/>
          </p:nvCxnSpPr>
          <p:spPr>
            <a:xfrm flipV="1">
              <a:off x="6801321" y="3197772"/>
              <a:ext cx="318813" cy="4127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7063436" y="3174489"/>
              <a:ext cx="327964" cy="4359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17068" y="3653885"/>
              <a:ext cx="297363" cy="297363"/>
            </a:xfrm>
            <a:prstGeom prst="rect">
              <a:avLst/>
            </a:prstGeom>
            <a:noFill/>
          </p:spPr>
        </p:pic>
        <p:pic>
          <p:nvPicPr>
            <p:cNvPr id="104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8868" y="3653885"/>
              <a:ext cx="297363" cy="297363"/>
            </a:xfrm>
            <a:prstGeom prst="rect">
              <a:avLst/>
            </a:prstGeom>
            <a:noFill/>
          </p:spPr>
        </p:pic>
        <p:cxnSp>
          <p:nvCxnSpPr>
            <p:cNvPr id="105" name="Straight Connector 104"/>
            <p:cNvCxnSpPr/>
            <p:nvPr/>
          </p:nvCxnSpPr>
          <p:spPr>
            <a:xfrm rot="21480000" flipV="1">
              <a:off x="5970361" y="2176925"/>
              <a:ext cx="42288" cy="105465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480000" flipV="1">
              <a:off x="6245422" y="2173211"/>
              <a:ext cx="42288" cy="105465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21480000" flipV="1">
              <a:off x="6922781" y="2165774"/>
              <a:ext cx="42288" cy="105465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21480000" flipV="1">
              <a:off x="7197842" y="2162060"/>
              <a:ext cx="42288" cy="105465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931419" y="2020242"/>
              <a:ext cx="297363" cy="297363"/>
            </a:xfrm>
            <a:prstGeom prst="rect">
              <a:avLst/>
            </a:prstGeom>
            <a:noFill/>
          </p:spPr>
        </p:pic>
        <p:pic>
          <p:nvPicPr>
            <p:cNvPr id="110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83566" y="2020242"/>
              <a:ext cx="297363" cy="297363"/>
            </a:xfrm>
            <a:prstGeom prst="rect">
              <a:avLst/>
            </a:prstGeom>
            <a:noFill/>
          </p:spPr>
        </p:pic>
        <p:pic>
          <p:nvPicPr>
            <p:cNvPr id="111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83566" y="3124200"/>
              <a:ext cx="297363" cy="297363"/>
            </a:xfrm>
            <a:prstGeom prst="rect">
              <a:avLst/>
            </a:prstGeom>
            <a:noFill/>
          </p:spPr>
        </p:pic>
        <p:pic>
          <p:nvPicPr>
            <p:cNvPr id="112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931419" y="3124200"/>
              <a:ext cx="297363" cy="297363"/>
            </a:xfrm>
            <a:prstGeom prst="rect">
              <a:avLst/>
            </a:prstGeom>
            <a:noFill/>
          </p:spPr>
        </p:pic>
        <p:cxnSp>
          <p:nvCxnSpPr>
            <p:cNvPr id="113" name="Straight Arrow Connector 112"/>
            <p:cNvCxnSpPr/>
            <p:nvPr/>
          </p:nvCxnSpPr>
          <p:spPr>
            <a:xfrm flipV="1">
              <a:off x="6604317" y="3947414"/>
              <a:ext cx="0" cy="9698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5091468" y="3254299"/>
              <a:ext cx="901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052"/>
            <p:cNvSpPr>
              <a:spLocks noChangeArrowheads="1"/>
            </p:cNvSpPr>
            <p:nvPr/>
          </p:nvSpPr>
          <p:spPr bwMode="auto">
            <a:xfrm>
              <a:off x="6384540" y="2891731"/>
              <a:ext cx="41678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SAN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697939" y="3610485"/>
              <a:ext cx="1841223" cy="36280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2033"/>
            <p:cNvSpPr>
              <a:spLocks noChangeArrowheads="1"/>
            </p:cNvSpPr>
            <p:nvPr/>
          </p:nvSpPr>
          <p:spPr bwMode="auto">
            <a:xfrm>
              <a:off x="6228834" y="4943438"/>
              <a:ext cx="77425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Storage Pool 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7467600" y="3429000"/>
              <a:ext cx="6156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10" y="76200"/>
            <a:ext cx="8946774" cy="762000"/>
          </a:xfrm>
        </p:spPr>
        <p:txBody>
          <a:bodyPr/>
          <a:lstStyle/>
          <a:p>
            <a:r>
              <a:rPr lang="en-US" dirty="0" smtClean="0"/>
              <a:t>Use Case: Block-level Storage </a:t>
            </a:r>
            <a:r>
              <a:rPr lang="en-US" smtClean="0"/>
              <a:t>Virtualization across </a:t>
            </a:r>
            <a:r>
              <a:rPr lang="en-US" dirty="0" smtClean="0"/>
              <a:t>Data Centers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3107" name="Group 3106"/>
          <p:cNvGrpSpPr/>
          <p:nvPr/>
        </p:nvGrpSpPr>
        <p:grpSpPr>
          <a:xfrm>
            <a:off x="1763751" y="732261"/>
            <a:ext cx="5737302" cy="5281959"/>
            <a:chOff x="1763751" y="732261"/>
            <a:chExt cx="5737302" cy="5281959"/>
          </a:xfrm>
        </p:grpSpPr>
        <p:sp>
          <p:nvSpPr>
            <p:cNvPr id="3104" name="Rectangle 3103"/>
            <p:cNvSpPr/>
            <p:nvPr/>
          </p:nvSpPr>
          <p:spPr>
            <a:xfrm>
              <a:off x="5367453" y="854922"/>
              <a:ext cx="2133600" cy="515929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Rectangle 3104"/>
            <p:cNvSpPr/>
            <p:nvPr/>
          </p:nvSpPr>
          <p:spPr>
            <a:xfrm>
              <a:off x="5910147" y="734118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Center 2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02" name="Rectangle 3101"/>
            <p:cNvSpPr/>
            <p:nvPr/>
          </p:nvSpPr>
          <p:spPr>
            <a:xfrm>
              <a:off x="1763751" y="853065"/>
              <a:ext cx="2133600" cy="515929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Rectangle 3102"/>
            <p:cNvSpPr/>
            <p:nvPr/>
          </p:nvSpPr>
          <p:spPr>
            <a:xfrm>
              <a:off x="2306445" y="732261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Center 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74" name="Line 750"/>
            <p:cNvSpPr>
              <a:spLocks noChangeShapeType="1"/>
            </p:cNvSpPr>
            <p:nvPr/>
          </p:nvSpPr>
          <p:spPr bwMode="auto">
            <a:xfrm flipV="1">
              <a:off x="5930862" y="2643766"/>
              <a:ext cx="1588" cy="55562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75" name="Line 751"/>
            <p:cNvSpPr>
              <a:spLocks noChangeShapeType="1"/>
            </p:cNvSpPr>
            <p:nvPr/>
          </p:nvSpPr>
          <p:spPr bwMode="auto">
            <a:xfrm flipV="1">
              <a:off x="6967538" y="2651703"/>
              <a:ext cx="1588" cy="5476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76" name="Line 752"/>
            <p:cNvSpPr>
              <a:spLocks noChangeShapeType="1"/>
            </p:cNvSpPr>
            <p:nvPr/>
          </p:nvSpPr>
          <p:spPr bwMode="auto">
            <a:xfrm flipV="1">
              <a:off x="2309813" y="2686628"/>
              <a:ext cx="1588" cy="48736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77" name="Line 753"/>
            <p:cNvSpPr>
              <a:spLocks noChangeShapeType="1"/>
            </p:cNvSpPr>
            <p:nvPr/>
          </p:nvSpPr>
          <p:spPr bwMode="auto">
            <a:xfrm flipV="1">
              <a:off x="3352801" y="2643766"/>
              <a:ext cx="1588" cy="5476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78" name="Line 754"/>
            <p:cNvSpPr>
              <a:spLocks noChangeShapeType="1"/>
            </p:cNvSpPr>
            <p:nvPr/>
          </p:nvSpPr>
          <p:spPr bwMode="auto">
            <a:xfrm flipV="1">
              <a:off x="6008688" y="4245553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79" name="Line 755"/>
            <p:cNvSpPr>
              <a:spLocks noChangeShapeType="1"/>
            </p:cNvSpPr>
            <p:nvPr/>
          </p:nvSpPr>
          <p:spPr bwMode="auto">
            <a:xfrm flipV="1">
              <a:off x="6915151" y="4242378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80" name="Line 756"/>
            <p:cNvSpPr>
              <a:spLocks noChangeShapeType="1"/>
            </p:cNvSpPr>
            <p:nvPr/>
          </p:nvSpPr>
          <p:spPr bwMode="auto">
            <a:xfrm flipV="1">
              <a:off x="3270251" y="4224916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81" name="Line 757"/>
            <p:cNvSpPr>
              <a:spLocks noChangeShapeType="1"/>
            </p:cNvSpPr>
            <p:nvPr/>
          </p:nvSpPr>
          <p:spPr bwMode="auto">
            <a:xfrm flipV="1">
              <a:off x="2401888" y="4253491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608" name="Rectangle 1584"/>
            <p:cNvSpPr>
              <a:spLocks noChangeArrowheads="1"/>
            </p:cNvSpPr>
            <p:nvPr/>
          </p:nvSpPr>
          <p:spPr bwMode="auto">
            <a:xfrm>
              <a:off x="2101966" y="950079"/>
              <a:ext cx="3911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609" name="Rectangle 1585"/>
            <p:cNvSpPr>
              <a:spLocks noChangeArrowheads="1"/>
            </p:cNvSpPr>
            <p:nvPr/>
          </p:nvSpPr>
          <p:spPr bwMode="auto">
            <a:xfrm>
              <a:off x="3203405" y="1667475"/>
              <a:ext cx="33983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610" name="Rectangle 1586"/>
            <p:cNvSpPr>
              <a:spLocks noChangeArrowheads="1"/>
            </p:cNvSpPr>
            <p:nvPr/>
          </p:nvSpPr>
          <p:spPr bwMode="auto">
            <a:xfrm>
              <a:off x="6800660" y="1667475"/>
              <a:ext cx="33983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611" name="Rectangle 1587"/>
            <p:cNvSpPr>
              <a:spLocks noChangeArrowheads="1"/>
            </p:cNvSpPr>
            <p:nvPr/>
          </p:nvSpPr>
          <p:spPr bwMode="auto">
            <a:xfrm>
              <a:off x="2343151" y="5799216"/>
              <a:ext cx="77745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Storage Arrays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612" name="Rectangle 1588"/>
            <p:cNvSpPr>
              <a:spLocks noChangeArrowheads="1"/>
            </p:cNvSpPr>
            <p:nvPr/>
          </p:nvSpPr>
          <p:spPr bwMode="auto">
            <a:xfrm>
              <a:off x="5992813" y="5799216"/>
              <a:ext cx="77745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Storage Arrays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613" name="Rectangle 1589"/>
            <p:cNvSpPr>
              <a:spLocks noChangeArrowheads="1"/>
            </p:cNvSpPr>
            <p:nvPr/>
          </p:nvSpPr>
          <p:spPr bwMode="auto">
            <a:xfrm>
              <a:off x="4125990" y="4620687"/>
              <a:ext cx="103714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Virtualization Layer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30" name="Rectangle 3406"/>
            <p:cNvSpPr>
              <a:spLocks noChangeArrowheads="1"/>
            </p:cNvSpPr>
            <p:nvPr/>
          </p:nvSpPr>
          <p:spPr bwMode="auto">
            <a:xfrm>
              <a:off x="4067557" y="2777116"/>
              <a:ext cx="127759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Virtualization Appliance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33" name="Rectangle 3409"/>
            <p:cNvSpPr>
              <a:spLocks noChangeArrowheads="1"/>
            </p:cNvSpPr>
            <p:nvPr/>
          </p:nvSpPr>
          <p:spPr bwMode="auto">
            <a:xfrm>
              <a:off x="2597112" y="2529465"/>
              <a:ext cx="4648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Volumes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639" name="Rectangle 1584"/>
            <p:cNvSpPr>
              <a:spLocks noChangeArrowheads="1"/>
            </p:cNvSpPr>
            <p:nvPr/>
          </p:nvSpPr>
          <p:spPr bwMode="auto">
            <a:xfrm>
              <a:off x="5731257" y="961230"/>
              <a:ext cx="3911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Servers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3067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4583151"/>
              <a:ext cx="704154" cy="1195945"/>
            </a:xfrm>
            <a:prstGeom prst="rect">
              <a:avLst/>
            </a:prstGeom>
            <a:noFill/>
          </p:spPr>
        </p:pic>
        <p:pic>
          <p:nvPicPr>
            <p:cNvPr id="306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7653" y="1845522"/>
              <a:ext cx="395036" cy="913116"/>
            </a:xfrm>
            <a:prstGeom prst="rect">
              <a:avLst/>
            </a:prstGeom>
            <a:noFill/>
          </p:spPr>
        </p:pic>
        <p:pic>
          <p:nvPicPr>
            <p:cNvPr id="3069" name="Picture 306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16151" y="1138438"/>
              <a:ext cx="775150" cy="162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79943" y="1842647"/>
              <a:ext cx="395036" cy="913116"/>
            </a:xfrm>
            <a:prstGeom prst="rect">
              <a:avLst/>
            </a:prstGeom>
            <a:noFill/>
          </p:spPr>
        </p:pic>
        <p:pic>
          <p:nvPicPr>
            <p:cNvPr id="3072" name="Picture 307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38441" y="1135563"/>
              <a:ext cx="775150" cy="162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3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1850" y="4583151"/>
              <a:ext cx="704154" cy="1195945"/>
            </a:xfrm>
            <a:prstGeom prst="rect">
              <a:avLst/>
            </a:prstGeom>
            <a:noFill/>
          </p:spPr>
        </p:pic>
        <p:pic>
          <p:nvPicPr>
            <p:cNvPr id="3074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2253" y="4562706"/>
              <a:ext cx="704154" cy="1195945"/>
            </a:xfrm>
            <a:prstGeom prst="rect">
              <a:avLst/>
            </a:prstGeom>
            <a:noFill/>
          </p:spPr>
        </p:pic>
        <p:pic>
          <p:nvPicPr>
            <p:cNvPr id="3075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0156" y="4562706"/>
              <a:ext cx="704154" cy="1195945"/>
            </a:xfrm>
            <a:prstGeom prst="rect">
              <a:avLst/>
            </a:prstGeom>
            <a:noFill/>
          </p:spPr>
        </p:pic>
        <p:pic>
          <p:nvPicPr>
            <p:cNvPr id="3078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49245" y="3062865"/>
              <a:ext cx="1981200" cy="1284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9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54804" y="3062865"/>
              <a:ext cx="1981200" cy="1284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80" name="Rectangle 3079"/>
            <p:cNvSpPr/>
            <p:nvPr/>
          </p:nvSpPr>
          <p:spPr>
            <a:xfrm>
              <a:off x="1971906" y="3365807"/>
              <a:ext cx="5345151" cy="683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75000"/>
              </a:schemeClr>
            </a:solidFill>
            <a:ln w="12700">
              <a:solidFill>
                <a:schemeClr val="bg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6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22449" y="3062865"/>
              <a:ext cx="381000" cy="381000"/>
            </a:xfrm>
            <a:prstGeom prst="rect">
              <a:avLst/>
            </a:prstGeom>
            <a:noFill/>
          </p:spPr>
        </p:pic>
        <p:pic>
          <p:nvPicPr>
            <p:cNvPr id="3082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79955" y="3062865"/>
              <a:ext cx="381000" cy="381000"/>
            </a:xfrm>
            <a:prstGeom prst="rect">
              <a:avLst/>
            </a:prstGeom>
            <a:noFill/>
          </p:spPr>
        </p:pic>
        <p:pic>
          <p:nvPicPr>
            <p:cNvPr id="3083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46596" y="3062865"/>
              <a:ext cx="381000" cy="381000"/>
            </a:xfrm>
            <a:prstGeom prst="rect">
              <a:avLst/>
            </a:prstGeom>
            <a:noFill/>
          </p:spPr>
        </p:pic>
        <p:pic>
          <p:nvPicPr>
            <p:cNvPr id="3084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92951" y="3062865"/>
              <a:ext cx="381000" cy="381000"/>
            </a:xfrm>
            <a:prstGeom prst="rect">
              <a:avLst/>
            </a:prstGeom>
            <a:noFill/>
          </p:spPr>
        </p:pic>
        <p:cxnSp>
          <p:nvCxnSpPr>
            <p:cNvPr id="3086" name="Straight Connector 3085"/>
            <p:cNvCxnSpPr/>
            <p:nvPr/>
          </p:nvCxnSpPr>
          <p:spPr>
            <a:xfrm>
              <a:off x="3547947" y="3713355"/>
              <a:ext cx="220980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0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57400" y="3527502"/>
              <a:ext cx="1594278" cy="384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1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44722" y="3527502"/>
              <a:ext cx="1594278" cy="384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26311" y="3429532"/>
              <a:ext cx="838200" cy="543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85" name="Rectangle 1589"/>
            <p:cNvSpPr>
              <a:spLocks noChangeArrowheads="1"/>
            </p:cNvSpPr>
            <p:nvPr/>
          </p:nvSpPr>
          <p:spPr bwMode="auto">
            <a:xfrm>
              <a:off x="4453747" y="3616710"/>
              <a:ext cx="40075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or IP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3087" name="Straight Arrow Connector 3086"/>
            <p:cNvCxnSpPr/>
            <p:nvPr/>
          </p:nvCxnSpPr>
          <p:spPr>
            <a:xfrm rot="16200000">
              <a:off x="4372023" y="4316635"/>
              <a:ext cx="548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Arrow Connector 3088"/>
            <p:cNvCxnSpPr/>
            <p:nvPr/>
          </p:nvCxnSpPr>
          <p:spPr>
            <a:xfrm flipH="1">
              <a:off x="2382646" y="2832777"/>
              <a:ext cx="247919" cy="2523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Arrow Connector 3092"/>
            <p:cNvCxnSpPr/>
            <p:nvPr/>
          </p:nvCxnSpPr>
          <p:spPr>
            <a:xfrm>
              <a:off x="3026824" y="2845416"/>
              <a:ext cx="247919" cy="2523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4" name="Rectangle 3409"/>
            <p:cNvSpPr>
              <a:spLocks noChangeArrowheads="1"/>
            </p:cNvSpPr>
            <p:nvPr/>
          </p:nvSpPr>
          <p:spPr bwMode="auto">
            <a:xfrm>
              <a:off x="6224973" y="2529465"/>
              <a:ext cx="4648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Volumes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3095" name="Straight Arrow Connector 3094"/>
            <p:cNvCxnSpPr/>
            <p:nvPr/>
          </p:nvCxnSpPr>
          <p:spPr>
            <a:xfrm flipH="1">
              <a:off x="6010507" y="2832777"/>
              <a:ext cx="247919" cy="2523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Arrow Connector 3095"/>
            <p:cNvCxnSpPr/>
            <p:nvPr/>
          </p:nvCxnSpPr>
          <p:spPr>
            <a:xfrm>
              <a:off x="6654685" y="2845416"/>
              <a:ext cx="247919" cy="2523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Arrow Connector 3096"/>
            <p:cNvCxnSpPr/>
            <p:nvPr/>
          </p:nvCxnSpPr>
          <p:spPr>
            <a:xfrm flipH="1">
              <a:off x="3590694" y="2955069"/>
              <a:ext cx="705120" cy="5649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9" name="Straight Arrow Connector 3098"/>
            <p:cNvCxnSpPr/>
            <p:nvPr/>
          </p:nvCxnSpPr>
          <p:spPr>
            <a:xfrm>
              <a:off x="5018049" y="2975514"/>
              <a:ext cx="705120" cy="5649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0" name="Rectangle 1584"/>
            <p:cNvSpPr>
              <a:spLocks noChangeArrowheads="1"/>
            </p:cNvSpPr>
            <p:nvPr/>
          </p:nvSpPr>
          <p:spPr bwMode="auto">
            <a:xfrm>
              <a:off x="2668857" y="4116657"/>
              <a:ext cx="3783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SAN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101" name="Rectangle 1584"/>
            <p:cNvSpPr>
              <a:spLocks noChangeArrowheads="1"/>
            </p:cNvSpPr>
            <p:nvPr/>
          </p:nvSpPr>
          <p:spPr bwMode="auto">
            <a:xfrm>
              <a:off x="6251091" y="4116657"/>
              <a:ext cx="3783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SAN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SAN (VSAN)/Virtual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4648200" cy="3276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Each VSAN has its own fabric services (name server, zoning), configuration, and set of FC addresses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VSANs improve SAN security, scalability, availability, and manageability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143001"/>
            <a:ext cx="4495799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 logical fabric on an FC SAN, enabling communication among a group of nodes, regardless of their physical location in the fabric.</a:t>
            </a:r>
          </a:p>
        </p:txBody>
      </p:sp>
      <p:sp>
        <p:nvSpPr>
          <p:cNvPr id="7" name="Rounded Rectangle 4"/>
          <p:cNvSpPr/>
          <p:nvPr/>
        </p:nvSpPr>
        <p:spPr>
          <a:xfrm>
            <a:off x="758952" y="987552"/>
            <a:ext cx="822960" cy="292608"/>
          </a:xfrm>
          <a:prstGeom prst="rect">
            <a:avLst/>
          </a:prstGeom>
          <a:gradFill>
            <a:gsLst>
              <a:gs pos="0">
                <a:srgbClr val="4D994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VSAN</a:t>
            </a:r>
            <a:endParaRPr lang="en-US" sz="1600" b="1" kern="1200" dirty="0">
              <a:latin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189620" y="1279857"/>
            <a:ext cx="3573380" cy="4739943"/>
            <a:chOff x="5189620" y="1279857"/>
            <a:chExt cx="3573380" cy="4739943"/>
          </a:xfrm>
        </p:grpSpPr>
        <p:sp>
          <p:nvSpPr>
            <p:cNvPr id="111" name="Line 752"/>
            <p:cNvSpPr>
              <a:spLocks noChangeShapeType="1"/>
            </p:cNvSpPr>
            <p:nvPr/>
          </p:nvSpPr>
          <p:spPr bwMode="auto">
            <a:xfrm flipH="1" flipV="1">
              <a:off x="6400800" y="3024653"/>
              <a:ext cx="304800" cy="47897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13" name="Line 752"/>
            <p:cNvSpPr>
              <a:spLocks noChangeShapeType="1"/>
            </p:cNvSpPr>
            <p:nvPr/>
          </p:nvSpPr>
          <p:spPr bwMode="auto">
            <a:xfrm flipV="1">
              <a:off x="7315200" y="3032675"/>
              <a:ext cx="288758" cy="45376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45" name="Text Box 75"/>
            <p:cNvSpPr txBox="1">
              <a:spLocks noChangeArrowheads="1"/>
            </p:cNvSpPr>
            <p:nvPr/>
          </p:nvSpPr>
          <p:spPr bwMode="auto">
            <a:xfrm>
              <a:off x="5691512" y="5742801"/>
              <a:ext cx="10456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Storage Array</a:t>
              </a:r>
            </a:p>
          </p:txBody>
        </p:sp>
        <p:sp>
          <p:nvSpPr>
            <p:cNvPr id="49" name="Text Box 78"/>
            <p:cNvSpPr txBox="1">
              <a:spLocks noChangeArrowheads="1"/>
            </p:cNvSpPr>
            <p:nvPr/>
          </p:nvSpPr>
          <p:spPr bwMode="auto">
            <a:xfrm>
              <a:off x="7239000" y="5742801"/>
              <a:ext cx="10456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Storage Array</a:t>
              </a:r>
            </a:p>
          </p:txBody>
        </p:sp>
        <p:sp>
          <p:nvSpPr>
            <p:cNvPr id="80" name="Line 752"/>
            <p:cNvSpPr>
              <a:spLocks noChangeShapeType="1"/>
            </p:cNvSpPr>
            <p:nvPr/>
          </p:nvSpPr>
          <p:spPr bwMode="auto">
            <a:xfrm flipH="1" flipV="1">
              <a:off x="5638799" y="3075644"/>
              <a:ext cx="467318" cy="73435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96" name="Line 752"/>
            <p:cNvSpPr>
              <a:spLocks noChangeShapeType="1"/>
            </p:cNvSpPr>
            <p:nvPr/>
          </p:nvSpPr>
          <p:spPr bwMode="auto">
            <a:xfrm flipV="1">
              <a:off x="6232358" y="4349055"/>
              <a:ext cx="0" cy="85232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97" name="Line 752"/>
            <p:cNvSpPr>
              <a:spLocks noChangeShapeType="1"/>
            </p:cNvSpPr>
            <p:nvPr/>
          </p:nvSpPr>
          <p:spPr bwMode="auto">
            <a:xfrm flipV="1">
              <a:off x="7700210" y="4359169"/>
              <a:ext cx="0" cy="85232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14" name="Line 752"/>
            <p:cNvSpPr>
              <a:spLocks noChangeShapeType="1"/>
            </p:cNvSpPr>
            <p:nvPr/>
          </p:nvSpPr>
          <p:spPr bwMode="auto">
            <a:xfrm flipV="1">
              <a:off x="7779417" y="3008610"/>
              <a:ext cx="558467" cy="8775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17" name="Text Box 75"/>
            <p:cNvSpPr txBox="1">
              <a:spLocks noChangeArrowheads="1"/>
            </p:cNvSpPr>
            <p:nvPr/>
          </p:nvSpPr>
          <p:spPr bwMode="auto">
            <a:xfrm>
              <a:off x="5351190" y="1465487"/>
              <a:ext cx="65081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</a:rPr>
                <a:t>Servers</a:t>
              </a:r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118" name="Text Box 75"/>
            <p:cNvSpPr txBox="1">
              <a:spLocks noChangeArrowheads="1"/>
            </p:cNvSpPr>
            <p:nvPr/>
          </p:nvSpPr>
          <p:spPr bwMode="auto">
            <a:xfrm>
              <a:off x="6152753" y="1473509"/>
              <a:ext cx="65081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</a:rPr>
                <a:t>Servers</a:t>
              </a:r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119" name="Text Box 75"/>
            <p:cNvSpPr txBox="1">
              <a:spLocks noChangeArrowheads="1"/>
            </p:cNvSpPr>
            <p:nvPr/>
          </p:nvSpPr>
          <p:spPr bwMode="auto">
            <a:xfrm>
              <a:off x="7273981" y="2091432"/>
              <a:ext cx="5917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</a:rPr>
                <a:t>Server</a:t>
              </a:r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120" name="Text Box 75"/>
            <p:cNvSpPr txBox="1">
              <a:spLocks noChangeArrowheads="1"/>
            </p:cNvSpPr>
            <p:nvPr/>
          </p:nvSpPr>
          <p:spPr bwMode="auto">
            <a:xfrm>
              <a:off x="8023417" y="2099454"/>
              <a:ext cx="5917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</a:rPr>
                <a:t>Server</a:t>
              </a:r>
              <a:endParaRPr lang="en-US" sz="1200" b="1" dirty="0">
                <a:latin typeface="Calibri" pitchFamily="34" charset="0"/>
              </a:endParaRPr>
            </a:p>
          </p:txBody>
        </p:sp>
        <p:pic>
          <p:nvPicPr>
            <p:cNvPr id="52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2716" y="4724400"/>
              <a:ext cx="610170" cy="1036320"/>
            </a:xfrm>
            <a:prstGeom prst="rect">
              <a:avLst/>
            </a:prstGeom>
            <a:noFill/>
          </p:spPr>
        </p:pic>
        <p:pic>
          <p:nvPicPr>
            <p:cNvPr id="5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24056" y="2365308"/>
              <a:ext cx="342309" cy="791240"/>
            </a:xfrm>
            <a:prstGeom prst="rect">
              <a:avLst/>
            </a:prstGeom>
            <a:noFill/>
          </p:spPr>
        </p:pic>
        <p:pic>
          <p:nvPicPr>
            <p:cNvPr id="54" name="Picture 5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44888" y="1752600"/>
              <a:ext cx="671689" cy="1403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61314" y="1752600"/>
              <a:ext cx="671689" cy="1403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3414" y="2365308"/>
              <a:ext cx="342309" cy="791240"/>
            </a:xfrm>
            <a:prstGeom prst="rect">
              <a:avLst/>
            </a:prstGeom>
            <a:noFill/>
          </p:spPr>
        </p:pic>
        <p:pic>
          <p:nvPicPr>
            <p:cNvPr id="57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01718" y="4724400"/>
              <a:ext cx="610170" cy="1036320"/>
            </a:xfrm>
            <a:prstGeom prst="rect">
              <a:avLst/>
            </a:prstGeom>
            <a:noFill/>
          </p:spPr>
        </p:pic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5017" y="3341914"/>
              <a:ext cx="1879785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5" name="Rectangle 2101"/>
            <p:cNvSpPr>
              <a:spLocks noChangeArrowheads="1"/>
            </p:cNvSpPr>
            <p:nvPr/>
          </p:nvSpPr>
          <p:spPr bwMode="auto">
            <a:xfrm>
              <a:off x="6705600" y="3814149"/>
              <a:ext cx="60356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FC SAN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189620" y="1413349"/>
              <a:ext cx="1744578" cy="45720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18422" y="1421371"/>
              <a:ext cx="1744578" cy="45720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 Box 75"/>
            <p:cNvSpPr txBox="1">
              <a:spLocks noChangeArrowheads="1"/>
            </p:cNvSpPr>
            <p:nvPr/>
          </p:nvSpPr>
          <p:spPr bwMode="auto">
            <a:xfrm>
              <a:off x="7548386" y="1285013"/>
              <a:ext cx="561474" cy="276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</a:rPr>
                <a:t>VSAN 20</a:t>
              </a:r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122" name="Text Box 75"/>
            <p:cNvSpPr txBox="1">
              <a:spLocks noChangeArrowheads="1"/>
            </p:cNvSpPr>
            <p:nvPr/>
          </p:nvSpPr>
          <p:spPr bwMode="auto">
            <a:xfrm>
              <a:off x="5795786" y="1279857"/>
              <a:ext cx="561474" cy="276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</a:rPr>
                <a:t>VSAN 10</a:t>
              </a:r>
              <a:endParaRPr lang="en-US" sz="12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Needs and Technology Challenges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effective information management solution must provide: </a:t>
            </a:r>
          </a:p>
          <a:p>
            <a:pPr lvl="1"/>
            <a:r>
              <a:rPr lang="en-US" dirty="0" smtClean="0"/>
              <a:t>Just-in-time information to business users</a:t>
            </a:r>
          </a:p>
          <a:p>
            <a:pPr lvl="1"/>
            <a:r>
              <a:rPr lang="en-US" dirty="0" smtClean="0"/>
              <a:t>Flexible and resilient storage infrastructure</a:t>
            </a:r>
          </a:p>
          <a:p>
            <a:r>
              <a:rPr lang="en-US" dirty="0" smtClean="0"/>
              <a:t>Information management challenges in direct-attached storage (DAS) environment: </a:t>
            </a:r>
          </a:p>
          <a:p>
            <a:pPr lvl="1"/>
            <a:r>
              <a:rPr lang="en-US" dirty="0" smtClean="0"/>
              <a:t>Explosive growth of information storage that remains isolated and underutilized</a:t>
            </a:r>
          </a:p>
          <a:p>
            <a:pPr lvl="1"/>
            <a:r>
              <a:rPr lang="en-US" dirty="0" smtClean="0"/>
              <a:t>Proliferation of new servers and applications</a:t>
            </a:r>
          </a:p>
          <a:p>
            <a:pPr lvl="1"/>
            <a:r>
              <a:rPr lang="en-US" dirty="0" smtClean="0"/>
              <a:t>Complexity in sharing storage resources across multiple servers</a:t>
            </a:r>
          </a:p>
          <a:p>
            <a:pPr lvl="1"/>
            <a:r>
              <a:rPr lang="en-US" dirty="0" smtClean="0"/>
              <a:t>High cost of managing information</a:t>
            </a:r>
          </a:p>
          <a:p>
            <a:r>
              <a:rPr lang="en-US" dirty="0" smtClean="0"/>
              <a:t>Storage area network (SAN) addresses these challenges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242048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 (FC SAN)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1143000"/>
          </a:xfrm>
        </p:spPr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Connectrix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VPLEX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Practice: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Connectrix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743200"/>
          </a:xfrm>
        </p:spPr>
        <p:txBody>
          <a:bodyPr/>
          <a:lstStyle/>
          <a:p>
            <a:r>
              <a:rPr lang="en-US" dirty="0" err="1" smtClean="0"/>
              <a:t>Connectrix</a:t>
            </a:r>
            <a:r>
              <a:rPr lang="en-US" dirty="0" smtClean="0"/>
              <a:t> family includes networked storage connectivity products</a:t>
            </a:r>
          </a:p>
          <a:p>
            <a:pPr lvl="1"/>
            <a:r>
              <a:rPr lang="en-US" dirty="0" smtClean="0"/>
              <a:t>Offers high-speed FC connectivity, highly resilient switching technology, intelligent IP storage networking, and I/O consolidation with </a:t>
            </a:r>
            <a:r>
              <a:rPr lang="en-US" dirty="0" err="1" smtClean="0"/>
              <a:t>Fibre</a:t>
            </a:r>
            <a:r>
              <a:rPr lang="en-US" dirty="0" smtClean="0"/>
              <a:t> Channel over Ethernet</a:t>
            </a:r>
          </a:p>
          <a:p>
            <a:r>
              <a:rPr lang="en-US" dirty="0" err="1" smtClean="0"/>
              <a:t>Connectrix</a:t>
            </a:r>
            <a:r>
              <a:rPr lang="en-US" dirty="0" smtClean="0"/>
              <a:t> family consist of enterprise directors, departmental switches, and multi-purpose switches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1" name="Picture 10" descr="Fig 5-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505200"/>
            <a:ext cx="7086600" cy="251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VPLEX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solution for block-level storage virtualization and data mobility – both within and across data centers</a:t>
            </a:r>
          </a:p>
          <a:p>
            <a:r>
              <a:rPr lang="en-US" dirty="0" smtClean="0"/>
              <a:t>Enables multiple hosts located across two locations to access a single copy of data</a:t>
            </a:r>
          </a:p>
          <a:p>
            <a:r>
              <a:rPr lang="en-US" dirty="0" smtClean="0"/>
              <a:t>Provides capability to mirror a virtual volume – both within and across locations </a:t>
            </a:r>
          </a:p>
          <a:p>
            <a:pPr lvl="1"/>
            <a:r>
              <a:rPr lang="en-US" dirty="0" smtClean="0"/>
              <a:t>Allows hosts at different data centers to simultaneously access cache-coherent copies of the same virtual volume</a:t>
            </a:r>
          </a:p>
          <a:p>
            <a:r>
              <a:rPr lang="en-US" dirty="0" smtClean="0"/>
              <a:t>VPLEX family consists of three products</a:t>
            </a:r>
          </a:p>
          <a:p>
            <a:pPr lvl="1"/>
            <a:r>
              <a:rPr lang="en-US" dirty="0" smtClean="0"/>
              <a:t>VPLEX Local</a:t>
            </a:r>
          </a:p>
          <a:p>
            <a:pPr lvl="1"/>
            <a:r>
              <a:rPr lang="en-US" dirty="0" smtClean="0"/>
              <a:t>VPLEX Metro</a:t>
            </a:r>
          </a:p>
          <a:p>
            <a:pPr lvl="1"/>
            <a:r>
              <a:rPr lang="en-US" dirty="0" smtClean="0"/>
              <a:t>VPLEX Geo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 lvl="0">
              <a:buNone/>
            </a:pPr>
            <a:r>
              <a:rPr lang="en-US" dirty="0" smtClean="0">
                <a:solidFill>
                  <a:srgbClr val="5F5F5F">
                    <a:lumMod val="75000"/>
                  </a:srgbClr>
                </a:solidFill>
              </a:rPr>
              <a:t>Key points covered in this module:</a:t>
            </a:r>
            <a:endParaRPr lang="en-US" dirty="0" smtClean="0"/>
          </a:p>
          <a:p>
            <a:r>
              <a:rPr lang="en-US" dirty="0" smtClean="0"/>
              <a:t>FC SAN components and connectivity options</a:t>
            </a:r>
          </a:p>
          <a:p>
            <a:r>
              <a:rPr lang="en-US" dirty="0" smtClean="0"/>
              <a:t>FC protocol stack and addressing</a:t>
            </a:r>
          </a:p>
          <a:p>
            <a:r>
              <a:rPr lang="en-US" dirty="0" smtClean="0"/>
              <a:t>Structure and organization of FC data</a:t>
            </a:r>
          </a:p>
          <a:p>
            <a:r>
              <a:rPr lang="en-US" dirty="0" smtClean="0"/>
              <a:t>Fabric services</a:t>
            </a:r>
          </a:p>
          <a:p>
            <a:r>
              <a:rPr lang="en-US" dirty="0" smtClean="0"/>
              <a:t>Fabric topologies </a:t>
            </a:r>
          </a:p>
          <a:p>
            <a:r>
              <a:rPr lang="en-US" altLang="en-US" dirty="0" smtClean="0"/>
              <a:t>Types of zoning</a:t>
            </a:r>
          </a:p>
          <a:p>
            <a:r>
              <a:rPr lang="en-US" altLang="en-US" dirty="0" smtClean="0"/>
              <a:t>Block-level storage virtualization and virtual SAN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FC 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</a:p>
          <a:p>
            <a:pPr lvl="1"/>
            <a:r>
              <a:rPr lang="en-US" dirty="0" smtClean="0"/>
              <a:t>An organization’s IT infrastructure consists of three storage arrays direct-attached to a heterogeneous mix of 45 servers</a:t>
            </a:r>
          </a:p>
          <a:p>
            <a:pPr lvl="1"/>
            <a:r>
              <a:rPr lang="en-US" dirty="0" smtClean="0"/>
              <a:t>Servers are dual-attached to the arrays to ensure high availability</a:t>
            </a:r>
          </a:p>
          <a:p>
            <a:pPr lvl="1"/>
            <a:r>
              <a:rPr lang="en-US" dirty="0" smtClean="0"/>
              <a:t>Each storage array has 32 front-end ports, which could support maximum of 16 servers</a:t>
            </a:r>
          </a:p>
          <a:p>
            <a:pPr lvl="1"/>
            <a:r>
              <a:rPr lang="en-US" dirty="0" smtClean="0"/>
              <a:t>Each storage array has the disk capacity to support a maximum of 32 servers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FC SAN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Organization’s challenges/requirements</a:t>
            </a:r>
          </a:p>
          <a:p>
            <a:pPr lvl="1"/>
            <a:r>
              <a:rPr lang="en-US" dirty="0" smtClean="0"/>
              <a:t>Organization needs to deploy additional 45 servers to meet growth requirements</a:t>
            </a:r>
          </a:p>
          <a:p>
            <a:pPr lvl="1"/>
            <a:r>
              <a:rPr lang="en-US" dirty="0" smtClean="0"/>
              <a:t>Existing storage arrays are poorly utilized and adding of new servers require to purchase new arrays</a:t>
            </a:r>
          </a:p>
          <a:p>
            <a:pPr lvl="1"/>
            <a:r>
              <a:rPr lang="en-US" dirty="0" smtClean="0"/>
              <a:t>Organization wants to implement FC SAN to overcome the scalability and utilization challenges</a:t>
            </a:r>
          </a:p>
          <a:p>
            <a:pPr lvl="1"/>
            <a:r>
              <a:rPr lang="en-US" dirty="0" smtClean="0"/>
              <a:t>Hop count must be minimized to meet performance requirement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Propose a FC switched fabric topology to address organization’s challenges/requirements and justify your choice</a:t>
            </a:r>
          </a:p>
          <a:p>
            <a:pPr lvl="1"/>
            <a:r>
              <a:rPr lang="en-US" dirty="0" smtClean="0"/>
              <a:t>If 72-port FC switches are available, determine the minimum number of switches required in the fabric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Fibre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SAN?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267200"/>
          </a:xfrm>
        </p:spPr>
        <p:txBody>
          <a:bodyPr/>
          <a:lstStyle/>
          <a:p>
            <a:r>
              <a:rPr lang="en-US" dirty="0" smtClean="0"/>
              <a:t>Centralizes storage and management</a:t>
            </a:r>
          </a:p>
          <a:p>
            <a:r>
              <a:rPr lang="en-US" dirty="0" smtClean="0"/>
              <a:t>Enables sharing of storage resources across multiple servers at block level</a:t>
            </a:r>
          </a:p>
          <a:p>
            <a:r>
              <a:rPr lang="en-US" dirty="0" smtClean="0"/>
              <a:t>Meets increasing storage demands efficiently with better economies of scale</a:t>
            </a:r>
          </a:p>
          <a:p>
            <a:r>
              <a:rPr lang="en-US" dirty="0" smtClean="0"/>
              <a:t>Common SAN deployments are:</a:t>
            </a:r>
          </a:p>
          <a:p>
            <a:pPr lvl="1"/>
            <a:r>
              <a:rPr lang="en-US" dirty="0" err="1" smtClean="0"/>
              <a:t>Fibre</a:t>
            </a:r>
            <a:r>
              <a:rPr lang="en-US" dirty="0" smtClean="0"/>
              <a:t> Channel (FC) SAN: uses FC protocol for communication</a:t>
            </a:r>
          </a:p>
          <a:p>
            <a:pPr lvl="1"/>
            <a:r>
              <a:rPr lang="en-US" dirty="0" smtClean="0"/>
              <a:t>IP SAN: uses IP-based protocols for communication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458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 high-speed, dedicated network of servers and shared storage devices. 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8" name="Group 68"/>
          <p:cNvGrpSpPr/>
          <p:nvPr/>
        </p:nvGrpSpPr>
        <p:grpSpPr>
          <a:xfrm>
            <a:off x="316784" y="914400"/>
            <a:ext cx="8001716" cy="1555395"/>
            <a:chOff x="448784" y="879857"/>
            <a:chExt cx="4255580" cy="935295"/>
          </a:xfrm>
        </p:grpSpPr>
        <p:sp>
          <p:nvSpPr>
            <p:cNvPr id="9" name="Rectangle 8"/>
            <p:cNvSpPr/>
            <p:nvPr/>
          </p:nvSpPr>
          <p:spPr>
            <a:xfrm>
              <a:off x="448784" y="977201"/>
              <a:ext cx="4255580" cy="837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30" tIns="229108" rIns="297330" bIns="113792" numCol="1" spcCol="1270" anchor="t" anchorCtr="0">
              <a:noAutofit/>
            </a:bodyPr>
            <a:lstStyle/>
            <a:p>
              <a:endParaRPr lang="en-US" sz="18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0" name="Rounded Rectangle 4"/>
            <p:cNvSpPr/>
            <p:nvPr/>
          </p:nvSpPr>
          <p:spPr>
            <a:xfrm>
              <a:off x="602892" y="879857"/>
              <a:ext cx="406879" cy="17595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1362" tIns="0" rIns="101362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latin typeface="Calibri" pitchFamily="34" charset="0"/>
                </a:rPr>
                <a:t>SAN</a:t>
              </a:r>
              <a:endParaRPr lang="en-US" sz="1600" b="1" kern="12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Fibre</a:t>
            </a:r>
            <a:r>
              <a:rPr lang="en-US" dirty="0" smtClean="0"/>
              <a:t> Channel 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1828800"/>
          </a:xfrm>
        </p:spPr>
        <p:txBody>
          <a:bodyPr/>
          <a:lstStyle/>
          <a:p>
            <a:r>
              <a:rPr lang="en-US" dirty="0" smtClean="0"/>
              <a:t>High-speed network technology</a:t>
            </a:r>
          </a:p>
          <a:p>
            <a:pPr lvl="1"/>
            <a:r>
              <a:rPr lang="en-US" dirty="0" smtClean="0"/>
              <a:t>Latest FC implementation supports speed up to 16 Gb/s</a:t>
            </a:r>
          </a:p>
          <a:p>
            <a:r>
              <a:rPr lang="en-US" dirty="0" smtClean="0"/>
              <a:t>Highly scalable</a:t>
            </a:r>
          </a:p>
          <a:p>
            <a:pPr lvl="1"/>
            <a:r>
              <a:rPr lang="en-US" dirty="0" smtClean="0"/>
              <a:t>Theoretically, accommodate approximately 15 million devices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066800" y="2712230"/>
            <a:ext cx="7855094" cy="3395582"/>
            <a:chOff x="2079174" y="3680336"/>
            <a:chExt cx="6473805" cy="2419241"/>
          </a:xfrm>
        </p:grpSpPr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5912004" y="4990273"/>
              <a:ext cx="999425" cy="55002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 flipH="1">
              <a:off x="4343400" y="4974772"/>
              <a:ext cx="872174" cy="50747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7" name="Line 6"/>
            <p:cNvSpPr>
              <a:spLocks noChangeShapeType="1"/>
            </p:cNvSpPr>
            <p:nvPr/>
          </p:nvSpPr>
          <p:spPr bwMode="auto">
            <a:xfrm flipH="1" flipV="1">
              <a:off x="3633850" y="5101178"/>
              <a:ext cx="557150" cy="34736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 b="1">
                <a:latin typeface="Calibri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169667" y="4267199"/>
              <a:ext cx="6383312" cy="1832378"/>
              <a:chOff x="2563817" y="4042057"/>
              <a:chExt cx="6383312" cy="1832378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6328925" y="4042057"/>
                <a:ext cx="999425" cy="55002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4029962" y="4257536"/>
                <a:ext cx="526488" cy="28505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4801874" y="4297159"/>
                <a:ext cx="773875" cy="268013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V="1">
                <a:off x="2832550" y="4779587"/>
                <a:ext cx="607670" cy="65584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2680150" y="4790155"/>
                <a:ext cx="713476" cy="18807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809874" y="4579392"/>
                <a:ext cx="479875" cy="7817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916237" y="4201567"/>
                <a:ext cx="383711" cy="31946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gray">
              <a:xfrm>
                <a:off x="2563817" y="5717469"/>
                <a:ext cx="941387" cy="1569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ct val="8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Clients</a:t>
                </a:r>
                <a:endParaRPr lang="en-US" sz="12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gray">
              <a:xfrm>
                <a:off x="7059592" y="5717469"/>
                <a:ext cx="1887537" cy="15696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lnSpc>
                    <a:spcPct val="8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Storage Arrays</a:t>
                </a: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gray">
              <a:xfrm>
                <a:off x="4016830" y="5717469"/>
                <a:ext cx="2057400" cy="1569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lnSpc>
                    <a:spcPct val="8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Application Servers</a:t>
                </a:r>
                <a:endParaRPr lang="en-US" sz="12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pic>
          <p:nvPicPr>
            <p:cNvPr id="43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8601" y="3680336"/>
              <a:ext cx="551913" cy="937376"/>
            </a:xfrm>
            <a:prstGeom prst="rect">
              <a:avLst/>
            </a:prstGeom>
            <a:noFill/>
          </p:spPr>
        </p:pic>
        <p:pic>
          <p:nvPicPr>
            <p:cNvPr id="48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94516" y="4646906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1366" y="5204111"/>
              <a:ext cx="309627" cy="715695"/>
            </a:xfrm>
            <a:prstGeom prst="rect">
              <a:avLst/>
            </a:prstGeom>
            <a:noFill/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3724534"/>
              <a:ext cx="607558" cy="1269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09800" y="4060372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9174" y="44958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09800" y="5442858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9174" y="4996544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" name="Picture 1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19400" y="4648200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9" name="Text Box 21"/>
            <p:cNvSpPr txBox="1">
              <a:spLocks noChangeArrowheads="1"/>
            </p:cNvSpPr>
            <p:nvPr/>
          </p:nvSpPr>
          <p:spPr bwMode="gray">
            <a:xfrm>
              <a:off x="3004456" y="4800009"/>
              <a:ext cx="555537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IP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</a:rPr>
                <a:t>Network</a:t>
              </a:r>
              <a:endParaRPr lang="en-US" sz="1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pic>
          <p:nvPicPr>
            <p:cNvPr id="70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9487" y="4886478"/>
              <a:ext cx="551913" cy="937376"/>
            </a:xfrm>
            <a:prstGeom prst="rect">
              <a:avLst/>
            </a:prstGeom>
            <a:noFill/>
          </p:spPr>
        </p:pic>
        <p:sp>
          <p:nvSpPr>
            <p:cNvPr id="71" name="Text Box 20"/>
            <p:cNvSpPr txBox="1">
              <a:spLocks noChangeArrowheads="1"/>
            </p:cNvSpPr>
            <p:nvPr/>
          </p:nvSpPr>
          <p:spPr bwMode="gray">
            <a:xfrm>
              <a:off x="5334000" y="4865916"/>
              <a:ext cx="450636" cy="1569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FC SAN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FC 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(server and storage) ports</a:t>
            </a:r>
          </a:p>
          <a:p>
            <a:r>
              <a:rPr lang="en-US" dirty="0" smtClean="0"/>
              <a:t>Cables</a:t>
            </a:r>
          </a:p>
          <a:p>
            <a:r>
              <a:rPr lang="en-US" dirty="0" smtClean="0"/>
              <a:t>Connectors</a:t>
            </a:r>
          </a:p>
          <a:p>
            <a:r>
              <a:rPr lang="en-US" dirty="0" smtClean="0"/>
              <a:t>Interconnecting devices such as FC switches and hubs</a:t>
            </a:r>
          </a:p>
          <a:p>
            <a:r>
              <a:rPr lang="en-US" dirty="0" smtClean="0"/>
              <a:t>SAN management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5: </a:t>
            </a:r>
            <a:r>
              <a:rPr lang="en-US" dirty="0" err="1" smtClean="0"/>
              <a:t>Fibre</a:t>
            </a:r>
            <a:r>
              <a:rPr lang="en-US" dirty="0" smtClean="0"/>
              <a:t> Channel Storage Area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Ports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r>
              <a:rPr lang="en-US" dirty="0" smtClean="0"/>
              <a:t>Provide physical interface for communicating with other nodes </a:t>
            </a:r>
          </a:p>
          <a:p>
            <a:r>
              <a:rPr lang="en-US" dirty="0" smtClean="0"/>
              <a:t>Exist on</a:t>
            </a:r>
          </a:p>
          <a:p>
            <a:pPr lvl="1"/>
            <a:r>
              <a:rPr lang="en-US" dirty="0" smtClean="0"/>
              <a:t>Host bus adapter (HBA) in server</a:t>
            </a:r>
          </a:p>
          <a:p>
            <a:pPr lvl="1"/>
            <a:r>
              <a:rPr lang="en-US" dirty="0" smtClean="0"/>
              <a:t>Front-end adapters in storage</a:t>
            </a:r>
          </a:p>
          <a:p>
            <a:r>
              <a:rPr lang="en-US" dirty="0" smtClean="0"/>
              <a:t>Full-duplex data transmission mode</a:t>
            </a:r>
          </a:p>
          <a:p>
            <a:r>
              <a:rPr lang="en-US" dirty="0" smtClean="0"/>
              <a:t>Each port has a transmit (</a:t>
            </a:r>
            <a:r>
              <a:rPr lang="en-US" dirty="0" err="1" smtClean="0"/>
              <a:t>Tx</a:t>
            </a:r>
            <a:r>
              <a:rPr lang="en-US" dirty="0" smtClean="0"/>
              <a:t>) link and a receive (Rx) link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545676" y="3522944"/>
            <a:ext cx="4052649" cy="2553071"/>
            <a:chOff x="2275116" y="2996892"/>
            <a:chExt cx="4887684" cy="3079123"/>
          </a:xfrm>
        </p:grpSpPr>
        <p:pic>
          <p:nvPicPr>
            <p:cNvPr id="3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75116" y="3962400"/>
              <a:ext cx="914400" cy="2113615"/>
            </a:xfrm>
            <a:prstGeom prst="rect">
              <a:avLst/>
            </a:prstGeom>
            <a:noFill/>
          </p:spPr>
        </p:pic>
        <p:grpSp>
          <p:nvGrpSpPr>
            <p:cNvPr id="30" name="Group 29"/>
            <p:cNvGrpSpPr/>
            <p:nvPr/>
          </p:nvGrpSpPr>
          <p:grpSpPr>
            <a:xfrm>
              <a:off x="2460176" y="2996892"/>
              <a:ext cx="4702624" cy="2924592"/>
              <a:chOff x="4282343" y="1570542"/>
              <a:chExt cx="4702624" cy="2924592"/>
            </a:xfrm>
          </p:grpSpPr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5222349" y="1570542"/>
                <a:ext cx="3762618" cy="2605793"/>
                <a:chOff x="3250" y="1915"/>
                <a:chExt cx="1897" cy="1318"/>
              </a:xfrm>
            </p:grpSpPr>
            <p:sp>
              <p:nvSpPr>
                <p:cNvPr id="8" name="Freeform 37"/>
                <p:cNvSpPr>
                  <a:spLocks/>
                </p:cNvSpPr>
                <p:nvPr/>
              </p:nvSpPr>
              <p:spPr bwMode="auto">
                <a:xfrm>
                  <a:off x="3250" y="1968"/>
                  <a:ext cx="1101" cy="1245"/>
                </a:xfrm>
                <a:custGeom>
                  <a:avLst/>
                  <a:gdLst/>
                  <a:ahLst/>
                  <a:cxnLst>
                    <a:cxn ang="0">
                      <a:pos x="0" y="1124"/>
                    </a:cxn>
                    <a:cxn ang="0">
                      <a:pos x="1942" y="0"/>
                    </a:cxn>
                    <a:cxn ang="0">
                      <a:pos x="2089" y="1903"/>
                    </a:cxn>
                    <a:cxn ang="0">
                      <a:pos x="412" y="1299"/>
                    </a:cxn>
                    <a:cxn ang="0">
                      <a:pos x="0" y="1124"/>
                    </a:cxn>
                  </a:cxnLst>
                  <a:rect l="0" t="0" r="r" b="b"/>
                  <a:pathLst>
                    <a:path w="2089" h="1903">
                      <a:moveTo>
                        <a:pt x="0" y="1124"/>
                      </a:moveTo>
                      <a:lnTo>
                        <a:pt x="1942" y="0"/>
                      </a:lnTo>
                      <a:lnTo>
                        <a:pt x="2089" y="1903"/>
                      </a:lnTo>
                      <a:lnTo>
                        <a:pt x="412" y="1299"/>
                      </a:lnTo>
                      <a:lnTo>
                        <a:pt x="0" y="11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lg" len="med"/>
                </a:ln>
                <a:effectLst/>
              </p:spPr>
              <p:txBody>
                <a:bodyPr lIns="0" tIns="0" rIns="0" bIns="0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" name="Oval 38"/>
                <p:cNvSpPr>
                  <a:spLocks noChangeArrowheads="1"/>
                </p:cNvSpPr>
                <p:nvPr/>
              </p:nvSpPr>
              <p:spPr bwMode="auto">
                <a:xfrm>
                  <a:off x="3902" y="1915"/>
                  <a:ext cx="1245" cy="1318"/>
                </a:xfrm>
                <a:prstGeom prst="ellipse">
                  <a:avLst/>
                </a:prstGeom>
                <a:solidFill>
                  <a:schemeClr val="bg1"/>
                </a:solidFill>
                <a:ln w="25400" algn="ctr">
                  <a:solidFill>
                    <a:srgbClr val="000000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" name="Line 39"/>
                <p:cNvSpPr>
                  <a:spLocks noChangeShapeType="1"/>
                </p:cNvSpPr>
                <p:nvPr/>
              </p:nvSpPr>
              <p:spPr bwMode="auto">
                <a:xfrm>
                  <a:off x="4670" y="24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" name="Line 40"/>
                <p:cNvSpPr>
                  <a:spLocks noChangeShapeType="1"/>
                </p:cNvSpPr>
                <p:nvPr/>
              </p:nvSpPr>
              <p:spPr bwMode="auto">
                <a:xfrm>
                  <a:off x="4670" y="260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" name="Oval 41"/>
                <p:cNvSpPr>
                  <a:spLocks noChangeArrowheads="1"/>
                </p:cNvSpPr>
                <p:nvPr/>
              </p:nvSpPr>
              <p:spPr bwMode="auto">
                <a:xfrm>
                  <a:off x="4776" y="2406"/>
                  <a:ext cx="106" cy="26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726" y="2682"/>
                  <a:ext cx="318" cy="1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buClrTx/>
                    <a:buFontTx/>
                    <a:buNone/>
                  </a:pPr>
                  <a:r>
                    <a:rPr lang="en-US" sz="1200" dirty="0">
                      <a:solidFill>
                        <a:schemeClr val="tx1"/>
                      </a:solidFill>
                      <a:latin typeface="Calibri" pitchFamily="34" charset="0"/>
                    </a:rPr>
                    <a:t>Link</a:t>
                  </a:r>
                </a:p>
              </p:txBody>
            </p:sp>
            <p:sp>
              <p:nvSpPr>
                <p:cNvPr id="14" name="Rectangle 43"/>
                <p:cNvSpPr>
                  <a:spLocks noChangeArrowheads="1"/>
                </p:cNvSpPr>
                <p:nvPr/>
              </p:nvSpPr>
              <p:spPr bwMode="auto">
                <a:xfrm>
                  <a:off x="4029" y="2404"/>
                  <a:ext cx="550" cy="277"/>
                </a:xfrm>
                <a:prstGeom prst="rect">
                  <a:avLst/>
                </a:prstGeom>
                <a:solidFill>
                  <a:srgbClr val="A4ADC8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 type="none" w="lg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27" y="2496"/>
                  <a:ext cx="226" cy="109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354013" indent="-354013" defTabSz="941388"/>
                  <a:r>
                    <a:rPr lang="en-US" sz="14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Port 0</a:t>
                  </a:r>
                </a:p>
              </p:txBody>
            </p:sp>
            <p:sp>
              <p:nvSpPr>
                <p:cNvPr id="16" name="Rectangle 45"/>
                <p:cNvSpPr>
                  <a:spLocks noChangeArrowheads="1"/>
                </p:cNvSpPr>
                <p:nvPr/>
              </p:nvSpPr>
              <p:spPr bwMode="auto">
                <a:xfrm>
                  <a:off x="4503" y="2553"/>
                  <a:ext cx="138" cy="92"/>
                </a:xfrm>
                <a:prstGeom prst="rect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500" y="2539"/>
                  <a:ext cx="229" cy="1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buClrTx/>
                    <a:buFontTx/>
                    <a:buNone/>
                  </a:pPr>
                  <a:r>
                    <a:rPr lang="en-US" sz="1000" dirty="0">
                      <a:solidFill>
                        <a:schemeClr val="tx1"/>
                      </a:solidFill>
                      <a:latin typeface="Calibri" pitchFamily="34" charset="0"/>
                    </a:rPr>
                    <a:t>Rx</a:t>
                  </a:r>
                </a:p>
              </p:txBody>
            </p:sp>
            <p:sp>
              <p:nvSpPr>
                <p:cNvPr id="18" name="Rectangle 47"/>
                <p:cNvSpPr>
                  <a:spLocks noChangeArrowheads="1"/>
                </p:cNvSpPr>
                <p:nvPr/>
              </p:nvSpPr>
              <p:spPr bwMode="auto">
                <a:xfrm>
                  <a:off x="4503" y="2430"/>
                  <a:ext cx="138" cy="92"/>
                </a:xfrm>
                <a:prstGeom prst="rect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97" y="2413"/>
                  <a:ext cx="229" cy="1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buClrTx/>
                    <a:buFontTx/>
                    <a:buNone/>
                  </a:pPr>
                  <a:r>
                    <a:rPr lang="en-US" sz="1000" dirty="0" err="1">
                      <a:solidFill>
                        <a:schemeClr val="tx1"/>
                      </a:solidFill>
                      <a:latin typeface="Calibri" pitchFamily="34" charset="0"/>
                    </a:rPr>
                    <a:t>Tx</a:t>
                  </a:r>
                  <a:endParaRPr lang="en-US" sz="1000" dirty="0">
                    <a:solidFill>
                      <a:schemeClr val="tx1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0" name="Text Box 50"/>
              <p:cNvSpPr txBox="1">
                <a:spLocks noChangeArrowheads="1"/>
              </p:cNvSpPr>
              <p:nvPr/>
            </p:nvSpPr>
            <p:spPr bwMode="auto">
              <a:xfrm>
                <a:off x="4282343" y="2253342"/>
                <a:ext cx="789416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eaLnBrk="0" hangingPunct="0">
                  <a:buClrTx/>
                  <a:buFontTx/>
                  <a:buNone/>
                </a:pPr>
                <a:r>
                  <a:rPr lang="en-US" sz="1400" b="1" dirty="0">
                    <a:latin typeface="Calibri" pitchFamily="34" charset="0"/>
                  </a:rPr>
                  <a:t>Node</a:t>
                </a:r>
              </a:p>
            </p:txBody>
          </p:sp>
          <p:sp>
            <p:nvSpPr>
              <p:cNvPr id="24" name="Rectangle 52"/>
              <p:cNvSpPr>
                <a:spLocks noChangeArrowheads="1"/>
              </p:cNvSpPr>
              <p:nvPr/>
            </p:nvSpPr>
            <p:spPr bwMode="auto">
              <a:xfrm>
                <a:off x="4884205" y="3005231"/>
                <a:ext cx="529583" cy="224131"/>
              </a:xfrm>
              <a:prstGeom prst="rect">
                <a:avLst/>
              </a:prstGeom>
              <a:solidFill>
                <a:srgbClr val="A4ADC8"/>
              </a:solidFill>
              <a:ln w="25400" algn="ctr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" name="Text Box 53"/>
              <p:cNvSpPr txBox="1">
                <a:spLocks noChangeArrowheads="1"/>
              </p:cNvSpPr>
              <p:nvPr/>
            </p:nvSpPr>
            <p:spPr bwMode="auto">
              <a:xfrm>
                <a:off x="4973561" y="3033000"/>
                <a:ext cx="322204" cy="1538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</a:rPr>
                  <a:t>Port 0</a:t>
                </a:r>
              </a:p>
            </p:txBody>
          </p:sp>
          <p:sp>
            <p:nvSpPr>
              <p:cNvPr id="26" name="Rectangle 54"/>
              <p:cNvSpPr>
                <a:spLocks noChangeArrowheads="1"/>
              </p:cNvSpPr>
              <p:nvPr/>
            </p:nvSpPr>
            <p:spPr bwMode="auto">
              <a:xfrm>
                <a:off x="4884205" y="3418229"/>
                <a:ext cx="529583" cy="224131"/>
              </a:xfrm>
              <a:prstGeom prst="rect">
                <a:avLst/>
              </a:prstGeom>
              <a:solidFill>
                <a:srgbClr val="A4ADC8"/>
              </a:solidFill>
              <a:ln w="25400" algn="ctr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" name="Text Box 55"/>
              <p:cNvSpPr txBox="1">
                <a:spLocks noChangeArrowheads="1"/>
              </p:cNvSpPr>
              <p:nvPr/>
            </p:nvSpPr>
            <p:spPr bwMode="auto">
              <a:xfrm>
                <a:off x="4985462" y="3446662"/>
                <a:ext cx="322204" cy="1538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</a:rPr>
                  <a:t>Port 1</a:t>
                </a:r>
              </a:p>
            </p:txBody>
          </p:sp>
          <p:sp>
            <p:nvSpPr>
              <p:cNvPr id="28" name="Rectangle 56"/>
              <p:cNvSpPr>
                <a:spLocks noChangeArrowheads="1"/>
              </p:cNvSpPr>
              <p:nvPr/>
            </p:nvSpPr>
            <p:spPr bwMode="auto">
              <a:xfrm>
                <a:off x="4884205" y="4271003"/>
                <a:ext cx="529583" cy="224131"/>
              </a:xfrm>
              <a:prstGeom prst="rect">
                <a:avLst/>
              </a:prstGeom>
              <a:solidFill>
                <a:srgbClr val="A4ADC8"/>
              </a:solidFill>
              <a:ln w="25400" algn="ctr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" name="Text Box 57"/>
              <p:cNvSpPr txBox="1">
                <a:spLocks noChangeArrowheads="1"/>
              </p:cNvSpPr>
              <p:nvPr/>
            </p:nvSpPr>
            <p:spPr bwMode="auto">
              <a:xfrm>
                <a:off x="4973561" y="4304094"/>
                <a:ext cx="325410" cy="1538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</a:rPr>
                  <a:t>Port n</a:t>
                </a:r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3331026" y="5497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31026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331026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1828800"/>
          </a:xfrm>
        </p:spPr>
        <p:txBody>
          <a:bodyPr/>
          <a:lstStyle/>
          <a:p>
            <a:r>
              <a:rPr lang="en-US" dirty="0" smtClean="0"/>
              <a:t>SAN implementation uses</a:t>
            </a:r>
          </a:p>
          <a:p>
            <a:pPr lvl="1"/>
            <a:r>
              <a:rPr lang="en-US" dirty="0" smtClean="0"/>
              <a:t>Copper cables for short distance</a:t>
            </a:r>
          </a:p>
          <a:p>
            <a:pPr lvl="1"/>
            <a:r>
              <a:rPr lang="en-US" dirty="0" smtClean="0"/>
              <a:t>Optical fiber cables for long distance</a:t>
            </a:r>
          </a:p>
          <a:p>
            <a:r>
              <a:rPr lang="en-US" dirty="0" smtClean="0"/>
              <a:t>Two types of optical cables: single-mode and multimode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5: Fibre Channel Storage Area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61367"/>
              </p:ext>
            </p:extLst>
          </p:nvPr>
        </p:nvGraphicFramePr>
        <p:xfrm>
          <a:off x="500750" y="3186541"/>
          <a:ext cx="4572000" cy="237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2857500"/>
              </a:tblGrid>
              <a:tr h="472314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Single-mode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Multimode</a:t>
                      </a:r>
                    </a:p>
                  </a:txBody>
                  <a:tcPr/>
                </a:tc>
              </a:tr>
              <a:tr h="71791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Carries single beam of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carry multiple beams of light simultaneously</a:t>
                      </a:r>
                    </a:p>
                  </a:txBody>
                  <a:tcPr/>
                </a:tc>
              </a:tr>
              <a:tr h="1095769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 up to 10km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short distance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(Modal dispersion  weakens signal </a:t>
                      </a:r>
                      <a:r>
                        <a:rPr lang="en-US" sz="1800" dirty="0" smtClean="0"/>
                        <a:t>strength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certain distance 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Fig 5-04.wmf"/>
          <p:cNvPicPr>
            <a:picLocks noChangeAspect="1"/>
          </p:cNvPicPr>
          <p:nvPr/>
        </p:nvPicPr>
        <p:blipFill>
          <a:blip r:embed="rId3" cstate="print"/>
          <a:srcRect l="1959" t="9734" r="52010" b="21137"/>
          <a:stretch>
            <a:fillRect/>
          </a:stretch>
        </p:blipFill>
        <p:spPr>
          <a:xfrm>
            <a:off x="5312232" y="4677881"/>
            <a:ext cx="3581400" cy="990600"/>
          </a:xfrm>
          <a:prstGeom prst="rect">
            <a:avLst/>
          </a:prstGeom>
        </p:spPr>
      </p:pic>
      <p:sp>
        <p:nvSpPr>
          <p:cNvPr id="391" name="TextBox 390"/>
          <p:cNvSpPr txBox="1"/>
          <p:nvPr/>
        </p:nvSpPr>
        <p:spPr>
          <a:xfrm>
            <a:off x="6531432" y="56358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Multimode Fiber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92" name="Picture 391" descr="Fig 5-04.wmf"/>
          <p:cNvPicPr>
            <a:picLocks noChangeAspect="1"/>
          </p:cNvPicPr>
          <p:nvPr/>
        </p:nvPicPr>
        <p:blipFill>
          <a:blip r:embed="rId3" cstate="print"/>
          <a:srcRect l="52325" t="5313" r="2665" b="20311"/>
          <a:stretch>
            <a:fillRect/>
          </a:stretch>
        </p:blipFill>
        <p:spPr>
          <a:xfrm>
            <a:off x="5312232" y="3001481"/>
            <a:ext cx="3505200" cy="1066800"/>
          </a:xfrm>
          <a:prstGeom prst="rect">
            <a:avLst/>
          </a:prstGeom>
        </p:spPr>
      </p:pic>
      <p:sp>
        <p:nvSpPr>
          <p:cNvPr id="393" name="TextBox 392"/>
          <p:cNvSpPr txBox="1"/>
          <p:nvPr/>
        </p:nvSpPr>
        <p:spPr>
          <a:xfrm>
            <a:off x="6542316" y="40356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Single-mode Fiber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2961</Words>
  <Application>Microsoft Office PowerPoint</Application>
  <PresentationFormat>On-screen Show (4:3)</PresentationFormat>
  <Paragraphs>703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MetaNormalLF-Roman</vt:lpstr>
      <vt:lpstr>Verdana</vt:lpstr>
      <vt:lpstr>Webdings</vt:lpstr>
      <vt:lpstr>Wingdings</vt:lpstr>
      <vt:lpstr>ILT_EdServTemplate_2011</vt:lpstr>
      <vt:lpstr>1_ILT_EdServTemplate_2011</vt:lpstr>
      <vt:lpstr>2_ILT_EdServTemplate_2011</vt:lpstr>
      <vt:lpstr>Module – 5    Fibre channel storage area network (FC SAN)</vt:lpstr>
      <vt:lpstr>PowerPoint Presentation</vt:lpstr>
      <vt:lpstr>Module 5: Fibre Channel Storage Area Network (FC SAN)</vt:lpstr>
      <vt:lpstr>Business Needs and Technology Challenges</vt:lpstr>
      <vt:lpstr>What is a SAN?</vt:lpstr>
      <vt:lpstr>Understanding Fibre Channel </vt:lpstr>
      <vt:lpstr>Components of FC SAN</vt:lpstr>
      <vt:lpstr>Node Ports</vt:lpstr>
      <vt:lpstr>Cables</vt:lpstr>
      <vt:lpstr>Connectors</vt:lpstr>
      <vt:lpstr>Interconnecting Devices</vt:lpstr>
      <vt:lpstr>SAN Management Software</vt:lpstr>
      <vt:lpstr>FC Interconnectivity Options</vt:lpstr>
      <vt:lpstr>Point-to-Point Connectivity</vt:lpstr>
      <vt:lpstr>FC-AL Connectivity</vt:lpstr>
      <vt:lpstr>FC-SW Connectivity</vt:lpstr>
      <vt:lpstr>Port Types in Switched Fabric</vt:lpstr>
      <vt:lpstr>Module 5: Fibre Channel Storage Area Network (FC SAN)</vt:lpstr>
      <vt:lpstr>FC Architecture Overview</vt:lpstr>
      <vt:lpstr>Fibre Channel Protocol Stack</vt:lpstr>
      <vt:lpstr>FC Addressing in Switched Fabric</vt:lpstr>
      <vt:lpstr>World Wide Name (WWN)</vt:lpstr>
      <vt:lpstr>Structure and Organization of FC Data</vt:lpstr>
      <vt:lpstr>Fabric Services</vt:lpstr>
      <vt:lpstr>Login Types in Switched Fabric</vt:lpstr>
      <vt:lpstr>Module 5: Fibre Channel Storage Area Network (FC SAN)</vt:lpstr>
      <vt:lpstr>Mesh Topology</vt:lpstr>
      <vt:lpstr>Core-edge Topology</vt:lpstr>
      <vt:lpstr>Zoning</vt:lpstr>
      <vt:lpstr>Types of Zoning </vt:lpstr>
      <vt:lpstr>Types of Zoning     </vt:lpstr>
      <vt:lpstr>Types of Zoning </vt:lpstr>
      <vt:lpstr>Types of Zoning     </vt:lpstr>
      <vt:lpstr>Types of Zoning </vt:lpstr>
      <vt:lpstr>Types of Zoning     </vt:lpstr>
      <vt:lpstr>Module 5: Fibre Channel Storage Area Network (FC SAN)</vt:lpstr>
      <vt:lpstr>Block-level Storage Virtualization</vt:lpstr>
      <vt:lpstr>Use Case: Block-level Storage Virtualization across Data Centers   </vt:lpstr>
      <vt:lpstr>Virtual SAN (VSAN)/Virtual Fabric</vt:lpstr>
      <vt:lpstr>Module 5: Fibre Channel Storage Area Network (FC SAN)</vt:lpstr>
      <vt:lpstr>EMC Connectrix</vt:lpstr>
      <vt:lpstr>EMC VPLEX</vt:lpstr>
      <vt:lpstr>Module 5: Summary</vt:lpstr>
      <vt:lpstr>Exercise: FC SAN</vt:lpstr>
      <vt:lpstr>Exercise: FC SAN (contd..)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2015-03-24T06:53:08Z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