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  <p:sldMasterId id="2147483815" r:id="rId2"/>
  </p:sldMasterIdLst>
  <p:notesMasterIdLst>
    <p:notesMasterId r:id="rId32"/>
  </p:notesMasterIdLst>
  <p:handoutMasterIdLst>
    <p:handoutMasterId r:id="rId33"/>
  </p:handoutMasterIdLst>
  <p:sldIdLst>
    <p:sldId id="321" r:id="rId3"/>
    <p:sldId id="259" r:id="rId4"/>
    <p:sldId id="319" r:id="rId5"/>
    <p:sldId id="304" r:id="rId6"/>
    <p:sldId id="265" r:id="rId7"/>
    <p:sldId id="273" r:id="rId8"/>
    <p:sldId id="274" r:id="rId9"/>
    <p:sldId id="275" r:id="rId10"/>
    <p:sldId id="276" r:id="rId11"/>
    <p:sldId id="322" r:id="rId12"/>
    <p:sldId id="277" r:id="rId13"/>
    <p:sldId id="279" r:id="rId14"/>
    <p:sldId id="278" r:id="rId15"/>
    <p:sldId id="280" r:id="rId16"/>
    <p:sldId id="320" r:id="rId17"/>
    <p:sldId id="282" r:id="rId18"/>
    <p:sldId id="294" r:id="rId19"/>
    <p:sldId id="283" r:id="rId20"/>
    <p:sldId id="295" r:id="rId21"/>
    <p:sldId id="284" r:id="rId22"/>
    <p:sldId id="297" r:id="rId23"/>
    <p:sldId id="317" r:id="rId24"/>
    <p:sldId id="316" r:id="rId25"/>
    <p:sldId id="315" r:id="rId26"/>
    <p:sldId id="309" r:id="rId27"/>
    <p:sldId id="318" r:id="rId28"/>
    <p:sldId id="292" r:id="rId29"/>
    <p:sldId id="293" r:id="rId30"/>
    <p:sldId id="271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9900"/>
    <a:srgbClr val="FD9B00"/>
    <a:srgbClr val="8B7E3D"/>
    <a:srgbClr val="5F5F5F"/>
    <a:srgbClr val="2C95DD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5" autoAdjust="0"/>
    <p:restoredTop sz="89701" autoAdjust="0"/>
  </p:normalViewPr>
  <p:slideViewPr>
    <p:cSldViewPr>
      <p:cViewPr varScale="1">
        <p:scale>
          <a:sx n="78" d="100"/>
          <a:sy n="78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455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524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4267200" cy="3048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00800" y="8839200"/>
            <a:ext cx="455613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4419600" y="8839200"/>
            <a:ext cx="19812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7: Network-Attached Storage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3716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Module – 7</a:t>
            </a:r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Network-Attached Storage (NAS)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4267200" cy="3048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4267200" cy="30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4267200" cy="30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itchFamily="34" charset="0"/>
              </a:rPr>
              <a:t>Copyright © 2012 EMC Corporation. All rights reserved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61C7-9CA3-4A6E-97F2-A1FC06423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8862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9409" y="2460793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Module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9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7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>
                <a:solidFill>
                  <a:srgbClr val="2C95DD"/>
                </a:solidFill>
              </a:rPr>
              <a:t>network-attached storage (NAS)</a:t>
            </a: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7: Network-Attached Storage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NAS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altLang="ko-KR" dirty="0">
                <a:ea typeface="굴림" pitchFamily="34" charset="-127"/>
              </a:rPr>
              <a:t>CPU and memory</a:t>
            </a:r>
          </a:p>
          <a:p>
            <a:r>
              <a:rPr lang="en-PH" altLang="ko-KR" dirty="0" smtClean="0">
                <a:ea typeface="굴림" pitchFamily="34" charset="-127"/>
              </a:rPr>
              <a:t>One </a:t>
            </a:r>
            <a:r>
              <a:rPr lang="en-PH" altLang="ko-KR" dirty="0">
                <a:ea typeface="굴림" pitchFamily="34" charset="-127"/>
              </a:rPr>
              <a:t>or more network interface cards (NICs), which provide connectivity to the client </a:t>
            </a:r>
            <a:r>
              <a:rPr lang="en-PH" altLang="ko-KR" dirty="0" smtClean="0">
                <a:ea typeface="굴림" pitchFamily="34" charset="-127"/>
              </a:rPr>
              <a:t>network</a:t>
            </a:r>
          </a:p>
          <a:p>
            <a:r>
              <a:rPr lang="en-PH" altLang="ko-KR" dirty="0" smtClean="0">
                <a:ea typeface="굴림" pitchFamily="34" charset="-127"/>
              </a:rPr>
              <a:t>An </a:t>
            </a:r>
            <a:r>
              <a:rPr lang="en-PH" altLang="ko-KR" dirty="0">
                <a:ea typeface="굴림" pitchFamily="34" charset="-127"/>
              </a:rPr>
              <a:t>optimized operating system for managing the NAS </a:t>
            </a:r>
            <a:r>
              <a:rPr lang="en-PH" altLang="ko-KR" dirty="0" smtClean="0">
                <a:ea typeface="굴림" pitchFamily="34" charset="-127"/>
              </a:rPr>
              <a:t>functionality</a:t>
            </a:r>
          </a:p>
          <a:p>
            <a:pPr lvl="1"/>
            <a:r>
              <a:rPr lang="en-PH" altLang="ko-KR" dirty="0" smtClean="0">
                <a:ea typeface="굴림" pitchFamily="34" charset="-127"/>
              </a:rPr>
              <a:t>It </a:t>
            </a:r>
            <a:r>
              <a:rPr lang="en-PH" altLang="ko-KR" dirty="0">
                <a:ea typeface="굴림" pitchFamily="34" charset="-127"/>
              </a:rPr>
              <a:t>translates file-level requests into block-storage requests and further converts the data supplied at </a:t>
            </a:r>
            <a:r>
              <a:rPr lang="en-PH" altLang="ko-KR" dirty="0" smtClean="0">
                <a:ea typeface="굴림" pitchFamily="34" charset="-127"/>
              </a:rPr>
              <a:t>the </a:t>
            </a:r>
            <a:r>
              <a:rPr lang="en-PH" altLang="ko-KR" dirty="0">
                <a:ea typeface="굴림" pitchFamily="34" charset="-127"/>
              </a:rPr>
              <a:t>block level to file data</a:t>
            </a:r>
          </a:p>
          <a:p>
            <a:r>
              <a:rPr lang="en-PH" altLang="ko-KR" dirty="0" smtClean="0">
                <a:ea typeface="굴림" pitchFamily="34" charset="-127"/>
              </a:rPr>
              <a:t>NFS</a:t>
            </a:r>
            <a:r>
              <a:rPr lang="en-PH" altLang="ko-KR" dirty="0">
                <a:ea typeface="굴림" pitchFamily="34" charset="-127"/>
              </a:rPr>
              <a:t>, CIFS, and other protocols for file sharing</a:t>
            </a:r>
          </a:p>
          <a:p>
            <a:r>
              <a:rPr lang="en-PH" altLang="ko-KR" dirty="0" smtClean="0">
                <a:ea typeface="굴림" pitchFamily="34" charset="-127"/>
              </a:rPr>
              <a:t>Industry-standard </a:t>
            </a:r>
            <a:r>
              <a:rPr lang="en-PH" altLang="ko-KR" dirty="0">
                <a:ea typeface="굴림" pitchFamily="34" charset="-127"/>
              </a:rPr>
              <a:t>storage protocols and ports to connect and manage physical disk </a:t>
            </a:r>
            <a:r>
              <a:rPr lang="en-PH" altLang="ko-KR" dirty="0" smtClean="0">
                <a:ea typeface="굴림" pitchFamily="34" charset="-127"/>
              </a:rPr>
              <a:t>resources</a:t>
            </a:r>
            <a:endParaRPr lang="en-US" dirty="0" smtClean="0">
              <a:ea typeface="굴림" pitchFamily="34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File Sharing Protocols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NAS file sharing protocols are:</a:t>
            </a:r>
          </a:p>
          <a:p>
            <a:pPr lvl="1"/>
            <a:r>
              <a:rPr lang="en-US" dirty="0" smtClean="0"/>
              <a:t>Common Internet File System (CIFS)</a:t>
            </a:r>
          </a:p>
          <a:p>
            <a:pPr lvl="1"/>
            <a:r>
              <a:rPr lang="en-US" dirty="0" smtClean="0"/>
              <a:t>Network File System (NFS)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Internet File System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application protocol</a:t>
            </a:r>
          </a:p>
          <a:p>
            <a:pPr lvl="1"/>
            <a:r>
              <a:rPr lang="en-US" dirty="0" smtClean="0"/>
              <a:t>An open variation of the Server Message Block (SMB) protocol</a:t>
            </a:r>
          </a:p>
          <a:p>
            <a:r>
              <a:rPr lang="en-US" dirty="0" smtClean="0"/>
              <a:t>Enables clients to access files that are on a server over TCP/IP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Protocol</a:t>
            </a:r>
          </a:p>
          <a:p>
            <a:pPr lvl="1"/>
            <a:r>
              <a:rPr lang="en-US" dirty="0" smtClean="0"/>
              <a:t>Maintains connection information regarding every connected client</a:t>
            </a:r>
          </a:p>
          <a:p>
            <a:pPr lvl="1"/>
            <a:r>
              <a:rPr lang="en-US" dirty="0" smtClean="0"/>
              <a:t>Can automatically restore connections and reopen files that were open prior to interruption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File System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application protocol</a:t>
            </a:r>
          </a:p>
          <a:p>
            <a:r>
              <a:rPr lang="en-US" dirty="0" smtClean="0"/>
              <a:t>Enables clients to access files that are on a server</a:t>
            </a:r>
          </a:p>
          <a:p>
            <a:r>
              <a:rPr lang="en-US" dirty="0" smtClean="0"/>
              <a:t>Uses Remote Procedure Call (RPC) mechanism to provide access to remote file system</a:t>
            </a:r>
          </a:p>
          <a:p>
            <a:r>
              <a:rPr lang="en-US" dirty="0" smtClean="0"/>
              <a:t>Currently, three versions of NFS are in use:</a:t>
            </a:r>
          </a:p>
          <a:p>
            <a:pPr lvl="1"/>
            <a:r>
              <a:rPr lang="en-US" dirty="0" smtClean="0"/>
              <a:t>NFS v2 is stateless and uses UDP as transport layer protocol</a:t>
            </a:r>
          </a:p>
          <a:p>
            <a:pPr lvl="1"/>
            <a:r>
              <a:rPr lang="en-US" dirty="0" smtClean="0"/>
              <a:t>NFS v3 is stateless and uses UDP or optionally TCP as transport layer protocol</a:t>
            </a:r>
          </a:p>
          <a:p>
            <a:pPr lvl="1"/>
            <a:r>
              <a:rPr lang="en-US" dirty="0" smtClean="0"/>
              <a:t>NFS v4 is </a:t>
            </a:r>
            <a:r>
              <a:rPr lang="en-US" dirty="0" err="1" smtClean="0"/>
              <a:t>stateful</a:t>
            </a:r>
            <a:r>
              <a:rPr lang="en-US" dirty="0" smtClean="0"/>
              <a:t> and uses TCP as transport layer protocol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I/O Operation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352416" y="1306288"/>
            <a:ext cx="8431664" cy="3481361"/>
            <a:chOff x="352416" y="1306288"/>
            <a:chExt cx="8431664" cy="3481361"/>
          </a:xfrm>
        </p:grpSpPr>
        <p:sp>
          <p:nvSpPr>
            <p:cNvPr id="1037" name="Rounded Rectangle 1036"/>
            <p:cNvSpPr/>
            <p:nvPr/>
          </p:nvSpPr>
          <p:spPr>
            <a:xfrm>
              <a:off x="4095752" y="1828800"/>
              <a:ext cx="2533648" cy="2590800"/>
            </a:xfrm>
            <a:prstGeom prst="roundRect">
              <a:avLst>
                <a:gd name="adj" fmla="val 4504"/>
              </a:avLst>
            </a:prstGeom>
            <a:noFill/>
            <a:ln w="12700" cap="flat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6" name="Rounded Rectangle 1035"/>
            <p:cNvSpPr/>
            <p:nvPr/>
          </p:nvSpPr>
          <p:spPr>
            <a:xfrm>
              <a:off x="352416" y="1828800"/>
              <a:ext cx="2533648" cy="2590800"/>
            </a:xfrm>
            <a:prstGeom prst="roundRect">
              <a:avLst>
                <a:gd name="adj" fmla="val 4504"/>
              </a:avLst>
            </a:prstGeom>
            <a:noFill/>
            <a:ln w="12700" cap="flat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100385" y="4503739"/>
              <a:ext cx="54822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File I/O</a:t>
              </a:r>
              <a:endParaRPr lang="en-US" sz="3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070478" y="4572205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NAS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Head</a:t>
              </a:r>
              <a:endParaRPr lang="en-US" sz="3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347784" y="4572205"/>
              <a:ext cx="4311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Client</a:t>
              </a:r>
              <a:endParaRPr lang="en-US" sz="3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7" name="Freeform 221"/>
            <p:cNvSpPr>
              <a:spLocks/>
            </p:cNvSpPr>
            <p:nvPr/>
          </p:nvSpPr>
          <p:spPr bwMode="auto">
            <a:xfrm>
              <a:off x="4181475" y="3424237"/>
              <a:ext cx="2376488" cy="4572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" y="717"/>
                </a:cxn>
                <a:cxn ang="0">
                  <a:pos x="12" y="756"/>
                </a:cxn>
                <a:cxn ang="0">
                  <a:pos x="27" y="789"/>
                </a:cxn>
                <a:cxn ang="0">
                  <a:pos x="48" y="816"/>
                </a:cxn>
                <a:cxn ang="0">
                  <a:pos x="75" y="837"/>
                </a:cxn>
                <a:cxn ang="0">
                  <a:pos x="108" y="852"/>
                </a:cxn>
                <a:cxn ang="0">
                  <a:pos x="147" y="861"/>
                </a:cxn>
                <a:cxn ang="0">
                  <a:pos x="192" y="864"/>
                </a:cxn>
                <a:cxn ang="0">
                  <a:pos x="4305" y="863"/>
                </a:cxn>
                <a:cxn ang="0">
                  <a:pos x="4323" y="863"/>
                </a:cxn>
                <a:cxn ang="0">
                  <a:pos x="4354" y="858"/>
                </a:cxn>
                <a:cxn ang="0">
                  <a:pos x="4365" y="857"/>
                </a:cxn>
                <a:cxn ang="0">
                  <a:pos x="4401" y="845"/>
                </a:cxn>
                <a:cxn ang="0">
                  <a:pos x="4412" y="838"/>
                </a:cxn>
                <a:cxn ang="0">
                  <a:pos x="4431" y="827"/>
                </a:cxn>
                <a:cxn ang="0">
                  <a:pos x="4437" y="821"/>
                </a:cxn>
                <a:cxn ang="0">
                  <a:pos x="4449" y="809"/>
                </a:cxn>
                <a:cxn ang="0">
                  <a:pos x="4455" y="803"/>
                </a:cxn>
                <a:cxn ang="0">
                  <a:pos x="4466" y="784"/>
                </a:cxn>
                <a:cxn ang="0">
                  <a:pos x="4473" y="773"/>
                </a:cxn>
                <a:cxn ang="0">
                  <a:pos x="4485" y="737"/>
                </a:cxn>
                <a:cxn ang="0">
                  <a:pos x="4486" y="726"/>
                </a:cxn>
                <a:cxn ang="0">
                  <a:pos x="4491" y="695"/>
                </a:cxn>
                <a:cxn ang="0">
                  <a:pos x="4491" y="677"/>
                </a:cxn>
                <a:cxn ang="0">
                  <a:pos x="4492" y="192"/>
                </a:cxn>
                <a:cxn ang="0">
                  <a:pos x="4488" y="147"/>
                </a:cxn>
                <a:cxn ang="0">
                  <a:pos x="4480" y="108"/>
                </a:cxn>
                <a:cxn ang="0">
                  <a:pos x="4464" y="75"/>
                </a:cxn>
                <a:cxn ang="0">
                  <a:pos x="4444" y="48"/>
                </a:cxn>
                <a:cxn ang="0">
                  <a:pos x="4416" y="27"/>
                </a:cxn>
                <a:cxn ang="0">
                  <a:pos x="4384" y="12"/>
                </a:cxn>
                <a:cxn ang="0">
                  <a:pos x="4344" y="3"/>
                </a:cxn>
                <a:cxn ang="0">
                  <a:pos x="4300" y="0"/>
                </a:cxn>
                <a:cxn ang="0">
                  <a:pos x="168" y="0"/>
                </a:cxn>
                <a:cxn ang="0">
                  <a:pos x="126" y="6"/>
                </a:cxn>
                <a:cxn ang="0">
                  <a:pos x="90" y="18"/>
                </a:cxn>
                <a:cxn ang="0">
                  <a:pos x="60" y="36"/>
                </a:cxn>
                <a:cxn ang="0">
                  <a:pos x="36" y="60"/>
                </a:cxn>
                <a:cxn ang="0">
                  <a:pos x="18" y="90"/>
                </a:cxn>
                <a:cxn ang="0">
                  <a:pos x="6" y="126"/>
                </a:cxn>
                <a:cxn ang="0">
                  <a:pos x="0" y="168"/>
                </a:cxn>
              </a:cxnLst>
              <a:rect l="0" t="0" r="r" b="b"/>
              <a:pathLst>
                <a:path w="4492" h="864">
                  <a:moveTo>
                    <a:pt x="0" y="192"/>
                  </a:moveTo>
                  <a:lnTo>
                    <a:pt x="0" y="672"/>
                  </a:lnTo>
                  <a:lnTo>
                    <a:pt x="0" y="695"/>
                  </a:lnTo>
                  <a:lnTo>
                    <a:pt x="3" y="717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7" y="789"/>
                  </a:lnTo>
                  <a:lnTo>
                    <a:pt x="36" y="803"/>
                  </a:lnTo>
                  <a:lnTo>
                    <a:pt x="48" y="816"/>
                  </a:lnTo>
                  <a:lnTo>
                    <a:pt x="60" y="827"/>
                  </a:lnTo>
                  <a:lnTo>
                    <a:pt x="75" y="837"/>
                  </a:lnTo>
                  <a:lnTo>
                    <a:pt x="90" y="845"/>
                  </a:lnTo>
                  <a:lnTo>
                    <a:pt x="108" y="852"/>
                  </a:lnTo>
                  <a:lnTo>
                    <a:pt x="126" y="857"/>
                  </a:lnTo>
                  <a:lnTo>
                    <a:pt x="147" y="861"/>
                  </a:lnTo>
                  <a:lnTo>
                    <a:pt x="168" y="863"/>
                  </a:lnTo>
                  <a:lnTo>
                    <a:pt x="192" y="864"/>
                  </a:lnTo>
                  <a:lnTo>
                    <a:pt x="4300" y="864"/>
                  </a:lnTo>
                  <a:lnTo>
                    <a:pt x="4305" y="863"/>
                  </a:lnTo>
                  <a:lnTo>
                    <a:pt x="4311" y="863"/>
                  </a:lnTo>
                  <a:lnTo>
                    <a:pt x="4323" y="863"/>
                  </a:lnTo>
                  <a:lnTo>
                    <a:pt x="4344" y="861"/>
                  </a:lnTo>
                  <a:lnTo>
                    <a:pt x="4354" y="858"/>
                  </a:lnTo>
                  <a:lnTo>
                    <a:pt x="4359" y="857"/>
                  </a:lnTo>
                  <a:lnTo>
                    <a:pt x="4365" y="857"/>
                  </a:lnTo>
                  <a:lnTo>
                    <a:pt x="4384" y="852"/>
                  </a:lnTo>
                  <a:lnTo>
                    <a:pt x="4401" y="845"/>
                  </a:lnTo>
                  <a:lnTo>
                    <a:pt x="4408" y="840"/>
                  </a:lnTo>
                  <a:lnTo>
                    <a:pt x="4412" y="838"/>
                  </a:lnTo>
                  <a:lnTo>
                    <a:pt x="4416" y="837"/>
                  </a:lnTo>
                  <a:lnTo>
                    <a:pt x="4431" y="827"/>
                  </a:lnTo>
                  <a:lnTo>
                    <a:pt x="4433" y="824"/>
                  </a:lnTo>
                  <a:lnTo>
                    <a:pt x="4437" y="821"/>
                  </a:lnTo>
                  <a:lnTo>
                    <a:pt x="4444" y="816"/>
                  </a:lnTo>
                  <a:lnTo>
                    <a:pt x="4449" y="809"/>
                  </a:lnTo>
                  <a:lnTo>
                    <a:pt x="4451" y="806"/>
                  </a:lnTo>
                  <a:lnTo>
                    <a:pt x="4455" y="803"/>
                  </a:lnTo>
                  <a:lnTo>
                    <a:pt x="4464" y="789"/>
                  </a:lnTo>
                  <a:lnTo>
                    <a:pt x="4466" y="784"/>
                  </a:lnTo>
                  <a:lnTo>
                    <a:pt x="4468" y="780"/>
                  </a:lnTo>
                  <a:lnTo>
                    <a:pt x="4473" y="773"/>
                  </a:lnTo>
                  <a:lnTo>
                    <a:pt x="4480" y="756"/>
                  </a:lnTo>
                  <a:lnTo>
                    <a:pt x="4485" y="737"/>
                  </a:lnTo>
                  <a:lnTo>
                    <a:pt x="4485" y="731"/>
                  </a:lnTo>
                  <a:lnTo>
                    <a:pt x="4486" y="726"/>
                  </a:lnTo>
                  <a:lnTo>
                    <a:pt x="4488" y="717"/>
                  </a:lnTo>
                  <a:lnTo>
                    <a:pt x="4491" y="695"/>
                  </a:lnTo>
                  <a:lnTo>
                    <a:pt x="4491" y="683"/>
                  </a:lnTo>
                  <a:lnTo>
                    <a:pt x="4491" y="677"/>
                  </a:lnTo>
                  <a:lnTo>
                    <a:pt x="4492" y="672"/>
                  </a:lnTo>
                  <a:lnTo>
                    <a:pt x="4492" y="192"/>
                  </a:lnTo>
                  <a:lnTo>
                    <a:pt x="4491" y="168"/>
                  </a:lnTo>
                  <a:lnTo>
                    <a:pt x="4488" y="147"/>
                  </a:lnTo>
                  <a:lnTo>
                    <a:pt x="4485" y="126"/>
                  </a:lnTo>
                  <a:lnTo>
                    <a:pt x="4480" y="108"/>
                  </a:lnTo>
                  <a:lnTo>
                    <a:pt x="4473" y="90"/>
                  </a:lnTo>
                  <a:lnTo>
                    <a:pt x="4464" y="75"/>
                  </a:lnTo>
                  <a:lnTo>
                    <a:pt x="4455" y="60"/>
                  </a:lnTo>
                  <a:lnTo>
                    <a:pt x="4444" y="48"/>
                  </a:lnTo>
                  <a:lnTo>
                    <a:pt x="4431" y="36"/>
                  </a:lnTo>
                  <a:lnTo>
                    <a:pt x="4416" y="27"/>
                  </a:lnTo>
                  <a:lnTo>
                    <a:pt x="4401" y="18"/>
                  </a:lnTo>
                  <a:lnTo>
                    <a:pt x="4384" y="12"/>
                  </a:lnTo>
                  <a:lnTo>
                    <a:pt x="4365" y="6"/>
                  </a:lnTo>
                  <a:lnTo>
                    <a:pt x="4344" y="3"/>
                  </a:lnTo>
                  <a:lnTo>
                    <a:pt x="4323" y="0"/>
                  </a:lnTo>
                  <a:lnTo>
                    <a:pt x="4300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3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7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5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7"/>
                  </a:lnTo>
                  <a:lnTo>
                    <a:pt x="0" y="168"/>
                  </a:lnTo>
                  <a:lnTo>
                    <a:pt x="0" y="192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>
                    <a:alpha val="70000"/>
                  </a:srgbClr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8" name="Freeform 222"/>
            <p:cNvSpPr>
              <a:spLocks/>
            </p:cNvSpPr>
            <p:nvPr/>
          </p:nvSpPr>
          <p:spPr bwMode="auto">
            <a:xfrm>
              <a:off x="4181475" y="2965450"/>
              <a:ext cx="2376488" cy="457200"/>
            </a:xfrm>
            <a:custGeom>
              <a:avLst/>
              <a:gdLst/>
              <a:ahLst/>
              <a:cxnLst>
                <a:cxn ang="0">
                  <a:pos x="0" y="695"/>
                </a:cxn>
                <a:cxn ang="0">
                  <a:pos x="6" y="737"/>
                </a:cxn>
                <a:cxn ang="0">
                  <a:pos x="18" y="773"/>
                </a:cxn>
                <a:cxn ang="0">
                  <a:pos x="36" y="803"/>
                </a:cxn>
                <a:cxn ang="0">
                  <a:pos x="60" y="827"/>
                </a:cxn>
                <a:cxn ang="0">
                  <a:pos x="90" y="845"/>
                </a:cxn>
                <a:cxn ang="0">
                  <a:pos x="126" y="857"/>
                </a:cxn>
                <a:cxn ang="0">
                  <a:pos x="168" y="863"/>
                </a:cxn>
                <a:cxn ang="0">
                  <a:pos x="4300" y="864"/>
                </a:cxn>
                <a:cxn ang="0">
                  <a:pos x="4311" y="863"/>
                </a:cxn>
                <a:cxn ang="0">
                  <a:pos x="4344" y="860"/>
                </a:cxn>
                <a:cxn ang="0">
                  <a:pos x="4359" y="857"/>
                </a:cxn>
                <a:cxn ang="0">
                  <a:pos x="4384" y="852"/>
                </a:cxn>
                <a:cxn ang="0">
                  <a:pos x="4408" y="840"/>
                </a:cxn>
                <a:cxn ang="0">
                  <a:pos x="4416" y="836"/>
                </a:cxn>
                <a:cxn ang="0">
                  <a:pos x="4433" y="823"/>
                </a:cxn>
                <a:cxn ang="0">
                  <a:pos x="4444" y="816"/>
                </a:cxn>
                <a:cxn ang="0">
                  <a:pos x="4451" y="805"/>
                </a:cxn>
                <a:cxn ang="0">
                  <a:pos x="4464" y="788"/>
                </a:cxn>
                <a:cxn ang="0">
                  <a:pos x="4468" y="780"/>
                </a:cxn>
                <a:cxn ang="0">
                  <a:pos x="4480" y="756"/>
                </a:cxn>
                <a:cxn ang="0">
                  <a:pos x="4485" y="731"/>
                </a:cxn>
                <a:cxn ang="0">
                  <a:pos x="4488" y="716"/>
                </a:cxn>
                <a:cxn ang="0">
                  <a:pos x="4491" y="683"/>
                </a:cxn>
                <a:cxn ang="0">
                  <a:pos x="4492" y="672"/>
                </a:cxn>
                <a:cxn ang="0">
                  <a:pos x="4491" y="168"/>
                </a:cxn>
                <a:cxn ang="0">
                  <a:pos x="4485" y="126"/>
                </a:cxn>
                <a:cxn ang="0">
                  <a:pos x="4473" y="90"/>
                </a:cxn>
                <a:cxn ang="0">
                  <a:pos x="4455" y="60"/>
                </a:cxn>
                <a:cxn ang="0">
                  <a:pos x="4431" y="36"/>
                </a:cxn>
                <a:cxn ang="0">
                  <a:pos x="4401" y="18"/>
                </a:cxn>
                <a:cxn ang="0">
                  <a:pos x="4365" y="6"/>
                </a:cxn>
                <a:cxn ang="0">
                  <a:pos x="4323" y="0"/>
                </a:cxn>
                <a:cxn ang="0">
                  <a:pos x="192" y="0"/>
                </a:cxn>
                <a:cxn ang="0">
                  <a:pos x="147" y="2"/>
                </a:cxn>
                <a:cxn ang="0">
                  <a:pos x="108" y="12"/>
                </a:cxn>
                <a:cxn ang="0">
                  <a:pos x="75" y="26"/>
                </a:cxn>
                <a:cxn ang="0">
                  <a:pos x="48" y="48"/>
                </a:cxn>
                <a:cxn ang="0">
                  <a:pos x="27" y="74"/>
                </a:cxn>
                <a:cxn ang="0">
                  <a:pos x="12" y="108"/>
                </a:cxn>
                <a:cxn ang="0">
                  <a:pos x="3" y="146"/>
                </a:cxn>
                <a:cxn ang="0">
                  <a:pos x="0" y="192"/>
                </a:cxn>
              </a:cxnLst>
              <a:rect l="0" t="0" r="r" b="b"/>
              <a:pathLst>
                <a:path w="4492" h="864">
                  <a:moveTo>
                    <a:pt x="0" y="672"/>
                  </a:moveTo>
                  <a:lnTo>
                    <a:pt x="0" y="695"/>
                  </a:lnTo>
                  <a:lnTo>
                    <a:pt x="3" y="716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7" y="788"/>
                  </a:lnTo>
                  <a:lnTo>
                    <a:pt x="36" y="803"/>
                  </a:lnTo>
                  <a:lnTo>
                    <a:pt x="48" y="816"/>
                  </a:lnTo>
                  <a:lnTo>
                    <a:pt x="60" y="827"/>
                  </a:lnTo>
                  <a:lnTo>
                    <a:pt x="75" y="836"/>
                  </a:lnTo>
                  <a:lnTo>
                    <a:pt x="90" y="845"/>
                  </a:lnTo>
                  <a:lnTo>
                    <a:pt x="108" y="852"/>
                  </a:lnTo>
                  <a:lnTo>
                    <a:pt x="126" y="857"/>
                  </a:lnTo>
                  <a:lnTo>
                    <a:pt x="147" y="860"/>
                  </a:lnTo>
                  <a:lnTo>
                    <a:pt x="168" y="863"/>
                  </a:lnTo>
                  <a:lnTo>
                    <a:pt x="192" y="864"/>
                  </a:lnTo>
                  <a:lnTo>
                    <a:pt x="4300" y="864"/>
                  </a:lnTo>
                  <a:lnTo>
                    <a:pt x="4305" y="863"/>
                  </a:lnTo>
                  <a:lnTo>
                    <a:pt x="4311" y="863"/>
                  </a:lnTo>
                  <a:lnTo>
                    <a:pt x="4323" y="863"/>
                  </a:lnTo>
                  <a:lnTo>
                    <a:pt x="4344" y="860"/>
                  </a:lnTo>
                  <a:lnTo>
                    <a:pt x="4354" y="858"/>
                  </a:lnTo>
                  <a:lnTo>
                    <a:pt x="4359" y="857"/>
                  </a:lnTo>
                  <a:lnTo>
                    <a:pt x="4365" y="857"/>
                  </a:lnTo>
                  <a:lnTo>
                    <a:pt x="4384" y="852"/>
                  </a:lnTo>
                  <a:lnTo>
                    <a:pt x="4401" y="845"/>
                  </a:lnTo>
                  <a:lnTo>
                    <a:pt x="4408" y="840"/>
                  </a:lnTo>
                  <a:lnTo>
                    <a:pt x="4412" y="838"/>
                  </a:lnTo>
                  <a:lnTo>
                    <a:pt x="4416" y="836"/>
                  </a:lnTo>
                  <a:lnTo>
                    <a:pt x="4431" y="827"/>
                  </a:lnTo>
                  <a:lnTo>
                    <a:pt x="4433" y="823"/>
                  </a:lnTo>
                  <a:lnTo>
                    <a:pt x="4437" y="821"/>
                  </a:lnTo>
                  <a:lnTo>
                    <a:pt x="4444" y="816"/>
                  </a:lnTo>
                  <a:lnTo>
                    <a:pt x="4449" y="809"/>
                  </a:lnTo>
                  <a:lnTo>
                    <a:pt x="4451" y="805"/>
                  </a:lnTo>
                  <a:lnTo>
                    <a:pt x="4455" y="803"/>
                  </a:lnTo>
                  <a:lnTo>
                    <a:pt x="4464" y="788"/>
                  </a:lnTo>
                  <a:lnTo>
                    <a:pt x="4466" y="784"/>
                  </a:lnTo>
                  <a:lnTo>
                    <a:pt x="4468" y="780"/>
                  </a:lnTo>
                  <a:lnTo>
                    <a:pt x="4473" y="773"/>
                  </a:lnTo>
                  <a:lnTo>
                    <a:pt x="4480" y="756"/>
                  </a:lnTo>
                  <a:lnTo>
                    <a:pt x="4485" y="737"/>
                  </a:lnTo>
                  <a:lnTo>
                    <a:pt x="4485" y="731"/>
                  </a:lnTo>
                  <a:lnTo>
                    <a:pt x="4486" y="726"/>
                  </a:lnTo>
                  <a:lnTo>
                    <a:pt x="4488" y="716"/>
                  </a:lnTo>
                  <a:lnTo>
                    <a:pt x="4491" y="695"/>
                  </a:lnTo>
                  <a:lnTo>
                    <a:pt x="4491" y="683"/>
                  </a:lnTo>
                  <a:lnTo>
                    <a:pt x="4491" y="677"/>
                  </a:lnTo>
                  <a:lnTo>
                    <a:pt x="4492" y="672"/>
                  </a:lnTo>
                  <a:lnTo>
                    <a:pt x="4492" y="192"/>
                  </a:lnTo>
                  <a:lnTo>
                    <a:pt x="4491" y="168"/>
                  </a:lnTo>
                  <a:lnTo>
                    <a:pt x="4488" y="146"/>
                  </a:lnTo>
                  <a:lnTo>
                    <a:pt x="4485" y="126"/>
                  </a:lnTo>
                  <a:lnTo>
                    <a:pt x="4480" y="108"/>
                  </a:lnTo>
                  <a:lnTo>
                    <a:pt x="4473" y="90"/>
                  </a:lnTo>
                  <a:lnTo>
                    <a:pt x="4464" y="74"/>
                  </a:lnTo>
                  <a:lnTo>
                    <a:pt x="4455" y="60"/>
                  </a:lnTo>
                  <a:lnTo>
                    <a:pt x="4444" y="48"/>
                  </a:lnTo>
                  <a:lnTo>
                    <a:pt x="4431" y="36"/>
                  </a:lnTo>
                  <a:lnTo>
                    <a:pt x="4416" y="26"/>
                  </a:lnTo>
                  <a:lnTo>
                    <a:pt x="4401" y="18"/>
                  </a:lnTo>
                  <a:lnTo>
                    <a:pt x="4384" y="12"/>
                  </a:lnTo>
                  <a:lnTo>
                    <a:pt x="4365" y="6"/>
                  </a:lnTo>
                  <a:lnTo>
                    <a:pt x="4344" y="2"/>
                  </a:lnTo>
                  <a:lnTo>
                    <a:pt x="4323" y="0"/>
                  </a:lnTo>
                  <a:lnTo>
                    <a:pt x="4300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2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6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4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6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>
                    <a:alpha val="80000"/>
                  </a:srgbClr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9" name="Freeform 223"/>
            <p:cNvSpPr>
              <a:spLocks/>
            </p:cNvSpPr>
            <p:nvPr/>
          </p:nvSpPr>
          <p:spPr bwMode="auto">
            <a:xfrm>
              <a:off x="4181475" y="3883025"/>
              <a:ext cx="2376488" cy="457200"/>
            </a:xfrm>
            <a:custGeom>
              <a:avLst/>
              <a:gdLst/>
              <a:ahLst/>
              <a:cxnLst>
                <a:cxn ang="0">
                  <a:pos x="4492" y="192"/>
                </a:cxn>
                <a:cxn ang="0">
                  <a:pos x="4488" y="146"/>
                </a:cxn>
                <a:cxn ang="0">
                  <a:pos x="4480" y="108"/>
                </a:cxn>
                <a:cxn ang="0">
                  <a:pos x="4464" y="74"/>
                </a:cxn>
                <a:cxn ang="0">
                  <a:pos x="4444" y="48"/>
                </a:cxn>
                <a:cxn ang="0">
                  <a:pos x="4416" y="26"/>
                </a:cxn>
                <a:cxn ang="0">
                  <a:pos x="4384" y="12"/>
                </a:cxn>
                <a:cxn ang="0">
                  <a:pos x="4344" y="2"/>
                </a:cxn>
                <a:cxn ang="0">
                  <a:pos x="4300" y="0"/>
                </a:cxn>
                <a:cxn ang="0">
                  <a:pos x="168" y="0"/>
                </a:cxn>
                <a:cxn ang="0">
                  <a:pos x="126" y="6"/>
                </a:cxn>
                <a:cxn ang="0">
                  <a:pos x="90" y="18"/>
                </a:cxn>
                <a:cxn ang="0">
                  <a:pos x="60" y="36"/>
                </a:cxn>
                <a:cxn ang="0">
                  <a:pos x="36" y="60"/>
                </a:cxn>
                <a:cxn ang="0">
                  <a:pos x="18" y="90"/>
                </a:cxn>
                <a:cxn ang="0">
                  <a:pos x="6" y="126"/>
                </a:cxn>
                <a:cxn ang="0">
                  <a:pos x="0" y="168"/>
                </a:cxn>
                <a:cxn ang="0">
                  <a:pos x="0" y="672"/>
                </a:cxn>
                <a:cxn ang="0">
                  <a:pos x="3" y="716"/>
                </a:cxn>
                <a:cxn ang="0">
                  <a:pos x="12" y="756"/>
                </a:cxn>
                <a:cxn ang="0">
                  <a:pos x="27" y="788"/>
                </a:cxn>
                <a:cxn ang="0">
                  <a:pos x="48" y="816"/>
                </a:cxn>
                <a:cxn ang="0">
                  <a:pos x="75" y="836"/>
                </a:cxn>
                <a:cxn ang="0">
                  <a:pos x="108" y="852"/>
                </a:cxn>
                <a:cxn ang="0">
                  <a:pos x="147" y="860"/>
                </a:cxn>
                <a:cxn ang="0">
                  <a:pos x="192" y="864"/>
                </a:cxn>
                <a:cxn ang="0">
                  <a:pos x="4305" y="863"/>
                </a:cxn>
                <a:cxn ang="0">
                  <a:pos x="4323" y="863"/>
                </a:cxn>
                <a:cxn ang="0">
                  <a:pos x="4354" y="858"/>
                </a:cxn>
                <a:cxn ang="0">
                  <a:pos x="4365" y="857"/>
                </a:cxn>
                <a:cxn ang="0">
                  <a:pos x="4401" y="845"/>
                </a:cxn>
                <a:cxn ang="0">
                  <a:pos x="4412" y="838"/>
                </a:cxn>
                <a:cxn ang="0">
                  <a:pos x="4431" y="827"/>
                </a:cxn>
                <a:cxn ang="0">
                  <a:pos x="4437" y="821"/>
                </a:cxn>
                <a:cxn ang="0">
                  <a:pos x="4449" y="809"/>
                </a:cxn>
                <a:cxn ang="0">
                  <a:pos x="4455" y="803"/>
                </a:cxn>
                <a:cxn ang="0">
                  <a:pos x="4466" y="784"/>
                </a:cxn>
                <a:cxn ang="0">
                  <a:pos x="4473" y="773"/>
                </a:cxn>
                <a:cxn ang="0">
                  <a:pos x="4485" y="737"/>
                </a:cxn>
                <a:cxn ang="0">
                  <a:pos x="4486" y="726"/>
                </a:cxn>
                <a:cxn ang="0">
                  <a:pos x="4491" y="695"/>
                </a:cxn>
                <a:cxn ang="0">
                  <a:pos x="4491" y="677"/>
                </a:cxn>
              </a:cxnLst>
              <a:rect l="0" t="0" r="r" b="b"/>
              <a:pathLst>
                <a:path w="4492" h="864">
                  <a:moveTo>
                    <a:pt x="4492" y="672"/>
                  </a:moveTo>
                  <a:lnTo>
                    <a:pt x="4492" y="192"/>
                  </a:lnTo>
                  <a:lnTo>
                    <a:pt x="4491" y="168"/>
                  </a:lnTo>
                  <a:lnTo>
                    <a:pt x="4488" y="146"/>
                  </a:lnTo>
                  <a:lnTo>
                    <a:pt x="4485" y="126"/>
                  </a:lnTo>
                  <a:lnTo>
                    <a:pt x="4480" y="108"/>
                  </a:lnTo>
                  <a:lnTo>
                    <a:pt x="4473" y="90"/>
                  </a:lnTo>
                  <a:lnTo>
                    <a:pt x="4464" y="74"/>
                  </a:lnTo>
                  <a:lnTo>
                    <a:pt x="4455" y="60"/>
                  </a:lnTo>
                  <a:lnTo>
                    <a:pt x="4444" y="48"/>
                  </a:lnTo>
                  <a:lnTo>
                    <a:pt x="4431" y="36"/>
                  </a:lnTo>
                  <a:lnTo>
                    <a:pt x="4416" y="26"/>
                  </a:lnTo>
                  <a:lnTo>
                    <a:pt x="4401" y="18"/>
                  </a:lnTo>
                  <a:lnTo>
                    <a:pt x="4384" y="12"/>
                  </a:lnTo>
                  <a:lnTo>
                    <a:pt x="4365" y="6"/>
                  </a:lnTo>
                  <a:lnTo>
                    <a:pt x="4344" y="2"/>
                  </a:lnTo>
                  <a:lnTo>
                    <a:pt x="4323" y="0"/>
                  </a:lnTo>
                  <a:lnTo>
                    <a:pt x="4300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2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6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4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6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5"/>
                  </a:lnTo>
                  <a:lnTo>
                    <a:pt x="3" y="716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7" y="788"/>
                  </a:lnTo>
                  <a:lnTo>
                    <a:pt x="36" y="803"/>
                  </a:lnTo>
                  <a:lnTo>
                    <a:pt x="48" y="816"/>
                  </a:lnTo>
                  <a:lnTo>
                    <a:pt x="60" y="827"/>
                  </a:lnTo>
                  <a:lnTo>
                    <a:pt x="75" y="836"/>
                  </a:lnTo>
                  <a:lnTo>
                    <a:pt x="90" y="845"/>
                  </a:lnTo>
                  <a:lnTo>
                    <a:pt x="108" y="852"/>
                  </a:lnTo>
                  <a:lnTo>
                    <a:pt x="126" y="857"/>
                  </a:lnTo>
                  <a:lnTo>
                    <a:pt x="147" y="860"/>
                  </a:lnTo>
                  <a:lnTo>
                    <a:pt x="168" y="863"/>
                  </a:lnTo>
                  <a:lnTo>
                    <a:pt x="192" y="864"/>
                  </a:lnTo>
                  <a:lnTo>
                    <a:pt x="4300" y="864"/>
                  </a:lnTo>
                  <a:lnTo>
                    <a:pt x="4305" y="863"/>
                  </a:lnTo>
                  <a:lnTo>
                    <a:pt x="4311" y="863"/>
                  </a:lnTo>
                  <a:lnTo>
                    <a:pt x="4323" y="863"/>
                  </a:lnTo>
                  <a:lnTo>
                    <a:pt x="4344" y="860"/>
                  </a:lnTo>
                  <a:lnTo>
                    <a:pt x="4354" y="858"/>
                  </a:lnTo>
                  <a:lnTo>
                    <a:pt x="4359" y="857"/>
                  </a:lnTo>
                  <a:lnTo>
                    <a:pt x="4365" y="857"/>
                  </a:lnTo>
                  <a:lnTo>
                    <a:pt x="4384" y="852"/>
                  </a:lnTo>
                  <a:lnTo>
                    <a:pt x="4401" y="845"/>
                  </a:lnTo>
                  <a:lnTo>
                    <a:pt x="4408" y="840"/>
                  </a:lnTo>
                  <a:lnTo>
                    <a:pt x="4412" y="838"/>
                  </a:lnTo>
                  <a:lnTo>
                    <a:pt x="4416" y="836"/>
                  </a:lnTo>
                  <a:lnTo>
                    <a:pt x="4431" y="827"/>
                  </a:lnTo>
                  <a:lnTo>
                    <a:pt x="4433" y="823"/>
                  </a:lnTo>
                  <a:lnTo>
                    <a:pt x="4437" y="821"/>
                  </a:lnTo>
                  <a:lnTo>
                    <a:pt x="4444" y="816"/>
                  </a:lnTo>
                  <a:lnTo>
                    <a:pt x="4449" y="809"/>
                  </a:lnTo>
                  <a:lnTo>
                    <a:pt x="4451" y="805"/>
                  </a:lnTo>
                  <a:lnTo>
                    <a:pt x="4455" y="803"/>
                  </a:lnTo>
                  <a:lnTo>
                    <a:pt x="4464" y="788"/>
                  </a:lnTo>
                  <a:lnTo>
                    <a:pt x="4466" y="784"/>
                  </a:lnTo>
                  <a:lnTo>
                    <a:pt x="4468" y="780"/>
                  </a:lnTo>
                  <a:lnTo>
                    <a:pt x="4473" y="773"/>
                  </a:lnTo>
                  <a:lnTo>
                    <a:pt x="4480" y="756"/>
                  </a:lnTo>
                  <a:lnTo>
                    <a:pt x="4485" y="737"/>
                  </a:lnTo>
                  <a:lnTo>
                    <a:pt x="4485" y="731"/>
                  </a:lnTo>
                  <a:lnTo>
                    <a:pt x="4486" y="726"/>
                  </a:lnTo>
                  <a:lnTo>
                    <a:pt x="4488" y="716"/>
                  </a:lnTo>
                  <a:lnTo>
                    <a:pt x="4491" y="695"/>
                  </a:lnTo>
                  <a:lnTo>
                    <a:pt x="4491" y="683"/>
                  </a:lnTo>
                  <a:lnTo>
                    <a:pt x="4491" y="677"/>
                  </a:lnTo>
                  <a:lnTo>
                    <a:pt x="4492" y="672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>
                    <a:alpha val="60001"/>
                  </a:srgbClr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1" name="Freeform 225"/>
            <p:cNvSpPr>
              <a:spLocks/>
            </p:cNvSpPr>
            <p:nvPr/>
          </p:nvSpPr>
          <p:spPr bwMode="auto">
            <a:xfrm>
              <a:off x="4181475" y="2049462"/>
              <a:ext cx="2360613" cy="457200"/>
            </a:xfrm>
            <a:custGeom>
              <a:avLst/>
              <a:gdLst/>
              <a:ahLst/>
              <a:cxnLst>
                <a:cxn ang="0">
                  <a:pos x="4463" y="192"/>
                </a:cxn>
                <a:cxn ang="0">
                  <a:pos x="4460" y="147"/>
                </a:cxn>
                <a:cxn ang="0">
                  <a:pos x="4451" y="108"/>
                </a:cxn>
                <a:cxn ang="0">
                  <a:pos x="4436" y="75"/>
                </a:cxn>
                <a:cxn ang="0">
                  <a:pos x="4415" y="48"/>
                </a:cxn>
                <a:cxn ang="0">
                  <a:pos x="4388" y="27"/>
                </a:cxn>
                <a:cxn ang="0">
                  <a:pos x="4355" y="12"/>
                </a:cxn>
                <a:cxn ang="0">
                  <a:pos x="4316" y="2"/>
                </a:cxn>
                <a:cxn ang="0">
                  <a:pos x="4271" y="0"/>
                </a:cxn>
                <a:cxn ang="0">
                  <a:pos x="168" y="0"/>
                </a:cxn>
                <a:cxn ang="0">
                  <a:pos x="126" y="6"/>
                </a:cxn>
                <a:cxn ang="0">
                  <a:pos x="90" y="18"/>
                </a:cxn>
                <a:cxn ang="0">
                  <a:pos x="60" y="36"/>
                </a:cxn>
                <a:cxn ang="0">
                  <a:pos x="36" y="60"/>
                </a:cxn>
                <a:cxn ang="0">
                  <a:pos x="18" y="90"/>
                </a:cxn>
                <a:cxn ang="0">
                  <a:pos x="6" y="126"/>
                </a:cxn>
                <a:cxn ang="0">
                  <a:pos x="0" y="168"/>
                </a:cxn>
                <a:cxn ang="0">
                  <a:pos x="0" y="672"/>
                </a:cxn>
                <a:cxn ang="0">
                  <a:pos x="3" y="717"/>
                </a:cxn>
                <a:cxn ang="0">
                  <a:pos x="12" y="756"/>
                </a:cxn>
                <a:cxn ang="0">
                  <a:pos x="27" y="789"/>
                </a:cxn>
                <a:cxn ang="0">
                  <a:pos x="48" y="816"/>
                </a:cxn>
                <a:cxn ang="0">
                  <a:pos x="75" y="837"/>
                </a:cxn>
                <a:cxn ang="0">
                  <a:pos x="108" y="852"/>
                </a:cxn>
                <a:cxn ang="0">
                  <a:pos x="147" y="861"/>
                </a:cxn>
                <a:cxn ang="0">
                  <a:pos x="192" y="864"/>
                </a:cxn>
                <a:cxn ang="0">
                  <a:pos x="4276" y="863"/>
                </a:cxn>
                <a:cxn ang="0">
                  <a:pos x="4294" y="863"/>
                </a:cxn>
                <a:cxn ang="0">
                  <a:pos x="4325" y="858"/>
                </a:cxn>
                <a:cxn ang="0">
                  <a:pos x="4336" y="857"/>
                </a:cxn>
                <a:cxn ang="0">
                  <a:pos x="4372" y="845"/>
                </a:cxn>
                <a:cxn ang="0">
                  <a:pos x="4383" y="838"/>
                </a:cxn>
                <a:cxn ang="0">
                  <a:pos x="4402" y="827"/>
                </a:cxn>
                <a:cxn ang="0">
                  <a:pos x="4408" y="821"/>
                </a:cxn>
                <a:cxn ang="0">
                  <a:pos x="4420" y="809"/>
                </a:cxn>
                <a:cxn ang="0">
                  <a:pos x="4426" y="803"/>
                </a:cxn>
                <a:cxn ang="0">
                  <a:pos x="4437" y="784"/>
                </a:cxn>
                <a:cxn ang="0">
                  <a:pos x="4444" y="773"/>
                </a:cxn>
                <a:cxn ang="0">
                  <a:pos x="4456" y="737"/>
                </a:cxn>
                <a:cxn ang="0">
                  <a:pos x="4457" y="726"/>
                </a:cxn>
                <a:cxn ang="0">
                  <a:pos x="4462" y="695"/>
                </a:cxn>
                <a:cxn ang="0">
                  <a:pos x="4462" y="677"/>
                </a:cxn>
              </a:cxnLst>
              <a:rect l="0" t="0" r="r" b="b"/>
              <a:pathLst>
                <a:path w="4463" h="864">
                  <a:moveTo>
                    <a:pt x="4463" y="672"/>
                  </a:moveTo>
                  <a:lnTo>
                    <a:pt x="4463" y="192"/>
                  </a:lnTo>
                  <a:lnTo>
                    <a:pt x="4462" y="168"/>
                  </a:lnTo>
                  <a:lnTo>
                    <a:pt x="4460" y="147"/>
                  </a:lnTo>
                  <a:lnTo>
                    <a:pt x="4456" y="126"/>
                  </a:lnTo>
                  <a:lnTo>
                    <a:pt x="4451" y="108"/>
                  </a:lnTo>
                  <a:lnTo>
                    <a:pt x="4444" y="90"/>
                  </a:lnTo>
                  <a:lnTo>
                    <a:pt x="4436" y="75"/>
                  </a:lnTo>
                  <a:lnTo>
                    <a:pt x="4426" y="60"/>
                  </a:lnTo>
                  <a:lnTo>
                    <a:pt x="4415" y="48"/>
                  </a:lnTo>
                  <a:lnTo>
                    <a:pt x="4402" y="36"/>
                  </a:lnTo>
                  <a:lnTo>
                    <a:pt x="4388" y="27"/>
                  </a:lnTo>
                  <a:lnTo>
                    <a:pt x="4372" y="18"/>
                  </a:lnTo>
                  <a:lnTo>
                    <a:pt x="4355" y="12"/>
                  </a:lnTo>
                  <a:lnTo>
                    <a:pt x="4336" y="6"/>
                  </a:lnTo>
                  <a:lnTo>
                    <a:pt x="4316" y="2"/>
                  </a:lnTo>
                  <a:lnTo>
                    <a:pt x="4294" y="0"/>
                  </a:lnTo>
                  <a:lnTo>
                    <a:pt x="4271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2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7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5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7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5"/>
                  </a:lnTo>
                  <a:lnTo>
                    <a:pt x="3" y="717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7" y="789"/>
                  </a:lnTo>
                  <a:lnTo>
                    <a:pt x="36" y="803"/>
                  </a:lnTo>
                  <a:lnTo>
                    <a:pt x="48" y="816"/>
                  </a:lnTo>
                  <a:lnTo>
                    <a:pt x="60" y="827"/>
                  </a:lnTo>
                  <a:lnTo>
                    <a:pt x="75" y="837"/>
                  </a:lnTo>
                  <a:lnTo>
                    <a:pt x="90" y="845"/>
                  </a:lnTo>
                  <a:lnTo>
                    <a:pt x="108" y="852"/>
                  </a:lnTo>
                  <a:lnTo>
                    <a:pt x="126" y="857"/>
                  </a:lnTo>
                  <a:lnTo>
                    <a:pt x="147" y="861"/>
                  </a:lnTo>
                  <a:lnTo>
                    <a:pt x="168" y="863"/>
                  </a:lnTo>
                  <a:lnTo>
                    <a:pt x="192" y="864"/>
                  </a:lnTo>
                  <a:lnTo>
                    <a:pt x="4271" y="864"/>
                  </a:lnTo>
                  <a:lnTo>
                    <a:pt x="4276" y="863"/>
                  </a:lnTo>
                  <a:lnTo>
                    <a:pt x="4282" y="863"/>
                  </a:lnTo>
                  <a:lnTo>
                    <a:pt x="4294" y="863"/>
                  </a:lnTo>
                  <a:lnTo>
                    <a:pt x="4316" y="861"/>
                  </a:lnTo>
                  <a:lnTo>
                    <a:pt x="4325" y="858"/>
                  </a:lnTo>
                  <a:lnTo>
                    <a:pt x="4330" y="857"/>
                  </a:lnTo>
                  <a:lnTo>
                    <a:pt x="4336" y="857"/>
                  </a:lnTo>
                  <a:lnTo>
                    <a:pt x="4355" y="852"/>
                  </a:lnTo>
                  <a:lnTo>
                    <a:pt x="4372" y="845"/>
                  </a:lnTo>
                  <a:lnTo>
                    <a:pt x="4379" y="840"/>
                  </a:lnTo>
                  <a:lnTo>
                    <a:pt x="4383" y="838"/>
                  </a:lnTo>
                  <a:lnTo>
                    <a:pt x="4388" y="837"/>
                  </a:lnTo>
                  <a:lnTo>
                    <a:pt x="4402" y="827"/>
                  </a:lnTo>
                  <a:lnTo>
                    <a:pt x="4404" y="823"/>
                  </a:lnTo>
                  <a:lnTo>
                    <a:pt x="4408" y="821"/>
                  </a:lnTo>
                  <a:lnTo>
                    <a:pt x="4415" y="816"/>
                  </a:lnTo>
                  <a:lnTo>
                    <a:pt x="4420" y="809"/>
                  </a:lnTo>
                  <a:lnTo>
                    <a:pt x="4422" y="805"/>
                  </a:lnTo>
                  <a:lnTo>
                    <a:pt x="4426" y="803"/>
                  </a:lnTo>
                  <a:lnTo>
                    <a:pt x="4436" y="789"/>
                  </a:lnTo>
                  <a:lnTo>
                    <a:pt x="4437" y="784"/>
                  </a:lnTo>
                  <a:lnTo>
                    <a:pt x="4439" y="780"/>
                  </a:lnTo>
                  <a:lnTo>
                    <a:pt x="4444" y="773"/>
                  </a:lnTo>
                  <a:lnTo>
                    <a:pt x="4451" y="756"/>
                  </a:lnTo>
                  <a:lnTo>
                    <a:pt x="4456" y="737"/>
                  </a:lnTo>
                  <a:lnTo>
                    <a:pt x="4456" y="731"/>
                  </a:lnTo>
                  <a:lnTo>
                    <a:pt x="4457" y="726"/>
                  </a:lnTo>
                  <a:lnTo>
                    <a:pt x="4460" y="717"/>
                  </a:lnTo>
                  <a:lnTo>
                    <a:pt x="4462" y="695"/>
                  </a:lnTo>
                  <a:lnTo>
                    <a:pt x="4462" y="683"/>
                  </a:lnTo>
                  <a:lnTo>
                    <a:pt x="4462" y="677"/>
                  </a:lnTo>
                  <a:lnTo>
                    <a:pt x="4463" y="672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/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2" name="Freeform 226"/>
            <p:cNvSpPr>
              <a:spLocks/>
            </p:cNvSpPr>
            <p:nvPr/>
          </p:nvSpPr>
          <p:spPr bwMode="auto">
            <a:xfrm>
              <a:off x="4181475" y="2506662"/>
              <a:ext cx="2365375" cy="457200"/>
            </a:xfrm>
            <a:custGeom>
              <a:avLst/>
              <a:gdLst/>
              <a:ahLst/>
              <a:cxnLst>
                <a:cxn ang="0">
                  <a:pos x="2430" y="0"/>
                </a:cxn>
                <a:cxn ang="0">
                  <a:pos x="192" y="0"/>
                </a:cxn>
                <a:cxn ang="0">
                  <a:pos x="147" y="3"/>
                </a:cxn>
                <a:cxn ang="0">
                  <a:pos x="108" y="12"/>
                </a:cxn>
                <a:cxn ang="0">
                  <a:pos x="75" y="27"/>
                </a:cxn>
                <a:cxn ang="0">
                  <a:pos x="48" y="48"/>
                </a:cxn>
                <a:cxn ang="0">
                  <a:pos x="27" y="75"/>
                </a:cxn>
                <a:cxn ang="0">
                  <a:pos x="12" y="108"/>
                </a:cxn>
                <a:cxn ang="0">
                  <a:pos x="3" y="147"/>
                </a:cxn>
                <a:cxn ang="0">
                  <a:pos x="0" y="192"/>
                </a:cxn>
                <a:cxn ang="0">
                  <a:pos x="0" y="695"/>
                </a:cxn>
                <a:cxn ang="0">
                  <a:pos x="6" y="737"/>
                </a:cxn>
                <a:cxn ang="0">
                  <a:pos x="18" y="773"/>
                </a:cxn>
                <a:cxn ang="0">
                  <a:pos x="36" y="803"/>
                </a:cxn>
                <a:cxn ang="0">
                  <a:pos x="60" y="827"/>
                </a:cxn>
                <a:cxn ang="0">
                  <a:pos x="90" y="845"/>
                </a:cxn>
                <a:cxn ang="0">
                  <a:pos x="126" y="857"/>
                </a:cxn>
                <a:cxn ang="0">
                  <a:pos x="168" y="863"/>
                </a:cxn>
                <a:cxn ang="0">
                  <a:pos x="3131" y="864"/>
                </a:cxn>
                <a:cxn ang="0">
                  <a:pos x="3411" y="864"/>
                </a:cxn>
                <a:cxn ang="0">
                  <a:pos x="4283" y="863"/>
                </a:cxn>
                <a:cxn ang="0">
                  <a:pos x="4301" y="863"/>
                </a:cxn>
                <a:cxn ang="0">
                  <a:pos x="4332" y="858"/>
                </a:cxn>
                <a:cxn ang="0">
                  <a:pos x="4343" y="857"/>
                </a:cxn>
                <a:cxn ang="0">
                  <a:pos x="4379" y="845"/>
                </a:cxn>
                <a:cxn ang="0">
                  <a:pos x="4390" y="838"/>
                </a:cxn>
                <a:cxn ang="0">
                  <a:pos x="4409" y="827"/>
                </a:cxn>
                <a:cxn ang="0">
                  <a:pos x="4415" y="821"/>
                </a:cxn>
                <a:cxn ang="0">
                  <a:pos x="4427" y="809"/>
                </a:cxn>
                <a:cxn ang="0">
                  <a:pos x="4433" y="803"/>
                </a:cxn>
                <a:cxn ang="0">
                  <a:pos x="4444" y="784"/>
                </a:cxn>
                <a:cxn ang="0">
                  <a:pos x="4451" y="773"/>
                </a:cxn>
                <a:cxn ang="0">
                  <a:pos x="4463" y="737"/>
                </a:cxn>
                <a:cxn ang="0">
                  <a:pos x="4464" y="726"/>
                </a:cxn>
                <a:cxn ang="0">
                  <a:pos x="4469" y="695"/>
                </a:cxn>
                <a:cxn ang="0">
                  <a:pos x="4469" y="677"/>
                </a:cxn>
                <a:cxn ang="0">
                  <a:pos x="4470" y="192"/>
                </a:cxn>
                <a:cxn ang="0">
                  <a:pos x="4467" y="147"/>
                </a:cxn>
                <a:cxn ang="0">
                  <a:pos x="4458" y="108"/>
                </a:cxn>
                <a:cxn ang="0">
                  <a:pos x="4443" y="75"/>
                </a:cxn>
                <a:cxn ang="0">
                  <a:pos x="4422" y="48"/>
                </a:cxn>
                <a:cxn ang="0">
                  <a:pos x="4395" y="27"/>
                </a:cxn>
                <a:cxn ang="0">
                  <a:pos x="4362" y="12"/>
                </a:cxn>
                <a:cxn ang="0">
                  <a:pos x="4323" y="3"/>
                </a:cxn>
                <a:cxn ang="0">
                  <a:pos x="4278" y="0"/>
                </a:cxn>
                <a:cxn ang="0">
                  <a:pos x="3386" y="2"/>
                </a:cxn>
                <a:cxn ang="0">
                  <a:pos x="3131" y="2"/>
                </a:cxn>
              </a:cxnLst>
              <a:rect l="0" t="0" r="r" b="b"/>
              <a:pathLst>
                <a:path w="4470" h="864">
                  <a:moveTo>
                    <a:pt x="3131" y="0"/>
                  </a:moveTo>
                  <a:lnTo>
                    <a:pt x="2430" y="0"/>
                  </a:lnTo>
                  <a:lnTo>
                    <a:pt x="2356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7" y="3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5" y="27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7" y="75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3" y="147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5"/>
                  </a:lnTo>
                  <a:lnTo>
                    <a:pt x="3" y="717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7" y="789"/>
                  </a:lnTo>
                  <a:lnTo>
                    <a:pt x="36" y="803"/>
                  </a:lnTo>
                  <a:lnTo>
                    <a:pt x="48" y="816"/>
                  </a:lnTo>
                  <a:lnTo>
                    <a:pt x="60" y="827"/>
                  </a:lnTo>
                  <a:lnTo>
                    <a:pt x="75" y="837"/>
                  </a:lnTo>
                  <a:lnTo>
                    <a:pt x="90" y="845"/>
                  </a:lnTo>
                  <a:lnTo>
                    <a:pt x="108" y="852"/>
                  </a:lnTo>
                  <a:lnTo>
                    <a:pt x="126" y="857"/>
                  </a:lnTo>
                  <a:lnTo>
                    <a:pt x="147" y="861"/>
                  </a:lnTo>
                  <a:lnTo>
                    <a:pt x="168" y="863"/>
                  </a:lnTo>
                  <a:lnTo>
                    <a:pt x="192" y="864"/>
                  </a:lnTo>
                  <a:lnTo>
                    <a:pt x="3131" y="864"/>
                  </a:lnTo>
                  <a:lnTo>
                    <a:pt x="3386" y="864"/>
                  </a:lnTo>
                  <a:lnTo>
                    <a:pt x="3411" y="864"/>
                  </a:lnTo>
                  <a:lnTo>
                    <a:pt x="4278" y="864"/>
                  </a:lnTo>
                  <a:lnTo>
                    <a:pt x="4283" y="863"/>
                  </a:lnTo>
                  <a:lnTo>
                    <a:pt x="4289" y="863"/>
                  </a:lnTo>
                  <a:lnTo>
                    <a:pt x="4301" y="863"/>
                  </a:lnTo>
                  <a:lnTo>
                    <a:pt x="4323" y="861"/>
                  </a:lnTo>
                  <a:lnTo>
                    <a:pt x="4332" y="858"/>
                  </a:lnTo>
                  <a:lnTo>
                    <a:pt x="4337" y="857"/>
                  </a:lnTo>
                  <a:lnTo>
                    <a:pt x="4343" y="857"/>
                  </a:lnTo>
                  <a:lnTo>
                    <a:pt x="4362" y="852"/>
                  </a:lnTo>
                  <a:lnTo>
                    <a:pt x="4379" y="845"/>
                  </a:lnTo>
                  <a:lnTo>
                    <a:pt x="4386" y="840"/>
                  </a:lnTo>
                  <a:lnTo>
                    <a:pt x="4390" y="838"/>
                  </a:lnTo>
                  <a:lnTo>
                    <a:pt x="4395" y="837"/>
                  </a:lnTo>
                  <a:lnTo>
                    <a:pt x="4409" y="827"/>
                  </a:lnTo>
                  <a:lnTo>
                    <a:pt x="4412" y="824"/>
                  </a:lnTo>
                  <a:lnTo>
                    <a:pt x="4415" y="821"/>
                  </a:lnTo>
                  <a:lnTo>
                    <a:pt x="4422" y="816"/>
                  </a:lnTo>
                  <a:lnTo>
                    <a:pt x="4427" y="809"/>
                  </a:lnTo>
                  <a:lnTo>
                    <a:pt x="4430" y="806"/>
                  </a:lnTo>
                  <a:lnTo>
                    <a:pt x="4433" y="803"/>
                  </a:lnTo>
                  <a:lnTo>
                    <a:pt x="4443" y="789"/>
                  </a:lnTo>
                  <a:lnTo>
                    <a:pt x="4444" y="784"/>
                  </a:lnTo>
                  <a:lnTo>
                    <a:pt x="4446" y="780"/>
                  </a:lnTo>
                  <a:lnTo>
                    <a:pt x="4451" y="773"/>
                  </a:lnTo>
                  <a:lnTo>
                    <a:pt x="4458" y="756"/>
                  </a:lnTo>
                  <a:lnTo>
                    <a:pt x="4463" y="737"/>
                  </a:lnTo>
                  <a:lnTo>
                    <a:pt x="4463" y="731"/>
                  </a:lnTo>
                  <a:lnTo>
                    <a:pt x="4464" y="726"/>
                  </a:lnTo>
                  <a:lnTo>
                    <a:pt x="4467" y="717"/>
                  </a:lnTo>
                  <a:lnTo>
                    <a:pt x="4469" y="695"/>
                  </a:lnTo>
                  <a:lnTo>
                    <a:pt x="4469" y="683"/>
                  </a:lnTo>
                  <a:lnTo>
                    <a:pt x="4469" y="677"/>
                  </a:lnTo>
                  <a:lnTo>
                    <a:pt x="4470" y="672"/>
                  </a:lnTo>
                  <a:lnTo>
                    <a:pt x="4470" y="192"/>
                  </a:lnTo>
                  <a:lnTo>
                    <a:pt x="4469" y="168"/>
                  </a:lnTo>
                  <a:lnTo>
                    <a:pt x="4467" y="147"/>
                  </a:lnTo>
                  <a:lnTo>
                    <a:pt x="4463" y="126"/>
                  </a:lnTo>
                  <a:lnTo>
                    <a:pt x="4458" y="108"/>
                  </a:lnTo>
                  <a:lnTo>
                    <a:pt x="4451" y="90"/>
                  </a:lnTo>
                  <a:lnTo>
                    <a:pt x="4443" y="75"/>
                  </a:lnTo>
                  <a:lnTo>
                    <a:pt x="4433" y="60"/>
                  </a:lnTo>
                  <a:lnTo>
                    <a:pt x="4422" y="48"/>
                  </a:lnTo>
                  <a:lnTo>
                    <a:pt x="4409" y="36"/>
                  </a:lnTo>
                  <a:lnTo>
                    <a:pt x="4395" y="27"/>
                  </a:lnTo>
                  <a:lnTo>
                    <a:pt x="4379" y="18"/>
                  </a:lnTo>
                  <a:lnTo>
                    <a:pt x="4362" y="12"/>
                  </a:lnTo>
                  <a:lnTo>
                    <a:pt x="4343" y="6"/>
                  </a:lnTo>
                  <a:lnTo>
                    <a:pt x="4323" y="3"/>
                  </a:lnTo>
                  <a:lnTo>
                    <a:pt x="4301" y="0"/>
                  </a:lnTo>
                  <a:lnTo>
                    <a:pt x="4278" y="0"/>
                  </a:lnTo>
                  <a:lnTo>
                    <a:pt x="3411" y="0"/>
                  </a:lnTo>
                  <a:lnTo>
                    <a:pt x="3386" y="2"/>
                  </a:lnTo>
                  <a:lnTo>
                    <a:pt x="3258" y="0"/>
                  </a:lnTo>
                  <a:lnTo>
                    <a:pt x="3131" y="2"/>
                  </a:lnTo>
                  <a:lnTo>
                    <a:pt x="3131" y="0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>
                    <a:alpha val="89999"/>
                  </a:srgbClr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3" name="Rectangle 227"/>
            <p:cNvSpPr>
              <a:spLocks noChangeArrowheads="1"/>
            </p:cNvSpPr>
            <p:nvPr/>
          </p:nvSpPr>
          <p:spPr bwMode="auto">
            <a:xfrm>
              <a:off x="4708764" y="2185987"/>
              <a:ext cx="126643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Storage Interface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5" name="Rectangle 229"/>
            <p:cNvSpPr>
              <a:spLocks noChangeArrowheads="1"/>
            </p:cNvSpPr>
            <p:nvPr/>
          </p:nvSpPr>
          <p:spPr bwMode="auto">
            <a:xfrm>
              <a:off x="4507972" y="2620108"/>
              <a:ext cx="166802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NAS Operating System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6" name="Rectangle 230"/>
            <p:cNvSpPr>
              <a:spLocks noChangeArrowheads="1"/>
            </p:cNvSpPr>
            <p:nvPr/>
          </p:nvSpPr>
          <p:spPr bwMode="auto">
            <a:xfrm>
              <a:off x="4846622" y="3078896"/>
              <a:ext cx="95064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NFS </a:t>
              </a:r>
              <a:r>
                <a:rPr lang="en-US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and </a:t>
              </a: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CIFS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7" name="Rectangle 231"/>
            <p:cNvSpPr>
              <a:spLocks noChangeArrowheads="1"/>
            </p:cNvSpPr>
            <p:nvPr/>
          </p:nvSpPr>
          <p:spPr bwMode="auto">
            <a:xfrm>
              <a:off x="4879676" y="3537683"/>
              <a:ext cx="9246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TCP/IP Stack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8" name="Rectangle 232"/>
            <p:cNvSpPr>
              <a:spLocks noChangeArrowheads="1"/>
            </p:cNvSpPr>
            <p:nvPr/>
          </p:nvSpPr>
          <p:spPr bwMode="auto">
            <a:xfrm>
              <a:off x="4666220" y="3991965"/>
              <a:ext cx="135152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Network Interface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7" name="Freeform 241"/>
            <p:cNvSpPr>
              <a:spLocks/>
            </p:cNvSpPr>
            <p:nvPr/>
          </p:nvSpPr>
          <p:spPr bwMode="auto">
            <a:xfrm>
              <a:off x="5329282" y="4333753"/>
              <a:ext cx="25400" cy="25400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7" y="24"/>
                </a:cxn>
                <a:cxn ang="0">
                  <a:pos x="47" y="25"/>
                </a:cxn>
                <a:cxn ang="0">
                  <a:pos x="47" y="27"/>
                </a:cxn>
                <a:cxn ang="0">
                  <a:pos x="46" y="32"/>
                </a:cxn>
                <a:cxn ang="0">
                  <a:pos x="43" y="36"/>
                </a:cxn>
                <a:cxn ang="0">
                  <a:pos x="41" y="41"/>
                </a:cxn>
                <a:cxn ang="0">
                  <a:pos x="36" y="43"/>
                </a:cxn>
                <a:cxn ang="0">
                  <a:pos x="32" y="45"/>
                </a:cxn>
                <a:cxn ang="0">
                  <a:pos x="28" y="47"/>
                </a:cxn>
                <a:cxn ang="0">
                  <a:pos x="25" y="47"/>
                </a:cxn>
                <a:cxn ang="0">
                  <a:pos x="24" y="47"/>
                </a:cxn>
                <a:cxn ang="0">
                  <a:pos x="24" y="48"/>
                </a:cxn>
                <a:cxn ang="0">
                  <a:pos x="14" y="45"/>
                </a:cxn>
                <a:cxn ang="0">
                  <a:pos x="7" y="41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41" y="7"/>
                </a:cxn>
                <a:cxn ang="0">
                  <a:pos x="46" y="1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7" y="24"/>
                  </a:lnTo>
                  <a:lnTo>
                    <a:pt x="47" y="25"/>
                  </a:lnTo>
                  <a:lnTo>
                    <a:pt x="47" y="27"/>
                  </a:lnTo>
                  <a:lnTo>
                    <a:pt x="46" y="32"/>
                  </a:lnTo>
                  <a:lnTo>
                    <a:pt x="43" y="36"/>
                  </a:lnTo>
                  <a:lnTo>
                    <a:pt x="41" y="41"/>
                  </a:lnTo>
                  <a:lnTo>
                    <a:pt x="36" y="43"/>
                  </a:lnTo>
                  <a:lnTo>
                    <a:pt x="32" y="45"/>
                  </a:lnTo>
                  <a:lnTo>
                    <a:pt x="28" y="47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14" y="45"/>
                  </a:lnTo>
                  <a:lnTo>
                    <a:pt x="7" y="41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41" y="7"/>
                  </a:lnTo>
                  <a:lnTo>
                    <a:pt x="46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0" name="Freeform 504"/>
            <p:cNvSpPr>
              <a:spLocks/>
            </p:cNvSpPr>
            <p:nvPr/>
          </p:nvSpPr>
          <p:spPr bwMode="auto">
            <a:xfrm>
              <a:off x="430213" y="2960907"/>
              <a:ext cx="2376487" cy="457200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26" y="6"/>
                </a:cxn>
                <a:cxn ang="0">
                  <a:pos x="90" y="18"/>
                </a:cxn>
                <a:cxn ang="0">
                  <a:pos x="60" y="36"/>
                </a:cxn>
                <a:cxn ang="0">
                  <a:pos x="36" y="60"/>
                </a:cxn>
                <a:cxn ang="0">
                  <a:pos x="18" y="90"/>
                </a:cxn>
                <a:cxn ang="0">
                  <a:pos x="6" y="126"/>
                </a:cxn>
                <a:cxn ang="0">
                  <a:pos x="0" y="168"/>
                </a:cxn>
                <a:cxn ang="0">
                  <a:pos x="0" y="672"/>
                </a:cxn>
                <a:cxn ang="0">
                  <a:pos x="2" y="716"/>
                </a:cxn>
                <a:cxn ang="0">
                  <a:pos x="12" y="756"/>
                </a:cxn>
                <a:cxn ang="0">
                  <a:pos x="26" y="788"/>
                </a:cxn>
                <a:cxn ang="0">
                  <a:pos x="48" y="816"/>
                </a:cxn>
                <a:cxn ang="0">
                  <a:pos x="74" y="836"/>
                </a:cxn>
                <a:cxn ang="0">
                  <a:pos x="108" y="852"/>
                </a:cxn>
                <a:cxn ang="0">
                  <a:pos x="146" y="860"/>
                </a:cxn>
                <a:cxn ang="0">
                  <a:pos x="192" y="864"/>
                </a:cxn>
                <a:cxn ang="0">
                  <a:pos x="4304" y="862"/>
                </a:cxn>
                <a:cxn ang="0">
                  <a:pos x="4322" y="862"/>
                </a:cxn>
                <a:cxn ang="0">
                  <a:pos x="4353" y="858"/>
                </a:cxn>
                <a:cxn ang="0">
                  <a:pos x="4364" y="856"/>
                </a:cxn>
                <a:cxn ang="0">
                  <a:pos x="4400" y="844"/>
                </a:cxn>
                <a:cxn ang="0">
                  <a:pos x="4411" y="837"/>
                </a:cxn>
                <a:cxn ang="0">
                  <a:pos x="4430" y="826"/>
                </a:cxn>
                <a:cxn ang="0">
                  <a:pos x="4436" y="820"/>
                </a:cxn>
                <a:cxn ang="0">
                  <a:pos x="4448" y="808"/>
                </a:cxn>
                <a:cxn ang="0">
                  <a:pos x="4454" y="802"/>
                </a:cxn>
                <a:cxn ang="0">
                  <a:pos x="4465" y="783"/>
                </a:cxn>
                <a:cxn ang="0">
                  <a:pos x="4472" y="772"/>
                </a:cxn>
                <a:cxn ang="0">
                  <a:pos x="4484" y="736"/>
                </a:cxn>
                <a:cxn ang="0">
                  <a:pos x="4485" y="726"/>
                </a:cxn>
                <a:cxn ang="0">
                  <a:pos x="4490" y="694"/>
                </a:cxn>
                <a:cxn ang="0">
                  <a:pos x="4490" y="676"/>
                </a:cxn>
                <a:cxn ang="0">
                  <a:pos x="4491" y="192"/>
                </a:cxn>
                <a:cxn ang="0">
                  <a:pos x="4488" y="146"/>
                </a:cxn>
                <a:cxn ang="0">
                  <a:pos x="4479" y="108"/>
                </a:cxn>
                <a:cxn ang="0">
                  <a:pos x="4464" y="74"/>
                </a:cxn>
                <a:cxn ang="0">
                  <a:pos x="4443" y="48"/>
                </a:cxn>
                <a:cxn ang="0">
                  <a:pos x="4416" y="26"/>
                </a:cxn>
                <a:cxn ang="0">
                  <a:pos x="4383" y="12"/>
                </a:cxn>
                <a:cxn ang="0">
                  <a:pos x="4344" y="2"/>
                </a:cxn>
                <a:cxn ang="0">
                  <a:pos x="4299" y="0"/>
                </a:cxn>
              </a:cxnLst>
              <a:rect l="0" t="0" r="r" b="b"/>
              <a:pathLst>
                <a:path w="4491" h="864">
                  <a:moveTo>
                    <a:pt x="192" y="0"/>
                  </a:moveTo>
                  <a:lnTo>
                    <a:pt x="168" y="0"/>
                  </a:lnTo>
                  <a:lnTo>
                    <a:pt x="146" y="2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4" y="26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6" y="74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2" y="146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4"/>
                  </a:lnTo>
                  <a:lnTo>
                    <a:pt x="2" y="716"/>
                  </a:lnTo>
                  <a:lnTo>
                    <a:pt x="6" y="736"/>
                  </a:lnTo>
                  <a:lnTo>
                    <a:pt x="12" y="756"/>
                  </a:lnTo>
                  <a:lnTo>
                    <a:pt x="18" y="772"/>
                  </a:lnTo>
                  <a:lnTo>
                    <a:pt x="26" y="788"/>
                  </a:lnTo>
                  <a:lnTo>
                    <a:pt x="36" y="802"/>
                  </a:lnTo>
                  <a:lnTo>
                    <a:pt x="48" y="816"/>
                  </a:lnTo>
                  <a:lnTo>
                    <a:pt x="60" y="826"/>
                  </a:lnTo>
                  <a:lnTo>
                    <a:pt x="74" y="836"/>
                  </a:lnTo>
                  <a:lnTo>
                    <a:pt x="90" y="844"/>
                  </a:lnTo>
                  <a:lnTo>
                    <a:pt x="108" y="852"/>
                  </a:lnTo>
                  <a:lnTo>
                    <a:pt x="126" y="856"/>
                  </a:lnTo>
                  <a:lnTo>
                    <a:pt x="146" y="860"/>
                  </a:lnTo>
                  <a:lnTo>
                    <a:pt x="168" y="862"/>
                  </a:lnTo>
                  <a:lnTo>
                    <a:pt x="192" y="864"/>
                  </a:lnTo>
                  <a:lnTo>
                    <a:pt x="4299" y="864"/>
                  </a:lnTo>
                  <a:lnTo>
                    <a:pt x="4304" y="862"/>
                  </a:lnTo>
                  <a:lnTo>
                    <a:pt x="4310" y="862"/>
                  </a:lnTo>
                  <a:lnTo>
                    <a:pt x="4322" y="862"/>
                  </a:lnTo>
                  <a:lnTo>
                    <a:pt x="4344" y="860"/>
                  </a:lnTo>
                  <a:lnTo>
                    <a:pt x="4353" y="858"/>
                  </a:lnTo>
                  <a:lnTo>
                    <a:pt x="4358" y="856"/>
                  </a:lnTo>
                  <a:lnTo>
                    <a:pt x="4364" y="856"/>
                  </a:lnTo>
                  <a:lnTo>
                    <a:pt x="4383" y="852"/>
                  </a:lnTo>
                  <a:lnTo>
                    <a:pt x="4400" y="844"/>
                  </a:lnTo>
                  <a:lnTo>
                    <a:pt x="4407" y="840"/>
                  </a:lnTo>
                  <a:lnTo>
                    <a:pt x="4411" y="837"/>
                  </a:lnTo>
                  <a:lnTo>
                    <a:pt x="4416" y="836"/>
                  </a:lnTo>
                  <a:lnTo>
                    <a:pt x="4430" y="826"/>
                  </a:lnTo>
                  <a:lnTo>
                    <a:pt x="4433" y="823"/>
                  </a:lnTo>
                  <a:lnTo>
                    <a:pt x="4436" y="820"/>
                  </a:lnTo>
                  <a:lnTo>
                    <a:pt x="4443" y="816"/>
                  </a:lnTo>
                  <a:lnTo>
                    <a:pt x="4448" y="808"/>
                  </a:lnTo>
                  <a:lnTo>
                    <a:pt x="4451" y="805"/>
                  </a:lnTo>
                  <a:lnTo>
                    <a:pt x="4454" y="802"/>
                  </a:lnTo>
                  <a:lnTo>
                    <a:pt x="4464" y="788"/>
                  </a:lnTo>
                  <a:lnTo>
                    <a:pt x="4465" y="783"/>
                  </a:lnTo>
                  <a:lnTo>
                    <a:pt x="4467" y="780"/>
                  </a:lnTo>
                  <a:lnTo>
                    <a:pt x="4472" y="772"/>
                  </a:lnTo>
                  <a:lnTo>
                    <a:pt x="4479" y="756"/>
                  </a:lnTo>
                  <a:lnTo>
                    <a:pt x="4484" y="736"/>
                  </a:lnTo>
                  <a:lnTo>
                    <a:pt x="4484" y="730"/>
                  </a:lnTo>
                  <a:lnTo>
                    <a:pt x="4485" y="726"/>
                  </a:lnTo>
                  <a:lnTo>
                    <a:pt x="4488" y="716"/>
                  </a:lnTo>
                  <a:lnTo>
                    <a:pt x="4490" y="694"/>
                  </a:lnTo>
                  <a:lnTo>
                    <a:pt x="4490" y="682"/>
                  </a:lnTo>
                  <a:lnTo>
                    <a:pt x="4490" y="676"/>
                  </a:lnTo>
                  <a:lnTo>
                    <a:pt x="4491" y="672"/>
                  </a:lnTo>
                  <a:lnTo>
                    <a:pt x="4491" y="192"/>
                  </a:lnTo>
                  <a:lnTo>
                    <a:pt x="4490" y="168"/>
                  </a:lnTo>
                  <a:lnTo>
                    <a:pt x="4488" y="146"/>
                  </a:lnTo>
                  <a:lnTo>
                    <a:pt x="4484" y="126"/>
                  </a:lnTo>
                  <a:lnTo>
                    <a:pt x="4479" y="108"/>
                  </a:lnTo>
                  <a:lnTo>
                    <a:pt x="4472" y="90"/>
                  </a:lnTo>
                  <a:lnTo>
                    <a:pt x="4464" y="74"/>
                  </a:lnTo>
                  <a:lnTo>
                    <a:pt x="4454" y="60"/>
                  </a:lnTo>
                  <a:lnTo>
                    <a:pt x="4443" y="48"/>
                  </a:lnTo>
                  <a:lnTo>
                    <a:pt x="4430" y="36"/>
                  </a:lnTo>
                  <a:lnTo>
                    <a:pt x="4416" y="26"/>
                  </a:lnTo>
                  <a:lnTo>
                    <a:pt x="4400" y="18"/>
                  </a:lnTo>
                  <a:lnTo>
                    <a:pt x="4383" y="12"/>
                  </a:lnTo>
                  <a:lnTo>
                    <a:pt x="4364" y="6"/>
                  </a:lnTo>
                  <a:lnTo>
                    <a:pt x="4344" y="2"/>
                  </a:lnTo>
                  <a:lnTo>
                    <a:pt x="4322" y="0"/>
                  </a:lnTo>
                  <a:lnTo>
                    <a:pt x="4299" y="0"/>
                  </a:lnTo>
                  <a:lnTo>
                    <a:pt x="192" y="0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>
                    <a:alpha val="70000"/>
                  </a:srgbClr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1" name="Freeform 505"/>
            <p:cNvSpPr>
              <a:spLocks/>
            </p:cNvSpPr>
            <p:nvPr/>
          </p:nvSpPr>
          <p:spPr bwMode="auto">
            <a:xfrm>
              <a:off x="430213" y="3419694"/>
              <a:ext cx="2376487" cy="457200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26" y="6"/>
                </a:cxn>
                <a:cxn ang="0">
                  <a:pos x="90" y="18"/>
                </a:cxn>
                <a:cxn ang="0">
                  <a:pos x="60" y="36"/>
                </a:cxn>
                <a:cxn ang="0">
                  <a:pos x="36" y="60"/>
                </a:cxn>
                <a:cxn ang="0">
                  <a:pos x="18" y="90"/>
                </a:cxn>
                <a:cxn ang="0">
                  <a:pos x="6" y="126"/>
                </a:cxn>
                <a:cxn ang="0">
                  <a:pos x="0" y="168"/>
                </a:cxn>
                <a:cxn ang="0">
                  <a:pos x="0" y="672"/>
                </a:cxn>
                <a:cxn ang="0">
                  <a:pos x="2" y="717"/>
                </a:cxn>
                <a:cxn ang="0">
                  <a:pos x="12" y="756"/>
                </a:cxn>
                <a:cxn ang="0">
                  <a:pos x="26" y="789"/>
                </a:cxn>
                <a:cxn ang="0">
                  <a:pos x="48" y="816"/>
                </a:cxn>
                <a:cxn ang="0">
                  <a:pos x="74" y="837"/>
                </a:cxn>
                <a:cxn ang="0">
                  <a:pos x="108" y="852"/>
                </a:cxn>
                <a:cxn ang="0">
                  <a:pos x="146" y="861"/>
                </a:cxn>
                <a:cxn ang="0">
                  <a:pos x="192" y="864"/>
                </a:cxn>
                <a:cxn ang="0">
                  <a:pos x="4304" y="863"/>
                </a:cxn>
                <a:cxn ang="0">
                  <a:pos x="4322" y="863"/>
                </a:cxn>
                <a:cxn ang="0">
                  <a:pos x="4353" y="858"/>
                </a:cxn>
                <a:cxn ang="0">
                  <a:pos x="4364" y="857"/>
                </a:cxn>
                <a:cxn ang="0">
                  <a:pos x="4400" y="845"/>
                </a:cxn>
                <a:cxn ang="0">
                  <a:pos x="4411" y="838"/>
                </a:cxn>
                <a:cxn ang="0">
                  <a:pos x="4430" y="827"/>
                </a:cxn>
                <a:cxn ang="0">
                  <a:pos x="4436" y="821"/>
                </a:cxn>
                <a:cxn ang="0">
                  <a:pos x="4448" y="809"/>
                </a:cxn>
                <a:cxn ang="0">
                  <a:pos x="4454" y="803"/>
                </a:cxn>
                <a:cxn ang="0">
                  <a:pos x="4465" y="784"/>
                </a:cxn>
                <a:cxn ang="0">
                  <a:pos x="4472" y="773"/>
                </a:cxn>
                <a:cxn ang="0">
                  <a:pos x="4484" y="737"/>
                </a:cxn>
                <a:cxn ang="0">
                  <a:pos x="4485" y="726"/>
                </a:cxn>
                <a:cxn ang="0">
                  <a:pos x="4490" y="695"/>
                </a:cxn>
                <a:cxn ang="0">
                  <a:pos x="4490" y="677"/>
                </a:cxn>
                <a:cxn ang="0">
                  <a:pos x="4491" y="192"/>
                </a:cxn>
                <a:cxn ang="0">
                  <a:pos x="4488" y="147"/>
                </a:cxn>
                <a:cxn ang="0">
                  <a:pos x="4479" y="108"/>
                </a:cxn>
                <a:cxn ang="0">
                  <a:pos x="4464" y="75"/>
                </a:cxn>
                <a:cxn ang="0">
                  <a:pos x="4443" y="48"/>
                </a:cxn>
                <a:cxn ang="0">
                  <a:pos x="4416" y="27"/>
                </a:cxn>
                <a:cxn ang="0">
                  <a:pos x="4383" y="12"/>
                </a:cxn>
                <a:cxn ang="0">
                  <a:pos x="4344" y="3"/>
                </a:cxn>
                <a:cxn ang="0">
                  <a:pos x="4299" y="0"/>
                </a:cxn>
              </a:cxnLst>
              <a:rect l="0" t="0" r="r" b="b"/>
              <a:pathLst>
                <a:path w="4491" h="864">
                  <a:moveTo>
                    <a:pt x="192" y="0"/>
                  </a:moveTo>
                  <a:lnTo>
                    <a:pt x="168" y="0"/>
                  </a:lnTo>
                  <a:lnTo>
                    <a:pt x="146" y="3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4" y="27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6" y="75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2" y="147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5"/>
                  </a:lnTo>
                  <a:lnTo>
                    <a:pt x="2" y="717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6" y="789"/>
                  </a:lnTo>
                  <a:lnTo>
                    <a:pt x="36" y="803"/>
                  </a:lnTo>
                  <a:lnTo>
                    <a:pt x="48" y="816"/>
                  </a:lnTo>
                  <a:lnTo>
                    <a:pt x="60" y="827"/>
                  </a:lnTo>
                  <a:lnTo>
                    <a:pt x="74" y="837"/>
                  </a:lnTo>
                  <a:lnTo>
                    <a:pt x="90" y="845"/>
                  </a:lnTo>
                  <a:lnTo>
                    <a:pt x="108" y="852"/>
                  </a:lnTo>
                  <a:lnTo>
                    <a:pt x="126" y="857"/>
                  </a:lnTo>
                  <a:lnTo>
                    <a:pt x="146" y="861"/>
                  </a:lnTo>
                  <a:lnTo>
                    <a:pt x="168" y="863"/>
                  </a:lnTo>
                  <a:lnTo>
                    <a:pt x="192" y="864"/>
                  </a:lnTo>
                  <a:lnTo>
                    <a:pt x="4299" y="864"/>
                  </a:lnTo>
                  <a:lnTo>
                    <a:pt x="4304" y="863"/>
                  </a:lnTo>
                  <a:lnTo>
                    <a:pt x="4310" y="863"/>
                  </a:lnTo>
                  <a:lnTo>
                    <a:pt x="4322" y="863"/>
                  </a:lnTo>
                  <a:lnTo>
                    <a:pt x="4344" y="861"/>
                  </a:lnTo>
                  <a:lnTo>
                    <a:pt x="4353" y="858"/>
                  </a:lnTo>
                  <a:lnTo>
                    <a:pt x="4358" y="857"/>
                  </a:lnTo>
                  <a:lnTo>
                    <a:pt x="4364" y="857"/>
                  </a:lnTo>
                  <a:lnTo>
                    <a:pt x="4383" y="852"/>
                  </a:lnTo>
                  <a:lnTo>
                    <a:pt x="4400" y="845"/>
                  </a:lnTo>
                  <a:lnTo>
                    <a:pt x="4407" y="840"/>
                  </a:lnTo>
                  <a:lnTo>
                    <a:pt x="4411" y="838"/>
                  </a:lnTo>
                  <a:lnTo>
                    <a:pt x="4416" y="837"/>
                  </a:lnTo>
                  <a:lnTo>
                    <a:pt x="4430" y="827"/>
                  </a:lnTo>
                  <a:lnTo>
                    <a:pt x="4433" y="823"/>
                  </a:lnTo>
                  <a:lnTo>
                    <a:pt x="4436" y="821"/>
                  </a:lnTo>
                  <a:lnTo>
                    <a:pt x="4443" y="816"/>
                  </a:lnTo>
                  <a:lnTo>
                    <a:pt x="4448" y="809"/>
                  </a:lnTo>
                  <a:lnTo>
                    <a:pt x="4451" y="805"/>
                  </a:lnTo>
                  <a:lnTo>
                    <a:pt x="4454" y="803"/>
                  </a:lnTo>
                  <a:lnTo>
                    <a:pt x="4464" y="789"/>
                  </a:lnTo>
                  <a:lnTo>
                    <a:pt x="4465" y="784"/>
                  </a:lnTo>
                  <a:lnTo>
                    <a:pt x="4467" y="780"/>
                  </a:lnTo>
                  <a:lnTo>
                    <a:pt x="4472" y="773"/>
                  </a:lnTo>
                  <a:lnTo>
                    <a:pt x="4479" y="756"/>
                  </a:lnTo>
                  <a:lnTo>
                    <a:pt x="4484" y="737"/>
                  </a:lnTo>
                  <a:lnTo>
                    <a:pt x="4484" y="731"/>
                  </a:lnTo>
                  <a:lnTo>
                    <a:pt x="4485" y="726"/>
                  </a:lnTo>
                  <a:lnTo>
                    <a:pt x="4488" y="717"/>
                  </a:lnTo>
                  <a:lnTo>
                    <a:pt x="4490" y="695"/>
                  </a:lnTo>
                  <a:lnTo>
                    <a:pt x="4490" y="683"/>
                  </a:lnTo>
                  <a:lnTo>
                    <a:pt x="4490" y="677"/>
                  </a:lnTo>
                  <a:lnTo>
                    <a:pt x="4491" y="672"/>
                  </a:lnTo>
                  <a:lnTo>
                    <a:pt x="4491" y="192"/>
                  </a:lnTo>
                  <a:lnTo>
                    <a:pt x="4490" y="168"/>
                  </a:lnTo>
                  <a:lnTo>
                    <a:pt x="4488" y="147"/>
                  </a:lnTo>
                  <a:lnTo>
                    <a:pt x="4484" y="126"/>
                  </a:lnTo>
                  <a:lnTo>
                    <a:pt x="4479" y="108"/>
                  </a:lnTo>
                  <a:lnTo>
                    <a:pt x="4472" y="90"/>
                  </a:lnTo>
                  <a:lnTo>
                    <a:pt x="4464" y="75"/>
                  </a:lnTo>
                  <a:lnTo>
                    <a:pt x="4454" y="60"/>
                  </a:lnTo>
                  <a:lnTo>
                    <a:pt x="4443" y="48"/>
                  </a:lnTo>
                  <a:lnTo>
                    <a:pt x="4430" y="36"/>
                  </a:lnTo>
                  <a:lnTo>
                    <a:pt x="4416" y="27"/>
                  </a:lnTo>
                  <a:lnTo>
                    <a:pt x="4400" y="18"/>
                  </a:lnTo>
                  <a:lnTo>
                    <a:pt x="4383" y="12"/>
                  </a:lnTo>
                  <a:lnTo>
                    <a:pt x="4364" y="6"/>
                  </a:lnTo>
                  <a:lnTo>
                    <a:pt x="4344" y="3"/>
                  </a:lnTo>
                  <a:lnTo>
                    <a:pt x="4322" y="0"/>
                  </a:lnTo>
                  <a:lnTo>
                    <a:pt x="4299" y="0"/>
                  </a:lnTo>
                  <a:lnTo>
                    <a:pt x="192" y="0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>
                    <a:alpha val="60001"/>
                  </a:srgbClr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2" name="Freeform 506"/>
            <p:cNvSpPr>
              <a:spLocks/>
            </p:cNvSpPr>
            <p:nvPr/>
          </p:nvSpPr>
          <p:spPr bwMode="auto">
            <a:xfrm>
              <a:off x="430213" y="3878482"/>
              <a:ext cx="2376487" cy="457200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26" y="6"/>
                </a:cxn>
                <a:cxn ang="0">
                  <a:pos x="90" y="18"/>
                </a:cxn>
                <a:cxn ang="0">
                  <a:pos x="60" y="36"/>
                </a:cxn>
                <a:cxn ang="0">
                  <a:pos x="36" y="60"/>
                </a:cxn>
                <a:cxn ang="0">
                  <a:pos x="18" y="90"/>
                </a:cxn>
                <a:cxn ang="0">
                  <a:pos x="6" y="126"/>
                </a:cxn>
                <a:cxn ang="0">
                  <a:pos x="0" y="168"/>
                </a:cxn>
                <a:cxn ang="0">
                  <a:pos x="0" y="816"/>
                </a:cxn>
                <a:cxn ang="0">
                  <a:pos x="2" y="850"/>
                </a:cxn>
                <a:cxn ang="0">
                  <a:pos x="7" y="886"/>
                </a:cxn>
                <a:cxn ang="0">
                  <a:pos x="19" y="918"/>
                </a:cxn>
                <a:cxn ang="0">
                  <a:pos x="35" y="945"/>
                </a:cxn>
                <a:cxn ang="0">
                  <a:pos x="56" y="969"/>
                </a:cxn>
                <a:cxn ang="0">
                  <a:pos x="83" y="985"/>
                </a:cxn>
                <a:cxn ang="0">
                  <a:pos x="114" y="997"/>
                </a:cxn>
                <a:cxn ang="0">
                  <a:pos x="150" y="1005"/>
                </a:cxn>
                <a:cxn ang="0">
                  <a:pos x="192" y="1008"/>
                </a:cxn>
                <a:cxn ang="0">
                  <a:pos x="4309" y="1007"/>
                </a:cxn>
                <a:cxn ang="0">
                  <a:pos x="4340" y="1005"/>
                </a:cxn>
                <a:cxn ang="0">
                  <a:pos x="4358" y="1001"/>
                </a:cxn>
                <a:cxn ang="0">
                  <a:pos x="4376" y="997"/>
                </a:cxn>
                <a:cxn ang="0">
                  <a:pos x="4392" y="991"/>
                </a:cxn>
                <a:cxn ang="0">
                  <a:pos x="4407" y="985"/>
                </a:cxn>
                <a:cxn ang="0">
                  <a:pos x="4421" y="977"/>
                </a:cxn>
                <a:cxn ang="0">
                  <a:pos x="4434" y="969"/>
                </a:cxn>
                <a:cxn ang="0">
                  <a:pos x="4454" y="945"/>
                </a:cxn>
                <a:cxn ang="0">
                  <a:pos x="4463" y="931"/>
                </a:cxn>
                <a:cxn ang="0">
                  <a:pos x="4471" y="918"/>
                </a:cxn>
                <a:cxn ang="0">
                  <a:pos x="4477" y="903"/>
                </a:cxn>
                <a:cxn ang="0">
                  <a:pos x="4484" y="876"/>
                </a:cxn>
                <a:cxn ang="0">
                  <a:pos x="4488" y="858"/>
                </a:cxn>
                <a:cxn ang="0">
                  <a:pos x="4490" y="833"/>
                </a:cxn>
                <a:cxn ang="0">
                  <a:pos x="4491" y="192"/>
                </a:cxn>
                <a:cxn ang="0">
                  <a:pos x="4488" y="146"/>
                </a:cxn>
                <a:cxn ang="0">
                  <a:pos x="4479" y="108"/>
                </a:cxn>
                <a:cxn ang="0">
                  <a:pos x="4464" y="74"/>
                </a:cxn>
                <a:cxn ang="0">
                  <a:pos x="4443" y="48"/>
                </a:cxn>
                <a:cxn ang="0">
                  <a:pos x="4416" y="26"/>
                </a:cxn>
                <a:cxn ang="0">
                  <a:pos x="4383" y="12"/>
                </a:cxn>
                <a:cxn ang="0">
                  <a:pos x="4344" y="2"/>
                </a:cxn>
                <a:cxn ang="0">
                  <a:pos x="4299" y="0"/>
                </a:cxn>
              </a:cxnLst>
              <a:rect l="0" t="0" r="r" b="b"/>
              <a:pathLst>
                <a:path w="4491" h="1008">
                  <a:moveTo>
                    <a:pt x="192" y="0"/>
                  </a:moveTo>
                  <a:lnTo>
                    <a:pt x="168" y="0"/>
                  </a:lnTo>
                  <a:lnTo>
                    <a:pt x="146" y="2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4" y="26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6" y="74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2" y="146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816"/>
                  </a:lnTo>
                  <a:lnTo>
                    <a:pt x="0" y="833"/>
                  </a:lnTo>
                  <a:lnTo>
                    <a:pt x="2" y="850"/>
                  </a:lnTo>
                  <a:lnTo>
                    <a:pt x="3" y="868"/>
                  </a:lnTo>
                  <a:lnTo>
                    <a:pt x="7" y="886"/>
                  </a:lnTo>
                  <a:lnTo>
                    <a:pt x="12" y="903"/>
                  </a:lnTo>
                  <a:lnTo>
                    <a:pt x="19" y="918"/>
                  </a:lnTo>
                  <a:lnTo>
                    <a:pt x="25" y="931"/>
                  </a:lnTo>
                  <a:lnTo>
                    <a:pt x="35" y="945"/>
                  </a:lnTo>
                  <a:lnTo>
                    <a:pt x="44" y="957"/>
                  </a:lnTo>
                  <a:lnTo>
                    <a:pt x="56" y="969"/>
                  </a:lnTo>
                  <a:lnTo>
                    <a:pt x="68" y="977"/>
                  </a:lnTo>
                  <a:lnTo>
                    <a:pt x="83" y="985"/>
                  </a:lnTo>
                  <a:lnTo>
                    <a:pt x="97" y="991"/>
                  </a:lnTo>
                  <a:lnTo>
                    <a:pt x="114" y="997"/>
                  </a:lnTo>
                  <a:lnTo>
                    <a:pt x="131" y="1001"/>
                  </a:lnTo>
                  <a:lnTo>
                    <a:pt x="150" y="1005"/>
                  </a:lnTo>
                  <a:lnTo>
                    <a:pt x="169" y="1007"/>
                  </a:lnTo>
                  <a:lnTo>
                    <a:pt x="192" y="1008"/>
                  </a:lnTo>
                  <a:lnTo>
                    <a:pt x="4299" y="1008"/>
                  </a:lnTo>
                  <a:lnTo>
                    <a:pt x="4309" y="1007"/>
                  </a:lnTo>
                  <a:lnTo>
                    <a:pt x="4320" y="1007"/>
                  </a:lnTo>
                  <a:lnTo>
                    <a:pt x="4340" y="1005"/>
                  </a:lnTo>
                  <a:lnTo>
                    <a:pt x="4349" y="1002"/>
                  </a:lnTo>
                  <a:lnTo>
                    <a:pt x="4358" y="1001"/>
                  </a:lnTo>
                  <a:lnTo>
                    <a:pt x="4367" y="999"/>
                  </a:lnTo>
                  <a:lnTo>
                    <a:pt x="4376" y="997"/>
                  </a:lnTo>
                  <a:lnTo>
                    <a:pt x="4383" y="994"/>
                  </a:lnTo>
                  <a:lnTo>
                    <a:pt x="4392" y="991"/>
                  </a:lnTo>
                  <a:lnTo>
                    <a:pt x="4399" y="988"/>
                  </a:lnTo>
                  <a:lnTo>
                    <a:pt x="4407" y="985"/>
                  </a:lnTo>
                  <a:lnTo>
                    <a:pt x="4413" y="981"/>
                  </a:lnTo>
                  <a:lnTo>
                    <a:pt x="4421" y="977"/>
                  </a:lnTo>
                  <a:lnTo>
                    <a:pt x="4427" y="972"/>
                  </a:lnTo>
                  <a:lnTo>
                    <a:pt x="4434" y="969"/>
                  </a:lnTo>
                  <a:lnTo>
                    <a:pt x="4445" y="957"/>
                  </a:lnTo>
                  <a:lnTo>
                    <a:pt x="4454" y="945"/>
                  </a:lnTo>
                  <a:lnTo>
                    <a:pt x="4458" y="937"/>
                  </a:lnTo>
                  <a:lnTo>
                    <a:pt x="4463" y="931"/>
                  </a:lnTo>
                  <a:lnTo>
                    <a:pt x="4466" y="924"/>
                  </a:lnTo>
                  <a:lnTo>
                    <a:pt x="4471" y="918"/>
                  </a:lnTo>
                  <a:lnTo>
                    <a:pt x="4473" y="910"/>
                  </a:lnTo>
                  <a:lnTo>
                    <a:pt x="4477" y="903"/>
                  </a:lnTo>
                  <a:lnTo>
                    <a:pt x="4483" y="886"/>
                  </a:lnTo>
                  <a:lnTo>
                    <a:pt x="4484" y="876"/>
                  </a:lnTo>
                  <a:lnTo>
                    <a:pt x="4487" y="868"/>
                  </a:lnTo>
                  <a:lnTo>
                    <a:pt x="4488" y="858"/>
                  </a:lnTo>
                  <a:lnTo>
                    <a:pt x="4490" y="850"/>
                  </a:lnTo>
                  <a:lnTo>
                    <a:pt x="4490" y="833"/>
                  </a:lnTo>
                  <a:lnTo>
                    <a:pt x="4491" y="816"/>
                  </a:lnTo>
                  <a:lnTo>
                    <a:pt x="4491" y="192"/>
                  </a:lnTo>
                  <a:lnTo>
                    <a:pt x="4490" y="168"/>
                  </a:lnTo>
                  <a:lnTo>
                    <a:pt x="4488" y="146"/>
                  </a:lnTo>
                  <a:lnTo>
                    <a:pt x="4484" y="126"/>
                  </a:lnTo>
                  <a:lnTo>
                    <a:pt x="4479" y="108"/>
                  </a:lnTo>
                  <a:lnTo>
                    <a:pt x="4472" y="90"/>
                  </a:lnTo>
                  <a:lnTo>
                    <a:pt x="4464" y="74"/>
                  </a:lnTo>
                  <a:lnTo>
                    <a:pt x="4454" y="60"/>
                  </a:lnTo>
                  <a:lnTo>
                    <a:pt x="4443" y="48"/>
                  </a:lnTo>
                  <a:lnTo>
                    <a:pt x="4430" y="36"/>
                  </a:lnTo>
                  <a:lnTo>
                    <a:pt x="4416" y="26"/>
                  </a:lnTo>
                  <a:lnTo>
                    <a:pt x="4400" y="18"/>
                  </a:lnTo>
                  <a:lnTo>
                    <a:pt x="4383" y="12"/>
                  </a:lnTo>
                  <a:lnTo>
                    <a:pt x="4364" y="6"/>
                  </a:lnTo>
                  <a:lnTo>
                    <a:pt x="4344" y="2"/>
                  </a:lnTo>
                  <a:lnTo>
                    <a:pt x="4322" y="0"/>
                  </a:lnTo>
                  <a:lnTo>
                    <a:pt x="4299" y="0"/>
                  </a:lnTo>
                  <a:lnTo>
                    <a:pt x="192" y="0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>
                    <a:alpha val="50000"/>
                  </a:srgbClr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3" name="Freeform 507"/>
            <p:cNvSpPr>
              <a:spLocks/>
            </p:cNvSpPr>
            <p:nvPr/>
          </p:nvSpPr>
          <p:spPr bwMode="auto">
            <a:xfrm>
              <a:off x="430213" y="2045162"/>
              <a:ext cx="2360612" cy="457200"/>
            </a:xfrm>
            <a:custGeom>
              <a:avLst/>
              <a:gdLst/>
              <a:ahLst/>
              <a:cxnLst>
                <a:cxn ang="0">
                  <a:pos x="4463" y="192"/>
                </a:cxn>
                <a:cxn ang="0">
                  <a:pos x="4459" y="147"/>
                </a:cxn>
                <a:cxn ang="0">
                  <a:pos x="4451" y="108"/>
                </a:cxn>
                <a:cxn ang="0">
                  <a:pos x="4435" y="75"/>
                </a:cxn>
                <a:cxn ang="0">
                  <a:pos x="4415" y="48"/>
                </a:cxn>
                <a:cxn ang="0">
                  <a:pos x="4387" y="27"/>
                </a:cxn>
                <a:cxn ang="0">
                  <a:pos x="4355" y="12"/>
                </a:cxn>
                <a:cxn ang="0">
                  <a:pos x="4315" y="3"/>
                </a:cxn>
                <a:cxn ang="0">
                  <a:pos x="4271" y="0"/>
                </a:cxn>
                <a:cxn ang="0">
                  <a:pos x="168" y="0"/>
                </a:cxn>
                <a:cxn ang="0">
                  <a:pos x="126" y="6"/>
                </a:cxn>
                <a:cxn ang="0">
                  <a:pos x="90" y="18"/>
                </a:cxn>
                <a:cxn ang="0">
                  <a:pos x="60" y="36"/>
                </a:cxn>
                <a:cxn ang="0">
                  <a:pos x="36" y="60"/>
                </a:cxn>
                <a:cxn ang="0">
                  <a:pos x="18" y="90"/>
                </a:cxn>
                <a:cxn ang="0">
                  <a:pos x="6" y="126"/>
                </a:cxn>
                <a:cxn ang="0">
                  <a:pos x="0" y="168"/>
                </a:cxn>
                <a:cxn ang="0">
                  <a:pos x="0" y="672"/>
                </a:cxn>
                <a:cxn ang="0">
                  <a:pos x="2" y="717"/>
                </a:cxn>
                <a:cxn ang="0">
                  <a:pos x="12" y="756"/>
                </a:cxn>
                <a:cxn ang="0">
                  <a:pos x="26" y="789"/>
                </a:cxn>
                <a:cxn ang="0">
                  <a:pos x="48" y="816"/>
                </a:cxn>
                <a:cxn ang="0">
                  <a:pos x="74" y="837"/>
                </a:cxn>
                <a:cxn ang="0">
                  <a:pos x="108" y="852"/>
                </a:cxn>
                <a:cxn ang="0">
                  <a:pos x="146" y="861"/>
                </a:cxn>
                <a:cxn ang="0">
                  <a:pos x="192" y="864"/>
                </a:cxn>
                <a:cxn ang="0">
                  <a:pos x="4275" y="863"/>
                </a:cxn>
                <a:cxn ang="0">
                  <a:pos x="4293" y="863"/>
                </a:cxn>
                <a:cxn ang="0">
                  <a:pos x="4325" y="858"/>
                </a:cxn>
                <a:cxn ang="0">
                  <a:pos x="4335" y="857"/>
                </a:cxn>
                <a:cxn ang="0">
                  <a:pos x="4371" y="845"/>
                </a:cxn>
                <a:cxn ang="0">
                  <a:pos x="4382" y="838"/>
                </a:cxn>
                <a:cxn ang="0">
                  <a:pos x="4401" y="827"/>
                </a:cxn>
                <a:cxn ang="0">
                  <a:pos x="4407" y="821"/>
                </a:cxn>
                <a:cxn ang="0">
                  <a:pos x="4419" y="809"/>
                </a:cxn>
                <a:cxn ang="0">
                  <a:pos x="4425" y="803"/>
                </a:cxn>
                <a:cxn ang="0">
                  <a:pos x="4436" y="784"/>
                </a:cxn>
                <a:cxn ang="0">
                  <a:pos x="4443" y="773"/>
                </a:cxn>
                <a:cxn ang="0">
                  <a:pos x="4455" y="737"/>
                </a:cxn>
                <a:cxn ang="0">
                  <a:pos x="4457" y="726"/>
                </a:cxn>
                <a:cxn ang="0">
                  <a:pos x="4461" y="695"/>
                </a:cxn>
                <a:cxn ang="0">
                  <a:pos x="4461" y="677"/>
                </a:cxn>
              </a:cxnLst>
              <a:rect l="0" t="0" r="r" b="b"/>
              <a:pathLst>
                <a:path w="4463" h="864">
                  <a:moveTo>
                    <a:pt x="4463" y="672"/>
                  </a:moveTo>
                  <a:lnTo>
                    <a:pt x="4463" y="192"/>
                  </a:lnTo>
                  <a:lnTo>
                    <a:pt x="4461" y="168"/>
                  </a:lnTo>
                  <a:lnTo>
                    <a:pt x="4459" y="147"/>
                  </a:lnTo>
                  <a:lnTo>
                    <a:pt x="4455" y="126"/>
                  </a:lnTo>
                  <a:lnTo>
                    <a:pt x="4451" y="108"/>
                  </a:lnTo>
                  <a:lnTo>
                    <a:pt x="4443" y="90"/>
                  </a:lnTo>
                  <a:lnTo>
                    <a:pt x="4435" y="75"/>
                  </a:lnTo>
                  <a:lnTo>
                    <a:pt x="4425" y="60"/>
                  </a:lnTo>
                  <a:lnTo>
                    <a:pt x="4415" y="48"/>
                  </a:lnTo>
                  <a:lnTo>
                    <a:pt x="4401" y="36"/>
                  </a:lnTo>
                  <a:lnTo>
                    <a:pt x="4387" y="27"/>
                  </a:lnTo>
                  <a:lnTo>
                    <a:pt x="4371" y="18"/>
                  </a:lnTo>
                  <a:lnTo>
                    <a:pt x="4355" y="12"/>
                  </a:lnTo>
                  <a:lnTo>
                    <a:pt x="4335" y="6"/>
                  </a:lnTo>
                  <a:lnTo>
                    <a:pt x="4315" y="3"/>
                  </a:lnTo>
                  <a:lnTo>
                    <a:pt x="4293" y="0"/>
                  </a:lnTo>
                  <a:lnTo>
                    <a:pt x="4271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6" y="3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4" y="27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6" y="75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2" y="147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5"/>
                  </a:lnTo>
                  <a:lnTo>
                    <a:pt x="2" y="717"/>
                  </a:lnTo>
                  <a:lnTo>
                    <a:pt x="6" y="737"/>
                  </a:lnTo>
                  <a:lnTo>
                    <a:pt x="12" y="756"/>
                  </a:lnTo>
                  <a:lnTo>
                    <a:pt x="18" y="773"/>
                  </a:lnTo>
                  <a:lnTo>
                    <a:pt x="26" y="789"/>
                  </a:lnTo>
                  <a:lnTo>
                    <a:pt x="36" y="803"/>
                  </a:lnTo>
                  <a:lnTo>
                    <a:pt x="48" y="816"/>
                  </a:lnTo>
                  <a:lnTo>
                    <a:pt x="60" y="827"/>
                  </a:lnTo>
                  <a:lnTo>
                    <a:pt x="74" y="837"/>
                  </a:lnTo>
                  <a:lnTo>
                    <a:pt x="90" y="845"/>
                  </a:lnTo>
                  <a:lnTo>
                    <a:pt x="108" y="852"/>
                  </a:lnTo>
                  <a:lnTo>
                    <a:pt x="126" y="857"/>
                  </a:lnTo>
                  <a:lnTo>
                    <a:pt x="146" y="861"/>
                  </a:lnTo>
                  <a:lnTo>
                    <a:pt x="168" y="863"/>
                  </a:lnTo>
                  <a:lnTo>
                    <a:pt x="192" y="864"/>
                  </a:lnTo>
                  <a:lnTo>
                    <a:pt x="4271" y="864"/>
                  </a:lnTo>
                  <a:lnTo>
                    <a:pt x="4275" y="863"/>
                  </a:lnTo>
                  <a:lnTo>
                    <a:pt x="4281" y="863"/>
                  </a:lnTo>
                  <a:lnTo>
                    <a:pt x="4293" y="863"/>
                  </a:lnTo>
                  <a:lnTo>
                    <a:pt x="4315" y="861"/>
                  </a:lnTo>
                  <a:lnTo>
                    <a:pt x="4325" y="858"/>
                  </a:lnTo>
                  <a:lnTo>
                    <a:pt x="4329" y="857"/>
                  </a:lnTo>
                  <a:lnTo>
                    <a:pt x="4335" y="857"/>
                  </a:lnTo>
                  <a:lnTo>
                    <a:pt x="4355" y="852"/>
                  </a:lnTo>
                  <a:lnTo>
                    <a:pt x="4371" y="845"/>
                  </a:lnTo>
                  <a:lnTo>
                    <a:pt x="4379" y="840"/>
                  </a:lnTo>
                  <a:lnTo>
                    <a:pt x="4382" y="838"/>
                  </a:lnTo>
                  <a:lnTo>
                    <a:pt x="4387" y="837"/>
                  </a:lnTo>
                  <a:lnTo>
                    <a:pt x="4401" y="827"/>
                  </a:lnTo>
                  <a:lnTo>
                    <a:pt x="4404" y="824"/>
                  </a:lnTo>
                  <a:lnTo>
                    <a:pt x="4407" y="821"/>
                  </a:lnTo>
                  <a:lnTo>
                    <a:pt x="4415" y="816"/>
                  </a:lnTo>
                  <a:lnTo>
                    <a:pt x="4419" y="809"/>
                  </a:lnTo>
                  <a:lnTo>
                    <a:pt x="4422" y="806"/>
                  </a:lnTo>
                  <a:lnTo>
                    <a:pt x="4425" y="803"/>
                  </a:lnTo>
                  <a:lnTo>
                    <a:pt x="4435" y="789"/>
                  </a:lnTo>
                  <a:lnTo>
                    <a:pt x="4436" y="784"/>
                  </a:lnTo>
                  <a:lnTo>
                    <a:pt x="4439" y="780"/>
                  </a:lnTo>
                  <a:lnTo>
                    <a:pt x="4443" y="773"/>
                  </a:lnTo>
                  <a:lnTo>
                    <a:pt x="4451" y="756"/>
                  </a:lnTo>
                  <a:lnTo>
                    <a:pt x="4455" y="737"/>
                  </a:lnTo>
                  <a:lnTo>
                    <a:pt x="4455" y="731"/>
                  </a:lnTo>
                  <a:lnTo>
                    <a:pt x="4457" y="726"/>
                  </a:lnTo>
                  <a:lnTo>
                    <a:pt x="4459" y="717"/>
                  </a:lnTo>
                  <a:lnTo>
                    <a:pt x="4461" y="695"/>
                  </a:lnTo>
                  <a:lnTo>
                    <a:pt x="4461" y="683"/>
                  </a:lnTo>
                  <a:lnTo>
                    <a:pt x="4461" y="677"/>
                  </a:lnTo>
                  <a:lnTo>
                    <a:pt x="4463" y="672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/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4" name="Freeform 508"/>
            <p:cNvSpPr>
              <a:spLocks/>
            </p:cNvSpPr>
            <p:nvPr/>
          </p:nvSpPr>
          <p:spPr bwMode="auto">
            <a:xfrm>
              <a:off x="430213" y="2503950"/>
              <a:ext cx="2365375" cy="457200"/>
            </a:xfrm>
            <a:custGeom>
              <a:avLst/>
              <a:gdLst/>
              <a:ahLst/>
              <a:cxnLst>
                <a:cxn ang="0">
                  <a:pos x="2430" y="0"/>
                </a:cxn>
                <a:cxn ang="0">
                  <a:pos x="192" y="0"/>
                </a:cxn>
                <a:cxn ang="0">
                  <a:pos x="146" y="2"/>
                </a:cxn>
                <a:cxn ang="0">
                  <a:pos x="108" y="12"/>
                </a:cxn>
                <a:cxn ang="0">
                  <a:pos x="74" y="26"/>
                </a:cxn>
                <a:cxn ang="0">
                  <a:pos x="48" y="48"/>
                </a:cxn>
                <a:cxn ang="0">
                  <a:pos x="26" y="74"/>
                </a:cxn>
                <a:cxn ang="0">
                  <a:pos x="12" y="108"/>
                </a:cxn>
                <a:cxn ang="0">
                  <a:pos x="2" y="146"/>
                </a:cxn>
                <a:cxn ang="0">
                  <a:pos x="0" y="192"/>
                </a:cxn>
                <a:cxn ang="0">
                  <a:pos x="0" y="694"/>
                </a:cxn>
                <a:cxn ang="0">
                  <a:pos x="6" y="736"/>
                </a:cxn>
                <a:cxn ang="0">
                  <a:pos x="18" y="772"/>
                </a:cxn>
                <a:cxn ang="0">
                  <a:pos x="36" y="802"/>
                </a:cxn>
                <a:cxn ang="0">
                  <a:pos x="60" y="826"/>
                </a:cxn>
                <a:cxn ang="0">
                  <a:pos x="90" y="844"/>
                </a:cxn>
                <a:cxn ang="0">
                  <a:pos x="126" y="856"/>
                </a:cxn>
                <a:cxn ang="0">
                  <a:pos x="168" y="862"/>
                </a:cxn>
                <a:cxn ang="0">
                  <a:pos x="3131" y="864"/>
                </a:cxn>
                <a:cxn ang="0">
                  <a:pos x="3410" y="864"/>
                </a:cxn>
                <a:cxn ang="0">
                  <a:pos x="4283" y="862"/>
                </a:cxn>
                <a:cxn ang="0">
                  <a:pos x="4301" y="862"/>
                </a:cxn>
                <a:cxn ang="0">
                  <a:pos x="4332" y="858"/>
                </a:cxn>
                <a:cxn ang="0">
                  <a:pos x="4343" y="856"/>
                </a:cxn>
                <a:cxn ang="0">
                  <a:pos x="4379" y="844"/>
                </a:cxn>
                <a:cxn ang="0">
                  <a:pos x="4389" y="837"/>
                </a:cxn>
                <a:cxn ang="0">
                  <a:pos x="4409" y="826"/>
                </a:cxn>
                <a:cxn ang="0">
                  <a:pos x="4415" y="820"/>
                </a:cxn>
                <a:cxn ang="0">
                  <a:pos x="4427" y="808"/>
                </a:cxn>
                <a:cxn ang="0">
                  <a:pos x="4433" y="802"/>
                </a:cxn>
                <a:cxn ang="0">
                  <a:pos x="4443" y="783"/>
                </a:cxn>
                <a:cxn ang="0">
                  <a:pos x="4451" y="772"/>
                </a:cxn>
                <a:cxn ang="0">
                  <a:pos x="4463" y="736"/>
                </a:cxn>
                <a:cxn ang="0">
                  <a:pos x="4464" y="726"/>
                </a:cxn>
                <a:cxn ang="0">
                  <a:pos x="4469" y="694"/>
                </a:cxn>
                <a:cxn ang="0">
                  <a:pos x="4469" y="676"/>
                </a:cxn>
                <a:cxn ang="0">
                  <a:pos x="4470" y="192"/>
                </a:cxn>
                <a:cxn ang="0">
                  <a:pos x="4466" y="146"/>
                </a:cxn>
                <a:cxn ang="0">
                  <a:pos x="4458" y="108"/>
                </a:cxn>
                <a:cxn ang="0">
                  <a:pos x="4442" y="74"/>
                </a:cxn>
                <a:cxn ang="0">
                  <a:pos x="4422" y="48"/>
                </a:cxn>
                <a:cxn ang="0">
                  <a:pos x="4394" y="26"/>
                </a:cxn>
                <a:cxn ang="0">
                  <a:pos x="4362" y="12"/>
                </a:cxn>
                <a:cxn ang="0">
                  <a:pos x="4322" y="2"/>
                </a:cxn>
                <a:cxn ang="0">
                  <a:pos x="4278" y="0"/>
                </a:cxn>
                <a:cxn ang="0">
                  <a:pos x="3385" y="1"/>
                </a:cxn>
                <a:cxn ang="0">
                  <a:pos x="3131" y="1"/>
                </a:cxn>
              </a:cxnLst>
              <a:rect l="0" t="0" r="r" b="b"/>
              <a:pathLst>
                <a:path w="4470" h="864">
                  <a:moveTo>
                    <a:pt x="3131" y="0"/>
                  </a:moveTo>
                  <a:lnTo>
                    <a:pt x="2430" y="0"/>
                  </a:lnTo>
                  <a:lnTo>
                    <a:pt x="2355" y="0"/>
                  </a:lnTo>
                  <a:lnTo>
                    <a:pt x="192" y="0"/>
                  </a:lnTo>
                  <a:lnTo>
                    <a:pt x="168" y="0"/>
                  </a:lnTo>
                  <a:lnTo>
                    <a:pt x="146" y="2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0" y="18"/>
                  </a:lnTo>
                  <a:lnTo>
                    <a:pt x="74" y="26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36" y="60"/>
                  </a:lnTo>
                  <a:lnTo>
                    <a:pt x="26" y="74"/>
                  </a:lnTo>
                  <a:lnTo>
                    <a:pt x="18" y="90"/>
                  </a:lnTo>
                  <a:lnTo>
                    <a:pt x="12" y="108"/>
                  </a:lnTo>
                  <a:lnTo>
                    <a:pt x="6" y="126"/>
                  </a:lnTo>
                  <a:lnTo>
                    <a:pt x="2" y="146"/>
                  </a:lnTo>
                  <a:lnTo>
                    <a:pt x="0" y="168"/>
                  </a:lnTo>
                  <a:lnTo>
                    <a:pt x="0" y="192"/>
                  </a:lnTo>
                  <a:lnTo>
                    <a:pt x="0" y="672"/>
                  </a:lnTo>
                  <a:lnTo>
                    <a:pt x="0" y="694"/>
                  </a:lnTo>
                  <a:lnTo>
                    <a:pt x="2" y="716"/>
                  </a:lnTo>
                  <a:lnTo>
                    <a:pt x="6" y="736"/>
                  </a:lnTo>
                  <a:lnTo>
                    <a:pt x="12" y="756"/>
                  </a:lnTo>
                  <a:lnTo>
                    <a:pt x="18" y="772"/>
                  </a:lnTo>
                  <a:lnTo>
                    <a:pt x="26" y="788"/>
                  </a:lnTo>
                  <a:lnTo>
                    <a:pt x="36" y="802"/>
                  </a:lnTo>
                  <a:lnTo>
                    <a:pt x="48" y="816"/>
                  </a:lnTo>
                  <a:lnTo>
                    <a:pt x="60" y="826"/>
                  </a:lnTo>
                  <a:lnTo>
                    <a:pt x="74" y="836"/>
                  </a:lnTo>
                  <a:lnTo>
                    <a:pt x="90" y="844"/>
                  </a:lnTo>
                  <a:lnTo>
                    <a:pt x="108" y="852"/>
                  </a:lnTo>
                  <a:lnTo>
                    <a:pt x="126" y="856"/>
                  </a:lnTo>
                  <a:lnTo>
                    <a:pt x="146" y="860"/>
                  </a:lnTo>
                  <a:lnTo>
                    <a:pt x="168" y="862"/>
                  </a:lnTo>
                  <a:lnTo>
                    <a:pt x="192" y="864"/>
                  </a:lnTo>
                  <a:lnTo>
                    <a:pt x="3131" y="864"/>
                  </a:lnTo>
                  <a:lnTo>
                    <a:pt x="3385" y="864"/>
                  </a:lnTo>
                  <a:lnTo>
                    <a:pt x="3410" y="864"/>
                  </a:lnTo>
                  <a:lnTo>
                    <a:pt x="4278" y="864"/>
                  </a:lnTo>
                  <a:lnTo>
                    <a:pt x="4283" y="862"/>
                  </a:lnTo>
                  <a:lnTo>
                    <a:pt x="4289" y="862"/>
                  </a:lnTo>
                  <a:lnTo>
                    <a:pt x="4301" y="862"/>
                  </a:lnTo>
                  <a:lnTo>
                    <a:pt x="4322" y="860"/>
                  </a:lnTo>
                  <a:lnTo>
                    <a:pt x="4332" y="858"/>
                  </a:lnTo>
                  <a:lnTo>
                    <a:pt x="4337" y="856"/>
                  </a:lnTo>
                  <a:lnTo>
                    <a:pt x="4343" y="856"/>
                  </a:lnTo>
                  <a:lnTo>
                    <a:pt x="4362" y="852"/>
                  </a:lnTo>
                  <a:lnTo>
                    <a:pt x="4379" y="844"/>
                  </a:lnTo>
                  <a:lnTo>
                    <a:pt x="4386" y="840"/>
                  </a:lnTo>
                  <a:lnTo>
                    <a:pt x="4389" y="837"/>
                  </a:lnTo>
                  <a:lnTo>
                    <a:pt x="4394" y="836"/>
                  </a:lnTo>
                  <a:lnTo>
                    <a:pt x="4409" y="826"/>
                  </a:lnTo>
                  <a:lnTo>
                    <a:pt x="4411" y="823"/>
                  </a:lnTo>
                  <a:lnTo>
                    <a:pt x="4415" y="820"/>
                  </a:lnTo>
                  <a:lnTo>
                    <a:pt x="4422" y="816"/>
                  </a:lnTo>
                  <a:lnTo>
                    <a:pt x="4427" y="808"/>
                  </a:lnTo>
                  <a:lnTo>
                    <a:pt x="4429" y="805"/>
                  </a:lnTo>
                  <a:lnTo>
                    <a:pt x="4433" y="802"/>
                  </a:lnTo>
                  <a:lnTo>
                    <a:pt x="4442" y="788"/>
                  </a:lnTo>
                  <a:lnTo>
                    <a:pt x="4443" y="783"/>
                  </a:lnTo>
                  <a:lnTo>
                    <a:pt x="4446" y="780"/>
                  </a:lnTo>
                  <a:lnTo>
                    <a:pt x="4451" y="772"/>
                  </a:lnTo>
                  <a:lnTo>
                    <a:pt x="4458" y="756"/>
                  </a:lnTo>
                  <a:lnTo>
                    <a:pt x="4463" y="736"/>
                  </a:lnTo>
                  <a:lnTo>
                    <a:pt x="4463" y="730"/>
                  </a:lnTo>
                  <a:lnTo>
                    <a:pt x="4464" y="726"/>
                  </a:lnTo>
                  <a:lnTo>
                    <a:pt x="4466" y="716"/>
                  </a:lnTo>
                  <a:lnTo>
                    <a:pt x="4469" y="694"/>
                  </a:lnTo>
                  <a:lnTo>
                    <a:pt x="4469" y="682"/>
                  </a:lnTo>
                  <a:lnTo>
                    <a:pt x="4469" y="676"/>
                  </a:lnTo>
                  <a:lnTo>
                    <a:pt x="4470" y="672"/>
                  </a:lnTo>
                  <a:lnTo>
                    <a:pt x="4470" y="192"/>
                  </a:lnTo>
                  <a:lnTo>
                    <a:pt x="4469" y="168"/>
                  </a:lnTo>
                  <a:lnTo>
                    <a:pt x="4466" y="146"/>
                  </a:lnTo>
                  <a:lnTo>
                    <a:pt x="4463" y="126"/>
                  </a:lnTo>
                  <a:lnTo>
                    <a:pt x="4458" y="108"/>
                  </a:lnTo>
                  <a:lnTo>
                    <a:pt x="4451" y="90"/>
                  </a:lnTo>
                  <a:lnTo>
                    <a:pt x="4442" y="74"/>
                  </a:lnTo>
                  <a:lnTo>
                    <a:pt x="4433" y="60"/>
                  </a:lnTo>
                  <a:lnTo>
                    <a:pt x="4422" y="48"/>
                  </a:lnTo>
                  <a:lnTo>
                    <a:pt x="4409" y="36"/>
                  </a:lnTo>
                  <a:lnTo>
                    <a:pt x="4394" y="26"/>
                  </a:lnTo>
                  <a:lnTo>
                    <a:pt x="4379" y="18"/>
                  </a:lnTo>
                  <a:lnTo>
                    <a:pt x="4362" y="12"/>
                  </a:lnTo>
                  <a:lnTo>
                    <a:pt x="4343" y="6"/>
                  </a:lnTo>
                  <a:lnTo>
                    <a:pt x="4322" y="2"/>
                  </a:lnTo>
                  <a:lnTo>
                    <a:pt x="4301" y="0"/>
                  </a:lnTo>
                  <a:lnTo>
                    <a:pt x="4278" y="0"/>
                  </a:lnTo>
                  <a:lnTo>
                    <a:pt x="3410" y="0"/>
                  </a:lnTo>
                  <a:lnTo>
                    <a:pt x="3385" y="1"/>
                  </a:lnTo>
                  <a:lnTo>
                    <a:pt x="3258" y="0"/>
                  </a:lnTo>
                  <a:lnTo>
                    <a:pt x="3131" y="1"/>
                  </a:lnTo>
                  <a:lnTo>
                    <a:pt x="3131" y="0"/>
                  </a:lnTo>
                  <a:close/>
                </a:path>
              </a:pathLst>
            </a:custGeom>
            <a:gradFill rotWithShape="1">
              <a:gsLst>
                <a:gs pos="0">
                  <a:srgbClr val="6AA121">
                    <a:gamma/>
                    <a:shade val="46275"/>
                    <a:invGamma/>
                  </a:srgbClr>
                </a:gs>
                <a:gs pos="50000">
                  <a:srgbClr val="6AA121">
                    <a:alpha val="89999"/>
                  </a:srgbClr>
                </a:gs>
                <a:gs pos="100000">
                  <a:srgbClr val="6AA12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5" name="Rectangle 509"/>
            <p:cNvSpPr>
              <a:spLocks noChangeArrowheads="1"/>
            </p:cNvSpPr>
            <p:nvPr/>
          </p:nvSpPr>
          <p:spPr bwMode="auto">
            <a:xfrm>
              <a:off x="1161573" y="2183275"/>
              <a:ext cx="85170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Application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6" name="Rectangle 510"/>
            <p:cNvSpPr>
              <a:spLocks noChangeArrowheads="1"/>
            </p:cNvSpPr>
            <p:nvPr/>
          </p:nvSpPr>
          <p:spPr bwMode="auto">
            <a:xfrm>
              <a:off x="929747" y="2640475"/>
              <a:ext cx="131536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Operating System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8" name="Rectangle 512"/>
            <p:cNvSpPr>
              <a:spLocks noChangeArrowheads="1"/>
            </p:cNvSpPr>
            <p:nvPr/>
          </p:nvSpPr>
          <p:spPr bwMode="auto">
            <a:xfrm>
              <a:off x="1152180" y="3083021"/>
              <a:ext cx="83042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NFS </a:t>
              </a:r>
              <a:r>
                <a:rPr lang="en-US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or </a:t>
              </a:r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CIFS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9" name="Rectangle 513"/>
            <p:cNvSpPr>
              <a:spLocks noChangeArrowheads="1"/>
            </p:cNvSpPr>
            <p:nvPr/>
          </p:nvSpPr>
          <p:spPr bwMode="auto">
            <a:xfrm>
              <a:off x="1125121" y="3556219"/>
              <a:ext cx="9246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TCP/IP Stack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0" name="Rectangle 514"/>
            <p:cNvSpPr>
              <a:spLocks noChangeArrowheads="1"/>
            </p:cNvSpPr>
            <p:nvPr/>
          </p:nvSpPr>
          <p:spPr bwMode="auto">
            <a:xfrm>
              <a:off x="911665" y="4003540"/>
              <a:ext cx="135152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Network Interface</a:t>
              </a:r>
              <a:endPara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13" name="Group 1007"/>
            <p:cNvGrpSpPr>
              <a:grpSpLocks/>
            </p:cNvGrpSpPr>
            <p:nvPr/>
          </p:nvGrpSpPr>
          <p:grpSpPr bwMode="auto">
            <a:xfrm>
              <a:off x="3048000" y="3691033"/>
              <a:ext cx="317500" cy="317500"/>
              <a:chOff x="1920" y="2880"/>
              <a:chExt cx="200" cy="200"/>
            </a:xfrm>
          </p:grpSpPr>
          <p:sp>
            <p:nvSpPr>
              <p:cNvPr id="1014" name="Freeform 1008"/>
              <p:cNvSpPr>
                <a:spLocks/>
              </p:cNvSpPr>
              <p:nvPr/>
            </p:nvSpPr>
            <p:spPr bwMode="auto">
              <a:xfrm>
                <a:off x="1920" y="2880"/>
                <a:ext cx="200" cy="200"/>
              </a:xfrm>
              <a:custGeom>
                <a:avLst/>
                <a:gdLst/>
                <a:ahLst/>
                <a:cxnLst>
                  <a:cxn ang="0">
                    <a:pos x="532" y="489"/>
                  </a:cxn>
                  <a:cxn ang="0">
                    <a:pos x="550" y="466"/>
                  </a:cxn>
                  <a:cxn ang="0">
                    <a:pos x="564" y="441"/>
                  </a:cxn>
                  <a:cxn ang="0">
                    <a:pos x="566" y="431"/>
                  </a:cxn>
                  <a:cxn ang="0">
                    <a:pos x="570" y="427"/>
                  </a:cxn>
                  <a:cxn ang="0">
                    <a:pos x="581" y="401"/>
                  </a:cxn>
                  <a:cxn ang="0">
                    <a:pos x="589" y="373"/>
                  </a:cxn>
                  <a:cxn ang="0">
                    <a:pos x="594" y="352"/>
                  </a:cxn>
                  <a:cxn ang="0">
                    <a:pos x="598" y="330"/>
                  </a:cxn>
                  <a:cxn ang="0">
                    <a:pos x="599" y="315"/>
                  </a:cxn>
                  <a:cxn ang="0">
                    <a:pos x="598" y="269"/>
                  </a:cxn>
                  <a:cxn ang="0">
                    <a:pos x="586" y="210"/>
                  </a:cxn>
                  <a:cxn ang="0">
                    <a:pos x="564" y="157"/>
                  </a:cxn>
                  <a:cxn ang="0">
                    <a:pos x="532" y="109"/>
                  </a:cxn>
                  <a:cxn ang="0">
                    <a:pos x="488" y="66"/>
                  </a:cxn>
                  <a:cxn ang="0">
                    <a:pos x="440" y="33"/>
                  </a:cxn>
                  <a:cxn ang="0">
                    <a:pos x="388" y="11"/>
                  </a:cxn>
                  <a:cxn ang="0">
                    <a:pos x="330" y="1"/>
                  </a:cxn>
                  <a:cxn ang="0">
                    <a:pos x="269" y="1"/>
                  </a:cxn>
                  <a:cxn ang="0">
                    <a:pos x="210" y="11"/>
                  </a:cxn>
                  <a:cxn ang="0">
                    <a:pos x="157" y="33"/>
                  </a:cxn>
                  <a:cxn ang="0">
                    <a:pos x="109" y="66"/>
                  </a:cxn>
                  <a:cxn ang="0">
                    <a:pos x="66" y="109"/>
                  </a:cxn>
                  <a:cxn ang="0">
                    <a:pos x="32" y="157"/>
                  </a:cxn>
                  <a:cxn ang="0">
                    <a:pos x="11" y="210"/>
                  </a:cxn>
                  <a:cxn ang="0">
                    <a:pos x="1" y="269"/>
                  </a:cxn>
                  <a:cxn ang="0">
                    <a:pos x="1" y="330"/>
                  </a:cxn>
                  <a:cxn ang="0">
                    <a:pos x="11" y="388"/>
                  </a:cxn>
                  <a:cxn ang="0">
                    <a:pos x="32" y="441"/>
                  </a:cxn>
                  <a:cxn ang="0">
                    <a:pos x="66" y="489"/>
                  </a:cxn>
                  <a:cxn ang="0">
                    <a:pos x="109" y="532"/>
                  </a:cxn>
                  <a:cxn ang="0">
                    <a:pos x="157" y="564"/>
                  </a:cxn>
                  <a:cxn ang="0">
                    <a:pos x="210" y="586"/>
                  </a:cxn>
                  <a:cxn ang="0">
                    <a:pos x="269" y="598"/>
                  </a:cxn>
                  <a:cxn ang="0">
                    <a:pos x="314" y="599"/>
                  </a:cxn>
                  <a:cxn ang="0">
                    <a:pos x="330" y="598"/>
                  </a:cxn>
                  <a:cxn ang="0">
                    <a:pos x="352" y="594"/>
                  </a:cxn>
                  <a:cxn ang="0">
                    <a:pos x="373" y="589"/>
                  </a:cxn>
                  <a:cxn ang="0">
                    <a:pos x="401" y="581"/>
                  </a:cxn>
                  <a:cxn ang="0">
                    <a:pos x="427" y="570"/>
                  </a:cxn>
                  <a:cxn ang="0">
                    <a:pos x="431" y="567"/>
                  </a:cxn>
                  <a:cxn ang="0">
                    <a:pos x="440" y="564"/>
                  </a:cxn>
                  <a:cxn ang="0">
                    <a:pos x="466" y="550"/>
                  </a:cxn>
                  <a:cxn ang="0">
                    <a:pos x="488" y="532"/>
                  </a:cxn>
                </a:cxnLst>
                <a:rect l="0" t="0" r="r" b="b"/>
                <a:pathLst>
                  <a:path w="600" h="600">
                    <a:moveTo>
                      <a:pt x="512" y="513"/>
                    </a:moveTo>
                    <a:lnTo>
                      <a:pt x="532" y="489"/>
                    </a:lnTo>
                    <a:lnTo>
                      <a:pt x="540" y="477"/>
                    </a:lnTo>
                    <a:lnTo>
                      <a:pt x="550" y="466"/>
                    </a:lnTo>
                    <a:lnTo>
                      <a:pt x="557" y="453"/>
                    </a:lnTo>
                    <a:lnTo>
                      <a:pt x="564" y="441"/>
                    </a:lnTo>
                    <a:lnTo>
                      <a:pt x="566" y="433"/>
                    </a:lnTo>
                    <a:lnTo>
                      <a:pt x="566" y="431"/>
                    </a:lnTo>
                    <a:lnTo>
                      <a:pt x="568" y="430"/>
                    </a:lnTo>
                    <a:lnTo>
                      <a:pt x="570" y="427"/>
                    </a:lnTo>
                    <a:lnTo>
                      <a:pt x="577" y="415"/>
                    </a:lnTo>
                    <a:lnTo>
                      <a:pt x="581" y="401"/>
                    </a:lnTo>
                    <a:lnTo>
                      <a:pt x="586" y="388"/>
                    </a:lnTo>
                    <a:lnTo>
                      <a:pt x="589" y="373"/>
                    </a:lnTo>
                    <a:lnTo>
                      <a:pt x="594" y="360"/>
                    </a:lnTo>
                    <a:lnTo>
                      <a:pt x="594" y="352"/>
                    </a:lnTo>
                    <a:lnTo>
                      <a:pt x="595" y="345"/>
                    </a:lnTo>
                    <a:lnTo>
                      <a:pt x="598" y="330"/>
                    </a:lnTo>
                    <a:lnTo>
                      <a:pt x="598" y="322"/>
                    </a:lnTo>
                    <a:lnTo>
                      <a:pt x="599" y="315"/>
                    </a:lnTo>
                    <a:lnTo>
                      <a:pt x="600" y="300"/>
                    </a:lnTo>
                    <a:lnTo>
                      <a:pt x="598" y="269"/>
                    </a:lnTo>
                    <a:lnTo>
                      <a:pt x="594" y="239"/>
                    </a:lnTo>
                    <a:lnTo>
                      <a:pt x="586" y="210"/>
                    </a:lnTo>
                    <a:lnTo>
                      <a:pt x="577" y="184"/>
                    </a:lnTo>
                    <a:lnTo>
                      <a:pt x="564" y="157"/>
                    </a:lnTo>
                    <a:lnTo>
                      <a:pt x="550" y="133"/>
                    </a:lnTo>
                    <a:lnTo>
                      <a:pt x="532" y="109"/>
                    </a:lnTo>
                    <a:lnTo>
                      <a:pt x="512" y="88"/>
                    </a:lnTo>
                    <a:lnTo>
                      <a:pt x="488" y="66"/>
                    </a:lnTo>
                    <a:lnTo>
                      <a:pt x="466" y="48"/>
                    </a:lnTo>
                    <a:lnTo>
                      <a:pt x="440" y="33"/>
                    </a:lnTo>
                    <a:lnTo>
                      <a:pt x="415" y="22"/>
                    </a:lnTo>
                    <a:lnTo>
                      <a:pt x="388" y="11"/>
                    </a:lnTo>
                    <a:lnTo>
                      <a:pt x="360" y="5"/>
                    </a:lnTo>
                    <a:lnTo>
                      <a:pt x="330" y="1"/>
                    </a:lnTo>
                    <a:lnTo>
                      <a:pt x="300" y="0"/>
                    </a:lnTo>
                    <a:lnTo>
                      <a:pt x="269" y="1"/>
                    </a:lnTo>
                    <a:lnTo>
                      <a:pt x="239" y="5"/>
                    </a:lnTo>
                    <a:lnTo>
                      <a:pt x="210" y="11"/>
                    </a:lnTo>
                    <a:lnTo>
                      <a:pt x="184" y="22"/>
                    </a:lnTo>
                    <a:lnTo>
                      <a:pt x="157" y="33"/>
                    </a:lnTo>
                    <a:lnTo>
                      <a:pt x="133" y="48"/>
                    </a:lnTo>
                    <a:lnTo>
                      <a:pt x="109" y="66"/>
                    </a:lnTo>
                    <a:lnTo>
                      <a:pt x="88" y="88"/>
                    </a:lnTo>
                    <a:lnTo>
                      <a:pt x="66" y="109"/>
                    </a:lnTo>
                    <a:lnTo>
                      <a:pt x="48" y="133"/>
                    </a:lnTo>
                    <a:lnTo>
                      <a:pt x="32" y="157"/>
                    </a:lnTo>
                    <a:lnTo>
                      <a:pt x="22" y="184"/>
                    </a:lnTo>
                    <a:lnTo>
                      <a:pt x="11" y="210"/>
                    </a:lnTo>
                    <a:lnTo>
                      <a:pt x="5" y="239"/>
                    </a:lnTo>
                    <a:lnTo>
                      <a:pt x="1" y="269"/>
                    </a:lnTo>
                    <a:lnTo>
                      <a:pt x="0" y="300"/>
                    </a:lnTo>
                    <a:lnTo>
                      <a:pt x="1" y="330"/>
                    </a:lnTo>
                    <a:lnTo>
                      <a:pt x="5" y="360"/>
                    </a:lnTo>
                    <a:lnTo>
                      <a:pt x="11" y="388"/>
                    </a:lnTo>
                    <a:lnTo>
                      <a:pt x="22" y="415"/>
                    </a:lnTo>
                    <a:lnTo>
                      <a:pt x="32" y="441"/>
                    </a:lnTo>
                    <a:lnTo>
                      <a:pt x="48" y="466"/>
                    </a:lnTo>
                    <a:lnTo>
                      <a:pt x="66" y="489"/>
                    </a:lnTo>
                    <a:lnTo>
                      <a:pt x="88" y="513"/>
                    </a:lnTo>
                    <a:lnTo>
                      <a:pt x="109" y="532"/>
                    </a:lnTo>
                    <a:lnTo>
                      <a:pt x="133" y="550"/>
                    </a:lnTo>
                    <a:lnTo>
                      <a:pt x="157" y="564"/>
                    </a:lnTo>
                    <a:lnTo>
                      <a:pt x="184" y="577"/>
                    </a:lnTo>
                    <a:lnTo>
                      <a:pt x="210" y="586"/>
                    </a:lnTo>
                    <a:lnTo>
                      <a:pt x="239" y="594"/>
                    </a:lnTo>
                    <a:lnTo>
                      <a:pt x="269" y="598"/>
                    </a:lnTo>
                    <a:lnTo>
                      <a:pt x="300" y="600"/>
                    </a:lnTo>
                    <a:lnTo>
                      <a:pt x="314" y="599"/>
                    </a:lnTo>
                    <a:lnTo>
                      <a:pt x="322" y="598"/>
                    </a:lnTo>
                    <a:lnTo>
                      <a:pt x="330" y="598"/>
                    </a:lnTo>
                    <a:lnTo>
                      <a:pt x="344" y="595"/>
                    </a:lnTo>
                    <a:lnTo>
                      <a:pt x="352" y="594"/>
                    </a:lnTo>
                    <a:lnTo>
                      <a:pt x="360" y="594"/>
                    </a:lnTo>
                    <a:lnTo>
                      <a:pt x="373" y="589"/>
                    </a:lnTo>
                    <a:lnTo>
                      <a:pt x="388" y="586"/>
                    </a:lnTo>
                    <a:lnTo>
                      <a:pt x="401" y="581"/>
                    </a:lnTo>
                    <a:lnTo>
                      <a:pt x="415" y="577"/>
                    </a:lnTo>
                    <a:lnTo>
                      <a:pt x="427" y="570"/>
                    </a:lnTo>
                    <a:lnTo>
                      <a:pt x="430" y="568"/>
                    </a:lnTo>
                    <a:lnTo>
                      <a:pt x="431" y="567"/>
                    </a:lnTo>
                    <a:lnTo>
                      <a:pt x="433" y="567"/>
                    </a:lnTo>
                    <a:lnTo>
                      <a:pt x="440" y="564"/>
                    </a:lnTo>
                    <a:lnTo>
                      <a:pt x="452" y="557"/>
                    </a:lnTo>
                    <a:lnTo>
                      <a:pt x="466" y="550"/>
                    </a:lnTo>
                    <a:lnTo>
                      <a:pt x="476" y="540"/>
                    </a:lnTo>
                    <a:lnTo>
                      <a:pt x="488" y="532"/>
                    </a:lnTo>
                    <a:lnTo>
                      <a:pt x="512" y="5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5" name="Freeform 1009"/>
              <p:cNvSpPr>
                <a:spLocks/>
              </p:cNvSpPr>
              <p:nvPr/>
            </p:nvSpPr>
            <p:spPr bwMode="auto">
              <a:xfrm>
                <a:off x="1920" y="2880"/>
                <a:ext cx="200" cy="200"/>
              </a:xfrm>
              <a:custGeom>
                <a:avLst/>
                <a:gdLst/>
                <a:ahLst/>
                <a:cxnLst>
                  <a:cxn ang="0">
                    <a:pos x="598" y="269"/>
                  </a:cxn>
                  <a:cxn ang="0">
                    <a:pos x="586" y="210"/>
                  </a:cxn>
                  <a:cxn ang="0">
                    <a:pos x="564" y="157"/>
                  </a:cxn>
                  <a:cxn ang="0">
                    <a:pos x="532" y="109"/>
                  </a:cxn>
                  <a:cxn ang="0">
                    <a:pos x="488" y="66"/>
                  </a:cxn>
                  <a:cxn ang="0">
                    <a:pos x="440" y="33"/>
                  </a:cxn>
                  <a:cxn ang="0">
                    <a:pos x="388" y="11"/>
                  </a:cxn>
                  <a:cxn ang="0">
                    <a:pos x="330" y="1"/>
                  </a:cxn>
                  <a:cxn ang="0">
                    <a:pos x="269" y="1"/>
                  </a:cxn>
                  <a:cxn ang="0">
                    <a:pos x="210" y="11"/>
                  </a:cxn>
                  <a:cxn ang="0">
                    <a:pos x="157" y="33"/>
                  </a:cxn>
                  <a:cxn ang="0">
                    <a:pos x="109" y="66"/>
                  </a:cxn>
                  <a:cxn ang="0">
                    <a:pos x="66" y="109"/>
                  </a:cxn>
                  <a:cxn ang="0">
                    <a:pos x="32" y="157"/>
                  </a:cxn>
                  <a:cxn ang="0">
                    <a:pos x="11" y="210"/>
                  </a:cxn>
                  <a:cxn ang="0">
                    <a:pos x="1" y="269"/>
                  </a:cxn>
                  <a:cxn ang="0">
                    <a:pos x="1" y="330"/>
                  </a:cxn>
                  <a:cxn ang="0">
                    <a:pos x="11" y="388"/>
                  </a:cxn>
                  <a:cxn ang="0">
                    <a:pos x="32" y="441"/>
                  </a:cxn>
                  <a:cxn ang="0">
                    <a:pos x="66" y="489"/>
                  </a:cxn>
                  <a:cxn ang="0">
                    <a:pos x="109" y="532"/>
                  </a:cxn>
                  <a:cxn ang="0">
                    <a:pos x="157" y="564"/>
                  </a:cxn>
                  <a:cxn ang="0">
                    <a:pos x="210" y="586"/>
                  </a:cxn>
                  <a:cxn ang="0">
                    <a:pos x="269" y="598"/>
                  </a:cxn>
                  <a:cxn ang="0">
                    <a:pos x="314" y="599"/>
                  </a:cxn>
                  <a:cxn ang="0">
                    <a:pos x="330" y="598"/>
                  </a:cxn>
                  <a:cxn ang="0">
                    <a:pos x="352" y="594"/>
                  </a:cxn>
                  <a:cxn ang="0">
                    <a:pos x="373" y="589"/>
                  </a:cxn>
                  <a:cxn ang="0">
                    <a:pos x="401" y="581"/>
                  </a:cxn>
                  <a:cxn ang="0">
                    <a:pos x="427" y="570"/>
                  </a:cxn>
                  <a:cxn ang="0">
                    <a:pos x="431" y="567"/>
                  </a:cxn>
                  <a:cxn ang="0">
                    <a:pos x="440" y="564"/>
                  </a:cxn>
                  <a:cxn ang="0">
                    <a:pos x="466" y="550"/>
                  </a:cxn>
                  <a:cxn ang="0">
                    <a:pos x="488" y="532"/>
                  </a:cxn>
                  <a:cxn ang="0">
                    <a:pos x="532" y="489"/>
                  </a:cxn>
                  <a:cxn ang="0">
                    <a:pos x="550" y="466"/>
                  </a:cxn>
                  <a:cxn ang="0">
                    <a:pos x="564" y="441"/>
                  </a:cxn>
                  <a:cxn ang="0">
                    <a:pos x="566" y="431"/>
                  </a:cxn>
                  <a:cxn ang="0">
                    <a:pos x="570" y="427"/>
                  </a:cxn>
                  <a:cxn ang="0">
                    <a:pos x="581" y="401"/>
                  </a:cxn>
                  <a:cxn ang="0">
                    <a:pos x="589" y="373"/>
                  </a:cxn>
                  <a:cxn ang="0">
                    <a:pos x="594" y="352"/>
                  </a:cxn>
                  <a:cxn ang="0">
                    <a:pos x="598" y="330"/>
                  </a:cxn>
                  <a:cxn ang="0">
                    <a:pos x="599" y="315"/>
                  </a:cxn>
                </a:cxnLst>
                <a:rect l="0" t="0" r="r" b="b"/>
                <a:pathLst>
                  <a:path w="600" h="600">
                    <a:moveTo>
                      <a:pt x="600" y="300"/>
                    </a:moveTo>
                    <a:lnTo>
                      <a:pt x="598" y="269"/>
                    </a:lnTo>
                    <a:lnTo>
                      <a:pt x="594" y="239"/>
                    </a:lnTo>
                    <a:lnTo>
                      <a:pt x="586" y="210"/>
                    </a:lnTo>
                    <a:lnTo>
                      <a:pt x="577" y="184"/>
                    </a:lnTo>
                    <a:lnTo>
                      <a:pt x="564" y="157"/>
                    </a:lnTo>
                    <a:lnTo>
                      <a:pt x="550" y="133"/>
                    </a:lnTo>
                    <a:lnTo>
                      <a:pt x="532" y="109"/>
                    </a:lnTo>
                    <a:lnTo>
                      <a:pt x="512" y="88"/>
                    </a:lnTo>
                    <a:lnTo>
                      <a:pt x="488" y="66"/>
                    </a:lnTo>
                    <a:lnTo>
                      <a:pt x="466" y="48"/>
                    </a:lnTo>
                    <a:lnTo>
                      <a:pt x="440" y="33"/>
                    </a:lnTo>
                    <a:lnTo>
                      <a:pt x="415" y="22"/>
                    </a:lnTo>
                    <a:lnTo>
                      <a:pt x="388" y="11"/>
                    </a:lnTo>
                    <a:lnTo>
                      <a:pt x="360" y="5"/>
                    </a:lnTo>
                    <a:lnTo>
                      <a:pt x="330" y="1"/>
                    </a:lnTo>
                    <a:lnTo>
                      <a:pt x="300" y="0"/>
                    </a:lnTo>
                    <a:lnTo>
                      <a:pt x="269" y="1"/>
                    </a:lnTo>
                    <a:lnTo>
                      <a:pt x="239" y="5"/>
                    </a:lnTo>
                    <a:lnTo>
                      <a:pt x="210" y="11"/>
                    </a:lnTo>
                    <a:lnTo>
                      <a:pt x="184" y="22"/>
                    </a:lnTo>
                    <a:lnTo>
                      <a:pt x="157" y="33"/>
                    </a:lnTo>
                    <a:lnTo>
                      <a:pt x="133" y="48"/>
                    </a:lnTo>
                    <a:lnTo>
                      <a:pt x="109" y="66"/>
                    </a:lnTo>
                    <a:lnTo>
                      <a:pt x="88" y="88"/>
                    </a:lnTo>
                    <a:lnTo>
                      <a:pt x="66" y="109"/>
                    </a:lnTo>
                    <a:lnTo>
                      <a:pt x="48" y="133"/>
                    </a:lnTo>
                    <a:lnTo>
                      <a:pt x="32" y="157"/>
                    </a:lnTo>
                    <a:lnTo>
                      <a:pt x="22" y="184"/>
                    </a:lnTo>
                    <a:lnTo>
                      <a:pt x="11" y="210"/>
                    </a:lnTo>
                    <a:lnTo>
                      <a:pt x="5" y="239"/>
                    </a:lnTo>
                    <a:lnTo>
                      <a:pt x="1" y="269"/>
                    </a:lnTo>
                    <a:lnTo>
                      <a:pt x="0" y="300"/>
                    </a:lnTo>
                    <a:lnTo>
                      <a:pt x="1" y="330"/>
                    </a:lnTo>
                    <a:lnTo>
                      <a:pt x="5" y="360"/>
                    </a:lnTo>
                    <a:lnTo>
                      <a:pt x="11" y="388"/>
                    </a:lnTo>
                    <a:lnTo>
                      <a:pt x="22" y="415"/>
                    </a:lnTo>
                    <a:lnTo>
                      <a:pt x="32" y="441"/>
                    </a:lnTo>
                    <a:lnTo>
                      <a:pt x="48" y="466"/>
                    </a:lnTo>
                    <a:lnTo>
                      <a:pt x="66" y="489"/>
                    </a:lnTo>
                    <a:lnTo>
                      <a:pt x="88" y="513"/>
                    </a:lnTo>
                    <a:lnTo>
                      <a:pt x="109" y="532"/>
                    </a:lnTo>
                    <a:lnTo>
                      <a:pt x="133" y="550"/>
                    </a:lnTo>
                    <a:lnTo>
                      <a:pt x="157" y="564"/>
                    </a:lnTo>
                    <a:lnTo>
                      <a:pt x="184" y="577"/>
                    </a:lnTo>
                    <a:lnTo>
                      <a:pt x="210" y="586"/>
                    </a:lnTo>
                    <a:lnTo>
                      <a:pt x="239" y="594"/>
                    </a:lnTo>
                    <a:lnTo>
                      <a:pt x="269" y="598"/>
                    </a:lnTo>
                    <a:lnTo>
                      <a:pt x="300" y="600"/>
                    </a:lnTo>
                    <a:lnTo>
                      <a:pt x="314" y="599"/>
                    </a:lnTo>
                    <a:lnTo>
                      <a:pt x="322" y="598"/>
                    </a:lnTo>
                    <a:lnTo>
                      <a:pt x="330" y="598"/>
                    </a:lnTo>
                    <a:lnTo>
                      <a:pt x="344" y="595"/>
                    </a:lnTo>
                    <a:lnTo>
                      <a:pt x="352" y="594"/>
                    </a:lnTo>
                    <a:lnTo>
                      <a:pt x="360" y="594"/>
                    </a:lnTo>
                    <a:lnTo>
                      <a:pt x="373" y="589"/>
                    </a:lnTo>
                    <a:lnTo>
                      <a:pt x="388" y="586"/>
                    </a:lnTo>
                    <a:lnTo>
                      <a:pt x="401" y="581"/>
                    </a:lnTo>
                    <a:lnTo>
                      <a:pt x="415" y="577"/>
                    </a:lnTo>
                    <a:lnTo>
                      <a:pt x="427" y="570"/>
                    </a:lnTo>
                    <a:lnTo>
                      <a:pt x="430" y="568"/>
                    </a:lnTo>
                    <a:lnTo>
                      <a:pt x="431" y="567"/>
                    </a:lnTo>
                    <a:lnTo>
                      <a:pt x="433" y="567"/>
                    </a:lnTo>
                    <a:lnTo>
                      <a:pt x="440" y="564"/>
                    </a:lnTo>
                    <a:lnTo>
                      <a:pt x="452" y="557"/>
                    </a:lnTo>
                    <a:lnTo>
                      <a:pt x="466" y="550"/>
                    </a:lnTo>
                    <a:lnTo>
                      <a:pt x="476" y="540"/>
                    </a:lnTo>
                    <a:lnTo>
                      <a:pt x="488" y="532"/>
                    </a:lnTo>
                    <a:lnTo>
                      <a:pt x="512" y="513"/>
                    </a:lnTo>
                    <a:lnTo>
                      <a:pt x="532" y="489"/>
                    </a:lnTo>
                    <a:lnTo>
                      <a:pt x="540" y="477"/>
                    </a:lnTo>
                    <a:lnTo>
                      <a:pt x="550" y="466"/>
                    </a:lnTo>
                    <a:lnTo>
                      <a:pt x="557" y="453"/>
                    </a:lnTo>
                    <a:lnTo>
                      <a:pt x="564" y="441"/>
                    </a:lnTo>
                    <a:lnTo>
                      <a:pt x="566" y="433"/>
                    </a:lnTo>
                    <a:lnTo>
                      <a:pt x="566" y="431"/>
                    </a:lnTo>
                    <a:lnTo>
                      <a:pt x="568" y="430"/>
                    </a:lnTo>
                    <a:lnTo>
                      <a:pt x="570" y="427"/>
                    </a:lnTo>
                    <a:lnTo>
                      <a:pt x="577" y="415"/>
                    </a:lnTo>
                    <a:lnTo>
                      <a:pt x="581" y="401"/>
                    </a:lnTo>
                    <a:lnTo>
                      <a:pt x="586" y="388"/>
                    </a:lnTo>
                    <a:lnTo>
                      <a:pt x="589" y="373"/>
                    </a:lnTo>
                    <a:lnTo>
                      <a:pt x="594" y="360"/>
                    </a:lnTo>
                    <a:lnTo>
                      <a:pt x="594" y="352"/>
                    </a:lnTo>
                    <a:lnTo>
                      <a:pt x="595" y="345"/>
                    </a:lnTo>
                    <a:lnTo>
                      <a:pt x="598" y="330"/>
                    </a:lnTo>
                    <a:lnTo>
                      <a:pt x="598" y="322"/>
                    </a:lnTo>
                    <a:lnTo>
                      <a:pt x="599" y="315"/>
                    </a:lnTo>
                    <a:lnTo>
                      <a:pt x="600" y="300"/>
                    </a:lnTo>
                  </a:path>
                </a:pathLst>
              </a:custGeom>
              <a:solidFill>
                <a:srgbClr val="00AFDB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tIns="0" bIns="0" anchor="ctr"/>
              <a:lstStyle/>
              <a:p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6" name="Rectangle 1010"/>
              <p:cNvSpPr>
                <a:spLocks noChangeArrowheads="1"/>
              </p:cNvSpPr>
              <p:nvPr/>
            </p:nvSpPr>
            <p:spPr bwMode="auto">
              <a:xfrm>
                <a:off x="1992" y="2898"/>
                <a:ext cx="6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17" name="Group 1011"/>
            <p:cNvGrpSpPr>
              <a:grpSpLocks/>
            </p:cNvGrpSpPr>
            <p:nvPr/>
          </p:nvGrpSpPr>
          <p:grpSpPr bwMode="auto">
            <a:xfrm>
              <a:off x="6781800" y="2415116"/>
              <a:ext cx="317500" cy="317500"/>
              <a:chOff x="4272" y="1825"/>
              <a:chExt cx="200" cy="200"/>
            </a:xfrm>
          </p:grpSpPr>
          <p:sp>
            <p:nvSpPr>
              <p:cNvPr id="1018" name="Freeform 1012"/>
              <p:cNvSpPr>
                <a:spLocks/>
              </p:cNvSpPr>
              <p:nvPr/>
            </p:nvSpPr>
            <p:spPr bwMode="auto">
              <a:xfrm>
                <a:off x="4272" y="1825"/>
                <a:ext cx="200" cy="200"/>
              </a:xfrm>
              <a:custGeom>
                <a:avLst/>
                <a:gdLst/>
                <a:ahLst/>
                <a:cxnLst>
                  <a:cxn ang="0">
                    <a:pos x="489" y="66"/>
                  </a:cxn>
                  <a:cxn ang="0">
                    <a:pos x="441" y="32"/>
                  </a:cxn>
                  <a:cxn ang="0">
                    <a:pos x="388" y="11"/>
                  </a:cxn>
                  <a:cxn ang="0">
                    <a:pos x="330" y="1"/>
                  </a:cxn>
                  <a:cxn ang="0">
                    <a:pos x="269" y="1"/>
                  </a:cxn>
                  <a:cxn ang="0">
                    <a:pos x="210" y="11"/>
                  </a:cxn>
                  <a:cxn ang="0">
                    <a:pos x="157" y="32"/>
                  </a:cxn>
                  <a:cxn ang="0">
                    <a:pos x="109" y="66"/>
                  </a:cxn>
                  <a:cxn ang="0">
                    <a:pos x="66" y="109"/>
                  </a:cxn>
                  <a:cxn ang="0">
                    <a:pos x="33" y="157"/>
                  </a:cxn>
                  <a:cxn ang="0">
                    <a:pos x="11" y="210"/>
                  </a:cxn>
                  <a:cxn ang="0">
                    <a:pos x="1" y="269"/>
                  </a:cxn>
                  <a:cxn ang="0">
                    <a:pos x="1" y="330"/>
                  </a:cxn>
                  <a:cxn ang="0">
                    <a:pos x="11" y="387"/>
                  </a:cxn>
                  <a:cxn ang="0">
                    <a:pos x="33" y="440"/>
                  </a:cxn>
                  <a:cxn ang="0">
                    <a:pos x="66" y="488"/>
                  </a:cxn>
                  <a:cxn ang="0">
                    <a:pos x="109" y="531"/>
                  </a:cxn>
                  <a:cxn ang="0">
                    <a:pos x="157" y="564"/>
                  </a:cxn>
                  <a:cxn ang="0">
                    <a:pos x="210" y="585"/>
                  </a:cxn>
                  <a:cxn ang="0">
                    <a:pos x="269" y="597"/>
                  </a:cxn>
                  <a:cxn ang="0">
                    <a:pos x="315" y="599"/>
                  </a:cxn>
                  <a:cxn ang="0">
                    <a:pos x="330" y="597"/>
                  </a:cxn>
                  <a:cxn ang="0">
                    <a:pos x="352" y="594"/>
                  </a:cxn>
                  <a:cxn ang="0">
                    <a:pos x="373" y="589"/>
                  </a:cxn>
                  <a:cxn ang="0">
                    <a:pos x="401" y="581"/>
                  </a:cxn>
                  <a:cxn ang="0">
                    <a:pos x="427" y="570"/>
                  </a:cxn>
                  <a:cxn ang="0">
                    <a:pos x="431" y="566"/>
                  </a:cxn>
                  <a:cxn ang="0">
                    <a:pos x="441" y="564"/>
                  </a:cxn>
                  <a:cxn ang="0">
                    <a:pos x="466" y="549"/>
                  </a:cxn>
                  <a:cxn ang="0">
                    <a:pos x="489" y="531"/>
                  </a:cxn>
                  <a:cxn ang="0">
                    <a:pos x="532" y="488"/>
                  </a:cxn>
                  <a:cxn ang="0">
                    <a:pos x="550" y="465"/>
                  </a:cxn>
                  <a:cxn ang="0">
                    <a:pos x="564" y="440"/>
                  </a:cxn>
                  <a:cxn ang="0">
                    <a:pos x="567" y="431"/>
                  </a:cxn>
                  <a:cxn ang="0">
                    <a:pos x="570" y="427"/>
                  </a:cxn>
                  <a:cxn ang="0">
                    <a:pos x="581" y="401"/>
                  </a:cxn>
                  <a:cxn ang="0">
                    <a:pos x="589" y="373"/>
                  </a:cxn>
                  <a:cxn ang="0">
                    <a:pos x="594" y="351"/>
                  </a:cxn>
                  <a:cxn ang="0">
                    <a:pos x="598" y="330"/>
                  </a:cxn>
                  <a:cxn ang="0">
                    <a:pos x="599" y="314"/>
                  </a:cxn>
                  <a:cxn ang="0">
                    <a:pos x="598" y="269"/>
                  </a:cxn>
                  <a:cxn ang="0">
                    <a:pos x="586" y="210"/>
                  </a:cxn>
                  <a:cxn ang="0">
                    <a:pos x="564" y="157"/>
                  </a:cxn>
                  <a:cxn ang="0">
                    <a:pos x="532" y="109"/>
                  </a:cxn>
                </a:cxnLst>
                <a:rect l="0" t="0" r="r" b="b"/>
                <a:pathLst>
                  <a:path w="600" h="600">
                    <a:moveTo>
                      <a:pt x="513" y="87"/>
                    </a:moveTo>
                    <a:lnTo>
                      <a:pt x="489" y="66"/>
                    </a:lnTo>
                    <a:lnTo>
                      <a:pt x="466" y="48"/>
                    </a:lnTo>
                    <a:lnTo>
                      <a:pt x="441" y="32"/>
                    </a:lnTo>
                    <a:lnTo>
                      <a:pt x="415" y="21"/>
                    </a:lnTo>
                    <a:lnTo>
                      <a:pt x="388" y="11"/>
                    </a:lnTo>
                    <a:lnTo>
                      <a:pt x="360" y="5"/>
                    </a:lnTo>
                    <a:lnTo>
                      <a:pt x="330" y="1"/>
                    </a:lnTo>
                    <a:lnTo>
                      <a:pt x="300" y="0"/>
                    </a:lnTo>
                    <a:lnTo>
                      <a:pt x="269" y="1"/>
                    </a:lnTo>
                    <a:lnTo>
                      <a:pt x="239" y="5"/>
                    </a:lnTo>
                    <a:lnTo>
                      <a:pt x="210" y="11"/>
                    </a:lnTo>
                    <a:lnTo>
                      <a:pt x="184" y="21"/>
                    </a:lnTo>
                    <a:lnTo>
                      <a:pt x="157" y="32"/>
                    </a:lnTo>
                    <a:lnTo>
                      <a:pt x="133" y="48"/>
                    </a:lnTo>
                    <a:lnTo>
                      <a:pt x="109" y="66"/>
                    </a:lnTo>
                    <a:lnTo>
                      <a:pt x="88" y="87"/>
                    </a:lnTo>
                    <a:lnTo>
                      <a:pt x="66" y="109"/>
                    </a:lnTo>
                    <a:lnTo>
                      <a:pt x="48" y="133"/>
                    </a:lnTo>
                    <a:lnTo>
                      <a:pt x="33" y="157"/>
                    </a:lnTo>
                    <a:lnTo>
                      <a:pt x="22" y="183"/>
                    </a:lnTo>
                    <a:lnTo>
                      <a:pt x="11" y="210"/>
                    </a:lnTo>
                    <a:lnTo>
                      <a:pt x="5" y="239"/>
                    </a:lnTo>
                    <a:lnTo>
                      <a:pt x="1" y="269"/>
                    </a:lnTo>
                    <a:lnTo>
                      <a:pt x="0" y="300"/>
                    </a:lnTo>
                    <a:lnTo>
                      <a:pt x="1" y="330"/>
                    </a:lnTo>
                    <a:lnTo>
                      <a:pt x="5" y="360"/>
                    </a:lnTo>
                    <a:lnTo>
                      <a:pt x="11" y="387"/>
                    </a:lnTo>
                    <a:lnTo>
                      <a:pt x="22" y="415"/>
                    </a:lnTo>
                    <a:lnTo>
                      <a:pt x="33" y="440"/>
                    </a:lnTo>
                    <a:lnTo>
                      <a:pt x="48" y="465"/>
                    </a:lnTo>
                    <a:lnTo>
                      <a:pt x="66" y="488"/>
                    </a:lnTo>
                    <a:lnTo>
                      <a:pt x="88" y="512"/>
                    </a:lnTo>
                    <a:lnTo>
                      <a:pt x="109" y="531"/>
                    </a:lnTo>
                    <a:lnTo>
                      <a:pt x="133" y="549"/>
                    </a:lnTo>
                    <a:lnTo>
                      <a:pt x="157" y="564"/>
                    </a:lnTo>
                    <a:lnTo>
                      <a:pt x="184" y="577"/>
                    </a:lnTo>
                    <a:lnTo>
                      <a:pt x="210" y="585"/>
                    </a:lnTo>
                    <a:lnTo>
                      <a:pt x="239" y="594"/>
                    </a:lnTo>
                    <a:lnTo>
                      <a:pt x="269" y="597"/>
                    </a:lnTo>
                    <a:lnTo>
                      <a:pt x="300" y="600"/>
                    </a:lnTo>
                    <a:lnTo>
                      <a:pt x="315" y="599"/>
                    </a:lnTo>
                    <a:lnTo>
                      <a:pt x="322" y="597"/>
                    </a:lnTo>
                    <a:lnTo>
                      <a:pt x="330" y="597"/>
                    </a:lnTo>
                    <a:lnTo>
                      <a:pt x="345" y="595"/>
                    </a:lnTo>
                    <a:lnTo>
                      <a:pt x="352" y="594"/>
                    </a:lnTo>
                    <a:lnTo>
                      <a:pt x="360" y="594"/>
                    </a:lnTo>
                    <a:lnTo>
                      <a:pt x="373" y="589"/>
                    </a:lnTo>
                    <a:lnTo>
                      <a:pt x="388" y="585"/>
                    </a:lnTo>
                    <a:lnTo>
                      <a:pt x="401" y="581"/>
                    </a:lnTo>
                    <a:lnTo>
                      <a:pt x="415" y="577"/>
                    </a:lnTo>
                    <a:lnTo>
                      <a:pt x="427" y="570"/>
                    </a:lnTo>
                    <a:lnTo>
                      <a:pt x="430" y="567"/>
                    </a:lnTo>
                    <a:lnTo>
                      <a:pt x="431" y="566"/>
                    </a:lnTo>
                    <a:lnTo>
                      <a:pt x="433" y="566"/>
                    </a:lnTo>
                    <a:lnTo>
                      <a:pt x="441" y="564"/>
                    </a:lnTo>
                    <a:lnTo>
                      <a:pt x="453" y="557"/>
                    </a:lnTo>
                    <a:lnTo>
                      <a:pt x="466" y="549"/>
                    </a:lnTo>
                    <a:lnTo>
                      <a:pt x="477" y="540"/>
                    </a:lnTo>
                    <a:lnTo>
                      <a:pt x="489" y="531"/>
                    </a:lnTo>
                    <a:lnTo>
                      <a:pt x="513" y="512"/>
                    </a:lnTo>
                    <a:lnTo>
                      <a:pt x="532" y="488"/>
                    </a:lnTo>
                    <a:lnTo>
                      <a:pt x="540" y="476"/>
                    </a:lnTo>
                    <a:lnTo>
                      <a:pt x="550" y="465"/>
                    </a:lnTo>
                    <a:lnTo>
                      <a:pt x="557" y="452"/>
                    </a:lnTo>
                    <a:lnTo>
                      <a:pt x="564" y="440"/>
                    </a:lnTo>
                    <a:lnTo>
                      <a:pt x="567" y="433"/>
                    </a:lnTo>
                    <a:lnTo>
                      <a:pt x="567" y="431"/>
                    </a:lnTo>
                    <a:lnTo>
                      <a:pt x="568" y="429"/>
                    </a:lnTo>
                    <a:lnTo>
                      <a:pt x="570" y="427"/>
                    </a:lnTo>
                    <a:lnTo>
                      <a:pt x="577" y="415"/>
                    </a:lnTo>
                    <a:lnTo>
                      <a:pt x="581" y="401"/>
                    </a:lnTo>
                    <a:lnTo>
                      <a:pt x="586" y="387"/>
                    </a:lnTo>
                    <a:lnTo>
                      <a:pt x="589" y="373"/>
                    </a:lnTo>
                    <a:lnTo>
                      <a:pt x="594" y="360"/>
                    </a:lnTo>
                    <a:lnTo>
                      <a:pt x="594" y="351"/>
                    </a:lnTo>
                    <a:lnTo>
                      <a:pt x="595" y="344"/>
                    </a:lnTo>
                    <a:lnTo>
                      <a:pt x="598" y="330"/>
                    </a:lnTo>
                    <a:lnTo>
                      <a:pt x="598" y="321"/>
                    </a:lnTo>
                    <a:lnTo>
                      <a:pt x="599" y="314"/>
                    </a:lnTo>
                    <a:lnTo>
                      <a:pt x="600" y="300"/>
                    </a:lnTo>
                    <a:lnTo>
                      <a:pt x="598" y="269"/>
                    </a:lnTo>
                    <a:lnTo>
                      <a:pt x="594" y="239"/>
                    </a:lnTo>
                    <a:lnTo>
                      <a:pt x="586" y="210"/>
                    </a:lnTo>
                    <a:lnTo>
                      <a:pt x="577" y="183"/>
                    </a:lnTo>
                    <a:lnTo>
                      <a:pt x="564" y="157"/>
                    </a:lnTo>
                    <a:lnTo>
                      <a:pt x="550" y="133"/>
                    </a:lnTo>
                    <a:lnTo>
                      <a:pt x="532" y="109"/>
                    </a:lnTo>
                    <a:lnTo>
                      <a:pt x="513" y="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19" name="Freeform 1013"/>
              <p:cNvSpPr>
                <a:spLocks/>
              </p:cNvSpPr>
              <p:nvPr/>
            </p:nvSpPr>
            <p:spPr bwMode="auto">
              <a:xfrm>
                <a:off x="4272" y="1825"/>
                <a:ext cx="200" cy="200"/>
              </a:xfrm>
              <a:custGeom>
                <a:avLst/>
                <a:gdLst/>
                <a:ahLst/>
                <a:cxnLst>
                  <a:cxn ang="0">
                    <a:pos x="269" y="1"/>
                  </a:cxn>
                  <a:cxn ang="0">
                    <a:pos x="210" y="11"/>
                  </a:cxn>
                  <a:cxn ang="0">
                    <a:pos x="157" y="32"/>
                  </a:cxn>
                  <a:cxn ang="0">
                    <a:pos x="109" y="66"/>
                  </a:cxn>
                  <a:cxn ang="0">
                    <a:pos x="66" y="109"/>
                  </a:cxn>
                  <a:cxn ang="0">
                    <a:pos x="33" y="157"/>
                  </a:cxn>
                  <a:cxn ang="0">
                    <a:pos x="11" y="210"/>
                  </a:cxn>
                  <a:cxn ang="0">
                    <a:pos x="1" y="269"/>
                  </a:cxn>
                  <a:cxn ang="0">
                    <a:pos x="1" y="330"/>
                  </a:cxn>
                  <a:cxn ang="0">
                    <a:pos x="11" y="387"/>
                  </a:cxn>
                  <a:cxn ang="0">
                    <a:pos x="33" y="440"/>
                  </a:cxn>
                  <a:cxn ang="0">
                    <a:pos x="66" y="488"/>
                  </a:cxn>
                  <a:cxn ang="0">
                    <a:pos x="109" y="531"/>
                  </a:cxn>
                  <a:cxn ang="0">
                    <a:pos x="157" y="564"/>
                  </a:cxn>
                  <a:cxn ang="0">
                    <a:pos x="210" y="585"/>
                  </a:cxn>
                  <a:cxn ang="0">
                    <a:pos x="269" y="597"/>
                  </a:cxn>
                  <a:cxn ang="0">
                    <a:pos x="315" y="599"/>
                  </a:cxn>
                  <a:cxn ang="0">
                    <a:pos x="330" y="597"/>
                  </a:cxn>
                  <a:cxn ang="0">
                    <a:pos x="352" y="594"/>
                  </a:cxn>
                  <a:cxn ang="0">
                    <a:pos x="373" y="589"/>
                  </a:cxn>
                  <a:cxn ang="0">
                    <a:pos x="401" y="581"/>
                  </a:cxn>
                  <a:cxn ang="0">
                    <a:pos x="427" y="570"/>
                  </a:cxn>
                  <a:cxn ang="0">
                    <a:pos x="431" y="566"/>
                  </a:cxn>
                  <a:cxn ang="0">
                    <a:pos x="441" y="564"/>
                  </a:cxn>
                  <a:cxn ang="0">
                    <a:pos x="466" y="549"/>
                  </a:cxn>
                  <a:cxn ang="0">
                    <a:pos x="489" y="531"/>
                  </a:cxn>
                  <a:cxn ang="0">
                    <a:pos x="532" y="488"/>
                  </a:cxn>
                  <a:cxn ang="0">
                    <a:pos x="550" y="465"/>
                  </a:cxn>
                  <a:cxn ang="0">
                    <a:pos x="564" y="440"/>
                  </a:cxn>
                  <a:cxn ang="0">
                    <a:pos x="567" y="431"/>
                  </a:cxn>
                  <a:cxn ang="0">
                    <a:pos x="570" y="427"/>
                  </a:cxn>
                  <a:cxn ang="0">
                    <a:pos x="581" y="401"/>
                  </a:cxn>
                  <a:cxn ang="0">
                    <a:pos x="589" y="373"/>
                  </a:cxn>
                  <a:cxn ang="0">
                    <a:pos x="594" y="351"/>
                  </a:cxn>
                  <a:cxn ang="0">
                    <a:pos x="598" y="330"/>
                  </a:cxn>
                  <a:cxn ang="0">
                    <a:pos x="599" y="314"/>
                  </a:cxn>
                  <a:cxn ang="0">
                    <a:pos x="598" y="269"/>
                  </a:cxn>
                  <a:cxn ang="0">
                    <a:pos x="586" y="210"/>
                  </a:cxn>
                  <a:cxn ang="0">
                    <a:pos x="564" y="157"/>
                  </a:cxn>
                  <a:cxn ang="0">
                    <a:pos x="532" y="109"/>
                  </a:cxn>
                  <a:cxn ang="0">
                    <a:pos x="489" y="66"/>
                  </a:cxn>
                  <a:cxn ang="0">
                    <a:pos x="441" y="32"/>
                  </a:cxn>
                  <a:cxn ang="0">
                    <a:pos x="388" y="11"/>
                  </a:cxn>
                  <a:cxn ang="0">
                    <a:pos x="330" y="1"/>
                  </a:cxn>
                </a:cxnLst>
                <a:rect l="0" t="0" r="r" b="b"/>
                <a:pathLst>
                  <a:path w="600" h="600">
                    <a:moveTo>
                      <a:pt x="300" y="0"/>
                    </a:moveTo>
                    <a:lnTo>
                      <a:pt x="269" y="1"/>
                    </a:lnTo>
                    <a:lnTo>
                      <a:pt x="239" y="5"/>
                    </a:lnTo>
                    <a:lnTo>
                      <a:pt x="210" y="11"/>
                    </a:lnTo>
                    <a:lnTo>
                      <a:pt x="184" y="21"/>
                    </a:lnTo>
                    <a:lnTo>
                      <a:pt x="157" y="32"/>
                    </a:lnTo>
                    <a:lnTo>
                      <a:pt x="133" y="48"/>
                    </a:lnTo>
                    <a:lnTo>
                      <a:pt x="109" y="66"/>
                    </a:lnTo>
                    <a:lnTo>
                      <a:pt x="88" y="87"/>
                    </a:lnTo>
                    <a:lnTo>
                      <a:pt x="66" y="109"/>
                    </a:lnTo>
                    <a:lnTo>
                      <a:pt x="48" y="133"/>
                    </a:lnTo>
                    <a:lnTo>
                      <a:pt x="33" y="157"/>
                    </a:lnTo>
                    <a:lnTo>
                      <a:pt x="22" y="183"/>
                    </a:lnTo>
                    <a:lnTo>
                      <a:pt x="11" y="210"/>
                    </a:lnTo>
                    <a:lnTo>
                      <a:pt x="5" y="239"/>
                    </a:lnTo>
                    <a:lnTo>
                      <a:pt x="1" y="269"/>
                    </a:lnTo>
                    <a:lnTo>
                      <a:pt x="0" y="300"/>
                    </a:lnTo>
                    <a:lnTo>
                      <a:pt x="1" y="330"/>
                    </a:lnTo>
                    <a:lnTo>
                      <a:pt x="5" y="360"/>
                    </a:lnTo>
                    <a:lnTo>
                      <a:pt x="11" y="387"/>
                    </a:lnTo>
                    <a:lnTo>
                      <a:pt x="22" y="415"/>
                    </a:lnTo>
                    <a:lnTo>
                      <a:pt x="33" y="440"/>
                    </a:lnTo>
                    <a:lnTo>
                      <a:pt x="48" y="465"/>
                    </a:lnTo>
                    <a:lnTo>
                      <a:pt x="66" y="488"/>
                    </a:lnTo>
                    <a:lnTo>
                      <a:pt x="88" y="512"/>
                    </a:lnTo>
                    <a:lnTo>
                      <a:pt x="109" y="531"/>
                    </a:lnTo>
                    <a:lnTo>
                      <a:pt x="133" y="549"/>
                    </a:lnTo>
                    <a:lnTo>
                      <a:pt x="157" y="564"/>
                    </a:lnTo>
                    <a:lnTo>
                      <a:pt x="184" y="577"/>
                    </a:lnTo>
                    <a:lnTo>
                      <a:pt x="210" y="585"/>
                    </a:lnTo>
                    <a:lnTo>
                      <a:pt x="239" y="594"/>
                    </a:lnTo>
                    <a:lnTo>
                      <a:pt x="269" y="597"/>
                    </a:lnTo>
                    <a:lnTo>
                      <a:pt x="300" y="600"/>
                    </a:lnTo>
                    <a:lnTo>
                      <a:pt x="315" y="599"/>
                    </a:lnTo>
                    <a:lnTo>
                      <a:pt x="322" y="597"/>
                    </a:lnTo>
                    <a:lnTo>
                      <a:pt x="330" y="597"/>
                    </a:lnTo>
                    <a:lnTo>
                      <a:pt x="345" y="595"/>
                    </a:lnTo>
                    <a:lnTo>
                      <a:pt x="352" y="594"/>
                    </a:lnTo>
                    <a:lnTo>
                      <a:pt x="360" y="594"/>
                    </a:lnTo>
                    <a:lnTo>
                      <a:pt x="373" y="589"/>
                    </a:lnTo>
                    <a:lnTo>
                      <a:pt x="388" y="585"/>
                    </a:lnTo>
                    <a:lnTo>
                      <a:pt x="401" y="581"/>
                    </a:lnTo>
                    <a:lnTo>
                      <a:pt x="415" y="577"/>
                    </a:lnTo>
                    <a:lnTo>
                      <a:pt x="427" y="570"/>
                    </a:lnTo>
                    <a:lnTo>
                      <a:pt x="430" y="567"/>
                    </a:lnTo>
                    <a:lnTo>
                      <a:pt x="431" y="566"/>
                    </a:lnTo>
                    <a:lnTo>
                      <a:pt x="433" y="566"/>
                    </a:lnTo>
                    <a:lnTo>
                      <a:pt x="441" y="564"/>
                    </a:lnTo>
                    <a:lnTo>
                      <a:pt x="453" y="557"/>
                    </a:lnTo>
                    <a:lnTo>
                      <a:pt x="466" y="549"/>
                    </a:lnTo>
                    <a:lnTo>
                      <a:pt x="477" y="540"/>
                    </a:lnTo>
                    <a:lnTo>
                      <a:pt x="489" y="531"/>
                    </a:lnTo>
                    <a:lnTo>
                      <a:pt x="513" y="512"/>
                    </a:lnTo>
                    <a:lnTo>
                      <a:pt x="532" y="488"/>
                    </a:lnTo>
                    <a:lnTo>
                      <a:pt x="540" y="476"/>
                    </a:lnTo>
                    <a:lnTo>
                      <a:pt x="550" y="465"/>
                    </a:lnTo>
                    <a:lnTo>
                      <a:pt x="557" y="452"/>
                    </a:lnTo>
                    <a:lnTo>
                      <a:pt x="564" y="440"/>
                    </a:lnTo>
                    <a:lnTo>
                      <a:pt x="567" y="433"/>
                    </a:lnTo>
                    <a:lnTo>
                      <a:pt x="567" y="431"/>
                    </a:lnTo>
                    <a:lnTo>
                      <a:pt x="568" y="429"/>
                    </a:lnTo>
                    <a:lnTo>
                      <a:pt x="570" y="427"/>
                    </a:lnTo>
                    <a:lnTo>
                      <a:pt x="577" y="415"/>
                    </a:lnTo>
                    <a:lnTo>
                      <a:pt x="581" y="401"/>
                    </a:lnTo>
                    <a:lnTo>
                      <a:pt x="586" y="387"/>
                    </a:lnTo>
                    <a:lnTo>
                      <a:pt x="589" y="373"/>
                    </a:lnTo>
                    <a:lnTo>
                      <a:pt x="594" y="360"/>
                    </a:lnTo>
                    <a:lnTo>
                      <a:pt x="594" y="351"/>
                    </a:lnTo>
                    <a:lnTo>
                      <a:pt x="595" y="344"/>
                    </a:lnTo>
                    <a:lnTo>
                      <a:pt x="598" y="330"/>
                    </a:lnTo>
                    <a:lnTo>
                      <a:pt x="598" y="321"/>
                    </a:lnTo>
                    <a:lnTo>
                      <a:pt x="599" y="314"/>
                    </a:lnTo>
                    <a:lnTo>
                      <a:pt x="600" y="300"/>
                    </a:lnTo>
                    <a:lnTo>
                      <a:pt x="598" y="269"/>
                    </a:lnTo>
                    <a:lnTo>
                      <a:pt x="594" y="239"/>
                    </a:lnTo>
                    <a:lnTo>
                      <a:pt x="586" y="210"/>
                    </a:lnTo>
                    <a:lnTo>
                      <a:pt x="577" y="183"/>
                    </a:lnTo>
                    <a:lnTo>
                      <a:pt x="564" y="157"/>
                    </a:lnTo>
                    <a:lnTo>
                      <a:pt x="550" y="133"/>
                    </a:lnTo>
                    <a:lnTo>
                      <a:pt x="532" y="109"/>
                    </a:lnTo>
                    <a:lnTo>
                      <a:pt x="513" y="87"/>
                    </a:lnTo>
                    <a:lnTo>
                      <a:pt x="489" y="66"/>
                    </a:lnTo>
                    <a:lnTo>
                      <a:pt x="466" y="48"/>
                    </a:lnTo>
                    <a:lnTo>
                      <a:pt x="441" y="32"/>
                    </a:lnTo>
                    <a:lnTo>
                      <a:pt x="415" y="21"/>
                    </a:lnTo>
                    <a:lnTo>
                      <a:pt x="388" y="11"/>
                    </a:lnTo>
                    <a:lnTo>
                      <a:pt x="360" y="5"/>
                    </a:lnTo>
                    <a:lnTo>
                      <a:pt x="330" y="1"/>
                    </a:lnTo>
                    <a:lnTo>
                      <a:pt x="300" y="0"/>
                    </a:lnTo>
                  </a:path>
                </a:pathLst>
              </a:custGeom>
              <a:solidFill>
                <a:srgbClr val="00AFDB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0" bIns="0" anchor="ctr"/>
              <a:lstStyle/>
              <a:p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0" name="Rectangle 1014"/>
              <p:cNvSpPr>
                <a:spLocks noChangeArrowheads="1"/>
              </p:cNvSpPr>
              <p:nvPr/>
            </p:nvSpPr>
            <p:spPr bwMode="auto">
              <a:xfrm>
                <a:off x="4343" y="1850"/>
                <a:ext cx="6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21" name="Group 1015"/>
            <p:cNvGrpSpPr>
              <a:grpSpLocks/>
            </p:cNvGrpSpPr>
            <p:nvPr/>
          </p:nvGrpSpPr>
          <p:grpSpPr bwMode="auto">
            <a:xfrm>
              <a:off x="7315200" y="1795463"/>
              <a:ext cx="317500" cy="317500"/>
              <a:chOff x="4608" y="1392"/>
              <a:chExt cx="200" cy="200"/>
            </a:xfrm>
          </p:grpSpPr>
          <p:sp>
            <p:nvSpPr>
              <p:cNvPr id="1022" name="Freeform 1016"/>
              <p:cNvSpPr>
                <a:spLocks/>
              </p:cNvSpPr>
              <p:nvPr/>
            </p:nvSpPr>
            <p:spPr bwMode="auto">
              <a:xfrm>
                <a:off x="4608" y="1392"/>
                <a:ext cx="200" cy="200"/>
              </a:xfrm>
              <a:custGeom>
                <a:avLst/>
                <a:gdLst/>
                <a:ahLst/>
                <a:cxnLst>
                  <a:cxn ang="0">
                    <a:pos x="531" y="489"/>
                  </a:cxn>
                  <a:cxn ang="0">
                    <a:pos x="549" y="466"/>
                  </a:cxn>
                  <a:cxn ang="0">
                    <a:pos x="564" y="441"/>
                  </a:cxn>
                  <a:cxn ang="0">
                    <a:pos x="566" y="431"/>
                  </a:cxn>
                  <a:cxn ang="0">
                    <a:pos x="570" y="427"/>
                  </a:cxn>
                  <a:cxn ang="0">
                    <a:pos x="580" y="401"/>
                  </a:cxn>
                  <a:cxn ang="0">
                    <a:pos x="589" y="373"/>
                  </a:cxn>
                  <a:cxn ang="0">
                    <a:pos x="594" y="352"/>
                  </a:cxn>
                  <a:cxn ang="0">
                    <a:pos x="597" y="330"/>
                  </a:cxn>
                  <a:cxn ang="0">
                    <a:pos x="598" y="315"/>
                  </a:cxn>
                  <a:cxn ang="0">
                    <a:pos x="597" y="269"/>
                  </a:cxn>
                  <a:cxn ang="0">
                    <a:pos x="585" y="210"/>
                  </a:cxn>
                  <a:cxn ang="0">
                    <a:pos x="564" y="157"/>
                  </a:cxn>
                  <a:cxn ang="0">
                    <a:pos x="531" y="109"/>
                  </a:cxn>
                  <a:cxn ang="0">
                    <a:pos x="488" y="66"/>
                  </a:cxn>
                  <a:cxn ang="0">
                    <a:pos x="440" y="33"/>
                  </a:cxn>
                  <a:cxn ang="0">
                    <a:pos x="387" y="11"/>
                  </a:cxn>
                  <a:cxn ang="0">
                    <a:pos x="330" y="1"/>
                  </a:cxn>
                  <a:cxn ang="0">
                    <a:pos x="268" y="1"/>
                  </a:cxn>
                  <a:cxn ang="0">
                    <a:pos x="210" y="11"/>
                  </a:cxn>
                  <a:cxn ang="0">
                    <a:pos x="157" y="33"/>
                  </a:cxn>
                  <a:cxn ang="0">
                    <a:pos x="109" y="66"/>
                  </a:cxn>
                  <a:cxn ang="0">
                    <a:pos x="66" y="109"/>
                  </a:cxn>
                  <a:cxn ang="0">
                    <a:pos x="32" y="157"/>
                  </a:cxn>
                  <a:cxn ang="0">
                    <a:pos x="10" y="210"/>
                  </a:cxn>
                  <a:cxn ang="0">
                    <a:pos x="1" y="269"/>
                  </a:cxn>
                  <a:cxn ang="0">
                    <a:pos x="1" y="330"/>
                  </a:cxn>
                  <a:cxn ang="0">
                    <a:pos x="10" y="388"/>
                  </a:cxn>
                  <a:cxn ang="0">
                    <a:pos x="32" y="441"/>
                  </a:cxn>
                  <a:cxn ang="0">
                    <a:pos x="66" y="489"/>
                  </a:cxn>
                  <a:cxn ang="0">
                    <a:pos x="109" y="532"/>
                  </a:cxn>
                  <a:cxn ang="0">
                    <a:pos x="157" y="564"/>
                  </a:cxn>
                  <a:cxn ang="0">
                    <a:pos x="210" y="586"/>
                  </a:cxn>
                  <a:cxn ang="0">
                    <a:pos x="268" y="598"/>
                  </a:cxn>
                  <a:cxn ang="0">
                    <a:pos x="314" y="599"/>
                  </a:cxn>
                  <a:cxn ang="0">
                    <a:pos x="330" y="598"/>
                  </a:cxn>
                  <a:cxn ang="0">
                    <a:pos x="351" y="594"/>
                  </a:cxn>
                  <a:cxn ang="0">
                    <a:pos x="373" y="590"/>
                  </a:cxn>
                  <a:cxn ang="0">
                    <a:pos x="400" y="581"/>
                  </a:cxn>
                  <a:cxn ang="0">
                    <a:pos x="427" y="570"/>
                  </a:cxn>
                  <a:cxn ang="0">
                    <a:pos x="430" y="567"/>
                  </a:cxn>
                  <a:cxn ang="0">
                    <a:pos x="440" y="564"/>
                  </a:cxn>
                  <a:cxn ang="0">
                    <a:pos x="465" y="550"/>
                  </a:cxn>
                  <a:cxn ang="0">
                    <a:pos x="488" y="532"/>
                  </a:cxn>
                </a:cxnLst>
                <a:rect l="0" t="0" r="r" b="b"/>
                <a:pathLst>
                  <a:path w="600" h="600">
                    <a:moveTo>
                      <a:pt x="512" y="513"/>
                    </a:moveTo>
                    <a:lnTo>
                      <a:pt x="531" y="489"/>
                    </a:lnTo>
                    <a:lnTo>
                      <a:pt x="540" y="477"/>
                    </a:lnTo>
                    <a:lnTo>
                      <a:pt x="549" y="466"/>
                    </a:lnTo>
                    <a:lnTo>
                      <a:pt x="556" y="453"/>
                    </a:lnTo>
                    <a:lnTo>
                      <a:pt x="564" y="441"/>
                    </a:lnTo>
                    <a:lnTo>
                      <a:pt x="566" y="434"/>
                    </a:lnTo>
                    <a:lnTo>
                      <a:pt x="566" y="431"/>
                    </a:lnTo>
                    <a:lnTo>
                      <a:pt x="567" y="430"/>
                    </a:lnTo>
                    <a:lnTo>
                      <a:pt x="570" y="427"/>
                    </a:lnTo>
                    <a:lnTo>
                      <a:pt x="577" y="415"/>
                    </a:lnTo>
                    <a:lnTo>
                      <a:pt x="580" y="401"/>
                    </a:lnTo>
                    <a:lnTo>
                      <a:pt x="585" y="388"/>
                    </a:lnTo>
                    <a:lnTo>
                      <a:pt x="589" y="373"/>
                    </a:lnTo>
                    <a:lnTo>
                      <a:pt x="594" y="360"/>
                    </a:lnTo>
                    <a:lnTo>
                      <a:pt x="594" y="352"/>
                    </a:lnTo>
                    <a:lnTo>
                      <a:pt x="595" y="345"/>
                    </a:lnTo>
                    <a:lnTo>
                      <a:pt x="597" y="330"/>
                    </a:lnTo>
                    <a:lnTo>
                      <a:pt x="597" y="322"/>
                    </a:lnTo>
                    <a:lnTo>
                      <a:pt x="598" y="315"/>
                    </a:lnTo>
                    <a:lnTo>
                      <a:pt x="600" y="300"/>
                    </a:lnTo>
                    <a:lnTo>
                      <a:pt x="597" y="269"/>
                    </a:lnTo>
                    <a:lnTo>
                      <a:pt x="594" y="239"/>
                    </a:lnTo>
                    <a:lnTo>
                      <a:pt x="585" y="210"/>
                    </a:lnTo>
                    <a:lnTo>
                      <a:pt x="577" y="184"/>
                    </a:lnTo>
                    <a:lnTo>
                      <a:pt x="564" y="157"/>
                    </a:lnTo>
                    <a:lnTo>
                      <a:pt x="549" y="133"/>
                    </a:lnTo>
                    <a:lnTo>
                      <a:pt x="531" y="109"/>
                    </a:lnTo>
                    <a:lnTo>
                      <a:pt x="512" y="88"/>
                    </a:lnTo>
                    <a:lnTo>
                      <a:pt x="488" y="66"/>
                    </a:lnTo>
                    <a:lnTo>
                      <a:pt x="465" y="48"/>
                    </a:lnTo>
                    <a:lnTo>
                      <a:pt x="440" y="33"/>
                    </a:lnTo>
                    <a:lnTo>
                      <a:pt x="415" y="22"/>
                    </a:lnTo>
                    <a:lnTo>
                      <a:pt x="387" y="11"/>
                    </a:lnTo>
                    <a:lnTo>
                      <a:pt x="360" y="5"/>
                    </a:lnTo>
                    <a:lnTo>
                      <a:pt x="330" y="1"/>
                    </a:lnTo>
                    <a:lnTo>
                      <a:pt x="300" y="0"/>
                    </a:lnTo>
                    <a:lnTo>
                      <a:pt x="268" y="1"/>
                    </a:lnTo>
                    <a:lnTo>
                      <a:pt x="238" y="5"/>
                    </a:lnTo>
                    <a:lnTo>
                      <a:pt x="210" y="11"/>
                    </a:lnTo>
                    <a:lnTo>
                      <a:pt x="183" y="22"/>
                    </a:lnTo>
                    <a:lnTo>
                      <a:pt x="157" y="33"/>
                    </a:lnTo>
                    <a:lnTo>
                      <a:pt x="133" y="48"/>
                    </a:lnTo>
                    <a:lnTo>
                      <a:pt x="109" y="66"/>
                    </a:lnTo>
                    <a:lnTo>
                      <a:pt x="87" y="88"/>
                    </a:lnTo>
                    <a:lnTo>
                      <a:pt x="66" y="109"/>
                    </a:lnTo>
                    <a:lnTo>
                      <a:pt x="48" y="133"/>
                    </a:lnTo>
                    <a:lnTo>
                      <a:pt x="32" y="157"/>
                    </a:lnTo>
                    <a:lnTo>
                      <a:pt x="21" y="184"/>
                    </a:lnTo>
                    <a:lnTo>
                      <a:pt x="10" y="210"/>
                    </a:lnTo>
                    <a:lnTo>
                      <a:pt x="4" y="239"/>
                    </a:lnTo>
                    <a:lnTo>
                      <a:pt x="1" y="269"/>
                    </a:lnTo>
                    <a:lnTo>
                      <a:pt x="0" y="300"/>
                    </a:lnTo>
                    <a:lnTo>
                      <a:pt x="1" y="330"/>
                    </a:lnTo>
                    <a:lnTo>
                      <a:pt x="4" y="360"/>
                    </a:lnTo>
                    <a:lnTo>
                      <a:pt x="10" y="388"/>
                    </a:lnTo>
                    <a:lnTo>
                      <a:pt x="21" y="415"/>
                    </a:lnTo>
                    <a:lnTo>
                      <a:pt x="32" y="441"/>
                    </a:lnTo>
                    <a:lnTo>
                      <a:pt x="48" y="466"/>
                    </a:lnTo>
                    <a:lnTo>
                      <a:pt x="66" y="489"/>
                    </a:lnTo>
                    <a:lnTo>
                      <a:pt x="87" y="513"/>
                    </a:lnTo>
                    <a:lnTo>
                      <a:pt x="109" y="532"/>
                    </a:lnTo>
                    <a:lnTo>
                      <a:pt x="133" y="550"/>
                    </a:lnTo>
                    <a:lnTo>
                      <a:pt x="157" y="564"/>
                    </a:lnTo>
                    <a:lnTo>
                      <a:pt x="183" y="578"/>
                    </a:lnTo>
                    <a:lnTo>
                      <a:pt x="210" y="586"/>
                    </a:lnTo>
                    <a:lnTo>
                      <a:pt x="238" y="594"/>
                    </a:lnTo>
                    <a:lnTo>
                      <a:pt x="268" y="598"/>
                    </a:lnTo>
                    <a:lnTo>
                      <a:pt x="300" y="600"/>
                    </a:lnTo>
                    <a:lnTo>
                      <a:pt x="314" y="599"/>
                    </a:lnTo>
                    <a:lnTo>
                      <a:pt x="321" y="598"/>
                    </a:lnTo>
                    <a:lnTo>
                      <a:pt x="330" y="598"/>
                    </a:lnTo>
                    <a:lnTo>
                      <a:pt x="344" y="596"/>
                    </a:lnTo>
                    <a:lnTo>
                      <a:pt x="351" y="594"/>
                    </a:lnTo>
                    <a:lnTo>
                      <a:pt x="360" y="594"/>
                    </a:lnTo>
                    <a:lnTo>
                      <a:pt x="373" y="590"/>
                    </a:lnTo>
                    <a:lnTo>
                      <a:pt x="387" y="586"/>
                    </a:lnTo>
                    <a:lnTo>
                      <a:pt x="400" y="581"/>
                    </a:lnTo>
                    <a:lnTo>
                      <a:pt x="415" y="578"/>
                    </a:lnTo>
                    <a:lnTo>
                      <a:pt x="427" y="570"/>
                    </a:lnTo>
                    <a:lnTo>
                      <a:pt x="429" y="568"/>
                    </a:lnTo>
                    <a:lnTo>
                      <a:pt x="430" y="567"/>
                    </a:lnTo>
                    <a:lnTo>
                      <a:pt x="433" y="567"/>
                    </a:lnTo>
                    <a:lnTo>
                      <a:pt x="440" y="564"/>
                    </a:lnTo>
                    <a:lnTo>
                      <a:pt x="452" y="557"/>
                    </a:lnTo>
                    <a:lnTo>
                      <a:pt x="465" y="550"/>
                    </a:lnTo>
                    <a:lnTo>
                      <a:pt x="476" y="540"/>
                    </a:lnTo>
                    <a:lnTo>
                      <a:pt x="488" y="532"/>
                    </a:lnTo>
                    <a:lnTo>
                      <a:pt x="512" y="5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3" name="Freeform 1017"/>
              <p:cNvSpPr>
                <a:spLocks/>
              </p:cNvSpPr>
              <p:nvPr/>
            </p:nvSpPr>
            <p:spPr bwMode="auto">
              <a:xfrm>
                <a:off x="4608" y="1392"/>
                <a:ext cx="200" cy="200"/>
              </a:xfrm>
              <a:custGeom>
                <a:avLst/>
                <a:gdLst/>
                <a:ahLst/>
                <a:cxnLst>
                  <a:cxn ang="0">
                    <a:pos x="597" y="269"/>
                  </a:cxn>
                  <a:cxn ang="0">
                    <a:pos x="585" y="210"/>
                  </a:cxn>
                  <a:cxn ang="0">
                    <a:pos x="564" y="157"/>
                  </a:cxn>
                  <a:cxn ang="0">
                    <a:pos x="531" y="109"/>
                  </a:cxn>
                  <a:cxn ang="0">
                    <a:pos x="488" y="66"/>
                  </a:cxn>
                  <a:cxn ang="0">
                    <a:pos x="440" y="33"/>
                  </a:cxn>
                  <a:cxn ang="0">
                    <a:pos x="387" y="11"/>
                  </a:cxn>
                  <a:cxn ang="0">
                    <a:pos x="330" y="1"/>
                  </a:cxn>
                  <a:cxn ang="0">
                    <a:pos x="268" y="1"/>
                  </a:cxn>
                  <a:cxn ang="0">
                    <a:pos x="210" y="11"/>
                  </a:cxn>
                  <a:cxn ang="0">
                    <a:pos x="157" y="33"/>
                  </a:cxn>
                  <a:cxn ang="0">
                    <a:pos x="109" y="66"/>
                  </a:cxn>
                  <a:cxn ang="0">
                    <a:pos x="66" y="109"/>
                  </a:cxn>
                  <a:cxn ang="0">
                    <a:pos x="32" y="157"/>
                  </a:cxn>
                  <a:cxn ang="0">
                    <a:pos x="10" y="210"/>
                  </a:cxn>
                  <a:cxn ang="0">
                    <a:pos x="1" y="269"/>
                  </a:cxn>
                  <a:cxn ang="0">
                    <a:pos x="1" y="330"/>
                  </a:cxn>
                  <a:cxn ang="0">
                    <a:pos x="10" y="388"/>
                  </a:cxn>
                  <a:cxn ang="0">
                    <a:pos x="32" y="441"/>
                  </a:cxn>
                  <a:cxn ang="0">
                    <a:pos x="66" y="489"/>
                  </a:cxn>
                  <a:cxn ang="0">
                    <a:pos x="109" y="532"/>
                  </a:cxn>
                  <a:cxn ang="0">
                    <a:pos x="157" y="564"/>
                  </a:cxn>
                  <a:cxn ang="0">
                    <a:pos x="210" y="586"/>
                  </a:cxn>
                  <a:cxn ang="0">
                    <a:pos x="268" y="598"/>
                  </a:cxn>
                  <a:cxn ang="0">
                    <a:pos x="314" y="599"/>
                  </a:cxn>
                  <a:cxn ang="0">
                    <a:pos x="330" y="598"/>
                  </a:cxn>
                  <a:cxn ang="0">
                    <a:pos x="351" y="594"/>
                  </a:cxn>
                  <a:cxn ang="0">
                    <a:pos x="373" y="590"/>
                  </a:cxn>
                  <a:cxn ang="0">
                    <a:pos x="400" y="581"/>
                  </a:cxn>
                  <a:cxn ang="0">
                    <a:pos x="427" y="570"/>
                  </a:cxn>
                  <a:cxn ang="0">
                    <a:pos x="430" y="567"/>
                  </a:cxn>
                  <a:cxn ang="0">
                    <a:pos x="440" y="564"/>
                  </a:cxn>
                  <a:cxn ang="0">
                    <a:pos x="465" y="550"/>
                  </a:cxn>
                  <a:cxn ang="0">
                    <a:pos x="488" y="532"/>
                  </a:cxn>
                  <a:cxn ang="0">
                    <a:pos x="531" y="489"/>
                  </a:cxn>
                  <a:cxn ang="0">
                    <a:pos x="549" y="466"/>
                  </a:cxn>
                  <a:cxn ang="0">
                    <a:pos x="564" y="441"/>
                  </a:cxn>
                  <a:cxn ang="0">
                    <a:pos x="566" y="431"/>
                  </a:cxn>
                  <a:cxn ang="0">
                    <a:pos x="570" y="427"/>
                  </a:cxn>
                  <a:cxn ang="0">
                    <a:pos x="580" y="401"/>
                  </a:cxn>
                  <a:cxn ang="0">
                    <a:pos x="589" y="373"/>
                  </a:cxn>
                  <a:cxn ang="0">
                    <a:pos x="594" y="352"/>
                  </a:cxn>
                  <a:cxn ang="0">
                    <a:pos x="597" y="330"/>
                  </a:cxn>
                  <a:cxn ang="0">
                    <a:pos x="598" y="315"/>
                  </a:cxn>
                </a:cxnLst>
                <a:rect l="0" t="0" r="r" b="b"/>
                <a:pathLst>
                  <a:path w="600" h="600">
                    <a:moveTo>
                      <a:pt x="600" y="300"/>
                    </a:moveTo>
                    <a:lnTo>
                      <a:pt x="597" y="269"/>
                    </a:lnTo>
                    <a:lnTo>
                      <a:pt x="594" y="239"/>
                    </a:lnTo>
                    <a:lnTo>
                      <a:pt x="585" y="210"/>
                    </a:lnTo>
                    <a:lnTo>
                      <a:pt x="577" y="184"/>
                    </a:lnTo>
                    <a:lnTo>
                      <a:pt x="564" y="157"/>
                    </a:lnTo>
                    <a:lnTo>
                      <a:pt x="549" y="133"/>
                    </a:lnTo>
                    <a:lnTo>
                      <a:pt x="531" y="109"/>
                    </a:lnTo>
                    <a:lnTo>
                      <a:pt x="512" y="88"/>
                    </a:lnTo>
                    <a:lnTo>
                      <a:pt x="488" y="66"/>
                    </a:lnTo>
                    <a:lnTo>
                      <a:pt x="465" y="48"/>
                    </a:lnTo>
                    <a:lnTo>
                      <a:pt x="440" y="33"/>
                    </a:lnTo>
                    <a:lnTo>
                      <a:pt x="415" y="22"/>
                    </a:lnTo>
                    <a:lnTo>
                      <a:pt x="387" y="11"/>
                    </a:lnTo>
                    <a:lnTo>
                      <a:pt x="360" y="5"/>
                    </a:lnTo>
                    <a:lnTo>
                      <a:pt x="330" y="1"/>
                    </a:lnTo>
                    <a:lnTo>
                      <a:pt x="300" y="0"/>
                    </a:lnTo>
                    <a:lnTo>
                      <a:pt x="268" y="1"/>
                    </a:lnTo>
                    <a:lnTo>
                      <a:pt x="238" y="5"/>
                    </a:lnTo>
                    <a:lnTo>
                      <a:pt x="210" y="11"/>
                    </a:lnTo>
                    <a:lnTo>
                      <a:pt x="183" y="22"/>
                    </a:lnTo>
                    <a:lnTo>
                      <a:pt x="157" y="33"/>
                    </a:lnTo>
                    <a:lnTo>
                      <a:pt x="133" y="48"/>
                    </a:lnTo>
                    <a:lnTo>
                      <a:pt x="109" y="66"/>
                    </a:lnTo>
                    <a:lnTo>
                      <a:pt x="87" y="88"/>
                    </a:lnTo>
                    <a:lnTo>
                      <a:pt x="66" y="109"/>
                    </a:lnTo>
                    <a:lnTo>
                      <a:pt x="48" y="133"/>
                    </a:lnTo>
                    <a:lnTo>
                      <a:pt x="32" y="157"/>
                    </a:lnTo>
                    <a:lnTo>
                      <a:pt x="21" y="184"/>
                    </a:lnTo>
                    <a:lnTo>
                      <a:pt x="10" y="210"/>
                    </a:lnTo>
                    <a:lnTo>
                      <a:pt x="4" y="239"/>
                    </a:lnTo>
                    <a:lnTo>
                      <a:pt x="1" y="269"/>
                    </a:lnTo>
                    <a:lnTo>
                      <a:pt x="0" y="300"/>
                    </a:lnTo>
                    <a:lnTo>
                      <a:pt x="1" y="330"/>
                    </a:lnTo>
                    <a:lnTo>
                      <a:pt x="4" y="360"/>
                    </a:lnTo>
                    <a:lnTo>
                      <a:pt x="10" y="388"/>
                    </a:lnTo>
                    <a:lnTo>
                      <a:pt x="21" y="415"/>
                    </a:lnTo>
                    <a:lnTo>
                      <a:pt x="32" y="441"/>
                    </a:lnTo>
                    <a:lnTo>
                      <a:pt x="48" y="466"/>
                    </a:lnTo>
                    <a:lnTo>
                      <a:pt x="66" y="489"/>
                    </a:lnTo>
                    <a:lnTo>
                      <a:pt x="87" y="513"/>
                    </a:lnTo>
                    <a:lnTo>
                      <a:pt x="109" y="532"/>
                    </a:lnTo>
                    <a:lnTo>
                      <a:pt x="133" y="550"/>
                    </a:lnTo>
                    <a:lnTo>
                      <a:pt x="157" y="564"/>
                    </a:lnTo>
                    <a:lnTo>
                      <a:pt x="183" y="578"/>
                    </a:lnTo>
                    <a:lnTo>
                      <a:pt x="210" y="586"/>
                    </a:lnTo>
                    <a:lnTo>
                      <a:pt x="238" y="594"/>
                    </a:lnTo>
                    <a:lnTo>
                      <a:pt x="268" y="598"/>
                    </a:lnTo>
                    <a:lnTo>
                      <a:pt x="300" y="600"/>
                    </a:lnTo>
                    <a:lnTo>
                      <a:pt x="314" y="599"/>
                    </a:lnTo>
                    <a:lnTo>
                      <a:pt x="321" y="598"/>
                    </a:lnTo>
                    <a:lnTo>
                      <a:pt x="330" y="598"/>
                    </a:lnTo>
                    <a:lnTo>
                      <a:pt x="344" y="596"/>
                    </a:lnTo>
                    <a:lnTo>
                      <a:pt x="351" y="594"/>
                    </a:lnTo>
                    <a:lnTo>
                      <a:pt x="360" y="594"/>
                    </a:lnTo>
                    <a:lnTo>
                      <a:pt x="373" y="590"/>
                    </a:lnTo>
                    <a:lnTo>
                      <a:pt x="387" y="586"/>
                    </a:lnTo>
                    <a:lnTo>
                      <a:pt x="400" y="581"/>
                    </a:lnTo>
                    <a:lnTo>
                      <a:pt x="415" y="578"/>
                    </a:lnTo>
                    <a:lnTo>
                      <a:pt x="427" y="570"/>
                    </a:lnTo>
                    <a:lnTo>
                      <a:pt x="429" y="568"/>
                    </a:lnTo>
                    <a:lnTo>
                      <a:pt x="430" y="567"/>
                    </a:lnTo>
                    <a:lnTo>
                      <a:pt x="433" y="567"/>
                    </a:lnTo>
                    <a:lnTo>
                      <a:pt x="440" y="564"/>
                    </a:lnTo>
                    <a:lnTo>
                      <a:pt x="452" y="557"/>
                    </a:lnTo>
                    <a:lnTo>
                      <a:pt x="465" y="550"/>
                    </a:lnTo>
                    <a:lnTo>
                      <a:pt x="476" y="540"/>
                    </a:lnTo>
                    <a:lnTo>
                      <a:pt x="488" y="532"/>
                    </a:lnTo>
                    <a:lnTo>
                      <a:pt x="512" y="513"/>
                    </a:lnTo>
                    <a:lnTo>
                      <a:pt x="531" y="489"/>
                    </a:lnTo>
                    <a:lnTo>
                      <a:pt x="540" y="477"/>
                    </a:lnTo>
                    <a:lnTo>
                      <a:pt x="549" y="466"/>
                    </a:lnTo>
                    <a:lnTo>
                      <a:pt x="556" y="453"/>
                    </a:lnTo>
                    <a:lnTo>
                      <a:pt x="564" y="441"/>
                    </a:lnTo>
                    <a:lnTo>
                      <a:pt x="566" y="434"/>
                    </a:lnTo>
                    <a:lnTo>
                      <a:pt x="566" y="431"/>
                    </a:lnTo>
                    <a:lnTo>
                      <a:pt x="567" y="430"/>
                    </a:lnTo>
                    <a:lnTo>
                      <a:pt x="570" y="427"/>
                    </a:lnTo>
                    <a:lnTo>
                      <a:pt x="577" y="415"/>
                    </a:lnTo>
                    <a:lnTo>
                      <a:pt x="580" y="401"/>
                    </a:lnTo>
                    <a:lnTo>
                      <a:pt x="585" y="388"/>
                    </a:lnTo>
                    <a:lnTo>
                      <a:pt x="589" y="373"/>
                    </a:lnTo>
                    <a:lnTo>
                      <a:pt x="594" y="360"/>
                    </a:lnTo>
                    <a:lnTo>
                      <a:pt x="594" y="352"/>
                    </a:lnTo>
                    <a:lnTo>
                      <a:pt x="595" y="345"/>
                    </a:lnTo>
                    <a:lnTo>
                      <a:pt x="597" y="330"/>
                    </a:lnTo>
                    <a:lnTo>
                      <a:pt x="597" y="322"/>
                    </a:lnTo>
                    <a:lnTo>
                      <a:pt x="598" y="315"/>
                    </a:lnTo>
                    <a:lnTo>
                      <a:pt x="600" y="300"/>
                    </a:lnTo>
                  </a:path>
                </a:pathLst>
              </a:custGeom>
              <a:solidFill>
                <a:srgbClr val="00AFDB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0" bIns="0" anchor="ctr"/>
              <a:lstStyle/>
              <a:p>
                <a:endParaRPr lang="en-US" sz="24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4" name="Rectangle 1018"/>
              <p:cNvSpPr>
                <a:spLocks noChangeArrowheads="1"/>
              </p:cNvSpPr>
              <p:nvPr/>
            </p:nvSpPr>
            <p:spPr bwMode="auto">
              <a:xfrm>
                <a:off x="4674" y="1417"/>
                <a:ext cx="6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25" name="Group 1019"/>
            <p:cNvGrpSpPr>
              <a:grpSpLocks/>
            </p:cNvGrpSpPr>
            <p:nvPr/>
          </p:nvGrpSpPr>
          <p:grpSpPr bwMode="auto">
            <a:xfrm>
              <a:off x="3691182" y="4262080"/>
              <a:ext cx="317500" cy="328613"/>
              <a:chOff x="2303" y="3276"/>
              <a:chExt cx="200" cy="207"/>
            </a:xfrm>
          </p:grpSpPr>
          <p:sp>
            <p:nvSpPr>
              <p:cNvPr id="1026" name="Freeform 1020"/>
              <p:cNvSpPr>
                <a:spLocks/>
              </p:cNvSpPr>
              <p:nvPr/>
            </p:nvSpPr>
            <p:spPr bwMode="auto">
              <a:xfrm>
                <a:off x="2303" y="3276"/>
                <a:ext cx="200" cy="200"/>
              </a:xfrm>
              <a:custGeom>
                <a:avLst/>
                <a:gdLst/>
                <a:ahLst/>
                <a:cxnLst>
                  <a:cxn ang="0">
                    <a:pos x="269" y="2"/>
                  </a:cxn>
                  <a:cxn ang="0">
                    <a:pos x="210" y="11"/>
                  </a:cxn>
                  <a:cxn ang="0">
                    <a:pos x="158" y="33"/>
                  </a:cxn>
                  <a:cxn ang="0">
                    <a:pos x="110" y="66"/>
                  </a:cxn>
                  <a:cxn ang="0">
                    <a:pos x="66" y="110"/>
                  </a:cxn>
                  <a:cxn ang="0">
                    <a:pos x="33" y="158"/>
                  </a:cxn>
                  <a:cxn ang="0">
                    <a:pos x="11" y="210"/>
                  </a:cxn>
                  <a:cxn ang="0">
                    <a:pos x="2" y="269"/>
                  </a:cxn>
                  <a:cxn ang="0">
                    <a:pos x="2" y="330"/>
                  </a:cxn>
                  <a:cxn ang="0">
                    <a:pos x="11" y="388"/>
                  </a:cxn>
                  <a:cxn ang="0">
                    <a:pos x="33" y="441"/>
                  </a:cxn>
                  <a:cxn ang="0">
                    <a:pos x="66" y="489"/>
                  </a:cxn>
                  <a:cxn ang="0">
                    <a:pos x="110" y="532"/>
                  </a:cxn>
                  <a:cxn ang="0">
                    <a:pos x="158" y="564"/>
                  </a:cxn>
                  <a:cxn ang="0">
                    <a:pos x="210" y="586"/>
                  </a:cxn>
                  <a:cxn ang="0">
                    <a:pos x="269" y="598"/>
                  </a:cxn>
                  <a:cxn ang="0">
                    <a:pos x="315" y="599"/>
                  </a:cxn>
                  <a:cxn ang="0">
                    <a:pos x="330" y="598"/>
                  </a:cxn>
                  <a:cxn ang="0">
                    <a:pos x="352" y="594"/>
                  </a:cxn>
                  <a:cxn ang="0">
                    <a:pos x="374" y="590"/>
                  </a:cxn>
                  <a:cxn ang="0">
                    <a:pos x="401" y="581"/>
                  </a:cxn>
                  <a:cxn ang="0">
                    <a:pos x="428" y="570"/>
                  </a:cxn>
                  <a:cxn ang="0">
                    <a:pos x="431" y="567"/>
                  </a:cxn>
                  <a:cxn ang="0">
                    <a:pos x="441" y="564"/>
                  </a:cxn>
                  <a:cxn ang="0">
                    <a:pos x="466" y="550"/>
                  </a:cxn>
                  <a:cxn ang="0">
                    <a:pos x="489" y="532"/>
                  </a:cxn>
                  <a:cxn ang="0">
                    <a:pos x="532" y="489"/>
                  </a:cxn>
                  <a:cxn ang="0">
                    <a:pos x="550" y="466"/>
                  </a:cxn>
                  <a:cxn ang="0">
                    <a:pos x="564" y="441"/>
                  </a:cxn>
                  <a:cxn ang="0">
                    <a:pos x="567" y="431"/>
                  </a:cxn>
                  <a:cxn ang="0">
                    <a:pos x="570" y="428"/>
                  </a:cxn>
                  <a:cxn ang="0">
                    <a:pos x="581" y="401"/>
                  </a:cxn>
                  <a:cxn ang="0">
                    <a:pos x="590" y="374"/>
                  </a:cxn>
                  <a:cxn ang="0">
                    <a:pos x="594" y="352"/>
                  </a:cxn>
                  <a:cxn ang="0">
                    <a:pos x="598" y="330"/>
                  </a:cxn>
                  <a:cxn ang="0">
                    <a:pos x="599" y="315"/>
                  </a:cxn>
                  <a:cxn ang="0">
                    <a:pos x="598" y="269"/>
                  </a:cxn>
                  <a:cxn ang="0">
                    <a:pos x="586" y="210"/>
                  </a:cxn>
                  <a:cxn ang="0">
                    <a:pos x="564" y="158"/>
                  </a:cxn>
                  <a:cxn ang="0">
                    <a:pos x="532" y="110"/>
                  </a:cxn>
                  <a:cxn ang="0">
                    <a:pos x="489" y="66"/>
                  </a:cxn>
                  <a:cxn ang="0">
                    <a:pos x="441" y="33"/>
                  </a:cxn>
                  <a:cxn ang="0">
                    <a:pos x="388" y="11"/>
                  </a:cxn>
                  <a:cxn ang="0">
                    <a:pos x="330" y="2"/>
                  </a:cxn>
                </a:cxnLst>
                <a:rect l="0" t="0" r="r" b="b"/>
                <a:pathLst>
                  <a:path w="600" h="600">
                    <a:moveTo>
                      <a:pt x="300" y="0"/>
                    </a:moveTo>
                    <a:lnTo>
                      <a:pt x="269" y="2"/>
                    </a:lnTo>
                    <a:lnTo>
                      <a:pt x="239" y="5"/>
                    </a:lnTo>
                    <a:lnTo>
                      <a:pt x="210" y="11"/>
                    </a:lnTo>
                    <a:lnTo>
                      <a:pt x="184" y="22"/>
                    </a:lnTo>
                    <a:lnTo>
                      <a:pt x="158" y="33"/>
                    </a:lnTo>
                    <a:lnTo>
                      <a:pt x="134" y="48"/>
                    </a:lnTo>
                    <a:lnTo>
                      <a:pt x="110" y="66"/>
                    </a:lnTo>
                    <a:lnTo>
                      <a:pt x="88" y="88"/>
                    </a:lnTo>
                    <a:lnTo>
                      <a:pt x="66" y="110"/>
                    </a:lnTo>
                    <a:lnTo>
                      <a:pt x="48" y="134"/>
                    </a:lnTo>
                    <a:lnTo>
                      <a:pt x="33" y="158"/>
                    </a:lnTo>
                    <a:lnTo>
                      <a:pt x="22" y="184"/>
                    </a:lnTo>
                    <a:lnTo>
                      <a:pt x="11" y="210"/>
                    </a:lnTo>
                    <a:lnTo>
                      <a:pt x="5" y="239"/>
                    </a:lnTo>
                    <a:lnTo>
                      <a:pt x="2" y="269"/>
                    </a:lnTo>
                    <a:lnTo>
                      <a:pt x="0" y="300"/>
                    </a:lnTo>
                    <a:lnTo>
                      <a:pt x="2" y="330"/>
                    </a:lnTo>
                    <a:lnTo>
                      <a:pt x="5" y="360"/>
                    </a:lnTo>
                    <a:lnTo>
                      <a:pt x="11" y="388"/>
                    </a:lnTo>
                    <a:lnTo>
                      <a:pt x="22" y="416"/>
                    </a:lnTo>
                    <a:lnTo>
                      <a:pt x="33" y="441"/>
                    </a:lnTo>
                    <a:lnTo>
                      <a:pt x="48" y="466"/>
                    </a:lnTo>
                    <a:lnTo>
                      <a:pt x="66" y="489"/>
                    </a:lnTo>
                    <a:lnTo>
                      <a:pt x="88" y="513"/>
                    </a:lnTo>
                    <a:lnTo>
                      <a:pt x="110" y="532"/>
                    </a:lnTo>
                    <a:lnTo>
                      <a:pt x="134" y="550"/>
                    </a:lnTo>
                    <a:lnTo>
                      <a:pt x="158" y="564"/>
                    </a:lnTo>
                    <a:lnTo>
                      <a:pt x="184" y="578"/>
                    </a:lnTo>
                    <a:lnTo>
                      <a:pt x="210" y="586"/>
                    </a:lnTo>
                    <a:lnTo>
                      <a:pt x="239" y="594"/>
                    </a:lnTo>
                    <a:lnTo>
                      <a:pt x="269" y="598"/>
                    </a:lnTo>
                    <a:lnTo>
                      <a:pt x="300" y="600"/>
                    </a:lnTo>
                    <a:lnTo>
                      <a:pt x="315" y="599"/>
                    </a:lnTo>
                    <a:lnTo>
                      <a:pt x="322" y="598"/>
                    </a:lnTo>
                    <a:lnTo>
                      <a:pt x="330" y="598"/>
                    </a:lnTo>
                    <a:lnTo>
                      <a:pt x="345" y="596"/>
                    </a:lnTo>
                    <a:lnTo>
                      <a:pt x="352" y="594"/>
                    </a:lnTo>
                    <a:lnTo>
                      <a:pt x="360" y="594"/>
                    </a:lnTo>
                    <a:lnTo>
                      <a:pt x="374" y="590"/>
                    </a:lnTo>
                    <a:lnTo>
                      <a:pt x="388" y="586"/>
                    </a:lnTo>
                    <a:lnTo>
                      <a:pt x="401" y="581"/>
                    </a:lnTo>
                    <a:lnTo>
                      <a:pt x="416" y="578"/>
                    </a:lnTo>
                    <a:lnTo>
                      <a:pt x="428" y="570"/>
                    </a:lnTo>
                    <a:lnTo>
                      <a:pt x="430" y="568"/>
                    </a:lnTo>
                    <a:lnTo>
                      <a:pt x="431" y="567"/>
                    </a:lnTo>
                    <a:lnTo>
                      <a:pt x="434" y="567"/>
                    </a:lnTo>
                    <a:lnTo>
                      <a:pt x="441" y="564"/>
                    </a:lnTo>
                    <a:lnTo>
                      <a:pt x="453" y="557"/>
                    </a:lnTo>
                    <a:lnTo>
                      <a:pt x="466" y="550"/>
                    </a:lnTo>
                    <a:lnTo>
                      <a:pt x="477" y="540"/>
                    </a:lnTo>
                    <a:lnTo>
                      <a:pt x="489" y="532"/>
                    </a:lnTo>
                    <a:lnTo>
                      <a:pt x="513" y="513"/>
                    </a:lnTo>
                    <a:lnTo>
                      <a:pt x="532" y="489"/>
                    </a:lnTo>
                    <a:lnTo>
                      <a:pt x="540" y="477"/>
                    </a:lnTo>
                    <a:lnTo>
                      <a:pt x="550" y="466"/>
                    </a:lnTo>
                    <a:lnTo>
                      <a:pt x="557" y="453"/>
                    </a:lnTo>
                    <a:lnTo>
                      <a:pt x="564" y="441"/>
                    </a:lnTo>
                    <a:lnTo>
                      <a:pt x="567" y="434"/>
                    </a:lnTo>
                    <a:lnTo>
                      <a:pt x="567" y="431"/>
                    </a:lnTo>
                    <a:lnTo>
                      <a:pt x="568" y="430"/>
                    </a:lnTo>
                    <a:lnTo>
                      <a:pt x="570" y="428"/>
                    </a:lnTo>
                    <a:lnTo>
                      <a:pt x="578" y="416"/>
                    </a:lnTo>
                    <a:lnTo>
                      <a:pt x="581" y="401"/>
                    </a:lnTo>
                    <a:lnTo>
                      <a:pt x="586" y="388"/>
                    </a:lnTo>
                    <a:lnTo>
                      <a:pt x="590" y="374"/>
                    </a:lnTo>
                    <a:lnTo>
                      <a:pt x="594" y="360"/>
                    </a:lnTo>
                    <a:lnTo>
                      <a:pt x="594" y="352"/>
                    </a:lnTo>
                    <a:lnTo>
                      <a:pt x="596" y="345"/>
                    </a:lnTo>
                    <a:lnTo>
                      <a:pt x="598" y="330"/>
                    </a:lnTo>
                    <a:lnTo>
                      <a:pt x="598" y="322"/>
                    </a:lnTo>
                    <a:lnTo>
                      <a:pt x="599" y="315"/>
                    </a:lnTo>
                    <a:lnTo>
                      <a:pt x="600" y="300"/>
                    </a:lnTo>
                    <a:lnTo>
                      <a:pt x="598" y="269"/>
                    </a:lnTo>
                    <a:lnTo>
                      <a:pt x="594" y="239"/>
                    </a:lnTo>
                    <a:lnTo>
                      <a:pt x="586" y="210"/>
                    </a:lnTo>
                    <a:lnTo>
                      <a:pt x="578" y="184"/>
                    </a:lnTo>
                    <a:lnTo>
                      <a:pt x="564" y="158"/>
                    </a:lnTo>
                    <a:lnTo>
                      <a:pt x="550" y="134"/>
                    </a:lnTo>
                    <a:lnTo>
                      <a:pt x="532" y="110"/>
                    </a:lnTo>
                    <a:lnTo>
                      <a:pt x="513" y="88"/>
                    </a:lnTo>
                    <a:lnTo>
                      <a:pt x="489" y="66"/>
                    </a:lnTo>
                    <a:lnTo>
                      <a:pt x="466" y="48"/>
                    </a:lnTo>
                    <a:lnTo>
                      <a:pt x="441" y="33"/>
                    </a:lnTo>
                    <a:lnTo>
                      <a:pt x="416" y="22"/>
                    </a:lnTo>
                    <a:lnTo>
                      <a:pt x="388" y="11"/>
                    </a:lnTo>
                    <a:lnTo>
                      <a:pt x="360" y="5"/>
                    </a:lnTo>
                    <a:lnTo>
                      <a:pt x="330" y="2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00AFDB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0" bIns="0" anchor="ctr"/>
              <a:lstStyle/>
              <a:p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7" name="Freeform 1021"/>
              <p:cNvSpPr>
                <a:spLocks/>
              </p:cNvSpPr>
              <p:nvPr/>
            </p:nvSpPr>
            <p:spPr bwMode="auto">
              <a:xfrm>
                <a:off x="2303" y="3283"/>
                <a:ext cx="200" cy="200"/>
              </a:xfrm>
              <a:custGeom>
                <a:avLst/>
                <a:gdLst/>
                <a:ahLst/>
                <a:cxnLst>
                  <a:cxn ang="0">
                    <a:pos x="66" y="110"/>
                  </a:cxn>
                  <a:cxn ang="0">
                    <a:pos x="33" y="158"/>
                  </a:cxn>
                  <a:cxn ang="0">
                    <a:pos x="11" y="210"/>
                  </a:cxn>
                  <a:cxn ang="0">
                    <a:pos x="2" y="269"/>
                  </a:cxn>
                  <a:cxn ang="0">
                    <a:pos x="2" y="330"/>
                  </a:cxn>
                  <a:cxn ang="0">
                    <a:pos x="11" y="388"/>
                  </a:cxn>
                  <a:cxn ang="0">
                    <a:pos x="33" y="441"/>
                  </a:cxn>
                  <a:cxn ang="0">
                    <a:pos x="66" y="489"/>
                  </a:cxn>
                  <a:cxn ang="0">
                    <a:pos x="110" y="532"/>
                  </a:cxn>
                  <a:cxn ang="0">
                    <a:pos x="158" y="564"/>
                  </a:cxn>
                  <a:cxn ang="0">
                    <a:pos x="210" y="586"/>
                  </a:cxn>
                  <a:cxn ang="0">
                    <a:pos x="269" y="598"/>
                  </a:cxn>
                  <a:cxn ang="0">
                    <a:pos x="315" y="599"/>
                  </a:cxn>
                  <a:cxn ang="0">
                    <a:pos x="330" y="598"/>
                  </a:cxn>
                  <a:cxn ang="0">
                    <a:pos x="352" y="594"/>
                  </a:cxn>
                  <a:cxn ang="0">
                    <a:pos x="374" y="590"/>
                  </a:cxn>
                  <a:cxn ang="0">
                    <a:pos x="401" y="581"/>
                  </a:cxn>
                  <a:cxn ang="0">
                    <a:pos x="428" y="570"/>
                  </a:cxn>
                  <a:cxn ang="0">
                    <a:pos x="431" y="567"/>
                  </a:cxn>
                  <a:cxn ang="0">
                    <a:pos x="441" y="564"/>
                  </a:cxn>
                  <a:cxn ang="0">
                    <a:pos x="466" y="550"/>
                  </a:cxn>
                  <a:cxn ang="0">
                    <a:pos x="489" y="532"/>
                  </a:cxn>
                  <a:cxn ang="0">
                    <a:pos x="532" y="489"/>
                  </a:cxn>
                  <a:cxn ang="0">
                    <a:pos x="550" y="466"/>
                  </a:cxn>
                  <a:cxn ang="0">
                    <a:pos x="564" y="441"/>
                  </a:cxn>
                  <a:cxn ang="0">
                    <a:pos x="567" y="431"/>
                  </a:cxn>
                  <a:cxn ang="0">
                    <a:pos x="570" y="428"/>
                  </a:cxn>
                  <a:cxn ang="0">
                    <a:pos x="581" y="401"/>
                  </a:cxn>
                  <a:cxn ang="0">
                    <a:pos x="590" y="374"/>
                  </a:cxn>
                  <a:cxn ang="0">
                    <a:pos x="594" y="352"/>
                  </a:cxn>
                  <a:cxn ang="0">
                    <a:pos x="598" y="330"/>
                  </a:cxn>
                  <a:cxn ang="0">
                    <a:pos x="599" y="315"/>
                  </a:cxn>
                  <a:cxn ang="0">
                    <a:pos x="598" y="269"/>
                  </a:cxn>
                  <a:cxn ang="0">
                    <a:pos x="586" y="210"/>
                  </a:cxn>
                  <a:cxn ang="0">
                    <a:pos x="564" y="158"/>
                  </a:cxn>
                  <a:cxn ang="0">
                    <a:pos x="532" y="110"/>
                  </a:cxn>
                  <a:cxn ang="0">
                    <a:pos x="489" y="66"/>
                  </a:cxn>
                  <a:cxn ang="0">
                    <a:pos x="441" y="33"/>
                  </a:cxn>
                  <a:cxn ang="0">
                    <a:pos x="388" y="11"/>
                  </a:cxn>
                  <a:cxn ang="0">
                    <a:pos x="330" y="2"/>
                  </a:cxn>
                  <a:cxn ang="0">
                    <a:pos x="269" y="2"/>
                  </a:cxn>
                  <a:cxn ang="0">
                    <a:pos x="210" y="11"/>
                  </a:cxn>
                  <a:cxn ang="0">
                    <a:pos x="158" y="33"/>
                  </a:cxn>
                  <a:cxn ang="0">
                    <a:pos x="110" y="66"/>
                  </a:cxn>
                </a:cxnLst>
                <a:rect l="0" t="0" r="r" b="b"/>
                <a:pathLst>
                  <a:path w="600" h="600">
                    <a:moveTo>
                      <a:pt x="88" y="88"/>
                    </a:moveTo>
                    <a:lnTo>
                      <a:pt x="66" y="110"/>
                    </a:lnTo>
                    <a:lnTo>
                      <a:pt x="48" y="134"/>
                    </a:lnTo>
                    <a:lnTo>
                      <a:pt x="33" y="158"/>
                    </a:lnTo>
                    <a:lnTo>
                      <a:pt x="22" y="184"/>
                    </a:lnTo>
                    <a:lnTo>
                      <a:pt x="11" y="210"/>
                    </a:lnTo>
                    <a:lnTo>
                      <a:pt x="5" y="239"/>
                    </a:lnTo>
                    <a:lnTo>
                      <a:pt x="2" y="269"/>
                    </a:lnTo>
                    <a:lnTo>
                      <a:pt x="0" y="300"/>
                    </a:lnTo>
                    <a:lnTo>
                      <a:pt x="2" y="330"/>
                    </a:lnTo>
                    <a:lnTo>
                      <a:pt x="5" y="360"/>
                    </a:lnTo>
                    <a:lnTo>
                      <a:pt x="11" y="388"/>
                    </a:lnTo>
                    <a:lnTo>
                      <a:pt x="22" y="416"/>
                    </a:lnTo>
                    <a:lnTo>
                      <a:pt x="33" y="441"/>
                    </a:lnTo>
                    <a:lnTo>
                      <a:pt x="48" y="466"/>
                    </a:lnTo>
                    <a:lnTo>
                      <a:pt x="66" y="489"/>
                    </a:lnTo>
                    <a:lnTo>
                      <a:pt x="88" y="513"/>
                    </a:lnTo>
                    <a:lnTo>
                      <a:pt x="110" y="532"/>
                    </a:lnTo>
                    <a:lnTo>
                      <a:pt x="134" y="550"/>
                    </a:lnTo>
                    <a:lnTo>
                      <a:pt x="158" y="564"/>
                    </a:lnTo>
                    <a:lnTo>
                      <a:pt x="184" y="578"/>
                    </a:lnTo>
                    <a:lnTo>
                      <a:pt x="210" y="586"/>
                    </a:lnTo>
                    <a:lnTo>
                      <a:pt x="239" y="594"/>
                    </a:lnTo>
                    <a:lnTo>
                      <a:pt x="269" y="598"/>
                    </a:lnTo>
                    <a:lnTo>
                      <a:pt x="300" y="600"/>
                    </a:lnTo>
                    <a:lnTo>
                      <a:pt x="315" y="599"/>
                    </a:lnTo>
                    <a:lnTo>
                      <a:pt x="322" y="598"/>
                    </a:lnTo>
                    <a:lnTo>
                      <a:pt x="330" y="598"/>
                    </a:lnTo>
                    <a:lnTo>
                      <a:pt x="345" y="596"/>
                    </a:lnTo>
                    <a:lnTo>
                      <a:pt x="352" y="594"/>
                    </a:lnTo>
                    <a:lnTo>
                      <a:pt x="360" y="594"/>
                    </a:lnTo>
                    <a:lnTo>
                      <a:pt x="374" y="590"/>
                    </a:lnTo>
                    <a:lnTo>
                      <a:pt x="388" y="586"/>
                    </a:lnTo>
                    <a:lnTo>
                      <a:pt x="401" y="581"/>
                    </a:lnTo>
                    <a:lnTo>
                      <a:pt x="416" y="578"/>
                    </a:lnTo>
                    <a:lnTo>
                      <a:pt x="428" y="570"/>
                    </a:lnTo>
                    <a:lnTo>
                      <a:pt x="430" y="568"/>
                    </a:lnTo>
                    <a:lnTo>
                      <a:pt x="431" y="567"/>
                    </a:lnTo>
                    <a:lnTo>
                      <a:pt x="434" y="567"/>
                    </a:lnTo>
                    <a:lnTo>
                      <a:pt x="441" y="564"/>
                    </a:lnTo>
                    <a:lnTo>
                      <a:pt x="453" y="557"/>
                    </a:lnTo>
                    <a:lnTo>
                      <a:pt x="466" y="550"/>
                    </a:lnTo>
                    <a:lnTo>
                      <a:pt x="477" y="540"/>
                    </a:lnTo>
                    <a:lnTo>
                      <a:pt x="489" y="532"/>
                    </a:lnTo>
                    <a:lnTo>
                      <a:pt x="513" y="513"/>
                    </a:lnTo>
                    <a:lnTo>
                      <a:pt x="532" y="489"/>
                    </a:lnTo>
                    <a:lnTo>
                      <a:pt x="540" y="477"/>
                    </a:lnTo>
                    <a:lnTo>
                      <a:pt x="550" y="466"/>
                    </a:lnTo>
                    <a:lnTo>
                      <a:pt x="557" y="453"/>
                    </a:lnTo>
                    <a:lnTo>
                      <a:pt x="564" y="441"/>
                    </a:lnTo>
                    <a:lnTo>
                      <a:pt x="567" y="434"/>
                    </a:lnTo>
                    <a:lnTo>
                      <a:pt x="567" y="431"/>
                    </a:lnTo>
                    <a:lnTo>
                      <a:pt x="568" y="430"/>
                    </a:lnTo>
                    <a:lnTo>
                      <a:pt x="570" y="428"/>
                    </a:lnTo>
                    <a:lnTo>
                      <a:pt x="578" y="416"/>
                    </a:lnTo>
                    <a:lnTo>
                      <a:pt x="581" y="401"/>
                    </a:lnTo>
                    <a:lnTo>
                      <a:pt x="586" y="388"/>
                    </a:lnTo>
                    <a:lnTo>
                      <a:pt x="590" y="374"/>
                    </a:lnTo>
                    <a:lnTo>
                      <a:pt x="594" y="360"/>
                    </a:lnTo>
                    <a:lnTo>
                      <a:pt x="594" y="352"/>
                    </a:lnTo>
                    <a:lnTo>
                      <a:pt x="596" y="345"/>
                    </a:lnTo>
                    <a:lnTo>
                      <a:pt x="598" y="330"/>
                    </a:lnTo>
                    <a:lnTo>
                      <a:pt x="598" y="322"/>
                    </a:lnTo>
                    <a:lnTo>
                      <a:pt x="599" y="315"/>
                    </a:lnTo>
                    <a:lnTo>
                      <a:pt x="600" y="300"/>
                    </a:lnTo>
                    <a:lnTo>
                      <a:pt x="598" y="269"/>
                    </a:lnTo>
                    <a:lnTo>
                      <a:pt x="594" y="239"/>
                    </a:lnTo>
                    <a:lnTo>
                      <a:pt x="586" y="210"/>
                    </a:lnTo>
                    <a:lnTo>
                      <a:pt x="578" y="184"/>
                    </a:lnTo>
                    <a:lnTo>
                      <a:pt x="564" y="158"/>
                    </a:lnTo>
                    <a:lnTo>
                      <a:pt x="550" y="134"/>
                    </a:lnTo>
                    <a:lnTo>
                      <a:pt x="532" y="110"/>
                    </a:lnTo>
                    <a:lnTo>
                      <a:pt x="513" y="88"/>
                    </a:lnTo>
                    <a:lnTo>
                      <a:pt x="489" y="66"/>
                    </a:lnTo>
                    <a:lnTo>
                      <a:pt x="466" y="48"/>
                    </a:lnTo>
                    <a:lnTo>
                      <a:pt x="441" y="33"/>
                    </a:lnTo>
                    <a:lnTo>
                      <a:pt x="416" y="22"/>
                    </a:lnTo>
                    <a:lnTo>
                      <a:pt x="388" y="11"/>
                    </a:lnTo>
                    <a:lnTo>
                      <a:pt x="360" y="5"/>
                    </a:lnTo>
                    <a:lnTo>
                      <a:pt x="330" y="2"/>
                    </a:lnTo>
                    <a:lnTo>
                      <a:pt x="300" y="0"/>
                    </a:lnTo>
                    <a:lnTo>
                      <a:pt x="269" y="2"/>
                    </a:lnTo>
                    <a:lnTo>
                      <a:pt x="239" y="5"/>
                    </a:lnTo>
                    <a:lnTo>
                      <a:pt x="210" y="11"/>
                    </a:lnTo>
                    <a:lnTo>
                      <a:pt x="184" y="22"/>
                    </a:lnTo>
                    <a:lnTo>
                      <a:pt x="158" y="33"/>
                    </a:lnTo>
                    <a:lnTo>
                      <a:pt x="134" y="48"/>
                    </a:lnTo>
                    <a:lnTo>
                      <a:pt x="110" y="66"/>
                    </a:lnTo>
                    <a:lnTo>
                      <a:pt x="88" y="8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28" name="Rectangle 1022"/>
              <p:cNvSpPr>
                <a:spLocks noChangeArrowheads="1"/>
              </p:cNvSpPr>
              <p:nvPr/>
            </p:nvSpPr>
            <p:spPr bwMode="auto">
              <a:xfrm>
                <a:off x="2364" y="3309"/>
                <a:ext cx="6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029" name="Rectangle 1023"/>
            <p:cNvSpPr>
              <a:spLocks noChangeArrowheads="1"/>
            </p:cNvSpPr>
            <p:nvPr/>
          </p:nvSpPr>
          <p:spPr bwMode="auto">
            <a:xfrm>
              <a:off x="6994758" y="2797880"/>
              <a:ext cx="77104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Block I/O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3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1" name="Rectangle 1025"/>
            <p:cNvSpPr>
              <a:spLocks noChangeArrowheads="1"/>
            </p:cNvSpPr>
            <p:nvPr/>
          </p:nvSpPr>
          <p:spPr bwMode="auto">
            <a:xfrm>
              <a:off x="7777842" y="3504516"/>
              <a:ext cx="100623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Storage Array</a:t>
              </a:r>
              <a:endParaRPr lang="en-US" sz="3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2" name="Line 1026"/>
            <p:cNvSpPr>
              <a:spLocks noChangeShapeType="1"/>
            </p:cNvSpPr>
            <p:nvPr/>
          </p:nvSpPr>
          <p:spPr bwMode="auto">
            <a:xfrm>
              <a:off x="2819400" y="4073037"/>
              <a:ext cx="137160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0" tIns="0" rIns="0" bIns="0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3" name="Line 1027"/>
            <p:cNvSpPr>
              <a:spLocks noChangeShapeType="1"/>
            </p:cNvSpPr>
            <p:nvPr/>
          </p:nvSpPr>
          <p:spPr bwMode="auto">
            <a:xfrm flipH="1">
              <a:off x="2800350" y="4215912"/>
              <a:ext cx="137160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0" tIns="0" rIns="0" bIns="0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4" name="Line 1028"/>
            <p:cNvSpPr>
              <a:spLocks noChangeShapeType="1"/>
            </p:cNvSpPr>
            <p:nvPr/>
          </p:nvSpPr>
          <p:spPr bwMode="auto">
            <a:xfrm flipV="1">
              <a:off x="6572250" y="2176462"/>
              <a:ext cx="121920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0" tIns="0" rIns="0" bIns="0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5" name="Line 1029"/>
            <p:cNvSpPr>
              <a:spLocks noChangeShapeType="1"/>
            </p:cNvSpPr>
            <p:nvPr/>
          </p:nvSpPr>
          <p:spPr bwMode="auto">
            <a:xfrm flipH="1">
              <a:off x="6562725" y="2328862"/>
              <a:ext cx="121920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0" tIns="0" rIns="0" bIns="0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266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1839688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126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5914" y="1545770"/>
              <a:ext cx="987552" cy="432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6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51856" y="1306288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7: Network-Attached Storage (NAS)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NAS implementations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NAS use cases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File-level virtualization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NAS Implementation and File-level Virtualization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7: Network-Attached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Implementation – Unified NAS </a:t>
            </a:r>
          </a:p>
        </p:txBody>
      </p:sp>
      <p:sp>
        <p:nvSpPr>
          <p:cNvPr id="2056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3429000"/>
          </a:xfrm>
        </p:spPr>
        <p:txBody>
          <a:bodyPr/>
          <a:lstStyle/>
          <a:p>
            <a:r>
              <a:rPr lang="en-US" dirty="0" smtClean="0"/>
              <a:t>Consolidates NAS-based (file-level) and SAN-based (block-level) access on a single storage platform</a:t>
            </a:r>
          </a:p>
          <a:p>
            <a:r>
              <a:rPr lang="en-US" dirty="0" smtClean="0"/>
              <a:t>Supports both CIFS and NFS protocols for file access and </a:t>
            </a:r>
            <a:r>
              <a:rPr lang="en-US" dirty="0" err="1" smtClean="0"/>
              <a:t>iSCSI</a:t>
            </a:r>
            <a:r>
              <a:rPr lang="en-US" dirty="0" smtClean="0"/>
              <a:t> and FC protocols for block level access</a:t>
            </a:r>
          </a:p>
          <a:p>
            <a:r>
              <a:rPr lang="en-US" dirty="0" smtClean="0"/>
              <a:t>Provides unified management for both NAS head and storage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1295400" y="3263900"/>
            <a:ext cx="52578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NAS Connectivity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786466" y="917223"/>
            <a:ext cx="5311020" cy="5070771"/>
            <a:chOff x="1786466" y="917223"/>
            <a:chExt cx="5311020" cy="5070771"/>
          </a:xfrm>
        </p:grpSpPr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2895600" y="5116286"/>
              <a:ext cx="7620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67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2170" y="4822372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49" name="Freeform 5"/>
            <p:cNvSpPr>
              <a:spLocks/>
            </p:cNvSpPr>
            <p:nvPr/>
          </p:nvSpPr>
          <p:spPr bwMode="auto">
            <a:xfrm>
              <a:off x="4119562" y="1724492"/>
              <a:ext cx="2066925" cy="1094908"/>
            </a:xfrm>
            <a:custGeom>
              <a:avLst/>
              <a:gdLst/>
              <a:ahLst/>
              <a:cxnLst>
                <a:cxn ang="0">
                  <a:pos x="5209" y="3264"/>
                </a:cxn>
                <a:cxn ang="0">
                  <a:pos x="3376" y="3264"/>
                </a:cxn>
                <a:cxn ang="0">
                  <a:pos x="3376" y="0"/>
                </a:cxn>
                <a:cxn ang="0">
                  <a:pos x="0" y="0"/>
                </a:cxn>
              </a:cxnLst>
              <a:rect l="0" t="0" r="r" b="b"/>
              <a:pathLst>
                <a:path w="5209" h="3264">
                  <a:moveTo>
                    <a:pt x="5209" y="3264"/>
                  </a:moveTo>
                  <a:lnTo>
                    <a:pt x="3376" y="3264"/>
                  </a:lnTo>
                  <a:lnTo>
                    <a:pt x="3376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D9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2895600" y="3286654"/>
              <a:ext cx="330835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4127500" y="3810000"/>
              <a:ext cx="2058987" cy="1306513"/>
            </a:xfrm>
            <a:custGeom>
              <a:avLst/>
              <a:gdLst/>
              <a:ahLst/>
              <a:cxnLst>
                <a:cxn ang="0">
                  <a:pos x="0" y="3574"/>
                </a:cxn>
                <a:cxn ang="0">
                  <a:pos x="3353" y="3574"/>
                </a:cxn>
                <a:cxn ang="0">
                  <a:pos x="3353" y="0"/>
                </a:cxn>
                <a:cxn ang="0">
                  <a:pos x="5186" y="0"/>
                </a:cxn>
              </a:cxnLst>
              <a:rect l="0" t="0" r="r" b="b"/>
              <a:pathLst>
                <a:path w="5186" h="3574">
                  <a:moveTo>
                    <a:pt x="0" y="3574"/>
                  </a:moveTo>
                  <a:lnTo>
                    <a:pt x="3353" y="3574"/>
                  </a:lnTo>
                  <a:lnTo>
                    <a:pt x="3353" y="0"/>
                  </a:lnTo>
                  <a:lnTo>
                    <a:pt x="5186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flipH="1">
              <a:off x="2890307" y="1710205"/>
              <a:ext cx="504826" cy="0"/>
            </a:xfrm>
            <a:prstGeom prst="line">
              <a:avLst/>
            </a:prstGeom>
            <a:noFill/>
            <a:ln w="38100">
              <a:solidFill>
                <a:srgbClr val="FD9B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28" name="Rectangle 584"/>
            <p:cNvSpPr>
              <a:spLocks noChangeArrowheads="1"/>
            </p:cNvSpPr>
            <p:nvPr/>
          </p:nvSpPr>
          <p:spPr bwMode="auto">
            <a:xfrm>
              <a:off x="2017713" y="3860800"/>
              <a:ext cx="787400" cy="2079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33" name="Rectangle 589"/>
            <p:cNvSpPr>
              <a:spLocks noChangeArrowheads="1"/>
            </p:cNvSpPr>
            <p:nvPr/>
          </p:nvSpPr>
          <p:spPr bwMode="auto">
            <a:xfrm>
              <a:off x="5598210" y="3001863"/>
              <a:ext cx="42159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Port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36" name="Rectangle 592"/>
            <p:cNvSpPr>
              <a:spLocks noChangeArrowheads="1"/>
            </p:cNvSpPr>
            <p:nvPr/>
          </p:nvSpPr>
          <p:spPr bwMode="auto">
            <a:xfrm>
              <a:off x="5473796" y="3459287"/>
              <a:ext cx="56425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iSCSI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Port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39" name="Rectangle 595"/>
            <p:cNvSpPr>
              <a:spLocks noChangeArrowheads="1"/>
            </p:cNvSpPr>
            <p:nvPr/>
          </p:nvSpPr>
          <p:spPr bwMode="auto">
            <a:xfrm>
              <a:off x="5524954" y="3973284"/>
              <a:ext cx="5418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Ethernet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Port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17" name="Freeform 2273"/>
            <p:cNvSpPr>
              <a:spLocks/>
            </p:cNvSpPr>
            <p:nvPr/>
          </p:nvSpPr>
          <p:spPr bwMode="auto">
            <a:xfrm>
              <a:off x="2206625" y="3459163"/>
              <a:ext cx="142875" cy="25400"/>
            </a:xfrm>
            <a:custGeom>
              <a:avLst/>
              <a:gdLst/>
              <a:ahLst/>
              <a:cxnLst>
                <a:cxn ang="0">
                  <a:pos x="361" y="0"/>
                </a:cxn>
                <a:cxn ang="0">
                  <a:pos x="360" y="2"/>
                </a:cxn>
                <a:cxn ang="0">
                  <a:pos x="359" y="2"/>
                </a:cxn>
                <a:cxn ang="0">
                  <a:pos x="359" y="3"/>
                </a:cxn>
                <a:cxn ang="0">
                  <a:pos x="355" y="3"/>
                </a:cxn>
                <a:cxn ang="0">
                  <a:pos x="355" y="57"/>
                </a:cxn>
                <a:cxn ang="0">
                  <a:pos x="0" y="57"/>
                </a:cxn>
                <a:cxn ang="0">
                  <a:pos x="0" y="64"/>
                </a:cxn>
                <a:cxn ang="0">
                  <a:pos x="359" y="64"/>
                </a:cxn>
                <a:cxn ang="0">
                  <a:pos x="359" y="63"/>
                </a:cxn>
                <a:cxn ang="0">
                  <a:pos x="360" y="63"/>
                </a:cxn>
                <a:cxn ang="0">
                  <a:pos x="361" y="61"/>
                </a:cxn>
                <a:cxn ang="0">
                  <a:pos x="361" y="0"/>
                </a:cxn>
              </a:cxnLst>
              <a:rect l="0" t="0" r="r" b="b"/>
              <a:pathLst>
                <a:path w="361" h="64">
                  <a:moveTo>
                    <a:pt x="361" y="0"/>
                  </a:moveTo>
                  <a:lnTo>
                    <a:pt x="360" y="2"/>
                  </a:lnTo>
                  <a:lnTo>
                    <a:pt x="359" y="2"/>
                  </a:lnTo>
                  <a:lnTo>
                    <a:pt x="359" y="3"/>
                  </a:lnTo>
                  <a:lnTo>
                    <a:pt x="355" y="3"/>
                  </a:lnTo>
                  <a:lnTo>
                    <a:pt x="355" y="57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359" y="64"/>
                  </a:lnTo>
                  <a:lnTo>
                    <a:pt x="359" y="63"/>
                  </a:lnTo>
                  <a:lnTo>
                    <a:pt x="360" y="63"/>
                  </a:lnTo>
                  <a:lnTo>
                    <a:pt x="361" y="6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19" name="Freeform 2275"/>
            <p:cNvSpPr>
              <a:spLocks/>
            </p:cNvSpPr>
            <p:nvPr/>
          </p:nvSpPr>
          <p:spPr bwMode="auto">
            <a:xfrm>
              <a:off x="2057400" y="3457575"/>
              <a:ext cx="292100" cy="26988"/>
            </a:xfrm>
            <a:custGeom>
              <a:avLst/>
              <a:gdLst/>
              <a:ahLst/>
              <a:cxnLst>
                <a:cxn ang="0">
                  <a:pos x="737" y="6"/>
                </a:cxn>
                <a:cxn ang="0">
                  <a:pos x="738" y="4"/>
                </a:cxn>
                <a:cxn ang="0">
                  <a:pos x="737" y="2"/>
                </a:cxn>
                <a:cxn ang="0">
                  <a:pos x="73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5" y="67"/>
                </a:cxn>
                <a:cxn ang="0">
                  <a:pos x="6" y="65"/>
                </a:cxn>
                <a:cxn ang="0">
                  <a:pos x="6" y="7"/>
                </a:cxn>
                <a:cxn ang="0">
                  <a:pos x="377" y="7"/>
                </a:cxn>
                <a:cxn ang="0">
                  <a:pos x="377" y="65"/>
                </a:cxn>
                <a:cxn ang="0">
                  <a:pos x="378" y="67"/>
                </a:cxn>
                <a:cxn ang="0">
                  <a:pos x="380" y="68"/>
                </a:cxn>
                <a:cxn ang="0">
                  <a:pos x="380" y="67"/>
                </a:cxn>
                <a:cxn ang="0">
                  <a:pos x="381" y="67"/>
                </a:cxn>
                <a:cxn ang="0">
                  <a:pos x="383" y="65"/>
                </a:cxn>
                <a:cxn ang="0">
                  <a:pos x="383" y="7"/>
                </a:cxn>
                <a:cxn ang="0">
                  <a:pos x="736" y="7"/>
                </a:cxn>
                <a:cxn ang="0">
                  <a:pos x="736" y="6"/>
                </a:cxn>
                <a:cxn ang="0">
                  <a:pos x="737" y="6"/>
                </a:cxn>
              </a:cxnLst>
              <a:rect l="0" t="0" r="r" b="b"/>
              <a:pathLst>
                <a:path w="738" h="68">
                  <a:moveTo>
                    <a:pt x="737" y="6"/>
                  </a:moveTo>
                  <a:lnTo>
                    <a:pt x="738" y="4"/>
                  </a:lnTo>
                  <a:lnTo>
                    <a:pt x="737" y="2"/>
                  </a:lnTo>
                  <a:lnTo>
                    <a:pt x="73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5" y="67"/>
                  </a:lnTo>
                  <a:lnTo>
                    <a:pt x="6" y="65"/>
                  </a:lnTo>
                  <a:lnTo>
                    <a:pt x="6" y="7"/>
                  </a:lnTo>
                  <a:lnTo>
                    <a:pt x="377" y="7"/>
                  </a:lnTo>
                  <a:lnTo>
                    <a:pt x="377" y="65"/>
                  </a:lnTo>
                  <a:lnTo>
                    <a:pt x="378" y="67"/>
                  </a:lnTo>
                  <a:lnTo>
                    <a:pt x="380" y="68"/>
                  </a:lnTo>
                  <a:lnTo>
                    <a:pt x="380" y="67"/>
                  </a:lnTo>
                  <a:lnTo>
                    <a:pt x="381" y="67"/>
                  </a:lnTo>
                  <a:lnTo>
                    <a:pt x="383" y="65"/>
                  </a:lnTo>
                  <a:lnTo>
                    <a:pt x="383" y="7"/>
                  </a:lnTo>
                  <a:lnTo>
                    <a:pt x="736" y="7"/>
                  </a:lnTo>
                  <a:lnTo>
                    <a:pt x="736" y="6"/>
                  </a:lnTo>
                  <a:lnTo>
                    <a:pt x="73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49" name="Rectangle 2905"/>
            <p:cNvSpPr>
              <a:spLocks noChangeArrowheads="1"/>
            </p:cNvSpPr>
            <p:nvPr/>
          </p:nvSpPr>
          <p:spPr bwMode="auto">
            <a:xfrm>
              <a:off x="6283307" y="4021723"/>
              <a:ext cx="70532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Unified NAS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50" name="Rectangle 2906"/>
            <p:cNvSpPr>
              <a:spLocks noChangeArrowheads="1"/>
            </p:cNvSpPr>
            <p:nvPr/>
          </p:nvSpPr>
          <p:spPr bwMode="auto">
            <a:xfrm>
              <a:off x="4149499" y="3074911"/>
              <a:ext cx="104195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Block Data Access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51" name="Rectangle 2907"/>
            <p:cNvSpPr>
              <a:spLocks noChangeArrowheads="1"/>
            </p:cNvSpPr>
            <p:nvPr/>
          </p:nvSpPr>
          <p:spPr bwMode="auto">
            <a:xfrm>
              <a:off x="4198838" y="4908474"/>
              <a:ext cx="62356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File Access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52" name="Rectangle 2908"/>
            <p:cNvSpPr>
              <a:spLocks noChangeArrowheads="1"/>
            </p:cNvSpPr>
            <p:nvPr/>
          </p:nvSpPr>
          <p:spPr bwMode="auto">
            <a:xfrm>
              <a:off x="4151313" y="1512358"/>
              <a:ext cx="10740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Block Data Access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28" name="Rectangle 17"/>
            <p:cNvSpPr>
              <a:spLocks noChangeArrowheads="1"/>
            </p:cNvSpPr>
            <p:nvPr/>
          </p:nvSpPr>
          <p:spPr bwMode="auto">
            <a:xfrm>
              <a:off x="3439067" y="5022140"/>
              <a:ext cx="55297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Ethernet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6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20177" y="1419498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6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80796" y="3267213"/>
              <a:ext cx="338604" cy="782674"/>
            </a:xfrm>
            <a:prstGeom prst="rect">
              <a:avLst/>
            </a:prstGeom>
            <a:noFill/>
          </p:spPr>
        </p:pic>
        <p:pic>
          <p:nvPicPr>
            <p:cNvPr id="769" name="Picture 76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2661139"/>
              <a:ext cx="664416" cy="1388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80796" y="1575307"/>
              <a:ext cx="338604" cy="782674"/>
            </a:xfrm>
            <a:prstGeom prst="rect">
              <a:avLst/>
            </a:prstGeom>
            <a:noFill/>
          </p:spPr>
        </p:pic>
        <p:pic>
          <p:nvPicPr>
            <p:cNvPr id="772" name="Picture 77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969233"/>
              <a:ext cx="664416" cy="1388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98194" y="45690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6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98938" y="45690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7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09080" y="51786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8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09824" y="5178601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9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2172" y="2999218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0" name="Rectangle 17"/>
            <p:cNvSpPr>
              <a:spLocks noChangeArrowheads="1"/>
            </p:cNvSpPr>
            <p:nvPr/>
          </p:nvSpPr>
          <p:spPr bwMode="auto">
            <a:xfrm>
              <a:off x="3395525" y="3209872"/>
              <a:ext cx="6056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iSCSI</a:t>
              </a: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SAN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1" name="Rectangle 17"/>
            <p:cNvSpPr>
              <a:spLocks noChangeArrowheads="1"/>
            </p:cNvSpPr>
            <p:nvPr/>
          </p:nvSpPr>
          <p:spPr bwMode="auto">
            <a:xfrm>
              <a:off x="3439886" y="1621970"/>
              <a:ext cx="45063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FC SAN</a:t>
              </a:r>
              <a:endParaRPr lang="en-US" sz="1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87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28658" y="3766456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27295" y="2775860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128658" y="3243944"/>
              <a:ext cx="66675" cy="7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0" name="Picture 1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72200" y="2466194"/>
              <a:ext cx="925286" cy="15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1" name="Rounded Rectangle 180"/>
            <p:cNvSpPr/>
            <p:nvPr/>
          </p:nvSpPr>
          <p:spPr>
            <a:xfrm>
              <a:off x="1786466" y="917223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1786467" y="2635956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1786467" y="4346223"/>
              <a:ext cx="1109133" cy="1566333"/>
            </a:xfrm>
            <a:prstGeom prst="roundRect">
              <a:avLst>
                <a:gd name="adj" fmla="val 9542"/>
              </a:avLst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33" name="Rectangle 2909"/>
            <p:cNvSpPr>
              <a:spLocks noChangeArrowheads="1"/>
            </p:cNvSpPr>
            <p:nvPr/>
          </p:nvSpPr>
          <p:spPr bwMode="auto">
            <a:xfrm>
              <a:off x="2040059" y="4096003"/>
              <a:ext cx="641201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iSCSI</a:t>
              </a:r>
              <a:r>
                <a:rPr kumimoji="0" lang="en-US" sz="11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 Hosts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5" name="Rectangle 2909"/>
            <p:cNvSpPr>
              <a:spLocks noChangeArrowheads="1"/>
            </p:cNvSpPr>
            <p:nvPr/>
          </p:nvSpPr>
          <p:spPr bwMode="auto">
            <a:xfrm>
              <a:off x="2102556" y="2384778"/>
              <a:ext cx="498534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FC Hosts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53" name="Rectangle 2909"/>
            <p:cNvSpPr>
              <a:spLocks noChangeArrowheads="1"/>
            </p:cNvSpPr>
            <p:nvPr/>
          </p:nvSpPr>
          <p:spPr bwMode="auto">
            <a:xfrm>
              <a:off x="2027739" y="5818717"/>
              <a:ext cx="674865" cy="169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Calibri" pitchFamily="34" charset="0"/>
                </a:rPr>
                <a:t>NAS Clients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5892395" y="3831945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5914340" y="3323540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5914340" y="2859025"/>
              <a:ext cx="2286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Implementation – Gateway NAS 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external and independently-managed storage</a:t>
            </a:r>
          </a:p>
          <a:p>
            <a:pPr lvl="1"/>
            <a:r>
              <a:rPr lang="en-US" dirty="0" smtClean="0"/>
              <a:t>NAS heads access SAN-attached or direct-attached storage arrays</a:t>
            </a:r>
          </a:p>
          <a:p>
            <a:r>
              <a:rPr lang="en-US" dirty="0" smtClean="0"/>
              <a:t>NAS heads share storage with other application servers that perform block I/O</a:t>
            </a:r>
          </a:p>
          <a:p>
            <a:r>
              <a:rPr lang="en-US" dirty="0" smtClean="0"/>
              <a:t>Requires separate management of NAS head and storage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NAS Connectivity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09600" y="868081"/>
            <a:ext cx="7994299" cy="5075519"/>
            <a:chOff x="783770" y="685800"/>
            <a:chExt cx="7994299" cy="5075519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276600" y="3851275"/>
              <a:ext cx="106362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048000" y="4003675"/>
              <a:ext cx="1303338" cy="1293813"/>
            </a:xfrm>
            <a:custGeom>
              <a:avLst/>
              <a:gdLst/>
              <a:ahLst/>
              <a:cxnLst>
                <a:cxn ang="0">
                  <a:pos x="2207" y="2041"/>
                </a:cxn>
                <a:cxn ang="0">
                  <a:pos x="0" y="2041"/>
                </a:cxn>
                <a:cxn ang="0">
                  <a:pos x="0" y="0"/>
                </a:cxn>
              </a:cxnLst>
              <a:rect l="0" t="0" r="r" b="b"/>
              <a:pathLst>
                <a:path w="2207" h="2041">
                  <a:moveTo>
                    <a:pt x="2207" y="2041"/>
                  </a:moveTo>
                  <a:lnTo>
                    <a:pt x="0" y="204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048000" y="2595563"/>
              <a:ext cx="1303338" cy="1079500"/>
            </a:xfrm>
            <a:custGeom>
              <a:avLst/>
              <a:gdLst/>
              <a:ahLst/>
              <a:cxnLst>
                <a:cxn ang="0">
                  <a:pos x="2207" y="0"/>
                </a:cxn>
                <a:cxn ang="0">
                  <a:pos x="0" y="0"/>
                </a:cxn>
                <a:cxn ang="0">
                  <a:pos x="0" y="2040"/>
                </a:cxn>
              </a:cxnLst>
              <a:rect l="0" t="0" r="r" b="b"/>
              <a:pathLst>
                <a:path w="2207" h="2040">
                  <a:moveTo>
                    <a:pt x="2207" y="0"/>
                  </a:moveTo>
                  <a:lnTo>
                    <a:pt x="0" y="0"/>
                  </a:lnTo>
                  <a:lnTo>
                    <a:pt x="0" y="204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527550" y="3957638"/>
              <a:ext cx="106362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795963" y="3675063"/>
              <a:ext cx="950912" cy="550862"/>
            </a:xfrm>
            <a:custGeom>
              <a:avLst/>
              <a:gdLst/>
              <a:ahLst/>
              <a:cxnLst>
                <a:cxn ang="0">
                  <a:pos x="189" y="76"/>
                </a:cxn>
                <a:cxn ang="0">
                  <a:pos x="124" y="159"/>
                </a:cxn>
                <a:cxn ang="0">
                  <a:pos x="99" y="242"/>
                </a:cxn>
                <a:cxn ang="0">
                  <a:pos x="87" y="349"/>
                </a:cxn>
                <a:cxn ang="0">
                  <a:pos x="15" y="444"/>
                </a:cxn>
                <a:cxn ang="0">
                  <a:pos x="1" y="540"/>
                </a:cxn>
                <a:cxn ang="0">
                  <a:pos x="43" y="634"/>
                </a:cxn>
                <a:cxn ang="0">
                  <a:pos x="101" y="746"/>
                </a:cxn>
                <a:cxn ang="0">
                  <a:pos x="106" y="830"/>
                </a:cxn>
                <a:cxn ang="0">
                  <a:pos x="156" y="921"/>
                </a:cxn>
                <a:cxn ang="0">
                  <a:pos x="223" y="979"/>
                </a:cxn>
                <a:cxn ang="0">
                  <a:pos x="314" y="1019"/>
                </a:cxn>
                <a:cxn ang="0">
                  <a:pos x="403" y="1030"/>
                </a:cxn>
                <a:cxn ang="0">
                  <a:pos x="457" y="1021"/>
                </a:cxn>
                <a:cxn ang="0">
                  <a:pos x="488" y="1012"/>
                </a:cxn>
                <a:cxn ang="0">
                  <a:pos x="516" y="1001"/>
                </a:cxn>
                <a:cxn ang="0">
                  <a:pos x="543" y="981"/>
                </a:cxn>
                <a:cxn ang="0">
                  <a:pos x="622" y="963"/>
                </a:cxn>
                <a:cxn ang="0">
                  <a:pos x="769" y="1025"/>
                </a:cxn>
                <a:cxn ang="0">
                  <a:pos x="924" y="1039"/>
                </a:cxn>
                <a:cxn ang="0">
                  <a:pos x="1083" y="1001"/>
                </a:cxn>
                <a:cxn ang="0">
                  <a:pos x="1225" y="957"/>
                </a:cxn>
                <a:cxn ang="0">
                  <a:pos x="1302" y="1011"/>
                </a:cxn>
                <a:cxn ang="0">
                  <a:pos x="1384" y="1029"/>
                </a:cxn>
                <a:cxn ang="0">
                  <a:pos x="1395" y="1030"/>
                </a:cxn>
                <a:cxn ang="0">
                  <a:pos x="1484" y="1019"/>
                </a:cxn>
                <a:cxn ang="0">
                  <a:pos x="1570" y="981"/>
                </a:cxn>
                <a:cxn ang="0">
                  <a:pos x="1639" y="923"/>
                </a:cxn>
                <a:cxn ang="0">
                  <a:pos x="1684" y="852"/>
                </a:cxn>
                <a:cxn ang="0">
                  <a:pos x="1699" y="779"/>
                </a:cxn>
                <a:cxn ang="0">
                  <a:pos x="1683" y="707"/>
                </a:cxn>
                <a:cxn ang="0">
                  <a:pos x="1768" y="608"/>
                </a:cxn>
                <a:cxn ang="0">
                  <a:pos x="1796" y="512"/>
                </a:cxn>
                <a:cxn ang="0">
                  <a:pos x="1768" y="418"/>
                </a:cxn>
                <a:cxn ang="0">
                  <a:pos x="1683" y="327"/>
                </a:cxn>
                <a:cxn ang="0">
                  <a:pos x="1699" y="242"/>
                </a:cxn>
                <a:cxn ang="0">
                  <a:pos x="1677" y="159"/>
                </a:cxn>
                <a:cxn ang="0">
                  <a:pos x="1625" y="91"/>
                </a:cxn>
                <a:cxn ang="0">
                  <a:pos x="1550" y="38"/>
                </a:cxn>
                <a:cxn ang="0">
                  <a:pos x="1395" y="0"/>
                </a:cxn>
                <a:cxn ang="0">
                  <a:pos x="1302" y="19"/>
                </a:cxn>
                <a:cxn ang="0">
                  <a:pos x="1225" y="73"/>
                </a:cxn>
                <a:cxn ang="0">
                  <a:pos x="1092" y="40"/>
                </a:cxn>
                <a:cxn ang="0">
                  <a:pos x="936" y="10"/>
                </a:cxn>
                <a:cxn ang="0">
                  <a:pos x="780" y="19"/>
                </a:cxn>
                <a:cxn ang="0">
                  <a:pos x="624" y="71"/>
                </a:cxn>
                <a:cxn ang="0">
                  <a:pos x="534" y="41"/>
                </a:cxn>
                <a:cxn ang="0">
                  <a:pos x="450" y="6"/>
                </a:cxn>
                <a:cxn ang="0">
                  <a:pos x="292" y="19"/>
                </a:cxn>
              </a:cxnLst>
              <a:rect l="0" t="0" r="r" b="b"/>
              <a:pathLst>
                <a:path w="1796" h="1041">
                  <a:moveTo>
                    <a:pt x="248" y="38"/>
                  </a:moveTo>
                  <a:lnTo>
                    <a:pt x="226" y="49"/>
                  </a:lnTo>
                  <a:lnTo>
                    <a:pt x="208" y="63"/>
                  </a:lnTo>
                  <a:lnTo>
                    <a:pt x="189" y="76"/>
                  </a:lnTo>
                  <a:lnTo>
                    <a:pt x="173" y="91"/>
                  </a:lnTo>
                  <a:lnTo>
                    <a:pt x="157" y="106"/>
                  </a:lnTo>
                  <a:lnTo>
                    <a:pt x="145" y="122"/>
                  </a:lnTo>
                  <a:lnTo>
                    <a:pt x="124" y="159"/>
                  </a:lnTo>
                  <a:lnTo>
                    <a:pt x="112" y="179"/>
                  </a:lnTo>
                  <a:lnTo>
                    <a:pt x="106" y="200"/>
                  </a:lnTo>
                  <a:lnTo>
                    <a:pt x="100" y="220"/>
                  </a:lnTo>
                  <a:lnTo>
                    <a:pt x="99" y="242"/>
                  </a:lnTo>
                  <a:lnTo>
                    <a:pt x="98" y="262"/>
                  </a:lnTo>
                  <a:lnTo>
                    <a:pt x="101" y="285"/>
                  </a:lnTo>
                  <a:lnTo>
                    <a:pt x="115" y="327"/>
                  </a:lnTo>
                  <a:lnTo>
                    <a:pt x="87" y="349"/>
                  </a:lnTo>
                  <a:lnTo>
                    <a:pt x="63" y="373"/>
                  </a:lnTo>
                  <a:lnTo>
                    <a:pt x="43" y="398"/>
                  </a:lnTo>
                  <a:lnTo>
                    <a:pt x="28" y="422"/>
                  </a:lnTo>
                  <a:lnTo>
                    <a:pt x="15" y="444"/>
                  </a:lnTo>
                  <a:lnTo>
                    <a:pt x="6" y="469"/>
                  </a:lnTo>
                  <a:lnTo>
                    <a:pt x="1" y="493"/>
                  </a:lnTo>
                  <a:lnTo>
                    <a:pt x="0" y="518"/>
                  </a:lnTo>
                  <a:lnTo>
                    <a:pt x="1" y="540"/>
                  </a:lnTo>
                  <a:lnTo>
                    <a:pt x="6" y="564"/>
                  </a:lnTo>
                  <a:lnTo>
                    <a:pt x="15" y="588"/>
                  </a:lnTo>
                  <a:lnTo>
                    <a:pt x="28" y="612"/>
                  </a:lnTo>
                  <a:lnTo>
                    <a:pt x="43" y="634"/>
                  </a:lnTo>
                  <a:lnTo>
                    <a:pt x="63" y="659"/>
                  </a:lnTo>
                  <a:lnTo>
                    <a:pt x="87" y="682"/>
                  </a:lnTo>
                  <a:lnTo>
                    <a:pt x="115" y="707"/>
                  </a:lnTo>
                  <a:lnTo>
                    <a:pt x="101" y="746"/>
                  </a:lnTo>
                  <a:lnTo>
                    <a:pt x="98" y="766"/>
                  </a:lnTo>
                  <a:lnTo>
                    <a:pt x="99" y="789"/>
                  </a:lnTo>
                  <a:lnTo>
                    <a:pt x="100" y="809"/>
                  </a:lnTo>
                  <a:lnTo>
                    <a:pt x="106" y="830"/>
                  </a:lnTo>
                  <a:lnTo>
                    <a:pt x="112" y="850"/>
                  </a:lnTo>
                  <a:lnTo>
                    <a:pt x="124" y="872"/>
                  </a:lnTo>
                  <a:lnTo>
                    <a:pt x="137" y="898"/>
                  </a:lnTo>
                  <a:lnTo>
                    <a:pt x="156" y="921"/>
                  </a:lnTo>
                  <a:lnTo>
                    <a:pt x="177" y="942"/>
                  </a:lnTo>
                  <a:lnTo>
                    <a:pt x="188" y="952"/>
                  </a:lnTo>
                  <a:lnTo>
                    <a:pt x="202" y="963"/>
                  </a:lnTo>
                  <a:lnTo>
                    <a:pt x="223" y="979"/>
                  </a:lnTo>
                  <a:lnTo>
                    <a:pt x="248" y="993"/>
                  </a:lnTo>
                  <a:lnTo>
                    <a:pt x="270" y="1003"/>
                  </a:lnTo>
                  <a:lnTo>
                    <a:pt x="292" y="1012"/>
                  </a:lnTo>
                  <a:lnTo>
                    <a:pt x="314" y="1019"/>
                  </a:lnTo>
                  <a:lnTo>
                    <a:pt x="336" y="1024"/>
                  </a:lnTo>
                  <a:lnTo>
                    <a:pt x="359" y="1027"/>
                  </a:lnTo>
                  <a:lnTo>
                    <a:pt x="381" y="1030"/>
                  </a:lnTo>
                  <a:lnTo>
                    <a:pt x="403" y="1030"/>
                  </a:lnTo>
                  <a:lnTo>
                    <a:pt x="427" y="1029"/>
                  </a:lnTo>
                  <a:lnTo>
                    <a:pt x="450" y="1024"/>
                  </a:lnTo>
                  <a:lnTo>
                    <a:pt x="455" y="1022"/>
                  </a:lnTo>
                  <a:lnTo>
                    <a:pt x="457" y="1021"/>
                  </a:lnTo>
                  <a:lnTo>
                    <a:pt x="461" y="1021"/>
                  </a:lnTo>
                  <a:lnTo>
                    <a:pt x="474" y="1019"/>
                  </a:lnTo>
                  <a:lnTo>
                    <a:pt x="483" y="1014"/>
                  </a:lnTo>
                  <a:lnTo>
                    <a:pt x="488" y="1012"/>
                  </a:lnTo>
                  <a:lnTo>
                    <a:pt x="491" y="1011"/>
                  </a:lnTo>
                  <a:lnTo>
                    <a:pt x="495" y="1011"/>
                  </a:lnTo>
                  <a:lnTo>
                    <a:pt x="504" y="1005"/>
                  </a:lnTo>
                  <a:lnTo>
                    <a:pt x="516" y="1001"/>
                  </a:lnTo>
                  <a:lnTo>
                    <a:pt x="524" y="994"/>
                  </a:lnTo>
                  <a:lnTo>
                    <a:pt x="534" y="989"/>
                  </a:lnTo>
                  <a:lnTo>
                    <a:pt x="538" y="984"/>
                  </a:lnTo>
                  <a:lnTo>
                    <a:pt x="543" y="981"/>
                  </a:lnTo>
                  <a:lnTo>
                    <a:pt x="553" y="974"/>
                  </a:lnTo>
                  <a:lnTo>
                    <a:pt x="570" y="957"/>
                  </a:lnTo>
                  <a:lnTo>
                    <a:pt x="587" y="941"/>
                  </a:lnTo>
                  <a:lnTo>
                    <a:pt x="622" y="963"/>
                  </a:lnTo>
                  <a:lnTo>
                    <a:pt x="658" y="984"/>
                  </a:lnTo>
                  <a:lnTo>
                    <a:pt x="695" y="1001"/>
                  </a:lnTo>
                  <a:lnTo>
                    <a:pt x="732" y="1015"/>
                  </a:lnTo>
                  <a:lnTo>
                    <a:pt x="769" y="1025"/>
                  </a:lnTo>
                  <a:lnTo>
                    <a:pt x="807" y="1034"/>
                  </a:lnTo>
                  <a:lnTo>
                    <a:pt x="846" y="1039"/>
                  </a:lnTo>
                  <a:lnTo>
                    <a:pt x="885" y="1041"/>
                  </a:lnTo>
                  <a:lnTo>
                    <a:pt x="924" y="1039"/>
                  </a:lnTo>
                  <a:lnTo>
                    <a:pt x="963" y="1034"/>
                  </a:lnTo>
                  <a:lnTo>
                    <a:pt x="1003" y="1025"/>
                  </a:lnTo>
                  <a:lnTo>
                    <a:pt x="1044" y="1015"/>
                  </a:lnTo>
                  <a:lnTo>
                    <a:pt x="1083" y="1001"/>
                  </a:lnTo>
                  <a:lnTo>
                    <a:pt x="1125" y="984"/>
                  </a:lnTo>
                  <a:lnTo>
                    <a:pt x="1167" y="963"/>
                  </a:lnTo>
                  <a:lnTo>
                    <a:pt x="1210" y="941"/>
                  </a:lnTo>
                  <a:lnTo>
                    <a:pt x="1225" y="957"/>
                  </a:lnTo>
                  <a:lnTo>
                    <a:pt x="1243" y="974"/>
                  </a:lnTo>
                  <a:lnTo>
                    <a:pt x="1261" y="989"/>
                  </a:lnTo>
                  <a:lnTo>
                    <a:pt x="1282" y="1001"/>
                  </a:lnTo>
                  <a:lnTo>
                    <a:pt x="1302" y="1011"/>
                  </a:lnTo>
                  <a:lnTo>
                    <a:pt x="1324" y="1019"/>
                  </a:lnTo>
                  <a:lnTo>
                    <a:pt x="1348" y="1024"/>
                  </a:lnTo>
                  <a:lnTo>
                    <a:pt x="1374" y="1029"/>
                  </a:lnTo>
                  <a:lnTo>
                    <a:pt x="1384" y="1029"/>
                  </a:lnTo>
                  <a:lnTo>
                    <a:pt x="1388" y="1029"/>
                  </a:lnTo>
                  <a:lnTo>
                    <a:pt x="1391" y="1029"/>
                  </a:lnTo>
                  <a:lnTo>
                    <a:pt x="1392" y="1029"/>
                  </a:lnTo>
                  <a:lnTo>
                    <a:pt x="1395" y="1030"/>
                  </a:lnTo>
                  <a:lnTo>
                    <a:pt x="1417" y="1030"/>
                  </a:lnTo>
                  <a:lnTo>
                    <a:pt x="1439" y="1027"/>
                  </a:lnTo>
                  <a:lnTo>
                    <a:pt x="1461" y="1024"/>
                  </a:lnTo>
                  <a:lnTo>
                    <a:pt x="1484" y="1019"/>
                  </a:lnTo>
                  <a:lnTo>
                    <a:pt x="1506" y="1012"/>
                  </a:lnTo>
                  <a:lnTo>
                    <a:pt x="1528" y="1003"/>
                  </a:lnTo>
                  <a:lnTo>
                    <a:pt x="1550" y="993"/>
                  </a:lnTo>
                  <a:lnTo>
                    <a:pt x="1570" y="981"/>
                  </a:lnTo>
                  <a:lnTo>
                    <a:pt x="1590" y="969"/>
                  </a:lnTo>
                  <a:lnTo>
                    <a:pt x="1607" y="954"/>
                  </a:lnTo>
                  <a:lnTo>
                    <a:pt x="1625" y="940"/>
                  </a:lnTo>
                  <a:lnTo>
                    <a:pt x="1639" y="923"/>
                  </a:lnTo>
                  <a:lnTo>
                    <a:pt x="1653" y="907"/>
                  </a:lnTo>
                  <a:lnTo>
                    <a:pt x="1665" y="890"/>
                  </a:lnTo>
                  <a:lnTo>
                    <a:pt x="1677" y="872"/>
                  </a:lnTo>
                  <a:lnTo>
                    <a:pt x="1684" y="852"/>
                  </a:lnTo>
                  <a:lnTo>
                    <a:pt x="1690" y="834"/>
                  </a:lnTo>
                  <a:lnTo>
                    <a:pt x="1695" y="816"/>
                  </a:lnTo>
                  <a:lnTo>
                    <a:pt x="1699" y="799"/>
                  </a:lnTo>
                  <a:lnTo>
                    <a:pt x="1699" y="779"/>
                  </a:lnTo>
                  <a:lnTo>
                    <a:pt x="1698" y="761"/>
                  </a:lnTo>
                  <a:lnTo>
                    <a:pt x="1695" y="743"/>
                  </a:lnTo>
                  <a:lnTo>
                    <a:pt x="1691" y="725"/>
                  </a:lnTo>
                  <a:lnTo>
                    <a:pt x="1683" y="707"/>
                  </a:lnTo>
                  <a:lnTo>
                    <a:pt x="1709" y="681"/>
                  </a:lnTo>
                  <a:lnTo>
                    <a:pt x="1732" y="657"/>
                  </a:lnTo>
                  <a:lnTo>
                    <a:pt x="1751" y="632"/>
                  </a:lnTo>
                  <a:lnTo>
                    <a:pt x="1768" y="608"/>
                  </a:lnTo>
                  <a:lnTo>
                    <a:pt x="1779" y="583"/>
                  </a:lnTo>
                  <a:lnTo>
                    <a:pt x="1789" y="559"/>
                  </a:lnTo>
                  <a:lnTo>
                    <a:pt x="1794" y="534"/>
                  </a:lnTo>
                  <a:lnTo>
                    <a:pt x="1796" y="512"/>
                  </a:lnTo>
                  <a:lnTo>
                    <a:pt x="1794" y="488"/>
                  </a:lnTo>
                  <a:lnTo>
                    <a:pt x="1789" y="464"/>
                  </a:lnTo>
                  <a:lnTo>
                    <a:pt x="1779" y="440"/>
                  </a:lnTo>
                  <a:lnTo>
                    <a:pt x="1768" y="418"/>
                  </a:lnTo>
                  <a:lnTo>
                    <a:pt x="1751" y="393"/>
                  </a:lnTo>
                  <a:lnTo>
                    <a:pt x="1732" y="371"/>
                  </a:lnTo>
                  <a:lnTo>
                    <a:pt x="1709" y="349"/>
                  </a:lnTo>
                  <a:lnTo>
                    <a:pt x="1683" y="327"/>
                  </a:lnTo>
                  <a:lnTo>
                    <a:pt x="1689" y="305"/>
                  </a:lnTo>
                  <a:lnTo>
                    <a:pt x="1695" y="285"/>
                  </a:lnTo>
                  <a:lnTo>
                    <a:pt x="1698" y="262"/>
                  </a:lnTo>
                  <a:lnTo>
                    <a:pt x="1699" y="242"/>
                  </a:lnTo>
                  <a:lnTo>
                    <a:pt x="1695" y="220"/>
                  </a:lnTo>
                  <a:lnTo>
                    <a:pt x="1691" y="200"/>
                  </a:lnTo>
                  <a:lnTo>
                    <a:pt x="1685" y="179"/>
                  </a:lnTo>
                  <a:lnTo>
                    <a:pt x="1677" y="159"/>
                  </a:lnTo>
                  <a:lnTo>
                    <a:pt x="1665" y="140"/>
                  </a:lnTo>
                  <a:lnTo>
                    <a:pt x="1653" y="122"/>
                  </a:lnTo>
                  <a:lnTo>
                    <a:pt x="1639" y="106"/>
                  </a:lnTo>
                  <a:lnTo>
                    <a:pt x="1625" y="91"/>
                  </a:lnTo>
                  <a:lnTo>
                    <a:pt x="1607" y="76"/>
                  </a:lnTo>
                  <a:lnTo>
                    <a:pt x="1590" y="63"/>
                  </a:lnTo>
                  <a:lnTo>
                    <a:pt x="1570" y="49"/>
                  </a:lnTo>
                  <a:lnTo>
                    <a:pt x="1550" y="38"/>
                  </a:lnTo>
                  <a:lnTo>
                    <a:pt x="1506" y="19"/>
                  </a:lnTo>
                  <a:lnTo>
                    <a:pt x="1461" y="7"/>
                  </a:lnTo>
                  <a:lnTo>
                    <a:pt x="1417" y="1"/>
                  </a:lnTo>
                  <a:lnTo>
                    <a:pt x="1395" y="0"/>
                  </a:lnTo>
                  <a:lnTo>
                    <a:pt x="1374" y="3"/>
                  </a:lnTo>
                  <a:lnTo>
                    <a:pt x="1348" y="6"/>
                  </a:lnTo>
                  <a:lnTo>
                    <a:pt x="1324" y="11"/>
                  </a:lnTo>
                  <a:lnTo>
                    <a:pt x="1302" y="19"/>
                  </a:lnTo>
                  <a:lnTo>
                    <a:pt x="1282" y="30"/>
                  </a:lnTo>
                  <a:lnTo>
                    <a:pt x="1261" y="41"/>
                  </a:lnTo>
                  <a:lnTo>
                    <a:pt x="1243" y="56"/>
                  </a:lnTo>
                  <a:lnTo>
                    <a:pt x="1225" y="73"/>
                  </a:lnTo>
                  <a:lnTo>
                    <a:pt x="1210" y="91"/>
                  </a:lnTo>
                  <a:lnTo>
                    <a:pt x="1171" y="71"/>
                  </a:lnTo>
                  <a:lnTo>
                    <a:pt x="1131" y="55"/>
                  </a:lnTo>
                  <a:lnTo>
                    <a:pt x="1092" y="40"/>
                  </a:lnTo>
                  <a:lnTo>
                    <a:pt x="1055" y="29"/>
                  </a:lnTo>
                  <a:lnTo>
                    <a:pt x="1015" y="19"/>
                  </a:lnTo>
                  <a:lnTo>
                    <a:pt x="976" y="14"/>
                  </a:lnTo>
                  <a:lnTo>
                    <a:pt x="936" y="10"/>
                  </a:lnTo>
                  <a:lnTo>
                    <a:pt x="899" y="9"/>
                  </a:lnTo>
                  <a:lnTo>
                    <a:pt x="859" y="10"/>
                  </a:lnTo>
                  <a:lnTo>
                    <a:pt x="820" y="14"/>
                  </a:lnTo>
                  <a:lnTo>
                    <a:pt x="780" y="19"/>
                  </a:lnTo>
                  <a:lnTo>
                    <a:pt x="743" y="29"/>
                  </a:lnTo>
                  <a:lnTo>
                    <a:pt x="703" y="40"/>
                  </a:lnTo>
                  <a:lnTo>
                    <a:pt x="664" y="55"/>
                  </a:lnTo>
                  <a:lnTo>
                    <a:pt x="624" y="71"/>
                  </a:lnTo>
                  <a:lnTo>
                    <a:pt x="587" y="91"/>
                  </a:lnTo>
                  <a:lnTo>
                    <a:pt x="570" y="73"/>
                  </a:lnTo>
                  <a:lnTo>
                    <a:pt x="553" y="56"/>
                  </a:lnTo>
                  <a:lnTo>
                    <a:pt x="534" y="41"/>
                  </a:lnTo>
                  <a:lnTo>
                    <a:pt x="516" y="30"/>
                  </a:lnTo>
                  <a:lnTo>
                    <a:pt x="495" y="19"/>
                  </a:lnTo>
                  <a:lnTo>
                    <a:pt x="474" y="11"/>
                  </a:lnTo>
                  <a:lnTo>
                    <a:pt x="450" y="6"/>
                  </a:lnTo>
                  <a:lnTo>
                    <a:pt x="427" y="3"/>
                  </a:lnTo>
                  <a:lnTo>
                    <a:pt x="381" y="1"/>
                  </a:lnTo>
                  <a:lnTo>
                    <a:pt x="336" y="7"/>
                  </a:lnTo>
                  <a:lnTo>
                    <a:pt x="292" y="19"/>
                  </a:lnTo>
                  <a:lnTo>
                    <a:pt x="248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670663" y="685800"/>
              <a:ext cx="16453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Application </a:t>
              </a:r>
              <a:r>
                <a:rPr lang="en-US" sz="1600" b="1" dirty="0" smtClean="0">
                  <a:solidFill>
                    <a:srgbClr val="000000"/>
                  </a:solidFill>
                  <a:latin typeface="Calibri" pitchFamily="34" charset="0"/>
                </a:rPr>
                <a:t>Servers</a:t>
              </a:r>
              <a:endParaRPr 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013521" y="5515098"/>
              <a:ext cx="11957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latin typeface="Calibri" pitchFamily="34" charset="0"/>
                </a:rPr>
                <a:t>Gateway NAS </a:t>
              </a:r>
              <a:endParaRPr 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623137" y="4544517"/>
              <a:ext cx="11549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764447" y="4582886"/>
              <a:ext cx="15660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Application Server</a:t>
              </a:r>
              <a:endParaRPr lang="en-US" sz="1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805363" y="2614613"/>
              <a:ext cx="1168400" cy="1079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7" y="0"/>
                </a:cxn>
                <a:cxn ang="0">
                  <a:pos x="2207" y="2040"/>
                </a:cxn>
              </a:cxnLst>
              <a:rect l="0" t="0" r="r" b="b"/>
              <a:pathLst>
                <a:path w="2207" h="2040">
                  <a:moveTo>
                    <a:pt x="0" y="0"/>
                  </a:moveTo>
                  <a:lnTo>
                    <a:pt x="2207" y="0"/>
                  </a:lnTo>
                  <a:lnTo>
                    <a:pt x="2207" y="2040"/>
                  </a:lnTo>
                </a:path>
              </a:pathLst>
            </a:custGeom>
            <a:noFill/>
            <a:ln w="38100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6346825" y="3927475"/>
              <a:ext cx="150177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805363" y="4187825"/>
              <a:ext cx="1168400" cy="1081088"/>
            </a:xfrm>
            <a:custGeom>
              <a:avLst/>
              <a:gdLst/>
              <a:ahLst/>
              <a:cxnLst>
                <a:cxn ang="0">
                  <a:pos x="0" y="2041"/>
                </a:cxn>
                <a:cxn ang="0">
                  <a:pos x="2207" y="2041"/>
                </a:cxn>
                <a:cxn ang="0">
                  <a:pos x="2207" y="0"/>
                </a:cxn>
              </a:cxnLst>
              <a:rect l="0" t="0" r="r" b="b"/>
              <a:pathLst>
                <a:path w="2207" h="2041">
                  <a:moveTo>
                    <a:pt x="0" y="2041"/>
                  </a:moveTo>
                  <a:lnTo>
                    <a:pt x="2207" y="2041"/>
                  </a:lnTo>
                  <a:lnTo>
                    <a:pt x="2207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403350" y="2595563"/>
              <a:ext cx="1339850" cy="1079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7" y="0"/>
                </a:cxn>
                <a:cxn ang="0">
                  <a:pos x="2207" y="2040"/>
                </a:cxn>
              </a:cxnLst>
              <a:rect l="0" t="0" r="r" b="b"/>
              <a:pathLst>
                <a:path w="2207" h="2040">
                  <a:moveTo>
                    <a:pt x="0" y="0"/>
                  </a:moveTo>
                  <a:lnTo>
                    <a:pt x="2207" y="0"/>
                  </a:lnTo>
                  <a:lnTo>
                    <a:pt x="2207" y="204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1309688" y="3903663"/>
              <a:ext cx="12192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1382713" y="4022725"/>
              <a:ext cx="1360487" cy="1293813"/>
            </a:xfrm>
            <a:custGeom>
              <a:avLst/>
              <a:gdLst/>
              <a:ahLst/>
              <a:cxnLst>
                <a:cxn ang="0">
                  <a:pos x="0" y="2041"/>
                </a:cxn>
                <a:cxn ang="0">
                  <a:pos x="2207" y="2041"/>
                </a:cxn>
                <a:cxn ang="0">
                  <a:pos x="2207" y="0"/>
                </a:cxn>
              </a:cxnLst>
              <a:rect l="0" t="0" r="r" b="b"/>
              <a:pathLst>
                <a:path w="2207" h="2041">
                  <a:moveTo>
                    <a:pt x="0" y="2041"/>
                  </a:moveTo>
                  <a:lnTo>
                    <a:pt x="2207" y="2041"/>
                  </a:lnTo>
                  <a:lnTo>
                    <a:pt x="2207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pic>
          <p:nvPicPr>
            <p:cNvPr id="273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9942" y="3657600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38400" y="3581400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5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1628" y="3352800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276" name="Picture 27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8600" y="947054"/>
              <a:ext cx="1066800" cy="222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8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3772" y="2111826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0" name="Rectangle 32"/>
            <p:cNvSpPr>
              <a:spLocks noChangeArrowheads="1"/>
            </p:cNvSpPr>
            <p:nvPr/>
          </p:nvSpPr>
          <p:spPr bwMode="auto">
            <a:xfrm>
              <a:off x="903514" y="2819398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281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3772" y="341993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2" name="Rectangle 32"/>
            <p:cNvSpPr>
              <a:spLocks noChangeArrowheads="1"/>
            </p:cNvSpPr>
            <p:nvPr/>
          </p:nvSpPr>
          <p:spPr bwMode="auto">
            <a:xfrm>
              <a:off x="903514" y="4127502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28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3770" y="4824186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4" name="Rectangle 32"/>
            <p:cNvSpPr>
              <a:spLocks noChangeArrowheads="1"/>
            </p:cNvSpPr>
            <p:nvPr/>
          </p:nvSpPr>
          <p:spPr bwMode="auto">
            <a:xfrm>
              <a:off x="903512" y="5531758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Client</a:t>
              </a:r>
              <a:endParaRPr lang="en-US" sz="36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85" name="Rectangle 17"/>
            <p:cNvSpPr>
              <a:spLocks noChangeArrowheads="1"/>
            </p:cNvSpPr>
            <p:nvPr/>
          </p:nvSpPr>
          <p:spPr bwMode="auto">
            <a:xfrm>
              <a:off x="2819400" y="3744686"/>
              <a:ext cx="1635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IP</a:t>
              </a:r>
              <a:endParaRPr lang="en-US" sz="2400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86" name="Rectangle 20"/>
            <p:cNvSpPr>
              <a:spLocks noChangeArrowheads="1"/>
            </p:cNvSpPr>
            <p:nvPr/>
          </p:nvSpPr>
          <p:spPr bwMode="auto">
            <a:xfrm>
              <a:off x="5682342" y="3842658"/>
              <a:ext cx="60325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FC SAN</a:t>
              </a:r>
              <a:endParaRPr lang="en-US" sz="2400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287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696200" y="2895600"/>
              <a:ext cx="969093" cy="1645920"/>
            </a:xfrm>
            <a:prstGeom prst="rect">
              <a:avLst/>
            </a:prstGeom>
            <a:noFill/>
          </p:spPr>
        </p:pic>
        <p:pic>
          <p:nvPicPr>
            <p:cNvPr id="288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6" y="5054346"/>
              <a:ext cx="987552" cy="432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NAS, its benefits, and components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Discuss NAS file-sharing protocols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different NAS implementations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file-level virtualization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7: Network-Attached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7: </a:t>
            </a:r>
            <a:r>
              <a:rPr lang="en-US" sz="2600" dirty="0" smtClean="0">
                <a:solidFill>
                  <a:srgbClr val="2C95DD"/>
                </a:solidFill>
                <a:latin typeface="MetaNormalLF-Roman"/>
                <a:ea typeface="+mj-ea"/>
                <a:cs typeface="Arial"/>
              </a:rPr>
              <a:t>Network-Attached Storage (NAS)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Implementation – Scale-out NAS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Pools multiple nodes together in a cluster that works as a single NAS device</a:t>
            </a:r>
          </a:p>
          <a:p>
            <a:pPr lvl="1"/>
            <a:r>
              <a:rPr lang="en-US" dirty="0" smtClean="0"/>
              <a:t>Pool is managed centrally</a:t>
            </a:r>
          </a:p>
          <a:p>
            <a:r>
              <a:rPr lang="en-US" dirty="0" smtClean="0"/>
              <a:t>Scales performance and/or capacity with addition of nodes to the pool non-disruptively</a:t>
            </a:r>
          </a:p>
          <a:p>
            <a:r>
              <a:rPr lang="en-US" dirty="0" smtClean="0"/>
              <a:t>Creates a single file system that runs on all nodes in the cluster</a:t>
            </a:r>
          </a:p>
          <a:p>
            <a:pPr lvl="1"/>
            <a:r>
              <a:rPr lang="en-US" dirty="0" smtClean="0"/>
              <a:t>Clients, connected to any node, can access entire file system</a:t>
            </a:r>
          </a:p>
          <a:p>
            <a:pPr lvl="1"/>
            <a:r>
              <a:rPr lang="en-US" dirty="0" smtClean="0"/>
              <a:t>File system grows dynamically as nodes are added</a:t>
            </a:r>
          </a:p>
          <a:p>
            <a:r>
              <a:rPr lang="en-US" dirty="0" smtClean="0"/>
              <a:t>Stripes data across all nodes in a pool along with mirror or parity protection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 NAS Connectivity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014413" y="1447800"/>
            <a:ext cx="6910387" cy="3571875"/>
            <a:chOff x="1014413" y="1447800"/>
            <a:chExt cx="6910387" cy="3571875"/>
          </a:xfrm>
        </p:grpSpPr>
        <p:cxnSp>
          <p:nvCxnSpPr>
            <p:cNvPr id="3571" name="Straight Connector 3570"/>
            <p:cNvCxnSpPr/>
            <p:nvPr/>
          </p:nvCxnSpPr>
          <p:spPr>
            <a:xfrm>
              <a:off x="4648200" y="3439884"/>
              <a:ext cx="685800" cy="9144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7" name="Straight Connector 3566"/>
            <p:cNvCxnSpPr/>
            <p:nvPr/>
          </p:nvCxnSpPr>
          <p:spPr>
            <a:xfrm flipH="1">
              <a:off x="3581400" y="3429000"/>
              <a:ext cx="685800" cy="9144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6" name="Straight Connector 3565"/>
            <p:cNvCxnSpPr/>
            <p:nvPr/>
          </p:nvCxnSpPr>
          <p:spPr>
            <a:xfrm flipH="1">
              <a:off x="3853542" y="3483428"/>
              <a:ext cx="1905000" cy="7620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2" name="Straight Connector 3561"/>
            <p:cNvCxnSpPr/>
            <p:nvPr/>
          </p:nvCxnSpPr>
          <p:spPr>
            <a:xfrm>
              <a:off x="3135086" y="3494316"/>
              <a:ext cx="1905000" cy="7620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1" name="Straight Connector 3560"/>
            <p:cNvCxnSpPr/>
            <p:nvPr/>
          </p:nvCxnSpPr>
          <p:spPr>
            <a:xfrm flipH="1">
              <a:off x="5464626" y="3385458"/>
              <a:ext cx="533400" cy="9144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8" name="Straight Connector 3557"/>
            <p:cNvCxnSpPr/>
            <p:nvPr/>
          </p:nvCxnSpPr>
          <p:spPr>
            <a:xfrm>
              <a:off x="2819400" y="3429000"/>
              <a:ext cx="533400" cy="91440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14413" y="1447800"/>
              <a:ext cx="6910387" cy="3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2884488" y="2241550"/>
              <a:ext cx="1466850" cy="258763"/>
            </a:xfrm>
            <a:custGeom>
              <a:avLst/>
              <a:gdLst/>
              <a:ahLst/>
              <a:cxnLst>
                <a:cxn ang="0">
                  <a:pos x="0" y="491"/>
                </a:cxn>
                <a:cxn ang="0">
                  <a:pos x="2772" y="491"/>
                </a:cxn>
                <a:cxn ang="0">
                  <a:pos x="2772" y="0"/>
                </a:cxn>
              </a:cxnLst>
              <a:rect l="0" t="0" r="r" b="b"/>
              <a:pathLst>
                <a:path w="2772" h="491">
                  <a:moveTo>
                    <a:pt x="0" y="491"/>
                  </a:moveTo>
                  <a:lnTo>
                    <a:pt x="2772" y="491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V="1">
              <a:off x="4452938" y="2247900"/>
              <a:ext cx="1588" cy="6667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V="1">
              <a:off x="2881313" y="2500313"/>
              <a:ext cx="1588" cy="4079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67238" y="2241550"/>
              <a:ext cx="1473200" cy="666750"/>
            </a:xfrm>
            <a:custGeom>
              <a:avLst/>
              <a:gdLst/>
              <a:ahLst/>
              <a:cxnLst>
                <a:cxn ang="0">
                  <a:pos x="2785" y="1261"/>
                </a:cxn>
                <a:cxn ang="0">
                  <a:pos x="2785" y="491"/>
                </a:cxn>
                <a:cxn ang="0">
                  <a:pos x="0" y="491"/>
                </a:cxn>
                <a:cxn ang="0">
                  <a:pos x="0" y="0"/>
                </a:cxn>
              </a:cxnLst>
              <a:rect l="0" t="0" r="r" b="b"/>
              <a:pathLst>
                <a:path w="2785" h="1261">
                  <a:moveTo>
                    <a:pt x="2785" y="1261"/>
                  </a:moveTo>
                  <a:lnTo>
                    <a:pt x="2785" y="491"/>
                  </a:lnTo>
                  <a:lnTo>
                    <a:pt x="0" y="49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Calibri" pitchFamily="34" charset="0"/>
              </a:endParaRPr>
            </a:p>
          </p:txBody>
        </p:sp>
        <p:sp>
          <p:nvSpPr>
            <p:cNvPr id="3545" name="Rectangle 2521"/>
            <p:cNvSpPr>
              <a:spLocks noChangeArrowheads="1"/>
            </p:cNvSpPr>
            <p:nvPr/>
          </p:nvSpPr>
          <p:spPr bwMode="auto">
            <a:xfrm>
              <a:off x="3762382" y="4794250"/>
              <a:ext cx="146174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InfiniBand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Switches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546" name="Rectangle 2522"/>
            <p:cNvSpPr>
              <a:spLocks noChangeArrowheads="1"/>
            </p:cNvSpPr>
            <p:nvPr/>
          </p:nvSpPr>
          <p:spPr bwMode="auto">
            <a:xfrm>
              <a:off x="5988529" y="4450862"/>
              <a:ext cx="125047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Internal Switch 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547" name="Rectangle 2523"/>
            <p:cNvSpPr>
              <a:spLocks noChangeArrowheads="1"/>
            </p:cNvSpPr>
            <p:nvPr/>
          </p:nvSpPr>
          <p:spPr bwMode="auto">
            <a:xfrm>
              <a:off x="1645129" y="4462585"/>
              <a:ext cx="125047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Internal Switch 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548" name="Rectangle 2524"/>
            <p:cNvSpPr>
              <a:spLocks noChangeArrowheads="1"/>
            </p:cNvSpPr>
            <p:nvPr/>
          </p:nvSpPr>
          <p:spPr bwMode="auto">
            <a:xfrm>
              <a:off x="1906203" y="3048000"/>
              <a:ext cx="53219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Node 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551" name="Rectangle 2527"/>
            <p:cNvSpPr>
              <a:spLocks noChangeArrowheads="1"/>
            </p:cNvSpPr>
            <p:nvPr/>
          </p:nvSpPr>
          <p:spPr bwMode="auto">
            <a:xfrm>
              <a:off x="3859667" y="1571174"/>
              <a:ext cx="114633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External Switch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pic>
          <p:nvPicPr>
            <p:cNvPr id="355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9740" y="1828800"/>
              <a:ext cx="1044570" cy="43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5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1056" y="2819400"/>
              <a:ext cx="851322" cy="709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54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04968" y="4216808"/>
              <a:ext cx="1131602" cy="466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5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35798" y="4216808"/>
              <a:ext cx="1131602" cy="466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5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6366" y="2819400"/>
              <a:ext cx="851322" cy="709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5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17028" y="2819400"/>
              <a:ext cx="851322" cy="709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72" name="Rectangle 2524"/>
            <p:cNvSpPr>
              <a:spLocks noChangeArrowheads="1"/>
            </p:cNvSpPr>
            <p:nvPr/>
          </p:nvSpPr>
          <p:spPr bwMode="auto">
            <a:xfrm>
              <a:off x="3484631" y="3048000"/>
              <a:ext cx="53219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Node 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573" name="Rectangle 2524"/>
            <p:cNvSpPr>
              <a:spLocks noChangeArrowheads="1"/>
            </p:cNvSpPr>
            <p:nvPr/>
          </p:nvSpPr>
          <p:spPr bwMode="auto">
            <a:xfrm>
              <a:off x="5063059" y="3048000"/>
              <a:ext cx="53219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Node 3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Use Case 1 – Server Consolidation with NAS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-152400" y="704088"/>
            <a:ext cx="8991600" cy="4696400"/>
            <a:chOff x="-139521" y="835032"/>
            <a:chExt cx="8991600" cy="46964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-139521" y="1320285"/>
              <a:ext cx="65" cy="3693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 sz="2400">
                <a:latin typeface="Calibr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73536" y="2255937"/>
              <a:ext cx="3403258" cy="3093452"/>
              <a:chOff x="3115813" y="2255937"/>
              <a:chExt cx="3403258" cy="3093452"/>
            </a:xfrm>
          </p:grpSpPr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4395788" y="3563870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4395788" y="2894112"/>
                <a:ext cx="0" cy="22860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gray">
              <a:xfrm flipH="1">
                <a:off x="5181600" y="4799112"/>
                <a:ext cx="1219200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3267075" y="2265462"/>
                <a:ext cx="0" cy="6286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3267075" y="2894112"/>
                <a:ext cx="85725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5591175" y="2255937"/>
                <a:ext cx="0" cy="6286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4752975" y="2894112"/>
                <a:ext cx="83820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3457575" y="3875187"/>
                <a:ext cx="190500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327192" y="2454074"/>
                <a:ext cx="612347" cy="33855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UNIX</a:t>
                </a:r>
              </a:p>
              <a:p>
                <a:pPr marL="354013" indent="-354013" algn="ctr" defTabSz="941388"/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File Server</a:t>
                </a:r>
                <a:endParaRPr lang="en-US" sz="11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115813" y="5180112"/>
                <a:ext cx="671659" cy="16927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354013" indent="-354013" defTabSz="941388"/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UNIX Client</a:t>
                </a:r>
                <a:endParaRPr lang="en-US" sz="11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962587" y="5180112"/>
                <a:ext cx="924933" cy="169277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defTabSz="941388"/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Windows Client</a:t>
                </a:r>
                <a:endParaRPr lang="en-US" sz="11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4114800" y="2894112"/>
                <a:ext cx="83820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3462338" y="3875187"/>
                <a:ext cx="0" cy="6286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5367338" y="3875187"/>
                <a:ext cx="0" cy="62865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5528471" y="2361741"/>
                <a:ext cx="990600" cy="430887"/>
              </a:xfrm>
              <a:prstGeom prst="rect">
                <a:avLst/>
              </a:prstGeom>
              <a:noFill/>
              <a:ln w="158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alibri" pitchFamily="34" charset="0"/>
                  </a:rPr>
                  <a:t>Windows File Server</a:t>
                </a:r>
              </a:p>
            </p:txBody>
          </p:sp>
        </p:grpSp>
        <p:sp>
          <p:nvSpPr>
            <p:cNvPr id="34" name="Line 4"/>
            <p:cNvSpPr>
              <a:spLocks noChangeShapeType="1"/>
            </p:cNvSpPr>
            <p:nvPr/>
          </p:nvSpPr>
          <p:spPr bwMode="gray">
            <a:xfrm flipH="1">
              <a:off x="7328079" y="4799112"/>
              <a:ext cx="1219200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5604054" y="3875187"/>
              <a:ext cx="19050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5284298" y="5180112"/>
              <a:ext cx="671659" cy="16927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</a:rPr>
                <a:t>UNIX Client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7049754" y="5180112"/>
              <a:ext cx="924933" cy="16927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</a:rPr>
                <a:t>Windows Client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6542267" y="3563870"/>
              <a:ext cx="0" cy="3048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6542267" y="2819400"/>
              <a:ext cx="0" cy="30331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5608817" y="3875187"/>
              <a:ext cx="0" cy="62865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7513817" y="3875187"/>
              <a:ext cx="0" cy="62865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6858000" y="2057400"/>
              <a:ext cx="1219200" cy="261610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</a:rPr>
                <a:t>NAS Device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317679" y="959430"/>
              <a:ext cx="4114800" cy="45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609" name="Text Box 32"/>
            <p:cNvSpPr txBox="1">
              <a:spLocks noChangeArrowheads="1"/>
            </p:cNvSpPr>
            <p:nvPr/>
          </p:nvSpPr>
          <p:spPr bwMode="auto">
            <a:xfrm>
              <a:off x="839354" y="835687"/>
              <a:ext cx="3069768" cy="24622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600" b="1" dirty="0" smtClean="0">
                  <a:solidFill>
                    <a:srgbClr val="000000"/>
                  </a:solidFill>
                  <a:latin typeface="Calibri" pitchFamily="34" charset="0"/>
                </a:rPr>
                <a:t>Traditional File Server Environment</a:t>
              </a:r>
              <a:endParaRPr lang="en-US" sz="16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737279" y="959432"/>
              <a:ext cx="4114800" cy="457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612" name="Text Box 32"/>
            <p:cNvSpPr txBox="1">
              <a:spLocks noChangeArrowheads="1"/>
            </p:cNvSpPr>
            <p:nvPr/>
          </p:nvSpPr>
          <p:spPr bwMode="auto">
            <a:xfrm>
              <a:off x="5979090" y="835032"/>
              <a:ext cx="1524000" cy="24622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600" b="1" dirty="0" smtClean="0">
                  <a:solidFill>
                    <a:srgbClr val="000000"/>
                  </a:solidFill>
                  <a:latin typeface="Calibri" pitchFamily="34" charset="0"/>
                </a:rPr>
                <a:t>NAS Environment</a:t>
              </a:r>
              <a:endParaRPr lang="en-US" sz="16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613" name="Group 612"/>
            <p:cNvGrpSpPr/>
            <p:nvPr/>
          </p:nvGrpSpPr>
          <p:grpSpPr>
            <a:xfrm>
              <a:off x="762000" y="1143000"/>
              <a:ext cx="543668" cy="1256676"/>
              <a:chOff x="142132" y="3086724"/>
              <a:chExt cx="543668" cy="1256676"/>
            </a:xfrm>
          </p:grpSpPr>
          <p:pic>
            <p:nvPicPr>
              <p:cNvPr id="614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2132" y="30867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615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228600" y="3785061"/>
                <a:ext cx="152400" cy="152400"/>
              </a:xfrm>
              <a:prstGeom prst="rect">
                <a:avLst/>
              </a:prstGeom>
              <a:noFill/>
            </p:spPr>
          </p:pic>
          <p:pic>
            <p:nvPicPr>
              <p:cNvPr id="616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05939" y="3785061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617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44514" y="1234110"/>
              <a:ext cx="990600" cy="1636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89686" y="4419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21" name="Group 620"/>
            <p:cNvGrpSpPr/>
            <p:nvPr/>
          </p:nvGrpSpPr>
          <p:grpSpPr>
            <a:xfrm>
              <a:off x="3072745" y="1143000"/>
              <a:ext cx="543668" cy="1256676"/>
              <a:chOff x="142132" y="3086724"/>
              <a:chExt cx="543668" cy="1256676"/>
            </a:xfrm>
          </p:grpSpPr>
          <p:pic>
            <p:nvPicPr>
              <p:cNvPr id="622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2132" y="30867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623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228600" y="3785061"/>
                <a:ext cx="152400" cy="152400"/>
              </a:xfrm>
              <a:prstGeom prst="rect">
                <a:avLst/>
              </a:prstGeom>
              <a:noFill/>
            </p:spPr>
          </p:pic>
          <p:pic>
            <p:nvPicPr>
              <p:cNvPr id="624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405939" y="3785061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611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76400" y="3048000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5" name="Rectangle 21"/>
            <p:cNvSpPr>
              <a:spLocks noChangeArrowheads="1"/>
            </p:cNvSpPr>
            <p:nvPr/>
          </p:nvSpPr>
          <p:spPr bwMode="auto">
            <a:xfrm flipH="1">
              <a:off x="2092413" y="3225114"/>
              <a:ext cx="228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IP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6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90570" y="4419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7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3643" y="3048000"/>
              <a:ext cx="914400" cy="5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8" name="Rectangle 21"/>
            <p:cNvSpPr>
              <a:spLocks noChangeArrowheads="1"/>
            </p:cNvSpPr>
            <p:nvPr/>
          </p:nvSpPr>
          <p:spPr bwMode="auto">
            <a:xfrm flipH="1">
              <a:off x="6499656" y="3225114"/>
              <a:ext cx="228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IP</a:t>
              </a:r>
              <a:endParaRPr lang="en-US" sz="1600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62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68099" y="4419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73099" y="4419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Use Case 2 – Storage Consolidation with NAS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32936" y="706078"/>
            <a:ext cx="8686800" cy="5379032"/>
            <a:chOff x="304800" y="706078"/>
            <a:chExt cx="8686800" cy="5379032"/>
          </a:xfrm>
        </p:grpSpPr>
        <p:grpSp>
          <p:nvGrpSpPr>
            <p:cNvPr id="145" name="Group 144"/>
            <p:cNvGrpSpPr/>
            <p:nvPr/>
          </p:nvGrpSpPr>
          <p:grpSpPr>
            <a:xfrm>
              <a:off x="304800" y="1070654"/>
              <a:ext cx="4035275" cy="4908444"/>
              <a:chOff x="76200" y="1382812"/>
              <a:chExt cx="3672840" cy="4467586"/>
            </a:xfrm>
          </p:grpSpPr>
          <p:sp>
            <p:nvSpPr>
              <p:cNvPr id="7" name="Line 3"/>
              <p:cNvSpPr>
                <a:spLocks noChangeShapeType="1"/>
              </p:cNvSpPr>
              <p:nvPr/>
            </p:nvSpPr>
            <p:spPr bwMode="gray">
              <a:xfrm flipH="1">
                <a:off x="2695896" y="4343350"/>
                <a:ext cx="1053144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  <a:effectLst/>
            </p:spPr>
            <p:txBody>
              <a:bodyPr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1312979" y="4132204"/>
                <a:ext cx="921501" cy="46222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defTabSz="941388"/>
                <a:r>
                  <a:rPr lang="en-US" sz="1100" b="1" dirty="0" smtClean="0">
                    <a:latin typeface="Calibri" pitchFamily="34" charset="0"/>
                  </a:rPr>
                  <a:t>Web and Database</a:t>
                </a:r>
              </a:p>
              <a:p>
                <a:pPr algn="ctr" defTabSz="941388"/>
                <a:r>
                  <a:rPr lang="en-US" sz="1100" b="1" dirty="0" smtClean="0">
                    <a:latin typeface="Calibri" pitchFamily="34" charset="0"/>
                  </a:rPr>
                  <a:t>Servers</a:t>
                </a:r>
                <a:endParaRPr lang="en-US" sz="1100" b="1" dirty="0">
                  <a:latin typeface="Calibri" pitchFamily="34" charset="0"/>
                </a:endParaRP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479628" y="3155821"/>
                <a:ext cx="85568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250230" y="3155819"/>
                <a:ext cx="939327" cy="512858"/>
                <a:chOff x="3024" y="2256"/>
                <a:chExt cx="1248" cy="374"/>
              </a:xfrm>
            </p:grpSpPr>
            <p:sp>
              <p:nvSpPr>
                <p:cNvPr id="17" name="Line 13"/>
                <p:cNvSpPr>
                  <a:spLocks noChangeShapeType="1"/>
                </p:cNvSpPr>
                <p:nvPr/>
              </p:nvSpPr>
              <p:spPr bwMode="auto">
                <a:xfrm>
                  <a:off x="3024" y="2256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  <p:sp>
              <p:nvSpPr>
                <p:cNvPr id="18" name="Line 14"/>
                <p:cNvSpPr>
                  <a:spLocks noChangeShapeType="1"/>
                </p:cNvSpPr>
                <p:nvPr/>
              </p:nvSpPr>
              <p:spPr bwMode="auto">
                <a:xfrm>
                  <a:off x="4272" y="2256"/>
                  <a:ext cx="0" cy="374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</p:grp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474420" y="3155821"/>
                <a:ext cx="0" cy="512231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216593" y="3419107"/>
                <a:ext cx="0" cy="39492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379091" y="3419107"/>
                <a:ext cx="0" cy="39492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168773" y="3419107"/>
                <a:ext cx="20806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223787" y="3419107"/>
                <a:ext cx="20806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76200" y="4694854"/>
                <a:ext cx="855680" cy="392186"/>
              </a:xfrm>
              <a:prstGeom prst="rect">
                <a:avLst/>
              </a:prstGeom>
              <a:noFill/>
              <a:ln w="158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alibri" pitchFamily="34" charset="0"/>
                  </a:rPr>
                  <a:t>Windows File Server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2800401" y="4683607"/>
                <a:ext cx="855680" cy="392186"/>
              </a:xfrm>
              <a:prstGeom prst="rect">
                <a:avLst/>
              </a:prstGeom>
              <a:noFill/>
              <a:ln w="15875" cap="rnd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buClrTx/>
                  <a:buFontTx/>
                  <a:buNone/>
                </a:pPr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UNIX</a:t>
                </a:r>
              </a:p>
              <a:p>
                <a:pPr algn="ctr">
                  <a:buClrTx/>
                  <a:buFontTx/>
                  <a:buNone/>
                </a:pPr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File </a:t>
                </a:r>
                <a:r>
                  <a:rPr lang="en-US" sz="1100" b="1" dirty="0">
                    <a:solidFill>
                      <a:srgbClr val="000000"/>
                    </a:solidFill>
                    <a:latin typeface="Calibri" pitchFamily="34" charset="0"/>
                  </a:rPr>
                  <a:t>Server</a:t>
                </a:r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>
                <a:off x="1807306" y="2081352"/>
                <a:ext cx="0" cy="9030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grpSp>
            <p:nvGrpSpPr>
              <p:cNvPr id="12" name="Group 73"/>
              <p:cNvGrpSpPr/>
              <p:nvPr/>
            </p:nvGrpSpPr>
            <p:grpSpPr>
              <a:xfrm>
                <a:off x="819983" y="2825100"/>
                <a:ext cx="592402" cy="162877"/>
                <a:chOff x="1897299" y="1991574"/>
                <a:chExt cx="2217511" cy="482985"/>
              </a:xfrm>
            </p:grpSpPr>
            <p:sp>
              <p:nvSpPr>
                <p:cNvPr id="52" name="Line 48"/>
                <p:cNvSpPr>
                  <a:spLocks noChangeShapeType="1"/>
                </p:cNvSpPr>
                <p:nvPr/>
              </p:nvSpPr>
              <p:spPr bwMode="auto">
                <a:xfrm>
                  <a:off x="1897299" y="1991574"/>
                  <a:ext cx="0" cy="482985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  <p:sp>
              <p:nvSpPr>
                <p:cNvPr id="53" name="Line 49"/>
                <p:cNvSpPr>
                  <a:spLocks noChangeShapeType="1"/>
                </p:cNvSpPr>
                <p:nvPr/>
              </p:nvSpPr>
              <p:spPr bwMode="auto">
                <a:xfrm>
                  <a:off x="1905014" y="2474559"/>
                  <a:ext cx="2209796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</p:grp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161768" y="2203086"/>
                <a:ext cx="1342759" cy="631886"/>
              </a:xfrm>
              <a:prstGeom prst="roundRect">
                <a:avLst>
                  <a:gd name="adj" fmla="val 16667"/>
                </a:avLst>
              </a:prstGeom>
              <a:noFill/>
              <a:ln w="25400" cap="rnd" algn="ctr">
                <a:solidFill>
                  <a:srgbClr val="0000FF"/>
                </a:solidFill>
                <a:prstDash val="sysDot"/>
                <a:round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58959" y="2133177"/>
                <a:ext cx="920285" cy="154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 dirty="0">
                    <a:solidFill>
                      <a:srgbClr val="000000"/>
                    </a:solidFill>
                    <a:latin typeface="Calibri" pitchFamily="34" charset="0"/>
                  </a:rPr>
                  <a:t>Business Clients</a:t>
                </a:r>
              </a:p>
            </p:txBody>
          </p:sp>
          <p:sp>
            <p:nvSpPr>
              <p:cNvPr id="60" name="Line 20"/>
              <p:cNvSpPr>
                <a:spLocks noChangeShapeType="1"/>
              </p:cNvSpPr>
              <p:nvPr/>
            </p:nvSpPr>
            <p:spPr bwMode="auto">
              <a:xfrm>
                <a:off x="2379679" y="4570352"/>
                <a:ext cx="0" cy="394929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61" name="Line 21"/>
              <p:cNvSpPr>
                <a:spLocks noChangeShapeType="1"/>
              </p:cNvSpPr>
              <p:nvPr/>
            </p:nvSpPr>
            <p:spPr bwMode="auto">
              <a:xfrm>
                <a:off x="1270860" y="4570352"/>
                <a:ext cx="0" cy="394929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 flipH="1">
                <a:off x="1807306" y="5183315"/>
                <a:ext cx="0" cy="26328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67" name="AutoShape 53"/>
              <p:cNvSpPr>
                <a:spLocks noChangeArrowheads="1"/>
              </p:cNvSpPr>
              <p:nvPr/>
            </p:nvSpPr>
            <p:spPr bwMode="auto">
              <a:xfrm>
                <a:off x="767710" y="5434262"/>
                <a:ext cx="2013373" cy="416136"/>
              </a:xfrm>
              <a:prstGeom prst="roundRect">
                <a:avLst>
                  <a:gd name="adj" fmla="val 16667"/>
                </a:avLst>
              </a:prstGeom>
              <a:noFill/>
              <a:ln w="25400" cap="rnd" algn="ctr">
                <a:solidFill>
                  <a:srgbClr val="FF9900"/>
                </a:solidFill>
                <a:prstDash val="sysDot"/>
                <a:round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1049182" y="5352125"/>
                <a:ext cx="526571" cy="154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Storage</a:t>
                </a:r>
                <a:endParaRPr lang="en-US" sz="11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6" name="AutoShape 52"/>
              <p:cNvSpPr>
                <a:spLocks noChangeArrowheads="1"/>
              </p:cNvSpPr>
              <p:nvPr/>
            </p:nvSpPr>
            <p:spPr bwMode="auto">
              <a:xfrm>
                <a:off x="2146286" y="2203086"/>
                <a:ext cx="1342759" cy="631886"/>
              </a:xfrm>
              <a:prstGeom prst="roundRect">
                <a:avLst>
                  <a:gd name="adj" fmla="val 16667"/>
                </a:avLst>
              </a:prstGeom>
              <a:noFill/>
              <a:ln w="25400" cap="rnd" algn="ctr">
                <a:solidFill>
                  <a:srgbClr val="0000FF"/>
                </a:solidFill>
                <a:prstDash val="sysDot"/>
                <a:round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69" name="AutoShape 52"/>
              <p:cNvSpPr>
                <a:spLocks noChangeArrowheads="1"/>
              </p:cNvSpPr>
              <p:nvPr/>
            </p:nvSpPr>
            <p:spPr bwMode="auto">
              <a:xfrm>
                <a:off x="1165546" y="1459303"/>
                <a:ext cx="1342759" cy="631886"/>
              </a:xfrm>
              <a:prstGeom prst="roundRect">
                <a:avLst>
                  <a:gd name="adj" fmla="val 16667"/>
                </a:avLst>
              </a:prstGeom>
              <a:noFill/>
              <a:ln w="25400" cap="rnd" algn="ctr">
                <a:solidFill>
                  <a:srgbClr val="0000FF"/>
                </a:solidFill>
                <a:prstDash val="sysDot"/>
                <a:round/>
                <a:headEnd/>
                <a:tailEnd type="none" w="lg" len="med"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71" name="Text Box 32"/>
              <p:cNvSpPr txBox="1">
                <a:spLocks noChangeArrowheads="1"/>
              </p:cNvSpPr>
              <p:nvPr/>
            </p:nvSpPr>
            <p:spPr bwMode="auto">
              <a:xfrm>
                <a:off x="1383293" y="1382812"/>
                <a:ext cx="874091" cy="154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Internal Users</a:t>
                </a:r>
                <a:endParaRPr lang="en-US" sz="11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Text Box 32"/>
              <p:cNvSpPr txBox="1">
                <a:spLocks noChangeArrowheads="1"/>
              </p:cNvSpPr>
              <p:nvPr/>
            </p:nvSpPr>
            <p:spPr bwMode="auto">
              <a:xfrm>
                <a:off x="2290256" y="2123571"/>
                <a:ext cx="1025365" cy="1573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/>
                <a:tailE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Surfers, Shoppers</a:t>
                </a:r>
                <a:endParaRPr lang="en-US" sz="1100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 flipH="1">
                <a:off x="2208808" y="2825100"/>
                <a:ext cx="592402" cy="162877"/>
                <a:chOff x="1897299" y="1991574"/>
                <a:chExt cx="2217511" cy="482985"/>
              </a:xfrm>
            </p:grpSpPr>
            <p:sp>
              <p:nvSpPr>
                <p:cNvPr id="76" name="Line 48"/>
                <p:cNvSpPr>
                  <a:spLocks noChangeShapeType="1"/>
                </p:cNvSpPr>
                <p:nvPr/>
              </p:nvSpPr>
              <p:spPr bwMode="auto">
                <a:xfrm>
                  <a:off x="1897299" y="1991574"/>
                  <a:ext cx="0" cy="482985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  <p:sp>
              <p:nvSpPr>
                <p:cNvPr id="79" name="Line 49"/>
                <p:cNvSpPr>
                  <a:spLocks noChangeShapeType="1"/>
                </p:cNvSpPr>
                <p:nvPr/>
              </p:nvSpPr>
              <p:spPr bwMode="auto">
                <a:xfrm>
                  <a:off x="1905014" y="2474559"/>
                  <a:ext cx="2209796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endParaRPr lang="en-US" sz="1100">
                    <a:latin typeface="Calibri" pitchFamily="34" charset="0"/>
                  </a:endParaRPr>
                </a:p>
              </p:txBody>
            </p:sp>
          </p:grp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 rot="16200000">
                <a:off x="2254892" y="4840220"/>
                <a:ext cx="0" cy="23695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82" name="Line 20"/>
              <p:cNvSpPr>
                <a:spLocks noChangeShapeType="1"/>
              </p:cNvSpPr>
              <p:nvPr/>
            </p:nvSpPr>
            <p:spPr bwMode="auto">
              <a:xfrm rot="16200000">
                <a:off x="1379466" y="4839238"/>
                <a:ext cx="0" cy="236957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</p:grpSp>
        <p:sp>
          <p:nvSpPr>
            <p:cNvPr id="373" name="Line 27"/>
            <p:cNvSpPr>
              <a:spLocks noChangeShapeType="1"/>
            </p:cNvSpPr>
            <p:nvPr/>
          </p:nvSpPr>
          <p:spPr bwMode="auto">
            <a:xfrm>
              <a:off x="5404224" y="5119956"/>
              <a:ext cx="115951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374" name="Line 39"/>
            <p:cNvSpPr>
              <a:spLocks noChangeShapeType="1"/>
            </p:cNvSpPr>
            <p:nvPr/>
          </p:nvSpPr>
          <p:spPr bwMode="auto">
            <a:xfrm>
              <a:off x="5418105" y="3424639"/>
              <a:ext cx="0" cy="169531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3200">
                <a:latin typeface="Calibri" pitchFamily="34" charset="0"/>
              </a:endParaRPr>
            </a:p>
          </p:txBody>
        </p:sp>
        <p:sp>
          <p:nvSpPr>
            <p:cNvPr id="89" name="Line 3"/>
            <p:cNvSpPr>
              <a:spLocks noChangeShapeType="1"/>
            </p:cNvSpPr>
            <p:nvPr/>
          </p:nvSpPr>
          <p:spPr bwMode="gray">
            <a:xfrm flipH="1">
              <a:off x="7834532" y="4342386"/>
              <a:ext cx="1157068" cy="0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90" name="Text Box 4"/>
            <p:cNvSpPr txBox="1">
              <a:spLocks noChangeArrowheads="1"/>
            </p:cNvSpPr>
            <p:nvPr/>
          </p:nvSpPr>
          <p:spPr bwMode="auto">
            <a:xfrm>
              <a:off x="6389925" y="4091354"/>
              <a:ext cx="1012434" cy="5078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defTabSz="941388"/>
              <a:r>
                <a:rPr lang="en-US" sz="1100" b="1" dirty="0" smtClean="0">
                  <a:latin typeface="Calibri" pitchFamily="34" charset="0"/>
                </a:rPr>
                <a:t>Web and Database </a:t>
              </a:r>
            </a:p>
            <a:p>
              <a:pPr algn="ctr" defTabSz="941388"/>
              <a:r>
                <a:rPr lang="en-US" sz="1100" b="1" dirty="0" smtClean="0">
                  <a:latin typeface="Calibri" pitchFamily="34" charset="0"/>
                </a:rPr>
                <a:t>Servers</a:t>
              </a:r>
              <a:endParaRPr lang="en-US" sz="1100" b="1" dirty="0">
                <a:latin typeface="Calibri" pitchFamily="34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>
              <a:off x="5411920" y="3037672"/>
              <a:ext cx="94011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94" name="Line 15"/>
            <p:cNvSpPr>
              <a:spLocks noChangeShapeType="1"/>
            </p:cNvSpPr>
            <p:nvPr/>
          </p:nvSpPr>
          <p:spPr bwMode="auto">
            <a:xfrm>
              <a:off x="5393841" y="3037672"/>
              <a:ext cx="0" cy="36158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>
              <a:off x="6226098" y="3326939"/>
              <a:ext cx="0" cy="4339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96" name="Line 17"/>
            <p:cNvSpPr>
              <a:spLocks noChangeShapeType="1"/>
            </p:cNvSpPr>
            <p:nvPr/>
          </p:nvSpPr>
          <p:spPr bwMode="auto">
            <a:xfrm>
              <a:off x="7501053" y="3326939"/>
              <a:ext cx="0" cy="4339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97" name="Line 18"/>
            <p:cNvSpPr>
              <a:spLocks noChangeShapeType="1"/>
            </p:cNvSpPr>
            <p:nvPr/>
          </p:nvSpPr>
          <p:spPr bwMode="auto">
            <a:xfrm>
              <a:off x="7266544" y="3326939"/>
              <a:ext cx="2286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98" name="Line 19"/>
            <p:cNvSpPr>
              <a:spLocks noChangeShapeType="1"/>
            </p:cNvSpPr>
            <p:nvPr/>
          </p:nvSpPr>
          <p:spPr bwMode="auto">
            <a:xfrm>
              <a:off x="6226098" y="3326939"/>
              <a:ext cx="2286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99" name="Text Box 27"/>
            <p:cNvSpPr txBox="1">
              <a:spLocks noChangeArrowheads="1"/>
            </p:cNvSpPr>
            <p:nvPr/>
          </p:nvSpPr>
          <p:spPr bwMode="auto">
            <a:xfrm>
              <a:off x="4822374" y="3693130"/>
              <a:ext cx="669755" cy="430887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</a:rPr>
                <a:t>NAS </a:t>
              </a:r>
            </a:p>
            <a:p>
              <a:pPr algn="ctr">
                <a:buClrTx/>
                <a:buFontTx/>
                <a:buNone/>
              </a:pPr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</a:rPr>
                <a:t>Head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3" name="Line 43"/>
            <p:cNvSpPr>
              <a:spLocks noChangeShapeType="1"/>
            </p:cNvSpPr>
            <p:nvPr/>
          </p:nvSpPr>
          <p:spPr bwMode="auto">
            <a:xfrm>
              <a:off x="6858256" y="1846289"/>
              <a:ext cx="0" cy="8795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100">
                <a:latin typeface="Calibri" pitchFamily="34" charset="0"/>
              </a:endParaRPr>
            </a:p>
          </p:txBody>
        </p:sp>
        <p:grpSp>
          <p:nvGrpSpPr>
            <p:cNvPr id="104" name="Group 73"/>
            <p:cNvGrpSpPr/>
            <p:nvPr/>
          </p:nvGrpSpPr>
          <p:grpSpPr>
            <a:xfrm>
              <a:off x="5773504" y="2674316"/>
              <a:ext cx="650860" cy="178950"/>
              <a:chOff x="1897299" y="1991574"/>
              <a:chExt cx="2217511" cy="482985"/>
            </a:xfrm>
          </p:grpSpPr>
          <p:sp>
            <p:nvSpPr>
              <p:cNvPr id="137" name="Line 48"/>
              <p:cNvSpPr>
                <a:spLocks noChangeShapeType="1"/>
              </p:cNvSpPr>
              <p:nvPr/>
            </p:nvSpPr>
            <p:spPr bwMode="auto">
              <a:xfrm>
                <a:off x="1897299" y="1991574"/>
                <a:ext cx="0" cy="48298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38" name="Line 49"/>
              <p:cNvSpPr>
                <a:spLocks noChangeShapeType="1"/>
              </p:cNvSpPr>
              <p:nvPr/>
            </p:nvSpPr>
            <p:spPr bwMode="auto">
              <a:xfrm>
                <a:off x="1905014" y="2474559"/>
                <a:ext cx="220979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</p:grpSp>
        <p:sp>
          <p:nvSpPr>
            <p:cNvPr id="107" name="AutoShape 52"/>
            <p:cNvSpPr>
              <a:spLocks noChangeArrowheads="1"/>
            </p:cNvSpPr>
            <p:nvPr/>
          </p:nvSpPr>
          <p:spPr bwMode="auto">
            <a:xfrm>
              <a:off x="5050337" y="1990922"/>
              <a:ext cx="1475262" cy="694240"/>
            </a:xfrm>
            <a:prstGeom prst="roundRect">
              <a:avLst>
                <a:gd name="adj" fmla="val 16667"/>
              </a:avLst>
            </a:prstGeom>
            <a:noFill/>
            <a:ln w="25400" cap="rnd" algn="ctr">
              <a:solidFill>
                <a:srgbClr val="0000FF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08" name="Text Box 32"/>
            <p:cNvSpPr txBox="1">
              <a:spLocks noChangeArrowheads="1"/>
            </p:cNvSpPr>
            <p:nvPr/>
          </p:nvSpPr>
          <p:spPr bwMode="auto">
            <a:xfrm>
              <a:off x="5263662" y="1914114"/>
              <a:ext cx="1014423" cy="16927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</a:rPr>
                <a:t>Business Clients</a:t>
              </a:r>
            </a:p>
          </p:txBody>
        </p:sp>
        <p:sp>
          <p:nvSpPr>
            <p:cNvPr id="110" name="Line 20"/>
            <p:cNvSpPr>
              <a:spLocks noChangeShapeType="1"/>
            </p:cNvSpPr>
            <p:nvPr/>
          </p:nvSpPr>
          <p:spPr bwMode="auto">
            <a:xfrm>
              <a:off x="7487111" y="4591788"/>
              <a:ext cx="0" cy="4339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1" name="Line 21"/>
            <p:cNvSpPr>
              <a:spLocks noChangeShapeType="1"/>
            </p:cNvSpPr>
            <p:nvPr/>
          </p:nvSpPr>
          <p:spPr bwMode="auto">
            <a:xfrm>
              <a:off x="6268874" y="4591788"/>
              <a:ext cx="0" cy="43390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2" name="Line 26"/>
            <p:cNvSpPr>
              <a:spLocks noChangeShapeType="1"/>
            </p:cNvSpPr>
            <p:nvPr/>
          </p:nvSpPr>
          <p:spPr bwMode="auto">
            <a:xfrm flipH="1">
              <a:off x="6858256" y="5265238"/>
              <a:ext cx="0" cy="28926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3" name="AutoShape 53"/>
            <p:cNvSpPr>
              <a:spLocks noChangeArrowheads="1"/>
            </p:cNvSpPr>
            <p:nvPr/>
          </p:nvSpPr>
          <p:spPr bwMode="auto">
            <a:xfrm>
              <a:off x="5719398" y="5540947"/>
              <a:ext cx="2205402" cy="457200"/>
            </a:xfrm>
            <a:prstGeom prst="roundRect">
              <a:avLst>
                <a:gd name="adj" fmla="val 16667"/>
              </a:avLst>
            </a:prstGeom>
            <a:noFill/>
            <a:ln w="25400" cap="rnd" algn="ctr">
              <a:solidFill>
                <a:srgbClr val="FF9900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1" name="Text Box 32"/>
            <p:cNvSpPr txBox="1">
              <a:spLocks noChangeArrowheads="1"/>
            </p:cNvSpPr>
            <p:nvPr/>
          </p:nvSpPr>
          <p:spPr bwMode="auto">
            <a:xfrm>
              <a:off x="6013598" y="5450706"/>
              <a:ext cx="578533" cy="16927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</a:rPr>
                <a:t>Storage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2" name="AutoShape 52"/>
            <p:cNvSpPr>
              <a:spLocks noChangeArrowheads="1"/>
            </p:cNvSpPr>
            <p:nvPr/>
          </p:nvSpPr>
          <p:spPr bwMode="auto">
            <a:xfrm>
              <a:off x="7230687" y="1990922"/>
              <a:ext cx="1475262" cy="694240"/>
            </a:xfrm>
            <a:prstGeom prst="roundRect">
              <a:avLst>
                <a:gd name="adj" fmla="val 16667"/>
              </a:avLst>
            </a:prstGeom>
            <a:noFill/>
            <a:ln w="25400" cap="rnd" algn="ctr">
              <a:solidFill>
                <a:srgbClr val="0000FF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23" name="AutoShape 52"/>
            <p:cNvSpPr>
              <a:spLocks noChangeArrowheads="1"/>
            </p:cNvSpPr>
            <p:nvPr/>
          </p:nvSpPr>
          <p:spPr bwMode="auto">
            <a:xfrm>
              <a:off x="6153167" y="1173743"/>
              <a:ext cx="1475262" cy="694240"/>
            </a:xfrm>
            <a:prstGeom prst="roundRect">
              <a:avLst>
                <a:gd name="adj" fmla="val 16667"/>
              </a:avLst>
            </a:prstGeom>
            <a:noFill/>
            <a:ln w="25400" cap="rnd" algn="ctr">
              <a:solidFill>
                <a:srgbClr val="0000FF"/>
              </a:solidFill>
              <a:prstDash val="sysDot"/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 sz="1100">
                <a:latin typeface="Calibri" pitchFamily="34" charset="0"/>
              </a:endParaRPr>
            </a:p>
          </p:txBody>
        </p:sp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6400799" y="1089704"/>
              <a:ext cx="963671" cy="16927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</a:rPr>
                <a:t>Internal Users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5" name="Text Box 32"/>
            <p:cNvSpPr txBox="1">
              <a:spLocks noChangeArrowheads="1"/>
            </p:cNvSpPr>
            <p:nvPr/>
          </p:nvSpPr>
          <p:spPr bwMode="auto">
            <a:xfrm>
              <a:off x="7397262" y="1903561"/>
              <a:ext cx="1129873" cy="169277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</a:rPr>
                <a:t>Surfers, Shoppers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126" name="Group 73"/>
            <p:cNvGrpSpPr/>
            <p:nvPr/>
          </p:nvGrpSpPr>
          <p:grpSpPr>
            <a:xfrm flipH="1">
              <a:off x="7299378" y="2674316"/>
              <a:ext cx="650860" cy="178950"/>
              <a:chOff x="1897299" y="1991574"/>
              <a:chExt cx="2217511" cy="482985"/>
            </a:xfrm>
          </p:grpSpPr>
          <p:sp>
            <p:nvSpPr>
              <p:cNvPr id="133" name="Line 48"/>
              <p:cNvSpPr>
                <a:spLocks noChangeShapeType="1"/>
              </p:cNvSpPr>
              <p:nvPr/>
            </p:nvSpPr>
            <p:spPr bwMode="auto">
              <a:xfrm>
                <a:off x="1897299" y="1991574"/>
                <a:ext cx="0" cy="48298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  <p:sp>
            <p:nvSpPr>
              <p:cNvPr id="134" name="Line 49"/>
              <p:cNvSpPr>
                <a:spLocks noChangeShapeType="1"/>
              </p:cNvSpPr>
              <p:nvPr/>
            </p:nvSpPr>
            <p:spPr bwMode="auto">
              <a:xfrm>
                <a:off x="1905014" y="2474559"/>
                <a:ext cx="220979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1100">
                  <a:latin typeface="Calibri" pitchFamily="34" charset="0"/>
                </a:endParaRPr>
              </a:p>
            </p:txBody>
          </p:sp>
        </p:grpSp>
        <p:sp>
          <p:nvSpPr>
            <p:cNvPr id="127" name="Line 20"/>
            <p:cNvSpPr>
              <a:spLocks noChangeShapeType="1"/>
            </p:cNvSpPr>
            <p:nvPr/>
          </p:nvSpPr>
          <p:spPr bwMode="auto">
            <a:xfrm rot="16200000">
              <a:off x="7350010" y="4888286"/>
              <a:ext cx="0" cy="2603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8" name="Line 20"/>
            <p:cNvSpPr>
              <a:spLocks noChangeShapeType="1"/>
            </p:cNvSpPr>
            <p:nvPr/>
          </p:nvSpPr>
          <p:spPr bwMode="auto">
            <a:xfrm rot="16200000">
              <a:off x="6388197" y="4887208"/>
              <a:ext cx="0" cy="26034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04800" y="816428"/>
              <a:ext cx="4114800" cy="52578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713514" y="827310"/>
              <a:ext cx="4114800" cy="52578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381" name="Text Box 32"/>
            <p:cNvSpPr txBox="1">
              <a:spLocks noChangeArrowheads="1"/>
            </p:cNvSpPr>
            <p:nvPr/>
          </p:nvSpPr>
          <p:spPr bwMode="auto">
            <a:xfrm>
              <a:off x="838198" y="706082"/>
              <a:ext cx="3069768" cy="24622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600" b="1" dirty="0" smtClean="0">
                  <a:solidFill>
                    <a:srgbClr val="000000"/>
                  </a:solidFill>
                  <a:latin typeface="Calibri" pitchFamily="34" charset="0"/>
                </a:rPr>
                <a:t>Traditional File Server Environment</a:t>
              </a:r>
              <a:endParaRPr lang="en-US" sz="16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82" name="Text Box 32"/>
            <p:cNvSpPr txBox="1">
              <a:spLocks noChangeArrowheads="1"/>
            </p:cNvSpPr>
            <p:nvPr/>
          </p:nvSpPr>
          <p:spPr bwMode="auto">
            <a:xfrm>
              <a:off x="5943600" y="706078"/>
              <a:ext cx="1524000" cy="246221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600" b="1" dirty="0" smtClean="0">
                  <a:solidFill>
                    <a:srgbClr val="000000"/>
                  </a:solidFill>
                  <a:latin typeface="Calibri" pitchFamily="34" charset="0"/>
                </a:rPr>
                <a:t>NAS Environment</a:t>
              </a:r>
              <a:endParaRPr lang="en-US" sz="16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1688757" y="2747377"/>
              <a:ext cx="1031887" cy="669266"/>
              <a:chOff x="-1651686" y="3048000"/>
              <a:chExt cx="914400" cy="593066"/>
            </a:xfrm>
          </p:grpSpPr>
          <p:pic>
            <p:nvPicPr>
              <p:cNvPr id="377" name="Picture 1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651686" y="3048000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78" name="Rectangle 21"/>
              <p:cNvSpPr>
                <a:spLocks noChangeArrowheads="1"/>
              </p:cNvSpPr>
              <p:nvPr/>
            </p:nvSpPr>
            <p:spPr bwMode="auto">
              <a:xfrm flipH="1">
                <a:off x="-1235673" y="3225114"/>
                <a:ext cx="228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  <a:endParaRPr lang="en-US" sz="1600" b="1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471615" y="3464013"/>
              <a:ext cx="543668" cy="1256676"/>
              <a:chOff x="142132" y="3086724"/>
              <a:chExt cx="543668" cy="1256676"/>
            </a:xfrm>
          </p:grpSpPr>
          <p:pic>
            <p:nvPicPr>
              <p:cNvPr id="384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2132" y="30867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385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228600" y="3785061"/>
                <a:ext cx="152400" cy="152400"/>
              </a:xfrm>
              <a:prstGeom prst="rect">
                <a:avLst/>
              </a:prstGeom>
              <a:noFill/>
            </p:spPr>
          </p:pic>
          <p:pic>
            <p:nvPicPr>
              <p:cNvPr id="386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405939" y="3785061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38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13871" y="3287331"/>
              <a:ext cx="987552" cy="432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9" name="Group 388"/>
            <p:cNvGrpSpPr/>
            <p:nvPr/>
          </p:nvGrpSpPr>
          <p:grpSpPr>
            <a:xfrm>
              <a:off x="1699056" y="1320114"/>
              <a:ext cx="1093572" cy="457200"/>
              <a:chOff x="1649628" y="1295400"/>
              <a:chExt cx="1093572" cy="457200"/>
            </a:xfrm>
          </p:grpSpPr>
          <p:pic>
            <p:nvPicPr>
              <p:cNvPr id="376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88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90" name="Group 389"/>
            <p:cNvGrpSpPr/>
            <p:nvPr/>
          </p:nvGrpSpPr>
          <p:grpSpPr>
            <a:xfrm>
              <a:off x="607542" y="2133600"/>
              <a:ext cx="1093572" cy="457200"/>
              <a:chOff x="1649628" y="1295400"/>
              <a:chExt cx="1093572" cy="457200"/>
            </a:xfrm>
          </p:grpSpPr>
          <p:pic>
            <p:nvPicPr>
              <p:cNvPr id="391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2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93" name="Group 392"/>
            <p:cNvGrpSpPr/>
            <p:nvPr/>
          </p:nvGrpSpPr>
          <p:grpSpPr>
            <a:xfrm>
              <a:off x="2792628" y="2133600"/>
              <a:ext cx="1093572" cy="457200"/>
              <a:chOff x="1649628" y="1295400"/>
              <a:chExt cx="1093572" cy="457200"/>
            </a:xfrm>
          </p:grpSpPr>
          <p:pic>
            <p:nvPicPr>
              <p:cNvPr id="394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5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96" name="Group 395"/>
            <p:cNvGrpSpPr/>
            <p:nvPr/>
          </p:nvGrpSpPr>
          <p:grpSpPr>
            <a:xfrm>
              <a:off x="5257800" y="2133600"/>
              <a:ext cx="1093572" cy="457200"/>
              <a:chOff x="1649628" y="1295400"/>
              <a:chExt cx="1093572" cy="457200"/>
            </a:xfrm>
          </p:grpSpPr>
          <p:pic>
            <p:nvPicPr>
              <p:cNvPr id="397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98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99" name="Group 398"/>
            <p:cNvGrpSpPr/>
            <p:nvPr/>
          </p:nvGrpSpPr>
          <p:grpSpPr>
            <a:xfrm>
              <a:off x="7440828" y="2133600"/>
              <a:ext cx="1093572" cy="457200"/>
              <a:chOff x="1649628" y="1295400"/>
              <a:chExt cx="1093572" cy="457200"/>
            </a:xfrm>
          </p:grpSpPr>
          <p:pic>
            <p:nvPicPr>
              <p:cNvPr id="400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1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02" name="Group 401"/>
            <p:cNvGrpSpPr/>
            <p:nvPr/>
          </p:nvGrpSpPr>
          <p:grpSpPr>
            <a:xfrm>
              <a:off x="6409041" y="1334529"/>
              <a:ext cx="1093572" cy="457200"/>
              <a:chOff x="1649628" y="1295400"/>
              <a:chExt cx="1093572" cy="457200"/>
            </a:xfrm>
          </p:grpSpPr>
          <p:pic>
            <p:nvPicPr>
              <p:cNvPr id="403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649628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04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286000" y="1295400"/>
                <a:ext cx="4572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06" name="Group 405"/>
            <p:cNvGrpSpPr/>
            <p:nvPr/>
          </p:nvGrpSpPr>
          <p:grpSpPr>
            <a:xfrm>
              <a:off x="6347156" y="2743200"/>
              <a:ext cx="1031887" cy="669266"/>
              <a:chOff x="-1651686" y="3048000"/>
              <a:chExt cx="914400" cy="593066"/>
            </a:xfrm>
          </p:grpSpPr>
          <p:pic>
            <p:nvPicPr>
              <p:cNvPr id="407" name="Picture 1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651686" y="3048000"/>
                <a:ext cx="914400" cy="593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08" name="Rectangle 21"/>
              <p:cNvSpPr>
                <a:spLocks noChangeArrowheads="1"/>
              </p:cNvSpPr>
              <p:nvPr/>
            </p:nvSpPr>
            <p:spPr bwMode="auto">
              <a:xfrm flipH="1">
                <a:off x="-1235673" y="3225114"/>
                <a:ext cx="228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itchFamily="34" charset="0"/>
                  </a:rPr>
                  <a:t>IP</a:t>
                </a:r>
                <a:endParaRPr lang="en-US" sz="1600" b="1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>
              <a:off x="3455803" y="3464013"/>
              <a:ext cx="543668" cy="1256676"/>
              <a:chOff x="142132" y="3086724"/>
              <a:chExt cx="543668" cy="1256676"/>
            </a:xfrm>
          </p:grpSpPr>
          <p:pic>
            <p:nvPicPr>
              <p:cNvPr id="410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2132" y="3086724"/>
                <a:ext cx="543668" cy="1256676"/>
              </a:xfrm>
              <a:prstGeom prst="rect">
                <a:avLst/>
              </a:prstGeom>
              <a:noFill/>
            </p:spPr>
          </p:pic>
          <p:pic>
            <p:nvPicPr>
              <p:cNvPr id="411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228600" y="3785061"/>
                <a:ext cx="152400" cy="152400"/>
              </a:xfrm>
              <a:prstGeom prst="rect">
                <a:avLst/>
              </a:prstGeom>
              <a:noFill/>
            </p:spPr>
          </p:pic>
          <p:pic>
            <p:nvPicPr>
              <p:cNvPr id="412" name="Picture 10" descr="C:\Documents and Settings\sridhs\Desktop\ISM Book L3\colored Icons\Standard disk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405939" y="3785061"/>
                <a:ext cx="152400" cy="152400"/>
              </a:xfrm>
              <a:prstGeom prst="rect">
                <a:avLst/>
              </a:prstGeom>
              <a:noFill/>
            </p:spPr>
          </p:pic>
        </p:grpSp>
        <p:pic>
          <p:nvPicPr>
            <p:cNvPr id="41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400" y="3464013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14" name="Picture 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4658" y="4738815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5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68175" y="3464013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1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167640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41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43840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41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579120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42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614172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42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649224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42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6842760" y="56388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42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193280" y="5638800"/>
              <a:ext cx="304800" cy="304800"/>
            </a:xfrm>
            <a:prstGeom prst="rect">
              <a:avLst/>
            </a:prstGeom>
            <a:noFill/>
          </p:spPr>
        </p:pic>
        <p:sp>
          <p:nvSpPr>
            <p:cNvPr id="424" name="Rectangle 10"/>
            <p:cNvSpPr>
              <a:spLocks noChangeArrowheads="1"/>
            </p:cNvSpPr>
            <p:nvPr/>
          </p:nvSpPr>
          <p:spPr bwMode="auto">
            <a:xfrm>
              <a:off x="1917357" y="4915929"/>
              <a:ext cx="604146" cy="24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FC SAN</a:t>
              </a:r>
              <a:endParaRPr lang="en-US" sz="2400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25" name="Picture 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23519" y="4749114"/>
              <a:ext cx="91639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6" name="Rectangle 10"/>
            <p:cNvSpPr>
              <a:spLocks noChangeArrowheads="1"/>
            </p:cNvSpPr>
            <p:nvPr/>
          </p:nvSpPr>
          <p:spPr bwMode="auto">
            <a:xfrm>
              <a:off x="6586218" y="4926228"/>
              <a:ext cx="604146" cy="24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FC SAN</a:t>
              </a:r>
              <a:endParaRPr lang="en-US" sz="2400" b="1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42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97175" y="3455772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2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1089" y="345371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2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543800" y="5638800"/>
              <a:ext cx="30480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File-level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Eliminates dependency between data accessed at the file-level and the location where the files are physically stored</a:t>
            </a:r>
          </a:p>
          <a:p>
            <a:r>
              <a:rPr lang="en-US" dirty="0" smtClean="0"/>
              <a:t>Enables users to use a logical path, rather than a physical path, to access files</a:t>
            </a:r>
          </a:p>
          <a:p>
            <a:r>
              <a:rPr lang="en-US" dirty="0" smtClean="0"/>
              <a:t>Uses  global namespace that maps logical path of file resources to their physical path</a:t>
            </a:r>
          </a:p>
          <a:p>
            <a:r>
              <a:rPr lang="en-US" dirty="0" smtClean="0"/>
              <a:t>Provides non-disruptive file mobility across file servers or NAS devices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Before and After File-level Virtualization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457200" y="4638675"/>
            <a:ext cx="4038600" cy="1431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Dependency between client access and file location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Underutilized storage resources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Downtime is caused by data migrations</a:t>
            </a:r>
          </a:p>
        </p:txBody>
      </p:sp>
      <p:sp>
        <p:nvSpPr>
          <p:cNvPr id="495" name="Text Box 833"/>
          <p:cNvSpPr txBox="1">
            <a:spLocks noChangeArrowheads="1"/>
          </p:cNvSpPr>
          <p:nvPr/>
        </p:nvSpPr>
        <p:spPr bwMode="gray">
          <a:xfrm>
            <a:off x="5029200" y="4638675"/>
            <a:ext cx="3886200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Break dependencies between client access and file location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Storage utilization is optimized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Non-disruptive migrations</a:t>
            </a:r>
          </a:p>
        </p:txBody>
      </p:sp>
      <p:grpSp>
        <p:nvGrpSpPr>
          <p:cNvPr id="820" name="Group 819"/>
          <p:cNvGrpSpPr/>
          <p:nvPr/>
        </p:nvGrpSpPr>
        <p:grpSpPr>
          <a:xfrm>
            <a:off x="557212" y="904101"/>
            <a:ext cx="7970838" cy="3502343"/>
            <a:chOff x="557212" y="904101"/>
            <a:chExt cx="7970838" cy="3502343"/>
          </a:xfrm>
        </p:grpSpPr>
        <p:grpSp>
          <p:nvGrpSpPr>
            <p:cNvPr id="3487" name="Group 3486"/>
            <p:cNvGrpSpPr/>
            <p:nvPr/>
          </p:nvGrpSpPr>
          <p:grpSpPr>
            <a:xfrm>
              <a:off x="6096000" y="2959443"/>
              <a:ext cx="1600200" cy="23813"/>
              <a:chOff x="1703387" y="3101975"/>
              <a:chExt cx="1600200" cy="23813"/>
            </a:xfrm>
          </p:grpSpPr>
          <p:sp>
            <p:nvSpPr>
              <p:cNvPr id="3441" name="Freeform 3440"/>
              <p:cNvSpPr>
                <a:spLocks/>
              </p:cNvSpPr>
              <p:nvPr/>
            </p:nvSpPr>
            <p:spPr bwMode="auto">
              <a:xfrm>
                <a:off x="327977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42" name="Freeform 3441"/>
              <p:cNvSpPr>
                <a:spLocks/>
              </p:cNvSpPr>
              <p:nvPr/>
            </p:nvSpPr>
            <p:spPr bwMode="auto">
              <a:xfrm>
                <a:off x="324485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43" name="Freeform 3442"/>
              <p:cNvSpPr>
                <a:spLocks/>
              </p:cNvSpPr>
              <p:nvPr/>
            </p:nvSpPr>
            <p:spPr bwMode="auto">
              <a:xfrm>
                <a:off x="320992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44" name="Freeform 3443"/>
              <p:cNvSpPr>
                <a:spLocks/>
              </p:cNvSpPr>
              <p:nvPr/>
            </p:nvSpPr>
            <p:spPr bwMode="auto">
              <a:xfrm>
                <a:off x="317500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4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4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45" name="Freeform 3444"/>
              <p:cNvSpPr>
                <a:spLocks/>
              </p:cNvSpPr>
              <p:nvPr/>
            </p:nvSpPr>
            <p:spPr bwMode="auto">
              <a:xfrm>
                <a:off x="314007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46" name="Freeform 3445"/>
              <p:cNvSpPr>
                <a:spLocks/>
              </p:cNvSpPr>
              <p:nvPr/>
            </p:nvSpPr>
            <p:spPr bwMode="auto">
              <a:xfrm>
                <a:off x="310515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47" name="Freeform 3446"/>
              <p:cNvSpPr>
                <a:spLocks/>
              </p:cNvSpPr>
              <p:nvPr/>
            </p:nvSpPr>
            <p:spPr bwMode="auto">
              <a:xfrm>
                <a:off x="307022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48" name="Freeform 3447"/>
              <p:cNvSpPr>
                <a:spLocks/>
              </p:cNvSpPr>
              <p:nvPr/>
            </p:nvSpPr>
            <p:spPr bwMode="auto">
              <a:xfrm>
                <a:off x="303530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49" name="Freeform 3448"/>
              <p:cNvSpPr>
                <a:spLocks/>
              </p:cNvSpPr>
              <p:nvPr/>
            </p:nvSpPr>
            <p:spPr bwMode="auto">
              <a:xfrm>
                <a:off x="3000375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0" name="Freeform 3449"/>
              <p:cNvSpPr>
                <a:spLocks/>
              </p:cNvSpPr>
              <p:nvPr/>
            </p:nvSpPr>
            <p:spPr bwMode="auto">
              <a:xfrm>
                <a:off x="2965450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1" name="Freeform 3450"/>
              <p:cNvSpPr>
                <a:spLocks/>
              </p:cNvSpPr>
              <p:nvPr/>
            </p:nvSpPr>
            <p:spPr bwMode="auto">
              <a:xfrm>
                <a:off x="2930525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2" name="Freeform 3451"/>
              <p:cNvSpPr>
                <a:spLocks/>
              </p:cNvSpPr>
              <p:nvPr/>
            </p:nvSpPr>
            <p:spPr bwMode="auto">
              <a:xfrm>
                <a:off x="289401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3" name="Freeform 3452"/>
              <p:cNvSpPr>
                <a:spLocks/>
              </p:cNvSpPr>
              <p:nvPr/>
            </p:nvSpPr>
            <p:spPr bwMode="auto">
              <a:xfrm>
                <a:off x="285908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4" name="Freeform 3453"/>
              <p:cNvSpPr>
                <a:spLocks/>
              </p:cNvSpPr>
              <p:nvPr/>
            </p:nvSpPr>
            <p:spPr bwMode="auto">
              <a:xfrm>
                <a:off x="282416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5" name="Freeform 3454"/>
              <p:cNvSpPr>
                <a:spLocks/>
              </p:cNvSpPr>
              <p:nvPr/>
            </p:nvSpPr>
            <p:spPr bwMode="auto">
              <a:xfrm>
                <a:off x="278923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6" name="Freeform 3455"/>
              <p:cNvSpPr>
                <a:spLocks/>
              </p:cNvSpPr>
              <p:nvPr/>
            </p:nvSpPr>
            <p:spPr bwMode="auto">
              <a:xfrm>
                <a:off x="275431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7" name="Freeform 3456"/>
              <p:cNvSpPr>
                <a:spLocks/>
              </p:cNvSpPr>
              <p:nvPr/>
            </p:nvSpPr>
            <p:spPr bwMode="auto">
              <a:xfrm>
                <a:off x="271938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8" name="Freeform 3457"/>
              <p:cNvSpPr>
                <a:spLocks/>
              </p:cNvSpPr>
              <p:nvPr/>
            </p:nvSpPr>
            <p:spPr bwMode="auto">
              <a:xfrm>
                <a:off x="268446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59" name="Freeform 3458"/>
              <p:cNvSpPr>
                <a:spLocks/>
              </p:cNvSpPr>
              <p:nvPr/>
            </p:nvSpPr>
            <p:spPr bwMode="auto">
              <a:xfrm>
                <a:off x="264953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0" name="Freeform 3459"/>
              <p:cNvSpPr>
                <a:spLocks/>
              </p:cNvSpPr>
              <p:nvPr/>
            </p:nvSpPr>
            <p:spPr bwMode="auto">
              <a:xfrm>
                <a:off x="2614612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1" name="Freeform 3460"/>
              <p:cNvSpPr>
                <a:spLocks/>
              </p:cNvSpPr>
              <p:nvPr/>
            </p:nvSpPr>
            <p:spPr bwMode="auto">
              <a:xfrm>
                <a:off x="2579687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2" name="Freeform 3461"/>
              <p:cNvSpPr>
                <a:spLocks/>
              </p:cNvSpPr>
              <p:nvPr/>
            </p:nvSpPr>
            <p:spPr bwMode="auto">
              <a:xfrm>
                <a:off x="2544762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3" name="Freeform 3462"/>
              <p:cNvSpPr>
                <a:spLocks/>
              </p:cNvSpPr>
              <p:nvPr/>
            </p:nvSpPr>
            <p:spPr bwMode="auto">
              <a:xfrm>
                <a:off x="2509837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4" name="Freeform 3463"/>
              <p:cNvSpPr>
                <a:spLocks/>
              </p:cNvSpPr>
              <p:nvPr/>
            </p:nvSpPr>
            <p:spPr bwMode="auto">
              <a:xfrm>
                <a:off x="247332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5" name="Freeform 3464"/>
              <p:cNvSpPr>
                <a:spLocks/>
              </p:cNvSpPr>
              <p:nvPr/>
            </p:nvSpPr>
            <p:spPr bwMode="auto">
              <a:xfrm>
                <a:off x="243840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6" name="Freeform 3465"/>
              <p:cNvSpPr>
                <a:spLocks/>
              </p:cNvSpPr>
              <p:nvPr/>
            </p:nvSpPr>
            <p:spPr bwMode="auto">
              <a:xfrm>
                <a:off x="240347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7" name="Freeform 3466"/>
              <p:cNvSpPr>
                <a:spLocks/>
              </p:cNvSpPr>
              <p:nvPr/>
            </p:nvSpPr>
            <p:spPr bwMode="auto">
              <a:xfrm>
                <a:off x="236855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8" name="Freeform 3467"/>
              <p:cNvSpPr>
                <a:spLocks/>
              </p:cNvSpPr>
              <p:nvPr/>
            </p:nvSpPr>
            <p:spPr bwMode="auto">
              <a:xfrm>
                <a:off x="233362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69" name="Freeform 3468"/>
              <p:cNvSpPr>
                <a:spLocks/>
              </p:cNvSpPr>
              <p:nvPr/>
            </p:nvSpPr>
            <p:spPr bwMode="auto">
              <a:xfrm>
                <a:off x="229870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0" name="Freeform 3469"/>
              <p:cNvSpPr>
                <a:spLocks/>
              </p:cNvSpPr>
              <p:nvPr/>
            </p:nvSpPr>
            <p:spPr bwMode="auto">
              <a:xfrm>
                <a:off x="2263775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1" name="Freeform 3470"/>
              <p:cNvSpPr>
                <a:spLocks/>
              </p:cNvSpPr>
              <p:nvPr/>
            </p:nvSpPr>
            <p:spPr bwMode="auto">
              <a:xfrm>
                <a:off x="2228850" y="3101975"/>
                <a:ext cx="23812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1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1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1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1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2" name="Freeform 3471"/>
              <p:cNvSpPr>
                <a:spLocks/>
              </p:cNvSpPr>
              <p:nvPr/>
            </p:nvSpPr>
            <p:spPr bwMode="auto">
              <a:xfrm>
                <a:off x="2193925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3" name="Freeform 3472"/>
              <p:cNvSpPr>
                <a:spLocks/>
              </p:cNvSpPr>
              <p:nvPr/>
            </p:nvSpPr>
            <p:spPr bwMode="auto">
              <a:xfrm>
                <a:off x="2159000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4" name="Freeform 3473"/>
              <p:cNvSpPr>
                <a:spLocks/>
              </p:cNvSpPr>
              <p:nvPr/>
            </p:nvSpPr>
            <p:spPr bwMode="auto">
              <a:xfrm>
                <a:off x="2124075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5" name="Freeform 3474"/>
              <p:cNvSpPr>
                <a:spLocks/>
              </p:cNvSpPr>
              <p:nvPr/>
            </p:nvSpPr>
            <p:spPr bwMode="auto">
              <a:xfrm>
                <a:off x="2089150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1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1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1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1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6" name="Freeform 3475"/>
              <p:cNvSpPr>
                <a:spLocks/>
              </p:cNvSpPr>
              <p:nvPr/>
            </p:nvSpPr>
            <p:spPr bwMode="auto">
              <a:xfrm>
                <a:off x="205263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7" name="Freeform 3476"/>
              <p:cNvSpPr>
                <a:spLocks/>
              </p:cNvSpPr>
              <p:nvPr/>
            </p:nvSpPr>
            <p:spPr bwMode="auto">
              <a:xfrm>
                <a:off x="201771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8" name="Freeform 3477"/>
              <p:cNvSpPr>
                <a:spLocks/>
              </p:cNvSpPr>
              <p:nvPr/>
            </p:nvSpPr>
            <p:spPr bwMode="auto">
              <a:xfrm>
                <a:off x="198278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79" name="Freeform 3478"/>
              <p:cNvSpPr>
                <a:spLocks/>
              </p:cNvSpPr>
              <p:nvPr/>
            </p:nvSpPr>
            <p:spPr bwMode="auto">
              <a:xfrm>
                <a:off x="194786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1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29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29" y="1"/>
                  </a:cxn>
                  <a:cxn ang="0">
                    <a:pos x="37" y="7"/>
                  </a:cxn>
                  <a:cxn ang="0">
                    <a:pos x="41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1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29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29" y="1"/>
                    </a:lnTo>
                    <a:lnTo>
                      <a:pt x="37" y="7"/>
                    </a:lnTo>
                    <a:lnTo>
                      <a:pt x="41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80" name="Freeform 3479"/>
              <p:cNvSpPr>
                <a:spLocks/>
              </p:cNvSpPr>
              <p:nvPr/>
            </p:nvSpPr>
            <p:spPr bwMode="auto">
              <a:xfrm>
                <a:off x="191293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81" name="Freeform 3480"/>
              <p:cNvSpPr>
                <a:spLocks/>
              </p:cNvSpPr>
              <p:nvPr/>
            </p:nvSpPr>
            <p:spPr bwMode="auto">
              <a:xfrm>
                <a:off x="187801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82" name="Freeform 3481"/>
              <p:cNvSpPr>
                <a:spLocks/>
              </p:cNvSpPr>
              <p:nvPr/>
            </p:nvSpPr>
            <p:spPr bwMode="auto">
              <a:xfrm>
                <a:off x="1843087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83" name="Freeform 3482"/>
              <p:cNvSpPr>
                <a:spLocks/>
              </p:cNvSpPr>
              <p:nvPr/>
            </p:nvSpPr>
            <p:spPr bwMode="auto">
              <a:xfrm>
                <a:off x="1808162" y="3101975"/>
                <a:ext cx="23813" cy="23813"/>
              </a:xfrm>
              <a:custGeom>
                <a:avLst/>
                <a:gdLst/>
                <a:ahLst/>
                <a:cxnLst>
                  <a:cxn ang="0">
                    <a:pos x="45" y="22"/>
                  </a:cxn>
                  <a:cxn ang="0">
                    <a:pos x="44" y="22"/>
                  </a:cxn>
                  <a:cxn ang="0">
                    <a:pos x="44" y="23"/>
                  </a:cxn>
                  <a:cxn ang="0">
                    <a:pos x="44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4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4" y="43"/>
                  </a:cxn>
                  <a:cxn ang="0">
                    <a:pos x="23" y="43"/>
                  </a:cxn>
                  <a:cxn ang="0">
                    <a:pos x="23" y="44"/>
                  </a:cxn>
                  <a:cxn ang="0">
                    <a:pos x="14" y="42"/>
                  </a:cxn>
                  <a:cxn ang="0">
                    <a:pos x="7" y="38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2" y="13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3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5" y="22"/>
                  </a:cxn>
                </a:cxnLst>
                <a:rect l="0" t="0" r="r" b="b"/>
                <a:pathLst>
                  <a:path w="45" h="44">
                    <a:moveTo>
                      <a:pt x="45" y="22"/>
                    </a:moveTo>
                    <a:lnTo>
                      <a:pt x="44" y="22"/>
                    </a:lnTo>
                    <a:lnTo>
                      <a:pt x="44" y="23"/>
                    </a:lnTo>
                    <a:lnTo>
                      <a:pt x="44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4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4" y="43"/>
                    </a:lnTo>
                    <a:lnTo>
                      <a:pt x="23" y="43"/>
                    </a:lnTo>
                    <a:lnTo>
                      <a:pt x="23" y="44"/>
                    </a:lnTo>
                    <a:lnTo>
                      <a:pt x="14" y="42"/>
                    </a:lnTo>
                    <a:lnTo>
                      <a:pt x="7" y="38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2" y="13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3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5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84" name="Freeform 3483"/>
              <p:cNvSpPr>
                <a:spLocks/>
              </p:cNvSpPr>
              <p:nvPr/>
            </p:nvSpPr>
            <p:spPr bwMode="auto">
              <a:xfrm>
                <a:off x="1773237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6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6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85" name="Freeform 3484"/>
              <p:cNvSpPr>
                <a:spLocks/>
              </p:cNvSpPr>
              <p:nvPr/>
            </p:nvSpPr>
            <p:spPr bwMode="auto">
              <a:xfrm>
                <a:off x="1738312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40" y="33"/>
                  </a:cxn>
                  <a:cxn ang="0">
                    <a:pos x="38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7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7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8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38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7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7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8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  <p:sp>
            <p:nvSpPr>
              <p:cNvPr id="3486" name="Freeform 3485"/>
              <p:cNvSpPr>
                <a:spLocks/>
              </p:cNvSpPr>
              <p:nvPr/>
            </p:nvSpPr>
            <p:spPr bwMode="auto">
              <a:xfrm>
                <a:off x="1703387" y="3101975"/>
                <a:ext cx="22225" cy="23813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3" y="22"/>
                  </a:cxn>
                  <a:cxn ang="0">
                    <a:pos x="43" y="23"/>
                  </a:cxn>
                  <a:cxn ang="0">
                    <a:pos x="43" y="26"/>
                  </a:cxn>
                  <a:cxn ang="0">
                    <a:pos x="42" y="30"/>
                  </a:cxn>
                  <a:cxn ang="0">
                    <a:pos x="39" y="33"/>
                  </a:cxn>
                  <a:cxn ang="0">
                    <a:pos x="37" y="38"/>
                  </a:cxn>
                  <a:cxn ang="0">
                    <a:pos x="33" y="40"/>
                  </a:cxn>
                  <a:cxn ang="0">
                    <a:pos x="30" y="42"/>
                  </a:cxn>
                  <a:cxn ang="0">
                    <a:pos x="25" y="43"/>
                  </a:cxn>
                  <a:cxn ang="0">
                    <a:pos x="23" y="43"/>
                  </a:cxn>
                  <a:cxn ang="0">
                    <a:pos x="22" y="43"/>
                  </a:cxn>
                  <a:cxn ang="0">
                    <a:pos x="22" y="44"/>
                  </a:cxn>
                  <a:cxn ang="0">
                    <a:pos x="13" y="42"/>
                  </a:cxn>
                  <a:cxn ang="0">
                    <a:pos x="6" y="38"/>
                  </a:cxn>
                  <a:cxn ang="0">
                    <a:pos x="1" y="30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6" y="7"/>
                  </a:cxn>
                  <a:cxn ang="0">
                    <a:pos x="13" y="1"/>
                  </a:cxn>
                  <a:cxn ang="0">
                    <a:pos x="22" y="0"/>
                  </a:cxn>
                  <a:cxn ang="0">
                    <a:pos x="30" y="1"/>
                  </a:cxn>
                  <a:cxn ang="0">
                    <a:pos x="37" y="7"/>
                  </a:cxn>
                  <a:cxn ang="0">
                    <a:pos x="42" y="13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3" y="22"/>
                    </a:lnTo>
                    <a:lnTo>
                      <a:pt x="43" y="23"/>
                    </a:lnTo>
                    <a:lnTo>
                      <a:pt x="43" y="26"/>
                    </a:lnTo>
                    <a:lnTo>
                      <a:pt x="42" y="30"/>
                    </a:lnTo>
                    <a:lnTo>
                      <a:pt x="39" y="33"/>
                    </a:lnTo>
                    <a:lnTo>
                      <a:pt x="37" y="38"/>
                    </a:lnTo>
                    <a:lnTo>
                      <a:pt x="33" y="40"/>
                    </a:lnTo>
                    <a:lnTo>
                      <a:pt x="30" y="42"/>
                    </a:lnTo>
                    <a:lnTo>
                      <a:pt x="25" y="43"/>
                    </a:lnTo>
                    <a:lnTo>
                      <a:pt x="23" y="43"/>
                    </a:lnTo>
                    <a:lnTo>
                      <a:pt x="22" y="43"/>
                    </a:lnTo>
                    <a:lnTo>
                      <a:pt x="22" y="44"/>
                    </a:lnTo>
                    <a:lnTo>
                      <a:pt x="13" y="42"/>
                    </a:lnTo>
                    <a:lnTo>
                      <a:pt x="6" y="38"/>
                    </a:lnTo>
                    <a:lnTo>
                      <a:pt x="1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6" y="7"/>
                    </a:lnTo>
                    <a:lnTo>
                      <a:pt x="13" y="1"/>
                    </a:lnTo>
                    <a:lnTo>
                      <a:pt x="22" y="0"/>
                    </a:lnTo>
                    <a:lnTo>
                      <a:pt x="30" y="1"/>
                    </a:lnTo>
                    <a:lnTo>
                      <a:pt x="37" y="7"/>
                    </a:lnTo>
                    <a:lnTo>
                      <a:pt x="42" y="13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Calibri" pitchFamily="34" charset="0"/>
                </a:endParaRPr>
              </a:p>
            </p:txBody>
          </p:sp>
        </p:grp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46137" y="21066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33437" y="207645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19150" y="204470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04862" y="20129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0575" y="19812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76287" y="19494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2000" y="1917700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49300" y="18859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35012" y="18542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355975" y="29527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355975" y="2917825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355975" y="28829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55975" y="28479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355975" y="28130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55975" y="27781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355975" y="274320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55975" y="2708275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355975" y="267335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1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1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355975" y="263683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355975" y="26019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355975" y="256698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55975" y="253206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355975" y="249713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355975" y="24622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355975" y="242728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355975" y="239236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355975" y="2357438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355975" y="23225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355975" y="2286000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55975" y="22510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355975" y="22161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355975" y="21812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55975" y="21463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355975" y="21113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355975" y="20764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355975" y="20415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55975" y="200660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355975" y="1971675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355975" y="193675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355975" y="190023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355975" y="18653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290887" y="277812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78187" y="27463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263900" y="271462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249612" y="268287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235325" y="26527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221037" y="26193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206750" y="2587625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194050" y="2557463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179762" y="2525713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165475" y="24923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151187" y="2459038"/>
              <a:ext cx="23813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36900" y="2428875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22612" y="23955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109912" y="2363788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095625" y="2332038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081337" y="2300288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067050" y="22669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052762" y="22352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3038475" y="2201863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025775" y="217170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011487" y="213836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997200" y="21066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82912" y="20764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968625" y="2044700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954337" y="20129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2941637" y="19812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2927350" y="19494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13062" y="191770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898775" y="18859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884487" y="18542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408362" y="277812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422650" y="27463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436937" y="271462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3451225" y="2682875"/>
              <a:ext cx="22225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29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463925" y="26527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478212" y="262096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3492500" y="25892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506787" y="255746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521075" y="25257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3535362" y="249396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3549650" y="2462213"/>
              <a:ext cx="23812" cy="23812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563937" y="243046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578225" y="2400300"/>
              <a:ext cx="23812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3592512" y="23685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3606800" y="23368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3622675" y="23050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3636962" y="22733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649662" y="22415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3665537" y="22098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3679825" y="21780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3694112" y="21463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3708400" y="21145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3722687" y="20828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3736975" y="2051050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3751262" y="202088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3765550" y="198913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3778250" y="195738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3794125" y="192563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3808412" y="1893888"/>
              <a:ext cx="23813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3822700" y="186213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992562" y="22463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3992562" y="22923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3992562" y="23399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3992562" y="23860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3992562" y="24336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992562" y="24796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3992562" y="2525713"/>
              <a:ext cx="34925" cy="36512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3992562" y="25733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3992562" y="26193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3992562" y="266700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3992562" y="27130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3992562" y="27606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3992562" y="28067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3992562" y="28543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3992562" y="29003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3992562" y="29479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3992562" y="29940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992562" y="30400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992562" y="30876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992562" y="31337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992562" y="31813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3992562" y="32273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3992562" y="32750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3992562" y="33210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3992562" y="33686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3992562" y="34147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3992562" y="34623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3992562" y="35083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3992562" y="355441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3992562" y="36020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3992562" y="36480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992562" y="36957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3992562" y="37417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3992562" y="37893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992562" y="38354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3992562" y="38830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3992562" y="3929063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3992562" y="39766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3984625" y="40211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3956050" y="40560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3911600" y="4068763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386397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38179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37703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372427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36766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36306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3582987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35369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34909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3443287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33972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33496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3303587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32559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32099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3162300" y="4068763"/>
              <a:ext cx="36512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31162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30702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30226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9765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9289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8829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8352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27892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2741612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6955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6495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2601912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25558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5082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462212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4145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258887" y="2778125"/>
              <a:ext cx="22225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29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1271587" y="27463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1285875" y="27146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1300162" y="268287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1314450" y="26527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1328737" y="2620963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1343025" y="25892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1355725" y="255746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1370012" y="25257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1384300" y="249396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1400175" y="24622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1412875" y="2430463"/>
              <a:ext cx="23812" cy="23812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1427162" y="240030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1443037" y="23685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1457325" y="23368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1471612" y="23050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1485900" y="22733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1500187" y="22415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1514475" y="2209800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2" y="29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2" y="29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1528762" y="21780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1544637" y="21463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1558925" y="21145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1573212" y="20828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1585912" y="205105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1600200" y="2020888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1614487" y="1989138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1628775" y="195738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1643062" y="1925638"/>
              <a:ext cx="23813" cy="23812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1657350" y="1893888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1673225" y="1862138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29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326866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323373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319881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3162300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312737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30924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30575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3022600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298767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29527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29178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2882900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2847975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2813050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2778125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6" name="Freeform 225"/>
            <p:cNvSpPr>
              <a:spLocks/>
            </p:cNvSpPr>
            <p:nvPr/>
          </p:nvSpPr>
          <p:spPr bwMode="auto">
            <a:xfrm>
              <a:off x="2741612" y="2949575"/>
              <a:ext cx="23813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7" name="Freeform 226"/>
            <p:cNvSpPr>
              <a:spLocks/>
            </p:cNvSpPr>
            <p:nvPr/>
          </p:nvSpPr>
          <p:spPr bwMode="auto">
            <a:xfrm>
              <a:off x="270668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8" name="Freeform 227"/>
            <p:cNvSpPr>
              <a:spLocks/>
            </p:cNvSpPr>
            <p:nvPr/>
          </p:nvSpPr>
          <p:spPr bwMode="auto">
            <a:xfrm>
              <a:off x="267176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263683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2601912" y="2949575"/>
              <a:ext cx="23813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256698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2" name="Freeform 231"/>
            <p:cNvSpPr>
              <a:spLocks/>
            </p:cNvSpPr>
            <p:nvPr/>
          </p:nvSpPr>
          <p:spPr bwMode="auto">
            <a:xfrm>
              <a:off x="253206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3" name="Freeform 232"/>
            <p:cNvSpPr>
              <a:spLocks/>
            </p:cNvSpPr>
            <p:nvPr/>
          </p:nvSpPr>
          <p:spPr bwMode="auto">
            <a:xfrm>
              <a:off x="249713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4" name="Freeform 233"/>
            <p:cNvSpPr>
              <a:spLocks/>
            </p:cNvSpPr>
            <p:nvPr/>
          </p:nvSpPr>
          <p:spPr bwMode="auto">
            <a:xfrm>
              <a:off x="246221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5" name="Freeform 234"/>
            <p:cNvSpPr>
              <a:spLocks/>
            </p:cNvSpPr>
            <p:nvPr/>
          </p:nvSpPr>
          <p:spPr bwMode="auto">
            <a:xfrm>
              <a:off x="242728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6" name="Freeform 235"/>
            <p:cNvSpPr>
              <a:spLocks/>
            </p:cNvSpPr>
            <p:nvPr/>
          </p:nvSpPr>
          <p:spPr bwMode="auto">
            <a:xfrm>
              <a:off x="239236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7" name="Freeform 236"/>
            <p:cNvSpPr>
              <a:spLocks/>
            </p:cNvSpPr>
            <p:nvPr/>
          </p:nvSpPr>
          <p:spPr bwMode="auto">
            <a:xfrm>
              <a:off x="235743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8" name="Freeform 237"/>
            <p:cNvSpPr>
              <a:spLocks/>
            </p:cNvSpPr>
            <p:nvPr/>
          </p:nvSpPr>
          <p:spPr bwMode="auto">
            <a:xfrm>
              <a:off x="23209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39" name="Freeform 238"/>
            <p:cNvSpPr>
              <a:spLocks/>
            </p:cNvSpPr>
            <p:nvPr/>
          </p:nvSpPr>
          <p:spPr bwMode="auto">
            <a:xfrm>
              <a:off x="228600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0" name="Freeform 239"/>
            <p:cNvSpPr>
              <a:spLocks/>
            </p:cNvSpPr>
            <p:nvPr/>
          </p:nvSpPr>
          <p:spPr bwMode="auto">
            <a:xfrm>
              <a:off x="225107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1" name="Freeform 240"/>
            <p:cNvSpPr>
              <a:spLocks/>
            </p:cNvSpPr>
            <p:nvPr/>
          </p:nvSpPr>
          <p:spPr bwMode="auto">
            <a:xfrm>
              <a:off x="22161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2" name="Freeform 241"/>
            <p:cNvSpPr>
              <a:spLocks/>
            </p:cNvSpPr>
            <p:nvPr/>
          </p:nvSpPr>
          <p:spPr bwMode="auto">
            <a:xfrm>
              <a:off x="21812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214630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211137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20764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6" name="Freeform 245"/>
            <p:cNvSpPr>
              <a:spLocks/>
            </p:cNvSpPr>
            <p:nvPr/>
          </p:nvSpPr>
          <p:spPr bwMode="auto">
            <a:xfrm>
              <a:off x="2041525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7" name="Freeform 246"/>
            <p:cNvSpPr>
              <a:spLocks/>
            </p:cNvSpPr>
            <p:nvPr/>
          </p:nvSpPr>
          <p:spPr bwMode="auto">
            <a:xfrm>
              <a:off x="2006600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1971675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49" name="Freeform 248"/>
            <p:cNvSpPr>
              <a:spLocks/>
            </p:cNvSpPr>
            <p:nvPr/>
          </p:nvSpPr>
          <p:spPr bwMode="auto">
            <a:xfrm>
              <a:off x="1936750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190023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1" name="Freeform 250"/>
            <p:cNvSpPr>
              <a:spLocks/>
            </p:cNvSpPr>
            <p:nvPr/>
          </p:nvSpPr>
          <p:spPr bwMode="auto">
            <a:xfrm>
              <a:off x="186531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2" name="Freeform 251"/>
            <p:cNvSpPr>
              <a:spLocks/>
            </p:cNvSpPr>
            <p:nvPr/>
          </p:nvSpPr>
          <p:spPr bwMode="auto">
            <a:xfrm>
              <a:off x="183038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3" name="Freeform 252"/>
            <p:cNvSpPr>
              <a:spLocks/>
            </p:cNvSpPr>
            <p:nvPr/>
          </p:nvSpPr>
          <p:spPr bwMode="auto">
            <a:xfrm>
              <a:off x="179546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4" name="Freeform 253"/>
            <p:cNvSpPr>
              <a:spLocks/>
            </p:cNvSpPr>
            <p:nvPr/>
          </p:nvSpPr>
          <p:spPr bwMode="auto">
            <a:xfrm>
              <a:off x="176053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5" name="Freeform 254"/>
            <p:cNvSpPr>
              <a:spLocks/>
            </p:cNvSpPr>
            <p:nvPr/>
          </p:nvSpPr>
          <p:spPr bwMode="auto">
            <a:xfrm>
              <a:off x="1725612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1690687" y="29495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1655762" y="2949575"/>
              <a:ext cx="23813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162083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59" name="Freeform 258"/>
            <p:cNvSpPr>
              <a:spLocks/>
            </p:cNvSpPr>
            <p:nvPr/>
          </p:nvSpPr>
          <p:spPr bwMode="auto">
            <a:xfrm>
              <a:off x="1585912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0" name="Freeform 259"/>
            <p:cNvSpPr>
              <a:spLocks/>
            </p:cNvSpPr>
            <p:nvPr/>
          </p:nvSpPr>
          <p:spPr bwMode="auto">
            <a:xfrm>
              <a:off x="1550987" y="29495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1514475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147955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3" name="Freeform 262"/>
            <p:cNvSpPr>
              <a:spLocks/>
            </p:cNvSpPr>
            <p:nvPr/>
          </p:nvSpPr>
          <p:spPr bwMode="auto">
            <a:xfrm>
              <a:off x="1444625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>
              <a:off x="1409700" y="29495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>
              <a:off x="1374775" y="29495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1204912" y="29527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1204912" y="291782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1204912" y="28829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1204912" y="28479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0" name="Freeform 269"/>
            <p:cNvSpPr>
              <a:spLocks/>
            </p:cNvSpPr>
            <p:nvPr/>
          </p:nvSpPr>
          <p:spPr bwMode="auto">
            <a:xfrm>
              <a:off x="1204912" y="28130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1204912" y="27781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2" name="Freeform 271"/>
            <p:cNvSpPr>
              <a:spLocks/>
            </p:cNvSpPr>
            <p:nvPr/>
          </p:nvSpPr>
          <p:spPr bwMode="auto">
            <a:xfrm>
              <a:off x="1204912" y="274320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3" name="Freeform 272"/>
            <p:cNvSpPr>
              <a:spLocks/>
            </p:cNvSpPr>
            <p:nvPr/>
          </p:nvSpPr>
          <p:spPr bwMode="auto">
            <a:xfrm>
              <a:off x="1204912" y="2708275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4" name="Freeform 273"/>
            <p:cNvSpPr>
              <a:spLocks/>
            </p:cNvSpPr>
            <p:nvPr/>
          </p:nvSpPr>
          <p:spPr bwMode="auto">
            <a:xfrm>
              <a:off x="1204912" y="26733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5" name="Freeform 274"/>
            <p:cNvSpPr>
              <a:spLocks/>
            </p:cNvSpPr>
            <p:nvPr/>
          </p:nvSpPr>
          <p:spPr bwMode="auto">
            <a:xfrm>
              <a:off x="1204912" y="26368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6" name="Freeform 275"/>
            <p:cNvSpPr>
              <a:spLocks/>
            </p:cNvSpPr>
            <p:nvPr/>
          </p:nvSpPr>
          <p:spPr bwMode="auto">
            <a:xfrm>
              <a:off x="1204912" y="26019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7" name="Freeform 276"/>
            <p:cNvSpPr>
              <a:spLocks/>
            </p:cNvSpPr>
            <p:nvPr/>
          </p:nvSpPr>
          <p:spPr bwMode="auto">
            <a:xfrm>
              <a:off x="1204912" y="256698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8" name="Freeform 277"/>
            <p:cNvSpPr>
              <a:spLocks/>
            </p:cNvSpPr>
            <p:nvPr/>
          </p:nvSpPr>
          <p:spPr bwMode="auto">
            <a:xfrm>
              <a:off x="1204912" y="253206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79" name="Freeform 278"/>
            <p:cNvSpPr>
              <a:spLocks/>
            </p:cNvSpPr>
            <p:nvPr/>
          </p:nvSpPr>
          <p:spPr bwMode="auto">
            <a:xfrm>
              <a:off x="1204912" y="24971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1204912" y="24622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1204912" y="242728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1204912" y="239236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1204912" y="2357438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1204912" y="232251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1204912" y="2286000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6" name="Freeform 285"/>
            <p:cNvSpPr>
              <a:spLocks/>
            </p:cNvSpPr>
            <p:nvPr/>
          </p:nvSpPr>
          <p:spPr bwMode="auto">
            <a:xfrm>
              <a:off x="1204912" y="22510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7" name="Freeform 286"/>
            <p:cNvSpPr>
              <a:spLocks/>
            </p:cNvSpPr>
            <p:nvPr/>
          </p:nvSpPr>
          <p:spPr bwMode="auto">
            <a:xfrm>
              <a:off x="1204912" y="22161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8" name="Freeform 287"/>
            <p:cNvSpPr>
              <a:spLocks/>
            </p:cNvSpPr>
            <p:nvPr/>
          </p:nvSpPr>
          <p:spPr bwMode="auto">
            <a:xfrm>
              <a:off x="1204912" y="21812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89" name="Freeform 288"/>
            <p:cNvSpPr>
              <a:spLocks/>
            </p:cNvSpPr>
            <p:nvPr/>
          </p:nvSpPr>
          <p:spPr bwMode="auto">
            <a:xfrm>
              <a:off x="1204912" y="214630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0" name="Freeform 289"/>
            <p:cNvSpPr>
              <a:spLocks/>
            </p:cNvSpPr>
            <p:nvPr/>
          </p:nvSpPr>
          <p:spPr bwMode="auto">
            <a:xfrm>
              <a:off x="1204912" y="21113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1" name="Freeform 290"/>
            <p:cNvSpPr>
              <a:spLocks/>
            </p:cNvSpPr>
            <p:nvPr/>
          </p:nvSpPr>
          <p:spPr bwMode="auto">
            <a:xfrm>
              <a:off x="1204912" y="2076450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2" name="Freeform 291"/>
            <p:cNvSpPr>
              <a:spLocks/>
            </p:cNvSpPr>
            <p:nvPr/>
          </p:nvSpPr>
          <p:spPr bwMode="auto">
            <a:xfrm>
              <a:off x="1204912" y="20415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3" name="Freeform 292"/>
            <p:cNvSpPr>
              <a:spLocks/>
            </p:cNvSpPr>
            <p:nvPr/>
          </p:nvSpPr>
          <p:spPr bwMode="auto">
            <a:xfrm>
              <a:off x="1204912" y="200660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4" name="Freeform 293"/>
            <p:cNvSpPr>
              <a:spLocks/>
            </p:cNvSpPr>
            <p:nvPr/>
          </p:nvSpPr>
          <p:spPr bwMode="auto">
            <a:xfrm>
              <a:off x="1204912" y="1971675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5" name="Freeform 294"/>
            <p:cNvSpPr>
              <a:spLocks/>
            </p:cNvSpPr>
            <p:nvPr/>
          </p:nvSpPr>
          <p:spPr bwMode="auto">
            <a:xfrm>
              <a:off x="1204912" y="19367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>
              <a:off x="1204912" y="1900238"/>
              <a:ext cx="23813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>
              <a:off x="1204912" y="18653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>
              <a:off x="1141412" y="2778125"/>
              <a:ext cx="23813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1127125" y="27463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>
              <a:off x="1112837" y="27146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1" name="Freeform 300"/>
            <p:cNvSpPr>
              <a:spLocks/>
            </p:cNvSpPr>
            <p:nvPr/>
          </p:nvSpPr>
          <p:spPr bwMode="auto">
            <a:xfrm>
              <a:off x="1098550" y="2682875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2" name="Freeform 301"/>
            <p:cNvSpPr>
              <a:spLocks/>
            </p:cNvSpPr>
            <p:nvPr/>
          </p:nvSpPr>
          <p:spPr bwMode="auto">
            <a:xfrm>
              <a:off x="1085850" y="2652713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3" name="Freeform 302"/>
            <p:cNvSpPr>
              <a:spLocks/>
            </p:cNvSpPr>
            <p:nvPr/>
          </p:nvSpPr>
          <p:spPr bwMode="auto">
            <a:xfrm>
              <a:off x="1071562" y="26193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4" name="Freeform 303"/>
            <p:cNvSpPr>
              <a:spLocks/>
            </p:cNvSpPr>
            <p:nvPr/>
          </p:nvSpPr>
          <p:spPr bwMode="auto">
            <a:xfrm>
              <a:off x="1057275" y="2587625"/>
              <a:ext cx="23812" cy="23813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5" name="Freeform 304"/>
            <p:cNvSpPr>
              <a:spLocks/>
            </p:cNvSpPr>
            <p:nvPr/>
          </p:nvSpPr>
          <p:spPr bwMode="auto">
            <a:xfrm>
              <a:off x="1042987" y="255746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6" name="Freeform 305"/>
            <p:cNvSpPr>
              <a:spLocks/>
            </p:cNvSpPr>
            <p:nvPr/>
          </p:nvSpPr>
          <p:spPr bwMode="auto">
            <a:xfrm>
              <a:off x="1028700" y="252571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1014412" y="249237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1001712" y="2459038"/>
              <a:ext cx="22225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987425" y="2428875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0" name="Freeform 309"/>
            <p:cNvSpPr>
              <a:spLocks/>
            </p:cNvSpPr>
            <p:nvPr/>
          </p:nvSpPr>
          <p:spPr bwMode="auto">
            <a:xfrm>
              <a:off x="973137" y="23955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958850" y="2363788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944562" y="23320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3" name="Freeform 312"/>
            <p:cNvSpPr>
              <a:spLocks/>
            </p:cNvSpPr>
            <p:nvPr/>
          </p:nvSpPr>
          <p:spPr bwMode="auto">
            <a:xfrm>
              <a:off x="930275" y="2300288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>
              <a:off x="917575" y="22669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>
              <a:off x="903287" y="22352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>
              <a:off x="889000" y="2201863"/>
              <a:ext cx="23812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>
              <a:off x="874712" y="217170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8" name="Freeform 317"/>
            <p:cNvSpPr>
              <a:spLocks/>
            </p:cNvSpPr>
            <p:nvPr/>
          </p:nvSpPr>
          <p:spPr bwMode="auto">
            <a:xfrm>
              <a:off x="860425" y="213836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19" name="Freeform 318"/>
            <p:cNvSpPr>
              <a:spLocks/>
            </p:cNvSpPr>
            <p:nvPr/>
          </p:nvSpPr>
          <p:spPr bwMode="auto">
            <a:xfrm>
              <a:off x="23685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0" name="Freeform 319"/>
            <p:cNvSpPr>
              <a:spLocks/>
            </p:cNvSpPr>
            <p:nvPr/>
          </p:nvSpPr>
          <p:spPr bwMode="auto">
            <a:xfrm>
              <a:off x="2320925" y="4068763"/>
              <a:ext cx="36512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1" name="Freeform 320"/>
            <p:cNvSpPr>
              <a:spLocks/>
            </p:cNvSpPr>
            <p:nvPr/>
          </p:nvSpPr>
          <p:spPr bwMode="auto">
            <a:xfrm>
              <a:off x="22748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2" name="Freeform 321"/>
            <p:cNvSpPr>
              <a:spLocks/>
            </p:cNvSpPr>
            <p:nvPr/>
          </p:nvSpPr>
          <p:spPr bwMode="auto">
            <a:xfrm>
              <a:off x="22288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3" name="Freeform 322"/>
            <p:cNvSpPr>
              <a:spLocks/>
            </p:cNvSpPr>
            <p:nvPr/>
          </p:nvSpPr>
          <p:spPr bwMode="auto">
            <a:xfrm>
              <a:off x="218122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4" name="Freeform 323"/>
            <p:cNvSpPr>
              <a:spLocks/>
            </p:cNvSpPr>
            <p:nvPr/>
          </p:nvSpPr>
          <p:spPr bwMode="auto">
            <a:xfrm>
              <a:off x="21351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20875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204152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19939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8" name="Freeform 327"/>
            <p:cNvSpPr>
              <a:spLocks/>
            </p:cNvSpPr>
            <p:nvPr/>
          </p:nvSpPr>
          <p:spPr bwMode="auto">
            <a:xfrm>
              <a:off x="19478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29" name="Freeform 328"/>
            <p:cNvSpPr>
              <a:spLocks/>
            </p:cNvSpPr>
            <p:nvPr/>
          </p:nvSpPr>
          <p:spPr bwMode="auto">
            <a:xfrm>
              <a:off x="1900237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0" name="Freeform 329"/>
            <p:cNvSpPr>
              <a:spLocks/>
            </p:cNvSpPr>
            <p:nvPr/>
          </p:nvSpPr>
          <p:spPr bwMode="auto">
            <a:xfrm>
              <a:off x="18542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1" name="Freeform 330"/>
            <p:cNvSpPr>
              <a:spLocks/>
            </p:cNvSpPr>
            <p:nvPr/>
          </p:nvSpPr>
          <p:spPr bwMode="auto">
            <a:xfrm>
              <a:off x="18081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1760537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17145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16668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16208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6" name="Freeform 335"/>
            <p:cNvSpPr>
              <a:spLocks/>
            </p:cNvSpPr>
            <p:nvPr/>
          </p:nvSpPr>
          <p:spPr bwMode="auto">
            <a:xfrm>
              <a:off x="15732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7" name="Freeform 336"/>
            <p:cNvSpPr>
              <a:spLocks/>
            </p:cNvSpPr>
            <p:nvPr/>
          </p:nvSpPr>
          <p:spPr bwMode="auto">
            <a:xfrm>
              <a:off x="15271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8" name="Freeform 337"/>
            <p:cNvSpPr>
              <a:spLocks/>
            </p:cNvSpPr>
            <p:nvPr/>
          </p:nvSpPr>
          <p:spPr bwMode="auto">
            <a:xfrm>
              <a:off x="14795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39" name="Freeform 338"/>
            <p:cNvSpPr>
              <a:spLocks/>
            </p:cNvSpPr>
            <p:nvPr/>
          </p:nvSpPr>
          <p:spPr bwMode="auto">
            <a:xfrm>
              <a:off x="14335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0" name="Freeform 339"/>
            <p:cNvSpPr>
              <a:spLocks/>
            </p:cNvSpPr>
            <p:nvPr/>
          </p:nvSpPr>
          <p:spPr bwMode="auto">
            <a:xfrm>
              <a:off x="13874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1" name="Freeform 340"/>
            <p:cNvSpPr>
              <a:spLocks/>
            </p:cNvSpPr>
            <p:nvPr/>
          </p:nvSpPr>
          <p:spPr bwMode="auto">
            <a:xfrm>
              <a:off x="13398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2" name="Freeform 341"/>
            <p:cNvSpPr>
              <a:spLocks/>
            </p:cNvSpPr>
            <p:nvPr/>
          </p:nvSpPr>
          <p:spPr bwMode="auto">
            <a:xfrm>
              <a:off x="129381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12461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12001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11525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6" name="Freeform 345"/>
            <p:cNvSpPr>
              <a:spLocks/>
            </p:cNvSpPr>
            <p:nvPr/>
          </p:nvSpPr>
          <p:spPr bwMode="auto">
            <a:xfrm>
              <a:off x="11064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7" name="Freeform 346"/>
            <p:cNvSpPr>
              <a:spLocks/>
            </p:cNvSpPr>
            <p:nvPr/>
          </p:nvSpPr>
          <p:spPr bwMode="auto">
            <a:xfrm>
              <a:off x="10588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8" name="Freeform 347"/>
            <p:cNvSpPr>
              <a:spLocks/>
            </p:cNvSpPr>
            <p:nvPr/>
          </p:nvSpPr>
          <p:spPr bwMode="auto">
            <a:xfrm>
              <a:off x="10128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49" name="Freeform 348"/>
            <p:cNvSpPr>
              <a:spLocks/>
            </p:cNvSpPr>
            <p:nvPr/>
          </p:nvSpPr>
          <p:spPr bwMode="auto">
            <a:xfrm>
              <a:off x="96678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0" name="Freeform 349"/>
            <p:cNvSpPr>
              <a:spLocks/>
            </p:cNvSpPr>
            <p:nvPr/>
          </p:nvSpPr>
          <p:spPr bwMode="auto">
            <a:xfrm>
              <a:off x="9191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1" name="Freeform 350"/>
            <p:cNvSpPr>
              <a:spLocks/>
            </p:cNvSpPr>
            <p:nvPr/>
          </p:nvSpPr>
          <p:spPr bwMode="auto">
            <a:xfrm>
              <a:off x="8731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2" name="Freeform 351"/>
            <p:cNvSpPr>
              <a:spLocks/>
            </p:cNvSpPr>
            <p:nvPr/>
          </p:nvSpPr>
          <p:spPr bwMode="auto">
            <a:xfrm>
              <a:off x="8255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779462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731837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6858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6" name="Freeform 355"/>
            <p:cNvSpPr>
              <a:spLocks/>
            </p:cNvSpPr>
            <p:nvPr/>
          </p:nvSpPr>
          <p:spPr bwMode="auto">
            <a:xfrm>
              <a:off x="639762" y="4068763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7" name="Freeform 356"/>
            <p:cNvSpPr>
              <a:spLocks/>
            </p:cNvSpPr>
            <p:nvPr/>
          </p:nvSpPr>
          <p:spPr bwMode="auto">
            <a:xfrm>
              <a:off x="595312" y="40576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8" name="Freeform 357"/>
            <p:cNvSpPr>
              <a:spLocks/>
            </p:cNvSpPr>
            <p:nvPr/>
          </p:nvSpPr>
          <p:spPr bwMode="auto">
            <a:xfrm>
              <a:off x="565150" y="40227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59" name="Freeform 358"/>
            <p:cNvSpPr>
              <a:spLocks/>
            </p:cNvSpPr>
            <p:nvPr/>
          </p:nvSpPr>
          <p:spPr bwMode="auto">
            <a:xfrm>
              <a:off x="557212" y="39766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0" name="Freeform 359"/>
            <p:cNvSpPr>
              <a:spLocks/>
            </p:cNvSpPr>
            <p:nvPr/>
          </p:nvSpPr>
          <p:spPr bwMode="auto">
            <a:xfrm>
              <a:off x="557212" y="3929063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1" name="Freeform 360"/>
            <p:cNvSpPr>
              <a:spLocks/>
            </p:cNvSpPr>
            <p:nvPr/>
          </p:nvSpPr>
          <p:spPr bwMode="auto">
            <a:xfrm>
              <a:off x="557212" y="38830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2" name="Freeform 361"/>
            <p:cNvSpPr>
              <a:spLocks/>
            </p:cNvSpPr>
            <p:nvPr/>
          </p:nvSpPr>
          <p:spPr bwMode="auto">
            <a:xfrm>
              <a:off x="557212" y="38354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557212" y="37893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7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7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557212" y="37417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557212" y="36957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2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2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9"/>
                </a:cxn>
                <a:cxn ang="0">
                  <a:pos x="62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2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9"/>
                  </a:lnTo>
                  <a:lnTo>
                    <a:pt x="62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6" name="Freeform 365"/>
            <p:cNvSpPr>
              <a:spLocks/>
            </p:cNvSpPr>
            <p:nvPr/>
          </p:nvSpPr>
          <p:spPr bwMode="auto">
            <a:xfrm>
              <a:off x="557212" y="36480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557212" y="36020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557212" y="355441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557212" y="35083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0" name="Freeform 369"/>
            <p:cNvSpPr>
              <a:spLocks/>
            </p:cNvSpPr>
            <p:nvPr/>
          </p:nvSpPr>
          <p:spPr bwMode="auto">
            <a:xfrm>
              <a:off x="557212" y="34623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1" name="Freeform 370"/>
            <p:cNvSpPr>
              <a:spLocks/>
            </p:cNvSpPr>
            <p:nvPr/>
          </p:nvSpPr>
          <p:spPr bwMode="auto">
            <a:xfrm>
              <a:off x="557212" y="34147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2" name="Freeform 371"/>
            <p:cNvSpPr>
              <a:spLocks/>
            </p:cNvSpPr>
            <p:nvPr/>
          </p:nvSpPr>
          <p:spPr bwMode="auto">
            <a:xfrm>
              <a:off x="557212" y="33686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3" name="Freeform 372"/>
            <p:cNvSpPr>
              <a:spLocks/>
            </p:cNvSpPr>
            <p:nvPr/>
          </p:nvSpPr>
          <p:spPr bwMode="auto">
            <a:xfrm>
              <a:off x="557212" y="33210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4" name="Freeform 373"/>
            <p:cNvSpPr>
              <a:spLocks/>
            </p:cNvSpPr>
            <p:nvPr/>
          </p:nvSpPr>
          <p:spPr bwMode="auto">
            <a:xfrm>
              <a:off x="557212" y="32750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7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7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5" name="Freeform 374"/>
            <p:cNvSpPr>
              <a:spLocks/>
            </p:cNvSpPr>
            <p:nvPr/>
          </p:nvSpPr>
          <p:spPr bwMode="auto">
            <a:xfrm>
              <a:off x="557212" y="32273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6" name="Freeform 375"/>
            <p:cNvSpPr>
              <a:spLocks/>
            </p:cNvSpPr>
            <p:nvPr/>
          </p:nvSpPr>
          <p:spPr bwMode="auto">
            <a:xfrm>
              <a:off x="557212" y="31813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7" name="Freeform 376"/>
            <p:cNvSpPr>
              <a:spLocks/>
            </p:cNvSpPr>
            <p:nvPr/>
          </p:nvSpPr>
          <p:spPr bwMode="auto">
            <a:xfrm>
              <a:off x="557212" y="31337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557212" y="30876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557212" y="30400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0" name="Freeform 379"/>
            <p:cNvSpPr>
              <a:spLocks/>
            </p:cNvSpPr>
            <p:nvPr/>
          </p:nvSpPr>
          <p:spPr bwMode="auto">
            <a:xfrm>
              <a:off x="557212" y="29940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1" name="Freeform 380"/>
            <p:cNvSpPr>
              <a:spLocks/>
            </p:cNvSpPr>
            <p:nvPr/>
          </p:nvSpPr>
          <p:spPr bwMode="auto">
            <a:xfrm>
              <a:off x="557212" y="29479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2" name="Freeform 381"/>
            <p:cNvSpPr>
              <a:spLocks/>
            </p:cNvSpPr>
            <p:nvPr/>
          </p:nvSpPr>
          <p:spPr bwMode="auto">
            <a:xfrm>
              <a:off x="557212" y="29003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7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7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3" name="Freeform 382"/>
            <p:cNvSpPr>
              <a:spLocks/>
            </p:cNvSpPr>
            <p:nvPr/>
          </p:nvSpPr>
          <p:spPr bwMode="auto">
            <a:xfrm>
              <a:off x="557212" y="28543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4" name="Freeform 383"/>
            <p:cNvSpPr>
              <a:spLocks/>
            </p:cNvSpPr>
            <p:nvPr/>
          </p:nvSpPr>
          <p:spPr bwMode="auto">
            <a:xfrm>
              <a:off x="557212" y="28067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5" name="Freeform 384"/>
            <p:cNvSpPr>
              <a:spLocks/>
            </p:cNvSpPr>
            <p:nvPr/>
          </p:nvSpPr>
          <p:spPr bwMode="auto">
            <a:xfrm>
              <a:off x="557212" y="27606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6" name="Freeform 385"/>
            <p:cNvSpPr>
              <a:spLocks/>
            </p:cNvSpPr>
            <p:nvPr/>
          </p:nvSpPr>
          <p:spPr bwMode="auto">
            <a:xfrm>
              <a:off x="557212" y="27130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7" name="Freeform 386"/>
            <p:cNvSpPr>
              <a:spLocks/>
            </p:cNvSpPr>
            <p:nvPr/>
          </p:nvSpPr>
          <p:spPr bwMode="auto">
            <a:xfrm>
              <a:off x="557212" y="266700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557212" y="26193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557212" y="25733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557212" y="2525713"/>
              <a:ext cx="34925" cy="36512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1" name="Freeform 390"/>
            <p:cNvSpPr>
              <a:spLocks/>
            </p:cNvSpPr>
            <p:nvPr/>
          </p:nvSpPr>
          <p:spPr bwMode="auto">
            <a:xfrm>
              <a:off x="557212" y="24796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2" name="Freeform 391"/>
            <p:cNvSpPr>
              <a:spLocks/>
            </p:cNvSpPr>
            <p:nvPr/>
          </p:nvSpPr>
          <p:spPr bwMode="auto">
            <a:xfrm>
              <a:off x="557212" y="24336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3" name="Freeform 392"/>
            <p:cNvSpPr>
              <a:spLocks/>
            </p:cNvSpPr>
            <p:nvPr/>
          </p:nvSpPr>
          <p:spPr bwMode="auto">
            <a:xfrm>
              <a:off x="557212" y="23860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7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7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4" name="Freeform 393"/>
            <p:cNvSpPr>
              <a:spLocks/>
            </p:cNvSpPr>
            <p:nvPr/>
          </p:nvSpPr>
          <p:spPr bwMode="auto">
            <a:xfrm>
              <a:off x="557212" y="23399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5" name="Freeform 394"/>
            <p:cNvSpPr>
              <a:spLocks/>
            </p:cNvSpPr>
            <p:nvPr/>
          </p:nvSpPr>
          <p:spPr bwMode="auto">
            <a:xfrm>
              <a:off x="557212" y="22923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2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2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9"/>
                </a:cxn>
                <a:cxn ang="0">
                  <a:pos x="62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2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9"/>
                  </a:lnTo>
                  <a:lnTo>
                    <a:pt x="62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6" name="Freeform 395"/>
            <p:cNvSpPr>
              <a:spLocks/>
            </p:cNvSpPr>
            <p:nvPr/>
          </p:nvSpPr>
          <p:spPr bwMode="auto">
            <a:xfrm>
              <a:off x="557212" y="22463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7" name="Freeform 396"/>
            <p:cNvSpPr>
              <a:spLocks/>
            </p:cNvSpPr>
            <p:nvPr/>
          </p:nvSpPr>
          <p:spPr bwMode="auto">
            <a:xfrm>
              <a:off x="563562" y="22018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8" name="Freeform 397"/>
            <p:cNvSpPr>
              <a:spLocks/>
            </p:cNvSpPr>
            <p:nvPr/>
          </p:nvSpPr>
          <p:spPr bwMode="auto">
            <a:xfrm>
              <a:off x="592137" y="21669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399" name="Freeform 398"/>
            <p:cNvSpPr>
              <a:spLocks/>
            </p:cNvSpPr>
            <p:nvPr/>
          </p:nvSpPr>
          <p:spPr bwMode="auto">
            <a:xfrm>
              <a:off x="636587" y="21526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2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9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2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9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0" name="Freeform 399"/>
            <p:cNvSpPr>
              <a:spLocks/>
            </p:cNvSpPr>
            <p:nvPr/>
          </p:nvSpPr>
          <p:spPr bwMode="auto">
            <a:xfrm>
              <a:off x="684212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1" name="Freeform 400"/>
            <p:cNvSpPr>
              <a:spLocks/>
            </p:cNvSpPr>
            <p:nvPr/>
          </p:nvSpPr>
          <p:spPr bwMode="auto">
            <a:xfrm>
              <a:off x="7318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2" name="Freeform 401"/>
            <p:cNvSpPr>
              <a:spLocks/>
            </p:cNvSpPr>
            <p:nvPr/>
          </p:nvSpPr>
          <p:spPr bwMode="auto">
            <a:xfrm>
              <a:off x="7778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823912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8715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9175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6" name="Freeform 405"/>
            <p:cNvSpPr>
              <a:spLocks/>
            </p:cNvSpPr>
            <p:nvPr/>
          </p:nvSpPr>
          <p:spPr bwMode="auto">
            <a:xfrm>
              <a:off x="96520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7" name="Freeform 406"/>
            <p:cNvSpPr>
              <a:spLocks/>
            </p:cNvSpPr>
            <p:nvPr/>
          </p:nvSpPr>
          <p:spPr bwMode="auto">
            <a:xfrm>
              <a:off x="10112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8" name="Freeform 407"/>
            <p:cNvSpPr>
              <a:spLocks/>
            </p:cNvSpPr>
            <p:nvPr/>
          </p:nvSpPr>
          <p:spPr bwMode="auto">
            <a:xfrm>
              <a:off x="10588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09" name="Freeform 408"/>
            <p:cNvSpPr>
              <a:spLocks/>
            </p:cNvSpPr>
            <p:nvPr/>
          </p:nvSpPr>
          <p:spPr bwMode="auto">
            <a:xfrm>
              <a:off x="110490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11525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1" name="Freeform 410"/>
            <p:cNvSpPr>
              <a:spLocks/>
            </p:cNvSpPr>
            <p:nvPr/>
          </p:nvSpPr>
          <p:spPr bwMode="auto">
            <a:xfrm>
              <a:off x="11985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1244600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3" name="Freeform 412"/>
            <p:cNvSpPr>
              <a:spLocks/>
            </p:cNvSpPr>
            <p:nvPr/>
          </p:nvSpPr>
          <p:spPr bwMode="auto">
            <a:xfrm>
              <a:off x="12922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4" name="Freeform 413"/>
            <p:cNvSpPr>
              <a:spLocks/>
            </p:cNvSpPr>
            <p:nvPr/>
          </p:nvSpPr>
          <p:spPr bwMode="auto">
            <a:xfrm>
              <a:off x="13382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5" name="Freeform 414"/>
            <p:cNvSpPr>
              <a:spLocks/>
            </p:cNvSpPr>
            <p:nvPr/>
          </p:nvSpPr>
          <p:spPr bwMode="auto">
            <a:xfrm>
              <a:off x="1385887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6" name="Freeform 415"/>
            <p:cNvSpPr>
              <a:spLocks/>
            </p:cNvSpPr>
            <p:nvPr/>
          </p:nvSpPr>
          <p:spPr bwMode="auto">
            <a:xfrm>
              <a:off x="14319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7" name="Freeform 416"/>
            <p:cNvSpPr>
              <a:spLocks/>
            </p:cNvSpPr>
            <p:nvPr/>
          </p:nvSpPr>
          <p:spPr bwMode="auto">
            <a:xfrm>
              <a:off x="14795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8" name="Freeform 417"/>
            <p:cNvSpPr>
              <a:spLocks/>
            </p:cNvSpPr>
            <p:nvPr/>
          </p:nvSpPr>
          <p:spPr bwMode="auto">
            <a:xfrm>
              <a:off x="1525587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19" name="Freeform 418"/>
            <p:cNvSpPr>
              <a:spLocks/>
            </p:cNvSpPr>
            <p:nvPr/>
          </p:nvSpPr>
          <p:spPr bwMode="auto">
            <a:xfrm>
              <a:off x="15732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0" name="Freeform 419"/>
            <p:cNvSpPr>
              <a:spLocks/>
            </p:cNvSpPr>
            <p:nvPr/>
          </p:nvSpPr>
          <p:spPr bwMode="auto">
            <a:xfrm>
              <a:off x="16192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1" name="Freeform 420"/>
            <p:cNvSpPr>
              <a:spLocks/>
            </p:cNvSpPr>
            <p:nvPr/>
          </p:nvSpPr>
          <p:spPr bwMode="auto">
            <a:xfrm>
              <a:off x="1665287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17129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3" name="Freeform 422"/>
            <p:cNvSpPr>
              <a:spLocks/>
            </p:cNvSpPr>
            <p:nvPr/>
          </p:nvSpPr>
          <p:spPr bwMode="auto">
            <a:xfrm>
              <a:off x="17589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4" name="Freeform 423"/>
            <p:cNvSpPr>
              <a:spLocks/>
            </p:cNvSpPr>
            <p:nvPr/>
          </p:nvSpPr>
          <p:spPr bwMode="auto">
            <a:xfrm>
              <a:off x="1806575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5" name="Freeform 424"/>
            <p:cNvSpPr>
              <a:spLocks/>
            </p:cNvSpPr>
            <p:nvPr/>
          </p:nvSpPr>
          <p:spPr bwMode="auto">
            <a:xfrm>
              <a:off x="18526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6" name="Freeform 425"/>
            <p:cNvSpPr>
              <a:spLocks/>
            </p:cNvSpPr>
            <p:nvPr/>
          </p:nvSpPr>
          <p:spPr bwMode="auto">
            <a:xfrm>
              <a:off x="19002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1946275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19939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29" name="Freeform 428"/>
            <p:cNvSpPr>
              <a:spLocks/>
            </p:cNvSpPr>
            <p:nvPr/>
          </p:nvSpPr>
          <p:spPr bwMode="auto">
            <a:xfrm>
              <a:off x="20399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0" name="Freeform 429"/>
            <p:cNvSpPr>
              <a:spLocks/>
            </p:cNvSpPr>
            <p:nvPr/>
          </p:nvSpPr>
          <p:spPr bwMode="auto">
            <a:xfrm>
              <a:off x="2085975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1" name="Freeform 430"/>
            <p:cNvSpPr>
              <a:spLocks/>
            </p:cNvSpPr>
            <p:nvPr/>
          </p:nvSpPr>
          <p:spPr bwMode="auto">
            <a:xfrm>
              <a:off x="21336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2" name="Freeform 431"/>
            <p:cNvSpPr>
              <a:spLocks/>
            </p:cNvSpPr>
            <p:nvPr/>
          </p:nvSpPr>
          <p:spPr bwMode="auto">
            <a:xfrm>
              <a:off x="21796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3" name="Freeform 432"/>
            <p:cNvSpPr>
              <a:spLocks/>
            </p:cNvSpPr>
            <p:nvPr/>
          </p:nvSpPr>
          <p:spPr bwMode="auto">
            <a:xfrm>
              <a:off x="2227262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22733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5" name="Freeform 434"/>
            <p:cNvSpPr>
              <a:spLocks/>
            </p:cNvSpPr>
            <p:nvPr/>
          </p:nvSpPr>
          <p:spPr bwMode="auto">
            <a:xfrm>
              <a:off x="23209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2366962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24145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24606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39" name="Freeform 438"/>
            <p:cNvSpPr>
              <a:spLocks/>
            </p:cNvSpPr>
            <p:nvPr/>
          </p:nvSpPr>
          <p:spPr bwMode="auto">
            <a:xfrm>
              <a:off x="2506662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0" name="Freeform 439"/>
            <p:cNvSpPr>
              <a:spLocks/>
            </p:cNvSpPr>
            <p:nvPr/>
          </p:nvSpPr>
          <p:spPr bwMode="auto">
            <a:xfrm>
              <a:off x="25542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1" name="Freeform 440"/>
            <p:cNvSpPr>
              <a:spLocks/>
            </p:cNvSpPr>
            <p:nvPr/>
          </p:nvSpPr>
          <p:spPr bwMode="auto">
            <a:xfrm>
              <a:off x="26003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2" name="Freeform 441"/>
            <p:cNvSpPr>
              <a:spLocks/>
            </p:cNvSpPr>
            <p:nvPr/>
          </p:nvSpPr>
          <p:spPr bwMode="auto">
            <a:xfrm>
              <a:off x="264795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3" name="Freeform 442"/>
            <p:cNvSpPr>
              <a:spLocks/>
            </p:cNvSpPr>
            <p:nvPr/>
          </p:nvSpPr>
          <p:spPr bwMode="auto">
            <a:xfrm>
              <a:off x="26939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27416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278765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28352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7" name="Freeform 446"/>
            <p:cNvSpPr>
              <a:spLocks/>
            </p:cNvSpPr>
            <p:nvPr/>
          </p:nvSpPr>
          <p:spPr bwMode="auto">
            <a:xfrm>
              <a:off x="28813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8" name="Freeform 447"/>
            <p:cNvSpPr>
              <a:spLocks/>
            </p:cNvSpPr>
            <p:nvPr/>
          </p:nvSpPr>
          <p:spPr bwMode="auto">
            <a:xfrm>
              <a:off x="2927350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49" name="Freeform 448"/>
            <p:cNvSpPr>
              <a:spLocks/>
            </p:cNvSpPr>
            <p:nvPr/>
          </p:nvSpPr>
          <p:spPr bwMode="auto">
            <a:xfrm>
              <a:off x="29749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0" name="Freeform 449"/>
            <p:cNvSpPr>
              <a:spLocks/>
            </p:cNvSpPr>
            <p:nvPr/>
          </p:nvSpPr>
          <p:spPr bwMode="auto">
            <a:xfrm>
              <a:off x="30210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1" name="Freeform 450"/>
            <p:cNvSpPr>
              <a:spLocks/>
            </p:cNvSpPr>
            <p:nvPr/>
          </p:nvSpPr>
          <p:spPr bwMode="auto">
            <a:xfrm>
              <a:off x="30686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2" name="Freeform 451"/>
            <p:cNvSpPr>
              <a:spLocks/>
            </p:cNvSpPr>
            <p:nvPr/>
          </p:nvSpPr>
          <p:spPr bwMode="auto">
            <a:xfrm>
              <a:off x="31146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3" name="Freeform 452"/>
            <p:cNvSpPr>
              <a:spLocks/>
            </p:cNvSpPr>
            <p:nvPr/>
          </p:nvSpPr>
          <p:spPr bwMode="auto">
            <a:xfrm>
              <a:off x="31623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4" name="Freeform 453"/>
            <p:cNvSpPr>
              <a:spLocks/>
            </p:cNvSpPr>
            <p:nvPr/>
          </p:nvSpPr>
          <p:spPr bwMode="auto">
            <a:xfrm>
              <a:off x="320833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5" name="Freeform 454"/>
            <p:cNvSpPr>
              <a:spLocks/>
            </p:cNvSpPr>
            <p:nvPr/>
          </p:nvSpPr>
          <p:spPr bwMode="auto">
            <a:xfrm>
              <a:off x="32559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6" name="Freeform 455"/>
            <p:cNvSpPr>
              <a:spLocks/>
            </p:cNvSpPr>
            <p:nvPr/>
          </p:nvSpPr>
          <p:spPr bwMode="auto">
            <a:xfrm>
              <a:off x="33020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7" name="Freeform 456"/>
            <p:cNvSpPr>
              <a:spLocks/>
            </p:cNvSpPr>
            <p:nvPr/>
          </p:nvSpPr>
          <p:spPr bwMode="auto">
            <a:xfrm>
              <a:off x="33496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8" name="Freeform 457"/>
            <p:cNvSpPr>
              <a:spLocks/>
            </p:cNvSpPr>
            <p:nvPr/>
          </p:nvSpPr>
          <p:spPr bwMode="auto">
            <a:xfrm>
              <a:off x="33956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59" name="Freeform 458"/>
            <p:cNvSpPr>
              <a:spLocks/>
            </p:cNvSpPr>
            <p:nvPr/>
          </p:nvSpPr>
          <p:spPr bwMode="auto">
            <a:xfrm>
              <a:off x="34417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0" name="Freeform 459"/>
            <p:cNvSpPr>
              <a:spLocks/>
            </p:cNvSpPr>
            <p:nvPr/>
          </p:nvSpPr>
          <p:spPr bwMode="auto">
            <a:xfrm>
              <a:off x="34893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1" name="Freeform 460"/>
            <p:cNvSpPr>
              <a:spLocks/>
            </p:cNvSpPr>
            <p:nvPr/>
          </p:nvSpPr>
          <p:spPr bwMode="auto">
            <a:xfrm>
              <a:off x="353536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2" name="Freeform 461"/>
            <p:cNvSpPr>
              <a:spLocks/>
            </p:cNvSpPr>
            <p:nvPr/>
          </p:nvSpPr>
          <p:spPr bwMode="auto">
            <a:xfrm>
              <a:off x="35829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3" name="Freeform 462"/>
            <p:cNvSpPr>
              <a:spLocks/>
            </p:cNvSpPr>
            <p:nvPr/>
          </p:nvSpPr>
          <p:spPr bwMode="auto">
            <a:xfrm>
              <a:off x="36290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4" name="Freeform 463"/>
            <p:cNvSpPr>
              <a:spLocks/>
            </p:cNvSpPr>
            <p:nvPr/>
          </p:nvSpPr>
          <p:spPr bwMode="auto">
            <a:xfrm>
              <a:off x="36766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5" name="Freeform 464"/>
            <p:cNvSpPr>
              <a:spLocks/>
            </p:cNvSpPr>
            <p:nvPr/>
          </p:nvSpPr>
          <p:spPr bwMode="auto">
            <a:xfrm>
              <a:off x="3722687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6" name="Freeform 465"/>
            <p:cNvSpPr>
              <a:spLocks/>
            </p:cNvSpPr>
            <p:nvPr/>
          </p:nvSpPr>
          <p:spPr bwMode="auto">
            <a:xfrm>
              <a:off x="3770312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7" name="Freeform 466"/>
            <p:cNvSpPr>
              <a:spLocks/>
            </p:cNvSpPr>
            <p:nvPr/>
          </p:nvSpPr>
          <p:spPr bwMode="auto">
            <a:xfrm>
              <a:off x="38163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8" name="Freeform 467"/>
            <p:cNvSpPr>
              <a:spLocks/>
            </p:cNvSpPr>
            <p:nvPr/>
          </p:nvSpPr>
          <p:spPr bwMode="auto">
            <a:xfrm>
              <a:off x="3862387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69" name="Freeform 468"/>
            <p:cNvSpPr>
              <a:spLocks/>
            </p:cNvSpPr>
            <p:nvPr/>
          </p:nvSpPr>
          <p:spPr bwMode="auto">
            <a:xfrm>
              <a:off x="3908425" y="2152650"/>
              <a:ext cx="36512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0" name="Freeform 469"/>
            <p:cNvSpPr>
              <a:spLocks/>
            </p:cNvSpPr>
            <p:nvPr/>
          </p:nvSpPr>
          <p:spPr bwMode="auto">
            <a:xfrm>
              <a:off x="3952875" y="2163763"/>
              <a:ext cx="36512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1" name="Freeform 470"/>
            <p:cNvSpPr>
              <a:spLocks/>
            </p:cNvSpPr>
            <p:nvPr/>
          </p:nvSpPr>
          <p:spPr bwMode="auto">
            <a:xfrm>
              <a:off x="3984625" y="21986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2" name="Freeform 471"/>
            <p:cNvSpPr>
              <a:spLocks/>
            </p:cNvSpPr>
            <p:nvPr/>
          </p:nvSpPr>
          <p:spPr bwMode="auto">
            <a:xfrm>
              <a:off x="3992562" y="22463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3" name="Freeform 472"/>
            <p:cNvSpPr>
              <a:spLocks/>
            </p:cNvSpPr>
            <p:nvPr/>
          </p:nvSpPr>
          <p:spPr bwMode="auto">
            <a:xfrm>
              <a:off x="4003675" y="1852613"/>
              <a:ext cx="3175" cy="158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"/>
                </a:cxn>
                <a:cxn ang="0">
                  <a:pos x="4" y="0"/>
                </a:cxn>
                <a:cxn ang="0">
                  <a:pos x="0" y="1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lnTo>
                    <a:pt x="7" y="3"/>
                  </a:lnTo>
                  <a:lnTo>
                    <a:pt x="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74" name="Rectangle 473"/>
            <p:cNvSpPr>
              <a:spLocks noChangeArrowheads="1"/>
            </p:cNvSpPr>
            <p:nvPr/>
          </p:nvSpPr>
          <p:spPr bwMode="auto">
            <a:xfrm>
              <a:off x="1364613" y="4191000"/>
              <a:ext cx="185948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File Sharing Environment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75" name="Rectangle 474"/>
            <p:cNvSpPr>
              <a:spLocks noChangeArrowheads="1"/>
            </p:cNvSpPr>
            <p:nvPr/>
          </p:nvSpPr>
          <p:spPr bwMode="auto">
            <a:xfrm>
              <a:off x="1144587" y="904101"/>
              <a:ext cx="227652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Before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File-level </a:t>
              </a: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Virtualization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78" name="Rectangle 478"/>
            <p:cNvSpPr>
              <a:spLocks noChangeArrowheads="1"/>
            </p:cNvSpPr>
            <p:nvPr/>
          </p:nvSpPr>
          <p:spPr bwMode="auto">
            <a:xfrm>
              <a:off x="1852612" y="3810000"/>
              <a:ext cx="100623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81" name="Rectangle 481"/>
            <p:cNvSpPr>
              <a:spLocks noChangeArrowheads="1"/>
            </p:cNvSpPr>
            <p:nvPr/>
          </p:nvSpPr>
          <p:spPr bwMode="auto">
            <a:xfrm>
              <a:off x="880527" y="3160296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NAS Head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84" name="Rectangle 484"/>
            <p:cNvSpPr>
              <a:spLocks noChangeArrowheads="1"/>
            </p:cNvSpPr>
            <p:nvPr/>
          </p:nvSpPr>
          <p:spPr bwMode="auto">
            <a:xfrm>
              <a:off x="933450" y="1205383"/>
              <a:ext cx="5032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Clients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85" name="Rectangle 485"/>
            <p:cNvSpPr>
              <a:spLocks noChangeArrowheads="1"/>
            </p:cNvSpPr>
            <p:nvPr/>
          </p:nvSpPr>
          <p:spPr bwMode="auto">
            <a:xfrm>
              <a:off x="3059112" y="1205383"/>
              <a:ext cx="5032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Clients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97" name="Freeform 1171"/>
            <p:cNvSpPr>
              <a:spLocks/>
            </p:cNvSpPr>
            <p:nvPr/>
          </p:nvSpPr>
          <p:spPr bwMode="auto">
            <a:xfrm>
              <a:off x="83994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8" name="Freeform 1172"/>
            <p:cNvSpPr>
              <a:spLocks/>
            </p:cNvSpPr>
            <p:nvPr/>
          </p:nvSpPr>
          <p:spPr bwMode="auto">
            <a:xfrm>
              <a:off x="8445500" y="21605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2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9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2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9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499" name="Freeform 1173"/>
            <p:cNvSpPr>
              <a:spLocks/>
            </p:cNvSpPr>
            <p:nvPr/>
          </p:nvSpPr>
          <p:spPr bwMode="auto">
            <a:xfrm>
              <a:off x="8480425" y="21891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0" name="Freeform 1174"/>
            <p:cNvSpPr>
              <a:spLocks/>
            </p:cNvSpPr>
            <p:nvPr/>
          </p:nvSpPr>
          <p:spPr bwMode="auto">
            <a:xfrm>
              <a:off x="8493125" y="22336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1" name="Freeform 1175"/>
            <p:cNvSpPr>
              <a:spLocks/>
            </p:cNvSpPr>
            <p:nvPr/>
          </p:nvSpPr>
          <p:spPr bwMode="auto">
            <a:xfrm>
              <a:off x="8493125" y="2281238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2" name="Freeform 1176"/>
            <p:cNvSpPr>
              <a:spLocks/>
            </p:cNvSpPr>
            <p:nvPr/>
          </p:nvSpPr>
          <p:spPr bwMode="auto">
            <a:xfrm>
              <a:off x="8493125" y="23272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3" name="Freeform 1177"/>
            <p:cNvSpPr>
              <a:spLocks/>
            </p:cNvSpPr>
            <p:nvPr/>
          </p:nvSpPr>
          <p:spPr bwMode="auto">
            <a:xfrm>
              <a:off x="8493125" y="23749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4" name="Freeform 1178"/>
            <p:cNvSpPr>
              <a:spLocks/>
            </p:cNvSpPr>
            <p:nvPr/>
          </p:nvSpPr>
          <p:spPr bwMode="auto">
            <a:xfrm>
              <a:off x="8493125" y="24209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5" name="Freeform 1179"/>
            <p:cNvSpPr>
              <a:spLocks/>
            </p:cNvSpPr>
            <p:nvPr/>
          </p:nvSpPr>
          <p:spPr bwMode="auto">
            <a:xfrm>
              <a:off x="8493125" y="24685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6" name="Freeform 1180"/>
            <p:cNvSpPr>
              <a:spLocks/>
            </p:cNvSpPr>
            <p:nvPr/>
          </p:nvSpPr>
          <p:spPr bwMode="auto">
            <a:xfrm>
              <a:off x="8493125" y="25146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7" name="Freeform 1181"/>
            <p:cNvSpPr>
              <a:spLocks/>
            </p:cNvSpPr>
            <p:nvPr/>
          </p:nvSpPr>
          <p:spPr bwMode="auto">
            <a:xfrm>
              <a:off x="8493125" y="25622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8" name="Freeform 1182"/>
            <p:cNvSpPr>
              <a:spLocks/>
            </p:cNvSpPr>
            <p:nvPr/>
          </p:nvSpPr>
          <p:spPr bwMode="auto">
            <a:xfrm>
              <a:off x="8493125" y="26082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09" name="Freeform 1183"/>
            <p:cNvSpPr>
              <a:spLocks/>
            </p:cNvSpPr>
            <p:nvPr/>
          </p:nvSpPr>
          <p:spPr bwMode="auto">
            <a:xfrm>
              <a:off x="8493125" y="2654300"/>
              <a:ext cx="34925" cy="36513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0" name="Freeform 1184"/>
            <p:cNvSpPr>
              <a:spLocks/>
            </p:cNvSpPr>
            <p:nvPr/>
          </p:nvSpPr>
          <p:spPr bwMode="auto">
            <a:xfrm>
              <a:off x="8493125" y="27019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1" name="Freeform 1185"/>
            <p:cNvSpPr>
              <a:spLocks/>
            </p:cNvSpPr>
            <p:nvPr/>
          </p:nvSpPr>
          <p:spPr bwMode="auto">
            <a:xfrm>
              <a:off x="8493125" y="27479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2" name="Freeform 1186"/>
            <p:cNvSpPr>
              <a:spLocks/>
            </p:cNvSpPr>
            <p:nvPr/>
          </p:nvSpPr>
          <p:spPr bwMode="auto">
            <a:xfrm>
              <a:off x="8493125" y="2795588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3" name="Freeform 1187"/>
            <p:cNvSpPr>
              <a:spLocks/>
            </p:cNvSpPr>
            <p:nvPr/>
          </p:nvSpPr>
          <p:spPr bwMode="auto">
            <a:xfrm>
              <a:off x="8493125" y="28416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4" name="Freeform 1188"/>
            <p:cNvSpPr>
              <a:spLocks/>
            </p:cNvSpPr>
            <p:nvPr/>
          </p:nvSpPr>
          <p:spPr bwMode="auto">
            <a:xfrm>
              <a:off x="8493125" y="28892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5" name="Freeform 1189"/>
            <p:cNvSpPr>
              <a:spLocks/>
            </p:cNvSpPr>
            <p:nvPr/>
          </p:nvSpPr>
          <p:spPr bwMode="auto">
            <a:xfrm>
              <a:off x="8493125" y="29352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6" name="Freeform 1190"/>
            <p:cNvSpPr>
              <a:spLocks/>
            </p:cNvSpPr>
            <p:nvPr/>
          </p:nvSpPr>
          <p:spPr bwMode="auto">
            <a:xfrm>
              <a:off x="8493125" y="29829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7" name="Freeform 1191"/>
            <p:cNvSpPr>
              <a:spLocks/>
            </p:cNvSpPr>
            <p:nvPr/>
          </p:nvSpPr>
          <p:spPr bwMode="auto">
            <a:xfrm>
              <a:off x="8493125" y="30289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8" name="Freeform 1192"/>
            <p:cNvSpPr>
              <a:spLocks/>
            </p:cNvSpPr>
            <p:nvPr/>
          </p:nvSpPr>
          <p:spPr bwMode="auto">
            <a:xfrm>
              <a:off x="8493125" y="30765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19" name="Freeform 1193"/>
            <p:cNvSpPr>
              <a:spLocks/>
            </p:cNvSpPr>
            <p:nvPr/>
          </p:nvSpPr>
          <p:spPr bwMode="auto">
            <a:xfrm>
              <a:off x="8493125" y="31226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0" name="Freeform 1194"/>
            <p:cNvSpPr>
              <a:spLocks/>
            </p:cNvSpPr>
            <p:nvPr/>
          </p:nvSpPr>
          <p:spPr bwMode="auto">
            <a:xfrm>
              <a:off x="8493125" y="3168650"/>
              <a:ext cx="34925" cy="36513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1" name="Freeform 1195"/>
            <p:cNvSpPr>
              <a:spLocks/>
            </p:cNvSpPr>
            <p:nvPr/>
          </p:nvSpPr>
          <p:spPr bwMode="auto">
            <a:xfrm>
              <a:off x="8493125" y="32162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2" name="Freeform 1196"/>
            <p:cNvSpPr>
              <a:spLocks/>
            </p:cNvSpPr>
            <p:nvPr/>
          </p:nvSpPr>
          <p:spPr bwMode="auto">
            <a:xfrm>
              <a:off x="8493125" y="32623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3" name="Freeform 1197"/>
            <p:cNvSpPr>
              <a:spLocks/>
            </p:cNvSpPr>
            <p:nvPr/>
          </p:nvSpPr>
          <p:spPr bwMode="auto">
            <a:xfrm>
              <a:off x="8493125" y="33099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4" name="Freeform 1198"/>
            <p:cNvSpPr>
              <a:spLocks/>
            </p:cNvSpPr>
            <p:nvPr/>
          </p:nvSpPr>
          <p:spPr bwMode="auto">
            <a:xfrm>
              <a:off x="8493125" y="33559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5" name="Freeform 1199"/>
            <p:cNvSpPr>
              <a:spLocks/>
            </p:cNvSpPr>
            <p:nvPr/>
          </p:nvSpPr>
          <p:spPr bwMode="auto">
            <a:xfrm>
              <a:off x="8493125" y="34036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6" name="Freeform 1200"/>
            <p:cNvSpPr>
              <a:spLocks/>
            </p:cNvSpPr>
            <p:nvPr/>
          </p:nvSpPr>
          <p:spPr bwMode="auto">
            <a:xfrm>
              <a:off x="8493125" y="34496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7" name="Freeform 1201"/>
            <p:cNvSpPr>
              <a:spLocks/>
            </p:cNvSpPr>
            <p:nvPr/>
          </p:nvSpPr>
          <p:spPr bwMode="auto">
            <a:xfrm>
              <a:off x="8493125" y="34972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8" name="Freeform 1202"/>
            <p:cNvSpPr>
              <a:spLocks/>
            </p:cNvSpPr>
            <p:nvPr/>
          </p:nvSpPr>
          <p:spPr bwMode="auto">
            <a:xfrm>
              <a:off x="8493125" y="354330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29" name="Freeform 1203"/>
            <p:cNvSpPr>
              <a:spLocks/>
            </p:cNvSpPr>
            <p:nvPr/>
          </p:nvSpPr>
          <p:spPr bwMode="auto">
            <a:xfrm>
              <a:off x="8493125" y="35909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0" name="Freeform 1204"/>
            <p:cNvSpPr>
              <a:spLocks/>
            </p:cNvSpPr>
            <p:nvPr/>
          </p:nvSpPr>
          <p:spPr bwMode="auto">
            <a:xfrm>
              <a:off x="8493125" y="36369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1" name="Freeform 1205"/>
            <p:cNvSpPr>
              <a:spLocks/>
            </p:cNvSpPr>
            <p:nvPr/>
          </p:nvSpPr>
          <p:spPr bwMode="auto">
            <a:xfrm>
              <a:off x="8493125" y="3683000"/>
              <a:ext cx="34925" cy="36513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2" name="Freeform 1206"/>
            <p:cNvSpPr>
              <a:spLocks/>
            </p:cNvSpPr>
            <p:nvPr/>
          </p:nvSpPr>
          <p:spPr bwMode="auto">
            <a:xfrm>
              <a:off x="8493125" y="37306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3" name="Freeform 1207"/>
            <p:cNvSpPr>
              <a:spLocks/>
            </p:cNvSpPr>
            <p:nvPr/>
          </p:nvSpPr>
          <p:spPr bwMode="auto">
            <a:xfrm>
              <a:off x="8493125" y="377666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4" name="Freeform 1208"/>
            <p:cNvSpPr>
              <a:spLocks/>
            </p:cNvSpPr>
            <p:nvPr/>
          </p:nvSpPr>
          <p:spPr bwMode="auto">
            <a:xfrm>
              <a:off x="8493125" y="38242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5" name="Freeform 1209"/>
            <p:cNvSpPr>
              <a:spLocks/>
            </p:cNvSpPr>
            <p:nvPr/>
          </p:nvSpPr>
          <p:spPr bwMode="auto">
            <a:xfrm>
              <a:off x="8493125" y="38703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6" name="Freeform 1210"/>
            <p:cNvSpPr>
              <a:spLocks/>
            </p:cNvSpPr>
            <p:nvPr/>
          </p:nvSpPr>
          <p:spPr bwMode="auto">
            <a:xfrm>
              <a:off x="8493125" y="39179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7" name="Freeform 1211"/>
            <p:cNvSpPr>
              <a:spLocks/>
            </p:cNvSpPr>
            <p:nvPr/>
          </p:nvSpPr>
          <p:spPr bwMode="auto">
            <a:xfrm>
              <a:off x="8493125" y="39639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8" name="Freeform 1212"/>
            <p:cNvSpPr>
              <a:spLocks/>
            </p:cNvSpPr>
            <p:nvPr/>
          </p:nvSpPr>
          <p:spPr bwMode="auto">
            <a:xfrm>
              <a:off x="8489950" y="401002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19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19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39" name="Freeform 1213"/>
            <p:cNvSpPr>
              <a:spLocks/>
            </p:cNvSpPr>
            <p:nvPr/>
          </p:nvSpPr>
          <p:spPr bwMode="auto">
            <a:xfrm>
              <a:off x="8466138" y="40497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0" name="Freeform 1214"/>
            <p:cNvSpPr>
              <a:spLocks/>
            </p:cNvSpPr>
            <p:nvPr/>
          </p:nvSpPr>
          <p:spPr bwMode="auto">
            <a:xfrm>
              <a:off x="8423275" y="4067175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1" name="Freeform 1215"/>
            <p:cNvSpPr>
              <a:spLocks/>
            </p:cNvSpPr>
            <p:nvPr/>
          </p:nvSpPr>
          <p:spPr bwMode="auto">
            <a:xfrm>
              <a:off x="83756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2" name="Freeform 1216"/>
            <p:cNvSpPr>
              <a:spLocks/>
            </p:cNvSpPr>
            <p:nvPr/>
          </p:nvSpPr>
          <p:spPr bwMode="auto">
            <a:xfrm>
              <a:off x="83280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3" name="Freeform 1217"/>
            <p:cNvSpPr>
              <a:spLocks/>
            </p:cNvSpPr>
            <p:nvPr/>
          </p:nvSpPr>
          <p:spPr bwMode="auto">
            <a:xfrm>
              <a:off x="8281988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4" name="Freeform 1218"/>
            <p:cNvSpPr>
              <a:spLocks/>
            </p:cNvSpPr>
            <p:nvPr/>
          </p:nvSpPr>
          <p:spPr bwMode="auto">
            <a:xfrm>
              <a:off x="82343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5" name="Freeform 1219"/>
            <p:cNvSpPr>
              <a:spLocks/>
            </p:cNvSpPr>
            <p:nvPr/>
          </p:nvSpPr>
          <p:spPr bwMode="auto">
            <a:xfrm>
              <a:off x="81883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6" name="Freeform 1220"/>
            <p:cNvSpPr>
              <a:spLocks/>
            </p:cNvSpPr>
            <p:nvPr/>
          </p:nvSpPr>
          <p:spPr bwMode="auto">
            <a:xfrm>
              <a:off x="8140700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7" name="Freeform 1221"/>
            <p:cNvSpPr>
              <a:spLocks/>
            </p:cNvSpPr>
            <p:nvPr/>
          </p:nvSpPr>
          <p:spPr bwMode="auto">
            <a:xfrm>
              <a:off x="80946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8" name="Freeform 1222"/>
            <p:cNvSpPr>
              <a:spLocks/>
            </p:cNvSpPr>
            <p:nvPr/>
          </p:nvSpPr>
          <p:spPr bwMode="auto">
            <a:xfrm>
              <a:off x="80486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49" name="Freeform 1223"/>
            <p:cNvSpPr>
              <a:spLocks/>
            </p:cNvSpPr>
            <p:nvPr/>
          </p:nvSpPr>
          <p:spPr bwMode="auto">
            <a:xfrm>
              <a:off x="80010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0" name="Freeform 1224"/>
            <p:cNvSpPr>
              <a:spLocks/>
            </p:cNvSpPr>
            <p:nvPr/>
          </p:nvSpPr>
          <p:spPr bwMode="auto">
            <a:xfrm>
              <a:off x="79549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1" name="Freeform 1225"/>
            <p:cNvSpPr>
              <a:spLocks/>
            </p:cNvSpPr>
            <p:nvPr/>
          </p:nvSpPr>
          <p:spPr bwMode="auto">
            <a:xfrm>
              <a:off x="79073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2" name="Freeform 1226"/>
            <p:cNvSpPr>
              <a:spLocks/>
            </p:cNvSpPr>
            <p:nvPr/>
          </p:nvSpPr>
          <p:spPr bwMode="auto">
            <a:xfrm>
              <a:off x="786130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3" name="Freeform 1227"/>
            <p:cNvSpPr>
              <a:spLocks/>
            </p:cNvSpPr>
            <p:nvPr/>
          </p:nvSpPr>
          <p:spPr bwMode="auto">
            <a:xfrm>
              <a:off x="78136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4" name="Freeform 1228"/>
            <p:cNvSpPr>
              <a:spLocks/>
            </p:cNvSpPr>
            <p:nvPr/>
          </p:nvSpPr>
          <p:spPr bwMode="auto">
            <a:xfrm>
              <a:off x="77676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5" name="Freeform 1229"/>
            <p:cNvSpPr>
              <a:spLocks/>
            </p:cNvSpPr>
            <p:nvPr/>
          </p:nvSpPr>
          <p:spPr bwMode="auto">
            <a:xfrm>
              <a:off x="7720013" y="4068763"/>
              <a:ext cx="36512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6" name="Freeform 1230"/>
            <p:cNvSpPr>
              <a:spLocks/>
            </p:cNvSpPr>
            <p:nvPr/>
          </p:nvSpPr>
          <p:spPr bwMode="auto">
            <a:xfrm>
              <a:off x="76739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7" name="Freeform 1231"/>
            <p:cNvSpPr>
              <a:spLocks/>
            </p:cNvSpPr>
            <p:nvPr/>
          </p:nvSpPr>
          <p:spPr bwMode="auto">
            <a:xfrm>
              <a:off x="76279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8" name="Freeform 1232"/>
            <p:cNvSpPr>
              <a:spLocks/>
            </p:cNvSpPr>
            <p:nvPr/>
          </p:nvSpPr>
          <p:spPr bwMode="auto">
            <a:xfrm>
              <a:off x="7580313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59" name="Freeform 1233"/>
            <p:cNvSpPr>
              <a:spLocks/>
            </p:cNvSpPr>
            <p:nvPr/>
          </p:nvSpPr>
          <p:spPr bwMode="auto">
            <a:xfrm>
              <a:off x="75342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0" name="Freeform 1234"/>
            <p:cNvSpPr>
              <a:spLocks/>
            </p:cNvSpPr>
            <p:nvPr/>
          </p:nvSpPr>
          <p:spPr bwMode="auto">
            <a:xfrm>
              <a:off x="74866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1" name="Freeform 1235"/>
            <p:cNvSpPr>
              <a:spLocks/>
            </p:cNvSpPr>
            <p:nvPr/>
          </p:nvSpPr>
          <p:spPr bwMode="auto">
            <a:xfrm>
              <a:off x="7440613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2" name="Freeform 1236"/>
            <p:cNvSpPr>
              <a:spLocks/>
            </p:cNvSpPr>
            <p:nvPr/>
          </p:nvSpPr>
          <p:spPr bwMode="auto">
            <a:xfrm>
              <a:off x="73929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3" name="Freeform 1237"/>
            <p:cNvSpPr>
              <a:spLocks/>
            </p:cNvSpPr>
            <p:nvPr/>
          </p:nvSpPr>
          <p:spPr bwMode="auto">
            <a:xfrm>
              <a:off x="73469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4" name="Freeform 1238"/>
            <p:cNvSpPr>
              <a:spLocks/>
            </p:cNvSpPr>
            <p:nvPr/>
          </p:nvSpPr>
          <p:spPr bwMode="auto">
            <a:xfrm>
              <a:off x="7299325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5" name="Freeform 1239"/>
            <p:cNvSpPr>
              <a:spLocks/>
            </p:cNvSpPr>
            <p:nvPr/>
          </p:nvSpPr>
          <p:spPr bwMode="auto">
            <a:xfrm>
              <a:off x="72532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6" name="Freeform 1240"/>
            <p:cNvSpPr>
              <a:spLocks/>
            </p:cNvSpPr>
            <p:nvPr/>
          </p:nvSpPr>
          <p:spPr bwMode="auto">
            <a:xfrm>
              <a:off x="72072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7" name="Freeform 1241"/>
            <p:cNvSpPr>
              <a:spLocks/>
            </p:cNvSpPr>
            <p:nvPr/>
          </p:nvSpPr>
          <p:spPr bwMode="auto">
            <a:xfrm>
              <a:off x="715962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8" name="Freeform 1242"/>
            <p:cNvSpPr>
              <a:spLocks/>
            </p:cNvSpPr>
            <p:nvPr/>
          </p:nvSpPr>
          <p:spPr bwMode="auto">
            <a:xfrm>
              <a:off x="71135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69" name="Freeform 1243"/>
            <p:cNvSpPr>
              <a:spLocks/>
            </p:cNvSpPr>
            <p:nvPr/>
          </p:nvSpPr>
          <p:spPr bwMode="auto">
            <a:xfrm>
              <a:off x="70659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0" name="Freeform 1244"/>
            <p:cNvSpPr>
              <a:spLocks/>
            </p:cNvSpPr>
            <p:nvPr/>
          </p:nvSpPr>
          <p:spPr bwMode="auto">
            <a:xfrm>
              <a:off x="7019925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1" name="Freeform 1245"/>
            <p:cNvSpPr>
              <a:spLocks/>
            </p:cNvSpPr>
            <p:nvPr/>
          </p:nvSpPr>
          <p:spPr bwMode="auto">
            <a:xfrm>
              <a:off x="69723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2" name="Freeform 1246"/>
            <p:cNvSpPr>
              <a:spLocks/>
            </p:cNvSpPr>
            <p:nvPr/>
          </p:nvSpPr>
          <p:spPr bwMode="auto">
            <a:xfrm>
              <a:off x="69262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3" name="Freeform 1247"/>
            <p:cNvSpPr>
              <a:spLocks/>
            </p:cNvSpPr>
            <p:nvPr/>
          </p:nvSpPr>
          <p:spPr bwMode="auto">
            <a:xfrm>
              <a:off x="6878638" y="4068763"/>
              <a:ext cx="36512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4" name="Freeform 1248"/>
            <p:cNvSpPr>
              <a:spLocks/>
            </p:cNvSpPr>
            <p:nvPr/>
          </p:nvSpPr>
          <p:spPr bwMode="auto">
            <a:xfrm>
              <a:off x="68326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5" name="Freeform 1249"/>
            <p:cNvSpPr>
              <a:spLocks/>
            </p:cNvSpPr>
            <p:nvPr/>
          </p:nvSpPr>
          <p:spPr bwMode="auto">
            <a:xfrm>
              <a:off x="67865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6" name="Freeform 1250"/>
            <p:cNvSpPr>
              <a:spLocks/>
            </p:cNvSpPr>
            <p:nvPr/>
          </p:nvSpPr>
          <p:spPr bwMode="auto">
            <a:xfrm>
              <a:off x="6738938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7" name="Freeform 1251"/>
            <p:cNvSpPr>
              <a:spLocks/>
            </p:cNvSpPr>
            <p:nvPr/>
          </p:nvSpPr>
          <p:spPr bwMode="auto">
            <a:xfrm>
              <a:off x="66929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8" name="Freeform 1252"/>
            <p:cNvSpPr>
              <a:spLocks/>
            </p:cNvSpPr>
            <p:nvPr/>
          </p:nvSpPr>
          <p:spPr bwMode="auto">
            <a:xfrm>
              <a:off x="66452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79" name="Freeform 1253"/>
            <p:cNvSpPr>
              <a:spLocks/>
            </p:cNvSpPr>
            <p:nvPr/>
          </p:nvSpPr>
          <p:spPr bwMode="auto">
            <a:xfrm>
              <a:off x="6599238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0" name="Freeform 1254"/>
            <p:cNvSpPr>
              <a:spLocks/>
            </p:cNvSpPr>
            <p:nvPr/>
          </p:nvSpPr>
          <p:spPr bwMode="auto">
            <a:xfrm>
              <a:off x="655161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1" name="Freeform 1255"/>
            <p:cNvSpPr>
              <a:spLocks/>
            </p:cNvSpPr>
            <p:nvPr/>
          </p:nvSpPr>
          <p:spPr bwMode="auto">
            <a:xfrm>
              <a:off x="65055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2" name="Freeform 1256"/>
            <p:cNvSpPr>
              <a:spLocks/>
            </p:cNvSpPr>
            <p:nvPr/>
          </p:nvSpPr>
          <p:spPr bwMode="auto">
            <a:xfrm>
              <a:off x="6457950" y="4068763"/>
              <a:ext cx="36513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3" name="Freeform 1257"/>
            <p:cNvSpPr>
              <a:spLocks/>
            </p:cNvSpPr>
            <p:nvPr/>
          </p:nvSpPr>
          <p:spPr bwMode="auto">
            <a:xfrm>
              <a:off x="641191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4" name="Freeform 1258"/>
            <p:cNvSpPr>
              <a:spLocks/>
            </p:cNvSpPr>
            <p:nvPr/>
          </p:nvSpPr>
          <p:spPr bwMode="auto">
            <a:xfrm>
              <a:off x="63658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5" name="Freeform 1259"/>
            <p:cNvSpPr>
              <a:spLocks/>
            </p:cNvSpPr>
            <p:nvPr/>
          </p:nvSpPr>
          <p:spPr bwMode="auto">
            <a:xfrm>
              <a:off x="631825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6" name="Freeform 1260"/>
            <p:cNvSpPr>
              <a:spLocks/>
            </p:cNvSpPr>
            <p:nvPr/>
          </p:nvSpPr>
          <p:spPr bwMode="auto">
            <a:xfrm>
              <a:off x="627221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7" name="Freeform 1261"/>
            <p:cNvSpPr>
              <a:spLocks/>
            </p:cNvSpPr>
            <p:nvPr/>
          </p:nvSpPr>
          <p:spPr bwMode="auto">
            <a:xfrm>
              <a:off x="62245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8" name="Freeform 1262"/>
            <p:cNvSpPr>
              <a:spLocks/>
            </p:cNvSpPr>
            <p:nvPr/>
          </p:nvSpPr>
          <p:spPr bwMode="auto">
            <a:xfrm>
              <a:off x="6178550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89" name="Freeform 1263"/>
            <p:cNvSpPr>
              <a:spLocks/>
            </p:cNvSpPr>
            <p:nvPr/>
          </p:nvSpPr>
          <p:spPr bwMode="auto">
            <a:xfrm>
              <a:off x="61309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0" name="Freeform 1264"/>
            <p:cNvSpPr>
              <a:spLocks/>
            </p:cNvSpPr>
            <p:nvPr/>
          </p:nvSpPr>
          <p:spPr bwMode="auto">
            <a:xfrm>
              <a:off x="60848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1" name="Freeform 1265"/>
            <p:cNvSpPr>
              <a:spLocks/>
            </p:cNvSpPr>
            <p:nvPr/>
          </p:nvSpPr>
          <p:spPr bwMode="auto">
            <a:xfrm>
              <a:off x="60372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2" name="Freeform 1266"/>
            <p:cNvSpPr>
              <a:spLocks/>
            </p:cNvSpPr>
            <p:nvPr/>
          </p:nvSpPr>
          <p:spPr bwMode="auto">
            <a:xfrm>
              <a:off x="59912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3" name="Freeform 1267"/>
            <p:cNvSpPr>
              <a:spLocks/>
            </p:cNvSpPr>
            <p:nvPr/>
          </p:nvSpPr>
          <p:spPr bwMode="auto">
            <a:xfrm>
              <a:off x="59451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4" name="Freeform 1268"/>
            <p:cNvSpPr>
              <a:spLocks/>
            </p:cNvSpPr>
            <p:nvPr/>
          </p:nvSpPr>
          <p:spPr bwMode="auto">
            <a:xfrm>
              <a:off x="58975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5" name="Freeform 1269"/>
            <p:cNvSpPr>
              <a:spLocks/>
            </p:cNvSpPr>
            <p:nvPr/>
          </p:nvSpPr>
          <p:spPr bwMode="auto">
            <a:xfrm>
              <a:off x="585152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6" name="Freeform 1270"/>
            <p:cNvSpPr>
              <a:spLocks/>
            </p:cNvSpPr>
            <p:nvPr/>
          </p:nvSpPr>
          <p:spPr bwMode="auto">
            <a:xfrm>
              <a:off x="58039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7" name="Freeform 1271"/>
            <p:cNvSpPr>
              <a:spLocks/>
            </p:cNvSpPr>
            <p:nvPr/>
          </p:nvSpPr>
          <p:spPr bwMode="auto">
            <a:xfrm>
              <a:off x="575786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8" name="Freeform 1272"/>
            <p:cNvSpPr>
              <a:spLocks/>
            </p:cNvSpPr>
            <p:nvPr/>
          </p:nvSpPr>
          <p:spPr bwMode="auto">
            <a:xfrm>
              <a:off x="57102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599" name="Freeform 1273"/>
            <p:cNvSpPr>
              <a:spLocks/>
            </p:cNvSpPr>
            <p:nvPr/>
          </p:nvSpPr>
          <p:spPr bwMode="auto">
            <a:xfrm>
              <a:off x="56642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0" name="Freeform 1274"/>
            <p:cNvSpPr>
              <a:spLocks/>
            </p:cNvSpPr>
            <p:nvPr/>
          </p:nvSpPr>
          <p:spPr bwMode="auto">
            <a:xfrm>
              <a:off x="56165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1" name="Freeform 1275"/>
            <p:cNvSpPr>
              <a:spLocks/>
            </p:cNvSpPr>
            <p:nvPr/>
          </p:nvSpPr>
          <p:spPr bwMode="auto">
            <a:xfrm>
              <a:off x="55705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2" name="Freeform 1276"/>
            <p:cNvSpPr>
              <a:spLocks/>
            </p:cNvSpPr>
            <p:nvPr/>
          </p:nvSpPr>
          <p:spPr bwMode="auto">
            <a:xfrm>
              <a:off x="552450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3" name="Freeform 1277"/>
            <p:cNvSpPr>
              <a:spLocks/>
            </p:cNvSpPr>
            <p:nvPr/>
          </p:nvSpPr>
          <p:spPr bwMode="auto">
            <a:xfrm>
              <a:off x="54768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4" name="Freeform 1278"/>
            <p:cNvSpPr>
              <a:spLocks/>
            </p:cNvSpPr>
            <p:nvPr/>
          </p:nvSpPr>
          <p:spPr bwMode="auto">
            <a:xfrm>
              <a:off x="543083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5" name="Freeform 1279"/>
            <p:cNvSpPr>
              <a:spLocks/>
            </p:cNvSpPr>
            <p:nvPr/>
          </p:nvSpPr>
          <p:spPr bwMode="auto">
            <a:xfrm>
              <a:off x="5383213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6" name="Freeform 1280"/>
            <p:cNvSpPr>
              <a:spLocks/>
            </p:cNvSpPr>
            <p:nvPr/>
          </p:nvSpPr>
          <p:spPr bwMode="auto">
            <a:xfrm>
              <a:off x="5337175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7" name="Freeform 1281"/>
            <p:cNvSpPr>
              <a:spLocks/>
            </p:cNvSpPr>
            <p:nvPr/>
          </p:nvSpPr>
          <p:spPr bwMode="auto">
            <a:xfrm>
              <a:off x="52895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8" name="Freeform 1282"/>
            <p:cNvSpPr>
              <a:spLocks/>
            </p:cNvSpPr>
            <p:nvPr/>
          </p:nvSpPr>
          <p:spPr bwMode="auto">
            <a:xfrm>
              <a:off x="5243513" y="4068763"/>
              <a:ext cx="34925" cy="36512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09" name="Freeform 1283"/>
            <p:cNvSpPr>
              <a:spLocks/>
            </p:cNvSpPr>
            <p:nvPr/>
          </p:nvSpPr>
          <p:spPr bwMode="auto">
            <a:xfrm>
              <a:off x="5195888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0" name="Freeform 1284"/>
            <p:cNvSpPr>
              <a:spLocks/>
            </p:cNvSpPr>
            <p:nvPr/>
          </p:nvSpPr>
          <p:spPr bwMode="auto">
            <a:xfrm>
              <a:off x="5149850" y="4068763"/>
              <a:ext cx="34925" cy="36512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1" name="Freeform 1285"/>
            <p:cNvSpPr>
              <a:spLocks/>
            </p:cNvSpPr>
            <p:nvPr/>
          </p:nvSpPr>
          <p:spPr bwMode="auto">
            <a:xfrm>
              <a:off x="5105400" y="4062413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2" name="Freeform 1286"/>
            <p:cNvSpPr>
              <a:spLocks/>
            </p:cNvSpPr>
            <p:nvPr/>
          </p:nvSpPr>
          <p:spPr bwMode="auto">
            <a:xfrm>
              <a:off x="5070475" y="4032250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8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8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3" name="Freeform 1287"/>
            <p:cNvSpPr>
              <a:spLocks/>
            </p:cNvSpPr>
            <p:nvPr/>
          </p:nvSpPr>
          <p:spPr bwMode="auto">
            <a:xfrm>
              <a:off x="5057775" y="39878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4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4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4" name="Freeform 1288"/>
            <p:cNvSpPr>
              <a:spLocks/>
            </p:cNvSpPr>
            <p:nvPr/>
          </p:nvSpPr>
          <p:spPr bwMode="auto">
            <a:xfrm>
              <a:off x="5057775" y="39401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5" name="Freeform 1289"/>
            <p:cNvSpPr>
              <a:spLocks/>
            </p:cNvSpPr>
            <p:nvPr/>
          </p:nvSpPr>
          <p:spPr bwMode="auto">
            <a:xfrm>
              <a:off x="5057775" y="38925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6" name="Freeform 1290"/>
            <p:cNvSpPr>
              <a:spLocks/>
            </p:cNvSpPr>
            <p:nvPr/>
          </p:nvSpPr>
          <p:spPr bwMode="auto">
            <a:xfrm>
              <a:off x="5057775" y="38465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7" name="Freeform 1291"/>
            <p:cNvSpPr>
              <a:spLocks/>
            </p:cNvSpPr>
            <p:nvPr/>
          </p:nvSpPr>
          <p:spPr bwMode="auto">
            <a:xfrm>
              <a:off x="5057775" y="37988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8" name="Freeform 1292"/>
            <p:cNvSpPr>
              <a:spLocks/>
            </p:cNvSpPr>
            <p:nvPr/>
          </p:nvSpPr>
          <p:spPr bwMode="auto">
            <a:xfrm>
              <a:off x="5057775" y="37528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19" name="Freeform 1293"/>
            <p:cNvSpPr>
              <a:spLocks/>
            </p:cNvSpPr>
            <p:nvPr/>
          </p:nvSpPr>
          <p:spPr bwMode="auto">
            <a:xfrm>
              <a:off x="5057775" y="3705225"/>
              <a:ext cx="34925" cy="36513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0" name="Freeform 1294"/>
            <p:cNvSpPr>
              <a:spLocks/>
            </p:cNvSpPr>
            <p:nvPr/>
          </p:nvSpPr>
          <p:spPr bwMode="auto">
            <a:xfrm>
              <a:off x="5057775" y="36591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1" name="Freeform 1295"/>
            <p:cNvSpPr>
              <a:spLocks/>
            </p:cNvSpPr>
            <p:nvPr/>
          </p:nvSpPr>
          <p:spPr bwMode="auto">
            <a:xfrm>
              <a:off x="5057775" y="36131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2" name="Freeform 1296"/>
            <p:cNvSpPr>
              <a:spLocks/>
            </p:cNvSpPr>
            <p:nvPr/>
          </p:nvSpPr>
          <p:spPr bwMode="auto">
            <a:xfrm>
              <a:off x="5057775" y="35655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3" name="Freeform 1297"/>
            <p:cNvSpPr>
              <a:spLocks/>
            </p:cNvSpPr>
            <p:nvPr/>
          </p:nvSpPr>
          <p:spPr bwMode="auto">
            <a:xfrm>
              <a:off x="5057775" y="35194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4" name="Freeform 1298"/>
            <p:cNvSpPr>
              <a:spLocks/>
            </p:cNvSpPr>
            <p:nvPr/>
          </p:nvSpPr>
          <p:spPr bwMode="auto">
            <a:xfrm>
              <a:off x="5057775" y="34718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5" name="Freeform 1299"/>
            <p:cNvSpPr>
              <a:spLocks/>
            </p:cNvSpPr>
            <p:nvPr/>
          </p:nvSpPr>
          <p:spPr bwMode="auto">
            <a:xfrm>
              <a:off x="5057775" y="34258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6" name="Freeform 1300"/>
            <p:cNvSpPr>
              <a:spLocks/>
            </p:cNvSpPr>
            <p:nvPr/>
          </p:nvSpPr>
          <p:spPr bwMode="auto">
            <a:xfrm>
              <a:off x="5057775" y="33782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7" name="Freeform 1301"/>
            <p:cNvSpPr>
              <a:spLocks/>
            </p:cNvSpPr>
            <p:nvPr/>
          </p:nvSpPr>
          <p:spPr bwMode="auto">
            <a:xfrm>
              <a:off x="5057775" y="3332163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8" name="Freeform 1302"/>
            <p:cNvSpPr>
              <a:spLocks/>
            </p:cNvSpPr>
            <p:nvPr/>
          </p:nvSpPr>
          <p:spPr bwMode="auto">
            <a:xfrm>
              <a:off x="5057775" y="32845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29" name="Freeform 1303"/>
            <p:cNvSpPr>
              <a:spLocks/>
            </p:cNvSpPr>
            <p:nvPr/>
          </p:nvSpPr>
          <p:spPr bwMode="auto">
            <a:xfrm>
              <a:off x="5057775" y="32385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0" name="Freeform 1304"/>
            <p:cNvSpPr>
              <a:spLocks/>
            </p:cNvSpPr>
            <p:nvPr/>
          </p:nvSpPr>
          <p:spPr bwMode="auto">
            <a:xfrm>
              <a:off x="5057775" y="3190875"/>
              <a:ext cx="34925" cy="36513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1" name="Freeform 1305"/>
            <p:cNvSpPr>
              <a:spLocks/>
            </p:cNvSpPr>
            <p:nvPr/>
          </p:nvSpPr>
          <p:spPr bwMode="auto">
            <a:xfrm>
              <a:off x="5057775" y="31448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2" name="Freeform 1306"/>
            <p:cNvSpPr>
              <a:spLocks/>
            </p:cNvSpPr>
            <p:nvPr/>
          </p:nvSpPr>
          <p:spPr bwMode="auto">
            <a:xfrm>
              <a:off x="5057775" y="30988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3" name="Freeform 1307"/>
            <p:cNvSpPr>
              <a:spLocks/>
            </p:cNvSpPr>
            <p:nvPr/>
          </p:nvSpPr>
          <p:spPr bwMode="auto">
            <a:xfrm>
              <a:off x="5057775" y="30511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4" name="Freeform 1308"/>
            <p:cNvSpPr>
              <a:spLocks/>
            </p:cNvSpPr>
            <p:nvPr/>
          </p:nvSpPr>
          <p:spPr bwMode="auto">
            <a:xfrm>
              <a:off x="5057775" y="30051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5" name="Freeform 1309"/>
            <p:cNvSpPr>
              <a:spLocks/>
            </p:cNvSpPr>
            <p:nvPr/>
          </p:nvSpPr>
          <p:spPr bwMode="auto">
            <a:xfrm>
              <a:off x="5057775" y="295751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6" name="Freeform 1310"/>
            <p:cNvSpPr>
              <a:spLocks/>
            </p:cNvSpPr>
            <p:nvPr/>
          </p:nvSpPr>
          <p:spPr bwMode="auto">
            <a:xfrm>
              <a:off x="5057775" y="291147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7" name="Freeform 1311"/>
            <p:cNvSpPr>
              <a:spLocks/>
            </p:cNvSpPr>
            <p:nvPr/>
          </p:nvSpPr>
          <p:spPr bwMode="auto">
            <a:xfrm>
              <a:off x="5057775" y="28638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8" name="Freeform 1312"/>
            <p:cNvSpPr>
              <a:spLocks/>
            </p:cNvSpPr>
            <p:nvPr/>
          </p:nvSpPr>
          <p:spPr bwMode="auto">
            <a:xfrm>
              <a:off x="5057775" y="2817813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39" name="Freeform 1313"/>
            <p:cNvSpPr>
              <a:spLocks/>
            </p:cNvSpPr>
            <p:nvPr/>
          </p:nvSpPr>
          <p:spPr bwMode="auto">
            <a:xfrm>
              <a:off x="5057775" y="27701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0" name="Freeform 1314"/>
            <p:cNvSpPr>
              <a:spLocks/>
            </p:cNvSpPr>
            <p:nvPr/>
          </p:nvSpPr>
          <p:spPr bwMode="auto">
            <a:xfrm>
              <a:off x="5057775" y="27241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1" name="Freeform 1315"/>
            <p:cNvSpPr>
              <a:spLocks/>
            </p:cNvSpPr>
            <p:nvPr/>
          </p:nvSpPr>
          <p:spPr bwMode="auto">
            <a:xfrm>
              <a:off x="5057775" y="2676525"/>
              <a:ext cx="34925" cy="36513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2" name="Freeform 1316"/>
            <p:cNvSpPr>
              <a:spLocks/>
            </p:cNvSpPr>
            <p:nvPr/>
          </p:nvSpPr>
          <p:spPr bwMode="auto">
            <a:xfrm>
              <a:off x="5057775" y="26304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3" name="Freeform 1317"/>
            <p:cNvSpPr>
              <a:spLocks/>
            </p:cNvSpPr>
            <p:nvPr/>
          </p:nvSpPr>
          <p:spPr bwMode="auto">
            <a:xfrm>
              <a:off x="5057775" y="258445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4" name="Freeform 1318"/>
            <p:cNvSpPr>
              <a:spLocks/>
            </p:cNvSpPr>
            <p:nvPr/>
          </p:nvSpPr>
          <p:spPr bwMode="auto">
            <a:xfrm>
              <a:off x="5057775" y="25368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7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7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5" name="Freeform 1319"/>
            <p:cNvSpPr>
              <a:spLocks/>
            </p:cNvSpPr>
            <p:nvPr/>
          </p:nvSpPr>
          <p:spPr bwMode="auto">
            <a:xfrm>
              <a:off x="5057775" y="249078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6" name="Freeform 1320"/>
            <p:cNvSpPr>
              <a:spLocks/>
            </p:cNvSpPr>
            <p:nvPr/>
          </p:nvSpPr>
          <p:spPr bwMode="auto">
            <a:xfrm>
              <a:off x="5057775" y="2443163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2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2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19"/>
                </a:cxn>
                <a:cxn ang="0">
                  <a:pos x="10" y="9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9"/>
                </a:cxn>
                <a:cxn ang="0">
                  <a:pos x="63" y="19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2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2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9"/>
                  </a:lnTo>
                  <a:lnTo>
                    <a:pt x="63" y="19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7" name="Freeform 1321"/>
            <p:cNvSpPr>
              <a:spLocks/>
            </p:cNvSpPr>
            <p:nvPr/>
          </p:nvSpPr>
          <p:spPr bwMode="auto">
            <a:xfrm>
              <a:off x="5057775" y="2397125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8" name="Freeform 1322"/>
            <p:cNvSpPr>
              <a:spLocks/>
            </p:cNvSpPr>
            <p:nvPr/>
          </p:nvSpPr>
          <p:spPr bwMode="auto">
            <a:xfrm>
              <a:off x="5057775" y="23495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8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8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49" name="Freeform 1323"/>
            <p:cNvSpPr>
              <a:spLocks/>
            </p:cNvSpPr>
            <p:nvPr/>
          </p:nvSpPr>
          <p:spPr bwMode="auto">
            <a:xfrm>
              <a:off x="5057775" y="2303463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0" name="Freeform 1324"/>
            <p:cNvSpPr>
              <a:spLocks/>
            </p:cNvSpPr>
            <p:nvPr/>
          </p:nvSpPr>
          <p:spPr bwMode="auto">
            <a:xfrm>
              <a:off x="5057775" y="2255838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6" y="35"/>
                </a:cxn>
                <a:cxn ang="0">
                  <a:pos x="66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3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35"/>
                  </a:lnTo>
                  <a:lnTo>
                    <a:pt x="66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3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1" name="Freeform 1325"/>
            <p:cNvSpPr>
              <a:spLocks/>
            </p:cNvSpPr>
            <p:nvPr/>
          </p:nvSpPr>
          <p:spPr bwMode="auto">
            <a:xfrm>
              <a:off x="5060950" y="221138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2" name="Freeform 1326"/>
            <p:cNvSpPr>
              <a:spLocks/>
            </p:cNvSpPr>
            <p:nvPr/>
          </p:nvSpPr>
          <p:spPr bwMode="auto">
            <a:xfrm>
              <a:off x="5084763" y="2171700"/>
              <a:ext cx="34925" cy="34925"/>
            </a:xfrm>
            <a:custGeom>
              <a:avLst/>
              <a:gdLst/>
              <a:ahLst/>
              <a:cxnLst>
                <a:cxn ang="0">
                  <a:pos x="67" y="33"/>
                </a:cxn>
                <a:cxn ang="0">
                  <a:pos x="65" y="35"/>
                </a:cxn>
                <a:cxn ang="0">
                  <a:pos x="65" y="39"/>
                </a:cxn>
                <a:cxn ang="0">
                  <a:pos x="63" y="45"/>
                </a:cxn>
                <a:cxn ang="0">
                  <a:pos x="57" y="56"/>
                </a:cxn>
                <a:cxn ang="0">
                  <a:pos x="46" y="63"/>
                </a:cxn>
                <a:cxn ang="0">
                  <a:pos x="39" y="65"/>
                </a:cxn>
                <a:cxn ang="0">
                  <a:pos x="36" y="65"/>
                </a:cxn>
                <a:cxn ang="0">
                  <a:pos x="33" y="66"/>
                </a:cxn>
                <a:cxn ang="0">
                  <a:pos x="27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9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7" y="3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5" y="35"/>
                  </a:lnTo>
                  <a:lnTo>
                    <a:pt x="65" y="39"/>
                  </a:lnTo>
                  <a:lnTo>
                    <a:pt x="63" y="45"/>
                  </a:lnTo>
                  <a:lnTo>
                    <a:pt x="57" y="56"/>
                  </a:lnTo>
                  <a:lnTo>
                    <a:pt x="46" y="63"/>
                  </a:lnTo>
                  <a:lnTo>
                    <a:pt x="39" y="65"/>
                  </a:lnTo>
                  <a:lnTo>
                    <a:pt x="36" y="65"/>
                  </a:lnTo>
                  <a:lnTo>
                    <a:pt x="33" y="66"/>
                  </a:lnTo>
                  <a:lnTo>
                    <a:pt x="27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3" name="Freeform 1327"/>
            <p:cNvSpPr>
              <a:spLocks/>
            </p:cNvSpPr>
            <p:nvPr/>
          </p:nvSpPr>
          <p:spPr bwMode="auto">
            <a:xfrm>
              <a:off x="5127625" y="2154238"/>
              <a:ext cx="34925" cy="34925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5" y="35"/>
                </a:cxn>
                <a:cxn ang="0">
                  <a:pos x="65" y="38"/>
                </a:cxn>
                <a:cxn ang="0">
                  <a:pos x="63" y="45"/>
                </a:cxn>
                <a:cxn ang="0">
                  <a:pos x="56" y="56"/>
                </a:cxn>
                <a:cxn ang="0">
                  <a:pos x="45" y="63"/>
                </a:cxn>
                <a:cxn ang="0">
                  <a:pos x="39" y="65"/>
                </a:cxn>
                <a:cxn ang="0">
                  <a:pos x="35" y="65"/>
                </a:cxn>
                <a:cxn ang="0">
                  <a:pos x="33" y="66"/>
                </a:cxn>
                <a:cxn ang="0">
                  <a:pos x="26" y="65"/>
                </a:cxn>
                <a:cxn ang="0">
                  <a:pos x="20" y="63"/>
                </a:cxn>
                <a:cxn ang="0">
                  <a:pos x="10" y="56"/>
                </a:cxn>
                <a:cxn ang="0">
                  <a:pos x="2" y="45"/>
                </a:cxn>
                <a:cxn ang="0">
                  <a:pos x="0" y="38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6"/>
                </a:cxn>
                <a:cxn ang="0">
                  <a:pos x="66" y="33"/>
                </a:cxn>
              </a:cxnLst>
              <a:rect l="0" t="0" r="r" b="b"/>
              <a:pathLst>
                <a:path w="66" h="66">
                  <a:moveTo>
                    <a:pt x="66" y="33"/>
                  </a:moveTo>
                  <a:lnTo>
                    <a:pt x="65" y="35"/>
                  </a:lnTo>
                  <a:lnTo>
                    <a:pt x="65" y="38"/>
                  </a:lnTo>
                  <a:lnTo>
                    <a:pt x="63" y="45"/>
                  </a:lnTo>
                  <a:lnTo>
                    <a:pt x="56" y="56"/>
                  </a:lnTo>
                  <a:lnTo>
                    <a:pt x="45" y="63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3" y="66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0" y="5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2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6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4" name="Freeform 1328"/>
            <p:cNvSpPr>
              <a:spLocks/>
            </p:cNvSpPr>
            <p:nvPr/>
          </p:nvSpPr>
          <p:spPr bwMode="auto">
            <a:xfrm>
              <a:off x="517683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5" name="Freeform 1329"/>
            <p:cNvSpPr>
              <a:spLocks/>
            </p:cNvSpPr>
            <p:nvPr/>
          </p:nvSpPr>
          <p:spPr bwMode="auto">
            <a:xfrm>
              <a:off x="52228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6" name="Freeform 1330"/>
            <p:cNvSpPr>
              <a:spLocks/>
            </p:cNvSpPr>
            <p:nvPr/>
          </p:nvSpPr>
          <p:spPr bwMode="auto">
            <a:xfrm>
              <a:off x="527050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7" name="Freeform 1331"/>
            <p:cNvSpPr>
              <a:spLocks/>
            </p:cNvSpPr>
            <p:nvPr/>
          </p:nvSpPr>
          <p:spPr bwMode="auto">
            <a:xfrm>
              <a:off x="531653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8" name="Freeform 1332"/>
            <p:cNvSpPr>
              <a:spLocks/>
            </p:cNvSpPr>
            <p:nvPr/>
          </p:nvSpPr>
          <p:spPr bwMode="auto">
            <a:xfrm>
              <a:off x="53641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59" name="Freeform 1333"/>
            <p:cNvSpPr>
              <a:spLocks/>
            </p:cNvSpPr>
            <p:nvPr/>
          </p:nvSpPr>
          <p:spPr bwMode="auto">
            <a:xfrm>
              <a:off x="5410200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0" name="Freeform 1334"/>
            <p:cNvSpPr>
              <a:spLocks/>
            </p:cNvSpPr>
            <p:nvPr/>
          </p:nvSpPr>
          <p:spPr bwMode="auto">
            <a:xfrm>
              <a:off x="54578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1" name="Freeform 1335"/>
            <p:cNvSpPr>
              <a:spLocks/>
            </p:cNvSpPr>
            <p:nvPr/>
          </p:nvSpPr>
          <p:spPr bwMode="auto">
            <a:xfrm>
              <a:off x="55038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2" name="Freeform 1336"/>
            <p:cNvSpPr>
              <a:spLocks/>
            </p:cNvSpPr>
            <p:nvPr/>
          </p:nvSpPr>
          <p:spPr bwMode="auto">
            <a:xfrm>
              <a:off x="5549900" y="2152650"/>
              <a:ext cx="36513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3" name="Freeform 1337"/>
            <p:cNvSpPr>
              <a:spLocks/>
            </p:cNvSpPr>
            <p:nvPr/>
          </p:nvSpPr>
          <p:spPr bwMode="auto">
            <a:xfrm>
              <a:off x="55975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4" name="Freeform 1338"/>
            <p:cNvSpPr>
              <a:spLocks/>
            </p:cNvSpPr>
            <p:nvPr/>
          </p:nvSpPr>
          <p:spPr bwMode="auto">
            <a:xfrm>
              <a:off x="56435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5" name="Freeform 1339"/>
            <p:cNvSpPr>
              <a:spLocks/>
            </p:cNvSpPr>
            <p:nvPr/>
          </p:nvSpPr>
          <p:spPr bwMode="auto">
            <a:xfrm>
              <a:off x="5691188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6" name="Freeform 1340"/>
            <p:cNvSpPr>
              <a:spLocks/>
            </p:cNvSpPr>
            <p:nvPr/>
          </p:nvSpPr>
          <p:spPr bwMode="auto">
            <a:xfrm>
              <a:off x="57372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7" name="Freeform 1341"/>
            <p:cNvSpPr>
              <a:spLocks/>
            </p:cNvSpPr>
            <p:nvPr/>
          </p:nvSpPr>
          <p:spPr bwMode="auto">
            <a:xfrm>
              <a:off x="57848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8" name="Freeform 1342"/>
            <p:cNvSpPr>
              <a:spLocks/>
            </p:cNvSpPr>
            <p:nvPr/>
          </p:nvSpPr>
          <p:spPr bwMode="auto">
            <a:xfrm>
              <a:off x="5830888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69" name="Freeform 1343"/>
            <p:cNvSpPr>
              <a:spLocks/>
            </p:cNvSpPr>
            <p:nvPr/>
          </p:nvSpPr>
          <p:spPr bwMode="auto">
            <a:xfrm>
              <a:off x="58785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0" name="Freeform 1344"/>
            <p:cNvSpPr>
              <a:spLocks/>
            </p:cNvSpPr>
            <p:nvPr/>
          </p:nvSpPr>
          <p:spPr bwMode="auto">
            <a:xfrm>
              <a:off x="59245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1" name="Freeform 1345"/>
            <p:cNvSpPr>
              <a:spLocks/>
            </p:cNvSpPr>
            <p:nvPr/>
          </p:nvSpPr>
          <p:spPr bwMode="auto">
            <a:xfrm>
              <a:off x="5970588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2" name="Freeform 1346"/>
            <p:cNvSpPr>
              <a:spLocks/>
            </p:cNvSpPr>
            <p:nvPr/>
          </p:nvSpPr>
          <p:spPr bwMode="auto">
            <a:xfrm>
              <a:off x="60182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3" name="Freeform 1347"/>
            <p:cNvSpPr>
              <a:spLocks/>
            </p:cNvSpPr>
            <p:nvPr/>
          </p:nvSpPr>
          <p:spPr bwMode="auto">
            <a:xfrm>
              <a:off x="60642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4" name="Freeform 1348"/>
            <p:cNvSpPr>
              <a:spLocks/>
            </p:cNvSpPr>
            <p:nvPr/>
          </p:nvSpPr>
          <p:spPr bwMode="auto">
            <a:xfrm>
              <a:off x="6111875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6" y="36"/>
                </a:cxn>
                <a:cxn ang="0">
                  <a:pos x="66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4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3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3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6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6" y="36"/>
                  </a:lnTo>
                  <a:lnTo>
                    <a:pt x="66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3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3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6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75" name="Freeform 1349"/>
            <p:cNvSpPr>
              <a:spLocks/>
            </p:cNvSpPr>
            <p:nvPr/>
          </p:nvSpPr>
          <p:spPr bwMode="auto">
            <a:xfrm>
              <a:off x="61579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4" name="Freeform 1358"/>
            <p:cNvSpPr>
              <a:spLocks/>
            </p:cNvSpPr>
            <p:nvPr/>
          </p:nvSpPr>
          <p:spPr bwMode="auto">
            <a:xfrm>
              <a:off x="737393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5" name="Freeform 1359"/>
            <p:cNvSpPr>
              <a:spLocks/>
            </p:cNvSpPr>
            <p:nvPr/>
          </p:nvSpPr>
          <p:spPr bwMode="auto">
            <a:xfrm>
              <a:off x="741997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6" name="Freeform 1360"/>
            <p:cNvSpPr>
              <a:spLocks/>
            </p:cNvSpPr>
            <p:nvPr/>
          </p:nvSpPr>
          <p:spPr bwMode="auto">
            <a:xfrm>
              <a:off x="74676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7" name="Freeform 1361"/>
            <p:cNvSpPr>
              <a:spLocks/>
            </p:cNvSpPr>
            <p:nvPr/>
          </p:nvSpPr>
          <p:spPr bwMode="auto">
            <a:xfrm>
              <a:off x="751363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8" name="Freeform 1362"/>
            <p:cNvSpPr>
              <a:spLocks/>
            </p:cNvSpPr>
            <p:nvPr/>
          </p:nvSpPr>
          <p:spPr bwMode="auto">
            <a:xfrm>
              <a:off x="75612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89" name="Freeform 1363"/>
            <p:cNvSpPr>
              <a:spLocks/>
            </p:cNvSpPr>
            <p:nvPr/>
          </p:nvSpPr>
          <p:spPr bwMode="auto">
            <a:xfrm>
              <a:off x="76073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0" name="Freeform 1364"/>
            <p:cNvSpPr>
              <a:spLocks/>
            </p:cNvSpPr>
            <p:nvPr/>
          </p:nvSpPr>
          <p:spPr bwMode="auto">
            <a:xfrm>
              <a:off x="76549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1" name="Freeform 1365"/>
            <p:cNvSpPr>
              <a:spLocks/>
            </p:cNvSpPr>
            <p:nvPr/>
          </p:nvSpPr>
          <p:spPr bwMode="auto">
            <a:xfrm>
              <a:off x="77009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2" name="Freeform 1366"/>
            <p:cNvSpPr>
              <a:spLocks/>
            </p:cNvSpPr>
            <p:nvPr/>
          </p:nvSpPr>
          <p:spPr bwMode="auto">
            <a:xfrm>
              <a:off x="774700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3" name="Freeform 1367"/>
            <p:cNvSpPr>
              <a:spLocks/>
            </p:cNvSpPr>
            <p:nvPr/>
          </p:nvSpPr>
          <p:spPr bwMode="auto">
            <a:xfrm>
              <a:off x="77946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4" name="Freeform 1368"/>
            <p:cNvSpPr>
              <a:spLocks/>
            </p:cNvSpPr>
            <p:nvPr/>
          </p:nvSpPr>
          <p:spPr bwMode="auto">
            <a:xfrm>
              <a:off x="784066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5" name="Freeform 1369"/>
            <p:cNvSpPr>
              <a:spLocks/>
            </p:cNvSpPr>
            <p:nvPr/>
          </p:nvSpPr>
          <p:spPr bwMode="auto">
            <a:xfrm>
              <a:off x="788828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6" name="Freeform 1370"/>
            <p:cNvSpPr>
              <a:spLocks/>
            </p:cNvSpPr>
            <p:nvPr/>
          </p:nvSpPr>
          <p:spPr bwMode="auto">
            <a:xfrm>
              <a:off x="7934325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2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9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2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2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9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2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7" name="Freeform 1371"/>
            <p:cNvSpPr>
              <a:spLocks/>
            </p:cNvSpPr>
            <p:nvPr/>
          </p:nvSpPr>
          <p:spPr bwMode="auto">
            <a:xfrm>
              <a:off x="79819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8" name="Freeform 1372"/>
            <p:cNvSpPr>
              <a:spLocks/>
            </p:cNvSpPr>
            <p:nvPr/>
          </p:nvSpPr>
          <p:spPr bwMode="auto">
            <a:xfrm>
              <a:off x="8027988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699" name="Freeform 1373"/>
            <p:cNvSpPr>
              <a:spLocks/>
            </p:cNvSpPr>
            <p:nvPr/>
          </p:nvSpPr>
          <p:spPr bwMode="auto">
            <a:xfrm>
              <a:off x="80756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0" name="Freeform 1374"/>
            <p:cNvSpPr>
              <a:spLocks/>
            </p:cNvSpPr>
            <p:nvPr/>
          </p:nvSpPr>
          <p:spPr bwMode="auto">
            <a:xfrm>
              <a:off x="81216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1" name="Freeform 1375"/>
            <p:cNvSpPr>
              <a:spLocks/>
            </p:cNvSpPr>
            <p:nvPr/>
          </p:nvSpPr>
          <p:spPr bwMode="auto">
            <a:xfrm>
              <a:off x="8167688" y="2152650"/>
              <a:ext cx="36512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2" name="Freeform 1376"/>
            <p:cNvSpPr>
              <a:spLocks/>
            </p:cNvSpPr>
            <p:nvPr/>
          </p:nvSpPr>
          <p:spPr bwMode="auto">
            <a:xfrm>
              <a:off x="82153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3" name="Freeform 1377"/>
            <p:cNvSpPr>
              <a:spLocks/>
            </p:cNvSpPr>
            <p:nvPr/>
          </p:nvSpPr>
          <p:spPr bwMode="auto">
            <a:xfrm>
              <a:off x="8261350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9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9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4" name="Freeform 1378"/>
            <p:cNvSpPr>
              <a:spLocks/>
            </p:cNvSpPr>
            <p:nvPr/>
          </p:nvSpPr>
          <p:spPr bwMode="auto">
            <a:xfrm>
              <a:off x="8308975" y="2152650"/>
              <a:ext cx="34925" cy="34925"/>
            </a:xfrm>
            <a:custGeom>
              <a:avLst/>
              <a:gdLst/>
              <a:ahLst/>
              <a:cxnLst>
                <a:cxn ang="0">
                  <a:pos x="67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7" y="57"/>
                </a:cxn>
                <a:cxn ang="0">
                  <a:pos x="46" y="63"/>
                </a:cxn>
                <a:cxn ang="0">
                  <a:pos x="39" y="66"/>
                </a:cxn>
                <a:cxn ang="0">
                  <a:pos x="36" y="66"/>
                </a:cxn>
                <a:cxn ang="0">
                  <a:pos x="33" y="67"/>
                </a:cxn>
                <a:cxn ang="0">
                  <a:pos x="27" y="66"/>
                </a:cxn>
                <a:cxn ang="0">
                  <a:pos x="20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3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6" y="3"/>
                </a:cxn>
                <a:cxn ang="0">
                  <a:pos x="57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7" y="34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7" y="57"/>
                  </a:lnTo>
                  <a:lnTo>
                    <a:pt x="46" y="63"/>
                  </a:lnTo>
                  <a:lnTo>
                    <a:pt x="39" y="66"/>
                  </a:lnTo>
                  <a:lnTo>
                    <a:pt x="36" y="66"/>
                  </a:lnTo>
                  <a:lnTo>
                    <a:pt x="33" y="67"/>
                  </a:lnTo>
                  <a:lnTo>
                    <a:pt x="27" y="66"/>
                  </a:lnTo>
                  <a:lnTo>
                    <a:pt x="20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6" y="3"/>
                  </a:lnTo>
                  <a:lnTo>
                    <a:pt x="57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05" name="Freeform 1379"/>
            <p:cNvSpPr>
              <a:spLocks/>
            </p:cNvSpPr>
            <p:nvPr/>
          </p:nvSpPr>
          <p:spPr bwMode="auto">
            <a:xfrm>
              <a:off x="8355013" y="2152650"/>
              <a:ext cx="34925" cy="34925"/>
            </a:xfrm>
            <a:custGeom>
              <a:avLst/>
              <a:gdLst/>
              <a:ahLst/>
              <a:cxnLst>
                <a:cxn ang="0">
                  <a:pos x="66" y="34"/>
                </a:cxn>
                <a:cxn ang="0">
                  <a:pos x="65" y="36"/>
                </a:cxn>
                <a:cxn ang="0">
                  <a:pos x="65" y="39"/>
                </a:cxn>
                <a:cxn ang="0">
                  <a:pos x="63" y="46"/>
                </a:cxn>
                <a:cxn ang="0">
                  <a:pos x="56" y="57"/>
                </a:cxn>
                <a:cxn ang="0">
                  <a:pos x="45" y="63"/>
                </a:cxn>
                <a:cxn ang="0">
                  <a:pos x="38" y="66"/>
                </a:cxn>
                <a:cxn ang="0">
                  <a:pos x="35" y="66"/>
                </a:cxn>
                <a:cxn ang="0">
                  <a:pos x="33" y="67"/>
                </a:cxn>
                <a:cxn ang="0">
                  <a:pos x="26" y="66"/>
                </a:cxn>
                <a:cxn ang="0">
                  <a:pos x="19" y="63"/>
                </a:cxn>
                <a:cxn ang="0">
                  <a:pos x="10" y="57"/>
                </a:cxn>
                <a:cxn ang="0">
                  <a:pos x="2" y="46"/>
                </a:cxn>
                <a:cxn ang="0">
                  <a:pos x="0" y="39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3" y="0"/>
                </a:cxn>
                <a:cxn ang="0">
                  <a:pos x="38" y="0"/>
                </a:cxn>
                <a:cxn ang="0">
                  <a:pos x="45" y="3"/>
                </a:cxn>
                <a:cxn ang="0">
                  <a:pos x="56" y="10"/>
                </a:cxn>
                <a:cxn ang="0">
                  <a:pos x="63" y="20"/>
                </a:cxn>
                <a:cxn ang="0">
                  <a:pos x="65" y="27"/>
                </a:cxn>
                <a:cxn ang="0">
                  <a:pos x="66" y="34"/>
                </a:cxn>
              </a:cxnLst>
              <a:rect l="0" t="0" r="r" b="b"/>
              <a:pathLst>
                <a:path w="66" h="67">
                  <a:moveTo>
                    <a:pt x="66" y="34"/>
                  </a:moveTo>
                  <a:lnTo>
                    <a:pt x="65" y="36"/>
                  </a:lnTo>
                  <a:lnTo>
                    <a:pt x="65" y="39"/>
                  </a:lnTo>
                  <a:lnTo>
                    <a:pt x="63" y="46"/>
                  </a:lnTo>
                  <a:lnTo>
                    <a:pt x="56" y="57"/>
                  </a:lnTo>
                  <a:lnTo>
                    <a:pt x="45" y="63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3" y="67"/>
                  </a:lnTo>
                  <a:lnTo>
                    <a:pt x="26" y="66"/>
                  </a:lnTo>
                  <a:lnTo>
                    <a:pt x="19" y="63"/>
                  </a:lnTo>
                  <a:lnTo>
                    <a:pt x="10" y="57"/>
                  </a:lnTo>
                  <a:lnTo>
                    <a:pt x="2" y="46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5" y="3"/>
                  </a:lnTo>
                  <a:lnTo>
                    <a:pt x="56" y="10"/>
                  </a:lnTo>
                  <a:lnTo>
                    <a:pt x="63" y="20"/>
                  </a:lnTo>
                  <a:lnTo>
                    <a:pt x="65" y="27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4" name="Freeform 1388"/>
            <p:cNvSpPr>
              <a:spLocks/>
            </p:cNvSpPr>
            <p:nvPr/>
          </p:nvSpPr>
          <p:spPr bwMode="auto">
            <a:xfrm>
              <a:off x="5611813" y="214630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5" name="Freeform 1389"/>
            <p:cNvSpPr>
              <a:spLocks/>
            </p:cNvSpPr>
            <p:nvPr/>
          </p:nvSpPr>
          <p:spPr bwMode="auto">
            <a:xfrm>
              <a:off x="5622925" y="2114550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6" name="Freeform 1390"/>
            <p:cNvSpPr>
              <a:spLocks/>
            </p:cNvSpPr>
            <p:nvPr/>
          </p:nvSpPr>
          <p:spPr bwMode="auto">
            <a:xfrm>
              <a:off x="5634038" y="2081213"/>
              <a:ext cx="23812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7" name="Freeform 1391"/>
            <p:cNvSpPr>
              <a:spLocks/>
            </p:cNvSpPr>
            <p:nvPr/>
          </p:nvSpPr>
          <p:spPr bwMode="auto">
            <a:xfrm>
              <a:off x="5646738" y="2047875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8" name="Freeform 1392"/>
            <p:cNvSpPr>
              <a:spLocks/>
            </p:cNvSpPr>
            <p:nvPr/>
          </p:nvSpPr>
          <p:spPr bwMode="auto">
            <a:xfrm>
              <a:off x="5657850" y="2016125"/>
              <a:ext cx="23813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19" name="Freeform 1393"/>
            <p:cNvSpPr>
              <a:spLocks/>
            </p:cNvSpPr>
            <p:nvPr/>
          </p:nvSpPr>
          <p:spPr bwMode="auto">
            <a:xfrm>
              <a:off x="5670550" y="198278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0" name="Freeform 1394"/>
            <p:cNvSpPr>
              <a:spLocks/>
            </p:cNvSpPr>
            <p:nvPr/>
          </p:nvSpPr>
          <p:spPr bwMode="auto">
            <a:xfrm>
              <a:off x="5681663" y="19494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1" name="Freeform 1395"/>
            <p:cNvSpPr>
              <a:spLocks/>
            </p:cNvSpPr>
            <p:nvPr/>
          </p:nvSpPr>
          <p:spPr bwMode="auto">
            <a:xfrm>
              <a:off x="5692775" y="19161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2" name="Freeform 1396"/>
            <p:cNvSpPr>
              <a:spLocks/>
            </p:cNvSpPr>
            <p:nvPr/>
          </p:nvSpPr>
          <p:spPr bwMode="auto">
            <a:xfrm>
              <a:off x="5703888" y="18827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3" name="Freeform 1397"/>
            <p:cNvSpPr>
              <a:spLocks/>
            </p:cNvSpPr>
            <p:nvPr/>
          </p:nvSpPr>
          <p:spPr bwMode="auto">
            <a:xfrm>
              <a:off x="5715000" y="18494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4" name="Freeform 1398"/>
            <p:cNvSpPr>
              <a:spLocks/>
            </p:cNvSpPr>
            <p:nvPr/>
          </p:nvSpPr>
          <p:spPr bwMode="auto">
            <a:xfrm>
              <a:off x="5988050" y="2157413"/>
              <a:ext cx="23813" cy="23812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4" y="23"/>
                </a:cxn>
                <a:cxn ang="0">
                  <a:pos x="44" y="24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3" y="44"/>
                </a:cxn>
                <a:cxn ang="0">
                  <a:pos x="23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3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3"/>
                </a:cxn>
              </a:cxnLst>
              <a:rect l="0" t="0" r="r" b="b"/>
              <a:pathLst>
                <a:path w="45" h="45">
                  <a:moveTo>
                    <a:pt x="45" y="23"/>
                  </a:moveTo>
                  <a:lnTo>
                    <a:pt x="44" y="23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5" name="Freeform 1399"/>
            <p:cNvSpPr>
              <a:spLocks/>
            </p:cNvSpPr>
            <p:nvPr/>
          </p:nvSpPr>
          <p:spPr bwMode="auto">
            <a:xfrm>
              <a:off x="6000750" y="212566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6" name="Freeform 1400"/>
            <p:cNvSpPr>
              <a:spLocks/>
            </p:cNvSpPr>
            <p:nvPr/>
          </p:nvSpPr>
          <p:spPr bwMode="auto">
            <a:xfrm>
              <a:off x="6011863" y="20923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7" name="Freeform 1401"/>
            <p:cNvSpPr>
              <a:spLocks/>
            </p:cNvSpPr>
            <p:nvPr/>
          </p:nvSpPr>
          <p:spPr bwMode="auto">
            <a:xfrm>
              <a:off x="6024563" y="2060575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8" name="Freeform 1402"/>
            <p:cNvSpPr>
              <a:spLocks/>
            </p:cNvSpPr>
            <p:nvPr/>
          </p:nvSpPr>
          <p:spPr bwMode="auto">
            <a:xfrm>
              <a:off x="6035675" y="20272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29" name="Freeform 1403"/>
            <p:cNvSpPr>
              <a:spLocks/>
            </p:cNvSpPr>
            <p:nvPr/>
          </p:nvSpPr>
          <p:spPr bwMode="auto">
            <a:xfrm>
              <a:off x="6046788" y="19939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0" name="Freeform 1404"/>
            <p:cNvSpPr>
              <a:spLocks/>
            </p:cNvSpPr>
            <p:nvPr/>
          </p:nvSpPr>
          <p:spPr bwMode="auto">
            <a:xfrm>
              <a:off x="6059488" y="19621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1" name="Freeform 1405"/>
            <p:cNvSpPr>
              <a:spLocks/>
            </p:cNvSpPr>
            <p:nvPr/>
          </p:nvSpPr>
          <p:spPr bwMode="auto">
            <a:xfrm>
              <a:off x="6070600" y="1928813"/>
              <a:ext cx="23813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2" name="Freeform 1406"/>
            <p:cNvSpPr>
              <a:spLocks/>
            </p:cNvSpPr>
            <p:nvPr/>
          </p:nvSpPr>
          <p:spPr bwMode="auto">
            <a:xfrm>
              <a:off x="6081713" y="189706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3" name="Freeform 1407"/>
            <p:cNvSpPr>
              <a:spLocks/>
            </p:cNvSpPr>
            <p:nvPr/>
          </p:nvSpPr>
          <p:spPr bwMode="auto">
            <a:xfrm>
              <a:off x="6094413" y="186372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4" name="Freeform 1408"/>
            <p:cNvSpPr>
              <a:spLocks/>
            </p:cNvSpPr>
            <p:nvPr/>
          </p:nvSpPr>
          <p:spPr bwMode="auto">
            <a:xfrm>
              <a:off x="7983538" y="2146300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2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5" name="Freeform 1409"/>
            <p:cNvSpPr>
              <a:spLocks/>
            </p:cNvSpPr>
            <p:nvPr/>
          </p:nvSpPr>
          <p:spPr bwMode="auto">
            <a:xfrm>
              <a:off x="7972425" y="2114550"/>
              <a:ext cx="23813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6" name="Freeform 1410"/>
            <p:cNvSpPr>
              <a:spLocks/>
            </p:cNvSpPr>
            <p:nvPr/>
          </p:nvSpPr>
          <p:spPr bwMode="auto">
            <a:xfrm>
              <a:off x="7961313" y="20812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7" name="Freeform 1411"/>
            <p:cNvSpPr>
              <a:spLocks/>
            </p:cNvSpPr>
            <p:nvPr/>
          </p:nvSpPr>
          <p:spPr bwMode="auto">
            <a:xfrm>
              <a:off x="7948613" y="20478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8" name="Freeform 1412"/>
            <p:cNvSpPr>
              <a:spLocks/>
            </p:cNvSpPr>
            <p:nvPr/>
          </p:nvSpPr>
          <p:spPr bwMode="auto">
            <a:xfrm>
              <a:off x="7937500" y="2016125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39" name="Freeform 1413"/>
            <p:cNvSpPr>
              <a:spLocks/>
            </p:cNvSpPr>
            <p:nvPr/>
          </p:nvSpPr>
          <p:spPr bwMode="auto">
            <a:xfrm>
              <a:off x="7926388" y="198278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0" name="Freeform 1414"/>
            <p:cNvSpPr>
              <a:spLocks/>
            </p:cNvSpPr>
            <p:nvPr/>
          </p:nvSpPr>
          <p:spPr bwMode="auto">
            <a:xfrm>
              <a:off x="7915275" y="19494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1" name="Freeform 1415"/>
            <p:cNvSpPr>
              <a:spLocks/>
            </p:cNvSpPr>
            <p:nvPr/>
          </p:nvSpPr>
          <p:spPr bwMode="auto">
            <a:xfrm>
              <a:off x="7902575" y="19161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2" name="Freeform 1416"/>
            <p:cNvSpPr>
              <a:spLocks/>
            </p:cNvSpPr>
            <p:nvPr/>
          </p:nvSpPr>
          <p:spPr bwMode="auto">
            <a:xfrm>
              <a:off x="7893050" y="18827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3" name="Freeform 1417"/>
            <p:cNvSpPr>
              <a:spLocks/>
            </p:cNvSpPr>
            <p:nvPr/>
          </p:nvSpPr>
          <p:spPr bwMode="auto">
            <a:xfrm>
              <a:off x="7458075" y="18653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4" name="Freeform 1418"/>
            <p:cNvSpPr>
              <a:spLocks/>
            </p:cNvSpPr>
            <p:nvPr/>
          </p:nvSpPr>
          <p:spPr bwMode="auto">
            <a:xfrm>
              <a:off x="7470775" y="189865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5" name="Freeform 1419"/>
            <p:cNvSpPr>
              <a:spLocks/>
            </p:cNvSpPr>
            <p:nvPr/>
          </p:nvSpPr>
          <p:spPr bwMode="auto">
            <a:xfrm>
              <a:off x="7481888" y="193040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6" name="Freeform 1420"/>
            <p:cNvSpPr>
              <a:spLocks/>
            </p:cNvSpPr>
            <p:nvPr/>
          </p:nvSpPr>
          <p:spPr bwMode="auto">
            <a:xfrm>
              <a:off x="7493000" y="1963738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7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7" name="Freeform 1421"/>
            <p:cNvSpPr>
              <a:spLocks/>
            </p:cNvSpPr>
            <p:nvPr/>
          </p:nvSpPr>
          <p:spPr bwMode="auto">
            <a:xfrm>
              <a:off x="7505700" y="1995488"/>
              <a:ext cx="22225" cy="23812"/>
            </a:xfrm>
            <a:custGeom>
              <a:avLst/>
              <a:gdLst/>
              <a:ahLst/>
              <a:cxnLst>
                <a:cxn ang="0">
                  <a:pos x="44" y="23"/>
                </a:cxn>
                <a:cxn ang="0">
                  <a:pos x="43" y="23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4"/>
                </a:cxn>
                <a:cxn ang="0">
                  <a:pos x="23" y="44"/>
                </a:cxn>
                <a:cxn ang="0">
                  <a:pos x="22" y="44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2"/>
                </a:cxn>
                <a:cxn ang="0">
                  <a:pos x="22" y="0"/>
                </a:cxn>
                <a:cxn ang="0">
                  <a:pos x="30" y="2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3"/>
                </a:cxn>
              </a:cxnLst>
              <a:rect l="0" t="0" r="r" b="b"/>
              <a:pathLst>
                <a:path w="44" h="45">
                  <a:moveTo>
                    <a:pt x="44" y="23"/>
                  </a:moveTo>
                  <a:lnTo>
                    <a:pt x="43" y="23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0" y="2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8" name="Freeform 1422"/>
            <p:cNvSpPr>
              <a:spLocks/>
            </p:cNvSpPr>
            <p:nvPr/>
          </p:nvSpPr>
          <p:spPr bwMode="auto">
            <a:xfrm>
              <a:off x="7516813" y="20288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49" name="Freeform 1423"/>
            <p:cNvSpPr>
              <a:spLocks/>
            </p:cNvSpPr>
            <p:nvPr/>
          </p:nvSpPr>
          <p:spPr bwMode="auto">
            <a:xfrm>
              <a:off x="7527925" y="2062163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50" name="Freeform 1424"/>
            <p:cNvSpPr>
              <a:spLocks/>
            </p:cNvSpPr>
            <p:nvPr/>
          </p:nvSpPr>
          <p:spPr bwMode="auto">
            <a:xfrm>
              <a:off x="7540625" y="20939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51" name="Freeform 1425"/>
            <p:cNvSpPr>
              <a:spLocks/>
            </p:cNvSpPr>
            <p:nvPr/>
          </p:nvSpPr>
          <p:spPr bwMode="auto">
            <a:xfrm>
              <a:off x="7551738" y="21272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52" name="Rectangle 1426"/>
            <p:cNvSpPr>
              <a:spLocks noChangeArrowheads="1"/>
            </p:cNvSpPr>
            <p:nvPr/>
          </p:nvSpPr>
          <p:spPr bwMode="auto">
            <a:xfrm>
              <a:off x="5707063" y="904101"/>
              <a:ext cx="216495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After </a:t>
              </a: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File-level </a:t>
              </a: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Virtualization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55" name="Rectangle 1429"/>
            <p:cNvSpPr>
              <a:spLocks noChangeArrowheads="1"/>
            </p:cNvSpPr>
            <p:nvPr/>
          </p:nvSpPr>
          <p:spPr bwMode="auto">
            <a:xfrm>
              <a:off x="5456238" y="1205383"/>
              <a:ext cx="5032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Clients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56" name="Rectangle 1430"/>
            <p:cNvSpPr>
              <a:spLocks noChangeArrowheads="1"/>
            </p:cNvSpPr>
            <p:nvPr/>
          </p:nvSpPr>
          <p:spPr bwMode="auto">
            <a:xfrm>
              <a:off x="7583488" y="1205383"/>
              <a:ext cx="50327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00"/>
                  </a:solidFill>
                  <a:latin typeface="Calibri" pitchFamily="34" charset="0"/>
                </a:rPr>
                <a:t>Clients</a:t>
              </a:r>
              <a:endParaRPr lang="en-US" sz="24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57" name="Rectangle 1431"/>
            <p:cNvSpPr>
              <a:spLocks noChangeArrowheads="1"/>
            </p:cNvSpPr>
            <p:nvPr/>
          </p:nvSpPr>
          <p:spPr bwMode="auto">
            <a:xfrm>
              <a:off x="6397625" y="3810000"/>
              <a:ext cx="100623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Storage Array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63" name="Rectangle 1437"/>
            <p:cNvSpPr>
              <a:spLocks noChangeArrowheads="1"/>
            </p:cNvSpPr>
            <p:nvPr/>
          </p:nvSpPr>
          <p:spPr bwMode="auto">
            <a:xfrm>
              <a:off x="7515552" y="2228998"/>
              <a:ext cx="8991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Virtualization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Appliance</a:t>
              </a:r>
              <a:endParaRPr lang="en-US" sz="20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774" name="Freeform 1448"/>
            <p:cNvSpPr>
              <a:spLocks/>
            </p:cNvSpPr>
            <p:nvPr/>
          </p:nvSpPr>
          <p:spPr bwMode="auto">
            <a:xfrm>
              <a:off x="5916613" y="295116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89" name="Freeform 1463"/>
            <p:cNvSpPr>
              <a:spLocks/>
            </p:cNvSpPr>
            <p:nvPr/>
          </p:nvSpPr>
          <p:spPr bwMode="auto">
            <a:xfrm>
              <a:off x="5235575" y="21447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0" name="Freeform 1464"/>
            <p:cNvSpPr>
              <a:spLocks/>
            </p:cNvSpPr>
            <p:nvPr/>
          </p:nvSpPr>
          <p:spPr bwMode="auto">
            <a:xfrm>
              <a:off x="5246688" y="2112963"/>
              <a:ext cx="23812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1" name="Freeform 1465"/>
            <p:cNvSpPr>
              <a:spLocks/>
            </p:cNvSpPr>
            <p:nvPr/>
          </p:nvSpPr>
          <p:spPr bwMode="auto">
            <a:xfrm>
              <a:off x="5257800" y="2079625"/>
              <a:ext cx="23813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2" name="Freeform 1466"/>
            <p:cNvSpPr>
              <a:spLocks/>
            </p:cNvSpPr>
            <p:nvPr/>
          </p:nvSpPr>
          <p:spPr bwMode="auto">
            <a:xfrm>
              <a:off x="5270500" y="2046288"/>
              <a:ext cx="23813" cy="23812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2"/>
                </a:cxn>
                <a:cxn ang="0">
                  <a:pos x="7" y="37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2"/>
                  </a:lnTo>
                  <a:lnTo>
                    <a:pt x="7" y="37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3" name="Freeform 1467"/>
            <p:cNvSpPr>
              <a:spLocks/>
            </p:cNvSpPr>
            <p:nvPr/>
          </p:nvSpPr>
          <p:spPr bwMode="auto">
            <a:xfrm>
              <a:off x="5281613" y="2014538"/>
              <a:ext cx="23812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4" y="22"/>
                </a:cxn>
                <a:cxn ang="0">
                  <a:pos x="44" y="23"/>
                </a:cxn>
                <a:cxn ang="0">
                  <a:pos x="44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4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3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4" y="22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4" name="Freeform 1468"/>
            <p:cNvSpPr>
              <a:spLocks/>
            </p:cNvSpPr>
            <p:nvPr/>
          </p:nvSpPr>
          <p:spPr bwMode="auto">
            <a:xfrm>
              <a:off x="5294313" y="1981200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5" name="Freeform 1469"/>
            <p:cNvSpPr>
              <a:spLocks/>
            </p:cNvSpPr>
            <p:nvPr/>
          </p:nvSpPr>
          <p:spPr bwMode="auto">
            <a:xfrm>
              <a:off x="5305425" y="194786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6" name="Freeform 1470"/>
            <p:cNvSpPr>
              <a:spLocks/>
            </p:cNvSpPr>
            <p:nvPr/>
          </p:nvSpPr>
          <p:spPr bwMode="auto">
            <a:xfrm>
              <a:off x="5316538" y="191452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7" name="Freeform 1471"/>
            <p:cNvSpPr>
              <a:spLocks/>
            </p:cNvSpPr>
            <p:nvPr/>
          </p:nvSpPr>
          <p:spPr bwMode="auto">
            <a:xfrm>
              <a:off x="5327650" y="1881188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1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1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1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1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8" name="Freeform 1472"/>
            <p:cNvSpPr>
              <a:spLocks/>
            </p:cNvSpPr>
            <p:nvPr/>
          </p:nvSpPr>
          <p:spPr bwMode="auto">
            <a:xfrm>
              <a:off x="5338763" y="1847850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39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29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5"/>
                </a:cxn>
                <a:cxn ang="0">
                  <a:pos x="13" y="42"/>
                </a:cxn>
                <a:cxn ang="0">
                  <a:pos x="6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29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5">
                  <a:moveTo>
                    <a:pt x="44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13" y="42"/>
                  </a:lnTo>
                  <a:lnTo>
                    <a:pt x="6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29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799" name="Freeform 1473"/>
            <p:cNvSpPr>
              <a:spLocks/>
            </p:cNvSpPr>
            <p:nvPr/>
          </p:nvSpPr>
          <p:spPr bwMode="auto">
            <a:xfrm>
              <a:off x="8361363" y="2146300"/>
              <a:ext cx="23812" cy="23813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4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4"/>
                </a:cxn>
                <a:cxn ang="0">
                  <a:pos x="38" y="38"/>
                </a:cxn>
                <a:cxn ang="0">
                  <a:pos x="34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3" y="43"/>
                </a:cxn>
                <a:cxn ang="0">
                  <a:pos x="23" y="45"/>
                </a:cxn>
                <a:cxn ang="0">
                  <a:pos x="14" y="42"/>
                </a:cxn>
                <a:cxn ang="0">
                  <a:pos x="7" y="38"/>
                </a:cxn>
                <a:cxn ang="0">
                  <a:pos x="2" y="30"/>
                </a:cxn>
                <a:cxn ang="0">
                  <a:pos x="0" y="22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4" y="1"/>
                </a:cxn>
                <a:cxn ang="0">
                  <a:pos x="23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4"/>
                </a:cxn>
                <a:cxn ang="0">
                  <a:pos x="45" y="22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3" y="22"/>
                  </a:lnTo>
                  <a:lnTo>
                    <a:pt x="43" y="24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4"/>
                  </a:lnTo>
                  <a:lnTo>
                    <a:pt x="38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14" y="42"/>
                  </a:lnTo>
                  <a:lnTo>
                    <a:pt x="7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4" y="1"/>
                  </a:lnTo>
                  <a:lnTo>
                    <a:pt x="23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4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0" name="Freeform 1474"/>
            <p:cNvSpPr>
              <a:spLocks/>
            </p:cNvSpPr>
            <p:nvPr/>
          </p:nvSpPr>
          <p:spPr bwMode="auto">
            <a:xfrm>
              <a:off x="8350250" y="2114550"/>
              <a:ext cx="23813" cy="22225"/>
            </a:xfrm>
            <a:custGeom>
              <a:avLst/>
              <a:gdLst/>
              <a:ahLst/>
              <a:cxnLst>
                <a:cxn ang="0">
                  <a:pos x="45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1"/>
                </a:cxn>
                <a:cxn ang="0">
                  <a:pos x="26" y="43"/>
                </a:cxn>
                <a:cxn ang="0">
                  <a:pos x="24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4" y="41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4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5" y="22"/>
                </a:cxn>
              </a:cxnLst>
              <a:rect l="0" t="0" r="r" b="b"/>
              <a:pathLst>
                <a:path w="45" h="44">
                  <a:moveTo>
                    <a:pt x="45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4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4" y="41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1" name="Freeform 1475"/>
            <p:cNvSpPr>
              <a:spLocks/>
            </p:cNvSpPr>
            <p:nvPr/>
          </p:nvSpPr>
          <p:spPr bwMode="auto">
            <a:xfrm>
              <a:off x="8339138" y="2081213"/>
              <a:ext cx="22225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29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39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29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39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2" name="Freeform 1476"/>
            <p:cNvSpPr>
              <a:spLocks/>
            </p:cNvSpPr>
            <p:nvPr/>
          </p:nvSpPr>
          <p:spPr bwMode="auto">
            <a:xfrm>
              <a:off x="8326438" y="2047875"/>
              <a:ext cx="23812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7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6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7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6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6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7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7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6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6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3" name="Freeform 1477"/>
            <p:cNvSpPr>
              <a:spLocks/>
            </p:cNvSpPr>
            <p:nvPr/>
          </p:nvSpPr>
          <p:spPr bwMode="auto">
            <a:xfrm>
              <a:off x="8315325" y="2016125"/>
              <a:ext cx="23813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4" name="Freeform 1478"/>
            <p:cNvSpPr>
              <a:spLocks/>
            </p:cNvSpPr>
            <p:nvPr/>
          </p:nvSpPr>
          <p:spPr bwMode="auto">
            <a:xfrm>
              <a:off x="8304213" y="1982788"/>
              <a:ext cx="22225" cy="22225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5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5" name="Freeform 1479"/>
            <p:cNvSpPr>
              <a:spLocks/>
            </p:cNvSpPr>
            <p:nvPr/>
          </p:nvSpPr>
          <p:spPr bwMode="auto">
            <a:xfrm>
              <a:off x="8293100" y="1949450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6" name="Freeform 1480"/>
            <p:cNvSpPr>
              <a:spLocks/>
            </p:cNvSpPr>
            <p:nvPr/>
          </p:nvSpPr>
          <p:spPr bwMode="auto">
            <a:xfrm>
              <a:off x="8280400" y="1916113"/>
              <a:ext cx="23813" cy="23812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7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7"/>
                </a:cxn>
                <a:cxn ang="0">
                  <a:pos x="42" y="14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7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7"/>
                  </a:lnTo>
                  <a:lnTo>
                    <a:pt x="42" y="14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07" name="Freeform 1481"/>
            <p:cNvSpPr>
              <a:spLocks/>
            </p:cNvSpPr>
            <p:nvPr/>
          </p:nvSpPr>
          <p:spPr bwMode="auto">
            <a:xfrm>
              <a:off x="8270875" y="1882775"/>
              <a:ext cx="22225" cy="23813"/>
            </a:xfrm>
            <a:custGeom>
              <a:avLst/>
              <a:gdLst/>
              <a:ahLst/>
              <a:cxnLst>
                <a:cxn ang="0">
                  <a:pos x="44" y="22"/>
                </a:cxn>
                <a:cxn ang="0">
                  <a:pos x="43" y="22"/>
                </a:cxn>
                <a:cxn ang="0">
                  <a:pos x="43" y="23"/>
                </a:cxn>
                <a:cxn ang="0">
                  <a:pos x="43" y="26"/>
                </a:cxn>
                <a:cxn ang="0">
                  <a:pos x="42" y="30"/>
                </a:cxn>
                <a:cxn ang="0">
                  <a:pos x="40" y="33"/>
                </a:cxn>
                <a:cxn ang="0">
                  <a:pos x="38" y="38"/>
                </a:cxn>
                <a:cxn ang="0">
                  <a:pos x="33" y="40"/>
                </a:cxn>
                <a:cxn ang="0">
                  <a:pos x="30" y="42"/>
                </a:cxn>
                <a:cxn ang="0">
                  <a:pos x="25" y="43"/>
                </a:cxn>
                <a:cxn ang="0">
                  <a:pos x="23" y="43"/>
                </a:cxn>
                <a:cxn ang="0">
                  <a:pos x="22" y="43"/>
                </a:cxn>
                <a:cxn ang="0">
                  <a:pos x="22" y="44"/>
                </a:cxn>
                <a:cxn ang="0">
                  <a:pos x="13" y="42"/>
                </a:cxn>
                <a:cxn ang="0">
                  <a:pos x="7" y="38"/>
                </a:cxn>
                <a:cxn ang="0">
                  <a:pos x="1" y="30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7" y="7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8" y="7"/>
                </a:cxn>
                <a:cxn ang="0">
                  <a:pos x="42" y="13"/>
                </a:cxn>
                <a:cxn ang="0">
                  <a:pos x="44" y="22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3" y="22"/>
                  </a:lnTo>
                  <a:lnTo>
                    <a:pt x="43" y="23"/>
                  </a:lnTo>
                  <a:lnTo>
                    <a:pt x="43" y="26"/>
                  </a:lnTo>
                  <a:lnTo>
                    <a:pt x="42" y="30"/>
                  </a:lnTo>
                  <a:lnTo>
                    <a:pt x="40" y="33"/>
                  </a:lnTo>
                  <a:lnTo>
                    <a:pt x="38" y="38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5" y="43"/>
                  </a:lnTo>
                  <a:lnTo>
                    <a:pt x="23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13" y="42"/>
                  </a:lnTo>
                  <a:lnTo>
                    <a:pt x="7" y="38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3"/>
                  </a:lnTo>
                  <a:lnTo>
                    <a:pt x="7" y="7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8" y="7"/>
                  </a:lnTo>
                  <a:lnTo>
                    <a:pt x="42" y="13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826" name="Line 1500"/>
            <p:cNvSpPr>
              <a:spLocks noChangeShapeType="1"/>
            </p:cNvSpPr>
            <p:nvPr/>
          </p:nvSpPr>
          <p:spPr bwMode="auto">
            <a:xfrm flipH="1" flipV="1">
              <a:off x="7210425" y="2255838"/>
              <a:ext cx="296863" cy="138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sz="2400">
                <a:latin typeface="Calibri" pitchFamily="34" charset="0"/>
              </a:endParaRPr>
            </a:p>
          </p:txBody>
        </p:sp>
        <p:sp>
          <p:nvSpPr>
            <p:cNvPr id="2115" name="Rectangle 481"/>
            <p:cNvSpPr>
              <a:spLocks noChangeArrowheads="1"/>
            </p:cNvSpPr>
            <p:nvPr/>
          </p:nvSpPr>
          <p:spPr bwMode="auto">
            <a:xfrm>
              <a:off x="3036782" y="3164304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NAS Head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116" name="Rectangle 481"/>
            <p:cNvSpPr>
              <a:spLocks noChangeArrowheads="1"/>
            </p:cNvSpPr>
            <p:nvPr/>
          </p:nvSpPr>
          <p:spPr bwMode="auto">
            <a:xfrm>
              <a:off x="5380170" y="3167483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NAS Head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567" name="Rectangle 481"/>
            <p:cNvSpPr>
              <a:spLocks noChangeArrowheads="1"/>
            </p:cNvSpPr>
            <p:nvPr/>
          </p:nvSpPr>
          <p:spPr bwMode="auto">
            <a:xfrm>
              <a:off x="7565001" y="3171491"/>
              <a:ext cx="74058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NAS Head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568" name="Rectangle 2567"/>
            <p:cNvSpPr>
              <a:spLocks noChangeArrowheads="1"/>
            </p:cNvSpPr>
            <p:nvPr/>
          </p:nvSpPr>
          <p:spPr bwMode="auto">
            <a:xfrm>
              <a:off x="5754051" y="4191000"/>
              <a:ext cx="185948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Calibri" pitchFamily="34" charset="0"/>
                </a:rPr>
                <a:t>File Sharing Environment</a:t>
              </a:r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pic>
          <p:nvPicPr>
            <p:cNvPr id="340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2496" y="2781077"/>
              <a:ext cx="814398" cy="3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423" name="Group 3422"/>
            <p:cNvGrpSpPr/>
            <p:nvPr/>
          </p:nvGrpSpPr>
          <p:grpSpPr>
            <a:xfrm>
              <a:off x="5103342" y="1472514"/>
              <a:ext cx="1235673" cy="395415"/>
              <a:chOff x="5103342" y="1472514"/>
              <a:chExt cx="1235673" cy="395415"/>
            </a:xfrm>
          </p:grpSpPr>
          <p:pic>
            <p:nvPicPr>
              <p:cNvPr id="3420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43600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21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3342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23471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424" name="Group 3423"/>
            <p:cNvGrpSpPr/>
            <p:nvPr/>
          </p:nvGrpSpPr>
          <p:grpSpPr>
            <a:xfrm>
              <a:off x="7247241" y="1472514"/>
              <a:ext cx="1235673" cy="395415"/>
              <a:chOff x="5103342" y="1472514"/>
              <a:chExt cx="1235673" cy="395415"/>
            </a:xfrm>
          </p:grpSpPr>
          <p:pic>
            <p:nvPicPr>
              <p:cNvPr id="3425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43600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2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3342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27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23471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428" name="Group 3427"/>
            <p:cNvGrpSpPr/>
            <p:nvPr/>
          </p:nvGrpSpPr>
          <p:grpSpPr>
            <a:xfrm>
              <a:off x="2743200" y="1472514"/>
              <a:ext cx="1235673" cy="395415"/>
              <a:chOff x="5103342" y="1472514"/>
              <a:chExt cx="1235673" cy="395415"/>
            </a:xfrm>
          </p:grpSpPr>
          <p:pic>
            <p:nvPicPr>
              <p:cNvPr id="3429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43600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30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3342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31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23471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432" name="Group 3431"/>
            <p:cNvGrpSpPr/>
            <p:nvPr/>
          </p:nvGrpSpPr>
          <p:grpSpPr>
            <a:xfrm>
              <a:off x="605484" y="1472514"/>
              <a:ext cx="1235673" cy="395415"/>
              <a:chOff x="5103342" y="1472514"/>
              <a:chExt cx="1235673" cy="395415"/>
            </a:xfrm>
          </p:grpSpPr>
          <p:pic>
            <p:nvPicPr>
              <p:cNvPr id="343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43600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34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03342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35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23471" y="1472514"/>
                <a:ext cx="395415" cy="39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4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878" y="2793434"/>
              <a:ext cx="814398" cy="3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3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2020" y="2768720"/>
              <a:ext cx="814398" cy="3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3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91402" y="2781077"/>
              <a:ext cx="814398" cy="3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39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55990" y="2436342"/>
              <a:ext cx="789630" cy="1341120"/>
            </a:xfrm>
            <a:prstGeom prst="rect">
              <a:avLst/>
            </a:prstGeom>
            <a:noFill/>
          </p:spPr>
        </p:pic>
        <p:pic>
          <p:nvPicPr>
            <p:cNvPr id="3488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5000" y="2426043"/>
              <a:ext cx="789630" cy="1341120"/>
            </a:xfrm>
            <a:prstGeom prst="rect">
              <a:avLst/>
            </a:prstGeom>
            <a:noFill/>
          </p:spPr>
        </p:pic>
        <p:pic>
          <p:nvPicPr>
            <p:cNvPr id="3489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9843" y="2007972"/>
              <a:ext cx="1305434" cy="314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7" name="Line 1501"/>
            <p:cNvSpPr>
              <a:spLocks noChangeShapeType="1"/>
            </p:cNvSpPr>
            <p:nvPr/>
          </p:nvSpPr>
          <p:spPr bwMode="auto">
            <a:xfrm flipH="1" flipV="1">
              <a:off x="7231063" y="2263775"/>
              <a:ext cx="293687" cy="141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sz="240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4770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7: Network-Attached Storage (NAS)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Isilon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VNX Gateway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Practice: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</a:t>
            </a:r>
            <a:r>
              <a:rPr lang="en-US" dirty="0" err="1" smtClean="0"/>
              <a:t>Isilon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Scale-out NAS solution</a:t>
            </a:r>
          </a:p>
          <a:p>
            <a:r>
              <a:rPr lang="en-US" dirty="0" smtClean="0"/>
              <a:t>Includes ‘</a:t>
            </a:r>
            <a:r>
              <a:rPr lang="en-US" dirty="0" err="1" smtClean="0"/>
              <a:t>OneFS</a:t>
            </a:r>
            <a:r>
              <a:rPr lang="en-US" dirty="0" smtClean="0"/>
              <a:t>’ operating system that creates a single file system across </a:t>
            </a:r>
            <a:r>
              <a:rPr lang="en-US" dirty="0" err="1" smtClean="0"/>
              <a:t>Isilon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Provides ability to </a:t>
            </a:r>
            <a:r>
              <a:rPr lang="en-US" dirty="0" err="1" smtClean="0"/>
              <a:t>nondisruptively</a:t>
            </a:r>
            <a:r>
              <a:rPr lang="en-US" dirty="0" smtClean="0"/>
              <a:t> add nodes to </a:t>
            </a:r>
            <a:r>
              <a:rPr lang="en-US" dirty="0" err="1" smtClean="0"/>
              <a:t>Isilon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Includes ‘</a:t>
            </a:r>
            <a:r>
              <a:rPr lang="en-US" dirty="0" err="1" smtClean="0"/>
              <a:t>SmartPools</a:t>
            </a:r>
            <a:r>
              <a:rPr lang="en-US" dirty="0" smtClean="0"/>
              <a:t>’ that enables different node types to be mixed in a single cluster </a:t>
            </a:r>
          </a:p>
          <a:p>
            <a:r>
              <a:rPr lang="en-US" dirty="0" smtClean="0"/>
              <a:t>Monitors component health and transparently reallocates files</a:t>
            </a:r>
          </a:p>
          <a:p>
            <a:r>
              <a:rPr lang="en-US" dirty="0" smtClean="0"/>
              <a:t>Uses ‘</a:t>
            </a:r>
            <a:r>
              <a:rPr lang="en-US" dirty="0" err="1" smtClean="0"/>
              <a:t>Autobalance</a:t>
            </a:r>
            <a:r>
              <a:rPr lang="en-US" dirty="0" smtClean="0"/>
              <a:t>’ that rebalances data automatically, when  a new node is added to the cluster</a:t>
            </a:r>
          </a:p>
          <a:p>
            <a:r>
              <a:rPr lang="en-US" dirty="0" smtClean="0"/>
              <a:t>Uses ‘</a:t>
            </a:r>
            <a:r>
              <a:rPr lang="en-US" dirty="0" err="1" smtClean="0"/>
              <a:t>FlexProtect</a:t>
            </a:r>
            <a:r>
              <a:rPr lang="en-US" dirty="0" smtClean="0"/>
              <a:t>’ that protects from up to four simultaneous failures of either nodes or individual drives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VNX Gateway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 NAS solution</a:t>
            </a:r>
          </a:p>
          <a:p>
            <a:r>
              <a:rPr lang="en-US" dirty="0" smtClean="0"/>
              <a:t>Provides multi-protocol network file system access, dynamic expansion of file systems, high availability, and high performance</a:t>
            </a:r>
          </a:p>
          <a:p>
            <a:r>
              <a:rPr lang="en-US" dirty="0" smtClean="0"/>
              <a:t>Comprises one or more NAS heads, called ‘X-Blades’ that run VNX operating environment</a:t>
            </a:r>
          </a:p>
          <a:p>
            <a:r>
              <a:rPr lang="en-US" dirty="0" smtClean="0"/>
              <a:t>Includes ‘Control Station’ that provides a single point for configuring X-Blades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7: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 lvl="0">
              <a:buNone/>
            </a:pPr>
            <a:r>
              <a:rPr lang="en-US" dirty="0" smtClean="0">
                <a:solidFill>
                  <a:srgbClr val="5F5F5F">
                    <a:lumMod val="75000"/>
                  </a:srgbClr>
                </a:solidFill>
              </a:rPr>
              <a:t>Key points covered in this module:</a:t>
            </a:r>
          </a:p>
          <a:p>
            <a:r>
              <a:rPr lang="en-US" dirty="0" smtClean="0"/>
              <a:t>NAS benefits</a:t>
            </a:r>
          </a:p>
          <a:p>
            <a:r>
              <a:rPr lang="en-US" dirty="0" smtClean="0"/>
              <a:t>NAS components</a:t>
            </a:r>
          </a:p>
          <a:p>
            <a:r>
              <a:rPr lang="en-US" dirty="0" smtClean="0"/>
              <a:t>NAS file sharing protocols</a:t>
            </a:r>
          </a:p>
          <a:p>
            <a:r>
              <a:rPr lang="en-US" dirty="0" smtClean="0"/>
              <a:t>NAS implementations</a:t>
            </a:r>
          </a:p>
          <a:p>
            <a:r>
              <a:rPr lang="en-US" dirty="0" smtClean="0"/>
              <a:t>File-level virtualization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7: Network-Attached Storage (NAS)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File sharing technology evolution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Benefits of NAS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NAS components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NAS file sharing protocols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NAS I/O operations</a:t>
            </a: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NAS Components and Benefits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7: Network-Attached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sharing enables users to share files with other users</a:t>
            </a:r>
          </a:p>
          <a:p>
            <a:r>
              <a:rPr lang="en-US" dirty="0" smtClean="0"/>
              <a:t>Creator or owner of a file determines the type of access to be given to other users </a:t>
            </a:r>
          </a:p>
          <a:p>
            <a:r>
              <a:rPr lang="en-US" dirty="0" smtClean="0"/>
              <a:t>File sharing environment ensures data integrity when multiple users access a shared file at the same time</a:t>
            </a:r>
          </a:p>
          <a:p>
            <a:r>
              <a:rPr lang="en-US" dirty="0" smtClean="0"/>
              <a:t>Examples of file sharing methods:</a:t>
            </a:r>
          </a:p>
          <a:p>
            <a:pPr lvl="1"/>
            <a:r>
              <a:rPr lang="en-US" dirty="0" smtClean="0"/>
              <a:t>File Transfer Protocol (FTP)</a:t>
            </a:r>
          </a:p>
          <a:p>
            <a:pPr lvl="1"/>
            <a:r>
              <a:rPr lang="en-US" dirty="0" smtClean="0"/>
              <a:t>Distributed File System (DFS)</a:t>
            </a:r>
          </a:p>
          <a:p>
            <a:pPr lvl="1"/>
            <a:r>
              <a:rPr lang="en-US" dirty="0" smtClean="0"/>
              <a:t>Network File System (NFS) and Common Internet File System (CIFS)</a:t>
            </a:r>
          </a:p>
          <a:p>
            <a:pPr lvl="1"/>
            <a:r>
              <a:rPr lang="en-US" dirty="0" smtClean="0"/>
              <a:t>Peer-to-Peer (P2P)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7: Network-Attached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Technology Evolution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28600" y="944396"/>
            <a:ext cx="8709025" cy="5029366"/>
            <a:chOff x="228600" y="944396"/>
            <a:chExt cx="8709025" cy="5029366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6705600" y="1203158"/>
              <a:ext cx="2232025" cy="3445042"/>
            </a:xfrm>
            <a:prstGeom prst="roundRect">
              <a:avLst>
                <a:gd name="adj" fmla="val 9644"/>
              </a:avLst>
            </a:prstGeom>
            <a:solidFill>
              <a:schemeClr val="bg1"/>
            </a:solidFill>
            <a:ln w="28575" algn="ctr">
              <a:solidFill>
                <a:srgbClr val="8B7E3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4132263" y="3636962"/>
              <a:ext cx="2111375" cy="2336800"/>
            </a:xfrm>
            <a:prstGeom prst="roundRect">
              <a:avLst>
                <a:gd name="adj" fmla="val 9644"/>
              </a:avLst>
            </a:prstGeom>
            <a:solidFill>
              <a:schemeClr val="bg1"/>
            </a:solidFill>
            <a:ln w="28575" algn="ctr">
              <a:solidFill>
                <a:srgbClr val="8B7E3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552116" y="5377542"/>
              <a:ext cx="425629" cy="3693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 smtClean="0">
                  <a:solidFill>
                    <a:srgbClr val="001636"/>
                  </a:solidFill>
                  <a:latin typeface="Calibri" pitchFamily="34" charset="0"/>
                </a:rPr>
                <a:t>NAS </a:t>
              </a:r>
            </a:p>
            <a:p>
              <a:pPr marL="354013" indent="-354013" algn="ctr" defTabSz="941388"/>
              <a:r>
                <a:rPr lang="en-US" sz="1200" b="1" dirty="0" smtClean="0">
                  <a:solidFill>
                    <a:srgbClr val="001636"/>
                  </a:solidFill>
                  <a:latin typeface="Calibri" pitchFamily="34" charset="0"/>
                </a:rPr>
                <a:t>Device</a:t>
              </a:r>
              <a:endParaRPr lang="en-US" sz="1200" dirty="0">
                <a:solidFill>
                  <a:srgbClr val="001636"/>
                </a:solidFill>
                <a:latin typeface="Calibri" pitchFamily="34" charset="0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28600" y="1401762"/>
              <a:ext cx="1397000" cy="1416050"/>
            </a:xfrm>
            <a:prstGeom prst="roundRect">
              <a:avLst>
                <a:gd name="adj" fmla="val 9644"/>
              </a:avLst>
            </a:prstGeom>
            <a:solidFill>
              <a:schemeClr val="bg1"/>
            </a:solidFill>
            <a:ln w="28575" algn="ctr">
              <a:solidFill>
                <a:srgbClr val="8B7E3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15314" y="1156066"/>
              <a:ext cx="974754" cy="18466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1636"/>
                  </a:solidFill>
                  <a:latin typeface="Calibri" pitchFamily="34" charset="0"/>
                </a:rPr>
                <a:t>Stand Alone PC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5148716" y="4387850"/>
              <a:ext cx="0" cy="4238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200525" y="4387850"/>
              <a:ext cx="193992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912430" y="944396"/>
              <a:ext cx="1876796" cy="18466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 smtClean="0">
                  <a:solidFill>
                    <a:srgbClr val="001636"/>
                  </a:solidFill>
                  <a:latin typeface="Calibri" pitchFamily="34" charset="0"/>
                </a:rPr>
                <a:t>File Sharing using File Servers</a:t>
              </a:r>
              <a:endParaRPr lang="en-US" sz="1200" b="1" dirty="0">
                <a:solidFill>
                  <a:srgbClr val="001636"/>
                </a:solidFill>
                <a:latin typeface="Calibri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6845755" y="3328372"/>
              <a:ext cx="1939925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7161668" y="3328372"/>
              <a:ext cx="0" cy="42386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518980" y="3328372"/>
              <a:ext cx="0" cy="42386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6791325" y="2108033"/>
              <a:ext cx="193992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4132263" y="1220787"/>
              <a:ext cx="2111375" cy="1774825"/>
            </a:xfrm>
            <a:prstGeom prst="roundRect">
              <a:avLst>
                <a:gd name="adj" fmla="val 9644"/>
              </a:avLst>
            </a:prstGeom>
            <a:solidFill>
              <a:schemeClr val="bg1"/>
            </a:solidFill>
            <a:ln w="28575" algn="ctr">
              <a:solidFill>
                <a:srgbClr val="8B7E3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681544" y="944562"/>
              <a:ext cx="971292" cy="18466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200" b="1" dirty="0">
                  <a:solidFill>
                    <a:srgbClr val="001636"/>
                  </a:solidFill>
                  <a:latin typeface="Calibri" pitchFamily="34" charset="0"/>
                </a:rPr>
                <a:t>Networked PCs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217988" y="2079625"/>
              <a:ext cx="193992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4822825" y="2090737"/>
              <a:ext cx="0" cy="4238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2085975" y="1400175"/>
              <a:ext cx="1584325" cy="1416050"/>
            </a:xfrm>
            <a:prstGeom prst="roundRect">
              <a:avLst>
                <a:gd name="adj" fmla="val 9644"/>
              </a:avLst>
            </a:prstGeom>
            <a:solidFill>
              <a:schemeClr val="bg1"/>
            </a:solidFill>
            <a:ln w="28575" algn="ctr">
              <a:solidFill>
                <a:srgbClr val="8B7E3D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2368550" y="1849437"/>
              <a:ext cx="1019175" cy="53657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667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667"/>
                    <a:invGamma/>
                  </a:srgbClr>
                </a:gs>
              </a:gsLst>
              <a:lin ang="0" scaled="1"/>
            </a:gradFill>
            <a:ln w="317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2368550" y="1833562"/>
              <a:ext cx="1019175" cy="5365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8000">
                  <a:srgbClr val="1F1F1F"/>
                </a:gs>
                <a:gs pos="9000">
                  <a:srgbClr val="FFFFFF"/>
                </a:gs>
                <a:gs pos="21000">
                  <a:srgbClr val="636363"/>
                </a:gs>
                <a:gs pos="26500">
                  <a:srgbClr val="CFCFCF"/>
                </a:gs>
                <a:gs pos="33000">
                  <a:srgbClr val="CFCFCF"/>
                </a:gs>
                <a:gs pos="38000">
                  <a:srgbClr val="1F1F1F"/>
                </a:gs>
                <a:gs pos="39500">
                  <a:srgbClr val="FFFFFF"/>
                </a:gs>
                <a:gs pos="50000">
                  <a:srgbClr val="7F7F7F"/>
                </a:gs>
                <a:gs pos="60501">
                  <a:srgbClr val="FFFFFF"/>
                </a:gs>
                <a:gs pos="62001">
                  <a:srgbClr val="1F1F1F"/>
                </a:gs>
                <a:gs pos="67000">
                  <a:srgbClr val="CFCFCF"/>
                </a:gs>
                <a:gs pos="73500">
                  <a:srgbClr val="CFCFCF"/>
                </a:gs>
                <a:gs pos="79000">
                  <a:srgbClr val="636363"/>
                </a:gs>
                <a:gs pos="91001">
                  <a:srgbClr val="FFFFFF"/>
                </a:gs>
                <a:gs pos="92000">
                  <a:srgbClr val="1F1F1F"/>
                </a:gs>
                <a:gs pos="100000">
                  <a:srgbClr val="FFFFFF"/>
                </a:gs>
              </a:gsLst>
              <a:lin ang="2700000" scaled="1"/>
            </a:gradFill>
            <a:ln w="317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387600" y="1843087"/>
              <a:ext cx="979488" cy="515938"/>
            </a:xfrm>
            <a:prstGeom prst="ellipse">
              <a:avLst/>
            </a:prstGeom>
            <a:gradFill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2700000" scaled="1"/>
            </a:gradFill>
            <a:ln w="317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auto">
            <a:xfrm>
              <a:off x="2701925" y="2009775"/>
              <a:ext cx="350838" cy="18415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8999">
                  <a:srgbClr val="777777"/>
                </a:gs>
                <a:gs pos="15500">
                  <a:srgbClr val="292929"/>
                </a:gs>
                <a:gs pos="16500">
                  <a:srgbClr val="B2B2B2"/>
                </a:gs>
                <a:gs pos="18500">
                  <a:srgbClr val="FFFFFF"/>
                </a:gs>
                <a:gs pos="39500">
                  <a:srgbClr val="5F5F5F"/>
                </a:gs>
                <a:gs pos="43500">
                  <a:srgbClr val="5F5F5F"/>
                </a:gs>
                <a:gs pos="50000">
                  <a:srgbClr val="CBCBCB"/>
                </a:gs>
                <a:gs pos="56500">
                  <a:srgbClr val="5F5F5F"/>
                </a:gs>
                <a:gs pos="60501">
                  <a:srgbClr val="5F5F5F"/>
                </a:gs>
                <a:gs pos="81500">
                  <a:srgbClr val="FFFFFF"/>
                </a:gs>
                <a:gs pos="83500">
                  <a:srgbClr val="B2B2B2"/>
                </a:gs>
                <a:gs pos="84500">
                  <a:srgbClr val="292929"/>
                </a:gs>
                <a:gs pos="91001">
                  <a:srgbClr val="777777"/>
                </a:gs>
                <a:gs pos="100000">
                  <a:srgbClr val="EAEAEA"/>
                </a:gs>
              </a:gsLst>
              <a:lin ang="2700000" scaled="1"/>
            </a:gradFill>
            <a:ln w="317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2735263" y="2025650"/>
              <a:ext cx="285750" cy="150812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C0C0C0">
                    <a:gamma/>
                    <a:tint val="34902"/>
                    <a:invGamma/>
                  </a:srgbClr>
                </a:gs>
                <a:gs pos="100000">
                  <a:srgbClr val="C0C0C0"/>
                </a:gs>
              </a:gsLst>
              <a:lin ang="2700000" scaled="1"/>
            </a:gradFill>
            <a:ln w="317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2806700" y="2063750"/>
              <a:ext cx="141288" cy="74612"/>
            </a:xfrm>
            <a:prstGeom prst="ellipse">
              <a:avLst/>
            </a:prstGeom>
            <a:solidFill>
              <a:schemeClr val="bg1"/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2806700" y="2065337"/>
              <a:ext cx="141288" cy="7461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17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2806700" y="2082800"/>
              <a:ext cx="141288" cy="57150"/>
            </a:xfrm>
            <a:prstGeom prst="ellipse">
              <a:avLst/>
            </a:prstGeom>
            <a:solidFill>
              <a:schemeClr val="bg1"/>
            </a:solidFill>
            <a:ln w="3175" algn="ctr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1700213" y="1854200"/>
              <a:ext cx="311150" cy="508000"/>
            </a:xfrm>
            <a:prstGeom prst="rightArrow">
              <a:avLst>
                <a:gd name="adj1" fmla="val 50000"/>
                <a:gd name="adj2" fmla="val 69139"/>
              </a:avLst>
            </a:prstGeom>
            <a:gradFill rotWithShape="1">
              <a:gsLst>
                <a:gs pos="0">
                  <a:srgbClr val="8B7E3D">
                    <a:gamma/>
                    <a:tint val="35686"/>
                    <a:invGamma/>
                  </a:srgbClr>
                </a:gs>
                <a:gs pos="100000">
                  <a:srgbClr val="8B7E3D"/>
                </a:gs>
              </a:gsLst>
              <a:lin ang="0" scaled="1"/>
            </a:gradFill>
            <a:ln w="9525" algn="ctr">
              <a:solidFill>
                <a:srgbClr val="463F1E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3744913" y="1854200"/>
              <a:ext cx="311150" cy="508000"/>
            </a:xfrm>
            <a:prstGeom prst="rightArrow">
              <a:avLst>
                <a:gd name="adj1" fmla="val 50000"/>
                <a:gd name="adj2" fmla="val 69139"/>
              </a:avLst>
            </a:prstGeom>
            <a:gradFill rotWithShape="1">
              <a:gsLst>
                <a:gs pos="0">
                  <a:srgbClr val="8B7E3D">
                    <a:gamma/>
                    <a:tint val="35686"/>
                    <a:invGamma/>
                  </a:srgbClr>
                </a:gs>
                <a:gs pos="100000">
                  <a:srgbClr val="8B7E3D"/>
                </a:gs>
              </a:gsLst>
              <a:lin ang="0" scaled="1"/>
            </a:gradFill>
            <a:ln w="9525" algn="ctr">
              <a:solidFill>
                <a:srgbClr val="463F1E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6318250" y="1854200"/>
              <a:ext cx="311150" cy="508000"/>
            </a:xfrm>
            <a:prstGeom prst="rightArrow">
              <a:avLst>
                <a:gd name="adj1" fmla="val 50000"/>
                <a:gd name="adj2" fmla="val 69139"/>
              </a:avLst>
            </a:prstGeom>
            <a:gradFill rotWithShape="1">
              <a:gsLst>
                <a:gs pos="0">
                  <a:srgbClr val="8B7E3D">
                    <a:gamma/>
                    <a:tint val="35686"/>
                    <a:invGamma/>
                  </a:srgbClr>
                </a:gs>
                <a:gs pos="100000">
                  <a:srgbClr val="8B7E3D"/>
                </a:gs>
              </a:gsLst>
              <a:lin ang="0" scaled="1"/>
            </a:gradFill>
            <a:ln w="9525" algn="ctr">
              <a:solidFill>
                <a:srgbClr val="463F1E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2346527" y="965200"/>
              <a:ext cx="1021946" cy="36933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>
                  <a:solidFill>
                    <a:srgbClr val="001636"/>
                  </a:solidFill>
                  <a:latin typeface="Calibri" pitchFamily="34" charset="0"/>
                </a:rPr>
                <a:t>Portable </a:t>
              </a:r>
              <a:r>
                <a:rPr lang="en-US" sz="1200" b="1" dirty="0" smtClean="0">
                  <a:solidFill>
                    <a:srgbClr val="001636"/>
                  </a:solidFill>
                  <a:latin typeface="Calibri" pitchFamily="34" charset="0"/>
                </a:rPr>
                <a:t>Media </a:t>
              </a:r>
            </a:p>
            <a:p>
              <a:pPr marL="354013" indent="-354013" algn="ctr" defTabSz="941388"/>
              <a:r>
                <a:rPr lang="en-US" sz="1200" b="1" dirty="0" smtClean="0">
                  <a:solidFill>
                    <a:srgbClr val="001636"/>
                  </a:solidFill>
                  <a:latin typeface="Calibri" pitchFamily="34" charset="0"/>
                </a:rPr>
                <a:t>for </a:t>
              </a:r>
              <a:r>
                <a:rPr lang="en-US" sz="1200" b="1" dirty="0">
                  <a:solidFill>
                    <a:srgbClr val="001636"/>
                  </a:solidFill>
                  <a:latin typeface="Calibri" pitchFamily="34" charset="0"/>
                </a:rPr>
                <a:t>File Sharing</a:t>
              </a: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5584825" y="2087562"/>
              <a:ext cx="0" cy="4238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V="1">
              <a:off x="7411132" y="2122321"/>
              <a:ext cx="0" cy="4238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V="1">
              <a:off x="8175627" y="2117558"/>
              <a:ext cx="0" cy="4238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7422018" y="2901334"/>
              <a:ext cx="0" cy="423863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8180843" y="2918797"/>
              <a:ext cx="0" cy="42386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7842705" y="3328372"/>
              <a:ext cx="0" cy="42386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V="1">
              <a:off x="7107238" y="1798471"/>
              <a:ext cx="0" cy="3016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V="1">
              <a:off x="7783288" y="1798471"/>
              <a:ext cx="0" cy="3016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 flipV="1">
              <a:off x="8458200" y="1798471"/>
              <a:ext cx="0" cy="3016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V="1">
              <a:off x="4514850" y="1775051"/>
              <a:ext cx="0" cy="3016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V="1">
              <a:off x="5192488" y="1775051"/>
              <a:ext cx="0" cy="3016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 flipV="1">
              <a:off x="5867400" y="1782762"/>
              <a:ext cx="0" cy="3016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 flipV="1">
              <a:off x="4495800" y="4137025"/>
              <a:ext cx="0" cy="24606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 flipV="1">
              <a:off x="5148946" y="4155848"/>
              <a:ext cx="0" cy="2460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V="1">
              <a:off x="5823856" y="4144962"/>
              <a:ext cx="0" cy="2460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" name="Bent-Up Arrow 81"/>
            <p:cNvSpPr>
              <a:spLocks noChangeAspect="1"/>
            </p:cNvSpPr>
            <p:nvPr/>
          </p:nvSpPr>
          <p:spPr>
            <a:xfrm rot="16200000" flipH="1">
              <a:off x="6728461" y="4326273"/>
              <a:ext cx="868681" cy="1524000"/>
            </a:xfrm>
            <a:prstGeom prst="bentUpArrow">
              <a:avLst/>
            </a:prstGeom>
            <a:gradFill>
              <a:gsLst>
                <a:gs pos="0">
                  <a:srgbClr val="8B7E3D"/>
                </a:gs>
                <a:gs pos="100000">
                  <a:srgbClr val="8B7E3D">
                    <a:gamma/>
                    <a:tint val="35686"/>
                    <a:invGamma/>
                  </a:srgbClr>
                </a:gs>
              </a:gsLst>
              <a:lin ang="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643" name="Text Box 11"/>
            <p:cNvSpPr txBox="1">
              <a:spLocks noChangeArrowheads="1"/>
            </p:cNvSpPr>
            <p:nvPr/>
          </p:nvSpPr>
          <p:spPr bwMode="auto">
            <a:xfrm>
              <a:off x="4456366" y="3407232"/>
              <a:ext cx="1417055" cy="18466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200" b="1" dirty="0" smtClean="0">
                  <a:solidFill>
                    <a:srgbClr val="001636"/>
                  </a:solidFill>
                  <a:latin typeface="Calibri" pitchFamily="34" charset="0"/>
                </a:rPr>
                <a:t>File Sharing using NAS</a:t>
              </a:r>
            </a:p>
          </p:txBody>
        </p:sp>
        <p:pic>
          <p:nvPicPr>
            <p:cNvPr id="644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68884" y="3505200"/>
              <a:ext cx="616521" cy="1047106"/>
            </a:xfrm>
            <a:prstGeom prst="rect">
              <a:avLst/>
            </a:prstGeom>
            <a:noFill/>
          </p:spPr>
        </p:pic>
        <p:pic>
          <p:nvPicPr>
            <p:cNvPr id="648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22370" y="4648200"/>
              <a:ext cx="667779" cy="1103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04658" y="2438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66656" y="243840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99856" y="1349826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63885" y="1349826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38800" y="1349826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90656" y="134983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4685" y="134983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29600" y="1349830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49886" y="2362200"/>
              <a:ext cx="345872" cy="799476"/>
            </a:xfrm>
            <a:prstGeom prst="rect">
              <a:avLst/>
            </a:prstGeom>
            <a:noFill/>
          </p:spPr>
        </p:pic>
        <p:pic>
          <p:nvPicPr>
            <p:cNvPr id="662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45782" y="3505200"/>
              <a:ext cx="616521" cy="1047106"/>
            </a:xfrm>
            <a:prstGeom prst="rect">
              <a:avLst/>
            </a:prstGeom>
            <a:noFill/>
          </p:spPr>
        </p:pic>
        <p:pic>
          <p:nvPicPr>
            <p:cNvPr id="663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22679" y="3505200"/>
              <a:ext cx="616521" cy="1047106"/>
            </a:xfrm>
            <a:prstGeom prst="rect">
              <a:avLst/>
            </a:prstGeom>
            <a:noFill/>
          </p:spPr>
        </p:pic>
        <p:pic>
          <p:nvPicPr>
            <p:cNvPr id="66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11886" y="2362200"/>
              <a:ext cx="345872" cy="799476"/>
            </a:xfrm>
            <a:prstGeom prst="rect">
              <a:avLst/>
            </a:prstGeom>
            <a:noFill/>
          </p:spPr>
        </p:pic>
        <p:pic>
          <p:nvPicPr>
            <p:cNvPr id="66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67198" y="3733802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31227" y="3733802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6142" y="3733802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8505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7562876" y="2950030"/>
            <a:ext cx="463267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100" b="1" dirty="0" smtClean="0">
                <a:solidFill>
                  <a:srgbClr val="001636"/>
                </a:solidFill>
                <a:latin typeface="Calibri" pitchFamily="34" charset="0"/>
              </a:rPr>
              <a:t>File</a:t>
            </a:r>
          </a:p>
          <a:p>
            <a:pPr marL="354013" indent="-354013" algn="ctr" defTabSz="941388"/>
            <a:r>
              <a:rPr lang="en-US" sz="1100" b="1" dirty="0" smtClean="0">
                <a:solidFill>
                  <a:srgbClr val="001636"/>
                </a:solidFill>
                <a:latin typeface="Calibri" pitchFamily="34" charset="0"/>
              </a:rPr>
              <a:t> Servers</a:t>
            </a:r>
            <a:endParaRPr lang="en-US" sz="1100" b="1" dirty="0">
              <a:solidFill>
                <a:srgbClr val="001636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NAS?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1371600"/>
          </a:xfrm>
        </p:spPr>
        <p:txBody>
          <a:bodyPr/>
          <a:lstStyle/>
          <a:p>
            <a:r>
              <a:rPr lang="en-US" dirty="0" smtClean="0"/>
              <a:t>Enables NAS clients to share files over IP network</a:t>
            </a:r>
          </a:p>
          <a:p>
            <a:r>
              <a:rPr lang="en-US" dirty="0" smtClean="0"/>
              <a:t>Uses specialized operating system that is optimized for file I/O</a:t>
            </a:r>
          </a:p>
          <a:p>
            <a:r>
              <a:rPr lang="en-US" dirty="0" smtClean="0"/>
              <a:t>Enables both UNIX and Windows users to share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1066800"/>
            <a:ext cx="8610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It is an IP-based, dedicated, high-performance file sharing and storage device.</a:t>
            </a:r>
            <a:endParaRPr lang="en-US" sz="2000" b="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11" name="Group 68"/>
          <p:cNvGrpSpPr/>
          <p:nvPr/>
        </p:nvGrpSpPr>
        <p:grpSpPr>
          <a:xfrm>
            <a:off x="316784" y="914400"/>
            <a:ext cx="8001716" cy="1555395"/>
            <a:chOff x="448784" y="879857"/>
            <a:chExt cx="4255580" cy="935295"/>
          </a:xfrm>
        </p:grpSpPr>
        <p:sp>
          <p:nvSpPr>
            <p:cNvPr id="12" name="Rectangle 11"/>
            <p:cNvSpPr/>
            <p:nvPr/>
          </p:nvSpPr>
          <p:spPr>
            <a:xfrm>
              <a:off x="448784" y="977201"/>
              <a:ext cx="4255580" cy="837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30" tIns="229108" rIns="297330" bIns="113792" numCol="1" spcCol="1270" anchor="t" anchorCtr="0">
              <a:noAutofit/>
            </a:bodyPr>
            <a:lstStyle/>
            <a:p>
              <a:endParaRPr lang="en-US" sz="18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3" name="Rounded Rectangle 4"/>
            <p:cNvSpPr/>
            <p:nvPr/>
          </p:nvSpPr>
          <p:spPr>
            <a:xfrm>
              <a:off x="602892" y="879857"/>
              <a:ext cx="406879" cy="17595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1362" tIns="0" rIns="101362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latin typeface="Calibri" pitchFamily="34" charset="0"/>
                </a:rPr>
                <a:t>NAS</a:t>
              </a:r>
              <a:endParaRPr lang="en-US" sz="1600" b="1" kern="1200" dirty="0">
                <a:latin typeface="Calibr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0234" y="3352800"/>
            <a:ext cx="6908366" cy="2667000"/>
            <a:chOff x="612436" y="3352800"/>
            <a:chExt cx="6908366" cy="2667000"/>
          </a:xfrm>
        </p:grpSpPr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629400" y="4953649"/>
              <a:ext cx="85029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NAS Device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47800" y="3463024"/>
              <a:ext cx="5715000" cy="2005015"/>
              <a:chOff x="1066800" y="3469130"/>
              <a:chExt cx="6324600" cy="2218883"/>
            </a:xfrm>
          </p:grpSpPr>
          <p:sp>
            <p:nvSpPr>
              <p:cNvPr id="15" name="Line 4"/>
              <p:cNvSpPr>
                <a:spLocks noChangeShapeType="1"/>
              </p:cNvSpPr>
              <p:nvPr/>
            </p:nvSpPr>
            <p:spPr bwMode="auto">
              <a:xfrm>
                <a:off x="2669032" y="4198938"/>
                <a:ext cx="0" cy="148907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>
                <a:off x="3886200" y="4198938"/>
                <a:ext cx="0" cy="148907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6172200" y="4198938"/>
                <a:ext cx="0" cy="148907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5421313" y="3575050"/>
                <a:ext cx="69850" cy="69850"/>
              </a:xfrm>
              <a:prstGeom prst="ellipse">
                <a:avLst/>
              </a:prstGeom>
              <a:solidFill>
                <a:srgbClr val="8D8DB3"/>
              </a:solidFill>
              <a:ln w="25400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5697538" y="3575050"/>
                <a:ext cx="69850" cy="69850"/>
              </a:xfrm>
              <a:prstGeom prst="ellipse">
                <a:avLst/>
              </a:prstGeom>
              <a:solidFill>
                <a:srgbClr val="8D8DB3"/>
              </a:solidFill>
              <a:ln w="25400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1235456" y="3469130"/>
                <a:ext cx="659144" cy="214582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lIns="45720" tIns="0" rIns="45720" bIns="0">
                <a:spAutoFit/>
              </a:bodyPr>
              <a:lstStyle/>
              <a:p>
                <a:pPr defTabSz="941388">
                  <a:lnSpc>
                    <a:spcPct val="90000"/>
                  </a:lnSpc>
                </a:pPr>
                <a:r>
                  <a:rPr lang="en-US" sz="1400" b="1" dirty="0">
                    <a:solidFill>
                      <a:srgbClr val="001636"/>
                    </a:solidFill>
                    <a:latin typeface="Calibri" pitchFamily="34" charset="0"/>
                    <a:cs typeface="Calibri" pitchFamily="34" charset="0"/>
                  </a:rPr>
                  <a:t>Clients</a:t>
                </a: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1066800" y="4191000"/>
                <a:ext cx="632460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none" w="lg" len="med"/>
              </a:ln>
              <a:effectLst/>
            </p:spPr>
            <p:txBody>
              <a:bodyPr lIns="0" tIns="0" rIns="0" bIns="0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>
                <a:off x="3576638" y="3887216"/>
                <a:ext cx="0" cy="30695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>
                <a:off x="4732338" y="3887216"/>
                <a:ext cx="0" cy="30695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>
                <a:off x="6457950" y="3887216"/>
                <a:ext cx="0" cy="306958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2420938" y="3887216"/>
                <a:ext cx="0" cy="295845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05" name="Oval 8"/>
              <p:cNvSpPr>
                <a:spLocks noChangeArrowheads="1"/>
              </p:cNvSpPr>
              <p:nvPr/>
            </p:nvSpPr>
            <p:spPr bwMode="auto">
              <a:xfrm>
                <a:off x="5560865" y="3574585"/>
                <a:ext cx="69849" cy="69849"/>
              </a:xfrm>
              <a:prstGeom prst="ellipse">
                <a:avLst/>
              </a:prstGeom>
              <a:solidFill>
                <a:srgbClr val="8D8DB3"/>
              </a:solidFill>
              <a:ln w="25400" algn="ctr">
                <a:noFill/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 sz="2000" b="1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3581400" y="5791849"/>
              <a:ext cx="87992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Print Server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612436" y="4343400"/>
              <a:ext cx="85170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Application</a:t>
              </a:r>
            </a:p>
            <a:p>
              <a:pPr marL="354013" indent="-354013" algn="ctr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Servers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06" name="Rectangle 15"/>
            <p:cNvSpPr>
              <a:spLocks noChangeArrowheads="1"/>
            </p:cNvSpPr>
            <p:nvPr/>
          </p:nvSpPr>
          <p:spPr bwMode="auto">
            <a:xfrm>
              <a:off x="7217834" y="4001679"/>
              <a:ext cx="30296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400" b="1" dirty="0" smtClean="0">
                  <a:latin typeface="Calibri" pitchFamily="34" charset="0"/>
                  <a:cs typeface="Calibri" pitchFamily="34" charset="0"/>
                </a:rPr>
                <a:t>LAN</a:t>
              </a:r>
              <a:endParaRPr 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3" name="Line 4"/>
            <p:cNvSpPr>
              <a:spLocks noChangeShapeType="1"/>
            </p:cNvSpPr>
            <p:nvPr/>
          </p:nvSpPr>
          <p:spPr bwMode="auto">
            <a:xfrm rot="5400000">
              <a:off x="2570871" y="5148775"/>
              <a:ext cx="0" cy="6400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 sz="2000" b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60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3426" y="4495799"/>
              <a:ext cx="856467" cy="1415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6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4217" y="4724400"/>
              <a:ext cx="428557" cy="990600"/>
            </a:xfrm>
            <a:prstGeom prst="rect">
              <a:avLst/>
            </a:prstGeom>
            <a:noFill/>
          </p:spPr>
        </p:pic>
        <p:pic>
          <p:nvPicPr>
            <p:cNvPr id="60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3352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83428" y="3352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0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39342" y="3352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0" y="3352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1" name="Picture 6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32564" y="4267200"/>
              <a:ext cx="838494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Servers Vs. NAS Devices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127000" y="1143000"/>
            <a:ext cx="8864600" cy="4920664"/>
            <a:chOff x="127000" y="1143000"/>
            <a:chExt cx="8864600" cy="4920664"/>
          </a:xfrm>
        </p:grpSpPr>
        <p:sp>
          <p:nvSpPr>
            <p:cNvPr id="1915" name="Freeform 3"/>
            <p:cNvSpPr>
              <a:spLocks/>
            </p:cNvSpPr>
            <p:nvPr/>
          </p:nvSpPr>
          <p:spPr bwMode="auto">
            <a:xfrm>
              <a:off x="2903537" y="3859213"/>
              <a:ext cx="49213" cy="47625"/>
            </a:xfrm>
            <a:custGeom>
              <a:avLst/>
              <a:gdLst/>
              <a:ahLst/>
              <a:cxnLst>
                <a:cxn ang="0">
                  <a:pos x="91" y="46"/>
                </a:cxn>
                <a:cxn ang="0">
                  <a:pos x="90" y="36"/>
                </a:cxn>
                <a:cxn ang="0">
                  <a:pos x="87" y="28"/>
                </a:cxn>
                <a:cxn ang="0">
                  <a:pos x="84" y="19"/>
                </a:cxn>
                <a:cxn ang="0">
                  <a:pos x="79" y="12"/>
                </a:cxn>
                <a:cxn ang="0">
                  <a:pos x="70" y="6"/>
                </a:cxn>
                <a:cxn ang="0">
                  <a:pos x="63" y="2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28" y="2"/>
                </a:cxn>
                <a:cxn ang="0">
                  <a:pos x="13" y="12"/>
                </a:cxn>
                <a:cxn ang="0">
                  <a:pos x="2" y="28"/>
                </a:cxn>
                <a:cxn ang="0">
                  <a:pos x="0" y="46"/>
                </a:cxn>
                <a:cxn ang="0">
                  <a:pos x="0" y="54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3" y="78"/>
                </a:cxn>
                <a:cxn ang="0">
                  <a:pos x="28" y="88"/>
                </a:cxn>
                <a:cxn ang="0">
                  <a:pos x="36" y="90"/>
                </a:cxn>
                <a:cxn ang="0">
                  <a:pos x="45" y="91"/>
                </a:cxn>
                <a:cxn ang="0">
                  <a:pos x="45" y="90"/>
                </a:cxn>
                <a:cxn ang="0">
                  <a:pos x="46" y="90"/>
                </a:cxn>
                <a:cxn ang="0">
                  <a:pos x="49" y="90"/>
                </a:cxn>
                <a:cxn ang="0">
                  <a:pos x="54" y="90"/>
                </a:cxn>
                <a:cxn ang="0">
                  <a:pos x="63" y="88"/>
                </a:cxn>
                <a:cxn ang="0">
                  <a:pos x="70" y="83"/>
                </a:cxn>
                <a:cxn ang="0">
                  <a:pos x="79" y="78"/>
                </a:cxn>
                <a:cxn ang="0">
                  <a:pos x="84" y="70"/>
                </a:cxn>
                <a:cxn ang="0">
                  <a:pos x="87" y="62"/>
                </a:cxn>
                <a:cxn ang="0">
                  <a:pos x="90" y="54"/>
                </a:cxn>
                <a:cxn ang="0">
                  <a:pos x="90" y="49"/>
                </a:cxn>
                <a:cxn ang="0">
                  <a:pos x="90" y="47"/>
                </a:cxn>
                <a:cxn ang="0">
                  <a:pos x="90" y="46"/>
                </a:cxn>
                <a:cxn ang="0">
                  <a:pos x="91" y="46"/>
                </a:cxn>
              </a:cxnLst>
              <a:rect l="0" t="0" r="r" b="b"/>
              <a:pathLst>
                <a:path w="91" h="91">
                  <a:moveTo>
                    <a:pt x="91" y="46"/>
                  </a:moveTo>
                  <a:lnTo>
                    <a:pt x="90" y="36"/>
                  </a:lnTo>
                  <a:lnTo>
                    <a:pt x="87" y="28"/>
                  </a:lnTo>
                  <a:lnTo>
                    <a:pt x="84" y="19"/>
                  </a:lnTo>
                  <a:lnTo>
                    <a:pt x="79" y="12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3" y="12"/>
                  </a:lnTo>
                  <a:lnTo>
                    <a:pt x="2" y="28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3" y="78"/>
                  </a:lnTo>
                  <a:lnTo>
                    <a:pt x="28" y="88"/>
                  </a:lnTo>
                  <a:lnTo>
                    <a:pt x="36" y="90"/>
                  </a:lnTo>
                  <a:lnTo>
                    <a:pt x="45" y="91"/>
                  </a:lnTo>
                  <a:lnTo>
                    <a:pt x="45" y="90"/>
                  </a:lnTo>
                  <a:lnTo>
                    <a:pt x="46" y="90"/>
                  </a:lnTo>
                  <a:lnTo>
                    <a:pt x="49" y="90"/>
                  </a:lnTo>
                  <a:lnTo>
                    <a:pt x="54" y="90"/>
                  </a:lnTo>
                  <a:lnTo>
                    <a:pt x="63" y="88"/>
                  </a:lnTo>
                  <a:lnTo>
                    <a:pt x="70" y="83"/>
                  </a:lnTo>
                  <a:lnTo>
                    <a:pt x="79" y="78"/>
                  </a:lnTo>
                  <a:lnTo>
                    <a:pt x="84" y="70"/>
                  </a:lnTo>
                  <a:lnTo>
                    <a:pt x="87" y="62"/>
                  </a:lnTo>
                  <a:lnTo>
                    <a:pt x="90" y="54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6"/>
                  </a:lnTo>
                  <a:lnTo>
                    <a:pt x="91" y="4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16" name="Freeform 4"/>
            <p:cNvSpPr>
              <a:spLocks/>
            </p:cNvSpPr>
            <p:nvPr/>
          </p:nvSpPr>
          <p:spPr bwMode="auto">
            <a:xfrm>
              <a:off x="2903537" y="4062413"/>
              <a:ext cx="49213" cy="47625"/>
            </a:xfrm>
            <a:custGeom>
              <a:avLst/>
              <a:gdLst/>
              <a:ahLst/>
              <a:cxnLst>
                <a:cxn ang="0">
                  <a:pos x="13" y="78"/>
                </a:cxn>
                <a:cxn ang="0">
                  <a:pos x="28" y="88"/>
                </a:cxn>
                <a:cxn ang="0">
                  <a:pos x="36" y="90"/>
                </a:cxn>
                <a:cxn ang="0">
                  <a:pos x="45" y="91"/>
                </a:cxn>
                <a:cxn ang="0">
                  <a:pos x="45" y="90"/>
                </a:cxn>
                <a:cxn ang="0">
                  <a:pos x="46" y="90"/>
                </a:cxn>
                <a:cxn ang="0">
                  <a:pos x="49" y="90"/>
                </a:cxn>
                <a:cxn ang="0">
                  <a:pos x="54" y="90"/>
                </a:cxn>
                <a:cxn ang="0">
                  <a:pos x="63" y="88"/>
                </a:cxn>
                <a:cxn ang="0">
                  <a:pos x="70" y="83"/>
                </a:cxn>
                <a:cxn ang="0">
                  <a:pos x="79" y="78"/>
                </a:cxn>
                <a:cxn ang="0">
                  <a:pos x="84" y="70"/>
                </a:cxn>
                <a:cxn ang="0">
                  <a:pos x="87" y="62"/>
                </a:cxn>
                <a:cxn ang="0">
                  <a:pos x="90" y="54"/>
                </a:cxn>
                <a:cxn ang="0">
                  <a:pos x="90" y="49"/>
                </a:cxn>
                <a:cxn ang="0">
                  <a:pos x="90" y="47"/>
                </a:cxn>
                <a:cxn ang="0">
                  <a:pos x="90" y="46"/>
                </a:cxn>
                <a:cxn ang="0">
                  <a:pos x="91" y="46"/>
                </a:cxn>
                <a:cxn ang="0">
                  <a:pos x="90" y="36"/>
                </a:cxn>
                <a:cxn ang="0">
                  <a:pos x="87" y="28"/>
                </a:cxn>
                <a:cxn ang="0">
                  <a:pos x="84" y="19"/>
                </a:cxn>
                <a:cxn ang="0">
                  <a:pos x="79" y="12"/>
                </a:cxn>
                <a:cxn ang="0">
                  <a:pos x="70" y="6"/>
                </a:cxn>
                <a:cxn ang="0">
                  <a:pos x="63" y="2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28" y="2"/>
                </a:cxn>
                <a:cxn ang="0">
                  <a:pos x="13" y="12"/>
                </a:cxn>
                <a:cxn ang="0">
                  <a:pos x="2" y="28"/>
                </a:cxn>
                <a:cxn ang="0">
                  <a:pos x="0" y="46"/>
                </a:cxn>
                <a:cxn ang="0">
                  <a:pos x="0" y="54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3" y="78"/>
                </a:cxn>
              </a:cxnLst>
              <a:rect l="0" t="0" r="r" b="b"/>
              <a:pathLst>
                <a:path w="91" h="91">
                  <a:moveTo>
                    <a:pt x="13" y="78"/>
                  </a:moveTo>
                  <a:lnTo>
                    <a:pt x="28" y="88"/>
                  </a:lnTo>
                  <a:lnTo>
                    <a:pt x="36" y="90"/>
                  </a:lnTo>
                  <a:lnTo>
                    <a:pt x="45" y="91"/>
                  </a:lnTo>
                  <a:lnTo>
                    <a:pt x="45" y="90"/>
                  </a:lnTo>
                  <a:lnTo>
                    <a:pt x="46" y="90"/>
                  </a:lnTo>
                  <a:lnTo>
                    <a:pt x="49" y="90"/>
                  </a:lnTo>
                  <a:lnTo>
                    <a:pt x="54" y="90"/>
                  </a:lnTo>
                  <a:lnTo>
                    <a:pt x="63" y="88"/>
                  </a:lnTo>
                  <a:lnTo>
                    <a:pt x="70" y="83"/>
                  </a:lnTo>
                  <a:lnTo>
                    <a:pt x="79" y="78"/>
                  </a:lnTo>
                  <a:lnTo>
                    <a:pt x="84" y="70"/>
                  </a:lnTo>
                  <a:lnTo>
                    <a:pt x="87" y="62"/>
                  </a:lnTo>
                  <a:lnTo>
                    <a:pt x="90" y="54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6"/>
                  </a:lnTo>
                  <a:lnTo>
                    <a:pt x="91" y="46"/>
                  </a:lnTo>
                  <a:lnTo>
                    <a:pt x="90" y="36"/>
                  </a:lnTo>
                  <a:lnTo>
                    <a:pt x="87" y="28"/>
                  </a:lnTo>
                  <a:lnTo>
                    <a:pt x="84" y="19"/>
                  </a:lnTo>
                  <a:lnTo>
                    <a:pt x="79" y="12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3" y="12"/>
                  </a:lnTo>
                  <a:lnTo>
                    <a:pt x="2" y="28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3" y="78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17" name="Freeform 5"/>
            <p:cNvSpPr>
              <a:spLocks/>
            </p:cNvSpPr>
            <p:nvPr/>
          </p:nvSpPr>
          <p:spPr bwMode="auto">
            <a:xfrm>
              <a:off x="2903537" y="4252913"/>
              <a:ext cx="49213" cy="47625"/>
            </a:xfrm>
            <a:custGeom>
              <a:avLst/>
              <a:gdLst/>
              <a:ahLst/>
              <a:cxnLst>
                <a:cxn ang="0">
                  <a:pos x="79" y="12"/>
                </a:cxn>
                <a:cxn ang="0">
                  <a:pos x="70" y="6"/>
                </a:cxn>
                <a:cxn ang="0">
                  <a:pos x="63" y="2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28" y="2"/>
                </a:cxn>
                <a:cxn ang="0">
                  <a:pos x="13" y="12"/>
                </a:cxn>
                <a:cxn ang="0">
                  <a:pos x="2" y="27"/>
                </a:cxn>
                <a:cxn ang="0">
                  <a:pos x="0" y="45"/>
                </a:cxn>
                <a:cxn ang="0">
                  <a:pos x="0" y="54"/>
                </a:cxn>
                <a:cxn ang="0">
                  <a:pos x="2" y="62"/>
                </a:cxn>
                <a:cxn ang="0">
                  <a:pos x="6" y="69"/>
                </a:cxn>
                <a:cxn ang="0">
                  <a:pos x="13" y="78"/>
                </a:cxn>
                <a:cxn ang="0">
                  <a:pos x="28" y="87"/>
                </a:cxn>
                <a:cxn ang="0">
                  <a:pos x="36" y="90"/>
                </a:cxn>
                <a:cxn ang="0">
                  <a:pos x="45" y="91"/>
                </a:cxn>
                <a:cxn ang="0">
                  <a:pos x="45" y="90"/>
                </a:cxn>
                <a:cxn ang="0">
                  <a:pos x="46" y="90"/>
                </a:cxn>
                <a:cxn ang="0">
                  <a:pos x="49" y="90"/>
                </a:cxn>
                <a:cxn ang="0">
                  <a:pos x="54" y="90"/>
                </a:cxn>
                <a:cxn ang="0">
                  <a:pos x="63" y="87"/>
                </a:cxn>
                <a:cxn ang="0">
                  <a:pos x="70" y="83"/>
                </a:cxn>
                <a:cxn ang="0">
                  <a:pos x="79" y="78"/>
                </a:cxn>
                <a:cxn ang="0">
                  <a:pos x="84" y="69"/>
                </a:cxn>
                <a:cxn ang="0">
                  <a:pos x="87" y="62"/>
                </a:cxn>
                <a:cxn ang="0">
                  <a:pos x="90" y="54"/>
                </a:cxn>
                <a:cxn ang="0">
                  <a:pos x="90" y="49"/>
                </a:cxn>
                <a:cxn ang="0">
                  <a:pos x="90" y="47"/>
                </a:cxn>
                <a:cxn ang="0">
                  <a:pos x="90" y="45"/>
                </a:cxn>
                <a:cxn ang="0">
                  <a:pos x="91" y="45"/>
                </a:cxn>
                <a:cxn ang="0">
                  <a:pos x="90" y="36"/>
                </a:cxn>
                <a:cxn ang="0">
                  <a:pos x="87" y="27"/>
                </a:cxn>
                <a:cxn ang="0">
                  <a:pos x="84" y="19"/>
                </a:cxn>
                <a:cxn ang="0">
                  <a:pos x="79" y="12"/>
                </a:cxn>
              </a:cxnLst>
              <a:rect l="0" t="0" r="r" b="b"/>
              <a:pathLst>
                <a:path w="91" h="91">
                  <a:moveTo>
                    <a:pt x="79" y="12"/>
                  </a:moveTo>
                  <a:lnTo>
                    <a:pt x="70" y="6"/>
                  </a:lnTo>
                  <a:lnTo>
                    <a:pt x="63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3" y="12"/>
                  </a:lnTo>
                  <a:lnTo>
                    <a:pt x="2" y="27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6" y="69"/>
                  </a:lnTo>
                  <a:lnTo>
                    <a:pt x="13" y="78"/>
                  </a:lnTo>
                  <a:lnTo>
                    <a:pt x="28" y="87"/>
                  </a:lnTo>
                  <a:lnTo>
                    <a:pt x="36" y="90"/>
                  </a:lnTo>
                  <a:lnTo>
                    <a:pt x="45" y="91"/>
                  </a:lnTo>
                  <a:lnTo>
                    <a:pt x="45" y="90"/>
                  </a:lnTo>
                  <a:lnTo>
                    <a:pt x="46" y="90"/>
                  </a:lnTo>
                  <a:lnTo>
                    <a:pt x="49" y="90"/>
                  </a:lnTo>
                  <a:lnTo>
                    <a:pt x="54" y="90"/>
                  </a:lnTo>
                  <a:lnTo>
                    <a:pt x="63" y="87"/>
                  </a:lnTo>
                  <a:lnTo>
                    <a:pt x="70" y="83"/>
                  </a:lnTo>
                  <a:lnTo>
                    <a:pt x="79" y="78"/>
                  </a:lnTo>
                  <a:lnTo>
                    <a:pt x="84" y="69"/>
                  </a:lnTo>
                  <a:lnTo>
                    <a:pt x="87" y="62"/>
                  </a:lnTo>
                  <a:lnTo>
                    <a:pt x="90" y="54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5"/>
                  </a:lnTo>
                  <a:lnTo>
                    <a:pt x="91" y="45"/>
                  </a:lnTo>
                  <a:lnTo>
                    <a:pt x="90" y="36"/>
                  </a:lnTo>
                  <a:lnTo>
                    <a:pt x="87" y="27"/>
                  </a:lnTo>
                  <a:lnTo>
                    <a:pt x="84" y="19"/>
                  </a:lnTo>
                  <a:lnTo>
                    <a:pt x="79" y="12"/>
                  </a:lnTo>
                  <a:close/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19" name="Freeform 7"/>
            <p:cNvSpPr>
              <a:spLocks/>
            </p:cNvSpPr>
            <p:nvPr/>
          </p:nvSpPr>
          <p:spPr bwMode="auto">
            <a:xfrm>
              <a:off x="2903537" y="4062413"/>
              <a:ext cx="49213" cy="47625"/>
            </a:xfrm>
            <a:custGeom>
              <a:avLst/>
              <a:gdLst/>
              <a:ahLst/>
              <a:cxnLst>
                <a:cxn ang="0">
                  <a:pos x="45" y="91"/>
                </a:cxn>
                <a:cxn ang="0">
                  <a:pos x="45" y="90"/>
                </a:cxn>
                <a:cxn ang="0">
                  <a:pos x="46" y="90"/>
                </a:cxn>
                <a:cxn ang="0">
                  <a:pos x="49" y="90"/>
                </a:cxn>
                <a:cxn ang="0">
                  <a:pos x="54" y="90"/>
                </a:cxn>
                <a:cxn ang="0">
                  <a:pos x="63" y="88"/>
                </a:cxn>
                <a:cxn ang="0">
                  <a:pos x="70" y="83"/>
                </a:cxn>
                <a:cxn ang="0">
                  <a:pos x="79" y="78"/>
                </a:cxn>
                <a:cxn ang="0">
                  <a:pos x="84" y="70"/>
                </a:cxn>
                <a:cxn ang="0">
                  <a:pos x="87" y="62"/>
                </a:cxn>
                <a:cxn ang="0">
                  <a:pos x="90" y="54"/>
                </a:cxn>
                <a:cxn ang="0">
                  <a:pos x="90" y="49"/>
                </a:cxn>
                <a:cxn ang="0">
                  <a:pos x="90" y="47"/>
                </a:cxn>
                <a:cxn ang="0">
                  <a:pos x="90" y="46"/>
                </a:cxn>
                <a:cxn ang="0">
                  <a:pos x="91" y="46"/>
                </a:cxn>
                <a:cxn ang="0">
                  <a:pos x="90" y="36"/>
                </a:cxn>
                <a:cxn ang="0">
                  <a:pos x="87" y="28"/>
                </a:cxn>
                <a:cxn ang="0">
                  <a:pos x="84" y="19"/>
                </a:cxn>
                <a:cxn ang="0">
                  <a:pos x="79" y="12"/>
                </a:cxn>
                <a:cxn ang="0">
                  <a:pos x="70" y="6"/>
                </a:cxn>
                <a:cxn ang="0">
                  <a:pos x="63" y="2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28" y="2"/>
                </a:cxn>
                <a:cxn ang="0">
                  <a:pos x="13" y="12"/>
                </a:cxn>
                <a:cxn ang="0">
                  <a:pos x="2" y="28"/>
                </a:cxn>
                <a:cxn ang="0">
                  <a:pos x="0" y="46"/>
                </a:cxn>
                <a:cxn ang="0">
                  <a:pos x="0" y="54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3" y="78"/>
                </a:cxn>
                <a:cxn ang="0">
                  <a:pos x="28" y="88"/>
                </a:cxn>
                <a:cxn ang="0">
                  <a:pos x="36" y="90"/>
                </a:cxn>
                <a:cxn ang="0">
                  <a:pos x="45" y="91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45" y="90"/>
                  </a:lnTo>
                  <a:lnTo>
                    <a:pt x="46" y="90"/>
                  </a:lnTo>
                  <a:lnTo>
                    <a:pt x="49" y="90"/>
                  </a:lnTo>
                  <a:lnTo>
                    <a:pt x="54" y="90"/>
                  </a:lnTo>
                  <a:lnTo>
                    <a:pt x="63" y="88"/>
                  </a:lnTo>
                  <a:lnTo>
                    <a:pt x="70" y="83"/>
                  </a:lnTo>
                  <a:lnTo>
                    <a:pt x="79" y="78"/>
                  </a:lnTo>
                  <a:lnTo>
                    <a:pt x="84" y="70"/>
                  </a:lnTo>
                  <a:lnTo>
                    <a:pt x="87" y="62"/>
                  </a:lnTo>
                  <a:lnTo>
                    <a:pt x="90" y="54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6"/>
                  </a:lnTo>
                  <a:lnTo>
                    <a:pt x="91" y="46"/>
                  </a:lnTo>
                  <a:lnTo>
                    <a:pt x="90" y="36"/>
                  </a:lnTo>
                  <a:lnTo>
                    <a:pt x="87" y="28"/>
                  </a:lnTo>
                  <a:lnTo>
                    <a:pt x="84" y="19"/>
                  </a:lnTo>
                  <a:lnTo>
                    <a:pt x="79" y="12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3" y="12"/>
                  </a:lnTo>
                  <a:lnTo>
                    <a:pt x="2" y="28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3" y="78"/>
                  </a:lnTo>
                  <a:lnTo>
                    <a:pt x="28" y="88"/>
                  </a:lnTo>
                  <a:lnTo>
                    <a:pt x="36" y="90"/>
                  </a:lnTo>
                  <a:lnTo>
                    <a:pt x="45" y="91"/>
                  </a:ln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0" name="Freeform 8"/>
            <p:cNvSpPr>
              <a:spLocks/>
            </p:cNvSpPr>
            <p:nvPr/>
          </p:nvSpPr>
          <p:spPr bwMode="auto">
            <a:xfrm>
              <a:off x="2903537" y="4252913"/>
              <a:ext cx="49213" cy="47625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8" y="2"/>
                </a:cxn>
                <a:cxn ang="0">
                  <a:pos x="13" y="12"/>
                </a:cxn>
                <a:cxn ang="0">
                  <a:pos x="2" y="27"/>
                </a:cxn>
                <a:cxn ang="0">
                  <a:pos x="0" y="45"/>
                </a:cxn>
                <a:cxn ang="0">
                  <a:pos x="0" y="54"/>
                </a:cxn>
                <a:cxn ang="0">
                  <a:pos x="2" y="62"/>
                </a:cxn>
                <a:cxn ang="0">
                  <a:pos x="6" y="69"/>
                </a:cxn>
                <a:cxn ang="0">
                  <a:pos x="13" y="78"/>
                </a:cxn>
                <a:cxn ang="0">
                  <a:pos x="28" y="87"/>
                </a:cxn>
                <a:cxn ang="0">
                  <a:pos x="36" y="90"/>
                </a:cxn>
                <a:cxn ang="0">
                  <a:pos x="45" y="91"/>
                </a:cxn>
                <a:cxn ang="0">
                  <a:pos x="45" y="90"/>
                </a:cxn>
                <a:cxn ang="0">
                  <a:pos x="46" y="90"/>
                </a:cxn>
                <a:cxn ang="0">
                  <a:pos x="49" y="90"/>
                </a:cxn>
                <a:cxn ang="0">
                  <a:pos x="54" y="90"/>
                </a:cxn>
                <a:cxn ang="0">
                  <a:pos x="63" y="87"/>
                </a:cxn>
                <a:cxn ang="0">
                  <a:pos x="70" y="83"/>
                </a:cxn>
                <a:cxn ang="0">
                  <a:pos x="79" y="78"/>
                </a:cxn>
                <a:cxn ang="0">
                  <a:pos x="84" y="69"/>
                </a:cxn>
                <a:cxn ang="0">
                  <a:pos x="87" y="62"/>
                </a:cxn>
                <a:cxn ang="0">
                  <a:pos x="90" y="54"/>
                </a:cxn>
                <a:cxn ang="0">
                  <a:pos x="90" y="49"/>
                </a:cxn>
                <a:cxn ang="0">
                  <a:pos x="90" y="47"/>
                </a:cxn>
                <a:cxn ang="0">
                  <a:pos x="90" y="45"/>
                </a:cxn>
                <a:cxn ang="0">
                  <a:pos x="91" y="45"/>
                </a:cxn>
                <a:cxn ang="0">
                  <a:pos x="90" y="36"/>
                </a:cxn>
                <a:cxn ang="0">
                  <a:pos x="87" y="27"/>
                </a:cxn>
                <a:cxn ang="0">
                  <a:pos x="84" y="19"/>
                </a:cxn>
                <a:cxn ang="0">
                  <a:pos x="79" y="12"/>
                </a:cxn>
                <a:cxn ang="0">
                  <a:pos x="70" y="6"/>
                </a:cxn>
                <a:cxn ang="0">
                  <a:pos x="63" y="2"/>
                </a:cxn>
                <a:cxn ang="0">
                  <a:pos x="54" y="0"/>
                </a:cxn>
                <a:cxn ang="0">
                  <a:pos x="45" y="0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lnTo>
                    <a:pt x="28" y="2"/>
                  </a:lnTo>
                  <a:lnTo>
                    <a:pt x="13" y="12"/>
                  </a:lnTo>
                  <a:lnTo>
                    <a:pt x="2" y="27"/>
                  </a:lnTo>
                  <a:lnTo>
                    <a:pt x="0" y="45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6" y="69"/>
                  </a:lnTo>
                  <a:lnTo>
                    <a:pt x="13" y="78"/>
                  </a:lnTo>
                  <a:lnTo>
                    <a:pt x="28" y="87"/>
                  </a:lnTo>
                  <a:lnTo>
                    <a:pt x="36" y="90"/>
                  </a:lnTo>
                  <a:lnTo>
                    <a:pt x="45" y="91"/>
                  </a:lnTo>
                  <a:lnTo>
                    <a:pt x="45" y="90"/>
                  </a:lnTo>
                  <a:lnTo>
                    <a:pt x="46" y="90"/>
                  </a:lnTo>
                  <a:lnTo>
                    <a:pt x="49" y="90"/>
                  </a:lnTo>
                  <a:lnTo>
                    <a:pt x="54" y="90"/>
                  </a:lnTo>
                  <a:lnTo>
                    <a:pt x="63" y="87"/>
                  </a:lnTo>
                  <a:lnTo>
                    <a:pt x="70" y="83"/>
                  </a:lnTo>
                  <a:lnTo>
                    <a:pt x="79" y="78"/>
                  </a:lnTo>
                  <a:lnTo>
                    <a:pt x="84" y="69"/>
                  </a:lnTo>
                  <a:lnTo>
                    <a:pt x="87" y="62"/>
                  </a:lnTo>
                  <a:lnTo>
                    <a:pt x="90" y="54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5"/>
                  </a:lnTo>
                  <a:lnTo>
                    <a:pt x="91" y="45"/>
                  </a:lnTo>
                  <a:lnTo>
                    <a:pt x="90" y="36"/>
                  </a:lnTo>
                  <a:lnTo>
                    <a:pt x="87" y="27"/>
                  </a:lnTo>
                  <a:lnTo>
                    <a:pt x="84" y="19"/>
                  </a:lnTo>
                  <a:lnTo>
                    <a:pt x="79" y="12"/>
                  </a:lnTo>
                  <a:lnTo>
                    <a:pt x="70" y="6"/>
                  </a:lnTo>
                  <a:lnTo>
                    <a:pt x="63" y="2"/>
                  </a:lnTo>
                  <a:lnTo>
                    <a:pt x="54" y="0"/>
                  </a:lnTo>
                  <a:lnTo>
                    <a:pt x="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2" name="Freeform 10"/>
            <p:cNvSpPr>
              <a:spLocks/>
            </p:cNvSpPr>
            <p:nvPr/>
          </p:nvSpPr>
          <p:spPr bwMode="auto">
            <a:xfrm>
              <a:off x="2903537" y="3859213"/>
              <a:ext cx="49213" cy="47625"/>
            </a:xfrm>
            <a:custGeom>
              <a:avLst/>
              <a:gdLst/>
              <a:ahLst/>
              <a:cxnLst>
                <a:cxn ang="0">
                  <a:pos x="79" y="12"/>
                </a:cxn>
                <a:cxn ang="0">
                  <a:pos x="70" y="6"/>
                </a:cxn>
                <a:cxn ang="0">
                  <a:pos x="63" y="2"/>
                </a:cxn>
                <a:cxn ang="0">
                  <a:pos x="54" y="0"/>
                </a:cxn>
                <a:cxn ang="0">
                  <a:pos x="45" y="0"/>
                </a:cxn>
                <a:cxn ang="0">
                  <a:pos x="28" y="2"/>
                </a:cxn>
                <a:cxn ang="0">
                  <a:pos x="13" y="12"/>
                </a:cxn>
                <a:cxn ang="0">
                  <a:pos x="2" y="28"/>
                </a:cxn>
                <a:cxn ang="0">
                  <a:pos x="0" y="46"/>
                </a:cxn>
                <a:cxn ang="0">
                  <a:pos x="0" y="54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3" y="78"/>
                </a:cxn>
                <a:cxn ang="0">
                  <a:pos x="28" y="88"/>
                </a:cxn>
                <a:cxn ang="0">
                  <a:pos x="36" y="90"/>
                </a:cxn>
                <a:cxn ang="0">
                  <a:pos x="45" y="91"/>
                </a:cxn>
                <a:cxn ang="0">
                  <a:pos x="45" y="90"/>
                </a:cxn>
                <a:cxn ang="0">
                  <a:pos x="46" y="90"/>
                </a:cxn>
                <a:cxn ang="0">
                  <a:pos x="49" y="90"/>
                </a:cxn>
                <a:cxn ang="0">
                  <a:pos x="54" y="90"/>
                </a:cxn>
                <a:cxn ang="0">
                  <a:pos x="63" y="88"/>
                </a:cxn>
                <a:cxn ang="0">
                  <a:pos x="70" y="83"/>
                </a:cxn>
                <a:cxn ang="0">
                  <a:pos x="79" y="78"/>
                </a:cxn>
                <a:cxn ang="0">
                  <a:pos x="84" y="70"/>
                </a:cxn>
                <a:cxn ang="0">
                  <a:pos x="87" y="62"/>
                </a:cxn>
                <a:cxn ang="0">
                  <a:pos x="90" y="54"/>
                </a:cxn>
                <a:cxn ang="0">
                  <a:pos x="90" y="49"/>
                </a:cxn>
                <a:cxn ang="0">
                  <a:pos x="90" y="47"/>
                </a:cxn>
                <a:cxn ang="0">
                  <a:pos x="90" y="46"/>
                </a:cxn>
                <a:cxn ang="0">
                  <a:pos x="91" y="46"/>
                </a:cxn>
                <a:cxn ang="0">
                  <a:pos x="90" y="36"/>
                </a:cxn>
                <a:cxn ang="0">
                  <a:pos x="87" y="28"/>
                </a:cxn>
                <a:cxn ang="0">
                  <a:pos x="84" y="19"/>
                </a:cxn>
                <a:cxn ang="0">
                  <a:pos x="79" y="12"/>
                </a:cxn>
              </a:cxnLst>
              <a:rect l="0" t="0" r="r" b="b"/>
              <a:pathLst>
                <a:path w="91" h="91">
                  <a:moveTo>
                    <a:pt x="79" y="12"/>
                  </a:moveTo>
                  <a:lnTo>
                    <a:pt x="70" y="6"/>
                  </a:lnTo>
                  <a:lnTo>
                    <a:pt x="63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3" y="12"/>
                  </a:lnTo>
                  <a:lnTo>
                    <a:pt x="2" y="28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3" y="78"/>
                  </a:lnTo>
                  <a:lnTo>
                    <a:pt x="28" y="88"/>
                  </a:lnTo>
                  <a:lnTo>
                    <a:pt x="36" y="90"/>
                  </a:lnTo>
                  <a:lnTo>
                    <a:pt x="45" y="91"/>
                  </a:lnTo>
                  <a:lnTo>
                    <a:pt x="45" y="90"/>
                  </a:lnTo>
                  <a:lnTo>
                    <a:pt x="46" y="90"/>
                  </a:lnTo>
                  <a:lnTo>
                    <a:pt x="49" y="90"/>
                  </a:lnTo>
                  <a:lnTo>
                    <a:pt x="54" y="90"/>
                  </a:lnTo>
                  <a:lnTo>
                    <a:pt x="63" y="88"/>
                  </a:lnTo>
                  <a:lnTo>
                    <a:pt x="70" y="83"/>
                  </a:lnTo>
                  <a:lnTo>
                    <a:pt x="79" y="78"/>
                  </a:lnTo>
                  <a:lnTo>
                    <a:pt x="84" y="70"/>
                  </a:lnTo>
                  <a:lnTo>
                    <a:pt x="87" y="62"/>
                  </a:lnTo>
                  <a:lnTo>
                    <a:pt x="90" y="54"/>
                  </a:lnTo>
                  <a:lnTo>
                    <a:pt x="90" y="49"/>
                  </a:lnTo>
                  <a:lnTo>
                    <a:pt x="90" y="47"/>
                  </a:lnTo>
                  <a:lnTo>
                    <a:pt x="90" y="46"/>
                  </a:lnTo>
                  <a:lnTo>
                    <a:pt x="91" y="46"/>
                  </a:lnTo>
                  <a:lnTo>
                    <a:pt x="90" y="36"/>
                  </a:lnTo>
                  <a:lnTo>
                    <a:pt x="87" y="28"/>
                  </a:lnTo>
                  <a:lnTo>
                    <a:pt x="84" y="19"/>
                  </a:lnTo>
                  <a:lnTo>
                    <a:pt x="79" y="12"/>
                  </a:ln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3" name="Freeform 11"/>
            <p:cNvSpPr>
              <a:spLocks/>
            </p:cNvSpPr>
            <p:nvPr/>
          </p:nvSpPr>
          <p:spPr bwMode="auto">
            <a:xfrm>
              <a:off x="533400" y="1892300"/>
              <a:ext cx="1447800" cy="344488"/>
            </a:xfrm>
            <a:custGeom>
              <a:avLst/>
              <a:gdLst/>
              <a:ahLst/>
              <a:cxnLst>
                <a:cxn ang="0">
                  <a:pos x="1761" y="84"/>
                </a:cxn>
                <a:cxn ang="0">
                  <a:pos x="1752" y="50"/>
                </a:cxn>
                <a:cxn ang="0">
                  <a:pos x="1741" y="34"/>
                </a:cxn>
                <a:cxn ang="0">
                  <a:pos x="1719" y="14"/>
                </a:cxn>
                <a:cxn ang="0">
                  <a:pos x="1689" y="2"/>
                </a:cxn>
                <a:cxn ang="0">
                  <a:pos x="1653" y="0"/>
                </a:cxn>
                <a:cxn ang="0">
                  <a:pos x="108" y="0"/>
                </a:cxn>
                <a:cxn ang="0">
                  <a:pos x="77" y="2"/>
                </a:cxn>
                <a:cxn ang="0">
                  <a:pos x="38" y="17"/>
                </a:cxn>
                <a:cxn ang="0">
                  <a:pos x="18" y="36"/>
                </a:cxn>
                <a:cxn ang="0">
                  <a:pos x="8" y="53"/>
                </a:cxn>
                <a:cxn ang="0">
                  <a:pos x="2" y="73"/>
                </a:cxn>
                <a:cxn ang="0">
                  <a:pos x="0" y="112"/>
                </a:cxn>
                <a:cxn ang="0">
                  <a:pos x="1" y="414"/>
                </a:cxn>
                <a:cxn ang="0">
                  <a:pos x="6" y="437"/>
                </a:cxn>
                <a:cxn ang="0">
                  <a:pos x="27" y="471"/>
                </a:cxn>
                <a:cxn ang="0">
                  <a:pos x="42" y="483"/>
                </a:cxn>
                <a:cxn ang="0">
                  <a:pos x="61" y="493"/>
                </a:cxn>
                <a:cxn ang="0">
                  <a:pos x="111" y="500"/>
                </a:cxn>
                <a:cxn ang="0">
                  <a:pos x="1665" y="499"/>
                </a:cxn>
                <a:cxn ang="0">
                  <a:pos x="1671" y="498"/>
                </a:cxn>
                <a:cxn ang="0">
                  <a:pos x="1689" y="495"/>
                </a:cxn>
                <a:cxn ang="0">
                  <a:pos x="1710" y="488"/>
                </a:cxn>
                <a:cxn ang="0">
                  <a:pos x="1721" y="481"/>
                </a:cxn>
                <a:cxn ang="0">
                  <a:pos x="1728" y="477"/>
                </a:cxn>
                <a:cxn ang="0">
                  <a:pos x="1731" y="474"/>
                </a:cxn>
                <a:cxn ang="0">
                  <a:pos x="1741" y="463"/>
                </a:cxn>
                <a:cxn ang="0">
                  <a:pos x="1745" y="456"/>
                </a:cxn>
                <a:cxn ang="0">
                  <a:pos x="1752" y="445"/>
                </a:cxn>
                <a:cxn ang="0">
                  <a:pos x="1759" y="425"/>
                </a:cxn>
                <a:cxn ang="0">
                  <a:pos x="1761" y="407"/>
                </a:cxn>
                <a:cxn ang="0">
                  <a:pos x="1763" y="401"/>
                </a:cxn>
                <a:cxn ang="0">
                  <a:pos x="1764" y="112"/>
                </a:cxn>
              </a:cxnLst>
              <a:rect l="0" t="0" r="r" b="b"/>
              <a:pathLst>
                <a:path w="1764" h="500">
                  <a:moveTo>
                    <a:pt x="1764" y="112"/>
                  </a:moveTo>
                  <a:lnTo>
                    <a:pt x="1761" y="84"/>
                  </a:lnTo>
                  <a:lnTo>
                    <a:pt x="1757" y="61"/>
                  </a:lnTo>
                  <a:lnTo>
                    <a:pt x="1752" y="50"/>
                  </a:lnTo>
                  <a:lnTo>
                    <a:pt x="1747" y="42"/>
                  </a:lnTo>
                  <a:lnTo>
                    <a:pt x="1741" y="34"/>
                  </a:lnTo>
                  <a:lnTo>
                    <a:pt x="1736" y="28"/>
                  </a:lnTo>
                  <a:lnTo>
                    <a:pt x="1719" y="14"/>
                  </a:lnTo>
                  <a:lnTo>
                    <a:pt x="1701" y="6"/>
                  </a:lnTo>
                  <a:lnTo>
                    <a:pt x="1689" y="2"/>
                  </a:lnTo>
                  <a:lnTo>
                    <a:pt x="1679" y="1"/>
                  </a:lnTo>
                  <a:lnTo>
                    <a:pt x="1653" y="0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77" y="2"/>
                  </a:lnTo>
                  <a:lnTo>
                    <a:pt x="56" y="8"/>
                  </a:lnTo>
                  <a:lnTo>
                    <a:pt x="38" y="17"/>
                  </a:lnTo>
                  <a:lnTo>
                    <a:pt x="25" y="30"/>
                  </a:lnTo>
                  <a:lnTo>
                    <a:pt x="18" y="36"/>
                  </a:lnTo>
                  <a:lnTo>
                    <a:pt x="13" y="44"/>
                  </a:lnTo>
                  <a:lnTo>
                    <a:pt x="8" y="53"/>
                  </a:lnTo>
                  <a:lnTo>
                    <a:pt x="6" y="64"/>
                  </a:lnTo>
                  <a:lnTo>
                    <a:pt x="2" y="73"/>
                  </a:lnTo>
                  <a:lnTo>
                    <a:pt x="1" y="85"/>
                  </a:lnTo>
                  <a:lnTo>
                    <a:pt x="0" y="112"/>
                  </a:lnTo>
                  <a:lnTo>
                    <a:pt x="0" y="389"/>
                  </a:lnTo>
                  <a:lnTo>
                    <a:pt x="1" y="414"/>
                  </a:lnTo>
                  <a:lnTo>
                    <a:pt x="2" y="425"/>
                  </a:lnTo>
                  <a:lnTo>
                    <a:pt x="6" y="437"/>
                  </a:lnTo>
                  <a:lnTo>
                    <a:pt x="14" y="455"/>
                  </a:lnTo>
                  <a:lnTo>
                    <a:pt x="27" y="471"/>
                  </a:lnTo>
                  <a:lnTo>
                    <a:pt x="33" y="477"/>
                  </a:lnTo>
                  <a:lnTo>
                    <a:pt x="42" y="483"/>
                  </a:lnTo>
                  <a:lnTo>
                    <a:pt x="50" y="488"/>
                  </a:lnTo>
                  <a:lnTo>
                    <a:pt x="61" y="493"/>
                  </a:lnTo>
                  <a:lnTo>
                    <a:pt x="84" y="498"/>
                  </a:lnTo>
                  <a:lnTo>
                    <a:pt x="111" y="500"/>
                  </a:lnTo>
                  <a:lnTo>
                    <a:pt x="1653" y="500"/>
                  </a:lnTo>
                  <a:lnTo>
                    <a:pt x="1665" y="499"/>
                  </a:lnTo>
                  <a:lnTo>
                    <a:pt x="1668" y="498"/>
                  </a:lnTo>
                  <a:lnTo>
                    <a:pt x="1671" y="498"/>
                  </a:lnTo>
                  <a:lnTo>
                    <a:pt x="1679" y="498"/>
                  </a:lnTo>
                  <a:lnTo>
                    <a:pt x="1689" y="495"/>
                  </a:lnTo>
                  <a:lnTo>
                    <a:pt x="1701" y="493"/>
                  </a:lnTo>
                  <a:lnTo>
                    <a:pt x="1710" y="488"/>
                  </a:lnTo>
                  <a:lnTo>
                    <a:pt x="1719" y="483"/>
                  </a:lnTo>
                  <a:lnTo>
                    <a:pt x="1721" y="481"/>
                  </a:lnTo>
                  <a:lnTo>
                    <a:pt x="1723" y="480"/>
                  </a:lnTo>
                  <a:lnTo>
                    <a:pt x="1728" y="477"/>
                  </a:lnTo>
                  <a:lnTo>
                    <a:pt x="1729" y="475"/>
                  </a:lnTo>
                  <a:lnTo>
                    <a:pt x="1731" y="474"/>
                  </a:lnTo>
                  <a:lnTo>
                    <a:pt x="1736" y="471"/>
                  </a:lnTo>
                  <a:lnTo>
                    <a:pt x="1741" y="463"/>
                  </a:lnTo>
                  <a:lnTo>
                    <a:pt x="1743" y="458"/>
                  </a:lnTo>
                  <a:lnTo>
                    <a:pt x="1745" y="456"/>
                  </a:lnTo>
                  <a:lnTo>
                    <a:pt x="1747" y="455"/>
                  </a:lnTo>
                  <a:lnTo>
                    <a:pt x="1752" y="445"/>
                  </a:lnTo>
                  <a:lnTo>
                    <a:pt x="1757" y="437"/>
                  </a:lnTo>
                  <a:lnTo>
                    <a:pt x="1759" y="425"/>
                  </a:lnTo>
                  <a:lnTo>
                    <a:pt x="1761" y="414"/>
                  </a:lnTo>
                  <a:lnTo>
                    <a:pt x="1761" y="407"/>
                  </a:lnTo>
                  <a:lnTo>
                    <a:pt x="1761" y="403"/>
                  </a:lnTo>
                  <a:lnTo>
                    <a:pt x="1763" y="401"/>
                  </a:lnTo>
                  <a:lnTo>
                    <a:pt x="1764" y="389"/>
                  </a:lnTo>
                  <a:lnTo>
                    <a:pt x="1764" y="112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>
                    <a:alpha val="70000"/>
                  </a:srgbClr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4" name="Freeform 12"/>
            <p:cNvSpPr>
              <a:spLocks/>
            </p:cNvSpPr>
            <p:nvPr/>
          </p:nvSpPr>
          <p:spPr bwMode="auto">
            <a:xfrm>
              <a:off x="533400" y="2236788"/>
              <a:ext cx="1447800" cy="344487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390"/>
                </a:cxn>
                <a:cxn ang="0">
                  <a:pos x="1" y="415"/>
                </a:cxn>
                <a:cxn ang="0">
                  <a:pos x="2" y="426"/>
                </a:cxn>
                <a:cxn ang="0">
                  <a:pos x="6" y="438"/>
                </a:cxn>
                <a:cxn ang="0">
                  <a:pos x="14" y="456"/>
                </a:cxn>
                <a:cxn ang="0">
                  <a:pos x="27" y="473"/>
                </a:cxn>
                <a:cxn ang="0">
                  <a:pos x="33" y="478"/>
                </a:cxn>
                <a:cxn ang="0">
                  <a:pos x="42" y="484"/>
                </a:cxn>
                <a:cxn ang="0">
                  <a:pos x="50" y="489"/>
                </a:cxn>
                <a:cxn ang="0">
                  <a:pos x="61" y="493"/>
                </a:cxn>
                <a:cxn ang="0">
                  <a:pos x="84" y="498"/>
                </a:cxn>
                <a:cxn ang="0">
                  <a:pos x="111" y="501"/>
                </a:cxn>
                <a:cxn ang="0">
                  <a:pos x="1653" y="501"/>
                </a:cxn>
                <a:cxn ang="0">
                  <a:pos x="1665" y="499"/>
                </a:cxn>
                <a:cxn ang="0">
                  <a:pos x="1668" y="498"/>
                </a:cxn>
                <a:cxn ang="0">
                  <a:pos x="1671" y="498"/>
                </a:cxn>
                <a:cxn ang="0">
                  <a:pos x="1679" y="498"/>
                </a:cxn>
                <a:cxn ang="0">
                  <a:pos x="1689" y="496"/>
                </a:cxn>
                <a:cxn ang="0">
                  <a:pos x="1701" y="493"/>
                </a:cxn>
                <a:cxn ang="0">
                  <a:pos x="1710" y="489"/>
                </a:cxn>
                <a:cxn ang="0">
                  <a:pos x="1719" y="484"/>
                </a:cxn>
                <a:cxn ang="0">
                  <a:pos x="1721" y="481"/>
                </a:cxn>
                <a:cxn ang="0">
                  <a:pos x="1723" y="480"/>
                </a:cxn>
                <a:cxn ang="0">
                  <a:pos x="1728" y="478"/>
                </a:cxn>
                <a:cxn ang="0">
                  <a:pos x="1736" y="473"/>
                </a:cxn>
                <a:cxn ang="0">
                  <a:pos x="1741" y="465"/>
                </a:cxn>
                <a:cxn ang="0">
                  <a:pos x="1743" y="460"/>
                </a:cxn>
                <a:cxn ang="0">
                  <a:pos x="1745" y="457"/>
                </a:cxn>
                <a:cxn ang="0">
                  <a:pos x="1747" y="456"/>
                </a:cxn>
                <a:cxn ang="0">
                  <a:pos x="1752" y="447"/>
                </a:cxn>
                <a:cxn ang="0">
                  <a:pos x="1757" y="438"/>
                </a:cxn>
                <a:cxn ang="0">
                  <a:pos x="1759" y="426"/>
                </a:cxn>
                <a:cxn ang="0">
                  <a:pos x="1761" y="415"/>
                </a:cxn>
                <a:cxn ang="0">
                  <a:pos x="1761" y="408"/>
                </a:cxn>
                <a:cxn ang="0">
                  <a:pos x="1761" y="405"/>
                </a:cxn>
                <a:cxn ang="0">
                  <a:pos x="1763" y="402"/>
                </a:cxn>
                <a:cxn ang="0">
                  <a:pos x="1764" y="390"/>
                </a:cxn>
                <a:cxn ang="0">
                  <a:pos x="1764" y="112"/>
                </a:cxn>
                <a:cxn ang="0">
                  <a:pos x="1761" y="84"/>
                </a:cxn>
                <a:cxn ang="0">
                  <a:pos x="1757" y="61"/>
                </a:cxn>
                <a:cxn ang="0">
                  <a:pos x="1752" y="51"/>
                </a:cxn>
                <a:cxn ang="0">
                  <a:pos x="1747" y="42"/>
                </a:cxn>
                <a:cxn ang="0">
                  <a:pos x="1741" y="34"/>
                </a:cxn>
                <a:cxn ang="0">
                  <a:pos x="1736" y="28"/>
                </a:cxn>
                <a:cxn ang="0">
                  <a:pos x="1719" y="15"/>
                </a:cxn>
                <a:cxn ang="0">
                  <a:pos x="1701" y="6"/>
                </a:cxn>
                <a:cxn ang="0">
                  <a:pos x="1689" y="3"/>
                </a:cxn>
                <a:cxn ang="0">
                  <a:pos x="1679" y="1"/>
                </a:cxn>
                <a:cxn ang="0">
                  <a:pos x="1653" y="0"/>
                </a:cxn>
                <a:cxn ang="0">
                  <a:pos x="111" y="0"/>
                </a:cxn>
                <a:cxn ang="0">
                  <a:pos x="84" y="1"/>
                </a:cxn>
                <a:cxn ang="0">
                  <a:pos x="61" y="6"/>
                </a:cxn>
                <a:cxn ang="0">
                  <a:pos x="42" y="15"/>
                </a:cxn>
                <a:cxn ang="0">
                  <a:pos x="27" y="28"/>
                </a:cxn>
                <a:cxn ang="0">
                  <a:pos x="14" y="42"/>
                </a:cxn>
                <a:cxn ang="0">
                  <a:pos x="6" y="61"/>
                </a:cxn>
                <a:cxn ang="0">
                  <a:pos x="1" y="84"/>
                </a:cxn>
                <a:cxn ang="0">
                  <a:pos x="0" y="112"/>
                </a:cxn>
              </a:cxnLst>
              <a:rect l="0" t="0" r="r" b="b"/>
              <a:pathLst>
                <a:path w="1764" h="501">
                  <a:moveTo>
                    <a:pt x="0" y="112"/>
                  </a:moveTo>
                  <a:lnTo>
                    <a:pt x="0" y="390"/>
                  </a:lnTo>
                  <a:lnTo>
                    <a:pt x="1" y="415"/>
                  </a:lnTo>
                  <a:lnTo>
                    <a:pt x="2" y="426"/>
                  </a:lnTo>
                  <a:lnTo>
                    <a:pt x="6" y="438"/>
                  </a:lnTo>
                  <a:lnTo>
                    <a:pt x="14" y="456"/>
                  </a:lnTo>
                  <a:lnTo>
                    <a:pt x="27" y="473"/>
                  </a:lnTo>
                  <a:lnTo>
                    <a:pt x="33" y="478"/>
                  </a:lnTo>
                  <a:lnTo>
                    <a:pt x="42" y="484"/>
                  </a:lnTo>
                  <a:lnTo>
                    <a:pt x="50" y="489"/>
                  </a:lnTo>
                  <a:lnTo>
                    <a:pt x="61" y="493"/>
                  </a:lnTo>
                  <a:lnTo>
                    <a:pt x="84" y="498"/>
                  </a:lnTo>
                  <a:lnTo>
                    <a:pt x="111" y="501"/>
                  </a:lnTo>
                  <a:lnTo>
                    <a:pt x="1653" y="501"/>
                  </a:lnTo>
                  <a:lnTo>
                    <a:pt x="1665" y="499"/>
                  </a:lnTo>
                  <a:lnTo>
                    <a:pt x="1668" y="498"/>
                  </a:lnTo>
                  <a:lnTo>
                    <a:pt x="1671" y="498"/>
                  </a:lnTo>
                  <a:lnTo>
                    <a:pt x="1679" y="498"/>
                  </a:lnTo>
                  <a:lnTo>
                    <a:pt x="1689" y="496"/>
                  </a:lnTo>
                  <a:lnTo>
                    <a:pt x="1701" y="493"/>
                  </a:lnTo>
                  <a:lnTo>
                    <a:pt x="1710" y="489"/>
                  </a:lnTo>
                  <a:lnTo>
                    <a:pt x="1719" y="484"/>
                  </a:lnTo>
                  <a:lnTo>
                    <a:pt x="1721" y="481"/>
                  </a:lnTo>
                  <a:lnTo>
                    <a:pt x="1723" y="480"/>
                  </a:lnTo>
                  <a:lnTo>
                    <a:pt x="1728" y="478"/>
                  </a:lnTo>
                  <a:lnTo>
                    <a:pt x="1736" y="473"/>
                  </a:lnTo>
                  <a:lnTo>
                    <a:pt x="1741" y="465"/>
                  </a:lnTo>
                  <a:lnTo>
                    <a:pt x="1743" y="460"/>
                  </a:lnTo>
                  <a:lnTo>
                    <a:pt x="1745" y="457"/>
                  </a:lnTo>
                  <a:lnTo>
                    <a:pt x="1747" y="456"/>
                  </a:lnTo>
                  <a:lnTo>
                    <a:pt x="1752" y="447"/>
                  </a:lnTo>
                  <a:lnTo>
                    <a:pt x="1757" y="438"/>
                  </a:lnTo>
                  <a:lnTo>
                    <a:pt x="1759" y="426"/>
                  </a:lnTo>
                  <a:lnTo>
                    <a:pt x="1761" y="415"/>
                  </a:lnTo>
                  <a:lnTo>
                    <a:pt x="1761" y="408"/>
                  </a:lnTo>
                  <a:lnTo>
                    <a:pt x="1761" y="405"/>
                  </a:lnTo>
                  <a:lnTo>
                    <a:pt x="1763" y="402"/>
                  </a:lnTo>
                  <a:lnTo>
                    <a:pt x="1764" y="390"/>
                  </a:lnTo>
                  <a:lnTo>
                    <a:pt x="1764" y="112"/>
                  </a:lnTo>
                  <a:lnTo>
                    <a:pt x="1761" y="84"/>
                  </a:lnTo>
                  <a:lnTo>
                    <a:pt x="1757" y="61"/>
                  </a:lnTo>
                  <a:lnTo>
                    <a:pt x="1752" y="51"/>
                  </a:lnTo>
                  <a:lnTo>
                    <a:pt x="1747" y="42"/>
                  </a:lnTo>
                  <a:lnTo>
                    <a:pt x="1741" y="34"/>
                  </a:lnTo>
                  <a:lnTo>
                    <a:pt x="1736" y="28"/>
                  </a:lnTo>
                  <a:lnTo>
                    <a:pt x="1719" y="15"/>
                  </a:lnTo>
                  <a:lnTo>
                    <a:pt x="1701" y="6"/>
                  </a:lnTo>
                  <a:lnTo>
                    <a:pt x="1689" y="3"/>
                  </a:lnTo>
                  <a:lnTo>
                    <a:pt x="1679" y="1"/>
                  </a:lnTo>
                  <a:lnTo>
                    <a:pt x="1653" y="0"/>
                  </a:lnTo>
                  <a:lnTo>
                    <a:pt x="111" y="0"/>
                  </a:lnTo>
                  <a:lnTo>
                    <a:pt x="84" y="1"/>
                  </a:lnTo>
                  <a:lnTo>
                    <a:pt x="61" y="6"/>
                  </a:lnTo>
                  <a:lnTo>
                    <a:pt x="42" y="15"/>
                  </a:lnTo>
                  <a:lnTo>
                    <a:pt x="27" y="28"/>
                  </a:lnTo>
                  <a:lnTo>
                    <a:pt x="14" y="42"/>
                  </a:lnTo>
                  <a:lnTo>
                    <a:pt x="6" y="61"/>
                  </a:lnTo>
                  <a:lnTo>
                    <a:pt x="1" y="84"/>
                  </a:lnTo>
                  <a:lnTo>
                    <a:pt x="0" y="112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>
                    <a:alpha val="70000"/>
                  </a:srgbClr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5" name="Freeform 13"/>
            <p:cNvSpPr>
              <a:spLocks/>
            </p:cNvSpPr>
            <p:nvPr/>
          </p:nvSpPr>
          <p:spPr bwMode="auto">
            <a:xfrm>
              <a:off x="533400" y="2581275"/>
              <a:ext cx="1447800" cy="346075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1" y="415"/>
                </a:cxn>
                <a:cxn ang="0">
                  <a:pos x="2" y="426"/>
                </a:cxn>
                <a:cxn ang="0">
                  <a:pos x="6" y="438"/>
                </a:cxn>
                <a:cxn ang="0">
                  <a:pos x="14" y="456"/>
                </a:cxn>
                <a:cxn ang="0">
                  <a:pos x="27" y="473"/>
                </a:cxn>
                <a:cxn ang="0">
                  <a:pos x="33" y="477"/>
                </a:cxn>
                <a:cxn ang="0">
                  <a:pos x="42" y="483"/>
                </a:cxn>
                <a:cxn ang="0">
                  <a:pos x="50" y="488"/>
                </a:cxn>
                <a:cxn ang="0">
                  <a:pos x="61" y="493"/>
                </a:cxn>
                <a:cxn ang="0">
                  <a:pos x="84" y="498"/>
                </a:cxn>
                <a:cxn ang="0">
                  <a:pos x="111" y="500"/>
                </a:cxn>
                <a:cxn ang="0">
                  <a:pos x="1653" y="500"/>
                </a:cxn>
                <a:cxn ang="0">
                  <a:pos x="1665" y="499"/>
                </a:cxn>
                <a:cxn ang="0">
                  <a:pos x="1668" y="498"/>
                </a:cxn>
                <a:cxn ang="0">
                  <a:pos x="1671" y="498"/>
                </a:cxn>
                <a:cxn ang="0">
                  <a:pos x="1679" y="498"/>
                </a:cxn>
                <a:cxn ang="0">
                  <a:pos x="1689" y="495"/>
                </a:cxn>
                <a:cxn ang="0">
                  <a:pos x="1701" y="493"/>
                </a:cxn>
                <a:cxn ang="0">
                  <a:pos x="1710" y="488"/>
                </a:cxn>
                <a:cxn ang="0">
                  <a:pos x="1719" y="483"/>
                </a:cxn>
                <a:cxn ang="0">
                  <a:pos x="1721" y="481"/>
                </a:cxn>
                <a:cxn ang="0">
                  <a:pos x="1723" y="480"/>
                </a:cxn>
                <a:cxn ang="0">
                  <a:pos x="1728" y="477"/>
                </a:cxn>
                <a:cxn ang="0">
                  <a:pos x="1736" y="473"/>
                </a:cxn>
                <a:cxn ang="0">
                  <a:pos x="1741" y="464"/>
                </a:cxn>
                <a:cxn ang="0">
                  <a:pos x="1743" y="459"/>
                </a:cxn>
                <a:cxn ang="0">
                  <a:pos x="1745" y="457"/>
                </a:cxn>
                <a:cxn ang="0">
                  <a:pos x="1747" y="456"/>
                </a:cxn>
                <a:cxn ang="0">
                  <a:pos x="1752" y="446"/>
                </a:cxn>
                <a:cxn ang="0">
                  <a:pos x="1757" y="438"/>
                </a:cxn>
                <a:cxn ang="0">
                  <a:pos x="1759" y="426"/>
                </a:cxn>
                <a:cxn ang="0">
                  <a:pos x="1761" y="415"/>
                </a:cxn>
                <a:cxn ang="0">
                  <a:pos x="1761" y="408"/>
                </a:cxn>
                <a:cxn ang="0">
                  <a:pos x="1761" y="404"/>
                </a:cxn>
                <a:cxn ang="0">
                  <a:pos x="1763" y="402"/>
                </a:cxn>
                <a:cxn ang="0">
                  <a:pos x="1764" y="390"/>
                </a:cxn>
                <a:cxn ang="0">
                  <a:pos x="1764" y="111"/>
                </a:cxn>
                <a:cxn ang="0">
                  <a:pos x="1761" y="84"/>
                </a:cxn>
                <a:cxn ang="0">
                  <a:pos x="1757" y="61"/>
                </a:cxn>
                <a:cxn ang="0">
                  <a:pos x="1752" y="50"/>
                </a:cxn>
                <a:cxn ang="0">
                  <a:pos x="1747" y="42"/>
                </a:cxn>
                <a:cxn ang="0">
                  <a:pos x="1741" y="33"/>
                </a:cxn>
                <a:cxn ang="0">
                  <a:pos x="1736" y="27"/>
                </a:cxn>
                <a:cxn ang="0">
                  <a:pos x="1719" y="14"/>
                </a:cxn>
                <a:cxn ang="0">
                  <a:pos x="1701" y="6"/>
                </a:cxn>
                <a:cxn ang="0">
                  <a:pos x="1689" y="2"/>
                </a:cxn>
                <a:cxn ang="0">
                  <a:pos x="1679" y="1"/>
                </a:cxn>
                <a:cxn ang="0">
                  <a:pos x="1653" y="0"/>
                </a:cxn>
                <a:cxn ang="0">
                  <a:pos x="111" y="0"/>
                </a:cxn>
                <a:cxn ang="0">
                  <a:pos x="84" y="1"/>
                </a:cxn>
                <a:cxn ang="0">
                  <a:pos x="61" y="6"/>
                </a:cxn>
                <a:cxn ang="0">
                  <a:pos x="42" y="14"/>
                </a:cxn>
                <a:cxn ang="0">
                  <a:pos x="27" y="27"/>
                </a:cxn>
                <a:cxn ang="0">
                  <a:pos x="14" y="42"/>
                </a:cxn>
                <a:cxn ang="0">
                  <a:pos x="6" y="61"/>
                </a:cxn>
                <a:cxn ang="0">
                  <a:pos x="1" y="84"/>
                </a:cxn>
                <a:cxn ang="0">
                  <a:pos x="0" y="111"/>
                </a:cxn>
                <a:cxn ang="0">
                  <a:pos x="0" y="390"/>
                </a:cxn>
              </a:cxnLst>
              <a:rect l="0" t="0" r="r" b="b"/>
              <a:pathLst>
                <a:path w="1764" h="500">
                  <a:moveTo>
                    <a:pt x="0" y="390"/>
                  </a:moveTo>
                  <a:lnTo>
                    <a:pt x="1" y="415"/>
                  </a:lnTo>
                  <a:lnTo>
                    <a:pt x="2" y="426"/>
                  </a:lnTo>
                  <a:lnTo>
                    <a:pt x="6" y="438"/>
                  </a:lnTo>
                  <a:lnTo>
                    <a:pt x="14" y="456"/>
                  </a:lnTo>
                  <a:lnTo>
                    <a:pt x="27" y="473"/>
                  </a:lnTo>
                  <a:lnTo>
                    <a:pt x="33" y="477"/>
                  </a:lnTo>
                  <a:lnTo>
                    <a:pt x="42" y="483"/>
                  </a:lnTo>
                  <a:lnTo>
                    <a:pt x="50" y="488"/>
                  </a:lnTo>
                  <a:lnTo>
                    <a:pt x="61" y="493"/>
                  </a:lnTo>
                  <a:lnTo>
                    <a:pt x="84" y="498"/>
                  </a:lnTo>
                  <a:lnTo>
                    <a:pt x="111" y="500"/>
                  </a:lnTo>
                  <a:lnTo>
                    <a:pt x="1653" y="500"/>
                  </a:lnTo>
                  <a:lnTo>
                    <a:pt x="1665" y="499"/>
                  </a:lnTo>
                  <a:lnTo>
                    <a:pt x="1668" y="498"/>
                  </a:lnTo>
                  <a:lnTo>
                    <a:pt x="1671" y="498"/>
                  </a:lnTo>
                  <a:lnTo>
                    <a:pt x="1679" y="498"/>
                  </a:lnTo>
                  <a:lnTo>
                    <a:pt x="1689" y="495"/>
                  </a:lnTo>
                  <a:lnTo>
                    <a:pt x="1701" y="493"/>
                  </a:lnTo>
                  <a:lnTo>
                    <a:pt x="1710" y="488"/>
                  </a:lnTo>
                  <a:lnTo>
                    <a:pt x="1719" y="483"/>
                  </a:lnTo>
                  <a:lnTo>
                    <a:pt x="1721" y="481"/>
                  </a:lnTo>
                  <a:lnTo>
                    <a:pt x="1723" y="480"/>
                  </a:lnTo>
                  <a:lnTo>
                    <a:pt x="1728" y="477"/>
                  </a:lnTo>
                  <a:lnTo>
                    <a:pt x="1736" y="473"/>
                  </a:lnTo>
                  <a:lnTo>
                    <a:pt x="1741" y="464"/>
                  </a:lnTo>
                  <a:lnTo>
                    <a:pt x="1743" y="459"/>
                  </a:lnTo>
                  <a:lnTo>
                    <a:pt x="1745" y="457"/>
                  </a:lnTo>
                  <a:lnTo>
                    <a:pt x="1747" y="456"/>
                  </a:lnTo>
                  <a:lnTo>
                    <a:pt x="1752" y="446"/>
                  </a:lnTo>
                  <a:lnTo>
                    <a:pt x="1757" y="438"/>
                  </a:lnTo>
                  <a:lnTo>
                    <a:pt x="1759" y="426"/>
                  </a:lnTo>
                  <a:lnTo>
                    <a:pt x="1761" y="415"/>
                  </a:lnTo>
                  <a:lnTo>
                    <a:pt x="1761" y="408"/>
                  </a:lnTo>
                  <a:lnTo>
                    <a:pt x="1761" y="404"/>
                  </a:lnTo>
                  <a:lnTo>
                    <a:pt x="1763" y="402"/>
                  </a:lnTo>
                  <a:lnTo>
                    <a:pt x="1764" y="390"/>
                  </a:lnTo>
                  <a:lnTo>
                    <a:pt x="1764" y="111"/>
                  </a:lnTo>
                  <a:lnTo>
                    <a:pt x="1761" y="84"/>
                  </a:lnTo>
                  <a:lnTo>
                    <a:pt x="1757" y="61"/>
                  </a:lnTo>
                  <a:lnTo>
                    <a:pt x="1752" y="50"/>
                  </a:lnTo>
                  <a:lnTo>
                    <a:pt x="1747" y="42"/>
                  </a:lnTo>
                  <a:lnTo>
                    <a:pt x="1741" y="33"/>
                  </a:lnTo>
                  <a:lnTo>
                    <a:pt x="1736" y="27"/>
                  </a:lnTo>
                  <a:lnTo>
                    <a:pt x="1719" y="14"/>
                  </a:lnTo>
                  <a:lnTo>
                    <a:pt x="1701" y="6"/>
                  </a:lnTo>
                  <a:lnTo>
                    <a:pt x="1689" y="2"/>
                  </a:lnTo>
                  <a:lnTo>
                    <a:pt x="1679" y="1"/>
                  </a:lnTo>
                  <a:lnTo>
                    <a:pt x="1653" y="0"/>
                  </a:lnTo>
                  <a:lnTo>
                    <a:pt x="111" y="0"/>
                  </a:lnTo>
                  <a:lnTo>
                    <a:pt x="84" y="1"/>
                  </a:lnTo>
                  <a:lnTo>
                    <a:pt x="61" y="6"/>
                  </a:lnTo>
                  <a:lnTo>
                    <a:pt x="42" y="14"/>
                  </a:lnTo>
                  <a:lnTo>
                    <a:pt x="27" y="27"/>
                  </a:lnTo>
                  <a:lnTo>
                    <a:pt x="14" y="42"/>
                  </a:lnTo>
                  <a:lnTo>
                    <a:pt x="6" y="61"/>
                  </a:lnTo>
                  <a:lnTo>
                    <a:pt x="1" y="84"/>
                  </a:lnTo>
                  <a:lnTo>
                    <a:pt x="0" y="111"/>
                  </a:lnTo>
                  <a:lnTo>
                    <a:pt x="0" y="390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>
                    <a:alpha val="70000"/>
                  </a:srgbClr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6" name="Freeform 14"/>
            <p:cNvSpPr>
              <a:spLocks/>
            </p:cNvSpPr>
            <p:nvPr/>
          </p:nvSpPr>
          <p:spPr bwMode="auto">
            <a:xfrm>
              <a:off x="533400" y="2928938"/>
              <a:ext cx="1447800" cy="344487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84" y="1"/>
                </a:cxn>
                <a:cxn ang="0">
                  <a:pos x="61" y="6"/>
                </a:cxn>
                <a:cxn ang="0">
                  <a:pos x="42" y="14"/>
                </a:cxn>
                <a:cxn ang="0">
                  <a:pos x="27" y="27"/>
                </a:cxn>
                <a:cxn ang="0">
                  <a:pos x="14" y="42"/>
                </a:cxn>
                <a:cxn ang="0">
                  <a:pos x="6" y="61"/>
                </a:cxn>
                <a:cxn ang="0">
                  <a:pos x="1" y="84"/>
                </a:cxn>
                <a:cxn ang="0">
                  <a:pos x="0" y="111"/>
                </a:cxn>
                <a:cxn ang="0">
                  <a:pos x="0" y="390"/>
                </a:cxn>
                <a:cxn ang="0">
                  <a:pos x="1" y="415"/>
                </a:cxn>
                <a:cxn ang="0">
                  <a:pos x="2" y="426"/>
                </a:cxn>
                <a:cxn ang="0">
                  <a:pos x="6" y="438"/>
                </a:cxn>
                <a:cxn ang="0">
                  <a:pos x="14" y="456"/>
                </a:cxn>
                <a:cxn ang="0">
                  <a:pos x="27" y="473"/>
                </a:cxn>
                <a:cxn ang="0">
                  <a:pos x="33" y="477"/>
                </a:cxn>
                <a:cxn ang="0">
                  <a:pos x="42" y="483"/>
                </a:cxn>
                <a:cxn ang="0">
                  <a:pos x="50" y="488"/>
                </a:cxn>
                <a:cxn ang="0">
                  <a:pos x="61" y="493"/>
                </a:cxn>
                <a:cxn ang="0">
                  <a:pos x="84" y="498"/>
                </a:cxn>
                <a:cxn ang="0">
                  <a:pos x="111" y="500"/>
                </a:cxn>
                <a:cxn ang="0">
                  <a:pos x="1653" y="500"/>
                </a:cxn>
                <a:cxn ang="0">
                  <a:pos x="1665" y="499"/>
                </a:cxn>
                <a:cxn ang="0">
                  <a:pos x="1668" y="498"/>
                </a:cxn>
                <a:cxn ang="0">
                  <a:pos x="1671" y="498"/>
                </a:cxn>
                <a:cxn ang="0">
                  <a:pos x="1679" y="498"/>
                </a:cxn>
                <a:cxn ang="0">
                  <a:pos x="1689" y="495"/>
                </a:cxn>
                <a:cxn ang="0">
                  <a:pos x="1701" y="493"/>
                </a:cxn>
                <a:cxn ang="0">
                  <a:pos x="1710" y="488"/>
                </a:cxn>
                <a:cxn ang="0">
                  <a:pos x="1719" y="483"/>
                </a:cxn>
                <a:cxn ang="0">
                  <a:pos x="1721" y="481"/>
                </a:cxn>
                <a:cxn ang="0">
                  <a:pos x="1723" y="480"/>
                </a:cxn>
                <a:cxn ang="0">
                  <a:pos x="1728" y="477"/>
                </a:cxn>
                <a:cxn ang="0">
                  <a:pos x="1736" y="473"/>
                </a:cxn>
                <a:cxn ang="0">
                  <a:pos x="1741" y="464"/>
                </a:cxn>
                <a:cxn ang="0">
                  <a:pos x="1743" y="459"/>
                </a:cxn>
                <a:cxn ang="0">
                  <a:pos x="1745" y="457"/>
                </a:cxn>
                <a:cxn ang="0">
                  <a:pos x="1747" y="456"/>
                </a:cxn>
                <a:cxn ang="0">
                  <a:pos x="1752" y="446"/>
                </a:cxn>
                <a:cxn ang="0">
                  <a:pos x="1757" y="438"/>
                </a:cxn>
                <a:cxn ang="0">
                  <a:pos x="1759" y="426"/>
                </a:cxn>
                <a:cxn ang="0">
                  <a:pos x="1761" y="415"/>
                </a:cxn>
                <a:cxn ang="0">
                  <a:pos x="1761" y="408"/>
                </a:cxn>
                <a:cxn ang="0">
                  <a:pos x="1761" y="404"/>
                </a:cxn>
                <a:cxn ang="0">
                  <a:pos x="1763" y="402"/>
                </a:cxn>
                <a:cxn ang="0">
                  <a:pos x="1764" y="390"/>
                </a:cxn>
                <a:cxn ang="0">
                  <a:pos x="1764" y="111"/>
                </a:cxn>
                <a:cxn ang="0">
                  <a:pos x="1761" y="84"/>
                </a:cxn>
                <a:cxn ang="0">
                  <a:pos x="1757" y="61"/>
                </a:cxn>
                <a:cxn ang="0">
                  <a:pos x="1752" y="50"/>
                </a:cxn>
                <a:cxn ang="0">
                  <a:pos x="1747" y="42"/>
                </a:cxn>
                <a:cxn ang="0">
                  <a:pos x="1741" y="33"/>
                </a:cxn>
                <a:cxn ang="0">
                  <a:pos x="1736" y="27"/>
                </a:cxn>
                <a:cxn ang="0">
                  <a:pos x="1719" y="14"/>
                </a:cxn>
                <a:cxn ang="0">
                  <a:pos x="1701" y="6"/>
                </a:cxn>
                <a:cxn ang="0">
                  <a:pos x="1689" y="2"/>
                </a:cxn>
                <a:cxn ang="0">
                  <a:pos x="1679" y="1"/>
                </a:cxn>
                <a:cxn ang="0">
                  <a:pos x="1653" y="0"/>
                </a:cxn>
                <a:cxn ang="0">
                  <a:pos x="111" y="0"/>
                </a:cxn>
              </a:cxnLst>
              <a:rect l="0" t="0" r="r" b="b"/>
              <a:pathLst>
                <a:path w="1764" h="500">
                  <a:moveTo>
                    <a:pt x="111" y="0"/>
                  </a:moveTo>
                  <a:lnTo>
                    <a:pt x="84" y="1"/>
                  </a:lnTo>
                  <a:lnTo>
                    <a:pt x="61" y="6"/>
                  </a:lnTo>
                  <a:lnTo>
                    <a:pt x="42" y="14"/>
                  </a:lnTo>
                  <a:lnTo>
                    <a:pt x="27" y="27"/>
                  </a:lnTo>
                  <a:lnTo>
                    <a:pt x="14" y="42"/>
                  </a:lnTo>
                  <a:lnTo>
                    <a:pt x="6" y="61"/>
                  </a:lnTo>
                  <a:lnTo>
                    <a:pt x="1" y="84"/>
                  </a:lnTo>
                  <a:lnTo>
                    <a:pt x="0" y="111"/>
                  </a:lnTo>
                  <a:lnTo>
                    <a:pt x="0" y="390"/>
                  </a:lnTo>
                  <a:lnTo>
                    <a:pt x="1" y="415"/>
                  </a:lnTo>
                  <a:lnTo>
                    <a:pt x="2" y="426"/>
                  </a:lnTo>
                  <a:lnTo>
                    <a:pt x="6" y="438"/>
                  </a:lnTo>
                  <a:lnTo>
                    <a:pt x="14" y="456"/>
                  </a:lnTo>
                  <a:lnTo>
                    <a:pt x="27" y="473"/>
                  </a:lnTo>
                  <a:lnTo>
                    <a:pt x="33" y="477"/>
                  </a:lnTo>
                  <a:lnTo>
                    <a:pt x="42" y="483"/>
                  </a:lnTo>
                  <a:lnTo>
                    <a:pt x="50" y="488"/>
                  </a:lnTo>
                  <a:lnTo>
                    <a:pt x="61" y="493"/>
                  </a:lnTo>
                  <a:lnTo>
                    <a:pt x="84" y="498"/>
                  </a:lnTo>
                  <a:lnTo>
                    <a:pt x="111" y="500"/>
                  </a:lnTo>
                  <a:lnTo>
                    <a:pt x="1653" y="500"/>
                  </a:lnTo>
                  <a:lnTo>
                    <a:pt x="1665" y="499"/>
                  </a:lnTo>
                  <a:lnTo>
                    <a:pt x="1668" y="498"/>
                  </a:lnTo>
                  <a:lnTo>
                    <a:pt x="1671" y="498"/>
                  </a:lnTo>
                  <a:lnTo>
                    <a:pt x="1679" y="498"/>
                  </a:lnTo>
                  <a:lnTo>
                    <a:pt x="1689" y="495"/>
                  </a:lnTo>
                  <a:lnTo>
                    <a:pt x="1701" y="493"/>
                  </a:lnTo>
                  <a:lnTo>
                    <a:pt x="1710" y="488"/>
                  </a:lnTo>
                  <a:lnTo>
                    <a:pt x="1719" y="483"/>
                  </a:lnTo>
                  <a:lnTo>
                    <a:pt x="1721" y="481"/>
                  </a:lnTo>
                  <a:lnTo>
                    <a:pt x="1723" y="480"/>
                  </a:lnTo>
                  <a:lnTo>
                    <a:pt x="1728" y="477"/>
                  </a:lnTo>
                  <a:lnTo>
                    <a:pt x="1736" y="473"/>
                  </a:lnTo>
                  <a:lnTo>
                    <a:pt x="1741" y="464"/>
                  </a:lnTo>
                  <a:lnTo>
                    <a:pt x="1743" y="459"/>
                  </a:lnTo>
                  <a:lnTo>
                    <a:pt x="1745" y="457"/>
                  </a:lnTo>
                  <a:lnTo>
                    <a:pt x="1747" y="456"/>
                  </a:lnTo>
                  <a:lnTo>
                    <a:pt x="1752" y="446"/>
                  </a:lnTo>
                  <a:lnTo>
                    <a:pt x="1757" y="438"/>
                  </a:lnTo>
                  <a:lnTo>
                    <a:pt x="1759" y="426"/>
                  </a:lnTo>
                  <a:lnTo>
                    <a:pt x="1761" y="415"/>
                  </a:lnTo>
                  <a:lnTo>
                    <a:pt x="1761" y="408"/>
                  </a:lnTo>
                  <a:lnTo>
                    <a:pt x="1761" y="404"/>
                  </a:lnTo>
                  <a:lnTo>
                    <a:pt x="1763" y="402"/>
                  </a:lnTo>
                  <a:lnTo>
                    <a:pt x="1764" y="390"/>
                  </a:lnTo>
                  <a:lnTo>
                    <a:pt x="1764" y="111"/>
                  </a:lnTo>
                  <a:lnTo>
                    <a:pt x="1761" y="84"/>
                  </a:lnTo>
                  <a:lnTo>
                    <a:pt x="1757" y="61"/>
                  </a:lnTo>
                  <a:lnTo>
                    <a:pt x="1752" y="50"/>
                  </a:lnTo>
                  <a:lnTo>
                    <a:pt x="1747" y="42"/>
                  </a:lnTo>
                  <a:lnTo>
                    <a:pt x="1741" y="33"/>
                  </a:lnTo>
                  <a:lnTo>
                    <a:pt x="1736" y="27"/>
                  </a:lnTo>
                  <a:lnTo>
                    <a:pt x="1719" y="14"/>
                  </a:lnTo>
                  <a:lnTo>
                    <a:pt x="1701" y="6"/>
                  </a:lnTo>
                  <a:lnTo>
                    <a:pt x="1689" y="2"/>
                  </a:lnTo>
                  <a:lnTo>
                    <a:pt x="1679" y="1"/>
                  </a:lnTo>
                  <a:lnTo>
                    <a:pt x="1653" y="0"/>
                  </a:lnTo>
                  <a:lnTo>
                    <a:pt x="111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>
                    <a:alpha val="70000"/>
                  </a:srgbClr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7" name="Freeform 15"/>
            <p:cNvSpPr>
              <a:spLocks/>
            </p:cNvSpPr>
            <p:nvPr/>
          </p:nvSpPr>
          <p:spPr bwMode="auto">
            <a:xfrm>
              <a:off x="533400" y="3275013"/>
              <a:ext cx="1447800" cy="346075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388"/>
                </a:cxn>
                <a:cxn ang="0">
                  <a:pos x="1" y="414"/>
                </a:cxn>
                <a:cxn ang="0">
                  <a:pos x="2" y="424"/>
                </a:cxn>
                <a:cxn ang="0">
                  <a:pos x="6" y="436"/>
                </a:cxn>
                <a:cxn ang="0">
                  <a:pos x="14" y="454"/>
                </a:cxn>
                <a:cxn ang="0">
                  <a:pos x="27" y="471"/>
                </a:cxn>
                <a:cxn ang="0">
                  <a:pos x="33" y="477"/>
                </a:cxn>
                <a:cxn ang="0">
                  <a:pos x="42" y="483"/>
                </a:cxn>
                <a:cxn ang="0">
                  <a:pos x="50" y="488"/>
                </a:cxn>
                <a:cxn ang="0">
                  <a:pos x="61" y="493"/>
                </a:cxn>
                <a:cxn ang="0">
                  <a:pos x="84" y="498"/>
                </a:cxn>
                <a:cxn ang="0">
                  <a:pos x="111" y="500"/>
                </a:cxn>
                <a:cxn ang="0">
                  <a:pos x="1653" y="500"/>
                </a:cxn>
                <a:cxn ang="0">
                  <a:pos x="1665" y="499"/>
                </a:cxn>
                <a:cxn ang="0">
                  <a:pos x="1668" y="498"/>
                </a:cxn>
                <a:cxn ang="0">
                  <a:pos x="1671" y="498"/>
                </a:cxn>
                <a:cxn ang="0">
                  <a:pos x="1679" y="498"/>
                </a:cxn>
                <a:cxn ang="0">
                  <a:pos x="1689" y="495"/>
                </a:cxn>
                <a:cxn ang="0">
                  <a:pos x="1701" y="493"/>
                </a:cxn>
                <a:cxn ang="0">
                  <a:pos x="1710" y="488"/>
                </a:cxn>
                <a:cxn ang="0">
                  <a:pos x="1719" y="483"/>
                </a:cxn>
                <a:cxn ang="0">
                  <a:pos x="1721" y="481"/>
                </a:cxn>
                <a:cxn ang="0">
                  <a:pos x="1723" y="480"/>
                </a:cxn>
                <a:cxn ang="0">
                  <a:pos x="1728" y="477"/>
                </a:cxn>
                <a:cxn ang="0">
                  <a:pos x="1729" y="475"/>
                </a:cxn>
                <a:cxn ang="0">
                  <a:pos x="1731" y="474"/>
                </a:cxn>
                <a:cxn ang="0">
                  <a:pos x="1736" y="471"/>
                </a:cxn>
                <a:cxn ang="0">
                  <a:pos x="1741" y="463"/>
                </a:cxn>
                <a:cxn ang="0">
                  <a:pos x="1743" y="458"/>
                </a:cxn>
                <a:cxn ang="0">
                  <a:pos x="1745" y="456"/>
                </a:cxn>
                <a:cxn ang="0">
                  <a:pos x="1747" y="454"/>
                </a:cxn>
                <a:cxn ang="0">
                  <a:pos x="1752" y="445"/>
                </a:cxn>
                <a:cxn ang="0">
                  <a:pos x="1757" y="436"/>
                </a:cxn>
                <a:cxn ang="0">
                  <a:pos x="1759" y="424"/>
                </a:cxn>
                <a:cxn ang="0">
                  <a:pos x="1761" y="414"/>
                </a:cxn>
                <a:cxn ang="0">
                  <a:pos x="1761" y="406"/>
                </a:cxn>
                <a:cxn ang="0">
                  <a:pos x="1761" y="403"/>
                </a:cxn>
                <a:cxn ang="0">
                  <a:pos x="1763" y="400"/>
                </a:cxn>
                <a:cxn ang="0">
                  <a:pos x="1764" y="388"/>
                </a:cxn>
                <a:cxn ang="0">
                  <a:pos x="1764" y="111"/>
                </a:cxn>
                <a:cxn ang="0">
                  <a:pos x="1761" y="84"/>
                </a:cxn>
                <a:cxn ang="0">
                  <a:pos x="1757" y="61"/>
                </a:cxn>
                <a:cxn ang="0">
                  <a:pos x="1752" y="50"/>
                </a:cxn>
                <a:cxn ang="0">
                  <a:pos x="1747" y="42"/>
                </a:cxn>
                <a:cxn ang="0">
                  <a:pos x="1741" y="33"/>
                </a:cxn>
                <a:cxn ang="0">
                  <a:pos x="1736" y="27"/>
                </a:cxn>
                <a:cxn ang="0">
                  <a:pos x="1719" y="14"/>
                </a:cxn>
                <a:cxn ang="0">
                  <a:pos x="1701" y="6"/>
                </a:cxn>
                <a:cxn ang="0">
                  <a:pos x="1689" y="2"/>
                </a:cxn>
                <a:cxn ang="0">
                  <a:pos x="1679" y="1"/>
                </a:cxn>
                <a:cxn ang="0">
                  <a:pos x="1653" y="0"/>
                </a:cxn>
                <a:cxn ang="0">
                  <a:pos x="111" y="0"/>
                </a:cxn>
                <a:cxn ang="0">
                  <a:pos x="84" y="1"/>
                </a:cxn>
                <a:cxn ang="0">
                  <a:pos x="61" y="6"/>
                </a:cxn>
                <a:cxn ang="0">
                  <a:pos x="42" y="14"/>
                </a:cxn>
                <a:cxn ang="0">
                  <a:pos x="27" y="27"/>
                </a:cxn>
                <a:cxn ang="0">
                  <a:pos x="14" y="42"/>
                </a:cxn>
                <a:cxn ang="0">
                  <a:pos x="6" y="61"/>
                </a:cxn>
                <a:cxn ang="0">
                  <a:pos x="1" y="84"/>
                </a:cxn>
                <a:cxn ang="0">
                  <a:pos x="0" y="111"/>
                </a:cxn>
              </a:cxnLst>
              <a:rect l="0" t="0" r="r" b="b"/>
              <a:pathLst>
                <a:path w="1764" h="500">
                  <a:moveTo>
                    <a:pt x="0" y="111"/>
                  </a:moveTo>
                  <a:lnTo>
                    <a:pt x="0" y="388"/>
                  </a:lnTo>
                  <a:lnTo>
                    <a:pt x="1" y="414"/>
                  </a:lnTo>
                  <a:lnTo>
                    <a:pt x="2" y="424"/>
                  </a:lnTo>
                  <a:lnTo>
                    <a:pt x="6" y="436"/>
                  </a:lnTo>
                  <a:lnTo>
                    <a:pt x="14" y="454"/>
                  </a:lnTo>
                  <a:lnTo>
                    <a:pt x="27" y="471"/>
                  </a:lnTo>
                  <a:lnTo>
                    <a:pt x="33" y="477"/>
                  </a:lnTo>
                  <a:lnTo>
                    <a:pt x="42" y="483"/>
                  </a:lnTo>
                  <a:lnTo>
                    <a:pt x="50" y="488"/>
                  </a:lnTo>
                  <a:lnTo>
                    <a:pt x="61" y="493"/>
                  </a:lnTo>
                  <a:lnTo>
                    <a:pt x="84" y="498"/>
                  </a:lnTo>
                  <a:lnTo>
                    <a:pt x="111" y="500"/>
                  </a:lnTo>
                  <a:lnTo>
                    <a:pt x="1653" y="500"/>
                  </a:lnTo>
                  <a:lnTo>
                    <a:pt x="1665" y="499"/>
                  </a:lnTo>
                  <a:lnTo>
                    <a:pt x="1668" y="498"/>
                  </a:lnTo>
                  <a:lnTo>
                    <a:pt x="1671" y="498"/>
                  </a:lnTo>
                  <a:lnTo>
                    <a:pt x="1679" y="498"/>
                  </a:lnTo>
                  <a:lnTo>
                    <a:pt x="1689" y="495"/>
                  </a:lnTo>
                  <a:lnTo>
                    <a:pt x="1701" y="493"/>
                  </a:lnTo>
                  <a:lnTo>
                    <a:pt x="1710" y="488"/>
                  </a:lnTo>
                  <a:lnTo>
                    <a:pt x="1719" y="483"/>
                  </a:lnTo>
                  <a:lnTo>
                    <a:pt x="1721" y="481"/>
                  </a:lnTo>
                  <a:lnTo>
                    <a:pt x="1723" y="480"/>
                  </a:lnTo>
                  <a:lnTo>
                    <a:pt x="1728" y="477"/>
                  </a:lnTo>
                  <a:lnTo>
                    <a:pt x="1729" y="475"/>
                  </a:lnTo>
                  <a:lnTo>
                    <a:pt x="1731" y="474"/>
                  </a:lnTo>
                  <a:lnTo>
                    <a:pt x="1736" y="471"/>
                  </a:lnTo>
                  <a:lnTo>
                    <a:pt x="1741" y="463"/>
                  </a:lnTo>
                  <a:lnTo>
                    <a:pt x="1743" y="458"/>
                  </a:lnTo>
                  <a:lnTo>
                    <a:pt x="1745" y="456"/>
                  </a:lnTo>
                  <a:lnTo>
                    <a:pt x="1747" y="454"/>
                  </a:lnTo>
                  <a:lnTo>
                    <a:pt x="1752" y="445"/>
                  </a:lnTo>
                  <a:lnTo>
                    <a:pt x="1757" y="436"/>
                  </a:lnTo>
                  <a:lnTo>
                    <a:pt x="1759" y="424"/>
                  </a:lnTo>
                  <a:lnTo>
                    <a:pt x="1761" y="414"/>
                  </a:lnTo>
                  <a:lnTo>
                    <a:pt x="1761" y="406"/>
                  </a:lnTo>
                  <a:lnTo>
                    <a:pt x="1761" y="403"/>
                  </a:lnTo>
                  <a:lnTo>
                    <a:pt x="1763" y="400"/>
                  </a:lnTo>
                  <a:lnTo>
                    <a:pt x="1764" y="388"/>
                  </a:lnTo>
                  <a:lnTo>
                    <a:pt x="1764" y="111"/>
                  </a:lnTo>
                  <a:lnTo>
                    <a:pt x="1761" y="84"/>
                  </a:lnTo>
                  <a:lnTo>
                    <a:pt x="1757" y="61"/>
                  </a:lnTo>
                  <a:lnTo>
                    <a:pt x="1752" y="50"/>
                  </a:lnTo>
                  <a:lnTo>
                    <a:pt x="1747" y="42"/>
                  </a:lnTo>
                  <a:lnTo>
                    <a:pt x="1741" y="33"/>
                  </a:lnTo>
                  <a:lnTo>
                    <a:pt x="1736" y="27"/>
                  </a:lnTo>
                  <a:lnTo>
                    <a:pt x="1719" y="14"/>
                  </a:lnTo>
                  <a:lnTo>
                    <a:pt x="1701" y="6"/>
                  </a:lnTo>
                  <a:lnTo>
                    <a:pt x="1689" y="2"/>
                  </a:lnTo>
                  <a:lnTo>
                    <a:pt x="1679" y="1"/>
                  </a:lnTo>
                  <a:lnTo>
                    <a:pt x="1653" y="0"/>
                  </a:lnTo>
                  <a:lnTo>
                    <a:pt x="111" y="0"/>
                  </a:lnTo>
                  <a:lnTo>
                    <a:pt x="84" y="1"/>
                  </a:lnTo>
                  <a:lnTo>
                    <a:pt x="61" y="6"/>
                  </a:lnTo>
                  <a:lnTo>
                    <a:pt x="42" y="14"/>
                  </a:lnTo>
                  <a:lnTo>
                    <a:pt x="27" y="27"/>
                  </a:lnTo>
                  <a:lnTo>
                    <a:pt x="14" y="42"/>
                  </a:lnTo>
                  <a:lnTo>
                    <a:pt x="6" y="61"/>
                  </a:lnTo>
                  <a:lnTo>
                    <a:pt x="1" y="84"/>
                  </a:lnTo>
                  <a:lnTo>
                    <a:pt x="0" y="111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>
                    <a:alpha val="70000"/>
                  </a:srgbClr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8" name="Freeform 16"/>
            <p:cNvSpPr>
              <a:spLocks/>
            </p:cNvSpPr>
            <p:nvPr/>
          </p:nvSpPr>
          <p:spPr bwMode="auto">
            <a:xfrm>
              <a:off x="533400" y="3624263"/>
              <a:ext cx="1447800" cy="631825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84" y="1"/>
                </a:cxn>
                <a:cxn ang="0">
                  <a:pos x="61" y="6"/>
                </a:cxn>
                <a:cxn ang="0">
                  <a:pos x="42" y="15"/>
                </a:cxn>
                <a:cxn ang="0">
                  <a:pos x="27" y="28"/>
                </a:cxn>
                <a:cxn ang="0">
                  <a:pos x="14" y="42"/>
                </a:cxn>
                <a:cxn ang="0">
                  <a:pos x="6" y="61"/>
                </a:cxn>
                <a:cxn ang="0">
                  <a:pos x="1" y="84"/>
                </a:cxn>
                <a:cxn ang="0">
                  <a:pos x="0" y="112"/>
                </a:cxn>
                <a:cxn ang="0">
                  <a:pos x="0" y="807"/>
                </a:cxn>
                <a:cxn ang="0">
                  <a:pos x="1" y="832"/>
                </a:cxn>
                <a:cxn ang="0">
                  <a:pos x="2" y="843"/>
                </a:cxn>
                <a:cxn ang="0">
                  <a:pos x="6" y="855"/>
                </a:cxn>
                <a:cxn ang="0">
                  <a:pos x="14" y="873"/>
                </a:cxn>
                <a:cxn ang="0">
                  <a:pos x="27" y="889"/>
                </a:cxn>
                <a:cxn ang="0">
                  <a:pos x="33" y="894"/>
                </a:cxn>
                <a:cxn ang="0">
                  <a:pos x="42" y="900"/>
                </a:cxn>
                <a:cxn ang="0">
                  <a:pos x="50" y="905"/>
                </a:cxn>
                <a:cxn ang="0">
                  <a:pos x="61" y="910"/>
                </a:cxn>
                <a:cxn ang="0">
                  <a:pos x="84" y="915"/>
                </a:cxn>
                <a:cxn ang="0">
                  <a:pos x="111" y="917"/>
                </a:cxn>
                <a:cxn ang="0">
                  <a:pos x="1653" y="917"/>
                </a:cxn>
                <a:cxn ang="0">
                  <a:pos x="1665" y="916"/>
                </a:cxn>
                <a:cxn ang="0">
                  <a:pos x="1668" y="915"/>
                </a:cxn>
                <a:cxn ang="0">
                  <a:pos x="1671" y="915"/>
                </a:cxn>
                <a:cxn ang="0">
                  <a:pos x="1679" y="915"/>
                </a:cxn>
                <a:cxn ang="0">
                  <a:pos x="1689" y="912"/>
                </a:cxn>
                <a:cxn ang="0">
                  <a:pos x="1701" y="910"/>
                </a:cxn>
                <a:cxn ang="0">
                  <a:pos x="1710" y="905"/>
                </a:cxn>
                <a:cxn ang="0">
                  <a:pos x="1719" y="900"/>
                </a:cxn>
                <a:cxn ang="0">
                  <a:pos x="1721" y="898"/>
                </a:cxn>
                <a:cxn ang="0">
                  <a:pos x="1723" y="897"/>
                </a:cxn>
                <a:cxn ang="0">
                  <a:pos x="1728" y="894"/>
                </a:cxn>
                <a:cxn ang="0">
                  <a:pos x="1736" y="889"/>
                </a:cxn>
                <a:cxn ang="0">
                  <a:pos x="1741" y="881"/>
                </a:cxn>
                <a:cxn ang="0">
                  <a:pos x="1743" y="876"/>
                </a:cxn>
                <a:cxn ang="0">
                  <a:pos x="1745" y="874"/>
                </a:cxn>
                <a:cxn ang="0">
                  <a:pos x="1747" y="873"/>
                </a:cxn>
                <a:cxn ang="0">
                  <a:pos x="1752" y="863"/>
                </a:cxn>
                <a:cxn ang="0">
                  <a:pos x="1757" y="855"/>
                </a:cxn>
                <a:cxn ang="0">
                  <a:pos x="1759" y="843"/>
                </a:cxn>
                <a:cxn ang="0">
                  <a:pos x="1761" y="832"/>
                </a:cxn>
                <a:cxn ang="0">
                  <a:pos x="1761" y="825"/>
                </a:cxn>
                <a:cxn ang="0">
                  <a:pos x="1761" y="821"/>
                </a:cxn>
                <a:cxn ang="0">
                  <a:pos x="1763" y="819"/>
                </a:cxn>
                <a:cxn ang="0">
                  <a:pos x="1764" y="807"/>
                </a:cxn>
                <a:cxn ang="0">
                  <a:pos x="1764" y="112"/>
                </a:cxn>
                <a:cxn ang="0">
                  <a:pos x="1761" y="84"/>
                </a:cxn>
                <a:cxn ang="0">
                  <a:pos x="1757" y="61"/>
                </a:cxn>
                <a:cxn ang="0">
                  <a:pos x="1752" y="51"/>
                </a:cxn>
                <a:cxn ang="0">
                  <a:pos x="1747" y="42"/>
                </a:cxn>
                <a:cxn ang="0">
                  <a:pos x="1741" y="34"/>
                </a:cxn>
                <a:cxn ang="0">
                  <a:pos x="1736" y="28"/>
                </a:cxn>
                <a:cxn ang="0">
                  <a:pos x="1719" y="15"/>
                </a:cxn>
                <a:cxn ang="0">
                  <a:pos x="1701" y="6"/>
                </a:cxn>
                <a:cxn ang="0">
                  <a:pos x="1689" y="3"/>
                </a:cxn>
                <a:cxn ang="0">
                  <a:pos x="1679" y="1"/>
                </a:cxn>
                <a:cxn ang="0">
                  <a:pos x="1653" y="0"/>
                </a:cxn>
                <a:cxn ang="0">
                  <a:pos x="111" y="0"/>
                </a:cxn>
              </a:cxnLst>
              <a:rect l="0" t="0" r="r" b="b"/>
              <a:pathLst>
                <a:path w="1764" h="917">
                  <a:moveTo>
                    <a:pt x="111" y="0"/>
                  </a:moveTo>
                  <a:lnTo>
                    <a:pt x="84" y="1"/>
                  </a:lnTo>
                  <a:lnTo>
                    <a:pt x="61" y="6"/>
                  </a:lnTo>
                  <a:lnTo>
                    <a:pt x="42" y="15"/>
                  </a:lnTo>
                  <a:lnTo>
                    <a:pt x="27" y="28"/>
                  </a:lnTo>
                  <a:lnTo>
                    <a:pt x="14" y="42"/>
                  </a:lnTo>
                  <a:lnTo>
                    <a:pt x="6" y="61"/>
                  </a:lnTo>
                  <a:lnTo>
                    <a:pt x="1" y="84"/>
                  </a:lnTo>
                  <a:lnTo>
                    <a:pt x="0" y="112"/>
                  </a:lnTo>
                  <a:lnTo>
                    <a:pt x="0" y="807"/>
                  </a:lnTo>
                  <a:lnTo>
                    <a:pt x="1" y="832"/>
                  </a:lnTo>
                  <a:lnTo>
                    <a:pt x="2" y="843"/>
                  </a:lnTo>
                  <a:lnTo>
                    <a:pt x="6" y="855"/>
                  </a:lnTo>
                  <a:lnTo>
                    <a:pt x="14" y="873"/>
                  </a:lnTo>
                  <a:lnTo>
                    <a:pt x="27" y="889"/>
                  </a:lnTo>
                  <a:lnTo>
                    <a:pt x="33" y="894"/>
                  </a:lnTo>
                  <a:lnTo>
                    <a:pt x="42" y="900"/>
                  </a:lnTo>
                  <a:lnTo>
                    <a:pt x="50" y="905"/>
                  </a:lnTo>
                  <a:lnTo>
                    <a:pt x="61" y="910"/>
                  </a:lnTo>
                  <a:lnTo>
                    <a:pt x="84" y="915"/>
                  </a:lnTo>
                  <a:lnTo>
                    <a:pt x="111" y="917"/>
                  </a:lnTo>
                  <a:lnTo>
                    <a:pt x="1653" y="917"/>
                  </a:lnTo>
                  <a:lnTo>
                    <a:pt x="1665" y="916"/>
                  </a:lnTo>
                  <a:lnTo>
                    <a:pt x="1668" y="915"/>
                  </a:lnTo>
                  <a:lnTo>
                    <a:pt x="1671" y="915"/>
                  </a:lnTo>
                  <a:lnTo>
                    <a:pt x="1679" y="915"/>
                  </a:lnTo>
                  <a:lnTo>
                    <a:pt x="1689" y="912"/>
                  </a:lnTo>
                  <a:lnTo>
                    <a:pt x="1701" y="910"/>
                  </a:lnTo>
                  <a:lnTo>
                    <a:pt x="1710" y="905"/>
                  </a:lnTo>
                  <a:lnTo>
                    <a:pt x="1719" y="900"/>
                  </a:lnTo>
                  <a:lnTo>
                    <a:pt x="1721" y="898"/>
                  </a:lnTo>
                  <a:lnTo>
                    <a:pt x="1723" y="897"/>
                  </a:lnTo>
                  <a:lnTo>
                    <a:pt x="1728" y="894"/>
                  </a:lnTo>
                  <a:lnTo>
                    <a:pt x="1736" y="889"/>
                  </a:lnTo>
                  <a:lnTo>
                    <a:pt x="1741" y="881"/>
                  </a:lnTo>
                  <a:lnTo>
                    <a:pt x="1743" y="876"/>
                  </a:lnTo>
                  <a:lnTo>
                    <a:pt x="1745" y="874"/>
                  </a:lnTo>
                  <a:lnTo>
                    <a:pt x="1747" y="873"/>
                  </a:lnTo>
                  <a:lnTo>
                    <a:pt x="1752" y="863"/>
                  </a:lnTo>
                  <a:lnTo>
                    <a:pt x="1757" y="855"/>
                  </a:lnTo>
                  <a:lnTo>
                    <a:pt x="1759" y="843"/>
                  </a:lnTo>
                  <a:lnTo>
                    <a:pt x="1761" y="832"/>
                  </a:lnTo>
                  <a:lnTo>
                    <a:pt x="1761" y="825"/>
                  </a:lnTo>
                  <a:lnTo>
                    <a:pt x="1761" y="821"/>
                  </a:lnTo>
                  <a:lnTo>
                    <a:pt x="1763" y="819"/>
                  </a:lnTo>
                  <a:lnTo>
                    <a:pt x="1764" y="807"/>
                  </a:lnTo>
                  <a:lnTo>
                    <a:pt x="1764" y="112"/>
                  </a:lnTo>
                  <a:lnTo>
                    <a:pt x="1761" y="84"/>
                  </a:lnTo>
                  <a:lnTo>
                    <a:pt x="1757" y="61"/>
                  </a:lnTo>
                  <a:lnTo>
                    <a:pt x="1752" y="51"/>
                  </a:lnTo>
                  <a:lnTo>
                    <a:pt x="1747" y="42"/>
                  </a:lnTo>
                  <a:lnTo>
                    <a:pt x="1741" y="34"/>
                  </a:lnTo>
                  <a:lnTo>
                    <a:pt x="1736" y="28"/>
                  </a:lnTo>
                  <a:lnTo>
                    <a:pt x="1719" y="15"/>
                  </a:lnTo>
                  <a:lnTo>
                    <a:pt x="1701" y="6"/>
                  </a:lnTo>
                  <a:lnTo>
                    <a:pt x="1689" y="3"/>
                  </a:lnTo>
                  <a:lnTo>
                    <a:pt x="1679" y="1"/>
                  </a:lnTo>
                  <a:lnTo>
                    <a:pt x="1653" y="0"/>
                  </a:lnTo>
                  <a:lnTo>
                    <a:pt x="111" y="0"/>
                  </a:lnTo>
                  <a:close/>
                </a:path>
              </a:pathLst>
            </a:custGeom>
            <a:gradFill rotWithShape="1">
              <a:gsLst>
                <a:gs pos="0">
                  <a:srgbClr val="005596">
                    <a:gamma/>
                    <a:shade val="46275"/>
                    <a:invGamma/>
                  </a:srgbClr>
                </a:gs>
                <a:gs pos="50000">
                  <a:srgbClr val="005596">
                    <a:alpha val="58000"/>
                  </a:srgbClr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29" name="Rectangle 17"/>
            <p:cNvSpPr>
              <a:spLocks noChangeArrowheads="1"/>
            </p:cNvSpPr>
            <p:nvPr/>
          </p:nvSpPr>
          <p:spPr bwMode="auto">
            <a:xfrm>
              <a:off x="894220" y="1997075"/>
              <a:ext cx="72616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Applications</a:t>
              </a:r>
            </a:p>
          </p:txBody>
        </p:sp>
        <p:sp>
          <p:nvSpPr>
            <p:cNvPr id="1930" name="Rectangle 18"/>
            <p:cNvSpPr>
              <a:spLocks noChangeArrowheads="1"/>
            </p:cNvSpPr>
            <p:nvPr/>
          </p:nvSpPr>
          <p:spPr bwMode="auto">
            <a:xfrm>
              <a:off x="890213" y="2339975"/>
              <a:ext cx="73417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Print Drivers</a:t>
              </a:r>
            </a:p>
          </p:txBody>
        </p:sp>
        <p:sp>
          <p:nvSpPr>
            <p:cNvPr id="1931" name="Rectangle 19"/>
            <p:cNvSpPr>
              <a:spLocks noChangeArrowheads="1"/>
            </p:cNvSpPr>
            <p:nvPr/>
          </p:nvSpPr>
          <p:spPr bwMode="auto">
            <a:xfrm>
              <a:off x="925479" y="2676525"/>
              <a:ext cx="66364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File System</a:t>
              </a:r>
            </a:p>
          </p:txBody>
        </p:sp>
        <p:sp>
          <p:nvSpPr>
            <p:cNvPr id="1932" name="Rectangle 20"/>
            <p:cNvSpPr>
              <a:spLocks noChangeArrowheads="1"/>
            </p:cNvSpPr>
            <p:nvPr/>
          </p:nvSpPr>
          <p:spPr bwMode="auto">
            <a:xfrm>
              <a:off x="733920" y="3022600"/>
              <a:ext cx="104676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Operating System</a:t>
              </a:r>
            </a:p>
          </p:txBody>
        </p:sp>
        <p:sp>
          <p:nvSpPr>
            <p:cNvPr id="1933" name="Rectangle 21"/>
            <p:cNvSpPr>
              <a:spLocks noChangeArrowheads="1"/>
            </p:cNvSpPr>
            <p:nvPr/>
          </p:nvSpPr>
          <p:spPr bwMode="auto">
            <a:xfrm>
              <a:off x="722699" y="3363913"/>
              <a:ext cx="106920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Network Interface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34" name="Group 22"/>
            <p:cNvGrpSpPr>
              <a:grpSpLocks/>
            </p:cNvGrpSpPr>
            <p:nvPr/>
          </p:nvGrpSpPr>
          <p:grpSpPr bwMode="auto">
            <a:xfrm>
              <a:off x="2065338" y="2003425"/>
              <a:ext cx="722312" cy="2149475"/>
              <a:chOff x="1183" y="1540"/>
              <a:chExt cx="350" cy="1041"/>
            </a:xfrm>
          </p:grpSpPr>
          <p:sp>
            <p:nvSpPr>
              <p:cNvPr id="1935" name="Freeform 23"/>
              <p:cNvSpPr>
                <a:spLocks/>
              </p:cNvSpPr>
              <p:nvPr/>
            </p:nvSpPr>
            <p:spPr bwMode="auto">
              <a:xfrm>
                <a:off x="1183" y="256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6" name="Freeform 24"/>
              <p:cNvSpPr>
                <a:spLocks/>
              </p:cNvSpPr>
              <p:nvPr/>
            </p:nvSpPr>
            <p:spPr bwMode="auto">
              <a:xfrm>
                <a:off x="1201" y="253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8" y="41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8" y="41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7" name="Freeform 25"/>
              <p:cNvSpPr>
                <a:spLocks/>
              </p:cNvSpPr>
              <p:nvPr/>
            </p:nvSpPr>
            <p:spPr bwMode="auto">
              <a:xfrm>
                <a:off x="1218" y="2512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8" name="Freeform 26"/>
              <p:cNvSpPr>
                <a:spLocks/>
              </p:cNvSpPr>
              <p:nvPr/>
            </p:nvSpPr>
            <p:spPr bwMode="auto">
              <a:xfrm>
                <a:off x="1236" y="2486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2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39" name="Freeform 27"/>
              <p:cNvSpPr>
                <a:spLocks/>
              </p:cNvSpPr>
              <p:nvPr/>
            </p:nvSpPr>
            <p:spPr bwMode="auto">
              <a:xfrm>
                <a:off x="1254" y="245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0" name="Freeform 28"/>
              <p:cNvSpPr>
                <a:spLocks/>
              </p:cNvSpPr>
              <p:nvPr/>
            </p:nvSpPr>
            <p:spPr bwMode="auto">
              <a:xfrm>
                <a:off x="1271" y="243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1" name="Freeform 29"/>
              <p:cNvSpPr>
                <a:spLocks/>
              </p:cNvSpPr>
              <p:nvPr/>
            </p:nvSpPr>
            <p:spPr bwMode="auto">
              <a:xfrm>
                <a:off x="1289" y="240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8" y="41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8" y="41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2" name="Freeform 30"/>
              <p:cNvSpPr>
                <a:spLocks/>
              </p:cNvSpPr>
              <p:nvPr/>
            </p:nvSpPr>
            <p:spPr bwMode="auto">
              <a:xfrm>
                <a:off x="1306" y="2380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3" name="Freeform 31"/>
              <p:cNvSpPr>
                <a:spLocks/>
              </p:cNvSpPr>
              <p:nvPr/>
            </p:nvSpPr>
            <p:spPr bwMode="auto">
              <a:xfrm>
                <a:off x="1324" y="235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4" name="Freeform 32"/>
              <p:cNvSpPr>
                <a:spLocks/>
              </p:cNvSpPr>
              <p:nvPr/>
            </p:nvSpPr>
            <p:spPr bwMode="auto">
              <a:xfrm>
                <a:off x="1342" y="2326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1" y="8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2" y="2"/>
                    </a:lnTo>
                    <a:lnTo>
                      <a:pt x="41" y="8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5" name="Freeform 33"/>
              <p:cNvSpPr>
                <a:spLocks/>
              </p:cNvSpPr>
              <p:nvPr/>
            </p:nvSpPr>
            <p:spPr bwMode="auto">
              <a:xfrm>
                <a:off x="1359" y="229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6" name="Freeform 34"/>
              <p:cNvSpPr>
                <a:spLocks/>
              </p:cNvSpPr>
              <p:nvPr/>
            </p:nvSpPr>
            <p:spPr bwMode="auto">
              <a:xfrm>
                <a:off x="1377" y="227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3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7" name="Freeform 35"/>
              <p:cNvSpPr>
                <a:spLocks/>
              </p:cNvSpPr>
              <p:nvPr/>
            </p:nvSpPr>
            <p:spPr bwMode="auto">
              <a:xfrm>
                <a:off x="1394" y="224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8" name="Freeform 36"/>
              <p:cNvSpPr>
                <a:spLocks/>
              </p:cNvSpPr>
              <p:nvPr/>
            </p:nvSpPr>
            <p:spPr bwMode="auto">
              <a:xfrm>
                <a:off x="1412" y="2218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2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49" name="Freeform 37"/>
              <p:cNvSpPr>
                <a:spLocks/>
              </p:cNvSpPr>
              <p:nvPr/>
            </p:nvSpPr>
            <p:spPr bwMode="auto">
              <a:xfrm>
                <a:off x="1430" y="219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0" name="Freeform 38"/>
              <p:cNvSpPr>
                <a:spLocks/>
              </p:cNvSpPr>
              <p:nvPr/>
            </p:nvSpPr>
            <p:spPr bwMode="auto">
              <a:xfrm>
                <a:off x="1447" y="2164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1" name="Freeform 39"/>
              <p:cNvSpPr>
                <a:spLocks/>
              </p:cNvSpPr>
              <p:nvPr/>
            </p:nvSpPr>
            <p:spPr bwMode="auto">
              <a:xfrm>
                <a:off x="1465" y="2138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4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6"/>
                  </a:cxn>
                  <a:cxn ang="0">
                    <a:pos x="26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8" y="40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6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8" y="40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2" name="Freeform 40"/>
              <p:cNvSpPr>
                <a:spLocks/>
              </p:cNvSpPr>
              <p:nvPr/>
            </p:nvSpPr>
            <p:spPr bwMode="auto">
              <a:xfrm>
                <a:off x="1482" y="211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3" name="Freeform 41"/>
              <p:cNvSpPr>
                <a:spLocks/>
              </p:cNvSpPr>
              <p:nvPr/>
            </p:nvSpPr>
            <p:spPr bwMode="auto">
              <a:xfrm>
                <a:off x="1500" y="208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2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4" name="Freeform 42"/>
              <p:cNvSpPr>
                <a:spLocks/>
              </p:cNvSpPr>
              <p:nvPr/>
            </p:nvSpPr>
            <p:spPr bwMode="auto">
              <a:xfrm>
                <a:off x="1517" y="2056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5" name="Freeform 43"/>
              <p:cNvSpPr>
                <a:spLocks/>
              </p:cNvSpPr>
              <p:nvPr/>
            </p:nvSpPr>
            <p:spPr bwMode="auto">
              <a:xfrm>
                <a:off x="1505" y="202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6" name="Freeform 44"/>
              <p:cNvSpPr>
                <a:spLocks/>
              </p:cNvSpPr>
              <p:nvPr/>
            </p:nvSpPr>
            <p:spPr bwMode="auto">
              <a:xfrm>
                <a:off x="1488" y="2002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7" name="Freeform 45"/>
              <p:cNvSpPr>
                <a:spLocks/>
              </p:cNvSpPr>
              <p:nvPr/>
            </p:nvSpPr>
            <p:spPr bwMode="auto">
              <a:xfrm>
                <a:off x="1472" y="197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8" name="Freeform 46"/>
              <p:cNvSpPr>
                <a:spLocks/>
              </p:cNvSpPr>
              <p:nvPr/>
            </p:nvSpPr>
            <p:spPr bwMode="auto">
              <a:xfrm>
                <a:off x="1455" y="194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3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8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9" name="Freeform 47"/>
              <p:cNvSpPr>
                <a:spLocks/>
              </p:cNvSpPr>
              <p:nvPr/>
            </p:nvSpPr>
            <p:spPr bwMode="auto">
              <a:xfrm>
                <a:off x="1438" y="1920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0" name="Freeform 48"/>
              <p:cNvSpPr>
                <a:spLocks/>
              </p:cNvSpPr>
              <p:nvPr/>
            </p:nvSpPr>
            <p:spPr bwMode="auto">
              <a:xfrm>
                <a:off x="1421" y="189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1" name="Freeform 49"/>
              <p:cNvSpPr>
                <a:spLocks/>
              </p:cNvSpPr>
              <p:nvPr/>
            </p:nvSpPr>
            <p:spPr bwMode="auto">
              <a:xfrm>
                <a:off x="1404" y="1866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2" name="Freeform 50"/>
              <p:cNvSpPr>
                <a:spLocks/>
              </p:cNvSpPr>
              <p:nvPr/>
            </p:nvSpPr>
            <p:spPr bwMode="auto">
              <a:xfrm>
                <a:off x="1388" y="183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3" name="Freeform 51"/>
              <p:cNvSpPr>
                <a:spLocks/>
              </p:cNvSpPr>
              <p:nvPr/>
            </p:nvSpPr>
            <p:spPr bwMode="auto">
              <a:xfrm>
                <a:off x="1371" y="181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3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8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4" name="Freeform 52"/>
              <p:cNvSpPr>
                <a:spLocks/>
              </p:cNvSpPr>
              <p:nvPr/>
            </p:nvSpPr>
            <p:spPr bwMode="auto">
              <a:xfrm>
                <a:off x="1354" y="1784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5" name="Freeform 53"/>
              <p:cNvSpPr>
                <a:spLocks/>
              </p:cNvSpPr>
              <p:nvPr/>
            </p:nvSpPr>
            <p:spPr bwMode="auto">
              <a:xfrm>
                <a:off x="1337" y="175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6" name="Freeform 54"/>
              <p:cNvSpPr>
                <a:spLocks/>
              </p:cNvSpPr>
              <p:nvPr/>
            </p:nvSpPr>
            <p:spPr bwMode="auto">
              <a:xfrm>
                <a:off x="1321" y="1730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7" name="Freeform 55"/>
              <p:cNvSpPr>
                <a:spLocks/>
              </p:cNvSpPr>
              <p:nvPr/>
            </p:nvSpPr>
            <p:spPr bwMode="auto">
              <a:xfrm>
                <a:off x="1304" y="170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8" name="Freeform 56"/>
              <p:cNvSpPr>
                <a:spLocks/>
              </p:cNvSpPr>
              <p:nvPr/>
            </p:nvSpPr>
            <p:spPr bwMode="auto">
              <a:xfrm>
                <a:off x="1288" y="167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69" name="Freeform 57"/>
              <p:cNvSpPr>
                <a:spLocks/>
              </p:cNvSpPr>
              <p:nvPr/>
            </p:nvSpPr>
            <p:spPr bwMode="auto">
              <a:xfrm>
                <a:off x="1272" y="1648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0" name="Freeform 58"/>
              <p:cNvSpPr>
                <a:spLocks/>
              </p:cNvSpPr>
              <p:nvPr/>
            </p:nvSpPr>
            <p:spPr bwMode="auto">
              <a:xfrm>
                <a:off x="1256" y="162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1" name="Freeform 59"/>
              <p:cNvSpPr>
                <a:spLocks/>
              </p:cNvSpPr>
              <p:nvPr/>
            </p:nvSpPr>
            <p:spPr bwMode="auto">
              <a:xfrm>
                <a:off x="1240" y="1594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2" name="Freeform 60"/>
              <p:cNvSpPr>
                <a:spLocks/>
              </p:cNvSpPr>
              <p:nvPr/>
            </p:nvSpPr>
            <p:spPr bwMode="auto">
              <a:xfrm>
                <a:off x="1224" y="156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3" name="Freeform 61"/>
              <p:cNvSpPr>
                <a:spLocks/>
              </p:cNvSpPr>
              <p:nvPr/>
            </p:nvSpPr>
            <p:spPr bwMode="auto">
              <a:xfrm>
                <a:off x="1207" y="1540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4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6"/>
                  </a:cxn>
                  <a:cxn ang="0">
                    <a:pos x="26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8" y="40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6"/>
                    </a:lnTo>
                    <a:lnTo>
                      <a:pt x="26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8" y="40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974" name="Freeform 62"/>
            <p:cNvSpPr>
              <a:spLocks/>
            </p:cNvSpPr>
            <p:nvPr/>
          </p:nvSpPr>
          <p:spPr bwMode="auto">
            <a:xfrm>
              <a:off x="127000" y="1390650"/>
              <a:ext cx="2241550" cy="3290888"/>
            </a:xfrm>
            <a:custGeom>
              <a:avLst/>
              <a:gdLst/>
              <a:ahLst/>
              <a:cxnLst>
                <a:cxn ang="0">
                  <a:pos x="2556" y="420"/>
                </a:cxn>
                <a:cxn ang="0">
                  <a:pos x="2389" y="269"/>
                </a:cxn>
                <a:cxn ang="0">
                  <a:pos x="2153" y="119"/>
                </a:cxn>
                <a:cxn ang="0">
                  <a:pos x="1900" y="29"/>
                </a:cxn>
                <a:cxn ang="0">
                  <a:pos x="1630" y="0"/>
                </a:cxn>
                <a:cxn ang="0">
                  <a:pos x="1357" y="29"/>
                </a:cxn>
                <a:cxn ang="0">
                  <a:pos x="1104" y="119"/>
                </a:cxn>
                <a:cxn ang="0">
                  <a:pos x="868" y="269"/>
                </a:cxn>
                <a:cxn ang="0">
                  <a:pos x="648" y="479"/>
                </a:cxn>
                <a:cxn ang="0">
                  <a:pos x="487" y="683"/>
                </a:cxn>
                <a:cxn ang="0">
                  <a:pos x="313" y="971"/>
                </a:cxn>
                <a:cxn ang="0">
                  <a:pos x="150" y="1367"/>
                </a:cxn>
                <a:cxn ang="0">
                  <a:pos x="44" y="1799"/>
                </a:cxn>
                <a:cxn ang="0">
                  <a:pos x="1" y="2267"/>
                </a:cxn>
                <a:cxn ang="0">
                  <a:pos x="16" y="2751"/>
                </a:cxn>
                <a:cxn ang="0">
                  <a:pos x="66" y="3091"/>
                </a:cxn>
                <a:cxn ang="0">
                  <a:pos x="119" y="3307"/>
                </a:cxn>
                <a:cxn ang="0">
                  <a:pos x="186" y="3514"/>
                </a:cxn>
                <a:cxn ang="0">
                  <a:pos x="289" y="3758"/>
                </a:cxn>
                <a:cxn ang="0">
                  <a:pos x="478" y="4080"/>
                </a:cxn>
                <a:cxn ang="0">
                  <a:pos x="630" y="4282"/>
                </a:cxn>
                <a:cxn ang="0">
                  <a:pos x="822" y="4473"/>
                </a:cxn>
                <a:cxn ang="0">
                  <a:pos x="1009" y="4608"/>
                </a:cxn>
                <a:cxn ang="0">
                  <a:pos x="1229" y="4712"/>
                </a:cxn>
                <a:cxn ang="0">
                  <a:pos x="1384" y="4755"/>
                </a:cxn>
                <a:cxn ang="0">
                  <a:pos x="1630" y="4781"/>
                </a:cxn>
                <a:cxn ang="0">
                  <a:pos x="1872" y="4755"/>
                </a:cxn>
                <a:cxn ang="0">
                  <a:pos x="2028" y="4712"/>
                </a:cxn>
                <a:cxn ang="0">
                  <a:pos x="2158" y="4656"/>
                </a:cxn>
                <a:cxn ang="0">
                  <a:pos x="2221" y="4622"/>
                </a:cxn>
                <a:cxn ang="0">
                  <a:pos x="2292" y="4580"/>
                </a:cxn>
                <a:cxn ang="0">
                  <a:pos x="2401" y="4500"/>
                </a:cxn>
                <a:cxn ang="0">
                  <a:pos x="2512" y="4404"/>
                </a:cxn>
                <a:cxn ang="0">
                  <a:pos x="2554" y="4360"/>
                </a:cxn>
                <a:cxn ang="0">
                  <a:pos x="2658" y="4242"/>
                </a:cxn>
                <a:cxn ang="0">
                  <a:pos x="2696" y="4193"/>
                </a:cxn>
                <a:cxn ang="0">
                  <a:pos x="2754" y="4118"/>
                </a:cxn>
                <a:cxn ang="0">
                  <a:pos x="2780" y="4080"/>
                </a:cxn>
                <a:cxn ang="0">
                  <a:pos x="2896" y="3892"/>
                </a:cxn>
                <a:cxn ang="0">
                  <a:pos x="2959" y="3770"/>
                </a:cxn>
                <a:cxn ang="0">
                  <a:pos x="3059" y="3542"/>
                </a:cxn>
                <a:cxn ang="0">
                  <a:pos x="3101" y="3422"/>
                </a:cxn>
                <a:cxn ang="0">
                  <a:pos x="3154" y="3253"/>
                </a:cxn>
                <a:cxn ang="0">
                  <a:pos x="3176" y="3151"/>
                </a:cxn>
                <a:cxn ang="0">
                  <a:pos x="3223" y="2890"/>
                </a:cxn>
                <a:cxn ang="0">
                  <a:pos x="3242" y="2728"/>
                </a:cxn>
                <a:cxn ang="0">
                  <a:pos x="3257" y="2418"/>
                </a:cxn>
                <a:cxn ang="0">
                  <a:pos x="3253" y="2196"/>
                </a:cxn>
                <a:cxn ang="0">
                  <a:pos x="3215" y="1825"/>
                </a:cxn>
                <a:cxn ang="0">
                  <a:pos x="3139" y="1477"/>
                </a:cxn>
                <a:cxn ang="0">
                  <a:pos x="3026" y="1152"/>
                </a:cxn>
                <a:cxn ang="0">
                  <a:pos x="2896" y="882"/>
                </a:cxn>
                <a:cxn ang="0">
                  <a:pos x="2820" y="759"/>
                </a:cxn>
                <a:cxn ang="0">
                  <a:pos x="2722" y="617"/>
                </a:cxn>
              </a:cxnLst>
              <a:rect l="0" t="0" r="r" b="b"/>
              <a:pathLst>
                <a:path w="3258" h="4781">
                  <a:moveTo>
                    <a:pt x="2722" y="617"/>
                  </a:moveTo>
                  <a:lnTo>
                    <a:pt x="2666" y="545"/>
                  </a:lnTo>
                  <a:lnTo>
                    <a:pt x="2611" y="479"/>
                  </a:lnTo>
                  <a:lnTo>
                    <a:pt x="2556" y="420"/>
                  </a:lnTo>
                  <a:lnTo>
                    <a:pt x="2502" y="366"/>
                  </a:lnTo>
                  <a:lnTo>
                    <a:pt x="2446" y="315"/>
                  </a:lnTo>
                  <a:lnTo>
                    <a:pt x="2417" y="291"/>
                  </a:lnTo>
                  <a:lnTo>
                    <a:pt x="2389" y="269"/>
                  </a:lnTo>
                  <a:lnTo>
                    <a:pt x="2330" y="225"/>
                  </a:lnTo>
                  <a:lnTo>
                    <a:pt x="2273" y="186"/>
                  </a:lnTo>
                  <a:lnTo>
                    <a:pt x="2213" y="150"/>
                  </a:lnTo>
                  <a:lnTo>
                    <a:pt x="2153" y="119"/>
                  </a:lnTo>
                  <a:lnTo>
                    <a:pt x="2090" y="90"/>
                  </a:lnTo>
                  <a:lnTo>
                    <a:pt x="2028" y="66"/>
                  </a:lnTo>
                  <a:lnTo>
                    <a:pt x="1963" y="45"/>
                  </a:lnTo>
                  <a:lnTo>
                    <a:pt x="1900" y="29"/>
                  </a:lnTo>
                  <a:lnTo>
                    <a:pt x="1832" y="16"/>
                  </a:lnTo>
                  <a:lnTo>
                    <a:pt x="1766" y="8"/>
                  </a:lnTo>
                  <a:lnTo>
                    <a:pt x="1698" y="2"/>
                  </a:lnTo>
                  <a:lnTo>
                    <a:pt x="1630" y="0"/>
                  </a:lnTo>
                  <a:lnTo>
                    <a:pt x="1559" y="2"/>
                  </a:lnTo>
                  <a:lnTo>
                    <a:pt x="1490" y="8"/>
                  </a:lnTo>
                  <a:lnTo>
                    <a:pt x="1423" y="16"/>
                  </a:lnTo>
                  <a:lnTo>
                    <a:pt x="1357" y="29"/>
                  </a:lnTo>
                  <a:lnTo>
                    <a:pt x="1291" y="45"/>
                  </a:lnTo>
                  <a:lnTo>
                    <a:pt x="1228" y="66"/>
                  </a:lnTo>
                  <a:lnTo>
                    <a:pt x="1165" y="90"/>
                  </a:lnTo>
                  <a:lnTo>
                    <a:pt x="1104" y="119"/>
                  </a:lnTo>
                  <a:lnTo>
                    <a:pt x="1043" y="150"/>
                  </a:lnTo>
                  <a:lnTo>
                    <a:pt x="983" y="186"/>
                  </a:lnTo>
                  <a:lnTo>
                    <a:pt x="924" y="225"/>
                  </a:lnTo>
                  <a:lnTo>
                    <a:pt x="868" y="269"/>
                  </a:lnTo>
                  <a:lnTo>
                    <a:pt x="810" y="315"/>
                  </a:lnTo>
                  <a:lnTo>
                    <a:pt x="755" y="366"/>
                  </a:lnTo>
                  <a:lnTo>
                    <a:pt x="701" y="420"/>
                  </a:lnTo>
                  <a:lnTo>
                    <a:pt x="648" y="479"/>
                  </a:lnTo>
                  <a:lnTo>
                    <a:pt x="601" y="536"/>
                  </a:lnTo>
                  <a:lnTo>
                    <a:pt x="540" y="611"/>
                  </a:lnTo>
                  <a:lnTo>
                    <a:pt x="499" y="669"/>
                  </a:lnTo>
                  <a:lnTo>
                    <a:pt x="487" y="683"/>
                  </a:lnTo>
                  <a:lnTo>
                    <a:pt x="478" y="700"/>
                  </a:lnTo>
                  <a:lnTo>
                    <a:pt x="419" y="788"/>
                  </a:lnTo>
                  <a:lnTo>
                    <a:pt x="365" y="879"/>
                  </a:lnTo>
                  <a:lnTo>
                    <a:pt x="313" y="971"/>
                  </a:lnTo>
                  <a:lnTo>
                    <a:pt x="268" y="1068"/>
                  </a:lnTo>
                  <a:lnTo>
                    <a:pt x="224" y="1165"/>
                  </a:lnTo>
                  <a:lnTo>
                    <a:pt x="186" y="1265"/>
                  </a:lnTo>
                  <a:lnTo>
                    <a:pt x="150" y="1367"/>
                  </a:lnTo>
                  <a:lnTo>
                    <a:pt x="119" y="1473"/>
                  </a:lnTo>
                  <a:lnTo>
                    <a:pt x="90" y="1578"/>
                  </a:lnTo>
                  <a:lnTo>
                    <a:pt x="66" y="1687"/>
                  </a:lnTo>
                  <a:lnTo>
                    <a:pt x="44" y="1799"/>
                  </a:lnTo>
                  <a:lnTo>
                    <a:pt x="29" y="1913"/>
                  </a:lnTo>
                  <a:lnTo>
                    <a:pt x="16" y="2027"/>
                  </a:lnTo>
                  <a:lnTo>
                    <a:pt x="7" y="2146"/>
                  </a:lnTo>
                  <a:lnTo>
                    <a:pt x="1" y="2267"/>
                  </a:lnTo>
                  <a:lnTo>
                    <a:pt x="0" y="2391"/>
                  </a:lnTo>
                  <a:lnTo>
                    <a:pt x="1" y="2512"/>
                  </a:lnTo>
                  <a:lnTo>
                    <a:pt x="7" y="2633"/>
                  </a:lnTo>
                  <a:lnTo>
                    <a:pt x="16" y="2751"/>
                  </a:lnTo>
                  <a:lnTo>
                    <a:pt x="29" y="2867"/>
                  </a:lnTo>
                  <a:lnTo>
                    <a:pt x="44" y="2980"/>
                  </a:lnTo>
                  <a:lnTo>
                    <a:pt x="54" y="3035"/>
                  </a:lnTo>
                  <a:lnTo>
                    <a:pt x="66" y="3091"/>
                  </a:lnTo>
                  <a:lnTo>
                    <a:pt x="77" y="3145"/>
                  </a:lnTo>
                  <a:lnTo>
                    <a:pt x="90" y="3200"/>
                  </a:lnTo>
                  <a:lnTo>
                    <a:pt x="103" y="3253"/>
                  </a:lnTo>
                  <a:lnTo>
                    <a:pt x="119" y="3307"/>
                  </a:lnTo>
                  <a:lnTo>
                    <a:pt x="133" y="3359"/>
                  </a:lnTo>
                  <a:lnTo>
                    <a:pt x="150" y="3412"/>
                  </a:lnTo>
                  <a:lnTo>
                    <a:pt x="167" y="3462"/>
                  </a:lnTo>
                  <a:lnTo>
                    <a:pt x="186" y="3514"/>
                  </a:lnTo>
                  <a:lnTo>
                    <a:pt x="204" y="3563"/>
                  </a:lnTo>
                  <a:lnTo>
                    <a:pt x="224" y="3613"/>
                  </a:lnTo>
                  <a:lnTo>
                    <a:pt x="268" y="3712"/>
                  </a:lnTo>
                  <a:lnTo>
                    <a:pt x="289" y="3758"/>
                  </a:lnTo>
                  <a:lnTo>
                    <a:pt x="313" y="3806"/>
                  </a:lnTo>
                  <a:lnTo>
                    <a:pt x="365" y="3900"/>
                  </a:lnTo>
                  <a:lnTo>
                    <a:pt x="419" y="3990"/>
                  </a:lnTo>
                  <a:lnTo>
                    <a:pt x="478" y="4080"/>
                  </a:lnTo>
                  <a:lnTo>
                    <a:pt x="499" y="4111"/>
                  </a:lnTo>
                  <a:lnTo>
                    <a:pt x="540" y="4169"/>
                  </a:lnTo>
                  <a:lnTo>
                    <a:pt x="584" y="4225"/>
                  </a:lnTo>
                  <a:lnTo>
                    <a:pt x="630" y="4282"/>
                  </a:lnTo>
                  <a:lnTo>
                    <a:pt x="677" y="4333"/>
                  </a:lnTo>
                  <a:lnTo>
                    <a:pt x="725" y="4384"/>
                  </a:lnTo>
                  <a:lnTo>
                    <a:pt x="773" y="4429"/>
                  </a:lnTo>
                  <a:lnTo>
                    <a:pt x="822" y="4473"/>
                  </a:lnTo>
                  <a:lnTo>
                    <a:pt x="872" y="4513"/>
                  </a:lnTo>
                  <a:lnTo>
                    <a:pt x="924" y="4553"/>
                  </a:lnTo>
                  <a:lnTo>
                    <a:pt x="966" y="4580"/>
                  </a:lnTo>
                  <a:lnTo>
                    <a:pt x="1009" y="4608"/>
                  </a:lnTo>
                  <a:lnTo>
                    <a:pt x="1044" y="4628"/>
                  </a:lnTo>
                  <a:lnTo>
                    <a:pt x="1080" y="4647"/>
                  </a:lnTo>
                  <a:lnTo>
                    <a:pt x="1154" y="4683"/>
                  </a:lnTo>
                  <a:lnTo>
                    <a:pt x="1229" y="4712"/>
                  </a:lnTo>
                  <a:lnTo>
                    <a:pt x="1267" y="4725"/>
                  </a:lnTo>
                  <a:lnTo>
                    <a:pt x="1307" y="4737"/>
                  </a:lnTo>
                  <a:lnTo>
                    <a:pt x="1345" y="4747"/>
                  </a:lnTo>
                  <a:lnTo>
                    <a:pt x="1384" y="4755"/>
                  </a:lnTo>
                  <a:lnTo>
                    <a:pt x="1464" y="4770"/>
                  </a:lnTo>
                  <a:lnTo>
                    <a:pt x="1546" y="4777"/>
                  </a:lnTo>
                  <a:lnTo>
                    <a:pt x="1586" y="4779"/>
                  </a:lnTo>
                  <a:lnTo>
                    <a:pt x="1630" y="4781"/>
                  </a:lnTo>
                  <a:lnTo>
                    <a:pt x="1670" y="4779"/>
                  </a:lnTo>
                  <a:lnTo>
                    <a:pt x="1711" y="4777"/>
                  </a:lnTo>
                  <a:lnTo>
                    <a:pt x="1793" y="4770"/>
                  </a:lnTo>
                  <a:lnTo>
                    <a:pt x="1872" y="4755"/>
                  </a:lnTo>
                  <a:lnTo>
                    <a:pt x="1910" y="4747"/>
                  </a:lnTo>
                  <a:lnTo>
                    <a:pt x="1951" y="4737"/>
                  </a:lnTo>
                  <a:lnTo>
                    <a:pt x="1990" y="4725"/>
                  </a:lnTo>
                  <a:lnTo>
                    <a:pt x="2028" y="4712"/>
                  </a:lnTo>
                  <a:lnTo>
                    <a:pt x="2065" y="4698"/>
                  </a:lnTo>
                  <a:lnTo>
                    <a:pt x="2104" y="4683"/>
                  </a:lnTo>
                  <a:lnTo>
                    <a:pt x="2140" y="4665"/>
                  </a:lnTo>
                  <a:lnTo>
                    <a:pt x="2158" y="4656"/>
                  </a:lnTo>
                  <a:lnTo>
                    <a:pt x="2177" y="4647"/>
                  </a:lnTo>
                  <a:lnTo>
                    <a:pt x="2213" y="4628"/>
                  </a:lnTo>
                  <a:lnTo>
                    <a:pt x="2216" y="4625"/>
                  </a:lnTo>
                  <a:lnTo>
                    <a:pt x="2221" y="4622"/>
                  </a:lnTo>
                  <a:lnTo>
                    <a:pt x="2231" y="4617"/>
                  </a:lnTo>
                  <a:lnTo>
                    <a:pt x="2250" y="4608"/>
                  </a:lnTo>
                  <a:lnTo>
                    <a:pt x="2270" y="4593"/>
                  </a:lnTo>
                  <a:lnTo>
                    <a:pt x="2292" y="4580"/>
                  </a:lnTo>
                  <a:lnTo>
                    <a:pt x="2335" y="4553"/>
                  </a:lnTo>
                  <a:lnTo>
                    <a:pt x="2357" y="4535"/>
                  </a:lnTo>
                  <a:lnTo>
                    <a:pt x="2380" y="4518"/>
                  </a:lnTo>
                  <a:lnTo>
                    <a:pt x="2401" y="4500"/>
                  </a:lnTo>
                  <a:lnTo>
                    <a:pt x="2424" y="4483"/>
                  </a:lnTo>
                  <a:lnTo>
                    <a:pt x="2467" y="4443"/>
                  </a:lnTo>
                  <a:lnTo>
                    <a:pt x="2489" y="4423"/>
                  </a:lnTo>
                  <a:lnTo>
                    <a:pt x="2512" y="4404"/>
                  </a:lnTo>
                  <a:lnTo>
                    <a:pt x="2521" y="4392"/>
                  </a:lnTo>
                  <a:lnTo>
                    <a:pt x="2526" y="4386"/>
                  </a:lnTo>
                  <a:lnTo>
                    <a:pt x="2532" y="4381"/>
                  </a:lnTo>
                  <a:lnTo>
                    <a:pt x="2554" y="4360"/>
                  </a:lnTo>
                  <a:lnTo>
                    <a:pt x="2597" y="4315"/>
                  </a:lnTo>
                  <a:lnTo>
                    <a:pt x="2638" y="4267"/>
                  </a:lnTo>
                  <a:lnTo>
                    <a:pt x="2647" y="4254"/>
                  </a:lnTo>
                  <a:lnTo>
                    <a:pt x="2658" y="4242"/>
                  </a:lnTo>
                  <a:lnTo>
                    <a:pt x="2680" y="4218"/>
                  </a:lnTo>
                  <a:lnTo>
                    <a:pt x="2689" y="4204"/>
                  </a:lnTo>
                  <a:lnTo>
                    <a:pt x="2694" y="4196"/>
                  </a:lnTo>
                  <a:lnTo>
                    <a:pt x="2696" y="4193"/>
                  </a:lnTo>
                  <a:lnTo>
                    <a:pt x="2700" y="4190"/>
                  </a:lnTo>
                  <a:lnTo>
                    <a:pt x="2722" y="4164"/>
                  </a:lnTo>
                  <a:lnTo>
                    <a:pt x="2735" y="4146"/>
                  </a:lnTo>
                  <a:lnTo>
                    <a:pt x="2754" y="4118"/>
                  </a:lnTo>
                  <a:lnTo>
                    <a:pt x="2758" y="4114"/>
                  </a:lnTo>
                  <a:lnTo>
                    <a:pt x="2759" y="4112"/>
                  </a:lnTo>
                  <a:lnTo>
                    <a:pt x="2780" y="4081"/>
                  </a:lnTo>
                  <a:lnTo>
                    <a:pt x="2780" y="4080"/>
                  </a:lnTo>
                  <a:lnTo>
                    <a:pt x="2790" y="4067"/>
                  </a:lnTo>
                  <a:lnTo>
                    <a:pt x="2842" y="3990"/>
                  </a:lnTo>
                  <a:lnTo>
                    <a:pt x="2891" y="3904"/>
                  </a:lnTo>
                  <a:lnTo>
                    <a:pt x="2896" y="3892"/>
                  </a:lnTo>
                  <a:lnTo>
                    <a:pt x="2902" y="3881"/>
                  </a:lnTo>
                  <a:lnTo>
                    <a:pt x="2914" y="3859"/>
                  </a:lnTo>
                  <a:lnTo>
                    <a:pt x="2938" y="3816"/>
                  </a:lnTo>
                  <a:lnTo>
                    <a:pt x="2959" y="3770"/>
                  </a:lnTo>
                  <a:lnTo>
                    <a:pt x="2981" y="3726"/>
                  </a:lnTo>
                  <a:lnTo>
                    <a:pt x="3001" y="3680"/>
                  </a:lnTo>
                  <a:lnTo>
                    <a:pt x="3023" y="3636"/>
                  </a:lnTo>
                  <a:lnTo>
                    <a:pt x="3059" y="3542"/>
                  </a:lnTo>
                  <a:lnTo>
                    <a:pt x="3076" y="3494"/>
                  </a:lnTo>
                  <a:lnTo>
                    <a:pt x="3084" y="3470"/>
                  </a:lnTo>
                  <a:lnTo>
                    <a:pt x="3094" y="3448"/>
                  </a:lnTo>
                  <a:lnTo>
                    <a:pt x="3101" y="3422"/>
                  </a:lnTo>
                  <a:lnTo>
                    <a:pt x="3109" y="3398"/>
                  </a:lnTo>
                  <a:lnTo>
                    <a:pt x="3125" y="3350"/>
                  </a:lnTo>
                  <a:lnTo>
                    <a:pt x="3139" y="3301"/>
                  </a:lnTo>
                  <a:lnTo>
                    <a:pt x="3154" y="3253"/>
                  </a:lnTo>
                  <a:lnTo>
                    <a:pt x="3158" y="3227"/>
                  </a:lnTo>
                  <a:lnTo>
                    <a:pt x="3161" y="3214"/>
                  </a:lnTo>
                  <a:lnTo>
                    <a:pt x="3164" y="3202"/>
                  </a:lnTo>
                  <a:lnTo>
                    <a:pt x="3176" y="3151"/>
                  </a:lnTo>
                  <a:lnTo>
                    <a:pt x="3198" y="3048"/>
                  </a:lnTo>
                  <a:lnTo>
                    <a:pt x="3206" y="2995"/>
                  </a:lnTo>
                  <a:lnTo>
                    <a:pt x="3216" y="2944"/>
                  </a:lnTo>
                  <a:lnTo>
                    <a:pt x="3223" y="2890"/>
                  </a:lnTo>
                  <a:lnTo>
                    <a:pt x="3232" y="2837"/>
                  </a:lnTo>
                  <a:lnTo>
                    <a:pt x="3236" y="2782"/>
                  </a:lnTo>
                  <a:lnTo>
                    <a:pt x="3239" y="2754"/>
                  </a:lnTo>
                  <a:lnTo>
                    <a:pt x="3242" y="2728"/>
                  </a:lnTo>
                  <a:lnTo>
                    <a:pt x="3251" y="2617"/>
                  </a:lnTo>
                  <a:lnTo>
                    <a:pt x="3256" y="2505"/>
                  </a:lnTo>
                  <a:lnTo>
                    <a:pt x="3257" y="2447"/>
                  </a:lnTo>
                  <a:lnTo>
                    <a:pt x="3257" y="2418"/>
                  </a:lnTo>
                  <a:lnTo>
                    <a:pt x="3257" y="2404"/>
                  </a:lnTo>
                  <a:lnTo>
                    <a:pt x="3258" y="2391"/>
                  </a:lnTo>
                  <a:lnTo>
                    <a:pt x="3257" y="2292"/>
                  </a:lnTo>
                  <a:lnTo>
                    <a:pt x="3253" y="2196"/>
                  </a:lnTo>
                  <a:lnTo>
                    <a:pt x="3247" y="2100"/>
                  </a:lnTo>
                  <a:lnTo>
                    <a:pt x="3239" y="2008"/>
                  </a:lnTo>
                  <a:lnTo>
                    <a:pt x="3228" y="1915"/>
                  </a:lnTo>
                  <a:lnTo>
                    <a:pt x="3215" y="1825"/>
                  </a:lnTo>
                  <a:lnTo>
                    <a:pt x="3199" y="1735"/>
                  </a:lnTo>
                  <a:lnTo>
                    <a:pt x="3182" y="1649"/>
                  </a:lnTo>
                  <a:lnTo>
                    <a:pt x="3162" y="1561"/>
                  </a:lnTo>
                  <a:lnTo>
                    <a:pt x="3139" y="1477"/>
                  </a:lnTo>
                  <a:lnTo>
                    <a:pt x="3114" y="1393"/>
                  </a:lnTo>
                  <a:lnTo>
                    <a:pt x="3088" y="1312"/>
                  </a:lnTo>
                  <a:lnTo>
                    <a:pt x="3058" y="1230"/>
                  </a:lnTo>
                  <a:lnTo>
                    <a:pt x="3026" y="1152"/>
                  </a:lnTo>
                  <a:lnTo>
                    <a:pt x="2992" y="1074"/>
                  </a:lnTo>
                  <a:lnTo>
                    <a:pt x="2957" y="1000"/>
                  </a:lnTo>
                  <a:lnTo>
                    <a:pt x="2927" y="940"/>
                  </a:lnTo>
                  <a:lnTo>
                    <a:pt x="2896" y="882"/>
                  </a:lnTo>
                  <a:lnTo>
                    <a:pt x="2872" y="842"/>
                  </a:lnTo>
                  <a:lnTo>
                    <a:pt x="2860" y="824"/>
                  </a:lnTo>
                  <a:lnTo>
                    <a:pt x="2837" y="785"/>
                  </a:lnTo>
                  <a:lnTo>
                    <a:pt x="2820" y="759"/>
                  </a:lnTo>
                  <a:lnTo>
                    <a:pt x="2802" y="730"/>
                  </a:lnTo>
                  <a:lnTo>
                    <a:pt x="2780" y="700"/>
                  </a:lnTo>
                  <a:lnTo>
                    <a:pt x="2752" y="657"/>
                  </a:lnTo>
                  <a:lnTo>
                    <a:pt x="2722" y="617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75" name="Freeform 63"/>
            <p:cNvSpPr>
              <a:spLocks/>
            </p:cNvSpPr>
            <p:nvPr/>
          </p:nvSpPr>
          <p:spPr bwMode="auto">
            <a:xfrm>
              <a:off x="7140575" y="1882775"/>
              <a:ext cx="1500188" cy="344488"/>
            </a:xfrm>
            <a:custGeom>
              <a:avLst/>
              <a:gdLst/>
              <a:ahLst/>
              <a:cxnLst>
                <a:cxn ang="0">
                  <a:pos x="2180" y="112"/>
                </a:cxn>
                <a:cxn ang="0">
                  <a:pos x="2178" y="84"/>
                </a:cxn>
                <a:cxn ang="0">
                  <a:pos x="2173" y="61"/>
                </a:cxn>
                <a:cxn ang="0">
                  <a:pos x="2168" y="51"/>
                </a:cxn>
                <a:cxn ang="0">
                  <a:pos x="2163" y="42"/>
                </a:cxn>
                <a:cxn ang="0">
                  <a:pos x="2157" y="34"/>
                </a:cxn>
                <a:cxn ang="0">
                  <a:pos x="2152" y="28"/>
                </a:cxn>
                <a:cxn ang="0">
                  <a:pos x="2136" y="15"/>
                </a:cxn>
                <a:cxn ang="0">
                  <a:pos x="2118" y="6"/>
                </a:cxn>
                <a:cxn ang="0">
                  <a:pos x="2106" y="3"/>
                </a:cxn>
                <a:cxn ang="0">
                  <a:pos x="2095" y="1"/>
                </a:cxn>
                <a:cxn ang="0">
                  <a:pos x="2070" y="0"/>
                </a:cxn>
                <a:cxn ang="0">
                  <a:pos x="110" y="0"/>
                </a:cxn>
                <a:cxn ang="0">
                  <a:pos x="84" y="1"/>
                </a:cxn>
                <a:cxn ang="0">
                  <a:pos x="61" y="6"/>
                </a:cxn>
                <a:cxn ang="0">
                  <a:pos x="42" y="15"/>
                </a:cxn>
                <a:cxn ang="0">
                  <a:pos x="27" y="28"/>
                </a:cxn>
                <a:cxn ang="0">
                  <a:pos x="14" y="42"/>
                </a:cxn>
                <a:cxn ang="0">
                  <a:pos x="6" y="61"/>
                </a:cxn>
                <a:cxn ang="0">
                  <a:pos x="1" y="84"/>
                </a:cxn>
                <a:cxn ang="0">
                  <a:pos x="0" y="112"/>
                </a:cxn>
                <a:cxn ang="0">
                  <a:pos x="0" y="389"/>
                </a:cxn>
                <a:cxn ang="0">
                  <a:pos x="1" y="414"/>
                </a:cxn>
                <a:cxn ang="0">
                  <a:pos x="2" y="425"/>
                </a:cxn>
                <a:cxn ang="0">
                  <a:pos x="6" y="437"/>
                </a:cxn>
                <a:cxn ang="0">
                  <a:pos x="14" y="455"/>
                </a:cxn>
                <a:cxn ang="0">
                  <a:pos x="19" y="463"/>
                </a:cxn>
                <a:cxn ang="0">
                  <a:pos x="26" y="472"/>
                </a:cxn>
                <a:cxn ang="0">
                  <a:pos x="32" y="477"/>
                </a:cxn>
                <a:cxn ang="0">
                  <a:pos x="40" y="483"/>
                </a:cxn>
                <a:cxn ang="0">
                  <a:pos x="58" y="492"/>
                </a:cxn>
                <a:cxn ang="0">
                  <a:pos x="68" y="495"/>
                </a:cxn>
                <a:cxn ang="0">
                  <a:pos x="80" y="497"/>
                </a:cxn>
                <a:cxn ang="0">
                  <a:pos x="92" y="498"/>
                </a:cxn>
                <a:cxn ang="0">
                  <a:pos x="106" y="501"/>
                </a:cxn>
                <a:cxn ang="0">
                  <a:pos x="2073" y="501"/>
                </a:cxn>
                <a:cxn ang="0">
                  <a:pos x="2085" y="498"/>
                </a:cxn>
                <a:cxn ang="0">
                  <a:pos x="2097" y="497"/>
                </a:cxn>
                <a:cxn ang="0">
                  <a:pos x="2108" y="495"/>
                </a:cxn>
                <a:cxn ang="0">
                  <a:pos x="2119" y="492"/>
                </a:cxn>
                <a:cxn ang="0">
                  <a:pos x="2127" y="487"/>
                </a:cxn>
                <a:cxn ang="0">
                  <a:pos x="2137" y="483"/>
                </a:cxn>
                <a:cxn ang="0">
                  <a:pos x="2144" y="477"/>
                </a:cxn>
                <a:cxn ang="0">
                  <a:pos x="2152" y="472"/>
                </a:cxn>
                <a:cxn ang="0">
                  <a:pos x="2157" y="463"/>
                </a:cxn>
                <a:cxn ang="0">
                  <a:pos x="2160" y="459"/>
                </a:cxn>
                <a:cxn ang="0">
                  <a:pos x="2161" y="456"/>
                </a:cxn>
                <a:cxn ang="0">
                  <a:pos x="2163" y="455"/>
                </a:cxn>
                <a:cxn ang="0">
                  <a:pos x="2168" y="445"/>
                </a:cxn>
                <a:cxn ang="0">
                  <a:pos x="2173" y="437"/>
                </a:cxn>
                <a:cxn ang="0">
                  <a:pos x="2175" y="425"/>
                </a:cxn>
                <a:cxn ang="0">
                  <a:pos x="2178" y="414"/>
                </a:cxn>
                <a:cxn ang="0">
                  <a:pos x="2178" y="407"/>
                </a:cxn>
                <a:cxn ang="0">
                  <a:pos x="2178" y="403"/>
                </a:cxn>
                <a:cxn ang="0">
                  <a:pos x="2179" y="401"/>
                </a:cxn>
                <a:cxn ang="0">
                  <a:pos x="2180" y="389"/>
                </a:cxn>
                <a:cxn ang="0">
                  <a:pos x="2180" y="112"/>
                </a:cxn>
              </a:cxnLst>
              <a:rect l="0" t="0" r="r" b="b"/>
              <a:pathLst>
                <a:path w="2180" h="501">
                  <a:moveTo>
                    <a:pt x="2180" y="112"/>
                  </a:moveTo>
                  <a:lnTo>
                    <a:pt x="2178" y="84"/>
                  </a:lnTo>
                  <a:lnTo>
                    <a:pt x="2173" y="61"/>
                  </a:lnTo>
                  <a:lnTo>
                    <a:pt x="2168" y="51"/>
                  </a:lnTo>
                  <a:lnTo>
                    <a:pt x="2163" y="42"/>
                  </a:lnTo>
                  <a:lnTo>
                    <a:pt x="2157" y="34"/>
                  </a:lnTo>
                  <a:lnTo>
                    <a:pt x="2152" y="28"/>
                  </a:lnTo>
                  <a:lnTo>
                    <a:pt x="2136" y="15"/>
                  </a:lnTo>
                  <a:lnTo>
                    <a:pt x="2118" y="6"/>
                  </a:lnTo>
                  <a:lnTo>
                    <a:pt x="2106" y="3"/>
                  </a:lnTo>
                  <a:lnTo>
                    <a:pt x="2095" y="1"/>
                  </a:lnTo>
                  <a:lnTo>
                    <a:pt x="2070" y="0"/>
                  </a:lnTo>
                  <a:lnTo>
                    <a:pt x="110" y="0"/>
                  </a:lnTo>
                  <a:lnTo>
                    <a:pt x="84" y="1"/>
                  </a:lnTo>
                  <a:lnTo>
                    <a:pt x="61" y="6"/>
                  </a:lnTo>
                  <a:lnTo>
                    <a:pt x="42" y="15"/>
                  </a:lnTo>
                  <a:lnTo>
                    <a:pt x="27" y="28"/>
                  </a:lnTo>
                  <a:lnTo>
                    <a:pt x="14" y="42"/>
                  </a:lnTo>
                  <a:lnTo>
                    <a:pt x="6" y="61"/>
                  </a:lnTo>
                  <a:lnTo>
                    <a:pt x="1" y="84"/>
                  </a:lnTo>
                  <a:lnTo>
                    <a:pt x="0" y="112"/>
                  </a:lnTo>
                  <a:lnTo>
                    <a:pt x="0" y="389"/>
                  </a:lnTo>
                  <a:lnTo>
                    <a:pt x="1" y="414"/>
                  </a:lnTo>
                  <a:lnTo>
                    <a:pt x="2" y="425"/>
                  </a:lnTo>
                  <a:lnTo>
                    <a:pt x="6" y="437"/>
                  </a:lnTo>
                  <a:lnTo>
                    <a:pt x="14" y="455"/>
                  </a:lnTo>
                  <a:lnTo>
                    <a:pt x="19" y="463"/>
                  </a:lnTo>
                  <a:lnTo>
                    <a:pt x="26" y="472"/>
                  </a:lnTo>
                  <a:lnTo>
                    <a:pt x="32" y="477"/>
                  </a:lnTo>
                  <a:lnTo>
                    <a:pt x="40" y="483"/>
                  </a:lnTo>
                  <a:lnTo>
                    <a:pt x="58" y="492"/>
                  </a:lnTo>
                  <a:lnTo>
                    <a:pt x="68" y="495"/>
                  </a:lnTo>
                  <a:lnTo>
                    <a:pt x="80" y="497"/>
                  </a:lnTo>
                  <a:lnTo>
                    <a:pt x="92" y="498"/>
                  </a:lnTo>
                  <a:lnTo>
                    <a:pt x="106" y="501"/>
                  </a:lnTo>
                  <a:lnTo>
                    <a:pt x="2073" y="501"/>
                  </a:lnTo>
                  <a:lnTo>
                    <a:pt x="2085" y="498"/>
                  </a:lnTo>
                  <a:lnTo>
                    <a:pt x="2097" y="497"/>
                  </a:lnTo>
                  <a:lnTo>
                    <a:pt x="2108" y="495"/>
                  </a:lnTo>
                  <a:lnTo>
                    <a:pt x="2119" y="492"/>
                  </a:lnTo>
                  <a:lnTo>
                    <a:pt x="2127" y="487"/>
                  </a:lnTo>
                  <a:lnTo>
                    <a:pt x="2137" y="483"/>
                  </a:lnTo>
                  <a:lnTo>
                    <a:pt x="2144" y="477"/>
                  </a:lnTo>
                  <a:lnTo>
                    <a:pt x="2152" y="472"/>
                  </a:lnTo>
                  <a:lnTo>
                    <a:pt x="2157" y="463"/>
                  </a:lnTo>
                  <a:lnTo>
                    <a:pt x="2160" y="459"/>
                  </a:lnTo>
                  <a:lnTo>
                    <a:pt x="2161" y="456"/>
                  </a:lnTo>
                  <a:lnTo>
                    <a:pt x="2163" y="455"/>
                  </a:lnTo>
                  <a:lnTo>
                    <a:pt x="2168" y="445"/>
                  </a:lnTo>
                  <a:lnTo>
                    <a:pt x="2173" y="437"/>
                  </a:lnTo>
                  <a:lnTo>
                    <a:pt x="2175" y="425"/>
                  </a:lnTo>
                  <a:lnTo>
                    <a:pt x="2178" y="414"/>
                  </a:lnTo>
                  <a:lnTo>
                    <a:pt x="2178" y="407"/>
                  </a:lnTo>
                  <a:lnTo>
                    <a:pt x="2178" y="403"/>
                  </a:lnTo>
                  <a:lnTo>
                    <a:pt x="2179" y="401"/>
                  </a:lnTo>
                  <a:lnTo>
                    <a:pt x="2180" y="389"/>
                  </a:lnTo>
                  <a:lnTo>
                    <a:pt x="2180" y="112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>
                    <a:alpha val="70000"/>
                  </a:srgbClr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76" name="Freeform 64"/>
            <p:cNvSpPr>
              <a:spLocks/>
            </p:cNvSpPr>
            <p:nvPr/>
          </p:nvSpPr>
          <p:spPr bwMode="auto">
            <a:xfrm>
              <a:off x="7140575" y="2227263"/>
              <a:ext cx="1500188" cy="342900"/>
            </a:xfrm>
            <a:custGeom>
              <a:avLst/>
              <a:gdLst/>
              <a:ahLst/>
              <a:cxnLst>
                <a:cxn ang="0">
                  <a:pos x="2180" y="111"/>
                </a:cxn>
                <a:cxn ang="0">
                  <a:pos x="2179" y="97"/>
                </a:cxn>
                <a:cxn ang="0">
                  <a:pos x="2178" y="85"/>
                </a:cxn>
                <a:cxn ang="0">
                  <a:pos x="2173" y="62"/>
                </a:cxn>
                <a:cxn ang="0">
                  <a:pos x="2168" y="51"/>
                </a:cxn>
                <a:cxn ang="0">
                  <a:pos x="2163" y="43"/>
                </a:cxn>
                <a:cxn ang="0">
                  <a:pos x="2152" y="27"/>
                </a:cxn>
                <a:cxn ang="0">
                  <a:pos x="2137" y="14"/>
                </a:cxn>
                <a:cxn ang="0">
                  <a:pos x="2119" y="5"/>
                </a:cxn>
                <a:cxn ang="0">
                  <a:pos x="2108" y="2"/>
                </a:cxn>
                <a:cxn ang="0">
                  <a:pos x="2097" y="1"/>
                </a:cxn>
                <a:cxn ang="0">
                  <a:pos x="2073" y="0"/>
                </a:cxn>
                <a:cxn ang="0">
                  <a:pos x="106" y="0"/>
                </a:cxn>
                <a:cxn ang="0">
                  <a:pos x="80" y="1"/>
                </a:cxn>
                <a:cxn ang="0">
                  <a:pos x="68" y="2"/>
                </a:cxn>
                <a:cxn ang="0">
                  <a:pos x="58" y="5"/>
                </a:cxn>
                <a:cxn ang="0">
                  <a:pos x="40" y="14"/>
                </a:cxn>
                <a:cxn ang="0">
                  <a:pos x="26" y="27"/>
                </a:cxn>
                <a:cxn ang="0">
                  <a:pos x="14" y="43"/>
                </a:cxn>
                <a:cxn ang="0">
                  <a:pos x="6" y="62"/>
                </a:cxn>
                <a:cxn ang="0">
                  <a:pos x="1" y="85"/>
                </a:cxn>
                <a:cxn ang="0">
                  <a:pos x="0" y="111"/>
                </a:cxn>
                <a:cxn ang="0">
                  <a:pos x="0" y="389"/>
                </a:cxn>
                <a:cxn ang="0">
                  <a:pos x="1" y="415"/>
                </a:cxn>
                <a:cxn ang="0">
                  <a:pos x="2" y="425"/>
                </a:cxn>
                <a:cxn ang="0">
                  <a:pos x="6" y="437"/>
                </a:cxn>
                <a:cxn ang="0">
                  <a:pos x="14" y="455"/>
                </a:cxn>
                <a:cxn ang="0">
                  <a:pos x="27" y="472"/>
                </a:cxn>
                <a:cxn ang="0">
                  <a:pos x="33" y="477"/>
                </a:cxn>
                <a:cxn ang="0">
                  <a:pos x="42" y="483"/>
                </a:cxn>
                <a:cxn ang="0">
                  <a:pos x="50" y="488"/>
                </a:cxn>
                <a:cxn ang="0">
                  <a:pos x="61" y="493"/>
                </a:cxn>
                <a:cxn ang="0">
                  <a:pos x="84" y="497"/>
                </a:cxn>
                <a:cxn ang="0">
                  <a:pos x="96" y="499"/>
                </a:cxn>
                <a:cxn ang="0">
                  <a:pos x="110" y="500"/>
                </a:cxn>
                <a:cxn ang="0">
                  <a:pos x="2070" y="500"/>
                </a:cxn>
                <a:cxn ang="0">
                  <a:pos x="2082" y="499"/>
                </a:cxn>
                <a:cxn ang="0">
                  <a:pos x="2084" y="497"/>
                </a:cxn>
                <a:cxn ang="0">
                  <a:pos x="2088" y="497"/>
                </a:cxn>
                <a:cxn ang="0">
                  <a:pos x="2095" y="497"/>
                </a:cxn>
                <a:cxn ang="0">
                  <a:pos x="2106" y="495"/>
                </a:cxn>
                <a:cxn ang="0">
                  <a:pos x="2118" y="493"/>
                </a:cxn>
                <a:cxn ang="0">
                  <a:pos x="2126" y="488"/>
                </a:cxn>
                <a:cxn ang="0">
                  <a:pos x="2136" y="483"/>
                </a:cxn>
                <a:cxn ang="0">
                  <a:pos x="2137" y="481"/>
                </a:cxn>
                <a:cxn ang="0">
                  <a:pos x="2139" y="479"/>
                </a:cxn>
                <a:cxn ang="0">
                  <a:pos x="2144" y="477"/>
                </a:cxn>
                <a:cxn ang="0">
                  <a:pos x="2152" y="472"/>
                </a:cxn>
                <a:cxn ang="0">
                  <a:pos x="2157" y="464"/>
                </a:cxn>
                <a:cxn ang="0">
                  <a:pos x="2160" y="459"/>
                </a:cxn>
                <a:cxn ang="0">
                  <a:pos x="2161" y="457"/>
                </a:cxn>
                <a:cxn ang="0">
                  <a:pos x="2163" y="455"/>
                </a:cxn>
                <a:cxn ang="0">
                  <a:pos x="2168" y="446"/>
                </a:cxn>
                <a:cxn ang="0">
                  <a:pos x="2173" y="437"/>
                </a:cxn>
                <a:cxn ang="0">
                  <a:pos x="2175" y="425"/>
                </a:cxn>
                <a:cxn ang="0">
                  <a:pos x="2178" y="415"/>
                </a:cxn>
                <a:cxn ang="0">
                  <a:pos x="2178" y="407"/>
                </a:cxn>
                <a:cxn ang="0">
                  <a:pos x="2178" y="404"/>
                </a:cxn>
                <a:cxn ang="0">
                  <a:pos x="2179" y="401"/>
                </a:cxn>
                <a:cxn ang="0">
                  <a:pos x="2180" y="389"/>
                </a:cxn>
                <a:cxn ang="0">
                  <a:pos x="2180" y="111"/>
                </a:cxn>
              </a:cxnLst>
              <a:rect l="0" t="0" r="r" b="b"/>
              <a:pathLst>
                <a:path w="2180" h="500">
                  <a:moveTo>
                    <a:pt x="2180" y="111"/>
                  </a:moveTo>
                  <a:lnTo>
                    <a:pt x="2179" y="97"/>
                  </a:lnTo>
                  <a:lnTo>
                    <a:pt x="2178" y="85"/>
                  </a:lnTo>
                  <a:lnTo>
                    <a:pt x="2173" y="62"/>
                  </a:lnTo>
                  <a:lnTo>
                    <a:pt x="2168" y="51"/>
                  </a:lnTo>
                  <a:lnTo>
                    <a:pt x="2163" y="43"/>
                  </a:lnTo>
                  <a:lnTo>
                    <a:pt x="2152" y="27"/>
                  </a:lnTo>
                  <a:lnTo>
                    <a:pt x="2137" y="14"/>
                  </a:lnTo>
                  <a:lnTo>
                    <a:pt x="2119" y="5"/>
                  </a:lnTo>
                  <a:lnTo>
                    <a:pt x="2108" y="2"/>
                  </a:lnTo>
                  <a:lnTo>
                    <a:pt x="2097" y="1"/>
                  </a:lnTo>
                  <a:lnTo>
                    <a:pt x="2073" y="0"/>
                  </a:lnTo>
                  <a:lnTo>
                    <a:pt x="106" y="0"/>
                  </a:lnTo>
                  <a:lnTo>
                    <a:pt x="80" y="1"/>
                  </a:lnTo>
                  <a:lnTo>
                    <a:pt x="68" y="2"/>
                  </a:lnTo>
                  <a:lnTo>
                    <a:pt x="58" y="5"/>
                  </a:lnTo>
                  <a:lnTo>
                    <a:pt x="40" y="14"/>
                  </a:lnTo>
                  <a:lnTo>
                    <a:pt x="26" y="27"/>
                  </a:lnTo>
                  <a:lnTo>
                    <a:pt x="14" y="43"/>
                  </a:lnTo>
                  <a:lnTo>
                    <a:pt x="6" y="62"/>
                  </a:lnTo>
                  <a:lnTo>
                    <a:pt x="1" y="85"/>
                  </a:lnTo>
                  <a:lnTo>
                    <a:pt x="0" y="111"/>
                  </a:lnTo>
                  <a:lnTo>
                    <a:pt x="0" y="389"/>
                  </a:lnTo>
                  <a:lnTo>
                    <a:pt x="1" y="415"/>
                  </a:lnTo>
                  <a:lnTo>
                    <a:pt x="2" y="425"/>
                  </a:lnTo>
                  <a:lnTo>
                    <a:pt x="6" y="437"/>
                  </a:lnTo>
                  <a:lnTo>
                    <a:pt x="14" y="455"/>
                  </a:lnTo>
                  <a:lnTo>
                    <a:pt x="27" y="472"/>
                  </a:lnTo>
                  <a:lnTo>
                    <a:pt x="33" y="477"/>
                  </a:lnTo>
                  <a:lnTo>
                    <a:pt x="42" y="483"/>
                  </a:lnTo>
                  <a:lnTo>
                    <a:pt x="50" y="488"/>
                  </a:lnTo>
                  <a:lnTo>
                    <a:pt x="61" y="493"/>
                  </a:lnTo>
                  <a:lnTo>
                    <a:pt x="84" y="497"/>
                  </a:lnTo>
                  <a:lnTo>
                    <a:pt x="96" y="499"/>
                  </a:lnTo>
                  <a:lnTo>
                    <a:pt x="110" y="500"/>
                  </a:lnTo>
                  <a:lnTo>
                    <a:pt x="2070" y="500"/>
                  </a:lnTo>
                  <a:lnTo>
                    <a:pt x="2082" y="499"/>
                  </a:lnTo>
                  <a:lnTo>
                    <a:pt x="2084" y="497"/>
                  </a:lnTo>
                  <a:lnTo>
                    <a:pt x="2088" y="497"/>
                  </a:lnTo>
                  <a:lnTo>
                    <a:pt x="2095" y="497"/>
                  </a:lnTo>
                  <a:lnTo>
                    <a:pt x="2106" y="495"/>
                  </a:lnTo>
                  <a:lnTo>
                    <a:pt x="2118" y="493"/>
                  </a:lnTo>
                  <a:lnTo>
                    <a:pt x="2126" y="488"/>
                  </a:lnTo>
                  <a:lnTo>
                    <a:pt x="2136" y="483"/>
                  </a:lnTo>
                  <a:lnTo>
                    <a:pt x="2137" y="481"/>
                  </a:lnTo>
                  <a:lnTo>
                    <a:pt x="2139" y="479"/>
                  </a:lnTo>
                  <a:lnTo>
                    <a:pt x="2144" y="477"/>
                  </a:lnTo>
                  <a:lnTo>
                    <a:pt x="2152" y="472"/>
                  </a:lnTo>
                  <a:lnTo>
                    <a:pt x="2157" y="464"/>
                  </a:lnTo>
                  <a:lnTo>
                    <a:pt x="2160" y="459"/>
                  </a:lnTo>
                  <a:lnTo>
                    <a:pt x="2161" y="457"/>
                  </a:lnTo>
                  <a:lnTo>
                    <a:pt x="2163" y="455"/>
                  </a:lnTo>
                  <a:lnTo>
                    <a:pt x="2168" y="446"/>
                  </a:lnTo>
                  <a:lnTo>
                    <a:pt x="2173" y="437"/>
                  </a:lnTo>
                  <a:lnTo>
                    <a:pt x="2175" y="425"/>
                  </a:lnTo>
                  <a:lnTo>
                    <a:pt x="2178" y="415"/>
                  </a:lnTo>
                  <a:lnTo>
                    <a:pt x="2178" y="407"/>
                  </a:lnTo>
                  <a:lnTo>
                    <a:pt x="2178" y="404"/>
                  </a:lnTo>
                  <a:lnTo>
                    <a:pt x="2179" y="401"/>
                  </a:lnTo>
                  <a:lnTo>
                    <a:pt x="2180" y="389"/>
                  </a:lnTo>
                  <a:lnTo>
                    <a:pt x="2180" y="111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>
                    <a:alpha val="70000"/>
                  </a:srgbClr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77" name="Freeform 65"/>
            <p:cNvSpPr>
              <a:spLocks/>
            </p:cNvSpPr>
            <p:nvPr/>
          </p:nvSpPr>
          <p:spPr bwMode="auto">
            <a:xfrm>
              <a:off x="7140575" y="2571750"/>
              <a:ext cx="1500188" cy="342900"/>
            </a:xfrm>
            <a:custGeom>
              <a:avLst/>
              <a:gdLst/>
              <a:ahLst/>
              <a:cxnLst>
                <a:cxn ang="0">
                  <a:pos x="2180" y="112"/>
                </a:cxn>
                <a:cxn ang="0">
                  <a:pos x="2178" y="84"/>
                </a:cxn>
                <a:cxn ang="0">
                  <a:pos x="2173" y="61"/>
                </a:cxn>
                <a:cxn ang="0">
                  <a:pos x="2168" y="50"/>
                </a:cxn>
                <a:cxn ang="0">
                  <a:pos x="2163" y="42"/>
                </a:cxn>
                <a:cxn ang="0">
                  <a:pos x="2157" y="34"/>
                </a:cxn>
                <a:cxn ang="0">
                  <a:pos x="2152" y="28"/>
                </a:cxn>
                <a:cxn ang="0">
                  <a:pos x="2136" y="14"/>
                </a:cxn>
                <a:cxn ang="0">
                  <a:pos x="2118" y="6"/>
                </a:cxn>
                <a:cxn ang="0">
                  <a:pos x="2106" y="2"/>
                </a:cxn>
                <a:cxn ang="0">
                  <a:pos x="2095" y="1"/>
                </a:cxn>
                <a:cxn ang="0">
                  <a:pos x="2070" y="0"/>
                </a:cxn>
                <a:cxn ang="0">
                  <a:pos x="110" y="0"/>
                </a:cxn>
                <a:cxn ang="0">
                  <a:pos x="84" y="1"/>
                </a:cxn>
                <a:cxn ang="0">
                  <a:pos x="61" y="6"/>
                </a:cxn>
                <a:cxn ang="0">
                  <a:pos x="42" y="14"/>
                </a:cxn>
                <a:cxn ang="0">
                  <a:pos x="27" y="28"/>
                </a:cxn>
                <a:cxn ang="0">
                  <a:pos x="14" y="42"/>
                </a:cxn>
                <a:cxn ang="0">
                  <a:pos x="6" y="61"/>
                </a:cxn>
                <a:cxn ang="0">
                  <a:pos x="1" y="84"/>
                </a:cxn>
                <a:cxn ang="0">
                  <a:pos x="0" y="112"/>
                </a:cxn>
                <a:cxn ang="0">
                  <a:pos x="0" y="390"/>
                </a:cxn>
                <a:cxn ang="0">
                  <a:pos x="1" y="415"/>
                </a:cxn>
                <a:cxn ang="0">
                  <a:pos x="2" y="426"/>
                </a:cxn>
                <a:cxn ang="0">
                  <a:pos x="6" y="438"/>
                </a:cxn>
                <a:cxn ang="0">
                  <a:pos x="14" y="456"/>
                </a:cxn>
                <a:cxn ang="0">
                  <a:pos x="27" y="473"/>
                </a:cxn>
                <a:cxn ang="0">
                  <a:pos x="33" y="478"/>
                </a:cxn>
                <a:cxn ang="0">
                  <a:pos x="42" y="484"/>
                </a:cxn>
                <a:cxn ang="0">
                  <a:pos x="50" y="488"/>
                </a:cxn>
                <a:cxn ang="0">
                  <a:pos x="61" y="493"/>
                </a:cxn>
                <a:cxn ang="0">
                  <a:pos x="84" y="498"/>
                </a:cxn>
                <a:cxn ang="0">
                  <a:pos x="96" y="499"/>
                </a:cxn>
                <a:cxn ang="0">
                  <a:pos x="110" y="500"/>
                </a:cxn>
                <a:cxn ang="0">
                  <a:pos x="2070" y="500"/>
                </a:cxn>
                <a:cxn ang="0">
                  <a:pos x="2082" y="499"/>
                </a:cxn>
                <a:cxn ang="0">
                  <a:pos x="2084" y="498"/>
                </a:cxn>
                <a:cxn ang="0">
                  <a:pos x="2088" y="498"/>
                </a:cxn>
                <a:cxn ang="0">
                  <a:pos x="2095" y="498"/>
                </a:cxn>
                <a:cxn ang="0">
                  <a:pos x="2106" y="496"/>
                </a:cxn>
                <a:cxn ang="0">
                  <a:pos x="2118" y="493"/>
                </a:cxn>
                <a:cxn ang="0">
                  <a:pos x="2126" y="488"/>
                </a:cxn>
                <a:cxn ang="0">
                  <a:pos x="2136" y="484"/>
                </a:cxn>
                <a:cxn ang="0">
                  <a:pos x="2137" y="481"/>
                </a:cxn>
                <a:cxn ang="0">
                  <a:pos x="2139" y="480"/>
                </a:cxn>
                <a:cxn ang="0">
                  <a:pos x="2144" y="478"/>
                </a:cxn>
                <a:cxn ang="0">
                  <a:pos x="2152" y="473"/>
                </a:cxn>
                <a:cxn ang="0">
                  <a:pos x="2157" y="464"/>
                </a:cxn>
                <a:cxn ang="0">
                  <a:pos x="2160" y="460"/>
                </a:cxn>
                <a:cxn ang="0">
                  <a:pos x="2161" y="457"/>
                </a:cxn>
                <a:cxn ang="0">
                  <a:pos x="2163" y="456"/>
                </a:cxn>
                <a:cxn ang="0">
                  <a:pos x="2168" y="446"/>
                </a:cxn>
                <a:cxn ang="0">
                  <a:pos x="2173" y="438"/>
                </a:cxn>
                <a:cxn ang="0">
                  <a:pos x="2175" y="426"/>
                </a:cxn>
                <a:cxn ang="0">
                  <a:pos x="2178" y="415"/>
                </a:cxn>
                <a:cxn ang="0">
                  <a:pos x="2178" y="408"/>
                </a:cxn>
                <a:cxn ang="0">
                  <a:pos x="2178" y="404"/>
                </a:cxn>
                <a:cxn ang="0">
                  <a:pos x="2179" y="402"/>
                </a:cxn>
                <a:cxn ang="0">
                  <a:pos x="2180" y="390"/>
                </a:cxn>
                <a:cxn ang="0">
                  <a:pos x="2180" y="112"/>
                </a:cxn>
              </a:cxnLst>
              <a:rect l="0" t="0" r="r" b="b"/>
              <a:pathLst>
                <a:path w="2180" h="500">
                  <a:moveTo>
                    <a:pt x="2180" y="112"/>
                  </a:moveTo>
                  <a:lnTo>
                    <a:pt x="2178" y="84"/>
                  </a:lnTo>
                  <a:lnTo>
                    <a:pt x="2173" y="61"/>
                  </a:lnTo>
                  <a:lnTo>
                    <a:pt x="2168" y="50"/>
                  </a:lnTo>
                  <a:lnTo>
                    <a:pt x="2163" y="42"/>
                  </a:lnTo>
                  <a:lnTo>
                    <a:pt x="2157" y="34"/>
                  </a:lnTo>
                  <a:lnTo>
                    <a:pt x="2152" y="28"/>
                  </a:lnTo>
                  <a:lnTo>
                    <a:pt x="2136" y="14"/>
                  </a:lnTo>
                  <a:lnTo>
                    <a:pt x="2118" y="6"/>
                  </a:lnTo>
                  <a:lnTo>
                    <a:pt x="2106" y="2"/>
                  </a:lnTo>
                  <a:lnTo>
                    <a:pt x="2095" y="1"/>
                  </a:lnTo>
                  <a:lnTo>
                    <a:pt x="2070" y="0"/>
                  </a:lnTo>
                  <a:lnTo>
                    <a:pt x="110" y="0"/>
                  </a:lnTo>
                  <a:lnTo>
                    <a:pt x="84" y="1"/>
                  </a:lnTo>
                  <a:lnTo>
                    <a:pt x="61" y="6"/>
                  </a:lnTo>
                  <a:lnTo>
                    <a:pt x="42" y="14"/>
                  </a:lnTo>
                  <a:lnTo>
                    <a:pt x="27" y="28"/>
                  </a:lnTo>
                  <a:lnTo>
                    <a:pt x="14" y="42"/>
                  </a:lnTo>
                  <a:lnTo>
                    <a:pt x="6" y="61"/>
                  </a:lnTo>
                  <a:lnTo>
                    <a:pt x="1" y="84"/>
                  </a:lnTo>
                  <a:lnTo>
                    <a:pt x="0" y="112"/>
                  </a:lnTo>
                  <a:lnTo>
                    <a:pt x="0" y="390"/>
                  </a:lnTo>
                  <a:lnTo>
                    <a:pt x="1" y="415"/>
                  </a:lnTo>
                  <a:lnTo>
                    <a:pt x="2" y="426"/>
                  </a:lnTo>
                  <a:lnTo>
                    <a:pt x="6" y="438"/>
                  </a:lnTo>
                  <a:lnTo>
                    <a:pt x="14" y="456"/>
                  </a:lnTo>
                  <a:lnTo>
                    <a:pt x="27" y="473"/>
                  </a:lnTo>
                  <a:lnTo>
                    <a:pt x="33" y="478"/>
                  </a:lnTo>
                  <a:lnTo>
                    <a:pt x="42" y="484"/>
                  </a:lnTo>
                  <a:lnTo>
                    <a:pt x="50" y="488"/>
                  </a:lnTo>
                  <a:lnTo>
                    <a:pt x="61" y="493"/>
                  </a:lnTo>
                  <a:lnTo>
                    <a:pt x="84" y="498"/>
                  </a:lnTo>
                  <a:lnTo>
                    <a:pt x="96" y="499"/>
                  </a:lnTo>
                  <a:lnTo>
                    <a:pt x="110" y="500"/>
                  </a:lnTo>
                  <a:lnTo>
                    <a:pt x="2070" y="500"/>
                  </a:lnTo>
                  <a:lnTo>
                    <a:pt x="2082" y="499"/>
                  </a:lnTo>
                  <a:lnTo>
                    <a:pt x="2084" y="498"/>
                  </a:lnTo>
                  <a:lnTo>
                    <a:pt x="2088" y="498"/>
                  </a:lnTo>
                  <a:lnTo>
                    <a:pt x="2095" y="498"/>
                  </a:lnTo>
                  <a:lnTo>
                    <a:pt x="2106" y="496"/>
                  </a:lnTo>
                  <a:lnTo>
                    <a:pt x="2118" y="493"/>
                  </a:lnTo>
                  <a:lnTo>
                    <a:pt x="2126" y="488"/>
                  </a:lnTo>
                  <a:lnTo>
                    <a:pt x="2136" y="484"/>
                  </a:lnTo>
                  <a:lnTo>
                    <a:pt x="2137" y="481"/>
                  </a:lnTo>
                  <a:lnTo>
                    <a:pt x="2139" y="480"/>
                  </a:lnTo>
                  <a:lnTo>
                    <a:pt x="2144" y="478"/>
                  </a:lnTo>
                  <a:lnTo>
                    <a:pt x="2152" y="473"/>
                  </a:lnTo>
                  <a:lnTo>
                    <a:pt x="2157" y="464"/>
                  </a:lnTo>
                  <a:lnTo>
                    <a:pt x="2160" y="460"/>
                  </a:lnTo>
                  <a:lnTo>
                    <a:pt x="2161" y="457"/>
                  </a:lnTo>
                  <a:lnTo>
                    <a:pt x="2163" y="456"/>
                  </a:lnTo>
                  <a:lnTo>
                    <a:pt x="2168" y="446"/>
                  </a:lnTo>
                  <a:lnTo>
                    <a:pt x="2173" y="438"/>
                  </a:lnTo>
                  <a:lnTo>
                    <a:pt x="2175" y="426"/>
                  </a:lnTo>
                  <a:lnTo>
                    <a:pt x="2178" y="415"/>
                  </a:lnTo>
                  <a:lnTo>
                    <a:pt x="2178" y="408"/>
                  </a:lnTo>
                  <a:lnTo>
                    <a:pt x="2178" y="404"/>
                  </a:lnTo>
                  <a:lnTo>
                    <a:pt x="2179" y="402"/>
                  </a:lnTo>
                  <a:lnTo>
                    <a:pt x="2180" y="390"/>
                  </a:lnTo>
                  <a:lnTo>
                    <a:pt x="2180" y="112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>
                    <a:alpha val="70000"/>
                  </a:srgbClr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78" name="Freeform 66"/>
            <p:cNvSpPr>
              <a:spLocks/>
            </p:cNvSpPr>
            <p:nvPr/>
          </p:nvSpPr>
          <p:spPr bwMode="auto">
            <a:xfrm>
              <a:off x="7140575" y="2919413"/>
              <a:ext cx="1500188" cy="1155700"/>
            </a:xfrm>
            <a:custGeom>
              <a:avLst/>
              <a:gdLst/>
              <a:ahLst/>
              <a:cxnLst>
                <a:cxn ang="0">
                  <a:pos x="2180" y="112"/>
                </a:cxn>
                <a:cxn ang="0">
                  <a:pos x="2178" y="84"/>
                </a:cxn>
                <a:cxn ang="0">
                  <a:pos x="2173" y="61"/>
                </a:cxn>
                <a:cxn ang="0">
                  <a:pos x="2168" y="50"/>
                </a:cxn>
                <a:cxn ang="0">
                  <a:pos x="2163" y="42"/>
                </a:cxn>
                <a:cxn ang="0">
                  <a:pos x="2157" y="34"/>
                </a:cxn>
                <a:cxn ang="0">
                  <a:pos x="2152" y="28"/>
                </a:cxn>
                <a:cxn ang="0">
                  <a:pos x="2136" y="14"/>
                </a:cxn>
                <a:cxn ang="0">
                  <a:pos x="2118" y="6"/>
                </a:cxn>
                <a:cxn ang="0">
                  <a:pos x="2106" y="2"/>
                </a:cxn>
                <a:cxn ang="0">
                  <a:pos x="2095" y="1"/>
                </a:cxn>
                <a:cxn ang="0">
                  <a:pos x="2070" y="0"/>
                </a:cxn>
                <a:cxn ang="0">
                  <a:pos x="110" y="0"/>
                </a:cxn>
                <a:cxn ang="0">
                  <a:pos x="84" y="1"/>
                </a:cxn>
                <a:cxn ang="0">
                  <a:pos x="61" y="6"/>
                </a:cxn>
                <a:cxn ang="0">
                  <a:pos x="42" y="14"/>
                </a:cxn>
                <a:cxn ang="0">
                  <a:pos x="27" y="28"/>
                </a:cxn>
                <a:cxn ang="0">
                  <a:pos x="14" y="42"/>
                </a:cxn>
                <a:cxn ang="0">
                  <a:pos x="6" y="61"/>
                </a:cxn>
                <a:cxn ang="0">
                  <a:pos x="1" y="84"/>
                </a:cxn>
                <a:cxn ang="0">
                  <a:pos x="0" y="112"/>
                </a:cxn>
                <a:cxn ang="0">
                  <a:pos x="0" y="1571"/>
                </a:cxn>
                <a:cxn ang="0">
                  <a:pos x="1" y="1596"/>
                </a:cxn>
                <a:cxn ang="0">
                  <a:pos x="2" y="1607"/>
                </a:cxn>
                <a:cxn ang="0">
                  <a:pos x="6" y="1619"/>
                </a:cxn>
                <a:cxn ang="0">
                  <a:pos x="14" y="1637"/>
                </a:cxn>
                <a:cxn ang="0">
                  <a:pos x="27" y="1653"/>
                </a:cxn>
                <a:cxn ang="0">
                  <a:pos x="33" y="1659"/>
                </a:cxn>
                <a:cxn ang="0">
                  <a:pos x="42" y="1665"/>
                </a:cxn>
                <a:cxn ang="0">
                  <a:pos x="50" y="1670"/>
                </a:cxn>
                <a:cxn ang="0">
                  <a:pos x="61" y="1675"/>
                </a:cxn>
                <a:cxn ang="0">
                  <a:pos x="84" y="1680"/>
                </a:cxn>
                <a:cxn ang="0">
                  <a:pos x="96" y="1681"/>
                </a:cxn>
                <a:cxn ang="0">
                  <a:pos x="110" y="1682"/>
                </a:cxn>
                <a:cxn ang="0">
                  <a:pos x="2070" y="1682"/>
                </a:cxn>
                <a:cxn ang="0">
                  <a:pos x="2082" y="1681"/>
                </a:cxn>
                <a:cxn ang="0">
                  <a:pos x="2084" y="1680"/>
                </a:cxn>
                <a:cxn ang="0">
                  <a:pos x="2088" y="1680"/>
                </a:cxn>
                <a:cxn ang="0">
                  <a:pos x="2095" y="1680"/>
                </a:cxn>
                <a:cxn ang="0">
                  <a:pos x="2106" y="1677"/>
                </a:cxn>
                <a:cxn ang="0">
                  <a:pos x="2118" y="1675"/>
                </a:cxn>
                <a:cxn ang="0">
                  <a:pos x="2126" y="1670"/>
                </a:cxn>
                <a:cxn ang="0">
                  <a:pos x="2136" y="1665"/>
                </a:cxn>
                <a:cxn ang="0">
                  <a:pos x="2137" y="1663"/>
                </a:cxn>
                <a:cxn ang="0">
                  <a:pos x="2139" y="1662"/>
                </a:cxn>
                <a:cxn ang="0">
                  <a:pos x="2144" y="1659"/>
                </a:cxn>
                <a:cxn ang="0">
                  <a:pos x="2145" y="1657"/>
                </a:cxn>
                <a:cxn ang="0">
                  <a:pos x="2148" y="1656"/>
                </a:cxn>
                <a:cxn ang="0">
                  <a:pos x="2152" y="1653"/>
                </a:cxn>
                <a:cxn ang="0">
                  <a:pos x="2157" y="1645"/>
                </a:cxn>
                <a:cxn ang="0">
                  <a:pos x="2160" y="1640"/>
                </a:cxn>
                <a:cxn ang="0">
                  <a:pos x="2161" y="1638"/>
                </a:cxn>
                <a:cxn ang="0">
                  <a:pos x="2163" y="1637"/>
                </a:cxn>
                <a:cxn ang="0">
                  <a:pos x="2168" y="1627"/>
                </a:cxn>
                <a:cxn ang="0">
                  <a:pos x="2173" y="1619"/>
                </a:cxn>
                <a:cxn ang="0">
                  <a:pos x="2175" y="1607"/>
                </a:cxn>
                <a:cxn ang="0">
                  <a:pos x="2178" y="1596"/>
                </a:cxn>
                <a:cxn ang="0">
                  <a:pos x="2178" y="1589"/>
                </a:cxn>
                <a:cxn ang="0">
                  <a:pos x="2178" y="1585"/>
                </a:cxn>
                <a:cxn ang="0">
                  <a:pos x="2179" y="1583"/>
                </a:cxn>
                <a:cxn ang="0">
                  <a:pos x="2180" y="1571"/>
                </a:cxn>
                <a:cxn ang="0">
                  <a:pos x="2180" y="112"/>
                </a:cxn>
              </a:cxnLst>
              <a:rect l="0" t="0" r="r" b="b"/>
              <a:pathLst>
                <a:path w="2180" h="1682">
                  <a:moveTo>
                    <a:pt x="2180" y="112"/>
                  </a:moveTo>
                  <a:lnTo>
                    <a:pt x="2178" y="84"/>
                  </a:lnTo>
                  <a:lnTo>
                    <a:pt x="2173" y="61"/>
                  </a:lnTo>
                  <a:lnTo>
                    <a:pt x="2168" y="50"/>
                  </a:lnTo>
                  <a:lnTo>
                    <a:pt x="2163" y="42"/>
                  </a:lnTo>
                  <a:lnTo>
                    <a:pt x="2157" y="34"/>
                  </a:lnTo>
                  <a:lnTo>
                    <a:pt x="2152" y="28"/>
                  </a:lnTo>
                  <a:lnTo>
                    <a:pt x="2136" y="14"/>
                  </a:lnTo>
                  <a:lnTo>
                    <a:pt x="2118" y="6"/>
                  </a:lnTo>
                  <a:lnTo>
                    <a:pt x="2106" y="2"/>
                  </a:lnTo>
                  <a:lnTo>
                    <a:pt x="2095" y="1"/>
                  </a:lnTo>
                  <a:lnTo>
                    <a:pt x="2070" y="0"/>
                  </a:lnTo>
                  <a:lnTo>
                    <a:pt x="110" y="0"/>
                  </a:lnTo>
                  <a:lnTo>
                    <a:pt x="84" y="1"/>
                  </a:lnTo>
                  <a:lnTo>
                    <a:pt x="61" y="6"/>
                  </a:lnTo>
                  <a:lnTo>
                    <a:pt x="42" y="14"/>
                  </a:lnTo>
                  <a:lnTo>
                    <a:pt x="27" y="28"/>
                  </a:lnTo>
                  <a:lnTo>
                    <a:pt x="14" y="42"/>
                  </a:lnTo>
                  <a:lnTo>
                    <a:pt x="6" y="61"/>
                  </a:lnTo>
                  <a:lnTo>
                    <a:pt x="1" y="84"/>
                  </a:lnTo>
                  <a:lnTo>
                    <a:pt x="0" y="112"/>
                  </a:lnTo>
                  <a:lnTo>
                    <a:pt x="0" y="1571"/>
                  </a:lnTo>
                  <a:lnTo>
                    <a:pt x="1" y="1596"/>
                  </a:lnTo>
                  <a:lnTo>
                    <a:pt x="2" y="1607"/>
                  </a:lnTo>
                  <a:lnTo>
                    <a:pt x="6" y="1619"/>
                  </a:lnTo>
                  <a:lnTo>
                    <a:pt x="14" y="1637"/>
                  </a:lnTo>
                  <a:lnTo>
                    <a:pt x="27" y="1653"/>
                  </a:lnTo>
                  <a:lnTo>
                    <a:pt x="33" y="1659"/>
                  </a:lnTo>
                  <a:lnTo>
                    <a:pt x="42" y="1665"/>
                  </a:lnTo>
                  <a:lnTo>
                    <a:pt x="50" y="1670"/>
                  </a:lnTo>
                  <a:lnTo>
                    <a:pt x="61" y="1675"/>
                  </a:lnTo>
                  <a:lnTo>
                    <a:pt x="84" y="1680"/>
                  </a:lnTo>
                  <a:lnTo>
                    <a:pt x="96" y="1681"/>
                  </a:lnTo>
                  <a:lnTo>
                    <a:pt x="110" y="1682"/>
                  </a:lnTo>
                  <a:lnTo>
                    <a:pt x="2070" y="1682"/>
                  </a:lnTo>
                  <a:lnTo>
                    <a:pt x="2082" y="1681"/>
                  </a:lnTo>
                  <a:lnTo>
                    <a:pt x="2084" y="1680"/>
                  </a:lnTo>
                  <a:lnTo>
                    <a:pt x="2088" y="1680"/>
                  </a:lnTo>
                  <a:lnTo>
                    <a:pt x="2095" y="1680"/>
                  </a:lnTo>
                  <a:lnTo>
                    <a:pt x="2106" y="1677"/>
                  </a:lnTo>
                  <a:lnTo>
                    <a:pt x="2118" y="1675"/>
                  </a:lnTo>
                  <a:lnTo>
                    <a:pt x="2126" y="1670"/>
                  </a:lnTo>
                  <a:lnTo>
                    <a:pt x="2136" y="1665"/>
                  </a:lnTo>
                  <a:lnTo>
                    <a:pt x="2137" y="1663"/>
                  </a:lnTo>
                  <a:lnTo>
                    <a:pt x="2139" y="1662"/>
                  </a:lnTo>
                  <a:lnTo>
                    <a:pt x="2144" y="1659"/>
                  </a:lnTo>
                  <a:lnTo>
                    <a:pt x="2145" y="1657"/>
                  </a:lnTo>
                  <a:lnTo>
                    <a:pt x="2148" y="1656"/>
                  </a:lnTo>
                  <a:lnTo>
                    <a:pt x="2152" y="1653"/>
                  </a:lnTo>
                  <a:lnTo>
                    <a:pt x="2157" y="1645"/>
                  </a:lnTo>
                  <a:lnTo>
                    <a:pt x="2160" y="1640"/>
                  </a:lnTo>
                  <a:lnTo>
                    <a:pt x="2161" y="1638"/>
                  </a:lnTo>
                  <a:lnTo>
                    <a:pt x="2163" y="1637"/>
                  </a:lnTo>
                  <a:lnTo>
                    <a:pt x="2168" y="1627"/>
                  </a:lnTo>
                  <a:lnTo>
                    <a:pt x="2173" y="1619"/>
                  </a:lnTo>
                  <a:lnTo>
                    <a:pt x="2175" y="1607"/>
                  </a:lnTo>
                  <a:lnTo>
                    <a:pt x="2178" y="1596"/>
                  </a:lnTo>
                  <a:lnTo>
                    <a:pt x="2178" y="1589"/>
                  </a:lnTo>
                  <a:lnTo>
                    <a:pt x="2178" y="1585"/>
                  </a:lnTo>
                  <a:lnTo>
                    <a:pt x="2179" y="1583"/>
                  </a:lnTo>
                  <a:lnTo>
                    <a:pt x="2180" y="1571"/>
                  </a:lnTo>
                  <a:lnTo>
                    <a:pt x="2180" y="112"/>
                  </a:lnTo>
                  <a:close/>
                </a:path>
              </a:pathLst>
            </a:custGeom>
            <a:gradFill rotWithShape="1">
              <a:gsLst>
                <a:gs pos="0">
                  <a:srgbClr val="005596">
                    <a:gamma/>
                    <a:shade val="46275"/>
                    <a:invGamma/>
                  </a:srgbClr>
                </a:gs>
                <a:gs pos="50000">
                  <a:srgbClr val="005596">
                    <a:alpha val="58000"/>
                  </a:srgbClr>
                </a:gs>
                <a:gs pos="100000">
                  <a:srgbClr val="0055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79" name="Rectangle 67"/>
            <p:cNvSpPr>
              <a:spLocks noChangeArrowheads="1"/>
            </p:cNvSpPr>
            <p:nvPr/>
          </p:nvSpPr>
          <p:spPr bwMode="auto">
            <a:xfrm>
              <a:off x="7558848" y="1987550"/>
              <a:ext cx="66364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File System</a:t>
              </a:r>
            </a:p>
          </p:txBody>
        </p:sp>
        <p:sp>
          <p:nvSpPr>
            <p:cNvPr id="1980" name="Rectangle 68"/>
            <p:cNvSpPr>
              <a:spLocks noChangeArrowheads="1"/>
            </p:cNvSpPr>
            <p:nvPr/>
          </p:nvSpPr>
          <p:spPr bwMode="auto">
            <a:xfrm>
              <a:off x="7367289" y="2330450"/>
              <a:ext cx="104676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Operating System</a:t>
              </a:r>
            </a:p>
          </p:txBody>
        </p:sp>
        <p:sp>
          <p:nvSpPr>
            <p:cNvPr id="1981" name="Rectangle 69"/>
            <p:cNvSpPr>
              <a:spLocks noChangeArrowheads="1"/>
            </p:cNvSpPr>
            <p:nvPr/>
          </p:nvSpPr>
          <p:spPr bwMode="auto">
            <a:xfrm>
              <a:off x="7356068" y="2665413"/>
              <a:ext cx="106920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Network Interface</a:t>
              </a:r>
              <a:endParaRPr lang="en-US" sz="11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82" name="Group 70"/>
            <p:cNvGrpSpPr>
              <a:grpSpLocks/>
            </p:cNvGrpSpPr>
            <p:nvPr/>
          </p:nvGrpSpPr>
          <p:grpSpPr bwMode="auto">
            <a:xfrm>
              <a:off x="6330950" y="1974850"/>
              <a:ext cx="782638" cy="2238375"/>
              <a:chOff x="4227" y="1494"/>
              <a:chExt cx="379" cy="1084"/>
            </a:xfrm>
          </p:grpSpPr>
          <p:sp>
            <p:nvSpPr>
              <p:cNvPr id="1983" name="Freeform 71"/>
              <p:cNvSpPr>
                <a:spLocks/>
              </p:cNvSpPr>
              <p:nvPr/>
            </p:nvSpPr>
            <p:spPr bwMode="auto">
              <a:xfrm>
                <a:off x="4590" y="2562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2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4" name="Freeform 72"/>
              <p:cNvSpPr>
                <a:spLocks/>
              </p:cNvSpPr>
              <p:nvPr/>
            </p:nvSpPr>
            <p:spPr bwMode="auto">
              <a:xfrm>
                <a:off x="4561" y="251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5" name="Freeform 73"/>
              <p:cNvSpPr>
                <a:spLocks/>
              </p:cNvSpPr>
              <p:nvPr/>
            </p:nvSpPr>
            <p:spPr bwMode="auto">
              <a:xfrm>
                <a:off x="4544" y="249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6" name="Freeform 74"/>
              <p:cNvSpPr>
                <a:spLocks/>
              </p:cNvSpPr>
              <p:nvPr/>
            </p:nvSpPr>
            <p:spPr bwMode="auto">
              <a:xfrm>
                <a:off x="4526" y="2466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8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7" name="Freeform 75"/>
              <p:cNvSpPr>
                <a:spLocks/>
              </p:cNvSpPr>
              <p:nvPr/>
            </p:nvSpPr>
            <p:spPr bwMode="auto">
              <a:xfrm>
                <a:off x="4508" y="2440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8" name="Freeform 76"/>
              <p:cNvSpPr>
                <a:spLocks/>
              </p:cNvSpPr>
              <p:nvPr/>
            </p:nvSpPr>
            <p:spPr bwMode="auto">
              <a:xfrm>
                <a:off x="4491" y="241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3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89" name="Freeform 77"/>
              <p:cNvSpPr>
                <a:spLocks/>
              </p:cNvSpPr>
              <p:nvPr/>
            </p:nvSpPr>
            <p:spPr bwMode="auto">
              <a:xfrm>
                <a:off x="4473" y="238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0" name="Freeform 78"/>
              <p:cNvSpPr>
                <a:spLocks/>
              </p:cNvSpPr>
              <p:nvPr/>
            </p:nvSpPr>
            <p:spPr bwMode="auto">
              <a:xfrm>
                <a:off x="4456" y="236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1" name="Freeform 79"/>
              <p:cNvSpPr>
                <a:spLocks/>
              </p:cNvSpPr>
              <p:nvPr/>
            </p:nvSpPr>
            <p:spPr bwMode="auto">
              <a:xfrm>
                <a:off x="4438" y="2334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8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2" name="Freeform 80"/>
              <p:cNvSpPr>
                <a:spLocks/>
              </p:cNvSpPr>
              <p:nvPr/>
            </p:nvSpPr>
            <p:spPr bwMode="auto">
              <a:xfrm>
                <a:off x="4420" y="230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3" name="Freeform 81"/>
              <p:cNvSpPr>
                <a:spLocks/>
              </p:cNvSpPr>
              <p:nvPr/>
            </p:nvSpPr>
            <p:spPr bwMode="auto">
              <a:xfrm>
                <a:off x="4403" y="2280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3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8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4" name="Freeform 82"/>
              <p:cNvSpPr>
                <a:spLocks/>
              </p:cNvSpPr>
              <p:nvPr/>
            </p:nvSpPr>
            <p:spPr bwMode="auto">
              <a:xfrm>
                <a:off x="4385" y="225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5" name="Freeform 83"/>
              <p:cNvSpPr>
                <a:spLocks/>
              </p:cNvSpPr>
              <p:nvPr/>
            </p:nvSpPr>
            <p:spPr bwMode="auto">
              <a:xfrm>
                <a:off x="4368" y="222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6" name="Freeform 84"/>
              <p:cNvSpPr>
                <a:spLocks/>
              </p:cNvSpPr>
              <p:nvPr/>
            </p:nvSpPr>
            <p:spPr bwMode="auto">
              <a:xfrm>
                <a:off x="4350" y="219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7" name="Freeform 85"/>
              <p:cNvSpPr>
                <a:spLocks/>
              </p:cNvSpPr>
              <p:nvPr/>
            </p:nvSpPr>
            <p:spPr bwMode="auto">
              <a:xfrm>
                <a:off x="4332" y="2172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8" name="Freeform 86"/>
              <p:cNvSpPr>
                <a:spLocks/>
              </p:cNvSpPr>
              <p:nvPr/>
            </p:nvSpPr>
            <p:spPr bwMode="auto">
              <a:xfrm>
                <a:off x="4315" y="214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3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8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99" name="Freeform 87"/>
              <p:cNvSpPr>
                <a:spLocks/>
              </p:cNvSpPr>
              <p:nvPr/>
            </p:nvSpPr>
            <p:spPr bwMode="auto">
              <a:xfrm>
                <a:off x="4297" y="2118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0" name="Freeform 88"/>
              <p:cNvSpPr>
                <a:spLocks/>
              </p:cNvSpPr>
              <p:nvPr/>
            </p:nvSpPr>
            <p:spPr bwMode="auto">
              <a:xfrm>
                <a:off x="4280" y="2092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1" name="Freeform 89"/>
              <p:cNvSpPr>
                <a:spLocks/>
              </p:cNvSpPr>
              <p:nvPr/>
            </p:nvSpPr>
            <p:spPr bwMode="auto">
              <a:xfrm>
                <a:off x="4262" y="206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2" name="Freeform 90"/>
              <p:cNvSpPr>
                <a:spLocks/>
              </p:cNvSpPr>
              <p:nvPr/>
            </p:nvSpPr>
            <p:spPr bwMode="auto">
              <a:xfrm>
                <a:off x="4244" y="203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3" name="Freeform 91"/>
              <p:cNvSpPr>
                <a:spLocks/>
              </p:cNvSpPr>
              <p:nvPr/>
            </p:nvSpPr>
            <p:spPr bwMode="auto">
              <a:xfrm>
                <a:off x="4227" y="2010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4" name="Freeform 92"/>
              <p:cNvSpPr>
                <a:spLocks/>
              </p:cNvSpPr>
              <p:nvPr/>
            </p:nvSpPr>
            <p:spPr bwMode="auto">
              <a:xfrm>
                <a:off x="4239" y="198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5" name="Freeform 93"/>
              <p:cNvSpPr>
                <a:spLocks/>
              </p:cNvSpPr>
              <p:nvPr/>
            </p:nvSpPr>
            <p:spPr bwMode="auto">
              <a:xfrm>
                <a:off x="4256" y="1956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8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6" name="Freeform 94"/>
              <p:cNvSpPr>
                <a:spLocks/>
              </p:cNvSpPr>
              <p:nvPr/>
            </p:nvSpPr>
            <p:spPr bwMode="auto">
              <a:xfrm>
                <a:off x="4273" y="192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7" name="Freeform 95"/>
              <p:cNvSpPr>
                <a:spLocks/>
              </p:cNvSpPr>
              <p:nvPr/>
            </p:nvSpPr>
            <p:spPr bwMode="auto">
              <a:xfrm>
                <a:off x="4290" y="190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1" y="8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2" y="2"/>
                    </a:lnTo>
                    <a:lnTo>
                      <a:pt x="41" y="8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8" name="Freeform 96"/>
              <p:cNvSpPr>
                <a:spLocks/>
              </p:cNvSpPr>
              <p:nvPr/>
            </p:nvSpPr>
            <p:spPr bwMode="auto">
              <a:xfrm>
                <a:off x="4306" y="1874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09" name="Freeform 97"/>
              <p:cNvSpPr>
                <a:spLocks/>
              </p:cNvSpPr>
              <p:nvPr/>
            </p:nvSpPr>
            <p:spPr bwMode="auto">
              <a:xfrm>
                <a:off x="4323" y="184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0" name="Freeform 98"/>
              <p:cNvSpPr>
                <a:spLocks/>
              </p:cNvSpPr>
              <p:nvPr/>
            </p:nvSpPr>
            <p:spPr bwMode="auto">
              <a:xfrm>
                <a:off x="4340" y="1820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8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8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1" name="Freeform 99"/>
              <p:cNvSpPr>
                <a:spLocks/>
              </p:cNvSpPr>
              <p:nvPr/>
            </p:nvSpPr>
            <p:spPr bwMode="auto">
              <a:xfrm>
                <a:off x="4357" y="1793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2" name="Freeform 100"/>
              <p:cNvSpPr>
                <a:spLocks/>
              </p:cNvSpPr>
              <p:nvPr/>
            </p:nvSpPr>
            <p:spPr bwMode="auto">
              <a:xfrm>
                <a:off x="4374" y="176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1" y="8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2" y="2"/>
                    </a:lnTo>
                    <a:lnTo>
                      <a:pt x="41" y="8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3" name="Freeform 101"/>
              <p:cNvSpPr>
                <a:spLocks/>
              </p:cNvSpPr>
              <p:nvPr/>
            </p:nvSpPr>
            <p:spPr bwMode="auto">
              <a:xfrm>
                <a:off x="4390" y="1738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4" name="Freeform 102"/>
              <p:cNvSpPr>
                <a:spLocks/>
              </p:cNvSpPr>
              <p:nvPr/>
            </p:nvSpPr>
            <p:spPr bwMode="auto">
              <a:xfrm>
                <a:off x="4407" y="171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8"/>
                  </a:cxn>
                  <a:cxn ang="0">
                    <a:pos x="45" y="33"/>
                  </a:cxn>
                  <a:cxn ang="0">
                    <a:pos x="43" y="36"/>
                  </a:cxn>
                  <a:cxn ang="0">
                    <a:pos x="40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7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8"/>
                    </a:lnTo>
                    <a:lnTo>
                      <a:pt x="45" y="33"/>
                    </a:lnTo>
                    <a:lnTo>
                      <a:pt x="43" y="36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7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5" name="Freeform 103"/>
              <p:cNvSpPr>
                <a:spLocks/>
              </p:cNvSpPr>
              <p:nvPr/>
            </p:nvSpPr>
            <p:spPr bwMode="auto">
              <a:xfrm>
                <a:off x="4423" y="1684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46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0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0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6" y="24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0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0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6" name="Freeform 104"/>
              <p:cNvSpPr>
                <a:spLocks/>
              </p:cNvSpPr>
              <p:nvPr/>
            </p:nvSpPr>
            <p:spPr bwMode="auto">
              <a:xfrm>
                <a:off x="4440" y="1657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7" name="Freeform 105"/>
              <p:cNvSpPr>
                <a:spLocks/>
              </p:cNvSpPr>
              <p:nvPr/>
            </p:nvSpPr>
            <p:spPr bwMode="auto">
              <a:xfrm>
                <a:off x="4456" y="1629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2" y="46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6"/>
                  </a:cxn>
                  <a:cxn ang="0">
                    <a:pos x="7" y="41"/>
                  </a:cxn>
                  <a:cxn ang="0">
                    <a:pos x="1" y="33"/>
                  </a:cxn>
                  <a:cxn ang="0">
                    <a:pos x="0" y="24"/>
                  </a:cxn>
                  <a:cxn ang="0">
                    <a:pos x="1" y="15"/>
                  </a:cxn>
                  <a:cxn ang="0">
                    <a:pos x="7" y="8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2" y="46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6"/>
                    </a:lnTo>
                    <a:lnTo>
                      <a:pt x="7" y="41"/>
                    </a:lnTo>
                    <a:lnTo>
                      <a:pt x="1" y="33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7" y="8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32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8" name="Freeform 106"/>
              <p:cNvSpPr>
                <a:spLocks/>
              </p:cNvSpPr>
              <p:nvPr/>
            </p:nvSpPr>
            <p:spPr bwMode="auto">
              <a:xfrm>
                <a:off x="4472" y="1602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2"/>
                  </a:cxn>
                  <a:cxn ang="0">
                    <a:pos x="43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8" y="47"/>
                  </a:cxn>
                  <a:cxn ang="0">
                    <a:pos x="25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1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2"/>
                    </a:lnTo>
                    <a:lnTo>
                      <a:pt x="43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8" y="47"/>
                    </a:lnTo>
                    <a:lnTo>
                      <a:pt x="25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1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9" name="Freeform 107"/>
              <p:cNvSpPr>
                <a:spLocks/>
              </p:cNvSpPr>
              <p:nvPr/>
            </p:nvSpPr>
            <p:spPr bwMode="auto">
              <a:xfrm>
                <a:off x="4489" y="1575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6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4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3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8" y="8"/>
                  </a:cxn>
                  <a:cxn ang="0">
                    <a:pos x="15" y="2"/>
                  </a:cxn>
                  <a:cxn ang="0">
                    <a:pos x="24" y="0"/>
                  </a:cxn>
                  <a:cxn ang="0">
                    <a:pos x="33" y="2"/>
                  </a:cxn>
                  <a:cxn ang="0">
                    <a:pos x="41" y="8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4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15" y="2"/>
                    </a:lnTo>
                    <a:lnTo>
                      <a:pt x="24" y="0"/>
                    </a:lnTo>
                    <a:lnTo>
                      <a:pt x="33" y="2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0" name="Freeform 108"/>
              <p:cNvSpPr>
                <a:spLocks/>
              </p:cNvSpPr>
              <p:nvPr/>
            </p:nvSpPr>
            <p:spPr bwMode="auto">
              <a:xfrm>
                <a:off x="4505" y="1548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6" y="32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5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5"/>
                  </a:cxn>
                  <a:cxn ang="0">
                    <a:pos x="8" y="41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6" y="32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5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5"/>
                    </a:lnTo>
                    <a:lnTo>
                      <a:pt x="8" y="41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1" name="Freeform 109"/>
              <p:cNvSpPr>
                <a:spLocks/>
              </p:cNvSpPr>
              <p:nvPr/>
            </p:nvSpPr>
            <p:spPr bwMode="auto">
              <a:xfrm>
                <a:off x="4521" y="1521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8"/>
                  </a:cxn>
                  <a:cxn ang="0">
                    <a:pos x="46" y="33"/>
                  </a:cxn>
                  <a:cxn ang="0">
                    <a:pos x="44" y="36"/>
                  </a:cxn>
                  <a:cxn ang="0">
                    <a:pos x="41" y="41"/>
                  </a:cxn>
                  <a:cxn ang="0">
                    <a:pos x="36" y="43"/>
                  </a:cxn>
                  <a:cxn ang="0">
                    <a:pos x="33" y="46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7"/>
                  </a:cxn>
                  <a:cxn ang="0">
                    <a:pos x="24" y="48"/>
                  </a:cxn>
                  <a:cxn ang="0">
                    <a:pos x="15" y="46"/>
                  </a:cxn>
                  <a:cxn ang="0">
                    <a:pos x="8" y="41"/>
                  </a:cxn>
                  <a:cxn ang="0">
                    <a:pos x="2" y="33"/>
                  </a:cxn>
                  <a:cxn ang="0">
                    <a:pos x="0" y="24"/>
                  </a:cxn>
                  <a:cxn ang="0">
                    <a:pos x="2" y="15"/>
                  </a:cxn>
                  <a:cxn ang="0">
                    <a:pos x="8" y="7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3" y="1"/>
                  </a:cxn>
                  <a:cxn ang="0">
                    <a:pos x="41" y="7"/>
                  </a:cxn>
                  <a:cxn ang="0">
                    <a:pos x="46" y="15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8"/>
                    </a:lnTo>
                    <a:lnTo>
                      <a:pt x="46" y="33"/>
                    </a:lnTo>
                    <a:lnTo>
                      <a:pt x="44" y="36"/>
                    </a:lnTo>
                    <a:lnTo>
                      <a:pt x="41" y="41"/>
                    </a:lnTo>
                    <a:lnTo>
                      <a:pt x="36" y="43"/>
                    </a:lnTo>
                    <a:lnTo>
                      <a:pt x="33" y="46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7"/>
                    </a:lnTo>
                    <a:lnTo>
                      <a:pt x="24" y="48"/>
                    </a:lnTo>
                    <a:lnTo>
                      <a:pt x="15" y="46"/>
                    </a:lnTo>
                    <a:lnTo>
                      <a:pt x="8" y="41"/>
                    </a:lnTo>
                    <a:lnTo>
                      <a:pt x="2" y="33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7"/>
                    </a:lnTo>
                    <a:lnTo>
                      <a:pt x="15" y="1"/>
                    </a:lnTo>
                    <a:lnTo>
                      <a:pt x="24" y="0"/>
                    </a:lnTo>
                    <a:lnTo>
                      <a:pt x="33" y="1"/>
                    </a:lnTo>
                    <a:lnTo>
                      <a:pt x="41" y="7"/>
                    </a:lnTo>
                    <a:lnTo>
                      <a:pt x="46" y="15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22" name="Freeform 110"/>
              <p:cNvSpPr>
                <a:spLocks/>
              </p:cNvSpPr>
              <p:nvPr/>
            </p:nvSpPr>
            <p:spPr bwMode="auto">
              <a:xfrm>
                <a:off x="4538" y="1494"/>
                <a:ext cx="16" cy="16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7" y="24"/>
                  </a:cxn>
                  <a:cxn ang="0">
                    <a:pos x="47" y="25"/>
                  </a:cxn>
                  <a:cxn ang="0">
                    <a:pos x="47" y="27"/>
                  </a:cxn>
                  <a:cxn ang="0">
                    <a:pos x="45" y="32"/>
                  </a:cxn>
                  <a:cxn ang="0">
                    <a:pos x="43" y="36"/>
                  </a:cxn>
                  <a:cxn ang="0">
                    <a:pos x="41" y="40"/>
                  </a:cxn>
                  <a:cxn ang="0">
                    <a:pos x="36" y="43"/>
                  </a:cxn>
                  <a:cxn ang="0">
                    <a:pos x="32" y="45"/>
                  </a:cxn>
                  <a:cxn ang="0">
                    <a:pos x="27" y="4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4" y="48"/>
                  </a:cxn>
                  <a:cxn ang="0">
                    <a:pos x="14" y="45"/>
                  </a:cxn>
                  <a:cxn ang="0">
                    <a:pos x="7" y="40"/>
                  </a:cxn>
                  <a:cxn ang="0">
                    <a:pos x="1" y="32"/>
                  </a:cxn>
                  <a:cxn ang="0">
                    <a:pos x="0" y="24"/>
                  </a:cxn>
                  <a:cxn ang="0">
                    <a:pos x="1" y="14"/>
                  </a:cxn>
                  <a:cxn ang="0">
                    <a:pos x="7" y="7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2" y="1"/>
                  </a:cxn>
                  <a:cxn ang="0">
                    <a:pos x="41" y="7"/>
                  </a:cxn>
                  <a:cxn ang="0">
                    <a:pos x="45" y="14"/>
                  </a:cxn>
                  <a:cxn ang="0">
                    <a:pos x="48" y="24"/>
                  </a:cxn>
                </a:cxnLst>
                <a:rect l="0" t="0" r="r" b="b"/>
                <a:pathLst>
                  <a:path w="48" h="48">
                    <a:moveTo>
                      <a:pt x="48" y="24"/>
                    </a:moveTo>
                    <a:lnTo>
                      <a:pt x="47" y="24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5" y="32"/>
                    </a:lnTo>
                    <a:lnTo>
                      <a:pt x="43" y="36"/>
                    </a:lnTo>
                    <a:lnTo>
                      <a:pt x="41" y="40"/>
                    </a:lnTo>
                    <a:lnTo>
                      <a:pt x="36" y="43"/>
                    </a:lnTo>
                    <a:lnTo>
                      <a:pt x="32" y="45"/>
                    </a:lnTo>
                    <a:lnTo>
                      <a:pt x="27" y="4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14" y="45"/>
                    </a:lnTo>
                    <a:lnTo>
                      <a:pt x="7" y="40"/>
                    </a:lnTo>
                    <a:lnTo>
                      <a:pt x="1" y="32"/>
                    </a:lnTo>
                    <a:lnTo>
                      <a:pt x="0" y="24"/>
                    </a:lnTo>
                    <a:lnTo>
                      <a:pt x="1" y="14"/>
                    </a:lnTo>
                    <a:lnTo>
                      <a:pt x="7" y="7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2" y="1"/>
                    </a:lnTo>
                    <a:lnTo>
                      <a:pt x="41" y="7"/>
                    </a:lnTo>
                    <a:lnTo>
                      <a:pt x="45" y="14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 b="1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023" name="Freeform 111"/>
            <p:cNvSpPr>
              <a:spLocks/>
            </p:cNvSpPr>
            <p:nvPr/>
          </p:nvSpPr>
          <p:spPr bwMode="auto">
            <a:xfrm>
              <a:off x="6750050" y="1362075"/>
              <a:ext cx="2241550" cy="3290888"/>
            </a:xfrm>
            <a:custGeom>
              <a:avLst/>
              <a:gdLst/>
              <a:ahLst/>
              <a:cxnLst>
                <a:cxn ang="0">
                  <a:pos x="418" y="3990"/>
                </a:cxn>
                <a:cxn ang="0">
                  <a:pos x="253" y="3680"/>
                </a:cxn>
                <a:cxn ang="0">
                  <a:pos x="162" y="3448"/>
                </a:cxn>
                <a:cxn ang="0">
                  <a:pos x="104" y="3253"/>
                </a:cxn>
                <a:cxn ang="0">
                  <a:pos x="31" y="2890"/>
                </a:cxn>
                <a:cxn ang="0">
                  <a:pos x="6" y="2617"/>
                </a:cxn>
                <a:cxn ang="0">
                  <a:pos x="5" y="2176"/>
                </a:cxn>
                <a:cxn ang="0">
                  <a:pos x="49" y="1771"/>
                </a:cxn>
                <a:cxn ang="0">
                  <a:pos x="140" y="1395"/>
                </a:cxn>
                <a:cxn ang="0">
                  <a:pos x="277" y="1046"/>
                </a:cxn>
                <a:cxn ang="0">
                  <a:pos x="422" y="785"/>
                </a:cxn>
                <a:cxn ang="0">
                  <a:pos x="592" y="545"/>
                </a:cxn>
                <a:cxn ang="0">
                  <a:pos x="810" y="315"/>
                </a:cxn>
                <a:cxn ang="0">
                  <a:pos x="1043" y="150"/>
                </a:cxn>
                <a:cxn ang="0">
                  <a:pos x="1291" y="45"/>
                </a:cxn>
                <a:cxn ang="0">
                  <a:pos x="1558" y="2"/>
                </a:cxn>
                <a:cxn ang="0">
                  <a:pos x="1831" y="16"/>
                </a:cxn>
                <a:cxn ang="0">
                  <a:pos x="2089" y="90"/>
                </a:cxn>
                <a:cxn ang="0">
                  <a:pos x="2329" y="225"/>
                </a:cxn>
                <a:cxn ang="0">
                  <a:pos x="2501" y="366"/>
                </a:cxn>
                <a:cxn ang="0">
                  <a:pos x="2718" y="611"/>
                </a:cxn>
                <a:cxn ang="0">
                  <a:pos x="2892" y="879"/>
                </a:cxn>
                <a:cxn ang="0">
                  <a:pos x="3071" y="1265"/>
                </a:cxn>
                <a:cxn ang="0">
                  <a:pos x="3190" y="1687"/>
                </a:cxn>
                <a:cxn ang="0">
                  <a:pos x="3250" y="2146"/>
                </a:cxn>
                <a:cxn ang="0">
                  <a:pos x="3256" y="2465"/>
                </a:cxn>
                <a:cxn ang="0">
                  <a:pos x="3250" y="2633"/>
                </a:cxn>
                <a:cxn ang="0">
                  <a:pos x="3228" y="2867"/>
                </a:cxn>
                <a:cxn ang="0">
                  <a:pos x="3178" y="3145"/>
                </a:cxn>
                <a:cxn ang="0">
                  <a:pos x="3140" y="3293"/>
                </a:cxn>
                <a:cxn ang="0">
                  <a:pos x="3088" y="3462"/>
                </a:cxn>
                <a:cxn ang="0">
                  <a:pos x="3031" y="3613"/>
                </a:cxn>
                <a:cxn ang="0">
                  <a:pos x="2892" y="3900"/>
                </a:cxn>
                <a:cxn ang="0">
                  <a:pos x="2838" y="3990"/>
                </a:cxn>
                <a:cxn ang="0">
                  <a:pos x="2718" y="4169"/>
                </a:cxn>
                <a:cxn ang="0">
                  <a:pos x="2602" y="4307"/>
                </a:cxn>
                <a:cxn ang="0">
                  <a:pos x="2539" y="4373"/>
                </a:cxn>
                <a:cxn ang="0">
                  <a:pos x="2521" y="4391"/>
                </a:cxn>
                <a:cxn ang="0">
                  <a:pos x="2435" y="4474"/>
                </a:cxn>
                <a:cxn ang="0">
                  <a:pos x="2292" y="4580"/>
                </a:cxn>
                <a:cxn ang="0">
                  <a:pos x="2216" y="4625"/>
                </a:cxn>
                <a:cxn ang="0">
                  <a:pos x="2140" y="4665"/>
                </a:cxn>
                <a:cxn ang="0">
                  <a:pos x="1990" y="4725"/>
                </a:cxn>
                <a:cxn ang="0">
                  <a:pos x="1793" y="4770"/>
                </a:cxn>
                <a:cxn ang="0">
                  <a:pos x="1585" y="4779"/>
                </a:cxn>
                <a:cxn ang="0">
                  <a:pos x="1344" y="4747"/>
                </a:cxn>
                <a:cxn ang="0">
                  <a:pos x="1153" y="4683"/>
                </a:cxn>
                <a:cxn ang="0">
                  <a:pos x="965" y="4580"/>
                </a:cxn>
                <a:cxn ang="0">
                  <a:pos x="788" y="4444"/>
                </a:cxn>
                <a:cxn ang="0">
                  <a:pos x="618" y="4267"/>
                </a:cxn>
              </a:cxnLst>
              <a:rect l="0" t="0" r="r" b="b"/>
              <a:pathLst>
                <a:path w="3258" h="4781">
                  <a:moveTo>
                    <a:pt x="490" y="4097"/>
                  </a:moveTo>
                  <a:lnTo>
                    <a:pt x="478" y="4080"/>
                  </a:lnTo>
                  <a:lnTo>
                    <a:pt x="469" y="4067"/>
                  </a:lnTo>
                  <a:lnTo>
                    <a:pt x="418" y="3990"/>
                  </a:lnTo>
                  <a:lnTo>
                    <a:pt x="366" y="3904"/>
                  </a:lnTo>
                  <a:lnTo>
                    <a:pt x="319" y="3816"/>
                  </a:lnTo>
                  <a:lnTo>
                    <a:pt x="275" y="3726"/>
                  </a:lnTo>
                  <a:lnTo>
                    <a:pt x="253" y="3680"/>
                  </a:lnTo>
                  <a:lnTo>
                    <a:pt x="234" y="3636"/>
                  </a:lnTo>
                  <a:lnTo>
                    <a:pt x="196" y="3542"/>
                  </a:lnTo>
                  <a:lnTo>
                    <a:pt x="178" y="3494"/>
                  </a:lnTo>
                  <a:lnTo>
                    <a:pt x="162" y="3448"/>
                  </a:lnTo>
                  <a:lnTo>
                    <a:pt x="145" y="3398"/>
                  </a:lnTo>
                  <a:lnTo>
                    <a:pt x="131" y="3350"/>
                  </a:lnTo>
                  <a:lnTo>
                    <a:pt x="116" y="3301"/>
                  </a:lnTo>
                  <a:lnTo>
                    <a:pt x="104" y="3253"/>
                  </a:lnTo>
                  <a:lnTo>
                    <a:pt x="79" y="3151"/>
                  </a:lnTo>
                  <a:lnTo>
                    <a:pt x="58" y="3048"/>
                  </a:lnTo>
                  <a:lnTo>
                    <a:pt x="40" y="2944"/>
                  </a:lnTo>
                  <a:lnTo>
                    <a:pt x="31" y="2890"/>
                  </a:lnTo>
                  <a:lnTo>
                    <a:pt x="25" y="2837"/>
                  </a:lnTo>
                  <a:lnTo>
                    <a:pt x="18" y="2782"/>
                  </a:lnTo>
                  <a:lnTo>
                    <a:pt x="13" y="2728"/>
                  </a:lnTo>
                  <a:lnTo>
                    <a:pt x="6" y="2617"/>
                  </a:lnTo>
                  <a:lnTo>
                    <a:pt x="1" y="2505"/>
                  </a:lnTo>
                  <a:lnTo>
                    <a:pt x="0" y="2391"/>
                  </a:lnTo>
                  <a:lnTo>
                    <a:pt x="1" y="2281"/>
                  </a:lnTo>
                  <a:lnTo>
                    <a:pt x="5" y="2176"/>
                  </a:lnTo>
                  <a:lnTo>
                    <a:pt x="11" y="2071"/>
                  </a:lnTo>
                  <a:lnTo>
                    <a:pt x="22" y="1971"/>
                  </a:lnTo>
                  <a:lnTo>
                    <a:pt x="34" y="1870"/>
                  </a:lnTo>
                  <a:lnTo>
                    <a:pt x="49" y="1771"/>
                  </a:lnTo>
                  <a:lnTo>
                    <a:pt x="67" y="1674"/>
                  </a:lnTo>
                  <a:lnTo>
                    <a:pt x="90" y="1581"/>
                  </a:lnTo>
                  <a:lnTo>
                    <a:pt x="113" y="1486"/>
                  </a:lnTo>
                  <a:lnTo>
                    <a:pt x="140" y="1395"/>
                  </a:lnTo>
                  <a:lnTo>
                    <a:pt x="170" y="1305"/>
                  </a:lnTo>
                  <a:lnTo>
                    <a:pt x="204" y="1217"/>
                  </a:lnTo>
                  <a:lnTo>
                    <a:pt x="239" y="1130"/>
                  </a:lnTo>
                  <a:lnTo>
                    <a:pt x="277" y="1046"/>
                  </a:lnTo>
                  <a:lnTo>
                    <a:pt x="319" y="963"/>
                  </a:lnTo>
                  <a:lnTo>
                    <a:pt x="364" y="882"/>
                  </a:lnTo>
                  <a:lnTo>
                    <a:pt x="388" y="842"/>
                  </a:lnTo>
                  <a:lnTo>
                    <a:pt x="422" y="785"/>
                  </a:lnTo>
                  <a:lnTo>
                    <a:pt x="438" y="759"/>
                  </a:lnTo>
                  <a:lnTo>
                    <a:pt x="478" y="700"/>
                  </a:lnTo>
                  <a:lnTo>
                    <a:pt x="536" y="617"/>
                  </a:lnTo>
                  <a:lnTo>
                    <a:pt x="592" y="545"/>
                  </a:lnTo>
                  <a:lnTo>
                    <a:pt x="648" y="479"/>
                  </a:lnTo>
                  <a:lnTo>
                    <a:pt x="701" y="420"/>
                  </a:lnTo>
                  <a:lnTo>
                    <a:pt x="755" y="366"/>
                  </a:lnTo>
                  <a:lnTo>
                    <a:pt x="810" y="315"/>
                  </a:lnTo>
                  <a:lnTo>
                    <a:pt x="868" y="269"/>
                  </a:lnTo>
                  <a:lnTo>
                    <a:pt x="924" y="225"/>
                  </a:lnTo>
                  <a:lnTo>
                    <a:pt x="983" y="186"/>
                  </a:lnTo>
                  <a:lnTo>
                    <a:pt x="1043" y="150"/>
                  </a:lnTo>
                  <a:lnTo>
                    <a:pt x="1104" y="119"/>
                  </a:lnTo>
                  <a:lnTo>
                    <a:pt x="1165" y="90"/>
                  </a:lnTo>
                  <a:lnTo>
                    <a:pt x="1228" y="66"/>
                  </a:lnTo>
                  <a:lnTo>
                    <a:pt x="1291" y="45"/>
                  </a:lnTo>
                  <a:lnTo>
                    <a:pt x="1357" y="29"/>
                  </a:lnTo>
                  <a:lnTo>
                    <a:pt x="1422" y="16"/>
                  </a:lnTo>
                  <a:lnTo>
                    <a:pt x="1489" y="8"/>
                  </a:lnTo>
                  <a:lnTo>
                    <a:pt x="1558" y="2"/>
                  </a:lnTo>
                  <a:lnTo>
                    <a:pt x="1628" y="0"/>
                  </a:lnTo>
                  <a:lnTo>
                    <a:pt x="1697" y="2"/>
                  </a:lnTo>
                  <a:lnTo>
                    <a:pt x="1765" y="8"/>
                  </a:lnTo>
                  <a:lnTo>
                    <a:pt x="1831" y="16"/>
                  </a:lnTo>
                  <a:lnTo>
                    <a:pt x="1898" y="29"/>
                  </a:lnTo>
                  <a:lnTo>
                    <a:pt x="1962" y="45"/>
                  </a:lnTo>
                  <a:lnTo>
                    <a:pt x="2027" y="66"/>
                  </a:lnTo>
                  <a:lnTo>
                    <a:pt x="2089" y="90"/>
                  </a:lnTo>
                  <a:lnTo>
                    <a:pt x="2152" y="119"/>
                  </a:lnTo>
                  <a:lnTo>
                    <a:pt x="2212" y="150"/>
                  </a:lnTo>
                  <a:lnTo>
                    <a:pt x="2272" y="186"/>
                  </a:lnTo>
                  <a:lnTo>
                    <a:pt x="2329" y="225"/>
                  </a:lnTo>
                  <a:lnTo>
                    <a:pt x="2388" y="269"/>
                  </a:lnTo>
                  <a:lnTo>
                    <a:pt x="2416" y="291"/>
                  </a:lnTo>
                  <a:lnTo>
                    <a:pt x="2444" y="315"/>
                  </a:lnTo>
                  <a:lnTo>
                    <a:pt x="2501" y="366"/>
                  </a:lnTo>
                  <a:lnTo>
                    <a:pt x="2555" y="420"/>
                  </a:lnTo>
                  <a:lnTo>
                    <a:pt x="2610" y="479"/>
                  </a:lnTo>
                  <a:lnTo>
                    <a:pt x="2658" y="536"/>
                  </a:lnTo>
                  <a:lnTo>
                    <a:pt x="2718" y="611"/>
                  </a:lnTo>
                  <a:lnTo>
                    <a:pt x="2760" y="669"/>
                  </a:lnTo>
                  <a:lnTo>
                    <a:pt x="2782" y="700"/>
                  </a:lnTo>
                  <a:lnTo>
                    <a:pt x="2838" y="788"/>
                  </a:lnTo>
                  <a:lnTo>
                    <a:pt x="2892" y="879"/>
                  </a:lnTo>
                  <a:lnTo>
                    <a:pt x="2942" y="971"/>
                  </a:lnTo>
                  <a:lnTo>
                    <a:pt x="2989" y="1068"/>
                  </a:lnTo>
                  <a:lnTo>
                    <a:pt x="3031" y="1166"/>
                  </a:lnTo>
                  <a:lnTo>
                    <a:pt x="3071" y="1265"/>
                  </a:lnTo>
                  <a:lnTo>
                    <a:pt x="3106" y="1367"/>
                  </a:lnTo>
                  <a:lnTo>
                    <a:pt x="3138" y="1473"/>
                  </a:lnTo>
                  <a:lnTo>
                    <a:pt x="3166" y="1578"/>
                  </a:lnTo>
                  <a:lnTo>
                    <a:pt x="3190" y="1687"/>
                  </a:lnTo>
                  <a:lnTo>
                    <a:pt x="3210" y="1799"/>
                  </a:lnTo>
                  <a:lnTo>
                    <a:pt x="3228" y="1913"/>
                  </a:lnTo>
                  <a:lnTo>
                    <a:pt x="3240" y="2027"/>
                  </a:lnTo>
                  <a:lnTo>
                    <a:pt x="3250" y="2146"/>
                  </a:lnTo>
                  <a:lnTo>
                    <a:pt x="3256" y="2267"/>
                  </a:lnTo>
                  <a:lnTo>
                    <a:pt x="3258" y="2391"/>
                  </a:lnTo>
                  <a:lnTo>
                    <a:pt x="3257" y="2451"/>
                  </a:lnTo>
                  <a:lnTo>
                    <a:pt x="3256" y="2465"/>
                  </a:lnTo>
                  <a:lnTo>
                    <a:pt x="3256" y="2481"/>
                  </a:lnTo>
                  <a:lnTo>
                    <a:pt x="3256" y="2512"/>
                  </a:lnTo>
                  <a:lnTo>
                    <a:pt x="3252" y="2572"/>
                  </a:lnTo>
                  <a:lnTo>
                    <a:pt x="3250" y="2633"/>
                  </a:lnTo>
                  <a:lnTo>
                    <a:pt x="3240" y="2751"/>
                  </a:lnTo>
                  <a:lnTo>
                    <a:pt x="3234" y="2808"/>
                  </a:lnTo>
                  <a:lnTo>
                    <a:pt x="3230" y="2837"/>
                  </a:lnTo>
                  <a:lnTo>
                    <a:pt x="3228" y="2867"/>
                  </a:lnTo>
                  <a:lnTo>
                    <a:pt x="3210" y="2980"/>
                  </a:lnTo>
                  <a:lnTo>
                    <a:pt x="3199" y="3035"/>
                  </a:lnTo>
                  <a:lnTo>
                    <a:pt x="3190" y="3091"/>
                  </a:lnTo>
                  <a:lnTo>
                    <a:pt x="3178" y="3145"/>
                  </a:lnTo>
                  <a:lnTo>
                    <a:pt x="3166" y="3200"/>
                  </a:lnTo>
                  <a:lnTo>
                    <a:pt x="3151" y="3253"/>
                  </a:lnTo>
                  <a:lnTo>
                    <a:pt x="3144" y="3280"/>
                  </a:lnTo>
                  <a:lnTo>
                    <a:pt x="3140" y="3293"/>
                  </a:lnTo>
                  <a:lnTo>
                    <a:pt x="3138" y="3307"/>
                  </a:lnTo>
                  <a:lnTo>
                    <a:pt x="3121" y="3359"/>
                  </a:lnTo>
                  <a:lnTo>
                    <a:pt x="3106" y="3412"/>
                  </a:lnTo>
                  <a:lnTo>
                    <a:pt x="3088" y="3462"/>
                  </a:lnTo>
                  <a:lnTo>
                    <a:pt x="3071" y="3514"/>
                  </a:lnTo>
                  <a:lnTo>
                    <a:pt x="3060" y="3538"/>
                  </a:lnTo>
                  <a:lnTo>
                    <a:pt x="3050" y="3563"/>
                  </a:lnTo>
                  <a:lnTo>
                    <a:pt x="3031" y="3613"/>
                  </a:lnTo>
                  <a:lnTo>
                    <a:pt x="2989" y="3712"/>
                  </a:lnTo>
                  <a:lnTo>
                    <a:pt x="2965" y="3758"/>
                  </a:lnTo>
                  <a:lnTo>
                    <a:pt x="2942" y="3806"/>
                  </a:lnTo>
                  <a:lnTo>
                    <a:pt x="2892" y="3900"/>
                  </a:lnTo>
                  <a:lnTo>
                    <a:pt x="2878" y="3922"/>
                  </a:lnTo>
                  <a:lnTo>
                    <a:pt x="2870" y="3932"/>
                  </a:lnTo>
                  <a:lnTo>
                    <a:pt x="2864" y="3944"/>
                  </a:lnTo>
                  <a:lnTo>
                    <a:pt x="2838" y="3990"/>
                  </a:lnTo>
                  <a:lnTo>
                    <a:pt x="2809" y="4034"/>
                  </a:lnTo>
                  <a:lnTo>
                    <a:pt x="2782" y="4080"/>
                  </a:lnTo>
                  <a:lnTo>
                    <a:pt x="2760" y="4111"/>
                  </a:lnTo>
                  <a:lnTo>
                    <a:pt x="2718" y="4169"/>
                  </a:lnTo>
                  <a:lnTo>
                    <a:pt x="2694" y="4196"/>
                  </a:lnTo>
                  <a:lnTo>
                    <a:pt x="2671" y="4225"/>
                  </a:lnTo>
                  <a:lnTo>
                    <a:pt x="2626" y="4282"/>
                  </a:lnTo>
                  <a:lnTo>
                    <a:pt x="2602" y="4307"/>
                  </a:lnTo>
                  <a:lnTo>
                    <a:pt x="2579" y="4333"/>
                  </a:lnTo>
                  <a:lnTo>
                    <a:pt x="2555" y="4358"/>
                  </a:lnTo>
                  <a:lnTo>
                    <a:pt x="2543" y="4370"/>
                  </a:lnTo>
                  <a:lnTo>
                    <a:pt x="2539" y="4373"/>
                  </a:lnTo>
                  <a:lnTo>
                    <a:pt x="2537" y="4376"/>
                  </a:lnTo>
                  <a:lnTo>
                    <a:pt x="2532" y="4384"/>
                  </a:lnTo>
                  <a:lnTo>
                    <a:pt x="2525" y="4388"/>
                  </a:lnTo>
                  <a:lnTo>
                    <a:pt x="2521" y="4391"/>
                  </a:lnTo>
                  <a:lnTo>
                    <a:pt x="2519" y="4394"/>
                  </a:lnTo>
                  <a:lnTo>
                    <a:pt x="2507" y="4406"/>
                  </a:lnTo>
                  <a:lnTo>
                    <a:pt x="2483" y="4429"/>
                  </a:lnTo>
                  <a:lnTo>
                    <a:pt x="2435" y="4474"/>
                  </a:lnTo>
                  <a:lnTo>
                    <a:pt x="2384" y="4513"/>
                  </a:lnTo>
                  <a:lnTo>
                    <a:pt x="2359" y="4532"/>
                  </a:lnTo>
                  <a:lnTo>
                    <a:pt x="2335" y="4553"/>
                  </a:lnTo>
                  <a:lnTo>
                    <a:pt x="2292" y="4580"/>
                  </a:lnTo>
                  <a:lnTo>
                    <a:pt x="2250" y="4608"/>
                  </a:lnTo>
                  <a:lnTo>
                    <a:pt x="2231" y="4617"/>
                  </a:lnTo>
                  <a:lnTo>
                    <a:pt x="2221" y="4622"/>
                  </a:lnTo>
                  <a:lnTo>
                    <a:pt x="2216" y="4625"/>
                  </a:lnTo>
                  <a:lnTo>
                    <a:pt x="2213" y="4628"/>
                  </a:lnTo>
                  <a:lnTo>
                    <a:pt x="2177" y="4647"/>
                  </a:lnTo>
                  <a:lnTo>
                    <a:pt x="2158" y="4656"/>
                  </a:lnTo>
                  <a:lnTo>
                    <a:pt x="2140" y="4665"/>
                  </a:lnTo>
                  <a:lnTo>
                    <a:pt x="2104" y="4683"/>
                  </a:lnTo>
                  <a:lnTo>
                    <a:pt x="2065" y="4698"/>
                  </a:lnTo>
                  <a:lnTo>
                    <a:pt x="2028" y="4712"/>
                  </a:lnTo>
                  <a:lnTo>
                    <a:pt x="1990" y="4725"/>
                  </a:lnTo>
                  <a:lnTo>
                    <a:pt x="1951" y="4737"/>
                  </a:lnTo>
                  <a:lnTo>
                    <a:pt x="1910" y="4747"/>
                  </a:lnTo>
                  <a:lnTo>
                    <a:pt x="1872" y="4755"/>
                  </a:lnTo>
                  <a:lnTo>
                    <a:pt x="1793" y="4770"/>
                  </a:lnTo>
                  <a:lnTo>
                    <a:pt x="1711" y="4777"/>
                  </a:lnTo>
                  <a:lnTo>
                    <a:pt x="1669" y="4779"/>
                  </a:lnTo>
                  <a:lnTo>
                    <a:pt x="1628" y="4781"/>
                  </a:lnTo>
                  <a:lnTo>
                    <a:pt x="1585" y="4779"/>
                  </a:lnTo>
                  <a:lnTo>
                    <a:pt x="1544" y="4777"/>
                  </a:lnTo>
                  <a:lnTo>
                    <a:pt x="1463" y="4770"/>
                  </a:lnTo>
                  <a:lnTo>
                    <a:pt x="1382" y="4755"/>
                  </a:lnTo>
                  <a:lnTo>
                    <a:pt x="1344" y="4747"/>
                  </a:lnTo>
                  <a:lnTo>
                    <a:pt x="1306" y="4737"/>
                  </a:lnTo>
                  <a:lnTo>
                    <a:pt x="1266" y="4725"/>
                  </a:lnTo>
                  <a:lnTo>
                    <a:pt x="1228" y="4712"/>
                  </a:lnTo>
                  <a:lnTo>
                    <a:pt x="1153" y="4683"/>
                  </a:lnTo>
                  <a:lnTo>
                    <a:pt x="1079" y="4647"/>
                  </a:lnTo>
                  <a:lnTo>
                    <a:pt x="1043" y="4628"/>
                  </a:lnTo>
                  <a:lnTo>
                    <a:pt x="1008" y="4608"/>
                  </a:lnTo>
                  <a:lnTo>
                    <a:pt x="965" y="4580"/>
                  </a:lnTo>
                  <a:lnTo>
                    <a:pt x="924" y="4553"/>
                  </a:lnTo>
                  <a:lnTo>
                    <a:pt x="877" y="4518"/>
                  </a:lnTo>
                  <a:lnTo>
                    <a:pt x="833" y="4483"/>
                  </a:lnTo>
                  <a:lnTo>
                    <a:pt x="788" y="4444"/>
                  </a:lnTo>
                  <a:lnTo>
                    <a:pt x="745" y="4404"/>
                  </a:lnTo>
                  <a:lnTo>
                    <a:pt x="702" y="4360"/>
                  </a:lnTo>
                  <a:lnTo>
                    <a:pt x="660" y="4315"/>
                  </a:lnTo>
                  <a:lnTo>
                    <a:pt x="618" y="4267"/>
                  </a:lnTo>
                  <a:lnTo>
                    <a:pt x="578" y="4218"/>
                  </a:lnTo>
                  <a:lnTo>
                    <a:pt x="536" y="4164"/>
                  </a:lnTo>
                  <a:lnTo>
                    <a:pt x="504" y="4118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24" name="Freeform 112"/>
            <p:cNvSpPr>
              <a:spLocks/>
            </p:cNvSpPr>
            <p:nvPr/>
          </p:nvSpPr>
          <p:spPr bwMode="auto">
            <a:xfrm>
              <a:off x="3597275" y="2525713"/>
              <a:ext cx="1789113" cy="1244600"/>
            </a:xfrm>
            <a:custGeom>
              <a:avLst/>
              <a:gdLst/>
              <a:ahLst/>
              <a:cxnLst>
                <a:cxn ang="0">
                  <a:pos x="2329" y="1672"/>
                </a:cxn>
                <a:cxn ang="0">
                  <a:pos x="2329" y="2352"/>
                </a:cxn>
                <a:cxn ang="0">
                  <a:pos x="3379" y="1176"/>
                </a:cxn>
                <a:cxn ang="0">
                  <a:pos x="2329" y="0"/>
                </a:cxn>
                <a:cxn ang="0">
                  <a:pos x="2329" y="682"/>
                </a:cxn>
                <a:cxn ang="0">
                  <a:pos x="0" y="682"/>
                </a:cxn>
                <a:cxn ang="0">
                  <a:pos x="0" y="1672"/>
                </a:cxn>
                <a:cxn ang="0">
                  <a:pos x="2329" y="1672"/>
                </a:cxn>
              </a:cxnLst>
              <a:rect l="0" t="0" r="r" b="b"/>
              <a:pathLst>
                <a:path w="3379" h="2352">
                  <a:moveTo>
                    <a:pt x="2329" y="1672"/>
                  </a:moveTo>
                  <a:lnTo>
                    <a:pt x="2329" y="2352"/>
                  </a:lnTo>
                  <a:lnTo>
                    <a:pt x="3379" y="1176"/>
                  </a:lnTo>
                  <a:lnTo>
                    <a:pt x="2329" y="0"/>
                  </a:lnTo>
                  <a:lnTo>
                    <a:pt x="2329" y="682"/>
                  </a:lnTo>
                  <a:lnTo>
                    <a:pt x="0" y="682"/>
                  </a:lnTo>
                  <a:lnTo>
                    <a:pt x="0" y="1672"/>
                  </a:lnTo>
                  <a:lnTo>
                    <a:pt x="2329" y="1672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25" name="Rectangle 113"/>
            <p:cNvSpPr>
              <a:spLocks noChangeArrowheads="1"/>
            </p:cNvSpPr>
            <p:nvPr/>
          </p:nvSpPr>
          <p:spPr bwMode="auto">
            <a:xfrm>
              <a:off x="3368675" y="2887663"/>
              <a:ext cx="49213" cy="523875"/>
            </a:xfrm>
            <a:prstGeom prst="rect">
              <a:avLst/>
            </a:prstGeom>
            <a:solidFill>
              <a:srgbClr val="6AA12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26" name="Rectangle 114"/>
            <p:cNvSpPr>
              <a:spLocks noChangeArrowheads="1"/>
            </p:cNvSpPr>
            <p:nvPr/>
          </p:nvSpPr>
          <p:spPr bwMode="auto">
            <a:xfrm>
              <a:off x="3444875" y="2887663"/>
              <a:ext cx="123825" cy="523875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27" name="Rectangle 115"/>
            <p:cNvSpPr>
              <a:spLocks noChangeArrowheads="1"/>
            </p:cNvSpPr>
            <p:nvPr/>
          </p:nvSpPr>
          <p:spPr bwMode="auto">
            <a:xfrm>
              <a:off x="3368675" y="2887663"/>
              <a:ext cx="49213" cy="523875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28" name="Rectangle 116"/>
            <p:cNvSpPr>
              <a:spLocks noChangeArrowheads="1"/>
            </p:cNvSpPr>
            <p:nvPr/>
          </p:nvSpPr>
          <p:spPr bwMode="auto">
            <a:xfrm>
              <a:off x="3444875" y="2887663"/>
              <a:ext cx="123825" cy="523875"/>
            </a:xfrm>
            <a:prstGeom prst="rect">
              <a:avLst/>
            </a:prstGeom>
            <a:gradFill rotWithShape="1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29" name="Freeform 117"/>
            <p:cNvSpPr>
              <a:spLocks/>
            </p:cNvSpPr>
            <p:nvPr/>
          </p:nvSpPr>
          <p:spPr bwMode="auto">
            <a:xfrm>
              <a:off x="3597275" y="2525713"/>
              <a:ext cx="1789113" cy="1244600"/>
            </a:xfrm>
            <a:custGeom>
              <a:avLst/>
              <a:gdLst/>
              <a:ahLst/>
              <a:cxnLst>
                <a:cxn ang="0">
                  <a:pos x="2329" y="1672"/>
                </a:cxn>
                <a:cxn ang="0">
                  <a:pos x="0" y="1672"/>
                </a:cxn>
                <a:cxn ang="0">
                  <a:pos x="0" y="682"/>
                </a:cxn>
                <a:cxn ang="0">
                  <a:pos x="2329" y="682"/>
                </a:cxn>
                <a:cxn ang="0">
                  <a:pos x="2329" y="0"/>
                </a:cxn>
                <a:cxn ang="0">
                  <a:pos x="3379" y="1176"/>
                </a:cxn>
                <a:cxn ang="0">
                  <a:pos x="2329" y="2352"/>
                </a:cxn>
                <a:cxn ang="0">
                  <a:pos x="2329" y="1672"/>
                </a:cxn>
              </a:cxnLst>
              <a:rect l="0" t="0" r="r" b="b"/>
              <a:pathLst>
                <a:path w="3379" h="2352">
                  <a:moveTo>
                    <a:pt x="2329" y="1672"/>
                  </a:moveTo>
                  <a:lnTo>
                    <a:pt x="0" y="1672"/>
                  </a:lnTo>
                  <a:lnTo>
                    <a:pt x="0" y="682"/>
                  </a:lnTo>
                  <a:lnTo>
                    <a:pt x="2329" y="682"/>
                  </a:lnTo>
                  <a:lnTo>
                    <a:pt x="2329" y="0"/>
                  </a:lnTo>
                  <a:lnTo>
                    <a:pt x="3379" y="1176"/>
                  </a:lnTo>
                  <a:lnTo>
                    <a:pt x="2329" y="2352"/>
                  </a:lnTo>
                  <a:lnTo>
                    <a:pt x="2329" y="16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030" name="Group 118"/>
            <p:cNvGrpSpPr>
              <a:grpSpLocks/>
            </p:cNvGrpSpPr>
            <p:nvPr/>
          </p:nvGrpSpPr>
          <p:grpSpPr bwMode="auto">
            <a:xfrm>
              <a:off x="5429721" y="3886183"/>
              <a:ext cx="860426" cy="349248"/>
              <a:chOff x="3456" y="2583"/>
              <a:chExt cx="542" cy="220"/>
            </a:xfrm>
          </p:grpSpPr>
          <p:sp>
            <p:nvSpPr>
              <p:cNvPr id="2031" name="Rectangle 119"/>
              <p:cNvSpPr>
                <a:spLocks noChangeArrowheads="1"/>
              </p:cNvSpPr>
              <p:nvPr/>
            </p:nvSpPr>
            <p:spPr bwMode="auto">
              <a:xfrm>
                <a:off x="3456" y="2583"/>
                <a:ext cx="5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Single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Purpose</a:t>
                </a:r>
                <a:endParaRPr lang="en-US" sz="2400" b="1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2" name="Rectangle 120"/>
              <p:cNvSpPr>
                <a:spLocks noChangeArrowheads="1"/>
              </p:cNvSpPr>
              <p:nvPr/>
            </p:nvSpPr>
            <p:spPr bwMode="auto">
              <a:xfrm>
                <a:off x="3546" y="2696"/>
                <a:ext cx="42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54013" indent="-354013" algn="ctr" defTabSz="941388"/>
                <a:r>
                  <a:rPr lang="en-US" sz="1100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NAS Device</a:t>
                </a:r>
                <a:endParaRPr lang="en-US" sz="2400" b="1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033" name="Rectangle 121"/>
            <p:cNvSpPr>
              <a:spLocks noChangeArrowheads="1"/>
            </p:cNvSpPr>
            <p:nvPr/>
          </p:nvSpPr>
          <p:spPr bwMode="auto">
            <a:xfrm>
              <a:off x="2092325" y="5715000"/>
              <a:ext cx="143308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General Purpose Servers</a:t>
              </a:r>
              <a:endParaRPr lang="en-US" sz="2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34" name="Rectangle 122"/>
            <p:cNvSpPr>
              <a:spLocks noChangeArrowheads="1"/>
            </p:cNvSpPr>
            <p:nvPr/>
          </p:nvSpPr>
          <p:spPr bwMode="auto">
            <a:xfrm>
              <a:off x="2273300" y="5894387"/>
              <a:ext cx="112530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algn="ctr" defTabSz="941388"/>
              <a:r>
                <a:rPr lang="en-US" sz="11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(Windows or UNIX)</a:t>
              </a:r>
              <a:endParaRPr lang="en-US" sz="24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0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21086" y="2209802"/>
              <a:ext cx="995974" cy="1645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2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9656" y="4443303"/>
              <a:ext cx="498363" cy="1151955"/>
            </a:xfrm>
            <a:prstGeom prst="rect">
              <a:avLst/>
            </a:prstGeom>
            <a:noFill/>
          </p:spPr>
        </p:pic>
        <p:pic>
          <p:nvPicPr>
            <p:cNvPr id="70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9656" y="2514600"/>
              <a:ext cx="498363" cy="1151955"/>
            </a:xfrm>
            <a:prstGeom prst="rect">
              <a:avLst/>
            </a:prstGeom>
            <a:noFill/>
          </p:spPr>
        </p:pic>
        <p:pic>
          <p:nvPicPr>
            <p:cNvPr id="704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9656" y="1143000"/>
              <a:ext cx="498363" cy="1151955"/>
            </a:xfrm>
            <a:prstGeom prst="rect">
              <a:avLst/>
            </a:prstGeom>
            <a:noFill/>
          </p:spPr>
        </p:pic>
        <p:pic>
          <p:nvPicPr>
            <p:cNvPr id="70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1186546" y="375557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0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947058" y="38862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434944" y="302623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3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848600" y="302623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3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8262256" y="302623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6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239000" y="32004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652656" y="32004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8066312" y="3200400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3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445828" y="3396344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859484" y="3396344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8273140" y="3396344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0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239000" y="3592278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1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652656" y="3592278"/>
              <a:ext cx="304800" cy="304800"/>
            </a:xfrm>
            <a:prstGeom prst="rect">
              <a:avLst/>
            </a:prstGeom>
            <a:noFill/>
          </p:spPr>
        </p:pic>
        <p:pic>
          <p:nvPicPr>
            <p:cNvPr id="722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8066312" y="3592278"/>
              <a:ext cx="304800" cy="304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NAS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Improved efficiency</a:t>
            </a:r>
          </a:p>
          <a:p>
            <a:r>
              <a:rPr lang="en-US" altLang="ko-KR" dirty="0" smtClean="0">
                <a:ea typeface="굴림" pitchFamily="34" charset="-127"/>
              </a:rPr>
              <a:t>Improved flexibility</a:t>
            </a:r>
          </a:p>
          <a:p>
            <a:r>
              <a:rPr lang="en-US" dirty="0" smtClean="0"/>
              <a:t>Centralized storage</a:t>
            </a:r>
          </a:p>
          <a:p>
            <a:r>
              <a:rPr lang="en-US" altLang="ko-KR" dirty="0" smtClean="0">
                <a:ea typeface="굴림" pitchFamily="34" charset="-127"/>
              </a:rPr>
              <a:t>Simplified management </a:t>
            </a:r>
          </a:p>
          <a:p>
            <a:r>
              <a:rPr lang="en-US" altLang="ko-KR" dirty="0" smtClean="0">
                <a:ea typeface="굴림" pitchFamily="34" charset="-127"/>
              </a:rPr>
              <a:t>Scalability</a:t>
            </a:r>
          </a:p>
          <a:p>
            <a:r>
              <a:rPr lang="en-US" altLang="ko-KR" dirty="0" smtClean="0">
                <a:ea typeface="굴림" pitchFamily="34" charset="-127"/>
              </a:rPr>
              <a:t>High availability – through native clustering and replication</a:t>
            </a:r>
          </a:p>
          <a:p>
            <a:r>
              <a:rPr lang="en-US" altLang="ko-KR" dirty="0" smtClean="0">
                <a:ea typeface="굴림" pitchFamily="34" charset="-127"/>
              </a:rPr>
              <a:t>Security – authentication, authorization, and file locking in conjunction with industry-standard security </a:t>
            </a:r>
          </a:p>
          <a:p>
            <a:r>
              <a:rPr lang="en-US" dirty="0" smtClean="0">
                <a:ea typeface="굴림" pitchFamily="34" charset="-127"/>
              </a:rPr>
              <a:t>Low cost</a:t>
            </a:r>
          </a:p>
          <a:p>
            <a:r>
              <a:rPr lang="en-US" dirty="0" smtClean="0">
                <a:ea typeface="굴림" pitchFamily="34" charset="-127"/>
              </a:rPr>
              <a:t>Ease of deployment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5"/>
          <p:cNvSpPr>
            <a:spLocks/>
          </p:cNvSpPr>
          <p:nvPr/>
        </p:nvSpPr>
        <p:spPr bwMode="auto">
          <a:xfrm>
            <a:off x="1469572" y="3009736"/>
            <a:ext cx="1354137" cy="1094176"/>
          </a:xfrm>
          <a:custGeom>
            <a:avLst/>
            <a:gdLst/>
            <a:ahLst/>
            <a:cxnLst>
              <a:cxn ang="0">
                <a:pos x="2635" y="0"/>
              </a:cxn>
              <a:cxn ang="0">
                <a:pos x="998" y="0"/>
              </a:cxn>
              <a:cxn ang="0">
                <a:pos x="998" y="2679"/>
              </a:cxn>
              <a:cxn ang="0">
                <a:pos x="0" y="2680"/>
              </a:cxn>
            </a:cxnLst>
            <a:rect l="0" t="0" r="r" b="b"/>
            <a:pathLst>
              <a:path w="2635" h="2680">
                <a:moveTo>
                  <a:pt x="2635" y="0"/>
                </a:moveTo>
                <a:lnTo>
                  <a:pt x="998" y="0"/>
                </a:lnTo>
                <a:lnTo>
                  <a:pt x="998" y="2679"/>
                </a:lnTo>
                <a:lnTo>
                  <a:pt x="0" y="2680"/>
                </a:lnTo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NAS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7: Network-Attached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500" name="Freeform 3"/>
          <p:cNvSpPr>
            <a:spLocks/>
          </p:cNvSpPr>
          <p:nvPr/>
        </p:nvSpPr>
        <p:spPr bwMode="auto">
          <a:xfrm>
            <a:off x="4524375" y="1328737"/>
            <a:ext cx="3740150" cy="4041775"/>
          </a:xfrm>
          <a:custGeom>
            <a:avLst/>
            <a:gdLst/>
            <a:ahLst/>
            <a:cxnLst>
              <a:cxn ang="0">
                <a:pos x="7067" y="97"/>
              </a:cxn>
              <a:cxn ang="0">
                <a:pos x="7066" y="84"/>
              </a:cxn>
              <a:cxn ang="0">
                <a:pos x="7065" y="73"/>
              </a:cxn>
              <a:cxn ang="0">
                <a:pos x="7061" y="62"/>
              </a:cxn>
              <a:cxn ang="0">
                <a:pos x="7059" y="54"/>
              </a:cxn>
              <a:cxn ang="0">
                <a:pos x="7053" y="44"/>
              </a:cxn>
              <a:cxn ang="0">
                <a:pos x="7048" y="37"/>
              </a:cxn>
              <a:cxn ang="0">
                <a:pos x="7033" y="24"/>
              </a:cxn>
              <a:cxn ang="0">
                <a:pos x="7014" y="13"/>
              </a:cxn>
              <a:cxn ang="0">
                <a:pos x="7002" y="8"/>
              </a:cxn>
              <a:cxn ang="0">
                <a:pos x="6991" y="6"/>
              </a:cxn>
              <a:cxn ang="0">
                <a:pos x="6978" y="2"/>
              </a:cxn>
              <a:cxn ang="0">
                <a:pos x="6965" y="1"/>
              </a:cxn>
              <a:cxn ang="0">
                <a:pos x="6935" y="0"/>
              </a:cxn>
              <a:cxn ang="0">
                <a:pos x="132" y="0"/>
              </a:cxn>
              <a:cxn ang="0">
                <a:pos x="100" y="1"/>
              </a:cxn>
              <a:cxn ang="0">
                <a:pos x="85" y="2"/>
              </a:cxn>
              <a:cxn ang="0">
                <a:pos x="73" y="6"/>
              </a:cxn>
              <a:cxn ang="0">
                <a:pos x="50" y="13"/>
              </a:cxn>
              <a:cxn ang="0">
                <a:pos x="32" y="24"/>
              </a:cxn>
              <a:cxn ang="0">
                <a:pos x="17" y="37"/>
              </a:cxn>
              <a:cxn ang="0">
                <a:pos x="11" y="44"/>
              </a:cxn>
              <a:cxn ang="0">
                <a:pos x="7" y="54"/>
              </a:cxn>
              <a:cxn ang="0">
                <a:pos x="1" y="73"/>
              </a:cxn>
              <a:cxn ang="0">
                <a:pos x="0" y="97"/>
              </a:cxn>
              <a:cxn ang="0">
                <a:pos x="0" y="7542"/>
              </a:cxn>
              <a:cxn ang="0">
                <a:pos x="1" y="7564"/>
              </a:cxn>
              <a:cxn ang="0">
                <a:pos x="7" y="7584"/>
              </a:cxn>
              <a:cxn ang="0">
                <a:pos x="11" y="7591"/>
              </a:cxn>
              <a:cxn ang="0">
                <a:pos x="17" y="7600"/>
              </a:cxn>
              <a:cxn ang="0">
                <a:pos x="32" y="7614"/>
              </a:cxn>
              <a:cxn ang="0">
                <a:pos x="50" y="7624"/>
              </a:cxn>
              <a:cxn ang="0">
                <a:pos x="73" y="7632"/>
              </a:cxn>
              <a:cxn ang="0">
                <a:pos x="85" y="7633"/>
              </a:cxn>
              <a:cxn ang="0">
                <a:pos x="100" y="7636"/>
              </a:cxn>
              <a:cxn ang="0">
                <a:pos x="132" y="7638"/>
              </a:cxn>
              <a:cxn ang="0">
                <a:pos x="6935" y="7638"/>
              </a:cxn>
              <a:cxn ang="0">
                <a:pos x="6949" y="7637"/>
              </a:cxn>
              <a:cxn ang="0">
                <a:pos x="6957" y="7636"/>
              </a:cxn>
              <a:cxn ang="0">
                <a:pos x="6965" y="7636"/>
              </a:cxn>
              <a:cxn ang="0">
                <a:pos x="6978" y="7633"/>
              </a:cxn>
              <a:cxn ang="0">
                <a:pos x="6981" y="7632"/>
              </a:cxn>
              <a:cxn ang="0">
                <a:pos x="6984" y="7632"/>
              </a:cxn>
              <a:cxn ang="0">
                <a:pos x="6991" y="7632"/>
              </a:cxn>
              <a:cxn ang="0">
                <a:pos x="7002" y="7627"/>
              </a:cxn>
              <a:cxn ang="0">
                <a:pos x="7014" y="7624"/>
              </a:cxn>
              <a:cxn ang="0">
                <a:pos x="7024" y="7619"/>
              </a:cxn>
              <a:cxn ang="0">
                <a:pos x="7033" y="7614"/>
              </a:cxn>
              <a:cxn ang="0">
                <a:pos x="7041" y="7607"/>
              </a:cxn>
              <a:cxn ang="0">
                <a:pos x="7048" y="7600"/>
              </a:cxn>
              <a:cxn ang="0">
                <a:pos x="7053" y="7591"/>
              </a:cxn>
              <a:cxn ang="0">
                <a:pos x="7059" y="7584"/>
              </a:cxn>
              <a:cxn ang="0">
                <a:pos x="7061" y="7573"/>
              </a:cxn>
              <a:cxn ang="0">
                <a:pos x="7065" y="7564"/>
              </a:cxn>
              <a:cxn ang="0">
                <a:pos x="7065" y="7558"/>
              </a:cxn>
              <a:cxn ang="0">
                <a:pos x="7066" y="7553"/>
              </a:cxn>
              <a:cxn ang="0">
                <a:pos x="7066" y="7547"/>
              </a:cxn>
              <a:cxn ang="0">
                <a:pos x="7067" y="7542"/>
              </a:cxn>
              <a:cxn ang="0">
                <a:pos x="7067" y="97"/>
              </a:cxn>
            </a:cxnLst>
            <a:rect l="0" t="0" r="r" b="b"/>
            <a:pathLst>
              <a:path w="7067" h="7638">
                <a:moveTo>
                  <a:pt x="7067" y="97"/>
                </a:moveTo>
                <a:lnTo>
                  <a:pt x="7066" y="84"/>
                </a:lnTo>
                <a:lnTo>
                  <a:pt x="7065" y="73"/>
                </a:lnTo>
                <a:lnTo>
                  <a:pt x="7061" y="62"/>
                </a:lnTo>
                <a:lnTo>
                  <a:pt x="7059" y="54"/>
                </a:lnTo>
                <a:lnTo>
                  <a:pt x="7053" y="44"/>
                </a:lnTo>
                <a:lnTo>
                  <a:pt x="7048" y="37"/>
                </a:lnTo>
                <a:lnTo>
                  <a:pt x="7033" y="24"/>
                </a:lnTo>
                <a:lnTo>
                  <a:pt x="7014" y="13"/>
                </a:lnTo>
                <a:lnTo>
                  <a:pt x="7002" y="8"/>
                </a:lnTo>
                <a:lnTo>
                  <a:pt x="6991" y="6"/>
                </a:lnTo>
                <a:lnTo>
                  <a:pt x="6978" y="2"/>
                </a:lnTo>
                <a:lnTo>
                  <a:pt x="6965" y="1"/>
                </a:lnTo>
                <a:lnTo>
                  <a:pt x="6935" y="0"/>
                </a:lnTo>
                <a:lnTo>
                  <a:pt x="132" y="0"/>
                </a:lnTo>
                <a:lnTo>
                  <a:pt x="100" y="1"/>
                </a:lnTo>
                <a:lnTo>
                  <a:pt x="85" y="2"/>
                </a:lnTo>
                <a:lnTo>
                  <a:pt x="73" y="6"/>
                </a:lnTo>
                <a:lnTo>
                  <a:pt x="50" y="13"/>
                </a:lnTo>
                <a:lnTo>
                  <a:pt x="32" y="24"/>
                </a:lnTo>
                <a:lnTo>
                  <a:pt x="17" y="37"/>
                </a:lnTo>
                <a:lnTo>
                  <a:pt x="11" y="44"/>
                </a:lnTo>
                <a:lnTo>
                  <a:pt x="7" y="54"/>
                </a:lnTo>
                <a:lnTo>
                  <a:pt x="1" y="73"/>
                </a:lnTo>
                <a:lnTo>
                  <a:pt x="0" y="97"/>
                </a:lnTo>
                <a:lnTo>
                  <a:pt x="0" y="7542"/>
                </a:lnTo>
                <a:lnTo>
                  <a:pt x="1" y="7564"/>
                </a:lnTo>
                <a:lnTo>
                  <a:pt x="7" y="7584"/>
                </a:lnTo>
                <a:lnTo>
                  <a:pt x="11" y="7591"/>
                </a:lnTo>
                <a:lnTo>
                  <a:pt x="17" y="7600"/>
                </a:lnTo>
                <a:lnTo>
                  <a:pt x="32" y="7614"/>
                </a:lnTo>
                <a:lnTo>
                  <a:pt x="50" y="7624"/>
                </a:lnTo>
                <a:lnTo>
                  <a:pt x="73" y="7632"/>
                </a:lnTo>
                <a:lnTo>
                  <a:pt x="85" y="7633"/>
                </a:lnTo>
                <a:lnTo>
                  <a:pt x="100" y="7636"/>
                </a:lnTo>
                <a:lnTo>
                  <a:pt x="132" y="7638"/>
                </a:lnTo>
                <a:lnTo>
                  <a:pt x="6935" y="7638"/>
                </a:lnTo>
                <a:lnTo>
                  <a:pt x="6949" y="7637"/>
                </a:lnTo>
                <a:lnTo>
                  <a:pt x="6957" y="7636"/>
                </a:lnTo>
                <a:lnTo>
                  <a:pt x="6965" y="7636"/>
                </a:lnTo>
                <a:lnTo>
                  <a:pt x="6978" y="7633"/>
                </a:lnTo>
                <a:lnTo>
                  <a:pt x="6981" y="7632"/>
                </a:lnTo>
                <a:lnTo>
                  <a:pt x="6984" y="7632"/>
                </a:lnTo>
                <a:lnTo>
                  <a:pt x="6991" y="7632"/>
                </a:lnTo>
                <a:lnTo>
                  <a:pt x="7002" y="7627"/>
                </a:lnTo>
                <a:lnTo>
                  <a:pt x="7014" y="7624"/>
                </a:lnTo>
                <a:lnTo>
                  <a:pt x="7024" y="7619"/>
                </a:lnTo>
                <a:lnTo>
                  <a:pt x="7033" y="7614"/>
                </a:lnTo>
                <a:lnTo>
                  <a:pt x="7041" y="7607"/>
                </a:lnTo>
                <a:lnTo>
                  <a:pt x="7048" y="7600"/>
                </a:lnTo>
                <a:lnTo>
                  <a:pt x="7053" y="7591"/>
                </a:lnTo>
                <a:lnTo>
                  <a:pt x="7059" y="7584"/>
                </a:lnTo>
                <a:lnTo>
                  <a:pt x="7061" y="7573"/>
                </a:lnTo>
                <a:lnTo>
                  <a:pt x="7065" y="7564"/>
                </a:lnTo>
                <a:lnTo>
                  <a:pt x="7065" y="7558"/>
                </a:lnTo>
                <a:lnTo>
                  <a:pt x="7066" y="7553"/>
                </a:lnTo>
                <a:lnTo>
                  <a:pt x="7066" y="7547"/>
                </a:lnTo>
                <a:lnTo>
                  <a:pt x="7067" y="7542"/>
                </a:lnTo>
                <a:lnTo>
                  <a:pt x="7067" y="97"/>
                </a:lnTo>
                <a:close/>
              </a:path>
            </a:pathLst>
          </a:custGeom>
          <a:gradFill rotWithShape="1">
            <a:gsLst>
              <a:gs pos="0">
                <a:srgbClr val="FFFF99">
                  <a:gamma/>
                  <a:tint val="25098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25400" cap="flat" cmpd="sng">
            <a:solidFill>
              <a:srgbClr val="993300"/>
            </a:solidFill>
            <a:prstDash val="solid"/>
            <a:round/>
            <a:headEnd/>
            <a:tailEnd/>
          </a:ln>
          <a:effectLst/>
        </p:spPr>
        <p:txBody>
          <a:bodyPr tIns="0" bIns="0" anchor="ctr"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03" name="Line 6"/>
          <p:cNvSpPr>
            <a:spLocks noChangeShapeType="1"/>
          </p:cNvSpPr>
          <p:nvPr/>
        </p:nvSpPr>
        <p:spPr bwMode="auto">
          <a:xfrm flipV="1">
            <a:off x="5105400" y="3019814"/>
            <a:ext cx="7938" cy="6619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04" name="Freeform 7"/>
          <p:cNvSpPr>
            <a:spLocks/>
          </p:cNvSpPr>
          <p:nvPr/>
        </p:nvSpPr>
        <p:spPr bwMode="auto">
          <a:xfrm>
            <a:off x="6032500" y="357424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6"/>
              </a:cxn>
              <a:cxn ang="0">
                <a:pos x="47" y="28"/>
              </a:cxn>
              <a:cxn ang="0">
                <a:pos x="45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4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8"/>
              </a:cxn>
              <a:cxn ang="0">
                <a:pos x="14" y="2"/>
              </a:cxn>
              <a:cxn ang="0">
                <a:pos x="24" y="0"/>
              </a:cxn>
              <a:cxn ang="0">
                <a:pos x="32" y="2"/>
              </a:cxn>
              <a:cxn ang="0">
                <a:pos x="41" y="8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6"/>
                </a:lnTo>
                <a:lnTo>
                  <a:pt x="47" y="28"/>
                </a:lnTo>
                <a:lnTo>
                  <a:pt x="45" y="33"/>
                </a:lnTo>
                <a:lnTo>
                  <a:pt x="43" y="36"/>
                </a:lnTo>
                <a:lnTo>
                  <a:pt x="41" y="41"/>
                </a:lnTo>
                <a:lnTo>
                  <a:pt x="36" y="44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8"/>
                </a:lnTo>
                <a:lnTo>
                  <a:pt x="14" y="2"/>
                </a:lnTo>
                <a:lnTo>
                  <a:pt x="24" y="0"/>
                </a:lnTo>
                <a:lnTo>
                  <a:pt x="32" y="2"/>
                </a:lnTo>
                <a:lnTo>
                  <a:pt x="41" y="8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05" name="Freeform 8"/>
          <p:cNvSpPr>
            <a:spLocks/>
          </p:cNvSpPr>
          <p:nvPr/>
        </p:nvSpPr>
        <p:spPr bwMode="auto">
          <a:xfrm>
            <a:off x="5999163" y="353455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06" name="Freeform 9"/>
          <p:cNvSpPr>
            <a:spLocks/>
          </p:cNvSpPr>
          <p:nvPr/>
        </p:nvSpPr>
        <p:spPr bwMode="auto">
          <a:xfrm>
            <a:off x="5965825" y="349486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0"/>
              </a:cxn>
              <a:cxn ang="0">
                <a:pos x="36" y="43"/>
              </a:cxn>
              <a:cxn ang="0">
                <a:pos x="32" y="45"/>
              </a:cxn>
              <a:cxn ang="0">
                <a:pos x="28" y="46"/>
              </a:cxn>
              <a:cxn ang="0">
                <a:pos x="25" y="46"/>
              </a:cxn>
              <a:cxn ang="0">
                <a:pos x="24" y="46"/>
              </a:cxn>
              <a:cxn ang="0">
                <a:pos x="24" y="48"/>
              </a:cxn>
              <a:cxn ang="0">
                <a:pos x="14" y="45"/>
              </a:cxn>
              <a:cxn ang="0">
                <a:pos x="7" y="40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0"/>
                </a:lnTo>
                <a:lnTo>
                  <a:pt x="36" y="43"/>
                </a:lnTo>
                <a:lnTo>
                  <a:pt x="32" y="45"/>
                </a:lnTo>
                <a:lnTo>
                  <a:pt x="28" y="46"/>
                </a:lnTo>
                <a:lnTo>
                  <a:pt x="25" y="46"/>
                </a:lnTo>
                <a:lnTo>
                  <a:pt x="24" y="46"/>
                </a:lnTo>
                <a:lnTo>
                  <a:pt x="24" y="48"/>
                </a:lnTo>
                <a:lnTo>
                  <a:pt x="14" y="45"/>
                </a:lnTo>
                <a:lnTo>
                  <a:pt x="7" y="40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07" name="Freeform 10"/>
          <p:cNvSpPr>
            <a:spLocks/>
          </p:cNvSpPr>
          <p:nvPr/>
        </p:nvSpPr>
        <p:spPr bwMode="auto">
          <a:xfrm>
            <a:off x="5934075" y="345517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6" y="24"/>
              </a:cxn>
              <a:cxn ang="0">
                <a:pos x="46" y="25"/>
              </a:cxn>
              <a:cxn ang="0">
                <a:pos x="46" y="28"/>
              </a:cxn>
              <a:cxn ang="0">
                <a:pos x="45" y="33"/>
              </a:cxn>
              <a:cxn ang="0">
                <a:pos x="43" y="36"/>
              </a:cxn>
              <a:cxn ang="0">
                <a:pos x="40" y="41"/>
              </a:cxn>
              <a:cxn ang="0">
                <a:pos x="36" y="43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0" y="7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6" y="24"/>
                </a:lnTo>
                <a:lnTo>
                  <a:pt x="46" y="25"/>
                </a:lnTo>
                <a:lnTo>
                  <a:pt x="46" y="28"/>
                </a:lnTo>
                <a:lnTo>
                  <a:pt x="45" y="33"/>
                </a:lnTo>
                <a:lnTo>
                  <a:pt x="43" y="36"/>
                </a:lnTo>
                <a:lnTo>
                  <a:pt x="40" y="41"/>
                </a:lnTo>
                <a:lnTo>
                  <a:pt x="36" y="43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0" y="7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08" name="Freeform 11"/>
          <p:cNvSpPr>
            <a:spLocks/>
          </p:cNvSpPr>
          <p:nvPr/>
        </p:nvSpPr>
        <p:spPr bwMode="auto">
          <a:xfrm>
            <a:off x="5900738" y="341707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09" name="Freeform 12"/>
          <p:cNvSpPr>
            <a:spLocks/>
          </p:cNvSpPr>
          <p:nvPr/>
        </p:nvSpPr>
        <p:spPr bwMode="auto">
          <a:xfrm>
            <a:off x="5867400" y="337739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6"/>
              </a:cxn>
              <a:cxn ang="0">
                <a:pos x="47" y="28"/>
              </a:cxn>
              <a:cxn ang="0">
                <a:pos x="45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4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8"/>
              </a:cxn>
              <a:cxn ang="0">
                <a:pos x="14" y="2"/>
              </a:cxn>
              <a:cxn ang="0">
                <a:pos x="24" y="0"/>
              </a:cxn>
              <a:cxn ang="0">
                <a:pos x="32" y="2"/>
              </a:cxn>
              <a:cxn ang="0">
                <a:pos x="41" y="8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6"/>
                </a:lnTo>
                <a:lnTo>
                  <a:pt x="47" y="28"/>
                </a:lnTo>
                <a:lnTo>
                  <a:pt x="45" y="33"/>
                </a:lnTo>
                <a:lnTo>
                  <a:pt x="43" y="36"/>
                </a:lnTo>
                <a:lnTo>
                  <a:pt x="41" y="41"/>
                </a:lnTo>
                <a:lnTo>
                  <a:pt x="36" y="44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8"/>
                </a:lnTo>
                <a:lnTo>
                  <a:pt x="14" y="2"/>
                </a:lnTo>
                <a:lnTo>
                  <a:pt x="24" y="0"/>
                </a:lnTo>
                <a:lnTo>
                  <a:pt x="32" y="2"/>
                </a:lnTo>
                <a:lnTo>
                  <a:pt x="41" y="8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10" name="Freeform 13"/>
          <p:cNvSpPr>
            <a:spLocks/>
          </p:cNvSpPr>
          <p:nvPr/>
        </p:nvSpPr>
        <p:spPr bwMode="auto">
          <a:xfrm>
            <a:off x="5834063" y="333770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11" name="Freeform 14"/>
          <p:cNvSpPr>
            <a:spLocks/>
          </p:cNvSpPr>
          <p:nvPr/>
        </p:nvSpPr>
        <p:spPr bwMode="auto">
          <a:xfrm>
            <a:off x="5800725" y="329801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0"/>
              </a:cxn>
              <a:cxn ang="0">
                <a:pos x="36" y="43"/>
              </a:cxn>
              <a:cxn ang="0">
                <a:pos x="32" y="45"/>
              </a:cxn>
              <a:cxn ang="0">
                <a:pos x="28" y="46"/>
              </a:cxn>
              <a:cxn ang="0">
                <a:pos x="25" y="46"/>
              </a:cxn>
              <a:cxn ang="0">
                <a:pos x="24" y="46"/>
              </a:cxn>
              <a:cxn ang="0">
                <a:pos x="24" y="48"/>
              </a:cxn>
              <a:cxn ang="0">
                <a:pos x="14" y="45"/>
              </a:cxn>
              <a:cxn ang="0">
                <a:pos x="7" y="40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0"/>
                </a:lnTo>
                <a:lnTo>
                  <a:pt x="36" y="43"/>
                </a:lnTo>
                <a:lnTo>
                  <a:pt x="32" y="45"/>
                </a:lnTo>
                <a:lnTo>
                  <a:pt x="28" y="46"/>
                </a:lnTo>
                <a:lnTo>
                  <a:pt x="25" y="46"/>
                </a:lnTo>
                <a:lnTo>
                  <a:pt x="24" y="46"/>
                </a:lnTo>
                <a:lnTo>
                  <a:pt x="24" y="48"/>
                </a:lnTo>
                <a:lnTo>
                  <a:pt x="14" y="45"/>
                </a:lnTo>
                <a:lnTo>
                  <a:pt x="7" y="40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12" name="Freeform 15"/>
          <p:cNvSpPr>
            <a:spLocks/>
          </p:cNvSpPr>
          <p:nvPr/>
        </p:nvSpPr>
        <p:spPr bwMode="auto">
          <a:xfrm>
            <a:off x="5768975" y="325832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6" y="24"/>
              </a:cxn>
              <a:cxn ang="0">
                <a:pos x="46" y="25"/>
              </a:cxn>
              <a:cxn ang="0">
                <a:pos x="46" y="28"/>
              </a:cxn>
              <a:cxn ang="0">
                <a:pos x="45" y="33"/>
              </a:cxn>
              <a:cxn ang="0">
                <a:pos x="43" y="36"/>
              </a:cxn>
              <a:cxn ang="0">
                <a:pos x="40" y="41"/>
              </a:cxn>
              <a:cxn ang="0">
                <a:pos x="36" y="43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0" y="7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6" y="24"/>
                </a:lnTo>
                <a:lnTo>
                  <a:pt x="46" y="25"/>
                </a:lnTo>
                <a:lnTo>
                  <a:pt x="46" y="28"/>
                </a:lnTo>
                <a:lnTo>
                  <a:pt x="45" y="33"/>
                </a:lnTo>
                <a:lnTo>
                  <a:pt x="43" y="36"/>
                </a:lnTo>
                <a:lnTo>
                  <a:pt x="40" y="41"/>
                </a:lnTo>
                <a:lnTo>
                  <a:pt x="36" y="43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0" y="7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13" name="Freeform 16"/>
          <p:cNvSpPr>
            <a:spLocks/>
          </p:cNvSpPr>
          <p:nvPr/>
        </p:nvSpPr>
        <p:spPr bwMode="auto">
          <a:xfrm>
            <a:off x="5735638" y="322022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14" name="Freeform 17"/>
          <p:cNvSpPr>
            <a:spLocks/>
          </p:cNvSpPr>
          <p:nvPr/>
        </p:nvSpPr>
        <p:spPr bwMode="auto">
          <a:xfrm>
            <a:off x="5702300" y="318054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6"/>
              </a:cxn>
              <a:cxn ang="0">
                <a:pos x="47" y="28"/>
              </a:cxn>
              <a:cxn ang="0">
                <a:pos x="45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4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8"/>
              </a:cxn>
              <a:cxn ang="0">
                <a:pos x="14" y="2"/>
              </a:cxn>
              <a:cxn ang="0">
                <a:pos x="24" y="0"/>
              </a:cxn>
              <a:cxn ang="0">
                <a:pos x="32" y="2"/>
              </a:cxn>
              <a:cxn ang="0">
                <a:pos x="41" y="8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6"/>
                </a:lnTo>
                <a:lnTo>
                  <a:pt x="47" y="28"/>
                </a:lnTo>
                <a:lnTo>
                  <a:pt x="45" y="33"/>
                </a:lnTo>
                <a:lnTo>
                  <a:pt x="43" y="36"/>
                </a:lnTo>
                <a:lnTo>
                  <a:pt x="41" y="41"/>
                </a:lnTo>
                <a:lnTo>
                  <a:pt x="36" y="44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8"/>
                </a:lnTo>
                <a:lnTo>
                  <a:pt x="14" y="2"/>
                </a:lnTo>
                <a:lnTo>
                  <a:pt x="24" y="0"/>
                </a:lnTo>
                <a:lnTo>
                  <a:pt x="32" y="2"/>
                </a:lnTo>
                <a:lnTo>
                  <a:pt x="41" y="8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15" name="Freeform 18"/>
          <p:cNvSpPr>
            <a:spLocks/>
          </p:cNvSpPr>
          <p:nvPr/>
        </p:nvSpPr>
        <p:spPr bwMode="auto">
          <a:xfrm>
            <a:off x="5668963" y="314085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16" name="Freeform 19"/>
          <p:cNvSpPr>
            <a:spLocks/>
          </p:cNvSpPr>
          <p:nvPr/>
        </p:nvSpPr>
        <p:spPr bwMode="auto">
          <a:xfrm>
            <a:off x="5635625" y="310116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0"/>
              </a:cxn>
              <a:cxn ang="0">
                <a:pos x="36" y="43"/>
              </a:cxn>
              <a:cxn ang="0">
                <a:pos x="32" y="45"/>
              </a:cxn>
              <a:cxn ang="0">
                <a:pos x="28" y="46"/>
              </a:cxn>
              <a:cxn ang="0">
                <a:pos x="25" y="46"/>
              </a:cxn>
              <a:cxn ang="0">
                <a:pos x="24" y="46"/>
              </a:cxn>
              <a:cxn ang="0">
                <a:pos x="24" y="48"/>
              </a:cxn>
              <a:cxn ang="0">
                <a:pos x="14" y="45"/>
              </a:cxn>
              <a:cxn ang="0">
                <a:pos x="7" y="40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0"/>
                </a:lnTo>
                <a:lnTo>
                  <a:pt x="36" y="43"/>
                </a:lnTo>
                <a:lnTo>
                  <a:pt x="32" y="45"/>
                </a:lnTo>
                <a:lnTo>
                  <a:pt x="28" y="46"/>
                </a:lnTo>
                <a:lnTo>
                  <a:pt x="25" y="46"/>
                </a:lnTo>
                <a:lnTo>
                  <a:pt x="24" y="46"/>
                </a:lnTo>
                <a:lnTo>
                  <a:pt x="24" y="48"/>
                </a:lnTo>
                <a:lnTo>
                  <a:pt x="14" y="45"/>
                </a:lnTo>
                <a:lnTo>
                  <a:pt x="7" y="40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17" name="Freeform 20"/>
          <p:cNvSpPr>
            <a:spLocks/>
          </p:cNvSpPr>
          <p:nvPr/>
        </p:nvSpPr>
        <p:spPr bwMode="auto">
          <a:xfrm>
            <a:off x="5603875" y="306147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6" y="24"/>
              </a:cxn>
              <a:cxn ang="0">
                <a:pos x="46" y="25"/>
              </a:cxn>
              <a:cxn ang="0">
                <a:pos x="46" y="28"/>
              </a:cxn>
              <a:cxn ang="0">
                <a:pos x="45" y="33"/>
              </a:cxn>
              <a:cxn ang="0">
                <a:pos x="43" y="36"/>
              </a:cxn>
              <a:cxn ang="0">
                <a:pos x="40" y="41"/>
              </a:cxn>
              <a:cxn ang="0">
                <a:pos x="36" y="43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0" y="7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6" y="24"/>
                </a:lnTo>
                <a:lnTo>
                  <a:pt x="46" y="25"/>
                </a:lnTo>
                <a:lnTo>
                  <a:pt x="46" y="28"/>
                </a:lnTo>
                <a:lnTo>
                  <a:pt x="45" y="33"/>
                </a:lnTo>
                <a:lnTo>
                  <a:pt x="43" y="36"/>
                </a:lnTo>
                <a:lnTo>
                  <a:pt x="40" y="41"/>
                </a:lnTo>
                <a:lnTo>
                  <a:pt x="36" y="43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0" y="7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18" name="Freeform 21"/>
          <p:cNvSpPr>
            <a:spLocks/>
          </p:cNvSpPr>
          <p:nvPr/>
        </p:nvSpPr>
        <p:spPr bwMode="auto">
          <a:xfrm>
            <a:off x="5570538" y="302337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19" name="Freeform 22"/>
          <p:cNvSpPr>
            <a:spLocks/>
          </p:cNvSpPr>
          <p:nvPr/>
        </p:nvSpPr>
        <p:spPr bwMode="auto">
          <a:xfrm>
            <a:off x="5537200" y="298369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6"/>
              </a:cxn>
              <a:cxn ang="0">
                <a:pos x="47" y="28"/>
              </a:cxn>
              <a:cxn ang="0">
                <a:pos x="45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4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8"/>
              </a:cxn>
              <a:cxn ang="0">
                <a:pos x="14" y="2"/>
              </a:cxn>
              <a:cxn ang="0">
                <a:pos x="24" y="0"/>
              </a:cxn>
              <a:cxn ang="0">
                <a:pos x="32" y="2"/>
              </a:cxn>
              <a:cxn ang="0">
                <a:pos x="41" y="8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6"/>
                </a:lnTo>
                <a:lnTo>
                  <a:pt x="47" y="28"/>
                </a:lnTo>
                <a:lnTo>
                  <a:pt x="45" y="33"/>
                </a:lnTo>
                <a:lnTo>
                  <a:pt x="43" y="36"/>
                </a:lnTo>
                <a:lnTo>
                  <a:pt x="41" y="41"/>
                </a:lnTo>
                <a:lnTo>
                  <a:pt x="36" y="44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8"/>
                </a:lnTo>
                <a:lnTo>
                  <a:pt x="14" y="2"/>
                </a:lnTo>
                <a:lnTo>
                  <a:pt x="24" y="0"/>
                </a:lnTo>
                <a:lnTo>
                  <a:pt x="32" y="2"/>
                </a:lnTo>
                <a:lnTo>
                  <a:pt x="41" y="8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0" name="Freeform 23"/>
          <p:cNvSpPr>
            <a:spLocks/>
          </p:cNvSpPr>
          <p:nvPr/>
        </p:nvSpPr>
        <p:spPr bwMode="auto">
          <a:xfrm>
            <a:off x="5503863" y="294400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3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8" y="41"/>
              </a:cxn>
              <a:cxn ang="0">
                <a:pos x="2" y="33"/>
              </a:cxn>
              <a:cxn ang="0">
                <a:pos x="0" y="24"/>
              </a:cxn>
              <a:cxn ang="0">
                <a:pos x="2" y="15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3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8" y="41"/>
                </a:lnTo>
                <a:lnTo>
                  <a:pt x="2" y="33"/>
                </a:lnTo>
                <a:lnTo>
                  <a:pt x="0" y="24"/>
                </a:lnTo>
                <a:lnTo>
                  <a:pt x="2" y="15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1" name="Freeform 24"/>
          <p:cNvSpPr>
            <a:spLocks/>
          </p:cNvSpPr>
          <p:nvPr/>
        </p:nvSpPr>
        <p:spPr bwMode="auto">
          <a:xfrm>
            <a:off x="5470525" y="290431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2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2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2" name="Freeform 25"/>
          <p:cNvSpPr>
            <a:spLocks/>
          </p:cNvSpPr>
          <p:nvPr/>
        </p:nvSpPr>
        <p:spPr bwMode="auto">
          <a:xfrm>
            <a:off x="5438775" y="286621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6" y="24"/>
              </a:cxn>
              <a:cxn ang="0">
                <a:pos x="46" y="25"/>
              </a:cxn>
              <a:cxn ang="0">
                <a:pos x="46" y="27"/>
              </a:cxn>
              <a:cxn ang="0">
                <a:pos x="45" y="32"/>
              </a:cxn>
              <a:cxn ang="0">
                <a:pos x="43" y="36"/>
              </a:cxn>
              <a:cxn ang="0">
                <a:pos x="40" y="40"/>
              </a:cxn>
              <a:cxn ang="0">
                <a:pos x="36" y="43"/>
              </a:cxn>
              <a:cxn ang="0">
                <a:pos x="32" y="45"/>
              </a:cxn>
              <a:cxn ang="0">
                <a:pos x="27" y="46"/>
              </a:cxn>
              <a:cxn ang="0">
                <a:pos x="25" y="46"/>
              </a:cxn>
              <a:cxn ang="0">
                <a:pos x="24" y="46"/>
              </a:cxn>
              <a:cxn ang="0">
                <a:pos x="24" y="48"/>
              </a:cxn>
              <a:cxn ang="0">
                <a:pos x="14" y="45"/>
              </a:cxn>
              <a:cxn ang="0">
                <a:pos x="7" y="40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0" y="7"/>
              </a:cxn>
              <a:cxn ang="0">
                <a:pos x="45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6" y="24"/>
                </a:lnTo>
                <a:lnTo>
                  <a:pt x="46" y="25"/>
                </a:lnTo>
                <a:lnTo>
                  <a:pt x="46" y="27"/>
                </a:lnTo>
                <a:lnTo>
                  <a:pt x="45" y="32"/>
                </a:lnTo>
                <a:lnTo>
                  <a:pt x="43" y="36"/>
                </a:lnTo>
                <a:lnTo>
                  <a:pt x="40" y="40"/>
                </a:lnTo>
                <a:lnTo>
                  <a:pt x="36" y="43"/>
                </a:lnTo>
                <a:lnTo>
                  <a:pt x="32" y="45"/>
                </a:lnTo>
                <a:lnTo>
                  <a:pt x="27" y="46"/>
                </a:lnTo>
                <a:lnTo>
                  <a:pt x="25" y="46"/>
                </a:lnTo>
                <a:lnTo>
                  <a:pt x="24" y="46"/>
                </a:lnTo>
                <a:lnTo>
                  <a:pt x="24" y="48"/>
                </a:lnTo>
                <a:lnTo>
                  <a:pt x="14" y="45"/>
                </a:lnTo>
                <a:lnTo>
                  <a:pt x="7" y="40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0" y="7"/>
                </a:lnTo>
                <a:lnTo>
                  <a:pt x="45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3" name="Freeform 26"/>
          <p:cNvSpPr>
            <a:spLocks/>
          </p:cNvSpPr>
          <p:nvPr/>
        </p:nvSpPr>
        <p:spPr bwMode="auto">
          <a:xfrm>
            <a:off x="5405438" y="282652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3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4" name="Freeform 27"/>
          <p:cNvSpPr>
            <a:spLocks/>
          </p:cNvSpPr>
          <p:nvPr/>
        </p:nvSpPr>
        <p:spPr bwMode="auto">
          <a:xfrm>
            <a:off x="5416550" y="278842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6"/>
              </a:cxn>
              <a:cxn ang="0">
                <a:pos x="47" y="28"/>
              </a:cxn>
              <a:cxn ang="0">
                <a:pos x="45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4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8"/>
              </a:cxn>
              <a:cxn ang="0">
                <a:pos x="14" y="2"/>
              </a:cxn>
              <a:cxn ang="0">
                <a:pos x="24" y="0"/>
              </a:cxn>
              <a:cxn ang="0">
                <a:pos x="32" y="2"/>
              </a:cxn>
              <a:cxn ang="0">
                <a:pos x="41" y="8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6"/>
                </a:lnTo>
                <a:lnTo>
                  <a:pt x="47" y="28"/>
                </a:lnTo>
                <a:lnTo>
                  <a:pt x="45" y="33"/>
                </a:lnTo>
                <a:lnTo>
                  <a:pt x="43" y="36"/>
                </a:lnTo>
                <a:lnTo>
                  <a:pt x="41" y="41"/>
                </a:lnTo>
                <a:lnTo>
                  <a:pt x="36" y="44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8"/>
                </a:lnTo>
                <a:lnTo>
                  <a:pt x="14" y="2"/>
                </a:lnTo>
                <a:lnTo>
                  <a:pt x="24" y="0"/>
                </a:lnTo>
                <a:lnTo>
                  <a:pt x="32" y="2"/>
                </a:lnTo>
                <a:lnTo>
                  <a:pt x="41" y="8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5" name="Freeform 28"/>
          <p:cNvSpPr>
            <a:spLocks/>
          </p:cNvSpPr>
          <p:nvPr/>
        </p:nvSpPr>
        <p:spPr bwMode="auto">
          <a:xfrm>
            <a:off x="5451475" y="275350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2" y="46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6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3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2" y="46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6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6" name="Freeform 29"/>
          <p:cNvSpPr>
            <a:spLocks/>
          </p:cNvSpPr>
          <p:nvPr/>
        </p:nvSpPr>
        <p:spPr bwMode="auto">
          <a:xfrm>
            <a:off x="5487988" y="271857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7" name="Freeform 30"/>
          <p:cNvSpPr>
            <a:spLocks/>
          </p:cNvSpPr>
          <p:nvPr/>
        </p:nvSpPr>
        <p:spPr bwMode="auto">
          <a:xfrm>
            <a:off x="5522913" y="268206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8" name="Freeform 31"/>
          <p:cNvSpPr>
            <a:spLocks/>
          </p:cNvSpPr>
          <p:nvPr/>
        </p:nvSpPr>
        <p:spPr bwMode="auto">
          <a:xfrm>
            <a:off x="5559425" y="264714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6" y="24"/>
              </a:cxn>
              <a:cxn ang="0">
                <a:pos x="46" y="25"/>
              </a:cxn>
              <a:cxn ang="0">
                <a:pos x="46" y="27"/>
              </a:cxn>
              <a:cxn ang="0">
                <a:pos x="45" y="32"/>
              </a:cxn>
              <a:cxn ang="0">
                <a:pos x="43" y="36"/>
              </a:cxn>
              <a:cxn ang="0">
                <a:pos x="40" y="40"/>
              </a:cxn>
              <a:cxn ang="0">
                <a:pos x="36" y="43"/>
              </a:cxn>
              <a:cxn ang="0">
                <a:pos x="32" y="45"/>
              </a:cxn>
              <a:cxn ang="0">
                <a:pos x="27" y="46"/>
              </a:cxn>
              <a:cxn ang="0">
                <a:pos x="25" y="46"/>
              </a:cxn>
              <a:cxn ang="0">
                <a:pos x="24" y="46"/>
              </a:cxn>
              <a:cxn ang="0">
                <a:pos x="24" y="48"/>
              </a:cxn>
              <a:cxn ang="0">
                <a:pos x="14" y="45"/>
              </a:cxn>
              <a:cxn ang="0">
                <a:pos x="7" y="40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0" y="7"/>
              </a:cxn>
              <a:cxn ang="0">
                <a:pos x="45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6" y="24"/>
                </a:lnTo>
                <a:lnTo>
                  <a:pt x="46" y="25"/>
                </a:lnTo>
                <a:lnTo>
                  <a:pt x="46" y="27"/>
                </a:lnTo>
                <a:lnTo>
                  <a:pt x="45" y="32"/>
                </a:lnTo>
                <a:lnTo>
                  <a:pt x="43" y="36"/>
                </a:lnTo>
                <a:lnTo>
                  <a:pt x="40" y="40"/>
                </a:lnTo>
                <a:lnTo>
                  <a:pt x="36" y="43"/>
                </a:lnTo>
                <a:lnTo>
                  <a:pt x="32" y="45"/>
                </a:lnTo>
                <a:lnTo>
                  <a:pt x="27" y="46"/>
                </a:lnTo>
                <a:lnTo>
                  <a:pt x="25" y="46"/>
                </a:lnTo>
                <a:lnTo>
                  <a:pt x="24" y="46"/>
                </a:lnTo>
                <a:lnTo>
                  <a:pt x="24" y="48"/>
                </a:lnTo>
                <a:lnTo>
                  <a:pt x="14" y="45"/>
                </a:lnTo>
                <a:lnTo>
                  <a:pt x="7" y="40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0" y="7"/>
                </a:lnTo>
                <a:lnTo>
                  <a:pt x="45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29" name="Freeform 32"/>
          <p:cNvSpPr>
            <a:spLocks/>
          </p:cNvSpPr>
          <p:nvPr/>
        </p:nvSpPr>
        <p:spPr bwMode="auto">
          <a:xfrm>
            <a:off x="5594350" y="261062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5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5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5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5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30" name="Freeform 33"/>
          <p:cNvSpPr>
            <a:spLocks/>
          </p:cNvSpPr>
          <p:nvPr/>
        </p:nvSpPr>
        <p:spPr bwMode="auto">
          <a:xfrm>
            <a:off x="5629275" y="257411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2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2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31" name="Freeform 34"/>
          <p:cNvSpPr>
            <a:spLocks/>
          </p:cNvSpPr>
          <p:nvPr/>
        </p:nvSpPr>
        <p:spPr bwMode="auto">
          <a:xfrm>
            <a:off x="5665788" y="253919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0"/>
              </a:cxn>
              <a:cxn ang="0">
                <a:pos x="36" y="43"/>
              </a:cxn>
              <a:cxn ang="0">
                <a:pos x="33" y="45"/>
              </a:cxn>
              <a:cxn ang="0">
                <a:pos x="28" y="46"/>
              </a:cxn>
              <a:cxn ang="0">
                <a:pos x="25" y="46"/>
              </a:cxn>
              <a:cxn ang="0">
                <a:pos x="24" y="46"/>
              </a:cxn>
              <a:cxn ang="0">
                <a:pos x="24" y="48"/>
              </a:cxn>
              <a:cxn ang="0">
                <a:pos x="15" y="45"/>
              </a:cxn>
              <a:cxn ang="0">
                <a:pos x="7" y="40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0"/>
                </a:lnTo>
                <a:lnTo>
                  <a:pt x="36" y="43"/>
                </a:lnTo>
                <a:lnTo>
                  <a:pt x="33" y="45"/>
                </a:lnTo>
                <a:lnTo>
                  <a:pt x="28" y="46"/>
                </a:lnTo>
                <a:lnTo>
                  <a:pt x="25" y="46"/>
                </a:lnTo>
                <a:lnTo>
                  <a:pt x="24" y="46"/>
                </a:lnTo>
                <a:lnTo>
                  <a:pt x="24" y="48"/>
                </a:lnTo>
                <a:lnTo>
                  <a:pt x="15" y="45"/>
                </a:lnTo>
                <a:lnTo>
                  <a:pt x="7" y="40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32" name="Freeform 35"/>
          <p:cNvSpPr>
            <a:spLocks/>
          </p:cNvSpPr>
          <p:nvPr/>
        </p:nvSpPr>
        <p:spPr bwMode="auto">
          <a:xfrm>
            <a:off x="5700713" y="250267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33" name="Freeform 36"/>
          <p:cNvSpPr>
            <a:spLocks/>
          </p:cNvSpPr>
          <p:nvPr/>
        </p:nvSpPr>
        <p:spPr bwMode="auto">
          <a:xfrm>
            <a:off x="5737225" y="246616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6" y="24"/>
              </a:cxn>
              <a:cxn ang="0">
                <a:pos x="46" y="25"/>
              </a:cxn>
              <a:cxn ang="0">
                <a:pos x="46" y="27"/>
              </a:cxn>
              <a:cxn ang="0">
                <a:pos x="45" y="32"/>
              </a:cxn>
              <a:cxn ang="0">
                <a:pos x="43" y="36"/>
              </a:cxn>
              <a:cxn ang="0">
                <a:pos x="40" y="41"/>
              </a:cxn>
              <a:cxn ang="0">
                <a:pos x="36" y="43"/>
              </a:cxn>
              <a:cxn ang="0">
                <a:pos x="32" y="45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0" y="7"/>
              </a:cxn>
              <a:cxn ang="0">
                <a:pos x="45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6" y="24"/>
                </a:lnTo>
                <a:lnTo>
                  <a:pt x="46" y="25"/>
                </a:lnTo>
                <a:lnTo>
                  <a:pt x="46" y="27"/>
                </a:lnTo>
                <a:lnTo>
                  <a:pt x="45" y="32"/>
                </a:lnTo>
                <a:lnTo>
                  <a:pt x="43" y="36"/>
                </a:lnTo>
                <a:lnTo>
                  <a:pt x="40" y="41"/>
                </a:lnTo>
                <a:lnTo>
                  <a:pt x="36" y="43"/>
                </a:lnTo>
                <a:lnTo>
                  <a:pt x="32" y="45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0" y="7"/>
                </a:lnTo>
                <a:lnTo>
                  <a:pt x="45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34" name="Freeform 37"/>
          <p:cNvSpPr>
            <a:spLocks/>
          </p:cNvSpPr>
          <p:nvPr/>
        </p:nvSpPr>
        <p:spPr bwMode="auto">
          <a:xfrm>
            <a:off x="5772150" y="243124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5" y="32"/>
              </a:cxn>
              <a:cxn ang="0">
                <a:pos x="43" y="36"/>
              </a:cxn>
              <a:cxn ang="0">
                <a:pos x="41" y="40"/>
              </a:cxn>
              <a:cxn ang="0">
                <a:pos x="36" y="43"/>
              </a:cxn>
              <a:cxn ang="0">
                <a:pos x="32" y="45"/>
              </a:cxn>
              <a:cxn ang="0">
                <a:pos x="27" y="46"/>
              </a:cxn>
              <a:cxn ang="0">
                <a:pos x="25" y="46"/>
              </a:cxn>
              <a:cxn ang="0">
                <a:pos x="24" y="46"/>
              </a:cxn>
              <a:cxn ang="0">
                <a:pos x="24" y="48"/>
              </a:cxn>
              <a:cxn ang="0">
                <a:pos x="14" y="45"/>
              </a:cxn>
              <a:cxn ang="0">
                <a:pos x="7" y="40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5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5" y="32"/>
                </a:lnTo>
                <a:lnTo>
                  <a:pt x="43" y="36"/>
                </a:lnTo>
                <a:lnTo>
                  <a:pt x="41" y="40"/>
                </a:lnTo>
                <a:lnTo>
                  <a:pt x="36" y="43"/>
                </a:lnTo>
                <a:lnTo>
                  <a:pt x="32" y="45"/>
                </a:lnTo>
                <a:lnTo>
                  <a:pt x="27" y="46"/>
                </a:lnTo>
                <a:lnTo>
                  <a:pt x="25" y="46"/>
                </a:lnTo>
                <a:lnTo>
                  <a:pt x="24" y="46"/>
                </a:lnTo>
                <a:lnTo>
                  <a:pt x="24" y="48"/>
                </a:lnTo>
                <a:lnTo>
                  <a:pt x="14" y="45"/>
                </a:lnTo>
                <a:lnTo>
                  <a:pt x="7" y="40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5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35" name="Freeform 38"/>
          <p:cNvSpPr>
            <a:spLocks/>
          </p:cNvSpPr>
          <p:nvPr/>
        </p:nvSpPr>
        <p:spPr bwMode="auto">
          <a:xfrm>
            <a:off x="5807075" y="239472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2" y="46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2" y="46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36" name="Freeform 39"/>
          <p:cNvSpPr>
            <a:spLocks/>
          </p:cNvSpPr>
          <p:nvPr/>
        </p:nvSpPr>
        <p:spPr bwMode="auto">
          <a:xfrm>
            <a:off x="5843588" y="235821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37" name="Freeform 40"/>
          <p:cNvSpPr>
            <a:spLocks/>
          </p:cNvSpPr>
          <p:nvPr/>
        </p:nvSpPr>
        <p:spPr bwMode="auto">
          <a:xfrm>
            <a:off x="5878513" y="232170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3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8" y="41"/>
              </a:cxn>
              <a:cxn ang="0">
                <a:pos x="2" y="33"/>
              </a:cxn>
              <a:cxn ang="0">
                <a:pos x="0" y="24"/>
              </a:cxn>
              <a:cxn ang="0">
                <a:pos x="2" y="15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3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8" y="41"/>
                </a:lnTo>
                <a:lnTo>
                  <a:pt x="2" y="33"/>
                </a:lnTo>
                <a:lnTo>
                  <a:pt x="0" y="24"/>
                </a:lnTo>
                <a:lnTo>
                  <a:pt x="2" y="15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38" name="Freeform 41"/>
          <p:cNvSpPr>
            <a:spLocks/>
          </p:cNvSpPr>
          <p:nvPr/>
        </p:nvSpPr>
        <p:spPr bwMode="auto">
          <a:xfrm>
            <a:off x="5915025" y="228677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6" y="24"/>
              </a:cxn>
              <a:cxn ang="0">
                <a:pos x="46" y="25"/>
              </a:cxn>
              <a:cxn ang="0">
                <a:pos x="46" y="28"/>
              </a:cxn>
              <a:cxn ang="0">
                <a:pos x="45" y="32"/>
              </a:cxn>
              <a:cxn ang="0">
                <a:pos x="43" y="36"/>
              </a:cxn>
              <a:cxn ang="0">
                <a:pos x="40" y="41"/>
              </a:cxn>
              <a:cxn ang="0">
                <a:pos x="36" y="43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5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0" y="7"/>
              </a:cxn>
              <a:cxn ang="0">
                <a:pos x="45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6" y="24"/>
                </a:lnTo>
                <a:lnTo>
                  <a:pt x="46" y="25"/>
                </a:lnTo>
                <a:lnTo>
                  <a:pt x="46" y="28"/>
                </a:lnTo>
                <a:lnTo>
                  <a:pt x="45" y="32"/>
                </a:lnTo>
                <a:lnTo>
                  <a:pt x="43" y="36"/>
                </a:lnTo>
                <a:lnTo>
                  <a:pt x="40" y="41"/>
                </a:lnTo>
                <a:lnTo>
                  <a:pt x="36" y="43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5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0" y="7"/>
                </a:lnTo>
                <a:lnTo>
                  <a:pt x="45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39" name="Freeform 42"/>
          <p:cNvSpPr>
            <a:spLocks/>
          </p:cNvSpPr>
          <p:nvPr/>
        </p:nvSpPr>
        <p:spPr bwMode="auto">
          <a:xfrm>
            <a:off x="5949950" y="225026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5" y="32"/>
              </a:cxn>
              <a:cxn ang="0">
                <a:pos x="43" y="36"/>
              </a:cxn>
              <a:cxn ang="0">
                <a:pos x="41" y="40"/>
              </a:cxn>
              <a:cxn ang="0">
                <a:pos x="36" y="43"/>
              </a:cxn>
              <a:cxn ang="0">
                <a:pos x="32" y="45"/>
              </a:cxn>
              <a:cxn ang="0">
                <a:pos x="27" y="46"/>
              </a:cxn>
              <a:cxn ang="0">
                <a:pos x="25" y="46"/>
              </a:cxn>
              <a:cxn ang="0">
                <a:pos x="24" y="46"/>
              </a:cxn>
              <a:cxn ang="0">
                <a:pos x="24" y="48"/>
              </a:cxn>
              <a:cxn ang="0">
                <a:pos x="14" y="45"/>
              </a:cxn>
              <a:cxn ang="0">
                <a:pos x="7" y="40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5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5" y="32"/>
                </a:lnTo>
                <a:lnTo>
                  <a:pt x="43" y="36"/>
                </a:lnTo>
                <a:lnTo>
                  <a:pt x="41" y="40"/>
                </a:lnTo>
                <a:lnTo>
                  <a:pt x="36" y="43"/>
                </a:lnTo>
                <a:lnTo>
                  <a:pt x="32" y="45"/>
                </a:lnTo>
                <a:lnTo>
                  <a:pt x="27" y="46"/>
                </a:lnTo>
                <a:lnTo>
                  <a:pt x="25" y="46"/>
                </a:lnTo>
                <a:lnTo>
                  <a:pt x="24" y="46"/>
                </a:lnTo>
                <a:lnTo>
                  <a:pt x="24" y="48"/>
                </a:lnTo>
                <a:lnTo>
                  <a:pt x="14" y="45"/>
                </a:lnTo>
                <a:lnTo>
                  <a:pt x="7" y="40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5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0" name="Freeform 43"/>
          <p:cNvSpPr>
            <a:spLocks/>
          </p:cNvSpPr>
          <p:nvPr/>
        </p:nvSpPr>
        <p:spPr bwMode="auto">
          <a:xfrm>
            <a:off x="5984875" y="221375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6"/>
              </a:cxn>
              <a:cxn ang="0">
                <a:pos x="47" y="28"/>
              </a:cxn>
              <a:cxn ang="0">
                <a:pos x="46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4"/>
              </a:cxn>
              <a:cxn ang="0">
                <a:pos x="32" y="46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8"/>
              </a:cxn>
              <a:cxn ang="0">
                <a:pos x="14" y="2"/>
              </a:cxn>
              <a:cxn ang="0">
                <a:pos x="24" y="0"/>
              </a:cxn>
              <a:cxn ang="0">
                <a:pos x="32" y="2"/>
              </a:cxn>
              <a:cxn ang="0">
                <a:pos x="41" y="8"/>
              </a:cxn>
              <a:cxn ang="0">
                <a:pos x="46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6"/>
                </a:lnTo>
                <a:lnTo>
                  <a:pt x="47" y="28"/>
                </a:lnTo>
                <a:lnTo>
                  <a:pt x="46" y="33"/>
                </a:lnTo>
                <a:lnTo>
                  <a:pt x="43" y="36"/>
                </a:lnTo>
                <a:lnTo>
                  <a:pt x="41" y="41"/>
                </a:lnTo>
                <a:lnTo>
                  <a:pt x="36" y="44"/>
                </a:lnTo>
                <a:lnTo>
                  <a:pt x="32" y="46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8"/>
                </a:lnTo>
                <a:lnTo>
                  <a:pt x="14" y="2"/>
                </a:lnTo>
                <a:lnTo>
                  <a:pt x="24" y="0"/>
                </a:lnTo>
                <a:lnTo>
                  <a:pt x="32" y="2"/>
                </a:lnTo>
                <a:lnTo>
                  <a:pt x="41" y="8"/>
                </a:lnTo>
                <a:lnTo>
                  <a:pt x="46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1" name="Freeform 44"/>
          <p:cNvSpPr>
            <a:spLocks/>
          </p:cNvSpPr>
          <p:nvPr/>
        </p:nvSpPr>
        <p:spPr bwMode="auto">
          <a:xfrm>
            <a:off x="6021388" y="217724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2" name="Freeform 45"/>
          <p:cNvSpPr>
            <a:spLocks/>
          </p:cNvSpPr>
          <p:nvPr/>
        </p:nvSpPr>
        <p:spPr bwMode="auto">
          <a:xfrm>
            <a:off x="6056313" y="214231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0"/>
              </a:cxn>
              <a:cxn ang="0">
                <a:pos x="36" y="43"/>
              </a:cxn>
              <a:cxn ang="0">
                <a:pos x="33" y="45"/>
              </a:cxn>
              <a:cxn ang="0">
                <a:pos x="28" y="46"/>
              </a:cxn>
              <a:cxn ang="0">
                <a:pos x="26" y="46"/>
              </a:cxn>
              <a:cxn ang="0">
                <a:pos x="24" y="46"/>
              </a:cxn>
              <a:cxn ang="0">
                <a:pos x="24" y="48"/>
              </a:cxn>
              <a:cxn ang="0">
                <a:pos x="15" y="45"/>
              </a:cxn>
              <a:cxn ang="0">
                <a:pos x="8" y="40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0"/>
                </a:lnTo>
                <a:lnTo>
                  <a:pt x="36" y="43"/>
                </a:lnTo>
                <a:lnTo>
                  <a:pt x="33" y="45"/>
                </a:lnTo>
                <a:lnTo>
                  <a:pt x="28" y="46"/>
                </a:lnTo>
                <a:lnTo>
                  <a:pt x="26" y="46"/>
                </a:lnTo>
                <a:lnTo>
                  <a:pt x="24" y="46"/>
                </a:lnTo>
                <a:lnTo>
                  <a:pt x="24" y="48"/>
                </a:lnTo>
                <a:lnTo>
                  <a:pt x="15" y="45"/>
                </a:lnTo>
                <a:lnTo>
                  <a:pt x="8" y="40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3" name="Freeform 46"/>
          <p:cNvSpPr>
            <a:spLocks/>
          </p:cNvSpPr>
          <p:nvPr/>
        </p:nvSpPr>
        <p:spPr bwMode="auto">
          <a:xfrm>
            <a:off x="6092825" y="2104215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6" y="24"/>
              </a:cxn>
              <a:cxn ang="0">
                <a:pos x="46" y="25"/>
              </a:cxn>
              <a:cxn ang="0">
                <a:pos x="46" y="28"/>
              </a:cxn>
              <a:cxn ang="0">
                <a:pos x="45" y="32"/>
              </a:cxn>
              <a:cxn ang="0">
                <a:pos x="43" y="36"/>
              </a:cxn>
              <a:cxn ang="0">
                <a:pos x="40" y="41"/>
              </a:cxn>
              <a:cxn ang="0">
                <a:pos x="36" y="43"/>
              </a:cxn>
              <a:cxn ang="0">
                <a:pos x="32" y="46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6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0" y="7"/>
              </a:cxn>
              <a:cxn ang="0">
                <a:pos x="45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6" y="24"/>
                </a:lnTo>
                <a:lnTo>
                  <a:pt x="46" y="25"/>
                </a:lnTo>
                <a:lnTo>
                  <a:pt x="46" y="28"/>
                </a:lnTo>
                <a:lnTo>
                  <a:pt x="45" y="32"/>
                </a:lnTo>
                <a:lnTo>
                  <a:pt x="43" y="36"/>
                </a:lnTo>
                <a:lnTo>
                  <a:pt x="40" y="41"/>
                </a:lnTo>
                <a:lnTo>
                  <a:pt x="36" y="43"/>
                </a:lnTo>
                <a:lnTo>
                  <a:pt x="32" y="46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6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0" y="7"/>
                </a:lnTo>
                <a:lnTo>
                  <a:pt x="45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4" name="Freeform 47"/>
          <p:cNvSpPr>
            <a:spLocks/>
          </p:cNvSpPr>
          <p:nvPr/>
        </p:nvSpPr>
        <p:spPr bwMode="auto">
          <a:xfrm>
            <a:off x="6127750" y="2069290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5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2" y="45"/>
              </a:cxn>
              <a:cxn ang="0">
                <a:pos x="27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4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41" y="7"/>
              </a:cxn>
              <a:cxn ang="0">
                <a:pos x="45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5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2" y="45"/>
                </a:lnTo>
                <a:lnTo>
                  <a:pt x="27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4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41" y="7"/>
                </a:lnTo>
                <a:lnTo>
                  <a:pt x="45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5" name="Freeform 48"/>
          <p:cNvSpPr>
            <a:spLocks/>
          </p:cNvSpPr>
          <p:nvPr/>
        </p:nvSpPr>
        <p:spPr bwMode="auto">
          <a:xfrm>
            <a:off x="6164263" y="2032778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8"/>
              </a:cxn>
              <a:cxn ang="0">
                <a:pos x="46" y="33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6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6"/>
              </a:cxn>
              <a:cxn ang="0">
                <a:pos x="7" y="41"/>
              </a:cxn>
              <a:cxn ang="0">
                <a:pos x="1" y="33"/>
              </a:cxn>
              <a:cxn ang="0">
                <a:pos x="0" y="24"/>
              </a:cxn>
              <a:cxn ang="0">
                <a:pos x="1" y="15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5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8"/>
                </a:lnTo>
                <a:lnTo>
                  <a:pt x="46" y="33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6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6"/>
                </a:lnTo>
                <a:lnTo>
                  <a:pt x="7" y="41"/>
                </a:lnTo>
                <a:lnTo>
                  <a:pt x="1" y="33"/>
                </a:lnTo>
                <a:lnTo>
                  <a:pt x="0" y="24"/>
                </a:lnTo>
                <a:lnTo>
                  <a:pt x="1" y="15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5"/>
                </a:lnTo>
                <a:lnTo>
                  <a:pt x="48" y="24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6" name="Freeform 49"/>
          <p:cNvSpPr>
            <a:spLocks/>
          </p:cNvSpPr>
          <p:nvPr/>
        </p:nvSpPr>
        <p:spPr bwMode="auto">
          <a:xfrm>
            <a:off x="5819775" y="1702578"/>
            <a:ext cx="2363788" cy="2362200"/>
          </a:xfrm>
          <a:custGeom>
            <a:avLst/>
            <a:gdLst/>
            <a:ahLst/>
            <a:cxnLst>
              <a:cxn ang="0">
                <a:pos x="430" y="908"/>
              </a:cxn>
              <a:cxn ang="0">
                <a:pos x="206" y="1276"/>
              </a:cxn>
              <a:cxn ang="0">
                <a:pos x="62" y="1679"/>
              </a:cxn>
              <a:cxn ang="0">
                <a:pos x="2" y="2116"/>
              </a:cxn>
              <a:cxn ang="0">
                <a:pos x="16" y="2519"/>
              </a:cxn>
              <a:cxn ang="0">
                <a:pos x="89" y="2882"/>
              </a:cxn>
              <a:cxn ang="0">
                <a:pos x="184" y="3138"/>
              </a:cxn>
              <a:cxn ang="0">
                <a:pos x="335" y="3419"/>
              </a:cxn>
              <a:cxn ang="0">
                <a:pos x="499" y="3641"/>
              </a:cxn>
              <a:cxn ang="0">
                <a:pos x="694" y="3849"/>
              </a:cxn>
              <a:cxn ang="0">
                <a:pos x="906" y="4031"/>
              </a:cxn>
              <a:cxn ang="0">
                <a:pos x="1276" y="4256"/>
              </a:cxn>
              <a:cxn ang="0">
                <a:pos x="1474" y="4338"/>
              </a:cxn>
              <a:cxn ang="0">
                <a:pos x="1787" y="4423"/>
              </a:cxn>
              <a:cxn ang="0">
                <a:pos x="2174" y="4464"/>
              </a:cxn>
              <a:cxn ang="0">
                <a:pos x="2290" y="4464"/>
              </a:cxn>
              <a:cxn ang="0">
                <a:pos x="2459" y="4454"/>
              </a:cxn>
              <a:cxn ang="0">
                <a:pos x="2608" y="4433"/>
              </a:cxn>
              <a:cxn ang="0">
                <a:pos x="2808" y="4392"/>
              </a:cxn>
              <a:cxn ang="0">
                <a:pos x="2989" y="4338"/>
              </a:cxn>
              <a:cxn ang="0">
                <a:pos x="3162" y="4267"/>
              </a:cxn>
              <a:cxn ang="0">
                <a:pos x="3282" y="4208"/>
              </a:cxn>
              <a:cxn ang="0">
                <a:pos x="3420" y="4124"/>
              </a:cxn>
              <a:cxn ang="0">
                <a:pos x="3621" y="3979"/>
              </a:cxn>
              <a:cxn ang="0">
                <a:pos x="3729" y="3888"/>
              </a:cxn>
              <a:cxn ang="0">
                <a:pos x="3811" y="3810"/>
              </a:cxn>
              <a:cxn ang="0">
                <a:pos x="3889" y="3727"/>
              </a:cxn>
              <a:cxn ang="0">
                <a:pos x="3981" y="3619"/>
              </a:cxn>
              <a:cxn ang="0">
                <a:pos x="4126" y="3419"/>
              </a:cxn>
              <a:cxn ang="0">
                <a:pos x="4209" y="3281"/>
              </a:cxn>
              <a:cxn ang="0">
                <a:pos x="4267" y="3161"/>
              </a:cxn>
              <a:cxn ang="0">
                <a:pos x="4338" y="2988"/>
              </a:cxn>
              <a:cxn ang="0">
                <a:pos x="4392" y="2807"/>
              </a:cxn>
              <a:cxn ang="0">
                <a:pos x="4433" y="2606"/>
              </a:cxn>
              <a:cxn ang="0">
                <a:pos x="4455" y="2458"/>
              </a:cxn>
              <a:cxn ang="0">
                <a:pos x="4464" y="2289"/>
              </a:cxn>
              <a:cxn ang="0">
                <a:pos x="4464" y="2173"/>
              </a:cxn>
              <a:cxn ang="0">
                <a:pos x="4423" y="1786"/>
              </a:cxn>
              <a:cxn ang="0">
                <a:pos x="4338" y="1473"/>
              </a:cxn>
              <a:cxn ang="0">
                <a:pos x="4257" y="1276"/>
              </a:cxn>
              <a:cxn ang="0">
                <a:pos x="4097" y="998"/>
              </a:cxn>
              <a:cxn ang="0">
                <a:pos x="3889" y="736"/>
              </a:cxn>
              <a:cxn ang="0">
                <a:pos x="3729" y="574"/>
              </a:cxn>
              <a:cxn ang="0">
                <a:pos x="3556" y="430"/>
              </a:cxn>
              <a:cxn ang="0">
                <a:pos x="3328" y="280"/>
              </a:cxn>
              <a:cxn ang="0">
                <a:pos x="3138" y="184"/>
              </a:cxn>
              <a:cxn ang="0">
                <a:pos x="2887" y="92"/>
              </a:cxn>
              <a:cxn ang="0">
                <a:pos x="2622" y="30"/>
              </a:cxn>
              <a:cxn ang="0">
                <a:pos x="2403" y="5"/>
              </a:cxn>
              <a:cxn ang="0">
                <a:pos x="2117" y="3"/>
              </a:cxn>
              <a:cxn ang="0">
                <a:pos x="1680" y="63"/>
              </a:cxn>
              <a:cxn ang="0">
                <a:pos x="1276" y="207"/>
              </a:cxn>
              <a:cxn ang="0">
                <a:pos x="906" y="430"/>
              </a:cxn>
            </a:cxnLst>
            <a:rect l="0" t="0" r="r" b="b"/>
            <a:pathLst>
              <a:path w="4465" h="4465">
                <a:moveTo>
                  <a:pt x="653" y="654"/>
                </a:moveTo>
                <a:lnTo>
                  <a:pt x="574" y="736"/>
                </a:lnTo>
                <a:lnTo>
                  <a:pt x="499" y="821"/>
                </a:lnTo>
                <a:lnTo>
                  <a:pt x="430" y="908"/>
                </a:lnTo>
                <a:lnTo>
                  <a:pt x="367" y="998"/>
                </a:lnTo>
                <a:lnTo>
                  <a:pt x="307" y="1088"/>
                </a:lnTo>
                <a:lnTo>
                  <a:pt x="254" y="1181"/>
                </a:lnTo>
                <a:lnTo>
                  <a:pt x="206" y="1276"/>
                </a:lnTo>
                <a:lnTo>
                  <a:pt x="163" y="1374"/>
                </a:lnTo>
                <a:lnTo>
                  <a:pt x="125" y="1473"/>
                </a:lnTo>
                <a:lnTo>
                  <a:pt x="91" y="1575"/>
                </a:lnTo>
                <a:lnTo>
                  <a:pt x="62" y="1679"/>
                </a:lnTo>
                <a:lnTo>
                  <a:pt x="41" y="1786"/>
                </a:lnTo>
                <a:lnTo>
                  <a:pt x="22" y="1893"/>
                </a:lnTo>
                <a:lnTo>
                  <a:pt x="10" y="2004"/>
                </a:lnTo>
                <a:lnTo>
                  <a:pt x="2" y="2116"/>
                </a:lnTo>
                <a:lnTo>
                  <a:pt x="0" y="2232"/>
                </a:lnTo>
                <a:lnTo>
                  <a:pt x="1" y="2329"/>
                </a:lnTo>
                <a:lnTo>
                  <a:pt x="7" y="2425"/>
                </a:lnTo>
                <a:lnTo>
                  <a:pt x="16" y="2519"/>
                </a:lnTo>
                <a:lnTo>
                  <a:pt x="29" y="2612"/>
                </a:lnTo>
                <a:lnTo>
                  <a:pt x="44" y="2704"/>
                </a:lnTo>
                <a:lnTo>
                  <a:pt x="65" y="2794"/>
                </a:lnTo>
                <a:lnTo>
                  <a:pt x="89" y="2882"/>
                </a:lnTo>
                <a:lnTo>
                  <a:pt x="102" y="2926"/>
                </a:lnTo>
                <a:lnTo>
                  <a:pt x="118" y="2970"/>
                </a:lnTo>
                <a:lnTo>
                  <a:pt x="148" y="3054"/>
                </a:lnTo>
                <a:lnTo>
                  <a:pt x="184" y="3138"/>
                </a:lnTo>
                <a:lnTo>
                  <a:pt x="222" y="3220"/>
                </a:lnTo>
                <a:lnTo>
                  <a:pt x="265" y="3301"/>
                </a:lnTo>
                <a:lnTo>
                  <a:pt x="311" y="3380"/>
                </a:lnTo>
                <a:lnTo>
                  <a:pt x="335" y="3419"/>
                </a:lnTo>
                <a:lnTo>
                  <a:pt x="361" y="3458"/>
                </a:lnTo>
                <a:lnTo>
                  <a:pt x="415" y="3534"/>
                </a:lnTo>
                <a:lnTo>
                  <a:pt x="474" y="3610"/>
                </a:lnTo>
                <a:lnTo>
                  <a:pt x="499" y="3641"/>
                </a:lnTo>
                <a:lnTo>
                  <a:pt x="535" y="3683"/>
                </a:lnTo>
                <a:lnTo>
                  <a:pt x="574" y="3726"/>
                </a:lnTo>
                <a:lnTo>
                  <a:pt x="653" y="3810"/>
                </a:lnTo>
                <a:lnTo>
                  <a:pt x="694" y="3849"/>
                </a:lnTo>
                <a:lnTo>
                  <a:pt x="734" y="3888"/>
                </a:lnTo>
                <a:lnTo>
                  <a:pt x="820" y="3962"/>
                </a:lnTo>
                <a:lnTo>
                  <a:pt x="863" y="3997"/>
                </a:lnTo>
                <a:lnTo>
                  <a:pt x="906" y="4031"/>
                </a:lnTo>
                <a:lnTo>
                  <a:pt x="996" y="4095"/>
                </a:lnTo>
                <a:lnTo>
                  <a:pt x="1086" y="4153"/>
                </a:lnTo>
                <a:lnTo>
                  <a:pt x="1181" y="4208"/>
                </a:lnTo>
                <a:lnTo>
                  <a:pt x="1276" y="4256"/>
                </a:lnTo>
                <a:lnTo>
                  <a:pt x="1325" y="4279"/>
                </a:lnTo>
                <a:lnTo>
                  <a:pt x="1375" y="4301"/>
                </a:lnTo>
                <a:lnTo>
                  <a:pt x="1423" y="4320"/>
                </a:lnTo>
                <a:lnTo>
                  <a:pt x="1474" y="4338"/>
                </a:lnTo>
                <a:lnTo>
                  <a:pt x="1576" y="4371"/>
                </a:lnTo>
                <a:lnTo>
                  <a:pt x="1627" y="4386"/>
                </a:lnTo>
                <a:lnTo>
                  <a:pt x="1680" y="4399"/>
                </a:lnTo>
                <a:lnTo>
                  <a:pt x="1787" y="4423"/>
                </a:lnTo>
                <a:lnTo>
                  <a:pt x="1894" y="4440"/>
                </a:lnTo>
                <a:lnTo>
                  <a:pt x="2005" y="4454"/>
                </a:lnTo>
                <a:lnTo>
                  <a:pt x="2117" y="4461"/>
                </a:lnTo>
                <a:lnTo>
                  <a:pt x="2174" y="4464"/>
                </a:lnTo>
                <a:lnTo>
                  <a:pt x="2233" y="4465"/>
                </a:lnTo>
                <a:lnTo>
                  <a:pt x="2246" y="4464"/>
                </a:lnTo>
                <a:lnTo>
                  <a:pt x="2261" y="4464"/>
                </a:lnTo>
                <a:lnTo>
                  <a:pt x="2290" y="4464"/>
                </a:lnTo>
                <a:lnTo>
                  <a:pt x="2347" y="4461"/>
                </a:lnTo>
                <a:lnTo>
                  <a:pt x="2403" y="4458"/>
                </a:lnTo>
                <a:lnTo>
                  <a:pt x="2430" y="4455"/>
                </a:lnTo>
                <a:lnTo>
                  <a:pt x="2459" y="4454"/>
                </a:lnTo>
                <a:lnTo>
                  <a:pt x="2513" y="4447"/>
                </a:lnTo>
                <a:lnTo>
                  <a:pt x="2568" y="4440"/>
                </a:lnTo>
                <a:lnTo>
                  <a:pt x="2595" y="4435"/>
                </a:lnTo>
                <a:lnTo>
                  <a:pt x="2608" y="4433"/>
                </a:lnTo>
                <a:lnTo>
                  <a:pt x="2622" y="4431"/>
                </a:lnTo>
                <a:lnTo>
                  <a:pt x="2677" y="4423"/>
                </a:lnTo>
                <a:lnTo>
                  <a:pt x="2783" y="4399"/>
                </a:lnTo>
                <a:lnTo>
                  <a:pt x="2808" y="4392"/>
                </a:lnTo>
                <a:lnTo>
                  <a:pt x="2835" y="4386"/>
                </a:lnTo>
                <a:lnTo>
                  <a:pt x="2887" y="4371"/>
                </a:lnTo>
                <a:lnTo>
                  <a:pt x="2938" y="4355"/>
                </a:lnTo>
                <a:lnTo>
                  <a:pt x="2989" y="4338"/>
                </a:lnTo>
                <a:lnTo>
                  <a:pt x="3040" y="4320"/>
                </a:lnTo>
                <a:lnTo>
                  <a:pt x="3090" y="4301"/>
                </a:lnTo>
                <a:lnTo>
                  <a:pt x="3138" y="4279"/>
                </a:lnTo>
                <a:lnTo>
                  <a:pt x="3162" y="4267"/>
                </a:lnTo>
                <a:lnTo>
                  <a:pt x="3174" y="4261"/>
                </a:lnTo>
                <a:lnTo>
                  <a:pt x="3187" y="4256"/>
                </a:lnTo>
                <a:lnTo>
                  <a:pt x="3234" y="4232"/>
                </a:lnTo>
                <a:lnTo>
                  <a:pt x="3282" y="4208"/>
                </a:lnTo>
                <a:lnTo>
                  <a:pt x="3328" y="4181"/>
                </a:lnTo>
                <a:lnTo>
                  <a:pt x="3351" y="4166"/>
                </a:lnTo>
                <a:lnTo>
                  <a:pt x="3375" y="4153"/>
                </a:lnTo>
                <a:lnTo>
                  <a:pt x="3420" y="4124"/>
                </a:lnTo>
                <a:lnTo>
                  <a:pt x="3467" y="4095"/>
                </a:lnTo>
                <a:lnTo>
                  <a:pt x="3556" y="4031"/>
                </a:lnTo>
                <a:lnTo>
                  <a:pt x="3599" y="3997"/>
                </a:lnTo>
                <a:lnTo>
                  <a:pt x="3621" y="3979"/>
                </a:lnTo>
                <a:lnTo>
                  <a:pt x="3643" y="3962"/>
                </a:lnTo>
                <a:lnTo>
                  <a:pt x="3664" y="3943"/>
                </a:lnTo>
                <a:lnTo>
                  <a:pt x="3685" y="3925"/>
                </a:lnTo>
                <a:lnTo>
                  <a:pt x="3729" y="3888"/>
                </a:lnTo>
                <a:lnTo>
                  <a:pt x="3769" y="3849"/>
                </a:lnTo>
                <a:lnTo>
                  <a:pt x="3779" y="3839"/>
                </a:lnTo>
                <a:lnTo>
                  <a:pt x="3790" y="3829"/>
                </a:lnTo>
                <a:lnTo>
                  <a:pt x="3811" y="3810"/>
                </a:lnTo>
                <a:lnTo>
                  <a:pt x="3831" y="3788"/>
                </a:lnTo>
                <a:lnTo>
                  <a:pt x="3840" y="3777"/>
                </a:lnTo>
                <a:lnTo>
                  <a:pt x="3851" y="3768"/>
                </a:lnTo>
                <a:lnTo>
                  <a:pt x="3889" y="3727"/>
                </a:lnTo>
                <a:lnTo>
                  <a:pt x="3927" y="3684"/>
                </a:lnTo>
                <a:lnTo>
                  <a:pt x="3945" y="3662"/>
                </a:lnTo>
                <a:lnTo>
                  <a:pt x="3964" y="3642"/>
                </a:lnTo>
                <a:lnTo>
                  <a:pt x="3981" y="3619"/>
                </a:lnTo>
                <a:lnTo>
                  <a:pt x="3999" y="3598"/>
                </a:lnTo>
                <a:lnTo>
                  <a:pt x="4032" y="3554"/>
                </a:lnTo>
                <a:lnTo>
                  <a:pt x="4097" y="3466"/>
                </a:lnTo>
                <a:lnTo>
                  <a:pt x="4126" y="3419"/>
                </a:lnTo>
                <a:lnTo>
                  <a:pt x="4155" y="3373"/>
                </a:lnTo>
                <a:lnTo>
                  <a:pt x="4168" y="3349"/>
                </a:lnTo>
                <a:lnTo>
                  <a:pt x="4182" y="3326"/>
                </a:lnTo>
                <a:lnTo>
                  <a:pt x="4209" y="3281"/>
                </a:lnTo>
                <a:lnTo>
                  <a:pt x="4233" y="3233"/>
                </a:lnTo>
                <a:lnTo>
                  <a:pt x="4257" y="3186"/>
                </a:lnTo>
                <a:lnTo>
                  <a:pt x="4261" y="3173"/>
                </a:lnTo>
                <a:lnTo>
                  <a:pt x="4267" y="3161"/>
                </a:lnTo>
                <a:lnTo>
                  <a:pt x="4279" y="3137"/>
                </a:lnTo>
                <a:lnTo>
                  <a:pt x="4301" y="3089"/>
                </a:lnTo>
                <a:lnTo>
                  <a:pt x="4320" y="3038"/>
                </a:lnTo>
                <a:lnTo>
                  <a:pt x="4338" y="2988"/>
                </a:lnTo>
                <a:lnTo>
                  <a:pt x="4355" y="2936"/>
                </a:lnTo>
                <a:lnTo>
                  <a:pt x="4372" y="2886"/>
                </a:lnTo>
                <a:lnTo>
                  <a:pt x="4386" y="2833"/>
                </a:lnTo>
                <a:lnTo>
                  <a:pt x="4392" y="2807"/>
                </a:lnTo>
                <a:lnTo>
                  <a:pt x="4399" y="2782"/>
                </a:lnTo>
                <a:lnTo>
                  <a:pt x="4423" y="2676"/>
                </a:lnTo>
                <a:lnTo>
                  <a:pt x="4432" y="2621"/>
                </a:lnTo>
                <a:lnTo>
                  <a:pt x="4433" y="2606"/>
                </a:lnTo>
                <a:lnTo>
                  <a:pt x="4435" y="2593"/>
                </a:lnTo>
                <a:lnTo>
                  <a:pt x="4440" y="2567"/>
                </a:lnTo>
                <a:lnTo>
                  <a:pt x="4447" y="2512"/>
                </a:lnTo>
                <a:lnTo>
                  <a:pt x="4455" y="2458"/>
                </a:lnTo>
                <a:lnTo>
                  <a:pt x="4456" y="2429"/>
                </a:lnTo>
                <a:lnTo>
                  <a:pt x="4458" y="2401"/>
                </a:lnTo>
                <a:lnTo>
                  <a:pt x="4462" y="2346"/>
                </a:lnTo>
                <a:lnTo>
                  <a:pt x="4464" y="2289"/>
                </a:lnTo>
                <a:lnTo>
                  <a:pt x="4464" y="2260"/>
                </a:lnTo>
                <a:lnTo>
                  <a:pt x="4464" y="2245"/>
                </a:lnTo>
                <a:lnTo>
                  <a:pt x="4465" y="2232"/>
                </a:lnTo>
                <a:lnTo>
                  <a:pt x="4464" y="2173"/>
                </a:lnTo>
                <a:lnTo>
                  <a:pt x="4462" y="2116"/>
                </a:lnTo>
                <a:lnTo>
                  <a:pt x="4455" y="2004"/>
                </a:lnTo>
                <a:lnTo>
                  <a:pt x="4440" y="1893"/>
                </a:lnTo>
                <a:lnTo>
                  <a:pt x="4423" y="1786"/>
                </a:lnTo>
                <a:lnTo>
                  <a:pt x="4399" y="1679"/>
                </a:lnTo>
                <a:lnTo>
                  <a:pt x="4386" y="1626"/>
                </a:lnTo>
                <a:lnTo>
                  <a:pt x="4372" y="1575"/>
                </a:lnTo>
                <a:lnTo>
                  <a:pt x="4338" y="1473"/>
                </a:lnTo>
                <a:lnTo>
                  <a:pt x="4320" y="1422"/>
                </a:lnTo>
                <a:lnTo>
                  <a:pt x="4301" y="1374"/>
                </a:lnTo>
                <a:lnTo>
                  <a:pt x="4279" y="1324"/>
                </a:lnTo>
                <a:lnTo>
                  <a:pt x="4257" y="1276"/>
                </a:lnTo>
                <a:lnTo>
                  <a:pt x="4209" y="1181"/>
                </a:lnTo>
                <a:lnTo>
                  <a:pt x="4182" y="1133"/>
                </a:lnTo>
                <a:lnTo>
                  <a:pt x="4155" y="1088"/>
                </a:lnTo>
                <a:lnTo>
                  <a:pt x="4097" y="998"/>
                </a:lnTo>
                <a:lnTo>
                  <a:pt x="4032" y="908"/>
                </a:lnTo>
                <a:lnTo>
                  <a:pt x="3999" y="864"/>
                </a:lnTo>
                <a:lnTo>
                  <a:pt x="3964" y="821"/>
                </a:lnTo>
                <a:lnTo>
                  <a:pt x="3889" y="736"/>
                </a:lnTo>
                <a:lnTo>
                  <a:pt x="3851" y="695"/>
                </a:lnTo>
                <a:lnTo>
                  <a:pt x="3811" y="654"/>
                </a:lnTo>
                <a:lnTo>
                  <a:pt x="3769" y="612"/>
                </a:lnTo>
                <a:lnTo>
                  <a:pt x="3729" y="574"/>
                </a:lnTo>
                <a:lnTo>
                  <a:pt x="3685" y="536"/>
                </a:lnTo>
                <a:lnTo>
                  <a:pt x="3643" y="500"/>
                </a:lnTo>
                <a:lnTo>
                  <a:pt x="3599" y="464"/>
                </a:lnTo>
                <a:lnTo>
                  <a:pt x="3556" y="430"/>
                </a:lnTo>
                <a:lnTo>
                  <a:pt x="3467" y="368"/>
                </a:lnTo>
                <a:lnTo>
                  <a:pt x="3420" y="336"/>
                </a:lnTo>
                <a:lnTo>
                  <a:pt x="3375" y="308"/>
                </a:lnTo>
                <a:lnTo>
                  <a:pt x="3328" y="280"/>
                </a:lnTo>
                <a:lnTo>
                  <a:pt x="3282" y="255"/>
                </a:lnTo>
                <a:lnTo>
                  <a:pt x="3234" y="230"/>
                </a:lnTo>
                <a:lnTo>
                  <a:pt x="3187" y="207"/>
                </a:lnTo>
                <a:lnTo>
                  <a:pt x="3138" y="184"/>
                </a:lnTo>
                <a:lnTo>
                  <a:pt x="3090" y="164"/>
                </a:lnTo>
                <a:lnTo>
                  <a:pt x="2989" y="125"/>
                </a:lnTo>
                <a:lnTo>
                  <a:pt x="2938" y="107"/>
                </a:lnTo>
                <a:lnTo>
                  <a:pt x="2887" y="92"/>
                </a:lnTo>
                <a:lnTo>
                  <a:pt x="2835" y="76"/>
                </a:lnTo>
                <a:lnTo>
                  <a:pt x="2783" y="63"/>
                </a:lnTo>
                <a:lnTo>
                  <a:pt x="2677" y="41"/>
                </a:lnTo>
                <a:lnTo>
                  <a:pt x="2622" y="30"/>
                </a:lnTo>
                <a:lnTo>
                  <a:pt x="2568" y="22"/>
                </a:lnTo>
                <a:lnTo>
                  <a:pt x="2513" y="15"/>
                </a:lnTo>
                <a:lnTo>
                  <a:pt x="2459" y="10"/>
                </a:lnTo>
                <a:lnTo>
                  <a:pt x="2403" y="5"/>
                </a:lnTo>
                <a:lnTo>
                  <a:pt x="2347" y="3"/>
                </a:lnTo>
                <a:lnTo>
                  <a:pt x="2290" y="0"/>
                </a:lnTo>
                <a:lnTo>
                  <a:pt x="2233" y="0"/>
                </a:lnTo>
                <a:lnTo>
                  <a:pt x="2117" y="3"/>
                </a:lnTo>
                <a:lnTo>
                  <a:pt x="2005" y="10"/>
                </a:lnTo>
                <a:lnTo>
                  <a:pt x="1894" y="22"/>
                </a:lnTo>
                <a:lnTo>
                  <a:pt x="1787" y="41"/>
                </a:lnTo>
                <a:lnTo>
                  <a:pt x="1680" y="63"/>
                </a:lnTo>
                <a:lnTo>
                  <a:pt x="1576" y="92"/>
                </a:lnTo>
                <a:lnTo>
                  <a:pt x="1474" y="125"/>
                </a:lnTo>
                <a:lnTo>
                  <a:pt x="1375" y="164"/>
                </a:lnTo>
                <a:lnTo>
                  <a:pt x="1276" y="207"/>
                </a:lnTo>
                <a:lnTo>
                  <a:pt x="1181" y="255"/>
                </a:lnTo>
                <a:lnTo>
                  <a:pt x="1086" y="308"/>
                </a:lnTo>
                <a:lnTo>
                  <a:pt x="996" y="368"/>
                </a:lnTo>
                <a:lnTo>
                  <a:pt x="906" y="430"/>
                </a:lnTo>
                <a:lnTo>
                  <a:pt x="820" y="500"/>
                </a:lnTo>
                <a:lnTo>
                  <a:pt x="734" y="574"/>
                </a:lnTo>
                <a:lnTo>
                  <a:pt x="653" y="65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7" name="Line 50"/>
          <p:cNvSpPr>
            <a:spLocks noChangeShapeType="1"/>
          </p:cNvSpPr>
          <p:nvPr/>
        </p:nvSpPr>
        <p:spPr bwMode="auto">
          <a:xfrm>
            <a:off x="6070600" y="3612340"/>
            <a:ext cx="14288" cy="17463"/>
          </a:xfrm>
          <a:prstGeom prst="line">
            <a:avLst/>
          </a:prstGeom>
          <a:noFill/>
          <a:ln w="25400">
            <a:solidFill>
              <a:srgbClr val="666666"/>
            </a:solidFill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8" name="Freeform 51"/>
          <p:cNvSpPr>
            <a:spLocks/>
          </p:cNvSpPr>
          <p:nvPr/>
        </p:nvSpPr>
        <p:spPr bwMode="auto">
          <a:xfrm>
            <a:off x="5819775" y="1702578"/>
            <a:ext cx="2363788" cy="2362200"/>
          </a:xfrm>
          <a:custGeom>
            <a:avLst/>
            <a:gdLst/>
            <a:ahLst/>
            <a:cxnLst>
              <a:cxn ang="0">
                <a:pos x="653" y="3810"/>
              </a:cxn>
              <a:cxn ang="0">
                <a:pos x="863" y="3997"/>
              </a:cxn>
              <a:cxn ang="0">
                <a:pos x="1181" y="4208"/>
              </a:cxn>
              <a:cxn ang="0">
                <a:pos x="1423" y="4320"/>
              </a:cxn>
              <a:cxn ang="0">
                <a:pos x="1680" y="4399"/>
              </a:cxn>
              <a:cxn ang="0">
                <a:pos x="2117" y="4461"/>
              </a:cxn>
              <a:cxn ang="0">
                <a:pos x="2261" y="4464"/>
              </a:cxn>
              <a:cxn ang="0">
                <a:pos x="2430" y="4455"/>
              </a:cxn>
              <a:cxn ang="0">
                <a:pos x="2595" y="4435"/>
              </a:cxn>
              <a:cxn ang="0">
                <a:pos x="2783" y="4399"/>
              </a:cxn>
              <a:cxn ang="0">
                <a:pos x="2938" y="4355"/>
              </a:cxn>
              <a:cxn ang="0">
                <a:pos x="3138" y="4279"/>
              </a:cxn>
              <a:cxn ang="0">
                <a:pos x="3234" y="4232"/>
              </a:cxn>
              <a:cxn ang="0">
                <a:pos x="3375" y="4153"/>
              </a:cxn>
              <a:cxn ang="0">
                <a:pos x="3599" y="3997"/>
              </a:cxn>
              <a:cxn ang="0">
                <a:pos x="3685" y="3925"/>
              </a:cxn>
              <a:cxn ang="0">
                <a:pos x="3790" y="3829"/>
              </a:cxn>
              <a:cxn ang="0">
                <a:pos x="3851" y="3768"/>
              </a:cxn>
              <a:cxn ang="0">
                <a:pos x="3964" y="3642"/>
              </a:cxn>
              <a:cxn ang="0">
                <a:pos x="4097" y="3466"/>
              </a:cxn>
              <a:cxn ang="0">
                <a:pos x="4182" y="3326"/>
              </a:cxn>
              <a:cxn ang="0">
                <a:pos x="4261" y="3173"/>
              </a:cxn>
              <a:cxn ang="0">
                <a:pos x="4320" y="3038"/>
              </a:cxn>
              <a:cxn ang="0">
                <a:pos x="4386" y="2833"/>
              </a:cxn>
              <a:cxn ang="0">
                <a:pos x="4432" y="2621"/>
              </a:cxn>
              <a:cxn ang="0">
                <a:pos x="4447" y="2512"/>
              </a:cxn>
              <a:cxn ang="0">
                <a:pos x="4462" y="2346"/>
              </a:cxn>
              <a:cxn ang="0">
                <a:pos x="4465" y="2232"/>
              </a:cxn>
              <a:cxn ang="0">
                <a:pos x="4440" y="1893"/>
              </a:cxn>
              <a:cxn ang="0">
                <a:pos x="4372" y="1575"/>
              </a:cxn>
              <a:cxn ang="0">
                <a:pos x="4279" y="1324"/>
              </a:cxn>
              <a:cxn ang="0">
                <a:pos x="4155" y="1088"/>
              </a:cxn>
              <a:cxn ang="0">
                <a:pos x="3964" y="821"/>
              </a:cxn>
              <a:cxn ang="0">
                <a:pos x="3769" y="612"/>
              </a:cxn>
              <a:cxn ang="0">
                <a:pos x="3599" y="464"/>
              </a:cxn>
              <a:cxn ang="0">
                <a:pos x="3375" y="308"/>
              </a:cxn>
              <a:cxn ang="0">
                <a:pos x="3187" y="207"/>
              </a:cxn>
              <a:cxn ang="0">
                <a:pos x="2938" y="107"/>
              </a:cxn>
              <a:cxn ang="0">
                <a:pos x="2677" y="41"/>
              </a:cxn>
              <a:cxn ang="0">
                <a:pos x="2459" y="10"/>
              </a:cxn>
              <a:cxn ang="0">
                <a:pos x="2233" y="0"/>
              </a:cxn>
              <a:cxn ang="0">
                <a:pos x="1787" y="41"/>
              </a:cxn>
              <a:cxn ang="0">
                <a:pos x="1375" y="164"/>
              </a:cxn>
              <a:cxn ang="0">
                <a:pos x="996" y="368"/>
              </a:cxn>
              <a:cxn ang="0">
                <a:pos x="653" y="654"/>
              </a:cxn>
              <a:cxn ang="0">
                <a:pos x="367" y="998"/>
              </a:cxn>
              <a:cxn ang="0">
                <a:pos x="163" y="1374"/>
              </a:cxn>
              <a:cxn ang="0">
                <a:pos x="41" y="1786"/>
              </a:cxn>
              <a:cxn ang="0">
                <a:pos x="0" y="2232"/>
              </a:cxn>
              <a:cxn ang="0">
                <a:pos x="29" y="2612"/>
              </a:cxn>
              <a:cxn ang="0">
                <a:pos x="102" y="2926"/>
              </a:cxn>
              <a:cxn ang="0">
                <a:pos x="222" y="3220"/>
              </a:cxn>
              <a:cxn ang="0">
                <a:pos x="361" y="3458"/>
              </a:cxn>
            </a:cxnLst>
            <a:rect l="0" t="0" r="r" b="b"/>
            <a:pathLst>
              <a:path w="4465" h="4465">
                <a:moveTo>
                  <a:pt x="499" y="3641"/>
                </a:moveTo>
                <a:lnTo>
                  <a:pt x="535" y="3683"/>
                </a:lnTo>
                <a:lnTo>
                  <a:pt x="574" y="3726"/>
                </a:lnTo>
                <a:lnTo>
                  <a:pt x="653" y="3810"/>
                </a:lnTo>
                <a:lnTo>
                  <a:pt x="694" y="3849"/>
                </a:lnTo>
                <a:lnTo>
                  <a:pt x="734" y="3888"/>
                </a:lnTo>
                <a:lnTo>
                  <a:pt x="820" y="3962"/>
                </a:lnTo>
                <a:lnTo>
                  <a:pt x="863" y="3997"/>
                </a:lnTo>
                <a:lnTo>
                  <a:pt x="906" y="4031"/>
                </a:lnTo>
                <a:lnTo>
                  <a:pt x="996" y="4095"/>
                </a:lnTo>
                <a:lnTo>
                  <a:pt x="1086" y="4153"/>
                </a:lnTo>
                <a:lnTo>
                  <a:pt x="1181" y="4208"/>
                </a:lnTo>
                <a:lnTo>
                  <a:pt x="1276" y="4256"/>
                </a:lnTo>
                <a:lnTo>
                  <a:pt x="1325" y="4279"/>
                </a:lnTo>
                <a:lnTo>
                  <a:pt x="1375" y="4301"/>
                </a:lnTo>
                <a:lnTo>
                  <a:pt x="1423" y="4320"/>
                </a:lnTo>
                <a:lnTo>
                  <a:pt x="1474" y="4338"/>
                </a:lnTo>
                <a:lnTo>
                  <a:pt x="1576" y="4371"/>
                </a:lnTo>
                <a:lnTo>
                  <a:pt x="1627" y="4386"/>
                </a:lnTo>
                <a:lnTo>
                  <a:pt x="1680" y="4399"/>
                </a:lnTo>
                <a:lnTo>
                  <a:pt x="1787" y="4423"/>
                </a:lnTo>
                <a:lnTo>
                  <a:pt x="1894" y="4440"/>
                </a:lnTo>
                <a:lnTo>
                  <a:pt x="2005" y="4454"/>
                </a:lnTo>
                <a:lnTo>
                  <a:pt x="2117" y="4461"/>
                </a:lnTo>
                <a:lnTo>
                  <a:pt x="2174" y="4464"/>
                </a:lnTo>
                <a:lnTo>
                  <a:pt x="2233" y="4465"/>
                </a:lnTo>
                <a:lnTo>
                  <a:pt x="2246" y="4464"/>
                </a:lnTo>
                <a:lnTo>
                  <a:pt x="2261" y="4464"/>
                </a:lnTo>
                <a:lnTo>
                  <a:pt x="2290" y="4464"/>
                </a:lnTo>
                <a:lnTo>
                  <a:pt x="2347" y="4461"/>
                </a:lnTo>
                <a:lnTo>
                  <a:pt x="2403" y="4458"/>
                </a:lnTo>
                <a:lnTo>
                  <a:pt x="2430" y="4455"/>
                </a:lnTo>
                <a:lnTo>
                  <a:pt x="2459" y="4454"/>
                </a:lnTo>
                <a:lnTo>
                  <a:pt x="2513" y="4447"/>
                </a:lnTo>
                <a:lnTo>
                  <a:pt x="2568" y="4440"/>
                </a:lnTo>
                <a:lnTo>
                  <a:pt x="2595" y="4435"/>
                </a:lnTo>
                <a:lnTo>
                  <a:pt x="2608" y="4433"/>
                </a:lnTo>
                <a:lnTo>
                  <a:pt x="2622" y="4431"/>
                </a:lnTo>
                <a:lnTo>
                  <a:pt x="2677" y="4423"/>
                </a:lnTo>
                <a:lnTo>
                  <a:pt x="2783" y="4399"/>
                </a:lnTo>
                <a:lnTo>
                  <a:pt x="2808" y="4392"/>
                </a:lnTo>
                <a:lnTo>
                  <a:pt x="2835" y="4386"/>
                </a:lnTo>
                <a:lnTo>
                  <a:pt x="2887" y="4371"/>
                </a:lnTo>
                <a:lnTo>
                  <a:pt x="2938" y="4355"/>
                </a:lnTo>
                <a:lnTo>
                  <a:pt x="2989" y="4338"/>
                </a:lnTo>
                <a:lnTo>
                  <a:pt x="3040" y="4320"/>
                </a:lnTo>
                <a:lnTo>
                  <a:pt x="3090" y="4301"/>
                </a:lnTo>
                <a:lnTo>
                  <a:pt x="3138" y="4279"/>
                </a:lnTo>
                <a:lnTo>
                  <a:pt x="3162" y="4267"/>
                </a:lnTo>
                <a:lnTo>
                  <a:pt x="3174" y="4261"/>
                </a:lnTo>
                <a:lnTo>
                  <a:pt x="3187" y="4256"/>
                </a:lnTo>
                <a:lnTo>
                  <a:pt x="3234" y="4232"/>
                </a:lnTo>
                <a:lnTo>
                  <a:pt x="3282" y="4208"/>
                </a:lnTo>
                <a:lnTo>
                  <a:pt x="3328" y="4181"/>
                </a:lnTo>
                <a:lnTo>
                  <a:pt x="3351" y="4166"/>
                </a:lnTo>
                <a:lnTo>
                  <a:pt x="3375" y="4153"/>
                </a:lnTo>
                <a:lnTo>
                  <a:pt x="3420" y="4124"/>
                </a:lnTo>
                <a:lnTo>
                  <a:pt x="3467" y="4095"/>
                </a:lnTo>
                <a:lnTo>
                  <a:pt x="3556" y="4031"/>
                </a:lnTo>
                <a:lnTo>
                  <a:pt x="3599" y="3997"/>
                </a:lnTo>
                <a:lnTo>
                  <a:pt x="3621" y="3979"/>
                </a:lnTo>
                <a:lnTo>
                  <a:pt x="3643" y="3962"/>
                </a:lnTo>
                <a:lnTo>
                  <a:pt x="3664" y="3943"/>
                </a:lnTo>
                <a:lnTo>
                  <a:pt x="3685" y="3925"/>
                </a:lnTo>
                <a:lnTo>
                  <a:pt x="3729" y="3888"/>
                </a:lnTo>
                <a:lnTo>
                  <a:pt x="3769" y="3849"/>
                </a:lnTo>
                <a:lnTo>
                  <a:pt x="3779" y="3839"/>
                </a:lnTo>
                <a:lnTo>
                  <a:pt x="3790" y="3829"/>
                </a:lnTo>
                <a:lnTo>
                  <a:pt x="3811" y="3810"/>
                </a:lnTo>
                <a:lnTo>
                  <a:pt x="3831" y="3788"/>
                </a:lnTo>
                <a:lnTo>
                  <a:pt x="3840" y="3777"/>
                </a:lnTo>
                <a:lnTo>
                  <a:pt x="3851" y="3768"/>
                </a:lnTo>
                <a:lnTo>
                  <a:pt x="3889" y="3727"/>
                </a:lnTo>
                <a:lnTo>
                  <a:pt x="3927" y="3684"/>
                </a:lnTo>
                <a:lnTo>
                  <a:pt x="3945" y="3662"/>
                </a:lnTo>
                <a:lnTo>
                  <a:pt x="3964" y="3642"/>
                </a:lnTo>
                <a:lnTo>
                  <a:pt x="3981" y="3619"/>
                </a:lnTo>
                <a:lnTo>
                  <a:pt x="3999" y="3598"/>
                </a:lnTo>
                <a:lnTo>
                  <a:pt x="4032" y="3554"/>
                </a:lnTo>
                <a:lnTo>
                  <a:pt x="4097" y="3466"/>
                </a:lnTo>
                <a:lnTo>
                  <a:pt x="4126" y="3419"/>
                </a:lnTo>
                <a:lnTo>
                  <a:pt x="4155" y="3373"/>
                </a:lnTo>
                <a:lnTo>
                  <a:pt x="4168" y="3349"/>
                </a:lnTo>
                <a:lnTo>
                  <a:pt x="4182" y="3326"/>
                </a:lnTo>
                <a:lnTo>
                  <a:pt x="4209" y="3281"/>
                </a:lnTo>
                <a:lnTo>
                  <a:pt x="4233" y="3233"/>
                </a:lnTo>
                <a:lnTo>
                  <a:pt x="4257" y="3186"/>
                </a:lnTo>
                <a:lnTo>
                  <a:pt x="4261" y="3173"/>
                </a:lnTo>
                <a:lnTo>
                  <a:pt x="4267" y="3161"/>
                </a:lnTo>
                <a:lnTo>
                  <a:pt x="4279" y="3137"/>
                </a:lnTo>
                <a:lnTo>
                  <a:pt x="4301" y="3089"/>
                </a:lnTo>
                <a:lnTo>
                  <a:pt x="4320" y="3038"/>
                </a:lnTo>
                <a:lnTo>
                  <a:pt x="4338" y="2988"/>
                </a:lnTo>
                <a:lnTo>
                  <a:pt x="4355" y="2936"/>
                </a:lnTo>
                <a:lnTo>
                  <a:pt x="4372" y="2886"/>
                </a:lnTo>
                <a:lnTo>
                  <a:pt x="4386" y="2833"/>
                </a:lnTo>
                <a:lnTo>
                  <a:pt x="4392" y="2807"/>
                </a:lnTo>
                <a:lnTo>
                  <a:pt x="4399" y="2782"/>
                </a:lnTo>
                <a:lnTo>
                  <a:pt x="4423" y="2676"/>
                </a:lnTo>
                <a:lnTo>
                  <a:pt x="4432" y="2621"/>
                </a:lnTo>
                <a:lnTo>
                  <a:pt x="4433" y="2606"/>
                </a:lnTo>
                <a:lnTo>
                  <a:pt x="4435" y="2593"/>
                </a:lnTo>
                <a:lnTo>
                  <a:pt x="4440" y="2567"/>
                </a:lnTo>
                <a:lnTo>
                  <a:pt x="4447" y="2512"/>
                </a:lnTo>
                <a:lnTo>
                  <a:pt x="4455" y="2458"/>
                </a:lnTo>
                <a:lnTo>
                  <a:pt x="4456" y="2429"/>
                </a:lnTo>
                <a:lnTo>
                  <a:pt x="4458" y="2401"/>
                </a:lnTo>
                <a:lnTo>
                  <a:pt x="4462" y="2346"/>
                </a:lnTo>
                <a:lnTo>
                  <a:pt x="4464" y="2289"/>
                </a:lnTo>
                <a:lnTo>
                  <a:pt x="4464" y="2260"/>
                </a:lnTo>
                <a:lnTo>
                  <a:pt x="4464" y="2245"/>
                </a:lnTo>
                <a:lnTo>
                  <a:pt x="4465" y="2232"/>
                </a:lnTo>
                <a:lnTo>
                  <a:pt x="4464" y="2173"/>
                </a:lnTo>
                <a:lnTo>
                  <a:pt x="4462" y="2116"/>
                </a:lnTo>
                <a:lnTo>
                  <a:pt x="4455" y="2004"/>
                </a:lnTo>
                <a:lnTo>
                  <a:pt x="4440" y="1893"/>
                </a:lnTo>
                <a:lnTo>
                  <a:pt x="4423" y="1786"/>
                </a:lnTo>
                <a:lnTo>
                  <a:pt x="4399" y="1679"/>
                </a:lnTo>
                <a:lnTo>
                  <a:pt x="4386" y="1626"/>
                </a:lnTo>
                <a:lnTo>
                  <a:pt x="4372" y="1575"/>
                </a:lnTo>
                <a:lnTo>
                  <a:pt x="4338" y="1473"/>
                </a:lnTo>
                <a:lnTo>
                  <a:pt x="4320" y="1422"/>
                </a:lnTo>
                <a:lnTo>
                  <a:pt x="4301" y="1374"/>
                </a:lnTo>
                <a:lnTo>
                  <a:pt x="4279" y="1324"/>
                </a:lnTo>
                <a:lnTo>
                  <a:pt x="4257" y="1276"/>
                </a:lnTo>
                <a:lnTo>
                  <a:pt x="4209" y="1181"/>
                </a:lnTo>
                <a:lnTo>
                  <a:pt x="4182" y="1133"/>
                </a:lnTo>
                <a:lnTo>
                  <a:pt x="4155" y="1088"/>
                </a:lnTo>
                <a:lnTo>
                  <a:pt x="4097" y="998"/>
                </a:lnTo>
                <a:lnTo>
                  <a:pt x="4032" y="908"/>
                </a:lnTo>
                <a:lnTo>
                  <a:pt x="3999" y="864"/>
                </a:lnTo>
                <a:lnTo>
                  <a:pt x="3964" y="821"/>
                </a:lnTo>
                <a:lnTo>
                  <a:pt x="3889" y="736"/>
                </a:lnTo>
                <a:lnTo>
                  <a:pt x="3851" y="695"/>
                </a:lnTo>
                <a:lnTo>
                  <a:pt x="3811" y="654"/>
                </a:lnTo>
                <a:lnTo>
                  <a:pt x="3769" y="612"/>
                </a:lnTo>
                <a:lnTo>
                  <a:pt x="3729" y="574"/>
                </a:lnTo>
                <a:lnTo>
                  <a:pt x="3685" y="536"/>
                </a:lnTo>
                <a:lnTo>
                  <a:pt x="3643" y="500"/>
                </a:lnTo>
                <a:lnTo>
                  <a:pt x="3599" y="464"/>
                </a:lnTo>
                <a:lnTo>
                  <a:pt x="3556" y="430"/>
                </a:lnTo>
                <a:lnTo>
                  <a:pt x="3467" y="368"/>
                </a:lnTo>
                <a:lnTo>
                  <a:pt x="3420" y="336"/>
                </a:lnTo>
                <a:lnTo>
                  <a:pt x="3375" y="308"/>
                </a:lnTo>
                <a:lnTo>
                  <a:pt x="3328" y="280"/>
                </a:lnTo>
                <a:lnTo>
                  <a:pt x="3282" y="255"/>
                </a:lnTo>
                <a:lnTo>
                  <a:pt x="3234" y="230"/>
                </a:lnTo>
                <a:lnTo>
                  <a:pt x="3187" y="207"/>
                </a:lnTo>
                <a:lnTo>
                  <a:pt x="3138" y="184"/>
                </a:lnTo>
                <a:lnTo>
                  <a:pt x="3090" y="164"/>
                </a:lnTo>
                <a:lnTo>
                  <a:pt x="2989" y="125"/>
                </a:lnTo>
                <a:lnTo>
                  <a:pt x="2938" y="107"/>
                </a:lnTo>
                <a:lnTo>
                  <a:pt x="2887" y="92"/>
                </a:lnTo>
                <a:lnTo>
                  <a:pt x="2835" y="76"/>
                </a:lnTo>
                <a:lnTo>
                  <a:pt x="2783" y="63"/>
                </a:lnTo>
                <a:lnTo>
                  <a:pt x="2677" y="41"/>
                </a:lnTo>
                <a:lnTo>
                  <a:pt x="2622" y="30"/>
                </a:lnTo>
                <a:lnTo>
                  <a:pt x="2568" y="22"/>
                </a:lnTo>
                <a:lnTo>
                  <a:pt x="2513" y="15"/>
                </a:lnTo>
                <a:lnTo>
                  <a:pt x="2459" y="10"/>
                </a:lnTo>
                <a:lnTo>
                  <a:pt x="2403" y="5"/>
                </a:lnTo>
                <a:lnTo>
                  <a:pt x="2347" y="3"/>
                </a:lnTo>
                <a:lnTo>
                  <a:pt x="2290" y="0"/>
                </a:lnTo>
                <a:lnTo>
                  <a:pt x="2233" y="0"/>
                </a:lnTo>
                <a:lnTo>
                  <a:pt x="2117" y="3"/>
                </a:lnTo>
                <a:lnTo>
                  <a:pt x="2005" y="10"/>
                </a:lnTo>
                <a:lnTo>
                  <a:pt x="1894" y="22"/>
                </a:lnTo>
                <a:lnTo>
                  <a:pt x="1787" y="41"/>
                </a:lnTo>
                <a:lnTo>
                  <a:pt x="1680" y="63"/>
                </a:lnTo>
                <a:lnTo>
                  <a:pt x="1576" y="92"/>
                </a:lnTo>
                <a:lnTo>
                  <a:pt x="1474" y="125"/>
                </a:lnTo>
                <a:lnTo>
                  <a:pt x="1375" y="164"/>
                </a:lnTo>
                <a:lnTo>
                  <a:pt x="1276" y="207"/>
                </a:lnTo>
                <a:lnTo>
                  <a:pt x="1181" y="255"/>
                </a:lnTo>
                <a:lnTo>
                  <a:pt x="1086" y="308"/>
                </a:lnTo>
                <a:lnTo>
                  <a:pt x="996" y="368"/>
                </a:lnTo>
                <a:lnTo>
                  <a:pt x="906" y="430"/>
                </a:lnTo>
                <a:lnTo>
                  <a:pt x="820" y="500"/>
                </a:lnTo>
                <a:lnTo>
                  <a:pt x="734" y="574"/>
                </a:lnTo>
                <a:lnTo>
                  <a:pt x="653" y="654"/>
                </a:lnTo>
                <a:lnTo>
                  <a:pt x="574" y="736"/>
                </a:lnTo>
                <a:lnTo>
                  <a:pt x="499" y="821"/>
                </a:lnTo>
                <a:lnTo>
                  <a:pt x="430" y="908"/>
                </a:lnTo>
                <a:lnTo>
                  <a:pt x="367" y="998"/>
                </a:lnTo>
                <a:lnTo>
                  <a:pt x="307" y="1088"/>
                </a:lnTo>
                <a:lnTo>
                  <a:pt x="254" y="1181"/>
                </a:lnTo>
                <a:lnTo>
                  <a:pt x="206" y="1276"/>
                </a:lnTo>
                <a:lnTo>
                  <a:pt x="163" y="1374"/>
                </a:lnTo>
                <a:lnTo>
                  <a:pt x="125" y="1473"/>
                </a:lnTo>
                <a:lnTo>
                  <a:pt x="91" y="1575"/>
                </a:lnTo>
                <a:lnTo>
                  <a:pt x="62" y="1679"/>
                </a:lnTo>
                <a:lnTo>
                  <a:pt x="41" y="1786"/>
                </a:lnTo>
                <a:lnTo>
                  <a:pt x="22" y="1893"/>
                </a:lnTo>
                <a:lnTo>
                  <a:pt x="10" y="2004"/>
                </a:lnTo>
                <a:lnTo>
                  <a:pt x="2" y="2116"/>
                </a:lnTo>
                <a:lnTo>
                  <a:pt x="0" y="2232"/>
                </a:lnTo>
                <a:lnTo>
                  <a:pt x="1" y="2329"/>
                </a:lnTo>
                <a:lnTo>
                  <a:pt x="7" y="2425"/>
                </a:lnTo>
                <a:lnTo>
                  <a:pt x="16" y="2519"/>
                </a:lnTo>
                <a:lnTo>
                  <a:pt x="29" y="2612"/>
                </a:lnTo>
                <a:lnTo>
                  <a:pt x="44" y="2704"/>
                </a:lnTo>
                <a:lnTo>
                  <a:pt x="65" y="2794"/>
                </a:lnTo>
                <a:lnTo>
                  <a:pt x="89" y="2882"/>
                </a:lnTo>
                <a:lnTo>
                  <a:pt x="102" y="2926"/>
                </a:lnTo>
                <a:lnTo>
                  <a:pt x="118" y="2970"/>
                </a:lnTo>
                <a:lnTo>
                  <a:pt x="148" y="3054"/>
                </a:lnTo>
                <a:lnTo>
                  <a:pt x="184" y="3138"/>
                </a:lnTo>
                <a:lnTo>
                  <a:pt x="222" y="3220"/>
                </a:lnTo>
                <a:lnTo>
                  <a:pt x="265" y="3301"/>
                </a:lnTo>
                <a:lnTo>
                  <a:pt x="311" y="3380"/>
                </a:lnTo>
                <a:lnTo>
                  <a:pt x="335" y="3419"/>
                </a:lnTo>
                <a:lnTo>
                  <a:pt x="361" y="3458"/>
                </a:lnTo>
                <a:lnTo>
                  <a:pt x="415" y="3534"/>
                </a:lnTo>
                <a:lnTo>
                  <a:pt x="474" y="361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49" name="Freeform 52"/>
          <p:cNvSpPr>
            <a:spLocks/>
          </p:cNvSpPr>
          <p:nvPr/>
        </p:nvSpPr>
        <p:spPr bwMode="auto">
          <a:xfrm>
            <a:off x="6256338" y="2878915"/>
            <a:ext cx="1508125" cy="45720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126" y="6"/>
              </a:cxn>
              <a:cxn ang="0">
                <a:pos x="90" y="18"/>
              </a:cxn>
              <a:cxn ang="0">
                <a:pos x="60" y="36"/>
              </a:cxn>
              <a:cxn ang="0">
                <a:pos x="36" y="60"/>
              </a:cxn>
              <a:cxn ang="0">
                <a:pos x="18" y="90"/>
              </a:cxn>
              <a:cxn ang="0">
                <a:pos x="6" y="126"/>
              </a:cxn>
              <a:cxn ang="0">
                <a:pos x="0" y="168"/>
              </a:cxn>
              <a:cxn ang="0">
                <a:pos x="0" y="672"/>
              </a:cxn>
              <a:cxn ang="0">
                <a:pos x="3" y="716"/>
              </a:cxn>
              <a:cxn ang="0">
                <a:pos x="12" y="756"/>
              </a:cxn>
              <a:cxn ang="0">
                <a:pos x="27" y="788"/>
              </a:cxn>
              <a:cxn ang="0">
                <a:pos x="48" y="816"/>
              </a:cxn>
              <a:cxn ang="0">
                <a:pos x="75" y="836"/>
              </a:cxn>
              <a:cxn ang="0">
                <a:pos x="108" y="852"/>
              </a:cxn>
              <a:cxn ang="0">
                <a:pos x="147" y="860"/>
              </a:cxn>
              <a:cxn ang="0">
                <a:pos x="192" y="864"/>
              </a:cxn>
              <a:cxn ang="0">
                <a:pos x="2662" y="862"/>
              </a:cxn>
              <a:cxn ang="0">
                <a:pos x="2680" y="862"/>
              </a:cxn>
              <a:cxn ang="0">
                <a:pos x="2711" y="858"/>
              </a:cxn>
              <a:cxn ang="0">
                <a:pos x="2722" y="856"/>
              </a:cxn>
              <a:cxn ang="0">
                <a:pos x="2758" y="844"/>
              </a:cxn>
              <a:cxn ang="0">
                <a:pos x="2769" y="837"/>
              </a:cxn>
              <a:cxn ang="0">
                <a:pos x="2788" y="826"/>
              </a:cxn>
              <a:cxn ang="0">
                <a:pos x="2794" y="820"/>
              </a:cxn>
              <a:cxn ang="0">
                <a:pos x="2806" y="808"/>
              </a:cxn>
              <a:cxn ang="0">
                <a:pos x="2812" y="802"/>
              </a:cxn>
              <a:cxn ang="0">
                <a:pos x="2823" y="783"/>
              </a:cxn>
              <a:cxn ang="0">
                <a:pos x="2830" y="772"/>
              </a:cxn>
              <a:cxn ang="0">
                <a:pos x="2842" y="736"/>
              </a:cxn>
              <a:cxn ang="0">
                <a:pos x="2843" y="726"/>
              </a:cxn>
              <a:cxn ang="0">
                <a:pos x="2848" y="694"/>
              </a:cxn>
              <a:cxn ang="0">
                <a:pos x="2848" y="676"/>
              </a:cxn>
              <a:cxn ang="0">
                <a:pos x="2849" y="192"/>
              </a:cxn>
              <a:cxn ang="0">
                <a:pos x="2845" y="138"/>
              </a:cxn>
              <a:cxn ang="0">
                <a:pos x="2831" y="93"/>
              </a:cxn>
              <a:cxn ang="0">
                <a:pos x="2810" y="57"/>
              </a:cxn>
              <a:cxn ang="0">
                <a:pos x="2781" y="31"/>
              </a:cxn>
              <a:cxn ang="0">
                <a:pos x="2755" y="17"/>
              </a:cxn>
              <a:cxn ang="0">
                <a:pos x="2726" y="7"/>
              </a:cxn>
              <a:cxn ang="0">
                <a:pos x="2657" y="0"/>
              </a:cxn>
            </a:cxnLst>
            <a:rect l="0" t="0" r="r" b="b"/>
            <a:pathLst>
              <a:path w="2849" h="864">
                <a:moveTo>
                  <a:pt x="192" y="0"/>
                </a:moveTo>
                <a:lnTo>
                  <a:pt x="168" y="0"/>
                </a:lnTo>
                <a:lnTo>
                  <a:pt x="147" y="2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5" y="26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7" y="74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3" y="146"/>
                </a:lnTo>
                <a:lnTo>
                  <a:pt x="0" y="168"/>
                </a:lnTo>
                <a:lnTo>
                  <a:pt x="0" y="192"/>
                </a:lnTo>
                <a:lnTo>
                  <a:pt x="0" y="672"/>
                </a:lnTo>
                <a:lnTo>
                  <a:pt x="0" y="694"/>
                </a:lnTo>
                <a:lnTo>
                  <a:pt x="3" y="716"/>
                </a:lnTo>
                <a:lnTo>
                  <a:pt x="6" y="736"/>
                </a:lnTo>
                <a:lnTo>
                  <a:pt x="12" y="756"/>
                </a:lnTo>
                <a:lnTo>
                  <a:pt x="18" y="772"/>
                </a:lnTo>
                <a:lnTo>
                  <a:pt x="27" y="788"/>
                </a:lnTo>
                <a:lnTo>
                  <a:pt x="36" y="802"/>
                </a:lnTo>
                <a:lnTo>
                  <a:pt x="48" y="816"/>
                </a:lnTo>
                <a:lnTo>
                  <a:pt x="60" y="826"/>
                </a:lnTo>
                <a:lnTo>
                  <a:pt x="75" y="836"/>
                </a:lnTo>
                <a:lnTo>
                  <a:pt x="90" y="844"/>
                </a:lnTo>
                <a:lnTo>
                  <a:pt x="108" y="852"/>
                </a:lnTo>
                <a:lnTo>
                  <a:pt x="126" y="856"/>
                </a:lnTo>
                <a:lnTo>
                  <a:pt x="147" y="860"/>
                </a:lnTo>
                <a:lnTo>
                  <a:pt x="168" y="862"/>
                </a:lnTo>
                <a:lnTo>
                  <a:pt x="192" y="864"/>
                </a:lnTo>
                <a:lnTo>
                  <a:pt x="2657" y="864"/>
                </a:lnTo>
                <a:lnTo>
                  <a:pt x="2662" y="862"/>
                </a:lnTo>
                <a:lnTo>
                  <a:pt x="2668" y="862"/>
                </a:lnTo>
                <a:lnTo>
                  <a:pt x="2680" y="862"/>
                </a:lnTo>
                <a:lnTo>
                  <a:pt x="2702" y="860"/>
                </a:lnTo>
                <a:lnTo>
                  <a:pt x="2711" y="858"/>
                </a:lnTo>
                <a:lnTo>
                  <a:pt x="2716" y="856"/>
                </a:lnTo>
                <a:lnTo>
                  <a:pt x="2722" y="856"/>
                </a:lnTo>
                <a:lnTo>
                  <a:pt x="2741" y="852"/>
                </a:lnTo>
                <a:lnTo>
                  <a:pt x="2758" y="844"/>
                </a:lnTo>
                <a:lnTo>
                  <a:pt x="2765" y="840"/>
                </a:lnTo>
                <a:lnTo>
                  <a:pt x="2769" y="837"/>
                </a:lnTo>
                <a:lnTo>
                  <a:pt x="2774" y="836"/>
                </a:lnTo>
                <a:lnTo>
                  <a:pt x="2788" y="826"/>
                </a:lnTo>
                <a:lnTo>
                  <a:pt x="2791" y="823"/>
                </a:lnTo>
                <a:lnTo>
                  <a:pt x="2794" y="820"/>
                </a:lnTo>
                <a:lnTo>
                  <a:pt x="2801" y="816"/>
                </a:lnTo>
                <a:lnTo>
                  <a:pt x="2806" y="808"/>
                </a:lnTo>
                <a:lnTo>
                  <a:pt x="2809" y="805"/>
                </a:lnTo>
                <a:lnTo>
                  <a:pt x="2812" y="802"/>
                </a:lnTo>
                <a:lnTo>
                  <a:pt x="2822" y="788"/>
                </a:lnTo>
                <a:lnTo>
                  <a:pt x="2823" y="783"/>
                </a:lnTo>
                <a:lnTo>
                  <a:pt x="2825" y="780"/>
                </a:lnTo>
                <a:lnTo>
                  <a:pt x="2830" y="772"/>
                </a:lnTo>
                <a:lnTo>
                  <a:pt x="2837" y="756"/>
                </a:lnTo>
                <a:lnTo>
                  <a:pt x="2842" y="736"/>
                </a:lnTo>
                <a:lnTo>
                  <a:pt x="2842" y="730"/>
                </a:lnTo>
                <a:lnTo>
                  <a:pt x="2843" y="726"/>
                </a:lnTo>
                <a:lnTo>
                  <a:pt x="2846" y="716"/>
                </a:lnTo>
                <a:lnTo>
                  <a:pt x="2848" y="694"/>
                </a:lnTo>
                <a:lnTo>
                  <a:pt x="2848" y="682"/>
                </a:lnTo>
                <a:lnTo>
                  <a:pt x="2848" y="676"/>
                </a:lnTo>
                <a:lnTo>
                  <a:pt x="2849" y="672"/>
                </a:lnTo>
                <a:lnTo>
                  <a:pt x="2849" y="192"/>
                </a:lnTo>
                <a:lnTo>
                  <a:pt x="2848" y="163"/>
                </a:lnTo>
                <a:lnTo>
                  <a:pt x="2845" y="138"/>
                </a:lnTo>
                <a:lnTo>
                  <a:pt x="2839" y="114"/>
                </a:lnTo>
                <a:lnTo>
                  <a:pt x="2831" y="93"/>
                </a:lnTo>
                <a:lnTo>
                  <a:pt x="2821" y="73"/>
                </a:lnTo>
                <a:lnTo>
                  <a:pt x="2810" y="57"/>
                </a:lnTo>
                <a:lnTo>
                  <a:pt x="2797" y="42"/>
                </a:lnTo>
                <a:lnTo>
                  <a:pt x="2781" y="31"/>
                </a:lnTo>
                <a:lnTo>
                  <a:pt x="2768" y="23"/>
                </a:lnTo>
                <a:lnTo>
                  <a:pt x="2755" y="17"/>
                </a:lnTo>
                <a:lnTo>
                  <a:pt x="2740" y="11"/>
                </a:lnTo>
                <a:lnTo>
                  <a:pt x="2726" y="7"/>
                </a:lnTo>
                <a:lnTo>
                  <a:pt x="2693" y="1"/>
                </a:lnTo>
                <a:lnTo>
                  <a:pt x="2657" y="0"/>
                </a:lnTo>
                <a:lnTo>
                  <a:pt x="192" y="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>
                  <a:alpha val="70000"/>
                </a:srgbClr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50" name="Freeform 53"/>
          <p:cNvSpPr>
            <a:spLocks/>
          </p:cNvSpPr>
          <p:nvPr/>
        </p:nvSpPr>
        <p:spPr bwMode="auto">
          <a:xfrm>
            <a:off x="6257925" y="3337703"/>
            <a:ext cx="1506538" cy="457200"/>
          </a:xfrm>
          <a:custGeom>
            <a:avLst/>
            <a:gdLst/>
            <a:ahLst/>
            <a:cxnLst>
              <a:cxn ang="0">
                <a:pos x="0" y="695"/>
              </a:cxn>
              <a:cxn ang="0">
                <a:pos x="6" y="737"/>
              </a:cxn>
              <a:cxn ang="0">
                <a:pos x="18" y="773"/>
              </a:cxn>
              <a:cxn ang="0">
                <a:pos x="36" y="803"/>
              </a:cxn>
              <a:cxn ang="0">
                <a:pos x="60" y="827"/>
              </a:cxn>
              <a:cxn ang="0">
                <a:pos x="90" y="845"/>
              </a:cxn>
              <a:cxn ang="0">
                <a:pos x="126" y="857"/>
              </a:cxn>
              <a:cxn ang="0">
                <a:pos x="168" y="863"/>
              </a:cxn>
              <a:cxn ang="0">
                <a:pos x="2657" y="864"/>
              </a:cxn>
              <a:cxn ang="0">
                <a:pos x="2667" y="863"/>
              </a:cxn>
              <a:cxn ang="0">
                <a:pos x="2701" y="860"/>
              </a:cxn>
              <a:cxn ang="0">
                <a:pos x="2715" y="857"/>
              </a:cxn>
              <a:cxn ang="0">
                <a:pos x="2741" y="852"/>
              </a:cxn>
              <a:cxn ang="0">
                <a:pos x="2765" y="840"/>
              </a:cxn>
              <a:cxn ang="0">
                <a:pos x="2773" y="836"/>
              </a:cxn>
              <a:cxn ang="0">
                <a:pos x="2790" y="823"/>
              </a:cxn>
              <a:cxn ang="0">
                <a:pos x="2801" y="816"/>
              </a:cxn>
              <a:cxn ang="0">
                <a:pos x="2808" y="805"/>
              </a:cxn>
              <a:cxn ang="0">
                <a:pos x="2821" y="788"/>
              </a:cxn>
              <a:cxn ang="0">
                <a:pos x="2825" y="780"/>
              </a:cxn>
              <a:cxn ang="0">
                <a:pos x="2837" y="756"/>
              </a:cxn>
              <a:cxn ang="0">
                <a:pos x="2841" y="731"/>
              </a:cxn>
              <a:cxn ang="0">
                <a:pos x="2845" y="716"/>
              </a:cxn>
              <a:cxn ang="0">
                <a:pos x="2847" y="683"/>
              </a:cxn>
              <a:cxn ang="0">
                <a:pos x="2849" y="672"/>
              </a:cxn>
              <a:cxn ang="0">
                <a:pos x="2847" y="167"/>
              </a:cxn>
              <a:cxn ang="0">
                <a:pos x="2838" y="114"/>
              </a:cxn>
              <a:cxn ang="0">
                <a:pos x="2822" y="77"/>
              </a:cxn>
              <a:cxn ang="0">
                <a:pos x="2802" y="49"/>
              </a:cxn>
              <a:cxn ang="0">
                <a:pos x="2774" y="26"/>
              </a:cxn>
              <a:cxn ang="0">
                <a:pos x="2741" y="11"/>
              </a:cxn>
              <a:cxn ang="0">
                <a:pos x="2687" y="1"/>
              </a:cxn>
              <a:cxn ang="0">
                <a:pos x="192" y="0"/>
              </a:cxn>
              <a:cxn ang="0">
                <a:pos x="146" y="2"/>
              </a:cxn>
              <a:cxn ang="0">
                <a:pos x="108" y="12"/>
              </a:cxn>
              <a:cxn ang="0">
                <a:pos x="74" y="26"/>
              </a:cxn>
              <a:cxn ang="0">
                <a:pos x="48" y="48"/>
              </a:cxn>
              <a:cxn ang="0">
                <a:pos x="26" y="74"/>
              </a:cxn>
              <a:cxn ang="0">
                <a:pos x="12" y="108"/>
              </a:cxn>
              <a:cxn ang="0">
                <a:pos x="2" y="146"/>
              </a:cxn>
              <a:cxn ang="0">
                <a:pos x="0" y="192"/>
              </a:cxn>
            </a:cxnLst>
            <a:rect l="0" t="0" r="r" b="b"/>
            <a:pathLst>
              <a:path w="2849" h="864">
                <a:moveTo>
                  <a:pt x="0" y="672"/>
                </a:moveTo>
                <a:lnTo>
                  <a:pt x="0" y="695"/>
                </a:lnTo>
                <a:lnTo>
                  <a:pt x="2" y="716"/>
                </a:lnTo>
                <a:lnTo>
                  <a:pt x="6" y="737"/>
                </a:lnTo>
                <a:lnTo>
                  <a:pt x="12" y="756"/>
                </a:lnTo>
                <a:lnTo>
                  <a:pt x="18" y="773"/>
                </a:lnTo>
                <a:lnTo>
                  <a:pt x="26" y="788"/>
                </a:lnTo>
                <a:lnTo>
                  <a:pt x="36" y="803"/>
                </a:lnTo>
                <a:lnTo>
                  <a:pt x="48" y="816"/>
                </a:lnTo>
                <a:lnTo>
                  <a:pt x="60" y="827"/>
                </a:lnTo>
                <a:lnTo>
                  <a:pt x="74" y="836"/>
                </a:lnTo>
                <a:lnTo>
                  <a:pt x="90" y="845"/>
                </a:lnTo>
                <a:lnTo>
                  <a:pt x="108" y="852"/>
                </a:lnTo>
                <a:lnTo>
                  <a:pt x="126" y="857"/>
                </a:lnTo>
                <a:lnTo>
                  <a:pt x="146" y="860"/>
                </a:lnTo>
                <a:lnTo>
                  <a:pt x="168" y="863"/>
                </a:lnTo>
                <a:lnTo>
                  <a:pt x="192" y="864"/>
                </a:lnTo>
                <a:lnTo>
                  <a:pt x="2657" y="864"/>
                </a:lnTo>
                <a:lnTo>
                  <a:pt x="2661" y="863"/>
                </a:lnTo>
                <a:lnTo>
                  <a:pt x="2667" y="863"/>
                </a:lnTo>
                <a:lnTo>
                  <a:pt x="2679" y="863"/>
                </a:lnTo>
                <a:lnTo>
                  <a:pt x="2701" y="860"/>
                </a:lnTo>
                <a:lnTo>
                  <a:pt x="2711" y="858"/>
                </a:lnTo>
                <a:lnTo>
                  <a:pt x="2715" y="857"/>
                </a:lnTo>
                <a:lnTo>
                  <a:pt x="2721" y="857"/>
                </a:lnTo>
                <a:lnTo>
                  <a:pt x="2741" y="852"/>
                </a:lnTo>
                <a:lnTo>
                  <a:pt x="2757" y="845"/>
                </a:lnTo>
                <a:lnTo>
                  <a:pt x="2765" y="840"/>
                </a:lnTo>
                <a:lnTo>
                  <a:pt x="2768" y="837"/>
                </a:lnTo>
                <a:lnTo>
                  <a:pt x="2773" y="836"/>
                </a:lnTo>
                <a:lnTo>
                  <a:pt x="2787" y="827"/>
                </a:lnTo>
                <a:lnTo>
                  <a:pt x="2790" y="823"/>
                </a:lnTo>
                <a:lnTo>
                  <a:pt x="2793" y="821"/>
                </a:lnTo>
                <a:lnTo>
                  <a:pt x="2801" y="816"/>
                </a:lnTo>
                <a:lnTo>
                  <a:pt x="2805" y="809"/>
                </a:lnTo>
                <a:lnTo>
                  <a:pt x="2808" y="805"/>
                </a:lnTo>
                <a:lnTo>
                  <a:pt x="2811" y="803"/>
                </a:lnTo>
                <a:lnTo>
                  <a:pt x="2821" y="788"/>
                </a:lnTo>
                <a:lnTo>
                  <a:pt x="2822" y="783"/>
                </a:lnTo>
                <a:lnTo>
                  <a:pt x="2825" y="780"/>
                </a:lnTo>
                <a:lnTo>
                  <a:pt x="2829" y="773"/>
                </a:lnTo>
                <a:lnTo>
                  <a:pt x="2837" y="756"/>
                </a:lnTo>
                <a:lnTo>
                  <a:pt x="2841" y="737"/>
                </a:lnTo>
                <a:lnTo>
                  <a:pt x="2841" y="731"/>
                </a:lnTo>
                <a:lnTo>
                  <a:pt x="2843" y="726"/>
                </a:lnTo>
                <a:lnTo>
                  <a:pt x="2845" y="716"/>
                </a:lnTo>
                <a:lnTo>
                  <a:pt x="2847" y="695"/>
                </a:lnTo>
                <a:lnTo>
                  <a:pt x="2847" y="683"/>
                </a:lnTo>
                <a:lnTo>
                  <a:pt x="2847" y="677"/>
                </a:lnTo>
                <a:lnTo>
                  <a:pt x="2849" y="672"/>
                </a:lnTo>
                <a:lnTo>
                  <a:pt x="2849" y="192"/>
                </a:lnTo>
                <a:lnTo>
                  <a:pt x="2847" y="167"/>
                </a:lnTo>
                <a:lnTo>
                  <a:pt x="2845" y="144"/>
                </a:lnTo>
                <a:lnTo>
                  <a:pt x="2838" y="114"/>
                </a:lnTo>
                <a:lnTo>
                  <a:pt x="2829" y="89"/>
                </a:lnTo>
                <a:lnTo>
                  <a:pt x="2822" y="77"/>
                </a:lnTo>
                <a:lnTo>
                  <a:pt x="2816" y="67"/>
                </a:lnTo>
                <a:lnTo>
                  <a:pt x="2802" y="49"/>
                </a:lnTo>
                <a:lnTo>
                  <a:pt x="2784" y="34"/>
                </a:lnTo>
                <a:lnTo>
                  <a:pt x="2774" y="26"/>
                </a:lnTo>
                <a:lnTo>
                  <a:pt x="2765" y="22"/>
                </a:lnTo>
                <a:lnTo>
                  <a:pt x="2741" y="11"/>
                </a:lnTo>
                <a:lnTo>
                  <a:pt x="2715" y="5"/>
                </a:lnTo>
                <a:lnTo>
                  <a:pt x="2687" y="1"/>
                </a:lnTo>
                <a:lnTo>
                  <a:pt x="2657" y="0"/>
                </a:lnTo>
                <a:lnTo>
                  <a:pt x="192" y="0"/>
                </a:lnTo>
                <a:lnTo>
                  <a:pt x="168" y="0"/>
                </a:lnTo>
                <a:lnTo>
                  <a:pt x="146" y="2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4" y="26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6" y="74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2" y="146"/>
                </a:lnTo>
                <a:lnTo>
                  <a:pt x="0" y="168"/>
                </a:lnTo>
                <a:lnTo>
                  <a:pt x="0" y="192"/>
                </a:lnTo>
                <a:lnTo>
                  <a:pt x="0" y="672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>
                  <a:alpha val="70000"/>
                </a:srgbClr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51" name="Freeform 54"/>
          <p:cNvSpPr>
            <a:spLocks/>
          </p:cNvSpPr>
          <p:nvPr/>
        </p:nvSpPr>
        <p:spPr bwMode="auto">
          <a:xfrm>
            <a:off x="6256338" y="1962928"/>
            <a:ext cx="1508125" cy="457200"/>
          </a:xfrm>
          <a:custGeom>
            <a:avLst/>
            <a:gdLst/>
            <a:ahLst/>
            <a:cxnLst>
              <a:cxn ang="0">
                <a:pos x="0" y="695"/>
              </a:cxn>
              <a:cxn ang="0">
                <a:pos x="6" y="737"/>
              </a:cxn>
              <a:cxn ang="0">
                <a:pos x="18" y="773"/>
              </a:cxn>
              <a:cxn ang="0">
                <a:pos x="36" y="803"/>
              </a:cxn>
              <a:cxn ang="0">
                <a:pos x="60" y="827"/>
              </a:cxn>
              <a:cxn ang="0">
                <a:pos x="90" y="845"/>
              </a:cxn>
              <a:cxn ang="0">
                <a:pos x="126" y="857"/>
              </a:cxn>
              <a:cxn ang="0">
                <a:pos x="168" y="863"/>
              </a:cxn>
              <a:cxn ang="0">
                <a:pos x="2657" y="864"/>
              </a:cxn>
              <a:cxn ang="0">
                <a:pos x="2668" y="863"/>
              </a:cxn>
              <a:cxn ang="0">
                <a:pos x="2702" y="861"/>
              </a:cxn>
              <a:cxn ang="0">
                <a:pos x="2716" y="857"/>
              </a:cxn>
              <a:cxn ang="0">
                <a:pos x="2741" y="852"/>
              </a:cxn>
              <a:cxn ang="0">
                <a:pos x="2765" y="840"/>
              </a:cxn>
              <a:cxn ang="0">
                <a:pos x="2774" y="837"/>
              </a:cxn>
              <a:cxn ang="0">
                <a:pos x="2791" y="823"/>
              </a:cxn>
              <a:cxn ang="0">
                <a:pos x="2801" y="816"/>
              </a:cxn>
              <a:cxn ang="0">
                <a:pos x="2809" y="805"/>
              </a:cxn>
              <a:cxn ang="0">
                <a:pos x="2822" y="789"/>
              </a:cxn>
              <a:cxn ang="0">
                <a:pos x="2825" y="780"/>
              </a:cxn>
              <a:cxn ang="0">
                <a:pos x="2837" y="756"/>
              </a:cxn>
              <a:cxn ang="0">
                <a:pos x="2842" y="731"/>
              </a:cxn>
              <a:cxn ang="0">
                <a:pos x="2846" y="717"/>
              </a:cxn>
              <a:cxn ang="0">
                <a:pos x="2848" y="683"/>
              </a:cxn>
              <a:cxn ang="0">
                <a:pos x="2849" y="672"/>
              </a:cxn>
              <a:cxn ang="0">
                <a:pos x="2848" y="164"/>
              </a:cxn>
              <a:cxn ang="0">
                <a:pos x="2839" y="114"/>
              </a:cxn>
              <a:cxn ang="0">
                <a:pos x="2821" y="74"/>
              </a:cxn>
              <a:cxn ang="0">
                <a:pos x="2797" y="42"/>
              </a:cxn>
              <a:cxn ang="0">
                <a:pos x="2768" y="23"/>
              </a:cxn>
              <a:cxn ang="0">
                <a:pos x="2740" y="11"/>
              </a:cxn>
              <a:cxn ang="0">
                <a:pos x="2693" y="2"/>
              </a:cxn>
              <a:cxn ang="0">
                <a:pos x="192" y="0"/>
              </a:cxn>
              <a:cxn ang="0">
                <a:pos x="147" y="3"/>
              </a:cxn>
              <a:cxn ang="0">
                <a:pos x="108" y="12"/>
              </a:cxn>
              <a:cxn ang="0">
                <a:pos x="75" y="27"/>
              </a:cxn>
              <a:cxn ang="0">
                <a:pos x="48" y="48"/>
              </a:cxn>
              <a:cxn ang="0">
                <a:pos x="27" y="75"/>
              </a:cxn>
              <a:cxn ang="0">
                <a:pos x="12" y="108"/>
              </a:cxn>
              <a:cxn ang="0">
                <a:pos x="3" y="147"/>
              </a:cxn>
              <a:cxn ang="0">
                <a:pos x="0" y="192"/>
              </a:cxn>
            </a:cxnLst>
            <a:rect l="0" t="0" r="r" b="b"/>
            <a:pathLst>
              <a:path w="2849" h="864">
                <a:moveTo>
                  <a:pt x="0" y="672"/>
                </a:moveTo>
                <a:lnTo>
                  <a:pt x="0" y="695"/>
                </a:lnTo>
                <a:lnTo>
                  <a:pt x="3" y="717"/>
                </a:lnTo>
                <a:lnTo>
                  <a:pt x="6" y="737"/>
                </a:lnTo>
                <a:lnTo>
                  <a:pt x="12" y="756"/>
                </a:lnTo>
                <a:lnTo>
                  <a:pt x="18" y="773"/>
                </a:lnTo>
                <a:lnTo>
                  <a:pt x="27" y="789"/>
                </a:lnTo>
                <a:lnTo>
                  <a:pt x="36" y="803"/>
                </a:lnTo>
                <a:lnTo>
                  <a:pt x="48" y="816"/>
                </a:lnTo>
                <a:lnTo>
                  <a:pt x="60" y="827"/>
                </a:lnTo>
                <a:lnTo>
                  <a:pt x="75" y="837"/>
                </a:lnTo>
                <a:lnTo>
                  <a:pt x="90" y="845"/>
                </a:lnTo>
                <a:lnTo>
                  <a:pt x="108" y="852"/>
                </a:lnTo>
                <a:lnTo>
                  <a:pt x="126" y="857"/>
                </a:lnTo>
                <a:lnTo>
                  <a:pt x="147" y="861"/>
                </a:lnTo>
                <a:lnTo>
                  <a:pt x="168" y="863"/>
                </a:lnTo>
                <a:lnTo>
                  <a:pt x="192" y="864"/>
                </a:lnTo>
                <a:lnTo>
                  <a:pt x="2657" y="864"/>
                </a:lnTo>
                <a:lnTo>
                  <a:pt x="2662" y="863"/>
                </a:lnTo>
                <a:lnTo>
                  <a:pt x="2668" y="863"/>
                </a:lnTo>
                <a:lnTo>
                  <a:pt x="2680" y="863"/>
                </a:lnTo>
                <a:lnTo>
                  <a:pt x="2702" y="861"/>
                </a:lnTo>
                <a:lnTo>
                  <a:pt x="2711" y="858"/>
                </a:lnTo>
                <a:lnTo>
                  <a:pt x="2716" y="857"/>
                </a:lnTo>
                <a:lnTo>
                  <a:pt x="2722" y="857"/>
                </a:lnTo>
                <a:lnTo>
                  <a:pt x="2741" y="852"/>
                </a:lnTo>
                <a:lnTo>
                  <a:pt x="2758" y="845"/>
                </a:lnTo>
                <a:lnTo>
                  <a:pt x="2765" y="840"/>
                </a:lnTo>
                <a:lnTo>
                  <a:pt x="2769" y="838"/>
                </a:lnTo>
                <a:lnTo>
                  <a:pt x="2774" y="837"/>
                </a:lnTo>
                <a:lnTo>
                  <a:pt x="2788" y="827"/>
                </a:lnTo>
                <a:lnTo>
                  <a:pt x="2791" y="823"/>
                </a:lnTo>
                <a:lnTo>
                  <a:pt x="2794" y="821"/>
                </a:lnTo>
                <a:lnTo>
                  <a:pt x="2801" y="816"/>
                </a:lnTo>
                <a:lnTo>
                  <a:pt x="2806" y="809"/>
                </a:lnTo>
                <a:lnTo>
                  <a:pt x="2809" y="805"/>
                </a:lnTo>
                <a:lnTo>
                  <a:pt x="2812" y="803"/>
                </a:lnTo>
                <a:lnTo>
                  <a:pt x="2822" y="789"/>
                </a:lnTo>
                <a:lnTo>
                  <a:pt x="2823" y="784"/>
                </a:lnTo>
                <a:lnTo>
                  <a:pt x="2825" y="780"/>
                </a:lnTo>
                <a:lnTo>
                  <a:pt x="2830" y="773"/>
                </a:lnTo>
                <a:lnTo>
                  <a:pt x="2837" y="756"/>
                </a:lnTo>
                <a:lnTo>
                  <a:pt x="2842" y="737"/>
                </a:lnTo>
                <a:lnTo>
                  <a:pt x="2842" y="731"/>
                </a:lnTo>
                <a:lnTo>
                  <a:pt x="2843" y="726"/>
                </a:lnTo>
                <a:lnTo>
                  <a:pt x="2846" y="717"/>
                </a:lnTo>
                <a:lnTo>
                  <a:pt x="2848" y="695"/>
                </a:lnTo>
                <a:lnTo>
                  <a:pt x="2848" y="683"/>
                </a:lnTo>
                <a:lnTo>
                  <a:pt x="2848" y="677"/>
                </a:lnTo>
                <a:lnTo>
                  <a:pt x="2849" y="672"/>
                </a:lnTo>
                <a:lnTo>
                  <a:pt x="2849" y="192"/>
                </a:lnTo>
                <a:lnTo>
                  <a:pt x="2848" y="164"/>
                </a:lnTo>
                <a:lnTo>
                  <a:pt x="2845" y="138"/>
                </a:lnTo>
                <a:lnTo>
                  <a:pt x="2839" y="114"/>
                </a:lnTo>
                <a:lnTo>
                  <a:pt x="2831" y="94"/>
                </a:lnTo>
                <a:lnTo>
                  <a:pt x="2821" y="74"/>
                </a:lnTo>
                <a:lnTo>
                  <a:pt x="2810" y="58"/>
                </a:lnTo>
                <a:lnTo>
                  <a:pt x="2797" y="42"/>
                </a:lnTo>
                <a:lnTo>
                  <a:pt x="2781" y="32"/>
                </a:lnTo>
                <a:lnTo>
                  <a:pt x="2768" y="23"/>
                </a:lnTo>
                <a:lnTo>
                  <a:pt x="2755" y="17"/>
                </a:lnTo>
                <a:lnTo>
                  <a:pt x="2740" y="11"/>
                </a:lnTo>
                <a:lnTo>
                  <a:pt x="2726" y="8"/>
                </a:lnTo>
                <a:lnTo>
                  <a:pt x="2693" y="2"/>
                </a:lnTo>
                <a:lnTo>
                  <a:pt x="2657" y="0"/>
                </a:lnTo>
                <a:lnTo>
                  <a:pt x="192" y="0"/>
                </a:lnTo>
                <a:lnTo>
                  <a:pt x="168" y="0"/>
                </a:lnTo>
                <a:lnTo>
                  <a:pt x="147" y="3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5" y="27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7" y="75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3" y="147"/>
                </a:lnTo>
                <a:lnTo>
                  <a:pt x="0" y="168"/>
                </a:lnTo>
                <a:lnTo>
                  <a:pt x="0" y="192"/>
                </a:lnTo>
                <a:lnTo>
                  <a:pt x="0" y="672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>
                  <a:alpha val="70000"/>
                </a:srgbClr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52" name="Freeform 55"/>
          <p:cNvSpPr>
            <a:spLocks/>
          </p:cNvSpPr>
          <p:nvPr/>
        </p:nvSpPr>
        <p:spPr bwMode="auto">
          <a:xfrm>
            <a:off x="6256338" y="2420128"/>
            <a:ext cx="725487" cy="457200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126" y="6"/>
              </a:cxn>
              <a:cxn ang="0">
                <a:pos x="90" y="18"/>
              </a:cxn>
              <a:cxn ang="0">
                <a:pos x="60" y="36"/>
              </a:cxn>
              <a:cxn ang="0">
                <a:pos x="36" y="60"/>
              </a:cxn>
              <a:cxn ang="0">
                <a:pos x="18" y="90"/>
              </a:cxn>
              <a:cxn ang="0">
                <a:pos x="6" y="126"/>
              </a:cxn>
              <a:cxn ang="0">
                <a:pos x="0" y="168"/>
              </a:cxn>
              <a:cxn ang="0">
                <a:pos x="0" y="672"/>
              </a:cxn>
              <a:cxn ang="0">
                <a:pos x="3" y="717"/>
              </a:cxn>
              <a:cxn ang="0">
                <a:pos x="12" y="756"/>
              </a:cxn>
              <a:cxn ang="0">
                <a:pos x="27" y="789"/>
              </a:cxn>
              <a:cxn ang="0">
                <a:pos x="48" y="816"/>
              </a:cxn>
              <a:cxn ang="0">
                <a:pos x="75" y="837"/>
              </a:cxn>
              <a:cxn ang="0">
                <a:pos x="108" y="852"/>
              </a:cxn>
              <a:cxn ang="0">
                <a:pos x="147" y="861"/>
              </a:cxn>
              <a:cxn ang="0">
                <a:pos x="192" y="864"/>
              </a:cxn>
              <a:cxn ang="0">
                <a:pos x="1185" y="863"/>
              </a:cxn>
              <a:cxn ang="0">
                <a:pos x="1203" y="863"/>
              </a:cxn>
              <a:cxn ang="0">
                <a:pos x="1234" y="858"/>
              </a:cxn>
              <a:cxn ang="0">
                <a:pos x="1245" y="857"/>
              </a:cxn>
              <a:cxn ang="0">
                <a:pos x="1281" y="845"/>
              </a:cxn>
              <a:cxn ang="0">
                <a:pos x="1292" y="838"/>
              </a:cxn>
              <a:cxn ang="0">
                <a:pos x="1311" y="827"/>
              </a:cxn>
              <a:cxn ang="0">
                <a:pos x="1317" y="821"/>
              </a:cxn>
              <a:cxn ang="0">
                <a:pos x="1329" y="809"/>
              </a:cxn>
              <a:cxn ang="0">
                <a:pos x="1335" y="803"/>
              </a:cxn>
              <a:cxn ang="0">
                <a:pos x="1346" y="784"/>
              </a:cxn>
              <a:cxn ang="0">
                <a:pos x="1353" y="773"/>
              </a:cxn>
              <a:cxn ang="0">
                <a:pos x="1365" y="737"/>
              </a:cxn>
              <a:cxn ang="0">
                <a:pos x="1366" y="726"/>
              </a:cxn>
              <a:cxn ang="0">
                <a:pos x="1371" y="695"/>
              </a:cxn>
              <a:cxn ang="0">
                <a:pos x="1371" y="677"/>
              </a:cxn>
              <a:cxn ang="0">
                <a:pos x="1372" y="192"/>
              </a:cxn>
              <a:cxn ang="0">
                <a:pos x="1368" y="147"/>
              </a:cxn>
              <a:cxn ang="0">
                <a:pos x="1360" y="108"/>
              </a:cxn>
              <a:cxn ang="0">
                <a:pos x="1344" y="75"/>
              </a:cxn>
              <a:cxn ang="0">
                <a:pos x="1324" y="48"/>
              </a:cxn>
              <a:cxn ang="0">
                <a:pos x="1296" y="27"/>
              </a:cxn>
              <a:cxn ang="0">
                <a:pos x="1264" y="12"/>
              </a:cxn>
              <a:cxn ang="0">
                <a:pos x="1224" y="3"/>
              </a:cxn>
              <a:cxn ang="0">
                <a:pos x="1180" y="0"/>
              </a:cxn>
            </a:cxnLst>
            <a:rect l="0" t="0" r="r" b="b"/>
            <a:pathLst>
              <a:path w="1372" h="864">
                <a:moveTo>
                  <a:pt x="192" y="0"/>
                </a:moveTo>
                <a:lnTo>
                  <a:pt x="168" y="0"/>
                </a:lnTo>
                <a:lnTo>
                  <a:pt x="147" y="3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5" y="27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7" y="75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3" y="147"/>
                </a:lnTo>
                <a:lnTo>
                  <a:pt x="0" y="168"/>
                </a:lnTo>
                <a:lnTo>
                  <a:pt x="0" y="192"/>
                </a:lnTo>
                <a:lnTo>
                  <a:pt x="0" y="672"/>
                </a:lnTo>
                <a:lnTo>
                  <a:pt x="0" y="695"/>
                </a:lnTo>
                <a:lnTo>
                  <a:pt x="3" y="717"/>
                </a:lnTo>
                <a:lnTo>
                  <a:pt x="6" y="737"/>
                </a:lnTo>
                <a:lnTo>
                  <a:pt x="12" y="756"/>
                </a:lnTo>
                <a:lnTo>
                  <a:pt x="18" y="773"/>
                </a:lnTo>
                <a:lnTo>
                  <a:pt x="27" y="789"/>
                </a:lnTo>
                <a:lnTo>
                  <a:pt x="36" y="803"/>
                </a:lnTo>
                <a:lnTo>
                  <a:pt x="48" y="816"/>
                </a:lnTo>
                <a:lnTo>
                  <a:pt x="60" y="827"/>
                </a:lnTo>
                <a:lnTo>
                  <a:pt x="75" y="837"/>
                </a:lnTo>
                <a:lnTo>
                  <a:pt x="90" y="845"/>
                </a:lnTo>
                <a:lnTo>
                  <a:pt x="108" y="852"/>
                </a:lnTo>
                <a:lnTo>
                  <a:pt x="126" y="857"/>
                </a:lnTo>
                <a:lnTo>
                  <a:pt x="147" y="861"/>
                </a:lnTo>
                <a:lnTo>
                  <a:pt x="168" y="863"/>
                </a:lnTo>
                <a:lnTo>
                  <a:pt x="192" y="864"/>
                </a:lnTo>
                <a:lnTo>
                  <a:pt x="1180" y="864"/>
                </a:lnTo>
                <a:lnTo>
                  <a:pt x="1185" y="863"/>
                </a:lnTo>
                <a:lnTo>
                  <a:pt x="1191" y="863"/>
                </a:lnTo>
                <a:lnTo>
                  <a:pt x="1203" y="863"/>
                </a:lnTo>
                <a:lnTo>
                  <a:pt x="1224" y="861"/>
                </a:lnTo>
                <a:lnTo>
                  <a:pt x="1234" y="858"/>
                </a:lnTo>
                <a:lnTo>
                  <a:pt x="1239" y="857"/>
                </a:lnTo>
                <a:lnTo>
                  <a:pt x="1245" y="857"/>
                </a:lnTo>
                <a:lnTo>
                  <a:pt x="1264" y="852"/>
                </a:lnTo>
                <a:lnTo>
                  <a:pt x="1281" y="845"/>
                </a:lnTo>
                <a:lnTo>
                  <a:pt x="1288" y="840"/>
                </a:lnTo>
                <a:lnTo>
                  <a:pt x="1292" y="838"/>
                </a:lnTo>
                <a:lnTo>
                  <a:pt x="1296" y="837"/>
                </a:lnTo>
                <a:lnTo>
                  <a:pt x="1311" y="827"/>
                </a:lnTo>
                <a:lnTo>
                  <a:pt x="1313" y="824"/>
                </a:lnTo>
                <a:lnTo>
                  <a:pt x="1317" y="821"/>
                </a:lnTo>
                <a:lnTo>
                  <a:pt x="1324" y="816"/>
                </a:lnTo>
                <a:lnTo>
                  <a:pt x="1329" y="809"/>
                </a:lnTo>
                <a:lnTo>
                  <a:pt x="1331" y="806"/>
                </a:lnTo>
                <a:lnTo>
                  <a:pt x="1335" y="803"/>
                </a:lnTo>
                <a:lnTo>
                  <a:pt x="1344" y="789"/>
                </a:lnTo>
                <a:lnTo>
                  <a:pt x="1346" y="784"/>
                </a:lnTo>
                <a:lnTo>
                  <a:pt x="1348" y="780"/>
                </a:lnTo>
                <a:lnTo>
                  <a:pt x="1353" y="773"/>
                </a:lnTo>
                <a:lnTo>
                  <a:pt x="1360" y="756"/>
                </a:lnTo>
                <a:lnTo>
                  <a:pt x="1365" y="737"/>
                </a:lnTo>
                <a:lnTo>
                  <a:pt x="1365" y="731"/>
                </a:lnTo>
                <a:lnTo>
                  <a:pt x="1366" y="726"/>
                </a:lnTo>
                <a:lnTo>
                  <a:pt x="1368" y="717"/>
                </a:lnTo>
                <a:lnTo>
                  <a:pt x="1371" y="695"/>
                </a:lnTo>
                <a:lnTo>
                  <a:pt x="1371" y="683"/>
                </a:lnTo>
                <a:lnTo>
                  <a:pt x="1371" y="677"/>
                </a:lnTo>
                <a:lnTo>
                  <a:pt x="1372" y="672"/>
                </a:lnTo>
                <a:lnTo>
                  <a:pt x="1372" y="192"/>
                </a:lnTo>
                <a:lnTo>
                  <a:pt x="1371" y="168"/>
                </a:lnTo>
                <a:lnTo>
                  <a:pt x="1368" y="147"/>
                </a:lnTo>
                <a:lnTo>
                  <a:pt x="1365" y="126"/>
                </a:lnTo>
                <a:lnTo>
                  <a:pt x="1360" y="108"/>
                </a:lnTo>
                <a:lnTo>
                  <a:pt x="1353" y="90"/>
                </a:lnTo>
                <a:lnTo>
                  <a:pt x="1344" y="75"/>
                </a:lnTo>
                <a:lnTo>
                  <a:pt x="1335" y="60"/>
                </a:lnTo>
                <a:lnTo>
                  <a:pt x="1324" y="48"/>
                </a:lnTo>
                <a:lnTo>
                  <a:pt x="1311" y="36"/>
                </a:lnTo>
                <a:lnTo>
                  <a:pt x="1296" y="27"/>
                </a:lnTo>
                <a:lnTo>
                  <a:pt x="1281" y="18"/>
                </a:lnTo>
                <a:lnTo>
                  <a:pt x="1264" y="12"/>
                </a:lnTo>
                <a:lnTo>
                  <a:pt x="1245" y="6"/>
                </a:lnTo>
                <a:lnTo>
                  <a:pt x="1224" y="3"/>
                </a:lnTo>
                <a:lnTo>
                  <a:pt x="1203" y="0"/>
                </a:lnTo>
                <a:lnTo>
                  <a:pt x="1180" y="0"/>
                </a:lnTo>
                <a:lnTo>
                  <a:pt x="192" y="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>
                  <a:alpha val="70000"/>
                </a:srgbClr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53" name="Freeform 56"/>
          <p:cNvSpPr>
            <a:spLocks/>
          </p:cNvSpPr>
          <p:nvPr/>
        </p:nvSpPr>
        <p:spPr bwMode="auto">
          <a:xfrm>
            <a:off x="7021513" y="2420128"/>
            <a:ext cx="725487" cy="457200"/>
          </a:xfrm>
          <a:custGeom>
            <a:avLst/>
            <a:gdLst/>
            <a:ahLst/>
            <a:cxnLst>
              <a:cxn ang="0">
                <a:pos x="1371" y="168"/>
              </a:cxn>
              <a:cxn ang="0">
                <a:pos x="1365" y="126"/>
              </a:cxn>
              <a:cxn ang="0">
                <a:pos x="1353" y="90"/>
              </a:cxn>
              <a:cxn ang="0">
                <a:pos x="1335" y="60"/>
              </a:cxn>
              <a:cxn ang="0">
                <a:pos x="1311" y="36"/>
              </a:cxn>
              <a:cxn ang="0">
                <a:pos x="1281" y="18"/>
              </a:cxn>
              <a:cxn ang="0">
                <a:pos x="1245" y="6"/>
              </a:cxn>
              <a:cxn ang="0">
                <a:pos x="1203" y="0"/>
              </a:cxn>
              <a:cxn ang="0">
                <a:pos x="432" y="0"/>
              </a:cxn>
              <a:cxn ang="0">
                <a:pos x="411" y="0"/>
              </a:cxn>
              <a:cxn ang="0">
                <a:pos x="168" y="0"/>
              </a:cxn>
              <a:cxn ang="0">
                <a:pos x="126" y="6"/>
              </a:cxn>
              <a:cxn ang="0">
                <a:pos x="90" y="18"/>
              </a:cxn>
              <a:cxn ang="0">
                <a:pos x="60" y="36"/>
              </a:cxn>
              <a:cxn ang="0">
                <a:pos x="36" y="60"/>
              </a:cxn>
              <a:cxn ang="0">
                <a:pos x="18" y="90"/>
              </a:cxn>
              <a:cxn ang="0">
                <a:pos x="6" y="126"/>
              </a:cxn>
              <a:cxn ang="0">
                <a:pos x="0" y="168"/>
              </a:cxn>
              <a:cxn ang="0">
                <a:pos x="0" y="672"/>
              </a:cxn>
              <a:cxn ang="0">
                <a:pos x="3" y="717"/>
              </a:cxn>
              <a:cxn ang="0">
                <a:pos x="12" y="756"/>
              </a:cxn>
              <a:cxn ang="0">
                <a:pos x="27" y="789"/>
              </a:cxn>
              <a:cxn ang="0">
                <a:pos x="48" y="816"/>
              </a:cxn>
              <a:cxn ang="0">
                <a:pos x="75" y="837"/>
              </a:cxn>
              <a:cxn ang="0">
                <a:pos x="108" y="852"/>
              </a:cxn>
              <a:cxn ang="0">
                <a:pos x="147" y="861"/>
              </a:cxn>
              <a:cxn ang="0">
                <a:pos x="192" y="864"/>
              </a:cxn>
              <a:cxn ang="0">
                <a:pos x="432" y="864"/>
              </a:cxn>
              <a:cxn ang="0">
                <a:pos x="1185" y="863"/>
              </a:cxn>
              <a:cxn ang="0">
                <a:pos x="1203" y="863"/>
              </a:cxn>
              <a:cxn ang="0">
                <a:pos x="1234" y="858"/>
              </a:cxn>
              <a:cxn ang="0">
                <a:pos x="1245" y="857"/>
              </a:cxn>
              <a:cxn ang="0">
                <a:pos x="1281" y="845"/>
              </a:cxn>
              <a:cxn ang="0">
                <a:pos x="1292" y="838"/>
              </a:cxn>
              <a:cxn ang="0">
                <a:pos x="1311" y="827"/>
              </a:cxn>
              <a:cxn ang="0">
                <a:pos x="1317" y="821"/>
              </a:cxn>
              <a:cxn ang="0">
                <a:pos x="1329" y="809"/>
              </a:cxn>
              <a:cxn ang="0">
                <a:pos x="1335" y="803"/>
              </a:cxn>
              <a:cxn ang="0">
                <a:pos x="1346" y="784"/>
              </a:cxn>
              <a:cxn ang="0">
                <a:pos x="1353" y="773"/>
              </a:cxn>
              <a:cxn ang="0">
                <a:pos x="1365" y="737"/>
              </a:cxn>
              <a:cxn ang="0">
                <a:pos x="1366" y="726"/>
              </a:cxn>
              <a:cxn ang="0">
                <a:pos x="1371" y="695"/>
              </a:cxn>
              <a:cxn ang="0">
                <a:pos x="1371" y="677"/>
              </a:cxn>
              <a:cxn ang="0">
                <a:pos x="1372" y="192"/>
              </a:cxn>
            </a:cxnLst>
            <a:rect l="0" t="0" r="r" b="b"/>
            <a:pathLst>
              <a:path w="1372" h="864">
                <a:moveTo>
                  <a:pt x="1372" y="192"/>
                </a:moveTo>
                <a:lnTo>
                  <a:pt x="1371" y="168"/>
                </a:lnTo>
                <a:lnTo>
                  <a:pt x="1368" y="147"/>
                </a:lnTo>
                <a:lnTo>
                  <a:pt x="1365" y="126"/>
                </a:lnTo>
                <a:lnTo>
                  <a:pt x="1360" y="108"/>
                </a:lnTo>
                <a:lnTo>
                  <a:pt x="1353" y="90"/>
                </a:lnTo>
                <a:lnTo>
                  <a:pt x="1344" y="75"/>
                </a:lnTo>
                <a:lnTo>
                  <a:pt x="1335" y="60"/>
                </a:lnTo>
                <a:lnTo>
                  <a:pt x="1324" y="48"/>
                </a:lnTo>
                <a:lnTo>
                  <a:pt x="1311" y="36"/>
                </a:lnTo>
                <a:lnTo>
                  <a:pt x="1296" y="27"/>
                </a:lnTo>
                <a:lnTo>
                  <a:pt x="1281" y="18"/>
                </a:lnTo>
                <a:lnTo>
                  <a:pt x="1264" y="12"/>
                </a:lnTo>
                <a:lnTo>
                  <a:pt x="1245" y="6"/>
                </a:lnTo>
                <a:lnTo>
                  <a:pt x="1224" y="3"/>
                </a:lnTo>
                <a:lnTo>
                  <a:pt x="1203" y="0"/>
                </a:lnTo>
                <a:lnTo>
                  <a:pt x="1180" y="0"/>
                </a:lnTo>
                <a:lnTo>
                  <a:pt x="432" y="0"/>
                </a:lnTo>
                <a:lnTo>
                  <a:pt x="411" y="2"/>
                </a:lnTo>
                <a:lnTo>
                  <a:pt x="411" y="0"/>
                </a:lnTo>
                <a:lnTo>
                  <a:pt x="192" y="0"/>
                </a:lnTo>
                <a:lnTo>
                  <a:pt x="168" y="0"/>
                </a:lnTo>
                <a:lnTo>
                  <a:pt x="147" y="3"/>
                </a:lnTo>
                <a:lnTo>
                  <a:pt x="126" y="6"/>
                </a:lnTo>
                <a:lnTo>
                  <a:pt x="108" y="12"/>
                </a:lnTo>
                <a:lnTo>
                  <a:pt x="90" y="18"/>
                </a:lnTo>
                <a:lnTo>
                  <a:pt x="75" y="27"/>
                </a:lnTo>
                <a:lnTo>
                  <a:pt x="60" y="36"/>
                </a:lnTo>
                <a:lnTo>
                  <a:pt x="48" y="48"/>
                </a:lnTo>
                <a:lnTo>
                  <a:pt x="36" y="60"/>
                </a:lnTo>
                <a:lnTo>
                  <a:pt x="27" y="75"/>
                </a:lnTo>
                <a:lnTo>
                  <a:pt x="18" y="90"/>
                </a:lnTo>
                <a:lnTo>
                  <a:pt x="12" y="108"/>
                </a:lnTo>
                <a:lnTo>
                  <a:pt x="6" y="126"/>
                </a:lnTo>
                <a:lnTo>
                  <a:pt x="3" y="147"/>
                </a:lnTo>
                <a:lnTo>
                  <a:pt x="0" y="168"/>
                </a:lnTo>
                <a:lnTo>
                  <a:pt x="0" y="192"/>
                </a:lnTo>
                <a:lnTo>
                  <a:pt x="0" y="672"/>
                </a:lnTo>
                <a:lnTo>
                  <a:pt x="0" y="695"/>
                </a:lnTo>
                <a:lnTo>
                  <a:pt x="3" y="717"/>
                </a:lnTo>
                <a:lnTo>
                  <a:pt x="6" y="737"/>
                </a:lnTo>
                <a:lnTo>
                  <a:pt x="12" y="756"/>
                </a:lnTo>
                <a:lnTo>
                  <a:pt x="18" y="773"/>
                </a:lnTo>
                <a:lnTo>
                  <a:pt x="27" y="789"/>
                </a:lnTo>
                <a:lnTo>
                  <a:pt x="36" y="803"/>
                </a:lnTo>
                <a:lnTo>
                  <a:pt x="48" y="816"/>
                </a:lnTo>
                <a:lnTo>
                  <a:pt x="60" y="827"/>
                </a:lnTo>
                <a:lnTo>
                  <a:pt x="75" y="837"/>
                </a:lnTo>
                <a:lnTo>
                  <a:pt x="90" y="845"/>
                </a:lnTo>
                <a:lnTo>
                  <a:pt x="108" y="852"/>
                </a:lnTo>
                <a:lnTo>
                  <a:pt x="126" y="857"/>
                </a:lnTo>
                <a:lnTo>
                  <a:pt x="147" y="861"/>
                </a:lnTo>
                <a:lnTo>
                  <a:pt x="168" y="863"/>
                </a:lnTo>
                <a:lnTo>
                  <a:pt x="192" y="864"/>
                </a:lnTo>
                <a:lnTo>
                  <a:pt x="411" y="864"/>
                </a:lnTo>
                <a:lnTo>
                  <a:pt x="432" y="864"/>
                </a:lnTo>
                <a:lnTo>
                  <a:pt x="1180" y="864"/>
                </a:lnTo>
                <a:lnTo>
                  <a:pt x="1185" y="863"/>
                </a:lnTo>
                <a:lnTo>
                  <a:pt x="1191" y="863"/>
                </a:lnTo>
                <a:lnTo>
                  <a:pt x="1203" y="863"/>
                </a:lnTo>
                <a:lnTo>
                  <a:pt x="1224" y="861"/>
                </a:lnTo>
                <a:lnTo>
                  <a:pt x="1234" y="858"/>
                </a:lnTo>
                <a:lnTo>
                  <a:pt x="1239" y="857"/>
                </a:lnTo>
                <a:lnTo>
                  <a:pt x="1245" y="857"/>
                </a:lnTo>
                <a:lnTo>
                  <a:pt x="1264" y="852"/>
                </a:lnTo>
                <a:lnTo>
                  <a:pt x="1281" y="845"/>
                </a:lnTo>
                <a:lnTo>
                  <a:pt x="1288" y="840"/>
                </a:lnTo>
                <a:lnTo>
                  <a:pt x="1292" y="838"/>
                </a:lnTo>
                <a:lnTo>
                  <a:pt x="1296" y="837"/>
                </a:lnTo>
                <a:lnTo>
                  <a:pt x="1311" y="827"/>
                </a:lnTo>
                <a:lnTo>
                  <a:pt x="1313" y="824"/>
                </a:lnTo>
                <a:lnTo>
                  <a:pt x="1317" y="821"/>
                </a:lnTo>
                <a:lnTo>
                  <a:pt x="1324" y="816"/>
                </a:lnTo>
                <a:lnTo>
                  <a:pt x="1329" y="809"/>
                </a:lnTo>
                <a:lnTo>
                  <a:pt x="1331" y="806"/>
                </a:lnTo>
                <a:lnTo>
                  <a:pt x="1335" y="803"/>
                </a:lnTo>
                <a:lnTo>
                  <a:pt x="1344" y="789"/>
                </a:lnTo>
                <a:lnTo>
                  <a:pt x="1346" y="784"/>
                </a:lnTo>
                <a:lnTo>
                  <a:pt x="1348" y="780"/>
                </a:lnTo>
                <a:lnTo>
                  <a:pt x="1353" y="773"/>
                </a:lnTo>
                <a:lnTo>
                  <a:pt x="1360" y="756"/>
                </a:lnTo>
                <a:lnTo>
                  <a:pt x="1365" y="737"/>
                </a:lnTo>
                <a:lnTo>
                  <a:pt x="1365" y="731"/>
                </a:lnTo>
                <a:lnTo>
                  <a:pt x="1366" y="726"/>
                </a:lnTo>
                <a:lnTo>
                  <a:pt x="1368" y="717"/>
                </a:lnTo>
                <a:lnTo>
                  <a:pt x="1371" y="695"/>
                </a:lnTo>
                <a:lnTo>
                  <a:pt x="1371" y="683"/>
                </a:lnTo>
                <a:lnTo>
                  <a:pt x="1371" y="677"/>
                </a:lnTo>
                <a:lnTo>
                  <a:pt x="1372" y="672"/>
                </a:lnTo>
                <a:lnTo>
                  <a:pt x="1372" y="192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>
                  <a:alpha val="70000"/>
                </a:srgbClr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anchor="ctr"/>
          <a:lstStyle/>
          <a:p>
            <a:endParaRPr lang="en-US" sz="1200">
              <a:latin typeface="Calibri" pitchFamily="34" charset="0"/>
            </a:endParaRPr>
          </a:p>
        </p:txBody>
      </p:sp>
      <p:sp>
        <p:nvSpPr>
          <p:cNvPr id="2554" name="Rectangle 57"/>
          <p:cNvSpPr>
            <a:spLocks noChangeArrowheads="1"/>
          </p:cNvSpPr>
          <p:nvPr/>
        </p:nvSpPr>
        <p:spPr bwMode="auto">
          <a:xfrm>
            <a:off x="6396682" y="2115328"/>
            <a:ext cx="12294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Network Interface  </a:t>
            </a:r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5" name="Rectangle 58"/>
          <p:cNvSpPr>
            <a:spLocks noChangeArrowheads="1"/>
          </p:cNvSpPr>
          <p:nvPr/>
        </p:nvSpPr>
        <p:spPr bwMode="auto">
          <a:xfrm>
            <a:off x="6530975" y="2574115"/>
            <a:ext cx="2416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NFS</a:t>
            </a:r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6" name="Rectangle 59"/>
          <p:cNvSpPr>
            <a:spLocks noChangeArrowheads="1"/>
          </p:cNvSpPr>
          <p:nvPr/>
        </p:nvSpPr>
        <p:spPr bwMode="auto">
          <a:xfrm>
            <a:off x="7246938" y="2574115"/>
            <a:ext cx="26404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CIFS</a:t>
            </a:r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7" name="Rectangle 60"/>
          <p:cNvSpPr>
            <a:spLocks noChangeArrowheads="1"/>
          </p:cNvSpPr>
          <p:nvPr/>
        </p:nvSpPr>
        <p:spPr bwMode="auto">
          <a:xfrm>
            <a:off x="6524473" y="3031315"/>
            <a:ext cx="9738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NAS Device OS </a:t>
            </a:r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8" name="Rectangle 61"/>
          <p:cNvSpPr>
            <a:spLocks noChangeArrowheads="1"/>
          </p:cNvSpPr>
          <p:nvPr/>
        </p:nvSpPr>
        <p:spPr bwMode="auto">
          <a:xfrm>
            <a:off x="6433262" y="3490103"/>
            <a:ext cx="11562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Storage Interface  </a:t>
            </a:r>
            <a:endParaRPr lang="en-US" sz="1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9" name="Rectangle 62"/>
          <p:cNvSpPr>
            <a:spLocks noChangeArrowheads="1"/>
          </p:cNvSpPr>
          <p:nvPr/>
        </p:nvSpPr>
        <p:spPr bwMode="auto">
          <a:xfrm>
            <a:off x="4760913" y="2457934"/>
            <a:ext cx="7053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NAS Head 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560" name="Rectangle 63"/>
          <p:cNvSpPr>
            <a:spLocks noChangeArrowheads="1"/>
          </p:cNvSpPr>
          <p:nvPr/>
        </p:nvSpPr>
        <p:spPr bwMode="auto">
          <a:xfrm>
            <a:off x="2187575" y="2120900"/>
            <a:ext cx="2416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NFS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561" name="Rectangle 64"/>
          <p:cNvSpPr>
            <a:spLocks noChangeArrowheads="1"/>
          </p:cNvSpPr>
          <p:nvPr/>
        </p:nvSpPr>
        <p:spPr bwMode="auto">
          <a:xfrm>
            <a:off x="2189163" y="3600450"/>
            <a:ext cx="26404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>
                <a:solidFill>
                  <a:srgbClr val="000000"/>
                </a:solidFill>
                <a:latin typeface="Calibri" pitchFamily="34" charset="0"/>
              </a:rPr>
              <a:t>CIFS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2562" name="Rectangle 65"/>
          <p:cNvSpPr>
            <a:spLocks noChangeArrowheads="1"/>
          </p:cNvSpPr>
          <p:nvPr/>
        </p:nvSpPr>
        <p:spPr bwMode="auto">
          <a:xfrm>
            <a:off x="819152" y="2312667"/>
            <a:ext cx="7696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UNIX </a:t>
            </a:r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</a:rPr>
              <a:t> Client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563" name="Rectangle 66"/>
          <p:cNvSpPr>
            <a:spLocks noChangeArrowheads="1"/>
          </p:cNvSpPr>
          <p:nvPr/>
        </p:nvSpPr>
        <p:spPr bwMode="auto">
          <a:xfrm>
            <a:off x="730020" y="4772758"/>
            <a:ext cx="10088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 smtClean="0">
                <a:solidFill>
                  <a:srgbClr val="000000"/>
                </a:solidFill>
                <a:latin typeface="Calibri" pitchFamily="34" charset="0"/>
              </a:rPr>
              <a:t>Windows Client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565" name="Freeform 68"/>
          <p:cNvSpPr>
            <a:spLocks/>
          </p:cNvSpPr>
          <p:nvPr/>
        </p:nvSpPr>
        <p:spPr bwMode="auto">
          <a:xfrm>
            <a:off x="5473700" y="2670953"/>
            <a:ext cx="6350" cy="30480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0" y="0"/>
              </a:cxn>
              <a:cxn ang="0">
                <a:pos x="0" y="8"/>
              </a:cxn>
              <a:cxn ang="0">
                <a:pos x="0" y="569"/>
              </a:cxn>
              <a:cxn ang="0">
                <a:pos x="0" y="577"/>
              </a:cxn>
              <a:cxn ang="0">
                <a:pos x="11" y="577"/>
              </a:cxn>
              <a:cxn ang="0">
                <a:pos x="11" y="0"/>
              </a:cxn>
            </a:cxnLst>
            <a:rect l="0" t="0" r="r" b="b"/>
            <a:pathLst>
              <a:path w="11" h="577">
                <a:moveTo>
                  <a:pt x="11" y="0"/>
                </a:moveTo>
                <a:lnTo>
                  <a:pt x="0" y="0"/>
                </a:lnTo>
                <a:lnTo>
                  <a:pt x="0" y="8"/>
                </a:lnTo>
                <a:lnTo>
                  <a:pt x="0" y="569"/>
                </a:lnTo>
                <a:lnTo>
                  <a:pt x="0" y="577"/>
                </a:lnTo>
                <a:lnTo>
                  <a:pt x="11" y="577"/>
                </a:lnTo>
                <a:lnTo>
                  <a:pt x="11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66" name="Freeform 69"/>
          <p:cNvSpPr>
            <a:spLocks/>
          </p:cNvSpPr>
          <p:nvPr/>
        </p:nvSpPr>
        <p:spPr bwMode="auto">
          <a:xfrm>
            <a:off x="5362575" y="2813828"/>
            <a:ext cx="71438" cy="41275"/>
          </a:xfrm>
          <a:custGeom>
            <a:avLst/>
            <a:gdLst/>
            <a:ahLst/>
            <a:cxnLst>
              <a:cxn ang="0">
                <a:pos x="18" y="78"/>
              </a:cxn>
              <a:cxn ang="0">
                <a:pos x="112" y="78"/>
              </a:cxn>
              <a:cxn ang="0">
                <a:pos x="112" y="77"/>
              </a:cxn>
              <a:cxn ang="0">
                <a:pos x="113" y="77"/>
              </a:cxn>
              <a:cxn ang="0">
                <a:pos x="115" y="77"/>
              </a:cxn>
              <a:cxn ang="0">
                <a:pos x="120" y="77"/>
              </a:cxn>
              <a:cxn ang="0">
                <a:pos x="124" y="75"/>
              </a:cxn>
              <a:cxn ang="0">
                <a:pos x="128" y="74"/>
              </a:cxn>
              <a:cxn ang="0">
                <a:pos x="128" y="71"/>
              </a:cxn>
              <a:cxn ang="0">
                <a:pos x="128" y="70"/>
              </a:cxn>
              <a:cxn ang="0">
                <a:pos x="130" y="70"/>
              </a:cxn>
              <a:cxn ang="0">
                <a:pos x="132" y="68"/>
              </a:cxn>
              <a:cxn ang="0">
                <a:pos x="134" y="60"/>
              </a:cxn>
              <a:cxn ang="0">
                <a:pos x="134" y="18"/>
              </a:cxn>
              <a:cxn ang="0">
                <a:pos x="132" y="10"/>
              </a:cxn>
              <a:cxn ang="0">
                <a:pos x="128" y="4"/>
              </a:cxn>
              <a:cxn ang="0">
                <a:pos x="120" y="0"/>
              </a:cxn>
              <a:cxn ang="0">
                <a:pos x="112" y="0"/>
              </a:cxn>
              <a:cxn ang="0">
                <a:pos x="18" y="0"/>
              </a:cxn>
              <a:cxn ang="0">
                <a:pos x="10" y="2"/>
              </a:cxn>
              <a:cxn ang="0">
                <a:pos x="4" y="5"/>
              </a:cxn>
              <a:cxn ang="0">
                <a:pos x="0" y="10"/>
              </a:cxn>
              <a:cxn ang="0">
                <a:pos x="0" y="18"/>
              </a:cxn>
              <a:cxn ang="0">
                <a:pos x="0" y="60"/>
              </a:cxn>
              <a:cxn ang="0">
                <a:pos x="0" y="66"/>
              </a:cxn>
              <a:cxn ang="0">
                <a:pos x="4" y="72"/>
              </a:cxn>
              <a:cxn ang="0">
                <a:pos x="10" y="76"/>
              </a:cxn>
              <a:cxn ang="0">
                <a:pos x="18" y="78"/>
              </a:cxn>
            </a:cxnLst>
            <a:rect l="0" t="0" r="r" b="b"/>
            <a:pathLst>
              <a:path w="134" h="78">
                <a:moveTo>
                  <a:pt x="18" y="78"/>
                </a:moveTo>
                <a:lnTo>
                  <a:pt x="112" y="78"/>
                </a:lnTo>
                <a:lnTo>
                  <a:pt x="112" y="77"/>
                </a:lnTo>
                <a:lnTo>
                  <a:pt x="113" y="77"/>
                </a:lnTo>
                <a:lnTo>
                  <a:pt x="115" y="77"/>
                </a:lnTo>
                <a:lnTo>
                  <a:pt x="120" y="77"/>
                </a:lnTo>
                <a:lnTo>
                  <a:pt x="124" y="75"/>
                </a:lnTo>
                <a:lnTo>
                  <a:pt x="128" y="74"/>
                </a:lnTo>
                <a:lnTo>
                  <a:pt x="128" y="71"/>
                </a:lnTo>
                <a:lnTo>
                  <a:pt x="128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0"/>
                </a:lnTo>
                <a:lnTo>
                  <a:pt x="134" y="18"/>
                </a:lnTo>
                <a:lnTo>
                  <a:pt x="132" y="10"/>
                </a:lnTo>
                <a:lnTo>
                  <a:pt x="128" y="4"/>
                </a:lnTo>
                <a:lnTo>
                  <a:pt x="120" y="0"/>
                </a:lnTo>
                <a:lnTo>
                  <a:pt x="112" y="0"/>
                </a:lnTo>
                <a:lnTo>
                  <a:pt x="18" y="0"/>
                </a:lnTo>
                <a:lnTo>
                  <a:pt x="10" y="2"/>
                </a:lnTo>
                <a:lnTo>
                  <a:pt x="4" y="5"/>
                </a:lnTo>
                <a:lnTo>
                  <a:pt x="0" y="10"/>
                </a:lnTo>
                <a:lnTo>
                  <a:pt x="0" y="18"/>
                </a:lnTo>
                <a:lnTo>
                  <a:pt x="0" y="60"/>
                </a:lnTo>
                <a:lnTo>
                  <a:pt x="0" y="66"/>
                </a:lnTo>
                <a:lnTo>
                  <a:pt x="4" y="72"/>
                </a:lnTo>
                <a:lnTo>
                  <a:pt x="10" y="76"/>
                </a:lnTo>
                <a:lnTo>
                  <a:pt x="18" y="7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67" name="Rectangle 70"/>
          <p:cNvSpPr>
            <a:spLocks noChangeArrowheads="1"/>
          </p:cNvSpPr>
          <p:nvPr/>
        </p:nvSpPr>
        <p:spPr bwMode="auto">
          <a:xfrm>
            <a:off x="5386388" y="2839228"/>
            <a:ext cx="26987" cy="9525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68" name="Rectangle 71"/>
          <p:cNvSpPr>
            <a:spLocks noChangeArrowheads="1"/>
          </p:cNvSpPr>
          <p:nvPr/>
        </p:nvSpPr>
        <p:spPr bwMode="auto">
          <a:xfrm>
            <a:off x="5386388" y="2821765"/>
            <a:ext cx="26987" cy="11113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69" name="Rectangle 72"/>
          <p:cNvSpPr>
            <a:spLocks noChangeArrowheads="1"/>
          </p:cNvSpPr>
          <p:nvPr/>
        </p:nvSpPr>
        <p:spPr bwMode="auto">
          <a:xfrm>
            <a:off x="4698166" y="5130118"/>
            <a:ext cx="8609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Storage Array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570" name="Line 73"/>
          <p:cNvSpPr>
            <a:spLocks noChangeShapeType="1"/>
          </p:cNvSpPr>
          <p:nvPr/>
        </p:nvSpPr>
        <p:spPr bwMode="auto">
          <a:xfrm>
            <a:off x="3470275" y="2763417"/>
            <a:ext cx="1406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71" name="Line 74"/>
          <p:cNvSpPr>
            <a:spLocks noChangeShapeType="1"/>
          </p:cNvSpPr>
          <p:nvPr/>
        </p:nvSpPr>
        <p:spPr bwMode="auto">
          <a:xfrm>
            <a:off x="3482975" y="2925731"/>
            <a:ext cx="13938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2578" name="Text Box 81"/>
          <p:cNvSpPr txBox="1">
            <a:spLocks noChangeArrowheads="1"/>
          </p:cNvSpPr>
          <p:nvPr/>
        </p:nvSpPr>
        <p:spPr bwMode="auto">
          <a:xfrm>
            <a:off x="5891107" y="5500687"/>
            <a:ext cx="971997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</a:rPr>
              <a:t>NAS Device</a:t>
            </a:r>
            <a:endParaRPr 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84" name="Freeform 5"/>
          <p:cNvSpPr>
            <a:spLocks/>
          </p:cNvSpPr>
          <p:nvPr/>
        </p:nvSpPr>
        <p:spPr bwMode="auto">
          <a:xfrm flipV="1">
            <a:off x="1468017" y="1676399"/>
            <a:ext cx="1354137" cy="1094176"/>
          </a:xfrm>
          <a:custGeom>
            <a:avLst/>
            <a:gdLst/>
            <a:ahLst/>
            <a:cxnLst>
              <a:cxn ang="0">
                <a:pos x="2635" y="0"/>
              </a:cxn>
              <a:cxn ang="0">
                <a:pos x="998" y="0"/>
              </a:cxn>
              <a:cxn ang="0">
                <a:pos x="998" y="2679"/>
              </a:cxn>
              <a:cxn ang="0">
                <a:pos x="0" y="2680"/>
              </a:cxn>
            </a:cxnLst>
            <a:rect l="0" t="0" r="r" b="b"/>
            <a:pathLst>
              <a:path w="2635" h="2680">
                <a:moveTo>
                  <a:pt x="2635" y="0"/>
                </a:moveTo>
                <a:lnTo>
                  <a:pt x="998" y="0"/>
                </a:lnTo>
                <a:lnTo>
                  <a:pt x="998" y="2679"/>
                </a:lnTo>
                <a:lnTo>
                  <a:pt x="0" y="2680"/>
                </a:lnTo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2000">
              <a:latin typeface="Calibri" pitchFamily="34" charset="0"/>
            </a:endParaRPr>
          </a:p>
        </p:txBody>
      </p:sp>
      <p:pic>
        <p:nvPicPr>
          <p:cNvPr id="13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7314" y="3483430"/>
            <a:ext cx="969093" cy="1645920"/>
          </a:xfrm>
          <a:prstGeom prst="rect">
            <a:avLst/>
          </a:prstGeom>
          <a:noFill/>
        </p:spPr>
      </p:pic>
      <p:pic>
        <p:nvPicPr>
          <p:cNvPr id="136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058" y="3483428"/>
            <a:ext cx="543668" cy="1256676"/>
          </a:xfrm>
          <a:prstGeom prst="rect">
            <a:avLst/>
          </a:prstGeom>
          <a:noFill/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4658" y="2634342"/>
            <a:ext cx="987552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658" y="2558144"/>
            <a:ext cx="914400" cy="59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73" name="Rectangle 76"/>
          <p:cNvSpPr>
            <a:spLocks noChangeArrowheads="1"/>
          </p:cNvSpPr>
          <p:nvPr/>
        </p:nvSpPr>
        <p:spPr bwMode="auto">
          <a:xfrm>
            <a:off x="3088142" y="2607804"/>
            <a:ext cx="184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IP</a:t>
            </a:r>
            <a:endParaRPr lang="en-US" sz="28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43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058" y="1045030"/>
            <a:ext cx="543668" cy="1256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1745</Words>
  <Application>Microsoft Office PowerPoint</Application>
  <PresentationFormat>On-screen Show (4:3)</PresentationFormat>
  <Paragraphs>396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ILT_EdServTemplate_2011</vt:lpstr>
      <vt:lpstr>1_ILT_EdServTemplate_2011</vt:lpstr>
      <vt:lpstr>Module – 7  network-attached storage (NAS)</vt:lpstr>
      <vt:lpstr>PowerPoint Presentation</vt:lpstr>
      <vt:lpstr>Module 7: Network-Attached Storage (NAS)</vt:lpstr>
      <vt:lpstr>File Sharing Environment</vt:lpstr>
      <vt:lpstr>File Sharing Technology Evolution</vt:lpstr>
      <vt:lpstr>What is NAS?</vt:lpstr>
      <vt:lpstr>General Purpose Servers Vs. NAS Devices</vt:lpstr>
      <vt:lpstr>Benefits of NAS</vt:lpstr>
      <vt:lpstr>Components of NAS</vt:lpstr>
      <vt:lpstr>Components of NAS</vt:lpstr>
      <vt:lpstr>NAS File Sharing Protocols</vt:lpstr>
      <vt:lpstr>Common Internet File System</vt:lpstr>
      <vt:lpstr>Network File System</vt:lpstr>
      <vt:lpstr>NAS I/O Operation</vt:lpstr>
      <vt:lpstr>Module 7: Network-Attached Storage (NAS)</vt:lpstr>
      <vt:lpstr>NAS Implementation – Unified NAS </vt:lpstr>
      <vt:lpstr>Unified NAS Connectivity</vt:lpstr>
      <vt:lpstr>NAS Implementation – Gateway NAS </vt:lpstr>
      <vt:lpstr>Gateway NAS Connectivity</vt:lpstr>
      <vt:lpstr>NAS Implementation – Scale-out NAS</vt:lpstr>
      <vt:lpstr>Scale-out NAS Connectivity</vt:lpstr>
      <vt:lpstr>NAS Use Case 1 – Server Consolidation with NAS</vt:lpstr>
      <vt:lpstr>NAS Use Case 2 – Storage Consolidation with NAS</vt:lpstr>
      <vt:lpstr>File-level Virtualization</vt:lpstr>
      <vt:lpstr>Comparison: Before and After File-level Virtualization</vt:lpstr>
      <vt:lpstr>Module 7: Network-Attached Storage (NAS)</vt:lpstr>
      <vt:lpstr>EMC Isilon</vt:lpstr>
      <vt:lpstr>EMC VNX Gateway</vt:lpstr>
      <vt:lpstr>Module 7: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2011-04-20T12:54:41Z</dcterms:created>
  <dcterms:modified xsi:type="dcterms:W3CDTF">2015-02-24T08:14:13Z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