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tags/tag2.xml" ContentType="application/vnd.openxmlformats-officedocument.presentationml.tags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1"/>
  </p:sldMasterIdLst>
  <p:notesMasterIdLst>
    <p:notesMasterId r:id="rId52"/>
  </p:notesMasterIdLst>
  <p:handoutMasterIdLst>
    <p:handoutMasterId r:id="rId53"/>
  </p:handoutMasterIdLst>
  <p:sldIdLst>
    <p:sldId id="278" r:id="rId2"/>
    <p:sldId id="259" r:id="rId3"/>
    <p:sldId id="260" r:id="rId4"/>
    <p:sldId id="265" r:id="rId5"/>
    <p:sldId id="279" r:id="rId6"/>
    <p:sldId id="321" r:id="rId7"/>
    <p:sldId id="320" r:id="rId8"/>
    <p:sldId id="280" r:id="rId9"/>
    <p:sldId id="296" r:id="rId10"/>
    <p:sldId id="297" r:id="rId11"/>
    <p:sldId id="298" r:id="rId12"/>
    <p:sldId id="281" r:id="rId13"/>
    <p:sldId id="299" r:id="rId14"/>
    <p:sldId id="300" r:id="rId15"/>
    <p:sldId id="282" r:id="rId16"/>
    <p:sldId id="301" r:id="rId17"/>
    <p:sldId id="302" r:id="rId18"/>
    <p:sldId id="303" r:id="rId19"/>
    <p:sldId id="304" r:id="rId20"/>
    <p:sldId id="305" r:id="rId21"/>
    <p:sldId id="272" r:id="rId22"/>
    <p:sldId id="306" r:id="rId23"/>
    <p:sldId id="307" r:id="rId24"/>
    <p:sldId id="308" r:id="rId25"/>
    <p:sldId id="309" r:id="rId26"/>
    <p:sldId id="310" r:id="rId27"/>
    <p:sldId id="273" r:id="rId28"/>
    <p:sldId id="274" r:id="rId29"/>
    <p:sldId id="276" r:id="rId30"/>
    <p:sldId id="277" r:id="rId31"/>
    <p:sldId id="284" r:id="rId32"/>
    <p:sldId id="285" r:id="rId33"/>
    <p:sldId id="286" r:id="rId34"/>
    <p:sldId id="287" r:id="rId35"/>
    <p:sldId id="288" r:id="rId36"/>
    <p:sldId id="311" r:id="rId37"/>
    <p:sldId id="312" r:id="rId38"/>
    <p:sldId id="313" r:id="rId39"/>
    <p:sldId id="289" r:id="rId40"/>
    <p:sldId id="314" r:id="rId41"/>
    <p:sldId id="317" r:id="rId42"/>
    <p:sldId id="315" r:id="rId43"/>
    <p:sldId id="318" r:id="rId44"/>
    <p:sldId id="316" r:id="rId45"/>
    <p:sldId id="319" r:id="rId46"/>
    <p:sldId id="290" r:id="rId47"/>
    <p:sldId id="291" r:id="rId48"/>
    <p:sldId id="293" r:id="rId49"/>
    <p:sldId id="295" r:id="rId50"/>
    <p:sldId id="271" r:id="rId51"/>
  </p:sldIdLst>
  <p:sldSz cx="9144000" cy="6858000" type="screen4x3"/>
  <p:notesSz cx="6858000" cy="9144000"/>
  <p:custDataLst>
    <p:tags r:id="rId5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5DD"/>
    <a:srgbClr val="5F5F5F"/>
    <a:srgbClr val="77777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65" autoAdjust="0"/>
  </p:normalViewPr>
  <p:slideViewPr>
    <p:cSldViewPr>
      <p:cViewPr>
        <p:scale>
          <a:sx n="75" d="100"/>
          <a:sy n="75" d="100"/>
        </p:scale>
        <p:origin x="-1740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8"/>
    </p:cViewPr>
  </p:sorterViewPr>
  <p:notesViewPr>
    <p:cSldViewPr>
      <p:cViewPr varScale="1">
        <p:scale>
          <a:sx n="69" d="100"/>
          <a:sy n="69" d="100"/>
        </p:scale>
        <p:origin x="-327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7476ED5-2D64-43CD-A5A9-B4F8A2316785}" type="datetimeFigureOut">
              <a:rPr lang="en-US"/>
              <a:pPr>
                <a:defRPr/>
              </a:pPr>
              <a:t>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Module 8: Object-Based and Unified Storage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0216AA8-8606-4326-BD3F-B6ED45665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8219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5524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pPr lvl="0"/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743200" y="8839200"/>
            <a:ext cx="3657600" cy="3048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MetaNormalLF-Roman" pitchFamily="34" charset="0"/>
                <a:cs typeface="+mn-cs"/>
              </a:defRPr>
            </a:lvl1pPr>
            <a:extLst/>
          </a:lstStyle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00800" y="8839200"/>
            <a:ext cx="455613" cy="3048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MetaNormalLF-Roman" pitchFamily="34" charset="0"/>
                <a:cs typeface="+mn-cs"/>
              </a:defRPr>
            </a:lvl1pPr>
            <a:extLst/>
          </a:lstStyle>
          <a:p>
            <a:pPr>
              <a:defRPr/>
            </a:pPr>
            <a:fld id="{80249327-EC2F-4096-8D35-6B7609773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2971800" y="8839200"/>
            <a:ext cx="3657600" cy="3048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MetaNormalLF-Roman" pitchFamily="34" charset="0"/>
                <a:cs typeface="+mn-cs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0" y="8839200"/>
            <a:ext cx="4343400" cy="3048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latin typeface="MetaNormalLF-Roman" pitchFamily="34" charset="0"/>
                <a:cs typeface="+mn-cs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Copyright © 2012 EMC Corporation. All rights reserved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72370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indent="-228600" algn="l" rtl="0" eaLnBrk="0" fontAlgn="base" hangingPunct="0">
      <a:spcBef>
        <a:spcPct val="30000"/>
      </a:spcBef>
      <a:spcAft>
        <a:spcPct val="0"/>
      </a:spcAft>
      <a:buSzPct val="120000"/>
      <a:buFont typeface="Arial" charset="0"/>
      <a:buChar char="•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685800" indent="-228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914400" indent="-228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8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143000" indent="-228600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Notes Placeholder 2"/>
          <p:cNvSpPr>
            <a:spLocks noGrp="1"/>
          </p:cNvSpPr>
          <p:nvPr>
            <p:ph type="body" idx="3"/>
          </p:nvPr>
        </p:nvSpPr>
        <p:spPr>
          <a:xfrm>
            <a:off x="350573" y="527110"/>
            <a:ext cx="6156855" cy="8089781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pPr algn="ctr"/>
            <a:r>
              <a:rPr lang="en-US" sz="4800" dirty="0">
                <a:solidFill>
                  <a:srgbClr val="2C95DD"/>
                </a:solidFill>
                <a:latin typeface="+mj-lt"/>
              </a:rPr>
              <a:t>Module – 8</a:t>
            </a:r>
          </a:p>
          <a:p>
            <a:pPr algn="ctr"/>
            <a:r>
              <a:rPr lang="en-US" sz="4800" dirty="0">
                <a:solidFill>
                  <a:srgbClr val="2C95DD"/>
                </a:solidFill>
                <a:latin typeface="+mj-lt"/>
              </a:rPr>
              <a:t>Object-Based and Unified Storage</a:t>
            </a:r>
          </a:p>
        </p:txBody>
      </p:sp>
    </p:spTree>
    <p:extLst>
      <p:ext uri="{BB962C8B-B14F-4D97-AF65-F5344CB8AC3E}">
        <p14:creationId xmlns:p14="http://schemas.microsoft.com/office/powerpoint/2010/main" val="862254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84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84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42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42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42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118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118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118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11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11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7A8FCD-CAF3-47F6-8A34-9CCB6BC41AA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118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893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F64EBD-D312-4E29-9396-4EA9F4281184}" type="slidenum">
              <a:rPr lang="en-US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89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84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8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4958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BA1DFFF-3F85-458B-986A-7762775E0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Left3/4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91200" y="914400"/>
            <a:ext cx="2971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334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Right_Pictur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_TwoColumnwith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87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47750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7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abl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381000" y="1219200"/>
            <a:ext cx="8382000" cy="4648200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4800" y="914400"/>
            <a:ext cx="8458200" cy="5105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Top_Graphic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3276600"/>
            <a:ext cx="8458200" cy="2667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4958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95683FA-D0FB-447D-82E1-0D3AF418E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aphicsTop_Bullets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733800"/>
            <a:ext cx="8458200" cy="2209800"/>
          </a:xfr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8458200" cy="2667000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4958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A4D05BE-A5A8-4D83-BF6E-65FCE94A14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Page_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143000"/>
            <a:ext cx="6705600" cy="688975"/>
          </a:xfrm>
        </p:spPr>
        <p:txBody>
          <a:bodyPr anchor="t"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4958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CDAE9-9707-4120-A90B-FABB84BE0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Picture 10" descr="EMC_proven_Professional.blue-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0640" y="206992"/>
            <a:ext cx="933047" cy="14439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Page_Lesson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6019800" cy="1219200"/>
          </a:xfrm>
        </p:spPr>
        <p:txBody>
          <a:bodyPr anchor="t"/>
          <a:lstStyle>
            <a:lvl1pPr>
              <a:defRPr sz="2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85800" y="1981200"/>
            <a:ext cx="7772400" cy="457200"/>
          </a:xfrm>
        </p:spPr>
        <p:txBody>
          <a:bodyPr/>
          <a:lstStyle>
            <a:lvl1pPr>
              <a:buNone/>
              <a:defRPr>
                <a:solidFill>
                  <a:srgbClr val="2C95DD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4958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9C12BD9-86B3-4048-86CE-AC10D4E84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ver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3" y="1524000"/>
            <a:ext cx="6705600" cy="1362075"/>
          </a:xfrm>
          <a:ln>
            <a:solidFill>
              <a:srgbClr val="777777"/>
            </a:solidFill>
          </a:ln>
        </p:spPr>
        <p:txBody>
          <a:bodyPr anchor="t"/>
          <a:lstStyle>
            <a:lvl1pPr algn="l">
              <a:defRPr sz="3200" b="1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3048000"/>
            <a:ext cx="67056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pic>
        <p:nvPicPr>
          <p:cNvPr id="6" name="Picture 5" descr="EMC_proven_Professional.blue-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04800" y="227819"/>
            <a:ext cx="1257923" cy="19467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wo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148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A4D2E-BFDE-4579-B1E4-06245D6D64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Left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Surroun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3352800"/>
            <a:ext cx="4114800" cy="25146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1"/>
            <a:ext cx="8458200" cy="228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3352800"/>
            <a:ext cx="41910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762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5800" y="6629400"/>
            <a:ext cx="41910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F0FE6C8-51A2-4AA8-BE8B-722D435E96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611779"/>
            <a:ext cx="49849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EMC Proven Professional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. Copyright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© 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2012 EMC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Corporation. All Rights Reserved</a:t>
            </a:r>
            <a:r>
              <a:rPr lang="en-US" sz="95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.</a:t>
            </a:r>
            <a:endParaRPr lang="en-US" sz="95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0" y="6102750"/>
            <a:ext cx="91440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00" r:id="rId13"/>
    <p:sldLayoutId id="2147483814" r:id="rId14"/>
    <p:sldLayoutId id="2147483801" r:id="rId1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2C95D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9pPr>
    </p:titleStyle>
    <p:bodyStyle>
      <a:lvl1pPr marL="231775" indent="-231775" algn="l" rtl="0" eaLnBrk="1" fontAlgn="base" hangingPunct="1"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charset="0"/>
        <a:buChar char="•"/>
        <a:defRPr sz="24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1pPr>
      <a:lvl2pPr marL="682625" indent="-341313" algn="l" rtl="0" eaLnBrk="1" fontAlgn="base" hangingPunct="1">
        <a:spcBef>
          <a:spcPct val="20000"/>
        </a:spcBef>
        <a:spcAft>
          <a:spcPct val="0"/>
        </a:spcAft>
        <a:buClr>
          <a:srgbClr val="FFC425"/>
        </a:buClr>
        <a:buSzPct val="90000"/>
        <a:buFont typeface="Webdings" pitchFamily="18" charset="2"/>
        <a:buChar char="4"/>
        <a:defRPr sz="22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2pPr>
      <a:lvl3pPr marL="1143000" indent="-338138" algn="l" rtl="0" eaLnBrk="1" fontAlgn="base" hangingPunct="1">
        <a:spcBef>
          <a:spcPct val="20000"/>
        </a:spcBef>
        <a:spcAft>
          <a:spcPct val="0"/>
        </a:spcAft>
        <a:buClr>
          <a:srgbClr val="B5761B"/>
        </a:buClr>
        <a:buSzPct val="90000"/>
        <a:buFont typeface="Webdings" pitchFamily="18" charset="2"/>
        <a:buChar char="8"/>
        <a:defRPr sz="20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3pPr>
      <a:lvl4pPr marL="1487488" indent="-2317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4pPr>
      <a:lvl5pPr marL="1828800" indent="-231775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110000"/>
        <a:buFont typeface="Arial" charset="0"/>
        <a:buChar char="•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0CDAE9-9707-4120-A90B-FABB84BE074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1789113" y="1524000"/>
            <a:ext cx="6705600" cy="2819400"/>
          </a:xfrm>
          <a:ln>
            <a:noFill/>
          </a:ln>
        </p:spPr>
        <p:txBody>
          <a:bodyPr/>
          <a:lstStyle/>
          <a:p>
            <a:r>
              <a:rPr lang="en-US" sz="4400" dirty="0" smtClean="0">
                <a:solidFill>
                  <a:srgbClr val="2C95DD"/>
                </a:solidFill>
              </a:rPr>
              <a:t>MODULE – 8  </a:t>
            </a:r>
            <a:br>
              <a:rPr lang="en-US" sz="4400" dirty="0" smtClean="0">
                <a:solidFill>
                  <a:srgbClr val="2C95DD"/>
                </a:solidFill>
              </a:rPr>
            </a:br>
            <a:r>
              <a:rPr lang="en-US" sz="4400" dirty="0" smtClean="0">
                <a:solidFill>
                  <a:srgbClr val="2C95DD"/>
                </a:solidFill>
              </a:rPr>
              <a:t/>
            </a:r>
            <a:br>
              <a:rPr lang="en-US" sz="4400" dirty="0" smtClean="0">
                <a:solidFill>
                  <a:srgbClr val="2C95DD"/>
                </a:solidFill>
              </a:rPr>
            </a:br>
            <a:r>
              <a:rPr lang="en-US" sz="4400" dirty="0" smtClean="0">
                <a:solidFill>
                  <a:srgbClr val="2C95DD"/>
                </a:solidFill>
              </a:rPr>
              <a:t>OBJECT-BASED AND UNIFIED STORAGE</a:t>
            </a:r>
            <a:endParaRPr lang="en-US" sz="4400" dirty="0">
              <a:solidFill>
                <a:srgbClr val="2C95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11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Traditional</a:t>
            </a:r>
            <a:r>
              <a:rPr lang="en-US" dirty="0" smtClean="0"/>
              <a:t> Vs. Object-based Storage Model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2438400" y="1703796"/>
            <a:ext cx="1839792" cy="198762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79923" y="977900"/>
            <a:ext cx="1556747" cy="389016"/>
            <a:chOff x="1960192" y="301394"/>
            <a:chExt cx="1676400" cy="457200"/>
          </a:xfrm>
        </p:grpSpPr>
        <p:sp>
          <p:nvSpPr>
            <p:cNvPr id="10" name="AutoShape 18"/>
            <p:cNvSpPr>
              <a:spLocks noChangeArrowheads="1"/>
            </p:cNvSpPr>
            <p:nvPr/>
          </p:nvSpPr>
          <p:spPr bwMode="auto">
            <a:xfrm>
              <a:off x="1960192" y="301394"/>
              <a:ext cx="16764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2166309" y="319166"/>
              <a:ext cx="1373575" cy="3978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alibri" pitchFamily="34" charset="0"/>
                </a:rPr>
                <a:t>Application</a:t>
              </a:r>
              <a:endParaRPr lang="en-US" sz="16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389111" y="5638800"/>
            <a:ext cx="192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Block-Level Access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4985804" y="1703796"/>
            <a:ext cx="1839792" cy="198762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141820" y="977900"/>
            <a:ext cx="1556747" cy="389016"/>
            <a:chOff x="4699949" y="206566"/>
            <a:chExt cx="1676400" cy="457200"/>
          </a:xfrm>
        </p:grpSpPr>
        <p:sp>
          <p:nvSpPr>
            <p:cNvPr id="15" name="AutoShape 18"/>
            <p:cNvSpPr>
              <a:spLocks noChangeArrowheads="1"/>
            </p:cNvSpPr>
            <p:nvPr/>
          </p:nvSpPr>
          <p:spPr bwMode="auto">
            <a:xfrm>
              <a:off x="4699949" y="206566"/>
              <a:ext cx="16764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4916203" y="224454"/>
              <a:ext cx="1408005" cy="3978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alibri" pitchFamily="34" charset="0"/>
                </a:rPr>
                <a:t>Application</a:t>
              </a:r>
              <a:endParaRPr lang="en-US" sz="16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grpSp>
        <p:nvGrpSpPr>
          <p:cNvPr id="17" name="Group 61"/>
          <p:cNvGrpSpPr/>
          <p:nvPr/>
        </p:nvGrpSpPr>
        <p:grpSpPr>
          <a:xfrm>
            <a:off x="2579923" y="2252598"/>
            <a:ext cx="1556747" cy="461665"/>
            <a:chOff x="4703392" y="1600200"/>
            <a:chExt cx="1676400" cy="542583"/>
          </a:xfrm>
        </p:grpSpPr>
        <p:sp>
          <p:nvSpPr>
            <p:cNvPr id="18" name="AutoShape 19"/>
            <p:cNvSpPr>
              <a:spLocks noChangeArrowheads="1"/>
            </p:cNvSpPr>
            <p:nvPr/>
          </p:nvSpPr>
          <p:spPr bwMode="auto">
            <a:xfrm flipH="1" flipV="1">
              <a:off x="4703392" y="1643848"/>
              <a:ext cx="1676400" cy="457200"/>
            </a:xfrm>
            <a:prstGeom prst="flowChartManualInpu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4800600" y="1600200"/>
              <a:ext cx="1480813" cy="542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alibri" pitchFamily="34" charset="0"/>
                </a:rPr>
                <a:t>File </a:t>
              </a:r>
              <a:r>
                <a:rPr lang="en-US" sz="1200" b="1" dirty="0" smtClean="0">
                  <a:solidFill>
                    <a:schemeClr val="bg1"/>
                  </a:solidFill>
                  <a:latin typeface="Calibri" pitchFamily="34" charset="0"/>
                </a:rPr>
                <a:t>System User Component</a:t>
              </a:r>
              <a:endParaRPr lang="en-US" sz="12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5329292" y="3691416"/>
            <a:ext cx="101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Network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15676" y="5638800"/>
            <a:ext cx="222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Object-Level Access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2" name="AutoShape 18"/>
          <p:cNvSpPr>
            <a:spLocks noChangeArrowheads="1"/>
          </p:cNvSpPr>
          <p:nvPr/>
        </p:nvSpPr>
        <p:spPr bwMode="auto">
          <a:xfrm>
            <a:off x="5148654" y="3386892"/>
            <a:ext cx="1556747" cy="19450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Calibri" pitchFamily="34" charset="0"/>
              </a:rPr>
              <a:t>OSD Interface</a:t>
            </a:r>
            <a:endParaRPr lang="en-US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23" name="Group 63"/>
          <p:cNvGrpSpPr/>
          <p:nvPr/>
        </p:nvGrpSpPr>
        <p:grpSpPr>
          <a:xfrm>
            <a:off x="5148654" y="2252598"/>
            <a:ext cx="1556747" cy="461665"/>
            <a:chOff x="4703392" y="1600200"/>
            <a:chExt cx="1676400" cy="542583"/>
          </a:xfrm>
        </p:grpSpPr>
        <p:sp>
          <p:nvSpPr>
            <p:cNvPr id="24" name="AutoShape 19"/>
            <p:cNvSpPr>
              <a:spLocks noChangeArrowheads="1"/>
            </p:cNvSpPr>
            <p:nvPr/>
          </p:nvSpPr>
          <p:spPr bwMode="auto">
            <a:xfrm flipH="1" flipV="1">
              <a:off x="4703392" y="1643849"/>
              <a:ext cx="1676400" cy="457200"/>
            </a:xfrm>
            <a:prstGeom prst="flowChartManualInpu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4800600" y="1600200"/>
              <a:ext cx="1480813" cy="542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alibri" pitchFamily="34" charset="0"/>
                </a:rPr>
                <a:t>File </a:t>
              </a:r>
              <a:r>
                <a:rPr lang="en-US" sz="1200" b="1" dirty="0" smtClean="0">
                  <a:solidFill>
                    <a:schemeClr val="bg1"/>
                  </a:solidFill>
                  <a:latin typeface="Calibri" pitchFamily="34" charset="0"/>
                </a:rPr>
                <a:t>System User Component</a:t>
              </a:r>
              <a:endParaRPr lang="en-US" sz="12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grpSp>
        <p:nvGrpSpPr>
          <p:cNvPr id="26" name="Group 67"/>
          <p:cNvGrpSpPr/>
          <p:nvPr/>
        </p:nvGrpSpPr>
        <p:grpSpPr>
          <a:xfrm>
            <a:off x="2579881" y="2665369"/>
            <a:ext cx="1603720" cy="475766"/>
            <a:chOff x="4708022" y="4698766"/>
            <a:chExt cx="1726983" cy="559155"/>
          </a:xfrm>
        </p:grpSpPr>
        <p:sp>
          <p:nvSpPr>
            <p:cNvPr id="27" name="AutoShape 19"/>
            <p:cNvSpPr>
              <a:spLocks noChangeArrowheads="1"/>
            </p:cNvSpPr>
            <p:nvPr/>
          </p:nvSpPr>
          <p:spPr bwMode="auto">
            <a:xfrm>
              <a:off x="4708022" y="4698766"/>
              <a:ext cx="1676400" cy="537335"/>
            </a:xfrm>
            <a:prstGeom prst="flowChartManualInpu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4854934" y="4715338"/>
              <a:ext cx="1580071" cy="542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Calibri" pitchFamily="34" charset="0"/>
                </a:rPr>
                <a:t>File System Storage</a:t>
              </a:r>
            </a:p>
            <a:p>
              <a:r>
                <a:rPr lang="en-US" sz="1200" b="1" dirty="0" smtClean="0">
                  <a:solidFill>
                    <a:schemeClr val="bg1"/>
                  </a:solidFill>
                  <a:latin typeface="Calibri" pitchFamily="34" charset="0"/>
                </a:rPr>
                <a:t>Component</a:t>
              </a:r>
              <a:endParaRPr lang="en-US" sz="12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29" name="Rectangle 21"/>
          <p:cNvSpPr>
            <a:spLocks noChangeArrowheads="1"/>
          </p:cNvSpPr>
          <p:nvPr/>
        </p:nvSpPr>
        <p:spPr bwMode="auto">
          <a:xfrm>
            <a:off x="4987623" y="4029970"/>
            <a:ext cx="1839792" cy="1575077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" name="AutoShape 22"/>
          <p:cNvSpPr>
            <a:spLocks noChangeArrowheads="1"/>
          </p:cNvSpPr>
          <p:nvPr/>
        </p:nvSpPr>
        <p:spPr bwMode="auto">
          <a:xfrm>
            <a:off x="5152954" y="5097384"/>
            <a:ext cx="1556747" cy="38901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5516310" y="5138004"/>
            <a:ext cx="8300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libri" pitchFamily="34" charset="0"/>
              </a:rPr>
              <a:t>Storage</a:t>
            </a:r>
          </a:p>
        </p:txBody>
      </p:sp>
      <p:grpSp>
        <p:nvGrpSpPr>
          <p:cNvPr id="32" name="Group 66"/>
          <p:cNvGrpSpPr/>
          <p:nvPr/>
        </p:nvGrpSpPr>
        <p:grpSpPr>
          <a:xfrm>
            <a:off x="5151135" y="4090384"/>
            <a:ext cx="1556747" cy="513870"/>
            <a:chOff x="4708022" y="4653984"/>
            <a:chExt cx="1676400" cy="603937"/>
          </a:xfrm>
        </p:grpSpPr>
        <p:sp>
          <p:nvSpPr>
            <p:cNvPr id="33" name="AutoShape 19"/>
            <p:cNvSpPr>
              <a:spLocks noChangeArrowheads="1"/>
            </p:cNvSpPr>
            <p:nvPr/>
          </p:nvSpPr>
          <p:spPr bwMode="auto">
            <a:xfrm>
              <a:off x="4708022" y="4653984"/>
              <a:ext cx="1676400" cy="537335"/>
            </a:xfrm>
            <a:prstGeom prst="flowChartManualInpu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4" name="Text Box 27"/>
            <p:cNvSpPr txBox="1">
              <a:spLocks noChangeArrowheads="1"/>
            </p:cNvSpPr>
            <p:nvPr/>
          </p:nvSpPr>
          <p:spPr bwMode="auto">
            <a:xfrm>
              <a:off x="5076858" y="4715338"/>
              <a:ext cx="1093031" cy="542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Calibri" pitchFamily="34" charset="0"/>
                </a:rPr>
                <a:t>OSD Storage</a:t>
              </a:r>
            </a:p>
            <a:p>
              <a:r>
                <a:rPr lang="en-US" sz="1200" b="1" dirty="0" smtClean="0">
                  <a:solidFill>
                    <a:schemeClr val="bg1"/>
                  </a:solidFill>
                  <a:latin typeface="Calibri" pitchFamily="34" charset="0"/>
                </a:rPr>
                <a:t>Component</a:t>
              </a:r>
              <a:endParaRPr lang="en-US" sz="12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35" name="AutoShape 18"/>
          <p:cNvSpPr>
            <a:spLocks noChangeArrowheads="1"/>
          </p:cNvSpPr>
          <p:nvPr/>
        </p:nvSpPr>
        <p:spPr bwMode="auto">
          <a:xfrm>
            <a:off x="5150472" y="4602181"/>
            <a:ext cx="1556747" cy="19450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Calibri" pitchFamily="34" charset="0"/>
              </a:rPr>
              <a:t>Block I/O</a:t>
            </a:r>
            <a:endParaRPr lang="en-US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" name="AutoShape 18"/>
          <p:cNvSpPr>
            <a:spLocks noChangeArrowheads="1"/>
          </p:cNvSpPr>
          <p:nvPr/>
        </p:nvSpPr>
        <p:spPr bwMode="auto">
          <a:xfrm>
            <a:off x="2579923" y="3386892"/>
            <a:ext cx="1556747" cy="19450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Calibri" pitchFamily="34" charset="0"/>
              </a:rPr>
              <a:t>Block Interface</a:t>
            </a:r>
            <a:endParaRPr lang="en-US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2438400" y="4029971"/>
            <a:ext cx="1839792" cy="157507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AutoShape 22"/>
          <p:cNvSpPr>
            <a:spLocks noChangeArrowheads="1"/>
          </p:cNvSpPr>
          <p:nvPr/>
        </p:nvSpPr>
        <p:spPr bwMode="auto">
          <a:xfrm>
            <a:off x="2579922" y="5097385"/>
            <a:ext cx="1556747" cy="38901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Text Box 28"/>
          <p:cNvSpPr txBox="1">
            <a:spLocks noChangeArrowheads="1"/>
          </p:cNvSpPr>
          <p:nvPr/>
        </p:nvSpPr>
        <p:spPr bwMode="auto">
          <a:xfrm>
            <a:off x="2943278" y="5138004"/>
            <a:ext cx="8300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libri" pitchFamily="34" charset="0"/>
              </a:rPr>
              <a:t>Storage</a:t>
            </a:r>
          </a:p>
        </p:txBody>
      </p:sp>
      <p:sp>
        <p:nvSpPr>
          <p:cNvPr id="40" name="AutoShape 18"/>
          <p:cNvSpPr>
            <a:spLocks noChangeArrowheads="1"/>
          </p:cNvSpPr>
          <p:nvPr/>
        </p:nvSpPr>
        <p:spPr bwMode="auto">
          <a:xfrm>
            <a:off x="2578104" y="4135582"/>
            <a:ext cx="1556747" cy="20781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Calibri" pitchFamily="34" charset="0"/>
              </a:rPr>
              <a:t>Block I/O</a:t>
            </a:r>
            <a:endParaRPr lang="en-US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41" name="Straight Arrow Connector 40"/>
          <p:cNvCxnSpPr>
            <a:stCxn id="18" idx="1"/>
            <a:endCxn id="24" idx="3"/>
          </p:cNvCxnSpPr>
          <p:nvPr/>
        </p:nvCxnSpPr>
        <p:spPr>
          <a:xfrm>
            <a:off x="4136670" y="2484246"/>
            <a:ext cx="1011984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" idx="3"/>
            <a:endCxn id="33" idx="1"/>
          </p:cNvCxnSpPr>
          <p:nvPr/>
        </p:nvCxnSpPr>
        <p:spPr>
          <a:xfrm>
            <a:off x="4136628" y="2893965"/>
            <a:ext cx="1014507" cy="1425015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AutoShape 18"/>
          <p:cNvSpPr>
            <a:spLocks noChangeArrowheads="1"/>
          </p:cNvSpPr>
          <p:nvPr/>
        </p:nvSpPr>
        <p:spPr bwMode="auto">
          <a:xfrm>
            <a:off x="5147800" y="1778763"/>
            <a:ext cx="1556747" cy="19450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Calibri" pitchFamily="34" charset="0"/>
              </a:rPr>
              <a:t>System Call Interface</a:t>
            </a:r>
            <a:endParaRPr lang="en-US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AutoShape 18"/>
          <p:cNvSpPr>
            <a:spLocks noChangeArrowheads="1"/>
          </p:cNvSpPr>
          <p:nvPr/>
        </p:nvSpPr>
        <p:spPr bwMode="auto">
          <a:xfrm>
            <a:off x="2579923" y="1778763"/>
            <a:ext cx="1556747" cy="19450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Calibri" pitchFamily="34" charset="0"/>
              </a:rPr>
              <a:t>System Call Interface</a:t>
            </a:r>
            <a:endParaRPr lang="en-US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358296" y="1416330"/>
            <a:ext cx="0" cy="2593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913061" y="1416330"/>
            <a:ext cx="0" cy="2593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358296" y="1987595"/>
            <a:ext cx="0" cy="2593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352800" y="3144256"/>
            <a:ext cx="0" cy="2286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352800" y="3716864"/>
            <a:ext cx="0" cy="28527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352800" y="4381370"/>
            <a:ext cx="0" cy="67267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943600" y="1989015"/>
            <a:ext cx="0" cy="2593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943600" y="2719916"/>
            <a:ext cx="0" cy="61152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943600" y="4826000"/>
            <a:ext cx="0" cy="2593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943600" y="3718170"/>
            <a:ext cx="0" cy="28527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52400" y="2576979"/>
            <a:ext cx="2120904" cy="89624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 smtClean="0"/>
              <a:t>*maps the files to the physical location on the disk drive</a:t>
            </a:r>
            <a:endParaRPr lang="en-PH" sz="1400" dirty="0"/>
          </a:p>
        </p:txBody>
      </p:sp>
      <p:sp>
        <p:nvSpPr>
          <p:cNvPr id="4" name="Rectangle 3"/>
          <p:cNvSpPr/>
          <p:nvPr/>
        </p:nvSpPr>
        <p:spPr>
          <a:xfrm>
            <a:off x="2389111" y="2576979"/>
            <a:ext cx="1928889" cy="7522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55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Vs. </a:t>
            </a:r>
            <a:r>
              <a:rPr lang="en-US" u="sng" dirty="0" smtClean="0"/>
              <a:t>Object-based</a:t>
            </a:r>
            <a:r>
              <a:rPr lang="en-US" dirty="0" smtClean="0"/>
              <a:t> Storage Model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2438400" y="1703796"/>
            <a:ext cx="1839792" cy="198762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79923" y="977900"/>
            <a:ext cx="1556747" cy="389016"/>
            <a:chOff x="1960192" y="301394"/>
            <a:chExt cx="1676400" cy="457200"/>
          </a:xfrm>
        </p:grpSpPr>
        <p:sp>
          <p:nvSpPr>
            <p:cNvPr id="10" name="AutoShape 18"/>
            <p:cNvSpPr>
              <a:spLocks noChangeArrowheads="1"/>
            </p:cNvSpPr>
            <p:nvPr/>
          </p:nvSpPr>
          <p:spPr bwMode="auto">
            <a:xfrm>
              <a:off x="1960192" y="301394"/>
              <a:ext cx="16764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2166309" y="319166"/>
              <a:ext cx="1373575" cy="3978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alibri" pitchFamily="34" charset="0"/>
                </a:rPr>
                <a:t>Application</a:t>
              </a:r>
              <a:endParaRPr lang="en-US" sz="16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389111" y="5638800"/>
            <a:ext cx="192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Block-Level Access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4985804" y="1703796"/>
            <a:ext cx="1839792" cy="198762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141820" y="977900"/>
            <a:ext cx="1556747" cy="389016"/>
            <a:chOff x="4699949" y="206566"/>
            <a:chExt cx="1676400" cy="457200"/>
          </a:xfrm>
        </p:grpSpPr>
        <p:sp>
          <p:nvSpPr>
            <p:cNvPr id="15" name="AutoShape 18"/>
            <p:cNvSpPr>
              <a:spLocks noChangeArrowheads="1"/>
            </p:cNvSpPr>
            <p:nvPr/>
          </p:nvSpPr>
          <p:spPr bwMode="auto">
            <a:xfrm>
              <a:off x="4699949" y="206566"/>
              <a:ext cx="16764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4916203" y="224454"/>
              <a:ext cx="1408005" cy="3978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alibri" pitchFamily="34" charset="0"/>
                </a:rPr>
                <a:t>Application</a:t>
              </a:r>
              <a:endParaRPr lang="en-US" sz="16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grpSp>
        <p:nvGrpSpPr>
          <p:cNvPr id="17" name="Group 61"/>
          <p:cNvGrpSpPr/>
          <p:nvPr/>
        </p:nvGrpSpPr>
        <p:grpSpPr>
          <a:xfrm>
            <a:off x="2579923" y="2252598"/>
            <a:ext cx="1556747" cy="461665"/>
            <a:chOff x="4703392" y="1600200"/>
            <a:chExt cx="1676400" cy="542583"/>
          </a:xfrm>
        </p:grpSpPr>
        <p:sp>
          <p:nvSpPr>
            <p:cNvPr id="18" name="AutoShape 19"/>
            <p:cNvSpPr>
              <a:spLocks noChangeArrowheads="1"/>
            </p:cNvSpPr>
            <p:nvPr/>
          </p:nvSpPr>
          <p:spPr bwMode="auto">
            <a:xfrm flipH="1" flipV="1">
              <a:off x="4703392" y="1643848"/>
              <a:ext cx="1676400" cy="457200"/>
            </a:xfrm>
            <a:prstGeom prst="flowChartManualInpu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4800600" y="1600200"/>
              <a:ext cx="1480813" cy="542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alibri" pitchFamily="34" charset="0"/>
                </a:rPr>
                <a:t>File </a:t>
              </a:r>
              <a:r>
                <a:rPr lang="en-US" sz="1200" b="1" dirty="0" smtClean="0">
                  <a:solidFill>
                    <a:schemeClr val="bg1"/>
                  </a:solidFill>
                  <a:latin typeface="Calibri" pitchFamily="34" charset="0"/>
                </a:rPr>
                <a:t>System User Component</a:t>
              </a:r>
              <a:endParaRPr lang="en-US" sz="12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5329292" y="3691416"/>
            <a:ext cx="101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Network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15676" y="5638800"/>
            <a:ext cx="222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Object-Level Access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2" name="AutoShape 18"/>
          <p:cNvSpPr>
            <a:spLocks noChangeArrowheads="1"/>
          </p:cNvSpPr>
          <p:nvPr/>
        </p:nvSpPr>
        <p:spPr bwMode="auto">
          <a:xfrm>
            <a:off x="5148654" y="3386892"/>
            <a:ext cx="1556747" cy="19450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Calibri" pitchFamily="34" charset="0"/>
              </a:rPr>
              <a:t>OSD Interface</a:t>
            </a:r>
            <a:endParaRPr lang="en-US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23" name="Group 63"/>
          <p:cNvGrpSpPr/>
          <p:nvPr/>
        </p:nvGrpSpPr>
        <p:grpSpPr>
          <a:xfrm>
            <a:off x="5148654" y="2252598"/>
            <a:ext cx="1556747" cy="461665"/>
            <a:chOff x="4703392" y="1600200"/>
            <a:chExt cx="1676400" cy="542583"/>
          </a:xfrm>
        </p:grpSpPr>
        <p:sp>
          <p:nvSpPr>
            <p:cNvPr id="24" name="AutoShape 19"/>
            <p:cNvSpPr>
              <a:spLocks noChangeArrowheads="1"/>
            </p:cNvSpPr>
            <p:nvPr/>
          </p:nvSpPr>
          <p:spPr bwMode="auto">
            <a:xfrm flipH="1" flipV="1">
              <a:off x="4703392" y="1643849"/>
              <a:ext cx="1676400" cy="457200"/>
            </a:xfrm>
            <a:prstGeom prst="flowChartManualInpu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4800600" y="1600200"/>
              <a:ext cx="1480813" cy="542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alibri" pitchFamily="34" charset="0"/>
                </a:rPr>
                <a:t>File </a:t>
              </a:r>
              <a:r>
                <a:rPr lang="en-US" sz="1200" b="1" dirty="0" smtClean="0">
                  <a:solidFill>
                    <a:schemeClr val="bg1"/>
                  </a:solidFill>
                  <a:latin typeface="Calibri" pitchFamily="34" charset="0"/>
                </a:rPr>
                <a:t>System User Component</a:t>
              </a:r>
              <a:endParaRPr lang="en-US" sz="12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grpSp>
        <p:nvGrpSpPr>
          <p:cNvPr id="26" name="Group 67"/>
          <p:cNvGrpSpPr/>
          <p:nvPr/>
        </p:nvGrpSpPr>
        <p:grpSpPr>
          <a:xfrm>
            <a:off x="2579881" y="2665369"/>
            <a:ext cx="1603720" cy="475766"/>
            <a:chOff x="4708022" y="4698766"/>
            <a:chExt cx="1726983" cy="559155"/>
          </a:xfrm>
        </p:grpSpPr>
        <p:sp>
          <p:nvSpPr>
            <p:cNvPr id="27" name="AutoShape 19"/>
            <p:cNvSpPr>
              <a:spLocks noChangeArrowheads="1"/>
            </p:cNvSpPr>
            <p:nvPr/>
          </p:nvSpPr>
          <p:spPr bwMode="auto">
            <a:xfrm>
              <a:off x="4708022" y="4698766"/>
              <a:ext cx="1676400" cy="537335"/>
            </a:xfrm>
            <a:prstGeom prst="flowChartManualInpu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4854934" y="4715338"/>
              <a:ext cx="1580071" cy="542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Calibri" pitchFamily="34" charset="0"/>
                </a:rPr>
                <a:t>File System Storage</a:t>
              </a:r>
            </a:p>
            <a:p>
              <a:r>
                <a:rPr lang="en-US" sz="1200" b="1" dirty="0" smtClean="0">
                  <a:solidFill>
                    <a:schemeClr val="bg1"/>
                  </a:solidFill>
                  <a:latin typeface="Calibri" pitchFamily="34" charset="0"/>
                </a:rPr>
                <a:t>Component</a:t>
              </a:r>
              <a:endParaRPr lang="en-US" sz="12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29" name="Rectangle 21"/>
          <p:cNvSpPr>
            <a:spLocks noChangeArrowheads="1"/>
          </p:cNvSpPr>
          <p:nvPr/>
        </p:nvSpPr>
        <p:spPr bwMode="auto">
          <a:xfrm>
            <a:off x="4987623" y="4029970"/>
            <a:ext cx="1839792" cy="1575077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" name="AutoShape 22"/>
          <p:cNvSpPr>
            <a:spLocks noChangeArrowheads="1"/>
          </p:cNvSpPr>
          <p:nvPr/>
        </p:nvSpPr>
        <p:spPr bwMode="auto">
          <a:xfrm>
            <a:off x="5152954" y="5097384"/>
            <a:ext cx="1556747" cy="38901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5516310" y="5138004"/>
            <a:ext cx="8300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libri" pitchFamily="34" charset="0"/>
              </a:rPr>
              <a:t>Storage</a:t>
            </a:r>
          </a:p>
        </p:txBody>
      </p:sp>
      <p:grpSp>
        <p:nvGrpSpPr>
          <p:cNvPr id="32" name="Group 66"/>
          <p:cNvGrpSpPr/>
          <p:nvPr/>
        </p:nvGrpSpPr>
        <p:grpSpPr>
          <a:xfrm>
            <a:off x="5151135" y="4090384"/>
            <a:ext cx="1556747" cy="513870"/>
            <a:chOff x="4708022" y="4653984"/>
            <a:chExt cx="1676400" cy="603937"/>
          </a:xfrm>
        </p:grpSpPr>
        <p:sp>
          <p:nvSpPr>
            <p:cNvPr id="33" name="AutoShape 19"/>
            <p:cNvSpPr>
              <a:spLocks noChangeArrowheads="1"/>
            </p:cNvSpPr>
            <p:nvPr/>
          </p:nvSpPr>
          <p:spPr bwMode="auto">
            <a:xfrm>
              <a:off x="4708022" y="4653984"/>
              <a:ext cx="1676400" cy="537335"/>
            </a:xfrm>
            <a:prstGeom prst="flowChartManualInpu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4" name="Text Box 27"/>
            <p:cNvSpPr txBox="1">
              <a:spLocks noChangeArrowheads="1"/>
            </p:cNvSpPr>
            <p:nvPr/>
          </p:nvSpPr>
          <p:spPr bwMode="auto">
            <a:xfrm>
              <a:off x="5076858" y="4715338"/>
              <a:ext cx="1093031" cy="542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Calibri" pitchFamily="34" charset="0"/>
                </a:rPr>
                <a:t>OSD Storage</a:t>
              </a:r>
            </a:p>
            <a:p>
              <a:r>
                <a:rPr lang="en-US" sz="1200" b="1" dirty="0" smtClean="0">
                  <a:solidFill>
                    <a:schemeClr val="bg1"/>
                  </a:solidFill>
                  <a:latin typeface="Calibri" pitchFamily="34" charset="0"/>
                </a:rPr>
                <a:t>Component</a:t>
              </a:r>
              <a:endParaRPr lang="en-US" sz="12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35" name="AutoShape 18"/>
          <p:cNvSpPr>
            <a:spLocks noChangeArrowheads="1"/>
          </p:cNvSpPr>
          <p:nvPr/>
        </p:nvSpPr>
        <p:spPr bwMode="auto">
          <a:xfrm>
            <a:off x="5150472" y="4602181"/>
            <a:ext cx="1556747" cy="19450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Calibri" pitchFamily="34" charset="0"/>
              </a:rPr>
              <a:t>Block I/O</a:t>
            </a:r>
            <a:endParaRPr lang="en-US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" name="AutoShape 18"/>
          <p:cNvSpPr>
            <a:spLocks noChangeArrowheads="1"/>
          </p:cNvSpPr>
          <p:nvPr/>
        </p:nvSpPr>
        <p:spPr bwMode="auto">
          <a:xfrm>
            <a:off x="2579923" y="3386892"/>
            <a:ext cx="1556747" cy="19450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Calibri" pitchFamily="34" charset="0"/>
              </a:rPr>
              <a:t>Block Interface</a:t>
            </a:r>
            <a:endParaRPr lang="en-US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2438400" y="4029971"/>
            <a:ext cx="1839792" cy="157507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AutoShape 22"/>
          <p:cNvSpPr>
            <a:spLocks noChangeArrowheads="1"/>
          </p:cNvSpPr>
          <p:nvPr/>
        </p:nvSpPr>
        <p:spPr bwMode="auto">
          <a:xfrm>
            <a:off x="2579922" y="5097385"/>
            <a:ext cx="1556747" cy="38901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Text Box 28"/>
          <p:cNvSpPr txBox="1">
            <a:spLocks noChangeArrowheads="1"/>
          </p:cNvSpPr>
          <p:nvPr/>
        </p:nvSpPr>
        <p:spPr bwMode="auto">
          <a:xfrm>
            <a:off x="2943278" y="5138004"/>
            <a:ext cx="8300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libri" pitchFamily="34" charset="0"/>
              </a:rPr>
              <a:t>Storage</a:t>
            </a:r>
          </a:p>
        </p:txBody>
      </p:sp>
      <p:sp>
        <p:nvSpPr>
          <p:cNvPr id="40" name="AutoShape 18"/>
          <p:cNvSpPr>
            <a:spLocks noChangeArrowheads="1"/>
          </p:cNvSpPr>
          <p:nvPr/>
        </p:nvSpPr>
        <p:spPr bwMode="auto">
          <a:xfrm>
            <a:off x="2578104" y="4135582"/>
            <a:ext cx="1556747" cy="20781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Calibri" pitchFamily="34" charset="0"/>
              </a:rPr>
              <a:t>Block I/O</a:t>
            </a:r>
            <a:endParaRPr lang="en-US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41" name="Straight Arrow Connector 40"/>
          <p:cNvCxnSpPr>
            <a:stCxn id="18" idx="1"/>
            <a:endCxn id="24" idx="3"/>
          </p:cNvCxnSpPr>
          <p:nvPr/>
        </p:nvCxnSpPr>
        <p:spPr>
          <a:xfrm>
            <a:off x="4136670" y="2484246"/>
            <a:ext cx="1011984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" idx="3"/>
            <a:endCxn id="33" idx="1"/>
          </p:cNvCxnSpPr>
          <p:nvPr/>
        </p:nvCxnSpPr>
        <p:spPr>
          <a:xfrm>
            <a:off x="4136628" y="2893965"/>
            <a:ext cx="1014507" cy="1425015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AutoShape 18"/>
          <p:cNvSpPr>
            <a:spLocks noChangeArrowheads="1"/>
          </p:cNvSpPr>
          <p:nvPr/>
        </p:nvSpPr>
        <p:spPr bwMode="auto">
          <a:xfrm>
            <a:off x="5147800" y="1778763"/>
            <a:ext cx="1556747" cy="19450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Calibri" pitchFamily="34" charset="0"/>
              </a:rPr>
              <a:t>System Call Interface</a:t>
            </a:r>
            <a:endParaRPr lang="en-US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AutoShape 18"/>
          <p:cNvSpPr>
            <a:spLocks noChangeArrowheads="1"/>
          </p:cNvSpPr>
          <p:nvPr/>
        </p:nvSpPr>
        <p:spPr bwMode="auto">
          <a:xfrm>
            <a:off x="2579923" y="1778763"/>
            <a:ext cx="1556747" cy="19450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Calibri" pitchFamily="34" charset="0"/>
              </a:rPr>
              <a:t>System Call Interface</a:t>
            </a:r>
            <a:endParaRPr lang="en-US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358296" y="1416330"/>
            <a:ext cx="0" cy="2593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913061" y="1416330"/>
            <a:ext cx="0" cy="2593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358296" y="1987595"/>
            <a:ext cx="0" cy="2593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352800" y="3144256"/>
            <a:ext cx="0" cy="2286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352800" y="3716864"/>
            <a:ext cx="0" cy="28527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352800" y="4381370"/>
            <a:ext cx="0" cy="67267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943600" y="1989015"/>
            <a:ext cx="0" cy="2593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943600" y="2719916"/>
            <a:ext cx="0" cy="61152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943600" y="4826000"/>
            <a:ext cx="0" cy="2593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943600" y="3718170"/>
            <a:ext cx="0" cy="28527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137400" y="3869757"/>
            <a:ext cx="1993904" cy="13586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 smtClean="0"/>
              <a:t>*low-level storage and space management functions</a:t>
            </a:r>
          </a:p>
          <a:p>
            <a:r>
              <a:rPr lang="en-PH" sz="1400" dirty="0" smtClean="0"/>
              <a:t>*security</a:t>
            </a:r>
          </a:p>
          <a:p>
            <a:r>
              <a:rPr lang="en-PH" sz="1400" dirty="0" smtClean="0"/>
              <a:t>*access control</a:t>
            </a:r>
            <a:endParaRPr lang="en-PH" sz="1400" dirty="0"/>
          </a:p>
        </p:txBody>
      </p:sp>
      <p:sp>
        <p:nvSpPr>
          <p:cNvPr id="56" name="Rectangle 55"/>
          <p:cNvSpPr/>
          <p:nvPr/>
        </p:nvSpPr>
        <p:spPr>
          <a:xfrm>
            <a:off x="4987623" y="3938940"/>
            <a:ext cx="1928889" cy="7522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757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of </a:t>
            </a:r>
            <a:r>
              <a:rPr lang="en-US" dirty="0" smtClean="0"/>
              <a:t>Object-based </a:t>
            </a:r>
            <a:r>
              <a:rPr lang="en-US" dirty="0"/>
              <a:t>Storage Device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0" name="Content Placeholder 73"/>
          <p:cNvSpPr txBox="1">
            <a:spLocks/>
          </p:cNvSpPr>
          <p:nvPr/>
        </p:nvSpPr>
        <p:spPr>
          <a:xfrm>
            <a:off x="304800" y="4267200"/>
            <a:ext cx="8458200" cy="1752600"/>
          </a:xfrm>
          <a:prstGeom prst="rect">
            <a:avLst/>
          </a:prstGeom>
        </p:spPr>
        <p:txBody>
          <a:bodyPr/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defRPr sz="24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682625" indent="-341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425"/>
              </a:buClr>
              <a:buSzPct val="90000"/>
              <a:buFont typeface="Webdings" pitchFamily="18" charset="2"/>
              <a:buChar char="4"/>
              <a:defRPr sz="22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3381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5761B"/>
              </a:buClr>
              <a:buSzPct val="90000"/>
              <a:buFont typeface="Webdings" pitchFamily="18" charset="2"/>
              <a:buChar char="8"/>
              <a:defRPr sz="20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 marL="1487488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110000"/>
              <a:buFont typeface="Arial" charset="0"/>
              <a:buChar char="•"/>
              <a:defRPr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OSD system typically comprises three key components:</a:t>
            </a:r>
          </a:p>
          <a:p>
            <a:pPr lvl="1"/>
            <a:r>
              <a:rPr lang="en-US" dirty="0" smtClean="0"/>
              <a:t>OSD nodes</a:t>
            </a:r>
          </a:p>
          <a:p>
            <a:pPr lvl="1"/>
            <a:r>
              <a:rPr lang="en-US" dirty="0" smtClean="0"/>
              <a:t>Internal network</a:t>
            </a:r>
          </a:p>
          <a:p>
            <a:pPr lvl="1"/>
            <a:r>
              <a:rPr lang="en-US" dirty="0" smtClean="0"/>
              <a:t>Storage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204470" y="1017622"/>
            <a:ext cx="8710930" cy="3173378"/>
            <a:chOff x="204470" y="1017622"/>
            <a:chExt cx="8710930" cy="3173378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2380916" y="2498112"/>
              <a:ext cx="354993" cy="0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endCxn id="13" idx="1"/>
            </p:cNvCxnSpPr>
            <p:nvPr/>
          </p:nvCxnSpPr>
          <p:spPr>
            <a:xfrm>
              <a:off x="4998720" y="2483547"/>
              <a:ext cx="1706880" cy="0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endCxn id="31" idx="1"/>
            </p:cNvCxnSpPr>
            <p:nvPr/>
          </p:nvCxnSpPr>
          <p:spPr>
            <a:xfrm>
              <a:off x="1193165" y="2497783"/>
              <a:ext cx="293383" cy="0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04470" y="3508320"/>
              <a:ext cx="11671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Application</a:t>
              </a:r>
            </a:p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Server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91400" y="3687346"/>
              <a:ext cx="8179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Storage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705600" y="1309261"/>
              <a:ext cx="2057400" cy="234857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941320" y="1309261"/>
              <a:ext cx="1752600" cy="2133600"/>
            </a:xfrm>
            <a:prstGeom prst="round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118659" y="1385461"/>
              <a:ext cx="1371600" cy="762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Calibri" pitchFamily="34" charset="0"/>
                  <a:cs typeface="Calibri" pitchFamily="34" charset="0"/>
                </a:rPr>
                <a:t>Metadata Server</a:t>
              </a:r>
              <a:endParaRPr lang="en-US" sz="11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118659" y="2299861"/>
              <a:ext cx="1371600" cy="762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Calibri" pitchFamily="34" charset="0"/>
                  <a:cs typeface="Calibri" pitchFamily="34" charset="0"/>
                </a:rPr>
                <a:t>Storage Server</a:t>
              </a:r>
              <a:endParaRPr lang="en-US" sz="11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98520" y="3138061"/>
              <a:ext cx="769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Calibri" pitchFamily="34" charset="0"/>
                  <a:cs typeface="Calibri" pitchFamily="34" charset="0"/>
                </a:rPr>
                <a:t>OSD Node</a:t>
              </a:r>
              <a:endParaRPr lang="en-US" sz="11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093720" y="1461661"/>
              <a:ext cx="1752600" cy="2133600"/>
            </a:xfrm>
            <a:prstGeom prst="round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271059" y="1537861"/>
              <a:ext cx="1371600" cy="762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Calibri" pitchFamily="34" charset="0"/>
                  <a:cs typeface="Calibri" pitchFamily="34" charset="0"/>
                </a:rPr>
                <a:t>Metadata Server</a:t>
              </a:r>
              <a:endParaRPr lang="en-US" sz="11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271059" y="2452261"/>
              <a:ext cx="1371600" cy="762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Calibri" pitchFamily="34" charset="0"/>
                  <a:cs typeface="Calibri" pitchFamily="34" charset="0"/>
                </a:rPr>
                <a:t>Storage Server</a:t>
              </a:r>
              <a:endParaRPr lang="en-US" sz="11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50920" y="3290461"/>
              <a:ext cx="769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Calibri" pitchFamily="34" charset="0"/>
                  <a:cs typeface="Calibri" pitchFamily="34" charset="0"/>
                </a:rPr>
                <a:t>OSD Node</a:t>
              </a:r>
              <a:endParaRPr lang="en-US" sz="11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246120" y="1614061"/>
              <a:ext cx="1752600" cy="2133600"/>
            </a:xfrm>
            <a:prstGeom prst="round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423459" y="1690261"/>
              <a:ext cx="1371600" cy="762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Metadata Service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423459" y="2604661"/>
              <a:ext cx="1371600" cy="762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Storage Service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20195" y="3687346"/>
              <a:ext cx="11208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OSD Nodes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743200" y="1017622"/>
              <a:ext cx="6172200" cy="3009900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38080" y="3852446"/>
              <a:ext cx="118244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OSD System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3212" y="2176547"/>
              <a:ext cx="990576" cy="642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7562" y="1461661"/>
              <a:ext cx="545738" cy="545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5" descr="C:\Documents and Settings\patils1\Local Settings\Temp\colored Icons\Host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532" y="1106857"/>
              <a:ext cx="1061982" cy="2454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1752600" y="2338776"/>
              <a:ext cx="4572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IP</a:t>
              </a:r>
              <a:endParaRPr 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6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025" y="1461661"/>
              <a:ext cx="545738" cy="545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2487" y="1461661"/>
              <a:ext cx="545738" cy="545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7562" y="2195173"/>
              <a:ext cx="545738" cy="545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025" y="2195173"/>
              <a:ext cx="545738" cy="545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2487" y="2195173"/>
              <a:ext cx="545738" cy="545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7562" y="2928685"/>
              <a:ext cx="545738" cy="545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025" y="2928685"/>
              <a:ext cx="545738" cy="545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2487" y="2928685"/>
              <a:ext cx="545738" cy="545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791" y="2148346"/>
              <a:ext cx="1033484" cy="670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5511599" y="2255522"/>
              <a:ext cx="7402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alibri" pitchFamily="34" charset="0"/>
                  <a:cs typeface="Calibri" pitchFamily="34" charset="0"/>
                </a:rPr>
                <a:t>Internal</a:t>
              </a:r>
            </a:p>
            <a:p>
              <a:pPr algn="ctr"/>
              <a:r>
                <a:rPr lang="en-US" sz="1200" b="1" dirty="0" smtClean="0">
                  <a:latin typeface="Calibri" pitchFamily="34" charset="0"/>
                  <a:cs typeface="Calibri" pitchFamily="34" charset="0"/>
                </a:rPr>
                <a:t>Network</a:t>
              </a:r>
              <a:endParaRPr 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555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of </a:t>
            </a:r>
            <a:r>
              <a:rPr lang="en-US" dirty="0" smtClean="0"/>
              <a:t>Object-based </a:t>
            </a:r>
            <a:r>
              <a:rPr lang="en-US" dirty="0"/>
              <a:t>Storage Device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0" name="Content Placeholder 73"/>
          <p:cNvSpPr txBox="1">
            <a:spLocks/>
          </p:cNvSpPr>
          <p:nvPr/>
        </p:nvSpPr>
        <p:spPr>
          <a:xfrm>
            <a:off x="304800" y="4267200"/>
            <a:ext cx="8458200" cy="1752600"/>
          </a:xfrm>
          <a:prstGeom prst="rect">
            <a:avLst/>
          </a:prstGeom>
        </p:spPr>
        <p:txBody>
          <a:bodyPr/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defRPr sz="24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682625" indent="-341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425"/>
              </a:buClr>
              <a:buSzPct val="90000"/>
              <a:buFont typeface="Webdings" pitchFamily="18" charset="2"/>
              <a:buChar char="4"/>
              <a:defRPr sz="22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3381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5761B"/>
              </a:buClr>
              <a:buSzPct val="90000"/>
              <a:buFont typeface="Webdings" pitchFamily="18" charset="2"/>
              <a:buChar char="8"/>
              <a:defRPr sz="20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 marL="1487488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110000"/>
              <a:buFont typeface="Arial" charset="0"/>
              <a:buChar char="•"/>
              <a:defRPr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OSD system typically comprises three key components:</a:t>
            </a:r>
          </a:p>
          <a:p>
            <a:pPr lvl="1"/>
            <a:r>
              <a:rPr lang="en-US" dirty="0" smtClean="0"/>
              <a:t>OSD nodes</a:t>
            </a:r>
          </a:p>
          <a:p>
            <a:pPr lvl="1"/>
            <a:r>
              <a:rPr lang="en-US" dirty="0" smtClean="0"/>
              <a:t>Internal network</a:t>
            </a:r>
          </a:p>
          <a:p>
            <a:pPr lvl="1"/>
            <a:r>
              <a:rPr lang="en-US" dirty="0" smtClean="0"/>
              <a:t>Storage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204470" y="1017622"/>
            <a:ext cx="8710930" cy="3173378"/>
            <a:chOff x="204470" y="1017622"/>
            <a:chExt cx="8710930" cy="3173378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2380916" y="2498112"/>
              <a:ext cx="354993" cy="0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endCxn id="13" idx="1"/>
            </p:cNvCxnSpPr>
            <p:nvPr/>
          </p:nvCxnSpPr>
          <p:spPr>
            <a:xfrm>
              <a:off x="4998720" y="2483547"/>
              <a:ext cx="1706880" cy="0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endCxn id="31" idx="1"/>
            </p:cNvCxnSpPr>
            <p:nvPr/>
          </p:nvCxnSpPr>
          <p:spPr>
            <a:xfrm>
              <a:off x="1193165" y="2497783"/>
              <a:ext cx="293383" cy="0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04470" y="3508320"/>
              <a:ext cx="11671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Application</a:t>
              </a:r>
            </a:p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Server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91400" y="3687346"/>
              <a:ext cx="8179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Storage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705600" y="1309261"/>
              <a:ext cx="2057400" cy="234857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941320" y="1309261"/>
              <a:ext cx="1752600" cy="2133600"/>
            </a:xfrm>
            <a:prstGeom prst="round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118659" y="1385461"/>
              <a:ext cx="1371600" cy="762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Calibri" pitchFamily="34" charset="0"/>
                  <a:cs typeface="Calibri" pitchFamily="34" charset="0"/>
                </a:rPr>
                <a:t>Metadata Server</a:t>
              </a:r>
              <a:endParaRPr lang="en-US" sz="11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118659" y="2299861"/>
              <a:ext cx="1371600" cy="762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Calibri" pitchFamily="34" charset="0"/>
                  <a:cs typeface="Calibri" pitchFamily="34" charset="0"/>
                </a:rPr>
                <a:t>Storage Server</a:t>
              </a:r>
              <a:endParaRPr lang="en-US" sz="11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98520" y="3138061"/>
              <a:ext cx="769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Calibri" pitchFamily="34" charset="0"/>
                  <a:cs typeface="Calibri" pitchFamily="34" charset="0"/>
                </a:rPr>
                <a:t>OSD Node</a:t>
              </a:r>
              <a:endParaRPr lang="en-US" sz="11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093720" y="1461661"/>
              <a:ext cx="1752600" cy="2133600"/>
            </a:xfrm>
            <a:prstGeom prst="round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271059" y="1537861"/>
              <a:ext cx="1371600" cy="762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Calibri" pitchFamily="34" charset="0"/>
                  <a:cs typeface="Calibri" pitchFamily="34" charset="0"/>
                </a:rPr>
                <a:t>Metadata Server</a:t>
              </a:r>
              <a:endParaRPr lang="en-US" sz="11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271059" y="2452261"/>
              <a:ext cx="1371600" cy="762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Calibri" pitchFamily="34" charset="0"/>
                  <a:cs typeface="Calibri" pitchFamily="34" charset="0"/>
                </a:rPr>
                <a:t>Storage Server</a:t>
              </a:r>
              <a:endParaRPr lang="en-US" sz="11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50920" y="3290461"/>
              <a:ext cx="769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Calibri" pitchFamily="34" charset="0"/>
                  <a:cs typeface="Calibri" pitchFamily="34" charset="0"/>
                </a:rPr>
                <a:t>OSD Node</a:t>
              </a:r>
              <a:endParaRPr lang="en-US" sz="11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246120" y="1614061"/>
              <a:ext cx="1752600" cy="2133600"/>
            </a:xfrm>
            <a:prstGeom prst="round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423459" y="1690261"/>
              <a:ext cx="1371600" cy="762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Metadata Service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423459" y="2604661"/>
              <a:ext cx="1371600" cy="762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Storage Service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20195" y="3687346"/>
              <a:ext cx="11208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OSD Nodes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743200" y="1017622"/>
              <a:ext cx="6172200" cy="3009900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38080" y="3852446"/>
              <a:ext cx="118244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OSD System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3212" y="2176547"/>
              <a:ext cx="990576" cy="642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7562" y="1461661"/>
              <a:ext cx="545738" cy="545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5" descr="C:\Documents and Settings\patils1\Local Settings\Temp\colored Icons\Host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532" y="1106857"/>
              <a:ext cx="1061982" cy="2454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1752600" y="2338776"/>
              <a:ext cx="4572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IP</a:t>
              </a:r>
              <a:endParaRPr 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6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025" y="1461661"/>
              <a:ext cx="545738" cy="545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2487" y="1461661"/>
              <a:ext cx="545738" cy="545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7562" y="2195173"/>
              <a:ext cx="545738" cy="545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025" y="2195173"/>
              <a:ext cx="545738" cy="545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2487" y="2195173"/>
              <a:ext cx="545738" cy="545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7562" y="2928685"/>
              <a:ext cx="545738" cy="545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025" y="2928685"/>
              <a:ext cx="545738" cy="545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2487" y="2928685"/>
              <a:ext cx="545738" cy="545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791" y="2148346"/>
              <a:ext cx="1033484" cy="670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5511599" y="2255522"/>
              <a:ext cx="7402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alibri" pitchFamily="34" charset="0"/>
                  <a:cs typeface="Calibri" pitchFamily="34" charset="0"/>
                </a:rPr>
                <a:t>Internal</a:t>
              </a:r>
            </a:p>
            <a:p>
              <a:pPr algn="ctr"/>
              <a:r>
                <a:rPr lang="en-US" sz="1200" b="1" dirty="0" smtClean="0">
                  <a:latin typeface="Calibri" pitchFamily="34" charset="0"/>
                  <a:cs typeface="Calibri" pitchFamily="34" charset="0"/>
                </a:rPr>
                <a:t>Network</a:t>
              </a:r>
              <a:endParaRPr 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1026" name="Picture 2" descr="C:\Users\solomonk\Desktop\arrow_right_yello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412" y="1719589"/>
            <a:ext cx="763908" cy="7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450512" y="1689921"/>
            <a:ext cx="1993904" cy="64885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 smtClean="0"/>
              <a:t>*generates object ID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90096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of </a:t>
            </a:r>
            <a:r>
              <a:rPr lang="en-US" dirty="0" smtClean="0"/>
              <a:t>Object-based </a:t>
            </a:r>
            <a:r>
              <a:rPr lang="en-US" dirty="0"/>
              <a:t>Storage Device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0" name="Content Placeholder 73"/>
          <p:cNvSpPr txBox="1">
            <a:spLocks/>
          </p:cNvSpPr>
          <p:nvPr/>
        </p:nvSpPr>
        <p:spPr>
          <a:xfrm>
            <a:off x="304800" y="4267200"/>
            <a:ext cx="8458200" cy="1752600"/>
          </a:xfrm>
          <a:prstGeom prst="rect">
            <a:avLst/>
          </a:prstGeom>
        </p:spPr>
        <p:txBody>
          <a:bodyPr/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defRPr sz="24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682625" indent="-341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425"/>
              </a:buClr>
              <a:buSzPct val="90000"/>
              <a:buFont typeface="Webdings" pitchFamily="18" charset="2"/>
              <a:buChar char="4"/>
              <a:defRPr sz="22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3381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5761B"/>
              </a:buClr>
              <a:buSzPct val="90000"/>
              <a:buFont typeface="Webdings" pitchFamily="18" charset="2"/>
              <a:buChar char="8"/>
              <a:defRPr sz="20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 marL="1487488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110000"/>
              <a:buFont typeface="Arial" charset="0"/>
              <a:buChar char="•"/>
              <a:defRPr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OSD system typically comprises three key components:</a:t>
            </a:r>
          </a:p>
          <a:p>
            <a:pPr lvl="1"/>
            <a:r>
              <a:rPr lang="en-US" dirty="0" smtClean="0"/>
              <a:t>OSD nodes</a:t>
            </a:r>
          </a:p>
          <a:p>
            <a:pPr lvl="1"/>
            <a:r>
              <a:rPr lang="en-US" dirty="0" smtClean="0"/>
              <a:t>Internal network</a:t>
            </a:r>
          </a:p>
          <a:p>
            <a:pPr lvl="1"/>
            <a:r>
              <a:rPr lang="en-US" dirty="0" smtClean="0"/>
              <a:t>Storage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204470" y="1017622"/>
            <a:ext cx="8710930" cy="3173378"/>
            <a:chOff x="204470" y="1017622"/>
            <a:chExt cx="8710930" cy="3173378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2380916" y="2498112"/>
              <a:ext cx="354993" cy="0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endCxn id="13" idx="1"/>
            </p:cNvCxnSpPr>
            <p:nvPr/>
          </p:nvCxnSpPr>
          <p:spPr>
            <a:xfrm>
              <a:off x="4998720" y="2483547"/>
              <a:ext cx="1706880" cy="0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endCxn id="31" idx="1"/>
            </p:cNvCxnSpPr>
            <p:nvPr/>
          </p:nvCxnSpPr>
          <p:spPr>
            <a:xfrm>
              <a:off x="1193165" y="2497783"/>
              <a:ext cx="293383" cy="0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04470" y="3508320"/>
              <a:ext cx="11671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Application</a:t>
              </a:r>
            </a:p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Server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91400" y="3687346"/>
              <a:ext cx="8179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Storage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705600" y="1309261"/>
              <a:ext cx="2057400" cy="234857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941320" y="1309261"/>
              <a:ext cx="1752600" cy="2133600"/>
            </a:xfrm>
            <a:prstGeom prst="round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118659" y="1385461"/>
              <a:ext cx="1371600" cy="762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Calibri" pitchFamily="34" charset="0"/>
                  <a:cs typeface="Calibri" pitchFamily="34" charset="0"/>
                </a:rPr>
                <a:t>Metadata Server</a:t>
              </a:r>
              <a:endParaRPr lang="en-US" sz="11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118659" y="2299861"/>
              <a:ext cx="1371600" cy="762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Calibri" pitchFamily="34" charset="0"/>
                  <a:cs typeface="Calibri" pitchFamily="34" charset="0"/>
                </a:rPr>
                <a:t>Storage Server</a:t>
              </a:r>
              <a:endParaRPr lang="en-US" sz="11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98520" y="3138061"/>
              <a:ext cx="769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Calibri" pitchFamily="34" charset="0"/>
                  <a:cs typeface="Calibri" pitchFamily="34" charset="0"/>
                </a:rPr>
                <a:t>OSD Node</a:t>
              </a:r>
              <a:endParaRPr lang="en-US" sz="11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093720" y="1461661"/>
              <a:ext cx="1752600" cy="2133600"/>
            </a:xfrm>
            <a:prstGeom prst="round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271059" y="1537861"/>
              <a:ext cx="1371600" cy="762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Calibri" pitchFamily="34" charset="0"/>
                  <a:cs typeface="Calibri" pitchFamily="34" charset="0"/>
                </a:rPr>
                <a:t>Metadata Server</a:t>
              </a:r>
              <a:endParaRPr lang="en-US" sz="11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271059" y="2452261"/>
              <a:ext cx="1371600" cy="762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Calibri" pitchFamily="34" charset="0"/>
                  <a:cs typeface="Calibri" pitchFamily="34" charset="0"/>
                </a:rPr>
                <a:t>Storage Server</a:t>
              </a:r>
              <a:endParaRPr lang="en-US" sz="11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50920" y="3290461"/>
              <a:ext cx="769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Calibri" pitchFamily="34" charset="0"/>
                  <a:cs typeface="Calibri" pitchFamily="34" charset="0"/>
                </a:rPr>
                <a:t>OSD Node</a:t>
              </a:r>
              <a:endParaRPr lang="en-US" sz="11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246120" y="1614061"/>
              <a:ext cx="1752600" cy="2133600"/>
            </a:xfrm>
            <a:prstGeom prst="round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423459" y="1690261"/>
              <a:ext cx="1371600" cy="762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Metadata Service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423459" y="2604661"/>
              <a:ext cx="1371600" cy="762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Storage Service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20195" y="3687346"/>
              <a:ext cx="11208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OSD Nodes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743200" y="1017622"/>
              <a:ext cx="6172200" cy="3009900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38080" y="3852446"/>
              <a:ext cx="118244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OSD System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3212" y="2176547"/>
              <a:ext cx="990576" cy="642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7562" y="1461661"/>
              <a:ext cx="545738" cy="545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5" descr="C:\Documents and Settings\patils1\Local Settings\Temp\colored Icons\Host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532" y="1106857"/>
              <a:ext cx="1061982" cy="2454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1752600" y="2338776"/>
              <a:ext cx="4572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IP</a:t>
              </a:r>
              <a:endParaRPr 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6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025" y="1461661"/>
              <a:ext cx="545738" cy="545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2487" y="1461661"/>
              <a:ext cx="545738" cy="545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7562" y="2195173"/>
              <a:ext cx="545738" cy="545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025" y="2195173"/>
              <a:ext cx="545738" cy="545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2487" y="2195173"/>
              <a:ext cx="545738" cy="545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7562" y="2928685"/>
              <a:ext cx="545738" cy="545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025" y="2928685"/>
              <a:ext cx="545738" cy="545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2487" y="2928685"/>
              <a:ext cx="545738" cy="545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791" y="2148346"/>
              <a:ext cx="1033484" cy="670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5511599" y="2255522"/>
              <a:ext cx="7402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alibri" pitchFamily="34" charset="0"/>
                  <a:cs typeface="Calibri" pitchFamily="34" charset="0"/>
                </a:rPr>
                <a:t>Internal</a:t>
              </a:r>
            </a:p>
            <a:p>
              <a:pPr algn="ctr"/>
              <a:r>
                <a:rPr lang="en-US" sz="1200" b="1" dirty="0" smtClean="0">
                  <a:latin typeface="Calibri" pitchFamily="34" charset="0"/>
                  <a:cs typeface="Calibri" pitchFamily="34" charset="0"/>
                </a:rPr>
                <a:t>Network</a:t>
              </a:r>
              <a:endParaRPr 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1026" name="Picture 2" descr="C:\Users\solomonk\Desktop\arrow_right_yello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412" y="2660528"/>
            <a:ext cx="763908" cy="7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450512" y="2630860"/>
            <a:ext cx="1993904" cy="64885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 smtClean="0"/>
              <a:t>*manages sets of disks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29716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Storing Object in OSD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0" y="697992"/>
            <a:ext cx="8715733" cy="5432730"/>
            <a:chOff x="228600" y="697992"/>
            <a:chExt cx="8715733" cy="5432730"/>
          </a:xfrm>
        </p:grpSpPr>
        <p:sp>
          <p:nvSpPr>
            <p:cNvPr id="8" name="TextBox 7"/>
            <p:cNvSpPr txBox="1"/>
            <p:nvPr/>
          </p:nvSpPr>
          <p:spPr>
            <a:xfrm>
              <a:off x="228600" y="3149025"/>
              <a:ext cx="12571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Application</a:t>
              </a:r>
            </a:p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Server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844240" y="1185452"/>
              <a:ext cx="1789259" cy="2124903"/>
              <a:chOff x="3246641" y="986203"/>
              <a:chExt cx="1789259" cy="212490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246641" y="986203"/>
                <a:ext cx="1524178" cy="1855521"/>
                <a:chOff x="3124200" y="1524000"/>
                <a:chExt cx="1752600" cy="2133600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3124200" y="1524000"/>
                  <a:ext cx="1752600" cy="2133600"/>
                </a:xfrm>
                <a:prstGeom prst="round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3301539" y="16002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Metadata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3301539" y="25146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Storage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581400" y="3352800"/>
                  <a:ext cx="885124" cy="3008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OSD Node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379179" y="1118740"/>
                <a:ext cx="1524178" cy="1855521"/>
                <a:chOff x="3124200" y="1524000"/>
                <a:chExt cx="1752600" cy="2133600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3124200" y="1524000"/>
                  <a:ext cx="1752600" cy="2133600"/>
                </a:xfrm>
                <a:prstGeom prst="round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3301539" y="16002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Metadata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3301539" y="25146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Storage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581400" y="3352800"/>
                  <a:ext cx="885124" cy="3008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OSD Node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3511720" y="1251277"/>
                <a:ext cx="1524180" cy="1859829"/>
                <a:chOff x="3124200" y="1524000"/>
                <a:chExt cx="1752600" cy="2138552"/>
              </a:xfrm>
            </p:grpSpPr>
            <p:sp>
              <p:nvSpPr>
                <p:cNvPr id="13" name="Rounded Rectangle 12"/>
                <p:cNvSpPr/>
                <p:nvPr/>
              </p:nvSpPr>
              <p:spPr>
                <a:xfrm>
                  <a:off x="3124200" y="1524000"/>
                  <a:ext cx="1752600" cy="2133600"/>
                </a:xfrm>
                <a:prstGeom prst="round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3301539" y="16002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latin typeface="Calibri" pitchFamily="34" charset="0"/>
                      <a:cs typeface="Calibri" pitchFamily="34" charset="0"/>
                    </a:rPr>
                    <a:t>Metadata Service</a:t>
                  </a:r>
                  <a:endParaRPr lang="en-US" sz="16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3301539" y="25146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latin typeface="Calibri" pitchFamily="34" charset="0"/>
                      <a:cs typeface="Calibri" pitchFamily="34" charset="0"/>
                    </a:rPr>
                    <a:t>Storage Service</a:t>
                  </a:r>
                  <a:endParaRPr lang="en-US" sz="16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3410591" y="3273261"/>
                  <a:ext cx="1196629" cy="3892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Calibri" pitchFamily="34" charset="0"/>
                      <a:cs typeface="Calibri" pitchFamily="34" charset="0"/>
                    </a:rPr>
                    <a:t>OSD Node</a:t>
                  </a:r>
                  <a:endParaRPr lang="en-US" sz="16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</p:grpSp>
        <p:cxnSp>
          <p:nvCxnSpPr>
            <p:cNvPr id="25" name="Straight Arrow Connector 24"/>
            <p:cNvCxnSpPr/>
            <p:nvPr/>
          </p:nvCxnSpPr>
          <p:spPr>
            <a:xfrm>
              <a:off x="1436020" y="1937216"/>
              <a:ext cx="32923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1436020" y="2089616"/>
              <a:ext cx="32923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295106" y="697992"/>
              <a:ext cx="313111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Calibri" pitchFamily="34" charset="0"/>
                  <a:cs typeface="Calibri" pitchFamily="34" charset="0"/>
                </a:rPr>
                <a:t>2</a:t>
              </a:r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. OSD node divides the file into two parts, </a:t>
              </a:r>
            </a:p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user data and metadata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85520" y="2107517"/>
              <a:ext cx="315872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Calibri" pitchFamily="34" charset="0"/>
                  <a:cs typeface="Calibri" pitchFamily="34" charset="0"/>
                </a:rPr>
                <a:t>6</a:t>
              </a:r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. Acknowledgment sent to the application server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64220" y="1981200"/>
              <a:ext cx="209878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3. OSD node generates</a:t>
              </a:r>
            </a:p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object ID from the user data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83220" y="3429000"/>
              <a:ext cx="266111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Calibri" pitchFamily="34" charset="0"/>
                  <a:cs typeface="Calibri" pitchFamily="34" charset="0"/>
                </a:rPr>
                <a:t>4</a:t>
              </a:r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. OSD stores metadata and </a:t>
              </a:r>
            </a:p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object ID using the metadata service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31" name="Straight Arrow Connector 30"/>
            <p:cNvCxnSpPr>
              <a:stCxn id="13" idx="2"/>
            </p:cNvCxnSpPr>
            <p:nvPr/>
          </p:nvCxnSpPr>
          <p:spPr>
            <a:xfrm flipH="1">
              <a:off x="5870255" y="3306047"/>
              <a:ext cx="1149" cy="6849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305279" y="3429000"/>
              <a:ext cx="236834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5. OSD stores user data (object) </a:t>
              </a:r>
            </a:p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using the storage service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85520" y="1592953"/>
              <a:ext cx="296446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1. Application server sends a file to OSD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4" name="Picture 5" descr="C:\Documents and Settings\patils1\Local Settings\Temp\colored Icons\Hos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60" y="838200"/>
              <a:ext cx="1000592" cy="2312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5" name="Group 34"/>
            <p:cNvGrpSpPr/>
            <p:nvPr/>
          </p:nvGrpSpPr>
          <p:grpSpPr>
            <a:xfrm>
              <a:off x="4933220" y="4001845"/>
              <a:ext cx="1853476" cy="2128877"/>
              <a:chOff x="6705600" y="1451432"/>
              <a:chExt cx="2057400" cy="2332909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7294030" y="3413340"/>
                <a:ext cx="907905" cy="371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libri" pitchFamily="34" charset="0"/>
                    <a:cs typeface="Calibri" pitchFamily="34" charset="0"/>
                  </a:rPr>
                  <a:t>Storage</a:t>
                </a:r>
                <a:endParaRPr lang="en-US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6705600" y="1451432"/>
                <a:ext cx="2057400" cy="201201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itchFamily="34" charset="0"/>
                  <a:cs typeface="Calibri" pitchFamily="34" charset="0"/>
                </a:endParaRPr>
              </a:p>
            </p:txBody>
          </p:sp>
          <p:pic>
            <p:nvPicPr>
              <p:cNvPr id="38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7562" y="1568638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025" y="1568638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12487" y="1568638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7562" y="2182030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025" y="2182030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12487" y="2182030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7562" y="2795422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025" y="2795422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12487" y="2795422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47" name="Picture 2" descr="C:\Users\solomonk\Desktop\arrow_right_yell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65078" y="856654"/>
            <a:ext cx="763908" cy="7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3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Storing Object in OSD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0" y="697992"/>
            <a:ext cx="8715733" cy="5432730"/>
            <a:chOff x="228600" y="697992"/>
            <a:chExt cx="8715733" cy="5432730"/>
          </a:xfrm>
        </p:grpSpPr>
        <p:sp>
          <p:nvSpPr>
            <p:cNvPr id="8" name="TextBox 7"/>
            <p:cNvSpPr txBox="1"/>
            <p:nvPr/>
          </p:nvSpPr>
          <p:spPr>
            <a:xfrm>
              <a:off x="228600" y="3149025"/>
              <a:ext cx="12571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Application</a:t>
              </a:r>
            </a:p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Server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844240" y="1185452"/>
              <a:ext cx="1789259" cy="2124903"/>
              <a:chOff x="3246641" y="986203"/>
              <a:chExt cx="1789259" cy="212490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246641" y="986203"/>
                <a:ext cx="1524178" cy="1855521"/>
                <a:chOff x="3124200" y="1524000"/>
                <a:chExt cx="1752600" cy="2133600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3124200" y="1524000"/>
                  <a:ext cx="1752600" cy="2133600"/>
                </a:xfrm>
                <a:prstGeom prst="round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3301539" y="16002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Metadata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3301539" y="25146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Storage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581400" y="3352800"/>
                  <a:ext cx="885124" cy="3008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OSD Node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379179" y="1118740"/>
                <a:ext cx="1524178" cy="1855521"/>
                <a:chOff x="3124200" y="1524000"/>
                <a:chExt cx="1752600" cy="2133600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3124200" y="1524000"/>
                  <a:ext cx="1752600" cy="2133600"/>
                </a:xfrm>
                <a:prstGeom prst="round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3301539" y="16002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Metadata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3301539" y="25146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Storage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581400" y="3352800"/>
                  <a:ext cx="885124" cy="3008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OSD Node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3511720" y="1251277"/>
                <a:ext cx="1524180" cy="1859829"/>
                <a:chOff x="3124200" y="1524000"/>
                <a:chExt cx="1752600" cy="2138552"/>
              </a:xfrm>
            </p:grpSpPr>
            <p:sp>
              <p:nvSpPr>
                <p:cNvPr id="13" name="Rounded Rectangle 12"/>
                <p:cNvSpPr/>
                <p:nvPr/>
              </p:nvSpPr>
              <p:spPr>
                <a:xfrm>
                  <a:off x="3124200" y="1524000"/>
                  <a:ext cx="1752600" cy="2133600"/>
                </a:xfrm>
                <a:prstGeom prst="round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3301539" y="16002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latin typeface="Calibri" pitchFamily="34" charset="0"/>
                      <a:cs typeface="Calibri" pitchFamily="34" charset="0"/>
                    </a:rPr>
                    <a:t>Metadata Service</a:t>
                  </a:r>
                  <a:endParaRPr lang="en-US" sz="16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3301539" y="25146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latin typeface="Calibri" pitchFamily="34" charset="0"/>
                      <a:cs typeface="Calibri" pitchFamily="34" charset="0"/>
                    </a:rPr>
                    <a:t>Storage Service</a:t>
                  </a:r>
                  <a:endParaRPr lang="en-US" sz="16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3410591" y="3273261"/>
                  <a:ext cx="1196629" cy="3892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Calibri" pitchFamily="34" charset="0"/>
                      <a:cs typeface="Calibri" pitchFamily="34" charset="0"/>
                    </a:rPr>
                    <a:t>OSD Node</a:t>
                  </a:r>
                  <a:endParaRPr lang="en-US" sz="16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</p:grpSp>
        <p:cxnSp>
          <p:nvCxnSpPr>
            <p:cNvPr id="25" name="Straight Arrow Connector 24"/>
            <p:cNvCxnSpPr/>
            <p:nvPr/>
          </p:nvCxnSpPr>
          <p:spPr>
            <a:xfrm>
              <a:off x="1436020" y="1937216"/>
              <a:ext cx="32923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1436020" y="2089616"/>
              <a:ext cx="32923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295106" y="697992"/>
              <a:ext cx="313111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Calibri" pitchFamily="34" charset="0"/>
                  <a:cs typeface="Calibri" pitchFamily="34" charset="0"/>
                </a:rPr>
                <a:t>2</a:t>
              </a:r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. OSD node divides the file into two parts, </a:t>
              </a:r>
            </a:p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user data and metadata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85520" y="2107517"/>
              <a:ext cx="315872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Calibri" pitchFamily="34" charset="0"/>
                  <a:cs typeface="Calibri" pitchFamily="34" charset="0"/>
                </a:rPr>
                <a:t>6</a:t>
              </a:r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. Acknowledgment sent to the application server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64220" y="1981200"/>
              <a:ext cx="209878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3. OSD node generates</a:t>
              </a:r>
            </a:p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object ID from the user data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83220" y="3429000"/>
              <a:ext cx="266111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Calibri" pitchFamily="34" charset="0"/>
                  <a:cs typeface="Calibri" pitchFamily="34" charset="0"/>
                </a:rPr>
                <a:t>4</a:t>
              </a:r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. OSD stores metadata and </a:t>
              </a:r>
            </a:p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object ID using the metadata service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31" name="Straight Arrow Connector 30"/>
            <p:cNvCxnSpPr>
              <a:stCxn id="13" idx="2"/>
            </p:cNvCxnSpPr>
            <p:nvPr/>
          </p:nvCxnSpPr>
          <p:spPr>
            <a:xfrm flipH="1">
              <a:off x="5870255" y="3306047"/>
              <a:ext cx="1149" cy="6849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305279" y="3429000"/>
              <a:ext cx="236834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5. OSD stores user data (object) </a:t>
              </a:r>
            </a:p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using the storage service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85520" y="1592953"/>
              <a:ext cx="296446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1. Application server sends a file to OSD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4" name="Picture 5" descr="C:\Documents and Settings\patils1\Local Settings\Temp\colored Icons\Hos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60" y="838200"/>
              <a:ext cx="1000592" cy="2312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5" name="Group 34"/>
            <p:cNvGrpSpPr/>
            <p:nvPr/>
          </p:nvGrpSpPr>
          <p:grpSpPr>
            <a:xfrm>
              <a:off x="4933220" y="4001845"/>
              <a:ext cx="1853476" cy="2128877"/>
              <a:chOff x="6705600" y="1451432"/>
              <a:chExt cx="2057400" cy="2332909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7294030" y="3413340"/>
                <a:ext cx="907905" cy="371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libri" pitchFamily="34" charset="0"/>
                    <a:cs typeface="Calibri" pitchFamily="34" charset="0"/>
                  </a:rPr>
                  <a:t>Storage</a:t>
                </a:r>
                <a:endParaRPr lang="en-US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6705600" y="1451432"/>
                <a:ext cx="2057400" cy="201201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itchFamily="34" charset="0"/>
                  <a:cs typeface="Calibri" pitchFamily="34" charset="0"/>
                </a:endParaRPr>
              </a:p>
            </p:txBody>
          </p:sp>
          <p:pic>
            <p:nvPicPr>
              <p:cNvPr id="38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7562" y="1568638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025" y="1568638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12487" y="1568638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7562" y="2182030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025" y="2182030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12487" y="2182030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7562" y="2795422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025" y="2795422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12487" y="2795422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47" name="Picture 2" descr="C:\Users\solomonk\Desktop\arrow_right_yell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198" y="620350"/>
            <a:ext cx="763908" cy="7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4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Storing Object in OSD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0" y="697992"/>
            <a:ext cx="8715733" cy="5432730"/>
            <a:chOff x="228600" y="697992"/>
            <a:chExt cx="8715733" cy="5432730"/>
          </a:xfrm>
        </p:grpSpPr>
        <p:sp>
          <p:nvSpPr>
            <p:cNvPr id="8" name="TextBox 7"/>
            <p:cNvSpPr txBox="1"/>
            <p:nvPr/>
          </p:nvSpPr>
          <p:spPr>
            <a:xfrm>
              <a:off x="228600" y="3149025"/>
              <a:ext cx="12571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Application</a:t>
              </a:r>
            </a:p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Server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844240" y="1185452"/>
              <a:ext cx="1789259" cy="2124903"/>
              <a:chOff x="3246641" y="986203"/>
              <a:chExt cx="1789259" cy="212490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246641" y="986203"/>
                <a:ext cx="1524178" cy="1855521"/>
                <a:chOff x="3124200" y="1524000"/>
                <a:chExt cx="1752600" cy="2133600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3124200" y="1524000"/>
                  <a:ext cx="1752600" cy="2133600"/>
                </a:xfrm>
                <a:prstGeom prst="round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3301539" y="16002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Metadata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3301539" y="25146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Storage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581400" y="3352800"/>
                  <a:ext cx="885124" cy="3008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OSD Node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379179" y="1118740"/>
                <a:ext cx="1524178" cy="1855521"/>
                <a:chOff x="3124200" y="1524000"/>
                <a:chExt cx="1752600" cy="2133600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3124200" y="1524000"/>
                  <a:ext cx="1752600" cy="2133600"/>
                </a:xfrm>
                <a:prstGeom prst="round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3301539" y="16002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Metadata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3301539" y="25146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Storage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581400" y="3352800"/>
                  <a:ext cx="885124" cy="3008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OSD Node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3511720" y="1251277"/>
                <a:ext cx="1524180" cy="1859829"/>
                <a:chOff x="3124200" y="1524000"/>
                <a:chExt cx="1752600" cy="2138552"/>
              </a:xfrm>
            </p:grpSpPr>
            <p:sp>
              <p:nvSpPr>
                <p:cNvPr id="13" name="Rounded Rectangle 12"/>
                <p:cNvSpPr/>
                <p:nvPr/>
              </p:nvSpPr>
              <p:spPr>
                <a:xfrm>
                  <a:off x="3124200" y="1524000"/>
                  <a:ext cx="1752600" cy="2133600"/>
                </a:xfrm>
                <a:prstGeom prst="round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3301539" y="16002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latin typeface="Calibri" pitchFamily="34" charset="0"/>
                      <a:cs typeface="Calibri" pitchFamily="34" charset="0"/>
                    </a:rPr>
                    <a:t>Metadata Service</a:t>
                  </a:r>
                  <a:endParaRPr lang="en-US" sz="16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3301539" y="25146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latin typeface="Calibri" pitchFamily="34" charset="0"/>
                      <a:cs typeface="Calibri" pitchFamily="34" charset="0"/>
                    </a:rPr>
                    <a:t>Storage Service</a:t>
                  </a:r>
                  <a:endParaRPr lang="en-US" sz="16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3410591" y="3273261"/>
                  <a:ext cx="1196629" cy="3892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Calibri" pitchFamily="34" charset="0"/>
                      <a:cs typeface="Calibri" pitchFamily="34" charset="0"/>
                    </a:rPr>
                    <a:t>OSD Node</a:t>
                  </a:r>
                  <a:endParaRPr lang="en-US" sz="16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</p:grpSp>
        <p:cxnSp>
          <p:nvCxnSpPr>
            <p:cNvPr id="25" name="Straight Arrow Connector 24"/>
            <p:cNvCxnSpPr/>
            <p:nvPr/>
          </p:nvCxnSpPr>
          <p:spPr>
            <a:xfrm>
              <a:off x="1436020" y="1937216"/>
              <a:ext cx="32923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1436020" y="2089616"/>
              <a:ext cx="32923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295106" y="697992"/>
              <a:ext cx="313111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Calibri" pitchFamily="34" charset="0"/>
                  <a:cs typeface="Calibri" pitchFamily="34" charset="0"/>
                </a:rPr>
                <a:t>2</a:t>
              </a:r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. OSD node divides the file into two parts, </a:t>
              </a:r>
            </a:p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user data and metadata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85520" y="2107517"/>
              <a:ext cx="315872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Calibri" pitchFamily="34" charset="0"/>
                  <a:cs typeface="Calibri" pitchFamily="34" charset="0"/>
                </a:rPr>
                <a:t>6</a:t>
              </a:r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. Acknowledgment sent to the application server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64220" y="1981200"/>
              <a:ext cx="209878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3. OSD node generates</a:t>
              </a:r>
            </a:p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object ID from the user data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83220" y="3429000"/>
              <a:ext cx="266111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Calibri" pitchFamily="34" charset="0"/>
                  <a:cs typeface="Calibri" pitchFamily="34" charset="0"/>
                </a:rPr>
                <a:t>4</a:t>
              </a:r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. OSD stores metadata and </a:t>
              </a:r>
            </a:p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object ID using the metadata service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31" name="Straight Arrow Connector 30"/>
            <p:cNvCxnSpPr>
              <a:stCxn id="13" idx="2"/>
            </p:cNvCxnSpPr>
            <p:nvPr/>
          </p:nvCxnSpPr>
          <p:spPr>
            <a:xfrm flipH="1">
              <a:off x="5870255" y="3306047"/>
              <a:ext cx="1149" cy="6849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305279" y="3429000"/>
              <a:ext cx="236834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5. OSD stores user data (object) </a:t>
              </a:r>
            </a:p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using the storage service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85520" y="1592953"/>
              <a:ext cx="296446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1. Application server sends a file to OSD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4" name="Picture 5" descr="C:\Documents and Settings\patils1\Local Settings\Temp\colored Icons\Hos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60" y="838200"/>
              <a:ext cx="1000592" cy="2312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5" name="Group 34"/>
            <p:cNvGrpSpPr/>
            <p:nvPr/>
          </p:nvGrpSpPr>
          <p:grpSpPr>
            <a:xfrm>
              <a:off x="4933220" y="4001845"/>
              <a:ext cx="1853476" cy="2128877"/>
              <a:chOff x="6705600" y="1451432"/>
              <a:chExt cx="2057400" cy="2332909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7294030" y="3413340"/>
                <a:ext cx="907905" cy="371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libri" pitchFamily="34" charset="0"/>
                    <a:cs typeface="Calibri" pitchFamily="34" charset="0"/>
                  </a:rPr>
                  <a:t>Storage</a:t>
                </a:r>
                <a:endParaRPr lang="en-US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6705600" y="1451432"/>
                <a:ext cx="2057400" cy="201201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itchFamily="34" charset="0"/>
                  <a:cs typeface="Calibri" pitchFamily="34" charset="0"/>
                </a:endParaRPr>
              </a:p>
            </p:txBody>
          </p:sp>
          <p:pic>
            <p:nvPicPr>
              <p:cNvPr id="38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7562" y="1568638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025" y="1568638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12487" y="1568638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7562" y="2182030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025" y="2182030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12487" y="2182030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7562" y="2795422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025" y="2795422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12487" y="2795422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47" name="Picture 2" descr="C:\Users\solomonk\Desktop\arrow_right_yell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231822" y="1251721"/>
            <a:ext cx="763908" cy="7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97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Storing Object in OSD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0" y="697992"/>
            <a:ext cx="8715733" cy="5432730"/>
            <a:chOff x="228600" y="697992"/>
            <a:chExt cx="8715733" cy="5432730"/>
          </a:xfrm>
        </p:grpSpPr>
        <p:sp>
          <p:nvSpPr>
            <p:cNvPr id="8" name="TextBox 7"/>
            <p:cNvSpPr txBox="1"/>
            <p:nvPr/>
          </p:nvSpPr>
          <p:spPr>
            <a:xfrm>
              <a:off x="228600" y="3149025"/>
              <a:ext cx="12571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Application</a:t>
              </a:r>
            </a:p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Server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844240" y="1185452"/>
              <a:ext cx="1789259" cy="2124903"/>
              <a:chOff x="3246641" y="986203"/>
              <a:chExt cx="1789259" cy="212490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246641" y="986203"/>
                <a:ext cx="1524178" cy="1855521"/>
                <a:chOff x="3124200" y="1524000"/>
                <a:chExt cx="1752600" cy="2133600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3124200" y="1524000"/>
                  <a:ext cx="1752600" cy="2133600"/>
                </a:xfrm>
                <a:prstGeom prst="round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3301539" y="16002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Metadata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3301539" y="25146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Storage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581400" y="3352800"/>
                  <a:ext cx="885124" cy="3008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OSD Node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379179" y="1118740"/>
                <a:ext cx="1524178" cy="1855521"/>
                <a:chOff x="3124200" y="1524000"/>
                <a:chExt cx="1752600" cy="2133600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3124200" y="1524000"/>
                  <a:ext cx="1752600" cy="2133600"/>
                </a:xfrm>
                <a:prstGeom prst="round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3301539" y="16002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Metadata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3301539" y="25146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Storage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581400" y="3352800"/>
                  <a:ext cx="885124" cy="3008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OSD Node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3511720" y="1251277"/>
                <a:ext cx="1524180" cy="1859829"/>
                <a:chOff x="3124200" y="1524000"/>
                <a:chExt cx="1752600" cy="2138552"/>
              </a:xfrm>
            </p:grpSpPr>
            <p:sp>
              <p:nvSpPr>
                <p:cNvPr id="13" name="Rounded Rectangle 12"/>
                <p:cNvSpPr/>
                <p:nvPr/>
              </p:nvSpPr>
              <p:spPr>
                <a:xfrm>
                  <a:off x="3124200" y="1524000"/>
                  <a:ext cx="1752600" cy="2133600"/>
                </a:xfrm>
                <a:prstGeom prst="round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3301539" y="16002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latin typeface="Calibri" pitchFamily="34" charset="0"/>
                      <a:cs typeface="Calibri" pitchFamily="34" charset="0"/>
                    </a:rPr>
                    <a:t>Metadata Service</a:t>
                  </a:r>
                  <a:endParaRPr lang="en-US" sz="16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3301539" y="25146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latin typeface="Calibri" pitchFamily="34" charset="0"/>
                      <a:cs typeface="Calibri" pitchFamily="34" charset="0"/>
                    </a:rPr>
                    <a:t>Storage Service</a:t>
                  </a:r>
                  <a:endParaRPr lang="en-US" sz="16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3410591" y="3273261"/>
                  <a:ext cx="1196629" cy="3892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Calibri" pitchFamily="34" charset="0"/>
                      <a:cs typeface="Calibri" pitchFamily="34" charset="0"/>
                    </a:rPr>
                    <a:t>OSD Node</a:t>
                  </a:r>
                  <a:endParaRPr lang="en-US" sz="16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</p:grpSp>
        <p:cxnSp>
          <p:nvCxnSpPr>
            <p:cNvPr id="25" name="Straight Arrow Connector 24"/>
            <p:cNvCxnSpPr/>
            <p:nvPr/>
          </p:nvCxnSpPr>
          <p:spPr>
            <a:xfrm>
              <a:off x="1436020" y="1937216"/>
              <a:ext cx="32923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1436020" y="2089616"/>
              <a:ext cx="32923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295106" y="697992"/>
              <a:ext cx="313111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Calibri" pitchFamily="34" charset="0"/>
                  <a:cs typeface="Calibri" pitchFamily="34" charset="0"/>
                </a:rPr>
                <a:t>2</a:t>
              </a:r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. OSD node divides the file into two parts, </a:t>
              </a:r>
            </a:p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user data and metadata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85520" y="2107517"/>
              <a:ext cx="315872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Calibri" pitchFamily="34" charset="0"/>
                  <a:cs typeface="Calibri" pitchFamily="34" charset="0"/>
                </a:rPr>
                <a:t>6</a:t>
              </a:r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. Acknowledgment sent to the application server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64220" y="1981200"/>
              <a:ext cx="209878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3. OSD node generates</a:t>
              </a:r>
            </a:p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object ID from the user data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83220" y="3429000"/>
              <a:ext cx="266111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Calibri" pitchFamily="34" charset="0"/>
                  <a:cs typeface="Calibri" pitchFamily="34" charset="0"/>
                </a:rPr>
                <a:t>4</a:t>
              </a:r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. OSD stores metadata and </a:t>
              </a:r>
            </a:p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object ID using the metadata service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31" name="Straight Arrow Connector 30"/>
            <p:cNvCxnSpPr>
              <a:stCxn id="13" idx="2"/>
            </p:cNvCxnSpPr>
            <p:nvPr/>
          </p:nvCxnSpPr>
          <p:spPr>
            <a:xfrm flipH="1">
              <a:off x="5870255" y="3306047"/>
              <a:ext cx="1149" cy="6849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305279" y="3429000"/>
              <a:ext cx="236834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5. OSD stores user data (object) </a:t>
              </a:r>
            </a:p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using the storage service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85520" y="1592953"/>
              <a:ext cx="296446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1. Application server sends a file to OSD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4" name="Picture 5" descr="C:\Documents and Settings\patils1\Local Settings\Temp\colored Icons\Hos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60" y="838200"/>
              <a:ext cx="1000592" cy="2312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5" name="Group 34"/>
            <p:cNvGrpSpPr/>
            <p:nvPr/>
          </p:nvGrpSpPr>
          <p:grpSpPr>
            <a:xfrm>
              <a:off x="4933220" y="4001845"/>
              <a:ext cx="1853476" cy="2128877"/>
              <a:chOff x="6705600" y="1451432"/>
              <a:chExt cx="2057400" cy="2332909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7294030" y="3413340"/>
                <a:ext cx="907905" cy="371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libri" pitchFamily="34" charset="0"/>
                    <a:cs typeface="Calibri" pitchFamily="34" charset="0"/>
                  </a:rPr>
                  <a:t>Storage</a:t>
                </a:r>
                <a:endParaRPr lang="en-US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6705600" y="1451432"/>
                <a:ext cx="2057400" cy="201201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itchFamily="34" charset="0"/>
                  <a:cs typeface="Calibri" pitchFamily="34" charset="0"/>
                </a:endParaRPr>
              </a:p>
            </p:txBody>
          </p:sp>
          <p:pic>
            <p:nvPicPr>
              <p:cNvPr id="38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7562" y="1568638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025" y="1568638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12487" y="1568638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7562" y="2182030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025" y="2182030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12487" y="2182030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7562" y="2795422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025" y="2795422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12487" y="2795422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47" name="Picture 2" descr="C:\Users\solomonk\Desktop\arrow_right_yell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044266" y="2737756"/>
            <a:ext cx="763908" cy="7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1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Storing Object in OSD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0" y="697992"/>
            <a:ext cx="8715733" cy="5432730"/>
            <a:chOff x="228600" y="697992"/>
            <a:chExt cx="8715733" cy="5432730"/>
          </a:xfrm>
        </p:grpSpPr>
        <p:sp>
          <p:nvSpPr>
            <p:cNvPr id="8" name="TextBox 7"/>
            <p:cNvSpPr txBox="1"/>
            <p:nvPr/>
          </p:nvSpPr>
          <p:spPr>
            <a:xfrm>
              <a:off x="228600" y="3149025"/>
              <a:ext cx="12571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Application</a:t>
              </a:r>
            </a:p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Server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844240" y="1185452"/>
              <a:ext cx="1789259" cy="2124903"/>
              <a:chOff x="3246641" y="986203"/>
              <a:chExt cx="1789259" cy="212490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246641" y="986203"/>
                <a:ext cx="1524178" cy="1855521"/>
                <a:chOff x="3124200" y="1524000"/>
                <a:chExt cx="1752600" cy="2133600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3124200" y="1524000"/>
                  <a:ext cx="1752600" cy="2133600"/>
                </a:xfrm>
                <a:prstGeom prst="round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3301539" y="16002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Metadata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3301539" y="25146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Storage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581400" y="3352800"/>
                  <a:ext cx="885124" cy="3008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OSD Node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379179" y="1118740"/>
                <a:ext cx="1524178" cy="1855521"/>
                <a:chOff x="3124200" y="1524000"/>
                <a:chExt cx="1752600" cy="2133600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3124200" y="1524000"/>
                  <a:ext cx="1752600" cy="2133600"/>
                </a:xfrm>
                <a:prstGeom prst="round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3301539" y="16002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Metadata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3301539" y="25146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Storage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581400" y="3352800"/>
                  <a:ext cx="885124" cy="3008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OSD Node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3511720" y="1251277"/>
                <a:ext cx="1524180" cy="1859829"/>
                <a:chOff x="3124200" y="1524000"/>
                <a:chExt cx="1752600" cy="2138552"/>
              </a:xfrm>
            </p:grpSpPr>
            <p:sp>
              <p:nvSpPr>
                <p:cNvPr id="13" name="Rounded Rectangle 12"/>
                <p:cNvSpPr/>
                <p:nvPr/>
              </p:nvSpPr>
              <p:spPr>
                <a:xfrm>
                  <a:off x="3124200" y="1524000"/>
                  <a:ext cx="1752600" cy="2133600"/>
                </a:xfrm>
                <a:prstGeom prst="round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3301539" y="16002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latin typeface="Calibri" pitchFamily="34" charset="0"/>
                      <a:cs typeface="Calibri" pitchFamily="34" charset="0"/>
                    </a:rPr>
                    <a:t>Metadata Service</a:t>
                  </a:r>
                  <a:endParaRPr lang="en-US" sz="16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3301539" y="25146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latin typeface="Calibri" pitchFamily="34" charset="0"/>
                      <a:cs typeface="Calibri" pitchFamily="34" charset="0"/>
                    </a:rPr>
                    <a:t>Storage Service</a:t>
                  </a:r>
                  <a:endParaRPr lang="en-US" sz="16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3410591" y="3273261"/>
                  <a:ext cx="1196629" cy="3892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Calibri" pitchFamily="34" charset="0"/>
                      <a:cs typeface="Calibri" pitchFamily="34" charset="0"/>
                    </a:rPr>
                    <a:t>OSD Node</a:t>
                  </a:r>
                  <a:endParaRPr lang="en-US" sz="16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</p:grpSp>
        <p:cxnSp>
          <p:nvCxnSpPr>
            <p:cNvPr id="25" name="Straight Arrow Connector 24"/>
            <p:cNvCxnSpPr/>
            <p:nvPr/>
          </p:nvCxnSpPr>
          <p:spPr>
            <a:xfrm>
              <a:off x="1436020" y="1937216"/>
              <a:ext cx="32923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1436020" y="2089616"/>
              <a:ext cx="32923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295106" y="697992"/>
              <a:ext cx="313111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Calibri" pitchFamily="34" charset="0"/>
                  <a:cs typeface="Calibri" pitchFamily="34" charset="0"/>
                </a:rPr>
                <a:t>2</a:t>
              </a:r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. OSD node divides the file into two parts, </a:t>
              </a:r>
            </a:p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user data and metadata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85520" y="2107517"/>
              <a:ext cx="315872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Calibri" pitchFamily="34" charset="0"/>
                  <a:cs typeface="Calibri" pitchFamily="34" charset="0"/>
                </a:rPr>
                <a:t>6</a:t>
              </a:r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. Acknowledgment sent to the application server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64220" y="1981200"/>
              <a:ext cx="209878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3. OSD node generates</a:t>
              </a:r>
            </a:p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object ID from the user data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83220" y="3429000"/>
              <a:ext cx="266111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Calibri" pitchFamily="34" charset="0"/>
                  <a:cs typeface="Calibri" pitchFamily="34" charset="0"/>
                </a:rPr>
                <a:t>4</a:t>
              </a:r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. OSD stores metadata and </a:t>
              </a:r>
            </a:p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object ID using the metadata service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31" name="Straight Arrow Connector 30"/>
            <p:cNvCxnSpPr>
              <a:stCxn id="13" idx="2"/>
            </p:cNvCxnSpPr>
            <p:nvPr/>
          </p:nvCxnSpPr>
          <p:spPr>
            <a:xfrm flipH="1">
              <a:off x="5870255" y="3306047"/>
              <a:ext cx="1149" cy="6849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305279" y="3429000"/>
              <a:ext cx="236834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5. OSD stores user data (object) </a:t>
              </a:r>
            </a:p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using the storage service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85520" y="1592953"/>
              <a:ext cx="296446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1. Application server sends a file to OSD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4" name="Picture 5" descr="C:\Documents and Settings\patils1\Local Settings\Temp\colored Icons\Hos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60" y="838200"/>
              <a:ext cx="1000592" cy="2312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5" name="Group 34"/>
            <p:cNvGrpSpPr/>
            <p:nvPr/>
          </p:nvGrpSpPr>
          <p:grpSpPr>
            <a:xfrm>
              <a:off x="4933220" y="4001845"/>
              <a:ext cx="1853476" cy="2128877"/>
              <a:chOff x="6705600" y="1451432"/>
              <a:chExt cx="2057400" cy="2332909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7294030" y="3413340"/>
                <a:ext cx="907905" cy="371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libri" pitchFamily="34" charset="0"/>
                    <a:cs typeface="Calibri" pitchFamily="34" charset="0"/>
                  </a:rPr>
                  <a:t>Storage</a:t>
                </a:r>
                <a:endParaRPr lang="en-US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6705600" y="1451432"/>
                <a:ext cx="2057400" cy="201201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itchFamily="34" charset="0"/>
                  <a:cs typeface="Calibri" pitchFamily="34" charset="0"/>
                </a:endParaRPr>
              </a:p>
            </p:txBody>
          </p:sp>
          <p:pic>
            <p:nvPicPr>
              <p:cNvPr id="38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7562" y="1568638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025" y="1568638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12487" y="1568638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7562" y="2182030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025" y="2182030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12487" y="2182030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7562" y="2795422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025" y="2795422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12487" y="2795422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47" name="Picture 2" descr="C:\Users\solomonk\Desktop\arrow_right_yell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188" y="3293267"/>
            <a:ext cx="763908" cy="7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70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8: </a:t>
            </a:r>
            <a:r>
              <a:rPr lang="en-US" dirty="0" smtClean="0"/>
              <a:t>Object-based </a:t>
            </a:r>
            <a:r>
              <a:rPr lang="en-US" dirty="0"/>
              <a:t>and Unified Storage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7086600" cy="29718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Upon completion of this module, you should be able to: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Describe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the object-based storage model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List the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key components of object-based storage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Describe the storage and retrieval process in object-based storage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Describe content-addressed storage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List the key components of unified storage 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Describe the process of data access from unified storage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976C5-867F-44DB-A20C-2FC1C56FCDC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Storing Object in OSD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0" y="697992"/>
            <a:ext cx="8715733" cy="5432730"/>
            <a:chOff x="228600" y="697992"/>
            <a:chExt cx="8715733" cy="5432730"/>
          </a:xfrm>
        </p:grpSpPr>
        <p:sp>
          <p:nvSpPr>
            <p:cNvPr id="8" name="TextBox 7"/>
            <p:cNvSpPr txBox="1"/>
            <p:nvPr/>
          </p:nvSpPr>
          <p:spPr>
            <a:xfrm>
              <a:off x="228600" y="3149025"/>
              <a:ext cx="12571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Application</a:t>
              </a:r>
            </a:p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Server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844240" y="1185452"/>
              <a:ext cx="1789259" cy="2124903"/>
              <a:chOff x="3246641" y="986203"/>
              <a:chExt cx="1789259" cy="212490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246641" y="986203"/>
                <a:ext cx="1524178" cy="1855521"/>
                <a:chOff x="3124200" y="1524000"/>
                <a:chExt cx="1752600" cy="2133600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3124200" y="1524000"/>
                  <a:ext cx="1752600" cy="2133600"/>
                </a:xfrm>
                <a:prstGeom prst="round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3301539" y="16002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Metadata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3301539" y="25146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Storage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581400" y="3352800"/>
                  <a:ext cx="885124" cy="3008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OSD Node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379179" y="1118740"/>
                <a:ext cx="1524178" cy="1855521"/>
                <a:chOff x="3124200" y="1524000"/>
                <a:chExt cx="1752600" cy="2133600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3124200" y="1524000"/>
                  <a:ext cx="1752600" cy="2133600"/>
                </a:xfrm>
                <a:prstGeom prst="round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3301539" y="16002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Metadata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3301539" y="25146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Storage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581400" y="3352800"/>
                  <a:ext cx="885124" cy="3008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OSD Node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3511720" y="1251277"/>
                <a:ext cx="1524180" cy="1859829"/>
                <a:chOff x="3124200" y="1524000"/>
                <a:chExt cx="1752600" cy="2138552"/>
              </a:xfrm>
            </p:grpSpPr>
            <p:sp>
              <p:nvSpPr>
                <p:cNvPr id="13" name="Rounded Rectangle 12"/>
                <p:cNvSpPr/>
                <p:nvPr/>
              </p:nvSpPr>
              <p:spPr>
                <a:xfrm>
                  <a:off x="3124200" y="1524000"/>
                  <a:ext cx="1752600" cy="2133600"/>
                </a:xfrm>
                <a:prstGeom prst="round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3301539" y="16002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latin typeface="Calibri" pitchFamily="34" charset="0"/>
                      <a:cs typeface="Calibri" pitchFamily="34" charset="0"/>
                    </a:rPr>
                    <a:t>Metadata Service</a:t>
                  </a:r>
                  <a:endParaRPr lang="en-US" sz="16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3301539" y="25146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latin typeface="Calibri" pitchFamily="34" charset="0"/>
                      <a:cs typeface="Calibri" pitchFamily="34" charset="0"/>
                    </a:rPr>
                    <a:t>Storage Service</a:t>
                  </a:r>
                  <a:endParaRPr lang="en-US" sz="16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3410591" y="3273261"/>
                  <a:ext cx="1196629" cy="3892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Calibri" pitchFamily="34" charset="0"/>
                      <a:cs typeface="Calibri" pitchFamily="34" charset="0"/>
                    </a:rPr>
                    <a:t>OSD Node</a:t>
                  </a:r>
                  <a:endParaRPr lang="en-US" sz="16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</p:grpSp>
        <p:cxnSp>
          <p:nvCxnSpPr>
            <p:cNvPr id="25" name="Straight Arrow Connector 24"/>
            <p:cNvCxnSpPr/>
            <p:nvPr/>
          </p:nvCxnSpPr>
          <p:spPr>
            <a:xfrm>
              <a:off x="1436020" y="1937216"/>
              <a:ext cx="32923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1436020" y="2089616"/>
              <a:ext cx="32923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295106" y="697992"/>
              <a:ext cx="313111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Calibri" pitchFamily="34" charset="0"/>
                  <a:cs typeface="Calibri" pitchFamily="34" charset="0"/>
                </a:rPr>
                <a:t>2</a:t>
              </a:r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. OSD node divides the file into two parts, </a:t>
              </a:r>
            </a:p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user data and metadata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85520" y="2107517"/>
              <a:ext cx="315872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Calibri" pitchFamily="34" charset="0"/>
                  <a:cs typeface="Calibri" pitchFamily="34" charset="0"/>
                </a:rPr>
                <a:t>6</a:t>
              </a:r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. Acknowledgment sent to the application server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64220" y="1981200"/>
              <a:ext cx="209878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3. OSD node generates</a:t>
              </a:r>
            </a:p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object ID from the user data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83220" y="3429000"/>
              <a:ext cx="266111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Calibri" pitchFamily="34" charset="0"/>
                  <a:cs typeface="Calibri" pitchFamily="34" charset="0"/>
                </a:rPr>
                <a:t>4</a:t>
              </a:r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. OSD stores metadata and </a:t>
              </a:r>
            </a:p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object ID using the metadata service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31" name="Straight Arrow Connector 30"/>
            <p:cNvCxnSpPr>
              <a:stCxn id="13" idx="2"/>
            </p:cNvCxnSpPr>
            <p:nvPr/>
          </p:nvCxnSpPr>
          <p:spPr>
            <a:xfrm flipH="1">
              <a:off x="5870255" y="3306047"/>
              <a:ext cx="1149" cy="6849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305279" y="3429000"/>
              <a:ext cx="236834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5. OSD stores user data (object) </a:t>
              </a:r>
            </a:p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using the storage service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85520" y="1592953"/>
              <a:ext cx="296446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1. Application server sends a file to OSD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4" name="Picture 5" descr="C:\Documents and Settings\patils1\Local Settings\Temp\colored Icons\Hos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60" y="838200"/>
              <a:ext cx="1000592" cy="2312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5" name="Group 34"/>
            <p:cNvGrpSpPr/>
            <p:nvPr/>
          </p:nvGrpSpPr>
          <p:grpSpPr>
            <a:xfrm>
              <a:off x="4933220" y="4001845"/>
              <a:ext cx="1853476" cy="2128877"/>
              <a:chOff x="6705600" y="1451432"/>
              <a:chExt cx="2057400" cy="2332909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7294030" y="3413340"/>
                <a:ext cx="907905" cy="371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libri" pitchFamily="34" charset="0"/>
                    <a:cs typeface="Calibri" pitchFamily="34" charset="0"/>
                  </a:rPr>
                  <a:t>Storage</a:t>
                </a:r>
                <a:endParaRPr lang="en-US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6705600" y="1451432"/>
                <a:ext cx="2057400" cy="201201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itchFamily="34" charset="0"/>
                  <a:cs typeface="Calibri" pitchFamily="34" charset="0"/>
                </a:endParaRPr>
              </a:p>
            </p:txBody>
          </p:sp>
          <p:pic>
            <p:nvPicPr>
              <p:cNvPr id="38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7562" y="1568638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025" y="1568638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12487" y="1568638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7562" y="2182030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025" y="2182030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12487" y="2182030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7562" y="2795422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025" y="2795422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12487" y="2795422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47" name="Picture 2" descr="C:\Users\solomonk\Desktop\arrow_right_yell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00264" y="2409602"/>
            <a:ext cx="763908" cy="7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31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Retrieving Object from OSD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20280" y="697992"/>
            <a:ext cx="8266520" cy="5429384"/>
            <a:chOff x="420280" y="697992"/>
            <a:chExt cx="8266520" cy="5429384"/>
          </a:xfrm>
        </p:grpSpPr>
        <p:sp>
          <p:nvSpPr>
            <p:cNvPr id="7" name="TextBox 6"/>
            <p:cNvSpPr txBox="1"/>
            <p:nvPr/>
          </p:nvSpPr>
          <p:spPr>
            <a:xfrm>
              <a:off x="420280" y="3220786"/>
              <a:ext cx="12571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Application</a:t>
              </a:r>
            </a:p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Server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596840" y="1185452"/>
              <a:ext cx="1789253" cy="2124903"/>
              <a:chOff x="3246641" y="986203"/>
              <a:chExt cx="1789253" cy="2124903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246641" y="986203"/>
                <a:ext cx="1524178" cy="1855521"/>
                <a:chOff x="3124200" y="1524000"/>
                <a:chExt cx="1752600" cy="2133600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3124200" y="1524000"/>
                  <a:ext cx="1752600" cy="2133600"/>
                </a:xfrm>
                <a:prstGeom prst="round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3301539" y="16002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Metadata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3301539" y="25146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Storage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581400" y="3352800"/>
                  <a:ext cx="885124" cy="3008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OSD Node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379179" y="1118740"/>
                <a:ext cx="1524178" cy="1855521"/>
                <a:chOff x="3124200" y="1524000"/>
                <a:chExt cx="1752600" cy="2133600"/>
              </a:xfrm>
            </p:grpSpPr>
            <p:sp>
              <p:nvSpPr>
                <p:cNvPr id="16" name="Rounded Rectangle 15"/>
                <p:cNvSpPr/>
                <p:nvPr/>
              </p:nvSpPr>
              <p:spPr>
                <a:xfrm>
                  <a:off x="3124200" y="1524000"/>
                  <a:ext cx="1752600" cy="2133600"/>
                </a:xfrm>
                <a:prstGeom prst="round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3301539" y="16002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Metadata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3301539" y="25146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Storage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581400" y="3352800"/>
                  <a:ext cx="885124" cy="3008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OSD Node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511716" y="1251277"/>
                <a:ext cx="1524178" cy="1859829"/>
                <a:chOff x="3124200" y="1524000"/>
                <a:chExt cx="1752600" cy="2138553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3124200" y="1524000"/>
                  <a:ext cx="1752600" cy="2133600"/>
                </a:xfrm>
                <a:prstGeom prst="round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3301539" y="16002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latin typeface="Calibri" pitchFamily="34" charset="0"/>
                      <a:cs typeface="Calibri" pitchFamily="34" charset="0"/>
                    </a:rPr>
                    <a:t>Metadata Service</a:t>
                  </a:r>
                  <a:endParaRPr lang="en-US" sz="16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3301539" y="25146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latin typeface="Calibri" pitchFamily="34" charset="0"/>
                      <a:cs typeface="Calibri" pitchFamily="34" charset="0"/>
                    </a:rPr>
                    <a:t>Storage Service</a:t>
                  </a:r>
                  <a:endParaRPr lang="en-US" sz="16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410596" y="3273261"/>
                  <a:ext cx="1196631" cy="3892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Calibri" pitchFamily="34" charset="0"/>
                      <a:cs typeface="Calibri" pitchFamily="34" charset="0"/>
                    </a:rPr>
                    <a:t>OSD Node</a:t>
                  </a:r>
                  <a:endParaRPr lang="en-US" sz="16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</p:grpSp>
        <p:cxnSp>
          <p:nvCxnSpPr>
            <p:cNvPr id="24" name="Straight Arrow Connector 23"/>
            <p:cNvCxnSpPr/>
            <p:nvPr/>
          </p:nvCxnSpPr>
          <p:spPr>
            <a:xfrm>
              <a:off x="1714030" y="1542127"/>
              <a:ext cx="47947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1714030" y="2899255"/>
              <a:ext cx="4740973" cy="918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348413" y="697992"/>
              <a:ext cx="233838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Calibri" pitchFamily="34" charset="0"/>
                  <a:cs typeface="Calibri" pitchFamily="34" charset="0"/>
                </a:rPr>
                <a:t>2</a:t>
              </a:r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. Metadata service locates the object ID for the requested file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27697" y="2908436"/>
              <a:ext cx="4627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Calibri" pitchFamily="34" charset="0"/>
                  <a:cs typeface="Calibri" pitchFamily="34" charset="0"/>
                </a:rPr>
                <a:t>6</a:t>
              </a:r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. </a:t>
              </a: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Storage </a:t>
              </a:r>
              <a:r>
                <a:rPr lang="en-US" sz="1400" dirty="0">
                  <a:latin typeface="Calibri" pitchFamily="34" charset="0"/>
                  <a:cs typeface="Calibri" pitchFamily="34" charset="0"/>
                </a:rPr>
                <a:t>service sends the file to the application server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39007" y="3469957"/>
              <a:ext cx="265719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5. OSD storage service retrieves the object from the storage device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 flipV="1">
              <a:off x="7639774" y="3332251"/>
              <a:ext cx="1149" cy="6849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828110" y="1197864"/>
              <a:ext cx="308116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1. Application server request file from OSD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1714030" y="1750698"/>
              <a:ext cx="47934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28110" y="1768599"/>
              <a:ext cx="46807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3. Metadata service sends the object ID to the application server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1713618" y="2695700"/>
              <a:ext cx="47947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827697" y="2227259"/>
              <a:ext cx="462730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4. Application server sends the object ID to the OSD storage service for object retrieval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5" name="Picture 5" descr="C:\Documents and Settings\patils1\Local Settings\Temp\colored Icons\Hos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633" y="1115661"/>
              <a:ext cx="920468" cy="2127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6" name="Group 35"/>
            <p:cNvGrpSpPr/>
            <p:nvPr/>
          </p:nvGrpSpPr>
          <p:grpSpPr>
            <a:xfrm>
              <a:off x="6715467" y="4016828"/>
              <a:ext cx="1853476" cy="2110548"/>
              <a:chOff x="6705600" y="1451432"/>
              <a:chExt cx="2057400" cy="2312825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7294030" y="3393256"/>
                <a:ext cx="907905" cy="371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libri" pitchFamily="34" charset="0"/>
                    <a:cs typeface="Calibri" pitchFamily="34" charset="0"/>
                  </a:rPr>
                  <a:t>Storage</a:t>
                </a:r>
                <a:endParaRPr lang="en-US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6705600" y="1451432"/>
                <a:ext cx="2057400" cy="201201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itchFamily="34" charset="0"/>
                  <a:cs typeface="Calibri" pitchFamily="34" charset="0"/>
                </a:endParaRPr>
              </a:p>
            </p:txBody>
          </p:sp>
          <p:pic>
            <p:nvPicPr>
              <p:cNvPr id="39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7562" y="1568638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025" y="1568638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12487" y="1568638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7562" y="2182030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025" y="2182030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12487" y="2182030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7562" y="2795422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025" y="2795422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12487" y="2795422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48" name="Picture 2" descr="C:\Users\solomonk\Desktop\arrow_right_yell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19400" y="487813"/>
            <a:ext cx="763908" cy="7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99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Retrieving Object from OSD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20280" y="697992"/>
            <a:ext cx="8266520" cy="5429384"/>
            <a:chOff x="420280" y="697992"/>
            <a:chExt cx="8266520" cy="5429384"/>
          </a:xfrm>
        </p:grpSpPr>
        <p:sp>
          <p:nvSpPr>
            <p:cNvPr id="7" name="TextBox 6"/>
            <p:cNvSpPr txBox="1"/>
            <p:nvPr/>
          </p:nvSpPr>
          <p:spPr>
            <a:xfrm>
              <a:off x="420280" y="3220786"/>
              <a:ext cx="12571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Application</a:t>
              </a:r>
            </a:p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Server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596840" y="1185452"/>
              <a:ext cx="1789253" cy="2124903"/>
              <a:chOff x="3246641" y="986203"/>
              <a:chExt cx="1789253" cy="2124903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246641" y="986203"/>
                <a:ext cx="1524178" cy="1855521"/>
                <a:chOff x="3124200" y="1524000"/>
                <a:chExt cx="1752600" cy="2133600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3124200" y="1524000"/>
                  <a:ext cx="1752600" cy="2133600"/>
                </a:xfrm>
                <a:prstGeom prst="round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3301539" y="16002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Metadata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3301539" y="25146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Storage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581400" y="3352800"/>
                  <a:ext cx="885124" cy="3008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OSD Node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379179" y="1118740"/>
                <a:ext cx="1524178" cy="1855521"/>
                <a:chOff x="3124200" y="1524000"/>
                <a:chExt cx="1752600" cy="2133600"/>
              </a:xfrm>
            </p:grpSpPr>
            <p:sp>
              <p:nvSpPr>
                <p:cNvPr id="16" name="Rounded Rectangle 15"/>
                <p:cNvSpPr/>
                <p:nvPr/>
              </p:nvSpPr>
              <p:spPr>
                <a:xfrm>
                  <a:off x="3124200" y="1524000"/>
                  <a:ext cx="1752600" cy="2133600"/>
                </a:xfrm>
                <a:prstGeom prst="round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3301539" y="16002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Metadata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3301539" y="25146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Storage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581400" y="3352800"/>
                  <a:ext cx="885124" cy="3008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OSD Node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511716" y="1251277"/>
                <a:ext cx="1524178" cy="1859829"/>
                <a:chOff x="3124200" y="1524000"/>
                <a:chExt cx="1752600" cy="2138553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3124200" y="1524000"/>
                  <a:ext cx="1752600" cy="2133600"/>
                </a:xfrm>
                <a:prstGeom prst="round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3301539" y="16002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latin typeface="Calibri" pitchFamily="34" charset="0"/>
                      <a:cs typeface="Calibri" pitchFamily="34" charset="0"/>
                    </a:rPr>
                    <a:t>Metadata Service</a:t>
                  </a:r>
                  <a:endParaRPr lang="en-US" sz="16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3301539" y="25146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latin typeface="Calibri" pitchFamily="34" charset="0"/>
                      <a:cs typeface="Calibri" pitchFamily="34" charset="0"/>
                    </a:rPr>
                    <a:t>Storage Service</a:t>
                  </a:r>
                  <a:endParaRPr lang="en-US" sz="16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410596" y="3273261"/>
                  <a:ext cx="1196631" cy="3892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Calibri" pitchFamily="34" charset="0"/>
                      <a:cs typeface="Calibri" pitchFamily="34" charset="0"/>
                    </a:rPr>
                    <a:t>OSD Node</a:t>
                  </a:r>
                  <a:endParaRPr lang="en-US" sz="16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</p:grpSp>
        <p:cxnSp>
          <p:nvCxnSpPr>
            <p:cNvPr id="24" name="Straight Arrow Connector 23"/>
            <p:cNvCxnSpPr/>
            <p:nvPr/>
          </p:nvCxnSpPr>
          <p:spPr>
            <a:xfrm>
              <a:off x="1714030" y="1542127"/>
              <a:ext cx="47947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1714030" y="2899255"/>
              <a:ext cx="4740973" cy="918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348413" y="697992"/>
              <a:ext cx="233838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Calibri" pitchFamily="34" charset="0"/>
                  <a:cs typeface="Calibri" pitchFamily="34" charset="0"/>
                </a:rPr>
                <a:t>2</a:t>
              </a:r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. Metadata service locates the object ID for the requested file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27697" y="2908436"/>
              <a:ext cx="4627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Calibri" pitchFamily="34" charset="0"/>
                  <a:cs typeface="Calibri" pitchFamily="34" charset="0"/>
                </a:rPr>
                <a:t>6</a:t>
              </a:r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. </a:t>
              </a: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Storage </a:t>
              </a:r>
              <a:r>
                <a:rPr lang="en-US" sz="1400" dirty="0">
                  <a:latin typeface="Calibri" pitchFamily="34" charset="0"/>
                  <a:cs typeface="Calibri" pitchFamily="34" charset="0"/>
                </a:rPr>
                <a:t>service sends the file to the application server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39007" y="3469957"/>
              <a:ext cx="265719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5. OSD storage service retrieves the object from the storage device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 flipV="1">
              <a:off x="7639774" y="3332251"/>
              <a:ext cx="1149" cy="6849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828110" y="1197864"/>
              <a:ext cx="308116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1. Application server request file from OSD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1714030" y="1750698"/>
              <a:ext cx="47934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28110" y="1768599"/>
              <a:ext cx="46807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3. Metadata service sends the object ID to the application server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1713618" y="2695700"/>
              <a:ext cx="47947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827697" y="2227259"/>
              <a:ext cx="462730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4. Application server sends the object ID to the OSD storage service for object retrieval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5" name="Picture 5" descr="C:\Documents and Settings\patils1\Local Settings\Temp\colored Icons\Hos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633" y="1115661"/>
              <a:ext cx="920468" cy="2127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6" name="Group 35"/>
            <p:cNvGrpSpPr/>
            <p:nvPr/>
          </p:nvGrpSpPr>
          <p:grpSpPr>
            <a:xfrm>
              <a:off x="6715467" y="4016828"/>
              <a:ext cx="1853476" cy="2110548"/>
              <a:chOff x="6705600" y="1451432"/>
              <a:chExt cx="2057400" cy="2312825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7294030" y="3393256"/>
                <a:ext cx="907905" cy="371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libri" pitchFamily="34" charset="0"/>
                    <a:cs typeface="Calibri" pitchFamily="34" charset="0"/>
                  </a:rPr>
                  <a:t>Storage</a:t>
                </a:r>
                <a:endParaRPr lang="en-US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6705600" y="1451432"/>
                <a:ext cx="2057400" cy="201201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itchFamily="34" charset="0"/>
                  <a:cs typeface="Calibri" pitchFamily="34" charset="0"/>
                </a:endParaRPr>
              </a:p>
            </p:txBody>
          </p:sp>
          <p:pic>
            <p:nvPicPr>
              <p:cNvPr id="39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7562" y="1568638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025" y="1568638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12487" y="1568638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7562" y="2182030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025" y="2182030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12487" y="2182030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7562" y="2795422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025" y="2795422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12487" y="2795422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48" name="Picture 2" descr="C:\Users\solomonk\Desktop\arrow_right_yell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695" y="620350"/>
            <a:ext cx="763908" cy="7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70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Retrieving Object from OSD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20280" y="697992"/>
            <a:ext cx="8266520" cy="5429384"/>
            <a:chOff x="420280" y="697992"/>
            <a:chExt cx="8266520" cy="5429384"/>
          </a:xfrm>
        </p:grpSpPr>
        <p:sp>
          <p:nvSpPr>
            <p:cNvPr id="7" name="TextBox 6"/>
            <p:cNvSpPr txBox="1"/>
            <p:nvPr/>
          </p:nvSpPr>
          <p:spPr>
            <a:xfrm>
              <a:off x="420280" y="3220786"/>
              <a:ext cx="12571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Application</a:t>
              </a:r>
            </a:p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Server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596840" y="1185452"/>
              <a:ext cx="1789253" cy="2124903"/>
              <a:chOff x="3246641" y="986203"/>
              <a:chExt cx="1789253" cy="2124903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246641" y="986203"/>
                <a:ext cx="1524178" cy="1855521"/>
                <a:chOff x="3124200" y="1524000"/>
                <a:chExt cx="1752600" cy="2133600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3124200" y="1524000"/>
                  <a:ext cx="1752600" cy="2133600"/>
                </a:xfrm>
                <a:prstGeom prst="round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3301539" y="16002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Metadata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3301539" y="25146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Storage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581400" y="3352800"/>
                  <a:ext cx="885124" cy="3008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OSD Node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379179" y="1118740"/>
                <a:ext cx="1524178" cy="1855521"/>
                <a:chOff x="3124200" y="1524000"/>
                <a:chExt cx="1752600" cy="2133600"/>
              </a:xfrm>
            </p:grpSpPr>
            <p:sp>
              <p:nvSpPr>
                <p:cNvPr id="16" name="Rounded Rectangle 15"/>
                <p:cNvSpPr/>
                <p:nvPr/>
              </p:nvSpPr>
              <p:spPr>
                <a:xfrm>
                  <a:off x="3124200" y="1524000"/>
                  <a:ext cx="1752600" cy="2133600"/>
                </a:xfrm>
                <a:prstGeom prst="round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3301539" y="16002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Metadata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3301539" y="25146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Storage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581400" y="3352800"/>
                  <a:ext cx="885124" cy="3008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OSD Node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511716" y="1251277"/>
                <a:ext cx="1524178" cy="1859829"/>
                <a:chOff x="3124200" y="1524000"/>
                <a:chExt cx="1752600" cy="2138553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3124200" y="1524000"/>
                  <a:ext cx="1752600" cy="2133600"/>
                </a:xfrm>
                <a:prstGeom prst="round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3301539" y="16002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latin typeface="Calibri" pitchFamily="34" charset="0"/>
                      <a:cs typeface="Calibri" pitchFamily="34" charset="0"/>
                    </a:rPr>
                    <a:t>Metadata Service</a:t>
                  </a:r>
                  <a:endParaRPr lang="en-US" sz="16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3301539" y="25146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latin typeface="Calibri" pitchFamily="34" charset="0"/>
                      <a:cs typeface="Calibri" pitchFamily="34" charset="0"/>
                    </a:rPr>
                    <a:t>Storage Service</a:t>
                  </a:r>
                  <a:endParaRPr lang="en-US" sz="16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410596" y="3273261"/>
                  <a:ext cx="1196631" cy="3892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Calibri" pitchFamily="34" charset="0"/>
                      <a:cs typeface="Calibri" pitchFamily="34" charset="0"/>
                    </a:rPr>
                    <a:t>OSD Node</a:t>
                  </a:r>
                  <a:endParaRPr lang="en-US" sz="16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</p:grpSp>
        <p:cxnSp>
          <p:nvCxnSpPr>
            <p:cNvPr id="24" name="Straight Arrow Connector 23"/>
            <p:cNvCxnSpPr/>
            <p:nvPr/>
          </p:nvCxnSpPr>
          <p:spPr>
            <a:xfrm>
              <a:off x="1714030" y="1542127"/>
              <a:ext cx="47947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1714030" y="2899255"/>
              <a:ext cx="4740973" cy="918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348413" y="697992"/>
              <a:ext cx="233838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Calibri" pitchFamily="34" charset="0"/>
                  <a:cs typeface="Calibri" pitchFamily="34" charset="0"/>
                </a:rPr>
                <a:t>2</a:t>
              </a:r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. Metadata service locates the object ID for the requested file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27697" y="2908436"/>
              <a:ext cx="4627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Calibri" pitchFamily="34" charset="0"/>
                  <a:cs typeface="Calibri" pitchFamily="34" charset="0"/>
                </a:rPr>
                <a:t>6</a:t>
              </a:r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. </a:t>
              </a: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Storage </a:t>
              </a:r>
              <a:r>
                <a:rPr lang="en-US" sz="1400" dirty="0">
                  <a:latin typeface="Calibri" pitchFamily="34" charset="0"/>
                  <a:cs typeface="Calibri" pitchFamily="34" charset="0"/>
                </a:rPr>
                <a:t>service sends the file to the application server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39007" y="3469957"/>
              <a:ext cx="265719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5. OSD storage service retrieves the object from the storage device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 flipV="1">
              <a:off x="7639774" y="3332251"/>
              <a:ext cx="1149" cy="6849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828110" y="1197864"/>
              <a:ext cx="308116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1. Application server request file from OSD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1714030" y="1750698"/>
              <a:ext cx="47934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28110" y="1768599"/>
              <a:ext cx="46807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3. Metadata service sends the object ID to the application server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1713618" y="2695700"/>
              <a:ext cx="47947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827697" y="2227259"/>
              <a:ext cx="462730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4. Application server sends the object ID to the OSD storage service for object retrieval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5" name="Picture 5" descr="C:\Documents and Settings\patils1\Local Settings\Temp\colored Icons\Hos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633" y="1115661"/>
              <a:ext cx="920468" cy="2127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6" name="Group 35"/>
            <p:cNvGrpSpPr/>
            <p:nvPr/>
          </p:nvGrpSpPr>
          <p:grpSpPr>
            <a:xfrm>
              <a:off x="6715467" y="4016828"/>
              <a:ext cx="1853476" cy="2110548"/>
              <a:chOff x="6705600" y="1451432"/>
              <a:chExt cx="2057400" cy="2312825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7294030" y="3393256"/>
                <a:ext cx="907905" cy="371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libri" pitchFamily="34" charset="0"/>
                    <a:cs typeface="Calibri" pitchFamily="34" charset="0"/>
                  </a:rPr>
                  <a:t>Storage</a:t>
                </a:r>
                <a:endParaRPr lang="en-US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6705600" y="1451432"/>
                <a:ext cx="2057400" cy="201201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itchFamily="34" charset="0"/>
                  <a:cs typeface="Calibri" pitchFamily="34" charset="0"/>
                </a:endParaRPr>
              </a:p>
            </p:txBody>
          </p:sp>
          <p:pic>
            <p:nvPicPr>
              <p:cNvPr id="39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7562" y="1568638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025" y="1568638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12487" y="1568638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7562" y="2182030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025" y="2182030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12487" y="2182030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7562" y="2795422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025" y="2795422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12487" y="2795422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48" name="Picture 2" descr="C:\Users\solomonk\Desktop\arrow_right_yell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346847" y="2074553"/>
            <a:ext cx="763908" cy="7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64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Retrieving Object from OSD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20280" y="697992"/>
            <a:ext cx="8266520" cy="5429384"/>
            <a:chOff x="420280" y="697992"/>
            <a:chExt cx="8266520" cy="5429384"/>
          </a:xfrm>
        </p:grpSpPr>
        <p:sp>
          <p:nvSpPr>
            <p:cNvPr id="7" name="TextBox 6"/>
            <p:cNvSpPr txBox="1"/>
            <p:nvPr/>
          </p:nvSpPr>
          <p:spPr>
            <a:xfrm>
              <a:off x="420280" y="3220786"/>
              <a:ext cx="12571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Application</a:t>
              </a:r>
            </a:p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Server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596840" y="1185452"/>
              <a:ext cx="1789253" cy="2124903"/>
              <a:chOff x="3246641" y="986203"/>
              <a:chExt cx="1789253" cy="2124903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246641" y="986203"/>
                <a:ext cx="1524178" cy="1855521"/>
                <a:chOff x="3124200" y="1524000"/>
                <a:chExt cx="1752600" cy="2133600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3124200" y="1524000"/>
                  <a:ext cx="1752600" cy="2133600"/>
                </a:xfrm>
                <a:prstGeom prst="round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3301539" y="16002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Metadata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3301539" y="25146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Storage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581400" y="3352800"/>
                  <a:ext cx="885124" cy="3008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OSD Node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379179" y="1118740"/>
                <a:ext cx="1524178" cy="1855521"/>
                <a:chOff x="3124200" y="1524000"/>
                <a:chExt cx="1752600" cy="2133600"/>
              </a:xfrm>
            </p:grpSpPr>
            <p:sp>
              <p:nvSpPr>
                <p:cNvPr id="16" name="Rounded Rectangle 15"/>
                <p:cNvSpPr/>
                <p:nvPr/>
              </p:nvSpPr>
              <p:spPr>
                <a:xfrm>
                  <a:off x="3124200" y="1524000"/>
                  <a:ext cx="1752600" cy="2133600"/>
                </a:xfrm>
                <a:prstGeom prst="round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3301539" y="16002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Metadata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3301539" y="25146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Storage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581400" y="3352800"/>
                  <a:ext cx="885124" cy="3008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OSD Node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511716" y="1251277"/>
                <a:ext cx="1524178" cy="1859829"/>
                <a:chOff x="3124200" y="1524000"/>
                <a:chExt cx="1752600" cy="2138553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3124200" y="1524000"/>
                  <a:ext cx="1752600" cy="2133600"/>
                </a:xfrm>
                <a:prstGeom prst="round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3301539" y="16002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latin typeface="Calibri" pitchFamily="34" charset="0"/>
                      <a:cs typeface="Calibri" pitchFamily="34" charset="0"/>
                    </a:rPr>
                    <a:t>Metadata Service</a:t>
                  </a:r>
                  <a:endParaRPr lang="en-US" sz="16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3301539" y="25146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latin typeface="Calibri" pitchFamily="34" charset="0"/>
                      <a:cs typeface="Calibri" pitchFamily="34" charset="0"/>
                    </a:rPr>
                    <a:t>Storage Service</a:t>
                  </a:r>
                  <a:endParaRPr lang="en-US" sz="16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410596" y="3273261"/>
                  <a:ext cx="1196631" cy="3892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Calibri" pitchFamily="34" charset="0"/>
                      <a:cs typeface="Calibri" pitchFamily="34" charset="0"/>
                    </a:rPr>
                    <a:t>OSD Node</a:t>
                  </a:r>
                  <a:endParaRPr lang="en-US" sz="16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</p:grpSp>
        <p:cxnSp>
          <p:nvCxnSpPr>
            <p:cNvPr id="24" name="Straight Arrow Connector 23"/>
            <p:cNvCxnSpPr/>
            <p:nvPr/>
          </p:nvCxnSpPr>
          <p:spPr>
            <a:xfrm>
              <a:off x="1714030" y="1542127"/>
              <a:ext cx="47947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1714030" y="2899255"/>
              <a:ext cx="4740973" cy="918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348413" y="697992"/>
              <a:ext cx="233838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Calibri" pitchFamily="34" charset="0"/>
                  <a:cs typeface="Calibri" pitchFamily="34" charset="0"/>
                </a:rPr>
                <a:t>2</a:t>
              </a:r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. Metadata service locates the object ID for the requested file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27697" y="2908436"/>
              <a:ext cx="4627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Calibri" pitchFamily="34" charset="0"/>
                  <a:cs typeface="Calibri" pitchFamily="34" charset="0"/>
                </a:rPr>
                <a:t>6</a:t>
              </a:r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. </a:t>
              </a: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Storage </a:t>
              </a:r>
              <a:r>
                <a:rPr lang="en-US" sz="1400" dirty="0">
                  <a:latin typeface="Calibri" pitchFamily="34" charset="0"/>
                  <a:cs typeface="Calibri" pitchFamily="34" charset="0"/>
                </a:rPr>
                <a:t>service sends the file to the application server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39007" y="3469957"/>
              <a:ext cx="265719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5. OSD storage service retrieves the object from the storage device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 flipV="1">
              <a:off x="7639774" y="3332251"/>
              <a:ext cx="1149" cy="6849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828110" y="1197864"/>
              <a:ext cx="308116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1. Application server request file from OSD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1714030" y="1750698"/>
              <a:ext cx="47934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28110" y="1768599"/>
              <a:ext cx="46807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3. Metadata service sends the object ID to the application server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1713618" y="2695700"/>
              <a:ext cx="47947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827697" y="2227259"/>
              <a:ext cx="462730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4. Application server sends the object ID to the OSD storage service for object retrieval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5" name="Picture 5" descr="C:\Documents and Settings\patils1\Local Settings\Temp\colored Icons\Hos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633" y="1115661"/>
              <a:ext cx="920468" cy="2127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6" name="Group 35"/>
            <p:cNvGrpSpPr/>
            <p:nvPr/>
          </p:nvGrpSpPr>
          <p:grpSpPr>
            <a:xfrm>
              <a:off x="6715467" y="4016828"/>
              <a:ext cx="1853476" cy="2110548"/>
              <a:chOff x="6705600" y="1451432"/>
              <a:chExt cx="2057400" cy="2312825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7294030" y="3393256"/>
                <a:ext cx="907905" cy="371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libri" pitchFamily="34" charset="0"/>
                    <a:cs typeface="Calibri" pitchFamily="34" charset="0"/>
                  </a:rPr>
                  <a:t>Storage</a:t>
                </a:r>
                <a:endParaRPr lang="en-US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6705600" y="1451432"/>
                <a:ext cx="2057400" cy="201201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itchFamily="34" charset="0"/>
                  <a:cs typeface="Calibri" pitchFamily="34" charset="0"/>
                </a:endParaRPr>
              </a:p>
            </p:txBody>
          </p:sp>
          <p:pic>
            <p:nvPicPr>
              <p:cNvPr id="39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7562" y="1568638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025" y="1568638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12487" y="1568638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7562" y="2182030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025" y="2182030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12487" y="2182030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7562" y="2795422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025" y="2795422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12487" y="2795422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48" name="Picture 2" descr="C:\Users\solomonk\Desktop\arrow_right_yell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581400" y="2775899"/>
            <a:ext cx="763908" cy="7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06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Retrieving Object from OSD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20280" y="697992"/>
            <a:ext cx="8266520" cy="5429384"/>
            <a:chOff x="420280" y="697992"/>
            <a:chExt cx="8266520" cy="5429384"/>
          </a:xfrm>
        </p:grpSpPr>
        <p:sp>
          <p:nvSpPr>
            <p:cNvPr id="7" name="TextBox 6"/>
            <p:cNvSpPr txBox="1"/>
            <p:nvPr/>
          </p:nvSpPr>
          <p:spPr>
            <a:xfrm>
              <a:off x="420280" y="3220786"/>
              <a:ext cx="12571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Application</a:t>
              </a:r>
            </a:p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Server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596840" y="1185452"/>
              <a:ext cx="1789253" cy="2124903"/>
              <a:chOff x="3246641" y="986203"/>
              <a:chExt cx="1789253" cy="2124903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246641" y="986203"/>
                <a:ext cx="1524178" cy="1855521"/>
                <a:chOff x="3124200" y="1524000"/>
                <a:chExt cx="1752600" cy="2133600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3124200" y="1524000"/>
                  <a:ext cx="1752600" cy="2133600"/>
                </a:xfrm>
                <a:prstGeom prst="round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3301539" y="16002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Metadata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3301539" y="25146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Storage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581400" y="3352800"/>
                  <a:ext cx="885124" cy="3008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OSD Node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379179" y="1118740"/>
                <a:ext cx="1524178" cy="1855521"/>
                <a:chOff x="3124200" y="1524000"/>
                <a:chExt cx="1752600" cy="2133600"/>
              </a:xfrm>
            </p:grpSpPr>
            <p:sp>
              <p:nvSpPr>
                <p:cNvPr id="16" name="Rounded Rectangle 15"/>
                <p:cNvSpPr/>
                <p:nvPr/>
              </p:nvSpPr>
              <p:spPr>
                <a:xfrm>
                  <a:off x="3124200" y="1524000"/>
                  <a:ext cx="1752600" cy="2133600"/>
                </a:xfrm>
                <a:prstGeom prst="round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3301539" y="16002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Metadata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3301539" y="25146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Storage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581400" y="3352800"/>
                  <a:ext cx="885124" cy="3008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OSD Node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511716" y="1251277"/>
                <a:ext cx="1524178" cy="1859829"/>
                <a:chOff x="3124200" y="1524000"/>
                <a:chExt cx="1752600" cy="2138553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3124200" y="1524000"/>
                  <a:ext cx="1752600" cy="2133600"/>
                </a:xfrm>
                <a:prstGeom prst="round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3301539" y="16002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latin typeface="Calibri" pitchFamily="34" charset="0"/>
                      <a:cs typeface="Calibri" pitchFamily="34" charset="0"/>
                    </a:rPr>
                    <a:t>Metadata Service</a:t>
                  </a:r>
                  <a:endParaRPr lang="en-US" sz="16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3301539" y="25146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latin typeface="Calibri" pitchFamily="34" charset="0"/>
                      <a:cs typeface="Calibri" pitchFamily="34" charset="0"/>
                    </a:rPr>
                    <a:t>Storage Service</a:t>
                  </a:r>
                  <a:endParaRPr lang="en-US" sz="16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410596" y="3273261"/>
                  <a:ext cx="1196631" cy="3892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Calibri" pitchFamily="34" charset="0"/>
                      <a:cs typeface="Calibri" pitchFamily="34" charset="0"/>
                    </a:rPr>
                    <a:t>OSD Node</a:t>
                  </a:r>
                  <a:endParaRPr lang="en-US" sz="16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</p:grpSp>
        <p:cxnSp>
          <p:nvCxnSpPr>
            <p:cNvPr id="24" name="Straight Arrow Connector 23"/>
            <p:cNvCxnSpPr/>
            <p:nvPr/>
          </p:nvCxnSpPr>
          <p:spPr>
            <a:xfrm>
              <a:off x="1714030" y="1542127"/>
              <a:ext cx="47947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1714030" y="2899255"/>
              <a:ext cx="4740973" cy="918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348413" y="697992"/>
              <a:ext cx="233838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Calibri" pitchFamily="34" charset="0"/>
                  <a:cs typeface="Calibri" pitchFamily="34" charset="0"/>
                </a:rPr>
                <a:t>2</a:t>
              </a:r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. Metadata service locates the object ID for the requested file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27697" y="2908436"/>
              <a:ext cx="4627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Calibri" pitchFamily="34" charset="0"/>
                  <a:cs typeface="Calibri" pitchFamily="34" charset="0"/>
                </a:rPr>
                <a:t>6</a:t>
              </a:r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. </a:t>
              </a: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Storage </a:t>
              </a:r>
              <a:r>
                <a:rPr lang="en-US" sz="1400" dirty="0">
                  <a:latin typeface="Calibri" pitchFamily="34" charset="0"/>
                  <a:cs typeface="Calibri" pitchFamily="34" charset="0"/>
                </a:rPr>
                <a:t>service sends the file to the application server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39007" y="3469957"/>
              <a:ext cx="265719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5. OSD storage service retrieves the object from the storage device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 flipV="1">
              <a:off x="7639774" y="3332251"/>
              <a:ext cx="1149" cy="6849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828110" y="1197864"/>
              <a:ext cx="308116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1. Application server request file from OSD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1714030" y="1750698"/>
              <a:ext cx="47934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28110" y="1768599"/>
              <a:ext cx="46807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3. Metadata service sends the object ID to the application server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1713618" y="2695700"/>
              <a:ext cx="47947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827697" y="2227259"/>
              <a:ext cx="462730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4. Application server sends the object ID to the OSD storage service for object retrieval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5" name="Picture 5" descr="C:\Documents and Settings\patils1\Local Settings\Temp\colored Icons\Hos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633" y="1115661"/>
              <a:ext cx="920468" cy="2127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6" name="Group 35"/>
            <p:cNvGrpSpPr/>
            <p:nvPr/>
          </p:nvGrpSpPr>
          <p:grpSpPr>
            <a:xfrm>
              <a:off x="6715467" y="4016828"/>
              <a:ext cx="1853476" cy="2110548"/>
              <a:chOff x="6705600" y="1451432"/>
              <a:chExt cx="2057400" cy="2312825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7294030" y="3393256"/>
                <a:ext cx="907905" cy="371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libri" pitchFamily="34" charset="0"/>
                    <a:cs typeface="Calibri" pitchFamily="34" charset="0"/>
                  </a:rPr>
                  <a:t>Storage</a:t>
                </a:r>
                <a:endParaRPr lang="en-US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6705600" y="1451432"/>
                <a:ext cx="2057400" cy="201201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itchFamily="34" charset="0"/>
                  <a:cs typeface="Calibri" pitchFamily="34" charset="0"/>
                </a:endParaRPr>
              </a:p>
            </p:txBody>
          </p:sp>
          <p:pic>
            <p:nvPicPr>
              <p:cNvPr id="39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7562" y="1568638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025" y="1568638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12487" y="1568638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7562" y="2182030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025" y="2182030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12487" y="2182030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7562" y="2795422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025" y="2795422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12487" y="2795422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48" name="Picture 2" descr="C:\Users\solomonk\Desktop\arrow_right_yell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415" y="3426935"/>
            <a:ext cx="763908" cy="7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28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Retrieving Object from OSD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20280" y="697992"/>
            <a:ext cx="8266520" cy="5429384"/>
            <a:chOff x="420280" y="697992"/>
            <a:chExt cx="8266520" cy="5429384"/>
          </a:xfrm>
        </p:grpSpPr>
        <p:sp>
          <p:nvSpPr>
            <p:cNvPr id="7" name="TextBox 6"/>
            <p:cNvSpPr txBox="1"/>
            <p:nvPr/>
          </p:nvSpPr>
          <p:spPr>
            <a:xfrm>
              <a:off x="420280" y="3220786"/>
              <a:ext cx="12571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Application</a:t>
              </a:r>
            </a:p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Server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596840" y="1185452"/>
              <a:ext cx="1789253" cy="2124903"/>
              <a:chOff x="3246641" y="986203"/>
              <a:chExt cx="1789253" cy="2124903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246641" y="986203"/>
                <a:ext cx="1524178" cy="1855521"/>
                <a:chOff x="3124200" y="1524000"/>
                <a:chExt cx="1752600" cy="2133600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3124200" y="1524000"/>
                  <a:ext cx="1752600" cy="2133600"/>
                </a:xfrm>
                <a:prstGeom prst="round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3301539" y="16002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Metadata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3301539" y="25146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Storage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581400" y="3352800"/>
                  <a:ext cx="885124" cy="3008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OSD Node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379179" y="1118740"/>
                <a:ext cx="1524178" cy="1855521"/>
                <a:chOff x="3124200" y="1524000"/>
                <a:chExt cx="1752600" cy="2133600"/>
              </a:xfrm>
            </p:grpSpPr>
            <p:sp>
              <p:nvSpPr>
                <p:cNvPr id="16" name="Rounded Rectangle 15"/>
                <p:cNvSpPr/>
                <p:nvPr/>
              </p:nvSpPr>
              <p:spPr>
                <a:xfrm>
                  <a:off x="3124200" y="1524000"/>
                  <a:ext cx="1752600" cy="2133600"/>
                </a:xfrm>
                <a:prstGeom prst="round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3301539" y="16002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Metadata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3301539" y="25146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Storage Server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581400" y="3352800"/>
                  <a:ext cx="885124" cy="3008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Calibri" pitchFamily="34" charset="0"/>
                      <a:cs typeface="Calibri" pitchFamily="34" charset="0"/>
                    </a:rPr>
                    <a:t>OSD Node</a:t>
                  </a:r>
                  <a:endParaRPr lang="en-US" sz="11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511716" y="1251277"/>
                <a:ext cx="1524178" cy="1859829"/>
                <a:chOff x="3124200" y="1524000"/>
                <a:chExt cx="1752600" cy="2138553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3124200" y="1524000"/>
                  <a:ext cx="1752600" cy="2133600"/>
                </a:xfrm>
                <a:prstGeom prst="round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3301539" y="16002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latin typeface="Calibri" pitchFamily="34" charset="0"/>
                      <a:cs typeface="Calibri" pitchFamily="34" charset="0"/>
                    </a:rPr>
                    <a:t>Metadata Service</a:t>
                  </a:r>
                  <a:endParaRPr lang="en-US" sz="16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3301539" y="2514600"/>
                  <a:ext cx="1371600" cy="7620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latin typeface="Calibri" pitchFamily="34" charset="0"/>
                      <a:cs typeface="Calibri" pitchFamily="34" charset="0"/>
                    </a:rPr>
                    <a:t>Storage Service</a:t>
                  </a:r>
                  <a:endParaRPr lang="en-US" sz="16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410596" y="3273261"/>
                  <a:ext cx="1196631" cy="3892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Calibri" pitchFamily="34" charset="0"/>
                      <a:cs typeface="Calibri" pitchFamily="34" charset="0"/>
                    </a:rPr>
                    <a:t>OSD Node</a:t>
                  </a:r>
                  <a:endParaRPr lang="en-US" sz="16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</p:grpSp>
        <p:cxnSp>
          <p:nvCxnSpPr>
            <p:cNvPr id="24" name="Straight Arrow Connector 23"/>
            <p:cNvCxnSpPr/>
            <p:nvPr/>
          </p:nvCxnSpPr>
          <p:spPr>
            <a:xfrm>
              <a:off x="1714030" y="1542127"/>
              <a:ext cx="47947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1714030" y="2899255"/>
              <a:ext cx="4740973" cy="918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348413" y="697992"/>
              <a:ext cx="233838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Calibri" pitchFamily="34" charset="0"/>
                  <a:cs typeface="Calibri" pitchFamily="34" charset="0"/>
                </a:rPr>
                <a:t>2</a:t>
              </a:r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. Metadata service locates the object ID for the requested file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27697" y="2908436"/>
              <a:ext cx="4627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Calibri" pitchFamily="34" charset="0"/>
                  <a:cs typeface="Calibri" pitchFamily="34" charset="0"/>
                </a:rPr>
                <a:t>6</a:t>
              </a:r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. </a:t>
              </a: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Storage </a:t>
              </a:r>
              <a:r>
                <a:rPr lang="en-US" sz="1400" dirty="0">
                  <a:latin typeface="Calibri" pitchFamily="34" charset="0"/>
                  <a:cs typeface="Calibri" pitchFamily="34" charset="0"/>
                </a:rPr>
                <a:t>service sends the file to the application server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39007" y="3469957"/>
              <a:ext cx="265719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5. OSD storage service retrieves the object from the storage device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 flipV="1">
              <a:off x="7639774" y="3332251"/>
              <a:ext cx="1149" cy="6849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828110" y="1197864"/>
              <a:ext cx="308116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1. Application server request file from OSD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1714030" y="1750698"/>
              <a:ext cx="47934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28110" y="1768599"/>
              <a:ext cx="46807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3. Metadata service sends the object ID to the application server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1713618" y="2695700"/>
              <a:ext cx="47947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827697" y="2227259"/>
              <a:ext cx="462730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latin typeface="Calibri" pitchFamily="34" charset="0"/>
                  <a:cs typeface="Calibri" pitchFamily="34" charset="0"/>
                </a:rPr>
                <a:t>4. Application server sends the object ID to the OSD storage service for object retrieval</a:t>
              </a:r>
              <a:endParaRPr lang="en-US" sz="1300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5" name="Picture 5" descr="C:\Documents and Settings\patils1\Local Settings\Temp\colored Icons\Hos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633" y="1115661"/>
              <a:ext cx="920468" cy="2127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6" name="Group 35"/>
            <p:cNvGrpSpPr/>
            <p:nvPr/>
          </p:nvGrpSpPr>
          <p:grpSpPr>
            <a:xfrm>
              <a:off x="6715467" y="4016828"/>
              <a:ext cx="1853476" cy="2110548"/>
              <a:chOff x="6705600" y="1451432"/>
              <a:chExt cx="2057400" cy="2312825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7294030" y="3393256"/>
                <a:ext cx="907905" cy="371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libri" pitchFamily="34" charset="0"/>
                    <a:cs typeface="Calibri" pitchFamily="34" charset="0"/>
                  </a:rPr>
                  <a:t>Storage</a:t>
                </a:r>
                <a:endParaRPr lang="en-US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6705600" y="1451432"/>
                <a:ext cx="2057400" cy="201201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itchFamily="34" charset="0"/>
                  <a:cs typeface="Calibri" pitchFamily="34" charset="0"/>
                </a:endParaRPr>
              </a:p>
            </p:txBody>
          </p:sp>
          <p:pic>
            <p:nvPicPr>
              <p:cNvPr id="39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7562" y="1568638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025" y="1568638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12487" y="1568638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7562" y="2182030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025" y="2182030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12487" y="2182030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7562" y="2795422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025" y="2795422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4" descr="C:\Documents and Settings\patils1\Local Settings\Temp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12487" y="2795422"/>
                <a:ext cx="545738" cy="54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48" name="Picture 2" descr="C:\Users\solomonk\Desktop\arrow_right_yell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445524" y="3180217"/>
            <a:ext cx="763908" cy="7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0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Benefits of </a:t>
            </a:r>
            <a:r>
              <a:rPr lang="en-US" dirty="0" smtClean="0"/>
              <a:t>Object-based </a:t>
            </a:r>
            <a:r>
              <a:rPr lang="en-US" dirty="0"/>
              <a:t>Storage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025420"/>
              </p:ext>
            </p:extLst>
          </p:nvPr>
        </p:nvGraphicFramePr>
        <p:xfrm>
          <a:off x="304800" y="990598"/>
          <a:ext cx="8610600" cy="4724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6934200"/>
              </a:tblGrid>
              <a:tr h="429491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Benefits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</a:tr>
              <a:tr h="10737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Security and reliability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0" indent="-228600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Unique object ID generated by specialized algorithms ensures data integrity and content authenticity</a:t>
                      </a:r>
                    </a:p>
                    <a:p>
                      <a:pPr marL="228600" lvl="0" indent="-228600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Request authentication is performed at storage  device</a:t>
                      </a:r>
                      <a:endParaRPr lang="en-US" dirty="0"/>
                    </a:p>
                  </a:txBody>
                  <a:tcPr anchor="ctr"/>
                </a:tc>
              </a:tr>
              <a:tr h="139584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Platform independence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marR="0" lvl="1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Because objects are abstract containers of data, it enables sharing of objects across heterogeneous platforms</a:t>
                      </a:r>
                    </a:p>
                    <a:p>
                      <a:pPr marL="228600" marR="0" lvl="1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This capability makes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object-based storage suitable for cloud computing environment 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2949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Scalability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Both OSD nodes and storage can be independently scaled</a:t>
                      </a:r>
                      <a:endParaRPr lang="en-US" dirty="0"/>
                    </a:p>
                  </a:txBody>
                  <a:tcPr anchor="ctr"/>
                </a:tc>
              </a:tr>
              <a:tr h="139584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Manageability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Have inherent intelligence to manage objects</a:t>
                      </a:r>
                    </a:p>
                    <a:p>
                      <a:pPr marL="228600" indent="-22860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Have self-healing capability</a:t>
                      </a:r>
                    </a:p>
                    <a:p>
                      <a:pPr marL="228600" indent="-22860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Policy based management capability enables OSD to handle routine jobs automatically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99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9025" y="3211221"/>
            <a:ext cx="5101025" cy="2697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1: </a:t>
            </a:r>
            <a:r>
              <a:rPr lang="en-US" dirty="0" smtClean="0"/>
              <a:t>Cloud-based </a:t>
            </a:r>
            <a:r>
              <a:rPr lang="en-US" dirty="0"/>
              <a:t>Storage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gray">
          <a:xfrm>
            <a:off x="3983376" y="5865063"/>
            <a:ext cx="1960224" cy="2461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>
              <a:spcBef>
                <a:spcPct val="25000"/>
              </a:spcBef>
            </a:pPr>
            <a:r>
              <a:rPr lang="en-US" sz="1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Cloud-based Storage</a:t>
            </a:r>
            <a:endParaRPr lang="en-US" sz="1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rapezoid 8"/>
          <p:cNvSpPr/>
          <p:nvPr/>
        </p:nvSpPr>
        <p:spPr>
          <a:xfrm flipV="1">
            <a:off x="366713" y="2276475"/>
            <a:ext cx="8410575" cy="1287463"/>
          </a:xfrm>
          <a:prstGeom prst="trapezoid">
            <a:avLst>
              <a:gd name="adj" fmla="val 270356"/>
            </a:avLst>
          </a:prstGeom>
          <a:gradFill>
            <a:gsLst>
              <a:gs pos="5000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gray">
          <a:xfrm>
            <a:off x="1554163" y="2559865"/>
            <a:ext cx="6035675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25000"/>
              </a:spcBef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Heterogeneous platforms or tenants accessing</a:t>
            </a:r>
          </a:p>
          <a:p>
            <a:pPr algn="ctr">
              <a:spcBef>
                <a:spcPct val="25000"/>
              </a:spcBef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data from cloud storage 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gray">
          <a:xfrm>
            <a:off x="3059547" y="5331388"/>
            <a:ext cx="429349" cy="18466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Site #</a:t>
            </a:r>
            <a:r>
              <a:rPr lang="en-US" sz="1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gray">
          <a:xfrm>
            <a:off x="3962372" y="5331388"/>
            <a:ext cx="429349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Site #2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gray">
          <a:xfrm>
            <a:off x="4800572" y="5331388"/>
            <a:ext cx="429349" cy="18466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Site #</a:t>
            </a:r>
            <a:r>
              <a:rPr lang="en-US" sz="1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3</a:t>
            </a:r>
            <a:endParaRPr lang="en-US" sz="12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gray">
          <a:xfrm>
            <a:off x="5707331" y="5331388"/>
            <a:ext cx="429349" cy="18466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Site #</a:t>
            </a:r>
            <a:r>
              <a:rPr lang="en-US" sz="1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4</a:t>
            </a:r>
            <a:endParaRPr lang="en-US" sz="12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3279312" y="3970427"/>
            <a:ext cx="0" cy="27672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274219" y="3969632"/>
            <a:ext cx="264114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910597" y="3970427"/>
            <a:ext cx="0" cy="27672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177045" y="3972808"/>
            <a:ext cx="0" cy="27434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015245" y="3970427"/>
            <a:ext cx="0" cy="27672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930427" y="830948"/>
            <a:ext cx="845198" cy="1531252"/>
            <a:chOff x="2551941" y="830948"/>
            <a:chExt cx="845198" cy="1531252"/>
          </a:xfrm>
        </p:grpSpPr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551941" y="830948"/>
              <a:ext cx="649217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100" dirty="0" smtClean="0">
                  <a:latin typeface="Calibri" pitchFamily="34" charset="0"/>
                  <a:cs typeface="Calibri" pitchFamily="34" charset="0"/>
                </a:rPr>
                <a:t>Thin clients</a:t>
              </a:r>
              <a:endParaRPr lang="en-US" sz="1100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25" name="Picture 4" descr="C:\Documents and Settings\leungl\My Documents\My Pictures\Icons\laptop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82751" y="1219200"/>
              <a:ext cx="692150" cy="48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2" descr="C:\Documents and Settings\leungl\My Documents\My Pictures\Icons\iPad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898664" y="1497686"/>
              <a:ext cx="498475" cy="611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3" descr="C:\Documents and Settings\leungl\My Documents\My Pictures\Icons\iPhone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741501" y="1835150"/>
              <a:ext cx="300038" cy="52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1" name="Group 50"/>
          <p:cNvGrpSpPr/>
          <p:nvPr/>
        </p:nvGrpSpPr>
        <p:grpSpPr>
          <a:xfrm>
            <a:off x="762000" y="830948"/>
            <a:ext cx="1018263" cy="1591767"/>
            <a:chOff x="716204" y="830948"/>
            <a:chExt cx="1018263" cy="1591767"/>
          </a:xfrm>
        </p:grpSpPr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716204" y="830948"/>
              <a:ext cx="947375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100" dirty="0" smtClean="0">
                  <a:latin typeface="Calibri" pitchFamily="34" charset="0"/>
                  <a:cs typeface="Calibri" pitchFamily="34" charset="0"/>
                </a:rPr>
                <a:t>Web Application</a:t>
              </a:r>
              <a:endParaRPr lang="en-US" sz="1800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50702" y="1015013"/>
              <a:ext cx="983765" cy="1407702"/>
              <a:chOff x="9982200" y="1131135"/>
              <a:chExt cx="983765" cy="1407702"/>
            </a:xfrm>
          </p:grpSpPr>
          <p:pic>
            <p:nvPicPr>
              <p:cNvPr id="29" name="Picture 2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0293835" y="1131135"/>
                <a:ext cx="672130" cy="14074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0" name="Picture 7" descr="C:\Documents and Settings\sridhs\Desktop\ISM Book L3\colored Icons\Host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9982200" y="1763689"/>
                <a:ext cx="335348" cy="775148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49" name="Group 48"/>
          <p:cNvGrpSpPr/>
          <p:nvPr/>
        </p:nvGrpSpPr>
        <p:grpSpPr>
          <a:xfrm>
            <a:off x="4925789" y="830948"/>
            <a:ext cx="1251946" cy="1591711"/>
            <a:chOff x="4372205" y="830948"/>
            <a:chExt cx="1251946" cy="1591711"/>
          </a:xfrm>
        </p:grpSpPr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372205" y="830948"/>
              <a:ext cx="125194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100" dirty="0" smtClean="0">
                  <a:latin typeface="Calibri" pitchFamily="34" charset="0"/>
                  <a:cs typeface="Calibri" pitchFamily="34" charset="0"/>
                </a:rPr>
                <a:t>Content Management</a:t>
              </a:r>
              <a:endParaRPr lang="en-US" sz="1100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504743" y="1014957"/>
              <a:ext cx="983765" cy="1407702"/>
              <a:chOff x="9982200" y="1131135"/>
              <a:chExt cx="983765" cy="1407702"/>
            </a:xfrm>
          </p:grpSpPr>
          <p:pic>
            <p:nvPicPr>
              <p:cNvPr id="32" name="Picture 2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0293835" y="1131135"/>
                <a:ext cx="672130" cy="14074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3" name="Picture 7" descr="C:\Documents and Settings\sridhs\Desktop\ISM Book L3\colored Icons\Host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9982200" y="1763689"/>
                <a:ext cx="335348" cy="775148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43" y="4103958"/>
            <a:ext cx="667922" cy="1181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258" y="4103958"/>
            <a:ext cx="667922" cy="1181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084" y="4103958"/>
            <a:ext cx="667922" cy="1181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284" y="4103958"/>
            <a:ext cx="667922" cy="1181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Group 47"/>
          <p:cNvGrpSpPr/>
          <p:nvPr/>
        </p:nvGrpSpPr>
        <p:grpSpPr>
          <a:xfrm>
            <a:off x="7327900" y="830948"/>
            <a:ext cx="1069031" cy="1591767"/>
            <a:chOff x="6093769" y="830948"/>
            <a:chExt cx="1069031" cy="1591767"/>
          </a:xfrm>
        </p:grpSpPr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6332978" y="830948"/>
              <a:ext cx="657231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dirty="0" smtClean="0">
                  <a:latin typeface="Calibri" pitchFamily="34" charset="0"/>
                  <a:cs typeface="Calibri" pitchFamily="34" charset="0"/>
                </a:rPr>
                <a:t>File Sharing</a:t>
              </a:r>
              <a:endParaRPr lang="en-US" sz="1100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093769" y="1123449"/>
              <a:ext cx="660162" cy="1156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502638" y="1266013"/>
              <a:ext cx="660162" cy="1156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5" name="Straight Connector 44"/>
          <p:cNvCxnSpPr/>
          <p:nvPr/>
        </p:nvCxnSpPr>
        <p:spPr>
          <a:xfrm flipV="1">
            <a:off x="4603750" y="3702026"/>
            <a:ext cx="0" cy="27434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555875" y="3544888"/>
            <a:ext cx="4032250" cy="344487"/>
          </a:xfrm>
          <a:prstGeom prst="leftRightArrow">
            <a:avLst>
              <a:gd name="adj1" fmla="val 100000"/>
              <a:gd name="adj2" fmla="val 61997"/>
            </a:avLst>
          </a:prstGeom>
          <a:solidFill>
            <a:schemeClr val="accent1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45720" rIns="45720" anchor="ctr"/>
          <a:lstStyle/>
          <a:p>
            <a:pPr algn="ctr">
              <a:defRPr/>
            </a:pP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Global, Intelligent</a:t>
            </a:r>
            <a:r>
              <a:rPr lang="en-US" sz="1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Web-based, and Self-Service</a:t>
            </a:r>
            <a:endParaRPr lang="en-US" sz="1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55875" y="3198813"/>
            <a:ext cx="4032250" cy="346075"/>
          </a:xfrm>
          <a:prstGeom prst="leftRightArrow">
            <a:avLst>
              <a:gd name="adj1" fmla="val 100000"/>
              <a:gd name="adj2" fmla="val 61997"/>
            </a:avLst>
          </a:prstGeom>
          <a:solidFill>
            <a:schemeClr val="accent1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45720" rIns="45720"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HTTP/S (REST, SOAP</a:t>
            </a: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), </a:t>
            </a:r>
            <a:r>
              <a:rPr lang="en-US" sz="1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NFS, CIFS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8735" y="3371850"/>
            <a:ext cx="1993904" cy="82189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REST Representational State Transfer</a:t>
            </a:r>
            <a:endParaRPr lang="en-PH" sz="1400" dirty="0"/>
          </a:p>
        </p:txBody>
      </p:sp>
      <p:sp>
        <p:nvSpPr>
          <p:cNvPr id="53" name="Rectangle 52"/>
          <p:cNvSpPr/>
          <p:nvPr/>
        </p:nvSpPr>
        <p:spPr>
          <a:xfrm>
            <a:off x="238735" y="4555199"/>
            <a:ext cx="1993904" cy="77618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SOAP</a:t>
            </a:r>
          </a:p>
          <a:p>
            <a:pPr algn="ctr"/>
            <a:r>
              <a:rPr lang="en-PH" sz="1400" dirty="0" smtClean="0"/>
              <a:t>Simple Object Access Protocol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325799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2: Content Address </a:t>
            </a:r>
            <a:r>
              <a:rPr lang="en-US" dirty="0" smtClean="0"/>
              <a:t>Storage (CAS)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4294967295"/>
          </p:nvPr>
        </p:nvSpPr>
        <p:spPr>
          <a:xfrm>
            <a:off x="304800" y="914400"/>
            <a:ext cx="8458200" cy="5181600"/>
          </a:xfrm>
        </p:spPr>
        <p:txBody>
          <a:bodyPr/>
          <a:lstStyle/>
          <a:p>
            <a:r>
              <a:rPr lang="en-US" dirty="0" smtClean="0"/>
              <a:t>Storage </a:t>
            </a:r>
            <a:r>
              <a:rPr lang="en-US" dirty="0"/>
              <a:t>designed to store fixed content</a:t>
            </a:r>
          </a:p>
          <a:p>
            <a:r>
              <a:rPr lang="en-US" dirty="0" smtClean="0"/>
              <a:t>Stores </a:t>
            </a:r>
            <a:r>
              <a:rPr lang="en-US" dirty="0"/>
              <a:t>data </a:t>
            </a:r>
            <a:r>
              <a:rPr lang="en-US" dirty="0" smtClean="0"/>
              <a:t>as objects</a:t>
            </a:r>
            <a:endParaRPr lang="en-US" dirty="0"/>
          </a:p>
          <a:p>
            <a:r>
              <a:rPr lang="en-US" dirty="0"/>
              <a:t>Each object is assigned a globally unique </a:t>
            </a:r>
            <a:r>
              <a:rPr lang="en-US" dirty="0" smtClean="0"/>
              <a:t>identifier, </a:t>
            </a:r>
            <a:r>
              <a:rPr lang="en-US" dirty="0"/>
              <a:t>known as content address (CA)</a:t>
            </a:r>
          </a:p>
          <a:p>
            <a:pPr lvl="1"/>
            <a:r>
              <a:rPr lang="en-US" dirty="0"/>
              <a:t>CA is derived from the binary representation of the data</a:t>
            </a:r>
          </a:p>
          <a:p>
            <a:r>
              <a:rPr lang="en-US" dirty="0"/>
              <a:t>CAS device can be accessed via the CAS API running on the application </a:t>
            </a:r>
            <a:r>
              <a:rPr lang="en-US" dirty="0" smtClean="0"/>
              <a:t>server</a:t>
            </a:r>
            <a:endParaRPr lang="en-US" dirty="0"/>
          </a:p>
          <a:p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9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Module 8: </a:t>
            </a:r>
            <a:r>
              <a:rPr lang="en-US" dirty="0" smtClean="0"/>
              <a:t>Object-based </a:t>
            </a:r>
            <a:r>
              <a:rPr lang="en-US" dirty="0"/>
              <a:t>and Unified Storage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During this lesson the following topics are covered: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Comparison of hierarchical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file system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and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flat address space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Object-based storage model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Key components of object-based storage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Storage and retrieval process in object-based storage devices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Content-addressed storage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en-US" dirty="0" smtClean="0"/>
              <a:t>Object-based </a:t>
            </a:r>
            <a:r>
              <a:rPr lang="en-US" dirty="0"/>
              <a:t>Storage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1314293-9A8B-4ACA-B212-D2D19BB5553B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CAS</a:t>
            </a:r>
            <a:endParaRPr lang="en-US" dirty="0" smtClean="0"/>
          </a:p>
        </p:txBody>
      </p:sp>
      <p:sp>
        <p:nvSpPr>
          <p:cNvPr id="24579" name="Content Placeholder 6"/>
          <p:cNvSpPr>
            <a:spLocks noGrp="1"/>
          </p:cNvSpPr>
          <p:nvPr>
            <p:ph idx="4294967295"/>
          </p:nvPr>
        </p:nvSpPr>
        <p:spPr>
          <a:xfrm>
            <a:off x="304800" y="914400"/>
            <a:ext cx="8458200" cy="5181600"/>
          </a:xfrm>
        </p:spPr>
        <p:txBody>
          <a:bodyPr/>
          <a:lstStyle/>
          <a:p>
            <a:r>
              <a:rPr lang="en-US" dirty="0"/>
              <a:t>Content authenticity and integrity</a:t>
            </a:r>
          </a:p>
          <a:p>
            <a:r>
              <a:rPr lang="en-US" dirty="0"/>
              <a:t>Location independence</a:t>
            </a:r>
          </a:p>
          <a:p>
            <a:r>
              <a:rPr lang="en-US" dirty="0"/>
              <a:t>Single instance storage</a:t>
            </a:r>
          </a:p>
          <a:p>
            <a:r>
              <a:rPr lang="en-US" dirty="0"/>
              <a:t>Retention enforcement</a:t>
            </a:r>
          </a:p>
          <a:p>
            <a:r>
              <a:rPr lang="en-US" dirty="0"/>
              <a:t>Data protection</a:t>
            </a:r>
          </a:p>
          <a:p>
            <a:r>
              <a:rPr lang="en-US" dirty="0"/>
              <a:t>Fast record retrieval</a:t>
            </a:r>
          </a:p>
          <a:p>
            <a:r>
              <a:rPr lang="en-US" dirty="0"/>
              <a:t>Load balancing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Self diagnosis and repair</a:t>
            </a:r>
          </a:p>
          <a:p>
            <a:r>
              <a:rPr lang="en-US" dirty="0"/>
              <a:t>Audit trail and event notification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9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1: </a:t>
            </a:r>
            <a:r>
              <a:rPr lang="en-US" dirty="0" smtClean="0"/>
              <a:t>Healthcare </a:t>
            </a:r>
            <a:r>
              <a:rPr lang="en-US" dirty="0"/>
              <a:t>Solution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304800" y="4191000"/>
            <a:ext cx="8458200" cy="1905000"/>
          </a:xfrm>
          <a:prstGeom prst="rect">
            <a:avLst/>
          </a:prstGeom>
        </p:spPr>
        <p:txBody>
          <a:bodyPr/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defRPr sz="24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682625" indent="-341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425"/>
              </a:buClr>
              <a:buSzPct val="90000"/>
              <a:buFont typeface="Webdings" pitchFamily="18" charset="2"/>
              <a:buChar char="4"/>
              <a:defRPr sz="22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3381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5761B"/>
              </a:buClr>
              <a:buSzPct val="90000"/>
              <a:buFont typeface="Webdings" pitchFamily="18" charset="2"/>
              <a:buChar char="8"/>
              <a:defRPr sz="20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 marL="1487488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110000"/>
              <a:buFont typeface="Arial" charset="0"/>
              <a:buChar char="•"/>
              <a:defRPr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Each X-ray image size range from about 15MB to over 1GB</a:t>
            </a:r>
          </a:p>
          <a:p>
            <a:r>
              <a:rPr lang="en-US" dirty="0" smtClean="0"/>
              <a:t>Patient records are stored online for a period of 60 days</a:t>
            </a:r>
          </a:p>
          <a:p>
            <a:r>
              <a:rPr lang="en-US" dirty="0" smtClean="0"/>
              <a:t>Beyond 60 days patient records are archived to CAS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04800" y="1066800"/>
            <a:ext cx="8538241" cy="2751142"/>
            <a:chOff x="304800" y="1066800"/>
            <a:chExt cx="8538241" cy="2751142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3025" y="1398616"/>
              <a:ext cx="1240016" cy="2193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5" descr="C:\Documents and Settings\patils1\Local Settings\Temp\colored Icons\Hos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8594" y="2030521"/>
              <a:ext cx="675747" cy="1561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4"/>
            <p:cNvGrpSpPr>
              <a:grpSpLocks/>
            </p:cNvGrpSpPr>
            <p:nvPr/>
          </p:nvGrpSpPr>
          <p:grpSpPr bwMode="auto">
            <a:xfrm>
              <a:off x="5740400" y="2886075"/>
              <a:ext cx="1843088" cy="157162"/>
              <a:chOff x="3568" y="1929"/>
              <a:chExt cx="1161" cy="99"/>
            </a:xfrm>
          </p:grpSpPr>
          <p:sp>
            <p:nvSpPr>
              <p:cNvPr id="505" name="Line 5"/>
              <p:cNvSpPr>
                <a:spLocks noChangeShapeType="1"/>
              </p:cNvSpPr>
              <p:nvPr/>
            </p:nvSpPr>
            <p:spPr bwMode="auto">
              <a:xfrm>
                <a:off x="3568" y="1978"/>
                <a:ext cx="1093" cy="0"/>
              </a:xfrm>
              <a:prstGeom prst="line">
                <a:avLst/>
              </a:prstGeom>
              <a:noFill/>
              <a:ln w="25400">
                <a:solidFill>
                  <a:srgbClr val="C08E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6" name="Freeform 6"/>
              <p:cNvSpPr>
                <a:spLocks/>
              </p:cNvSpPr>
              <p:nvPr/>
            </p:nvSpPr>
            <p:spPr bwMode="auto">
              <a:xfrm>
                <a:off x="4612" y="1929"/>
                <a:ext cx="117" cy="99"/>
              </a:xfrm>
              <a:custGeom>
                <a:avLst/>
                <a:gdLst>
                  <a:gd name="T0" fmla="*/ 0 w 350"/>
                  <a:gd name="T1" fmla="*/ 0 h 299"/>
                  <a:gd name="T2" fmla="*/ 72 w 350"/>
                  <a:gd name="T3" fmla="*/ 149 h 299"/>
                  <a:gd name="T4" fmla="*/ 0 w 350"/>
                  <a:gd name="T5" fmla="*/ 299 h 299"/>
                  <a:gd name="T6" fmla="*/ 350 w 350"/>
                  <a:gd name="T7" fmla="*/ 149 h 299"/>
                  <a:gd name="T8" fmla="*/ 0 w 35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0" h="299">
                    <a:moveTo>
                      <a:pt x="0" y="0"/>
                    </a:moveTo>
                    <a:lnTo>
                      <a:pt x="72" y="149"/>
                    </a:lnTo>
                    <a:lnTo>
                      <a:pt x="0" y="299"/>
                    </a:lnTo>
                    <a:lnTo>
                      <a:pt x="350" y="1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8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6012330" y="3030537"/>
              <a:ext cx="142577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Data </a:t>
              </a:r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moved to CAS</a:t>
              </a:r>
            </a:p>
            <a:p>
              <a:pPr algn="ctr"/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(after 60 days)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3402013" y="2541587"/>
              <a:ext cx="25400" cy="25400"/>
            </a:xfrm>
            <a:custGeom>
              <a:avLst/>
              <a:gdLst>
                <a:gd name="T0" fmla="*/ 48 w 48"/>
                <a:gd name="T1" fmla="*/ 23 h 46"/>
                <a:gd name="T2" fmla="*/ 46 w 48"/>
                <a:gd name="T3" fmla="*/ 23 h 46"/>
                <a:gd name="T4" fmla="*/ 46 w 48"/>
                <a:gd name="T5" fmla="*/ 24 h 46"/>
                <a:gd name="T6" fmla="*/ 46 w 48"/>
                <a:gd name="T7" fmla="*/ 26 h 46"/>
                <a:gd name="T8" fmla="*/ 45 w 48"/>
                <a:gd name="T9" fmla="*/ 31 h 46"/>
                <a:gd name="T10" fmla="*/ 43 w 48"/>
                <a:gd name="T11" fmla="*/ 34 h 46"/>
                <a:gd name="T12" fmla="*/ 40 w 48"/>
                <a:gd name="T13" fmla="*/ 39 h 46"/>
                <a:gd name="T14" fmla="*/ 36 w 48"/>
                <a:gd name="T15" fmla="*/ 41 h 46"/>
                <a:gd name="T16" fmla="*/ 32 w 48"/>
                <a:gd name="T17" fmla="*/ 43 h 46"/>
                <a:gd name="T18" fmla="*/ 27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3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3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0 w 48"/>
                <a:gd name="T45" fmla="*/ 7 h 46"/>
                <a:gd name="T46" fmla="*/ 45 w 48"/>
                <a:gd name="T47" fmla="*/ 13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6" y="23"/>
                  </a:lnTo>
                  <a:lnTo>
                    <a:pt x="46" y="24"/>
                  </a:lnTo>
                  <a:lnTo>
                    <a:pt x="46" y="26"/>
                  </a:lnTo>
                  <a:lnTo>
                    <a:pt x="45" y="31"/>
                  </a:lnTo>
                  <a:lnTo>
                    <a:pt x="43" y="34"/>
                  </a:lnTo>
                  <a:lnTo>
                    <a:pt x="40" y="39"/>
                  </a:lnTo>
                  <a:lnTo>
                    <a:pt x="36" y="41"/>
                  </a:lnTo>
                  <a:lnTo>
                    <a:pt x="32" y="43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3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0" y="7"/>
                  </a:lnTo>
                  <a:lnTo>
                    <a:pt x="45" y="13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3402013" y="259080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6 w 48"/>
                <a:gd name="T3" fmla="*/ 23 h 46"/>
                <a:gd name="T4" fmla="*/ 46 w 48"/>
                <a:gd name="T5" fmla="*/ 24 h 46"/>
                <a:gd name="T6" fmla="*/ 46 w 48"/>
                <a:gd name="T7" fmla="*/ 27 h 46"/>
                <a:gd name="T8" fmla="*/ 45 w 48"/>
                <a:gd name="T9" fmla="*/ 31 h 46"/>
                <a:gd name="T10" fmla="*/ 43 w 48"/>
                <a:gd name="T11" fmla="*/ 35 h 46"/>
                <a:gd name="T12" fmla="*/ 40 w 48"/>
                <a:gd name="T13" fmla="*/ 39 h 46"/>
                <a:gd name="T14" fmla="*/ 36 w 48"/>
                <a:gd name="T15" fmla="*/ 42 h 46"/>
                <a:gd name="T16" fmla="*/ 32 w 48"/>
                <a:gd name="T17" fmla="*/ 44 h 46"/>
                <a:gd name="T18" fmla="*/ 27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0 w 48"/>
                <a:gd name="T45" fmla="*/ 7 h 46"/>
                <a:gd name="T46" fmla="*/ 45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6" y="23"/>
                  </a:lnTo>
                  <a:lnTo>
                    <a:pt x="46" y="24"/>
                  </a:lnTo>
                  <a:lnTo>
                    <a:pt x="46" y="27"/>
                  </a:lnTo>
                  <a:lnTo>
                    <a:pt x="45" y="31"/>
                  </a:lnTo>
                  <a:lnTo>
                    <a:pt x="43" y="35"/>
                  </a:lnTo>
                  <a:lnTo>
                    <a:pt x="40" y="39"/>
                  </a:lnTo>
                  <a:lnTo>
                    <a:pt x="36" y="42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0" y="7"/>
                  </a:lnTo>
                  <a:lnTo>
                    <a:pt x="45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3402013" y="2640012"/>
              <a:ext cx="25400" cy="23813"/>
            </a:xfrm>
            <a:custGeom>
              <a:avLst/>
              <a:gdLst>
                <a:gd name="T0" fmla="*/ 48 w 48"/>
                <a:gd name="T1" fmla="*/ 23 h 47"/>
                <a:gd name="T2" fmla="*/ 46 w 48"/>
                <a:gd name="T3" fmla="*/ 23 h 47"/>
                <a:gd name="T4" fmla="*/ 46 w 48"/>
                <a:gd name="T5" fmla="*/ 25 h 47"/>
                <a:gd name="T6" fmla="*/ 46 w 48"/>
                <a:gd name="T7" fmla="*/ 27 h 47"/>
                <a:gd name="T8" fmla="*/ 45 w 48"/>
                <a:gd name="T9" fmla="*/ 32 h 47"/>
                <a:gd name="T10" fmla="*/ 43 w 48"/>
                <a:gd name="T11" fmla="*/ 35 h 47"/>
                <a:gd name="T12" fmla="*/ 40 w 48"/>
                <a:gd name="T13" fmla="*/ 40 h 47"/>
                <a:gd name="T14" fmla="*/ 36 w 48"/>
                <a:gd name="T15" fmla="*/ 42 h 47"/>
                <a:gd name="T16" fmla="*/ 32 w 48"/>
                <a:gd name="T17" fmla="*/ 44 h 47"/>
                <a:gd name="T18" fmla="*/ 27 w 48"/>
                <a:gd name="T19" fmla="*/ 45 h 47"/>
                <a:gd name="T20" fmla="*/ 25 w 48"/>
                <a:gd name="T21" fmla="*/ 45 h 47"/>
                <a:gd name="T22" fmla="*/ 24 w 48"/>
                <a:gd name="T23" fmla="*/ 45 h 47"/>
                <a:gd name="T24" fmla="*/ 24 w 48"/>
                <a:gd name="T25" fmla="*/ 47 h 47"/>
                <a:gd name="T26" fmla="*/ 14 w 48"/>
                <a:gd name="T27" fmla="*/ 44 h 47"/>
                <a:gd name="T28" fmla="*/ 7 w 48"/>
                <a:gd name="T29" fmla="*/ 40 h 47"/>
                <a:gd name="T30" fmla="*/ 1 w 48"/>
                <a:gd name="T31" fmla="*/ 32 h 47"/>
                <a:gd name="T32" fmla="*/ 0 w 48"/>
                <a:gd name="T33" fmla="*/ 23 h 47"/>
                <a:gd name="T34" fmla="*/ 1 w 48"/>
                <a:gd name="T35" fmla="*/ 14 h 47"/>
                <a:gd name="T36" fmla="*/ 7 w 48"/>
                <a:gd name="T37" fmla="*/ 7 h 47"/>
                <a:gd name="T38" fmla="*/ 14 w 48"/>
                <a:gd name="T39" fmla="*/ 2 h 47"/>
                <a:gd name="T40" fmla="*/ 24 w 48"/>
                <a:gd name="T41" fmla="*/ 0 h 47"/>
                <a:gd name="T42" fmla="*/ 32 w 48"/>
                <a:gd name="T43" fmla="*/ 2 h 47"/>
                <a:gd name="T44" fmla="*/ 40 w 48"/>
                <a:gd name="T45" fmla="*/ 7 h 47"/>
                <a:gd name="T46" fmla="*/ 45 w 48"/>
                <a:gd name="T47" fmla="*/ 14 h 47"/>
                <a:gd name="T48" fmla="*/ 48 w 48"/>
                <a:gd name="T49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7">
                  <a:moveTo>
                    <a:pt x="48" y="23"/>
                  </a:moveTo>
                  <a:lnTo>
                    <a:pt x="46" y="23"/>
                  </a:lnTo>
                  <a:lnTo>
                    <a:pt x="46" y="25"/>
                  </a:lnTo>
                  <a:lnTo>
                    <a:pt x="46" y="27"/>
                  </a:lnTo>
                  <a:lnTo>
                    <a:pt x="45" y="32"/>
                  </a:lnTo>
                  <a:lnTo>
                    <a:pt x="43" y="35"/>
                  </a:lnTo>
                  <a:lnTo>
                    <a:pt x="40" y="40"/>
                  </a:lnTo>
                  <a:lnTo>
                    <a:pt x="36" y="42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7"/>
                  </a:lnTo>
                  <a:lnTo>
                    <a:pt x="14" y="44"/>
                  </a:lnTo>
                  <a:lnTo>
                    <a:pt x="7" y="40"/>
                  </a:lnTo>
                  <a:lnTo>
                    <a:pt x="1" y="32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32" y="2"/>
                  </a:lnTo>
                  <a:lnTo>
                    <a:pt x="40" y="7"/>
                  </a:lnTo>
                  <a:lnTo>
                    <a:pt x="45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3402013" y="268922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6 w 48"/>
                <a:gd name="T3" fmla="*/ 23 h 46"/>
                <a:gd name="T4" fmla="*/ 46 w 48"/>
                <a:gd name="T5" fmla="*/ 24 h 46"/>
                <a:gd name="T6" fmla="*/ 46 w 48"/>
                <a:gd name="T7" fmla="*/ 26 h 46"/>
                <a:gd name="T8" fmla="*/ 45 w 48"/>
                <a:gd name="T9" fmla="*/ 31 h 46"/>
                <a:gd name="T10" fmla="*/ 43 w 48"/>
                <a:gd name="T11" fmla="*/ 34 h 46"/>
                <a:gd name="T12" fmla="*/ 40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7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0 w 48"/>
                <a:gd name="T45" fmla="*/ 7 h 46"/>
                <a:gd name="T46" fmla="*/ 45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6" y="23"/>
                  </a:lnTo>
                  <a:lnTo>
                    <a:pt x="46" y="24"/>
                  </a:lnTo>
                  <a:lnTo>
                    <a:pt x="46" y="26"/>
                  </a:lnTo>
                  <a:lnTo>
                    <a:pt x="45" y="31"/>
                  </a:lnTo>
                  <a:lnTo>
                    <a:pt x="43" y="34"/>
                  </a:lnTo>
                  <a:lnTo>
                    <a:pt x="40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0" y="7"/>
                  </a:lnTo>
                  <a:lnTo>
                    <a:pt x="45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3402013" y="2736850"/>
              <a:ext cx="25400" cy="25400"/>
            </a:xfrm>
            <a:custGeom>
              <a:avLst/>
              <a:gdLst>
                <a:gd name="T0" fmla="*/ 48 w 48"/>
                <a:gd name="T1" fmla="*/ 23 h 46"/>
                <a:gd name="T2" fmla="*/ 46 w 48"/>
                <a:gd name="T3" fmla="*/ 23 h 46"/>
                <a:gd name="T4" fmla="*/ 46 w 48"/>
                <a:gd name="T5" fmla="*/ 24 h 46"/>
                <a:gd name="T6" fmla="*/ 46 w 48"/>
                <a:gd name="T7" fmla="*/ 27 h 46"/>
                <a:gd name="T8" fmla="*/ 45 w 48"/>
                <a:gd name="T9" fmla="*/ 31 h 46"/>
                <a:gd name="T10" fmla="*/ 43 w 48"/>
                <a:gd name="T11" fmla="*/ 35 h 46"/>
                <a:gd name="T12" fmla="*/ 40 w 48"/>
                <a:gd name="T13" fmla="*/ 39 h 46"/>
                <a:gd name="T14" fmla="*/ 36 w 48"/>
                <a:gd name="T15" fmla="*/ 42 h 46"/>
                <a:gd name="T16" fmla="*/ 32 w 48"/>
                <a:gd name="T17" fmla="*/ 44 h 46"/>
                <a:gd name="T18" fmla="*/ 27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0 w 48"/>
                <a:gd name="T45" fmla="*/ 7 h 46"/>
                <a:gd name="T46" fmla="*/ 45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6" y="23"/>
                  </a:lnTo>
                  <a:lnTo>
                    <a:pt x="46" y="24"/>
                  </a:lnTo>
                  <a:lnTo>
                    <a:pt x="46" y="27"/>
                  </a:lnTo>
                  <a:lnTo>
                    <a:pt x="45" y="31"/>
                  </a:lnTo>
                  <a:lnTo>
                    <a:pt x="43" y="35"/>
                  </a:lnTo>
                  <a:lnTo>
                    <a:pt x="40" y="39"/>
                  </a:lnTo>
                  <a:lnTo>
                    <a:pt x="36" y="42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0" y="7"/>
                  </a:lnTo>
                  <a:lnTo>
                    <a:pt x="45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3402013" y="2786062"/>
              <a:ext cx="25400" cy="25400"/>
            </a:xfrm>
            <a:custGeom>
              <a:avLst/>
              <a:gdLst>
                <a:gd name="T0" fmla="*/ 48 w 48"/>
                <a:gd name="T1" fmla="*/ 24 h 47"/>
                <a:gd name="T2" fmla="*/ 46 w 48"/>
                <a:gd name="T3" fmla="*/ 24 h 47"/>
                <a:gd name="T4" fmla="*/ 46 w 48"/>
                <a:gd name="T5" fmla="*/ 25 h 47"/>
                <a:gd name="T6" fmla="*/ 46 w 48"/>
                <a:gd name="T7" fmla="*/ 27 h 47"/>
                <a:gd name="T8" fmla="*/ 45 w 48"/>
                <a:gd name="T9" fmla="*/ 32 h 47"/>
                <a:gd name="T10" fmla="*/ 43 w 48"/>
                <a:gd name="T11" fmla="*/ 35 h 47"/>
                <a:gd name="T12" fmla="*/ 40 w 48"/>
                <a:gd name="T13" fmla="*/ 40 h 47"/>
                <a:gd name="T14" fmla="*/ 36 w 48"/>
                <a:gd name="T15" fmla="*/ 42 h 47"/>
                <a:gd name="T16" fmla="*/ 32 w 48"/>
                <a:gd name="T17" fmla="*/ 44 h 47"/>
                <a:gd name="T18" fmla="*/ 27 w 48"/>
                <a:gd name="T19" fmla="*/ 46 h 47"/>
                <a:gd name="T20" fmla="*/ 25 w 48"/>
                <a:gd name="T21" fmla="*/ 46 h 47"/>
                <a:gd name="T22" fmla="*/ 24 w 48"/>
                <a:gd name="T23" fmla="*/ 46 h 47"/>
                <a:gd name="T24" fmla="*/ 24 w 48"/>
                <a:gd name="T25" fmla="*/ 47 h 47"/>
                <a:gd name="T26" fmla="*/ 14 w 48"/>
                <a:gd name="T27" fmla="*/ 44 h 47"/>
                <a:gd name="T28" fmla="*/ 7 w 48"/>
                <a:gd name="T29" fmla="*/ 40 h 47"/>
                <a:gd name="T30" fmla="*/ 1 w 48"/>
                <a:gd name="T31" fmla="*/ 32 h 47"/>
                <a:gd name="T32" fmla="*/ 0 w 48"/>
                <a:gd name="T33" fmla="*/ 24 h 47"/>
                <a:gd name="T34" fmla="*/ 1 w 48"/>
                <a:gd name="T35" fmla="*/ 14 h 47"/>
                <a:gd name="T36" fmla="*/ 7 w 48"/>
                <a:gd name="T37" fmla="*/ 7 h 47"/>
                <a:gd name="T38" fmla="*/ 14 w 48"/>
                <a:gd name="T39" fmla="*/ 2 h 47"/>
                <a:gd name="T40" fmla="*/ 24 w 48"/>
                <a:gd name="T41" fmla="*/ 0 h 47"/>
                <a:gd name="T42" fmla="*/ 32 w 48"/>
                <a:gd name="T43" fmla="*/ 2 h 47"/>
                <a:gd name="T44" fmla="*/ 40 w 48"/>
                <a:gd name="T45" fmla="*/ 7 h 47"/>
                <a:gd name="T46" fmla="*/ 45 w 48"/>
                <a:gd name="T47" fmla="*/ 14 h 47"/>
                <a:gd name="T48" fmla="*/ 48 w 48"/>
                <a:gd name="T49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7">
                  <a:moveTo>
                    <a:pt x="48" y="24"/>
                  </a:moveTo>
                  <a:lnTo>
                    <a:pt x="46" y="24"/>
                  </a:lnTo>
                  <a:lnTo>
                    <a:pt x="46" y="25"/>
                  </a:lnTo>
                  <a:lnTo>
                    <a:pt x="46" y="27"/>
                  </a:lnTo>
                  <a:lnTo>
                    <a:pt x="45" y="32"/>
                  </a:lnTo>
                  <a:lnTo>
                    <a:pt x="43" y="35"/>
                  </a:lnTo>
                  <a:lnTo>
                    <a:pt x="40" y="40"/>
                  </a:lnTo>
                  <a:lnTo>
                    <a:pt x="36" y="42"/>
                  </a:lnTo>
                  <a:lnTo>
                    <a:pt x="32" y="44"/>
                  </a:lnTo>
                  <a:lnTo>
                    <a:pt x="27" y="46"/>
                  </a:lnTo>
                  <a:lnTo>
                    <a:pt x="25" y="46"/>
                  </a:lnTo>
                  <a:lnTo>
                    <a:pt x="24" y="46"/>
                  </a:lnTo>
                  <a:lnTo>
                    <a:pt x="24" y="47"/>
                  </a:lnTo>
                  <a:lnTo>
                    <a:pt x="14" y="44"/>
                  </a:lnTo>
                  <a:lnTo>
                    <a:pt x="7" y="40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32" y="2"/>
                  </a:lnTo>
                  <a:lnTo>
                    <a:pt x="40" y="7"/>
                  </a:lnTo>
                  <a:lnTo>
                    <a:pt x="45" y="1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3402013" y="28352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6 w 48"/>
                <a:gd name="T3" fmla="*/ 23 h 46"/>
                <a:gd name="T4" fmla="*/ 46 w 48"/>
                <a:gd name="T5" fmla="*/ 24 h 46"/>
                <a:gd name="T6" fmla="*/ 46 w 48"/>
                <a:gd name="T7" fmla="*/ 26 h 46"/>
                <a:gd name="T8" fmla="*/ 45 w 48"/>
                <a:gd name="T9" fmla="*/ 31 h 46"/>
                <a:gd name="T10" fmla="*/ 43 w 48"/>
                <a:gd name="T11" fmla="*/ 35 h 46"/>
                <a:gd name="T12" fmla="*/ 40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7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0 w 48"/>
                <a:gd name="T45" fmla="*/ 7 h 46"/>
                <a:gd name="T46" fmla="*/ 45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6" y="23"/>
                  </a:lnTo>
                  <a:lnTo>
                    <a:pt x="46" y="24"/>
                  </a:lnTo>
                  <a:lnTo>
                    <a:pt x="46" y="26"/>
                  </a:lnTo>
                  <a:lnTo>
                    <a:pt x="45" y="31"/>
                  </a:lnTo>
                  <a:lnTo>
                    <a:pt x="43" y="35"/>
                  </a:lnTo>
                  <a:lnTo>
                    <a:pt x="40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0" y="7"/>
                  </a:lnTo>
                  <a:lnTo>
                    <a:pt x="45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3402013" y="2884487"/>
              <a:ext cx="25400" cy="23813"/>
            </a:xfrm>
            <a:custGeom>
              <a:avLst/>
              <a:gdLst>
                <a:gd name="T0" fmla="*/ 48 w 48"/>
                <a:gd name="T1" fmla="*/ 23 h 46"/>
                <a:gd name="T2" fmla="*/ 46 w 48"/>
                <a:gd name="T3" fmla="*/ 23 h 46"/>
                <a:gd name="T4" fmla="*/ 46 w 48"/>
                <a:gd name="T5" fmla="*/ 25 h 46"/>
                <a:gd name="T6" fmla="*/ 46 w 48"/>
                <a:gd name="T7" fmla="*/ 27 h 46"/>
                <a:gd name="T8" fmla="*/ 45 w 48"/>
                <a:gd name="T9" fmla="*/ 31 h 46"/>
                <a:gd name="T10" fmla="*/ 43 w 48"/>
                <a:gd name="T11" fmla="*/ 35 h 46"/>
                <a:gd name="T12" fmla="*/ 40 w 48"/>
                <a:gd name="T13" fmla="*/ 40 h 46"/>
                <a:gd name="T14" fmla="*/ 36 w 48"/>
                <a:gd name="T15" fmla="*/ 42 h 46"/>
                <a:gd name="T16" fmla="*/ 32 w 48"/>
                <a:gd name="T17" fmla="*/ 44 h 46"/>
                <a:gd name="T18" fmla="*/ 27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40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0 w 48"/>
                <a:gd name="T45" fmla="*/ 7 h 46"/>
                <a:gd name="T46" fmla="*/ 45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6" y="23"/>
                  </a:lnTo>
                  <a:lnTo>
                    <a:pt x="46" y="25"/>
                  </a:lnTo>
                  <a:lnTo>
                    <a:pt x="46" y="27"/>
                  </a:lnTo>
                  <a:lnTo>
                    <a:pt x="45" y="31"/>
                  </a:lnTo>
                  <a:lnTo>
                    <a:pt x="43" y="35"/>
                  </a:lnTo>
                  <a:lnTo>
                    <a:pt x="40" y="40"/>
                  </a:lnTo>
                  <a:lnTo>
                    <a:pt x="36" y="42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40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0" y="7"/>
                  </a:lnTo>
                  <a:lnTo>
                    <a:pt x="45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3402013" y="293370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6 w 48"/>
                <a:gd name="T3" fmla="*/ 23 h 46"/>
                <a:gd name="T4" fmla="*/ 46 w 48"/>
                <a:gd name="T5" fmla="*/ 24 h 46"/>
                <a:gd name="T6" fmla="*/ 46 w 48"/>
                <a:gd name="T7" fmla="*/ 26 h 46"/>
                <a:gd name="T8" fmla="*/ 45 w 48"/>
                <a:gd name="T9" fmla="*/ 31 h 46"/>
                <a:gd name="T10" fmla="*/ 43 w 48"/>
                <a:gd name="T11" fmla="*/ 34 h 46"/>
                <a:gd name="T12" fmla="*/ 40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7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3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0 w 48"/>
                <a:gd name="T45" fmla="*/ 7 h 46"/>
                <a:gd name="T46" fmla="*/ 45 w 48"/>
                <a:gd name="T47" fmla="*/ 13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6" y="23"/>
                  </a:lnTo>
                  <a:lnTo>
                    <a:pt x="46" y="24"/>
                  </a:lnTo>
                  <a:lnTo>
                    <a:pt x="46" y="26"/>
                  </a:lnTo>
                  <a:lnTo>
                    <a:pt x="45" y="31"/>
                  </a:lnTo>
                  <a:lnTo>
                    <a:pt x="43" y="34"/>
                  </a:lnTo>
                  <a:lnTo>
                    <a:pt x="40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0" y="7"/>
                  </a:lnTo>
                  <a:lnTo>
                    <a:pt x="45" y="13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3402013" y="2981325"/>
              <a:ext cx="25400" cy="25400"/>
            </a:xfrm>
            <a:custGeom>
              <a:avLst/>
              <a:gdLst>
                <a:gd name="T0" fmla="*/ 48 w 48"/>
                <a:gd name="T1" fmla="*/ 23 h 46"/>
                <a:gd name="T2" fmla="*/ 46 w 48"/>
                <a:gd name="T3" fmla="*/ 23 h 46"/>
                <a:gd name="T4" fmla="*/ 46 w 48"/>
                <a:gd name="T5" fmla="*/ 24 h 46"/>
                <a:gd name="T6" fmla="*/ 46 w 48"/>
                <a:gd name="T7" fmla="*/ 27 h 46"/>
                <a:gd name="T8" fmla="*/ 45 w 48"/>
                <a:gd name="T9" fmla="*/ 31 h 46"/>
                <a:gd name="T10" fmla="*/ 43 w 48"/>
                <a:gd name="T11" fmla="*/ 35 h 46"/>
                <a:gd name="T12" fmla="*/ 40 w 48"/>
                <a:gd name="T13" fmla="*/ 39 h 46"/>
                <a:gd name="T14" fmla="*/ 36 w 48"/>
                <a:gd name="T15" fmla="*/ 42 h 46"/>
                <a:gd name="T16" fmla="*/ 32 w 48"/>
                <a:gd name="T17" fmla="*/ 44 h 46"/>
                <a:gd name="T18" fmla="*/ 27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0 w 48"/>
                <a:gd name="T45" fmla="*/ 7 h 46"/>
                <a:gd name="T46" fmla="*/ 45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6" y="23"/>
                  </a:lnTo>
                  <a:lnTo>
                    <a:pt x="46" y="24"/>
                  </a:lnTo>
                  <a:lnTo>
                    <a:pt x="46" y="27"/>
                  </a:lnTo>
                  <a:lnTo>
                    <a:pt x="45" y="31"/>
                  </a:lnTo>
                  <a:lnTo>
                    <a:pt x="43" y="35"/>
                  </a:lnTo>
                  <a:lnTo>
                    <a:pt x="40" y="39"/>
                  </a:lnTo>
                  <a:lnTo>
                    <a:pt x="36" y="42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0" y="7"/>
                  </a:lnTo>
                  <a:lnTo>
                    <a:pt x="45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3402013" y="3030537"/>
              <a:ext cx="25400" cy="25400"/>
            </a:xfrm>
            <a:custGeom>
              <a:avLst/>
              <a:gdLst>
                <a:gd name="T0" fmla="*/ 48 w 48"/>
                <a:gd name="T1" fmla="*/ 23 h 47"/>
                <a:gd name="T2" fmla="*/ 46 w 48"/>
                <a:gd name="T3" fmla="*/ 23 h 47"/>
                <a:gd name="T4" fmla="*/ 46 w 48"/>
                <a:gd name="T5" fmla="*/ 25 h 47"/>
                <a:gd name="T6" fmla="*/ 46 w 48"/>
                <a:gd name="T7" fmla="*/ 27 h 47"/>
                <a:gd name="T8" fmla="*/ 45 w 48"/>
                <a:gd name="T9" fmla="*/ 32 h 47"/>
                <a:gd name="T10" fmla="*/ 43 w 48"/>
                <a:gd name="T11" fmla="*/ 35 h 47"/>
                <a:gd name="T12" fmla="*/ 40 w 48"/>
                <a:gd name="T13" fmla="*/ 40 h 47"/>
                <a:gd name="T14" fmla="*/ 36 w 48"/>
                <a:gd name="T15" fmla="*/ 42 h 47"/>
                <a:gd name="T16" fmla="*/ 32 w 48"/>
                <a:gd name="T17" fmla="*/ 44 h 47"/>
                <a:gd name="T18" fmla="*/ 27 w 48"/>
                <a:gd name="T19" fmla="*/ 45 h 47"/>
                <a:gd name="T20" fmla="*/ 25 w 48"/>
                <a:gd name="T21" fmla="*/ 45 h 47"/>
                <a:gd name="T22" fmla="*/ 24 w 48"/>
                <a:gd name="T23" fmla="*/ 45 h 47"/>
                <a:gd name="T24" fmla="*/ 24 w 48"/>
                <a:gd name="T25" fmla="*/ 47 h 47"/>
                <a:gd name="T26" fmla="*/ 14 w 48"/>
                <a:gd name="T27" fmla="*/ 44 h 47"/>
                <a:gd name="T28" fmla="*/ 7 w 48"/>
                <a:gd name="T29" fmla="*/ 40 h 47"/>
                <a:gd name="T30" fmla="*/ 1 w 48"/>
                <a:gd name="T31" fmla="*/ 32 h 47"/>
                <a:gd name="T32" fmla="*/ 0 w 48"/>
                <a:gd name="T33" fmla="*/ 23 h 47"/>
                <a:gd name="T34" fmla="*/ 1 w 48"/>
                <a:gd name="T35" fmla="*/ 14 h 47"/>
                <a:gd name="T36" fmla="*/ 7 w 48"/>
                <a:gd name="T37" fmla="*/ 7 h 47"/>
                <a:gd name="T38" fmla="*/ 14 w 48"/>
                <a:gd name="T39" fmla="*/ 2 h 47"/>
                <a:gd name="T40" fmla="*/ 24 w 48"/>
                <a:gd name="T41" fmla="*/ 0 h 47"/>
                <a:gd name="T42" fmla="*/ 32 w 48"/>
                <a:gd name="T43" fmla="*/ 2 h 47"/>
                <a:gd name="T44" fmla="*/ 40 w 48"/>
                <a:gd name="T45" fmla="*/ 7 h 47"/>
                <a:gd name="T46" fmla="*/ 45 w 48"/>
                <a:gd name="T47" fmla="*/ 14 h 47"/>
                <a:gd name="T48" fmla="*/ 48 w 48"/>
                <a:gd name="T49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7">
                  <a:moveTo>
                    <a:pt x="48" y="23"/>
                  </a:moveTo>
                  <a:lnTo>
                    <a:pt x="46" y="23"/>
                  </a:lnTo>
                  <a:lnTo>
                    <a:pt x="46" y="25"/>
                  </a:lnTo>
                  <a:lnTo>
                    <a:pt x="46" y="27"/>
                  </a:lnTo>
                  <a:lnTo>
                    <a:pt x="45" y="32"/>
                  </a:lnTo>
                  <a:lnTo>
                    <a:pt x="43" y="35"/>
                  </a:lnTo>
                  <a:lnTo>
                    <a:pt x="40" y="40"/>
                  </a:lnTo>
                  <a:lnTo>
                    <a:pt x="36" y="42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7"/>
                  </a:lnTo>
                  <a:lnTo>
                    <a:pt x="14" y="44"/>
                  </a:lnTo>
                  <a:lnTo>
                    <a:pt x="7" y="40"/>
                  </a:lnTo>
                  <a:lnTo>
                    <a:pt x="1" y="32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32" y="2"/>
                  </a:lnTo>
                  <a:lnTo>
                    <a:pt x="40" y="7"/>
                  </a:lnTo>
                  <a:lnTo>
                    <a:pt x="45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3402013" y="30797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6 w 48"/>
                <a:gd name="T3" fmla="*/ 23 h 46"/>
                <a:gd name="T4" fmla="*/ 46 w 48"/>
                <a:gd name="T5" fmla="*/ 24 h 46"/>
                <a:gd name="T6" fmla="*/ 46 w 48"/>
                <a:gd name="T7" fmla="*/ 26 h 46"/>
                <a:gd name="T8" fmla="*/ 45 w 48"/>
                <a:gd name="T9" fmla="*/ 31 h 46"/>
                <a:gd name="T10" fmla="*/ 43 w 48"/>
                <a:gd name="T11" fmla="*/ 34 h 46"/>
                <a:gd name="T12" fmla="*/ 40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7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0 w 48"/>
                <a:gd name="T45" fmla="*/ 7 h 46"/>
                <a:gd name="T46" fmla="*/ 45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6" y="23"/>
                  </a:lnTo>
                  <a:lnTo>
                    <a:pt x="46" y="24"/>
                  </a:lnTo>
                  <a:lnTo>
                    <a:pt x="46" y="26"/>
                  </a:lnTo>
                  <a:lnTo>
                    <a:pt x="45" y="31"/>
                  </a:lnTo>
                  <a:lnTo>
                    <a:pt x="43" y="34"/>
                  </a:lnTo>
                  <a:lnTo>
                    <a:pt x="40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0" y="7"/>
                  </a:lnTo>
                  <a:lnTo>
                    <a:pt x="45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3402013" y="3128962"/>
              <a:ext cx="25400" cy="23813"/>
            </a:xfrm>
            <a:custGeom>
              <a:avLst/>
              <a:gdLst>
                <a:gd name="T0" fmla="*/ 48 w 48"/>
                <a:gd name="T1" fmla="*/ 23 h 46"/>
                <a:gd name="T2" fmla="*/ 46 w 48"/>
                <a:gd name="T3" fmla="*/ 23 h 46"/>
                <a:gd name="T4" fmla="*/ 46 w 48"/>
                <a:gd name="T5" fmla="*/ 24 h 46"/>
                <a:gd name="T6" fmla="*/ 46 w 48"/>
                <a:gd name="T7" fmla="*/ 27 h 46"/>
                <a:gd name="T8" fmla="*/ 45 w 48"/>
                <a:gd name="T9" fmla="*/ 31 h 46"/>
                <a:gd name="T10" fmla="*/ 43 w 48"/>
                <a:gd name="T11" fmla="*/ 35 h 46"/>
                <a:gd name="T12" fmla="*/ 40 w 48"/>
                <a:gd name="T13" fmla="*/ 39 h 46"/>
                <a:gd name="T14" fmla="*/ 36 w 48"/>
                <a:gd name="T15" fmla="*/ 42 h 46"/>
                <a:gd name="T16" fmla="*/ 32 w 48"/>
                <a:gd name="T17" fmla="*/ 44 h 46"/>
                <a:gd name="T18" fmla="*/ 27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0 w 48"/>
                <a:gd name="T45" fmla="*/ 7 h 46"/>
                <a:gd name="T46" fmla="*/ 45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6" y="23"/>
                  </a:lnTo>
                  <a:lnTo>
                    <a:pt x="46" y="24"/>
                  </a:lnTo>
                  <a:lnTo>
                    <a:pt x="46" y="27"/>
                  </a:lnTo>
                  <a:lnTo>
                    <a:pt x="45" y="31"/>
                  </a:lnTo>
                  <a:lnTo>
                    <a:pt x="43" y="35"/>
                  </a:lnTo>
                  <a:lnTo>
                    <a:pt x="40" y="39"/>
                  </a:lnTo>
                  <a:lnTo>
                    <a:pt x="36" y="42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0" y="7"/>
                  </a:lnTo>
                  <a:lnTo>
                    <a:pt x="45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3402013" y="31781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6 w 48"/>
                <a:gd name="T3" fmla="*/ 23 h 46"/>
                <a:gd name="T4" fmla="*/ 46 w 48"/>
                <a:gd name="T5" fmla="*/ 24 h 46"/>
                <a:gd name="T6" fmla="*/ 46 w 48"/>
                <a:gd name="T7" fmla="*/ 26 h 46"/>
                <a:gd name="T8" fmla="*/ 45 w 48"/>
                <a:gd name="T9" fmla="*/ 31 h 46"/>
                <a:gd name="T10" fmla="*/ 43 w 48"/>
                <a:gd name="T11" fmla="*/ 34 h 46"/>
                <a:gd name="T12" fmla="*/ 40 w 48"/>
                <a:gd name="T13" fmla="*/ 39 h 46"/>
                <a:gd name="T14" fmla="*/ 36 w 48"/>
                <a:gd name="T15" fmla="*/ 41 h 46"/>
                <a:gd name="T16" fmla="*/ 32 w 48"/>
                <a:gd name="T17" fmla="*/ 43 h 46"/>
                <a:gd name="T18" fmla="*/ 27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3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3 h 46"/>
                <a:gd name="T36" fmla="*/ 7 w 48"/>
                <a:gd name="T37" fmla="*/ 6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0 w 48"/>
                <a:gd name="T45" fmla="*/ 6 h 46"/>
                <a:gd name="T46" fmla="*/ 45 w 48"/>
                <a:gd name="T47" fmla="*/ 13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6" y="23"/>
                  </a:lnTo>
                  <a:lnTo>
                    <a:pt x="46" y="24"/>
                  </a:lnTo>
                  <a:lnTo>
                    <a:pt x="46" y="26"/>
                  </a:lnTo>
                  <a:lnTo>
                    <a:pt x="45" y="31"/>
                  </a:lnTo>
                  <a:lnTo>
                    <a:pt x="43" y="34"/>
                  </a:lnTo>
                  <a:lnTo>
                    <a:pt x="40" y="39"/>
                  </a:lnTo>
                  <a:lnTo>
                    <a:pt x="36" y="41"/>
                  </a:lnTo>
                  <a:lnTo>
                    <a:pt x="32" y="43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3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0" y="6"/>
                  </a:lnTo>
                  <a:lnTo>
                    <a:pt x="45" y="13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3402013" y="3225800"/>
              <a:ext cx="25400" cy="25400"/>
            </a:xfrm>
            <a:custGeom>
              <a:avLst/>
              <a:gdLst>
                <a:gd name="T0" fmla="*/ 48 w 48"/>
                <a:gd name="T1" fmla="*/ 23 h 46"/>
                <a:gd name="T2" fmla="*/ 46 w 48"/>
                <a:gd name="T3" fmla="*/ 23 h 46"/>
                <a:gd name="T4" fmla="*/ 46 w 48"/>
                <a:gd name="T5" fmla="*/ 24 h 46"/>
                <a:gd name="T6" fmla="*/ 46 w 48"/>
                <a:gd name="T7" fmla="*/ 26 h 46"/>
                <a:gd name="T8" fmla="*/ 45 w 48"/>
                <a:gd name="T9" fmla="*/ 31 h 46"/>
                <a:gd name="T10" fmla="*/ 43 w 48"/>
                <a:gd name="T11" fmla="*/ 35 h 46"/>
                <a:gd name="T12" fmla="*/ 40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7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0 w 48"/>
                <a:gd name="T45" fmla="*/ 7 h 46"/>
                <a:gd name="T46" fmla="*/ 45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6" y="23"/>
                  </a:lnTo>
                  <a:lnTo>
                    <a:pt x="46" y="24"/>
                  </a:lnTo>
                  <a:lnTo>
                    <a:pt x="46" y="26"/>
                  </a:lnTo>
                  <a:lnTo>
                    <a:pt x="45" y="31"/>
                  </a:lnTo>
                  <a:lnTo>
                    <a:pt x="43" y="35"/>
                  </a:lnTo>
                  <a:lnTo>
                    <a:pt x="40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0" y="7"/>
                  </a:lnTo>
                  <a:lnTo>
                    <a:pt x="45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3402013" y="3275012"/>
              <a:ext cx="25400" cy="23813"/>
            </a:xfrm>
            <a:custGeom>
              <a:avLst/>
              <a:gdLst>
                <a:gd name="T0" fmla="*/ 48 w 48"/>
                <a:gd name="T1" fmla="*/ 23 h 46"/>
                <a:gd name="T2" fmla="*/ 46 w 48"/>
                <a:gd name="T3" fmla="*/ 23 h 46"/>
                <a:gd name="T4" fmla="*/ 46 w 48"/>
                <a:gd name="T5" fmla="*/ 25 h 46"/>
                <a:gd name="T6" fmla="*/ 46 w 48"/>
                <a:gd name="T7" fmla="*/ 27 h 46"/>
                <a:gd name="T8" fmla="*/ 45 w 48"/>
                <a:gd name="T9" fmla="*/ 31 h 46"/>
                <a:gd name="T10" fmla="*/ 43 w 48"/>
                <a:gd name="T11" fmla="*/ 35 h 46"/>
                <a:gd name="T12" fmla="*/ 40 w 48"/>
                <a:gd name="T13" fmla="*/ 40 h 46"/>
                <a:gd name="T14" fmla="*/ 36 w 48"/>
                <a:gd name="T15" fmla="*/ 42 h 46"/>
                <a:gd name="T16" fmla="*/ 32 w 48"/>
                <a:gd name="T17" fmla="*/ 44 h 46"/>
                <a:gd name="T18" fmla="*/ 27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40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0 w 48"/>
                <a:gd name="T45" fmla="*/ 7 h 46"/>
                <a:gd name="T46" fmla="*/ 45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6" y="23"/>
                  </a:lnTo>
                  <a:lnTo>
                    <a:pt x="46" y="25"/>
                  </a:lnTo>
                  <a:lnTo>
                    <a:pt x="46" y="27"/>
                  </a:lnTo>
                  <a:lnTo>
                    <a:pt x="45" y="31"/>
                  </a:lnTo>
                  <a:lnTo>
                    <a:pt x="43" y="35"/>
                  </a:lnTo>
                  <a:lnTo>
                    <a:pt x="40" y="40"/>
                  </a:lnTo>
                  <a:lnTo>
                    <a:pt x="36" y="42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40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0" y="7"/>
                  </a:lnTo>
                  <a:lnTo>
                    <a:pt x="45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3402013" y="332422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6 w 48"/>
                <a:gd name="T3" fmla="*/ 23 h 46"/>
                <a:gd name="T4" fmla="*/ 46 w 48"/>
                <a:gd name="T5" fmla="*/ 24 h 46"/>
                <a:gd name="T6" fmla="*/ 46 w 48"/>
                <a:gd name="T7" fmla="*/ 26 h 46"/>
                <a:gd name="T8" fmla="*/ 45 w 48"/>
                <a:gd name="T9" fmla="*/ 31 h 46"/>
                <a:gd name="T10" fmla="*/ 43 w 48"/>
                <a:gd name="T11" fmla="*/ 34 h 46"/>
                <a:gd name="T12" fmla="*/ 40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7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0 w 48"/>
                <a:gd name="T45" fmla="*/ 7 h 46"/>
                <a:gd name="T46" fmla="*/ 45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6" y="23"/>
                  </a:lnTo>
                  <a:lnTo>
                    <a:pt x="46" y="24"/>
                  </a:lnTo>
                  <a:lnTo>
                    <a:pt x="46" y="26"/>
                  </a:lnTo>
                  <a:lnTo>
                    <a:pt x="45" y="31"/>
                  </a:lnTo>
                  <a:lnTo>
                    <a:pt x="43" y="34"/>
                  </a:lnTo>
                  <a:lnTo>
                    <a:pt x="40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0" y="7"/>
                  </a:lnTo>
                  <a:lnTo>
                    <a:pt x="45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3402013" y="3373437"/>
              <a:ext cx="25400" cy="23813"/>
            </a:xfrm>
            <a:custGeom>
              <a:avLst/>
              <a:gdLst>
                <a:gd name="T0" fmla="*/ 48 w 48"/>
                <a:gd name="T1" fmla="*/ 23 h 46"/>
                <a:gd name="T2" fmla="*/ 46 w 48"/>
                <a:gd name="T3" fmla="*/ 23 h 46"/>
                <a:gd name="T4" fmla="*/ 46 w 48"/>
                <a:gd name="T5" fmla="*/ 24 h 46"/>
                <a:gd name="T6" fmla="*/ 46 w 48"/>
                <a:gd name="T7" fmla="*/ 27 h 46"/>
                <a:gd name="T8" fmla="*/ 45 w 48"/>
                <a:gd name="T9" fmla="*/ 31 h 46"/>
                <a:gd name="T10" fmla="*/ 43 w 48"/>
                <a:gd name="T11" fmla="*/ 35 h 46"/>
                <a:gd name="T12" fmla="*/ 40 w 48"/>
                <a:gd name="T13" fmla="*/ 39 h 46"/>
                <a:gd name="T14" fmla="*/ 36 w 48"/>
                <a:gd name="T15" fmla="*/ 42 h 46"/>
                <a:gd name="T16" fmla="*/ 32 w 48"/>
                <a:gd name="T17" fmla="*/ 44 h 46"/>
                <a:gd name="T18" fmla="*/ 27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0 w 48"/>
                <a:gd name="T45" fmla="*/ 7 h 46"/>
                <a:gd name="T46" fmla="*/ 45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6" y="23"/>
                  </a:lnTo>
                  <a:lnTo>
                    <a:pt x="46" y="24"/>
                  </a:lnTo>
                  <a:lnTo>
                    <a:pt x="46" y="27"/>
                  </a:lnTo>
                  <a:lnTo>
                    <a:pt x="45" y="31"/>
                  </a:lnTo>
                  <a:lnTo>
                    <a:pt x="43" y="35"/>
                  </a:lnTo>
                  <a:lnTo>
                    <a:pt x="40" y="39"/>
                  </a:lnTo>
                  <a:lnTo>
                    <a:pt x="36" y="42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0" y="7"/>
                  </a:lnTo>
                  <a:lnTo>
                    <a:pt x="45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3398838" y="3421062"/>
              <a:ext cx="25400" cy="23813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5 h 46"/>
                <a:gd name="T6" fmla="*/ 47 w 48"/>
                <a:gd name="T7" fmla="*/ 27 h 46"/>
                <a:gd name="T8" fmla="*/ 46 w 48"/>
                <a:gd name="T9" fmla="*/ 31 h 46"/>
                <a:gd name="T10" fmla="*/ 44 w 48"/>
                <a:gd name="T11" fmla="*/ 35 h 46"/>
                <a:gd name="T12" fmla="*/ 41 w 48"/>
                <a:gd name="T13" fmla="*/ 40 h 46"/>
                <a:gd name="T14" fmla="*/ 36 w 48"/>
                <a:gd name="T15" fmla="*/ 42 h 46"/>
                <a:gd name="T16" fmla="*/ 33 w 48"/>
                <a:gd name="T17" fmla="*/ 44 h 46"/>
                <a:gd name="T18" fmla="*/ 28 w 48"/>
                <a:gd name="T19" fmla="*/ 45 h 46"/>
                <a:gd name="T20" fmla="*/ 26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8 w 48"/>
                <a:gd name="T29" fmla="*/ 40 h 46"/>
                <a:gd name="T30" fmla="*/ 2 w 48"/>
                <a:gd name="T31" fmla="*/ 31 h 46"/>
                <a:gd name="T32" fmla="*/ 0 w 48"/>
                <a:gd name="T33" fmla="*/ 23 h 46"/>
                <a:gd name="T34" fmla="*/ 2 w 48"/>
                <a:gd name="T35" fmla="*/ 14 h 46"/>
                <a:gd name="T36" fmla="*/ 8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5"/>
                  </a:lnTo>
                  <a:lnTo>
                    <a:pt x="47" y="27"/>
                  </a:lnTo>
                  <a:lnTo>
                    <a:pt x="46" y="31"/>
                  </a:lnTo>
                  <a:lnTo>
                    <a:pt x="44" y="35"/>
                  </a:lnTo>
                  <a:lnTo>
                    <a:pt x="41" y="40"/>
                  </a:lnTo>
                  <a:lnTo>
                    <a:pt x="36" y="42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6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8" y="40"/>
                  </a:lnTo>
                  <a:lnTo>
                    <a:pt x="2" y="31"/>
                  </a:lnTo>
                  <a:lnTo>
                    <a:pt x="0" y="23"/>
                  </a:lnTo>
                  <a:lnTo>
                    <a:pt x="2" y="14"/>
                  </a:lnTo>
                  <a:lnTo>
                    <a:pt x="8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3373438" y="3462337"/>
              <a:ext cx="25400" cy="23813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4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4 h 46"/>
                <a:gd name="T18" fmla="*/ 28 w 48"/>
                <a:gd name="T19" fmla="*/ 45 h 46"/>
                <a:gd name="T20" fmla="*/ 26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8 w 48"/>
                <a:gd name="T29" fmla="*/ 39 h 46"/>
                <a:gd name="T30" fmla="*/ 2 w 48"/>
                <a:gd name="T31" fmla="*/ 31 h 46"/>
                <a:gd name="T32" fmla="*/ 0 w 48"/>
                <a:gd name="T33" fmla="*/ 23 h 46"/>
                <a:gd name="T34" fmla="*/ 2 w 48"/>
                <a:gd name="T35" fmla="*/ 13 h 46"/>
                <a:gd name="T36" fmla="*/ 8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3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4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6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8" y="39"/>
                  </a:lnTo>
                  <a:lnTo>
                    <a:pt x="2" y="31"/>
                  </a:lnTo>
                  <a:lnTo>
                    <a:pt x="0" y="23"/>
                  </a:lnTo>
                  <a:lnTo>
                    <a:pt x="2" y="13"/>
                  </a:lnTo>
                  <a:lnTo>
                    <a:pt x="8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3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3325813" y="3481387"/>
              <a:ext cx="25400" cy="23813"/>
            </a:xfrm>
            <a:custGeom>
              <a:avLst/>
              <a:gdLst>
                <a:gd name="T0" fmla="*/ 48 w 48"/>
                <a:gd name="T1" fmla="*/ 24 h 47"/>
                <a:gd name="T2" fmla="*/ 46 w 48"/>
                <a:gd name="T3" fmla="*/ 24 h 47"/>
                <a:gd name="T4" fmla="*/ 46 w 48"/>
                <a:gd name="T5" fmla="*/ 25 h 47"/>
                <a:gd name="T6" fmla="*/ 46 w 48"/>
                <a:gd name="T7" fmla="*/ 27 h 47"/>
                <a:gd name="T8" fmla="*/ 45 w 48"/>
                <a:gd name="T9" fmla="*/ 32 h 47"/>
                <a:gd name="T10" fmla="*/ 43 w 48"/>
                <a:gd name="T11" fmla="*/ 35 h 47"/>
                <a:gd name="T12" fmla="*/ 40 w 48"/>
                <a:gd name="T13" fmla="*/ 40 h 47"/>
                <a:gd name="T14" fmla="*/ 36 w 48"/>
                <a:gd name="T15" fmla="*/ 42 h 47"/>
                <a:gd name="T16" fmla="*/ 32 w 48"/>
                <a:gd name="T17" fmla="*/ 44 h 47"/>
                <a:gd name="T18" fmla="*/ 27 w 48"/>
                <a:gd name="T19" fmla="*/ 45 h 47"/>
                <a:gd name="T20" fmla="*/ 25 w 48"/>
                <a:gd name="T21" fmla="*/ 45 h 47"/>
                <a:gd name="T22" fmla="*/ 24 w 48"/>
                <a:gd name="T23" fmla="*/ 45 h 47"/>
                <a:gd name="T24" fmla="*/ 24 w 48"/>
                <a:gd name="T25" fmla="*/ 47 h 47"/>
                <a:gd name="T26" fmla="*/ 14 w 48"/>
                <a:gd name="T27" fmla="*/ 44 h 47"/>
                <a:gd name="T28" fmla="*/ 7 w 48"/>
                <a:gd name="T29" fmla="*/ 40 h 47"/>
                <a:gd name="T30" fmla="*/ 1 w 48"/>
                <a:gd name="T31" fmla="*/ 32 h 47"/>
                <a:gd name="T32" fmla="*/ 0 w 48"/>
                <a:gd name="T33" fmla="*/ 24 h 47"/>
                <a:gd name="T34" fmla="*/ 1 w 48"/>
                <a:gd name="T35" fmla="*/ 14 h 47"/>
                <a:gd name="T36" fmla="*/ 7 w 48"/>
                <a:gd name="T37" fmla="*/ 7 h 47"/>
                <a:gd name="T38" fmla="*/ 14 w 48"/>
                <a:gd name="T39" fmla="*/ 2 h 47"/>
                <a:gd name="T40" fmla="*/ 24 w 48"/>
                <a:gd name="T41" fmla="*/ 0 h 47"/>
                <a:gd name="T42" fmla="*/ 32 w 48"/>
                <a:gd name="T43" fmla="*/ 2 h 47"/>
                <a:gd name="T44" fmla="*/ 40 w 48"/>
                <a:gd name="T45" fmla="*/ 7 h 47"/>
                <a:gd name="T46" fmla="*/ 45 w 48"/>
                <a:gd name="T47" fmla="*/ 14 h 47"/>
                <a:gd name="T48" fmla="*/ 48 w 48"/>
                <a:gd name="T49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7">
                  <a:moveTo>
                    <a:pt x="48" y="24"/>
                  </a:moveTo>
                  <a:lnTo>
                    <a:pt x="46" y="24"/>
                  </a:lnTo>
                  <a:lnTo>
                    <a:pt x="46" y="25"/>
                  </a:lnTo>
                  <a:lnTo>
                    <a:pt x="46" y="27"/>
                  </a:lnTo>
                  <a:lnTo>
                    <a:pt x="45" y="32"/>
                  </a:lnTo>
                  <a:lnTo>
                    <a:pt x="43" y="35"/>
                  </a:lnTo>
                  <a:lnTo>
                    <a:pt x="40" y="40"/>
                  </a:lnTo>
                  <a:lnTo>
                    <a:pt x="36" y="42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7"/>
                  </a:lnTo>
                  <a:lnTo>
                    <a:pt x="14" y="44"/>
                  </a:lnTo>
                  <a:lnTo>
                    <a:pt x="7" y="40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32" y="2"/>
                  </a:lnTo>
                  <a:lnTo>
                    <a:pt x="40" y="7"/>
                  </a:lnTo>
                  <a:lnTo>
                    <a:pt x="45" y="1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3273425" y="34829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5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auto">
            <a:xfrm>
              <a:off x="3222625" y="34829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5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>
              <a:off x="3171825" y="34829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5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3121025" y="34829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5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>
              <a:off x="3070225" y="34829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5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3019425" y="34829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5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2968625" y="34829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5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2917825" y="34829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5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2867025" y="34829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5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/>
          </p:nvSpPr>
          <p:spPr bwMode="auto">
            <a:xfrm>
              <a:off x="2816225" y="34829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5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/>
          </p:nvSpPr>
          <p:spPr bwMode="auto">
            <a:xfrm>
              <a:off x="2765425" y="34829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5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2714625" y="34829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5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/>
            </p:cNvSpPr>
            <p:nvPr/>
          </p:nvSpPr>
          <p:spPr bwMode="auto">
            <a:xfrm>
              <a:off x="2663825" y="34829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5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/>
            </p:cNvSpPr>
            <p:nvPr/>
          </p:nvSpPr>
          <p:spPr bwMode="auto">
            <a:xfrm>
              <a:off x="2613025" y="34829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5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/>
            </p:cNvSpPr>
            <p:nvPr/>
          </p:nvSpPr>
          <p:spPr bwMode="auto">
            <a:xfrm>
              <a:off x="2562225" y="34829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5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5"/>
            <p:cNvSpPr>
              <a:spLocks/>
            </p:cNvSpPr>
            <p:nvPr/>
          </p:nvSpPr>
          <p:spPr bwMode="auto">
            <a:xfrm>
              <a:off x="2511425" y="34829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5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6"/>
            <p:cNvSpPr>
              <a:spLocks/>
            </p:cNvSpPr>
            <p:nvPr/>
          </p:nvSpPr>
          <p:spPr bwMode="auto">
            <a:xfrm>
              <a:off x="2460625" y="34829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5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7"/>
            <p:cNvSpPr>
              <a:spLocks/>
            </p:cNvSpPr>
            <p:nvPr/>
          </p:nvSpPr>
          <p:spPr bwMode="auto">
            <a:xfrm>
              <a:off x="2409825" y="34829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5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8"/>
            <p:cNvSpPr>
              <a:spLocks/>
            </p:cNvSpPr>
            <p:nvPr/>
          </p:nvSpPr>
          <p:spPr bwMode="auto">
            <a:xfrm>
              <a:off x="2359025" y="34829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5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9"/>
            <p:cNvSpPr>
              <a:spLocks/>
            </p:cNvSpPr>
            <p:nvPr/>
          </p:nvSpPr>
          <p:spPr bwMode="auto">
            <a:xfrm>
              <a:off x="2308225" y="34829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5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0"/>
            <p:cNvSpPr>
              <a:spLocks/>
            </p:cNvSpPr>
            <p:nvPr/>
          </p:nvSpPr>
          <p:spPr bwMode="auto">
            <a:xfrm>
              <a:off x="2257425" y="34829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5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1"/>
            <p:cNvSpPr>
              <a:spLocks/>
            </p:cNvSpPr>
            <p:nvPr/>
          </p:nvSpPr>
          <p:spPr bwMode="auto">
            <a:xfrm>
              <a:off x="2206625" y="34829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5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2"/>
            <p:cNvSpPr>
              <a:spLocks/>
            </p:cNvSpPr>
            <p:nvPr/>
          </p:nvSpPr>
          <p:spPr bwMode="auto">
            <a:xfrm>
              <a:off x="2155825" y="34829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5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3"/>
            <p:cNvSpPr>
              <a:spLocks/>
            </p:cNvSpPr>
            <p:nvPr/>
          </p:nvSpPr>
          <p:spPr bwMode="auto">
            <a:xfrm>
              <a:off x="2105025" y="34829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5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4"/>
            <p:cNvSpPr>
              <a:spLocks/>
            </p:cNvSpPr>
            <p:nvPr/>
          </p:nvSpPr>
          <p:spPr bwMode="auto">
            <a:xfrm>
              <a:off x="2054225" y="34829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5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5"/>
            <p:cNvSpPr>
              <a:spLocks/>
            </p:cNvSpPr>
            <p:nvPr/>
          </p:nvSpPr>
          <p:spPr bwMode="auto">
            <a:xfrm>
              <a:off x="2003425" y="34829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5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6"/>
            <p:cNvSpPr>
              <a:spLocks/>
            </p:cNvSpPr>
            <p:nvPr/>
          </p:nvSpPr>
          <p:spPr bwMode="auto">
            <a:xfrm>
              <a:off x="1952625" y="34829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5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7"/>
            <p:cNvSpPr>
              <a:spLocks/>
            </p:cNvSpPr>
            <p:nvPr/>
          </p:nvSpPr>
          <p:spPr bwMode="auto">
            <a:xfrm>
              <a:off x="1901825" y="34829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5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8"/>
            <p:cNvSpPr>
              <a:spLocks/>
            </p:cNvSpPr>
            <p:nvPr/>
          </p:nvSpPr>
          <p:spPr bwMode="auto">
            <a:xfrm>
              <a:off x="1851025" y="34829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5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9"/>
            <p:cNvSpPr>
              <a:spLocks/>
            </p:cNvSpPr>
            <p:nvPr/>
          </p:nvSpPr>
          <p:spPr bwMode="auto">
            <a:xfrm>
              <a:off x="1800225" y="34829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5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0"/>
            <p:cNvSpPr>
              <a:spLocks/>
            </p:cNvSpPr>
            <p:nvPr/>
          </p:nvSpPr>
          <p:spPr bwMode="auto">
            <a:xfrm>
              <a:off x="1749425" y="34829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5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1"/>
            <p:cNvSpPr>
              <a:spLocks/>
            </p:cNvSpPr>
            <p:nvPr/>
          </p:nvSpPr>
          <p:spPr bwMode="auto">
            <a:xfrm>
              <a:off x="1698625" y="34829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5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2"/>
            <p:cNvSpPr>
              <a:spLocks/>
            </p:cNvSpPr>
            <p:nvPr/>
          </p:nvSpPr>
          <p:spPr bwMode="auto">
            <a:xfrm>
              <a:off x="1647825" y="34829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5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3"/>
            <p:cNvSpPr>
              <a:spLocks/>
            </p:cNvSpPr>
            <p:nvPr/>
          </p:nvSpPr>
          <p:spPr bwMode="auto">
            <a:xfrm>
              <a:off x="1597025" y="34829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5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4"/>
            <p:cNvSpPr>
              <a:spLocks/>
            </p:cNvSpPr>
            <p:nvPr/>
          </p:nvSpPr>
          <p:spPr bwMode="auto">
            <a:xfrm>
              <a:off x="1546225" y="34829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5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5"/>
            <p:cNvSpPr>
              <a:spLocks/>
            </p:cNvSpPr>
            <p:nvPr/>
          </p:nvSpPr>
          <p:spPr bwMode="auto">
            <a:xfrm>
              <a:off x="1495425" y="34829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5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66"/>
            <p:cNvSpPr>
              <a:spLocks/>
            </p:cNvSpPr>
            <p:nvPr/>
          </p:nvSpPr>
          <p:spPr bwMode="auto">
            <a:xfrm>
              <a:off x="1444625" y="34829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5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67"/>
            <p:cNvSpPr>
              <a:spLocks/>
            </p:cNvSpPr>
            <p:nvPr/>
          </p:nvSpPr>
          <p:spPr bwMode="auto">
            <a:xfrm>
              <a:off x="1393825" y="34829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5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68"/>
            <p:cNvSpPr>
              <a:spLocks/>
            </p:cNvSpPr>
            <p:nvPr/>
          </p:nvSpPr>
          <p:spPr bwMode="auto">
            <a:xfrm>
              <a:off x="1343025" y="34829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5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69"/>
            <p:cNvSpPr>
              <a:spLocks/>
            </p:cNvSpPr>
            <p:nvPr/>
          </p:nvSpPr>
          <p:spPr bwMode="auto">
            <a:xfrm>
              <a:off x="1292225" y="34829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5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70"/>
            <p:cNvSpPr>
              <a:spLocks/>
            </p:cNvSpPr>
            <p:nvPr/>
          </p:nvSpPr>
          <p:spPr bwMode="auto">
            <a:xfrm>
              <a:off x="1241425" y="34829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5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71"/>
            <p:cNvSpPr>
              <a:spLocks/>
            </p:cNvSpPr>
            <p:nvPr/>
          </p:nvSpPr>
          <p:spPr bwMode="auto">
            <a:xfrm>
              <a:off x="1190625" y="34829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5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72"/>
            <p:cNvSpPr>
              <a:spLocks/>
            </p:cNvSpPr>
            <p:nvPr/>
          </p:nvSpPr>
          <p:spPr bwMode="auto">
            <a:xfrm>
              <a:off x="1139825" y="34829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5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73"/>
            <p:cNvSpPr>
              <a:spLocks/>
            </p:cNvSpPr>
            <p:nvPr/>
          </p:nvSpPr>
          <p:spPr bwMode="auto">
            <a:xfrm>
              <a:off x="1089025" y="34829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5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74"/>
            <p:cNvSpPr>
              <a:spLocks/>
            </p:cNvSpPr>
            <p:nvPr/>
          </p:nvSpPr>
          <p:spPr bwMode="auto">
            <a:xfrm>
              <a:off x="1038225" y="34829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5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75"/>
            <p:cNvSpPr>
              <a:spLocks/>
            </p:cNvSpPr>
            <p:nvPr/>
          </p:nvSpPr>
          <p:spPr bwMode="auto">
            <a:xfrm>
              <a:off x="989013" y="34829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4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4 h 46"/>
                <a:gd name="T18" fmla="*/ 28 w 48"/>
                <a:gd name="T19" fmla="*/ 45 h 46"/>
                <a:gd name="T20" fmla="*/ 26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8 w 48"/>
                <a:gd name="T29" fmla="*/ 39 h 46"/>
                <a:gd name="T30" fmla="*/ 2 w 48"/>
                <a:gd name="T31" fmla="*/ 31 h 46"/>
                <a:gd name="T32" fmla="*/ 0 w 48"/>
                <a:gd name="T33" fmla="*/ 23 h 46"/>
                <a:gd name="T34" fmla="*/ 2 w 48"/>
                <a:gd name="T35" fmla="*/ 14 h 46"/>
                <a:gd name="T36" fmla="*/ 8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4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6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8" y="39"/>
                  </a:lnTo>
                  <a:lnTo>
                    <a:pt x="2" y="31"/>
                  </a:lnTo>
                  <a:lnTo>
                    <a:pt x="0" y="23"/>
                  </a:lnTo>
                  <a:lnTo>
                    <a:pt x="2" y="14"/>
                  </a:lnTo>
                  <a:lnTo>
                    <a:pt x="8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76"/>
            <p:cNvSpPr>
              <a:spLocks/>
            </p:cNvSpPr>
            <p:nvPr/>
          </p:nvSpPr>
          <p:spPr bwMode="auto">
            <a:xfrm>
              <a:off x="941388" y="34702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6 w 48"/>
                <a:gd name="T3" fmla="*/ 23 h 46"/>
                <a:gd name="T4" fmla="*/ 46 w 48"/>
                <a:gd name="T5" fmla="*/ 24 h 46"/>
                <a:gd name="T6" fmla="*/ 46 w 48"/>
                <a:gd name="T7" fmla="*/ 26 h 46"/>
                <a:gd name="T8" fmla="*/ 45 w 48"/>
                <a:gd name="T9" fmla="*/ 31 h 46"/>
                <a:gd name="T10" fmla="*/ 43 w 48"/>
                <a:gd name="T11" fmla="*/ 34 h 46"/>
                <a:gd name="T12" fmla="*/ 40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7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0 w 48"/>
                <a:gd name="T45" fmla="*/ 7 h 46"/>
                <a:gd name="T46" fmla="*/ 45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6" y="23"/>
                  </a:lnTo>
                  <a:lnTo>
                    <a:pt x="46" y="24"/>
                  </a:lnTo>
                  <a:lnTo>
                    <a:pt x="46" y="26"/>
                  </a:lnTo>
                  <a:lnTo>
                    <a:pt x="45" y="31"/>
                  </a:lnTo>
                  <a:lnTo>
                    <a:pt x="43" y="34"/>
                  </a:lnTo>
                  <a:lnTo>
                    <a:pt x="40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0" y="7"/>
                  </a:lnTo>
                  <a:lnTo>
                    <a:pt x="45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77"/>
            <p:cNvSpPr>
              <a:spLocks/>
            </p:cNvSpPr>
            <p:nvPr/>
          </p:nvSpPr>
          <p:spPr bwMode="auto">
            <a:xfrm>
              <a:off x="909638" y="3433762"/>
              <a:ext cx="25400" cy="25400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4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3 w 48"/>
                <a:gd name="T17" fmla="*/ 43 h 46"/>
                <a:gd name="T18" fmla="*/ 28 w 48"/>
                <a:gd name="T19" fmla="*/ 45 h 46"/>
                <a:gd name="T20" fmla="*/ 26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3 h 46"/>
                <a:gd name="T28" fmla="*/ 8 w 48"/>
                <a:gd name="T29" fmla="*/ 39 h 46"/>
                <a:gd name="T30" fmla="*/ 2 w 48"/>
                <a:gd name="T31" fmla="*/ 31 h 46"/>
                <a:gd name="T32" fmla="*/ 0 w 48"/>
                <a:gd name="T33" fmla="*/ 23 h 46"/>
                <a:gd name="T34" fmla="*/ 2 w 48"/>
                <a:gd name="T35" fmla="*/ 13 h 46"/>
                <a:gd name="T36" fmla="*/ 8 w 48"/>
                <a:gd name="T37" fmla="*/ 6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6 h 46"/>
                <a:gd name="T46" fmla="*/ 46 w 48"/>
                <a:gd name="T47" fmla="*/ 13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4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3" y="43"/>
                  </a:lnTo>
                  <a:lnTo>
                    <a:pt x="28" y="45"/>
                  </a:lnTo>
                  <a:lnTo>
                    <a:pt x="26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3"/>
                  </a:lnTo>
                  <a:lnTo>
                    <a:pt x="8" y="39"/>
                  </a:lnTo>
                  <a:lnTo>
                    <a:pt x="2" y="31"/>
                  </a:lnTo>
                  <a:lnTo>
                    <a:pt x="0" y="23"/>
                  </a:lnTo>
                  <a:lnTo>
                    <a:pt x="2" y="13"/>
                  </a:lnTo>
                  <a:lnTo>
                    <a:pt x="8" y="6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6"/>
                  </a:lnTo>
                  <a:lnTo>
                    <a:pt x="46" y="13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78"/>
            <p:cNvSpPr>
              <a:spLocks/>
            </p:cNvSpPr>
            <p:nvPr/>
          </p:nvSpPr>
          <p:spPr bwMode="auto">
            <a:xfrm>
              <a:off x="900113" y="3384550"/>
              <a:ext cx="25400" cy="25400"/>
            </a:xfrm>
            <a:custGeom>
              <a:avLst/>
              <a:gdLst>
                <a:gd name="T0" fmla="*/ 48 w 48"/>
                <a:gd name="T1" fmla="*/ 23 h 46"/>
                <a:gd name="T2" fmla="*/ 46 w 48"/>
                <a:gd name="T3" fmla="*/ 23 h 46"/>
                <a:gd name="T4" fmla="*/ 46 w 48"/>
                <a:gd name="T5" fmla="*/ 24 h 46"/>
                <a:gd name="T6" fmla="*/ 46 w 48"/>
                <a:gd name="T7" fmla="*/ 27 h 46"/>
                <a:gd name="T8" fmla="*/ 45 w 48"/>
                <a:gd name="T9" fmla="*/ 31 h 46"/>
                <a:gd name="T10" fmla="*/ 43 w 48"/>
                <a:gd name="T11" fmla="*/ 35 h 46"/>
                <a:gd name="T12" fmla="*/ 40 w 48"/>
                <a:gd name="T13" fmla="*/ 39 h 46"/>
                <a:gd name="T14" fmla="*/ 36 w 48"/>
                <a:gd name="T15" fmla="*/ 42 h 46"/>
                <a:gd name="T16" fmla="*/ 32 w 48"/>
                <a:gd name="T17" fmla="*/ 44 h 46"/>
                <a:gd name="T18" fmla="*/ 27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0 w 48"/>
                <a:gd name="T45" fmla="*/ 7 h 46"/>
                <a:gd name="T46" fmla="*/ 45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6" y="23"/>
                  </a:lnTo>
                  <a:lnTo>
                    <a:pt x="46" y="24"/>
                  </a:lnTo>
                  <a:lnTo>
                    <a:pt x="46" y="27"/>
                  </a:lnTo>
                  <a:lnTo>
                    <a:pt x="45" y="31"/>
                  </a:lnTo>
                  <a:lnTo>
                    <a:pt x="43" y="35"/>
                  </a:lnTo>
                  <a:lnTo>
                    <a:pt x="40" y="39"/>
                  </a:lnTo>
                  <a:lnTo>
                    <a:pt x="36" y="42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0" y="7"/>
                  </a:lnTo>
                  <a:lnTo>
                    <a:pt x="45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79"/>
            <p:cNvSpPr>
              <a:spLocks/>
            </p:cNvSpPr>
            <p:nvPr/>
          </p:nvSpPr>
          <p:spPr bwMode="auto">
            <a:xfrm>
              <a:off x="900113" y="333692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6 w 48"/>
                <a:gd name="T3" fmla="*/ 23 h 46"/>
                <a:gd name="T4" fmla="*/ 46 w 48"/>
                <a:gd name="T5" fmla="*/ 24 h 46"/>
                <a:gd name="T6" fmla="*/ 46 w 48"/>
                <a:gd name="T7" fmla="*/ 26 h 46"/>
                <a:gd name="T8" fmla="*/ 45 w 48"/>
                <a:gd name="T9" fmla="*/ 31 h 46"/>
                <a:gd name="T10" fmla="*/ 43 w 48"/>
                <a:gd name="T11" fmla="*/ 34 h 46"/>
                <a:gd name="T12" fmla="*/ 40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7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0 w 48"/>
                <a:gd name="T45" fmla="*/ 7 h 46"/>
                <a:gd name="T46" fmla="*/ 45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6" y="23"/>
                  </a:lnTo>
                  <a:lnTo>
                    <a:pt x="46" y="24"/>
                  </a:lnTo>
                  <a:lnTo>
                    <a:pt x="46" y="26"/>
                  </a:lnTo>
                  <a:lnTo>
                    <a:pt x="45" y="31"/>
                  </a:lnTo>
                  <a:lnTo>
                    <a:pt x="43" y="34"/>
                  </a:lnTo>
                  <a:lnTo>
                    <a:pt x="40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0" y="7"/>
                  </a:lnTo>
                  <a:lnTo>
                    <a:pt x="45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80"/>
            <p:cNvSpPr>
              <a:spLocks/>
            </p:cNvSpPr>
            <p:nvPr/>
          </p:nvSpPr>
          <p:spPr bwMode="auto">
            <a:xfrm>
              <a:off x="900113" y="3287712"/>
              <a:ext cx="25400" cy="23813"/>
            </a:xfrm>
            <a:custGeom>
              <a:avLst/>
              <a:gdLst>
                <a:gd name="T0" fmla="*/ 48 w 48"/>
                <a:gd name="T1" fmla="*/ 23 h 47"/>
                <a:gd name="T2" fmla="*/ 46 w 48"/>
                <a:gd name="T3" fmla="*/ 23 h 47"/>
                <a:gd name="T4" fmla="*/ 46 w 48"/>
                <a:gd name="T5" fmla="*/ 25 h 47"/>
                <a:gd name="T6" fmla="*/ 46 w 48"/>
                <a:gd name="T7" fmla="*/ 27 h 47"/>
                <a:gd name="T8" fmla="*/ 45 w 48"/>
                <a:gd name="T9" fmla="*/ 32 h 47"/>
                <a:gd name="T10" fmla="*/ 43 w 48"/>
                <a:gd name="T11" fmla="*/ 35 h 47"/>
                <a:gd name="T12" fmla="*/ 40 w 48"/>
                <a:gd name="T13" fmla="*/ 40 h 47"/>
                <a:gd name="T14" fmla="*/ 36 w 48"/>
                <a:gd name="T15" fmla="*/ 42 h 47"/>
                <a:gd name="T16" fmla="*/ 32 w 48"/>
                <a:gd name="T17" fmla="*/ 44 h 47"/>
                <a:gd name="T18" fmla="*/ 27 w 48"/>
                <a:gd name="T19" fmla="*/ 45 h 47"/>
                <a:gd name="T20" fmla="*/ 25 w 48"/>
                <a:gd name="T21" fmla="*/ 45 h 47"/>
                <a:gd name="T22" fmla="*/ 24 w 48"/>
                <a:gd name="T23" fmla="*/ 45 h 47"/>
                <a:gd name="T24" fmla="*/ 24 w 48"/>
                <a:gd name="T25" fmla="*/ 47 h 47"/>
                <a:gd name="T26" fmla="*/ 14 w 48"/>
                <a:gd name="T27" fmla="*/ 44 h 47"/>
                <a:gd name="T28" fmla="*/ 7 w 48"/>
                <a:gd name="T29" fmla="*/ 40 h 47"/>
                <a:gd name="T30" fmla="*/ 1 w 48"/>
                <a:gd name="T31" fmla="*/ 32 h 47"/>
                <a:gd name="T32" fmla="*/ 0 w 48"/>
                <a:gd name="T33" fmla="*/ 23 h 47"/>
                <a:gd name="T34" fmla="*/ 1 w 48"/>
                <a:gd name="T35" fmla="*/ 14 h 47"/>
                <a:gd name="T36" fmla="*/ 7 w 48"/>
                <a:gd name="T37" fmla="*/ 7 h 47"/>
                <a:gd name="T38" fmla="*/ 14 w 48"/>
                <a:gd name="T39" fmla="*/ 2 h 47"/>
                <a:gd name="T40" fmla="*/ 24 w 48"/>
                <a:gd name="T41" fmla="*/ 0 h 47"/>
                <a:gd name="T42" fmla="*/ 32 w 48"/>
                <a:gd name="T43" fmla="*/ 2 h 47"/>
                <a:gd name="T44" fmla="*/ 40 w 48"/>
                <a:gd name="T45" fmla="*/ 7 h 47"/>
                <a:gd name="T46" fmla="*/ 45 w 48"/>
                <a:gd name="T47" fmla="*/ 14 h 47"/>
                <a:gd name="T48" fmla="*/ 48 w 48"/>
                <a:gd name="T49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7">
                  <a:moveTo>
                    <a:pt x="48" y="23"/>
                  </a:moveTo>
                  <a:lnTo>
                    <a:pt x="46" y="23"/>
                  </a:lnTo>
                  <a:lnTo>
                    <a:pt x="46" y="25"/>
                  </a:lnTo>
                  <a:lnTo>
                    <a:pt x="46" y="27"/>
                  </a:lnTo>
                  <a:lnTo>
                    <a:pt x="45" y="32"/>
                  </a:lnTo>
                  <a:lnTo>
                    <a:pt x="43" y="35"/>
                  </a:lnTo>
                  <a:lnTo>
                    <a:pt x="40" y="40"/>
                  </a:lnTo>
                  <a:lnTo>
                    <a:pt x="36" y="42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7"/>
                  </a:lnTo>
                  <a:lnTo>
                    <a:pt x="14" y="44"/>
                  </a:lnTo>
                  <a:lnTo>
                    <a:pt x="7" y="40"/>
                  </a:lnTo>
                  <a:lnTo>
                    <a:pt x="1" y="32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32" y="2"/>
                  </a:lnTo>
                  <a:lnTo>
                    <a:pt x="40" y="7"/>
                  </a:lnTo>
                  <a:lnTo>
                    <a:pt x="45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81"/>
            <p:cNvSpPr>
              <a:spLocks/>
            </p:cNvSpPr>
            <p:nvPr/>
          </p:nvSpPr>
          <p:spPr bwMode="auto">
            <a:xfrm>
              <a:off x="900113" y="323850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6 w 48"/>
                <a:gd name="T3" fmla="*/ 23 h 46"/>
                <a:gd name="T4" fmla="*/ 46 w 48"/>
                <a:gd name="T5" fmla="*/ 24 h 46"/>
                <a:gd name="T6" fmla="*/ 46 w 48"/>
                <a:gd name="T7" fmla="*/ 27 h 46"/>
                <a:gd name="T8" fmla="*/ 45 w 48"/>
                <a:gd name="T9" fmla="*/ 31 h 46"/>
                <a:gd name="T10" fmla="*/ 43 w 48"/>
                <a:gd name="T11" fmla="*/ 35 h 46"/>
                <a:gd name="T12" fmla="*/ 40 w 48"/>
                <a:gd name="T13" fmla="*/ 39 h 46"/>
                <a:gd name="T14" fmla="*/ 36 w 48"/>
                <a:gd name="T15" fmla="*/ 42 h 46"/>
                <a:gd name="T16" fmla="*/ 32 w 48"/>
                <a:gd name="T17" fmla="*/ 44 h 46"/>
                <a:gd name="T18" fmla="*/ 27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0 w 48"/>
                <a:gd name="T45" fmla="*/ 7 h 46"/>
                <a:gd name="T46" fmla="*/ 45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6" y="23"/>
                  </a:lnTo>
                  <a:lnTo>
                    <a:pt x="46" y="24"/>
                  </a:lnTo>
                  <a:lnTo>
                    <a:pt x="46" y="27"/>
                  </a:lnTo>
                  <a:lnTo>
                    <a:pt x="45" y="31"/>
                  </a:lnTo>
                  <a:lnTo>
                    <a:pt x="43" y="35"/>
                  </a:lnTo>
                  <a:lnTo>
                    <a:pt x="40" y="39"/>
                  </a:lnTo>
                  <a:lnTo>
                    <a:pt x="36" y="42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0" y="7"/>
                  </a:lnTo>
                  <a:lnTo>
                    <a:pt x="45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82"/>
            <p:cNvSpPr>
              <a:spLocks/>
            </p:cNvSpPr>
            <p:nvPr/>
          </p:nvSpPr>
          <p:spPr bwMode="auto">
            <a:xfrm>
              <a:off x="900113" y="3189287"/>
              <a:ext cx="25400" cy="25400"/>
            </a:xfrm>
            <a:custGeom>
              <a:avLst/>
              <a:gdLst>
                <a:gd name="T0" fmla="*/ 48 w 48"/>
                <a:gd name="T1" fmla="*/ 23 h 46"/>
                <a:gd name="T2" fmla="*/ 46 w 48"/>
                <a:gd name="T3" fmla="*/ 23 h 46"/>
                <a:gd name="T4" fmla="*/ 46 w 48"/>
                <a:gd name="T5" fmla="*/ 24 h 46"/>
                <a:gd name="T6" fmla="*/ 46 w 48"/>
                <a:gd name="T7" fmla="*/ 26 h 46"/>
                <a:gd name="T8" fmla="*/ 45 w 48"/>
                <a:gd name="T9" fmla="*/ 31 h 46"/>
                <a:gd name="T10" fmla="*/ 43 w 48"/>
                <a:gd name="T11" fmla="*/ 34 h 46"/>
                <a:gd name="T12" fmla="*/ 40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7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3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0 w 48"/>
                <a:gd name="T45" fmla="*/ 7 h 46"/>
                <a:gd name="T46" fmla="*/ 45 w 48"/>
                <a:gd name="T47" fmla="*/ 13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6" y="23"/>
                  </a:lnTo>
                  <a:lnTo>
                    <a:pt x="46" y="24"/>
                  </a:lnTo>
                  <a:lnTo>
                    <a:pt x="46" y="26"/>
                  </a:lnTo>
                  <a:lnTo>
                    <a:pt x="45" y="31"/>
                  </a:lnTo>
                  <a:lnTo>
                    <a:pt x="43" y="34"/>
                  </a:lnTo>
                  <a:lnTo>
                    <a:pt x="40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0" y="7"/>
                  </a:lnTo>
                  <a:lnTo>
                    <a:pt x="45" y="13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83"/>
            <p:cNvSpPr>
              <a:spLocks/>
            </p:cNvSpPr>
            <p:nvPr/>
          </p:nvSpPr>
          <p:spPr bwMode="auto">
            <a:xfrm>
              <a:off x="900113" y="3140075"/>
              <a:ext cx="25400" cy="25400"/>
            </a:xfrm>
            <a:custGeom>
              <a:avLst/>
              <a:gdLst>
                <a:gd name="T0" fmla="*/ 48 w 48"/>
                <a:gd name="T1" fmla="*/ 23 h 46"/>
                <a:gd name="T2" fmla="*/ 46 w 48"/>
                <a:gd name="T3" fmla="*/ 23 h 46"/>
                <a:gd name="T4" fmla="*/ 46 w 48"/>
                <a:gd name="T5" fmla="*/ 24 h 46"/>
                <a:gd name="T6" fmla="*/ 46 w 48"/>
                <a:gd name="T7" fmla="*/ 27 h 46"/>
                <a:gd name="T8" fmla="*/ 45 w 48"/>
                <a:gd name="T9" fmla="*/ 31 h 46"/>
                <a:gd name="T10" fmla="*/ 43 w 48"/>
                <a:gd name="T11" fmla="*/ 35 h 46"/>
                <a:gd name="T12" fmla="*/ 40 w 48"/>
                <a:gd name="T13" fmla="*/ 40 h 46"/>
                <a:gd name="T14" fmla="*/ 36 w 48"/>
                <a:gd name="T15" fmla="*/ 42 h 46"/>
                <a:gd name="T16" fmla="*/ 32 w 48"/>
                <a:gd name="T17" fmla="*/ 44 h 46"/>
                <a:gd name="T18" fmla="*/ 27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40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0 w 48"/>
                <a:gd name="T45" fmla="*/ 7 h 46"/>
                <a:gd name="T46" fmla="*/ 45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6" y="23"/>
                  </a:lnTo>
                  <a:lnTo>
                    <a:pt x="46" y="24"/>
                  </a:lnTo>
                  <a:lnTo>
                    <a:pt x="46" y="27"/>
                  </a:lnTo>
                  <a:lnTo>
                    <a:pt x="45" y="31"/>
                  </a:lnTo>
                  <a:lnTo>
                    <a:pt x="43" y="35"/>
                  </a:lnTo>
                  <a:lnTo>
                    <a:pt x="40" y="40"/>
                  </a:lnTo>
                  <a:lnTo>
                    <a:pt x="36" y="42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40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0" y="7"/>
                  </a:lnTo>
                  <a:lnTo>
                    <a:pt x="45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84"/>
            <p:cNvSpPr>
              <a:spLocks/>
            </p:cNvSpPr>
            <p:nvPr/>
          </p:nvSpPr>
          <p:spPr bwMode="auto">
            <a:xfrm>
              <a:off x="900113" y="30924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6 w 48"/>
                <a:gd name="T3" fmla="*/ 23 h 46"/>
                <a:gd name="T4" fmla="*/ 46 w 48"/>
                <a:gd name="T5" fmla="*/ 24 h 46"/>
                <a:gd name="T6" fmla="*/ 46 w 48"/>
                <a:gd name="T7" fmla="*/ 26 h 46"/>
                <a:gd name="T8" fmla="*/ 45 w 48"/>
                <a:gd name="T9" fmla="*/ 31 h 46"/>
                <a:gd name="T10" fmla="*/ 43 w 48"/>
                <a:gd name="T11" fmla="*/ 35 h 46"/>
                <a:gd name="T12" fmla="*/ 40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7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0 w 48"/>
                <a:gd name="T45" fmla="*/ 7 h 46"/>
                <a:gd name="T46" fmla="*/ 45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6" y="23"/>
                  </a:lnTo>
                  <a:lnTo>
                    <a:pt x="46" y="24"/>
                  </a:lnTo>
                  <a:lnTo>
                    <a:pt x="46" y="26"/>
                  </a:lnTo>
                  <a:lnTo>
                    <a:pt x="45" y="31"/>
                  </a:lnTo>
                  <a:lnTo>
                    <a:pt x="43" y="35"/>
                  </a:lnTo>
                  <a:lnTo>
                    <a:pt x="40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0" y="7"/>
                  </a:lnTo>
                  <a:lnTo>
                    <a:pt x="45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85"/>
            <p:cNvSpPr>
              <a:spLocks/>
            </p:cNvSpPr>
            <p:nvPr/>
          </p:nvSpPr>
          <p:spPr bwMode="auto">
            <a:xfrm>
              <a:off x="900113" y="3043237"/>
              <a:ext cx="25400" cy="23813"/>
            </a:xfrm>
            <a:custGeom>
              <a:avLst/>
              <a:gdLst>
                <a:gd name="T0" fmla="*/ 48 w 48"/>
                <a:gd name="T1" fmla="*/ 24 h 47"/>
                <a:gd name="T2" fmla="*/ 46 w 48"/>
                <a:gd name="T3" fmla="*/ 24 h 47"/>
                <a:gd name="T4" fmla="*/ 46 w 48"/>
                <a:gd name="T5" fmla="*/ 25 h 47"/>
                <a:gd name="T6" fmla="*/ 46 w 48"/>
                <a:gd name="T7" fmla="*/ 27 h 47"/>
                <a:gd name="T8" fmla="*/ 45 w 48"/>
                <a:gd name="T9" fmla="*/ 32 h 47"/>
                <a:gd name="T10" fmla="*/ 43 w 48"/>
                <a:gd name="T11" fmla="*/ 35 h 47"/>
                <a:gd name="T12" fmla="*/ 40 w 48"/>
                <a:gd name="T13" fmla="*/ 40 h 47"/>
                <a:gd name="T14" fmla="*/ 36 w 48"/>
                <a:gd name="T15" fmla="*/ 42 h 47"/>
                <a:gd name="T16" fmla="*/ 32 w 48"/>
                <a:gd name="T17" fmla="*/ 44 h 47"/>
                <a:gd name="T18" fmla="*/ 27 w 48"/>
                <a:gd name="T19" fmla="*/ 46 h 47"/>
                <a:gd name="T20" fmla="*/ 25 w 48"/>
                <a:gd name="T21" fmla="*/ 46 h 47"/>
                <a:gd name="T22" fmla="*/ 24 w 48"/>
                <a:gd name="T23" fmla="*/ 46 h 47"/>
                <a:gd name="T24" fmla="*/ 24 w 48"/>
                <a:gd name="T25" fmla="*/ 47 h 47"/>
                <a:gd name="T26" fmla="*/ 14 w 48"/>
                <a:gd name="T27" fmla="*/ 44 h 47"/>
                <a:gd name="T28" fmla="*/ 7 w 48"/>
                <a:gd name="T29" fmla="*/ 40 h 47"/>
                <a:gd name="T30" fmla="*/ 1 w 48"/>
                <a:gd name="T31" fmla="*/ 32 h 47"/>
                <a:gd name="T32" fmla="*/ 0 w 48"/>
                <a:gd name="T33" fmla="*/ 24 h 47"/>
                <a:gd name="T34" fmla="*/ 1 w 48"/>
                <a:gd name="T35" fmla="*/ 14 h 47"/>
                <a:gd name="T36" fmla="*/ 7 w 48"/>
                <a:gd name="T37" fmla="*/ 7 h 47"/>
                <a:gd name="T38" fmla="*/ 14 w 48"/>
                <a:gd name="T39" fmla="*/ 2 h 47"/>
                <a:gd name="T40" fmla="*/ 24 w 48"/>
                <a:gd name="T41" fmla="*/ 0 h 47"/>
                <a:gd name="T42" fmla="*/ 32 w 48"/>
                <a:gd name="T43" fmla="*/ 2 h 47"/>
                <a:gd name="T44" fmla="*/ 40 w 48"/>
                <a:gd name="T45" fmla="*/ 7 h 47"/>
                <a:gd name="T46" fmla="*/ 45 w 48"/>
                <a:gd name="T47" fmla="*/ 14 h 47"/>
                <a:gd name="T48" fmla="*/ 48 w 48"/>
                <a:gd name="T49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7">
                  <a:moveTo>
                    <a:pt x="48" y="24"/>
                  </a:moveTo>
                  <a:lnTo>
                    <a:pt x="46" y="24"/>
                  </a:lnTo>
                  <a:lnTo>
                    <a:pt x="46" y="25"/>
                  </a:lnTo>
                  <a:lnTo>
                    <a:pt x="46" y="27"/>
                  </a:lnTo>
                  <a:lnTo>
                    <a:pt x="45" y="32"/>
                  </a:lnTo>
                  <a:lnTo>
                    <a:pt x="43" y="35"/>
                  </a:lnTo>
                  <a:lnTo>
                    <a:pt x="40" y="40"/>
                  </a:lnTo>
                  <a:lnTo>
                    <a:pt x="36" y="42"/>
                  </a:lnTo>
                  <a:lnTo>
                    <a:pt x="32" y="44"/>
                  </a:lnTo>
                  <a:lnTo>
                    <a:pt x="27" y="46"/>
                  </a:lnTo>
                  <a:lnTo>
                    <a:pt x="25" y="46"/>
                  </a:lnTo>
                  <a:lnTo>
                    <a:pt x="24" y="46"/>
                  </a:lnTo>
                  <a:lnTo>
                    <a:pt x="24" y="47"/>
                  </a:lnTo>
                  <a:lnTo>
                    <a:pt x="14" y="44"/>
                  </a:lnTo>
                  <a:lnTo>
                    <a:pt x="7" y="40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32" y="2"/>
                  </a:lnTo>
                  <a:lnTo>
                    <a:pt x="40" y="7"/>
                  </a:lnTo>
                  <a:lnTo>
                    <a:pt x="45" y="1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86"/>
            <p:cNvSpPr>
              <a:spLocks/>
            </p:cNvSpPr>
            <p:nvPr/>
          </p:nvSpPr>
          <p:spPr bwMode="auto">
            <a:xfrm>
              <a:off x="900113" y="299402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6 w 48"/>
                <a:gd name="T3" fmla="*/ 23 h 46"/>
                <a:gd name="T4" fmla="*/ 46 w 48"/>
                <a:gd name="T5" fmla="*/ 24 h 46"/>
                <a:gd name="T6" fmla="*/ 46 w 48"/>
                <a:gd name="T7" fmla="*/ 27 h 46"/>
                <a:gd name="T8" fmla="*/ 45 w 48"/>
                <a:gd name="T9" fmla="*/ 31 h 46"/>
                <a:gd name="T10" fmla="*/ 43 w 48"/>
                <a:gd name="T11" fmla="*/ 35 h 46"/>
                <a:gd name="T12" fmla="*/ 40 w 48"/>
                <a:gd name="T13" fmla="*/ 39 h 46"/>
                <a:gd name="T14" fmla="*/ 36 w 48"/>
                <a:gd name="T15" fmla="*/ 42 h 46"/>
                <a:gd name="T16" fmla="*/ 32 w 48"/>
                <a:gd name="T17" fmla="*/ 44 h 46"/>
                <a:gd name="T18" fmla="*/ 27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0 w 48"/>
                <a:gd name="T45" fmla="*/ 7 h 46"/>
                <a:gd name="T46" fmla="*/ 45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6" y="23"/>
                  </a:lnTo>
                  <a:lnTo>
                    <a:pt x="46" y="24"/>
                  </a:lnTo>
                  <a:lnTo>
                    <a:pt x="46" y="27"/>
                  </a:lnTo>
                  <a:lnTo>
                    <a:pt x="45" y="31"/>
                  </a:lnTo>
                  <a:lnTo>
                    <a:pt x="43" y="35"/>
                  </a:lnTo>
                  <a:lnTo>
                    <a:pt x="40" y="39"/>
                  </a:lnTo>
                  <a:lnTo>
                    <a:pt x="36" y="42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0" y="7"/>
                  </a:lnTo>
                  <a:lnTo>
                    <a:pt x="45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87"/>
            <p:cNvSpPr>
              <a:spLocks/>
            </p:cNvSpPr>
            <p:nvPr/>
          </p:nvSpPr>
          <p:spPr bwMode="auto">
            <a:xfrm>
              <a:off x="900113" y="2944812"/>
              <a:ext cx="25400" cy="25400"/>
            </a:xfrm>
            <a:custGeom>
              <a:avLst/>
              <a:gdLst>
                <a:gd name="T0" fmla="*/ 48 w 48"/>
                <a:gd name="T1" fmla="*/ 23 h 46"/>
                <a:gd name="T2" fmla="*/ 46 w 48"/>
                <a:gd name="T3" fmla="*/ 23 h 46"/>
                <a:gd name="T4" fmla="*/ 46 w 48"/>
                <a:gd name="T5" fmla="*/ 24 h 46"/>
                <a:gd name="T6" fmla="*/ 46 w 48"/>
                <a:gd name="T7" fmla="*/ 26 h 46"/>
                <a:gd name="T8" fmla="*/ 45 w 48"/>
                <a:gd name="T9" fmla="*/ 31 h 46"/>
                <a:gd name="T10" fmla="*/ 43 w 48"/>
                <a:gd name="T11" fmla="*/ 34 h 46"/>
                <a:gd name="T12" fmla="*/ 40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7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0 w 48"/>
                <a:gd name="T45" fmla="*/ 7 h 46"/>
                <a:gd name="T46" fmla="*/ 45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6" y="23"/>
                  </a:lnTo>
                  <a:lnTo>
                    <a:pt x="46" y="24"/>
                  </a:lnTo>
                  <a:lnTo>
                    <a:pt x="46" y="26"/>
                  </a:lnTo>
                  <a:lnTo>
                    <a:pt x="45" y="31"/>
                  </a:lnTo>
                  <a:lnTo>
                    <a:pt x="43" y="34"/>
                  </a:lnTo>
                  <a:lnTo>
                    <a:pt x="40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0" y="7"/>
                  </a:lnTo>
                  <a:lnTo>
                    <a:pt x="45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88"/>
            <p:cNvSpPr>
              <a:spLocks/>
            </p:cNvSpPr>
            <p:nvPr/>
          </p:nvSpPr>
          <p:spPr bwMode="auto">
            <a:xfrm>
              <a:off x="900113" y="2895600"/>
              <a:ext cx="25400" cy="25400"/>
            </a:xfrm>
            <a:custGeom>
              <a:avLst/>
              <a:gdLst>
                <a:gd name="T0" fmla="*/ 48 w 48"/>
                <a:gd name="T1" fmla="*/ 23 h 47"/>
                <a:gd name="T2" fmla="*/ 46 w 48"/>
                <a:gd name="T3" fmla="*/ 23 h 47"/>
                <a:gd name="T4" fmla="*/ 46 w 48"/>
                <a:gd name="T5" fmla="*/ 25 h 47"/>
                <a:gd name="T6" fmla="*/ 46 w 48"/>
                <a:gd name="T7" fmla="*/ 27 h 47"/>
                <a:gd name="T8" fmla="*/ 45 w 48"/>
                <a:gd name="T9" fmla="*/ 32 h 47"/>
                <a:gd name="T10" fmla="*/ 43 w 48"/>
                <a:gd name="T11" fmla="*/ 35 h 47"/>
                <a:gd name="T12" fmla="*/ 40 w 48"/>
                <a:gd name="T13" fmla="*/ 40 h 47"/>
                <a:gd name="T14" fmla="*/ 36 w 48"/>
                <a:gd name="T15" fmla="*/ 42 h 47"/>
                <a:gd name="T16" fmla="*/ 32 w 48"/>
                <a:gd name="T17" fmla="*/ 44 h 47"/>
                <a:gd name="T18" fmla="*/ 27 w 48"/>
                <a:gd name="T19" fmla="*/ 45 h 47"/>
                <a:gd name="T20" fmla="*/ 25 w 48"/>
                <a:gd name="T21" fmla="*/ 45 h 47"/>
                <a:gd name="T22" fmla="*/ 24 w 48"/>
                <a:gd name="T23" fmla="*/ 45 h 47"/>
                <a:gd name="T24" fmla="*/ 24 w 48"/>
                <a:gd name="T25" fmla="*/ 47 h 47"/>
                <a:gd name="T26" fmla="*/ 14 w 48"/>
                <a:gd name="T27" fmla="*/ 44 h 47"/>
                <a:gd name="T28" fmla="*/ 7 w 48"/>
                <a:gd name="T29" fmla="*/ 40 h 47"/>
                <a:gd name="T30" fmla="*/ 1 w 48"/>
                <a:gd name="T31" fmla="*/ 32 h 47"/>
                <a:gd name="T32" fmla="*/ 0 w 48"/>
                <a:gd name="T33" fmla="*/ 23 h 47"/>
                <a:gd name="T34" fmla="*/ 1 w 48"/>
                <a:gd name="T35" fmla="*/ 14 h 47"/>
                <a:gd name="T36" fmla="*/ 7 w 48"/>
                <a:gd name="T37" fmla="*/ 7 h 47"/>
                <a:gd name="T38" fmla="*/ 14 w 48"/>
                <a:gd name="T39" fmla="*/ 2 h 47"/>
                <a:gd name="T40" fmla="*/ 24 w 48"/>
                <a:gd name="T41" fmla="*/ 0 h 47"/>
                <a:gd name="T42" fmla="*/ 32 w 48"/>
                <a:gd name="T43" fmla="*/ 2 h 47"/>
                <a:gd name="T44" fmla="*/ 40 w 48"/>
                <a:gd name="T45" fmla="*/ 7 h 47"/>
                <a:gd name="T46" fmla="*/ 45 w 48"/>
                <a:gd name="T47" fmla="*/ 14 h 47"/>
                <a:gd name="T48" fmla="*/ 48 w 48"/>
                <a:gd name="T49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7">
                  <a:moveTo>
                    <a:pt x="48" y="23"/>
                  </a:moveTo>
                  <a:lnTo>
                    <a:pt x="46" y="23"/>
                  </a:lnTo>
                  <a:lnTo>
                    <a:pt x="46" y="25"/>
                  </a:lnTo>
                  <a:lnTo>
                    <a:pt x="46" y="27"/>
                  </a:lnTo>
                  <a:lnTo>
                    <a:pt x="45" y="32"/>
                  </a:lnTo>
                  <a:lnTo>
                    <a:pt x="43" y="35"/>
                  </a:lnTo>
                  <a:lnTo>
                    <a:pt x="40" y="40"/>
                  </a:lnTo>
                  <a:lnTo>
                    <a:pt x="36" y="42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7"/>
                  </a:lnTo>
                  <a:lnTo>
                    <a:pt x="14" y="44"/>
                  </a:lnTo>
                  <a:lnTo>
                    <a:pt x="7" y="40"/>
                  </a:lnTo>
                  <a:lnTo>
                    <a:pt x="1" y="32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32" y="2"/>
                  </a:lnTo>
                  <a:lnTo>
                    <a:pt x="40" y="7"/>
                  </a:lnTo>
                  <a:lnTo>
                    <a:pt x="45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89"/>
            <p:cNvSpPr>
              <a:spLocks/>
            </p:cNvSpPr>
            <p:nvPr/>
          </p:nvSpPr>
          <p:spPr bwMode="auto">
            <a:xfrm>
              <a:off x="900113" y="2847975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6 w 48"/>
                <a:gd name="T3" fmla="*/ 23 h 46"/>
                <a:gd name="T4" fmla="*/ 46 w 48"/>
                <a:gd name="T5" fmla="*/ 24 h 46"/>
                <a:gd name="T6" fmla="*/ 46 w 48"/>
                <a:gd name="T7" fmla="*/ 27 h 46"/>
                <a:gd name="T8" fmla="*/ 45 w 48"/>
                <a:gd name="T9" fmla="*/ 31 h 46"/>
                <a:gd name="T10" fmla="*/ 43 w 48"/>
                <a:gd name="T11" fmla="*/ 35 h 46"/>
                <a:gd name="T12" fmla="*/ 40 w 48"/>
                <a:gd name="T13" fmla="*/ 39 h 46"/>
                <a:gd name="T14" fmla="*/ 36 w 48"/>
                <a:gd name="T15" fmla="*/ 42 h 46"/>
                <a:gd name="T16" fmla="*/ 32 w 48"/>
                <a:gd name="T17" fmla="*/ 44 h 46"/>
                <a:gd name="T18" fmla="*/ 27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0 w 48"/>
                <a:gd name="T45" fmla="*/ 7 h 46"/>
                <a:gd name="T46" fmla="*/ 45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6" y="23"/>
                  </a:lnTo>
                  <a:lnTo>
                    <a:pt x="46" y="24"/>
                  </a:lnTo>
                  <a:lnTo>
                    <a:pt x="46" y="27"/>
                  </a:lnTo>
                  <a:lnTo>
                    <a:pt x="45" y="31"/>
                  </a:lnTo>
                  <a:lnTo>
                    <a:pt x="43" y="35"/>
                  </a:lnTo>
                  <a:lnTo>
                    <a:pt x="40" y="39"/>
                  </a:lnTo>
                  <a:lnTo>
                    <a:pt x="36" y="42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0" y="7"/>
                  </a:lnTo>
                  <a:lnTo>
                    <a:pt x="45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90"/>
            <p:cNvSpPr>
              <a:spLocks/>
            </p:cNvSpPr>
            <p:nvPr/>
          </p:nvSpPr>
          <p:spPr bwMode="auto">
            <a:xfrm>
              <a:off x="900113" y="2798762"/>
              <a:ext cx="25400" cy="23813"/>
            </a:xfrm>
            <a:custGeom>
              <a:avLst/>
              <a:gdLst>
                <a:gd name="T0" fmla="*/ 48 w 48"/>
                <a:gd name="T1" fmla="*/ 23 h 46"/>
                <a:gd name="T2" fmla="*/ 46 w 48"/>
                <a:gd name="T3" fmla="*/ 23 h 46"/>
                <a:gd name="T4" fmla="*/ 46 w 48"/>
                <a:gd name="T5" fmla="*/ 24 h 46"/>
                <a:gd name="T6" fmla="*/ 46 w 48"/>
                <a:gd name="T7" fmla="*/ 26 h 46"/>
                <a:gd name="T8" fmla="*/ 45 w 48"/>
                <a:gd name="T9" fmla="*/ 31 h 46"/>
                <a:gd name="T10" fmla="*/ 43 w 48"/>
                <a:gd name="T11" fmla="*/ 34 h 46"/>
                <a:gd name="T12" fmla="*/ 40 w 48"/>
                <a:gd name="T13" fmla="*/ 39 h 46"/>
                <a:gd name="T14" fmla="*/ 36 w 48"/>
                <a:gd name="T15" fmla="*/ 41 h 46"/>
                <a:gd name="T16" fmla="*/ 32 w 48"/>
                <a:gd name="T17" fmla="*/ 43 h 46"/>
                <a:gd name="T18" fmla="*/ 27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3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3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0 w 48"/>
                <a:gd name="T45" fmla="*/ 7 h 46"/>
                <a:gd name="T46" fmla="*/ 45 w 48"/>
                <a:gd name="T47" fmla="*/ 13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6" y="23"/>
                  </a:lnTo>
                  <a:lnTo>
                    <a:pt x="46" y="24"/>
                  </a:lnTo>
                  <a:lnTo>
                    <a:pt x="46" y="26"/>
                  </a:lnTo>
                  <a:lnTo>
                    <a:pt x="45" y="31"/>
                  </a:lnTo>
                  <a:lnTo>
                    <a:pt x="43" y="34"/>
                  </a:lnTo>
                  <a:lnTo>
                    <a:pt x="40" y="39"/>
                  </a:lnTo>
                  <a:lnTo>
                    <a:pt x="36" y="41"/>
                  </a:lnTo>
                  <a:lnTo>
                    <a:pt x="32" y="43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3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0" y="7"/>
                  </a:lnTo>
                  <a:lnTo>
                    <a:pt x="45" y="13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91"/>
            <p:cNvSpPr>
              <a:spLocks/>
            </p:cNvSpPr>
            <p:nvPr/>
          </p:nvSpPr>
          <p:spPr bwMode="auto">
            <a:xfrm>
              <a:off x="900113" y="27495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6 w 48"/>
                <a:gd name="T3" fmla="*/ 23 h 46"/>
                <a:gd name="T4" fmla="*/ 46 w 48"/>
                <a:gd name="T5" fmla="*/ 24 h 46"/>
                <a:gd name="T6" fmla="*/ 46 w 48"/>
                <a:gd name="T7" fmla="*/ 27 h 46"/>
                <a:gd name="T8" fmla="*/ 45 w 48"/>
                <a:gd name="T9" fmla="*/ 31 h 46"/>
                <a:gd name="T10" fmla="*/ 43 w 48"/>
                <a:gd name="T11" fmla="*/ 35 h 46"/>
                <a:gd name="T12" fmla="*/ 40 w 48"/>
                <a:gd name="T13" fmla="*/ 39 h 46"/>
                <a:gd name="T14" fmla="*/ 36 w 48"/>
                <a:gd name="T15" fmla="*/ 42 h 46"/>
                <a:gd name="T16" fmla="*/ 32 w 48"/>
                <a:gd name="T17" fmla="*/ 44 h 46"/>
                <a:gd name="T18" fmla="*/ 27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0 w 48"/>
                <a:gd name="T45" fmla="*/ 7 h 46"/>
                <a:gd name="T46" fmla="*/ 45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6" y="23"/>
                  </a:lnTo>
                  <a:lnTo>
                    <a:pt x="46" y="24"/>
                  </a:lnTo>
                  <a:lnTo>
                    <a:pt x="46" y="27"/>
                  </a:lnTo>
                  <a:lnTo>
                    <a:pt x="45" y="31"/>
                  </a:lnTo>
                  <a:lnTo>
                    <a:pt x="43" y="35"/>
                  </a:lnTo>
                  <a:lnTo>
                    <a:pt x="40" y="39"/>
                  </a:lnTo>
                  <a:lnTo>
                    <a:pt x="36" y="42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0" y="7"/>
                  </a:lnTo>
                  <a:lnTo>
                    <a:pt x="45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92"/>
            <p:cNvSpPr>
              <a:spLocks/>
            </p:cNvSpPr>
            <p:nvPr/>
          </p:nvSpPr>
          <p:spPr bwMode="auto">
            <a:xfrm>
              <a:off x="900113" y="2700337"/>
              <a:ext cx="25400" cy="25400"/>
            </a:xfrm>
            <a:custGeom>
              <a:avLst/>
              <a:gdLst>
                <a:gd name="T0" fmla="*/ 48 w 48"/>
                <a:gd name="T1" fmla="*/ 23 h 46"/>
                <a:gd name="T2" fmla="*/ 46 w 48"/>
                <a:gd name="T3" fmla="*/ 23 h 46"/>
                <a:gd name="T4" fmla="*/ 46 w 48"/>
                <a:gd name="T5" fmla="*/ 24 h 46"/>
                <a:gd name="T6" fmla="*/ 46 w 48"/>
                <a:gd name="T7" fmla="*/ 26 h 46"/>
                <a:gd name="T8" fmla="*/ 45 w 48"/>
                <a:gd name="T9" fmla="*/ 31 h 46"/>
                <a:gd name="T10" fmla="*/ 43 w 48"/>
                <a:gd name="T11" fmla="*/ 34 h 46"/>
                <a:gd name="T12" fmla="*/ 40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7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0 w 48"/>
                <a:gd name="T45" fmla="*/ 7 h 46"/>
                <a:gd name="T46" fmla="*/ 45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6" y="23"/>
                  </a:lnTo>
                  <a:lnTo>
                    <a:pt x="46" y="24"/>
                  </a:lnTo>
                  <a:lnTo>
                    <a:pt x="46" y="26"/>
                  </a:lnTo>
                  <a:lnTo>
                    <a:pt x="45" y="31"/>
                  </a:lnTo>
                  <a:lnTo>
                    <a:pt x="43" y="34"/>
                  </a:lnTo>
                  <a:lnTo>
                    <a:pt x="40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0" y="7"/>
                  </a:lnTo>
                  <a:lnTo>
                    <a:pt x="45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93"/>
            <p:cNvSpPr>
              <a:spLocks/>
            </p:cNvSpPr>
            <p:nvPr/>
          </p:nvSpPr>
          <p:spPr bwMode="auto">
            <a:xfrm>
              <a:off x="900113" y="2651125"/>
              <a:ext cx="25400" cy="25400"/>
            </a:xfrm>
            <a:custGeom>
              <a:avLst/>
              <a:gdLst>
                <a:gd name="T0" fmla="*/ 48 w 48"/>
                <a:gd name="T1" fmla="*/ 24 h 47"/>
                <a:gd name="T2" fmla="*/ 46 w 48"/>
                <a:gd name="T3" fmla="*/ 24 h 47"/>
                <a:gd name="T4" fmla="*/ 46 w 48"/>
                <a:gd name="T5" fmla="*/ 25 h 47"/>
                <a:gd name="T6" fmla="*/ 46 w 48"/>
                <a:gd name="T7" fmla="*/ 27 h 47"/>
                <a:gd name="T8" fmla="*/ 45 w 48"/>
                <a:gd name="T9" fmla="*/ 32 h 47"/>
                <a:gd name="T10" fmla="*/ 43 w 48"/>
                <a:gd name="T11" fmla="*/ 35 h 47"/>
                <a:gd name="T12" fmla="*/ 40 w 48"/>
                <a:gd name="T13" fmla="*/ 40 h 47"/>
                <a:gd name="T14" fmla="*/ 36 w 48"/>
                <a:gd name="T15" fmla="*/ 42 h 47"/>
                <a:gd name="T16" fmla="*/ 32 w 48"/>
                <a:gd name="T17" fmla="*/ 44 h 47"/>
                <a:gd name="T18" fmla="*/ 27 w 48"/>
                <a:gd name="T19" fmla="*/ 45 h 47"/>
                <a:gd name="T20" fmla="*/ 25 w 48"/>
                <a:gd name="T21" fmla="*/ 45 h 47"/>
                <a:gd name="T22" fmla="*/ 24 w 48"/>
                <a:gd name="T23" fmla="*/ 45 h 47"/>
                <a:gd name="T24" fmla="*/ 24 w 48"/>
                <a:gd name="T25" fmla="*/ 47 h 47"/>
                <a:gd name="T26" fmla="*/ 14 w 48"/>
                <a:gd name="T27" fmla="*/ 44 h 47"/>
                <a:gd name="T28" fmla="*/ 7 w 48"/>
                <a:gd name="T29" fmla="*/ 40 h 47"/>
                <a:gd name="T30" fmla="*/ 1 w 48"/>
                <a:gd name="T31" fmla="*/ 32 h 47"/>
                <a:gd name="T32" fmla="*/ 0 w 48"/>
                <a:gd name="T33" fmla="*/ 24 h 47"/>
                <a:gd name="T34" fmla="*/ 1 w 48"/>
                <a:gd name="T35" fmla="*/ 14 h 47"/>
                <a:gd name="T36" fmla="*/ 7 w 48"/>
                <a:gd name="T37" fmla="*/ 7 h 47"/>
                <a:gd name="T38" fmla="*/ 14 w 48"/>
                <a:gd name="T39" fmla="*/ 2 h 47"/>
                <a:gd name="T40" fmla="*/ 24 w 48"/>
                <a:gd name="T41" fmla="*/ 0 h 47"/>
                <a:gd name="T42" fmla="*/ 32 w 48"/>
                <a:gd name="T43" fmla="*/ 2 h 47"/>
                <a:gd name="T44" fmla="*/ 40 w 48"/>
                <a:gd name="T45" fmla="*/ 7 h 47"/>
                <a:gd name="T46" fmla="*/ 45 w 48"/>
                <a:gd name="T47" fmla="*/ 14 h 47"/>
                <a:gd name="T48" fmla="*/ 48 w 48"/>
                <a:gd name="T49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7">
                  <a:moveTo>
                    <a:pt x="48" y="24"/>
                  </a:moveTo>
                  <a:lnTo>
                    <a:pt x="46" y="24"/>
                  </a:lnTo>
                  <a:lnTo>
                    <a:pt x="46" y="25"/>
                  </a:lnTo>
                  <a:lnTo>
                    <a:pt x="46" y="27"/>
                  </a:lnTo>
                  <a:lnTo>
                    <a:pt x="45" y="32"/>
                  </a:lnTo>
                  <a:lnTo>
                    <a:pt x="43" y="35"/>
                  </a:lnTo>
                  <a:lnTo>
                    <a:pt x="40" y="40"/>
                  </a:lnTo>
                  <a:lnTo>
                    <a:pt x="36" y="42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7"/>
                  </a:lnTo>
                  <a:lnTo>
                    <a:pt x="14" y="44"/>
                  </a:lnTo>
                  <a:lnTo>
                    <a:pt x="7" y="40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32" y="2"/>
                  </a:lnTo>
                  <a:lnTo>
                    <a:pt x="40" y="7"/>
                  </a:lnTo>
                  <a:lnTo>
                    <a:pt x="45" y="1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94"/>
            <p:cNvSpPr>
              <a:spLocks/>
            </p:cNvSpPr>
            <p:nvPr/>
          </p:nvSpPr>
          <p:spPr bwMode="auto">
            <a:xfrm>
              <a:off x="900113" y="260350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6 w 48"/>
                <a:gd name="T3" fmla="*/ 23 h 46"/>
                <a:gd name="T4" fmla="*/ 46 w 48"/>
                <a:gd name="T5" fmla="*/ 24 h 46"/>
                <a:gd name="T6" fmla="*/ 46 w 48"/>
                <a:gd name="T7" fmla="*/ 27 h 46"/>
                <a:gd name="T8" fmla="*/ 45 w 48"/>
                <a:gd name="T9" fmla="*/ 31 h 46"/>
                <a:gd name="T10" fmla="*/ 43 w 48"/>
                <a:gd name="T11" fmla="*/ 35 h 46"/>
                <a:gd name="T12" fmla="*/ 40 w 48"/>
                <a:gd name="T13" fmla="*/ 39 h 46"/>
                <a:gd name="T14" fmla="*/ 36 w 48"/>
                <a:gd name="T15" fmla="*/ 42 h 46"/>
                <a:gd name="T16" fmla="*/ 32 w 48"/>
                <a:gd name="T17" fmla="*/ 44 h 46"/>
                <a:gd name="T18" fmla="*/ 27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0 w 48"/>
                <a:gd name="T45" fmla="*/ 7 h 46"/>
                <a:gd name="T46" fmla="*/ 45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6" y="23"/>
                  </a:lnTo>
                  <a:lnTo>
                    <a:pt x="46" y="24"/>
                  </a:lnTo>
                  <a:lnTo>
                    <a:pt x="46" y="27"/>
                  </a:lnTo>
                  <a:lnTo>
                    <a:pt x="45" y="31"/>
                  </a:lnTo>
                  <a:lnTo>
                    <a:pt x="43" y="35"/>
                  </a:lnTo>
                  <a:lnTo>
                    <a:pt x="40" y="39"/>
                  </a:lnTo>
                  <a:lnTo>
                    <a:pt x="36" y="42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0" y="7"/>
                  </a:lnTo>
                  <a:lnTo>
                    <a:pt x="45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95"/>
            <p:cNvSpPr>
              <a:spLocks/>
            </p:cNvSpPr>
            <p:nvPr/>
          </p:nvSpPr>
          <p:spPr bwMode="auto">
            <a:xfrm>
              <a:off x="900113" y="2554287"/>
              <a:ext cx="25400" cy="23813"/>
            </a:xfrm>
            <a:custGeom>
              <a:avLst/>
              <a:gdLst>
                <a:gd name="T0" fmla="*/ 48 w 48"/>
                <a:gd name="T1" fmla="*/ 23 h 46"/>
                <a:gd name="T2" fmla="*/ 46 w 48"/>
                <a:gd name="T3" fmla="*/ 23 h 46"/>
                <a:gd name="T4" fmla="*/ 46 w 48"/>
                <a:gd name="T5" fmla="*/ 24 h 46"/>
                <a:gd name="T6" fmla="*/ 46 w 48"/>
                <a:gd name="T7" fmla="*/ 26 h 46"/>
                <a:gd name="T8" fmla="*/ 45 w 48"/>
                <a:gd name="T9" fmla="*/ 31 h 46"/>
                <a:gd name="T10" fmla="*/ 43 w 48"/>
                <a:gd name="T11" fmla="*/ 34 h 46"/>
                <a:gd name="T12" fmla="*/ 40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7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0 w 48"/>
                <a:gd name="T45" fmla="*/ 7 h 46"/>
                <a:gd name="T46" fmla="*/ 45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6" y="23"/>
                  </a:lnTo>
                  <a:lnTo>
                    <a:pt x="46" y="24"/>
                  </a:lnTo>
                  <a:lnTo>
                    <a:pt x="46" y="26"/>
                  </a:lnTo>
                  <a:lnTo>
                    <a:pt x="45" y="31"/>
                  </a:lnTo>
                  <a:lnTo>
                    <a:pt x="43" y="34"/>
                  </a:lnTo>
                  <a:lnTo>
                    <a:pt x="40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0" y="7"/>
                  </a:lnTo>
                  <a:lnTo>
                    <a:pt x="45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96"/>
            <p:cNvSpPr>
              <a:spLocks/>
            </p:cNvSpPr>
            <p:nvPr/>
          </p:nvSpPr>
          <p:spPr bwMode="auto">
            <a:xfrm>
              <a:off x="904875" y="2506662"/>
              <a:ext cx="25400" cy="25400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5 w 48"/>
                <a:gd name="T9" fmla="*/ 31 h 46"/>
                <a:gd name="T10" fmla="*/ 43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7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5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5" y="31"/>
                  </a:lnTo>
                  <a:lnTo>
                    <a:pt x="43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5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97"/>
            <p:cNvSpPr>
              <a:spLocks/>
            </p:cNvSpPr>
            <p:nvPr/>
          </p:nvSpPr>
          <p:spPr bwMode="auto">
            <a:xfrm>
              <a:off x="928688" y="2465387"/>
              <a:ext cx="25400" cy="23813"/>
            </a:xfrm>
            <a:custGeom>
              <a:avLst/>
              <a:gdLst>
                <a:gd name="T0" fmla="*/ 48 w 48"/>
                <a:gd name="T1" fmla="*/ 23 h 46"/>
                <a:gd name="T2" fmla="*/ 46 w 48"/>
                <a:gd name="T3" fmla="*/ 23 h 46"/>
                <a:gd name="T4" fmla="*/ 46 w 48"/>
                <a:gd name="T5" fmla="*/ 24 h 46"/>
                <a:gd name="T6" fmla="*/ 46 w 48"/>
                <a:gd name="T7" fmla="*/ 27 h 46"/>
                <a:gd name="T8" fmla="*/ 45 w 48"/>
                <a:gd name="T9" fmla="*/ 31 h 46"/>
                <a:gd name="T10" fmla="*/ 43 w 48"/>
                <a:gd name="T11" fmla="*/ 35 h 46"/>
                <a:gd name="T12" fmla="*/ 40 w 48"/>
                <a:gd name="T13" fmla="*/ 40 h 46"/>
                <a:gd name="T14" fmla="*/ 36 w 48"/>
                <a:gd name="T15" fmla="*/ 42 h 46"/>
                <a:gd name="T16" fmla="*/ 32 w 48"/>
                <a:gd name="T17" fmla="*/ 44 h 46"/>
                <a:gd name="T18" fmla="*/ 27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40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0 w 48"/>
                <a:gd name="T45" fmla="*/ 7 h 46"/>
                <a:gd name="T46" fmla="*/ 45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6" y="23"/>
                  </a:lnTo>
                  <a:lnTo>
                    <a:pt x="46" y="24"/>
                  </a:lnTo>
                  <a:lnTo>
                    <a:pt x="46" y="27"/>
                  </a:lnTo>
                  <a:lnTo>
                    <a:pt x="45" y="31"/>
                  </a:lnTo>
                  <a:lnTo>
                    <a:pt x="43" y="35"/>
                  </a:lnTo>
                  <a:lnTo>
                    <a:pt x="40" y="40"/>
                  </a:lnTo>
                  <a:lnTo>
                    <a:pt x="36" y="42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40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0" y="7"/>
                  </a:lnTo>
                  <a:lnTo>
                    <a:pt x="45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98"/>
            <p:cNvSpPr>
              <a:spLocks/>
            </p:cNvSpPr>
            <p:nvPr/>
          </p:nvSpPr>
          <p:spPr bwMode="auto">
            <a:xfrm>
              <a:off x="976313" y="2446337"/>
              <a:ext cx="25400" cy="23813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5 h 46"/>
                <a:gd name="T6" fmla="*/ 47 w 48"/>
                <a:gd name="T7" fmla="*/ 27 h 46"/>
                <a:gd name="T8" fmla="*/ 46 w 48"/>
                <a:gd name="T9" fmla="*/ 31 h 46"/>
                <a:gd name="T10" fmla="*/ 44 w 48"/>
                <a:gd name="T11" fmla="*/ 35 h 46"/>
                <a:gd name="T12" fmla="*/ 41 w 48"/>
                <a:gd name="T13" fmla="*/ 40 h 46"/>
                <a:gd name="T14" fmla="*/ 36 w 48"/>
                <a:gd name="T15" fmla="*/ 42 h 46"/>
                <a:gd name="T16" fmla="*/ 33 w 48"/>
                <a:gd name="T17" fmla="*/ 44 h 46"/>
                <a:gd name="T18" fmla="*/ 28 w 48"/>
                <a:gd name="T19" fmla="*/ 45 h 46"/>
                <a:gd name="T20" fmla="*/ 26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5 w 48"/>
                <a:gd name="T27" fmla="*/ 44 h 46"/>
                <a:gd name="T28" fmla="*/ 8 w 48"/>
                <a:gd name="T29" fmla="*/ 40 h 46"/>
                <a:gd name="T30" fmla="*/ 2 w 48"/>
                <a:gd name="T31" fmla="*/ 31 h 46"/>
                <a:gd name="T32" fmla="*/ 0 w 48"/>
                <a:gd name="T33" fmla="*/ 23 h 46"/>
                <a:gd name="T34" fmla="*/ 2 w 48"/>
                <a:gd name="T35" fmla="*/ 14 h 46"/>
                <a:gd name="T36" fmla="*/ 8 w 48"/>
                <a:gd name="T37" fmla="*/ 7 h 46"/>
                <a:gd name="T38" fmla="*/ 15 w 48"/>
                <a:gd name="T39" fmla="*/ 1 h 46"/>
                <a:gd name="T40" fmla="*/ 24 w 48"/>
                <a:gd name="T41" fmla="*/ 0 h 46"/>
                <a:gd name="T42" fmla="*/ 33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5"/>
                  </a:lnTo>
                  <a:lnTo>
                    <a:pt x="47" y="27"/>
                  </a:lnTo>
                  <a:lnTo>
                    <a:pt x="46" y="31"/>
                  </a:lnTo>
                  <a:lnTo>
                    <a:pt x="44" y="35"/>
                  </a:lnTo>
                  <a:lnTo>
                    <a:pt x="41" y="40"/>
                  </a:lnTo>
                  <a:lnTo>
                    <a:pt x="36" y="42"/>
                  </a:lnTo>
                  <a:lnTo>
                    <a:pt x="33" y="44"/>
                  </a:lnTo>
                  <a:lnTo>
                    <a:pt x="28" y="45"/>
                  </a:lnTo>
                  <a:lnTo>
                    <a:pt x="26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5" y="44"/>
                  </a:lnTo>
                  <a:lnTo>
                    <a:pt x="8" y="40"/>
                  </a:lnTo>
                  <a:lnTo>
                    <a:pt x="2" y="31"/>
                  </a:lnTo>
                  <a:lnTo>
                    <a:pt x="0" y="23"/>
                  </a:lnTo>
                  <a:lnTo>
                    <a:pt x="2" y="14"/>
                  </a:lnTo>
                  <a:lnTo>
                    <a:pt x="8" y="7"/>
                  </a:lnTo>
                  <a:lnTo>
                    <a:pt x="15" y="1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99"/>
            <p:cNvSpPr>
              <a:spLocks/>
            </p:cNvSpPr>
            <p:nvPr/>
          </p:nvSpPr>
          <p:spPr bwMode="auto">
            <a:xfrm>
              <a:off x="1028700" y="24447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100"/>
            <p:cNvSpPr>
              <a:spLocks/>
            </p:cNvSpPr>
            <p:nvPr/>
          </p:nvSpPr>
          <p:spPr bwMode="auto">
            <a:xfrm>
              <a:off x="1079500" y="24447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01"/>
            <p:cNvSpPr>
              <a:spLocks/>
            </p:cNvSpPr>
            <p:nvPr/>
          </p:nvSpPr>
          <p:spPr bwMode="auto">
            <a:xfrm>
              <a:off x="1130300" y="24447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02"/>
            <p:cNvSpPr>
              <a:spLocks/>
            </p:cNvSpPr>
            <p:nvPr/>
          </p:nvSpPr>
          <p:spPr bwMode="auto">
            <a:xfrm>
              <a:off x="1181100" y="24447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03"/>
            <p:cNvSpPr>
              <a:spLocks/>
            </p:cNvSpPr>
            <p:nvPr/>
          </p:nvSpPr>
          <p:spPr bwMode="auto">
            <a:xfrm>
              <a:off x="1231900" y="24447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104"/>
            <p:cNvSpPr>
              <a:spLocks/>
            </p:cNvSpPr>
            <p:nvPr/>
          </p:nvSpPr>
          <p:spPr bwMode="auto">
            <a:xfrm>
              <a:off x="1282700" y="24447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105"/>
            <p:cNvSpPr>
              <a:spLocks/>
            </p:cNvSpPr>
            <p:nvPr/>
          </p:nvSpPr>
          <p:spPr bwMode="auto">
            <a:xfrm>
              <a:off x="1333500" y="24447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106"/>
            <p:cNvSpPr>
              <a:spLocks/>
            </p:cNvSpPr>
            <p:nvPr/>
          </p:nvSpPr>
          <p:spPr bwMode="auto">
            <a:xfrm>
              <a:off x="1384300" y="24447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107"/>
            <p:cNvSpPr>
              <a:spLocks/>
            </p:cNvSpPr>
            <p:nvPr/>
          </p:nvSpPr>
          <p:spPr bwMode="auto">
            <a:xfrm>
              <a:off x="1435100" y="24447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108"/>
            <p:cNvSpPr>
              <a:spLocks/>
            </p:cNvSpPr>
            <p:nvPr/>
          </p:nvSpPr>
          <p:spPr bwMode="auto">
            <a:xfrm>
              <a:off x="1485900" y="24447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109"/>
            <p:cNvSpPr>
              <a:spLocks/>
            </p:cNvSpPr>
            <p:nvPr/>
          </p:nvSpPr>
          <p:spPr bwMode="auto">
            <a:xfrm>
              <a:off x="1536700" y="24447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110"/>
            <p:cNvSpPr>
              <a:spLocks/>
            </p:cNvSpPr>
            <p:nvPr/>
          </p:nvSpPr>
          <p:spPr bwMode="auto">
            <a:xfrm>
              <a:off x="1587500" y="24447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111"/>
            <p:cNvSpPr>
              <a:spLocks/>
            </p:cNvSpPr>
            <p:nvPr/>
          </p:nvSpPr>
          <p:spPr bwMode="auto">
            <a:xfrm>
              <a:off x="1638300" y="24447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112"/>
            <p:cNvSpPr>
              <a:spLocks/>
            </p:cNvSpPr>
            <p:nvPr/>
          </p:nvSpPr>
          <p:spPr bwMode="auto">
            <a:xfrm>
              <a:off x="1689100" y="24447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113"/>
            <p:cNvSpPr>
              <a:spLocks/>
            </p:cNvSpPr>
            <p:nvPr/>
          </p:nvSpPr>
          <p:spPr bwMode="auto">
            <a:xfrm>
              <a:off x="1739900" y="24447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114"/>
            <p:cNvSpPr>
              <a:spLocks/>
            </p:cNvSpPr>
            <p:nvPr/>
          </p:nvSpPr>
          <p:spPr bwMode="auto">
            <a:xfrm>
              <a:off x="1790700" y="24447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115"/>
            <p:cNvSpPr>
              <a:spLocks/>
            </p:cNvSpPr>
            <p:nvPr/>
          </p:nvSpPr>
          <p:spPr bwMode="auto">
            <a:xfrm>
              <a:off x="1841500" y="24447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116"/>
            <p:cNvSpPr>
              <a:spLocks/>
            </p:cNvSpPr>
            <p:nvPr/>
          </p:nvSpPr>
          <p:spPr bwMode="auto">
            <a:xfrm>
              <a:off x="1892300" y="24447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117"/>
            <p:cNvSpPr>
              <a:spLocks/>
            </p:cNvSpPr>
            <p:nvPr/>
          </p:nvSpPr>
          <p:spPr bwMode="auto">
            <a:xfrm>
              <a:off x="1943100" y="24447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118"/>
            <p:cNvSpPr>
              <a:spLocks/>
            </p:cNvSpPr>
            <p:nvPr/>
          </p:nvSpPr>
          <p:spPr bwMode="auto">
            <a:xfrm>
              <a:off x="1993900" y="24447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119"/>
            <p:cNvSpPr>
              <a:spLocks/>
            </p:cNvSpPr>
            <p:nvPr/>
          </p:nvSpPr>
          <p:spPr bwMode="auto">
            <a:xfrm>
              <a:off x="2044700" y="24447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120"/>
            <p:cNvSpPr>
              <a:spLocks/>
            </p:cNvSpPr>
            <p:nvPr/>
          </p:nvSpPr>
          <p:spPr bwMode="auto">
            <a:xfrm>
              <a:off x="2095500" y="24447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21"/>
            <p:cNvSpPr>
              <a:spLocks/>
            </p:cNvSpPr>
            <p:nvPr/>
          </p:nvSpPr>
          <p:spPr bwMode="auto">
            <a:xfrm>
              <a:off x="2146300" y="24447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122"/>
            <p:cNvSpPr>
              <a:spLocks/>
            </p:cNvSpPr>
            <p:nvPr/>
          </p:nvSpPr>
          <p:spPr bwMode="auto">
            <a:xfrm>
              <a:off x="2197100" y="24447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123"/>
            <p:cNvSpPr>
              <a:spLocks/>
            </p:cNvSpPr>
            <p:nvPr/>
          </p:nvSpPr>
          <p:spPr bwMode="auto">
            <a:xfrm>
              <a:off x="2247900" y="24447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124"/>
            <p:cNvSpPr>
              <a:spLocks/>
            </p:cNvSpPr>
            <p:nvPr/>
          </p:nvSpPr>
          <p:spPr bwMode="auto">
            <a:xfrm>
              <a:off x="2298700" y="24447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125"/>
            <p:cNvSpPr>
              <a:spLocks/>
            </p:cNvSpPr>
            <p:nvPr/>
          </p:nvSpPr>
          <p:spPr bwMode="auto">
            <a:xfrm>
              <a:off x="2349500" y="24447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126"/>
            <p:cNvSpPr>
              <a:spLocks/>
            </p:cNvSpPr>
            <p:nvPr/>
          </p:nvSpPr>
          <p:spPr bwMode="auto">
            <a:xfrm>
              <a:off x="2400300" y="24447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127"/>
            <p:cNvSpPr>
              <a:spLocks/>
            </p:cNvSpPr>
            <p:nvPr/>
          </p:nvSpPr>
          <p:spPr bwMode="auto">
            <a:xfrm>
              <a:off x="2451100" y="24447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128"/>
            <p:cNvSpPr>
              <a:spLocks/>
            </p:cNvSpPr>
            <p:nvPr/>
          </p:nvSpPr>
          <p:spPr bwMode="auto">
            <a:xfrm>
              <a:off x="2501900" y="24447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129"/>
            <p:cNvSpPr>
              <a:spLocks/>
            </p:cNvSpPr>
            <p:nvPr/>
          </p:nvSpPr>
          <p:spPr bwMode="auto">
            <a:xfrm>
              <a:off x="2552700" y="24447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130"/>
            <p:cNvSpPr>
              <a:spLocks/>
            </p:cNvSpPr>
            <p:nvPr/>
          </p:nvSpPr>
          <p:spPr bwMode="auto">
            <a:xfrm>
              <a:off x="2603500" y="24447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131"/>
            <p:cNvSpPr>
              <a:spLocks/>
            </p:cNvSpPr>
            <p:nvPr/>
          </p:nvSpPr>
          <p:spPr bwMode="auto">
            <a:xfrm>
              <a:off x="2654300" y="24447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132"/>
            <p:cNvSpPr>
              <a:spLocks/>
            </p:cNvSpPr>
            <p:nvPr/>
          </p:nvSpPr>
          <p:spPr bwMode="auto">
            <a:xfrm>
              <a:off x="2705100" y="24447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33"/>
            <p:cNvSpPr>
              <a:spLocks/>
            </p:cNvSpPr>
            <p:nvPr/>
          </p:nvSpPr>
          <p:spPr bwMode="auto">
            <a:xfrm>
              <a:off x="2755900" y="24447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134"/>
            <p:cNvSpPr>
              <a:spLocks/>
            </p:cNvSpPr>
            <p:nvPr/>
          </p:nvSpPr>
          <p:spPr bwMode="auto">
            <a:xfrm>
              <a:off x="2806700" y="24447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135"/>
            <p:cNvSpPr>
              <a:spLocks/>
            </p:cNvSpPr>
            <p:nvPr/>
          </p:nvSpPr>
          <p:spPr bwMode="auto">
            <a:xfrm>
              <a:off x="2857500" y="24447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136"/>
            <p:cNvSpPr>
              <a:spLocks/>
            </p:cNvSpPr>
            <p:nvPr/>
          </p:nvSpPr>
          <p:spPr bwMode="auto">
            <a:xfrm>
              <a:off x="2908300" y="24447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137"/>
            <p:cNvSpPr>
              <a:spLocks/>
            </p:cNvSpPr>
            <p:nvPr/>
          </p:nvSpPr>
          <p:spPr bwMode="auto">
            <a:xfrm>
              <a:off x="2959100" y="24447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138"/>
            <p:cNvSpPr>
              <a:spLocks/>
            </p:cNvSpPr>
            <p:nvPr/>
          </p:nvSpPr>
          <p:spPr bwMode="auto">
            <a:xfrm>
              <a:off x="3009900" y="24447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139"/>
            <p:cNvSpPr>
              <a:spLocks/>
            </p:cNvSpPr>
            <p:nvPr/>
          </p:nvSpPr>
          <p:spPr bwMode="auto">
            <a:xfrm>
              <a:off x="3060700" y="24447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140"/>
            <p:cNvSpPr>
              <a:spLocks/>
            </p:cNvSpPr>
            <p:nvPr/>
          </p:nvSpPr>
          <p:spPr bwMode="auto">
            <a:xfrm>
              <a:off x="3111500" y="24447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141"/>
            <p:cNvSpPr>
              <a:spLocks/>
            </p:cNvSpPr>
            <p:nvPr/>
          </p:nvSpPr>
          <p:spPr bwMode="auto">
            <a:xfrm>
              <a:off x="3162300" y="24447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142"/>
            <p:cNvSpPr>
              <a:spLocks/>
            </p:cNvSpPr>
            <p:nvPr/>
          </p:nvSpPr>
          <p:spPr bwMode="auto">
            <a:xfrm>
              <a:off x="3213100" y="24447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143"/>
            <p:cNvSpPr>
              <a:spLocks/>
            </p:cNvSpPr>
            <p:nvPr/>
          </p:nvSpPr>
          <p:spPr bwMode="auto">
            <a:xfrm>
              <a:off x="3263900" y="24447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2 w 48"/>
                <a:gd name="T17" fmla="*/ 44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6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2" y="44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144"/>
            <p:cNvSpPr>
              <a:spLocks/>
            </p:cNvSpPr>
            <p:nvPr/>
          </p:nvSpPr>
          <p:spPr bwMode="auto">
            <a:xfrm>
              <a:off x="3314700" y="24447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7 h 46"/>
                <a:gd name="T8" fmla="*/ 45 w 48"/>
                <a:gd name="T9" fmla="*/ 31 h 46"/>
                <a:gd name="T10" fmla="*/ 43 w 48"/>
                <a:gd name="T11" fmla="*/ 35 h 46"/>
                <a:gd name="T12" fmla="*/ 41 w 48"/>
                <a:gd name="T13" fmla="*/ 39 h 46"/>
                <a:gd name="T14" fmla="*/ 36 w 48"/>
                <a:gd name="T15" fmla="*/ 42 h 46"/>
                <a:gd name="T16" fmla="*/ 32 w 48"/>
                <a:gd name="T17" fmla="*/ 44 h 46"/>
                <a:gd name="T18" fmla="*/ 27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5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7"/>
                  </a:lnTo>
                  <a:lnTo>
                    <a:pt x="45" y="31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6" y="42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5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145"/>
            <p:cNvSpPr>
              <a:spLocks/>
            </p:cNvSpPr>
            <p:nvPr/>
          </p:nvSpPr>
          <p:spPr bwMode="auto">
            <a:xfrm>
              <a:off x="3362325" y="2457450"/>
              <a:ext cx="25400" cy="23812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7 h 46"/>
                <a:gd name="T8" fmla="*/ 45 w 48"/>
                <a:gd name="T9" fmla="*/ 31 h 46"/>
                <a:gd name="T10" fmla="*/ 43 w 48"/>
                <a:gd name="T11" fmla="*/ 35 h 46"/>
                <a:gd name="T12" fmla="*/ 41 w 48"/>
                <a:gd name="T13" fmla="*/ 39 h 46"/>
                <a:gd name="T14" fmla="*/ 36 w 48"/>
                <a:gd name="T15" fmla="*/ 42 h 46"/>
                <a:gd name="T16" fmla="*/ 32 w 48"/>
                <a:gd name="T17" fmla="*/ 44 h 46"/>
                <a:gd name="T18" fmla="*/ 27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4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4 h 46"/>
                <a:gd name="T36" fmla="*/ 7 w 48"/>
                <a:gd name="T37" fmla="*/ 7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7 h 46"/>
                <a:gd name="T46" fmla="*/ 45 w 48"/>
                <a:gd name="T47" fmla="*/ 14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7"/>
                  </a:lnTo>
                  <a:lnTo>
                    <a:pt x="45" y="31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6" y="42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5" y="14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146"/>
            <p:cNvSpPr>
              <a:spLocks/>
            </p:cNvSpPr>
            <p:nvPr/>
          </p:nvSpPr>
          <p:spPr bwMode="auto">
            <a:xfrm>
              <a:off x="3394075" y="2493962"/>
              <a:ext cx="25400" cy="25400"/>
            </a:xfrm>
            <a:custGeom>
              <a:avLst/>
              <a:gdLst>
                <a:gd name="T0" fmla="*/ 48 w 48"/>
                <a:gd name="T1" fmla="*/ 23 h 46"/>
                <a:gd name="T2" fmla="*/ 47 w 48"/>
                <a:gd name="T3" fmla="*/ 23 h 46"/>
                <a:gd name="T4" fmla="*/ 47 w 48"/>
                <a:gd name="T5" fmla="*/ 24 h 46"/>
                <a:gd name="T6" fmla="*/ 47 w 48"/>
                <a:gd name="T7" fmla="*/ 26 h 46"/>
                <a:gd name="T8" fmla="*/ 46 w 48"/>
                <a:gd name="T9" fmla="*/ 31 h 46"/>
                <a:gd name="T10" fmla="*/ 43 w 48"/>
                <a:gd name="T11" fmla="*/ 34 h 46"/>
                <a:gd name="T12" fmla="*/ 41 w 48"/>
                <a:gd name="T13" fmla="*/ 39 h 46"/>
                <a:gd name="T14" fmla="*/ 36 w 48"/>
                <a:gd name="T15" fmla="*/ 41 h 46"/>
                <a:gd name="T16" fmla="*/ 32 w 48"/>
                <a:gd name="T17" fmla="*/ 43 h 46"/>
                <a:gd name="T18" fmla="*/ 28 w 48"/>
                <a:gd name="T19" fmla="*/ 45 h 46"/>
                <a:gd name="T20" fmla="*/ 25 w 48"/>
                <a:gd name="T21" fmla="*/ 45 h 46"/>
                <a:gd name="T22" fmla="*/ 24 w 48"/>
                <a:gd name="T23" fmla="*/ 45 h 46"/>
                <a:gd name="T24" fmla="*/ 24 w 48"/>
                <a:gd name="T25" fmla="*/ 46 h 46"/>
                <a:gd name="T26" fmla="*/ 14 w 48"/>
                <a:gd name="T27" fmla="*/ 43 h 46"/>
                <a:gd name="T28" fmla="*/ 7 w 48"/>
                <a:gd name="T29" fmla="*/ 39 h 46"/>
                <a:gd name="T30" fmla="*/ 1 w 48"/>
                <a:gd name="T31" fmla="*/ 31 h 46"/>
                <a:gd name="T32" fmla="*/ 0 w 48"/>
                <a:gd name="T33" fmla="*/ 23 h 46"/>
                <a:gd name="T34" fmla="*/ 1 w 48"/>
                <a:gd name="T35" fmla="*/ 13 h 46"/>
                <a:gd name="T36" fmla="*/ 7 w 48"/>
                <a:gd name="T37" fmla="*/ 6 h 46"/>
                <a:gd name="T38" fmla="*/ 14 w 48"/>
                <a:gd name="T39" fmla="*/ 1 h 46"/>
                <a:gd name="T40" fmla="*/ 24 w 48"/>
                <a:gd name="T41" fmla="*/ 0 h 46"/>
                <a:gd name="T42" fmla="*/ 32 w 48"/>
                <a:gd name="T43" fmla="*/ 1 h 46"/>
                <a:gd name="T44" fmla="*/ 41 w 48"/>
                <a:gd name="T45" fmla="*/ 6 h 46"/>
                <a:gd name="T46" fmla="*/ 46 w 48"/>
                <a:gd name="T47" fmla="*/ 13 h 46"/>
                <a:gd name="T48" fmla="*/ 48 w 48"/>
                <a:gd name="T4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6">
                  <a:moveTo>
                    <a:pt x="48" y="23"/>
                  </a:moveTo>
                  <a:lnTo>
                    <a:pt x="47" y="23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6" y="31"/>
                  </a:lnTo>
                  <a:lnTo>
                    <a:pt x="43" y="34"/>
                  </a:lnTo>
                  <a:lnTo>
                    <a:pt x="41" y="39"/>
                  </a:lnTo>
                  <a:lnTo>
                    <a:pt x="36" y="41"/>
                  </a:lnTo>
                  <a:lnTo>
                    <a:pt x="32" y="43"/>
                  </a:lnTo>
                  <a:lnTo>
                    <a:pt x="28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14" y="43"/>
                  </a:lnTo>
                  <a:lnTo>
                    <a:pt x="7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6"/>
                  </a:lnTo>
                  <a:lnTo>
                    <a:pt x="46" y="13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147"/>
            <p:cNvSpPr>
              <a:spLocks/>
            </p:cNvSpPr>
            <p:nvPr/>
          </p:nvSpPr>
          <p:spPr bwMode="auto">
            <a:xfrm>
              <a:off x="304800" y="1970087"/>
              <a:ext cx="2290763" cy="939800"/>
            </a:xfrm>
            <a:custGeom>
              <a:avLst/>
              <a:gdLst>
                <a:gd name="T0" fmla="*/ 4328 w 4328"/>
                <a:gd name="T1" fmla="*/ 301 h 1777"/>
                <a:gd name="T2" fmla="*/ 3688 w 4328"/>
                <a:gd name="T3" fmla="*/ 0 h 1777"/>
                <a:gd name="T4" fmla="*/ 0 w 4328"/>
                <a:gd name="T5" fmla="*/ 836 h 1777"/>
                <a:gd name="T6" fmla="*/ 1242 w 4328"/>
                <a:gd name="T7" fmla="*/ 1777 h 1777"/>
                <a:gd name="T8" fmla="*/ 3172 w 4328"/>
                <a:gd name="T9" fmla="*/ 1222 h 1777"/>
                <a:gd name="T10" fmla="*/ 3146 w 4328"/>
                <a:gd name="T11" fmla="*/ 1186 h 1777"/>
                <a:gd name="T12" fmla="*/ 3127 w 4328"/>
                <a:gd name="T13" fmla="*/ 1150 h 1777"/>
                <a:gd name="T14" fmla="*/ 3110 w 4328"/>
                <a:gd name="T15" fmla="*/ 1115 h 1777"/>
                <a:gd name="T16" fmla="*/ 3098 w 4328"/>
                <a:gd name="T17" fmla="*/ 1080 h 1777"/>
                <a:gd name="T18" fmla="*/ 3089 w 4328"/>
                <a:gd name="T19" fmla="*/ 1046 h 1777"/>
                <a:gd name="T20" fmla="*/ 3085 w 4328"/>
                <a:gd name="T21" fmla="*/ 1012 h 1777"/>
                <a:gd name="T22" fmla="*/ 3084 w 4328"/>
                <a:gd name="T23" fmla="*/ 979 h 1777"/>
                <a:gd name="T24" fmla="*/ 3089 w 4328"/>
                <a:gd name="T25" fmla="*/ 946 h 1777"/>
                <a:gd name="T26" fmla="*/ 3095 w 4328"/>
                <a:gd name="T27" fmla="*/ 914 h 1777"/>
                <a:gd name="T28" fmla="*/ 3107 w 4328"/>
                <a:gd name="T29" fmla="*/ 882 h 1777"/>
                <a:gd name="T30" fmla="*/ 3121 w 4328"/>
                <a:gd name="T31" fmla="*/ 851 h 1777"/>
                <a:gd name="T32" fmla="*/ 3140 w 4328"/>
                <a:gd name="T33" fmla="*/ 821 h 1777"/>
                <a:gd name="T34" fmla="*/ 3162 w 4328"/>
                <a:gd name="T35" fmla="*/ 789 h 1777"/>
                <a:gd name="T36" fmla="*/ 3190 w 4328"/>
                <a:gd name="T37" fmla="*/ 759 h 1777"/>
                <a:gd name="T38" fmla="*/ 3220 w 4328"/>
                <a:gd name="T39" fmla="*/ 729 h 1777"/>
                <a:gd name="T40" fmla="*/ 3256 w 4328"/>
                <a:gd name="T41" fmla="*/ 702 h 1777"/>
                <a:gd name="T42" fmla="*/ 3293 w 4328"/>
                <a:gd name="T43" fmla="*/ 672 h 1777"/>
                <a:gd name="T44" fmla="*/ 3335 w 4328"/>
                <a:gd name="T45" fmla="*/ 644 h 1777"/>
                <a:gd name="T46" fmla="*/ 3379 w 4328"/>
                <a:gd name="T47" fmla="*/ 616 h 1777"/>
                <a:gd name="T48" fmla="*/ 3430 w 4328"/>
                <a:gd name="T49" fmla="*/ 590 h 1777"/>
                <a:gd name="T50" fmla="*/ 3482 w 4328"/>
                <a:gd name="T51" fmla="*/ 562 h 1777"/>
                <a:gd name="T52" fmla="*/ 3540 w 4328"/>
                <a:gd name="T53" fmla="*/ 535 h 1777"/>
                <a:gd name="T54" fmla="*/ 3601 w 4328"/>
                <a:gd name="T55" fmla="*/ 510 h 1777"/>
                <a:gd name="T56" fmla="*/ 3667 w 4328"/>
                <a:gd name="T57" fmla="*/ 486 h 1777"/>
                <a:gd name="T58" fmla="*/ 3736 w 4328"/>
                <a:gd name="T59" fmla="*/ 460 h 1777"/>
                <a:gd name="T60" fmla="*/ 3809 w 4328"/>
                <a:gd name="T61" fmla="*/ 436 h 1777"/>
                <a:gd name="T62" fmla="*/ 3884 w 4328"/>
                <a:gd name="T63" fmla="*/ 413 h 1777"/>
                <a:gd name="T64" fmla="*/ 3966 w 4328"/>
                <a:gd name="T65" fmla="*/ 390 h 1777"/>
                <a:gd name="T66" fmla="*/ 4050 w 4328"/>
                <a:gd name="T67" fmla="*/ 367 h 1777"/>
                <a:gd name="T68" fmla="*/ 4139 w 4328"/>
                <a:gd name="T69" fmla="*/ 344 h 1777"/>
                <a:gd name="T70" fmla="*/ 4231 w 4328"/>
                <a:gd name="T71" fmla="*/ 322 h 1777"/>
                <a:gd name="T72" fmla="*/ 4328 w 4328"/>
                <a:gd name="T73" fmla="*/ 301 h 1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28" h="1777">
                  <a:moveTo>
                    <a:pt x="4328" y="301"/>
                  </a:moveTo>
                  <a:lnTo>
                    <a:pt x="3688" y="0"/>
                  </a:lnTo>
                  <a:lnTo>
                    <a:pt x="0" y="836"/>
                  </a:lnTo>
                  <a:lnTo>
                    <a:pt x="1242" y="1777"/>
                  </a:lnTo>
                  <a:lnTo>
                    <a:pt x="3172" y="1222"/>
                  </a:lnTo>
                  <a:lnTo>
                    <a:pt x="3146" y="1186"/>
                  </a:lnTo>
                  <a:lnTo>
                    <a:pt x="3127" y="1150"/>
                  </a:lnTo>
                  <a:lnTo>
                    <a:pt x="3110" y="1115"/>
                  </a:lnTo>
                  <a:lnTo>
                    <a:pt x="3098" y="1080"/>
                  </a:lnTo>
                  <a:lnTo>
                    <a:pt x="3089" y="1046"/>
                  </a:lnTo>
                  <a:lnTo>
                    <a:pt x="3085" y="1012"/>
                  </a:lnTo>
                  <a:lnTo>
                    <a:pt x="3084" y="979"/>
                  </a:lnTo>
                  <a:lnTo>
                    <a:pt x="3089" y="946"/>
                  </a:lnTo>
                  <a:lnTo>
                    <a:pt x="3095" y="914"/>
                  </a:lnTo>
                  <a:lnTo>
                    <a:pt x="3107" y="882"/>
                  </a:lnTo>
                  <a:lnTo>
                    <a:pt x="3121" y="851"/>
                  </a:lnTo>
                  <a:lnTo>
                    <a:pt x="3140" y="821"/>
                  </a:lnTo>
                  <a:lnTo>
                    <a:pt x="3162" y="789"/>
                  </a:lnTo>
                  <a:lnTo>
                    <a:pt x="3190" y="759"/>
                  </a:lnTo>
                  <a:lnTo>
                    <a:pt x="3220" y="729"/>
                  </a:lnTo>
                  <a:lnTo>
                    <a:pt x="3256" y="702"/>
                  </a:lnTo>
                  <a:lnTo>
                    <a:pt x="3293" y="672"/>
                  </a:lnTo>
                  <a:lnTo>
                    <a:pt x="3335" y="644"/>
                  </a:lnTo>
                  <a:lnTo>
                    <a:pt x="3379" y="616"/>
                  </a:lnTo>
                  <a:lnTo>
                    <a:pt x="3430" y="590"/>
                  </a:lnTo>
                  <a:lnTo>
                    <a:pt x="3482" y="562"/>
                  </a:lnTo>
                  <a:lnTo>
                    <a:pt x="3540" y="535"/>
                  </a:lnTo>
                  <a:lnTo>
                    <a:pt x="3601" y="510"/>
                  </a:lnTo>
                  <a:lnTo>
                    <a:pt x="3667" y="486"/>
                  </a:lnTo>
                  <a:lnTo>
                    <a:pt x="3736" y="460"/>
                  </a:lnTo>
                  <a:lnTo>
                    <a:pt x="3809" y="436"/>
                  </a:lnTo>
                  <a:lnTo>
                    <a:pt x="3884" y="413"/>
                  </a:lnTo>
                  <a:lnTo>
                    <a:pt x="3966" y="390"/>
                  </a:lnTo>
                  <a:lnTo>
                    <a:pt x="4050" y="367"/>
                  </a:lnTo>
                  <a:lnTo>
                    <a:pt x="4139" y="344"/>
                  </a:lnTo>
                  <a:lnTo>
                    <a:pt x="4231" y="322"/>
                  </a:lnTo>
                  <a:lnTo>
                    <a:pt x="4328" y="301"/>
                  </a:lnTo>
                  <a:close/>
                </a:path>
              </a:pathLst>
            </a:custGeom>
            <a:solidFill>
              <a:srgbClr val="6AA1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152" name="Freeform 148"/>
            <p:cNvSpPr>
              <a:spLocks/>
            </p:cNvSpPr>
            <p:nvPr/>
          </p:nvSpPr>
          <p:spPr bwMode="auto">
            <a:xfrm>
              <a:off x="1936750" y="2128837"/>
              <a:ext cx="1068388" cy="487363"/>
            </a:xfrm>
            <a:custGeom>
              <a:avLst/>
              <a:gdLst>
                <a:gd name="T0" fmla="*/ 1244 w 2018"/>
                <a:gd name="T1" fmla="*/ 0 h 921"/>
                <a:gd name="T2" fmla="*/ 1147 w 2018"/>
                <a:gd name="T3" fmla="*/ 21 h 921"/>
                <a:gd name="T4" fmla="*/ 1055 w 2018"/>
                <a:gd name="T5" fmla="*/ 43 h 921"/>
                <a:gd name="T6" fmla="*/ 966 w 2018"/>
                <a:gd name="T7" fmla="*/ 66 h 921"/>
                <a:gd name="T8" fmla="*/ 882 w 2018"/>
                <a:gd name="T9" fmla="*/ 89 h 921"/>
                <a:gd name="T10" fmla="*/ 800 w 2018"/>
                <a:gd name="T11" fmla="*/ 112 h 921"/>
                <a:gd name="T12" fmla="*/ 725 w 2018"/>
                <a:gd name="T13" fmla="*/ 135 h 921"/>
                <a:gd name="T14" fmla="*/ 652 w 2018"/>
                <a:gd name="T15" fmla="*/ 159 h 921"/>
                <a:gd name="T16" fmla="*/ 583 w 2018"/>
                <a:gd name="T17" fmla="*/ 185 h 921"/>
                <a:gd name="T18" fmla="*/ 517 w 2018"/>
                <a:gd name="T19" fmla="*/ 209 h 921"/>
                <a:gd name="T20" fmla="*/ 456 w 2018"/>
                <a:gd name="T21" fmla="*/ 234 h 921"/>
                <a:gd name="T22" fmla="*/ 398 w 2018"/>
                <a:gd name="T23" fmla="*/ 261 h 921"/>
                <a:gd name="T24" fmla="*/ 346 w 2018"/>
                <a:gd name="T25" fmla="*/ 289 h 921"/>
                <a:gd name="T26" fmla="*/ 295 w 2018"/>
                <a:gd name="T27" fmla="*/ 315 h 921"/>
                <a:gd name="T28" fmla="*/ 251 w 2018"/>
                <a:gd name="T29" fmla="*/ 343 h 921"/>
                <a:gd name="T30" fmla="*/ 209 w 2018"/>
                <a:gd name="T31" fmla="*/ 371 h 921"/>
                <a:gd name="T32" fmla="*/ 172 w 2018"/>
                <a:gd name="T33" fmla="*/ 401 h 921"/>
                <a:gd name="T34" fmla="*/ 136 w 2018"/>
                <a:gd name="T35" fmla="*/ 428 h 921"/>
                <a:gd name="T36" fmla="*/ 106 w 2018"/>
                <a:gd name="T37" fmla="*/ 458 h 921"/>
                <a:gd name="T38" fmla="*/ 78 w 2018"/>
                <a:gd name="T39" fmla="*/ 488 h 921"/>
                <a:gd name="T40" fmla="*/ 56 w 2018"/>
                <a:gd name="T41" fmla="*/ 520 h 921"/>
                <a:gd name="T42" fmla="*/ 37 w 2018"/>
                <a:gd name="T43" fmla="*/ 550 h 921"/>
                <a:gd name="T44" fmla="*/ 23 w 2018"/>
                <a:gd name="T45" fmla="*/ 581 h 921"/>
                <a:gd name="T46" fmla="*/ 11 w 2018"/>
                <a:gd name="T47" fmla="*/ 613 h 921"/>
                <a:gd name="T48" fmla="*/ 5 w 2018"/>
                <a:gd name="T49" fmla="*/ 645 h 921"/>
                <a:gd name="T50" fmla="*/ 0 w 2018"/>
                <a:gd name="T51" fmla="*/ 678 h 921"/>
                <a:gd name="T52" fmla="*/ 1 w 2018"/>
                <a:gd name="T53" fmla="*/ 711 h 921"/>
                <a:gd name="T54" fmla="*/ 5 w 2018"/>
                <a:gd name="T55" fmla="*/ 745 h 921"/>
                <a:gd name="T56" fmla="*/ 14 w 2018"/>
                <a:gd name="T57" fmla="*/ 779 h 921"/>
                <a:gd name="T58" fmla="*/ 26 w 2018"/>
                <a:gd name="T59" fmla="*/ 814 h 921"/>
                <a:gd name="T60" fmla="*/ 43 w 2018"/>
                <a:gd name="T61" fmla="*/ 849 h 921"/>
                <a:gd name="T62" fmla="*/ 62 w 2018"/>
                <a:gd name="T63" fmla="*/ 885 h 921"/>
                <a:gd name="T64" fmla="*/ 88 w 2018"/>
                <a:gd name="T65" fmla="*/ 921 h 921"/>
                <a:gd name="T66" fmla="*/ 2018 w 2018"/>
                <a:gd name="T67" fmla="*/ 366 h 921"/>
                <a:gd name="T68" fmla="*/ 1244 w 2018"/>
                <a:gd name="T69" fmla="*/ 0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18" h="921">
                  <a:moveTo>
                    <a:pt x="1244" y="0"/>
                  </a:moveTo>
                  <a:lnTo>
                    <a:pt x="1147" y="21"/>
                  </a:lnTo>
                  <a:lnTo>
                    <a:pt x="1055" y="43"/>
                  </a:lnTo>
                  <a:lnTo>
                    <a:pt x="966" y="66"/>
                  </a:lnTo>
                  <a:lnTo>
                    <a:pt x="882" y="89"/>
                  </a:lnTo>
                  <a:lnTo>
                    <a:pt x="800" y="112"/>
                  </a:lnTo>
                  <a:lnTo>
                    <a:pt x="725" y="135"/>
                  </a:lnTo>
                  <a:lnTo>
                    <a:pt x="652" y="159"/>
                  </a:lnTo>
                  <a:lnTo>
                    <a:pt x="583" y="185"/>
                  </a:lnTo>
                  <a:lnTo>
                    <a:pt x="517" y="209"/>
                  </a:lnTo>
                  <a:lnTo>
                    <a:pt x="456" y="234"/>
                  </a:lnTo>
                  <a:lnTo>
                    <a:pt x="398" y="261"/>
                  </a:lnTo>
                  <a:lnTo>
                    <a:pt x="346" y="289"/>
                  </a:lnTo>
                  <a:lnTo>
                    <a:pt x="295" y="315"/>
                  </a:lnTo>
                  <a:lnTo>
                    <a:pt x="251" y="343"/>
                  </a:lnTo>
                  <a:lnTo>
                    <a:pt x="209" y="371"/>
                  </a:lnTo>
                  <a:lnTo>
                    <a:pt x="172" y="401"/>
                  </a:lnTo>
                  <a:lnTo>
                    <a:pt x="136" y="428"/>
                  </a:lnTo>
                  <a:lnTo>
                    <a:pt x="106" y="458"/>
                  </a:lnTo>
                  <a:lnTo>
                    <a:pt x="78" y="488"/>
                  </a:lnTo>
                  <a:lnTo>
                    <a:pt x="56" y="520"/>
                  </a:lnTo>
                  <a:lnTo>
                    <a:pt x="37" y="550"/>
                  </a:lnTo>
                  <a:lnTo>
                    <a:pt x="23" y="581"/>
                  </a:lnTo>
                  <a:lnTo>
                    <a:pt x="11" y="613"/>
                  </a:lnTo>
                  <a:lnTo>
                    <a:pt x="5" y="645"/>
                  </a:lnTo>
                  <a:lnTo>
                    <a:pt x="0" y="678"/>
                  </a:lnTo>
                  <a:lnTo>
                    <a:pt x="1" y="711"/>
                  </a:lnTo>
                  <a:lnTo>
                    <a:pt x="5" y="745"/>
                  </a:lnTo>
                  <a:lnTo>
                    <a:pt x="14" y="779"/>
                  </a:lnTo>
                  <a:lnTo>
                    <a:pt x="26" y="814"/>
                  </a:lnTo>
                  <a:lnTo>
                    <a:pt x="43" y="849"/>
                  </a:lnTo>
                  <a:lnTo>
                    <a:pt x="62" y="885"/>
                  </a:lnTo>
                  <a:lnTo>
                    <a:pt x="88" y="921"/>
                  </a:lnTo>
                  <a:lnTo>
                    <a:pt x="2018" y="366"/>
                  </a:lnTo>
                  <a:lnTo>
                    <a:pt x="1244" y="0"/>
                  </a:lnTo>
                  <a:close/>
                </a:path>
              </a:pathLst>
            </a:custGeom>
            <a:solidFill>
              <a:srgbClr val="00AF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153" name="Freeform 149"/>
            <p:cNvSpPr>
              <a:spLocks/>
            </p:cNvSpPr>
            <p:nvPr/>
          </p:nvSpPr>
          <p:spPr bwMode="auto">
            <a:xfrm>
              <a:off x="1398588" y="1387475"/>
              <a:ext cx="69850" cy="142875"/>
            </a:xfrm>
            <a:custGeom>
              <a:avLst/>
              <a:gdLst>
                <a:gd name="T0" fmla="*/ 0 w 132"/>
                <a:gd name="T1" fmla="*/ 0 h 269"/>
                <a:gd name="T2" fmla="*/ 5 w 132"/>
                <a:gd name="T3" fmla="*/ 207 h 269"/>
                <a:gd name="T4" fmla="*/ 5 w 132"/>
                <a:gd name="T5" fmla="*/ 231 h 269"/>
                <a:gd name="T6" fmla="*/ 132 w 132"/>
                <a:gd name="T7" fmla="*/ 269 h 269"/>
                <a:gd name="T8" fmla="*/ 132 w 132"/>
                <a:gd name="T9" fmla="*/ 26 h 269"/>
                <a:gd name="T10" fmla="*/ 104 w 132"/>
                <a:gd name="T11" fmla="*/ 19 h 269"/>
                <a:gd name="T12" fmla="*/ 95 w 132"/>
                <a:gd name="T13" fmla="*/ 17 h 269"/>
                <a:gd name="T14" fmla="*/ 88 w 132"/>
                <a:gd name="T15" fmla="*/ 15 h 269"/>
                <a:gd name="T16" fmla="*/ 72 w 132"/>
                <a:gd name="T17" fmla="*/ 13 h 269"/>
                <a:gd name="T18" fmla="*/ 38 w 132"/>
                <a:gd name="T19" fmla="*/ 6 h 269"/>
                <a:gd name="T20" fmla="*/ 18 w 132"/>
                <a:gd name="T21" fmla="*/ 3 h 269"/>
                <a:gd name="T22" fmla="*/ 0 w 132"/>
                <a:gd name="T2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2" h="269">
                  <a:moveTo>
                    <a:pt x="0" y="0"/>
                  </a:moveTo>
                  <a:lnTo>
                    <a:pt x="5" y="207"/>
                  </a:lnTo>
                  <a:lnTo>
                    <a:pt x="5" y="231"/>
                  </a:lnTo>
                  <a:lnTo>
                    <a:pt x="132" y="269"/>
                  </a:lnTo>
                  <a:lnTo>
                    <a:pt x="132" y="26"/>
                  </a:lnTo>
                  <a:lnTo>
                    <a:pt x="104" y="19"/>
                  </a:lnTo>
                  <a:lnTo>
                    <a:pt x="95" y="17"/>
                  </a:lnTo>
                  <a:lnTo>
                    <a:pt x="88" y="15"/>
                  </a:lnTo>
                  <a:lnTo>
                    <a:pt x="72" y="13"/>
                  </a:lnTo>
                  <a:lnTo>
                    <a:pt x="38" y="6"/>
                  </a:lnTo>
                  <a:lnTo>
                    <a:pt x="18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831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154" name="Freeform 150"/>
            <p:cNvSpPr>
              <a:spLocks/>
            </p:cNvSpPr>
            <p:nvPr/>
          </p:nvSpPr>
          <p:spPr bwMode="auto">
            <a:xfrm>
              <a:off x="1398588" y="1368425"/>
              <a:ext cx="368300" cy="33337"/>
            </a:xfrm>
            <a:custGeom>
              <a:avLst/>
              <a:gdLst>
                <a:gd name="T0" fmla="*/ 0 w 696"/>
                <a:gd name="T1" fmla="*/ 37 h 63"/>
                <a:gd name="T2" fmla="*/ 18 w 696"/>
                <a:gd name="T3" fmla="*/ 40 h 63"/>
                <a:gd name="T4" fmla="*/ 38 w 696"/>
                <a:gd name="T5" fmla="*/ 43 h 63"/>
                <a:gd name="T6" fmla="*/ 72 w 696"/>
                <a:gd name="T7" fmla="*/ 50 h 63"/>
                <a:gd name="T8" fmla="*/ 88 w 696"/>
                <a:gd name="T9" fmla="*/ 52 h 63"/>
                <a:gd name="T10" fmla="*/ 95 w 696"/>
                <a:gd name="T11" fmla="*/ 54 h 63"/>
                <a:gd name="T12" fmla="*/ 104 w 696"/>
                <a:gd name="T13" fmla="*/ 56 h 63"/>
                <a:gd name="T14" fmla="*/ 132 w 696"/>
                <a:gd name="T15" fmla="*/ 63 h 63"/>
                <a:gd name="T16" fmla="*/ 696 w 696"/>
                <a:gd name="T17" fmla="*/ 28 h 63"/>
                <a:gd name="T18" fmla="*/ 530 w 696"/>
                <a:gd name="T19" fmla="*/ 0 h 63"/>
                <a:gd name="T20" fmla="*/ 0 w 696"/>
                <a:gd name="T21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6" h="63">
                  <a:moveTo>
                    <a:pt x="0" y="37"/>
                  </a:moveTo>
                  <a:lnTo>
                    <a:pt x="18" y="40"/>
                  </a:lnTo>
                  <a:lnTo>
                    <a:pt x="38" y="43"/>
                  </a:lnTo>
                  <a:lnTo>
                    <a:pt x="72" y="50"/>
                  </a:lnTo>
                  <a:lnTo>
                    <a:pt x="88" y="52"/>
                  </a:lnTo>
                  <a:lnTo>
                    <a:pt x="95" y="54"/>
                  </a:lnTo>
                  <a:lnTo>
                    <a:pt x="104" y="56"/>
                  </a:lnTo>
                  <a:lnTo>
                    <a:pt x="132" y="63"/>
                  </a:lnTo>
                  <a:lnTo>
                    <a:pt x="696" y="28"/>
                  </a:lnTo>
                  <a:lnTo>
                    <a:pt x="53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151"/>
            <p:cNvSpPr>
              <a:spLocks/>
            </p:cNvSpPr>
            <p:nvPr/>
          </p:nvSpPr>
          <p:spPr bwMode="auto">
            <a:xfrm>
              <a:off x="1350963" y="1497012"/>
              <a:ext cx="292100" cy="49213"/>
            </a:xfrm>
            <a:custGeom>
              <a:avLst/>
              <a:gdLst>
                <a:gd name="T0" fmla="*/ 222 w 554"/>
                <a:gd name="T1" fmla="*/ 62 h 91"/>
                <a:gd name="T2" fmla="*/ 95 w 554"/>
                <a:gd name="T3" fmla="*/ 24 h 91"/>
                <a:gd name="T4" fmla="*/ 95 w 554"/>
                <a:gd name="T5" fmla="*/ 0 h 91"/>
                <a:gd name="T6" fmla="*/ 0 w 554"/>
                <a:gd name="T7" fmla="*/ 14 h 91"/>
                <a:gd name="T8" fmla="*/ 214 w 554"/>
                <a:gd name="T9" fmla="*/ 91 h 91"/>
                <a:gd name="T10" fmla="*/ 554 w 554"/>
                <a:gd name="T11" fmla="*/ 56 h 91"/>
                <a:gd name="T12" fmla="*/ 554 w 554"/>
                <a:gd name="T13" fmla="*/ 29 h 91"/>
                <a:gd name="T14" fmla="*/ 222 w 554"/>
                <a:gd name="T15" fmla="*/ 6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4" h="91">
                  <a:moveTo>
                    <a:pt x="222" y="62"/>
                  </a:moveTo>
                  <a:lnTo>
                    <a:pt x="95" y="24"/>
                  </a:lnTo>
                  <a:lnTo>
                    <a:pt x="95" y="0"/>
                  </a:lnTo>
                  <a:lnTo>
                    <a:pt x="0" y="14"/>
                  </a:lnTo>
                  <a:lnTo>
                    <a:pt x="214" y="91"/>
                  </a:lnTo>
                  <a:lnTo>
                    <a:pt x="554" y="56"/>
                  </a:lnTo>
                  <a:lnTo>
                    <a:pt x="554" y="29"/>
                  </a:lnTo>
                  <a:lnTo>
                    <a:pt x="222" y="62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152"/>
            <p:cNvSpPr>
              <a:spLocks/>
            </p:cNvSpPr>
            <p:nvPr/>
          </p:nvSpPr>
          <p:spPr bwMode="auto">
            <a:xfrm>
              <a:off x="1463675" y="1527175"/>
              <a:ext cx="179388" cy="163512"/>
            </a:xfrm>
            <a:custGeom>
              <a:avLst/>
              <a:gdLst>
                <a:gd name="T0" fmla="*/ 0 w 340"/>
                <a:gd name="T1" fmla="*/ 35 h 308"/>
                <a:gd name="T2" fmla="*/ 0 w 340"/>
                <a:gd name="T3" fmla="*/ 259 h 308"/>
                <a:gd name="T4" fmla="*/ 151 w 340"/>
                <a:gd name="T5" fmla="*/ 244 h 308"/>
                <a:gd name="T6" fmla="*/ 340 w 340"/>
                <a:gd name="T7" fmla="*/ 308 h 308"/>
                <a:gd name="T8" fmla="*/ 340 w 340"/>
                <a:gd name="T9" fmla="*/ 0 h 308"/>
                <a:gd name="T10" fmla="*/ 0 w 340"/>
                <a:gd name="T11" fmla="*/ 3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0" h="308">
                  <a:moveTo>
                    <a:pt x="0" y="35"/>
                  </a:moveTo>
                  <a:lnTo>
                    <a:pt x="0" y="259"/>
                  </a:lnTo>
                  <a:lnTo>
                    <a:pt x="151" y="244"/>
                  </a:lnTo>
                  <a:lnTo>
                    <a:pt x="340" y="308"/>
                  </a:lnTo>
                  <a:lnTo>
                    <a:pt x="340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153"/>
            <p:cNvSpPr>
              <a:spLocks/>
            </p:cNvSpPr>
            <p:nvPr/>
          </p:nvSpPr>
          <p:spPr bwMode="auto">
            <a:xfrm>
              <a:off x="1349375" y="1465262"/>
              <a:ext cx="417513" cy="358775"/>
            </a:xfrm>
            <a:custGeom>
              <a:avLst/>
              <a:gdLst>
                <a:gd name="T0" fmla="*/ 215 w 787"/>
                <a:gd name="T1" fmla="*/ 376 h 677"/>
                <a:gd name="T2" fmla="*/ 215 w 787"/>
                <a:gd name="T3" fmla="*/ 152 h 677"/>
                <a:gd name="T4" fmla="*/ 1 w 787"/>
                <a:gd name="T5" fmla="*/ 75 h 677"/>
                <a:gd name="T6" fmla="*/ 0 w 787"/>
                <a:gd name="T7" fmla="*/ 75 h 677"/>
                <a:gd name="T8" fmla="*/ 0 w 787"/>
                <a:gd name="T9" fmla="*/ 453 h 677"/>
                <a:gd name="T10" fmla="*/ 52 w 787"/>
                <a:gd name="T11" fmla="*/ 447 h 677"/>
                <a:gd name="T12" fmla="*/ 51 w 787"/>
                <a:gd name="T13" fmla="*/ 469 h 677"/>
                <a:gd name="T14" fmla="*/ 471 w 787"/>
                <a:gd name="T15" fmla="*/ 677 h 677"/>
                <a:gd name="T16" fmla="*/ 471 w 787"/>
                <a:gd name="T17" fmla="*/ 614 h 677"/>
                <a:gd name="T18" fmla="*/ 52 w 787"/>
                <a:gd name="T19" fmla="*/ 423 h 677"/>
                <a:gd name="T20" fmla="*/ 366 w 787"/>
                <a:gd name="T21" fmla="*/ 391 h 677"/>
                <a:gd name="T22" fmla="*/ 598 w 787"/>
                <a:gd name="T23" fmla="*/ 477 h 677"/>
                <a:gd name="T24" fmla="*/ 598 w 787"/>
                <a:gd name="T25" fmla="*/ 40 h 677"/>
                <a:gd name="T26" fmla="*/ 787 w 787"/>
                <a:gd name="T27" fmla="*/ 29 h 677"/>
                <a:gd name="T28" fmla="*/ 787 w 787"/>
                <a:gd name="T29" fmla="*/ 0 h 677"/>
                <a:gd name="T30" fmla="*/ 555 w 787"/>
                <a:gd name="T31" fmla="*/ 23 h 677"/>
                <a:gd name="T32" fmla="*/ 555 w 787"/>
                <a:gd name="T33" fmla="*/ 90 h 677"/>
                <a:gd name="T34" fmla="*/ 555 w 787"/>
                <a:gd name="T35" fmla="*/ 117 h 677"/>
                <a:gd name="T36" fmla="*/ 555 w 787"/>
                <a:gd name="T37" fmla="*/ 425 h 677"/>
                <a:gd name="T38" fmla="*/ 366 w 787"/>
                <a:gd name="T39" fmla="*/ 361 h 677"/>
                <a:gd name="T40" fmla="*/ 215 w 787"/>
                <a:gd name="T41" fmla="*/ 376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7" h="677">
                  <a:moveTo>
                    <a:pt x="215" y="376"/>
                  </a:moveTo>
                  <a:lnTo>
                    <a:pt x="215" y="152"/>
                  </a:lnTo>
                  <a:lnTo>
                    <a:pt x="1" y="75"/>
                  </a:lnTo>
                  <a:lnTo>
                    <a:pt x="0" y="75"/>
                  </a:lnTo>
                  <a:lnTo>
                    <a:pt x="0" y="453"/>
                  </a:lnTo>
                  <a:lnTo>
                    <a:pt x="52" y="447"/>
                  </a:lnTo>
                  <a:lnTo>
                    <a:pt x="51" y="469"/>
                  </a:lnTo>
                  <a:lnTo>
                    <a:pt x="471" y="677"/>
                  </a:lnTo>
                  <a:lnTo>
                    <a:pt x="471" y="614"/>
                  </a:lnTo>
                  <a:lnTo>
                    <a:pt x="52" y="423"/>
                  </a:lnTo>
                  <a:lnTo>
                    <a:pt x="366" y="391"/>
                  </a:lnTo>
                  <a:lnTo>
                    <a:pt x="598" y="477"/>
                  </a:lnTo>
                  <a:lnTo>
                    <a:pt x="598" y="40"/>
                  </a:lnTo>
                  <a:lnTo>
                    <a:pt x="787" y="29"/>
                  </a:lnTo>
                  <a:lnTo>
                    <a:pt x="787" y="0"/>
                  </a:lnTo>
                  <a:lnTo>
                    <a:pt x="555" y="23"/>
                  </a:lnTo>
                  <a:lnTo>
                    <a:pt x="555" y="90"/>
                  </a:lnTo>
                  <a:lnTo>
                    <a:pt x="555" y="117"/>
                  </a:lnTo>
                  <a:lnTo>
                    <a:pt x="555" y="425"/>
                  </a:lnTo>
                  <a:lnTo>
                    <a:pt x="366" y="361"/>
                  </a:lnTo>
                  <a:lnTo>
                    <a:pt x="215" y="376"/>
                  </a:lnTo>
                  <a:close/>
                </a:path>
              </a:pathLst>
            </a:custGeom>
            <a:solidFill>
              <a:srgbClr val="D1831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158" name="Freeform 154"/>
            <p:cNvSpPr>
              <a:spLocks/>
            </p:cNvSpPr>
            <p:nvPr/>
          </p:nvSpPr>
          <p:spPr bwMode="auto">
            <a:xfrm>
              <a:off x="1468438" y="1382712"/>
              <a:ext cx="298450" cy="147638"/>
            </a:xfrm>
            <a:custGeom>
              <a:avLst/>
              <a:gdLst>
                <a:gd name="T0" fmla="*/ 332 w 564"/>
                <a:gd name="T1" fmla="*/ 245 h 278"/>
                <a:gd name="T2" fmla="*/ 332 w 564"/>
                <a:gd name="T3" fmla="*/ 178 h 278"/>
                <a:gd name="T4" fmla="*/ 564 w 564"/>
                <a:gd name="T5" fmla="*/ 155 h 278"/>
                <a:gd name="T6" fmla="*/ 564 w 564"/>
                <a:gd name="T7" fmla="*/ 0 h 278"/>
                <a:gd name="T8" fmla="*/ 0 w 564"/>
                <a:gd name="T9" fmla="*/ 35 h 278"/>
                <a:gd name="T10" fmla="*/ 0 w 564"/>
                <a:gd name="T11" fmla="*/ 278 h 278"/>
                <a:gd name="T12" fmla="*/ 332 w 564"/>
                <a:gd name="T13" fmla="*/ 245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4" h="278">
                  <a:moveTo>
                    <a:pt x="332" y="245"/>
                  </a:moveTo>
                  <a:lnTo>
                    <a:pt x="332" y="178"/>
                  </a:lnTo>
                  <a:lnTo>
                    <a:pt x="564" y="155"/>
                  </a:lnTo>
                  <a:lnTo>
                    <a:pt x="564" y="0"/>
                  </a:lnTo>
                  <a:lnTo>
                    <a:pt x="0" y="35"/>
                  </a:lnTo>
                  <a:lnTo>
                    <a:pt x="0" y="278"/>
                  </a:lnTo>
                  <a:lnTo>
                    <a:pt x="332" y="245"/>
                  </a:lnTo>
                  <a:close/>
                </a:path>
              </a:pathLst>
            </a:custGeom>
            <a:solidFill>
              <a:srgbClr val="D1831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159" name="Freeform 155"/>
            <p:cNvSpPr>
              <a:spLocks/>
            </p:cNvSpPr>
            <p:nvPr/>
          </p:nvSpPr>
          <p:spPr bwMode="auto">
            <a:xfrm>
              <a:off x="1774825" y="1422400"/>
              <a:ext cx="341313" cy="33337"/>
            </a:xfrm>
            <a:custGeom>
              <a:avLst/>
              <a:gdLst>
                <a:gd name="T0" fmla="*/ 0 w 644"/>
                <a:gd name="T1" fmla="*/ 22 h 62"/>
                <a:gd name="T2" fmla="*/ 0 w 644"/>
                <a:gd name="T3" fmla="*/ 24 h 62"/>
                <a:gd name="T4" fmla="*/ 280 w 644"/>
                <a:gd name="T5" fmla="*/ 62 h 62"/>
                <a:gd name="T6" fmla="*/ 644 w 644"/>
                <a:gd name="T7" fmla="*/ 45 h 62"/>
                <a:gd name="T8" fmla="*/ 341 w 644"/>
                <a:gd name="T9" fmla="*/ 0 h 62"/>
                <a:gd name="T10" fmla="*/ 0 w 644"/>
                <a:gd name="T11" fmla="*/ 2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4" h="62">
                  <a:moveTo>
                    <a:pt x="0" y="22"/>
                  </a:moveTo>
                  <a:lnTo>
                    <a:pt x="0" y="24"/>
                  </a:lnTo>
                  <a:lnTo>
                    <a:pt x="280" y="62"/>
                  </a:lnTo>
                  <a:lnTo>
                    <a:pt x="644" y="45"/>
                  </a:lnTo>
                  <a:lnTo>
                    <a:pt x="341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156"/>
            <p:cNvSpPr>
              <a:spLocks/>
            </p:cNvSpPr>
            <p:nvPr/>
          </p:nvSpPr>
          <p:spPr bwMode="auto">
            <a:xfrm>
              <a:off x="1774825" y="1435100"/>
              <a:ext cx="147638" cy="88900"/>
            </a:xfrm>
            <a:custGeom>
              <a:avLst/>
              <a:gdLst>
                <a:gd name="T0" fmla="*/ 0 w 280"/>
                <a:gd name="T1" fmla="*/ 0 h 168"/>
                <a:gd name="T2" fmla="*/ 0 w 280"/>
                <a:gd name="T3" fmla="*/ 86 h 168"/>
                <a:gd name="T4" fmla="*/ 0 w 280"/>
                <a:gd name="T5" fmla="*/ 110 h 168"/>
                <a:gd name="T6" fmla="*/ 276 w 280"/>
                <a:gd name="T7" fmla="*/ 168 h 168"/>
                <a:gd name="T8" fmla="*/ 277 w 280"/>
                <a:gd name="T9" fmla="*/ 168 h 168"/>
                <a:gd name="T10" fmla="*/ 280 w 280"/>
                <a:gd name="T11" fmla="*/ 38 h 168"/>
                <a:gd name="T12" fmla="*/ 0 w 280"/>
                <a:gd name="T1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168">
                  <a:moveTo>
                    <a:pt x="0" y="0"/>
                  </a:moveTo>
                  <a:lnTo>
                    <a:pt x="0" y="86"/>
                  </a:lnTo>
                  <a:lnTo>
                    <a:pt x="0" y="110"/>
                  </a:lnTo>
                  <a:lnTo>
                    <a:pt x="276" y="168"/>
                  </a:lnTo>
                  <a:lnTo>
                    <a:pt x="277" y="168"/>
                  </a:lnTo>
                  <a:lnTo>
                    <a:pt x="280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831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161" name="Freeform 157"/>
            <p:cNvSpPr>
              <a:spLocks/>
            </p:cNvSpPr>
            <p:nvPr/>
          </p:nvSpPr>
          <p:spPr bwMode="auto">
            <a:xfrm>
              <a:off x="1666875" y="1481137"/>
              <a:ext cx="568325" cy="65088"/>
            </a:xfrm>
            <a:custGeom>
              <a:avLst/>
              <a:gdLst>
                <a:gd name="T0" fmla="*/ 205 w 1076"/>
                <a:gd name="T1" fmla="*/ 24 h 125"/>
                <a:gd name="T2" fmla="*/ 205 w 1076"/>
                <a:gd name="T3" fmla="*/ 0 h 125"/>
                <a:gd name="T4" fmla="*/ 189 w 1076"/>
                <a:gd name="T5" fmla="*/ 0 h 125"/>
                <a:gd name="T6" fmla="*/ 0 w 1076"/>
                <a:gd name="T7" fmla="*/ 11 h 125"/>
                <a:gd name="T8" fmla="*/ 476 w 1076"/>
                <a:gd name="T9" fmla="*/ 125 h 125"/>
                <a:gd name="T10" fmla="*/ 477 w 1076"/>
                <a:gd name="T11" fmla="*/ 125 h 125"/>
                <a:gd name="T12" fmla="*/ 1076 w 1076"/>
                <a:gd name="T13" fmla="*/ 64 h 125"/>
                <a:gd name="T14" fmla="*/ 851 w 1076"/>
                <a:gd name="T15" fmla="*/ 32 h 125"/>
                <a:gd name="T16" fmla="*/ 851 w 1076"/>
                <a:gd name="T17" fmla="*/ 41 h 125"/>
                <a:gd name="T18" fmla="*/ 482 w 1076"/>
                <a:gd name="T19" fmla="*/ 82 h 125"/>
                <a:gd name="T20" fmla="*/ 481 w 1076"/>
                <a:gd name="T21" fmla="*/ 82 h 125"/>
                <a:gd name="T22" fmla="*/ 205 w 1076"/>
                <a:gd name="T23" fmla="*/ 2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6" h="125">
                  <a:moveTo>
                    <a:pt x="205" y="24"/>
                  </a:moveTo>
                  <a:lnTo>
                    <a:pt x="205" y="0"/>
                  </a:lnTo>
                  <a:lnTo>
                    <a:pt x="189" y="0"/>
                  </a:lnTo>
                  <a:lnTo>
                    <a:pt x="0" y="11"/>
                  </a:lnTo>
                  <a:lnTo>
                    <a:pt x="476" y="125"/>
                  </a:lnTo>
                  <a:lnTo>
                    <a:pt x="477" y="125"/>
                  </a:lnTo>
                  <a:lnTo>
                    <a:pt x="1076" y="64"/>
                  </a:lnTo>
                  <a:lnTo>
                    <a:pt x="851" y="32"/>
                  </a:lnTo>
                  <a:lnTo>
                    <a:pt x="851" y="41"/>
                  </a:lnTo>
                  <a:lnTo>
                    <a:pt x="482" y="82"/>
                  </a:lnTo>
                  <a:lnTo>
                    <a:pt x="481" y="82"/>
                  </a:lnTo>
                  <a:lnTo>
                    <a:pt x="205" y="24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158"/>
            <p:cNvSpPr>
              <a:spLocks/>
            </p:cNvSpPr>
            <p:nvPr/>
          </p:nvSpPr>
          <p:spPr bwMode="auto">
            <a:xfrm>
              <a:off x="1917700" y="1514475"/>
              <a:ext cx="317500" cy="673100"/>
            </a:xfrm>
            <a:custGeom>
              <a:avLst/>
              <a:gdLst>
                <a:gd name="T0" fmla="*/ 1 w 600"/>
                <a:gd name="T1" fmla="*/ 61 h 1271"/>
                <a:gd name="T2" fmla="*/ 0 w 600"/>
                <a:gd name="T3" fmla="*/ 61 h 1271"/>
                <a:gd name="T4" fmla="*/ 0 w 600"/>
                <a:gd name="T5" fmla="*/ 1271 h 1271"/>
                <a:gd name="T6" fmla="*/ 221 w 600"/>
                <a:gd name="T7" fmla="*/ 1212 h 1271"/>
                <a:gd name="T8" fmla="*/ 220 w 600"/>
                <a:gd name="T9" fmla="*/ 1206 h 1271"/>
                <a:gd name="T10" fmla="*/ 220 w 600"/>
                <a:gd name="T11" fmla="*/ 1041 h 1271"/>
                <a:gd name="T12" fmla="*/ 244 w 600"/>
                <a:gd name="T13" fmla="*/ 1018 h 1271"/>
                <a:gd name="T14" fmla="*/ 270 w 600"/>
                <a:gd name="T15" fmla="*/ 999 h 1271"/>
                <a:gd name="T16" fmla="*/ 297 w 600"/>
                <a:gd name="T17" fmla="*/ 985 h 1271"/>
                <a:gd name="T18" fmla="*/ 323 w 600"/>
                <a:gd name="T19" fmla="*/ 977 h 1271"/>
                <a:gd name="T20" fmla="*/ 349 w 600"/>
                <a:gd name="T21" fmla="*/ 973 h 1271"/>
                <a:gd name="T22" fmla="*/ 376 w 600"/>
                <a:gd name="T23" fmla="*/ 975 h 1271"/>
                <a:gd name="T24" fmla="*/ 403 w 600"/>
                <a:gd name="T25" fmla="*/ 981 h 1271"/>
                <a:gd name="T26" fmla="*/ 432 w 600"/>
                <a:gd name="T27" fmla="*/ 992 h 1271"/>
                <a:gd name="T28" fmla="*/ 432 w 600"/>
                <a:gd name="T29" fmla="*/ 1152 h 1271"/>
                <a:gd name="T30" fmla="*/ 433 w 600"/>
                <a:gd name="T31" fmla="*/ 1155 h 1271"/>
                <a:gd name="T32" fmla="*/ 600 w 600"/>
                <a:gd name="T33" fmla="*/ 1111 h 1271"/>
                <a:gd name="T34" fmla="*/ 600 w 600"/>
                <a:gd name="T35" fmla="*/ 0 h 1271"/>
                <a:gd name="T36" fmla="*/ 1 w 600"/>
                <a:gd name="T37" fmla="*/ 61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0" h="1271">
                  <a:moveTo>
                    <a:pt x="1" y="61"/>
                  </a:moveTo>
                  <a:lnTo>
                    <a:pt x="0" y="61"/>
                  </a:lnTo>
                  <a:lnTo>
                    <a:pt x="0" y="1271"/>
                  </a:lnTo>
                  <a:lnTo>
                    <a:pt x="221" y="1212"/>
                  </a:lnTo>
                  <a:lnTo>
                    <a:pt x="220" y="1206"/>
                  </a:lnTo>
                  <a:lnTo>
                    <a:pt x="220" y="1041"/>
                  </a:lnTo>
                  <a:lnTo>
                    <a:pt x="244" y="1018"/>
                  </a:lnTo>
                  <a:lnTo>
                    <a:pt x="270" y="999"/>
                  </a:lnTo>
                  <a:lnTo>
                    <a:pt x="297" y="985"/>
                  </a:lnTo>
                  <a:lnTo>
                    <a:pt x="323" y="977"/>
                  </a:lnTo>
                  <a:lnTo>
                    <a:pt x="349" y="973"/>
                  </a:lnTo>
                  <a:lnTo>
                    <a:pt x="376" y="975"/>
                  </a:lnTo>
                  <a:lnTo>
                    <a:pt x="403" y="981"/>
                  </a:lnTo>
                  <a:lnTo>
                    <a:pt x="432" y="992"/>
                  </a:lnTo>
                  <a:lnTo>
                    <a:pt x="432" y="1152"/>
                  </a:lnTo>
                  <a:lnTo>
                    <a:pt x="433" y="1155"/>
                  </a:lnTo>
                  <a:lnTo>
                    <a:pt x="600" y="1111"/>
                  </a:lnTo>
                  <a:lnTo>
                    <a:pt x="600" y="0"/>
                  </a:lnTo>
                  <a:lnTo>
                    <a:pt x="1" y="61"/>
                  </a:lnTo>
                  <a:close/>
                </a:path>
              </a:pathLst>
            </a:custGeom>
            <a:solidFill>
              <a:srgbClr val="D1831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163" name="Freeform 159"/>
            <p:cNvSpPr>
              <a:spLocks/>
            </p:cNvSpPr>
            <p:nvPr/>
          </p:nvSpPr>
          <p:spPr bwMode="auto">
            <a:xfrm>
              <a:off x="1666875" y="1485900"/>
              <a:ext cx="250825" cy="701675"/>
            </a:xfrm>
            <a:custGeom>
              <a:avLst/>
              <a:gdLst>
                <a:gd name="T0" fmla="*/ 476 w 476"/>
                <a:gd name="T1" fmla="*/ 114 h 1324"/>
                <a:gd name="T2" fmla="*/ 0 w 476"/>
                <a:gd name="T3" fmla="*/ 0 h 1324"/>
                <a:gd name="T4" fmla="*/ 0 w 476"/>
                <a:gd name="T5" fmla="*/ 437 h 1324"/>
                <a:gd name="T6" fmla="*/ 235 w 476"/>
                <a:gd name="T7" fmla="*/ 523 h 1324"/>
                <a:gd name="T8" fmla="*/ 235 w 476"/>
                <a:gd name="T9" fmla="*/ 544 h 1324"/>
                <a:gd name="T10" fmla="*/ 371 w 476"/>
                <a:gd name="T11" fmla="*/ 597 h 1324"/>
                <a:gd name="T12" fmla="*/ 371 w 476"/>
                <a:gd name="T13" fmla="*/ 1273 h 1324"/>
                <a:gd name="T14" fmla="*/ 476 w 476"/>
                <a:gd name="T15" fmla="*/ 1324 h 1324"/>
                <a:gd name="T16" fmla="*/ 476 w 476"/>
                <a:gd name="T17" fmla="*/ 114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6" h="1324">
                  <a:moveTo>
                    <a:pt x="476" y="114"/>
                  </a:moveTo>
                  <a:lnTo>
                    <a:pt x="0" y="0"/>
                  </a:lnTo>
                  <a:lnTo>
                    <a:pt x="0" y="437"/>
                  </a:lnTo>
                  <a:lnTo>
                    <a:pt x="235" y="523"/>
                  </a:lnTo>
                  <a:lnTo>
                    <a:pt x="235" y="544"/>
                  </a:lnTo>
                  <a:lnTo>
                    <a:pt x="371" y="597"/>
                  </a:lnTo>
                  <a:lnTo>
                    <a:pt x="371" y="1273"/>
                  </a:lnTo>
                  <a:lnTo>
                    <a:pt x="476" y="1324"/>
                  </a:lnTo>
                  <a:lnTo>
                    <a:pt x="476" y="114"/>
                  </a:lnTo>
                  <a:close/>
                </a:path>
              </a:pathLst>
            </a:custGeom>
            <a:solidFill>
              <a:srgbClr val="D1831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164" name="Freeform 160"/>
            <p:cNvSpPr>
              <a:spLocks/>
            </p:cNvSpPr>
            <p:nvPr/>
          </p:nvSpPr>
          <p:spPr bwMode="auto">
            <a:xfrm>
              <a:off x="1323975" y="1701800"/>
              <a:ext cx="538163" cy="147637"/>
            </a:xfrm>
            <a:custGeom>
              <a:avLst/>
              <a:gdLst>
                <a:gd name="T0" fmla="*/ 49 w 1018"/>
                <a:gd name="T1" fmla="*/ 6 h 278"/>
                <a:gd name="T2" fmla="*/ 0 w 1018"/>
                <a:gd name="T3" fmla="*/ 14 h 278"/>
                <a:gd name="T4" fmla="*/ 505 w 1018"/>
                <a:gd name="T5" fmla="*/ 278 h 278"/>
                <a:gd name="T6" fmla="*/ 1018 w 1018"/>
                <a:gd name="T7" fmla="*/ 190 h 278"/>
                <a:gd name="T8" fmla="*/ 882 w 1018"/>
                <a:gd name="T9" fmla="*/ 137 h 278"/>
                <a:gd name="T10" fmla="*/ 882 w 1018"/>
                <a:gd name="T11" fmla="*/ 165 h 278"/>
                <a:gd name="T12" fmla="*/ 520 w 1018"/>
                <a:gd name="T13" fmla="*/ 230 h 278"/>
                <a:gd name="T14" fmla="*/ 100 w 1018"/>
                <a:gd name="T15" fmla="*/ 22 h 278"/>
                <a:gd name="T16" fmla="*/ 101 w 1018"/>
                <a:gd name="T17" fmla="*/ 0 h 278"/>
                <a:gd name="T18" fmla="*/ 49 w 1018"/>
                <a:gd name="T19" fmla="*/ 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8" h="278">
                  <a:moveTo>
                    <a:pt x="49" y="6"/>
                  </a:moveTo>
                  <a:lnTo>
                    <a:pt x="0" y="14"/>
                  </a:lnTo>
                  <a:lnTo>
                    <a:pt x="505" y="278"/>
                  </a:lnTo>
                  <a:lnTo>
                    <a:pt x="1018" y="190"/>
                  </a:lnTo>
                  <a:lnTo>
                    <a:pt x="882" y="137"/>
                  </a:lnTo>
                  <a:lnTo>
                    <a:pt x="882" y="165"/>
                  </a:lnTo>
                  <a:lnTo>
                    <a:pt x="520" y="230"/>
                  </a:lnTo>
                  <a:lnTo>
                    <a:pt x="100" y="22"/>
                  </a:lnTo>
                  <a:lnTo>
                    <a:pt x="101" y="0"/>
                  </a:lnTo>
                  <a:lnTo>
                    <a:pt x="49" y="6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161"/>
            <p:cNvSpPr>
              <a:spLocks/>
            </p:cNvSpPr>
            <p:nvPr/>
          </p:nvSpPr>
          <p:spPr bwMode="auto">
            <a:xfrm>
              <a:off x="1323975" y="1709737"/>
              <a:ext cx="266700" cy="563563"/>
            </a:xfrm>
            <a:custGeom>
              <a:avLst/>
              <a:gdLst>
                <a:gd name="T0" fmla="*/ 0 w 505"/>
                <a:gd name="T1" fmla="*/ 0 h 1066"/>
                <a:gd name="T2" fmla="*/ 18 w 505"/>
                <a:gd name="T3" fmla="*/ 725 h 1066"/>
                <a:gd name="T4" fmla="*/ 505 w 505"/>
                <a:gd name="T5" fmla="*/ 1066 h 1066"/>
                <a:gd name="T6" fmla="*/ 505 w 505"/>
                <a:gd name="T7" fmla="*/ 264 h 1066"/>
                <a:gd name="T8" fmla="*/ 0 w 505"/>
                <a:gd name="T9" fmla="*/ 0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5" h="1066">
                  <a:moveTo>
                    <a:pt x="0" y="0"/>
                  </a:moveTo>
                  <a:lnTo>
                    <a:pt x="18" y="725"/>
                  </a:lnTo>
                  <a:lnTo>
                    <a:pt x="505" y="1066"/>
                  </a:lnTo>
                  <a:lnTo>
                    <a:pt x="505" y="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162"/>
            <p:cNvSpPr>
              <a:spLocks/>
            </p:cNvSpPr>
            <p:nvPr/>
          </p:nvSpPr>
          <p:spPr bwMode="auto">
            <a:xfrm>
              <a:off x="1598613" y="1763712"/>
              <a:ext cx="192087" cy="60325"/>
            </a:xfrm>
            <a:custGeom>
              <a:avLst/>
              <a:gdLst>
                <a:gd name="T0" fmla="*/ 362 w 362"/>
                <a:gd name="T1" fmla="*/ 49 h 114"/>
                <a:gd name="T2" fmla="*/ 362 w 362"/>
                <a:gd name="T3" fmla="*/ 21 h 114"/>
                <a:gd name="T4" fmla="*/ 362 w 362"/>
                <a:gd name="T5" fmla="*/ 0 h 114"/>
                <a:gd name="T6" fmla="*/ 0 w 362"/>
                <a:gd name="T7" fmla="*/ 51 h 114"/>
                <a:gd name="T8" fmla="*/ 0 w 362"/>
                <a:gd name="T9" fmla="*/ 114 h 114"/>
                <a:gd name="T10" fmla="*/ 362 w 362"/>
                <a:gd name="T11" fmla="*/ 4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2" h="114">
                  <a:moveTo>
                    <a:pt x="362" y="49"/>
                  </a:moveTo>
                  <a:lnTo>
                    <a:pt x="362" y="21"/>
                  </a:lnTo>
                  <a:lnTo>
                    <a:pt x="362" y="0"/>
                  </a:lnTo>
                  <a:lnTo>
                    <a:pt x="0" y="51"/>
                  </a:lnTo>
                  <a:lnTo>
                    <a:pt x="0" y="114"/>
                  </a:lnTo>
                  <a:lnTo>
                    <a:pt x="362" y="49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163"/>
            <p:cNvSpPr>
              <a:spLocks/>
            </p:cNvSpPr>
            <p:nvPr/>
          </p:nvSpPr>
          <p:spPr bwMode="auto">
            <a:xfrm>
              <a:off x="1377950" y="1671637"/>
              <a:ext cx="412750" cy="119063"/>
            </a:xfrm>
            <a:custGeom>
              <a:avLst/>
              <a:gdLst>
                <a:gd name="T0" fmla="*/ 781 w 781"/>
                <a:gd name="T1" fmla="*/ 172 h 223"/>
                <a:gd name="T2" fmla="*/ 546 w 781"/>
                <a:gd name="T3" fmla="*/ 86 h 223"/>
                <a:gd name="T4" fmla="*/ 314 w 781"/>
                <a:gd name="T5" fmla="*/ 0 h 223"/>
                <a:gd name="T6" fmla="*/ 0 w 781"/>
                <a:gd name="T7" fmla="*/ 32 h 223"/>
                <a:gd name="T8" fmla="*/ 419 w 781"/>
                <a:gd name="T9" fmla="*/ 223 h 223"/>
                <a:gd name="T10" fmla="*/ 781 w 781"/>
                <a:gd name="T11" fmla="*/ 17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1" h="223">
                  <a:moveTo>
                    <a:pt x="781" y="172"/>
                  </a:moveTo>
                  <a:lnTo>
                    <a:pt x="546" y="86"/>
                  </a:lnTo>
                  <a:lnTo>
                    <a:pt x="314" y="0"/>
                  </a:lnTo>
                  <a:lnTo>
                    <a:pt x="0" y="32"/>
                  </a:lnTo>
                  <a:lnTo>
                    <a:pt x="419" y="223"/>
                  </a:lnTo>
                  <a:lnTo>
                    <a:pt x="781" y="172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Freeform 164"/>
            <p:cNvSpPr>
              <a:spLocks noEditPoints="1"/>
            </p:cNvSpPr>
            <p:nvPr/>
          </p:nvSpPr>
          <p:spPr bwMode="auto">
            <a:xfrm>
              <a:off x="1590675" y="1801812"/>
              <a:ext cx="271463" cy="471488"/>
            </a:xfrm>
            <a:custGeom>
              <a:avLst/>
              <a:gdLst>
                <a:gd name="T0" fmla="*/ 0 w 513"/>
                <a:gd name="T1" fmla="*/ 890 h 891"/>
                <a:gd name="T2" fmla="*/ 1 w 513"/>
                <a:gd name="T3" fmla="*/ 891 h 891"/>
                <a:gd name="T4" fmla="*/ 513 w 513"/>
                <a:gd name="T5" fmla="*/ 754 h 891"/>
                <a:gd name="T6" fmla="*/ 513 w 513"/>
                <a:gd name="T7" fmla="*/ 676 h 891"/>
                <a:gd name="T8" fmla="*/ 513 w 513"/>
                <a:gd name="T9" fmla="*/ 0 h 891"/>
                <a:gd name="T10" fmla="*/ 0 w 513"/>
                <a:gd name="T11" fmla="*/ 88 h 891"/>
                <a:gd name="T12" fmla="*/ 0 w 513"/>
                <a:gd name="T13" fmla="*/ 890 h 891"/>
                <a:gd name="T14" fmla="*/ 253 w 513"/>
                <a:gd name="T15" fmla="*/ 169 h 891"/>
                <a:gd name="T16" fmla="*/ 166 w 513"/>
                <a:gd name="T17" fmla="*/ 184 h 891"/>
                <a:gd name="T18" fmla="*/ 166 w 513"/>
                <a:gd name="T19" fmla="*/ 90 h 891"/>
                <a:gd name="T20" fmla="*/ 253 w 513"/>
                <a:gd name="T21" fmla="*/ 74 h 891"/>
                <a:gd name="T22" fmla="*/ 253 w 513"/>
                <a:gd name="T23" fmla="*/ 169 h 891"/>
                <a:gd name="T24" fmla="*/ 299 w 513"/>
                <a:gd name="T25" fmla="*/ 161 h 891"/>
                <a:gd name="T26" fmla="*/ 299 w 513"/>
                <a:gd name="T27" fmla="*/ 67 h 891"/>
                <a:gd name="T28" fmla="*/ 376 w 513"/>
                <a:gd name="T29" fmla="*/ 53 h 891"/>
                <a:gd name="T30" fmla="*/ 376 w 513"/>
                <a:gd name="T31" fmla="*/ 148 h 891"/>
                <a:gd name="T32" fmla="*/ 299 w 513"/>
                <a:gd name="T33" fmla="*/ 161 h 891"/>
                <a:gd name="T34" fmla="*/ 166 w 513"/>
                <a:gd name="T35" fmla="*/ 216 h 891"/>
                <a:gd name="T36" fmla="*/ 253 w 513"/>
                <a:gd name="T37" fmla="*/ 201 h 891"/>
                <a:gd name="T38" fmla="*/ 253 w 513"/>
                <a:gd name="T39" fmla="*/ 358 h 891"/>
                <a:gd name="T40" fmla="*/ 167 w 513"/>
                <a:gd name="T41" fmla="*/ 373 h 891"/>
                <a:gd name="T42" fmla="*/ 166 w 513"/>
                <a:gd name="T43" fmla="*/ 216 h 891"/>
                <a:gd name="T44" fmla="*/ 376 w 513"/>
                <a:gd name="T45" fmla="*/ 182 h 891"/>
                <a:gd name="T46" fmla="*/ 376 w 513"/>
                <a:gd name="T47" fmla="*/ 336 h 891"/>
                <a:gd name="T48" fmla="*/ 299 w 513"/>
                <a:gd name="T49" fmla="*/ 349 h 891"/>
                <a:gd name="T50" fmla="*/ 299 w 513"/>
                <a:gd name="T51" fmla="*/ 194 h 891"/>
                <a:gd name="T52" fmla="*/ 376 w 513"/>
                <a:gd name="T53" fmla="*/ 182 h 891"/>
                <a:gd name="T54" fmla="*/ 376 w 513"/>
                <a:gd name="T55" fmla="*/ 371 h 891"/>
                <a:gd name="T56" fmla="*/ 376 w 513"/>
                <a:gd name="T57" fmla="*/ 454 h 891"/>
                <a:gd name="T58" fmla="*/ 299 w 513"/>
                <a:gd name="T59" fmla="*/ 470 h 891"/>
                <a:gd name="T60" fmla="*/ 299 w 513"/>
                <a:gd name="T61" fmla="*/ 386 h 891"/>
                <a:gd name="T62" fmla="*/ 376 w 513"/>
                <a:gd name="T63" fmla="*/ 371 h 891"/>
                <a:gd name="T64" fmla="*/ 167 w 513"/>
                <a:gd name="T65" fmla="*/ 499 h 891"/>
                <a:gd name="T66" fmla="*/ 167 w 513"/>
                <a:gd name="T67" fmla="*/ 410 h 891"/>
                <a:gd name="T68" fmla="*/ 253 w 513"/>
                <a:gd name="T69" fmla="*/ 394 h 891"/>
                <a:gd name="T70" fmla="*/ 253 w 513"/>
                <a:gd name="T71" fmla="*/ 480 h 891"/>
                <a:gd name="T72" fmla="*/ 167 w 513"/>
                <a:gd name="T73" fmla="*/ 499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3" h="891">
                  <a:moveTo>
                    <a:pt x="0" y="890"/>
                  </a:moveTo>
                  <a:lnTo>
                    <a:pt x="1" y="891"/>
                  </a:lnTo>
                  <a:lnTo>
                    <a:pt x="513" y="754"/>
                  </a:lnTo>
                  <a:lnTo>
                    <a:pt x="513" y="676"/>
                  </a:lnTo>
                  <a:lnTo>
                    <a:pt x="513" y="0"/>
                  </a:lnTo>
                  <a:lnTo>
                    <a:pt x="0" y="88"/>
                  </a:lnTo>
                  <a:lnTo>
                    <a:pt x="0" y="890"/>
                  </a:lnTo>
                  <a:close/>
                  <a:moveTo>
                    <a:pt x="253" y="169"/>
                  </a:moveTo>
                  <a:lnTo>
                    <a:pt x="166" y="184"/>
                  </a:lnTo>
                  <a:lnTo>
                    <a:pt x="166" y="90"/>
                  </a:lnTo>
                  <a:lnTo>
                    <a:pt x="253" y="74"/>
                  </a:lnTo>
                  <a:lnTo>
                    <a:pt x="253" y="169"/>
                  </a:lnTo>
                  <a:close/>
                  <a:moveTo>
                    <a:pt x="299" y="161"/>
                  </a:moveTo>
                  <a:lnTo>
                    <a:pt x="299" y="67"/>
                  </a:lnTo>
                  <a:lnTo>
                    <a:pt x="376" y="53"/>
                  </a:lnTo>
                  <a:lnTo>
                    <a:pt x="376" y="148"/>
                  </a:lnTo>
                  <a:lnTo>
                    <a:pt x="299" y="161"/>
                  </a:lnTo>
                  <a:close/>
                  <a:moveTo>
                    <a:pt x="166" y="216"/>
                  </a:moveTo>
                  <a:lnTo>
                    <a:pt x="253" y="201"/>
                  </a:lnTo>
                  <a:lnTo>
                    <a:pt x="253" y="358"/>
                  </a:lnTo>
                  <a:lnTo>
                    <a:pt x="167" y="373"/>
                  </a:lnTo>
                  <a:lnTo>
                    <a:pt x="166" y="216"/>
                  </a:lnTo>
                  <a:close/>
                  <a:moveTo>
                    <a:pt x="376" y="182"/>
                  </a:moveTo>
                  <a:lnTo>
                    <a:pt x="376" y="336"/>
                  </a:lnTo>
                  <a:lnTo>
                    <a:pt x="299" y="349"/>
                  </a:lnTo>
                  <a:lnTo>
                    <a:pt x="299" y="194"/>
                  </a:lnTo>
                  <a:lnTo>
                    <a:pt x="376" y="182"/>
                  </a:lnTo>
                  <a:close/>
                  <a:moveTo>
                    <a:pt x="376" y="371"/>
                  </a:moveTo>
                  <a:lnTo>
                    <a:pt x="376" y="454"/>
                  </a:lnTo>
                  <a:lnTo>
                    <a:pt x="299" y="470"/>
                  </a:lnTo>
                  <a:lnTo>
                    <a:pt x="299" y="386"/>
                  </a:lnTo>
                  <a:lnTo>
                    <a:pt x="376" y="371"/>
                  </a:lnTo>
                  <a:close/>
                  <a:moveTo>
                    <a:pt x="167" y="499"/>
                  </a:moveTo>
                  <a:lnTo>
                    <a:pt x="167" y="410"/>
                  </a:lnTo>
                  <a:lnTo>
                    <a:pt x="253" y="394"/>
                  </a:lnTo>
                  <a:lnTo>
                    <a:pt x="253" y="480"/>
                  </a:lnTo>
                  <a:lnTo>
                    <a:pt x="167" y="499"/>
                  </a:lnTo>
                  <a:close/>
                </a:path>
              </a:pathLst>
            </a:custGeom>
            <a:solidFill>
              <a:srgbClr val="D1831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169" name="Freeform 165"/>
            <p:cNvSpPr>
              <a:spLocks/>
            </p:cNvSpPr>
            <p:nvPr/>
          </p:nvSpPr>
          <p:spPr bwMode="auto">
            <a:xfrm>
              <a:off x="1679575" y="1841500"/>
              <a:ext cx="46038" cy="58737"/>
            </a:xfrm>
            <a:custGeom>
              <a:avLst/>
              <a:gdLst>
                <a:gd name="T0" fmla="*/ 0 w 87"/>
                <a:gd name="T1" fmla="*/ 110 h 110"/>
                <a:gd name="T2" fmla="*/ 87 w 87"/>
                <a:gd name="T3" fmla="*/ 95 h 110"/>
                <a:gd name="T4" fmla="*/ 87 w 87"/>
                <a:gd name="T5" fmla="*/ 0 h 110"/>
                <a:gd name="T6" fmla="*/ 0 w 87"/>
                <a:gd name="T7" fmla="*/ 16 h 110"/>
                <a:gd name="T8" fmla="*/ 0 w 87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10">
                  <a:moveTo>
                    <a:pt x="0" y="110"/>
                  </a:moveTo>
                  <a:lnTo>
                    <a:pt x="87" y="95"/>
                  </a:lnTo>
                  <a:lnTo>
                    <a:pt x="87" y="0"/>
                  </a:lnTo>
                  <a:lnTo>
                    <a:pt x="0" y="16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166"/>
            <p:cNvSpPr>
              <a:spLocks/>
            </p:cNvSpPr>
            <p:nvPr/>
          </p:nvSpPr>
          <p:spPr bwMode="auto">
            <a:xfrm>
              <a:off x="1749425" y="1830387"/>
              <a:ext cx="41275" cy="57150"/>
            </a:xfrm>
            <a:custGeom>
              <a:avLst/>
              <a:gdLst>
                <a:gd name="T0" fmla="*/ 0 w 77"/>
                <a:gd name="T1" fmla="*/ 14 h 108"/>
                <a:gd name="T2" fmla="*/ 0 w 77"/>
                <a:gd name="T3" fmla="*/ 108 h 108"/>
                <a:gd name="T4" fmla="*/ 77 w 77"/>
                <a:gd name="T5" fmla="*/ 95 h 108"/>
                <a:gd name="T6" fmla="*/ 77 w 77"/>
                <a:gd name="T7" fmla="*/ 0 h 108"/>
                <a:gd name="T8" fmla="*/ 0 w 77"/>
                <a:gd name="T9" fmla="*/ 1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08">
                  <a:moveTo>
                    <a:pt x="0" y="14"/>
                  </a:moveTo>
                  <a:lnTo>
                    <a:pt x="0" y="108"/>
                  </a:lnTo>
                  <a:lnTo>
                    <a:pt x="77" y="95"/>
                  </a:lnTo>
                  <a:lnTo>
                    <a:pt x="7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167"/>
            <p:cNvSpPr>
              <a:spLocks/>
            </p:cNvSpPr>
            <p:nvPr/>
          </p:nvSpPr>
          <p:spPr bwMode="auto">
            <a:xfrm>
              <a:off x="1679575" y="1908175"/>
              <a:ext cx="46038" cy="92075"/>
            </a:xfrm>
            <a:custGeom>
              <a:avLst/>
              <a:gdLst>
                <a:gd name="T0" fmla="*/ 87 w 87"/>
                <a:gd name="T1" fmla="*/ 0 h 172"/>
                <a:gd name="T2" fmla="*/ 0 w 87"/>
                <a:gd name="T3" fmla="*/ 15 h 172"/>
                <a:gd name="T4" fmla="*/ 1 w 87"/>
                <a:gd name="T5" fmla="*/ 172 h 172"/>
                <a:gd name="T6" fmla="*/ 87 w 87"/>
                <a:gd name="T7" fmla="*/ 157 h 172"/>
                <a:gd name="T8" fmla="*/ 87 w 87"/>
                <a:gd name="T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72">
                  <a:moveTo>
                    <a:pt x="87" y="0"/>
                  </a:moveTo>
                  <a:lnTo>
                    <a:pt x="0" y="15"/>
                  </a:lnTo>
                  <a:lnTo>
                    <a:pt x="1" y="172"/>
                  </a:lnTo>
                  <a:lnTo>
                    <a:pt x="87" y="157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168"/>
            <p:cNvSpPr>
              <a:spLocks/>
            </p:cNvSpPr>
            <p:nvPr/>
          </p:nvSpPr>
          <p:spPr bwMode="auto">
            <a:xfrm>
              <a:off x="1749425" y="1898650"/>
              <a:ext cx="41275" cy="88900"/>
            </a:xfrm>
            <a:custGeom>
              <a:avLst/>
              <a:gdLst>
                <a:gd name="T0" fmla="*/ 77 w 77"/>
                <a:gd name="T1" fmla="*/ 154 h 167"/>
                <a:gd name="T2" fmla="*/ 77 w 77"/>
                <a:gd name="T3" fmla="*/ 0 h 167"/>
                <a:gd name="T4" fmla="*/ 0 w 77"/>
                <a:gd name="T5" fmla="*/ 12 h 167"/>
                <a:gd name="T6" fmla="*/ 0 w 77"/>
                <a:gd name="T7" fmla="*/ 167 h 167"/>
                <a:gd name="T8" fmla="*/ 77 w 77"/>
                <a:gd name="T9" fmla="*/ 15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67">
                  <a:moveTo>
                    <a:pt x="77" y="154"/>
                  </a:moveTo>
                  <a:lnTo>
                    <a:pt x="77" y="0"/>
                  </a:lnTo>
                  <a:lnTo>
                    <a:pt x="0" y="12"/>
                  </a:lnTo>
                  <a:lnTo>
                    <a:pt x="0" y="167"/>
                  </a:lnTo>
                  <a:lnTo>
                    <a:pt x="77" y="154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169"/>
            <p:cNvSpPr>
              <a:spLocks/>
            </p:cNvSpPr>
            <p:nvPr/>
          </p:nvSpPr>
          <p:spPr bwMode="auto">
            <a:xfrm>
              <a:off x="1749425" y="1998662"/>
              <a:ext cx="41275" cy="52388"/>
            </a:xfrm>
            <a:custGeom>
              <a:avLst/>
              <a:gdLst>
                <a:gd name="T0" fmla="*/ 77 w 77"/>
                <a:gd name="T1" fmla="*/ 83 h 99"/>
                <a:gd name="T2" fmla="*/ 77 w 77"/>
                <a:gd name="T3" fmla="*/ 0 h 99"/>
                <a:gd name="T4" fmla="*/ 0 w 77"/>
                <a:gd name="T5" fmla="*/ 15 h 99"/>
                <a:gd name="T6" fmla="*/ 0 w 77"/>
                <a:gd name="T7" fmla="*/ 99 h 99"/>
                <a:gd name="T8" fmla="*/ 77 w 77"/>
                <a:gd name="T9" fmla="*/ 8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99">
                  <a:moveTo>
                    <a:pt x="77" y="83"/>
                  </a:moveTo>
                  <a:lnTo>
                    <a:pt x="77" y="0"/>
                  </a:lnTo>
                  <a:lnTo>
                    <a:pt x="0" y="15"/>
                  </a:lnTo>
                  <a:lnTo>
                    <a:pt x="0" y="99"/>
                  </a:lnTo>
                  <a:lnTo>
                    <a:pt x="77" y="83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170"/>
            <p:cNvSpPr>
              <a:spLocks/>
            </p:cNvSpPr>
            <p:nvPr/>
          </p:nvSpPr>
          <p:spPr bwMode="auto">
            <a:xfrm>
              <a:off x="1679575" y="2011362"/>
              <a:ext cx="46038" cy="55563"/>
            </a:xfrm>
            <a:custGeom>
              <a:avLst/>
              <a:gdLst>
                <a:gd name="T0" fmla="*/ 0 w 86"/>
                <a:gd name="T1" fmla="*/ 16 h 105"/>
                <a:gd name="T2" fmla="*/ 0 w 86"/>
                <a:gd name="T3" fmla="*/ 105 h 105"/>
                <a:gd name="T4" fmla="*/ 86 w 86"/>
                <a:gd name="T5" fmla="*/ 86 h 105"/>
                <a:gd name="T6" fmla="*/ 86 w 86"/>
                <a:gd name="T7" fmla="*/ 0 h 105"/>
                <a:gd name="T8" fmla="*/ 0 w 86"/>
                <a:gd name="T9" fmla="*/ 1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05">
                  <a:moveTo>
                    <a:pt x="0" y="16"/>
                  </a:moveTo>
                  <a:lnTo>
                    <a:pt x="0" y="105"/>
                  </a:lnTo>
                  <a:lnTo>
                    <a:pt x="86" y="86"/>
                  </a:lnTo>
                  <a:lnTo>
                    <a:pt x="86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171"/>
            <p:cNvSpPr>
              <a:spLocks/>
            </p:cNvSpPr>
            <p:nvPr/>
          </p:nvSpPr>
          <p:spPr bwMode="auto">
            <a:xfrm>
              <a:off x="1920875" y="1446212"/>
              <a:ext cx="195263" cy="77788"/>
            </a:xfrm>
            <a:custGeom>
              <a:avLst/>
              <a:gdLst>
                <a:gd name="T0" fmla="*/ 369 w 369"/>
                <a:gd name="T1" fmla="*/ 97 h 147"/>
                <a:gd name="T2" fmla="*/ 369 w 369"/>
                <a:gd name="T3" fmla="*/ 0 h 147"/>
                <a:gd name="T4" fmla="*/ 367 w 369"/>
                <a:gd name="T5" fmla="*/ 0 h 147"/>
                <a:gd name="T6" fmla="*/ 3 w 369"/>
                <a:gd name="T7" fmla="*/ 17 h 147"/>
                <a:gd name="T8" fmla="*/ 0 w 369"/>
                <a:gd name="T9" fmla="*/ 147 h 147"/>
                <a:gd name="T10" fmla="*/ 369 w 369"/>
                <a:gd name="T11" fmla="*/ 106 h 147"/>
                <a:gd name="T12" fmla="*/ 369 w 369"/>
                <a:gd name="T13" fmla="*/ 9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9" h="147">
                  <a:moveTo>
                    <a:pt x="369" y="97"/>
                  </a:moveTo>
                  <a:lnTo>
                    <a:pt x="369" y="0"/>
                  </a:lnTo>
                  <a:lnTo>
                    <a:pt x="367" y="0"/>
                  </a:lnTo>
                  <a:lnTo>
                    <a:pt x="3" y="17"/>
                  </a:lnTo>
                  <a:lnTo>
                    <a:pt x="0" y="147"/>
                  </a:lnTo>
                  <a:lnTo>
                    <a:pt x="369" y="106"/>
                  </a:lnTo>
                  <a:lnTo>
                    <a:pt x="369" y="97"/>
                  </a:lnTo>
                  <a:close/>
                </a:path>
              </a:pathLst>
            </a:custGeom>
            <a:solidFill>
              <a:srgbClr val="D1831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176" name="Freeform 172"/>
            <p:cNvSpPr>
              <a:spLocks/>
            </p:cNvSpPr>
            <p:nvPr/>
          </p:nvSpPr>
          <p:spPr bwMode="auto">
            <a:xfrm>
              <a:off x="2035175" y="2124075"/>
              <a:ext cx="112713" cy="31750"/>
            </a:xfrm>
            <a:custGeom>
              <a:avLst/>
              <a:gdLst>
                <a:gd name="T0" fmla="*/ 0 w 213"/>
                <a:gd name="T1" fmla="*/ 54 h 60"/>
                <a:gd name="T2" fmla="*/ 1 w 213"/>
                <a:gd name="T3" fmla="*/ 60 h 60"/>
                <a:gd name="T4" fmla="*/ 213 w 213"/>
                <a:gd name="T5" fmla="*/ 3 h 60"/>
                <a:gd name="T6" fmla="*/ 212 w 213"/>
                <a:gd name="T7" fmla="*/ 0 h 60"/>
                <a:gd name="T8" fmla="*/ 0 w 213"/>
                <a:gd name="T9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60">
                  <a:moveTo>
                    <a:pt x="0" y="54"/>
                  </a:moveTo>
                  <a:lnTo>
                    <a:pt x="1" y="60"/>
                  </a:lnTo>
                  <a:lnTo>
                    <a:pt x="213" y="3"/>
                  </a:lnTo>
                  <a:lnTo>
                    <a:pt x="212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95A8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173"/>
            <p:cNvSpPr>
              <a:spLocks/>
            </p:cNvSpPr>
            <p:nvPr/>
          </p:nvSpPr>
          <p:spPr bwMode="auto">
            <a:xfrm>
              <a:off x="2035175" y="2028825"/>
              <a:ext cx="111125" cy="123825"/>
            </a:xfrm>
            <a:custGeom>
              <a:avLst/>
              <a:gdLst>
                <a:gd name="T0" fmla="*/ 0 w 212"/>
                <a:gd name="T1" fmla="*/ 233 h 233"/>
                <a:gd name="T2" fmla="*/ 212 w 212"/>
                <a:gd name="T3" fmla="*/ 179 h 233"/>
                <a:gd name="T4" fmla="*/ 212 w 212"/>
                <a:gd name="T5" fmla="*/ 19 h 233"/>
                <a:gd name="T6" fmla="*/ 183 w 212"/>
                <a:gd name="T7" fmla="*/ 8 h 233"/>
                <a:gd name="T8" fmla="*/ 156 w 212"/>
                <a:gd name="T9" fmla="*/ 2 h 233"/>
                <a:gd name="T10" fmla="*/ 129 w 212"/>
                <a:gd name="T11" fmla="*/ 0 h 233"/>
                <a:gd name="T12" fmla="*/ 103 w 212"/>
                <a:gd name="T13" fmla="*/ 4 h 233"/>
                <a:gd name="T14" fmla="*/ 77 w 212"/>
                <a:gd name="T15" fmla="*/ 12 h 233"/>
                <a:gd name="T16" fmla="*/ 50 w 212"/>
                <a:gd name="T17" fmla="*/ 26 h 233"/>
                <a:gd name="T18" fmla="*/ 24 w 212"/>
                <a:gd name="T19" fmla="*/ 45 h 233"/>
                <a:gd name="T20" fmla="*/ 0 w 212"/>
                <a:gd name="T21" fmla="*/ 68 h 233"/>
                <a:gd name="T22" fmla="*/ 0 w 212"/>
                <a:gd name="T2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2" h="233">
                  <a:moveTo>
                    <a:pt x="0" y="233"/>
                  </a:moveTo>
                  <a:lnTo>
                    <a:pt x="212" y="179"/>
                  </a:lnTo>
                  <a:lnTo>
                    <a:pt x="212" y="19"/>
                  </a:lnTo>
                  <a:lnTo>
                    <a:pt x="183" y="8"/>
                  </a:lnTo>
                  <a:lnTo>
                    <a:pt x="156" y="2"/>
                  </a:lnTo>
                  <a:lnTo>
                    <a:pt x="129" y="0"/>
                  </a:lnTo>
                  <a:lnTo>
                    <a:pt x="103" y="4"/>
                  </a:lnTo>
                  <a:lnTo>
                    <a:pt x="77" y="12"/>
                  </a:lnTo>
                  <a:lnTo>
                    <a:pt x="50" y="26"/>
                  </a:lnTo>
                  <a:lnTo>
                    <a:pt x="24" y="45"/>
                  </a:lnTo>
                  <a:lnTo>
                    <a:pt x="0" y="68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74"/>
            <p:cNvSpPr>
              <a:spLocks noChangeShapeType="1"/>
            </p:cNvSpPr>
            <p:nvPr/>
          </p:nvSpPr>
          <p:spPr bwMode="auto">
            <a:xfrm>
              <a:off x="2116138" y="1446212"/>
              <a:ext cx="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175"/>
            <p:cNvSpPr>
              <a:spLocks/>
            </p:cNvSpPr>
            <p:nvPr/>
          </p:nvSpPr>
          <p:spPr bwMode="auto">
            <a:xfrm>
              <a:off x="1590675" y="2273300"/>
              <a:ext cx="1588" cy="0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0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0" y="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176"/>
            <p:cNvSpPr>
              <a:spLocks/>
            </p:cNvSpPr>
            <p:nvPr/>
          </p:nvSpPr>
          <p:spPr bwMode="auto">
            <a:xfrm>
              <a:off x="1517650" y="1573212"/>
              <a:ext cx="46038" cy="50800"/>
            </a:xfrm>
            <a:custGeom>
              <a:avLst/>
              <a:gdLst>
                <a:gd name="T0" fmla="*/ 0 w 89"/>
                <a:gd name="T1" fmla="*/ 96 h 96"/>
                <a:gd name="T2" fmla="*/ 0 w 89"/>
                <a:gd name="T3" fmla="*/ 10 h 96"/>
                <a:gd name="T4" fmla="*/ 89 w 89"/>
                <a:gd name="T5" fmla="*/ 0 h 96"/>
                <a:gd name="T6" fmla="*/ 89 w 89"/>
                <a:gd name="T7" fmla="*/ 86 h 96"/>
                <a:gd name="T8" fmla="*/ 0 w 89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96">
                  <a:moveTo>
                    <a:pt x="0" y="96"/>
                  </a:moveTo>
                  <a:lnTo>
                    <a:pt x="0" y="10"/>
                  </a:lnTo>
                  <a:lnTo>
                    <a:pt x="89" y="0"/>
                  </a:lnTo>
                  <a:lnTo>
                    <a:pt x="89" y="8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177"/>
            <p:cNvSpPr>
              <a:spLocks/>
            </p:cNvSpPr>
            <p:nvPr/>
          </p:nvSpPr>
          <p:spPr bwMode="auto">
            <a:xfrm>
              <a:off x="1593850" y="1565275"/>
              <a:ext cx="44450" cy="50800"/>
            </a:xfrm>
            <a:custGeom>
              <a:avLst/>
              <a:gdLst>
                <a:gd name="T0" fmla="*/ 0 w 84"/>
                <a:gd name="T1" fmla="*/ 10 h 95"/>
                <a:gd name="T2" fmla="*/ 84 w 84"/>
                <a:gd name="T3" fmla="*/ 0 h 95"/>
                <a:gd name="T4" fmla="*/ 84 w 84"/>
                <a:gd name="T5" fmla="*/ 86 h 95"/>
                <a:gd name="T6" fmla="*/ 0 w 84"/>
                <a:gd name="T7" fmla="*/ 95 h 95"/>
                <a:gd name="T8" fmla="*/ 0 w 84"/>
                <a:gd name="T9" fmla="*/ 1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95">
                  <a:moveTo>
                    <a:pt x="0" y="10"/>
                  </a:moveTo>
                  <a:lnTo>
                    <a:pt x="84" y="0"/>
                  </a:lnTo>
                  <a:lnTo>
                    <a:pt x="84" y="86"/>
                  </a:lnTo>
                  <a:lnTo>
                    <a:pt x="0" y="9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178"/>
            <p:cNvSpPr>
              <a:spLocks/>
            </p:cNvSpPr>
            <p:nvPr/>
          </p:nvSpPr>
          <p:spPr bwMode="auto">
            <a:xfrm>
              <a:off x="1498600" y="1430337"/>
              <a:ext cx="49213" cy="47625"/>
            </a:xfrm>
            <a:custGeom>
              <a:avLst/>
              <a:gdLst>
                <a:gd name="T0" fmla="*/ 1 w 93"/>
                <a:gd name="T1" fmla="*/ 6 h 89"/>
                <a:gd name="T2" fmla="*/ 93 w 93"/>
                <a:gd name="T3" fmla="*/ 0 h 89"/>
                <a:gd name="T4" fmla="*/ 93 w 93"/>
                <a:gd name="T5" fmla="*/ 81 h 89"/>
                <a:gd name="T6" fmla="*/ 0 w 93"/>
                <a:gd name="T7" fmla="*/ 89 h 89"/>
                <a:gd name="T8" fmla="*/ 1 w 93"/>
                <a:gd name="T9" fmla="*/ 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89">
                  <a:moveTo>
                    <a:pt x="1" y="6"/>
                  </a:moveTo>
                  <a:lnTo>
                    <a:pt x="93" y="0"/>
                  </a:lnTo>
                  <a:lnTo>
                    <a:pt x="93" y="81"/>
                  </a:lnTo>
                  <a:lnTo>
                    <a:pt x="0" y="89"/>
                  </a:lnTo>
                  <a:lnTo>
                    <a:pt x="1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179"/>
            <p:cNvSpPr>
              <a:spLocks/>
            </p:cNvSpPr>
            <p:nvPr/>
          </p:nvSpPr>
          <p:spPr bwMode="auto">
            <a:xfrm>
              <a:off x="1693863" y="1416050"/>
              <a:ext cx="49212" cy="47625"/>
            </a:xfrm>
            <a:custGeom>
              <a:avLst/>
              <a:gdLst>
                <a:gd name="T0" fmla="*/ 1 w 92"/>
                <a:gd name="T1" fmla="*/ 5 h 88"/>
                <a:gd name="T2" fmla="*/ 92 w 92"/>
                <a:gd name="T3" fmla="*/ 0 h 88"/>
                <a:gd name="T4" fmla="*/ 92 w 92"/>
                <a:gd name="T5" fmla="*/ 80 h 88"/>
                <a:gd name="T6" fmla="*/ 0 w 92"/>
                <a:gd name="T7" fmla="*/ 88 h 88"/>
                <a:gd name="T8" fmla="*/ 1 w 92"/>
                <a:gd name="T9" fmla="*/ 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88">
                  <a:moveTo>
                    <a:pt x="1" y="5"/>
                  </a:moveTo>
                  <a:lnTo>
                    <a:pt x="92" y="0"/>
                  </a:lnTo>
                  <a:lnTo>
                    <a:pt x="92" y="80"/>
                  </a:lnTo>
                  <a:lnTo>
                    <a:pt x="0" y="88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180"/>
            <p:cNvSpPr>
              <a:spLocks/>
            </p:cNvSpPr>
            <p:nvPr/>
          </p:nvSpPr>
          <p:spPr bwMode="auto">
            <a:xfrm>
              <a:off x="1598613" y="1423987"/>
              <a:ext cx="49212" cy="46038"/>
            </a:xfrm>
            <a:custGeom>
              <a:avLst/>
              <a:gdLst>
                <a:gd name="T0" fmla="*/ 2 w 93"/>
                <a:gd name="T1" fmla="*/ 6 h 89"/>
                <a:gd name="T2" fmla="*/ 93 w 93"/>
                <a:gd name="T3" fmla="*/ 0 h 89"/>
                <a:gd name="T4" fmla="*/ 93 w 93"/>
                <a:gd name="T5" fmla="*/ 81 h 89"/>
                <a:gd name="T6" fmla="*/ 0 w 93"/>
                <a:gd name="T7" fmla="*/ 89 h 89"/>
                <a:gd name="T8" fmla="*/ 2 w 93"/>
                <a:gd name="T9" fmla="*/ 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89">
                  <a:moveTo>
                    <a:pt x="2" y="6"/>
                  </a:moveTo>
                  <a:lnTo>
                    <a:pt x="93" y="0"/>
                  </a:lnTo>
                  <a:lnTo>
                    <a:pt x="93" y="81"/>
                  </a:lnTo>
                  <a:lnTo>
                    <a:pt x="0" y="89"/>
                  </a:lnTo>
                  <a:lnTo>
                    <a:pt x="2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181"/>
            <p:cNvSpPr>
              <a:spLocks/>
            </p:cNvSpPr>
            <p:nvPr/>
          </p:nvSpPr>
          <p:spPr bwMode="auto">
            <a:xfrm>
              <a:off x="1628775" y="2087562"/>
              <a:ext cx="41275" cy="47625"/>
            </a:xfrm>
            <a:custGeom>
              <a:avLst/>
              <a:gdLst>
                <a:gd name="T0" fmla="*/ 0 w 78"/>
                <a:gd name="T1" fmla="*/ 17 h 92"/>
                <a:gd name="T2" fmla="*/ 78 w 78"/>
                <a:gd name="T3" fmla="*/ 0 h 92"/>
                <a:gd name="T4" fmla="*/ 78 w 78"/>
                <a:gd name="T5" fmla="*/ 76 h 92"/>
                <a:gd name="T6" fmla="*/ 0 w 78"/>
                <a:gd name="T7" fmla="*/ 92 h 92"/>
                <a:gd name="T8" fmla="*/ 0 w 78"/>
                <a:gd name="T9" fmla="*/ 1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92">
                  <a:moveTo>
                    <a:pt x="0" y="17"/>
                  </a:moveTo>
                  <a:lnTo>
                    <a:pt x="78" y="0"/>
                  </a:lnTo>
                  <a:lnTo>
                    <a:pt x="78" y="76"/>
                  </a:lnTo>
                  <a:lnTo>
                    <a:pt x="0" y="92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182"/>
            <p:cNvSpPr>
              <a:spLocks/>
            </p:cNvSpPr>
            <p:nvPr/>
          </p:nvSpPr>
          <p:spPr bwMode="auto">
            <a:xfrm>
              <a:off x="1719263" y="2066925"/>
              <a:ext cx="38100" cy="49212"/>
            </a:xfrm>
            <a:custGeom>
              <a:avLst/>
              <a:gdLst>
                <a:gd name="T0" fmla="*/ 0 w 70"/>
                <a:gd name="T1" fmla="*/ 93 h 93"/>
                <a:gd name="T2" fmla="*/ 0 w 70"/>
                <a:gd name="T3" fmla="*/ 15 h 93"/>
                <a:gd name="T4" fmla="*/ 70 w 70"/>
                <a:gd name="T5" fmla="*/ 0 h 93"/>
                <a:gd name="T6" fmla="*/ 70 w 70"/>
                <a:gd name="T7" fmla="*/ 78 h 93"/>
                <a:gd name="T8" fmla="*/ 0 w 70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93">
                  <a:moveTo>
                    <a:pt x="0" y="93"/>
                  </a:moveTo>
                  <a:lnTo>
                    <a:pt x="0" y="15"/>
                  </a:lnTo>
                  <a:lnTo>
                    <a:pt x="70" y="0"/>
                  </a:lnTo>
                  <a:lnTo>
                    <a:pt x="70" y="78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183"/>
            <p:cNvSpPr>
              <a:spLocks/>
            </p:cNvSpPr>
            <p:nvPr/>
          </p:nvSpPr>
          <p:spPr bwMode="auto">
            <a:xfrm>
              <a:off x="1797050" y="2052637"/>
              <a:ext cx="34925" cy="49213"/>
            </a:xfrm>
            <a:custGeom>
              <a:avLst/>
              <a:gdLst>
                <a:gd name="T0" fmla="*/ 0 w 66"/>
                <a:gd name="T1" fmla="*/ 91 h 91"/>
                <a:gd name="T2" fmla="*/ 0 w 66"/>
                <a:gd name="T3" fmla="*/ 12 h 91"/>
                <a:gd name="T4" fmla="*/ 66 w 66"/>
                <a:gd name="T5" fmla="*/ 0 h 91"/>
                <a:gd name="T6" fmla="*/ 66 w 66"/>
                <a:gd name="T7" fmla="*/ 77 h 91"/>
                <a:gd name="T8" fmla="*/ 0 w 66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91">
                  <a:moveTo>
                    <a:pt x="0" y="91"/>
                  </a:moveTo>
                  <a:lnTo>
                    <a:pt x="0" y="12"/>
                  </a:lnTo>
                  <a:lnTo>
                    <a:pt x="66" y="0"/>
                  </a:lnTo>
                  <a:lnTo>
                    <a:pt x="66" y="77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184"/>
            <p:cNvSpPr>
              <a:spLocks/>
            </p:cNvSpPr>
            <p:nvPr/>
          </p:nvSpPr>
          <p:spPr bwMode="auto">
            <a:xfrm>
              <a:off x="1952625" y="1557337"/>
              <a:ext cx="68263" cy="66675"/>
            </a:xfrm>
            <a:custGeom>
              <a:avLst/>
              <a:gdLst>
                <a:gd name="T0" fmla="*/ 0 w 127"/>
                <a:gd name="T1" fmla="*/ 14 h 125"/>
                <a:gd name="T2" fmla="*/ 127 w 127"/>
                <a:gd name="T3" fmla="*/ 0 h 125"/>
                <a:gd name="T4" fmla="*/ 127 w 127"/>
                <a:gd name="T5" fmla="*/ 110 h 125"/>
                <a:gd name="T6" fmla="*/ 109 w 127"/>
                <a:gd name="T7" fmla="*/ 112 h 125"/>
                <a:gd name="T8" fmla="*/ 91 w 127"/>
                <a:gd name="T9" fmla="*/ 115 h 125"/>
                <a:gd name="T10" fmla="*/ 0 w 127"/>
                <a:gd name="T11" fmla="*/ 125 h 125"/>
                <a:gd name="T12" fmla="*/ 0 w 127"/>
                <a:gd name="T13" fmla="*/ 1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25">
                  <a:moveTo>
                    <a:pt x="0" y="14"/>
                  </a:moveTo>
                  <a:lnTo>
                    <a:pt x="127" y="0"/>
                  </a:lnTo>
                  <a:lnTo>
                    <a:pt x="127" y="110"/>
                  </a:lnTo>
                  <a:lnTo>
                    <a:pt x="109" y="112"/>
                  </a:lnTo>
                  <a:lnTo>
                    <a:pt x="91" y="115"/>
                  </a:lnTo>
                  <a:lnTo>
                    <a:pt x="0" y="125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185"/>
            <p:cNvSpPr>
              <a:spLocks/>
            </p:cNvSpPr>
            <p:nvPr/>
          </p:nvSpPr>
          <p:spPr bwMode="auto">
            <a:xfrm>
              <a:off x="1952625" y="1835150"/>
              <a:ext cx="68263" cy="87312"/>
            </a:xfrm>
            <a:custGeom>
              <a:avLst/>
              <a:gdLst>
                <a:gd name="T0" fmla="*/ 0 w 127"/>
                <a:gd name="T1" fmla="*/ 19 h 163"/>
                <a:gd name="T2" fmla="*/ 127 w 127"/>
                <a:gd name="T3" fmla="*/ 0 h 163"/>
                <a:gd name="T4" fmla="*/ 127 w 127"/>
                <a:gd name="T5" fmla="*/ 139 h 163"/>
                <a:gd name="T6" fmla="*/ 0 w 127"/>
                <a:gd name="T7" fmla="*/ 163 h 163"/>
                <a:gd name="T8" fmla="*/ 0 w 127"/>
                <a:gd name="T9" fmla="*/ 1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63">
                  <a:moveTo>
                    <a:pt x="0" y="19"/>
                  </a:moveTo>
                  <a:lnTo>
                    <a:pt x="127" y="0"/>
                  </a:lnTo>
                  <a:lnTo>
                    <a:pt x="127" y="139"/>
                  </a:lnTo>
                  <a:lnTo>
                    <a:pt x="0" y="163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186"/>
            <p:cNvSpPr>
              <a:spLocks/>
            </p:cNvSpPr>
            <p:nvPr/>
          </p:nvSpPr>
          <p:spPr bwMode="auto">
            <a:xfrm>
              <a:off x="1952625" y="1681162"/>
              <a:ext cx="68263" cy="88900"/>
            </a:xfrm>
            <a:custGeom>
              <a:avLst/>
              <a:gdLst>
                <a:gd name="T0" fmla="*/ 0 w 127"/>
                <a:gd name="T1" fmla="*/ 17 h 167"/>
                <a:gd name="T2" fmla="*/ 127 w 127"/>
                <a:gd name="T3" fmla="*/ 0 h 167"/>
                <a:gd name="T4" fmla="*/ 127 w 127"/>
                <a:gd name="T5" fmla="*/ 148 h 167"/>
                <a:gd name="T6" fmla="*/ 0 w 127"/>
                <a:gd name="T7" fmla="*/ 167 h 167"/>
                <a:gd name="T8" fmla="*/ 0 w 127"/>
                <a:gd name="T9" fmla="*/ 1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67">
                  <a:moveTo>
                    <a:pt x="0" y="17"/>
                  </a:moveTo>
                  <a:lnTo>
                    <a:pt x="127" y="0"/>
                  </a:lnTo>
                  <a:lnTo>
                    <a:pt x="127" y="148"/>
                  </a:lnTo>
                  <a:lnTo>
                    <a:pt x="0" y="16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187"/>
            <p:cNvSpPr>
              <a:spLocks/>
            </p:cNvSpPr>
            <p:nvPr/>
          </p:nvSpPr>
          <p:spPr bwMode="auto">
            <a:xfrm>
              <a:off x="2066925" y="1546225"/>
              <a:ext cx="57150" cy="65087"/>
            </a:xfrm>
            <a:custGeom>
              <a:avLst/>
              <a:gdLst>
                <a:gd name="T0" fmla="*/ 0 w 110"/>
                <a:gd name="T1" fmla="*/ 12 h 121"/>
                <a:gd name="T2" fmla="*/ 110 w 110"/>
                <a:gd name="T3" fmla="*/ 0 h 121"/>
                <a:gd name="T4" fmla="*/ 110 w 110"/>
                <a:gd name="T5" fmla="*/ 108 h 121"/>
                <a:gd name="T6" fmla="*/ 0 w 110"/>
                <a:gd name="T7" fmla="*/ 121 h 121"/>
                <a:gd name="T8" fmla="*/ 0 w 110"/>
                <a:gd name="T9" fmla="*/ 1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21">
                  <a:moveTo>
                    <a:pt x="0" y="12"/>
                  </a:moveTo>
                  <a:lnTo>
                    <a:pt x="110" y="0"/>
                  </a:lnTo>
                  <a:lnTo>
                    <a:pt x="110" y="108"/>
                  </a:lnTo>
                  <a:lnTo>
                    <a:pt x="0" y="121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188"/>
            <p:cNvSpPr>
              <a:spLocks/>
            </p:cNvSpPr>
            <p:nvPr/>
          </p:nvSpPr>
          <p:spPr bwMode="auto">
            <a:xfrm>
              <a:off x="2162175" y="1536700"/>
              <a:ext cx="53975" cy="61912"/>
            </a:xfrm>
            <a:custGeom>
              <a:avLst/>
              <a:gdLst>
                <a:gd name="T0" fmla="*/ 0 w 104"/>
                <a:gd name="T1" fmla="*/ 12 h 118"/>
                <a:gd name="T2" fmla="*/ 104 w 104"/>
                <a:gd name="T3" fmla="*/ 0 h 118"/>
                <a:gd name="T4" fmla="*/ 104 w 104"/>
                <a:gd name="T5" fmla="*/ 106 h 118"/>
                <a:gd name="T6" fmla="*/ 0 w 104"/>
                <a:gd name="T7" fmla="*/ 118 h 118"/>
                <a:gd name="T8" fmla="*/ 0 w 104"/>
                <a:gd name="T9" fmla="*/ 1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18">
                  <a:moveTo>
                    <a:pt x="0" y="12"/>
                  </a:moveTo>
                  <a:lnTo>
                    <a:pt x="104" y="0"/>
                  </a:lnTo>
                  <a:lnTo>
                    <a:pt x="104" y="106"/>
                  </a:lnTo>
                  <a:lnTo>
                    <a:pt x="0" y="118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189"/>
            <p:cNvSpPr>
              <a:spLocks/>
            </p:cNvSpPr>
            <p:nvPr/>
          </p:nvSpPr>
          <p:spPr bwMode="auto">
            <a:xfrm>
              <a:off x="2066925" y="1668462"/>
              <a:ext cx="57150" cy="84138"/>
            </a:xfrm>
            <a:custGeom>
              <a:avLst/>
              <a:gdLst>
                <a:gd name="T0" fmla="*/ 0 w 110"/>
                <a:gd name="T1" fmla="*/ 160 h 160"/>
                <a:gd name="T2" fmla="*/ 0 w 110"/>
                <a:gd name="T3" fmla="*/ 14 h 160"/>
                <a:gd name="T4" fmla="*/ 110 w 110"/>
                <a:gd name="T5" fmla="*/ 0 h 160"/>
                <a:gd name="T6" fmla="*/ 110 w 110"/>
                <a:gd name="T7" fmla="*/ 141 h 160"/>
                <a:gd name="T8" fmla="*/ 0 w 110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60">
                  <a:moveTo>
                    <a:pt x="0" y="160"/>
                  </a:moveTo>
                  <a:lnTo>
                    <a:pt x="0" y="14"/>
                  </a:lnTo>
                  <a:lnTo>
                    <a:pt x="110" y="0"/>
                  </a:lnTo>
                  <a:lnTo>
                    <a:pt x="110" y="141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194" name="Freeform 190"/>
            <p:cNvSpPr>
              <a:spLocks/>
            </p:cNvSpPr>
            <p:nvPr/>
          </p:nvSpPr>
          <p:spPr bwMode="auto">
            <a:xfrm>
              <a:off x="2162175" y="1655762"/>
              <a:ext cx="53975" cy="80963"/>
            </a:xfrm>
            <a:custGeom>
              <a:avLst/>
              <a:gdLst>
                <a:gd name="T0" fmla="*/ 0 w 104"/>
                <a:gd name="T1" fmla="*/ 14 h 153"/>
                <a:gd name="T2" fmla="*/ 104 w 104"/>
                <a:gd name="T3" fmla="*/ 0 h 153"/>
                <a:gd name="T4" fmla="*/ 104 w 104"/>
                <a:gd name="T5" fmla="*/ 136 h 153"/>
                <a:gd name="T6" fmla="*/ 1 w 104"/>
                <a:gd name="T7" fmla="*/ 153 h 153"/>
                <a:gd name="T8" fmla="*/ 0 w 104"/>
                <a:gd name="T9" fmla="*/ 1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53">
                  <a:moveTo>
                    <a:pt x="0" y="14"/>
                  </a:moveTo>
                  <a:lnTo>
                    <a:pt x="104" y="0"/>
                  </a:lnTo>
                  <a:lnTo>
                    <a:pt x="104" y="136"/>
                  </a:lnTo>
                  <a:lnTo>
                    <a:pt x="1" y="153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191"/>
            <p:cNvSpPr>
              <a:spLocks/>
            </p:cNvSpPr>
            <p:nvPr/>
          </p:nvSpPr>
          <p:spPr bwMode="auto">
            <a:xfrm>
              <a:off x="2162175" y="1803400"/>
              <a:ext cx="53975" cy="80962"/>
            </a:xfrm>
            <a:custGeom>
              <a:avLst/>
              <a:gdLst>
                <a:gd name="T0" fmla="*/ 103 w 103"/>
                <a:gd name="T1" fmla="*/ 132 h 152"/>
                <a:gd name="T2" fmla="*/ 0 w 103"/>
                <a:gd name="T3" fmla="*/ 152 h 152"/>
                <a:gd name="T4" fmla="*/ 0 w 103"/>
                <a:gd name="T5" fmla="*/ 17 h 152"/>
                <a:gd name="T6" fmla="*/ 103 w 103"/>
                <a:gd name="T7" fmla="*/ 0 h 152"/>
                <a:gd name="T8" fmla="*/ 103 w 103"/>
                <a:gd name="T9" fmla="*/ 13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52">
                  <a:moveTo>
                    <a:pt x="103" y="132"/>
                  </a:moveTo>
                  <a:lnTo>
                    <a:pt x="0" y="152"/>
                  </a:lnTo>
                  <a:lnTo>
                    <a:pt x="0" y="17"/>
                  </a:lnTo>
                  <a:lnTo>
                    <a:pt x="103" y="0"/>
                  </a:lnTo>
                  <a:lnTo>
                    <a:pt x="103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192"/>
            <p:cNvSpPr>
              <a:spLocks/>
            </p:cNvSpPr>
            <p:nvPr/>
          </p:nvSpPr>
          <p:spPr bwMode="auto">
            <a:xfrm>
              <a:off x="2066925" y="1817687"/>
              <a:ext cx="57150" cy="82550"/>
            </a:xfrm>
            <a:custGeom>
              <a:avLst/>
              <a:gdLst>
                <a:gd name="T0" fmla="*/ 110 w 110"/>
                <a:gd name="T1" fmla="*/ 0 h 156"/>
                <a:gd name="T2" fmla="*/ 110 w 110"/>
                <a:gd name="T3" fmla="*/ 137 h 156"/>
                <a:gd name="T4" fmla="*/ 0 w 110"/>
                <a:gd name="T5" fmla="*/ 156 h 156"/>
                <a:gd name="T6" fmla="*/ 0 w 110"/>
                <a:gd name="T7" fmla="*/ 18 h 156"/>
                <a:gd name="T8" fmla="*/ 110 w 11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56">
                  <a:moveTo>
                    <a:pt x="110" y="0"/>
                  </a:moveTo>
                  <a:lnTo>
                    <a:pt x="110" y="137"/>
                  </a:lnTo>
                  <a:lnTo>
                    <a:pt x="0" y="156"/>
                  </a:lnTo>
                  <a:lnTo>
                    <a:pt x="0" y="18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193"/>
            <p:cNvSpPr>
              <a:spLocks/>
            </p:cNvSpPr>
            <p:nvPr/>
          </p:nvSpPr>
          <p:spPr bwMode="auto">
            <a:xfrm>
              <a:off x="1452563" y="1843087"/>
              <a:ext cx="44450" cy="90488"/>
            </a:xfrm>
            <a:custGeom>
              <a:avLst/>
              <a:gdLst>
                <a:gd name="T0" fmla="*/ 82 w 82"/>
                <a:gd name="T1" fmla="*/ 47 h 169"/>
                <a:gd name="T2" fmla="*/ 0 w 82"/>
                <a:gd name="T3" fmla="*/ 0 h 169"/>
                <a:gd name="T4" fmla="*/ 0 w 82"/>
                <a:gd name="T5" fmla="*/ 118 h 169"/>
                <a:gd name="T6" fmla="*/ 82 w 82"/>
                <a:gd name="T7" fmla="*/ 169 h 169"/>
                <a:gd name="T8" fmla="*/ 82 w 82"/>
                <a:gd name="T9" fmla="*/ 4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69">
                  <a:moveTo>
                    <a:pt x="82" y="47"/>
                  </a:moveTo>
                  <a:lnTo>
                    <a:pt x="0" y="0"/>
                  </a:lnTo>
                  <a:lnTo>
                    <a:pt x="0" y="118"/>
                  </a:lnTo>
                  <a:lnTo>
                    <a:pt x="82" y="169"/>
                  </a:lnTo>
                  <a:lnTo>
                    <a:pt x="82" y="4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194"/>
            <p:cNvSpPr>
              <a:spLocks/>
            </p:cNvSpPr>
            <p:nvPr/>
          </p:nvSpPr>
          <p:spPr bwMode="auto">
            <a:xfrm>
              <a:off x="1390650" y="1808162"/>
              <a:ext cx="44450" cy="85725"/>
            </a:xfrm>
            <a:custGeom>
              <a:avLst/>
              <a:gdLst>
                <a:gd name="T0" fmla="*/ 0 w 83"/>
                <a:gd name="T1" fmla="*/ 0 h 162"/>
                <a:gd name="T2" fmla="*/ 0 w 83"/>
                <a:gd name="T3" fmla="*/ 111 h 162"/>
                <a:gd name="T4" fmla="*/ 83 w 83"/>
                <a:gd name="T5" fmla="*/ 162 h 162"/>
                <a:gd name="T6" fmla="*/ 83 w 83"/>
                <a:gd name="T7" fmla="*/ 47 h 162"/>
                <a:gd name="T8" fmla="*/ 0 w 83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62">
                  <a:moveTo>
                    <a:pt x="0" y="0"/>
                  </a:moveTo>
                  <a:lnTo>
                    <a:pt x="0" y="111"/>
                  </a:lnTo>
                  <a:lnTo>
                    <a:pt x="83" y="162"/>
                  </a:lnTo>
                  <a:lnTo>
                    <a:pt x="83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195"/>
            <p:cNvSpPr>
              <a:spLocks/>
            </p:cNvSpPr>
            <p:nvPr/>
          </p:nvSpPr>
          <p:spPr bwMode="auto">
            <a:xfrm>
              <a:off x="1793875" y="1592262"/>
              <a:ext cx="69850" cy="101600"/>
            </a:xfrm>
            <a:custGeom>
              <a:avLst/>
              <a:gdLst>
                <a:gd name="T0" fmla="*/ 133 w 133"/>
                <a:gd name="T1" fmla="*/ 40 h 190"/>
                <a:gd name="T2" fmla="*/ 0 w 133"/>
                <a:gd name="T3" fmla="*/ 0 h 190"/>
                <a:gd name="T4" fmla="*/ 0 w 133"/>
                <a:gd name="T5" fmla="*/ 141 h 190"/>
                <a:gd name="T6" fmla="*/ 133 w 133"/>
                <a:gd name="T7" fmla="*/ 190 h 190"/>
                <a:gd name="T8" fmla="*/ 133 w 133"/>
                <a:gd name="T9" fmla="*/ 4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90">
                  <a:moveTo>
                    <a:pt x="133" y="40"/>
                  </a:moveTo>
                  <a:lnTo>
                    <a:pt x="0" y="0"/>
                  </a:lnTo>
                  <a:lnTo>
                    <a:pt x="0" y="141"/>
                  </a:lnTo>
                  <a:lnTo>
                    <a:pt x="133" y="190"/>
                  </a:lnTo>
                  <a:lnTo>
                    <a:pt x="133" y="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196"/>
            <p:cNvSpPr>
              <a:spLocks/>
            </p:cNvSpPr>
            <p:nvPr/>
          </p:nvSpPr>
          <p:spPr bwMode="auto">
            <a:xfrm>
              <a:off x="1697038" y="1563687"/>
              <a:ext cx="60325" cy="90488"/>
            </a:xfrm>
            <a:custGeom>
              <a:avLst/>
              <a:gdLst>
                <a:gd name="T0" fmla="*/ 114 w 114"/>
                <a:gd name="T1" fmla="*/ 33 h 170"/>
                <a:gd name="T2" fmla="*/ 0 w 114"/>
                <a:gd name="T3" fmla="*/ 0 h 170"/>
                <a:gd name="T4" fmla="*/ 0 w 114"/>
                <a:gd name="T5" fmla="*/ 129 h 170"/>
                <a:gd name="T6" fmla="*/ 114 w 114"/>
                <a:gd name="T7" fmla="*/ 170 h 170"/>
                <a:gd name="T8" fmla="*/ 114 w 114"/>
                <a:gd name="T9" fmla="*/ 3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70">
                  <a:moveTo>
                    <a:pt x="114" y="33"/>
                  </a:moveTo>
                  <a:lnTo>
                    <a:pt x="0" y="0"/>
                  </a:lnTo>
                  <a:lnTo>
                    <a:pt x="0" y="129"/>
                  </a:lnTo>
                  <a:lnTo>
                    <a:pt x="114" y="170"/>
                  </a:lnTo>
                  <a:lnTo>
                    <a:pt x="114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197"/>
            <p:cNvSpPr>
              <a:spLocks/>
            </p:cNvSpPr>
            <p:nvPr/>
          </p:nvSpPr>
          <p:spPr bwMode="auto">
            <a:xfrm>
              <a:off x="673100" y="1547812"/>
              <a:ext cx="96838" cy="198438"/>
            </a:xfrm>
            <a:custGeom>
              <a:avLst/>
              <a:gdLst>
                <a:gd name="T0" fmla="*/ 0 w 184"/>
                <a:gd name="T1" fmla="*/ 0 h 374"/>
                <a:gd name="T2" fmla="*/ 7 w 184"/>
                <a:gd name="T3" fmla="*/ 287 h 374"/>
                <a:gd name="T4" fmla="*/ 8 w 184"/>
                <a:gd name="T5" fmla="*/ 321 h 374"/>
                <a:gd name="T6" fmla="*/ 184 w 184"/>
                <a:gd name="T7" fmla="*/ 374 h 374"/>
                <a:gd name="T8" fmla="*/ 184 w 184"/>
                <a:gd name="T9" fmla="*/ 37 h 374"/>
                <a:gd name="T10" fmla="*/ 164 w 184"/>
                <a:gd name="T11" fmla="*/ 32 h 374"/>
                <a:gd name="T12" fmla="*/ 144 w 184"/>
                <a:gd name="T13" fmla="*/ 28 h 374"/>
                <a:gd name="T14" fmla="*/ 122 w 184"/>
                <a:gd name="T15" fmla="*/ 23 h 374"/>
                <a:gd name="T16" fmla="*/ 101 w 184"/>
                <a:gd name="T17" fmla="*/ 19 h 374"/>
                <a:gd name="T18" fmla="*/ 77 w 184"/>
                <a:gd name="T19" fmla="*/ 14 h 374"/>
                <a:gd name="T20" fmla="*/ 53 w 184"/>
                <a:gd name="T21" fmla="*/ 9 h 374"/>
                <a:gd name="T22" fmla="*/ 0 w 184"/>
                <a:gd name="T23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4" h="374">
                  <a:moveTo>
                    <a:pt x="0" y="0"/>
                  </a:moveTo>
                  <a:lnTo>
                    <a:pt x="7" y="287"/>
                  </a:lnTo>
                  <a:lnTo>
                    <a:pt x="8" y="321"/>
                  </a:lnTo>
                  <a:lnTo>
                    <a:pt x="184" y="374"/>
                  </a:lnTo>
                  <a:lnTo>
                    <a:pt x="184" y="37"/>
                  </a:lnTo>
                  <a:lnTo>
                    <a:pt x="164" y="32"/>
                  </a:lnTo>
                  <a:lnTo>
                    <a:pt x="144" y="28"/>
                  </a:lnTo>
                  <a:lnTo>
                    <a:pt x="122" y="23"/>
                  </a:lnTo>
                  <a:lnTo>
                    <a:pt x="101" y="19"/>
                  </a:lnTo>
                  <a:lnTo>
                    <a:pt x="77" y="14"/>
                  </a:lnTo>
                  <a:lnTo>
                    <a:pt x="53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831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202" name="Freeform 198"/>
            <p:cNvSpPr>
              <a:spLocks/>
            </p:cNvSpPr>
            <p:nvPr/>
          </p:nvSpPr>
          <p:spPr bwMode="auto">
            <a:xfrm>
              <a:off x="673100" y="1520825"/>
              <a:ext cx="509588" cy="46037"/>
            </a:xfrm>
            <a:custGeom>
              <a:avLst/>
              <a:gdLst>
                <a:gd name="T0" fmla="*/ 0 w 964"/>
                <a:gd name="T1" fmla="*/ 50 h 87"/>
                <a:gd name="T2" fmla="*/ 53 w 964"/>
                <a:gd name="T3" fmla="*/ 59 h 87"/>
                <a:gd name="T4" fmla="*/ 77 w 964"/>
                <a:gd name="T5" fmla="*/ 64 h 87"/>
                <a:gd name="T6" fmla="*/ 101 w 964"/>
                <a:gd name="T7" fmla="*/ 69 h 87"/>
                <a:gd name="T8" fmla="*/ 122 w 964"/>
                <a:gd name="T9" fmla="*/ 73 h 87"/>
                <a:gd name="T10" fmla="*/ 144 w 964"/>
                <a:gd name="T11" fmla="*/ 78 h 87"/>
                <a:gd name="T12" fmla="*/ 164 w 964"/>
                <a:gd name="T13" fmla="*/ 82 h 87"/>
                <a:gd name="T14" fmla="*/ 184 w 964"/>
                <a:gd name="T15" fmla="*/ 87 h 87"/>
                <a:gd name="T16" fmla="*/ 964 w 964"/>
                <a:gd name="T17" fmla="*/ 38 h 87"/>
                <a:gd name="T18" fmla="*/ 733 w 964"/>
                <a:gd name="T19" fmla="*/ 0 h 87"/>
                <a:gd name="T20" fmla="*/ 0 w 964"/>
                <a:gd name="T21" fmla="*/ 5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4" h="87">
                  <a:moveTo>
                    <a:pt x="0" y="50"/>
                  </a:moveTo>
                  <a:lnTo>
                    <a:pt x="53" y="59"/>
                  </a:lnTo>
                  <a:lnTo>
                    <a:pt x="77" y="64"/>
                  </a:lnTo>
                  <a:lnTo>
                    <a:pt x="101" y="69"/>
                  </a:lnTo>
                  <a:lnTo>
                    <a:pt x="122" y="73"/>
                  </a:lnTo>
                  <a:lnTo>
                    <a:pt x="144" y="78"/>
                  </a:lnTo>
                  <a:lnTo>
                    <a:pt x="164" y="82"/>
                  </a:lnTo>
                  <a:lnTo>
                    <a:pt x="184" y="87"/>
                  </a:lnTo>
                  <a:lnTo>
                    <a:pt x="964" y="38"/>
                  </a:lnTo>
                  <a:lnTo>
                    <a:pt x="733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1831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203" name="Freeform 199"/>
            <p:cNvSpPr>
              <a:spLocks/>
            </p:cNvSpPr>
            <p:nvPr/>
          </p:nvSpPr>
          <p:spPr bwMode="auto">
            <a:xfrm>
              <a:off x="608013" y="1700212"/>
              <a:ext cx="404812" cy="66675"/>
            </a:xfrm>
            <a:custGeom>
              <a:avLst/>
              <a:gdLst>
                <a:gd name="T0" fmla="*/ 308 w 766"/>
                <a:gd name="T1" fmla="*/ 87 h 127"/>
                <a:gd name="T2" fmla="*/ 132 w 766"/>
                <a:gd name="T3" fmla="*/ 34 h 127"/>
                <a:gd name="T4" fmla="*/ 131 w 766"/>
                <a:gd name="T5" fmla="*/ 0 h 127"/>
                <a:gd name="T6" fmla="*/ 0 w 766"/>
                <a:gd name="T7" fmla="*/ 19 h 127"/>
                <a:gd name="T8" fmla="*/ 296 w 766"/>
                <a:gd name="T9" fmla="*/ 127 h 127"/>
                <a:gd name="T10" fmla="*/ 766 w 766"/>
                <a:gd name="T11" fmla="*/ 77 h 127"/>
                <a:gd name="T12" fmla="*/ 766 w 766"/>
                <a:gd name="T13" fmla="*/ 40 h 127"/>
                <a:gd name="T14" fmla="*/ 308 w 766"/>
                <a:gd name="T15" fmla="*/ 8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6" h="127">
                  <a:moveTo>
                    <a:pt x="308" y="87"/>
                  </a:moveTo>
                  <a:lnTo>
                    <a:pt x="132" y="34"/>
                  </a:lnTo>
                  <a:lnTo>
                    <a:pt x="131" y="0"/>
                  </a:lnTo>
                  <a:lnTo>
                    <a:pt x="0" y="19"/>
                  </a:lnTo>
                  <a:lnTo>
                    <a:pt x="296" y="127"/>
                  </a:lnTo>
                  <a:lnTo>
                    <a:pt x="766" y="77"/>
                  </a:lnTo>
                  <a:lnTo>
                    <a:pt x="766" y="40"/>
                  </a:lnTo>
                  <a:lnTo>
                    <a:pt x="308" y="87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200"/>
            <p:cNvSpPr>
              <a:spLocks/>
            </p:cNvSpPr>
            <p:nvPr/>
          </p:nvSpPr>
          <p:spPr bwMode="auto">
            <a:xfrm>
              <a:off x="606425" y="1655762"/>
              <a:ext cx="576263" cy="495300"/>
            </a:xfrm>
            <a:custGeom>
              <a:avLst/>
              <a:gdLst>
                <a:gd name="T0" fmla="*/ 298 w 1090"/>
                <a:gd name="T1" fmla="*/ 521 h 937"/>
                <a:gd name="T2" fmla="*/ 298 w 1090"/>
                <a:gd name="T3" fmla="*/ 211 h 937"/>
                <a:gd name="T4" fmla="*/ 2 w 1090"/>
                <a:gd name="T5" fmla="*/ 103 h 937"/>
                <a:gd name="T6" fmla="*/ 0 w 1090"/>
                <a:gd name="T7" fmla="*/ 104 h 937"/>
                <a:gd name="T8" fmla="*/ 0 w 1090"/>
                <a:gd name="T9" fmla="*/ 626 h 937"/>
                <a:gd name="T10" fmla="*/ 72 w 1090"/>
                <a:gd name="T11" fmla="*/ 618 h 937"/>
                <a:gd name="T12" fmla="*/ 71 w 1090"/>
                <a:gd name="T13" fmla="*/ 648 h 937"/>
                <a:gd name="T14" fmla="*/ 652 w 1090"/>
                <a:gd name="T15" fmla="*/ 937 h 937"/>
                <a:gd name="T16" fmla="*/ 652 w 1090"/>
                <a:gd name="T17" fmla="*/ 850 h 937"/>
                <a:gd name="T18" fmla="*/ 72 w 1090"/>
                <a:gd name="T19" fmla="*/ 584 h 937"/>
                <a:gd name="T20" fmla="*/ 506 w 1090"/>
                <a:gd name="T21" fmla="*/ 542 h 937"/>
                <a:gd name="T22" fmla="*/ 828 w 1090"/>
                <a:gd name="T23" fmla="*/ 661 h 937"/>
                <a:gd name="T24" fmla="*/ 828 w 1090"/>
                <a:gd name="T25" fmla="*/ 55 h 937"/>
                <a:gd name="T26" fmla="*/ 1090 w 1090"/>
                <a:gd name="T27" fmla="*/ 40 h 937"/>
                <a:gd name="T28" fmla="*/ 1090 w 1090"/>
                <a:gd name="T29" fmla="*/ 0 h 937"/>
                <a:gd name="T30" fmla="*/ 768 w 1090"/>
                <a:gd name="T31" fmla="*/ 31 h 937"/>
                <a:gd name="T32" fmla="*/ 768 w 1090"/>
                <a:gd name="T33" fmla="*/ 124 h 937"/>
                <a:gd name="T34" fmla="*/ 768 w 1090"/>
                <a:gd name="T35" fmla="*/ 161 h 937"/>
                <a:gd name="T36" fmla="*/ 768 w 1090"/>
                <a:gd name="T37" fmla="*/ 588 h 937"/>
                <a:gd name="T38" fmla="*/ 508 w 1090"/>
                <a:gd name="T39" fmla="*/ 500 h 937"/>
                <a:gd name="T40" fmla="*/ 298 w 1090"/>
                <a:gd name="T41" fmla="*/ 521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90" h="937">
                  <a:moveTo>
                    <a:pt x="298" y="521"/>
                  </a:moveTo>
                  <a:lnTo>
                    <a:pt x="298" y="211"/>
                  </a:lnTo>
                  <a:lnTo>
                    <a:pt x="2" y="103"/>
                  </a:lnTo>
                  <a:lnTo>
                    <a:pt x="0" y="104"/>
                  </a:lnTo>
                  <a:lnTo>
                    <a:pt x="0" y="626"/>
                  </a:lnTo>
                  <a:lnTo>
                    <a:pt x="72" y="618"/>
                  </a:lnTo>
                  <a:lnTo>
                    <a:pt x="71" y="648"/>
                  </a:lnTo>
                  <a:lnTo>
                    <a:pt x="652" y="937"/>
                  </a:lnTo>
                  <a:lnTo>
                    <a:pt x="652" y="850"/>
                  </a:lnTo>
                  <a:lnTo>
                    <a:pt x="72" y="584"/>
                  </a:lnTo>
                  <a:lnTo>
                    <a:pt x="506" y="542"/>
                  </a:lnTo>
                  <a:lnTo>
                    <a:pt x="828" y="661"/>
                  </a:lnTo>
                  <a:lnTo>
                    <a:pt x="828" y="55"/>
                  </a:lnTo>
                  <a:lnTo>
                    <a:pt x="1090" y="40"/>
                  </a:lnTo>
                  <a:lnTo>
                    <a:pt x="1090" y="0"/>
                  </a:lnTo>
                  <a:lnTo>
                    <a:pt x="768" y="31"/>
                  </a:lnTo>
                  <a:lnTo>
                    <a:pt x="768" y="124"/>
                  </a:lnTo>
                  <a:lnTo>
                    <a:pt x="768" y="161"/>
                  </a:lnTo>
                  <a:lnTo>
                    <a:pt x="768" y="588"/>
                  </a:lnTo>
                  <a:lnTo>
                    <a:pt x="508" y="500"/>
                  </a:lnTo>
                  <a:lnTo>
                    <a:pt x="298" y="521"/>
                  </a:lnTo>
                  <a:close/>
                </a:path>
              </a:pathLst>
            </a:custGeom>
            <a:solidFill>
              <a:srgbClr val="D1831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205" name="Freeform 201"/>
            <p:cNvSpPr>
              <a:spLocks/>
            </p:cNvSpPr>
            <p:nvPr/>
          </p:nvSpPr>
          <p:spPr bwMode="auto">
            <a:xfrm>
              <a:off x="763588" y="1739900"/>
              <a:ext cx="249237" cy="227012"/>
            </a:xfrm>
            <a:custGeom>
              <a:avLst/>
              <a:gdLst>
                <a:gd name="T0" fmla="*/ 0 w 470"/>
                <a:gd name="T1" fmla="*/ 50 h 427"/>
                <a:gd name="T2" fmla="*/ 0 w 470"/>
                <a:gd name="T3" fmla="*/ 360 h 427"/>
                <a:gd name="T4" fmla="*/ 210 w 470"/>
                <a:gd name="T5" fmla="*/ 339 h 427"/>
                <a:gd name="T6" fmla="*/ 470 w 470"/>
                <a:gd name="T7" fmla="*/ 427 h 427"/>
                <a:gd name="T8" fmla="*/ 470 w 470"/>
                <a:gd name="T9" fmla="*/ 0 h 427"/>
                <a:gd name="T10" fmla="*/ 0 w 470"/>
                <a:gd name="T11" fmla="*/ 5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0" h="427">
                  <a:moveTo>
                    <a:pt x="0" y="50"/>
                  </a:moveTo>
                  <a:lnTo>
                    <a:pt x="0" y="360"/>
                  </a:lnTo>
                  <a:lnTo>
                    <a:pt x="210" y="339"/>
                  </a:lnTo>
                  <a:lnTo>
                    <a:pt x="470" y="427"/>
                  </a:lnTo>
                  <a:lnTo>
                    <a:pt x="47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1831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206" name="Freeform 202"/>
            <p:cNvSpPr>
              <a:spLocks/>
            </p:cNvSpPr>
            <p:nvPr/>
          </p:nvSpPr>
          <p:spPr bwMode="auto">
            <a:xfrm>
              <a:off x="769938" y="1541462"/>
              <a:ext cx="412750" cy="204788"/>
            </a:xfrm>
            <a:custGeom>
              <a:avLst/>
              <a:gdLst>
                <a:gd name="T0" fmla="*/ 0 w 780"/>
                <a:gd name="T1" fmla="*/ 386 h 386"/>
                <a:gd name="T2" fmla="*/ 458 w 780"/>
                <a:gd name="T3" fmla="*/ 339 h 386"/>
                <a:gd name="T4" fmla="*/ 458 w 780"/>
                <a:gd name="T5" fmla="*/ 246 h 386"/>
                <a:gd name="T6" fmla="*/ 780 w 780"/>
                <a:gd name="T7" fmla="*/ 215 h 386"/>
                <a:gd name="T8" fmla="*/ 780 w 780"/>
                <a:gd name="T9" fmla="*/ 0 h 386"/>
                <a:gd name="T10" fmla="*/ 0 w 780"/>
                <a:gd name="T11" fmla="*/ 49 h 386"/>
                <a:gd name="T12" fmla="*/ 0 w 780"/>
                <a:gd name="T13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0" h="386">
                  <a:moveTo>
                    <a:pt x="0" y="386"/>
                  </a:moveTo>
                  <a:lnTo>
                    <a:pt x="458" y="339"/>
                  </a:lnTo>
                  <a:lnTo>
                    <a:pt x="458" y="246"/>
                  </a:lnTo>
                  <a:lnTo>
                    <a:pt x="780" y="215"/>
                  </a:lnTo>
                  <a:lnTo>
                    <a:pt x="780" y="0"/>
                  </a:lnTo>
                  <a:lnTo>
                    <a:pt x="0" y="49"/>
                  </a:lnTo>
                  <a:lnTo>
                    <a:pt x="0" y="386"/>
                  </a:lnTo>
                  <a:close/>
                </a:path>
              </a:pathLst>
            </a:custGeom>
            <a:solidFill>
              <a:srgbClr val="D1831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207" name="Freeform 203"/>
            <p:cNvSpPr>
              <a:spLocks/>
            </p:cNvSpPr>
            <p:nvPr/>
          </p:nvSpPr>
          <p:spPr bwMode="auto">
            <a:xfrm>
              <a:off x="1044575" y="1676400"/>
              <a:ext cx="787400" cy="92075"/>
            </a:xfrm>
            <a:custGeom>
              <a:avLst/>
              <a:gdLst>
                <a:gd name="T0" fmla="*/ 262 w 1489"/>
                <a:gd name="T1" fmla="*/ 1 h 174"/>
                <a:gd name="T2" fmla="*/ 0 w 1489"/>
                <a:gd name="T3" fmla="*/ 16 h 174"/>
                <a:gd name="T4" fmla="*/ 659 w 1489"/>
                <a:gd name="T5" fmla="*/ 174 h 174"/>
                <a:gd name="T6" fmla="*/ 660 w 1489"/>
                <a:gd name="T7" fmla="*/ 174 h 174"/>
                <a:gd name="T8" fmla="*/ 1489 w 1489"/>
                <a:gd name="T9" fmla="*/ 90 h 174"/>
                <a:gd name="T10" fmla="*/ 1177 w 1489"/>
                <a:gd name="T11" fmla="*/ 44 h 174"/>
                <a:gd name="T12" fmla="*/ 1177 w 1489"/>
                <a:gd name="T13" fmla="*/ 59 h 174"/>
                <a:gd name="T14" fmla="*/ 667 w 1489"/>
                <a:gd name="T15" fmla="*/ 115 h 174"/>
                <a:gd name="T16" fmla="*/ 666 w 1489"/>
                <a:gd name="T17" fmla="*/ 115 h 174"/>
                <a:gd name="T18" fmla="*/ 284 w 1489"/>
                <a:gd name="T19" fmla="*/ 35 h 174"/>
                <a:gd name="T20" fmla="*/ 284 w 1489"/>
                <a:gd name="T21" fmla="*/ 0 h 174"/>
                <a:gd name="T22" fmla="*/ 262 w 1489"/>
                <a:gd name="T23" fmla="*/ 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9" h="174">
                  <a:moveTo>
                    <a:pt x="262" y="1"/>
                  </a:moveTo>
                  <a:lnTo>
                    <a:pt x="0" y="16"/>
                  </a:lnTo>
                  <a:lnTo>
                    <a:pt x="659" y="174"/>
                  </a:lnTo>
                  <a:lnTo>
                    <a:pt x="660" y="174"/>
                  </a:lnTo>
                  <a:lnTo>
                    <a:pt x="1489" y="90"/>
                  </a:lnTo>
                  <a:lnTo>
                    <a:pt x="1177" y="44"/>
                  </a:lnTo>
                  <a:lnTo>
                    <a:pt x="1177" y="59"/>
                  </a:lnTo>
                  <a:lnTo>
                    <a:pt x="667" y="115"/>
                  </a:lnTo>
                  <a:lnTo>
                    <a:pt x="666" y="115"/>
                  </a:lnTo>
                  <a:lnTo>
                    <a:pt x="284" y="35"/>
                  </a:lnTo>
                  <a:lnTo>
                    <a:pt x="284" y="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Freeform 204"/>
            <p:cNvSpPr>
              <a:spLocks/>
            </p:cNvSpPr>
            <p:nvPr/>
          </p:nvSpPr>
          <p:spPr bwMode="auto">
            <a:xfrm>
              <a:off x="1195388" y="1614487"/>
              <a:ext cx="204787" cy="122238"/>
            </a:xfrm>
            <a:custGeom>
              <a:avLst/>
              <a:gdLst>
                <a:gd name="T0" fmla="*/ 0 w 387"/>
                <a:gd name="T1" fmla="*/ 0 h 232"/>
                <a:gd name="T2" fmla="*/ 0 w 387"/>
                <a:gd name="T3" fmla="*/ 117 h 232"/>
                <a:gd name="T4" fmla="*/ 0 w 387"/>
                <a:gd name="T5" fmla="*/ 152 h 232"/>
                <a:gd name="T6" fmla="*/ 382 w 387"/>
                <a:gd name="T7" fmla="*/ 232 h 232"/>
                <a:gd name="T8" fmla="*/ 383 w 387"/>
                <a:gd name="T9" fmla="*/ 232 h 232"/>
                <a:gd name="T10" fmla="*/ 387 w 387"/>
                <a:gd name="T11" fmla="*/ 53 h 232"/>
                <a:gd name="T12" fmla="*/ 0 w 387"/>
                <a:gd name="T1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7" h="232">
                  <a:moveTo>
                    <a:pt x="0" y="0"/>
                  </a:moveTo>
                  <a:lnTo>
                    <a:pt x="0" y="117"/>
                  </a:lnTo>
                  <a:lnTo>
                    <a:pt x="0" y="152"/>
                  </a:lnTo>
                  <a:lnTo>
                    <a:pt x="382" y="232"/>
                  </a:lnTo>
                  <a:lnTo>
                    <a:pt x="383" y="232"/>
                  </a:lnTo>
                  <a:lnTo>
                    <a:pt x="387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831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209" name="Freeform 205"/>
            <p:cNvSpPr>
              <a:spLocks/>
            </p:cNvSpPr>
            <p:nvPr/>
          </p:nvSpPr>
          <p:spPr bwMode="auto">
            <a:xfrm>
              <a:off x="1195388" y="1595437"/>
              <a:ext cx="471487" cy="46038"/>
            </a:xfrm>
            <a:custGeom>
              <a:avLst/>
              <a:gdLst>
                <a:gd name="T0" fmla="*/ 0 w 891"/>
                <a:gd name="T1" fmla="*/ 30 h 87"/>
                <a:gd name="T2" fmla="*/ 0 w 891"/>
                <a:gd name="T3" fmla="*/ 34 h 87"/>
                <a:gd name="T4" fmla="*/ 387 w 891"/>
                <a:gd name="T5" fmla="*/ 87 h 87"/>
                <a:gd name="T6" fmla="*/ 891 w 891"/>
                <a:gd name="T7" fmla="*/ 61 h 87"/>
                <a:gd name="T8" fmla="*/ 471 w 891"/>
                <a:gd name="T9" fmla="*/ 0 h 87"/>
                <a:gd name="T10" fmla="*/ 0 w 891"/>
                <a:gd name="T11" fmla="*/ 3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1" h="87">
                  <a:moveTo>
                    <a:pt x="0" y="30"/>
                  </a:moveTo>
                  <a:lnTo>
                    <a:pt x="0" y="34"/>
                  </a:lnTo>
                  <a:lnTo>
                    <a:pt x="387" y="87"/>
                  </a:lnTo>
                  <a:lnTo>
                    <a:pt x="891" y="61"/>
                  </a:lnTo>
                  <a:lnTo>
                    <a:pt x="471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1831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210" name="Freeform 206"/>
            <p:cNvSpPr>
              <a:spLocks/>
            </p:cNvSpPr>
            <p:nvPr/>
          </p:nvSpPr>
          <p:spPr bwMode="auto">
            <a:xfrm>
              <a:off x="1393825" y="1724025"/>
              <a:ext cx="439738" cy="930275"/>
            </a:xfrm>
            <a:custGeom>
              <a:avLst/>
              <a:gdLst>
                <a:gd name="T0" fmla="*/ 1 w 831"/>
                <a:gd name="T1" fmla="*/ 84 h 1758"/>
                <a:gd name="T2" fmla="*/ 0 w 831"/>
                <a:gd name="T3" fmla="*/ 84 h 1758"/>
                <a:gd name="T4" fmla="*/ 0 w 831"/>
                <a:gd name="T5" fmla="*/ 1758 h 1758"/>
                <a:gd name="T6" fmla="*/ 306 w 831"/>
                <a:gd name="T7" fmla="*/ 1677 h 1758"/>
                <a:gd name="T8" fmla="*/ 303 w 831"/>
                <a:gd name="T9" fmla="*/ 1669 h 1758"/>
                <a:gd name="T10" fmla="*/ 303 w 831"/>
                <a:gd name="T11" fmla="*/ 1440 h 1758"/>
                <a:gd name="T12" fmla="*/ 337 w 831"/>
                <a:gd name="T13" fmla="*/ 1407 h 1758"/>
                <a:gd name="T14" fmla="*/ 373 w 831"/>
                <a:gd name="T15" fmla="*/ 1383 h 1758"/>
                <a:gd name="T16" fmla="*/ 409 w 831"/>
                <a:gd name="T17" fmla="*/ 1363 h 1758"/>
                <a:gd name="T18" fmla="*/ 446 w 831"/>
                <a:gd name="T19" fmla="*/ 1353 h 1758"/>
                <a:gd name="T20" fmla="*/ 482 w 831"/>
                <a:gd name="T21" fmla="*/ 1347 h 1758"/>
                <a:gd name="T22" fmla="*/ 521 w 831"/>
                <a:gd name="T23" fmla="*/ 1349 h 1758"/>
                <a:gd name="T24" fmla="*/ 559 w 831"/>
                <a:gd name="T25" fmla="*/ 1357 h 1758"/>
                <a:gd name="T26" fmla="*/ 599 w 831"/>
                <a:gd name="T27" fmla="*/ 1373 h 1758"/>
                <a:gd name="T28" fmla="*/ 599 w 831"/>
                <a:gd name="T29" fmla="*/ 1593 h 1758"/>
                <a:gd name="T30" fmla="*/ 600 w 831"/>
                <a:gd name="T31" fmla="*/ 1599 h 1758"/>
                <a:gd name="T32" fmla="*/ 831 w 831"/>
                <a:gd name="T33" fmla="*/ 1539 h 1758"/>
                <a:gd name="T34" fmla="*/ 830 w 831"/>
                <a:gd name="T35" fmla="*/ 0 h 1758"/>
                <a:gd name="T36" fmla="*/ 1 w 831"/>
                <a:gd name="T37" fmla="*/ 84 h 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1" h="1758">
                  <a:moveTo>
                    <a:pt x="1" y="84"/>
                  </a:moveTo>
                  <a:lnTo>
                    <a:pt x="0" y="84"/>
                  </a:lnTo>
                  <a:lnTo>
                    <a:pt x="0" y="1758"/>
                  </a:lnTo>
                  <a:lnTo>
                    <a:pt x="306" y="1677"/>
                  </a:lnTo>
                  <a:lnTo>
                    <a:pt x="303" y="1669"/>
                  </a:lnTo>
                  <a:lnTo>
                    <a:pt x="303" y="1440"/>
                  </a:lnTo>
                  <a:lnTo>
                    <a:pt x="337" y="1407"/>
                  </a:lnTo>
                  <a:lnTo>
                    <a:pt x="373" y="1383"/>
                  </a:lnTo>
                  <a:lnTo>
                    <a:pt x="409" y="1363"/>
                  </a:lnTo>
                  <a:lnTo>
                    <a:pt x="446" y="1353"/>
                  </a:lnTo>
                  <a:lnTo>
                    <a:pt x="482" y="1347"/>
                  </a:lnTo>
                  <a:lnTo>
                    <a:pt x="521" y="1349"/>
                  </a:lnTo>
                  <a:lnTo>
                    <a:pt x="559" y="1357"/>
                  </a:lnTo>
                  <a:lnTo>
                    <a:pt x="599" y="1373"/>
                  </a:lnTo>
                  <a:lnTo>
                    <a:pt x="599" y="1593"/>
                  </a:lnTo>
                  <a:lnTo>
                    <a:pt x="600" y="1599"/>
                  </a:lnTo>
                  <a:lnTo>
                    <a:pt x="831" y="1539"/>
                  </a:lnTo>
                  <a:lnTo>
                    <a:pt x="830" y="0"/>
                  </a:lnTo>
                  <a:lnTo>
                    <a:pt x="1" y="84"/>
                  </a:lnTo>
                  <a:close/>
                </a:path>
              </a:pathLst>
            </a:custGeom>
            <a:solidFill>
              <a:srgbClr val="D1831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211" name="Freeform 207"/>
            <p:cNvSpPr>
              <a:spLocks/>
            </p:cNvSpPr>
            <p:nvPr/>
          </p:nvSpPr>
          <p:spPr bwMode="auto">
            <a:xfrm>
              <a:off x="1044575" y="1684337"/>
              <a:ext cx="349250" cy="969963"/>
            </a:xfrm>
            <a:custGeom>
              <a:avLst/>
              <a:gdLst>
                <a:gd name="T0" fmla="*/ 659 w 659"/>
                <a:gd name="T1" fmla="*/ 158 h 1832"/>
                <a:gd name="T2" fmla="*/ 0 w 659"/>
                <a:gd name="T3" fmla="*/ 0 h 1832"/>
                <a:gd name="T4" fmla="*/ 0 w 659"/>
                <a:gd name="T5" fmla="*/ 606 h 1832"/>
                <a:gd name="T6" fmla="*/ 325 w 659"/>
                <a:gd name="T7" fmla="*/ 725 h 1832"/>
                <a:gd name="T8" fmla="*/ 325 w 659"/>
                <a:gd name="T9" fmla="*/ 753 h 1832"/>
                <a:gd name="T10" fmla="*/ 514 w 659"/>
                <a:gd name="T11" fmla="*/ 826 h 1832"/>
                <a:gd name="T12" fmla="*/ 514 w 659"/>
                <a:gd name="T13" fmla="*/ 1763 h 1832"/>
                <a:gd name="T14" fmla="*/ 659 w 659"/>
                <a:gd name="T15" fmla="*/ 1832 h 1832"/>
                <a:gd name="T16" fmla="*/ 659 w 659"/>
                <a:gd name="T17" fmla="*/ 158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9" h="1832">
                  <a:moveTo>
                    <a:pt x="659" y="158"/>
                  </a:moveTo>
                  <a:lnTo>
                    <a:pt x="0" y="0"/>
                  </a:lnTo>
                  <a:lnTo>
                    <a:pt x="0" y="606"/>
                  </a:lnTo>
                  <a:lnTo>
                    <a:pt x="325" y="725"/>
                  </a:lnTo>
                  <a:lnTo>
                    <a:pt x="325" y="753"/>
                  </a:lnTo>
                  <a:lnTo>
                    <a:pt x="514" y="826"/>
                  </a:lnTo>
                  <a:lnTo>
                    <a:pt x="514" y="1763"/>
                  </a:lnTo>
                  <a:lnTo>
                    <a:pt x="659" y="1832"/>
                  </a:lnTo>
                  <a:lnTo>
                    <a:pt x="659" y="158"/>
                  </a:lnTo>
                  <a:close/>
                </a:path>
              </a:pathLst>
            </a:custGeom>
            <a:solidFill>
              <a:srgbClr val="D1831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212" name="Freeform 208"/>
            <p:cNvSpPr>
              <a:spLocks/>
            </p:cNvSpPr>
            <p:nvPr/>
          </p:nvSpPr>
          <p:spPr bwMode="auto">
            <a:xfrm>
              <a:off x="569913" y="1982787"/>
              <a:ext cx="746125" cy="203200"/>
            </a:xfrm>
            <a:custGeom>
              <a:avLst/>
              <a:gdLst>
                <a:gd name="T0" fmla="*/ 68 w 1410"/>
                <a:gd name="T1" fmla="*/ 8 h 386"/>
                <a:gd name="T2" fmla="*/ 0 w 1410"/>
                <a:gd name="T3" fmla="*/ 18 h 386"/>
                <a:gd name="T4" fmla="*/ 700 w 1410"/>
                <a:gd name="T5" fmla="*/ 386 h 386"/>
                <a:gd name="T6" fmla="*/ 1410 w 1410"/>
                <a:gd name="T7" fmla="*/ 263 h 386"/>
                <a:gd name="T8" fmla="*/ 1221 w 1410"/>
                <a:gd name="T9" fmla="*/ 190 h 386"/>
                <a:gd name="T10" fmla="*/ 1221 w 1410"/>
                <a:gd name="T11" fmla="*/ 228 h 386"/>
                <a:gd name="T12" fmla="*/ 720 w 1410"/>
                <a:gd name="T13" fmla="*/ 319 h 386"/>
                <a:gd name="T14" fmla="*/ 139 w 1410"/>
                <a:gd name="T15" fmla="*/ 30 h 386"/>
                <a:gd name="T16" fmla="*/ 140 w 1410"/>
                <a:gd name="T17" fmla="*/ 0 h 386"/>
                <a:gd name="T18" fmla="*/ 68 w 1410"/>
                <a:gd name="T19" fmla="*/ 8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0" h="386">
                  <a:moveTo>
                    <a:pt x="68" y="8"/>
                  </a:moveTo>
                  <a:lnTo>
                    <a:pt x="0" y="18"/>
                  </a:lnTo>
                  <a:lnTo>
                    <a:pt x="700" y="386"/>
                  </a:lnTo>
                  <a:lnTo>
                    <a:pt x="1410" y="263"/>
                  </a:lnTo>
                  <a:lnTo>
                    <a:pt x="1221" y="190"/>
                  </a:lnTo>
                  <a:lnTo>
                    <a:pt x="1221" y="228"/>
                  </a:lnTo>
                  <a:lnTo>
                    <a:pt x="720" y="319"/>
                  </a:lnTo>
                  <a:lnTo>
                    <a:pt x="139" y="30"/>
                  </a:lnTo>
                  <a:lnTo>
                    <a:pt x="140" y="0"/>
                  </a:lnTo>
                  <a:lnTo>
                    <a:pt x="68" y="8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Freeform 209"/>
            <p:cNvSpPr>
              <a:spLocks/>
            </p:cNvSpPr>
            <p:nvPr/>
          </p:nvSpPr>
          <p:spPr bwMode="auto">
            <a:xfrm>
              <a:off x="569913" y="1992312"/>
              <a:ext cx="371475" cy="781050"/>
            </a:xfrm>
            <a:custGeom>
              <a:avLst/>
              <a:gdLst>
                <a:gd name="T0" fmla="*/ 0 w 700"/>
                <a:gd name="T1" fmla="*/ 0 h 1476"/>
                <a:gd name="T2" fmla="*/ 25 w 700"/>
                <a:gd name="T3" fmla="*/ 1004 h 1476"/>
                <a:gd name="T4" fmla="*/ 700 w 700"/>
                <a:gd name="T5" fmla="*/ 1476 h 1476"/>
                <a:gd name="T6" fmla="*/ 700 w 700"/>
                <a:gd name="T7" fmla="*/ 368 h 1476"/>
                <a:gd name="T8" fmla="*/ 0 w 700"/>
                <a:gd name="T9" fmla="*/ 0 h 1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476">
                  <a:moveTo>
                    <a:pt x="0" y="0"/>
                  </a:moveTo>
                  <a:lnTo>
                    <a:pt x="25" y="1004"/>
                  </a:lnTo>
                  <a:lnTo>
                    <a:pt x="700" y="1476"/>
                  </a:lnTo>
                  <a:lnTo>
                    <a:pt x="700" y="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831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214" name="Freeform 210"/>
            <p:cNvSpPr>
              <a:spLocks/>
            </p:cNvSpPr>
            <p:nvPr/>
          </p:nvSpPr>
          <p:spPr bwMode="auto">
            <a:xfrm>
              <a:off x="950913" y="2068512"/>
              <a:ext cx="265112" cy="82550"/>
            </a:xfrm>
            <a:custGeom>
              <a:avLst/>
              <a:gdLst>
                <a:gd name="T0" fmla="*/ 501 w 501"/>
                <a:gd name="T1" fmla="*/ 66 h 157"/>
                <a:gd name="T2" fmla="*/ 501 w 501"/>
                <a:gd name="T3" fmla="*/ 28 h 157"/>
                <a:gd name="T4" fmla="*/ 501 w 501"/>
                <a:gd name="T5" fmla="*/ 0 h 157"/>
                <a:gd name="T6" fmla="*/ 0 w 501"/>
                <a:gd name="T7" fmla="*/ 70 h 157"/>
                <a:gd name="T8" fmla="*/ 0 w 501"/>
                <a:gd name="T9" fmla="*/ 157 h 157"/>
                <a:gd name="T10" fmla="*/ 501 w 501"/>
                <a:gd name="T11" fmla="*/ 6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157">
                  <a:moveTo>
                    <a:pt x="501" y="66"/>
                  </a:moveTo>
                  <a:lnTo>
                    <a:pt x="501" y="28"/>
                  </a:lnTo>
                  <a:lnTo>
                    <a:pt x="501" y="0"/>
                  </a:lnTo>
                  <a:lnTo>
                    <a:pt x="0" y="70"/>
                  </a:lnTo>
                  <a:lnTo>
                    <a:pt x="0" y="157"/>
                  </a:lnTo>
                  <a:lnTo>
                    <a:pt x="501" y="66"/>
                  </a:lnTo>
                  <a:close/>
                </a:path>
              </a:pathLst>
            </a:custGeom>
            <a:solidFill>
              <a:srgbClr val="D1831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215" name="Freeform 211"/>
            <p:cNvSpPr>
              <a:spLocks/>
            </p:cNvSpPr>
            <p:nvPr/>
          </p:nvSpPr>
          <p:spPr bwMode="auto">
            <a:xfrm>
              <a:off x="644525" y="1941512"/>
              <a:ext cx="571500" cy="163513"/>
            </a:xfrm>
            <a:custGeom>
              <a:avLst/>
              <a:gdLst>
                <a:gd name="T0" fmla="*/ 1081 w 1081"/>
                <a:gd name="T1" fmla="*/ 238 h 308"/>
                <a:gd name="T2" fmla="*/ 756 w 1081"/>
                <a:gd name="T3" fmla="*/ 119 h 308"/>
                <a:gd name="T4" fmla="*/ 434 w 1081"/>
                <a:gd name="T5" fmla="*/ 0 h 308"/>
                <a:gd name="T6" fmla="*/ 0 w 1081"/>
                <a:gd name="T7" fmla="*/ 42 h 308"/>
                <a:gd name="T8" fmla="*/ 580 w 1081"/>
                <a:gd name="T9" fmla="*/ 308 h 308"/>
                <a:gd name="T10" fmla="*/ 1081 w 1081"/>
                <a:gd name="T11" fmla="*/ 23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1" h="308">
                  <a:moveTo>
                    <a:pt x="1081" y="238"/>
                  </a:moveTo>
                  <a:lnTo>
                    <a:pt x="756" y="119"/>
                  </a:lnTo>
                  <a:lnTo>
                    <a:pt x="434" y="0"/>
                  </a:lnTo>
                  <a:lnTo>
                    <a:pt x="0" y="42"/>
                  </a:lnTo>
                  <a:lnTo>
                    <a:pt x="580" y="308"/>
                  </a:lnTo>
                  <a:lnTo>
                    <a:pt x="1081" y="238"/>
                  </a:lnTo>
                  <a:close/>
                </a:path>
              </a:pathLst>
            </a:custGeom>
            <a:solidFill>
              <a:srgbClr val="D1831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216" name="Freeform 212"/>
            <p:cNvSpPr>
              <a:spLocks noEditPoints="1"/>
            </p:cNvSpPr>
            <p:nvPr/>
          </p:nvSpPr>
          <p:spPr bwMode="auto">
            <a:xfrm>
              <a:off x="941388" y="2120900"/>
              <a:ext cx="374650" cy="652462"/>
            </a:xfrm>
            <a:custGeom>
              <a:avLst/>
              <a:gdLst>
                <a:gd name="T0" fmla="*/ 0 w 710"/>
                <a:gd name="T1" fmla="*/ 1231 h 1232"/>
                <a:gd name="T2" fmla="*/ 2 w 710"/>
                <a:gd name="T3" fmla="*/ 1232 h 1232"/>
                <a:gd name="T4" fmla="*/ 710 w 710"/>
                <a:gd name="T5" fmla="*/ 1045 h 1232"/>
                <a:gd name="T6" fmla="*/ 710 w 710"/>
                <a:gd name="T7" fmla="*/ 937 h 1232"/>
                <a:gd name="T8" fmla="*/ 710 w 710"/>
                <a:gd name="T9" fmla="*/ 0 h 1232"/>
                <a:gd name="T10" fmla="*/ 0 w 710"/>
                <a:gd name="T11" fmla="*/ 123 h 1232"/>
                <a:gd name="T12" fmla="*/ 0 w 710"/>
                <a:gd name="T13" fmla="*/ 1231 h 1232"/>
                <a:gd name="T14" fmla="*/ 414 w 710"/>
                <a:gd name="T15" fmla="*/ 224 h 1232"/>
                <a:gd name="T16" fmla="*/ 414 w 710"/>
                <a:gd name="T17" fmla="*/ 93 h 1232"/>
                <a:gd name="T18" fmla="*/ 520 w 710"/>
                <a:gd name="T19" fmla="*/ 74 h 1232"/>
                <a:gd name="T20" fmla="*/ 520 w 710"/>
                <a:gd name="T21" fmla="*/ 206 h 1232"/>
                <a:gd name="T22" fmla="*/ 414 w 710"/>
                <a:gd name="T23" fmla="*/ 224 h 1232"/>
                <a:gd name="T24" fmla="*/ 230 w 710"/>
                <a:gd name="T25" fmla="*/ 299 h 1232"/>
                <a:gd name="T26" fmla="*/ 351 w 710"/>
                <a:gd name="T27" fmla="*/ 278 h 1232"/>
                <a:gd name="T28" fmla="*/ 351 w 710"/>
                <a:gd name="T29" fmla="*/ 496 h 1232"/>
                <a:gd name="T30" fmla="*/ 231 w 710"/>
                <a:gd name="T31" fmla="*/ 516 h 1232"/>
                <a:gd name="T32" fmla="*/ 230 w 710"/>
                <a:gd name="T33" fmla="*/ 299 h 1232"/>
                <a:gd name="T34" fmla="*/ 351 w 710"/>
                <a:gd name="T35" fmla="*/ 235 h 1232"/>
                <a:gd name="T36" fmla="*/ 230 w 710"/>
                <a:gd name="T37" fmla="*/ 255 h 1232"/>
                <a:gd name="T38" fmla="*/ 230 w 710"/>
                <a:gd name="T39" fmla="*/ 125 h 1232"/>
                <a:gd name="T40" fmla="*/ 351 w 710"/>
                <a:gd name="T41" fmla="*/ 104 h 1232"/>
                <a:gd name="T42" fmla="*/ 351 w 710"/>
                <a:gd name="T43" fmla="*/ 235 h 1232"/>
                <a:gd name="T44" fmla="*/ 520 w 710"/>
                <a:gd name="T45" fmla="*/ 251 h 1232"/>
                <a:gd name="T46" fmla="*/ 520 w 710"/>
                <a:gd name="T47" fmla="*/ 465 h 1232"/>
                <a:gd name="T48" fmla="*/ 414 w 710"/>
                <a:gd name="T49" fmla="*/ 484 h 1232"/>
                <a:gd name="T50" fmla="*/ 414 w 710"/>
                <a:gd name="T51" fmla="*/ 269 h 1232"/>
                <a:gd name="T52" fmla="*/ 520 w 710"/>
                <a:gd name="T53" fmla="*/ 251 h 1232"/>
                <a:gd name="T54" fmla="*/ 520 w 710"/>
                <a:gd name="T55" fmla="*/ 514 h 1232"/>
                <a:gd name="T56" fmla="*/ 520 w 710"/>
                <a:gd name="T57" fmla="*/ 628 h 1232"/>
                <a:gd name="T58" fmla="*/ 414 w 710"/>
                <a:gd name="T59" fmla="*/ 651 h 1232"/>
                <a:gd name="T60" fmla="*/ 414 w 710"/>
                <a:gd name="T61" fmla="*/ 534 h 1232"/>
                <a:gd name="T62" fmla="*/ 520 w 710"/>
                <a:gd name="T63" fmla="*/ 514 h 1232"/>
                <a:gd name="T64" fmla="*/ 231 w 710"/>
                <a:gd name="T65" fmla="*/ 567 h 1232"/>
                <a:gd name="T66" fmla="*/ 351 w 710"/>
                <a:gd name="T67" fmla="*/ 545 h 1232"/>
                <a:gd name="T68" fmla="*/ 351 w 710"/>
                <a:gd name="T69" fmla="*/ 664 h 1232"/>
                <a:gd name="T70" fmla="*/ 231 w 710"/>
                <a:gd name="T71" fmla="*/ 691 h 1232"/>
                <a:gd name="T72" fmla="*/ 231 w 710"/>
                <a:gd name="T73" fmla="*/ 567 h 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10" h="1232">
                  <a:moveTo>
                    <a:pt x="0" y="1231"/>
                  </a:moveTo>
                  <a:lnTo>
                    <a:pt x="2" y="1232"/>
                  </a:lnTo>
                  <a:lnTo>
                    <a:pt x="710" y="1045"/>
                  </a:lnTo>
                  <a:lnTo>
                    <a:pt x="710" y="937"/>
                  </a:lnTo>
                  <a:lnTo>
                    <a:pt x="710" y="0"/>
                  </a:lnTo>
                  <a:lnTo>
                    <a:pt x="0" y="123"/>
                  </a:lnTo>
                  <a:lnTo>
                    <a:pt x="0" y="1231"/>
                  </a:lnTo>
                  <a:close/>
                  <a:moveTo>
                    <a:pt x="414" y="224"/>
                  </a:moveTo>
                  <a:lnTo>
                    <a:pt x="414" y="93"/>
                  </a:lnTo>
                  <a:lnTo>
                    <a:pt x="520" y="74"/>
                  </a:lnTo>
                  <a:lnTo>
                    <a:pt x="520" y="206"/>
                  </a:lnTo>
                  <a:lnTo>
                    <a:pt x="414" y="224"/>
                  </a:lnTo>
                  <a:close/>
                  <a:moveTo>
                    <a:pt x="230" y="299"/>
                  </a:moveTo>
                  <a:lnTo>
                    <a:pt x="351" y="278"/>
                  </a:lnTo>
                  <a:lnTo>
                    <a:pt x="351" y="496"/>
                  </a:lnTo>
                  <a:lnTo>
                    <a:pt x="231" y="516"/>
                  </a:lnTo>
                  <a:lnTo>
                    <a:pt x="230" y="299"/>
                  </a:lnTo>
                  <a:close/>
                  <a:moveTo>
                    <a:pt x="351" y="235"/>
                  </a:moveTo>
                  <a:lnTo>
                    <a:pt x="230" y="255"/>
                  </a:lnTo>
                  <a:lnTo>
                    <a:pt x="230" y="125"/>
                  </a:lnTo>
                  <a:lnTo>
                    <a:pt x="351" y="104"/>
                  </a:lnTo>
                  <a:lnTo>
                    <a:pt x="351" y="235"/>
                  </a:lnTo>
                  <a:close/>
                  <a:moveTo>
                    <a:pt x="520" y="251"/>
                  </a:moveTo>
                  <a:lnTo>
                    <a:pt x="520" y="465"/>
                  </a:lnTo>
                  <a:lnTo>
                    <a:pt x="414" y="484"/>
                  </a:lnTo>
                  <a:lnTo>
                    <a:pt x="414" y="269"/>
                  </a:lnTo>
                  <a:lnTo>
                    <a:pt x="520" y="251"/>
                  </a:lnTo>
                  <a:close/>
                  <a:moveTo>
                    <a:pt x="520" y="514"/>
                  </a:moveTo>
                  <a:lnTo>
                    <a:pt x="520" y="628"/>
                  </a:lnTo>
                  <a:lnTo>
                    <a:pt x="414" y="651"/>
                  </a:lnTo>
                  <a:lnTo>
                    <a:pt x="414" y="534"/>
                  </a:lnTo>
                  <a:lnTo>
                    <a:pt x="520" y="514"/>
                  </a:lnTo>
                  <a:close/>
                  <a:moveTo>
                    <a:pt x="231" y="567"/>
                  </a:moveTo>
                  <a:lnTo>
                    <a:pt x="351" y="545"/>
                  </a:lnTo>
                  <a:lnTo>
                    <a:pt x="351" y="664"/>
                  </a:lnTo>
                  <a:lnTo>
                    <a:pt x="231" y="691"/>
                  </a:lnTo>
                  <a:lnTo>
                    <a:pt x="231" y="567"/>
                  </a:lnTo>
                  <a:close/>
                </a:path>
              </a:pathLst>
            </a:custGeom>
            <a:solidFill>
              <a:srgbClr val="D1831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217" name="Freeform 213"/>
            <p:cNvSpPr>
              <a:spLocks/>
            </p:cNvSpPr>
            <p:nvPr/>
          </p:nvSpPr>
          <p:spPr bwMode="auto">
            <a:xfrm>
              <a:off x="1160463" y="2160587"/>
              <a:ext cx="55562" cy="79375"/>
            </a:xfrm>
            <a:custGeom>
              <a:avLst/>
              <a:gdLst>
                <a:gd name="T0" fmla="*/ 0 w 106"/>
                <a:gd name="T1" fmla="*/ 19 h 150"/>
                <a:gd name="T2" fmla="*/ 0 w 106"/>
                <a:gd name="T3" fmla="*/ 150 h 150"/>
                <a:gd name="T4" fmla="*/ 106 w 106"/>
                <a:gd name="T5" fmla="*/ 132 h 150"/>
                <a:gd name="T6" fmla="*/ 106 w 106"/>
                <a:gd name="T7" fmla="*/ 0 h 150"/>
                <a:gd name="T8" fmla="*/ 0 w 106"/>
                <a:gd name="T9" fmla="*/ 1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50">
                  <a:moveTo>
                    <a:pt x="0" y="19"/>
                  </a:moveTo>
                  <a:lnTo>
                    <a:pt x="0" y="150"/>
                  </a:lnTo>
                  <a:lnTo>
                    <a:pt x="106" y="132"/>
                  </a:lnTo>
                  <a:lnTo>
                    <a:pt x="106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Freeform 214"/>
            <p:cNvSpPr>
              <a:spLocks/>
            </p:cNvSpPr>
            <p:nvPr/>
          </p:nvSpPr>
          <p:spPr bwMode="auto">
            <a:xfrm>
              <a:off x="1062038" y="2268537"/>
              <a:ext cx="65087" cy="125413"/>
            </a:xfrm>
            <a:custGeom>
              <a:avLst/>
              <a:gdLst>
                <a:gd name="T0" fmla="*/ 121 w 121"/>
                <a:gd name="T1" fmla="*/ 0 h 238"/>
                <a:gd name="T2" fmla="*/ 0 w 121"/>
                <a:gd name="T3" fmla="*/ 21 h 238"/>
                <a:gd name="T4" fmla="*/ 1 w 121"/>
                <a:gd name="T5" fmla="*/ 238 h 238"/>
                <a:gd name="T6" fmla="*/ 121 w 121"/>
                <a:gd name="T7" fmla="*/ 218 h 238"/>
                <a:gd name="T8" fmla="*/ 121 w 121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38">
                  <a:moveTo>
                    <a:pt x="121" y="0"/>
                  </a:moveTo>
                  <a:lnTo>
                    <a:pt x="0" y="21"/>
                  </a:lnTo>
                  <a:lnTo>
                    <a:pt x="1" y="238"/>
                  </a:lnTo>
                  <a:lnTo>
                    <a:pt x="121" y="218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Freeform 215"/>
            <p:cNvSpPr>
              <a:spLocks/>
            </p:cNvSpPr>
            <p:nvPr/>
          </p:nvSpPr>
          <p:spPr bwMode="auto">
            <a:xfrm>
              <a:off x="1062038" y="2176462"/>
              <a:ext cx="65087" cy="79375"/>
            </a:xfrm>
            <a:custGeom>
              <a:avLst/>
              <a:gdLst>
                <a:gd name="T0" fmla="*/ 0 w 121"/>
                <a:gd name="T1" fmla="*/ 151 h 151"/>
                <a:gd name="T2" fmla="*/ 121 w 121"/>
                <a:gd name="T3" fmla="*/ 131 h 151"/>
                <a:gd name="T4" fmla="*/ 121 w 121"/>
                <a:gd name="T5" fmla="*/ 0 h 151"/>
                <a:gd name="T6" fmla="*/ 0 w 121"/>
                <a:gd name="T7" fmla="*/ 21 h 151"/>
                <a:gd name="T8" fmla="*/ 0 w 121"/>
                <a:gd name="T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1">
                  <a:moveTo>
                    <a:pt x="0" y="151"/>
                  </a:moveTo>
                  <a:lnTo>
                    <a:pt x="121" y="131"/>
                  </a:lnTo>
                  <a:lnTo>
                    <a:pt x="121" y="0"/>
                  </a:lnTo>
                  <a:lnTo>
                    <a:pt x="0" y="21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Freeform 216"/>
            <p:cNvSpPr>
              <a:spLocks/>
            </p:cNvSpPr>
            <p:nvPr/>
          </p:nvSpPr>
          <p:spPr bwMode="auto">
            <a:xfrm>
              <a:off x="1160463" y="2254250"/>
              <a:ext cx="55562" cy="123825"/>
            </a:xfrm>
            <a:custGeom>
              <a:avLst/>
              <a:gdLst>
                <a:gd name="T0" fmla="*/ 106 w 106"/>
                <a:gd name="T1" fmla="*/ 214 h 233"/>
                <a:gd name="T2" fmla="*/ 106 w 106"/>
                <a:gd name="T3" fmla="*/ 0 h 233"/>
                <a:gd name="T4" fmla="*/ 0 w 106"/>
                <a:gd name="T5" fmla="*/ 18 h 233"/>
                <a:gd name="T6" fmla="*/ 0 w 106"/>
                <a:gd name="T7" fmla="*/ 233 h 233"/>
                <a:gd name="T8" fmla="*/ 106 w 106"/>
                <a:gd name="T9" fmla="*/ 214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233">
                  <a:moveTo>
                    <a:pt x="106" y="214"/>
                  </a:moveTo>
                  <a:lnTo>
                    <a:pt x="106" y="0"/>
                  </a:lnTo>
                  <a:lnTo>
                    <a:pt x="0" y="18"/>
                  </a:lnTo>
                  <a:lnTo>
                    <a:pt x="0" y="233"/>
                  </a:lnTo>
                  <a:lnTo>
                    <a:pt x="106" y="2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Freeform 217"/>
            <p:cNvSpPr>
              <a:spLocks/>
            </p:cNvSpPr>
            <p:nvPr/>
          </p:nvSpPr>
          <p:spPr bwMode="auto">
            <a:xfrm>
              <a:off x="1160463" y="2393950"/>
              <a:ext cx="55562" cy="71437"/>
            </a:xfrm>
            <a:custGeom>
              <a:avLst/>
              <a:gdLst>
                <a:gd name="T0" fmla="*/ 106 w 106"/>
                <a:gd name="T1" fmla="*/ 114 h 137"/>
                <a:gd name="T2" fmla="*/ 106 w 106"/>
                <a:gd name="T3" fmla="*/ 0 h 137"/>
                <a:gd name="T4" fmla="*/ 0 w 106"/>
                <a:gd name="T5" fmla="*/ 20 h 137"/>
                <a:gd name="T6" fmla="*/ 0 w 106"/>
                <a:gd name="T7" fmla="*/ 137 h 137"/>
                <a:gd name="T8" fmla="*/ 106 w 106"/>
                <a:gd name="T9" fmla="*/ 1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37">
                  <a:moveTo>
                    <a:pt x="106" y="114"/>
                  </a:moveTo>
                  <a:lnTo>
                    <a:pt x="106" y="0"/>
                  </a:lnTo>
                  <a:lnTo>
                    <a:pt x="0" y="20"/>
                  </a:lnTo>
                  <a:lnTo>
                    <a:pt x="0" y="137"/>
                  </a:lnTo>
                  <a:lnTo>
                    <a:pt x="106" y="1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Freeform 218"/>
            <p:cNvSpPr>
              <a:spLocks/>
            </p:cNvSpPr>
            <p:nvPr/>
          </p:nvSpPr>
          <p:spPr bwMode="auto">
            <a:xfrm>
              <a:off x="1063625" y="2409825"/>
              <a:ext cx="63500" cy="77787"/>
            </a:xfrm>
            <a:custGeom>
              <a:avLst/>
              <a:gdLst>
                <a:gd name="T0" fmla="*/ 120 w 120"/>
                <a:gd name="T1" fmla="*/ 0 h 146"/>
                <a:gd name="T2" fmla="*/ 0 w 120"/>
                <a:gd name="T3" fmla="*/ 22 h 146"/>
                <a:gd name="T4" fmla="*/ 0 w 120"/>
                <a:gd name="T5" fmla="*/ 146 h 146"/>
                <a:gd name="T6" fmla="*/ 120 w 120"/>
                <a:gd name="T7" fmla="*/ 119 h 146"/>
                <a:gd name="T8" fmla="*/ 120 w 120"/>
                <a:gd name="T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46">
                  <a:moveTo>
                    <a:pt x="120" y="0"/>
                  </a:moveTo>
                  <a:lnTo>
                    <a:pt x="0" y="22"/>
                  </a:lnTo>
                  <a:lnTo>
                    <a:pt x="0" y="146"/>
                  </a:lnTo>
                  <a:lnTo>
                    <a:pt x="120" y="119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Freeform 219"/>
            <p:cNvSpPr>
              <a:spLocks/>
            </p:cNvSpPr>
            <p:nvPr/>
          </p:nvSpPr>
          <p:spPr bwMode="auto">
            <a:xfrm>
              <a:off x="1397000" y="1628775"/>
              <a:ext cx="269875" cy="107950"/>
            </a:xfrm>
            <a:custGeom>
              <a:avLst/>
              <a:gdLst>
                <a:gd name="T0" fmla="*/ 510 w 510"/>
                <a:gd name="T1" fmla="*/ 149 h 205"/>
                <a:gd name="T2" fmla="*/ 510 w 510"/>
                <a:gd name="T3" fmla="*/ 134 h 205"/>
                <a:gd name="T4" fmla="*/ 510 w 510"/>
                <a:gd name="T5" fmla="*/ 0 h 205"/>
                <a:gd name="T6" fmla="*/ 508 w 510"/>
                <a:gd name="T7" fmla="*/ 0 h 205"/>
                <a:gd name="T8" fmla="*/ 4 w 510"/>
                <a:gd name="T9" fmla="*/ 26 h 205"/>
                <a:gd name="T10" fmla="*/ 0 w 510"/>
                <a:gd name="T11" fmla="*/ 205 h 205"/>
                <a:gd name="T12" fmla="*/ 510 w 510"/>
                <a:gd name="T13" fmla="*/ 149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0" h="205">
                  <a:moveTo>
                    <a:pt x="510" y="149"/>
                  </a:moveTo>
                  <a:lnTo>
                    <a:pt x="510" y="134"/>
                  </a:lnTo>
                  <a:lnTo>
                    <a:pt x="510" y="0"/>
                  </a:lnTo>
                  <a:lnTo>
                    <a:pt x="508" y="0"/>
                  </a:lnTo>
                  <a:lnTo>
                    <a:pt x="4" y="26"/>
                  </a:lnTo>
                  <a:lnTo>
                    <a:pt x="0" y="205"/>
                  </a:lnTo>
                  <a:lnTo>
                    <a:pt x="510" y="149"/>
                  </a:lnTo>
                  <a:close/>
                </a:path>
              </a:pathLst>
            </a:custGeom>
            <a:solidFill>
              <a:srgbClr val="D1831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224" name="Freeform 220"/>
            <p:cNvSpPr>
              <a:spLocks/>
            </p:cNvSpPr>
            <p:nvPr/>
          </p:nvSpPr>
          <p:spPr bwMode="auto">
            <a:xfrm>
              <a:off x="1554163" y="2436812"/>
              <a:ext cx="155575" cy="169863"/>
            </a:xfrm>
            <a:custGeom>
              <a:avLst/>
              <a:gdLst>
                <a:gd name="T0" fmla="*/ 0 w 296"/>
                <a:gd name="T1" fmla="*/ 322 h 322"/>
                <a:gd name="T2" fmla="*/ 296 w 296"/>
                <a:gd name="T3" fmla="*/ 246 h 322"/>
                <a:gd name="T4" fmla="*/ 296 w 296"/>
                <a:gd name="T5" fmla="*/ 26 h 322"/>
                <a:gd name="T6" fmla="*/ 256 w 296"/>
                <a:gd name="T7" fmla="*/ 10 h 322"/>
                <a:gd name="T8" fmla="*/ 218 w 296"/>
                <a:gd name="T9" fmla="*/ 2 h 322"/>
                <a:gd name="T10" fmla="*/ 179 w 296"/>
                <a:gd name="T11" fmla="*/ 0 h 322"/>
                <a:gd name="T12" fmla="*/ 143 w 296"/>
                <a:gd name="T13" fmla="*/ 6 h 322"/>
                <a:gd name="T14" fmla="*/ 106 w 296"/>
                <a:gd name="T15" fmla="*/ 16 h 322"/>
                <a:gd name="T16" fmla="*/ 70 w 296"/>
                <a:gd name="T17" fmla="*/ 36 h 322"/>
                <a:gd name="T18" fmla="*/ 34 w 296"/>
                <a:gd name="T19" fmla="*/ 60 h 322"/>
                <a:gd name="T20" fmla="*/ 0 w 296"/>
                <a:gd name="T21" fmla="*/ 93 h 322"/>
                <a:gd name="T22" fmla="*/ 0 w 296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6" h="322">
                  <a:moveTo>
                    <a:pt x="0" y="322"/>
                  </a:moveTo>
                  <a:lnTo>
                    <a:pt x="296" y="246"/>
                  </a:lnTo>
                  <a:lnTo>
                    <a:pt x="296" y="26"/>
                  </a:lnTo>
                  <a:lnTo>
                    <a:pt x="256" y="10"/>
                  </a:lnTo>
                  <a:lnTo>
                    <a:pt x="218" y="2"/>
                  </a:lnTo>
                  <a:lnTo>
                    <a:pt x="179" y="0"/>
                  </a:lnTo>
                  <a:lnTo>
                    <a:pt x="143" y="6"/>
                  </a:lnTo>
                  <a:lnTo>
                    <a:pt x="106" y="16"/>
                  </a:lnTo>
                  <a:lnTo>
                    <a:pt x="70" y="36"/>
                  </a:lnTo>
                  <a:lnTo>
                    <a:pt x="34" y="60"/>
                  </a:lnTo>
                  <a:lnTo>
                    <a:pt x="0" y="93"/>
                  </a:lnTo>
                  <a:lnTo>
                    <a:pt x="0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221"/>
            <p:cNvSpPr>
              <a:spLocks/>
            </p:cNvSpPr>
            <p:nvPr/>
          </p:nvSpPr>
          <p:spPr bwMode="auto">
            <a:xfrm>
              <a:off x="1554163" y="2566987"/>
              <a:ext cx="157162" cy="44450"/>
            </a:xfrm>
            <a:custGeom>
              <a:avLst/>
              <a:gdLst>
                <a:gd name="T0" fmla="*/ 296 w 297"/>
                <a:gd name="T1" fmla="*/ 0 h 84"/>
                <a:gd name="T2" fmla="*/ 0 w 297"/>
                <a:gd name="T3" fmla="*/ 76 h 84"/>
                <a:gd name="T4" fmla="*/ 3 w 297"/>
                <a:gd name="T5" fmla="*/ 84 h 84"/>
                <a:gd name="T6" fmla="*/ 297 w 297"/>
                <a:gd name="T7" fmla="*/ 6 h 84"/>
                <a:gd name="T8" fmla="*/ 296 w 297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84">
                  <a:moveTo>
                    <a:pt x="296" y="0"/>
                  </a:moveTo>
                  <a:lnTo>
                    <a:pt x="0" y="76"/>
                  </a:lnTo>
                  <a:lnTo>
                    <a:pt x="3" y="84"/>
                  </a:lnTo>
                  <a:lnTo>
                    <a:pt x="297" y="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95A8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22"/>
            <p:cNvSpPr>
              <a:spLocks noChangeShapeType="1"/>
            </p:cNvSpPr>
            <p:nvPr/>
          </p:nvSpPr>
          <p:spPr bwMode="auto">
            <a:xfrm>
              <a:off x="1666875" y="1628775"/>
              <a:ext cx="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Freeform 223"/>
            <p:cNvSpPr>
              <a:spLocks/>
            </p:cNvSpPr>
            <p:nvPr/>
          </p:nvSpPr>
          <p:spPr bwMode="auto">
            <a:xfrm>
              <a:off x="941388" y="2773362"/>
              <a:ext cx="0" cy="0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1 h 1"/>
                <a:gd name="T4" fmla="*/ 0 w 2"/>
                <a:gd name="T5" fmla="*/ 0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2" y="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224"/>
            <p:cNvSpPr>
              <a:spLocks/>
            </p:cNvSpPr>
            <p:nvPr/>
          </p:nvSpPr>
          <p:spPr bwMode="auto">
            <a:xfrm>
              <a:off x="838200" y="1804987"/>
              <a:ext cx="63500" cy="71438"/>
            </a:xfrm>
            <a:custGeom>
              <a:avLst/>
              <a:gdLst>
                <a:gd name="T0" fmla="*/ 0 w 121"/>
                <a:gd name="T1" fmla="*/ 134 h 134"/>
                <a:gd name="T2" fmla="*/ 0 w 121"/>
                <a:gd name="T3" fmla="*/ 14 h 134"/>
                <a:gd name="T4" fmla="*/ 121 w 121"/>
                <a:gd name="T5" fmla="*/ 0 h 134"/>
                <a:gd name="T6" fmla="*/ 121 w 121"/>
                <a:gd name="T7" fmla="*/ 120 h 134"/>
                <a:gd name="T8" fmla="*/ 0 w 121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34">
                  <a:moveTo>
                    <a:pt x="0" y="134"/>
                  </a:moveTo>
                  <a:lnTo>
                    <a:pt x="0" y="14"/>
                  </a:lnTo>
                  <a:lnTo>
                    <a:pt x="121" y="0"/>
                  </a:lnTo>
                  <a:lnTo>
                    <a:pt x="121" y="12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225"/>
            <p:cNvSpPr>
              <a:spLocks/>
            </p:cNvSpPr>
            <p:nvPr/>
          </p:nvSpPr>
          <p:spPr bwMode="auto">
            <a:xfrm>
              <a:off x="942975" y="1793875"/>
              <a:ext cx="61913" cy="69850"/>
            </a:xfrm>
            <a:custGeom>
              <a:avLst/>
              <a:gdLst>
                <a:gd name="T0" fmla="*/ 0 w 115"/>
                <a:gd name="T1" fmla="*/ 13 h 131"/>
                <a:gd name="T2" fmla="*/ 115 w 115"/>
                <a:gd name="T3" fmla="*/ 0 h 131"/>
                <a:gd name="T4" fmla="*/ 115 w 115"/>
                <a:gd name="T5" fmla="*/ 118 h 131"/>
                <a:gd name="T6" fmla="*/ 0 w 115"/>
                <a:gd name="T7" fmla="*/ 131 h 131"/>
                <a:gd name="T8" fmla="*/ 0 w 115"/>
                <a:gd name="T9" fmla="*/ 1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31">
                  <a:moveTo>
                    <a:pt x="0" y="13"/>
                  </a:moveTo>
                  <a:lnTo>
                    <a:pt x="115" y="0"/>
                  </a:lnTo>
                  <a:lnTo>
                    <a:pt x="115" y="118"/>
                  </a:lnTo>
                  <a:lnTo>
                    <a:pt x="0" y="131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226"/>
            <p:cNvSpPr>
              <a:spLocks/>
            </p:cNvSpPr>
            <p:nvPr/>
          </p:nvSpPr>
          <p:spPr bwMode="auto">
            <a:xfrm>
              <a:off x="814388" y="1606550"/>
              <a:ext cx="66675" cy="65087"/>
            </a:xfrm>
            <a:custGeom>
              <a:avLst/>
              <a:gdLst>
                <a:gd name="T0" fmla="*/ 0 w 128"/>
                <a:gd name="T1" fmla="*/ 9 h 123"/>
                <a:gd name="T2" fmla="*/ 128 w 128"/>
                <a:gd name="T3" fmla="*/ 0 h 123"/>
                <a:gd name="T4" fmla="*/ 128 w 128"/>
                <a:gd name="T5" fmla="*/ 113 h 123"/>
                <a:gd name="T6" fmla="*/ 0 w 128"/>
                <a:gd name="T7" fmla="*/ 123 h 123"/>
                <a:gd name="T8" fmla="*/ 0 w 128"/>
                <a:gd name="T9" fmla="*/ 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3">
                  <a:moveTo>
                    <a:pt x="0" y="9"/>
                  </a:moveTo>
                  <a:lnTo>
                    <a:pt x="128" y="0"/>
                  </a:lnTo>
                  <a:lnTo>
                    <a:pt x="128" y="113"/>
                  </a:lnTo>
                  <a:lnTo>
                    <a:pt x="0" y="123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Freeform 227"/>
            <p:cNvSpPr>
              <a:spLocks/>
            </p:cNvSpPr>
            <p:nvPr/>
          </p:nvSpPr>
          <p:spPr bwMode="auto">
            <a:xfrm>
              <a:off x="1084263" y="1587500"/>
              <a:ext cx="66675" cy="65087"/>
            </a:xfrm>
            <a:custGeom>
              <a:avLst/>
              <a:gdLst>
                <a:gd name="T0" fmla="*/ 0 w 128"/>
                <a:gd name="T1" fmla="*/ 9 h 123"/>
                <a:gd name="T2" fmla="*/ 128 w 128"/>
                <a:gd name="T3" fmla="*/ 0 h 123"/>
                <a:gd name="T4" fmla="*/ 128 w 128"/>
                <a:gd name="T5" fmla="*/ 113 h 123"/>
                <a:gd name="T6" fmla="*/ 0 w 128"/>
                <a:gd name="T7" fmla="*/ 123 h 123"/>
                <a:gd name="T8" fmla="*/ 0 w 128"/>
                <a:gd name="T9" fmla="*/ 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3">
                  <a:moveTo>
                    <a:pt x="0" y="9"/>
                  </a:moveTo>
                  <a:lnTo>
                    <a:pt x="128" y="0"/>
                  </a:lnTo>
                  <a:lnTo>
                    <a:pt x="128" y="113"/>
                  </a:lnTo>
                  <a:lnTo>
                    <a:pt x="0" y="123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Freeform 228"/>
            <p:cNvSpPr>
              <a:spLocks/>
            </p:cNvSpPr>
            <p:nvPr/>
          </p:nvSpPr>
          <p:spPr bwMode="auto">
            <a:xfrm>
              <a:off x="950913" y="1597025"/>
              <a:ext cx="68262" cy="65087"/>
            </a:xfrm>
            <a:custGeom>
              <a:avLst/>
              <a:gdLst>
                <a:gd name="T0" fmla="*/ 0 w 127"/>
                <a:gd name="T1" fmla="*/ 9 h 124"/>
                <a:gd name="T2" fmla="*/ 127 w 127"/>
                <a:gd name="T3" fmla="*/ 0 h 124"/>
                <a:gd name="T4" fmla="*/ 127 w 127"/>
                <a:gd name="T5" fmla="*/ 113 h 124"/>
                <a:gd name="T6" fmla="*/ 0 w 127"/>
                <a:gd name="T7" fmla="*/ 124 h 124"/>
                <a:gd name="T8" fmla="*/ 0 w 127"/>
                <a:gd name="T9" fmla="*/ 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9"/>
                  </a:moveTo>
                  <a:lnTo>
                    <a:pt x="127" y="0"/>
                  </a:lnTo>
                  <a:lnTo>
                    <a:pt x="127" y="113"/>
                  </a:lnTo>
                  <a:lnTo>
                    <a:pt x="0" y="124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Freeform 229"/>
            <p:cNvSpPr>
              <a:spLocks/>
            </p:cNvSpPr>
            <p:nvPr/>
          </p:nvSpPr>
          <p:spPr bwMode="auto">
            <a:xfrm>
              <a:off x="1119188" y="2487612"/>
              <a:ext cx="50800" cy="68263"/>
            </a:xfrm>
            <a:custGeom>
              <a:avLst/>
              <a:gdLst>
                <a:gd name="T0" fmla="*/ 0 w 98"/>
                <a:gd name="T1" fmla="*/ 127 h 127"/>
                <a:gd name="T2" fmla="*/ 0 w 98"/>
                <a:gd name="T3" fmla="*/ 21 h 127"/>
                <a:gd name="T4" fmla="*/ 98 w 98"/>
                <a:gd name="T5" fmla="*/ 0 h 127"/>
                <a:gd name="T6" fmla="*/ 98 w 98"/>
                <a:gd name="T7" fmla="*/ 106 h 127"/>
                <a:gd name="T8" fmla="*/ 0 w 9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27">
                  <a:moveTo>
                    <a:pt x="0" y="127"/>
                  </a:moveTo>
                  <a:lnTo>
                    <a:pt x="0" y="21"/>
                  </a:lnTo>
                  <a:lnTo>
                    <a:pt x="98" y="0"/>
                  </a:lnTo>
                  <a:lnTo>
                    <a:pt x="98" y="106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Freeform 230"/>
            <p:cNvSpPr>
              <a:spLocks/>
            </p:cNvSpPr>
            <p:nvPr/>
          </p:nvSpPr>
          <p:spPr bwMode="auto">
            <a:xfrm>
              <a:off x="992188" y="2516187"/>
              <a:ext cx="57150" cy="66675"/>
            </a:xfrm>
            <a:custGeom>
              <a:avLst/>
              <a:gdLst>
                <a:gd name="T0" fmla="*/ 0 w 108"/>
                <a:gd name="T1" fmla="*/ 22 h 127"/>
                <a:gd name="T2" fmla="*/ 108 w 108"/>
                <a:gd name="T3" fmla="*/ 0 h 127"/>
                <a:gd name="T4" fmla="*/ 108 w 108"/>
                <a:gd name="T5" fmla="*/ 105 h 127"/>
                <a:gd name="T6" fmla="*/ 0 w 108"/>
                <a:gd name="T7" fmla="*/ 127 h 127"/>
                <a:gd name="T8" fmla="*/ 0 w 108"/>
                <a:gd name="T9" fmla="*/ 2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7">
                  <a:moveTo>
                    <a:pt x="0" y="22"/>
                  </a:moveTo>
                  <a:lnTo>
                    <a:pt x="108" y="0"/>
                  </a:lnTo>
                  <a:lnTo>
                    <a:pt x="108" y="105"/>
                  </a:lnTo>
                  <a:lnTo>
                    <a:pt x="0" y="127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Freeform 231"/>
            <p:cNvSpPr>
              <a:spLocks/>
            </p:cNvSpPr>
            <p:nvPr/>
          </p:nvSpPr>
          <p:spPr bwMode="auto">
            <a:xfrm>
              <a:off x="1225550" y="2468562"/>
              <a:ext cx="47625" cy="66675"/>
            </a:xfrm>
            <a:custGeom>
              <a:avLst/>
              <a:gdLst>
                <a:gd name="T0" fmla="*/ 0 w 90"/>
                <a:gd name="T1" fmla="*/ 127 h 127"/>
                <a:gd name="T2" fmla="*/ 0 w 90"/>
                <a:gd name="T3" fmla="*/ 19 h 127"/>
                <a:gd name="T4" fmla="*/ 90 w 90"/>
                <a:gd name="T5" fmla="*/ 0 h 127"/>
                <a:gd name="T6" fmla="*/ 90 w 90"/>
                <a:gd name="T7" fmla="*/ 107 h 127"/>
                <a:gd name="T8" fmla="*/ 0 w 90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27">
                  <a:moveTo>
                    <a:pt x="0" y="127"/>
                  </a:moveTo>
                  <a:lnTo>
                    <a:pt x="0" y="19"/>
                  </a:lnTo>
                  <a:lnTo>
                    <a:pt x="90" y="0"/>
                  </a:lnTo>
                  <a:lnTo>
                    <a:pt x="90" y="10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Freeform 232"/>
            <p:cNvSpPr>
              <a:spLocks/>
            </p:cNvSpPr>
            <p:nvPr/>
          </p:nvSpPr>
          <p:spPr bwMode="auto">
            <a:xfrm>
              <a:off x="1441450" y="1784350"/>
              <a:ext cx="93663" cy="90487"/>
            </a:xfrm>
            <a:custGeom>
              <a:avLst/>
              <a:gdLst>
                <a:gd name="T0" fmla="*/ 0 w 177"/>
                <a:gd name="T1" fmla="*/ 18 h 173"/>
                <a:gd name="T2" fmla="*/ 177 w 177"/>
                <a:gd name="T3" fmla="*/ 0 h 173"/>
                <a:gd name="T4" fmla="*/ 177 w 177"/>
                <a:gd name="T5" fmla="*/ 151 h 173"/>
                <a:gd name="T6" fmla="*/ 151 w 177"/>
                <a:gd name="T7" fmla="*/ 155 h 173"/>
                <a:gd name="T8" fmla="*/ 126 w 177"/>
                <a:gd name="T9" fmla="*/ 158 h 173"/>
                <a:gd name="T10" fmla="*/ 0 w 177"/>
                <a:gd name="T11" fmla="*/ 173 h 173"/>
                <a:gd name="T12" fmla="*/ 0 w 177"/>
                <a:gd name="T13" fmla="*/ 1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" h="173">
                  <a:moveTo>
                    <a:pt x="0" y="18"/>
                  </a:moveTo>
                  <a:lnTo>
                    <a:pt x="177" y="0"/>
                  </a:lnTo>
                  <a:lnTo>
                    <a:pt x="177" y="151"/>
                  </a:lnTo>
                  <a:lnTo>
                    <a:pt x="151" y="155"/>
                  </a:lnTo>
                  <a:lnTo>
                    <a:pt x="126" y="158"/>
                  </a:lnTo>
                  <a:lnTo>
                    <a:pt x="0" y="173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Freeform 233"/>
            <p:cNvSpPr>
              <a:spLocks/>
            </p:cNvSpPr>
            <p:nvPr/>
          </p:nvSpPr>
          <p:spPr bwMode="auto">
            <a:xfrm>
              <a:off x="1441450" y="1954212"/>
              <a:ext cx="93663" cy="123825"/>
            </a:xfrm>
            <a:custGeom>
              <a:avLst/>
              <a:gdLst>
                <a:gd name="T0" fmla="*/ 0 w 177"/>
                <a:gd name="T1" fmla="*/ 23 h 232"/>
                <a:gd name="T2" fmla="*/ 177 w 177"/>
                <a:gd name="T3" fmla="*/ 0 h 232"/>
                <a:gd name="T4" fmla="*/ 177 w 177"/>
                <a:gd name="T5" fmla="*/ 203 h 232"/>
                <a:gd name="T6" fmla="*/ 0 w 177"/>
                <a:gd name="T7" fmla="*/ 232 h 232"/>
                <a:gd name="T8" fmla="*/ 0 w 177"/>
                <a:gd name="T9" fmla="*/ 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232">
                  <a:moveTo>
                    <a:pt x="0" y="23"/>
                  </a:moveTo>
                  <a:lnTo>
                    <a:pt x="177" y="0"/>
                  </a:lnTo>
                  <a:lnTo>
                    <a:pt x="177" y="203"/>
                  </a:lnTo>
                  <a:lnTo>
                    <a:pt x="0" y="232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Freeform 234"/>
            <p:cNvSpPr>
              <a:spLocks/>
            </p:cNvSpPr>
            <p:nvPr/>
          </p:nvSpPr>
          <p:spPr bwMode="auto">
            <a:xfrm>
              <a:off x="1441450" y="2166937"/>
              <a:ext cx="93663" cy="120650"/>
            </a:xfrm>
            <a:custGeom>
              <a:avLst/>
              <a:gdLst>
                <a:gd name="T0" fmla="*/ 0 w 177"/>
                <a:gd name="T1" fmla="*/ 27 h 226"/>
                <a:gd name="T2" fmla="*/ 177 w 177"/>
                <a:gd name="T3" fmla="*/ 0 h 226"/>
                <a:gd name="T4" fmla="*/ 177 w 177"/>
                <a:gd name="T5" fmla="*/ 194 h 226"/>
                <a:gd name="T6" fmla="*/ 0 w 177"/>
                <a:gd name="T7" fmla="*/ 226 h 226"/>
                <a:gd name="T8" fmla="*/ 0 w 177"/>
                <a:gd name="T9" fmla="*/ 2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226">
                  <a:moveTo>
                    <a:pt x="0" y="27"/>
                  </a:moveTo>
                  <a:lnTo>
                    <a:pt x="177" y="0"/>
                  </a:lnTo>
                  <a:lnTo>
                    <a:pt x="177" y="194"/>
                  </a:lnTo>
                  <a:lnTo>
                    <a:pt x="0" y="22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Freeform 235"/>
            <p:cNvSpPr>
              <a:spLocks/>
            </p:cNvSpPr>
            <p:nvPr/>
          </p:nvSpPr>
          <p:spPr bwMode="auto">
            <a:xfrm>
              <a:off x="1730375" y="1754187"/>
              <a:ext cx="76200" cy="85725"/>
            </a:xfrm>
            <a:custGeom>
              <a:avLst/>
              <a:gdLst>
                <a:gd name="T0" fmla="*/ 0 w 144"/>
                <a:gd name="T1" fmla="*/ 16 h 164"/>
                <a:gd name="T2" fmla="*/ 144 w 144"/>
                <a:gd name="T3" fmla="*/ 0 h 164"/>
                <a:gd name="T4" fmla="*/ 144 w 144"/>
                <a:gd name="T5" fmla="*/ 148 h 164"/>
                <a:gd name="T6" fmla="*/ 0 w 144"/>
                <a:gd name="T7" fmla="*/ 164 h 164"/>
                <a:gd name="T8" fmla="*/ 0 w 144"/>
                <a:gd name="T9" fmla="*/ 1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64">
                  <a:moveTo>
                    <a:pt x="0" y="16"/>
                  </a:moveTo>
                  <a:lnTo>
                    <a:pt x="144" y="0"/>
                  </a:lnTo>
                  <a:lnTo>
                    <a:pt x="144" y="148"/>
                  </a:lnTo>
                  <a:lnTo>
                    <a:pt x="0" y="16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Freeform 236"/>
            <p:cNvSpPr>
              <a:spLocks/>
            </p:cNvSpPr>
            <p:nvPr/>
          </p:nvSpPr>
          <p:spPr bwMode="auto">
            <a:xfrm>
              <a:off x="1598613" y="1768475"/>
              <a:ext cx="80962" cy="87312"/>
            </a:xfrm>
            <a:custGeom>
              <a:avLst/>
              <a:gdLst>
                <a:gd name="T0" fmla="*/ 0 w 154"/>
                <a:gd name="T1" fmla="*/ 17 h 167"/>
                <a:gd name="T2" fmla="*/ 154 w 154"/>
                <a:gd name="T3" fmla="*/ 0 h 167"/>
                <a:gd name="T4" fmla="*/ 154 w 154"/>
                <a:gd name="T5" fmla="*/ 148 h 167"/>
                <a:gd name="T6" fmla="*/ 0 w 154"/>
                <a:gd name="T7" fmla="*/ 167 h 167"/>
                <a:gd name="T8" fmla="*/ 0 w 154"/>
                <a:gd name="T9" fmla="*/ 1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67">
                  <a:moveTo>
                    <a:pt x="0" y="17"/>
                  </a:moveTo>
                  <a:lnTo>
                    <a:pt x="154" y="0"/>
                  </a:lnTo>
                  <a:lnTo>
                    <a:pt x="154" y="148"/>
                  </a:lnTo>
                  <a:lnTo>
                    <a:pt x="0" y="16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Freeform 237"/>
            <p:cNvSpPr>
              <a:spLocks/>
            </p:cNvSpPr>
            <p:nvPr/>
          </p:nvSpPr>
          <p:spPr bwMode="auto">
            <a:xfrm>
              <a:off x="1598613" y="1935162"/>
              <a:ext cx="80962" cy="117475"/>
            </a:xfrm>
            <a:custGeom>
              <a:avLst/>
              <a:gdLst>
                <a:gd name="T0" fmla="*/ 154 w 154"/>
                <a:gd name="T1" fmla="*/ 196 h 222"/>
                <a:gd name="T2" fmla="*/ 0 w 154"/>
                <a:gd name="T3" fmla="*/ 222 h 222"/>
                <a:gd name="T4" fmla="*/ 0 w 154"/>
                <a:gd name="T5" fmla="*/ 21 h 222"/>
                <a:gd name="T6" fmla="*/ 154 w 154"/>
                <a:gd name="T7" fmla="*/ 0 h 222"/>
                <a:gd name="T8" fmla="*/ 154 w 154"/>
                <a:gd name="T9" fmla="*/ 196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222">
                  <a:moveTo>
                    <a:pt x="154" y="196"/>
                  </a:moveTo>
                  <a:lnTo>
                    <a:pt x="0" y="222"/>
                  </a:lnTo>
                  <a:lnTo>
                    <a:pt x="0" y="21"/>
                  </a:lnTo>
                  <a:lnTo>
                    <a:pt x="154" y="0"/>
                  </a:lnTo>
                  <a:lnTo>
                    <a:pt x="154" y="1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Freeform 238"/>
            <p:cNvSpPr>
              <a:spLocks/>
            </p:cNvSpPr>
            <p:nvPr/>
          </p:nvSpPr>
          <p:spPr bwMode="auto">
            <a:xfrm>
              <a:off x="1730375" y="1919287"/>
              <a:ext cx="76200" cy="111125"/>
            </a:xfrm>
            <a:custGeom>
              <a:avLst/>
              <a:gdLst>
                <a:gd name="T0" fmla="*/ 144 w 144"/>
                <a:gd name="T1" fmla="*/ 0 h 212"/>
                <a:gd name="T2" fmla="*/ 144 w 144"/>
                <a:gd name="T3" fmla="*/ 188 h 212"/>
                <a:gd name="T4" fmla="*/ 1 w 144"/>
                <a:gd name="T5" fmla="*/ 212 h 212"/>
                <a:gd name="T6" fmla="*/ 0 w 144"/>
                <a:gd name="T7" fmla="*/ 18 h 212"/>
                <a:gd name="T8" fmla="*/ 144 w 144"/>
                <a:gd name="T9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212">
                  <a:moveTo>
                    <a:pt x="144" y="0"/>
                  </a:moveTo>
                  <a:lnTo>
                    <a:pt x="144" y="188"/>
                  </a:lnTo>
                  <a:lnTo>
                    <a:pt x="1" y="212"/>
                  </a:lnTo>
                  <a:lnTo>
                    <a:pt x="0" y="18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Freeform 239"/>
            <p:cNvSpPr>
              <a:spLocks/>
            </p:cNvSpPr>
            <p:nvPr/>
          </p:nvSpPr>
          <p:spPr bwMode="auto">
            <a:xfrm>
              <a:off x="1730375" y="2122487"/>
              <a:ext cx="76200" cy="111125"/>
            </a:xfrm>
            <a:custGeom>
              <a:avLst/>
              <a:gdLst>
                <a:gd name="T0" fmla="*/ 143 w 143"/>
                <a:gd name="T1" fmla="*/ 183 h 211"/>
                <a:gd name="T2" fmla="*/ 0 w 143"/>
                <a:gd name="T3" fmla="*/ 211 h 211"/>
                <a:gd name="T4" fmla="*/ 0 w 143"/>
                <a:gd name="T5" fmla="*/ 25 h 211"/>
                <a:gd name="T6" fmla="*/ 143 w 143"/>
                <a:gd name="T7" fmla="*/ 0 h 211"/>
                <a:gd name="T8" fmla="*/ 143 w 143"/>
                <a:gd name="T9" fmla="*/ 18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211">
                  <a:moveTo>
                    <a:pt x="143" y="183"/>
                  </a:moveTo>
                  <a:lnTo>
                    <a:pt x="0" y="211"/>
                  </a:lnTo>
                  <a:lnTo>
                    <a:pt x="0" y="25"/>
                  </a:lnTo>
                  <a:lnTo>
                    <a:pt x="143" y="0"/>
                  </a:lnTo>
                  <a:lnTo>
                    <a:pt x="143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Freeform 240"/>
            <p:cNvSpPr>
              <a:spLocks/>
            </p:cNvSpPr>
            <p:nvPr/>
          </p:nvSpPr>
          <p:spPr bwMode="auto">
            <a:xfrm>
              <a:off x="1598613" y="2143125"/>
              <a:ext cx="80962" cy="114300"/>
            </a:xfrm>
            <a:custGeom>
              <a:avLst/>
              <a:gdLst>
                <a:gd name="T0" fmla="*/ 154 w 154"/>
                <a:gd name="T1" fmla="*/ 0 h 216"/>
                <a:gd name="T2" fmla="*/ 154 w 154"/>
                <a:gd name="T3" fmla="*/ 188 h 216"/>
                <a:gd name="T4" fmla="*/ 0 w 154"/>
                <a:gd name="T5" fmla="*/ 216 h 216"/>
                <a:gd name="T6" fmla="*/ 0 w 154"/>
                <a:gd name="T7" fmla="*/ 25 h 216"/>
                <a:gd name="T8" fmla="*/ 154 w 154"/>
                <a:gd name="T9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216">
                  <a:moveTo>
                    <a:pt x="154" y="0"/>
                  </a:moveTo>
                  <a:lnTo>
                    <a:pt x="154" y="188"/>
                  </a:lnTo>
                  <a:lnTo>
                    <a:pt x="0" y="216"/>
                  </a:lnTo>
                  <a:lnTo>
                    <a:pt x="0" y="25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Freeform 241"/>
            <p:cNvSpPr>
              <a:spLocks/>
            </p:cNvSpPr>
            <p:nvPr/>
          </p:nvSpPr>
          <p:spPr bwMode="auto">
            <a:xfrm>
              <a:off x="663575" y="2130425"/>
              <a:ext cx="60325" cy="119062"/>
            </a:xfrm>
            <a:custGeom>
              <a:avLst/>
              <a:gdLst>
                <a:gd name="T0" fmla="*/ 0 w 114"/>
                <a:gd name="T1" fmla="*/ 0 h 225"/>
                <a:gd name="T2" fmla="*/ 0 w 114"/>
                <a:gd name="T3" fmla="*/ 154 h 225"/>
                <a:gd name="T4" fmla="*/ 114 w 114"/>
                <a:gd name="T5" fmla="*/ 225 h 225"/>
                <a:gd name="T6" fmla="*/ 114 w 114"/>
                <a:gd name="T7" fmla="*/ 66 h 225"/>
                <a:gd name="T8" fmla="*/ 0 w 114"/>
                <a:gd name="T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25">
                  <a:moveTo>
                    <a:pt x="0" y="0"/>
                  </a:moveTo>
                  <a:lnTo>
                    <a:pt x="0" y="154"/>
                  </a:lnTo>
                  <a:lnTo>
                    <a:pt x="114" y="225"/>
                  </a:lnTo>
                  <a:lnTo>
                    <a:pt x="114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Freeform 242"/>
            <p:cNvSpPr>
              <a:spLocks/>
            </p:cNvSpPr>
            <p:nvPr/>
          </p:nvSpPr>
          <p:spPr bwMode="auto">
            <a:xfrm>
              <a:off x="749300" y="2178050"/>
              <a:ext cx="60325" cy="123825"/>
            </a:xfrm>
            <a:custGeom>
              <a:avLst/>
              <a:gdLst>
                <a:gd name="T0" fmla="*/ 115 w 115"/>
                <a:gd name="T1" fmla="*/ 65 h 234"/>
                <a:gd name="T2" fmla="*/ 0 w 115"/>
                <a:gd name="T3" fmla="*/ 0 h 234"/>
                <a:gd name="T4" fmla="*/ 0 w 115"/>
                <a:gd name="T5" fmla="*/ 162 h 234"/>
                <a:gd name="T6" fmla="*/ 115 w 115"/>
                <a:gd name="T7" fmla="*/ 234 h 234"/>
                <a:gd name="T8" fmla="*/ 115 w 115"/>
                <a:gd name="T9" fmla="*/ 65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234">
                  <a:moveTo>
                    <a:pt x="115" y="65"/>
                  </a:moveTo>
                  <a:lnTo>
                    <a:pt x="0" y="0"/>
                  </a:lnTo>
                  <a:lnTo>
                    <a:pt x="0" y="162"/>
                  </a:lnTo>
                  <a:lnTo>
                    <a:pt x="115" y="234"/>
                  </a:lnTo>
                  <a:lnTo>
                    <a:pt x="115" y="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Freeform 243"/>
            <p:cNvSpPr>
              <a:spLocks/>
            </p:cNvSpPr>
            <p:nvPr/>
          </p:nvSpPr>
          <p:spPr bwMode="auto">
            <a:xfrm>
              <a:off x="1085850" y="1792287"/>
              <a:ext cx="84138" cy="123825"/>
            </a:xfrm>
            <a:custGeom>
              <a:avLst/>
              <a:gdLst>
                <a:gd name="T0" fmla="*/ 159 w 159"/>
                <a:gd name="T1" fmla="*/ 46 h 235"/>
                <a:gd name="T2" fmla="*/ 0 w 159"/>
                <a:gd name="T3" fmla="*/ 0 h 235"/>
                <a:gd name="T4" fmla="*/ 0 w 159"/>
                <a:gd name="T5" fmla="*/ 179 h 235"/>
                <a:gd name="T6" fmla="*/ 159 w 159"/>
                <a:gd name="T7" fmla="*/ 235 h 235"/>
                <a:gd name="T8" fmla="*/ 159 w 159"/>
                <a:gd name="T9" fmla="*/ 46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235">
                  <a:moveTo>
                    <a:pt x="159" y="46"/>
                  </a:moveTo>
                  <a:lnTo>
                    <a:pt x="0" y="0"/>
                  </a:lnTo>
                  <a:lnTo>
                    <a:pt x="0" y="179"/>
                  </a:lnTo>
                  <a:lnTo>
                    <a:pt x="159" y="235"/>
                  </a:lnTo>
                  <a:lnTo>
                    <a:pt x="159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Freeform 244"/>
            <p:cNvSpPr>
              <a:spLocks/>
            </p:cNvSpPr>
            <p:nvPr/>
          </p:nvSpPr>
          <p:spPr bwMode="auto">
            <a:xfrm>
              <a:off x="1220788" y="1831975"/>
              <a:ext cx="96837" cy="138112"/>
            </a:xfrm>
            <a:custGeom>
              <a:avLst/>
              <a:gdLst>
                <a:gd name="T0" fmla="*/ 183 w 183"/>
                <a:gd name="T1" fmla="*/ 54 h 261"/>
                <a:gd name="T2" fmla="*/ 0 w 183"/>
                <a:gd name="T3" fmla="*/ 0 h 261"/>
                <a:gd name="T4" fmla="*/ 0 w 183"/>
                <a:gd name="T5" fmla="*/ 195 h 261"/>
                <a:gd name="T6" fmla="*/ 183 w 183"/>
                <a:gd name="T7" fmla="*/ 261 h 261"/>
                <a:gd name="T8" fmla="*/ 183 w 183"/>
                <a:gd name="T9" fmla="*/ 54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261">
                  <a:moveTo>
                    <a:pt x="183" y="54"/>
                  </a:moveTo>
                  <a:lnTo>
                    <a:pt x="0" y="0"/>
                  </a:lnTo>
                  <a:lnTo>
                    <a:pt x="0" y="195"/>
                  </a:lnTo>
                  <a:lnTo>
                    <a:pt x="183" y="261"/>
                  </a:lnTo>
                  <a:lnTo>
                    <a:pt x="18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Freeform 245"/>
            <p:cNvSpPr>
              <a:spLocks/>
            </p:cNvSpPr>
            <p:nvPr/>
          </p:nvSpPr>
          <p:spPr bwMode="auto">
            <a:xfrm>
              <a:off x="1454150" y="1484312"/>
              <a:ext cx="255588" cy="30163"/>
            </a:xfrm>
            <a:custGeom>
              <a:avLst/>
              <a:gdLst>
                <a:gd name="T0" fmla="*/ 422 w 485"/>
                <a:gd name="T1" fmla="*/ 0 h 55"/>
                <a:gd name="T2" fmla="*/ 1 w 485"/>
                <a:gd name="T3" fmla="*/ 36 h 55"/>
                <a:gd name="T4" fmla="*/ 0 w 485"/>
                <a:gd name="T5" fmla="*/ 38 h 55"/>
                <a:gd name="T6" fmla="*/ 25 w 485"/>
                <a:gd name="T7" fmla="*/ 55 h 55"/>
                <a:gd name="T8" fmla="*/ 25 w 485"/>
                <a:gd name="T9" fmla="*/ 54 h 55"/>
                <a:gd name="T10" fmla="*/ 485 w 485"/>
                <a:gd name="T11" fmla="*/ 5 h 55"/>
                <a:gd name="T12" fmla="*/ 422 w 485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5" h="55">
                  <a:moveTo>
                    <a:pt x="422" y="0"/>
                  </a:moveTo>
                  <a:lnTo>
                    <a:pt x="1" y="36"/>
                  </a:lnTo>
                  <a:lnTo>
                    <a:pt x="0" y="38"/>
                  </a:lnTo>
                  <a:lnTo>
                    <a:pt x="25" y="55"/>
                  </a:lnTo>
                  <a:lnTo>
                    <a:pt x="25" y="54"/>
                  </a:lnTo>
                  <a:lnTo>
                    <a:pt x="485" y="5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Freeform 246"/>
            <p:cNvSpPr>
              <a:spLocks/>
            </p:cNvSpPr>
            <p:nvPr/>
          </p:nvSpPr>
          <p:spPr bwMode="auto">
            <a:xfrm>
              <a:off x="1454150" y="1504950"/>
              <a:ext cx="12700" cy="255587"/>
            </a:xfrm>
            <a:custGeom>
              <a:avLst/>
              <a:gdLst>
                <a:gd name="T0" fmla="*/ 25 w 25"/>
                <a:gd name="T1" fmla="*/ 17 h 482"/>
                <a:gd name="T2" fmla="*/ 0 w 25"/>
                <a:gd name="T3" fmla="*/ 0 h 482"/>
                <a:gd name="T4" fmla="*/ 0 w 25"/>
                <a:gd name="T5" fmla="*/ 456 h 482"/>
                <a:gd name="T6" fmla="*/ 3 w 25"/>
                <a:gd name="T7" fmla="*/ 455 h 482"/>
                <a:gd name="T8" fmla="*/ 25 w 25"/>
                <a:gd name="T9" fmla="*/ 482 h 482"/>
                <a:gd name="T10" fmla="*/ 25 w 25"/>
                <a:gd name="T11" fmla="*/ 18 h 482"/>
                <a:gd name="T12" fmla="*/ 25 w 25"/>
                <a:gd name="T13" fmla="*/ 1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482">
                  <a:moveTo>
                    <a:pt x="25" y="17"/>
                  </a:moveTo>
                  <a:lnTo>
                    <a:pt x="0" y="0"/>
                  </a:lnTo>
                  <a:lnTo>
                    <a:pt x="0" y="456"/>
                  </a:lnTo>
                  <a:lnTo>
                    <a:pt x="3" y="455"/>
                  </a:lnTo>
                  <a:lnTo>
                    <a:pt x="25" y="482"/>
                  </a:lnTo>
                  <a:lnTo>
                    <a:pt x="25" y="18"/>
                  </a:lnTo>
                  <a:lnTo>
                    <a:pt x="25" y="17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Freeform 247"/>
            <p:cNvSpPr>
              <a:spLocks/>
            </p:cNvSpPr>
            <p:nvPr/>
          </p:nvSpPr>
          <p:spPr bwMode="auto">
            <a:xfrm>
              <a:off x="1466850" y="1487487"/>
              <a:ext cx="244475" cy="273050"/>
            </a:xfrm>
            <a:custGeom>
              <a:avLst/>
              <a:gdLst>
                <a:gd name="T0" fmla="*/ 0 w 462"/>
                <a:gd name="T1" fmla="*/ 49 h 515"/>
                <a:gd name="T2" fmla="*/ 0 w 462"/>
                <a:gd name="T3" fmla="*/ 51 h 515"/>
                <a:gd name="T4" fmla="*/ 0 w 462"/>
                <a:gd name="T5" fmla="*/ 515 h 515"/>
                <a:gd name="T6" fmla="*/ 462 w 462"/>
                <a:gd name="T7" fmla="*/ 465 h 515"/>
                <a:gd name="T8" fmla="*/ 462 w 462"/>
                <a:gd name="T9" fmla="*/ 0 h 515"/>
                <a:gd name="T10" fmla="*/ 460 w 462"/>
                <a:gd name="T11" fmla="*/ 0 h 515"/>
                <a:gd name="T12" fmla="*/ 0 w 462"/>
                <a:gd name="T13" fmla="*/ 49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2" h="515">
                  <a:moveTo>
                    <a:pt x="0" y="49"/>
                  </a:moveTo>
                  <a:lnTo>
                    <a:pt x="0" y="51"/>
                  </a:lnTo>
                  <a:lnTo>
                    <a:pt x="0" y="515"/>
                  </a:lnTo>
                  <a:lnTo>
                    <a:pt x="462" y="465"/>
                  </a:lnTo>
                  <a:lnTo>
                    <a:pt x="462" y="0"/>
                  </a:lnTo>
                  <a:lnTo>
                    <a:pt x="460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Freeform 248"/>
            <p:cNvSpPr>
              <a:spLocks/>
            </p:cNvSpPr>
            <p:nvPr/>
          </p:nvSpPr>
          <p:spPr bwMode="auto">
            <a:xfrm>
              <a:off x="1473200" y="1492250"/>
              <a:ext cx="231775" cy="258762"/>
            </a:xfrm>
            <a:custGeom>
              <a:avLst/>
              <a:gdLst>
                <a:gd name="T0" fmla="*/ 0 w 438"/>
                <a:gd name="T1" fmla="*/ 47 h 488"/>
                <a:gd name="T2" fmla="*/ 0 w 438"/>
                <a:gd name="T3" fmla="*/ 488 h 488"/>
                <a:gd name="T4" fmla="*/ 438 w 438"/>
                <a:gd name="T5" fmla="*/ 441 h 488"/>
                <a:gd name="T6" fmla="*/ 438 w 438"/>
                <a:gd name="T7" fmla="*/ 0 h 488"/>
                <a:gd name="T8" fmla="*/ 0 w 438"/>
                <a:gd name="T9" fmla="*/ 47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" h="488">
                  <a:moveTo>
                    <a:pt x="0" y="47"/>
                  </a:moveTo>
                  <a:lnTo>
                    <a:pt x="0" y="488"/>
                  </a:lnTo>
                  <a:lnTo>
                    <a:pt x="438" y="441"/>
                  </a:lnTo>
                  <a:lnTo>
                    <a:pt x="438" y="0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Freeform 249"/>
            <p:cNvSpPr>
              <a:spLocks/>
            </p:cNvSpPr>
            <p:nvPr/>
          </p:nvSpPr>
          <p:spPr bwMode="auto">
            <a:xfrm>
              <a:off x="1477963" y="1497012"/>
              <a:ext cx="222250" cy="247650"/>
            </a:xfrm>
            <a:custGeom>
              <a:avLst/>
              <a:gdLst>
                <a:gd name="T0" fmla="*/ 422 w 422"/>
                <a:gd name="T1" fmla="*/ 424 h 469"/>
                <a:gd name="T2" fmla="*/ 422 w 422"/>
                <a:gd name="T3" fmla="*/ 0 h 469"/>
                <a:gd name="T4" fmla="*/ 0 w 422"/>
                <a:gd name="T5" fmla="*/ 45 h 469"/>
                <a:gd name="T6" fmla="*/ 0 w 422"/>
                <a:gd name="T7" fmla="*/ 469 h 469"/>
                <a:gd name="T8" fmla="*/ 422 w 422"/>
                <a:gd name="T9" fmla="*/ 42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469">
                  <a:moveTo>
                    <a:pt x="422" y="424"/>
                  </a:moveTo>
                  <a:lnTo>
                    <a:pt x="422" y="0"/>
                  </a:lnTo>
                  <a:lnTo>
                    <a:pt x="0" y="45"/>
                  </a:lnTo>
                  <a:lnTo>
                    <a:pt x="0" y="469"/>
                  </a:lnTo>
                  <a:lnTo>
                    <a:pt x="422" y="4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Freeform 250"/>
            <p:cNvSpPr>
              <a:spLocks/>
            </p:cNvSpPr>
            <p:nvPr/>
          </p:nvSpPr>
          <p:spPr bwMode="auto">
            <a:xfrm>
              <a:off x="1508125" y="1533525"/>
              <a:ext cx="165100" cy="165100"/>
            </a:xfrm>
            <a:custGeom>
              <a:avLst/>
              <a:gdLst>
                <a:gd name="T0" fmla="*/ 206 w 312"/>
                <a:gd name="T1" fmla="*/ 199 h 312"/>
                <a:gd name="T2" fmla="*/ 312 w 312"/>
                <a:gd name="T3" fmla="*/ 187 h 312"/>
                <a:gd name="T4" fmla="*/ 312 w 312"/>
                <a:gd name="T5" fmla="*/ 90 h 312"/>
                <a:gd name="T6" fmla="*/ 206 w 312"/>
                <a:gd name="T7" fmla="*/ 102 h 312"/>
                <a:gd name="T8" fmla="*/ 206 w 312"/>
                <a:gd name="T9" fmla="*/ 0 h 312"/>
                <a:gd name="T10" fmla="*/ 105 w 312"/>
                <a:gd name="T11" fmla="*/ 12 h 312"/>
                <a:gd name="T12" fmla="*/ 105 w 312"/>
                <a:gd name="T13" fmla="*/ 113 h 312"/>
                <a:gd name="T14" fmla="*/ 0 w 312"/>
                <a:gd name="T15" fmla="*/ 126 h 312"/>
                <a:gd name="T16" fmla="*/ 0 w 312"/>
                <a:gd name="T17" fmla="*/ 223 h 312"/>
                <a:gd name="T18" fmla="*/ 105 w 312"/>
                <a:gd name="T19" fmla="*/ 210 h 312"/>
                <a:gd name="T20" fmla="*/ 105 w 312"/>
                <a:gd name="T21" fmla="*/ 312 h 312"/>
                <a:gd name="T22" fmla="*/ 206 w 312"/>
                <a:gd name="T23" fmla="*/ 300 h 312"/>
                <a:gd name="T24" fmla="*/ 206 w 312"/>
                <a:gd name="T25" fmla="*/ 199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2" h="312">
                  <a:moveTo>
                    <a:pt x="206" y="199"/>
                  </a:moveTo>
                  <a:lnTo>
                    <a:pt x="312" y="187"/>
                  </a:lnTo>
                  <a:lnTo>
                    <a:pt x="312" y="90"/>
                  </a:lnTo>
                  <a:lnTo>
                    <a:pt x="206" y="102"/>
                  </a:lnTo>
                  <a:lnTo>
                    <a:pt x="206" y="0"/>
                  </a:lnTo>
                  <a:lnTo>
                    <a:pt x="105" y="12"/>
                  </a:lnTo>
                  <a:lnTo>
                    <a:pt x="105" y="113"/>
                  </a:lnTo>
                  <a:lnTo>
                    <a:pt x="0" y="126"/>
                  </a:lnTo>
                  <a:lnTo>
                    <a:pt x="0" y="223"/>
                  </a:lnTo>
                  <a:lnTo>
                    <a:pt x="105" y="210"/>
                  </a:lnTo>
                  <a:lnTo>
                    <a:pt x="105" y="312"/>
                  </a:lnTo>
                  <a:lnTo>
                    <a:pt x="206" y="300"/>
                  </a:lnTo>
                  <a:lnTo>
                    <a:pt x="206" y="19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Freeform 251"/>
            <p:cNvSpPr>
              <a:spLocks noEditPoints="1"/>
            </p:cNvSpPr>
            <p:nvPr/>
          </p:nvSpPr>
          <p:spPr bwMode="auto">
            <a:xfrm>
              <a:off x="1822450" y="2649537"/>
              <a:ext cx="728663" cy="523875"/>
            </a:xfrm>
            <a:custGeom>
              <a:avLst/>
              <a:gdLst>
                <a:gd name="T0" fmla="*/ 6 w 1378"/>
                <a:gd name="T1" fmla="*/ 622 h 989"/>
                <a:gd name="T2" fmla="*/ 1 w 1378"/>
                <a:gd name="T3" fmla="*/ 646 h 989"/>
                <a:gd name="T4" fmla="*/ 7 w 1378"/>
                <a:gd name="T5" fmla="*/ 660 h 989"/>
                <a:gd name="T6" fmla="*/ 7 w 1378"/>
                <a:gd name="T7" fmla="*/ 655 h 989"/>
                <a:gd name="T8" fmla="*/ 10 w 1378"/>
                <a:gd name="T9" fmla="*/ 649 h 989"/>
                <a:gd name="T10" fmla="*/ 13 w 1378"/>
                <a:gd name="T11" fmla="*/ 648 h 989"/>
                <a:gd name="T12" fmla="*/ 445 w 1378"/>
                <a:gd name="T13" fmla="*/ 869 h 989"/>
                <a:gd name="T14" fmla="*/ 658 w 1378"/>
                <a:gd name="T15" fmla="*/ 979 h 989"/>
                <a:gd name="T16" fmla="*/ 683 w 1378"/>
                <a:gd name="T17" fmla="*/ 989 h 989"/>
                <a:gd name="T18" fmla="*/ 664 w 1378"/>
                <a:gd name="T19" fmla="*/ 976 h 989"/>
                <a:gd name="T20" fmla="*/ 25 w 1378"/>
                <a:gd name="T21" fmla="*/ 643 h 989"/>
                <a:gd name="T22" fmla="*/ 16 w 1378"/>
                <a:gd name="T23" fmla="*/ 641 h 989"/>
                <a:gd name="T24" fmla="*/ 8 w 1378"/>
                <a:gd name="T25" fmla="*/ 644 h 989"/>
                <a:gd name="T26" fmla="*/ 12 w 1378"/>
                <a:gd name="T27" fmla="*/ 637 h 989"/>
                <a:gd name="T28" fmla="*/ 20 w 1378"/>
                <a:gd name="T29" fmla="*/ 636 h 989"/>
                <a:gd name="T30" fmla="*/ 30 w 1378"/>
                <a:gd name="T31" fmla="*/ 636 h 989"/>
                <a:gd name="T32" fmla="*/ 668 w 1378"/>
                <a:gd name="T33" fmla="*/ 968 h 989"/>
                <a:gd name="T34" fmla="*/ 696 w 1378"/>
                <a:gd name="T35" fmla="*/ 976 h 989"/>
                <a:gd name="T36" fmla="*/ 726 w 1378"/>
                <a:gd name="T37" fmla="*/ 974 h 989"/>
                <a:gd name="T38" fmla="*/ 1364 w 1378"/>
                <a:gd name="T39" fmla="*/ 234 h 989"/>
                <a:gd name="T40" fmla="*/ 1361 w 1378"/>
                <a:gd name="T41" fmla="*/ 211 h 989"/>
                <a:gd name="T42" fmla="*/ 1352 w 1378"/>
                <a:gd name="T43" fmla="*/ 197 h 989"/>
                <a:gd name="T44" fmla="*/ 1367 w 1378"/>
                <a:gd name="T45" fmla="*/ 205 h 989"/>
                <a:gd name="T46" fmla="*/ 1374 w 1378"/>
                <a:gd name="T47" fmla="*/ 218 h 989"/>
                <a:gd name="T48" fmla="*/ 1378 w 1378"/>
                <a:gd name="T49" fmla="*/ 223 h 989"/>
                <a:gd name="T50" fmla="*/ 1372 w 1378"/>
                <a:gd name="T51" fmla="*/ 203 h 989"/>
                <a:gd name="T52" fmla="*/ 1354 w 1378"/>
                <a:gd name="T53" fmla="*/ 189 h 989"/>
                <a:gd name="T54" fmla="*/ 1034 w 1378"/>
                <a:gd name="T55" fmla="*/ 76 h 989"/>
                <a:gd name="T56" fmla="*/ 742 w 1378"/>
                <a:gd name="T57" fmla="*/ 0 h 989"/>
                <a:gd name="T58" fmla="*/ 8 w 1378"/>
                <a:gd name="T59" fmla="*/ 622 h 989"/>
                <a:gd name="T60" fmla="*/ 23 w 1378"/>
                <a:gd name="T61" fmla="*/ 622 h 989"/>
                <a:gd name="T62" fmla="*/ 19 w 1378"/>
                <a:gd name="T63" fmla="*/ 625 h 989"/>
                <a:gd name="T64" fmla="*/ 733 w 1378"/>
                <a:gd name="T65" fmla="*/ 14 h 989"/>
                <a:gd name="T66" fmla="*/ 743 w 1378"/>
                <a:gd name="T67" fmla="*/ 10 h 989"/>
                <a:gd name="T68" fmla="*/ 746 w 1378"/>
                <a:gd name="T69" fmla="*/ 24 h 989"/>
                <a:gd name="T70" fmla="*/ 47 w 1378"/>
                <a:gd name="T71" fmla="*/ 622 h 989"/>
                <a:gd name="T72" fmla="*/ 37 w 1378"/>
                <a:gd name="T73" fmla="*/ 625 h 989"/>
                <a:gd name="T74" fmla="*/ 30 w 1378"/>
                <a:gd name="T75" fmla="*/ 622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78" h="989">
                  <a:moveTo>
                    <a:pt x="8" y="622"/>
                  </a:moveTo>
                  <a:lnTo>
                    <a:pt x="6" y="622"/>
                  </a:lnTo>
                  <a:lnTo>
                    <a:pt x="0" y="634"/>
                  </a:lnTo>
                  <a:lnTo>
                    <a:pt x="1" y="646"/>
                  </a:lnTo>
                  <a:lnTo>
                    <a:pt x="7" y="661"/>
                  </a:lnTo>
                  <a:lnTo>
                    <a:pt x="7" y="660"/>
                  </a:lnTo>
                  <a:lnTo>
                    <a:pt x="6" y="657"/>
                  </a:lnTo>
                  <a:lnTo>
                    <a:pt x="7" y="655"/>
                  </a:lnTo>
                  <a:lnTo>
                    <a:pt x="8" y="651"/>
                  </a:lnTo>
                  <a:lnTo>
                    <a:pt x="10" y="649"/>
                  </a:lnTo>
                  <a:lnTo>
                    <a:pt x="11" y="649"/>
                  </a:lnTo>
                  <a:lnTo>
                    <a:pt x="13" y="648"/>
                  </a:lnTo>
                  <a:lnTo>
                    <a:pt x="20" y="650"/>
                  </a:lnTo>
                  <a:lnTo>
                    <a:pt x="445" y="869"/>
                  </a:lnTo>
                  <a:lnTo>
                    <a:pt x="650" y="974"/>
                  </a:lnTo>
                  <a:lnTo>
                    <a:pt x="658" y="979"/>
                  </a:lnTo>
                  <a:lnTo>
                    <a:pt x="680" y="988"/>
                  </a:lnTo>
                  <a:lnTo>
                    <a:pt x="683" y="989"/>
                  </a:lnTo>
                  <a:lnTo>
                    <a:pt x="684" y="986"/>
                  </a:lnTo>
                  <a:lnTo>
                    <a:pt x="664" y="976"/>
                  </a:lnTo>
                  <a:lnTo>
                    <a:pt x="655" y="970"/>
                  </a:lnTo>
                  <a:lnTo>
                    <a:pt x="25" y="643"/>
                  </a:lnTo>
                  <a:lnTo>
                    <a:pt x="19" y="642"/>
                  </a:lnTo>
                  <a:lnTo>
                    <a:pt x="16" y="641"/>
                  </a:lnTo>
                  <a:lnTo>
                    <a:pt x="10" y="642"/>
                  </a:lnTo>
                  <a:lnTo>
                    <a:pt x="8" y="644"/>
                  </a:lnTo>
                  <a:lnTo>
                    <a:pt x="7" y="644"/>
                  </a:lnTo>
                  <a:lnTo>
                    <a:pt x="12" y="637"/>
                  </a:lnTo>
                  <a:lnTo>
                    <a:pt x="17" y="636"/>
                  </a:lnTo>
                  <a:lnTo>
                    <a:pt x="20" y="636"/>
                  </a:lnTo>
                  <a:lnTo>
                    <a:pt x="28" y="636"/>
                  </a:lnTo>
                  <a:lnTo>
                    <a:pt x="30" y="636"/>
                  </a:lnTo>
                  <a:lnTo>
                    <a:pt x="653" y="957"/>
                  </a:lnTo>
                  <a:lnTo>
                    <a:pt x="668" y="968"/>
                  </a:lnTo>
                  <a:lnTo>
                    <a:pt x="682" y="973"/>
                  </a:lnTo>
                  <a:lnTo>
                    <a:pt x="696" y="976"/>
                  </a:lnTo>
                  <a:lnTo>
                    <a:pt x="718" y="976"/>
                  </a:lnTo>
                  <a:lnTo>
                    <a:pt x="726" y="974"/>
                  </a:lnTo>
                  <a:lnTo>
                    <a:pt x="731" y="972"/>
                  </a:lnTo>
                  <a:lnTo>
                    <a:pt x="1364" y="234"/>
                  </a:lnTo>
                  <a:lnTo>
                    <a:pt x="1366" y="224"/>
                  </a:lnTo>
                  <a:lnTo>
                    <a:pt x="1361" y="211"/>
                  </a:lnTo>
                  <a:lnTo>
                    <a:pt x="1356" y="201"/>
                  </a:lnTo>
                  <a:lnTo>
                    <a:pt x="1352" y="197"/>
                  </a:lnTo>
                  <a:lnTo>
                    <a:pt x="1361" y="201"/>
                  </a:lnTo>
                  <a:lnTo>
                    <a:pt x="1367" y="205"/>
                  </a:lnTo>
                  <a:lnTo>
                    <a:pt x="1372" y="212"/>
                  </a:lnTo>
                  <a:lnTo>
                    <a:pt x="1374" y="218"/>
                  </a:lnTo>
                  <a:lnTo>
                    <a:pt x="1375" y="223"/>
                  </a:lnTo>
                  <a:lnTo>
                    <a:pt x="1378" y="223"/>
                  </a:lnTo>
                  <a:lnTo>
                    <a:pt x="1376" y="212"/>
                  </a:lnTo>
                  <a:lnTo>
                    <a:pt x="1372" y="203"/>
                  </a:lnTo>
                  <a:lnTo>
                    <a:pt x="1362" y="195"/>
                  </a:lnTo>
                  <a:lnTo>
                    <a:pt x="1354" y="189"/>
                  </a:lnTo>
                  <a:lnTo>
                    <a:pt x="1182" y="120"/>
                  </a:lnTo>
                  <a:lnTo>
                    <a:pt x="1034" y="76"/>
                  </a:lnTo>
                  <a:lnTo>
                    <a:pt x="746" y="1"/>
                  </a:lnTo>
                  <a:lnTo>
                    <a:pt x="742" y="0"/>
                  </a:lnTo>
                  <a:lnTo>
                    <a:pt x="604" y="106"/>
                  </a:lnTo>
                  <a:lnTo>
                    <a:pt x="8" y="622"/>
                  </a:lnTo>
                  <a:close/>
                  <a:moveTo>
                    <a:pt x="30" y="622"/>
                  </a:moveTo>
                  <a:lnTo>
                    <a:pt x="23" y="622"/>
                  </a:lnTo>
                  <a:lnTo>
                    <a:pt x="22" y="622"/>
                  </a:lnTo>
                  <a:lnTo>
                    <a:pt x="19" y="625"/>
                  </a:lnTo>
                  <a:lnTo>
                    <a:pt x="23" y="621"/>
                  </a:lnTo>
                  <a:lnTo>
                    <a:pt x="733" y="14"/>
                  </a:lnTo>
                  <a:lnTo>
                    <a:pt x="739" y="9"/>
                  </a:lnTo>
                  <a:lnTo>
                    <a:pt x="743" y="10"/>
                  </a:lnTo>
                  <a:lnTo>
                    <a:pt x="1200" y="135"/>
                  </a:lnTo>
                  <a:lnTo>
                    <a:pt x="746" y="24"/>
                  </a:lnTo>
                  <a:lnTo>
                    <a:pt x="173" y="523"/>
                  </a:lnTo>
                  <a:lnTo>
                    <a:pt x="47" y="622"/>
                  </a:lnTo>
                  <a:lnTo>
                    <a:pt x="40" y="626"/>
                  </a:lnTo>
                  <a:lnTo>
                    <a:pt x="37" y="625"/>
                  </a:lnTo>
                  <a:lnTo>
                    <a:pt x="34" y="623"/>
                  </a:lnTo>
                  <a:lnTo>
                    <a:pt x="30" y="622"/>
                  </a:lnTo>
                  <a:close/>
                </a:path>
              </a:pathLst>
            </a:custGeom>
            <a:solidFill>
              <a:srgbClr val="B512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256" name="Freeform 252"/>
            <p:cNvSpPr>
              <a:spLocks/>
            </p:cNvSpPr>
            <p:nvPr/>
          </p:nvSpPr>
          <p:spPr bwMode="auto">
            <a:xfrm>
              <a:off x="1835150" y="2654300"/>
              <a:ext cx="622300" cy="327025"/>
            </a:xfrm>
            <a:custGeom>
              <a:avLst/>
              <a:gdLst>
                <a:gd name="T0" fmla="*/ 0 w 1177"/>
                <a:gd name="T1" fmla="*/ 612 h 617"/>
                <a:gd name="T2" fmla="*/ 0 w 1177"/>
                <a:gd name="T3" fmla="*/ 613 h 617"/>
                <a:gd name="T4" fmla="*/ 7 w 1177"/>
                <a:gd name="T5" fmla="*/ 613 h 617"/>
                <a:gd name="T6" fmla="*/ 11 w 1177"/>
                <a:gd name="T7" fmla="*/ 614 h 617"/>
                <a:gd name="T8" fmla="*/ 14 w 1177"/>
                <a:gd name="T9" fmla="*/ 616 h 617"/>
                <a:gd name="T10" fmla="*/ 17 w 1177"/>
                <a:gd name="T11" fmla="*/ 617 h 617"/>
                <a:gd name="T12" fmla="*/ 24 w 1177"/>
                <a:gd name="T13" fmla="*/ 613 h 617"/>
                <a:gd name="T14" fmla="*/ 150 w 1177"/>
                <a:gd name="T15" fmla="*/ 514 h 617"/>
                <a:gd name="T16" fmla="*/ 723 w 1177"/>
                <a:gd name="T17" fmla="*/ 15 h 617"/>
                <a:gd name="T18" fmla="*/ 1177 w 1177"/>
                <a:gd name="T19" fmla="*/ 126 h 617"/>
                <a:gd name="T20" fmla="*/ 720 w 1177"/>
                <a:gd name="T21" fmla="*/ 1 h 617"/>
                <a:gd name="T22" fmla="*/ 716 w 1177"/>
                <a:gd name="T23" fmla="*/ 0 h 617"/>
                <a:gd name="T24" fmla="*/ 710 w 1177"/>
                <a:gd name="T25" fmla="*/ 5 h 617"/>
                <a:gd name="T26" fmla="*/ 0 w 1177"/>
                <a:gd name="T27" fmla="*/ 612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77" h="617">
                  <a:moveTo>
                    <a:pt x="0" y="612"/>
                  </a:moveTo>
                  <a:lnTo>
                    <a:pt x="0" y="613"/>
                  </a:lnTo>
                  <a:lnTo>
                    <a:pt x="7" y="613"/>
                  </a:lnTo>
                  <a:lnTo>
                    <a:pt x="11" y="614"/>
                  </a:lnTo>
                  <a:lnTo>
                    <a:pt x="14" y="616"/>
                  </a:lnTo>
                  <a:lnTo>
                    <a:pt x="17" y="617"/>
                  </a:lnTo>
                  <a:lnTo>
                    <a:pt x="24" y="613"/>
                  </a:lnTo>
                  <a:lnTo>
                    <a:pt x="150" y="514"/>
                  </a:lnTo>
                  <a:lnTo>
                    <a:pt x="723" y="15"/>
                  </a:lnTo>
                  <a:lnTo>
                    <a:pt x="1177" y="126"/>
                  </a:lnTo>
                  <a:lnTo>
                    <a:pt x="720" y="1"/>
                  </a:lnTo>
                  <a:lnTo>
                    <a:pt x="716" y="0"/>
                  </a:lnTo>
                  <a:lnTo>
                    <a:pt x="710" y="5"/>
                  </a:lnTo>
                  <a:lnTo>
                    <a:pt x="0" y="612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Freeform 253"/>
            <p:cNvSpPr>
              <a:spLocks/>
            </p:cNvSpPr>
            <p:nvPr/>
          </p:nvSpPr>
          <p:spPr bwMode="auto">
            <a:xfrm>
              <a:off x="1831975" y="2978150"/>
              <a:ext cx="3175" cy="1587"/>
            </a:xfrm>
            <a:custGeom>
              <a:avLst/>
              <a:gdLst>
                <a:gd name="T0" fmla="*/ 4 w 4"/>
                <a:gd name="T1" fmla="*/ 1 h 4"/>
                <a:gd name="T2" fmla="*/ 4 w 4"/>
                <a:gd name="T3" fmla="*/ 0 h 4"/>
                <a:gd name="T4" fmla="*/ 0 w 4"/>
                <a:gd name="T5" fmla="*/ 4 h 4"/>
                <a:gd name="T6" fmla="*/ 3 w 4"/>
                <a:gd name="T7" fmla="*/ 1 h 4"/>
                <a:gd name="T8" fmla="*/ 4 w 4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1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3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8A5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Freeform 254"/>
            <p:cNvSpPr>
              <a:spLocks/>
            </p:cNvSpPr>
            <p:nvPr/>
          </p:nvSpPr>
          <p:spPr bwMode="auto">
            <a:xfrm>
              <a:off x="1825625" y="2994025"/>
              <a:ext cx="417513" cy="204787"/>
            </a:xfrm>
            <a:custGeom>
              <a:avLst/>
              <a:gdLst>
                <a:gd name="T0" fmla="*/ 1 w 787"/>
                <a:gd name="T1" fmla="*/ 9 h 389"/>
                <a:gd name="T2" fmla="*/ 0 w 787"/>
                <a:gd name="T3" fmla="*/ 11 h 389"/>
                <a:gd name="T4" fmla="*/ 1 w 787"/>
                <a:gd name="T5" fmla="*/ 10 h 389"/>
                <a:gd name="T6" fmla="*/ 5 w 787"/>
                <a:gd name="T7" fmla="*/ 9 h 389"/>
                <a:gd name="T8" fmla="*/ 6 w 787"/>
                <a:gd name="T9" fmla="*/ 9 h 389"/>
                <a:gd name="T10" fmla="*/ 10 w 787"/>
                <a:gd name="T11" fmla="*/ 9 h 389"/>
                <a:gd name="T12" fmla="*/ 13 w 787"/>
                <a:gd name="T13" fmla="*/ 10 h 389"/>
                <a:gd name="T14" fmla="*/ 15 w 787"/>
                <a:gd name="T15" fmla="*/ 11 h 389"/>
                <a:gd name="T16" fmla="*/ 651 w 787"/>
                <a:gd name="T17" fmla="*/ 345 h 389"/>
                <a:gd name="T18" fmla="*/ 669 w 787"/>
                <a:gd name="T19" fmla="*/ 353 h 389"/>
                <a:gd name="T20" fmla="*/ 684 w 787"/>
                <a:gd name="T21" fmla="*/ 357 h 389"/>
                <a:gd name="T22" fmla="*/ 709 w 787"/>
                <a:gd name="T23" fmla="*/ 357 h 389"/>
                <a:gd name="T24" fmla="*/ 717 w 787"/>
                <a:gd name="T25" fmla="*/ 353 h 389"/>
                <a:gd name="T26" fmla="*/ 726 w 787"/>
                <a:gd name="T27" fmla="*/ 349 h 389"/>
                <a:gd name="T28" fmla="*/ 727 w 787"/>
                <a:gd name="T29" fmla="*/ 348 h 389"/>
                <a:gd name="T30" fmla="*/ 780 w 787"/>
                <a:gd name="T31" fmla="*/ 389 h 389"/>
                <a:gd name="T32" fmla="*/ 786 w 787"/>
                <a:gd name="T33" fmla="*/ 380 h 389"/>
                <a:gd name="T34" fmla="*/ 787 w 787"/>
                <a:gd name="T35" fmla="*/ 380 h 389"/>
                <a:gd name="T36" fmla="*/ 756 w 787"/>
                <a:gd name="T37" fmla="*/ 358 h 389"/>
                <a:gd name="T38" fmla="*/ 731 w 787"/>
                <a:gd name="T39" fmla="*/ 339 h 389"/>
                <a:gd name="T40" fmla="*/ 718 w 787"/>
                <a:gd name="T41" fmla="*/ 344 h 389"/>
                <a:gd name="T42" fmla="*/ 705 w 787"/>
                <a:gd name="T43" fmla="*/ 346 h 389"/>
                <a:gd name="T44" fmla="*/ 693 w 787"/>
                <a:gd name="T45" fmla="*/ 345 h 389"/>
                <a:gd name="T46" fmla="*/ 681 w 787"/>
                <a:gd name="T47" fmla="*/ 344 h 389"/>
                <a:gd name="T48" fmla="*/ 657 w 787"/>
                <a:gd name="T49" fmla="*/ 336 h 389"/>
                <a:gd name="T50" fmla="*/ 655 w 787"/>
                <a:gd name="T51" fmla="*/ 335 h 389"/>
                <a:gd name="T52" fmla="*/ 507 w 787"/>
                <a:gd name="T53" fmla="*/ 256 h 389"/>
                <a:gd name="T54" fmla="*/ 438 w 787"/>
                <a:gd name="T55" fmla="*/ 219 h 389"/>
                <a:gd name="T56" fmla="*/ 13 w 787"/>
                <a:gd name="T57" fmla="*/ 0 h 389"/>
                <a:gd name="T58" fmla="*/ 10 w 787"/>
                <a:gd name="T59" fmla="*/ 0 h 389"/>
                <a:gd name="T60" fmla="*/ 7 w 787"/>
                <a:gd name="T61" fmla="*/ 1 h 389"/>
                <a:gd name="T62" fmla="*/ 6 w 787"/>
                <a:gd name="T63" fmla="*/ 1 h 389"/>
                <a:gd name="T64" fmla="*/ 3 w 787"/>
                <a:gd name="T65" fmla="*/ 5 h 389"/>
                <a:gd name="T66" fmla="*/ 1 w 787"/>
                <a:gd name="T67" fmla="*/ 8 h 389"/>
                <a:gd name="T68" fmla="*/ 1 w 787"/>
                <a:gd name="T69" fmla="*/ 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7" h="389">
                  <a:moveTo>
                    <a:pt x="1" y="9"/>
                  </a:moveTo>
                  <a:lnTo>
                    <a:pt x="0" y="11"/>
                  </a:lnTo>
                  <a:lnTo>
                    <a:pt x="1" y="10"/>
                  </a:lnTo>
                  <a:lnTo>
                    <a:pt x="5" y="9"/>
                  </a:lnTo>
                  <a:lnTo>
                    <a:pt x="6" y="9"/>
                  </a:lnTo>
                  <a:lnTo>
                    <a:pt x="10" y="9"/>
                  </a:lnTo>
                  <a:lnTo>
                    <a:pt x="13" y="10"/>
                  </a:lnTo>
                  <a:lnTo>
                    <a:pt x="15" y="11"/>
                  </a:lnTo>
                  <a:lnTo>
                    <a:pt x="651" y="345"/>
                  </a:lnTo>
                  <a:lnTo>
                    <a:pt x="669" y="353"/>
                  </a:lnTo>
                  <a:lnTo>
                    <a:pt x="684" y="357"/>
                  </a:lnTo>
                  <a:lnTo>
                    <a:pt x="709" y="357"/>
                  </a:lnTo>
                  <a:lnTo>
                    <a:pt x="717" y="353"/>
                  </a:lnTo>
                  <a:lnTo>
                    <a:pt x="726" y="349"/>
                  </a:lnTo>
                  <a:lnTo>
                    <a:pt x="727" y="348"/>
                  </a:lnTo>
                  <a:lnTo>
                    <a:pt x="780" y="389"/>
                  </a:lnTo>
                  <a:lnTo>
                    <a:pt x="786" y="380"/>
                  </a:lnTo>
                  <a:lnTo>
                    <a:pt x="787" y="380"/>
                  </a:lnTo>
                  <a:lnTo>
                    <a:pt x="756" y="358"/>
                  </a:lnTo>
                  <a:lnTo>
                    <a:pt x="731" y="339"/>
                  </a:lnTo>
                  <a:lnTo>
                    <a:pt x="718" y="344"/>
                  </a:lnTo>
                  <a:lnTo>
                    <a:pt x="705" y="346"/>
                  </a:lnTo>
                  <a:lnTo>
                    <a:pt x="693" y="345"/>
                  </a:lnTo>
                  <a:lnTo>
                    <a:pt x="681" y="344"/>
                  </a:lnTo>
                  <a:lnTo>
                    <a:pt x="657" y="336"/>
                  </a:lnTo>
                  <a:lnTo>
                    <a:pt x="655" y="335"/>
                  </a:lnTo>
                  <a:lnTo>
                    <a:pt x="507" y="256"/>
                  </a:lnTo>
                  <a:lnTo>
                    <a:pt x="438" y="219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3" y="5"/>
                  </a:lnTo>
                  <a:lnTo>
                    <a:pt x="1" y="8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Freeform 255"/>
            <p:cNvSpPr>
              <a:spLocks/>
            </p:cNvSpPr>
            <p:nvPr/>
          </p:nvSpPr>
          <p:spPr bwMode="auto">
            <a:xfrm>
              <a:off x="1825625" y="2986087"/>
              <a:ext cx="7938" cy="4763"/>
            </a:xfrm>
            <a:custGeom>
              <a:avLst/>
              <a:gdLst>
                <a:gd name="T0" fmla="*/ 0 w 13"/>
                <a:gd name="T1" fmla="*/ 8 h 8"/>
                <a:gd name="T2" fmla="*/ 1 w 13"/>
                <a:gd name="T3" fmla="*/ 8 h 8"/>
                <a:gd name="T4" fmla="*/ 3 w 13"/>
                <a:gd name="T5" fmla="*/ 6 h 8"/>
                <a:gd name="T6" fmla="*/ 9 w 13"/>
                <a:gd name="T7" fmla="*/ 5 h 8"/>
                <a:gd name="T8" fmla="*/ 12 w 13"/>
                <a:gd name="T9" fmla="*/ 6 h 8"/>
                <a:gd name="T10" fmla="*/ 13 w 13"/>
                <a:gd name="T11" fmla="*/ 0 h 8"/>
                <a:gd name="T12" fmla="*/ 10 w 13"/>
                <a:gd name="T13" fmla="*/ 0 h 8"/>
                <a:gd name="T14" fmla="*/ 5 w 13"/>
                <a:gd name="T15" fmla="*/ 1 h 8"/>
                <a:gd name="T16" fmla="*/ 0 w 13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0" y="8"/>
                  </a:moveTo>
                  <a:lnTo>
                    <a:pt x="1" y="8"/>
                  </a:lnTo>
                  <a:lnTo>
                    <a:pt x="3" y="6"/>
                  </a:lnTo>
                  <a:lnTo>
                    <a:pt x="9" y="5"/>
                  </a:lnTo>
                  <a:lnTo>
                    <a:pt x="12" y="6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5" y="1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D1C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Freeform 256"/>
            <p:cNvSpPr>
              <a:spLocks/>
            </p:cNvSpPr>
            <p:nvPr/>
          </p:nvSpPr>
          <p:spPr bwMode="auto">
            <a:xfrm>
              <a:off x="1831975" y="2754312"/>
              <a:ext cx="717550" cy="420688"/>
            </a:xfrm>
            <a:custGeom>
              <a:avLst/>
              <a:gdLst>
                <a:gd name="T0" fmla="*/ 10 w 1356"/>
                <a:gd name="T1" fmla="*/ 439 h 795"/>
                <a:gd name="T2" fmla="*/ 9 w 1356"/>
                <a:gd name="T3" fmla="*/ 439 h 795"/>
                <a:gd name="T4" fmla="*/ 1 w 1356"/>
                <a:gd name="T5" fmla="*/ 439 h 795"/>
                <a:gd name="T6" fmla="*/ 0 w 1356"/>
                <a:gd name="T7" fmla="*/ 445 h 795"/>
                <a:gd name="T8" fmla="*/ 6 w 1356"/>
                <a:gd name="T9" fmla="*/ 446 h 795"/>
                <a:gd name="T10" fmla="*/ 636 w 1356"/>
                <a:gd name="T11" fmla="*/ 773 h 795"/>
                <a:gd name="T12" fmla="*/ 645 w 1356"/>
                <a:gd name="T13" fmla="*/ 779 h 795"/>
                <a:gd name="T14" fmla="*/ 665 w 1356"/>
                <a:gd name="T15" fmla="*/ 789 h 795"/>
                <a:gd name="T16" fmla="*/ 678 w 1356"/>
                <a:gd name="T17" fmla="*/ 794 h 795"/>
                <a:gd name="T18" fmla="*/ 693 w 1356"/>
                <a:gd name="T19" fmla="*/ 795 h 795"/>
                <a:gd name="T20" fmla="*/ 707 w 1356"/>
                <a:gd name="T21" fmla="*/ 792 h 795"/>
                <a:gd name="T22" fmla="*/ 719 w 1356"/>
                <a:gd name="T23" fmla="*/ 784 h 795"/>
                <a:gd name="T24" fmla="*/ 739 w 1356"/>
                <a:gd name="T25" fmla="*/ 762 h 795"/>
                <a:gd name="T26" fmla="*/ 750 w 1356"/>
                <a:gd name="T27" fmla="*/ 749 h 795"/>
                <a:gd name="T28" fmla="*/ 1331 w 1356"/>
                <a:gd name="T29" fmla="*/ 67 h 795"/>
                <a:gd name="T30" fmla="*/ 1344 w 1356"/>
                <a:gd name="T31" fmla="*/ 52 h 795"/>
                <a:gd name="T32" fmla="*/ 1356 w 1356"/>
                <a:gd name="T33" fmla="*/ 37 h 795"/>
                <a:gd name="T34" fmla="*/ 1356 w 1356"/>
                <a:gd name="T35" fmla="*/ 28 h 795"/>
                <a:gd name="T36" fmla="*/ 1356 w 1356"/>
                <a:gd name="T37" fmla="*/ 26 h 795"/>
                <a:gd name="T38" fmla="*/ 1355 w 1356"/>
                <a:gd name="T39" fmla="*/ 21 h 795"/>
                <a:gd name="T40" fmla="*/ 1353 w 1356"/>
                <a:gd name="T41" fmla="*/ 15 h 795"/>
                <a:gd name="T42" fmla="*/ 1348 w 1356"/>
                <a:gd name="T43" fmla="*/ 8 h 795"/>
                <a:gd name="T44" fmla="*/ 1342 w 1356"/>
                <a:gd name="T45" fmla="*/ 4 h 795"/>
                <a:gd name="T46" fmla="*/ 1333 w 1356"/>
                <a:gd name="T47" fmla="*/ 0 h 795"/>
                <a:gd name="T48" fmla="*/ 1337 w 1356"/>
                <a:gd name="T49" fmla="*/ 4 h 795"/>
                <a:gd name="T50" fmla="*/ 1342 w 1356"/>
                <a:gd name="T51" fmla="*/ 14 h 795"/>
                <a:gd name="T52" fmla="*/ 1347 w 1356"/>
                <a:gd name="T53" fmla="*/ 27 h 795"/>
                <a:gd name="T54" fmla="*/ 1345 w 1356"/>
                <a:gd name="T55" fmla="*/ 37 h 795"/>
                <a:gd name="T56" fmla="*/ 712 w 1356"/>
                <a:gd name="T57" fmla="*/ 775 h 795"/>
                <a:gd name="T58" fmla="*/ 707 w 1356"/>
                <a:gd name="T59" fmla="*/ 777 h 795"/>
                <a:gd name="T60" fmla="*/ 699 w 1356"/>
                <a:gd name="T61" fmla="*/ 779 h 795"/>
                <a:gd name="T62" fmla="*/ 677 w 1356"/>
                <a:gd name="T63" fmla="*/ 779 h 795"/>
                <a:gd name="T64" fmla="*/ 663 w 1356"/>
                <a:gd name="T65" fmla="*/ 776 h 795"/>
                <a:gd name="T66" fmla="*/ 649 w 1356"/>
                <a:gd name="T67" fmla="*/ 771 h 795"/>
                <a:gd name="T68" fmla="*/ 634 w 1356"/>
                <a:gd name="T69" fmla="*/ 760 h 795"/>
                <a:gd name="T70" fmla="*/ 11 w 1356"/>
                <a:gd name="T71" fmla="*/ 439 h 795"/>
                <a:gd name="T72" fmla="*/ 10 w 1356"/>
                <a:gd name="T73" fmla="*/ 439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56" h="795">
                  <a:moveTo>
                    <a:pt x="10" y="439"/>
                  </a:moveTo>
                  <a:lnTo>
                    <a:pt x="9" y="439"/>
                  </a:lnTo>
                  <a:lnTo>
                    <a:pt x="1" y="439"/>
                  </a:lnTo>
                  <a:lnTo>
                    <a:pt x="0" y="445"/>
                  </a:lnTo>
                  <a:lnTo>
                    <a:pt x="6" y="446"/>
                  </a:lnTo>
                  <a:lnTo>
                    <a:pt x="636" y="773"/>
                  </a:lnTo>
                  <a:lnTo>
                    <a:pt x="645" y="779"/>
                  </a:lnTo>
                  <a:lnTo>
                    <a:pt x="665" y="789"/>
                  </a:lnTo>
                  <a:lnTo>
                    <a:pt x="678" y="794"/>
                  </a:lnTo>
                  <a:lnTo>
                    <a:pt x="693" y="795"/>
                  </a:lnTo>
                  <a:lnTo>
                    <a:pt x="707" y="792"/>
                  </a:lnTo>
                  <a:lnTo>
                    <a:pt x="719" y="784"/>
                  </a:lnTo>
                  <a:lnTo>
                    <a:pt x="739" y="762"/>
                  </a:lnTo>
                  <a:lnTo>
                    <a:pt x="750" y="749"/>
                  </a:lnTo>
                  <a:lnTo>
                    <a:pt x="1331" y="67"/>
                  </a:lnTo>
                  <a:lnTo>
                    <a:pt x="1344" y="52"/>
                  </a:lnTo>
                  <a:lnTo>
                    <a:pt x="1356" y="37"/>
                  </a:lnTo>
                  <a:lnTo>
                    <a:pt x="1356" y="28"/>
                  </a:lnTo>
                  <a:lnTo>
                    <a:pt x="1356" y="26"/>
                  </a:lnTo>
                  <a:lnTo>
                    <a:pt x="1355" y="21"/>
                  </a:lnTo>
                  <a:lnTo>
                    <a:pt x="1353" y="15"/>
                  </a:lnTo>
                  <a:lnTo>
                    <a:pt x="1348" y="8"/>
                  </a:lnTo>
                  <a:lnTo>
                    <a:pt x="1342" y="4"/>
                  </a:lnTo>
                  <a:lnTo>
                    <a:pt x="1333" y="0"/>
                  </a:lnTo>
                  <a:lnTo>
                    <a:pt x="1337" y="4"/>
                  </a:lnTo>
                  <a:lnTo>
                    <a:pt x="1342" y="14"/>
                  </a:lnTo>
                  <a:lnTo>
                    <a:pt x="1347" y="27"/>
                  </a:lnTo>
                  <a:lnTo>
                    <a:pt x="1345" y="37"/>
                  </a:lnTo>
                  <a:lnTo>
                    <a:pt x="712" y="775"/>
                  </a:lnTo>
                  <a:lnTo>
                    <a:pt x="707" y="777"/>
                  </a:lnTo>
                  <a:lnTo>
                    <a:pt x="699" y="779"/>
                  </a:lnTo>
                  <a:lnTo>
                    <a:pt x="677" y="779"/>
                  </a:lnTo>
                  <a:lnTo>
                    <a:pt x="663" y="776"/>
                  </a:lnTo>
                  <a:lnTo>
                    <a:pt x="649" y="771"/>
                  </a:lnTo>
                  <a:lnTo>
                    <a:pt x="634" y="760"/>
                  </a:lnTo>
                  <a:lnTo>
                    <a:pt x="11" y="439"/>
                  </a:lnTo>
                  <a:lnTo>
                    <a:pt x="10" y="439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Freeform 257"/>
            <p:cNvSpPr>
              <a:spLocks/>
            </p:cNvSpPr>
            <p:nvPr/>
          </p:nvSpPr>
          <p:spPr bwMode="auto">
            <a:xfrm>
              <a:off x="1836738" y="2986087"/>
              <a:ext cx="1587" cy="0"/>
            </a:xfrm>
            <a:custGeom>
              <a:avLst/>
              <a:gdLst>
                <a:gd name="T0" fmla="*/ 0 w 2"/>
                <a:gd name="T1" fmla="*/ 1 w 2"/>
                <a:gd name="T2" fmla="*/ 2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1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Freeform 258"/>
            <p:cNvSpPr>
              <a:spLocks/>
            </p:cNvSpPr>
            <p:nvPr/>
          </p:nvSpPr>
          <p:spPr bwMode="auto">
            <a:xfrm>
              <a:off x="1827213" y="2992437"/>
              <a:ext cx="6350" cy="4763"/>
            </a:xfrm>
            <a:custGeom>
              <a:avLst/>
              <a:gdLst>
                <a:gd name="T0" fmla="*/ 5 w 12"/>
                <a:gd name="T1" fmla="*/ 3 h 10"/>
                <a:gd name="T2" fmla="*/ 6 w 12"/>
                <a:gd name="T3" fmla="*/ 3 h 10"/>
                <a:gd name="T4" fmla="*/ 8 w 12"/>
                <a:gd name="T5" fmla="*/ 2 h 10"/>
                <a:gd name="T6" fmla="*/ 9 w 12"/>
                <a:gd name="T7" fmla="*/ 2 h 10"/>
                <a:gd name="T8" fmla="*/ 12 w 12"/>
                <a:gd name="T9" fmla="*/ 2 h 10"/>
                <a:gd name="T10" fmla="*/ 5 w 12"/>
                <a:gd name="T11" fmla="*/ 0 h 10"/>
                <a:gd name="T12" fmla="*/ 3 w 12"/>
                <a:gd name="T13" fmla="*/ 1 h 10"/>
                <a:gd name="T14" fmla="*/ 2 w 12"/>
                <a:gd name="T15" fmla="*/ 3 h 10"/>
                <a:gd name="T16" fmla="*/ 0 w 12"/>
                <a:gd name="T17" fmla="*/ 5 h 10"/>
                <a:gd name="T18" fmla="*/ 0 w 12"/>
                <a:gd name="T19" fmla="*/ 9 h 10"/>
                <a:gd name="T20" fmla="*/ 0 w 12"/>
                <a:gd name="T21" fmla="*/ 10 h 10"/>
                <a:gd name="T22" fmla="*/ 2 w 12"/>
                <a:gd name="T23" fmla="*/ 7 h 10"/>
                <a:gd name="T24" fmla="*/ 5 w 12"/>
                <a:gd name="T2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0">
                  <a:moveTo>
                    <a:pt x="5" y="3"/>
                  </a:moveTo>
                  <a:lnTo>
                    <a:pt x="6" y="3"/>
                  </a:lnTo>
                  <a:lnTo>
                    <a:pt x="8" y="2"/>
                  </a:lnTo>
                  <a:lnTo>
                    <a:pt x="9" y="2"/>
                  </a:lnTo>
                  <a:lnTo>
                    <a:pt x="12" y="2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2" y="7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9B9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Freeform 259"/>
            <p:cNvSpPr>
              <a:spLocks/>
            </p:cNvSpPr>
            <p:nvPr/>
          </p:nvSpPr>
          <p:spPr bwMode="auto">
            <a:xfrm>
              <a:off x="1830388" y="2994025"/>
              <a:ext cx="1587" cy="0"/>
            </a:xfrm>
            <a:custGeom>
              <a:avLst/>
              <a:gdLst>
                <a:gd name="T0" fmla="*/ 3 w 3"/>
                <a:gd name="T1" fmla="*/ 0 h 1"/>
                <a:gd name="T2" fmla="*/ 2 w 3"/>
                <a:gd name="T3" fmla="*/ 0 h 1"/>
                <a:gd name="T4" fmla="*/ 0 w 3"/>
                <a:gd name="T5" fmla="*/ 1 h 1"/>
                <a:gd name="T6" fmla="*/ 3 w 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26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Freeform 260"/>
            <p:cNvSpPr>
              <a:spLocks/>
            </p:cNvSpPr>
            <p:nvPr/>
          </p:nvSpPr>
          <p:spPr bwMode="auto">
            <a:xfrm>
              <a:off x="1827213" y="2998787"/>
              <a:ext cx="4762" cy="3175"/>
            </a:xfrm>
            <a:custGeom>
              <a:avLst/>
              <a:gdLst>
                <a:gd name="T0" fmla="*/ 0 w 10"/>
                <a:gd name="T1" fmla="*/ 1 h 8"/>
                <a:gd name="T2" fmla="*/ 10 w 10"/>
                <a:gd name="T3" fmla="*/ 8 h 8"/>
                <a:gd name="T4" fmla="*/ 5 w 10"/>
                <a:gd name="T5" fmla="*/ 0 h 8"/>
                <a:gd name="T6" fmla="*/ 4 w 10"/>
                <a:gd name="T7" fmla="*/ 0 h 8"/>
                <a:gd name="T8" fmla="*/ 0 w 10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0" y="1"/>
                  </a:moveTo>
                  <a:lnTo>
                    <a:pt x="10" y="8"/>
                  </a:lnTo>
                  <a:lnTo>
                    <a:pt x="5" y="0"/>
                  </a:lnTo>
                  <a:lnTo>
                    <a:pt x="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B9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Freeform 261"/>
            <p:cNvSpPr>
              <a:spLocks/>
            </p:cNvSpPr>
            <p:nvPr/>
          </p:nvSpPr>
          <p:spPr bwMode="auto">
            <a:xfrm>
              <a:off x="1828800" y="2998787"/>
              <a:ext cx="409575" cy="225425"/>
            </a:xfrm>
            <a:custGeom>
              <a:avLst/>
              <a:gdLst>
                <a:gd name="T0" fmla="*/ 0 w 774"/>
                <a:gd name="T1" fmla="*/ 0 h 426"/>
                <a:gd name="T2" fmla="*/ 5 w 774"/>
                <a:gd name="T3" fmla="*/ 8 h 426"/>
                <a:gd name="T4" fmla="*/ 5 w 774"/>
                <a:gd name="T5" fmla="*/ 11 h 426"/>
                <a:gd name="T6" fmla="*/ 10 w 774"/>
                <a:gd name="T7" fmla="*/ 13 h 426"/>
                <a:gd name="T8" fmla="*/ 103 w 774"/>
                <a:gd name="T9" fmla="*/ 88 h 426"/>
                <a:gd name="T10" fmla="*/ 300 w 774"/>
                <a:gd name="T11" fmla="*/ 222 h 426"/>
                <a:gd name="T12" fmla="*/ 634 w 774"/>
                <a:gd name="T13" fmla="*/ 403 h 426"/>
                <a:gd name="T14" fmla="*/ 660 w 774"/>
                <a:gd name="T15" fmla="*/ 415 h 426"/>
                <a:gd name="T16" fmla="*/ 660 w 774"/>
                <a:gd name="T17" fmla="*/ 416 h 426"/>
                <a:gd name="T18" fmla="*/ 677 w 774"/>
                <a:gd name="T19" fmla="*/ 424 h 426"/>
                <a:gd name="T20" fmla="*/ 695 w 774"/>
                <a:gd name="T21" fmla="*/ 426 h 426"/>
                <a:gd name="T22" fmla="*/ 711 w 774"/>
                <a:gd name="T23" fmla="*/ 425 h 426"/>
                <a:gd name="T24" fmla="*/ 725 w 774"/>
                <a:gd name="T25" fmla="*/ 421 h 426"/>
                <a:gd name="T26" fmla="*/ 748 w 774"/>
                <a:gd name="T27" fmla="*/ 410 h 426"/>
                <a:gd name="T28" fmla="*/ 756 w 774"/>
                <a:gd name="T29" fmla="*/ 404 h 426"/>
                <a:gd name="T30" fmla="*/ 771 w 774"/>
                <a:gd name="T31" fmla="*/ 388 h 426"/>
                <a:gd name="T32" fmla="*/ 769 w 774"/>
                <a:gd name="T33" fmla="*/ 386 h 426"/>
                <a:gd name="T34" fmla="*/ 774 w 774"/>
                <a:gd name="T35" fmla="*/ 380 h 426"/>
                <a:gd name="T36" fmla="*/ 721 w 774"/>
                <a:gd name="T37" fmla="*/ 339 h 426"/>
                <a:gd name="T38" fmla="*/ 720 w 774"/>
                <a:gd name="T39" fmla="*/ 340 h 426"/>
                <a:gd name="T40" fmla="*/ 711 w 774"/>
                <a:gd name="T41" fmla="*/ 344 h 426"/>
                <a:gd name="T42" fmla="*/ 703 w 774"/>
                <a:gd name="T43" fmla="*/ 348 h 426"/>
                <a:gd name="T44" fmla="*/ 678 w 774"/>
                <a:gd name="T45" fmla="*/ 348 h 426"/>
                <a:gd name="T46" fmla="*/ 663 w 774"/>
                <a:gd name="T47" fmla="*/ 344 h 426"/>
                <a:gd name="T48" fmla="*/ 645 w 774"/>
                <a:gd name="T49" fmla="*/ 336 h 426"/>
                <a:gd name="T50" fmla="*/ 9 w 774"/>
                <a:gd name="T51" fmla="*/ 2 h 426"/>
                <a:gd name="T52" fmla="*/ 7 w 774"/>
                <a:gd name="T53" fmla="*/ 1 h 426"/>
                <a:gd name="T54" fmla="*/ 4 w 774"/>
                <a:gd name="T55" fmla="*/ 0 h 426"/>
                <a:gd name="T56" fmla="*/ 0 w 774"/>
                <a:gd name="T57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74" h="426">
                  <a:moveTo>
                    <a:pt x="0" y="0"/>
                  </a:moveTo>
                  <a:lnTo>
                    <a:pt x="5" y="8"/>
                  </a:lnTo>
                  <a:lnTo>
                    <a:pt x="5" y="11"/>
                  </a:lnTo>
                  <a:lnTo>
                    <a:pt x="10" y="13"/>
                  </a:lnTo>
                  <a:lnTo>
                    <a:pt x="103" y="88"/>
                  </a:lnTo>
                  <a:lnTo>
                    <a:pt x="300" y="222"/>
                  </a:lnTo>
                  <a:lnTo>
                    <a:pt x="634" y="403"/>
                  </a:lnTo>
                  <a:lnTo>
                    <a:pt x="660" y="415"/>
                  </a:lnTo>
                  <a:lnTo>
                    <a:pt x="660" y="416"/>
                  </a:lnTo>
                  <a:lnTo>
                    <a:pt x="677" y="424"/>
                  </a:lnTo>
                  <a:lnTo>
                    <a:pt x="695" y="426"/>
                  </a:lnTo>
                  <a:lnTo>
                    <a:pt x="711" y="425"/>
                  </a:lnTo>
                  <a:lnTo>
                    <a:pt x="725" y="421"/>
                  </a:lnTo>
                  <a:lnTo>
                    <a:pt x="748" y="410"/>
                  </a:lnTo>
                  <a:lnTo>
                    <a:pt x="756" y="404"/>
                  </a:lnTo>
                  <a:lnTo>
                    <a:pt x="771" y="388"/>
                  </a:lnTo>
                  <a:lnTo>
                    <a:pt x="769" y="386"/>
                  </a:lnTo>
                  <a:lnTo>
                    <a:pt x="774" y="380"/>
                  </a:lnTo>
                  <a:lnTo>
                    <a:pt x="721" y="339"/>
                  </a:lnTo>
                  <a:lnTo>
                    <a:pt x="720" y="340"/>
                  </a:lnTo>
                  <a:lnTo>
                    <a:pt x="711" y="344"/>
                  </a:lnTo>
                  <a:lnTo>
                    <a:pt x="703" y="348"/>
                  </a:lnTo>
                  <a:lnTo>
                    <a:pt x="678" y="348"/>
                  </a:lnTo>
                  <a:lnTo>
                    <a:pt x="663" y="344"/>
                  </a:lnTo>
                  <a:lnTo>
                    <a:pt x="645" y="336"/>
                  </a:lnTo>
                  <a:lnTo>
                    <a:pt x="9" y="2"/>
                  </a:lnTo>
                  <a:lnTo>
                    <a:pt x="7" y="1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Freeform 262"/>
            <p:cNvSpPr>
              <a:spLocks/>
            </p:cNvSpPr>
            <p:nvPr/>
          </p:nvSpPr>
          <p:spPr bwMode="auto">
            <a:xfrm>
              <a:off x="2057400" y="3109912"/>
              <a:ext cx="174625" cy="66675"/>
            </a:xfrm>
            <a:custGeom>
              <a:avLst/>
              <a:gdLst>
                <a:gd name="T0" fmla="*/ 0 w 328"/>
                <a:gd name="T1" fmla="*/ 0 h 127"/>
                <a:gd name="T2" fmla="*/ 69 w 328"/>
                <a:gd name="T3" fmla="*/ 37 h 127"/>
                <a:gd name="T4" fmla="*/ 189 w 328"/>
                <a:gd name="T5" fmla="*/ 99 h 127"/>
                <a:gd name="T6" fmla="*/ 192 w 328"/>
                <a:gd name="T7" fmla="*/ 101 h 127"/>
                <a:gd name="T8" fmla="*/ 227 w 328"/>
                <a:gd name="T9" fmla="*/ 119 h 127"/>
                <a:gd name="T10" fmla="*/ 255 w 328"/>
                <a:gd name="T11" fmla="*/ 126 h 127"/>
                <a:gd name="T12" fmla="*/ 267 w 328"/>
                <a:gd name="T13" fmla="*/ 127 h 127"/>
                <a:gd name="T14" fmla="*/ 280 w 328"/>
                <a:gd name="T15" fmla="*/ 125 h 127"/>
                <a:gd name="T16" fmla="*/ 293 w 328"/>
                <a:gd name="T17" fmla="*/ 120 h 127"/>
                <a:gd name="T18" fmla="*/ 301 w 328"/>
                <a:gd name="T19" fmla="*/ 111 h 127"/>
                <a:gd name="T20" fmla="*/ 303 w 328"/>
                <a:gd name="T21" fmla="*/ 110 h 127"/>
                <a:gd name="T22" fmla="*/ 300 w 328"/>
                <a:gd name="T23" fmla="*/ 109 h 127"/>
                <a:gd name="T24" fmla="*/ 328 w 328"/>
                <a:gd name="T25" fmla="*/ 79 h 127"/>
                <a:gd name="T26" fmla="*/ 325 w 328"/>
                <a:gd name="T27" fmla="*/ 77 h 127"/>
                <a:gd name="T28" fmla="*/ 295 w 328"/>
                <a:gd name="T29" fmla="*/ 112 h 127"/>
                <a:gd name="T30" fmla="*/ 283 w 328"/>
                <a:gd name="T31" fmla="*/ 122 h 127"/>
                <a:gd name="T32" fmla="*/ 283 w 328"/>
                <a:gd name="T33" fmla="*/ 123 h 127"/>
                <a:gd name="T34" fmla="*/ 282 w 328"/>
                <a:gd name="T35" fmla="*/ 123 h 127"/>
                <a:gd name="T36" fmla="*/ 281 w 328"/>
                <a:gd name="T37" fmla="*/ 123 h 127"/>
                <a:gd name="T38" fmla="*/ 270 w 328"/>
                <a:gd name="T39" fmla="*/ 126 h 127"/>
                <a:gd name="T40" fmla="*/ 255 w 328"/>
                <a:gd name="T41" fmla="*/ 126 h 127"/>
                <a:gd name="T42" fmla="*/ 246 w 328"/>
                <a:gd name="T43" fmla="*/ 123 h 127"/>
                <a:gd name="T44" fmla="*/ 239 w 328"/>
                <a:gd name="T45" fmla="*/ 120 h 127"/>
                <a:gd name="T46" fmla="*/ 235 w 328"/>
                <a:gd name="T47" fmla="*/ 119 h 127"/>
                <a:gd name="T48" fmla="*/ 213 w 328"/>
                <a:gd name="T49" fmla="*/ 110 h 127"/>
                <a:gd name="T50" fmla="*/ 205 w 328"/>
                <a:gd name="T51" fmla="*/ 105 h 127"/>
                <a:gd name="T52" fmla="*/ 0 w 328"/>
                <a:gd name="T5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8" h="127">
                  <a:moveTo>
                    <a:pt x="0" y="0"/>
                  </a:moveTo>
                  <a:lnTo>
                    <a:pt x="69" y="37"/>
                  </a:lnTo>
                  <a:lnTo>
                    <a:pt x="189" y="99"/>
                  </a:lnTo>
                  <a:lnTo>
                    <a:pt x="192" y="101"/>
                  </a:lnTo>
                  <a:lnTo>
                    <a:pt x="227" y="119"/>
                  </a:lnTo>
                  <a:lnTo>
                    <a:pt x="255" y="126"/>
                  </a:lnTo>
                  <a:lnTo>
                    <a:pt x="267" y="127"/>
                  </a:lnTo>
                  <a:lnTo>
                    <a:pt x="280" y="125"/>
                  </a:lnTo>
                  <a:lnTo>
                    <a:pt x="293" y="120"/>
                  </a:lnTo>
                  <a:lnTo>
                    <a:pt x="301" y="111"/>
                  </a:lnTo>
                  <a:lnTo>
                    <a:pt x="303" y="110"/>
                  </a:lnTo>
                  <a:lnTo>
                    <a:pt x="300" y="109"/>
                  </a:lnTo>
                  <a:lnTo>
                    <a:pt x="328" y="79"/>
                  </a:lnTo>
                  <a:lnTo>
                    <a:pt x="325" y="77"/>
                  </a:lnTo>
                  <a:lnTo>
                    <a:pt x="295" y="112"/>
                  </a:lnTo>
                  <a:lnTo>
                    <a:pt x="283" y="122"/>
                  </a:lnTo>
                  <a:lnTo>
                    <a:pt x="283" y="123"/>
                  </a:lnTo>
                  <a:lnTo>
                    <a:pt x="282" y="123"/>
                  </a:lnTo>
                  <a:lnTo>
                    <a:pt x="281" y="123"/>
                  </a:lnTo>
                  <a:lnTo>
                    <a:pt x="270" y="126"/>
                  </a:lnTo>
                  <a:lnTo>
                    <a:pt x="255" y="126"/>
                  </a:lnTo>
                  <a:lnTo>
                    <a:pt x="246" y="123"/>
                  </a:lnTo>
                  <a:lnTo>
                    <a:pt x="239" y="120"/>
                  </a:lnTo>
                  <a:lnTo>
                    <a:pt x="235" y="119"/>
                  </a:lnTo>
                  <a:lnTo>
                    <a:pt x="213" y="110"/>
                  </a:lnTo>
                  <a:lnTo>
                    <a:pt x="205" y="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Freeform 263"/>
            <p:cNvSpPr>
              <a:spLocks/>
            </p:cNvSpPr>
            <p:nvPr/>
          </p:nvSpPr>
          <p:spPr bwMode="auto">
            <a:xfrm>
              <a:off x="2236788" y="2876550"/>
              <a:ext cx="341312" cy="312737"/>
            </a:xfrm>
            <a:custGeom>
              <a:avLst/>
              <a:gdLst>
                <a:gd name="T0" fmla="*/ 644 w 644"/>
                <a:gd name="T1" fmla="*/ 105 h 593"/>
                <a:gd name="T2" fmla="*/ 643 w 644"/>
                <a:gd name="T3" fmla="*/ 103 h 593"/>
                <a:gd name="T4" fmla="*/ 638 w 644"/>
                <a:gd name="T5" fmla="*/ 101 h 593"/>
                <a:gd name="T6" fmla="*/ 573 w 644"/>
                <a:gd name="T7" fmla="*/ 58 h 593"/>
                <a:gd name="T8" fmla="*/ 488 w 644"/>
                <a:gd name="T9" fmla="*/ 0 h 593"/>
                <a:gd name="T10" fmla="*/ 493 w 644"/>
                <a:gd name="T11" fmla="*/ 5 h 593"/>
                <a:gd name="T12" fmla="*/ 3 w 644"/>
                <a:gd name="T13" fmla="*/ 552 h 593"/>
                <a:gd name="T14" fmla="*/ 0 w 644"/>
                <a:gd name="T15" fmla="*/ 551 h 593"/>
                <a:gd name="T16" fmla="*/ 15 w 644"/>
                <a:gd name="T17" fmla="*/ 560 h 593"/>
                <a:gd name="T18" fmla="*/ 28 w 644"/>
                <a:gd name="T19" fmla="*/ 571 h 593"/>
                <a:gd name="T20" fmla="*/ 45 w 644"/>
                <a:gd name="T21" fmla="*/ 582 h 593"/>
                <a:gd name="T22" fmla="*/ 54 w 644"/>
                <a:gd name="T23" fmla="*/ 593 h 593"/>
                <a:gd name="T24" fmla="*/ 56 w 644"/>
                <a:gd name="T25" fmla="*/ 590 h 593"/>
                <a:gd name="T26" fmla="*/ 62 w 644"/>
                <a:gd name="T27" fmla="*/ 586 h 593"/>
                <a:gd name="T28" fmla="*/ 622 w 644"/>
                <a:gd name="T29" fmla="*/ 118 h 593"/>
                <a:gd name="T30" fmla="*/ 625 w 644"/>
                <a:gd name="T31" fmla="*/ 119 h 593"/>
                <a:gd name="T32" fmla="*/ 627 w 644"/>
                <a:gd name="T33" fmla="*/ 118 h 593"/>
                <a:gd name="T34" fmla="*/ 644 w 644"/>
                <a:gd name="T35" fmla="*/ 105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4" h="593">
                  <a:moveTo>
                    <a:pt x="644" y="105"/>
                  </a:moveTo>
                  <a:lnTo>
                    <a:pt x="643" y="103"/>
                  </a:lnTo>
                  <a:lnTo>
                    <a:pt x="638" y="101"/>
                  </a:lnTo>
                  <a:lnTo>
                    <a:pt x="573" y="58"/>
                  </a:lnTo>
                  <a:lnTo>
                    <a:pt x="488" y="0"/>
                  </a:lnTo>
                  <a:lnTo>
                    <a:pt x="493" y="5"/>
                  </a:lnTo>
                  <a:lnTo>
                    <a:pt x="3" y="552"/>
                  </a:lnTo>
                  <a:lnTo>
                    <a:pt x="0" y="551"/>
                  </a:lnTo>
                  <a:lnTo>
                    <a:pt x="15" y="560"/>
                  </a:lnTo>
                  <a:lnTo>
                    <a:pt x="28" y="571"/>
                  </a:lnTo>
                  <a:lnTo>
                    <a:pt x="45" y="582"/>
                  </a:lnTo>
                  <a:lnTo>
                    <a:pt x="54" y="593"/>
                  </a:lnTo>
                  <a:lnTo>
                    <a:pt x="56" y="590"/>
                  </a:lnTo>
                  <a:lnTo>
                    <a:pt x="62" y="586"/>
                  </a:lnTo>
                  <a:lnTo>
                    <a:pt x="622" y="118"/>
                  </a:lnTo>
                  <a:lnTo>
                    <a:pt x="625" y="119"/>
                  </a:lnTo>
                  <a:lnTo>
                    <a:pt x="627" y="118"/>
                  </a:lnTo>
                  <a:lnTo>
                    <a:pt x="644" y="105"/>
                  </a:lnTo>
                  <a:close/>
                </a:path>
              </a:pathLst>
            </a:custGeom>
            <a:solidFill>
              <a:srgbClr val="E5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Freeform 264"/>
            <p:cNvSpPr>
              <a:spLocks noEditPoints="1"/>
            </p:cNvSpPr>
            <p:nvPr/>
          </p:nvSpPr>
          <p:spPr bwMode="auto">
            <a:xfrm>
              <a:off x="2490788" y="2803525"/>
              <a:ext cx="100012" cy="103187"/>
            </a:xfrm>
            <a:custGeom>
              <a:avLst/>
              <a:gdLst>
                <a:gd name="T0" fmla="*/ 182 w 188"/>
                <a:gd name="T1" fmla="*/ 49 h 195"/>
                <a:gd name="T2" fmla="*/ 172 w 188"/>
                <a:gd name="T3" fmla="*/ 38 h 195"/>
                <a:gd name="T4" fmla="*/ 135 w 188"/>
                <a:gd name="T5" fmla="*/ 9 h 195"/>
                <a:gd name="T6" fmla="*/ 120 w 188"/>
                <a:gd name="T7" fmla="*/ 0 h 195"/>
                <a:gd name="T8" fmla="*/ 121 w 188"/>
                <a:gd name="T9" fmla="*/ 1 h 195"/>
                <a:gd name="T10" fmla="*/ 121 w 188"/>
                <a:gd name="T11" fmla="*/ 2 h 195"/>
                <a:gd name="T12" fmla="*/ 3 w 188"/>
                <a:gd name="T13" fmla="*/ 133 h 195"/>
                <a:gd name="T14" fmla="*/ 1 w 188"/>
                <a:gd name="T15" fmla="*/ 131 h 195"/>
                <a:gd name="T16" fmla="*/ 0 w 188"/>
                <a:gd name="T17" fmla="*/ 133 h 195"/>
                <a:gd name="T18" fmla="*/ 8 w 188"/>
                <a:gd name="T19" fmla="*/ 137 h 195"/>
                <a:gd name="T20" fmla="*/ 93 w 188"/>
                <a:gd name="T21" fmla="*/ 195 h 195"/>
                <a:gd name="T22" fmla="*/ 188 w 188"/>
                <a:gd name="T23" fmla="*/ 60 h 195"/>
                <a:gd name="T24" fmla="*/ 182 w 188"/>
                <a:gd name="T25" fmla="*/ 49 h 195"/>
                <a:gd name="T26" fmla="*/ 129 w 188"/>
                <a:gd name="T27" fmla="*/ 30 h 195"/>
                <a:gd name="T28" fmla="*/ 133 w 188"/>
                <a:gd name="T29" fmla="*/ 33 h 195"/>
                <a:gd name="T30" fmla="*/ 40 w 188"/>
                <a:gd name="T31" fmla="*/ 156 h 195"/>
                <a:gd name="T32" fmla="*/ 37 w 188"/>
                <a:gd name="T33" fmla="*/ 152 h 195"/>
                <a:gd name="T34" fmla="*/ 129 w 188"/>
                <a:gd name="T35" fmla="*/ 30 h 195"/>
                <a:gd name="T36" fmla="*/ 70 w 188"/>
                <a:gd name="T37" fmla="*/ 175 h 195"/>
                <a:gd name="T38" fmla="*/ 66 w 188"/>
                <a:gd name="T39" fmla="*/ 172 h 195"/>
                <a:gd name="T40" fmla="*/ 157 w 188"/>
                <a:gd name="T41" fmla="*/ 48 h 195"/>
                <a:gd name="T42" fmla="*/ 162 w 188"/>
                <a:gd name="T43" fmla="*/ 52 h 195"/>
                <a:gd name="T44" fmla="*/ 70 w 188"/>
                <a:gd name="T45" fmla="*/ 17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8" h="195">
                  <a:moveTo>
                    <a:pt x="182" y="49"/>
                  </a:moveTo>
                  <a:lnTo>
                    <a:pt x="172" y="38"/>
                  </a:lnTo>
                  <a:lnTo>
                    <a:pt x="135" y="9"/>
                  </a:lnTo>
                  <a:lnTo>
                    <a:pt x="120" y="0"/>
                  </a:lnTo>
                  <a:lnTo>
                    <a:pt x="121" y="1"/>
                  </a:lnTo>
                  <a:lnTo>
                    <a:pt x="121" y="2"/>
                  </a:lnTo>
                  <a:lnTo>
                    <a:pt x="3" y="133"/>
                  </a:lnTo>
                  <a:lnTo>
                    <a:pt x="1" y="131"/>
                  </a:lnTo>
                  <a:lnTo>
                    <a:pt x="0" y="133"/>
                  </a:lnTo>
                  <a:lnTo>
                    <a:pt x="8" y="137"/>
                  </a:lnTo>
                  <a:lnTo>
                    <a:pt x="93" y="195"/>
                  </a:lnTo>
                  <a:lnTo>
                    <a:pt x="188" y="60"/>
                  </a:lnTo>
                  <a:lnTo>
                    <a:pt x="182" y="49"/>
                  </a:lnTo>
                  <a:close/>
                  <a:moveTo>
                    <a:pt x="129" y="30"/>
                  </a:moveTo>
                  <a:lnTo>
                    <a:pt x="133" y="33"/>
                  </a:lnTo>
                  <a:lnTo>
                    <a:pt x="40" y="156"/>
                  </a:lnTo>
                  <a:lnTo>
                    <a:pt x="37" y="152"/>
                  </a:lnTo>
                  <a:lnTo>
                    <a:pt x="129" y="30"/>
                  </a:lnTo>
                  <a:close/>
                  <a:moveTo>
                    <a:pt x="70" y="175"/>
                  </a:moveTo>
                  <a:lnTo>
                    <a:pt x="66" y="172"/>
                  </a:lnTo>
                  <a:lnTo>
                    <a:pt x="157" y="48"/>
                  </a:lnTo>
                  <a:lnTo>
                    <a:pt x="162" y="52"/>
                  </a:lnTo>
                  <a:lnTo>
                    <a:pt x="70" y="17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Freeform 265"/>
            <p:cNvSpPr>
              <a:spLocks/>
            </p:cNvSpPr>
            <p:nvPr/>
          </p:nvSpPr>
          <p:spPr bwMode="auto">
            <a:xfrm>
              <a:off x="2511425" y="2819400"/>
              <a:ext cx="50800" cy="66675"/>
            </a:xfrm>
            <a:custGeom>
              <a:avLst/>
              <a:gdLst>
                <a:gd name="T0" fmla="*/ 96 w 96"/>
                <a:gd name="T1" fmla="*/ 3 h 126"/>
                <a:gd name="T2" fmla="*/ 92 w 96"/>
                <a:gd name="T3" fmla="*/ 0 h 126"/>
                <a:gd name="T4" fmla="*/ 0 w 96"/>
                <a:gd name="T5" fmla="*/ 122 h 126"/>
                <a:gd name="T6" fmla="*/ 3 w 96"/>
                <a:gd name="T7" fmla="*/ 126 h 126"/>
                <a:gd name="T8" fmla="*/ 96 w 96"/>
                <a:gd name="T9" fmla="*/ 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26">
                  <a:moveTo>
                    <a:pt x="96" y="3"/>
                  </a:moveTo>
                  <a:lnTo>
                    <a:pt x="92" y="0"/>
                  </a:lnTo>
                  <a:lnTo>
                    <a:pt x="0" y="122"/>
                  </a:lnTo>
                  <a:lnTo>
                    <a:pt x="3" y="126"/>
                  </a:lnTo>
                  <a:lnTo>
                    <a:pt x="96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Freeform 266"/>
            <p:cNvSpPr>
              <a:spLocks/>
            </p:cNvSpPr>
            <p:nvPr/>
          </p:nvSpPr>
          <p:spPr bwMode="auto">
            <a:xfrm>
              <a:off x="2525713" y="2828925"/>
              <a:ext cx="50800" cy="66675"/>
            </a:xfrm>
            <a:custGeom>
              <a:avLst/>
              <a:gdLst>
                <a:gd name="T0" fmla="*/ 0 w 96"/>
                <a:gd name="T1" fmla="*/ 124 h 127"/>
                <a:gd name="T2" fmla="*/ 4 w 96"/>
                <a:gd name="T3" fmla="*/ 127 h 127"/>
                <a:gd name="T4" fmla="*/ 96 w 96"/>
                <a:gd name="T5" fmla="*/ 4 h 127"/>
                <a:gd name="T6" fmla="*/ 91 w 96"/>
                <a:gd name="T7" fmla="*/ 0 h 127"/>
                <a:gd name="T8" fmla="*/ 0 w 96"/>
                <a:gd name="T9" fmla="*/ 12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27">
                  <a:moveTo>
                    <a:pt x="0" y="124"/>
                  </a:moveTo>
                  <a:lnTo>
                    <a:pt x="4" y="127"/>
                  </a:lnTo>
                  <a:lnTo>
                    <a:pt x="96" y="4"/>
                  </a:lnTo>
                  <a:lnTo>
                    <a:pt x="91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Freeform 267"/>
            <p:cNvSpPr>
              <a:spLocks/>
            </p:cNvSpPr>
            <p:nvPr/>
          </p:nvSpPr>
          <p:spPr bwMode="auto">
            <a:xfrm>
              <a:off x="2212975" y="2943225"/>
              <a:ext cx="371475" cy="271462"/>
            </a:xfrm>
            <a:custGeom>
              <a:avLst/>
              <a:gdLst>
                <a:gd name="T0" fmla="*/ 701 w 701"/>
                <a:gd name="T1" fmla="*/ 12 h 513"/>
                <a:gd name="T2" fmla="*/ 698 w 701"/>
                <a:gd name="T3" fmla="*/ 11 h 513"/>
                <a:gd name="T4" fmla="*/ 694 w 701"/>
                <a:gd name="T5" fmla="*/ 7 h 513"/>
                <a:gd name="T6" fmla="*/ 686 w 701"/>
                <a:gd name="T7" fmla="*/ 0 h 513"/>
                <a:gd name="T8" fmla="*/ 679 w 701"/>
                <a:gd name="T9" fmla="*/ 4 h 513"/>
                <a:gd name="T10" fmla="*/ 592 w 701"/>
                <a:gd name="T11" fmla="*/ 72 h 513"/>
                <a:gd name="T12" fmla="*/ 102 w 701"/>
                <a:gd name="T13" fmla="*/ 483 h 513"/>
                <a:gd name="T14" fmla="*/ 101 w 701"/>
                <a:gd name="T15" fmla="*/ 484 h 513"/>
                <a:gd name="T16" fmla="*/ 79 w 701"/>
                <a:gd name="T17" fmla="*/ 466 h 513"/>
                <a:gd name="T18" fmla="*/ 10 w 701"/>
                <a:gd name="T19" fmla="*/ 423 h 513"/>
                <a:gd name="T20" fmla="*/ 8 w 701"/>
                <a:gd name="T21" fmla="*/ 424 h 513"/>
                <a:gd name="T22" fmla="*/ 0 w 701"/>
                <a:gd name="T23" fmla="*/ 433 h 513"/>
                <a:gd name="T24" fmla="*/ 4 w 701"/>
                <a:gd name="T25" fmla="*/ 436 h 513"/>
                <a:gd name="T26" fmla="*/ 25 w 701"/>
                <a:gd name="T27" fmla="*/ 452 h 513"/>
                <a:gd name="T28" fmla="*/ 56 w 701"/>
                <a:gd name="T29" fmla="*/ 474 h 513"/>
                <a:gd name="T30" fmla="*/ 55 w 701"/>
                <a:gd name="T31" fmla="*/ 474 h 513"/>
                <a:gd name="T32" fmla="*/ 59 w 701"/>
                <a:gd name="T33" fmla="*/ 477 h 513"/>
                <a:gd name="T34" fmla="*/ 95 w 701"/>
                <a:gd name="T35" fmla="*/ 503 h 513"/>
                <a:gd name="T36" fmla="*/ 103 w 701"/>
                <a:gd name="T37" fmla="*/ 513 h 513"/>
                <a:gd name="T38" fmla="*/ 625 w 701"/>
                <a:gd name="T39" fmla="*/ 70 h 513"/>
                <a:gd name="T40" fmla="*/ 701 w 701"/>
                <a:gd name="T41" fmla="*/ 12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01" h="513">
                  <a:moveTo>
                    <a:pt x="701" y="12"/>
                  </a:moveTo>
                  <a:lnTo>
                    <a:pt x="698" y="11"/>
                  </a:lnTo>
                  <a:lnTo>
                    <a:pt x="694" y="7"/>
                  </a:lnTo>
                  <a:lnTo>
                    <a:pt x="686" y="0"/>
                  </a:lnTo>
                  <a:lnTo>
                    <a:pt x="679" y="4"/>
                  </a:lnTo>
                  <a:lnTo>
                    <a:pt x="592" y="72"/>
                  </a:lnTo>
                  <a:lnTo>
                    <a:pt x="102" y="483"/>
                  </a:lnTo>
                  <a:lnTo>
                    <a:pt x="101" y="484"/>
                  </a:lnTo>
                  <a:lnTo>
                    <a:pt x="79" y="466"/>
                  </a:lnTo>
                  <a:lnTo>
                    <a:pt x="10" y="423"/>
                  </a:lnTo>
                  <a:lnTo>
                    <a:pt x="8" y="424"/>
                  </a:lnTo>
                  <a:lnTo>
                    <a:pt x="0" y="433"/>
                  </a:lnTo>
                  <a:lnTo>
                    <a:pt x="4" y="436"/>
                  </a:lnTo>
                  <a:lnTo>
                    <a:pt x="25" y="452"/>
                  </a:lnTo>
                  <a:lnTo>
                    <a:pt x="56" y="474"/>
                  </a:lnTo>
                  <a:lnTo>
                    <a:pt x="55" y="474"/>
                  </a:lnTo>
                  <a:lnTo>
                    <a:pt x="59" y="477"/>
                  </a:lnTo>
                  <a:lnTo>
                    <a:pt x="95" y="503"/>
                  </a:lnTo>
                  <a:lnTo>
                    <a:pt x="103" y="513"/>
                  </a:lnTo>
                  <a:lnTo>
                    <a:pt x="625" y="70"/>
                  </a:lnTo>
                  <a:lnTo>
                    <a:pt x="701" y="12"/>
                  </a:lnTo>
                  <a:close/>
                </a:path>
              </a:pathLst>
            </a:custGeom>
            <a:solidFill>
              <a:srgbClr val="E5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Freeform 268"/>
            <p:cNvSpPr>
              <a:spLocks/>
            </p:cNvSpPr>
            <p:nvPr/>
          </p:nvSpPr>
          <p:spPr bwMode="auto">
            <a:xfrm>
              <a:off x="2549525" y="2767012"/>
              <a:ext cx="1588" cy="6350"/>
            </a:xfrm>
            <a:custGeom>
              <a:avLst/>
              <a:gdLst>
                <a:gd name="T0" fmla="*/ 0 w 3"/>
                <a:gd name="T1" fmla="*/ 11 h 11"/>
                <a:gd name="T2" fmla="*/ 3 w 3"/>
                <a:gd name="T3" fmla="*/ 0 h 11"/>
                <a:gd name="T4" fmla="*/ 0 w 3"/>
                <a:gd name="T5" fmla="*/ 0 h 11"/>
                <a:gd name="T6" fmla="*/ 0 w 3"/>
                <a:gd name="T7" fmla="*/ 2 h 11"/>
                <a:gd name="T8" fmla="*/ 0 w 3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1">
                  <a:moveTo>
                    <a:pt x="0" y="11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BFB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Freeform 269"/>
            <p:cNvSpPr>
              <a:spLocks/>
            </p:cNvSpPr>
            <p:nvPr/>
          </p:nvSpPr>
          <p:spPr bwMode="auto">
            <a:xfrm>
              <a:off x="2489200" y="2797175"/>
              <a:ext cx="66675" cy="76200"/>
            </a:xfrm>
            <a:custGeom>
              <a:avLst/>
              <a:gdLst>
                <a:gd name="T0" fmla="*/ 125 w 125"/>
                <a:gd name="T1" fmla="*/ 14 h 145"/>
                <a:gd name="T2" fmla="*/ 124 w 125"/>
                <a:gd name="T3" fmla="*/ 12 h 145"/>
                <a:gd name="T4" fmla="*/ 110 w 125"/>
                <a:gd name="T5" fmla="*/ 3 h 145"/>
                <a:gd name="T6" fmla="*/ 107 w 125"/>
                <a:gd name="T7" fmla="*/ 0 h 145"/>
                <a:gd name="T8" fmla="*/ 0 w 125"/>
                <a:gd name="T9" fmla="*/ 140 h 145"/>
                <a:gd name="T10" fmla="*/ 5 w 125"/>
                <a:gd name="T11" fmla="*/ 143 h 145"/>
                <a:gd name="T12" fmla="*/ 7 w 125"/>
                <a:gd name="T13" fmla="*/ 145 h 145"/>
                <a:gd name="T14" fmla="*/ 125 w 125"/>
                <a:gd name="T15" fmla="*/ 1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45">
                  <a:moveTo>
                    <a:pt x="125" y="14"/>
                  </a:moveTo>
                  <a:lnTo>
                    <a:pt x="124" y="12"/>
                  </a:lnTo>
                  <a:lnTo>
                    <a:pt x="110" y="3"/>
                  </a:lnTo>
                  <a:lnTo>
                    <a:pt x="107" y="0"/>
                  </a:lnTo>
                  <a:lnTo>
                    <a:pt x="0" y="140"/>
                  </a:lnTo>
                  <a:lnTo>
                    <a:pt x="5" y="143"/>
                  </a:lnTo>
                  <a:lnTo>
                    <a:pt x="7" y="145"/>
                  </a:lnTo>
                  <a:lnTo>
                    <a:pt x="125" y="14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" name="Freeform 270"/>
            <p:cNvSpPr>
              <a:spLocks/>
            </p:cNvSpPr>
            <p:nvPr/>
          </p:nvSpPr>
          <p:spPr bwMode="auto">
            <a:xfrm>
              <a:off x="2554288" y="2803525"/>
              <a:ext cx="1587" cy="1587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6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" name="Freeform 271"/>
            <p:cNvSpPr>
              <a:spLocks/>
            </p:cNvSpPr>
            <p:nvPr/>
          </p:nvSpPr>
          <p:spPr bwMode="auto">
            <a:xfrm>
              <a:off x="2536825" y="2781300"/>
              <a:ext cx="6350" cy="9525"/>
            </a:xfrm>
            <a:custGeom>
              <a:avLst/>
              <a:gdLst>
                <a:gd name="T0" fmla="*/ 13 w 13"/>
                <a:gd name="T1" fmla="*/ 0 h 18"/>
                <a:gd name="T2" fmla="*/ 0 w 13"/>
                <a:gd name="T3" fmla="*/ 15 h 18"/>
                <a:gd name="T4" fmla="*/ 1 w 13"/>
                <a:gd name="T5" fmla="*/ 18 h 18"/>
                <a:gd name="T6" fmla="*/ 10 w 13"/>
                <a:gd name="T7" fmla="*/ 5 h 18"/>
                <a:gd name="T8" fmla="*/ 13 w 1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8">
                  <a:moveTo>
                    <a:pt x="13" y="0"/>
                  </a:moveTo>
                  <a:lnTo>
                    <a:pt x="0" y="15"/>
                  </a:lnTo>
                  <a:lnTo>
                    <a:pt x="1" y="18"/>
                  </a:lnTo>
                  <a:lnTo>
                    <a:pt x="10" y="5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FB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" name="Freeform 272"/>
            <p:cNvSpPr>
              <a:spLocks/>
            </p:cNvSpPr>
            <p:nvPr/>
          </p:nvSpPr>
          <p:spPr bwMode="auto">
            <a:xfrm>
              <a:off x="2228850" y="2789237"/>
              <a:ext cx="317500" cy="361950"/>
            </a:xfrm>
            <a:custGeom>
              <a:avLst/>
              <a:gdLst>
                <a:gd name="T0" fmla="*/ 582 w 598"/>
                <a:gd name="T1" fmla="*/ 3 h 684"/>
                <a:gd name="T2" fmla="*/ 581 w 598"/>
                <a:gd name="T3" fmla="*/ 0 h 684"/>
                <a:gd name="T4" fmla="*/ 0 w 598"/>
                <a:gd name="T5" fmla="*/ 682 h 684"/>
                <a:gd name="T6" fmla="*/ 1 w 598"/>
                <a:gd name="T7" fmla="*/ 682 h 684"/>
                <a:gd name="T8" fmla="*/ 4 w 598"/>
                <a:gd name="T9" fmla="*/ 684 h 684"/>
                <a:gd name="T10" fmla="*/ 31 w 598"/>
                <a:gd name="T11" fmla="*/ 653 h 684"/>
                <a:gd name="T12" fmla="*/ 471 w 598"/>
                <a:gd name="T13" fmla="*/ 149 h 684"/>
                <a:gd name="T14" fmla="*/ 477 w 598"/>
                <a:gd name="T15" fmla="*/ 150 h 684"/>
                <a:gd name="T16" fmla="*/ 483 w 598"/>
                <a:gd name="T17" fmla="*/ 153 h 684"/>
                <a:gd name="T18" fmla="*/ 484 w 598"/>
                <a:gd name="T19" fmla="*/ 152 h 684"/>
                <a:gd name="T20" fmla="*/ 490 w 598"/>
                <a:gd name="T21" fmla="*/ 155 h 684"/>
                <a:gd name="T22" fmla="*/ 491 w 598"/>
                <a:gd name="T23" fmla="*/ 155 h 684"/>
                <a:gd name="T24" fmla="*/ 598 w 598"/>
                <a:gd name="T25" fmla="*/ 15 h 684"/>
                <a:gd name="T26" fmla="*/ 585 w 598"/>
                <a:gd name="T27" fmla="*/ 6 h 684"/>
                <a:gd name="T28" fmla="*/ 573 w 598"/>
                <a:gd name="T29" fmla="*/ 22 h 684"/>
                <a:gd name="T30" fmla="*/ 571 w 598"/>
                <a:gd name="T31" fmla="*/ 21 h 684"/>
                <a:gd name="T32" fmla="*/ 582 w 598"/>
                <a:gd name="T33" fmla="*/ 3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8" h="684">
                  <a:moveTo>
                    <a:pt x="582" y="3"/>
                  </a:moveTo>
                  <a:lnTo>
                    <a:pt x="581" y="0"/>
                  </a:lnTo>
                  <a:lnTo>
                    <a:pt x="0" y="682"/>
                  </a:lnTo>
                  <a:lnTo>
                    <a:pt x="1" y="682"/>
                  </a:lnTo>
                  <a:lnTo>
                    <a:pt x="4" y="684"/>
                  </a:lnTo>
                  <a:lnTo>
                    <a:pt x="31" y="653"/>
                  </a:lnTo>
                  <a:lnTo>
                    <a:pt x="471" y="149"/>
                  </a:lnTo>
                  <a:lnTo>
                    <a:pt x="477" y="150"/>
                  </a:lnTo>
                  <a:lnTo>
                    <a:pt x="483" y="153"/>
                  </a:lnTo>
                  <a:lnTo>
                    <a:pt x="484" y="152"/>
                  </a:lnTo>
                  <a:lnTo>
                    <a:pt x="490" y="155"/>
                  </a:lnTo>
                  <a:lnTo>
                    <a:pt x="491" y="155"/>
                  </a:lnTo>
                  <a:lnTo>
                    <a:pt x="598" y="15"/>
                  </a:lnTo>
                  <a:lnTo>
                    <a:pt x="585" y="6"/>
                  </a:lnTo>
                  <a:lnTo>
                    <a:pt x="573" y="22"/>
                  </a:lnTo>
                  <a:lnTo>
                    <a:pt x="571" y="21"/>
                  </a:lnTo>
                  <a:lnTo>
                    <a:pt x="582" y="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" name="Freeform 273"/>
            <p:cNvSpPr>
              <a:spLocks/>
            </p:cNvSpPr>
            <p:nvPr/>
          </p:nvSpPr>
          <p:spPr bwMode="auto">
            <a:xfrm>
              <a:off x="2532063" y="2790825"/>
              <a:ext cx="15875" cy="9525"/>
            </a:xfrm>
            <a:custGeom>
              <a:avLst/>
              <a:gdLst>
                <a:gd name="T0" fmla="*/ 0 w 30"/>
                <a:gd name="T1" fmla="*/ 18 h 19"/>
                <a:gd name="T2" fmla="*/ 2 w 30"/>
                <a:gd name="T3" fmla="*/ 19 h 19"/>
                <a:gd name="T4" fmla="*/ 14 w 30"/>
                <a:gd name="T5" fmla="*/ 3 h 19"/>
                <a:gd name="T6" fmla="*/ 27 w 30"/>
                <a:gd name="T7" fmla="*/ 12 h 19"/>
                <a:gd name="T8" fmla="*/ 30 w 30"/>
                <a:gd name="T9" fmla="*/ 15 h 19"/>
                <a:gd name="T10" fmla="*/ 11 w 30"/>
                <a:gd name="T11" fmla="*/ 0 h 19"/>
                <a:gd name="T12" fmla="*/ 0 w 30"/>
                <a:gd name="T13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9">
                  <a:moveTo>
                    <a:pt x="0" y="18"/>
                  </a:moveTo>
                  <a:lnTo>
                    <a:pt x="2" y="19"/>
                  </a:lnTo>
                  <a:lnTo>
                    <a:pt x="14" y="3"/>
                  </a:lnTo>
                  <a:lnTo>
                    <a:pt x="27" y="12"/>
                  </a:lnTo>
                  <a:lnTo>
                    <a:pt x="30" y="15"/>
                  </a:lnTo>
                  <a:lnTo>
                    <a:pt x="11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9B9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Freeform 274"/>
            <p:cNvSpPr>
              <a:spLocks/>
            </p:cNvSpPr>
            <p:nvPr/>
          </p:nvSpPr>
          <p:spPr bwMode="auto">
            <a:xfrm>
              <a:off x="2484438" y="2870200"/>
              <a:ext cx="7937" cy="3175"/>
            </a:xfrm>
            <a:custGeom>
              <a:avLst/>
              <a:gdLst>
                <a:gd name="T0" fmla="*/ 12 w 13"/>
                <a:gd name="T1" fmla="*/ 8 h 8"/>
                <a:gd name="T2" fmla="*/ 13 w 13"/>
                <a:gd name="T3" fmla="*/ 6 h 8"/>
                <a:gd name="T4" fmla="*/ 8 w 13"/>
                <a:gd name="T5" fmla="*/ 3 h 8"/>
                <a:gd name="T6" fmla="*/ 7 w 13"/>
                <a:gd name="T7" fmla="*/ 3 h 8"/>
                <a:gd name="T8" fmla="*/ 1 w 13"/>
                <a:gd name="T9" fmla="*/ 0 h 8"/>
                <a:gd name="T10" fmla="*/ 0 w 13"/>
                <a:gd name="T11" fmla="*/ 1 h 8"/>
                <a:gd name="T12" fmla="*/ 6 w 13"/>
                <a:gd name="T13" fmla="*/ 4 h 8"/>
                <a:gd name="T14" fmla="*/ 12 w 13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8">
                  <a:moveTo>
                    <a:pt x="12" y="8"/>
                  </a:moveTo>
                  <a:lnTo>
                    <a:pt x="13" y="6"/>
                  </a:lnTo>
                  <a:lnTo>
                    <a:pt x="8" y="3"/>
                  </a:lnTo>
                  <a:lnTo>
                    <a:pt x="7" y="3"/>
                  </a:lnTo>
                  <a:lnTo>
                    <a:pt x="1" y="0"/>
                  </a:lnTo>
                  <a:lnTo>
                    <a:pt x="0" y="1"/>
                  </a:lnTo>
                  <a:lnTo>
                    <a:pt x="6" y="4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9B9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Freeform 275"/>
            <p:cNvSpPr>
              <a:spLocks/>
            </p:cNvSpPr>
            <p:nvPr/>
          </p:nvSpPr>
          <p:spPr bwMode="auto">
            <a:xfrm>
              <a:off x="2222500" y="2868612"/>
              <a:ext cx="276225" cy="300038"/>
            </a:xfrm>
            <a:custGeom>
              <a:avLst/>
              <a:gdLst>
                <a:gd name="T0" fmla="*/ 516 w 521"/>
                <a:gd name="T1" fmla="*/ 15 h 567"/>
                <a:gd name="T2" fmla="*/ 508 w 521"/>
                <a:gd name="T3" fmla="*/ 11 h 567"/>
                <a:gd name="T4" fmla="*/ 502 w 521"/>
                <a:gd name="T5" fmla="*/ 7 h 567"/>
                <a:gd name="T6" fmla="*/ 496 w 521"/>
                <a:gd name="T7" fmla="*/ 4 h 567"/>
                <a:gd name="T8" fmla="*/ 490 w 521"/>
                <a:gd name="T9" fmla="*/ 1 h 567"/>
                <a:gd name="T10" fmla="*/ 484 w 521"/>
                <a:gd name="T11" fmla="*/ 0 h 567"/>
                <a:gd name="T12" fmla="*/ 44 w 521"/>
                <a:gd name="T13" fmla="*/ 504 h 567"/>
                <a:gd name="T14" fmla="*/ 0 w 521"/>
                <a:gd name="T15" fmla="*/ 555 h 567"/>
                <a:gd name="T16" fmla="*/ 7 w 521"/>
                <a:gd name="T17" fmla="*/ 558 h 567"/>
                <a:gd name="T18" fmla="*/ 11 w 521"/>
                <a:gd name="T19" fmla="*/ 558 h 567"/>
                <a:gd name="T20" fmla="*/ 13 w 521"/>
                <a:gd name="T21" fmla="*/ 560 h 567"/>
                <a:gd name="T22" fmla="*/ 28 w 521"/>
                <a:gd name="T23" fmla="*/ 566 h 567"/>
                <a:gd name="T24" fmla="*/ 31 w 521"/>
                <a:gd name="T25" fmla="*/ 567 h 567"/>
                <a:gd name="T26" fmla="*/ 521 w 521"/>
                <a:gd name="T27" fmla="*/ 20 h 567"/>
                <a:gd name="T28" fmla="*/ 516 w 521"/>
                <a:gd name="T29" fmla="*/ 15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1" h="567">
                  <a:moveTo>
                    <a:pt x="516" y="15"/>
                  </a:moveTo>
                  <a:lnTo>
                    <a:pt x="508" y="11"/>
                  </a:lnTo>
                  <a:lnTo>
                    <a:pt x="502" y="7"/>
                  </a:lnTo>
                  <a:lnTo>
                    <a:pt x="496" y="4"/>
                  </a:lnTo>
                  <a:lnTo>
                    <a:pt x="490" y="1"/>
                  </a:lnTo>
                  <a:lnTo>
                    <a:pt x="484" y="0"/>
                  </a:lnTo>
                  <a:lnTo>
                    <a:pt x="44" y="504"/>
                  </a:lnTo>
                  <a:lnTo>
                    <a:pt x="0" y="555"/>
                  </a:lnTo>
                  <a:lnTo>
                    <a:pt x="7" y="558"/>
                  </a:lnTo>
                  <a:lnTo>
                    <a:pt x="11" y="558"/>
                  </a:lnTo>
                  <a:lnTo>
                    <a:pt x="13" y="560"/>
                  </a:lnTo>
                  <a:lnTo>
                    <a:pt x="28" y="566"/>
                  </a:lnTo>
                  <a:lnTo>
                    <a:pt x="31" y="567"/>
                  </a:lnTo>
                  <a:lnTo>
                    <a:pt x="521" y="20"/>
                  </a:lnTo>
                  <a:lnTo>
                    <a:pt x="516" y="15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" name="Freeform 276"/>
            <p:cNvSpPr>
              <a:spLocks/>
            </p:cNvSpPr>
            <p:nvPr/>
          </p:nvSpPr>
          <p:spPr bwMode="auto">
            <a:xfrm>
              <a:off x="2219325" y="2938462"/>
              <a:ext cx="350838" cy="254000"/>
            </a:xfrm>
            <a:custGeom>
              <a:avLst/>
              <a:gdLst>
                <a:gd name="T0" fmla="*/ 658 w 663"/>
                <a:gd name="T1" fmla="*/ 1 h 480"/>
                <a:gd name="T2" fmla="*/ 655 w 663"/>
                <a:gd name="T3" fmla="*/ 0 h 480"/>
                <a:gd name="T4" fmla="*/ 95 w 663"/>
                <a:gd name="T5" fmla="*/ 468 h 480"/>
                <a:gd name="T6" fmla="*/ 87 w 663"/>
                <a:gd name="T7" fmla="*/ 475 h 480"/>
                <a:gd name="T8" fmla="*/ 78 w 663"/>
                <a:gd name="T9" fmla="*/ 464 h 480"/>
                <a:gd name="T10" fmla="*/ 61 w 663"/>
                <a:gd name="T11" fmla="*/ 453 h 480"/>
                <a:gd name="T12" fmla="*/ 52 w 663"/>
                <a:gd name="T13" fmla="*/ 446 h 480"/>
                <a:gd name="T14" fmla="*/ 18 w 663"/>
                <a:gd name="T15" fmla="*/ 427 h 480"/>
                <a:gd name="T16" fmla="*/ 16 w 663"/>
                <a:gd name="T17" fmla="*/ 425 h 480"/>
                <a:gd name="T18" fmla="*/ 12 w 663"/>
                <a:gd name="T19" fmla="*/ 425 h 480"/>
                <a:gd name="T20" fmla="*/ 7 w 663"/>
                <a:gd name="T21" fmla="*/ 423 h 480"/>
                <a:gd name="T22" fmla="*/ 5 w 663"/>
                <a:gd name="T23" fmla="*/ 422 h 480"/>
                <a:gd name="T24" fmla="*/ 0 w 663"/>
                <a:gd name="T25" fmla="*/ 426 h 480"/>
                <a:gd name="T26" fmla="*/ 10 w 663"/>
                <a:gd name="T27" fmla="*/ 430 h 480"/>
                <a:gd name="T28" fmla="*/ 83 w 663"/>
                <a:gd name="T29" fmla="*/ 479 h 480"/>
                <a:gd name="T30" fmla="*/ 85 w 663"/>
                <a:gd name="T31" fmla="*/ 480 h 480"/>
                <a:gd name="T32" fmla="*/ 663 w 663"/>
                <a:gd name="T33" fmla="*/ 3 h 480"/>
                <a:gd name="T34" fmla="*/ 658 w 663"/>
                <a:gd name="T35" fmla="*/ 1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3" h="480">
                  <a:moveTo>
                    <a:pt x="658" y="1"/>
                  </a:moveTo>
                  <a:lnTo>
                    <a:pt x="655" y="0"/>
                  </a:lnTo>
                  <a:lnTo>
                    <a:pt x="95" y="468"/>
                  </a:lnTo>
                  <a:lnTo>
                    <a:pt x="87" y="475"/>
                  </a:lnTo>
                  <a:lnTo>
                    <a:pt x="78" y="464"/>
                  </a:lnTo>
                  <a:lnTo>
                    <a:pt x="61" y="453"/>
                  </a:lnTo>
                  <a:lnTo>
                    <a:pt x="52" y="446"/>
                  </a:lnTo>
                  <a:lnTo>
                    <a:pt x="18" y="427"/>
                  </a:lnTo>
                  <a:lnTo>
                    <a:pt x="16" y="425"/>
                  </a:lnTo>
                  <a:lnTo>
                    <a:pt x="12" y="425"/>
                  </a:lnTo>
                  <a:lnTo>
                    <a:pt x="7" y="423"/>
                  </a:lnTo>
                  <a:lnTo>
                    <a:pt x="5" y="422"/>
                  </a:lnTo>
                  <a:lnTo>
                    <a:pt x="0" y="426"/>
                  </a:lnTo>
                  <a:lnTo>
                    <a:pt x="10" y="430"/>
                  </a:lnTo>
                  <a:lnTo>
                    <a:pt x="83" y="479"/>
                  </a:lnTo>
                  <a:lnTo>
                    <a:pt x="85" y="480"/>
                  </a:lnTo>
                  <a:lnTo>
                    <a:pt x="663" y="3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75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Freeform 277"/>
            <p:cNvSpPr>
              <a:spLocks/>
            </p:cNvSpPr>
            <p:nvPr/>
          </p:nvSpPr>
          <p:spPr bwMode="auto">
            <a:xfrm>
              <a:off x="2216150" y="2938462"/>
              <a:ext cx="360363" cy="261938"/>
            </a:xfrm>
            <a:custGeom>
              <a:avLst/>
              <a:gdLst>
                <a:gd name="T0" fmla="*/ 664 w 679"/>
                <a:gd name="T1" fmla="*/ 1 h 494"/>
                <a:gd name="T2" fmla="*/ 669 w 679"/>
                <a:gd name="T3" fmla="*/ 3 h 494"/>
                <a:gd name="T4" fmla="*/ 91 w 679"/>
                <a:gd name="T5" fmla="*/ 480 h 494"/>
                <a:gd name="T6" fmla="*/ 89 w 679"/>
                <a:gd name="T7" fmla="*/ 479 h 494"/>
                <a:gd name="T8" fmla="*/ 16 w 679"/>
                <a:gd name="T9" fmla="*/ 430 h 494"/>
                <a:gd name="T10" fmla="*/ 6 w 679"/>
                <a:gd name="T11" fmla="*/ 426 h 494"/>
                <a:gd name="T12" fmla="*/ 11 w 679"/>
                <a:gd name="T13" fmla="*/ 422 h 494"/>
                <a:gd name="T14" fmla="*/ 55 w 679"/>
                <a:gd name="T15" fmla="*/ 371 h 494"/>
                <a:gd name="T16" fmla="*/ 28 w 679"/>
                <a:gd name="T17" fmla="*/ 402 h 494"/>
                <a:gd name="T18" fmla="*/ 0 w 679"/>
                <a:gd name="T19" fmla="*/ 432 h 494"/>
                <a:gd name="T20" fmla="*/ 3 w 679"/>
                <a:gd name="T21" fmla="*/ 433 h 494"/>
                <a:gd name="T22" fmla="*/ 72 w 679"/>
                <a:gd name="T23" fmla="*/ 476 h 494"/>
                <a:gd name="T24" fmla="*/ 94 w 679"/>
                <a:gd name="T25" fmla="*/ 494 h 494"/>
                <a:gd name="T26" fmla="*/ 95 w 679"/>
                <a:gd name="T27" fmla="*/ 493 h 494"/>
                <a:gd name="T28" fmla="*/ 585 w 679"/>
                <a:gd name="T29" fmla="*/ 82 h 494"/>
                <a:gd name="T30" fmla="*/ 672 w 679"/>
                <a:gd name="T31" fmla="*/ 14 h 494"/>
                <a:gd name="T32" fmla="*/ 679 w 679"/>
                <a:gd name="T33" fmla="*/ 10 h 494"/>
                <a:gd name="T34" fmla="*/ 677 w 679"/>
                <a:gd name="T35" fmla="*/ 8 h 494"/>
                <a:gd name="T36" fmla="*/ 666 w 679"/>
                <a:gd name="T37" fmla="*/ 0 h 494"/>
                <a:gd name="T38" fmla="*/ 664 w 679"/>
                <a:gd name="T39" fmla="*/ 1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9" h="494">
                  <a:moveTo>
                    <a:pt x="664" y="1"/>
                  </a:moveTo>
                  <a:lnTo>
                    <a:pt x="669" y="3"/>
                  </a:lnTo>
                  <a:lnTo>
                    <a:pt x="91" y="480"/>
                  </a:lnTo>
                  <a:lnTo>
                    <a:pt x="89" y="479"/>
                  </a:lnTo>
                  <a:lnTo>
                    <a:pt x="16" y="430"/>
                  </a:lnTo>
                  <a:lnTo>
                    <a:pt x="6" y="426"/>
                  </a:lnTo>
                  <a:lnTo>
                    <a:pt x="11" y="422"/>
                  </a:lnTo>
                  <a:lnTo>
                    <a:pt x="55" y="371"/>
                  </a:lnTo>
                  <a:lnTo>
                    <a:pt x="28" y="402"/>
                  </a:lnTo>
                  <a:lnTo>
                    <a:pt x="0" y="432"/>
                  </a:lnTo>
                  <a:lnTo>
                    <a:pt x="3" y="433"/>
                  </a:lnTo>
                  <a:lnTo>
                    <a:pt x="72" y="476"/>
                  </a:lnTo>
                  <a:lnTo>
                    <a:pt x="94" y="494"/>
                  </a:lnTo>
                  <a:lnTo>
                    <a:pt x="95" y="493"/>
                  </a:lnTo>
                  <a:lnTo>
                    <a:pt x="585" y="82"/>
                  </a:lnTo>
                  <a:lnTo>
                    <a:pt x="672" y="14"/>
                  </a:lnTo>
                  <a:lnTo>
                    <a:pt x="679" y="10"/>
                  </a:lnTo>
                  <a:lnTo>
                    <a:pt x="677" y="8"/>
                  </a:lnTo>
                  <a:lnTo>
                    <a:pt x="666" y="0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rgbClr val="A3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Freeform 278"/>
            <p:cNvSpPr>
              <a:spLocks/>
            </p:cNvSpPr>
            <p:nvPr/>
          </p:nvSpPr>
          <p:spPr bwMode="auto">
            <a:xfrm>
              <a:off x="2228850" y="3163887"/>
              <a:ext cx="23813" cy="14288"/>
            </a:xfrm>
            <a:custGeom>
              <a:avLst/>
              <a:gdLst>
                <a:gd name="T0" fmla="*/ 30 w 43"/>
                <a:gd name="T1" fmla="*/ 15 h 26"/>
                <a:gd name="T2" fmla="*/ 15 w 43"/>
                <a:gd name="T3" fmla="*/ 6 h 26"/>
                <a:gd name="T4" fmla="*/ 0 w 43"/>
                <a:gd name="T5" fmla="*/ 0 h 26"/>
                <a:gd name="T6" fmla="*/ 34 w 43"/>
                <a:gd name="T7" fmla="*/ 19 h 26"/>
                <a:gd name="T8" fmla="*/ 43 w 43"/>
                <a:gd name="T9" fmla="*/ 26 h 26"/>
                <a:gd name="T10" fmla="*/ 30 w 43"/>
                <a:gd name="T11" fmla="*/ 1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">
                  <a:moveTo>
                    <a:pt x="30" y="15"/>
                  </a:moveTo>
                  <a:lnTo>
                    <a:pt x="15" y="6"/>
                  </a:lnTo>
                  <a:lnTo>
                    <a:pt x="0" y="0"/>
                  </a:lnTo>
                  <a:lnTo>
                    <a:pt x="34" y="19"/>
                  </a:lnTo>
                  <a:lnTo>
                    <a:pt x="43" y="26"/>
                  </a:lnTo>
                  <a:lnTo>
                    <a:pt x="30" y="15"/>
                  </a:lnTo>
                  <a:close/>
                </a:path>
              </a:pathLst>
            </a:custGeom>
            <a:solidFill>
              <a:srgbClr val="87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Freeform 279"/>
            <p:cNvSpPr>
              <a:spLocks/>
            </p:cNvSpPr>
            <p:nvPr/>
          </p:nvSpPr>
          <p:spPr bwMode="auto">
            <a:xfrm>
              <a:off x="2093913" y="3128962"/>
              <a:ext cx="98425" cy="47625"/>
            </a:xfrm>
            <a:custGeom>
              <a:avLst/>
              <a:gdLst>
                <a:gd name="T0" fmla="*/ 123 w 186"/>
                <a:gd name="T1" fmla="*/ 64 h 89"/>
                <a:gd name="T2" fmla="*/ 120 w 186"/>
                <a:gd name="T3" fmla="*/ 62 h 89"/>
                <a:gd name="T4" fmla="*/ 0 w 186"/>
                <a:gd name="T5" fmla="*/ 0 h 89"/>
                <a:gd name="T6" fmla="*/ 148 w 186"/>
                <a:gd name="T7" fmla="*/ 79 h 89"/>
                <a:gd name="T8" fmla="*/ 150 w 186"/>
                <a:gd name="T9" fmla="*/ 80 h 89"/>
                <a:gd name="T10" fmla="*/ 174 w 186"/>
                <a:gd name="T11" fmla="*/ 88 h 89"/>
                <a:gd name="T12" fmla="*/ 186 w 186"/>
                <a:gd name="T13" fmla="*/ 89 h 89"/>
                <a:gd name="T14" fmla="*/ 158 w 186"/>
                <a:gd name="T15" fmla="*/ 82 h 89"/>
                <a:gd name="T16" fmla="*/ 123 w 186"/>
                <a:gd name="T17" fmla="*/ 6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89">
                  <a:moveTo>
                    <a:pt x="123" y="64"/>
                  </a:moveTo>
                  <a:lnTo>
                    <a:pt x="120" y="62"/>
                  </a:lnTo>
                  <a:lnTo>
                    <a:pt x="0" y="0"/>
                  </a:lnTo>
                  <a:lnTo>
                    <a:pt x="148" y="79"/>
                  </a:lnTo>
                  <a:lnTo>
                    <a:pt x="150" y="80"/>
                  </a:lnTo>
                  <a:lnTo>
                    <a:pt x="174" y="88"/>
                  </a:lnTo>
                  <a:lnTo>
                    <a:pt x="186" y="89"/>
                  </a:lnTo>
                  <a:lnTo>
                    <a:pt x="158" y="82"/>
                  </a:lnTo>
                  <a:lnTo>
                    <a:pt x="123" y="64"/>
                  </a:lnTo>
                  <a:close/>
                </a:path>
              </a:pathLst>
            </a:custGeom>
            <a:solidFill>
              <a:srgbClr val="726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Freeform 280"/>
            <p:cNvSpPr>
              <a:spLocks/>
            </p:cNvSpPr>
            <p:nvPr/>
          </p:nvSpPr>
          <p:spPr bwMode="auto">
            <a:xfrm>
              <a:off x="2184400" y="3168650"/>
              <a:ext cx="28575" cy="7937"/>
            </a:xfrm>
            <a:custGeom>
              <a:avLst/>
              <a:gdLst>
                <a:gd name="T0" fmla="*/ 1 w 55"/>
                <a:gd name="T1" fmla="*/ 5 h 14"/>
                <a:gd name="T2" fmla="*/ 0 w 55"/>
                <a:gd name="T3" fmla="*/ 8 h 14"/>
                <a:gd name="T4" fmla="*/ 8 w 55"/>
                <a:gd name="T5" fmla="*/ 11 h 14"/>
                <a:gd name="T6" fmla="*/ 17 w 55"/>
                <a:gd name="T7" fmla="*/ 14 h 14"/>
                <a:gd name="T8" fmla="*/ 32 w 55"/>
                <a:gd name="T9" fmla="*/ 14 h 14"/>
                <a:gd name="T10" fmla="*/ 43 w 55"/>
                <a:gd name="T11" fmla="*/ 11 h 14"/>
                <a:gd name="T12" fmla="*/ 44 w 55"/>
                <a:gd name="T13" fmla="*/ 11 h 14"/>
                <a:gd name="T14" fmla="*/ 45 w 55"/>
                <a:gd name="T15" fmla="*/ 11 h 14"/>
                <a:gd name="T16" fmla="*/ 55 w 55"/>
                <a:gd name="T17" fmla="*/ 0 h 14"/>
                <a:gd name="T18" fmla="*/ 43 w 55"/>
                <a:gd name="T19" fmla="*/ 8 h 14"/>
                <a:gd name="T20" fmla="*/ 29 w 55"/>
                <a:gd name="T21" fmla="*/ 11 h 14"/>
                <a:gd name="T22" fmla="*/ 14 w 55"/>
                <a:gd name="T23" fmla="*/ 10 h 14"/>
                <a:gd name="T24" fmla="*/ 1 w 55"/>
                <a:gd name="T25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14">
                  <a:moveTo>
                    <a:pt x="1" y="5"/>
                  </a:moveTo>
                  <a:lnTo>
                    <a:pt x="0" y="8"/>
                  </a:lnTo>
                  <a:lnTo>
                    <a:pt x="8" y="11"/>
                  </a:lnTo>
                  <a:lnTo>
                    <a:pt x="17" y="14"/>
                  </a:lnTo>
                  <a:lnTo>
                    <a:pt x="32" y="14"/>
                  </a:lnTo>
                  <a:lnTo>
                    <a:pt x="43" y="11"/>
                  </a:lnTo>
                  <a:lnTo>
                    <a:pt x="44" y="11"/>
                  </a:lnTo>
                  <a:lnTo>
                    <a:pt x="45" y="11"/>
                  </a:lnTo>
                  <a:lnTo>
                    <a:pt x="55" y="0"/>
                  </a:lnTo>
                  <a:lnTo>
                    <a:pt x="43" y="8"/>
                  </a:lnTo>
                  <a:lnTo>
                    <a:pt x="29" y="11"/>
                  </a:lnTo>
                  <a:lnTo>
                    <a:pt x="14" y="10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BFB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Freeform 281"/>
            <p:cNvSpPr>
              <a:spLocks/>
            </p:cNvSpPr>
            <p:nvPr/>
          </p:nvSpPr>
          <p:spPr bwMode="auto">
            <a:xfrm>
              <a:off x="2224088" y="3149600"/>
              <a:ext cx="6350" cy="7937"/>
            </a:xfrm>
            <a:custGeom>
              <a:avLst/>
              <a:gdLst>
                <a:gd name="T0" fmla="*/ 11 w 12"/>
                <a:gd name="T1" fmla="*/ 0 h 13"/>
                <a:gd name="T2" fmla="*/ 0 w 12"/>
                <a:gd name="T3" fmla="*/ 13 h 13"/>
                <a:gd name="T4" fmla="*/ 12 w 12"/>
                <a:gd name="T5" fmla="*/ 0 h 13"/>
                <a:gd name="T6" fmla="*/ 11 w 12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3">
                  <a:moveTo>
                    <a:pt x="11" y="0"/>
                  </a:moveTo>
                  <a:lnTo>
                    <a:pt x="0" y="13"/>
                  </a:lnTo>
                  <a:lnTo>
                    <a:pt x="12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FB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Freeform 282"/>
            <p:cNvSpPr>
              <a:spLocks/>
            </p:cNvSpPr>
            <p:nvPr/>
          </p:nvSpPr>
          <p:spPr bwMode="auto">
            <a:xfrm>
              <a:off x="2222500" y="3162300"/>
              <a:ext cx="3175" cy="1587"/>
            </a:xfrm>
            <a:custGeom>
              <a:avLst/>
              <a:gdLst>
                <a:gd name="T0" fmla="*/ 2 w 7"/>
                <a:gd name="T1" fmla="*/ 1 h 3"/>
                <a:gd name="T2" fmla="*/ 7 w 7"/>
                <a:gd name="T3" fmla="*/ 3 h 3"/>
                <a:gd name="T4" fmla="*/ 0 w 7"/>
                <a:gd name="T5" fmla="*/ 0 h 3"/>
                <a:gd name="T6" fmla="*/ 2 w 7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2" y="1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87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Freeform 283"/>
            <p:cNvSpPr>
              <a:spLocks/>
            </p:cNvSpPr>
            <p:nvPr/>
          </p:nvSpPr>
          <p:spPr bwMode="auto">
            <a:xfrm>
              <a:off x="2212975" y="3173412"/>
              <a:ext cx="12700" cy="9525"/>
            </a:xfrm>
            <a:custGeom>
              <a:avLst/>
              <a:gdLst>
                <a:gd name="T0" fmla="*/ 4 w 25"/>
                <a:gd name="T1" fmla="*/ 3 h 19"/>
                <a:gd name="T2" fmla="*/ 0 w 25"/>
                <a:gd name="T3" fmla="*/ 0 h 19"/>
                <a:gd name="T4" fmla="*/ 25 w 25"/>
                <a:gd name="T5" fmla="*/ 19 h 19"/>
                <a:gd name="T6" fmla="*/ 4 w 25"/>
                <a:gd name="T7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9">
                  <a:moveTo>
                    <a:pt x="4" y="3"/>
                  </a:moveTo>
                  <a:lnTo>
                    <a:pt x="0" y="0"/>
                  </a:lnTo>
                  <a:lnTo>
                    <a:pt x="25" y="19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9B9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Freeform 284"/>
            <p:cNvSpPr>
              <a:spLocks/>
            </p:cNvSpPr>
            <p:nvPr/>
          </p:nvSpPr>
          <p:spPr bwMode="auto">
            <a:xfrm>
              <a:off x="2265363" y="3186112"/>
              <a:ext cx="4762" cy="3175"/>
            </a:xfrm>
            <a:custGeom>
              <a:avLst/>
              <a:gdLst>
                <a:gd name="T0" fmla="*/ 2 w 8"/>
                <a:gd name="T1" fmla="*/ 4 h 7"/>
                <a:gd name="T2" fmla="*/ 0 w 8"/>
                <a:gd name="T3" fmla="*/ 7 h 7"/>
                <a:gd name="T4" fmla="*/ 8 w 8"/>
                <a:gd name="T5" fmla="*/ 0 h 7"/>
                <a:gd name="T6" fmla="*/ 2 w 8"/>
                <a:gd name="T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7">
                  <a:moveTo>
                    <a:pt x="2" y="4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A3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Freeform 285"/>
            <p:cNvSpPr>
              <a:spLocks/>
            </p:cNvSpPr>
            <p:nvPr/>
          </p:nvSpPr>
          <p:spPr bwMode="auto">
            <a:xfrm>
              <a:off x="2236788" y="3194050"/>
              <a:ext cx="7937" cy="9525"/>
            </a:xfrm>
            <a:custGeom>
              <a:avLst/>
              <a:gdLst>
                <a:gd name="T0" fmla="*/ 11 w 15"/>
                <a:gd name="T1" fmla="*/ 0 h 17"/>
                <a:gd name="T2" fmla="*/ 5 w 15"/>
                <a:gd name="T3" fmla="*/ 9 h 17"/>
                <a:gd name="T4" fmla="*/ 0 w 15"/>
                <a:gd name="T5" fmla="*/ 15 h 17"/>
                <a:gd name="T6" fmla="*/ 2 w 15"/>
                <a:gd name="T7" fmla="*/ 17 h 17"/>
                <a:gd name="T8" fmla="*/ 15 w 15"/>
                <a:gd name="T9" fmla="*/ 3 h 17"/>
                <a:gd name="T10" fmla="*/ 11 w 15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7">
                  <a:moveTo>
                    <a:pt x="11" y="0"/>
                  </a:moveTo>
                  <a:lnTo>
                    <a:pt x="5" y="9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15" y="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B9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Freeform 286"/>
            <p:cNvSpPr>
              <a:spLocks noEditPoints="1"/>
            </p:cNvSpPr>
            <p:nvPr/>
          </p:nvSpPr>
          <p:spPr bwMode="auto">
            <a:xfrm>
              <a:off x="2578100" y="2649537"/>
              <a:ext cx="728663" cy="523875"/>
            </a:xfrm>
            <a:custGeom>
              <a:avLst/>
              <a:gdLst>
                <a:gd name="T0" fmla="*/ 6 w 1378"/>
                <a:gd name="T1" fmla="*/ 622 h 989"/>
                <a:gd name="T2" fmla="*/ 1 w 1378"/>
                <a:gd name="T3" fmla="*/ 646 h 989"/>
                <a:gd name="T4" fmla="*/ 7 w 1378"/>
                <a:gd name="T5" fmla="*/ 660 h 989"/>
                <a:gd name="T6" fmla="*/ 7 w 1378"/>
                <a:gd name="T7" fmla="*/ 655 h 989"/>
                <a:gd name="T8" fmla="*/ 10 w 1378"/>
                <a:gd name="T9" fmla="*/ 649 h 989"/>
                <a:gd name="T10" fmla="*/ 13 w 1378"/>
                <a:gd name="T11" fmla="*/ 648 h 989"/>
                <a:gd name="T12" fmla="*/ 445 w 1378"/>
                <a:gd name="T13" fmla="*/ 869 h 989"/>
                <a:gd name="T14" fmla="*/ 658 w 1378"/>
                <a:gd name="T15" fmla="*/ 979 h 989"/>
                <a:gd name="T16" fmla="*/ 683 w 1378"/>
                <a:gd name="T17" fmla="*/ 989 h 989"/>
                <a:gd name="T18" fmla="*/ 664 w 1378"/>
                <a:gd name="T19" fmla="*/ 976 h 989"/>
                <a:gd name="T20" fmla="*/ 25 w 1378"/>
                <a:gd name="T21" fmla="*/ 643 h 989"/>
                <a:gd name="T22" fmla="*/ 16 w 1378"/>
                <a:gd name="T23" fmla="*/ 641 h 989"/>
                <a:gd name="T24" fmla="*/ 8 w 1378"/>
                <a:gd name="T25" fmla="*/ 644 h 989"/>
                <a:gd name="T26" fmla="*/ 12 w 1378"/>
                <a:gd name="T27" fmla="*/ 637 h 989"/>
                <a:gd name="T28" fmla="*/ 20 w 1378"/>
                <a:gd name="T29" fmla="*/ 636 h 989"/>
                <a:gd name="T30" fmla="*/ 30 w 1378"/>
                <a:gd name="T31" fmla="*/ 636 h 989"/>
                <a:gd name="T32" fmla="*/ 668 w 1378"/>
                <a:gd name="T33" fmla="*/ 968 h 989"/>
                <a:gd name="T34" fmla="*/ 696 w 1378"/>
                <a:gd name="T35" fmla="*/ 976 h 989"/>
                <a:gd name="T36" fmla="*/ 726 w 1378"/>
                <a:gd name="T37" fmla="*/ 974 h 989"/>
                <a:gd name="T38" fmla="*/ 1364 w 1378"/>
                <a:gd name="T39" fmla="*/ 234 h 989"/>
                <a:gd name="T40" fmla="*/ 1361 w 1378"/>
                <a:gd name="T41" fmla="*/ 211 h 989"/>
                <a:gd name="T42" fmla="*/ 1352 w 1378"/>
                <a:gd name="T43" fmla="*/ 197 h 989"/>
                <a:gd name="T44" fmla="*/ 1367 w 1378"/>
                <a:gd name="T45" fmla="*/ 205 h 989"/>
                <a:gd name="T46" fmla="*/ 1374 w 1378"/>
                <a:gd name="T47" fmla="*/ 218 h 989"/>
                <a:gd name="T48" fmla="*/ 1378 w 1378"/>
                <a:gd name="T49" fmla="*/ 223 h 989"/>
                <a:gd name="T50" fmla="*/ 1372 w 1378"/>
                <a:gd name="T51" fmla="*/ 203 h 989"/>
                <a:gd name="T52" fmla="*/ 1354 w 1378"/>
                <a:gd name="T53" fmla="*/ 189 h 989"/>
                <a:gd name="T54" fmla="*/ 1034 w 1378"/>
                <a:gd name="T55" fmla="*/ 76 h 989"/>
                <a:gd name="T56" fmla="*/ 742 w 1378"/>
                <a:gd name="T57" fmla="*/ 0 h 989"/>
                <a:gd name="T58" fmla="*/ 8 w 1378"/>
                <a:gd name="T59" fmla="*/ 622 h 989"/>
                <a:gd name="T60" fmla="*/ 23 w 1378"/>
                <a:gd name="T61" fmla="*/ 622 h 989"/>
                <a:gd name="T62" fmla="*/ 19 w 1378"/>
                <a:gd name="T63" fmla="*/ 625 h 989"/>
                <a:gd name="T64" fmla="*/ 733 w 1378"/>
                <a:gd name="T65" fmla="*/ 14 h 989"/>
                <a:gd name="T66" fmla="*/ 743 w 1378"/>
                <a:gd name="T67" fmla="*/ 10 h 989"/>
                <a:gd name="T68" fmla="*/ 746 w 1378"/>
                <a:gd name="T69" fmla="*/ 24 h 989"/>
                <a:gd name="T70" fmla="*/ 47 w 1378"/>
                <a:gd name="T71" fmla="*/ 622 h 989"/>
                <a:gd name="T72" fmla="*/ 37 w 1378"/>
                <a:gd name="T73" fmla="*/ 625 h 989"/>
                <a:gd name="T74" fmla="*/ 30 w 1378"/>
                <a:gd name="T75" fmla="*/ 622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78" h="989">
                  <a:moveTo>
                    <a:pt x="8" y="622"/>
                  </a:moveTo>
                  <a:lnTo>
                    <a:pt x="6" y="622"/>
                  </a:lnTo>
                  <a:lnTo>
                    <a:pt x="0" y="634"/>
                  </a:lnTo>
                  <a:lnTo>
                    <a:pt x="1" y="646"/>
                  </a:lnTo>
                  <a:lnTo>
                    <a:pt x="7" y="661"/>
                  </a:lnTo>
                  <a:lnTo>
                    <a:pt x="7" y="660"/>
                  </a:lnTo>
                  <a:lnTo>
                    <a:pt x="6" y="657"/>
                  </a:lnTo>
                  <a:lnTo>
                    <a:pt x="7" y="655"/>
                  </a:lnTo>
                  <a:lnTo>
                    <a:pt x="8" y="651"/>
                  </a:lnTo>
                  <a:lnTo>
                    <a:pt x="10" y="649"/>
                  </a:lnTo>
                  <a:lnTo>
                    <a:pt x="11" y="649"/>
                  </a:lnTo>
                  <a:lnTo>
                    <a:pt x="13" y="648"/>
                  </a:lnTo>
                  <a:lnTo>
                    <a:pt x="20" y="650"/>
                  </a:lnTo>
                  <a:lnTo>
                    <a:pt x="445" y="869"/>
                  </a:lnTo>
                  <a:lnTo>
                    <a:pt x="650" y="974"/>
                  </a:lnTo>
                  <a:lnTo>
                    <a:pt x="658" y="979"/>
                  </a:lnTo>
                  <a:lnTo>
                    <a:pt x="680" y="988"/>
                  </a:lnTo>
                  <a:lnTo>
                    <a:pt x="683" y="989"/>
                  </a:lnTo>
                  <a:lnTo>
                    <a:pt x="684" y="986"/>
                  </a:lnTo>
                  <a:lnTo>
                    <a:pt x="664" y="976"/>
                  </a:lnTo>
                  <a:lnTo>
                    <a:pt x="655" y="970"/>
                  </a:lnTo>
                  <a:lnTo>
                    <a:pt x="25" y="643"/>
                  </a:lnTo>
                  <a:lnTo>
                    <a:pt x="19" y="642"/>
                  </a:lnTo>
                  <a:lnTo>
                    <a:pt x="16" y="641"/>
                  </a:lnTo>
                  <a:lnTo>
                    <a:pt x="10" y="642"/>
                  </a:lnTo>
                  <a:lnTo>
                    <a:pt x="8" y="644"/>
                  </a:lnTo>
                  <a:lnTo>
                    <a:pt x="7" y="644"/>
                  </a:lnTo>
                  <a:lnTo>
                    <a:pt x="12" y="637"/>
                  </a:lnTo>
                  <a:lnTo>
                    <a:pt x="17" y="636"/>
                  </a:lnTo>
                  <a:lnTo>
                    <a:pt x="20" y="636"/>
                  </a:lnTo>
                  <a:lnTo>
                    <a:pt x="28" y="636"/>
                  </a:lnTo>
                  <a:lnTo>
                    <a:pt x="30" y="636"/>
                  </a:lnTo>
                  <a:lnTo>
                    <a:pt x="653" y="957"/>
                  </a:lnTo>
                  <a:lnTo>
                    <a:pt x="668" y="968"/>
                  </a:lnTo>
                  <a:lnTo>
                    <a:pt x="682" y="973"/>
                  </a:lnTo>
                  <a:lnTo>
                    <a:pt x="696" y="976"/>
                  </a:lnTo>
                  <a:lnTo>
                    <a:pt x="718" y="976"/>
                  </a:lnTo>
                  <a:lnTo>
                    <a:pt x="726" y="974"/>
                  </a:lnTo>
                  <a:lnTo>
                    <a:pt x="731" y="972"/>
                  </a:lnTo>
                  <a:lnTo>
                    <a:pt x="1364" y="234"/>
                  </a:lnTo>
                  <a:lnTo>
                    <a:pt x="1366" y="224"/>
                  </a:lnTo>
                  <a:lnTo>
                    <a:pt x="1361" y="211"/>
                  </a:lnTo>
                  <a:lnTo>
                    <a:pt x="1356" y="201"/>
                  </a:lnTo>
                  <a:lnTo>
                    <a:pt x="1352" y="197"/>
                  </a:lnTo>
                  <a:lnTo>
                    <a:pt x="1361" y="201"/>
                  </a:lnTo>
                  <a:lnTo>
                    <a:pt x="1367" y="205"/>
                  </a:lnTo>
                  <a:lnTo>
                    <a:pt x="1372" y="212"/>
                  </a:lnTo>
                  <a:lnTo>
                    <a:pt x="1374" y="218"/>
                  </a:lnTo>
                  <a:lnTo>
                    <a:pt x="1375" y="223"/>
                  </a:lnTo>
                  <a:lnTo>
                    <a:pt x="1378" y="223"/>
                  </a:lnTo>
                  <a:lnTo>
                    <a:pt x="1376" y="212"/>
                  </a:lnTo>
                  <a:lnTo>
                    <a:pt x="1372" y="203"/>
                  </a:lnTo>
                  <a:lnTo>
                    <a:pt x="1362" y="195"/>
                  </a:lnTo>
                  <a:lnTo>
                    <a:pt x="1354" y="189"/>
                  </a:lnTo>
                  <a:lnTo>
                    <a:pt x="1182" y="120"/>
                  </a:lnTo>
                  <a:lnTo>
                    <a:pt x="1034" y="76"/>
                  </a:lnTo>
                  <a:lnTo>
                    <a:pt x="746" y="1"/>
                  </a:lnTo>
                  <a:lnTo>
                    <a:pt x="742" y="0"/>
                  </a:lnTo>
                  <a:lnTo>
                    <a:pt x="604" y="106"/>
                  </a:lnTo>
                  <a:lnTo>
                    <a:pt x="8" y="622"/>
                  </a:lnTo>
                  <a:close/>
                  <a:moveTo>
                    <a:pt x="30" y="622"/>
                  </a:moveTo>
                  <a:lnTo>
                    <a:pt x="23" y="622"/>
                  </a:lnTo>
                  <a:lnTo>
                    <a:pt x="22" y="622"/>
                  </a:lnTo>
                  <a:lnTo>
                    <a:pt x="19" y="625"/>
                  </a:lnTo>
                  <a:lnTo>
                    <a:pt x="23" y="621"/>
                  </a:lnTo>
                  <a:lnTo>
                    <a:pt x="733" y="14"/>
                  </a:lnTo>
                  <a:lnTo>
                    <a:pt x="739" y="9"/>
                  </a:lnTo>
                  <a:lnTo>
                    <a:pt x="743" y="10"/>
                  </a:lnTo>
                  <a:lnTo>
                    <a:pt x="1200" y="135"/>
                  </a:lnTo>
                  <a:lnTo>
                    <a:pt x="746" y="24"/>
                  </a:lnTo>
                  <a:lnTo>
                    <a:pt x="173" y="523"/>
                  </a:lnTo>
                  <a:lnTo>
                    <a:pt x="47" y="622"/>
                  </a:lnTo>
                  <a:lnTo>
                    <a:pt x="40" y="626"/>
                  </a:lnTo>
                  <a:lnTo>
                    <a:pt x="37" y="625"/>
                  </a:lnTo>
                  <a:lnTo>
                    <a:pt x="34" y="623"/>
                  </a:lnTo>
                  <a:lnTo>
                    <a:pt x="30" y="622"/>
                  </a:lnTo>
                  <a:close/>
                </a:path>
              </a:pathLst>
            </a:custGeom>
            <a:solidFill>
              <a:srgbClr val="0055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291" name="Freeform 287"/>
            <p:cNvSpPr>
              <a:spLocks/>
            </p:cNvSpPr>
            <p:nvPr/>
          </p:nvSpPr>
          <p:spPr bwMode="auto">
            <a:xfrm>
              <a:off x="2590800" y="2654300"/>
              <a:ext cx="622300" cy="327025"/>
            </a:xfrm>
            <a:custGeom>
              <a:avLst/>
              <a:gdLst>
                <a:gd name="T0" fmla="*/ 0 w 1177"/>
                <a:gd name="T1" fmla="*/ 612 h 617"/>
                <a:gd name="T2" fmla="*/ 0 w 1177"/>
                <a:gd name="T3" fmla="*/ 613 h 617"/>
                <a:gd name="T4" fmla="*/ 7 w 1177"/>
                <a:gd name="T5" fmla="*/ 613 h 617"/>
                <a:gd name="T6" fmla="*/ 11 w 1177"/>
                <a:gd name="T7" fmla="*/ 614 h 617"/>
                <a:gd name="T8" fmla="*/ 14 w 1177"/>
                <a:gd name="T9" fmla="*/ 616 h 617"/>
                <a:gd name="T10" fmla="*/ 17 w 1177"/>
                <a:gd name="T11" fmla="*/ 617 h 617"/>
                <a:gd name="T12" fmla="*/ 24 w 1177"/>
                <a:gd name="T13" fmla="*/ 613 h 617"/>
                <a:gd name="T14" fmla="*/ 150 w 1177"/>
                <a:gd name="T15" fmla="*/ 514 h 617"/>
                <a:gd name="T16" fmla="*/ 723 w 1177"/>
                <a:gd name="T17" fmla="*/ 15 h 617"/>
                <a:gd name="T18" fmla="*/ 1177 w 1177"/>
                <a:gd name="T19" fmla="*/ 126 h 617"/>
                <a:gd name="T20" fmla="*/ 720 w 1177"/>
                <a:gd name="T21" fmla="*/ 1 h 617"/>
                <a:gd name="T22" fmla="*/ 716 w 1177"/>
                <a:gd name="T23" fmla="*/ 0 h 617"/>
                <a:gd name="T24" fmla="*/ 710 w 1177"/>
                <a:gd name="T25" fmla="*/ 5 h 617"/>
                <a:gd name="T26" fmla="*/ 0 w 1177"/>
                <a:gd name="T27" fmla="*/ 612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77" h="617">
                  <a:moveTo>
                    <a:pt x="0" y="612"/>
                  </a:moveTo>
                  <a:lnTo>
                    <a:pt x="0" y="613"/>
                  </a:lnTo>
                  <a:lnTo>
                    <a:pt x="7" y="613"/>
                  </a:lnTo>
                  <a:lnTo>
                    <a:pt x="11" y="614"/>
                  </a:lnTo>
                  <a:lnTo>
                    <a:pt x="14" y="616"/>
                  </a:lnTo>
                  <a:lnTo>
                    <a:pt x="17" y="617"/>
                  </a:lnTo>
                  <a:lnTo>
                    <a:pt x="24" y="613"/>
                  </a:lnTo>
                  <a:lnTo>
                    <a:pt x="150" y="514"/>
                  </a:lnTo>
                  <a:lnTo>
                    <a:pt x="723" y="15"/>
                  </a:lnTo>
                  <a:lnTo>
                    <a:pt x="1177" y="126"/>
                  </a:lnTo>
                  <a:lnTo>
                    <a:pt x="720" y="1"/>
                  </a:lnTo>
                  <a:lnTo>
                    <a:pt x="716" y="0"/>
                  </a:lnTo>
                  <a:lnTo>
                    <a:pt x="710" y="5"/>
                  </a:lnTo>
                  <a:lnTo>
                    <a:pt x="0" y="612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Freeform 288"/>
            <p:cNvSpPr>
              <a:spLocks/>
            </p:cNvSpPr>
            <p:nvPr/>
          </p:nvSpPr>
          <p:spPr bwMode="auto">
            <a:xfrm>
              <a:off x="2587625" y="2978150"/>
              <a:ext cx="3175" cy="1587"/>
            </a:xfrm>
            <a:custGeom>
              <a:avLst/>
              <a:gdLst>
                <a:gd name="T0" fmla="*/ 4 w 4"/>
                <a:gd name="T1" fmla="*/ 1 h 4"/>
                <a:gd name="T2" fmla="*/ 4 w 4"/>
                <a:gd name="T3" fmla="*/ 0 h 4"/>
                <a:gd name="T4" fmla="*/ 0 w 4"/>
                <a:gd name="T5" fmla="*/ 4 h 4"/>
                <a:gd name="T6" fmla="*/ 3 w 4"/>
                <a:gd name="T7" fmla="*/ 1 h 4"/>
                <a:gd name="T8" fmla="*/ 4 w 4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1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3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8A5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Freeform 289"/>
            <p:cNvSpPr>
              <a:spLocks/>
            </p:cNvSpPr>
            <p:nvPr/>
          </p:nvSpPr>
          <p:spPr bwMode="auto">
            <a:xfrm>
              <a:off x="2581275" y="2994025"/>
              <a:ext cx="417513" cy="204787"/>
            </a:xfrm>
            <a:custGeom>
              <a:avLst/>
              <a:gdLst>
                <a:gd name="T0" fmla="*/ 1 w 787"/>
                <a:gd name="T1" fmla="*/ 9 h 389"/>
                <a:gd name="T2" fmla="*/ 0 w 787"/>
                <a:gd name="T3" fmla="*/ 11 h 389"/>
                <a:gd name="T4" fmla="*/ 1 w 787"/>
                <a:gd name="T5" fmla="*/ 10 h 389"/>
                <a:gd name="T6" fmla="*/ 5 w 787"/>
                <a:gd name="T7" fmla="*/ 9 h 389"/>
                <a:gd name="T8" fmla="*/ 6 w 787"/>
                <a:gd name="T9" fmla="*/ 9 h 389"/>
                <a:gd name="T10" fmla="*/ 10 w 787"/>
                <a:gd name="T11" fmla="*/ 9 h 389"/>
                <a:gd name="T12" fmla="*/ 13 w 787"/>
                <a:gd name="T13" fmla="*/ 10 h 389"/>
                <a:gd name="T14" fmla="*/ 15 w 787"/>
                <a:gd name="T15" fmla="*/ 11 h 389"/>
                <a:gd name="T16" fmla="*/ 651 w 787"/>
                <a:gd name="T17" fmla="*/ 345 h 389"/>
                <a:gd name="T18" fmla="*/ 669 w 787"/>
                <a:gd name="T19" fmla="*/ 353 h 389"/>
                <a:gd name="T20" fmla="*/ 684 w 787"/>
                <a:gd name="T21" fmla="*/ 357 h 389"/>
                <a:gd name="T22" fmla="*/ 709 w 787"/>
                <a:gd name="T23" fmla="*/ 357 h 389"/>
                <a:gd name="T24" fmla="*/ 717 w 787"/>
                <a:gd name="T25" fmla="*/ 353 h 389"/>
                <a:gd name="T26" fmla="*/ 726 w 787"/>
                <a:gd name="T27" fmla="*/ 349 h 389"/>
                <a:gd name="T28" fmla="*/ 727 w 787"/>
                <a:gd name="T29" fmla="*/ 348 h 389"/>
                <a:gd name="T30" fmla="*/ 780 w 787"/>
                <a:gd name="T31" fmla="*/ 389 h 389"/>
                <a:gd name="T32" fmla="*/ 786 w 787"/>
                <a:gd name="T33" fmla="*/ 380 h 389"/>
                <a:gd name="T34" fmla="*/ 787 w 787"/>
                <a:gd name="T35" fmla="*/ 380 h 389"/>
                <a:gd name="T36" fmla="*/ 756 w 787"/>
                <a:gd name="T37" fmla="*/ 358 h 389"/>
                <a:gd name="T38" fmla="*/ 731 w 787"/>
                <a:gd name="T39" fmla="*/ 339 h 389"/>
                <a:gd name="T40" fmla="*/ 718 w 787"/>
                <a:gd name="T41" fmla="*/ 344 h 389"/>
                <a:gd name="T42" fmla="*/ 705 w 787"/>
                <a:gd name="T43" fmla="*/ 346 h 389"/>
                <a:gd name="T44" fmla="*/ 693 w 787"/>
                <a:gd name="T45" fmla="*/ 345 h 389"/>
                <a:gd name="T46" fmla="*/ 681 w 787"/>
                <a:gd name="T47" fmla="*/ 344 h 389"/>
                <a:gd name="T48" fmla="*/ 657 w 787"/>
                <a:gd name="T49" fmla="*/ 336 h 389"/>
                <a:gd name="T50" fmla="*/ 655 w 787"/>
                <a:gd name="T51" fmla="*/ 335 h 389"/>
                <a:gd name="T52" fmla="*/ 507 w 787"/>
                <a:gd name="T53" fmla="*/ 256 h 389"/>
                <a:gd name="T54" fmla="*/ 438 w 787"/>
                <a:gd name="T55" fmla="*/ 219 h 389"/>
                <a:gd name="T56" fmla="*/ 13 w 787"/>
                <a:gd name="T57" fmla="*/ 0 h 389"/>
                <a:gd name="T58" fmla="*/ 10 w 787"/>
                <a:gd name="T59" fmla="*/ 0 h 389"/>
                <a:gd name="T60" fmla="*/ 7 w 787"/>
                <a:gd name="T61" fmla="*/ 1 h 389"/>
                <a:gd name="T62" fmla="*/ 6 w 787"/>
                <a:gd name="T63" fmla="*/ 1 h 389"/>
                <a:gd name="T64" fmla="*/ 3 w 787"/>
                <a:gd name="T65" fmla="*/ 5 h 389"/>
                <a:gd name="T66" fmla="*/ 1 w 787"/>
                <a:gd name="T67" fmla="*/ 8 h 389"/>
                <a:gd name="T68" fmla="*/ 1 w 787"/>
                <a:gd name="T69" fmla="*/ 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7" h="389">
                  <a:moveTo>
                    <a:pt x="1" y="9"/>
                  </a:moveTo>
                  <a:lnTo>
                    <a:pt x="0" y="11"/>
                  </a:lnTo>
                  <a:lnTo>
                    <a:pt x="1" y="10"/>
                  </a:lnTo>
                  <a:lnTo>
                    <a:pt x="5" y="9"/>
                  </a:lnTo>
                  <a:lnTo>
                    <a:pt x="6" y="9"/>
                  </a:lnTo>
                  <a:lnTo>
                    <a:pt x="10" y="9"/>
                  </a:lnTo>
                  <a:lnTo>
                    <a:pt x="13" y="10"/>
                  </a:lnTo>
                  <a:lnTo>
                    <a:pt x="15" y="11"/>
                  </a:lnTo>
                  <a:lnTo>
                    <a:pt x="651" y="345"/>
                  </a:lnTo>
                  <a:lnTo>
                    <a:pt x="669" y="353"/>
                  </a:lnTo>
                  <a:lnTo>
                    <a:pt x="684" y="357"/>
                  </a:lnTo>
                  <a:lnTo>
                    <a:pt x="709" y="357"/>
                  </a:lnTo>
                  <a:lnTo>
                    <a:pt x="717" y="353"/>
                  </a:lnTo>
                  <a:lnTo>
                    <a:pt x="726" y="349"/>
                  </a:lnTo>
                  <a:lnTo>
                    <a:pt x="727" y="348"/>
                  </a:lnTo>
                  <a:lnTo>
                    <a:pt x="780" y="389"/>
                  </a:lnTo>
                  <a:lnTo>
                    <a:pt x="786" y="380"/>
                  </a:lnTo>
                  <a:lnTo>
                    <a:pt x="787" y="380"/>
                  </a:lnTo>
                  <a:lnTo>
                    <a:pt x="756" y="358"/>
                  </a:lnTo>
                  <a:lnTo>
                    <a:pt x="731" y="339"/>
                  </a:lnTo>
                  <a:lnTo>
                    <a:pt x="718" y="344"/>
                  </a:lnTo>
                  <a:lnTo>
                    <a:pt x="705" y="346"/>
                  </a:lnTo>
                  <a:lnTo>
                    <a:pt x="693" y="345"/>
                  </a:lnTo>
                  <a:lnTo>
                    <a:pt x="681" y="344"/>
                  </a:lnTo>
                  <a:lnTo>
                    <a:pt x="657" y="336"/>
                  </a:lnTo>
                  <a:lnTo>
                    <a:pt x="655" y="335"/>
                  </a:lnTo>
                  <a:lnTo>
                    <a:pt x="507" y="256"/>
                  </a:lnTo>
                  <a:lnTo>
                    <a:pt x="438" y="219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3" y="5"/>
                  </a:lnTo>
                  <a:lnTo>
                    <a:pt x="1" y="8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Freeform 290"/>
            <p:cNvSpPr>
              <a:spLocks/>
            </p:cNvSpPr>
            <p:nvPr/>
          </p:nvSpPr>
          <p:spPr bwMode="auto">
            <a:xfrm>
              <a:off x="2581275" y="2986087"/>
              <a:ext cx="7938" cy="4763"/>
            </a:xfrm>
            <a:custGeom>
              <a:avLst/>
              <a:gdLst>
                <a:gd name="T0" fmla="*/ 0 w 13"/>
                <a:gd name="T1" fmla="*/ 8 h 8"/>
                <a:gd name="T2" fmla="*/ 1 w 13"/>
                <a:gd name="T3" fmla="*/ 8 h 8"/>
                <a:gd name="T4" fmla="*/ 3 w 13"/>
                <a:gd name="T5" fmla="*/ 6 h 8"/>
                <a:gd name="T6" fmla="*/ 9 w 13"/>
                <a:gd name="T7" fmla="*/ 5 h 8"/>
                <a:gd name="T8" fmla="*/ 12 w 13"/>
                <a:gd name="T9" fmla="*/ 6 h 8"/>
                <a:gd name="T10" fmla="*/ 13 w 13"/>
                <a:gd name="T11" fmla="*/ 0 h 8"/>
                <a:gd name="T12" fmla="*/ 10 w 13"/>
                <a:gd name="T13" fmla="*/ 0 h 8"/>
                <a:gd name="T14" fmla="*/ 5 w 13"/>
                <a:gd name="T15" fmla="*/ 1 h 8"/>
                <a:gd name="T16" fmla="*/ 0 w 13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0" y="8"/>
                  </a:moveTo>
                  <a:lnTo>
                    <a:pt x="1" y="8"/>
                  </a:lnTo>
                  <a:lnTo>
                    <a:pt x="3" y="6"/>
                  </a:lnTo>
                  <a:lnTo>
                    <a:pt x="9" y="5"/>
                  </a:lnTo>
                  <a:lnTo>
                    <a:pt x="12" y="6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5" y="1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D1C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Freeform 291"/>
            <p:cNvSpPr>
              <a:spLocks/>
            </p:cNvSpPr>
            <p:nvPr/>
          </p:nvSpPr>
          <p:spPr bwMode="auto">
            <a:xfrm>
              <a:off x="2587625" y="2754312"/>
              <a:ext cx="717550" cy="420688"/>
            </a:xfrm>
            <a:custGeom>
              <a:avLst/>
              <a:gdLst>
                <a:gd name="T0" fmla="*/ 10 w 1356"/>
                <a:gd name="T1" fmla="*/ 439 h 795"/>
                <a:gd name="T2" fmla="*/ 9 w 1356"/>
                <a:gd name="T3" fmla="*/ 439 h 795"/>
                <a:gd name="T4" fmla="*/ 1 w 1356"/>
                <a:gd name="T5" fmla="*/ 439 h 795"/>
                <a:gd name="T6" fmla="*/ 0 w 1356"/>
                <a:gd name="T7" fmla="*/ 445 h 795"/>
                <a:gd name="T8" fmla="*/ 6 w 1356"/>
                <a:gd name="T9" fmla="*/ 446 h 795"/>
                <a:gd name="T10" fmla="*/ 636 w 1356"/>
                <a:gd name="T11" fmla="*/ 773 h 795"/>
                <a:gd name="T12" fmla="*/ 645 w 1356"/>
                <a:gd name="T13" fmla="*/ 779 h 795"/>
                <a:gd name="T14" fmla="*/ 665 w 1356"/>
                <a:gd name="T15" fmla="*/ 789 h 795"/>
                <a:gd name="T16" fmla="*/ 678 w 1356"/>
                <a:gd name="T17" fmla="*/ 794 h 795"/>
                <a:gd name="T18" fmla="*/ 693 w 1356"/>
                <a:gd name="T19" fmla="*/ 795 h 795"/>
                <a:gd name="T20" fmla="*/ 707 w 1356"/>
                <a:gd name="T21" fmla="*/ 792 h 795"/>
                <a:gd name="T22" fmla="*/ 719 w 1356"/>
                <a:gd name="T23" fmla="*/ 784 h 795"/>
                <a:gd name="T24" fmla="*/ 739 w 1356"/>
                <a:gd name="T25" fmla="*/ 762 h 795"/>
                <a:gd name="T26" fmla="*/ 750 w 1356"/>
                <a:gd name="T27" fmla="*/ 749 h 795"/>
                <a:gd name="T28" fmla="*/ 1331 w 1356"/>
                <a:gd name="T29" fmla="*/ 67 h 795"/>
                <a:gd name="T30" fmla="*/ 1344 w 1356"/>
                <a:gd name="T31" fmla="*/ 52 h 795"/>
                <a:gd name="T32" fmla="*/ 1356 w 1356"/>
                <a:gd name="T33" fmla="*/ 37 h 795"/>
                <a:gd name="T34" fmla="*/ 1356 w 1356"/>
                <a:gd name="T35" fmla="*/ 28 h 795"/>
                <a:gd name="T36" fmla="*/ 1356 w 1356"/>
                <a:gd name="T37" fmla="*/ 26 h 795"/>
                <a:gd name="T38" fmla="*/ 1355 w 1356"/>
                <a:gd name="T39" fmla="*/ 21 h 795"/>
                <a:gd name="T40" fmla="*/ 1353 w 1356"/>
                <a:gd name="T41" fmla="*/ 15 h 795"/>
                <a:gd name="T42" fmla="*/ 1348 w 1356"/>
                <a:gd name="T43" fmla="*/ 8 h 795"/>
                <a:gd name="T44" fmla="*/ 1342 w 1356"/>
                <a:gd name="T45" fmla="*/ 4 h 795"/>
                <a:gd name="T46" fmla="*/ 1333 w 1356"/>
                <a:gd name="T47" fmla="*/ 0 h 795"/>
                <a:gd name="T48" fmla="*/ 1337 w 1356"/>
                <a:gd name="T49" fmla="*/ 4 h 795"/>
                <a:gd name="T50" fmla="*/ 1342 w 1356"/>
                <a:gd name="T51" fmla="*/ 14 h 795"/>
                <a:gd name="T52" fmla="*/ 1347 w 1356"/>
                <a:gd name="T53" fmla="*/ 27 h 795"/>
                <a:gd name="T54" fmla="*/ 1345 w 1356"/>
                <a:gd name="T55" fmla="*/ 37 h 795"/>
                <a:gd name="T56" fmla="*/ 712 w 1356"/>
                <a:gd name="T57" fmla="*/ 775 h 795"/>
                <a:gd name="T58" fmla="*/ 707 w 1356"/>
                <a:gd name="T59" fmla="*/ 777 h 795"/>
                <a:gd name="T60" fmla="*/ 699 w 1356"/>
                <a:gd name="T61" fmla="*/ 779 h 795"/>
                <a:gd name="T62" fmla="*/ 677 w 1356"/>
                <a:gd name="T63" fmla="*/ 779 h 795"/>
                <a:gd name="T64" fmla="*/ 663 w 1356"/>
                <a:gd name="T65" fmla="*/ 776 h 795"/>
                <a:gd name="T66" fmla="*/ 649 w 1356"/>
                <a:gd name="T67" fmla="*/ 771 h 795"/>
                <a:gd name="T68" fmla="*/ 634 w 1356"/>
                <a:gd name="T69" fmla="*/ 760 h 795"/>
                <a:gd name="T70" fmla="*/ 11 w 1356"/>
                <a:gd name="T71" fmla="*/ 439 h 795"/>
                <a:gd name="T72" fmla="*/ 10 w 1356"/>
                <a:gd name="T73" fmla="*/ 439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56" h="795">
                  <a:moveTo>
                    <a:pt x="10" y="439"/>
                  </a:moveTo>
                  <a:lnTo>
                    <a:pt x="9" y="439"/>
                  </a:lnTo>
                  <a:lnTo>
                    <a:pt x="1" y="439"/>
                  </a:lnTo>
                  <a:lnTo>
                    <a:pt x="0" y="445"/>
                  </a:lnTo>
                  <a:lnTo>
                    <a:pt x="6" y="446"/>
                  </a:lnTo>
                  <a:lnTo>
                    <a:pt x="636" y="773"/>
                  </a:lnTo>
                  <a:lnTo>
                    <a:pt x="645" y="779"/>
                  </a:lnTo>
                  <a:lnTo>
                    <a:pt x="665" y="789"/>
                  </a:lnTo>
                  <a:lnTo>
                    <a:pt x="678" y="794"/>
                  </a:lnTo>
                  <a:lnTo>
                    <a:pt x="693" y="795"/>
                  </a:lnTo>
                  <a:lnTo>
                    <a:pt x="707" y="792"/>
                  </a:lnTo>
                  <a:lnTo>
                    <a:pt x="719" y="784"/>
                  </a:lnTo>
                  <a:lnTo>
                    <a:pt x="739" y="762"/>
                  </a:lnTo>
                  <a:lnTo>
                    <a:pt x="750" y="749"/>
                  </a:lnTo>
                  <a:lnTo>
                    <a:pt x="1331" y="67"/>
                  </a:lnTo>
                  <a:lnTo>
                    <a:pt x="1344" y="52"/>
                  </a:lnTo>
                  <a:lnTo>
                    <a:pt x="1356" y="37"/>
                  </a:lnTo>
                  <a:lnTo>
                    <a:pt x="1356" y="28"/>
                  </a:lnTo>
                  <a:lnTo>
                    <a:pt x="1356" y="26"/>
                  </a:lnTo>
                  <a:lnTo>
                    <a:pt x="1355" y="21"/>
                  </a:lnTo>
                  <a:lnTo>
                    <a:pt x="1353" y="15"/>
                  </a:lnTo>
                  <a:lnTo>
                    <a:pt x="1348" y="8"/>
                  </a:lnTo>
                  <a:lnTo>
                    <a:pt x="1342" y="4"/>
                  </a:lnTo>
                  <a:lnTo>
                    <a:pt x="1333" y="0"/>
                  </a:lnTo>
                  <a:lnTo>
                    <a:pt x="1337" y="4"/>
                  </a:lnTo>
                  <a:lnTo>
                    <a:pt x="1342" y="14"/>
                  </a:lnTo>
                  <a:lnTo>
                    <a:pt x="1347" y="27"/>
                  </a:lnTo>
                  <a:lnTo>
                    <a:pt x="1345" y="37"/>
                  </a:lnTo>
                  <a:lnTo>
                    <a:pt x="712" y="775"/>
                  </a:lnTo>
                  <a:lnTo>
                    <a:pt x="707" y="777"/>
                  </a:lnTo>
                  <a:lnTo>
                    <a:pt x="699" y="779"/>
                  </a:lnTo>
                  <a:lnTo>
                    <a:pt x="677" y="779"/>
                  </a:lnTo>
                  <a:lnTo>
                    <a:pt x="663" y="776"/>
                  </a:lnTo>
                  <a:lnTo>
                    <a:pt x="649" y="771"/>
                  </a:lnTo>
                  <a:lnTo>
                    <a:pt x="634" y="760"/>
                  </a:lnTo>
                  <a:lnTo>
                    <a:pt x="11" y="439"/>
                  </a:lnTo>
                  <a:lnTo>
                    <a:pt x="10" y="439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Freeform 292"/>
            <p:cNvSpPr>
              <a:spLocks/>
            </p:cNvSpPr>
            <p:nvPr/>
          </p:nvSpPr>
          <p:spPr bwMode="auto">
            <a:xfrm>
              <a:off x="2592388" y="2986087"/>
              <a:ext cx="1587" cy="0"/>
            </a:xfrm>
            <a:custGeom>
              <a:avLst/>
              <a:gdLst>
                <a:gd name="T0" fmla="*/ 0 w 2"/>
                <a:gd name="T1" fmla="*/ 1 w 2"/>
                <a:gd name="T2" fmla="*/ 2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1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Freeform 293"/>
            <p:cNvSpPr>
              <a:spLocks/>
            </p:cNvSpPr>
            <p:nvPr/>
          </p:nvSpPr>
          <p:spPr bwMode="auto">
            <a:xfrm>
              <a:off x="2582863" y="2992437"/>
              <a:ext cx="6350" cy="4763"/>
            </a:xfrm>
            <a:custGeom>
              <a:avLst/>
              <a:gdLst>
                <a:gd name="T0" fmla="*/ 5 w 12"/>
                <a:gd name="T1" fmla="*/ 3 h 10"/>
                <a:gd name="T2" fmla="*/ 6 w 12"/>
                <a:gd name="T3" fmla="*/ 3 h 10"/>
                <a:gd name="T4" fmla="*/ 8 w 12"/>
                <a:gd name="T5" fmla="*/ 2 h 10"/>
                <a:gd name="T6" fmla="*/ 9 w 12"/>
                <a:gd name="T7" fmla="*/ 2 h 10"/>
                <a:gd name="T8" fmla="*/ 12 w 12"/>
                <a:gd name="T9" fmla="*/ 2 h 10"/>
                <a:gd name="T10" fmla="*/ 5 w 12"/>
                <a:gd name="T11" fmla="*/ 0 h 10"/>
                <a:gd name="T12" fmla="*/ 3 w 12"/>
                <a:gd name="T13" fmla="*/ 1 h 10"/>
                <a:gd name="T14" fmla="*/ 2 w 12"/>
                <a:gd name="T15" fmla="*/ 3 h 10"/>
                <a:gd name="T16" fmla="*/ 0 w 12"/>
                <a:gd name="T17" fmla="*/ 5 h 10"/>
                <a:gd name="T18" fmla="*/ 0 w 12"/>
                <a:gd name="T19" fmla="*/ 9 h 10"/>
                <a:gd name="T20" fmla="*/ 0 w 12"/>
                <a:gd name="T21" fmla="*/ 10 h 10"/>
                <a:gd name="T22" fmla="*/ 2 w 12"/>
                <a:gd name="T23" fmla="*/ 7 h 10"/>
                <a:gd name="T24" fmla="*/ 5 w 12"/>
                <a:gd name="T2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0">
                  <a:moveTo>
                    <a:pt x="5" y="3"/>
                  </a:moveTo>
                  <a:lnTo>
                    <a:pt x="6" y="3"/>
                  </a:lnTo>
                  <a:lnTo>
                    <a:pt x="8" y="2"/>
                  </a:lnTo>
                  <a:lnTo>
                    <a:pt x="9" y="2"/>
                  </a:lnTo>
                  <a:lnTo>
                    <a:pt x="12" y="2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2" y="7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9B9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Freeform 294"/>
            <p:cNvSpPr>
              <a:spLocks/>
            </p:cNvSpPr>
            <p:nvPr/>
          </p:nvSpPr>
          <p:spPr bwMode="auto">
            <a:xfrm>
              <a:off x="2586038" y="2994025"/>
              <a:ext cx="1587" cy="0"/>
            </a:xfrm>
            <a:custGeom>
              <a:avLst/>
              <a:gdLst>
                <a:gd name="T0" fmla="*/ 3 w 3"/>
                <a:gd name="T1" fmla="*/ 0 h 1"/>
                <a:gd name="T2" fmla="*/ 2 w 3"/>
                <a:gd name="T3" fmla="*/ 0 h 1"/>
                <a:gd name="T4" fmla="*/ 0 w 3"/>
                <a:gd name="T5" fmla="*/ 1 h 1"/>
                <a:gd name="T6" fmla="*/ 3 w 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26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Freeform 295"/>
            <p:cNvSpPr>
              <a:spLocks/>
            </p:cNvSpPr>
            <p:nvPr/>
          </p:nvSpPr>
          <p:spPr bwMode="auto">
            <a:xfrm>
              <a:off x="2582863" y="2998787"/>
              <a:ext cx="4762" cy="3175"/>
            </a:xfrm>
            <a:custGeom>
              <a:avLst/>
              <a:gdLst>
                <a:gd name="T0" fmla="*/ 0 w 10"/>
                <a:gd name="T1" fmla="*/ 1 h 8"/>
                <a:gd name="T2" fmla="*/ 10 w 10"/>
                <a:gd name="T3" fmla="*/ 8 h 8"/>
                <a:gd name="T4" fmla="*/ 5 w 10"/>
                <a:gd name="T5" fmla="*/ 0 h 8"/>
                <a:gd name="T6" fmla="*/ 4 w 10"/>
                <a:gd name="T7" fmla="*/ 0 h 8"/>
                <a:gd name="T8" fmla="*/ 0 w 10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0" y="1"/>
                  </a:moveTo>
                  <a:lnTo>
                    <a:pt x="10" y="8"/>
                  </a:lnTo>
                  <a:lnTo>
                    <a:pt x="5" y="0"/>
                  </a:lnTo>
                  <a:lnTo>
                    <a:pt x="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B9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Freeform 296"/>
            <p:cNvSpPr>
              <a:spLocks/>
            </p:cNvSpPr>
            <p:nvPr/>
          </p:nvSpPr>
          <p:spPr bwMode="auto">
            <a:xfrm>
              <a:off x="2584450" y="2998787"/>
              <a:ext cx="409575" cy="225425"/>
            </a:xfrm>
            <a:custGeom>
              <a:avLst/>
              <a:gdLst>
                <a:gd name="T0" fmla="*/ 0 w 774"/>
                <a:gd name="T1" fmla="*/ 0 h 426"/>
                <a:gd name="T2" fmla="*/ 5 w 774"/>
                <a:gd name="T3" fmla="*/ 8 h 426"/>
                <a:gd name="T4" fmla="*/ 5 w 774"/>
                <a:gd name="T5" fmla="*/ 11 h 426"/>
                <a:gd name="T6" fmla="*/ 10 w 774"/>
                <a:gd name="T7" fmla="*/ 13 h 426"/>
                <a:gd name="T8" fmla="*/ 103 w 774"/>
                <a:gd name="T9" fmla="*/ 88 h 426"/>
                <a:gd name="T10" fmla="*/ 300 w 774"/>
                <a:gd name="T11" fmla="*/ 222 h 426"/>
                <a:gd name="T12" fmla="*/ 634 w 774"/>
                <a:gd name="T13" fmla="*/ 403 h 426"/>
                <a:gd name="T14" fmla="*/ 660 w 774"/>
                <a:gd name="T15" fmla="*/ 415 h 426"/>
                <a:gd name="T16" fmla="*/ 660 w 774"/>
                <a:gd name="T17" fmla="*/ 416 h 426"/>
                <a:gd name="T18" fmla="*/ 677 w 774"/>
                <a:gd name="T19" fmla="*/ 424 h 426"/>
                <a:gd name="T20" fmla="*/ 695 w 774"/>
                <a:gd name="T21" fmla="*/ 426 h 426"/>
                <a:gd name="T22" fmla="*/ 711 w 774"/>
                <a:gd name="T23" fmla="*/ 425 h 426"/>
                <a:gd name="T24" fmla="*/ 725 w 774"/>
                <a:gd name="T25" fmla="*/ 421 h 426"/>
                <a:gd name="T26" fmla="*/ 748 w 774"/>
                <a:gd name="T27" fmla="*/ 410 h 426"/>
                <a:gd name="T28" fmla="*/ 756 w 774"/>
                <a:gd name="T29" fmla="*/ 404 h 426"/>
                <a:gd name="T30" fmla="*/ 771 w 774"/>
                <a:gd name="T31" fmla="*/ 388 h 426"/>
                <a:gd name="T32" fmla="*/ 769 w 774"/>
                <a:gd name="T33" fmla="*/ 386 h 426"/>
                <a:gd name="T34" fmla="*/ 774 w 774"/>
                <a:gd name="T35" fmla="*/ 380 h 426"/>
                <a:gd name="T36" fmla="*/ 721 w 774"/>
                <a:gd name="T37" fmla="*/ 339 h 426"/>
                <a:gd name="T38" fmla="*/ 720 w 774"/>
                <a:gd name="T39" fmla="*/ 340 h 426"/>
                <a:gd name="T40" fmla="*/ 711 w 774"/>
                <a:gd name="T41" fmla="*/ 344 h 426"/>
                <a:gd name="T42" fmla="*/ 703 w 774"/>
                <a:gd name="T43" fmla="*/ 348 h 426"/>
                <a:gd name="T44" fmla="*/ 678 w 774"/>
                <a:gd name="T45" fmla="*/ 348 h 426"/>
                <a:gd name="T46" fmla="*/ 663 w 774"/>
                <a:gd name="T47" fmla="*/ 344 h 426"/>
                <a:gd name="T48" fmla="*/ 645 w 774"/>
                <a:gd name="T49" fmla="*/ 336 h 426"/>
                <a:gd name="T50" fmla="*/ 9 w 774"/>
                <a:gd name="T51" fmla="*/ 2 h 426"/>
                <a:gd name="T52" fmla="*/ 7 w 774"/>
                <a:gd name="T53" fmla="*/ 1 h 426"/>
                <a:gd name="T54" fmla="*/ 4 w 774"/>
                <a:gd name="T55" fmla="*/ 0 h 426"/>
                <a:gd name="T56" fmla="*/ 0 w 774"/>
                <a:gd name="T57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74" h="426">
                  <a:moveTo>
                    <a:pt x="0" y="0"/>
                  </a:moveTo>
                  <a:lnTo>
                    <a:pt x="5" y="8"/>
                  </a:lnTo>
                  <a:lnTo>
                    <a:pt x="5" y="11"/>
                  </a:lnTo>
                  <a:lnTo>
                    <a:pt x="10" y="13"/>
                  </a:lnTo>
                  <a:lnTo>
                    <a:pt x="103" y="88"/>
                  </a:lnTo>
                  <a:lnTo>
                    <a:pt x="300" y="222"/>
                  </a:lnTo>
                  <a:lnTo>
                    <a:pt x="634" y="403"/>
                  </a:lnTo>
                  <a:lnTo>
                    <a:pt x="660" y="415"/>
                  </a:lnTo>
                  <a:lnTo>
                    <a:pt x="660" y="416"/>
                  </a:lnTo>
                  <a:lnTo>
                    <a:pt x="677" y="424"/>
                  </a:lnTo>
                  <a:lnTo>
                    <a:pt x="695" y="426"/>
                  </a:lnTo>
                  <a:lnTo>
                    <a:pt x="711" y="425"/>
                  </a:lnTo>
                  <a:lnTo>
                    <a:pt x="725" y="421"/>
                  </a:lnTo>
                  <a:lnTo>
                    <a:pt x="748" y="410"/>
                  </a:lnTo>
                  <a:lnTo>
                    <a:pt x="756" y="404"/>
                  </a:lnTo>
                  <a:lnTo>
                    <a:pt x="771" y="388"/>
                  </a:lnTo>
                  <a:lnTo>
                    <a:pt x="769" y="386"/>
                  </a:lnTo>
                  <a:lnTo>
                    <a:pt x="774" y="380"/>
                  </a:lnTo>
                  <a:lnTo>
                    <a:pt x="721" y="339"/>
                  </a:lnTo>
                  <a:lnTo>
                    <a:pt x="720" y="340"/>
                  </a:lnTo>
                  <a:lnTo>
                    <a:pt x="711" y="344"/>
                  </a:lnTo>
                  <a:lnTo>
                    <a:pt x="703" y="348"/>
                  </a:lnTo>
                  <a:lnTo>
                    <a:pt x="678" y="348"/>
                  </a:lnTo>
                  <a:lnTo>
                    <a:pt x="663" y="344"/>
                  </a:lnTo>
                  <a:lnTo>
                    <a:pt x="645" y="336"/>
                  </a:lnTo>
                  <a:lnTo>
                    <a:pt x="9" y="2"/>
                  </a:lnTo>
                  <a:lnTo>
                    <a:pt x="7" y="1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Freeform 297"/>
            <p:cNvSpPr>
              <a:spLocks/>
            </p:cNvSpPr>
            <p:nvPr/>
          </p:nvSpPr>
          <p:spPr bwMode="auto">
            <a:xfrm>
              <a:off x="2813050" y="3109912"/>
              <a:ext cx="174625" cy="66675"/>
            </a:xfrm>
            <a:custGeom>
              <a:avLst/>
              <a:gdLst>
                <a:gd name="T0" fmla="*/ 0 w 328"/>
                <a:gd name="T1" fmla="*/ 0 h 127"/>
                <a:gd name="T2" fmla="*/ 69 w 328"/>
                <a:gd name="T3" fmla="*/ 37 h 127"/>
                <a:gd name="T4" fmla="*/ 189 w 328"/>
                <a:gd name="T5" fmla="*/ 99 h 127"/>
                <a:gd name="T6" fmla="*/ 192 w 328"/>
                <a:gd name="T7" fmla="*/ 101 h 127"/>
                <a:gd name="T8" fmla="*/ 227 w 328"/>
                <a:gd name="T9" fmla="*/ 119 h 127"/>
                <a:gd name="T10" fmla="*/ 255 w 328"/>
                <a:gd name="T11" fmla="*/ 126 h 127"/>
                <a:gd name="T12" fmla="*/ 267 w 328"/>
                <a:gd name="T13" fmla="*/ 127 h 127"/>
                <a:gd name="T14" fmla="*/ 280 w 328"/>
                <a:gd name="T15" fmla="*/ 125 h 127"/>
                <a:gd name="T16" fmla="*/ 293 w 328"/>
                <a:gd name="T17" fmla="*/ 120 h 127"/>
                <a:gd name="T18" fmla="*/ 301 w 328"/>
                <a:gd name="T19" fmla="*/ 111 h 127"/>
                <a:gd name="T20" fmla="*/ 303 w 328"/>
                <a:gd name="T21" fmla="*/ 110 h 127"/>
                <a:gd name="T22" fmla="*/ 300 w 328"/>
                <a:gd name="T23" fmla="*/ 109 h 127"/>
                <a:gd name="T24" fmla="*/ 328 w 328"/>
                <a:gd name="T25" fmla="*/ 79 h 127"/>
                <a:gd name="T26" fmla="*/ 325 w 328"/>
                <a:gd name="T27" fmla="*/ 77 h 127"/>
                <a:gd name="T28" fmla="*/ 295 w 328"/>
                <a:gd name="T29" fmla="*/ 112 h 127"/>
                <a:gd name="T30" fmla="*/ 283 w 328"/>
                <a:gd name="T31" fmla="*/ 122 h 127"/>
                <a:gd name="T32" fmla="*/ 283 w 328"/>
                <a:gd name="T33" fmla="*/ 123 h 127"/>
                <a:gd name="T34" fmla="*/ 282 w 328"/>
                <a:gd name="T35" fmla="*/ 123 h 127"/>
                <a:gd name="T36" fmla="*/ 281 w 328"/>
                <a:gd name="T37" fmla="*/ 123 h 127"/>
                <a:gd name="T38" fmla="*/ 270 w 328"/>
                <a:gd name="T39" fmla="*/ 126 h 127"/>
                <a:gd name="T40" fmla="*/ 255 w 328"/>
                <a:gd name="T41" fmla="*/ 126 h 127"/>
                <a:gd name="T42" fmla="*/ 246 w 328"/>
                <a:gd name="T43" fmla="*/ 123 h 127"/>
                <a:gd name="T44" fmla="*/ 239 w 328"/>
                <a:gd name="T45" fmla="*/ 120 h 127"/>
                <a:gd name="T46" fmla="*/ 235 w 328"/>
                <a:gd name="T47" fmla="*/ 119 h 127"/>
                <a:gd name="T48" fmla="*/ 213 w 328"/>
                <a:gd name="T49" fmla="*/ 110 h 127"/>
                <a:gd name="T50" fmla="*/ 205 w 328"/>
                <a:gd name="T51" fmla="*/ 105 h 127"/>
                <a:gd name="T52" fmla="*/ 0 w 328"/>
                <a:gd name="T5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8" h="127">
                  <a:moveTo>
                    <a:pt x="0" y="0"/>
                  </a:moveTo>
                  <a:lnTo>
                    <a:pt x="69" y="37"/>
                  </a:lnTo>
                  <a:lnTo>
                    <a:pt x="189" y="99"/>
                  </a:lnTo>
                  <a:lnTo>
                    <a:pt x="192" y="101"/>
                  </a:lnTo>
                  <a:lnTo>
                    <a:pt x="227" y="119"/>
                  </a:lnTo>
                  <a:lnTo>
                    <a:pt x="255" y="126"/>
                  </a:lnTo>
                  <a:lnTo>
                    <a:pt x="267" y="127"/>
                  </a:lnTo>
                  <a:lnTo>
                    <a:pt x="280" y="125"/>
                  </a:lnTo>
                  <a:lnTo>
                    <a:pt x="293" y="120"/>
                  </a:lnTo>
                  <a:lnTo>
                    <a:pt x="301" y="111"/>
                  </a:lnTo>
                  <a:lnTo>
                    <a:pt x="303" y="110"/>
                  </a:lnTo>
                  <a:lnTo>
                    <a:pt x="300" y="109"/>
                  </a:lnTo>
                  <a:lnTo>
                    <a:pt x="328" y="79"/>
                  </a:lnTo>
                  <a:lnTo>
                    <a:pt x="325" y="77"/>
                  </a:lnTo>
                  <a:lnTo>
                    <a:pt x="295" y="112"/>
                  </a:lnTo>
                  <a:lnTo>
                    <a:pt x="283" y="122"/>
                  </a:lnTo>
                  <a:lnTo>
                    <a:pt x="283" y="123"/>
                  </a:lnTo>
                  <a:lnTo>
                    <a:pt x="282" y="123"/>
                  </a:lnTo>
                  <a:lnTo>
                    <a:pt x="281" y="123"/>
                  </a:lnTo>
                  <a:lnTo>
                    <a:pt x="270" y="126"/>
                  </a:lnTo>
                  <a:lnTo>
                    <a:pt x="255" y="126"/>
                  </a:lnTo>
                  <a:lnTo>
                    <a:pt x="246" y="123"/>
                  </a:lnTo>
                  <a:lnTo>
                    <a:pt x="239" y="120"/>
                  </a:lnTo>
                  <a:lnTo>
                    <a:pt x="235" y="119"/>
                  </a:lnTo>
                  <a:lnTo>
                    <a:pt x="213" y="110"/>
                  </a:lnTo>
                  <a:lnTo>
                    <a:pt x="205" y="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Freeform 298"/>
            <p:cNvSpPr>
              <a:spLocks/>
            </p:cNvSpPr>
            <p:nvPr/>
          </p:nvSpPr>
          <p:spPr bwMode="auto">
            <a:xfrm>
              <a:off x="2992438" y="2876550"/>
              <a:ext cx="341312" cy="312737"/>
            </a:xfrm>
            <a:custGeom>
              <a:avLst/>
              <a:gdLst>
                <a:gd name="T0" fmla="*/ 644 w 644"/>
                <a:gd name="T1" fmla="*/ 105 h 593"/>
                <a:gd name="T2" fmla="*/ 643 w 644"/>
                <a:gd name="T3" fmla="*/ 103 h 593"/>
                <a:gd name="T4" fmla="*/ 638 w 644"/>
                <a:gd name="T5" fmla="*/ 101 h 593"/>
                <a:gd name="T6" fmla="*/ 573 w 644"/>
                <a:gd name="T7" fmla="*/ 58 h 593"/>
                <a:gd name="T8" fmla="*/ 488 w 644"/>
                <a:gd name="T9" fmla="*/ 0 h 593"/>
                <a:gd name="T10" fmla="*/ 493 w 644"/>
                <a:gd name="T11" fmla="*/ 5 h 593"/>
                <a:gd name="T12" fmla="*/ 3 w 644"/>
                <a:gd name="T13" fmla="*/ 552 h 593"/>
                <a:gd name="T14" fmla="*/ 0 w 644"/>
                <a:gd name="T15" fmla="*/ 551 h 593"/>
                <a:gd name="T16" fmla="*/ 15 w 644"/>
                <a:gd name="T17" fmla="*/ 560 h 593"/>
                <a:gd name="T18" fmla="*/ 28 w 644"/>
                <a:gd name="T19" fmla="*/ 571 h 593"/>
                <a:gd name="T20" fmla="*/ 45 w 644"/>
                <a:gd name="T21" fmla="*/ 582 h 593"/>
                <a:gd name="T22" fmla="*/ 54 w 644"/>
                <a:gd name="T23" fmla="*/ 593 h 593"/>
                <a:gd name="T24" fmla="*/ 56 w 644"/>
                <a:gd name="T25" fmla="*/ 590 h 593"/>
                <a:gd name="T26" fmla="*/ 62 w 644"/>
                <a:gd name="T27" fmla="*/ 586 h 593"/>
                <a:gd name="T28" fmla="*/ 622 w 644"/>
                <a:gd name="T29" fmla="*/ 118 h 593"/>
                <a:gd name="T30" fmla="*/ 625 w 644"/>
                <a:gd name="T31" fmla="*/ 119 h 593"/>
                <a:gd name="T32" fmla="*/ 627 w 644"/>
                <a:gd name="T33" fmla="*/ 118 h 593"/>
                <a:gd name="T34" fmla="*/ 644 w 644"/>
                <a:gd name="T35" fmla="*/ 105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4" h="593">
                  <a:moveTo>
                    <a:pt x="644" y="105"/>
                  </a:moveTo>
                  <a:lnTo>
                    <a:pt x="643" y="103"/>
                  </a:lnTo>
                  <a:lnTo>
                    <a:pt x="638" y="101"/>
                  </a:lnTo>
                  <a:lnTo>
                    <a:pt x="573" y="58"/>
                  </a:lnTo>
                  <a:lnTo>
                    <a:pt x="488" y="0"/>
                  </a:lnTo>
                  <a:lnTo>
                    <a:pt x="493" y="5"/>
                  </a:lnTo>
                  <a:lnTo>
                    <a:pt x="3" y="552"/>
                  </a:lnTo>
                  <a:lnTo>
                    <a:pt x="0" y="551"/>
                  </a:lnTo>
                  <a:lnTo>
                    <a:pt x="15" y="560"/>
                  </a:lnTo>
                  <a:lnTo>
                    <a:pt x="28" y="571"/>
                  </a:lnTo>
                  <a:lnTo>
                    <a:pt x="45" y="582"/>
                  </a:lnTo>
                  <a:lnTo>
                    <a:pt x="54" y="593"/>
                  </a:lnTo>
                  <a:lnTo>
                    <a:pt x="56" y="590"/>
                  </a:lnTo>
                  <a:lnTo>
                    <a:pt x="62" y="586"/>
                  </a:lnTo>
                  <a:lnTo>
                    <a:pt x="622" y="118"/>
                  </a:lnTo>
                  <a:lnTo>
                    <a:pt x="625" y="119"/>
                  </a:lnTo>
                  <a:lnTo>
                    <a:pt x="627" y="118"/>
                  </a:lnTo>
                  <a:lnTo>
                    <a:pt x="644" y="105"/>
                  </a:lnTo>
                  <a:close/>
                </a:path>
              </a:pathLst>
            </a:custGeom>
            <a:solidFill>
              <a:srgbClr val="E5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Freeform 299"/>
            <p:cNvSpPr>
              <a:spLocks noEditPoints="1"/>
            </p:cNvSpPr>
            <p:nvPr/>
          </p:nvSpPr>
          <p:spPr bwMode="auto">
            <a:xfrm>
              <a:off x="3246438" y="2803525"/>
              <a:ext cx="100012" cy="103187"/>
            </a:xfrm>
            <a:custGeom>
              <a:avLst/>
              <a:gdLst>
                <a:gd name="T0" fmla="*/ 182 w 188"/>
                <a:gd name="T1" fmla="*/ 49 h 195"/>
                <a:gd name="T2" fmla="*/ 172 w 188"/>
                <a:gd name="T3" fmla="*/ 38 h 195"/>
                <a:gd name="T4" fmla="*/ 135 w 188"/>
                <a:gd name="T5" fmla="*/ 9 h 195"/>
                <a:gd name="T6" fmla="*/ 120 w 188"/>
                <a:gd name="T7" fmla="*/ 0 h 195"/>
                <a:gd name="T8" fmla="*/ 121 w 188"/>
                <a:gd name="T9" fmla="*/ 1 h 195"/>
                <a:gd name="T10" fmla="*/ 121 w 188"/>
                <a:gd name="T11" fmla="*/ 2 h 195"/>
                <a:gd name="T12" fmla="*/ 3 w 188"/>
                <a:gd name="T13" fmla="*/ 133 h 195"/>
                <a:gd name="T14" fmla="*/ 1 w 188"/>
                <a:gd name="T15" fmla="*/ 131 h 195"/>
                <a:gd name="T16" fmla="*/ 0 w 188"/>
                <a:gd name="T17" fmla="*/ 133 h 195"/>
                <a:gd name="T18" fmla="*/ 8 w 188"/>
                <a:gd name="T19" fmla="*/ 137 h 195"/>
                <a:gd name="T20" fmla="*/ 93 w 188"/>
                <a:gd name="T21" fmla="*/ 195 h 195"/>
                <a:gd name="T22" fmla="*/ 188 w 188"/>
                <a:gd name="T23" fmla="*/ 60 h 195"/>
                <a:gd name="T24" fmla="*/ 182 w 188"/>
                <a:gd name="T25" fmla="*/ 49 h 195"/>
                <a:gd name="T26" fmla="*/ 129 w 188"/>
                <a:gd name="T27" fmla="*/ 30 h 195"/>
                <a:gd name="T28" fmla="*/ 133 w 188"/>
                <a:gd name="T29" fmla="*/ 33 h 195"/>
                <a:gd name="T30" fmla="*/ 40 w 188"/>
                <a:gd name="T31" fmla="*/ 156 h 195"/>
                <a:gd name="T32" fmla="*/ 37 w 188"/>
                <a:gd name="T33" fmla="*/ 152 h 195"/>
                <a:gd name="T34" fmla="*/ 129 w 188"/>
                <a:gd name="T35" fmla="*/ 30 h 195"/>
                <a:gd name="T36" fmla="*/ 70 w 188"/>
                <a:gd name="T37" fmla="*/ 175 h 195"/>
                <a:gd name="T38" fmla="*/ 66 w 188"/>
                <a:gd name="T39" fmla="*/ 172 h 195"/>
                <a:gd name="T40" fmla="*/ 157 w 188"/>
                <a:gd name="T41" fmla="*/ 48 h 195"/>
                <a:gd name="T42" fmla="*/ 162 w 188"/>
                <a:gd name="T43" fmla="*/ 52 h 195"/>
                <a:gd name="T44" fmla="*/ 70 w 188"/>
                <a:gd name="T45" fmla="*/ 17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8" h="195">
                  <a:moveTo>
                    <a:pt x="182" y="49"/>
                  </a:moveTo>
                  <a:lnTo>
                    <a:pt x="172" y="38"/>
                  </a:lnTo>
                  <a:lnTo>
                    <a:pt x="135" y="9"/>
                  </a:lnTo>
                  <a:lnTo>
                    <a:pt x="120" y="0"/>
                  </a:lnTo>
                  <a:lnTo>
                    <a:pt x="121" y="1"/>
                  </a:lnTo>
                  <a:lnTo>
                    <a:pt x="121" y="2"/>
                  </a:lnTo>
                  <a:lnTo>
                    <a:pt x="3" y="133"/>
                  </a:lnTo>
                  <a:lnTo>
                    <a:pt x="1" y="131"/>
                  </a:lnTo>
                  <a:lnTo>
                    <a:pt x="0" y="133"/>
                  </a:lnTo>
                  <a:lnTo>
                    <a:pt x="8" y="137"/>
                  </a:lnTo>
                  <a:lnTo>
                    <a:pt x="93" y="195"/>
                  </a:lnTo>
                  <a:lnTo>
                    <a:pt x="188" y="60"/>
                  </a:lnTo>
                  <a:lnTo>
                    <a:pt x="182" y="49"/>
                  </a:lnTo>
                  <a:close/>
                  <a:moveTo>
                    <a:pt x="129" y="30"/>
                  </a:moveTo>
                  <a:lnTo>
                    <a:pt x="133" y="33"/>
                  </a:lnTo>
                  <a:lnTo>
                    <a:pt x="40" y="156"/>
                  </a:lnTo>
                  <a:lnTo>
                    <a:pt x="37" y="152"/>
                  </a:lnTo>
                  <a:lnTo>
                    <a:pt x="129" y="30"/>
                  </a:lnTo>
                  <a:close/>
                  <a:moveTo>
                    <a:pt x="70" y="175"/>
                  </a:moveTo>
                  <a:lnTo>
                    <a:pt x="66" y="172"/>
                  </a:lnTo>
                  <a:lnTo>
                    <a:pt x="157" y="48"/>
                  </a:lnTo>
                  <a:lnTo>
                    <a:pt x="162" y="52"/>
                  </a:lnTo>
                  <a:lnTo>
                    <a:pt x="70" y="17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Freeform 300"/>
            <p:cNvSpPr>
              <a:spLocks/>
            </p:cNvSpPr>
            <p:nvPr/>
          </p:nvSpPr>
          <p:spPr bwMode="auto">
            <a:xfrm>
              <a:off x="3267075" y="2819400"/>
              <a:ext cx="50800" cy="66675"/>
            </a:xfrm>
            <a:custGeom>
              <a:avLst/>
              <a:gdLst>
                <a:gd name="T0" fmla="*/ 96 w 96"/>
                <a:gd name="T1" fmla="*/ 3 h 126"/>
                <a:gd name="T2" fmla="*/ 92 w 96"/>
                <a:gd name="T3" fmla="*/ 0 h 126"/>
                <a:gd name="T4" fmla="*/ 0 w 96"/>
                <a:gd name="T5" fmla="*/ 122 h 126"/>
                <a:gd name="T6" fmla="*/ 3 w 96"/>
                <a:gd name="T7" fmla="*/ 126 h 126"/>
                <a:gd name="T8" fmla="*/ 96 w 96"/>
                <a:gd name="T9" fmla="*/ 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26">
                  <a:moveTo>
                    <a:pt x="96" y="3"/>
                  </a:moveTo>
                  <a:lnTo>
                    <a:pt x="92" y="0"/>
                  </a:lnTo>
                  <a:lnTo>
                    <a:pt x="0" y="122"/>
                  </a:lnTo>
                  <a:lnTo>
                    <a:pt x="3" y="126"/>
                  </a:lnTo>
                  <a:lnTo>
                    <a:pt x="96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Freeform 301"/>
            <p:cNvSpPr>
              <a:spLocks/>
            </p:cNvSpPr>
            <p:nvPr/>
          </p:nvSpPr>
          <p:spPr bwMode="auto">
            <a:xfrm>
              <a:off x="3281363" y="2828925"/>
              <a:ext cx="50800" cy="66675"/>
            </a:xfrm>
            <a:custGeom>
              <a:avLst/>
              <a:gdLst>
                <a:gd name="T0" fmla="*/ 0 w 96"/>
                <a:gd name="T1" fmla="*/ 124 h 127"/>
                <a:gd name="T2" fmla="*/ 4 w 96"/>
                <a:gd name="T3" fmla="*/ 127 h 127"/>
                <a:gd name="T4" fmla="*/ 96 w 96"/>
                <a:gd name="T5" fmla="*/ 4 h 127"/>
                <a:gd name="T6" fmla="*/ 91 w 96"/>
                <a:gd name="T7" fmla="*/ 0 h 127"/>
                <a:gd name="T8" fmla="*/ 0 w 96"/>
                <a:gd name="T9" fmla="*/ 12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27">
                  <a:moveTo>
                    <a:pt x="0" y="124"/>
                  </a:moveTo>
                  <a:lnTo>
                    <a:pt x="4" y="127"/>
                  </a:lnTo>
                  <a:lnTo>
                    <a:pt x="96" y="4"/>
                  </a:lnTo>
                  <a:lnTo>
                    <a:pt x="91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Freeform 302"/>
            <p:cNvSpPr>
              <a:spLocks/>
            </p:cNvSpPr>
            <p:nvPr/>
          </p:nvSpPr>
          <p:spPr bwMode="auto">
            <a:xfrm>
              <a:off x="2968625" y="2943225"/>
              <a:ext cx="371475" cy="271462"/>
            </a:xfrm>
            <a:custGeom>
              <a:avLst/>
              <a:gdLst>
                <a:gd name="T0" fmla="*/ 701 w 701"/>
                <a:gd name="T1" fmla="*/ 12 h 513"/>
                <a:gd name="T2" fmla="*/ 698 w 701"/>
                <a:gd name="T3" fmla="*/ 11 h 513"/>
                <a:gd name="T4" fmla="*/ 694 w 701"/>
                <a:gd name="T5" fmla="*/ 7 h 513"/>
                <a:gd name="T6" fmla="*/ 686 w 701"/>
                <a:gd name="T7" fmla="*/ 0 h 513"/>
                <a:gd name="T8" fmla="*/ 679 w 701"/>
                <a:gd name="T9" fmla="*/ 4 h 513"/>
                <a:gd name="T10" fmla="*/ 592 w 701"/>
                <a:gd name="T11" fmla="*/ 72 h 513"/>
                <a:gd name="T12" fmla="*/ 102 w 701"/>
                <a:gd name="T13" fmla="*/ 483 h 513"/>
                <a:gd name="T14" fmla="*/ 101 w 701"/>
                <a:gd name="T15" fmla="*/ 484 h 513"/>
                <a:gd name="T16" fmla="*/ 79 w 701"/>
                <a:gd name="T17" fmla="*/ 466 h 513"/>
                <a:gd name="T18" fmla="*/ 10 w 701"/>
                <a:gd name="T19" fmla="*/ 423 h 513"/>
                <a:gd name="T20" fmla="*/ 8 w 701"/>
                <a:gd name="T21" fmla="*/ 424 h 513"/>
                <a:gd name="T22" fmla="*/ 0 w 701"/>
                <a:gd name="T23" fmla="*/ 433 h 513"/>
                <a:gd name="T24" fmla="*/ 4 w 701"/>
                <a:gd name="T25" fmla="*/ 436 h 513"/>
                <a:gd name="T26" fmla="*/ 25 w 701"/>
                <a:gd name="T27" fmla="*/ 452 h 513"/>
                <a:gd name="T28" fmla="*/ 56 w 701"/>
                <a:gd name="T29" fmla="*/ 474 h 513"/>
                <a:gd name="T30" fmla="*/ 55 w 701"/>
                <a:gd name="T31" fmla="*/ 474 h 513"/>
                <a:gd name="T32" fmla="*/ 59 w 701"/>
                <a:gd name="T33" fmla="*/ 477 h 513"/>
                <a:gd name="T34" fmla="*/ 95 w 701"/>
                <a:gd name="T35" fmla="*/ 503 h 513"/>
                <a:gd name="T36" fmla="*/ 103 w 701"/>
                <a:gd name="T37" fmla="*/ 513 h 513"/>
                <a:gd name="T38" fmla="*/ 625 w 701"/>
                <a:gd name="T39" fmla="*/ 70 h 513"/>
                <a:gd name="T40" fmla="*/ 701 w 701"/>
                <a:gd name="T41" fmla="*/ 12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01" h="513">
                  <a:moveTo>
                    <a:pt x="701" y="12"/>
                  </a:moveTo>
                  <a:lnTo>
                    <a:pt x="698" y="11"/>
                  </a:lnTo>
                  <a:lnTo>
                    <a:pt x="694" y="7"/>
                  </a:lnTo>
                  <a:lnTo>
                    <a:pt x="686" y="0"/>
                  </a:lnTo>
                  <a:lnTo>
                    <a:pt x="679" y="4"/>
                  </a:lnTo>
                  <a:lnTo>
                    <a:pt x="592" y="72"/>
                  </a:lnTo>
                  <a:lnTo>
                    <a:pt x="102" y="483"/>
                  </a:lnTo>
                  <a:lnTo>
                    <a:pt x="101" y="484"/>
                  </a:lnTo>
                  <a:lnTo>
                    <a:pt x="79" y="466"/>
                  </a:lnTo>
                  <a:lnTo>
                    <a:pt x="10" y="423"/>
                  </a:lnTo>
                  <a:lnTo>
                    <a:pt x="8" y="424"/>
                  </a:lnTo>
                  <a:lnTo>
                    <a:pt x="0" y="433"/>
                  </a:lnTo>
                  <a:lnTo>
                    <a:pt x="4" y="436"/>
                  </a:lnTo>
                  <a:lnTo>
                    <a:pt x="25" y="452"/>
                  </a:lnTo>
                  <a:lnTo>
                    <a:pt x="56" y="474"/>
                  </a:lnTo>
                  <a:lnTo>
                    <a:pt x="55" y="474"/>
                  </a:lnTo>
                  <a:lnTo>
                    <a:pt x="59" y="477"/>
                  </a:lnTo>
                  <a:lnTo>
                    <a:pt x="95" y="503"/>
                  </a:lnTo>
                  <a:lnTo>
                    <a:pt x="103" y="513"/>
                  </a:lnTo>
                  <a:lnTo>
                    <a:pt x="625" y="70"/>
                  </a:lnTo>
                  <a:lnTo>
                    <a:pt x="701" y="12"/>
                  </a:lnTo>
                  <a:close/>
                </a:path>
              </a:pathLst>
            </a:custGeom>
            <a:solidFill>
              <a:srgbClr val="E5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Freeform 303"/>
            <p:cNvSpPr>
              <a:spLocks/>
            </p:cNvSpPr>
            <p:nvPr/>
          </p:nvSpPr>
          <p:spPr bwMode="auto">
            <a:xfrm>
              <a:off x="3305175" y="2767012"/>
              <a:ext cx="1588" cy="6350"/>
            </a:xfrm>
            <a:custGeom>
              <a:avLst/>
              <a:gdLst>
                <a:gd name="T0" fmla="*/ 0 w 3"/>
                <a:gd name="T1" fmla="*/ 11 h 11"/>
                <a:gd name="T2" fmla="*/ 3 w 3"/>
                <a:gd name="T3" fmla="*/ 0 h 11"/>
                <a:gd name="T4" fmla="*/ 0 w 3"/>
                <a:gd name="T5" fmla="*/ 0 h 11"/>
                <a:gd name="T6" fmla="*/ 0 w 3"/>
                <a:gd name="T7" fmla="*/ 2 h 11"/>
                <a:gd name="T8" fmla="*/ 0 w 3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1">
                  <a:moveTo>
                    <a:pt x="0" y="11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BFB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Freeform 304"/>
            <p:cNvSpPr>
              <a:spLocks/>
            </p:cNvSpPr>
            <p:nvPr/>
          </p:nvSpPr>
          <p:spPr bwMode="auto">
            <a:xfrm>
              <a:off x="3244850" y="2797175"/>
              <a:ext cx="66675" cy="76200"/>
            </a:xfrm>
            <a:custGeom>
              <a:avLst/>
              <a:gdLst>
                <a:gd name="T0" fmla="*/ 125 w 125"/>
                <a:gd name="T1" fmla="*/ 14 h 145"/>
                <a:gd name="T2" fmla="*/ 124 w 125"/>
                <a:gd name="T3" fmla="*/ 12 h 145"/>
                <a:gd name="T4" fmla="*/ 110 w 125"/>
                <a:gd name="T5" fmla="*/ 3 h 145"/>
                <a:gd name="T6" fmla="*/ 107 w 125"/>
                <a:gd name="T7" fmla="*/ 0 h 145"/>
                <a:gd name="T8" fmla="*/ 0 w 125"/>
                <a:gd name="T9" fmla="*/ 140 h 145"/>
                <a:gd name="T10" fmla="*/ 5 w 125"/>
                <a:gd name="T11" fmla="*/ 143 h 145"/>
                <a:gd name="T12" fmla="*/ 7 w 125"/>
                <a:gd name="T13" fmla="*/ 145 h 145"/>
                <a:gd name="T14" fmla="*/ 125 w 125"/>
                <a:gd name="T15" fmla="*/ 1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45">
                  <a:moveTo>
                    <a:pt x="125" y="14"/>
                  </a:moveTo>
                  <a:lnTo>
                    <a:pt x="124" y="12"/>
                  </a:lnTo>
                  <a:lnTo>
                    <a:pt x="110" y="3"/>
                  </a:lnTo>
                  <a:lnTo>
                    <a:pt x="107" y="0"/>
                  </a:lnTo>
                  <a:lnTo>
                    <a:pt x="0" y="140"/>
                  </a:lnTo>
                  <a:lnTo>
                    <a:pt x="5" y="143"/>
                  </a:lnTo>
                  <a:lnTo>
                    <a:pt x="7" y="145"/>
                  </a:lnTo>
                  <a:lnTo>
                    <a:pt x="125" y="14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Freeform 305"/>
            <p:cNvSpPr>
              <a:spLocks/>
            </p:cNvSpPr>
            <p:nvPr/>
          </p:nvSpPr>
          <p:spPr bwMode="auto">
            <a:xfrm>
              <a:off x="3309938" y="2803525"/>
              <a:ext cx="1587" cy="1587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6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Freeform 306"/>
            <p:cNvSpPr>
              <a:spLocks/>
            </p:cNvSpPr>
            <p:nvPr/>
          </p:nvSpPr>
          <p:spPr bwMode="auto">
            <a:xfrm>
              <a:off x="3292475" y="2781300"/>
              <a:ext cx="6350" cy="9525"/>
            </a:xfrm>
            <a:custGeom>
              <a:avLst/>
              <a:gdLst>
                <a:gd name="T0" fmla="*/ 13 w 13"/>
                <a:gd name="T1" fmla="*/ 0 h 18"/>
                <a:gd name="T2" fmla="*/ 0 w 13"/>
                <a:gd name="T3" fmla="*/ 15 h 18"/>
                <a:gd name="T4" fmla="*/ 1 w 13"/>
                <a:gd name="T5" fmla="*/ 18 h 18"/>
                <a:gd name="T6" fmla="*/ 10 w 13"/>
                <a:gd name="T7" fmla="*/ 5 h 18"/>
                <a:gd name="T8" fmla="*/ 13 w 1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8">
                  <a:moveTo>
                    <a:pt x="13" y="0"/>
                  </a:moveTo>
                  <a:lnTo>
                    <a:pt x="0" y="15"/>
                  </a:lnTo>
                  <a:lnTo>
                    <a:pt x="1" y="18"/>
                  </a:lnTo>
                  <a:lnTo>
                    <a:pt x="10" y="5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FB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Freeform 307"/>
            <p:cNvSpPr>
              <a:spLocks/>
            </p:cNvSpPr>
            <p:nvPr/>
          </p:nvSpPr>
          <p:spPr bwMode="auto">
            <a:xfrm>
              <a:off x="2984500" y="2789237"/>
              <a:ext cx="317500" cy="361950"/>
            </a:xfrm>
            <a:custGeom>
              <a:avLst/>
              <a:gdLst>
                <a:gd name="T0" fmla="*/ 582 w 598"/>
                <a:gd name="T1" fmla="*/ 3 h 684"/>
                <a:gd name="T2" fmla="*/ 581 w 598"/>
                <a:gd name="T3" fmla="*/ 0 h 684"/>
                <a:gd name="T4" fmla="*/ 0 w 598"/>
                <a:gd name="T5" fmla="*/ 682 h 684"/>
                <a:gd name="T6" fmla="*/ 1 w 598"/>
                <a:gd name="T7" fmla="*/ 682 h 684"/>
                <a:gd name="T8" fmla="*/ 4 w 598"/>
                <a:gd name="T9" fmla="*/ 684 h 684"/>
                <a:gd name="T10" fmla="*/ 31 w 598"/>
                <a:gd name="T11" fmla="*/ 653 h 684"/>
                <a:gd name="T12" fmla="*/ 471 w 598"/>
                <a:gd name="T13" fmla="*/ 149 h 684"/>
                <a:gd name="T14" fmla="*/ 477 w 598"/>
                <a:gd name="T15" fmla="*/ 150 h 684"/>
                <a:gd name="T16" fmla="*/ 483 w 598"/>
                <a:gd name="T17" fmla="*/ 153 h 684"/>
                <a:gd name="T18" fmla="*/ 484 w 598"/>
                <a:gd name="T19" fmla="*/ 152 h 684"/>
                <a:gd name="T20" fmla="*/ 490 w 598"/>
                <a:gd name="T21" fmla="*/ 155 h 684"/>
                <a:gd name="T22" fmla="*/ 491 w 598"/>
                <a:gd name="T23" fmla="*/ 155 h 684"/>
                <a:gd name="T24" fmla="*/ 598 w 598"/>
                <a:gd name="T25" fmla="*/ 15 h 684"/>
                <a:gd name="T26" fmla="*/ 585 w 598"/>
                <a:gd name="T27" fmla="*/ 6 h 684"/>
                <a:gd name="T28" fmla="*/ 573 w 598"/>
                <a:gd name="T29" fmla="*/ 22 h 684"/>
                <a:gd name="T30" fmla="*/ 571 w 598"/>
                <a:gd name="T31" fmla="*/ 21 h 684"/>
                <a:gd name="T32" fmla="*/ 582 w 598"/>
                <a:gd name="T33" fmla="*/ 3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8" h="684">
                  <a:moveTo>
                    <a:pt x="582" y="3"/>
                  </a:moveTo>
                  <a:lnTo>
                    <a:pt x="581" y="0"/>
                  </a:lnTo>
                  <a:lnTo>
                    <a:pt x="0" y="682"/>
                  </a:lnTo>
                  <a:lnTo>
                    <a:pt x="1" y="682"/>
                  </a:lnTo>
                  <a:lnTo>
                    <a:pt x="4" y="684"/>
                  </a:lnTo>
                  <a:lnTo>
                    <a:pt x="31" y="653"/>
                  </a:lnTo>
                  <a:lnTo>
                    <a:pt x="471" y="149"/>
                  </a:lnTo>
                  <a:lnTo>
                    <a:pt x="477" y="150"/>
                  </a:lnTo>
                  <a:lnTo>
                    <a:pt x="483" y="153"/>
                  </a:lnTo>
                  <a:lnTo>
                    <a:pt x="484" y="152"/>
                  </a:lnTo>
                  <a:lnTo>
                    <a:pt x="490" y="155"/>
                  </a:lnTo>
                  <a:lnTo>
                    <a:pt x="491" y="155"/>
                  </a:lnTo>
                  <a:lnTo>
                    <a:pt x="598" y="15"/>
                  </a:lnTo>
                  <a:lnTo>
                    <a:pt x="585" y="6"/>
                  </a:lnTo>
                  <a:lnTo>
                    <a:pt x="573" y="22"/>
                  </a:lnTo>
                  <a:lnTo>
                    <a:pt x="571" y="21"/>
                  </a:lnTo>
                  <a:lnTo>
                    <a:pt x="582" y="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Freeform 308"/>
            <p:cNvSpPr>
              <a:spLocks/>
            </p:cNvSpPr>
            <p:nvPr/>
          </p:nvSpPr>
          <p:spPr bwMode="auto">
            <a:xfrm>
              <a:off x="3287713" y="2790825"/>
              <a:ext cx="15875" cy="9525"/>
            </a:xfrm>
            <a:custGeom>
              <a:avLst/>
              <a:gdLst>
                <a:gd name="T0" fmla="*/ 0 w 30"/>
                <a:gd name="T1" fmla="*/ 18 h 19"/>
                <a:gd name="T2" fmla="*/ 2 w 30"/>
                <a:gd name="T3" fmla="*/ 19 h 19"/>
                <a:gd name="T4" fmla="*/ 14 w 30"/>
                <a:gd name="T5" fmla="*/ 3 h 19"/>
                <a:gd name="T6" fmla="*/ 27 w 30"/>
                <a:gd name="T7" fmla="*/ 12 h 19"/>
                <a:gd name="T8" fmla="*/ 30 w 30"/>
                <a:gd name="T9" fmla="*/ 15 h 19"/>
                <a:gd name="T10" fmla="*/ 11 w 30"/>
                <a:gd name="T11" fmla="*/ 0 h 19"/>
                <a:gd name="T12" fmla="*/ 0 w 30"/>
                <a:gd name="T13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9">
                  <a:moveTo>
                    <a:pt x="0" y="18"/>
                  </a:moveTo>
                  <a:lnTo>
                    <a:pt x="2" y="19"/>
                  </a:lnTo>
                  <a:lnTo>
                    <a:pt x="14" y="3"/>
                  </a:lnTo>
                  <a:lnTo>
                    <a:pt x="27" y="12"/>
                  </a:lnTo>
                  <a:lnTo>
                    <a:pt x="30" y="15"/>
                  </a:lnTo>
                  <a:lnTo>
                    <a:pt x="11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9B9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Freeform 309"/>
            <p:cNvSpPr>
              <a:spLocks/>
            </p:cNvSpPr>
            <p:nvPr/>
          </p:nvSpPr>
          <p:spPr bwMode="auto">
            <a:xfrm>
              <a:off x="3240088" y="2870200"/>
              <a:ext cx="7937" cy="3175"/>
            </a:xfrm>
            <a:custGeom>
              <a:avLst/>
              <a:gdLst>
                <a:gd name="T0" fmla="*/ 12 w 13"/>
                <a:gd name="T1" fmla="*/ 8 h 8"/>
                <a:gd name="T2" fmla="*/ 13 w 13"/>
                <a:gd name="T3" fmla="*/ 6 h 8"/>
                <a:gd name="T4" fmla="*/ 8 w 13"/>
                <a:gd name="T5" fmla="*/ 3 h 8"/>
                <a:gd name="T6" fmla="*/ 7 w 13"/>
                <a:gd name="T7" fmla="*/ 3 h 8"/>
                <a:gd name="T8" fmla="*/ 1 w 13"/>
                <a:gd name="T9" fmla="*/ 0 h 8"/>
                <a:gd name="T10" fmla="*/ 0 w 13"/>
                <a:gd name="T11" fmla="*/ 1 h 8"/>
                <a:gd name="T12" fmla="*/ 6 w 13"/>
                <a:gd name="T13" fmla="*/ 4 h 8"/>
                <a:gd name="T14" fmla="*/ 12 w 13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8">
                  <a:moveTo>
                    <a:pt x="12" y="8"/>
                  </a:moveTo>
                  <a:lnTo>
                    <a:pt x="13" y="6"/>
                  </a:lnTo>
                  <a:lnTo>
                    <a:pt x="8" y="3"/>
                  </a:lnTo>
                  <a:lnTo>
                    <a:pt x="7" y="3"/>
                  </a:lnTo>
                  <a:lnTo>
                    <a:pt x="1" y="0"/>
                  </a:lnTo>
                  <a:lnTo>
                    <a:pt x="0" y="1"/>
                  </a:lnTo>
                  <a:lnTo>
                    <a:pt x="6" y="4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9B9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Freeform 310"/>
            <p:cNvSpPr>
              <a:spLocks/>
            </p:cNvSpPr>
            <p:nvPr/>
          </p:nvSpPr>
          <p:spPr bwMode="auto">
            <a:xfrm>
              <a:off x="2978150" y="2868612"/>
              <a:ext cx="276225" cy="300038"/>
            </a:xfrm>
            <a:custGeom>
              <a:avLst/>
              <a:gdLst>
                <a:gd name="T0" fmla="*/ 516 w 521"/>
                <a:gd name="T1" fmla="*/ 15 h 567"/>
                <a:gd name="T2" fmla="*/ 508 w 521"/>
                <a:gd name="T3" fmla="*/ 11 h 567"/>
                <a:gd name="T4" fmla="*/ 502 w 521"/>
                <a:gd name="T5" fmla="*/ 7 h 567"/>
                <a:gd name="T6" fmla="*/ 496 w 521"/>
                <a:gd name="T7" fmla="*/ 4 h 567"/>
                <a:gd name="T8" fmla="*/ 490 w 521"/>
                <a:gd name="T9" fmla="*/ 1 h 567"/>
                <a:gd name="T10" fmla="*/ 484 w 521"/>
                <a:gd name="T11" fmla="*/ 0 h 567"/>
                <a:gd name="T12" fmla="*/ 44 w 521"/>
                <a:gd name="T13" fmla="*/ 504 h 567"/>
                <a:gd name="T14" fmla="*/ 0 w 521"/>
                <a:gd name="T15" fmla="*/ 555 h 567"/>
                <a:gd name="T16" fmla="*/ 7 w 521"/>
                <a:gd name="T17" fmla="*/ 558 h 567"/>
                <a:gd name="T18" fmla="*/ 11 w 521"/>
                <a:gd name="T19" fmla="*/ 558 h 567"/>
                <a:gd name="T20" fmla="*/ 13 w 521"/>
                <a:gd name="T21" fmla="*/ 560 h 567"/>
                <a:gd name="T22" fmla="*/ 28 w 521"/>
                <a:gd name="T23" fmla="*/ 566 h 567"/>
                <a:gd name="T24" fmla="*/ 31 w 521"/>
                <a:gd name="T25" fmla="*/ 567 h 567"/>
                <a:gd name="T26" fmla="*/ 521 w 521"/>
                <a:gd name="T27" fmla="*/ 20 h 567"/>
                <a:gd name="T28" fmla="*/ 516 w 521"/>
                <a:gd name="T29" fmla="*/ 15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1" h="567">
                  <a:moveTo>
                    <a:pt x="516" y="15"/>
                  </a:moveTo>
                  <a:lnTo>
                    <a:pt x="508" y="11"/>
                  </a:lnTo>
                  <a:lnTo>
                    <a:pt x="502" y="7"/>
                  </a:lnTo>
                  <a:lnTo>
                    <a:pt x="496" y="4"/>
                  </a:lnTo>
                  <a:lnTo>
                    <a:pt x="490" y="1"/>
                  </a:lnTo>
                  <a:lnTo>
                    <a:pt x="484" y="0"/>
                  </a:lnTo>
                  <a:lnTo>
                    <a:pt x="44" y="504"/>
                  </a:lnTo>
                  <a:lnTo>
                    <a:pt x="0" y="555"/>
                  </a:lnTo>
                  <a:lnTo>
                    <a:pt x="7" y="558"/>
                  </a:lnTo>
                  <a:lnTo>
                    <a:pt x="11" y="558"/>
                  </a:lnTo>
                  <a:lnTo>
                    <a:pt x="13" y="560"/>
                  </a:lnTo>
                  <a:lnTo>
                    <a:pt x="28" y="566"/>
                  </a:lnTo>
                  <a:lnTo>
                    <a:pt x="31" y="567"/>
                  </a:lnTo>
                  <a:lnTo>
                    <a:pt x="521" y="20"/>
                  </a:lnTo>
                  <a:lnTo>
                    <a:pt x="516" y="15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Freeform 311"/>
            <p:cNvSpPr>
              <a:spLocks/>
            </p:cNvSpPr>
            <p:nvPr/>
          </p:nvSpPr>
          <p:spPr bwMode="auto">
            <a:xfrm>
              <a:off x="2974975" y="2938462"/>
              <a:ext cx="350838" cy="254000"/>
            </a:xfrm>
            <a:custGeom>
              <a:avLst/>
              <a:gdLst>
                <a:gd name="T0" fmla="*/ 658 w 663"/>
                <a:gd name="T1" fmla="*/ 1 h 480"/>
                <a:gd name="T2" fmla="*/ 655 w 663"/>
                <a:gd name="T3" fmla="*/ 0 h 480"/>
                <a:gd name="T4" fmla="*/ 95 w 663"/>
                <a:gd name="T5" fmla="*/ 468 h 480"/>
                <a:gd name="T6" fmla="*/ 87 w 663"/>
                <a:gd name="T7" fmla="*/ 475 h 480"/>
                <a:gd name="T8" fmla="*/ 78 w 663"/>
                <a:gd name="T9" fmla="*/ 464 h 480"/>
                <a:gd name="T10" fmla="*/ 61 w 663"/>
                <a:gd name="T11" fmla="*/ 453 h 480"/>
                <a:gd name="T12" fmla="*/ 52 w 663"/>
                <a:gd name="T13" fmla="*/ 446 h 480"/>
                <a:gd name="T14" fmla="*/ 18 w 663"/>
                <a:gd name="T15" fmla="*/ 427 h 480"/>
                <a:gd name="T16" fmla="*/ 16 w 663"/>
                <a:gd name="T17" fmla="*/ 425 h 480"/>
                <a:gd name="T18" fmla="*/ 12 w 663"/>
                <a:gd name="T19" fmla="*/ 425 h 480"/>
                <a:gd name="T20" fmla="*/ 7 w 663"/>
                <a:gd name="T21" fmla="*/ 423 h 480"/>
                <a:gd name="T22" fmla="*/ 5 w 663"/>
                <a:gd name="T23" fmla="*/ 422 h 480"/>
                <a:gd name="T24" fmla="*/ 0 w 663"/>
                <a:gd name="T25" fmla="*/ 426 h 480"/>
                <a:gd name="T26" fmla="*/ 10 w 663"/>
                <a:gd name="T27" fmla="*/ 430 h 480"/>
                <a:gd name="T28" fmla="*/ 83 w 663"/>
                <a:gd name="T29" fmla="*/ 479 h 480"/>
                <a:gd name="T30" fmla="*/ 85 w 663"/>
                <a:gd name="T31" fmla="*/ 480 h 480"/>
                <a:gd name="T32" fmla="*/ 663 w 663"/>
                <a:gd name="T33" fmla="*/ 3 h 480"/>
                <a:gd name="T34" fmla="*/ 658 w 663"/>
                <a:gd name="T35" fmla="*/ 1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3" h="480">
                  <a:moveTo>
                    <a:pt x="658" y="1"/>
                  </a:moveTo>
                  <a:lnTo>
                    <a:pt x="655" y="0"/>
                  </a:lnTo>
                  <a:lnTo>
                    <a:pt x="95" y="468"/>
                  </a:lnTo>
                  <a:lnTo>
                    <a:pt x="87" y="475"/>
                  </a:lnTo>
                  <a:lnTo>
                    <a:pt x="78" y="464"/>
                  </a:lnTo>
                  <a:lnTo>
                    <a:pt x="61" y="453"/>
                  </a:lnTo>
                  <a:lnTo>
                    <a:pt x="52" y="446"/>
                  </a:lnTo>
                  <a:lnTo>
                    <a:pt x="18" y="427"/>
                  </a:lnTo>
                  <a:lnTo>
                    <a:pt x="16" y="425"/>
                  </a:lnTo>
                  <a:lnTo>
                    <a:pt x="12" y="425"/>
                  </a:lnTo>
                  <a:lnTo>
                    <a:pt x="7" y="423"/>
                  </a:lnTo>
                  <a:lnTo>
                    <a:pt x="5" y="422"/>
                  </a:lnTo>
                  <a:lnTo>
                    <a:pt x="0" y="426"/>
                  </a:lnTo>
                  <a:lnTo>
                    <a:pt x="10" y="430"/>
                  </a:lnTo>
                  <a:lnTo>
                    <a:pt x="83" y="479"/>
                  </a:lnTo>
                  <a:lnTo>
                    <a:pt x="85" y="480"/>
                  </a:lnTo>
                  <a:lnTo>
                    <a:pt x="663" y="3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75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Freeform 312"/>
            <p:cNvSpPr>
              <a:spLocks/>
            </p:cNvSpPr>
            <p:nvPr/>
          </p:nvSpPr>
          <p:spPr bwMode="auto">
            <a:xfrm>
              <a:off x="2971800" y="2938462"/>
              <a:ext cx="360363" cy="261938"/>
            </a:xfrm>
            <a:custGeom>
              <a:avLst/>
              <a:gdLst>
                <a:gd name="T0" fmla="*/ 664 w 679"/>
                <a:gd name="T1" fmla="*/ 1 h 494"/>
                <a:gd name="T2" fmla="*/ 669 w 679"/>
                <a:gd name="T3" fmla="*/ 3 h 494"/>
                <a:gd name="T4" fmla="*/ 91 w 679"/>
                <a:gd name="T5" fmla="*/ 480 h 494"/>
                <a:gd name="T6" fmla="*/ 89 w 679"/>
                <a:gd name="T7" fmla="*/ 479 h 494"/>
                <a:gd name="T8" fmla="*/ 16 w 679"/>
                <a:gd name="T9" fmla="*/ 430 h 494"/>
                <a:gd name="T10" fmla="*/ 6 w 679"/>
                <a:gd name="T11" fmla="*/ 426 h 494"/>
                <a:gd name="T12" fmla="*/ 11 w 679"/>
                <a:gd name="T13" fmla="*/ 422 h 494"/>
                <a:gd name="T14" fmla="*/ 55 w 679"/>
                <a:gd name="T15" fmla="*/ 371 h 494"/>
                <a:gd name="T16" fmla="*/ 28 w 679"/>
                <a:gd name="T17" fmla="*/ 402 h 494"/>
                <a:gd name="T18" fmla="*/ 0 w 679"/>
                <a:gd name="T19" fmla="*/ 432 h 494"/>
                <a:gd name="T20" fmla="*/ 3 w 679"/>
                <a:gd name="T21" fmla="*/ 433 h 494"/>
                <a:gd name="T22" fmla="*/ 72 w 679"/>
                <a:gd name="T23" fmla="*/ 476 h 494"/>
                <a:gd name="T24" fmla="*/ 94 w 679"/>
                <a:gd name="T25" fmla="*/ 494 h 494"/>
                <a:gd name="T26" fmla="*/ 95 w 679"/>
                <a:gd name="T27" fmla="*/ 493 h 494"/>
                <a:gd name="T28" fmla="*/ 585 w 679"/>
                <a:gd name="T29" fmla="*/ 82 h 494"/>
                <a:gd name="T30" fmla="*/ 672 w 679"/>
                <a:gd name="T31" fmla="*/ 14 h 494"/>
                <a:gd name="T32" fmla="*/ 679 w 679"/>
                <a:gd name="T33" fmla="*/ 10 h 494"/>
                <a:gd name="T34" fmla="*/ 677 w 679"/>
                <a:gd name="T35" fmla="*/ 8 h 494"/>
                <a:gd name="T36" fmla="*/ 666 w 679"/>
                <a:gd name="T37" fmla="*/ 0 h 494"/>
                <a:gd name="T38" fmla="*/ 664 w 679"/>
                <a:gd name="T39" fmla="*/ 1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9" h="494">
                  <a:moveTo>
                    <a:pt x="664" y="1"/>
                  </a:moveTo>
                  <a:lnTo>
                    <a:pt x="669" y="3"/>
                  </a:lnTo>
                  <a:lnTo>
                    <a:pt x="91" y="480"/>
                  </a:lnTo>
                  <a:lnTo>
                    <a:pt x="89" y="479"/>
                  </a:lnTo>
                  <a:lnTo>
                    <a:pt x="16" y="430"/>
                  </a:lnTo>
                  <a:lnTo>
                    <a:pt x="6" y="426"/>
                  </a:lnTo>
                  <a:lnTo>
                    <a:pt x="11" y="422"/>
                  </a:lnTo>
                  <a:lnTo>
                    <a:pt x="55" y="371"/>
                  </a:lnTo>
                  <a:lnTo>
                    <a:pt x="28" y="402"/>
                  </a:lnTo>
                  <a:lnTo>
                    <a:pt x="0" y="432"/>
                  </a:lnTo>
                  <a:lnTo>
                    <a:pt x="3" y="433"/>
                  </a:lnTo>
                  <a:lnTo>
                    <a:pt x="72" y="476"/>
                  </a:lnTo>
                  <a:lnTo>
                    <a:pt x="94" y="494"/>
                  </a:lnTo>
                  <a:lnTo>
                    <a:pt x="95" y="493"/>
                  </a:lnTo>
                  <a:lnTo>
                    <a:pt x="585" y="82"/>
                  </a:lnTo>
                  <a:lnTo>
                    <a:pt x="672" y="14"/>
                  </a:lnTo>
                  <a:lnTo>
                    <a:pt x="679" y="10"/>
                  </a:lnTo>
                  <a:lnTo>
                    <a:pt x="677" y="8"/>
                  </a:lnTo>
                  <a:lnTo>
                    <a:pt x="666" y="0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rgbClr val="A3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Freeform 313"/>
            <p:cNvSpPr>
              <a:spLocks/>
            </p:cNvSpPr>
            <p:nvPr/>
          </p:nvSpPr>
          <p:spPr bwMode="auto">
            <a:xfrm>
              <a:off x="2984500" y="3163887"/>
              <a:ext cx="23813" cy="14288"/>
            </a:xfrm>
            <a:custGeom>
              <a:avLst/>
              <a:gdLst>
                <a:gd name="T0" fmla="*/ 30 w 43"/>
                <a:gd name="T1" fmla="*/ 15 h 26"/>
                <a:gd name="T2" fmla="*/ 15 w 43"/>
                <a:gd name="T3" fmla="*/ 6 h 26"/>
                <a:gd name="T4" fmla="*/ 0 w 43"/>
                <a:gd name="T5" fmla="*/ 0 h 26"/>
                <a:gd name="T6" fmla="*/ 34 w 43"/>
                <a:gd name="T7" fmla="*/ 19 h 26"/>
                <a:gd name="T8" fmla="*/ 43 w 43"/>
                <a:gd name="T9" fmla="*/ 26 h 26"/>
                <a:gd name="T10" fmla="*/ 30 w 43"/>
                <a:gd name="T11" fmla="*/ 1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">
                  <a:moveTo>
                    <a:pt x="30" y="15"/>
                  </a:moveTo>
                  <a:lnTo>
                    <a:pt x="15" y="6"/>
                  </a:lnTo>
                  <a:lnTo>
                    <a:pt x="0" y="0"/>
                  </a:lnTo>
                  <a:lnTo>
                    <a:pt x="34" y="19"/>
                  </a:lnTo>
                  <a:lnTo>
                    <a:pt x="43" y="26"/>
                  </a:lnTo>
                  <a:lnTo>
                    <a:pt x="30" y="15"/>
                  </a:lnTo>
                  <a:close/>
                </a:path>
              </a:pathLst>
            </a:custGeom>
            <a:solidFill>
              <a:srgbClr val="87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Freeform 314"/>
            <p:cNvSpPr>
              <a:spLocks/>
            </p:cNvSpPr>
            <p:nvPr/>
          </p:nvSpPr>
          <p:spPr bwMode="auto">
            <a:xfrm>
              <a:off x="2849563" y="3128962"/>
              <a:ext cx="98425" cy="47625"/>
            </a:xfrm>
            <a:custGeom>
              <a:avLst/>
              <a:gdLst>
                <a:gd name="T0" fmla="*/ 123 w 186"/>
                <a:gd name="T1" fmla="*/ 64 h 89"/>
                <a:gd name="T2" fmla="*/ 120 w 186"/>
                <a:gd name="T3" fmla="*/ 62 h 89"/>
                <a:gd name="T4" fmla="*/ 0 w 186"/>
                <a:gd name="T5" fmla="*/ 0 h 89"/>
                <a:gd name="T6" fmla="*/ 148 w 186"/>
                <a:gd name="T7" fmla="*/ 79 h 89"/>
                <a:gd name="T8" fmla="*/ 150 w 186"/>
                <a:gd name="T9" fmla="*/ 80 h 89"/>
                <a:gd name="T10" fmla="*/ 174 w 186"/>
                <a:gd name="T11" fmla="*/ 88 h 89"/>
                <a:gd name="T12" fmla="*/ 186 w 186"/>
                <a:gd name="T13" fmla="*/ 89 h 89"/>
                <a:gd name="T14" fmla="*/ 158 w 186"/>
                <a:gd name="T15" fmla="*/ 82 h 89"/>
                <a:gd name="T16" fmla="*/ 123 w 186"/>
                <a:gd name="T17" fmla="*/ 6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89">
                  <a:moveTo>
                    <a:pt x="123" y="64"/>
                  </a:moveTo>
                  <a:lnTo>
                    <a:pt x="120" y="62"/>
                  </a:lnTo>
                  <a:lnTo>
                    <a:pt x="0" y="0"/>
                  </a:lnTo>
                  <a:lnTo>
                    <a:pt x="148" y="79"/>
                  </a:lnTo>
                  <a:lnTo>
                    <a:pt x="150" y="80"/>
                  </a:lnTo>
                  <a:lnTo>
                    <a:pt x="174" y="88"/>
                  </a:lnTo>
                  <a:lnTo>
                    <a:pt x="186" y="89"/>
                  </a:lnTo>
                  <a:lnTo>
                    <a:pt x="158" y="82"/>
                  </a:lnTo>
                  <a:lnTo>
                    <a:pt x="123" y="64"/>
                  </a:lnTo>
                  <a:close/>
                </a:path>
              </a:pathLst>
            </a:custGeom>
            <a:solidFill>
              <a:srgbClr val="726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Freeform 315"/>
            <p:cNvSpPr>
              <a:spLocks/>
            </p:cNvSpPr>
            <p:nvPr/>
          </p:nvSpPr>
          <p:spPr bwMode="auto">
            <a:xfrm>
              <a:off x="2940050" y="3168650"/>
              <a:ext cx="28575" cy="7937"/>
            </a:xfrm>
            <a:custGeom>
              <a:avLst/>
              <a:gdLst>
                <a:gd name="T0" fmla="*/ 1 w 55"/>
                <a:gd name="T1" fmla="*/ 5 h 14"/>
                <a:gd name="T2" fmla="*/ 0 w 55"/>
                <a:gd name="T3" fmla="*/ 8 h 14"/>
                <a:gd name="T4" fmla="*/ 8 w 55"/>
                <a:gd name="T5" fmla="*/ 11 h 14"/>
                <a:gd name="T6" fmla="*/ 17 w 55"/>
                <a:gd name="T7" fmla="*/ 14 h 14"/>
                <a:gd name="T8" fmla="*/ 32 w 55"/>
                <a:gd name="T9" fmla="*/ 14 h 14"/>
                <a:gd name="T10" fmla="*/ 43 w 55"/>
                <a:gd name="T11" fmla="*/ 11 h 14"/>
                <a:gd name="T12" fmla="*/ 44 w 55"/>
                <a:gd name="T13" fmla="*/ 11 h 14"/>
                <a:gd name="T14" fmla="*/ 45 w 55"/>
                <a:gd name="T15" fmla="*/ 11 h 14"/>
                <a:gd name="T16" fmla="*/ 55 w 55"/>
                <a:gd name="T17" fmla="*/ 0 h 14"/>
                <a:gd name="T18" fmla="*/ 43 w 55"/>
                <a:gd name="T19" fmla="*/ 8 h 14"/>
                <a:gd name="T20" fmla="*/ 29 w 55"/>
                <a:gd name="T21" fmla="*/ 11 h 14"/>
                <a:gd name="T22" fmla="*/ 14 w 55"/>
                <a:gd name="T23" fmla="*/ 10 h 14"/>
                <a:gd name="T24" fmla="*/ 1 w 55"/>
                <a:gd name="T25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14">
                  <a:moveTo>
                    <a:pt x="1" y="5"/>
                  </a:moveTo>
                  <a:lnTo>
                    <a:pt x="0" y="8"/>
                  </a:lnTo>
                  <a:lnTo>
                    <a:pt x="8" y="11"/>
                  </a:lnTo>
                  <a:lnTo>
                    <a:pt x="17" y="14"/>
                  </a:lnTo>
                  <a:lnTo>
                    <a:pt x="32" y="14"/>
                  </a:lnTo>
                  <a:lnTo>
                    <a:pt x="43" y="11"/>
                  </a:lnTo>
                  <a:lnTo>
                    <a:pt x="44" y="11"/>
                  </a:lnTo>
                  <a:lnTo>
                    <a:pt x="45" y="11"/>
                  </a:lnTo>
                  <a:lnTo>
                    <a:pt x="55" y="0"/>
                  </a:lnTo>
                  <a:lnTo>
                    <a:pt x="43" y="8"/>
                  </a:lnTo>
                  <a:lnTo>
                    <a:pt x="29" y="11"/>
                  </a:lnTo>
                  <a:lnTo>
                    <a:pt x="14" y="10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BFB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Freeform 316"/>
            <p:cNvSpPr>
              <a:spLocks/>
            </p:cNvSpPr>
            <p:nvPr/>
          </p:nvSpPr>
          <p:spPr bwMode="auto">
            <a:xfrm>
              <a:off x="2979738" y="3149600"/>
              <a:ext cx="6350" cy="7937"/>
            </a:xfrm>
            <a:custGeom>
              <a:avLst/>
              <a:gdLst>
                <a:gd name="T0" fmla="*/ 11 w 12"/>
                <a:gd name="T1" fmla="*/ 0 h 13"/>
                <a:gd name="T2" fmla="*/ 0 w 12"/>
                <a:gd name="T3" fmla="*/ 13 h 13"/>
                <a:gd name="T4" fmla="*/ 12 w 12"/>
                <a:gd name="T5" fmla="*/ 0 h 13"/>
                <a:gd name="T6" fmla="*/ 11 w 12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3">
                  <a:moveTo>
                    <a:pt x="11" y="0"/>
                  </a:moveTo>
                  <a:lnTo>
                    <a:pt x="0" y="13"/>
                  </a:lnTo>
                  <a:lnTo>
                    <a:pt x="12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FB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Freeform 317"/>
            <p:cNvSpPr>
              <a:spLocks/>
            </p:cNvSpPr>
            <p:nvPr/>
          </p:nvSpPr>
          <p:spPr bwMode="auto">
            <a:xfrm>
              <a:off x="2978150" y="3162300"/>
              <a:ext cx="3175" cy="1587"/>
            </a:xfrm>
            <a:custGeom>
              <a:avLst/>
              <a:gdLst>
                <a:gd name="T0" fmla="*/ 2 w 7"/>
                <a:gd name="T1" fmla="*/ 1 h 3"/>
                <a:gd name="T2" fmla="*/ 7 w 7"/>
                <a:gd name="T3" fmla="*/ 3 h 3"/>
                <a:gd name="T4" fmla="*/ 0 w 7"/>
                <a:gd name="T5" fmla="*/ 0 h 3"/>
                <a:gd name="T6" fmla="*/ 2 w 7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2" y="1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87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Freeform 318"/>
            <p:cNvSpPr>
              <a:spLocks/>
            </p:cNvSpPr>
            <p:nvPr/>
          </p:nvSpPr>
          <p:spPr bwMode="auto">
            <a:xfrm>
              <a:off x="2968625" y="3173412"/>
              <a:ext cx="12700" cy="9525"/>
            </a:xfrm>
            <a:custGeom>
              <a:avLst/>
              <a:gdLst>
                <a:gd name="T0" fmla="*/ 4 w 25"/>
                <a:gd name="T1" fmla="*/ 3 h 19"/>
                <a:gd name="T2" fmla="*/ 0 w 25"/>
                <a:gd name="T3" fmla="*/ 0 h 19"/>
                <a:gd name="T4" fmla="*/ 25 w 25"/>
                <a:gd name="T5" fmla="*/ 19 h 19"/>
                <a:gd name="T6" fmla="*/ 4 w 25"/>
                <a:gd name="T7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9">
                  <a:moveTo>
                    <a:pt x="4" y="3"/>
                  </a:moveTo>
                  <a:lnTo>
                    <a:pt x="0" y="0"/>
                  </a:lnTo>
                  <a:lnTo>
                    <a:pt x="25" y="19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9B9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Freeform 319"/>
            <p:cNvSpPr>
              <a:spLocks/>
            </p:cNvSpPr>
            <p:nvPr/>
          </p:nvSpPr>
          <p:spPr bwMode="auto">
            <a:xfrm>
              <a:off x="3021013" y="3186112"/>
              <a:ext cx="4762" cy="3175"/>
            </a:xfrm>
            <a:custGeom>
              <a:avLst/>
              <a:gdLst>
                <a:gd name="T0" fmla="*/ 2 w 8"/>
                <a:gd name="T1" fmla="*/ 4 h 7"/>
                <a:gd name="T2" fmla="*/ 0 w 8"/>
                <a:gd name="T3" fmla="*/ 7 h 7"/>
                <a:gd name="T4" fmla="*/ 8 w 8"/>
                <a:gd name="T5" fmla="*/ 0 h 7"/>
                <a:gd name="T6" fmla="*/ 2 w 8"/>
                <a:gd name="T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7">
                  <a:moveTo>
                    <a:pt x="2" y="4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A3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Freeform 320"/>
            <p:cNvSpPr>
              <a:spLocks/>
            </p:cNvSpPr>
            <p:nvPr/>
          </p:nvSpPr>
          <p:spPr bwMode="auto">
            <a:xfrm>
              <a:off x="2992438" y="3194050"/>
              <a:ext cx="7937" cy="9525"/>
            </a:xfrm>
            <a:custGeom>
              <a:avLst/>
              <a:gdLst>
                <a:gd name="T0" fmla="*/ 11 w 15"/>
                <a:gd name="T1" fmla="*/ 0 h 17"/>
                <a:gd name="T2" fmla="*/ 5 w 15"/>
                <a:gd name="T3" fmla="*/ 9 h 17"/>
                <a:gd name="T4" fmla="*/ 0 w 15"/>
                <a:gd name="T5" fmla="*/ 15 h 17"/>
                <a:gd name="T6" fmla="*/ 2 w 15"/>
                <a:gd name="T7" fmla="*/ 17 h 17"/>
                <a:gd name="T8" fmla="*/ 15 w 15"/>
                <a:gd name="T9" fmla="*/ 3 h 17"/>
                <a:gd name="T10" fmla="*/ 11 w 15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7">
                  <a:moveTo>
                    <a:pt x="11" y="0"/>
                  </a:moveTo>
                  <a:lnTo>
                    <a:pt x="5" y="9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15" y="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B9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Freeform 321"/>
            <p:cNvSpPr>
              <a:spLocks noEditPoints="1"/>
            </p:cNvSpPr>
            <p:nvPr/>
          </p:nvSpPr>
          <p:spPr bwMode="auto">
            <a:xfrm>
              <a:off x="1047750" y="2649537"/>
              <a:ext cx="728663" cy="523875"/>
            </a:xfrm>
            <a:custGeom>
              <a:avLst/>
              <a:gdLst>
                <a:gd name="T0" fmla="*/ 20 w 1379"/>
                <a:gd name="T1" fmla="*/ 636 h 989"/>
                <a:gd name="T2" fmla="*/ 31 w 1379"/>
                <a:gd name="T3" fmla="*/ 636 h 989"/>
                <a:gd name="T4" fmla="*/ 668 w 1379"/>
                <a:gd name="T5" fmla="*/ 968 h 989"/>
                <a:gd name="T6" fmla="*/ 696 w 1379"/>
                <a:gd name="T7" fmla="*/ 977 h 989"/>
                <a:gd name="T8" fmla="*/ 732 w 1379"/>
                <a:gd name="T9" fmla="*/ 973 h 989"/>
                <a:gd name="T10" fmla="*/ 1365 w 1379"/>
                <a:gd name="T11" fmla="*/ 224 h 989"/>
                <a:gd name="T12" fmla="*/ 1356 w 1379"/>
                <a:gd name="T13" fmla="*/ 202 h 989"/>
                <a:gd name="T14" fmla="*/ 1361 w 1379"/>
                <a:gd name="T15" fmla="*/ 201 h 989"/>
                <a:gd name="T16" fmla="*/ 1371 w 1379"/>
                <a:gd name="T17" fmla="*/ 212 h 989"/>
                <a:gd name="T18" fmla="*/ 1375 w 1379"/>
                <a:gd name="T19" fmla="*/ 223 h 989"/>
                <a:gd name="T20" fmla="*/ 1376 w 1379"/>
                <a:gd name="T21" fmla="*/ 212 h 989"/>
                <a:gd name="T22" fmla="*/ 1363 w 1379"/>
                <a:gd name="T23" fmla="*/ 195 h 989"/>
                <a:gd name="T24" fmla="*/ 1183 w 1379"/>
                <a:gd name="T25" fmla="*/ 120 h 989"/>
                <a:gd name="T26" fmla="*/ 743 w 1379"/>
                <a:gd name="T27" fmla="*/ 0 h 989"/>
                <a:gd name="T28" fmla="*/ 603 w 1379"/>
                <a:gd name="T29" fmla="*/ 107 h 989"/>
                <a:gd name="T30" fmla="*/ 6 w 1379"/>
                <a:gd name="T31" fmla="*/ 623 h 989"/>
                <a:gd name="T32" fmla="*/ 1 w 1379"/>
                <a:gd name="T33" fmla="*/ 646 h 989"/>
                <a:gd name="T34" fmla="*/ 7 w 1379"/>
                <a:gd name="T35" fmla="*/ 660 h 989"/>
                <a:gd name="T36" fmla="*/ 7 w 1379"/>
                <a:gd name="T37" fmla="*/ 655 h 989"/>
                <a:gd name="T38" fmla="*/ 11 w 1379"/>
                <a:gd name="T39" fmla="*/ 650 h 989"/>
                <a:gd name="T40" fmla="*/ 14 w 1379"/>
                <a:gd name="T41" fmla="*/ 649 h 989"/>
                <a:gd name="T42" fmla="*/ 21 w 1379"/>
                <a:gd name="T43" fmla="*/ 650 h 989"/>
                <a:gd name="T44" fmla="*/ 650 w 1379"/>
                <a:gd name="T45" fmla="*/ 974 h 989"/>
                <a:gd name="T46" fmla="*/ 683 w 1379"/>
                <a:gd name="T47" fmla="*/ 989 h 989"/>
                <a:gd name="T48" fmla="*/ 663 w 1379"/>
                <a:gd name="T49" fmla="*/ 977 h 989"/>
                <a:gd name="T50" fmla="*/ 26 w 1379"/>
                <a:gd name="T51" fmla="*/ 643 h 989"/>
                <a:gd name="T52" fmla="*/ 15 w 1379"/>
                <a:gd name="T53" fmla="*/ 641 h 989"/>
                <a:gd name="T54" fmla="*/ 8 w 1379"/>
                <a:gd name="T55" fmla="*/ 644 h 989"/>
                <a:gd name="T56" fmla="*/ 12 w 1379"/>
                <a:gd name="T57" fmla="*/ 638 h 989"/>
                <a:gd name="T58" fmla="*/ 23 w 1379"/>
                <a:gd name="T59" fmla="*/ 623 h 989"/>
                <a:gd name="T60" fmla="*/ 19 w 1379"/>
                <a:gd name="T61" fmla="*/ 625 h 989"/>
                <a:gd name="T62" fmla="*/ 733 w 1379"/>
                <a:gd name="T63" fmla="*/ 14 h 989"/>
                <a:gd name="T64" fmla="*/ 744 w 1379"/>
                <a:gd name="T65" fmla="*/ 10 h 989"/>
                <a:gd name="T66" fmla="*/ 747 w 1379"/>
                <a:gd name="T67" fmla="*/ 24 h 989"/>
                <a:gd name="T68" fmla="*/ 47 w 1379"/>
                <a:gd name="T69" fmla="*/ 622 h 989"/>
                <a:gd name="T70" fmla="*/ 39 w 1379"/>
                <a:gd name="T71" fmla="*/ 626 h 989"/>
                <a:gd name="T72" fmla="*/ 35 w 1379"/>
                <a:gd name="T73" fmla="*/ 625 h 989"/>
                <a:gd name="T74" fmla="*/ 23 w 1379"/>
                <a:gd name="T75" fmla="*/ 623 h 989"/>
                <a:gd name="T76" fmla="*/ 191 w 1379"/>
                <a:gd name="T77" fmla="*/ 580 h 989"/>
                <a:gd name="T78" fmla="*/ 702 w 1379"/>
                <a:gd name="T79" fmla="*/ 897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79" h="989">
                  <a:moveTo>
                    <a:pt x="17" y="636"/>
                  </a:moveTo>
                  <a:lnTo>
                    <a:pt x="20" y="636"/>
                  </a:lnTo>
                  <a:lnTo>
                    <a:pt x="27" y="636"/>
                  </a:lnTo>
                  <a:lnTo>
                    <a:pt x="31" y="636"/>
                  </a:lnTo>
                  <a:lnTo>
                    <a:pt x="653" y="957"/>
                  </a:lnTo>
                  <a:lnTo>
                    <a:pt x="668" y="968"/>
                  </a:lnTo>
                  <a:lnTo>
                    <a:pt x="683" y="973"/>
                  </a:lnTo>
                  <a:lnTo>
                    <a:pt x="696" y="977"/>
                  </a:lnTo>
                  <a:lnTo>
                    <a:pt x="717" y="977"/>
                  </a:lnTo>
                  <a:lnTo>
                    <a:pt x="732" y="973"/>
                  </a:lnTo>
                  <a:lnTo>
                    <a:pt x="1364" y="234"/>
                  </a:lnTo>
                  <a:lnTo>
                    <a:pt x="1365" y="224"/>
                  </a:lnTo>
                  <a:lnTo>
                    <a:pt x="1361" y="211"/>
                  </a:lnTo>
                  <a:lnTo>
                    <a:pt x="1356" y="202"/>
                  </a:lnTo>
                  <a:lnTo>
                    <a:pt x="1352" y="197"/>
                  </a:lnTo>
                  <a:lnTo>
                    <a:pt x="1361" y="201"/>
                  </a:lnTo>
                  <a:lnTo>
                    <a:pt x="1367" y="207"/>
                  </a:lnTo>
                  <a:lnTo>
                    <a:pt x="1371" y="212"/>
                  </a:lnTo>
                  <a:lnTo>
                    <a:pt x="1374" y="218"/>
                  </a:lnTo>
                  <a:lnTo>
                    <a:pt x="1375" y="223"/>
                  </a:lnTo>
                  <a:lnTo>
                    <a:pt x="1379" y="223"/>
                  </a:lnTo>
                  <a:lnTo>
                    <a:pt x="1376" y="212"/>
                  </a:lnTo>
                  <a:lnTo>
                    <a:pt x="1371" y="203"/>
                  </a:lnTo>
                  <a:lnTo>
                    <a:pt x="1363" y="195"/>
                  </a:lnTo>
                  <a:lnTo>
                    <a:pt x="1355" y="189"/>
                  </a:lnTo>
                  <a:lnTo>
                    <a:pt x="1183" y="120"/>
                  </a:lnTo>
                  <a:lnTo>
                    <a:pt x="746" y="1"/>
                  </a:lnTo>
                  <a:lnTo>
                    <a:pt x="743" y="0"/>
                  </a:lnTo>
                  <a:lnTo>
                    <a:pt x="741" y="0"/>
                  </a:lnTo>
                  <a:lnTo>
                    <a:pt x="603" y="107"/>
                  </a:lnTo>
                  <a:lnTo>
                    <a:pt x="8" y="622"/>
                  </a:lnTo>
                  <a:lnTo>
                    <a:pt x="6" y="623"/>
                  </a:lnTo>
                  <a:lnTo>
                    <a:pt x="0" y="634"/>
                  </a:lnTo>
                  <a:lnTo>
                    <a:pt x="1" y="646"/>
                  </a:lnTo>
                  <a:lnTo>
                    <a:pt x="7" y="661"/>
                  </a:lnTo>
                  <a:lnTo>
                    <a:pt x="7" y="660"/>
                  </a:lnTo>
                  <a:lnTo>
                    <a:pt x="6" y="658"/>
                  </a:lnTo>
                  <a:lnTo>
                    <a:pt x="7" y="655"/>
                  </a:lnTo>
                  <a:lnTo>
                    <a:pt x="8" y="651"/>
                  </a:lnTo>
                  <a:lnTo>
                    <a:pt x="11" y="650"/>
                  </a:lnTo>
                  <a:lnTo>
                    <a:pt x="11" y="649"/>
                  </a:lnTo>
                  <a:lnTo>
                    <a:pt x="14" y="649"/>
                  </a:lnTo>
                  <a:lnTo>
                    <a:pt x="20" y="650"/>
                  </a:lnTo>
                  <a:lnTo>
                    <a:pt x="21" y="650"/>
                  </a:lnTo>
                  <a:lnTo>
                    <a:pt x="445" y="869"/>
                  </a:lnTo>
                  <a:lnTo>
                    <a:pt x="650" y="974"/>
                  </a:lnTo>
                  <a:lnTo>
                    <a:pt x="657" y="979"/>
                  </a:lnTo>
                  <a:lnTo>
                    <a:pt x="683" y="989"/>
                  </a:lnTo>
                  <a:lnTo>
                    <a:pt x="684" y="986"/>
                  </a:lnTo>
                  <a:lnTo>
                    <a:pt x="663" y="977"/>
                  </a:lnTo>
                  <a:lnTo>
                    <a:pt x="655" y="970"/>
                  </a:lnTo>
                  <a:lnTo>
                    <a:pt x="26" y="643"/>
                  </a:lnTo>
                  <a:lnTo>
                    <a:pt x="19" y="642"/>
                  </a:lnTo>
                  <a:lnTo>
                    <a:pt x="15" y="641"/>
                  </a:lnTo>
                  <a:lnTo>
                    <a:pt x="11" y="642"/>
                  </a:lnTo>
                  <a:lnTo>
                    <a:pt x="8" y="644"/>
                  </a:lnTo>
                  <a:lnTo>
                    <a:pt x="7" y="645"/>
                  </a:lnTo>
                  <a:lnTo>
                    <a:pt x="12" y="638"/>
                  </a:lnTo>
                  <a:lnTo>
                    <a:pt x="17" y="636"/>
                  </a:lnTo>
                  <a:close/>
                  <a:moveTo>
                    <a:pt x="23" y="623"/>
                  </a:moveTo>
                  <a:lnTo>
                    <a:pt x="21" y="623"/>
                  </a:lnTo>
                  <a:lnTo>
                    <a:pt x="19" y="625"/>
                  </a:lnTo>
                  <a:lnTo>
                    <a:pt x="23" y="621"/>
                  </a:lnTo>
                  <a:lnTo>
                    <a:pt x="733" y="14"/>
                  </a:lnTo>
                  <a:lnTo>
                    <a:pt x="739" y="9"/>
                  </a:lnTo>
                  <a:lnTo>
                    <a:pt x="744" y="10"/>
                  </a:lnTo>
                  <a:lnTo>
                    <a:pt x="1200" y="135"/>
                  </a:lnTo>
                  <a:lnTo>
                    <a:pt x="747" y="24"/>
                  </a:lnTo>
                  <a:lnTo>
                    <a:pt x="174" y="523"/>
                  </a:lnTo>
                  <a:lnTo>
                    <a:pt x="47" y="622"/>
                  </a:lnTo>
                  <a:lnTo>
                    <a:pt x="41" y="626"/>
                  </a:lnTo>
                  <a:lnTo>
                    <a:pt x="39" y="626"/>
                  </a:lnTo>
                  <a:lnTo>
                    <a:pt x="37" y="625"/>
                  </a:lnTo>
                  <a:lnTo>
                    <a:pt x="35" y="625"/>
                  </a:lnTo>
                  <a:lnTo>
                    <a:pt x="31" y="623"/>
                  </a:lnTo>
                  <a:lnTo>
                    <a:pt x="23" y="623"/>
                  </a:lnTo>
                  <a:close/>
                  <a:moveTo>
                    <a:pt x="137" y="610"/>
                  </a:moveTo>
                  <a:lnTo>
                    <a:pt x="191" y="580"/>
                  </a:lnTo>
                  <a:lnTo>
                    <a:pt x="745" y="846"/>
                  </a:lnTo>
                  <a:lnTo>
                    <a:pt x="702" y="897"/>
                  </a:lnTo>
                  <a:lnTo>
                    <a:pt x="137" y="610"/>
                  </a:lnTo>
                  <a:close/>
                </a:path>
              </a:pathLst>
            </a:custGeom>
            <a:solidFill>
              <a:srgbClr val="776B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326" name="Freeform 322"/>
            <p:cNvSpPr>
              <a:spLocks/>
            </p:cNvSpPr>
            <p:nvPr/>
          </p:nvSpPr>
          <p:spPr bwMode="auto">
            <a:xfrm>
              <a:off x="1057275" y="2978150"/>
              <a:ext cx="1588" cy="1587"/>
            </a:xfrm>
            <a:custGeom>
              <a:avLst/>
              <a:gdLst>
                <a:gd name="T0" fmla="*/ 2 w 4"/>
                <a:gd name="T1" fmla="*/ 2 h 4"/>
                <a:gd name="T2" fmla="*/ 4 w 4"/>
                <a:gd name="T3" fmla="*/ 2 h 4"/>
                <a:gd name="T4" fmla="*/ 4 w 4"/>
                <a:gd name="T5" fmla="*/ 0 h 4"/>
                <a:gd name="T6" fmla="*/ 0 w 4"/>
                <a:gd name="T7" fmla="*/ 4 h 4"/>
                <a:gd name="T8" fmla="*/ 2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2"/>
                  </a:moveTo>
                  <a:lnTo>
                    <a:pt x="4" y="2"/>
                  </a:lnTo>
                  <a:lnTo>
                    <a:pt x="4" y="0"/>
                  </a:lnTo>
                  <a:lnTo>
                    <a:pt x="0" y="4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A8A5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" name="Freeform 323"/>
            <p:cNvSpPr>
              <a:spLocks/>
            </p:cNvSpPr>
            <p:nvPr/>
          </p:nvSpPr>
          <p:spPr bwMode="auto">
            <a:xfrm>
              <a:off x="1058863" y="2654300"/>
              <a:ext cx="623887" cy="327025"/>
            </a:xfrm>
            <a:custGeom>
              <a:avLst/>
              <a:gdLst>
                <a:gd name="T0" fmla="*/ 0 w 1177"/>
                <a:gd name="T1" fmla="*/ 612 h 617"/>
                <a:gd name="T2" fmla="*/ 0 w 1177"/>
                <a:gd name="T3" fmla="*/ 614 h 617"/>
                <a:gd name="T4" fmla="*/ 8 w 1177"/>
                <a:gd name="T5" fmla="*/ 614 h 617"/>
                <a:gd name="T6" fmla="*/ 12 w 1177"/>
                <a:gd name="T7" fmla="*/ 616 h 617"/>
                <a:gd name="T8" fmla="*/ 14 w 1177"/>
                <a:gd name="T9" fmla="*/ 616 h 617"/>
                <a:gd name="T10" fmla="*/ 16 w 1177"/>
                <a:gd name="T11" fmla="*/ 617 h 617"/>
                <a:gd name="T12" fmla="*/ 18 w 1177"/>
                <a:gd name="T13" fmla="*/ 617 h 617"/>
                <a:gd name="T14" fmla="*/ 24 w 1177"/>
                <a:gd name="T15" fmla="*/ 613 h 617"/>
                <a:gd name="T16" fmla="*/ 151 w 1177"/>
                <a:gd name="T17" fmla="*/ 514 h 617"/>
                <a:gd name="T18" fmla="*/ 724 w 1177"/>
                <a:gd name="T19" fmla="*/ 15 h 617"/>
                <a:gd name="T20" fmla="*/ 1177 w 1177"/>
                <a:gd name="T21" fmla="*/ 126 h 617"/>
                <a:gd name="T22" fmla="*/ 721 w 1177"/>
                <a:gd name="T23" fmla="*/ 1 h 617"/>
                <a:gd name="T24" fmla="*/ 716 w 1177"/>
                <a:gd name="T25" fmla="*/ 0 h 617"/>
                <a:gd name="T26" fmla="*/ 710 w 1177"/>
                <a:gd name="T27" fmla="*/ 5 h 617"/>
                <a:gd name="T28" fmla="*/ 0 w 1177"/>
                <a:gd name="T29" fmla="*/ 612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7" h="617">
                  <a:moveTo>
                    <a:pt x="0" y="612"/>
                  </a:moveTo>
                  <a:lnTo>
                    <a:pt x="0" y="614"/>
                  </a:lnTo>
                  <a:lnTo>
                    <a:pt x="8" y="614"/>
                  </a:lnTo>
                  <a:lnTo>
                    <a:pt x="12" y="616"/>
                  </a:lnTo>
                  <a:lnTo>
                    <a:pt x="14" y="616"/>
                  </a:lnTo>
                  <a:lnTo>
                    <a:pt x="16" y="617"/>
                  </a:lnTo>
                  <a:lnTo>
                    <a:pt x="18" y="617"/>
                  </a:lnTo>
                  <a:lnTo>
                    <a:pt x="24" y="613"/>
                  </a:lnTo>
                  <a:lnTo>
                    <a:pt x="151" y="514"/>
                  </a:lnTo>
                  <a:lnTo>
                    <a:pt x="724" y="15"/>
                  </a:lnTo>
                  <a:lnTo>
                    <a:pt x="1177" y="126"/>
                  </a:lnTo>
                  <a:lnTo>
                    <a:pt x="721" y="1"/>
                  </a:lnTo>
                  <a:lnTo>
                    <a:pt x="716" y="0"/>
                  </a:lnTo>
                  <a:lnTo>
                    <a:pt x="710" y="5"/>
                  </a:lnTo>
                  <a:lnTo>
                    <a:pt x="0" y="612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Freeform 324"/>
            <p:cNvSpPr>
              <a:spLocks/>
            </p:cNvSpPr>
            <p:nvPr/>
          </p:nvSpPr>
          <p:spPr bwMode="auto">
            <a:xfrm>
              <a:off x="1050925" y="2986087"/>
              <a:ext cx="6350" cy="4763"/>
            </a:xfrm>
            <a:custGeom>
              <a:avLst/>
              <a:gdLst>
                <a:gd name="T0" fmla="*/ 13 w 13"/>
                <a:gd name="T1" fmla="*/ 0 h 9"/>
                <a:gd name="T2" fmla="*/ 10 w 13"/>
                <a:gd name="T3" fmla="*/ 0 h 9"/>
                <a:gd name="T4" fmla="*/ 5 w 13"/>
                <a:gd name="T5" fmla="*/ 2 h 9"/>
                <a:gd name="T6" fmla="*/ 0 w 13"/>
                <a:gd name="T7" fmla="*/ 9 h 9"/>
                <a:gd name="T8" fmla="*/ 1 w 13"/>
                <a:gd name="T9" fmla="*/ 8 h 9"/>
                <a:gd name="T10" fmla="*/ 4 w 13"/>
                <a:gd name="T11" fmla="*/ 6 h 9"/>
                <a:gd name="T12" fmla="*/ 8 w 13"/>
                <a:gd name="T13" fmla="*/ 5 h 9"/>
                <a:gd name="T14" fmla="*/ 12 w 13"/>
                <a:gd name="T15" fmla="*/ 6 h 9"/>
                <a:gd name="T16" fmla="*/ 13 w 13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lnTo>
                    <a:pt x="10" y="0"/>
                  </a:lnTo>
                  <a:lnTo>
                    <a:pt x="5" y="2"/>
                  </a:lnTo>
                  <a:lnTo>
                    <a:pt x="0" y="9"/>
                  </a:lnTo>
                  <a:lnTo>
                    <a:pt x="1" y="8"/>
                  </a:lnTo>
                  <a:lnTo>
                    <a:pt x="4" y="6"/>
                  </a:lnTo>
                  <a:lnTo>
                    <a:pt x="8" y="5"/>
                  </a:lnTo>
                  <a:lnTo>
                    <a:pt x="12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D1C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" name="Freeform 325"/>
            <p:cNvSpPr>
              <a:spLocks/>
            </p:cNvSpPr>
            <p:nvPr/>
          </p:nvSpPr>
          <p:spPr bwMode="auto">
            <a:xfrm>
              <a:off x="1057275" y="2754312"/>
              <a:ext cx="717550" cy="420688"/>
            </a:xfrm>
            <a:custGeom>
              <a:avLst/>
              <a:gdLst>
                <a:gd name="T0" fmla="*/ 8 w 1356"/>
                <a:gd name="T1" fmla="*/ 439 h 795"/>
                <a:gd name="T2" fmla="*/ 1 w 1356"/>
                <a:gd name="T3" fmla="*/ 439 h 795"/>
                <a:gd name="T4" fmla="*/ 0 w 1356"/>
                <a:gd name="T5" fmla="*/ 445 h 795"/>
                <a:gd name="T6" fmla="*/ 7 w 1356"/>
                <a:gd name="T7" fmla="*/ 446 h 795"/>
                <a:gd name="T8" fmla="*/ 636 w 1356"/>
                <a:gd name="T9" fmla="*/ 773 h 795"/>
                <a:gd name="T10" fmla="*/ 644 w 1356"/>
                <a:gd name="T11" fmla="*/ 780 h 795"/>
                <a:gd name="T12" fmla="*/ 665 w 1356"/>
                <a:gd name="T13" fmla="*/ 789 h 795"/>
                <a:gd name="T14" fmla="*/ 679 w 1356"/>
                <a:gd name="T15" fmla="*/ 794 h 795"/>
                <a:gd name="T16" fmla="*/ 692 w 1356"/>
                <a:gd name="T17" fmla="*/ 795 h 795"/>
                <a:gd name="T18" fmla="*/ 707 w 1356"/>
                <a:gd name="T19" fmla="*/ 792 h 795"/>
                <a:gd name="T20" fmla="*/ 720 w 1356"/>
                <a:gd name="T21" fmla="*/ 786 h 795"/>
                <a:gd name="T22" fmla="*/ 739 w 1356"/>
                <a:gd name="T23" fmla="*/ 762 h 795"/>
                <a:gd name="T24" fmla="*/ 751 w 1356"/>
                <a:gd name="T25" fmla="*/ 749 h 795"/>
                <a:gd name="T26" fmla="*/ 1331 w 1356"/>
                <a:gd name="T27" fmla="*/ 67 h 795"/>
                <a:gd name="T28" fmla="*/ 1340 w 1356"/>
                <a:gd name="T29" fmla="*/ 57 h 795"/>
                <a:gd name="T30" fmla="*/ 1356 w 1356"/>
                <a:gd name="T31" fmla="*/ 38 h 795"/>
                <a:gd name="T32" fmla="*/ 1356 w 1356"/>
                <a:gd name="T33" fmla="*/ 26 h 795"/>
                <a:gd name="T34" fmla="*/ 1355 w 1356"/>
                <a:gd name="T35" fmla="*/ 21 h 795"/>
                <a:gd name="T36" fmla="*/ 1352 w 1356"/>
                <a:gd name="T37" fmla="*/ 15 h 795"/>
                <a:gd name="T38" fmla="*/ 1348 w 1356"/>
                <a:gd name="T39" fmla="*/ 10 h 795"/>
                <a:gd name="T40" fmla="*/ 1342 w 1356"/>
                <a:gd name="T41" fmla="*/ 4 h 795"/>
                <a:gd name="T42" fmla="*/ 1333 w 1356"/>
                <a:gd name="T43" fmla="*/ 0 h 795"/>
                <a:gd name="T44" fmla="*/ 1337 w 1356"/>
                <a:gd name="T45" fmla="*/ 5 h 795"/>
                <a:gd name="T46" fmla="*/ 1342 w 1356"/>
                <a:gd name="T47" fmla="*/ 14 h 795"/>
                <a:gd name="T48" fmla="*/ 1346 w 1356"/>
                <a:gd name="T49" fmla="*/ 27 h 795"/>
                <a:gd name="T50" fmla="*/ 1345 w 1356"/>
                <a:gd name="T51" fmla="*/ 37 h 795"/>
                <a:gd name="T52" fmla="*/ 713 w 1356"/>
                <a:gd name="T53" fmla="*/ 776 h 795"/>
                <a:gd name="T54" fmla="*/ 698 w 1356"/>
                <a:gd name="T55" fmla="*/ 780 h 795"/>
                <a:gd name="T56" fmla="*/ 677 w 1356"/>
                <a:gd name="T57" fmla="*/ 780 h 795"/>
                <a:gd name="T58" fmla="*/ 664 w 1356"/>
                <a:gd name="T59" fmla="*/ 776 h 795"/>
                <a:gd name="T60" fmla="*/ 649 w 1356"/>
                <a:gd name="T61" fmla="*/ 771 h 795"/>
                <a:gd name="T62" fmla="*/ 634 w 1356"/>
                <a:gd name="T63" fmla="*/ 760 h 795"/>
                <a:gd name="T64" fmla="*/ 12 w 1356"/>
                <a:gd name="T65" fmla="*/ 439 h 795"/>
                <a:gd name="T66" fmla="*/ 11 w 1356"/>
                <a:gd name="T67" fmla="*/ 439 h 795"/>
                <a:gd name="T68" fmla="*/ 8 w 1356"/>
                <a:gd name="T69" fmla="*/ 439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56" h="795">
                  <a:moveTo>
                    <a:pt x="8" y="439"/>
                  </a:moveTo>
                  <a:lnTo>
                    <a:pt x="1" y="439"/>
                  </a:lnTo>
                  <a:lnTo>
                    <a:pt x="0" y="445"/>
                  </a:lnTo>
                  <a:lnTo>
                    <a:pt x="7" y="446"/>
                  </a:lnTo>
                  <a:lnTo>
                    <a:pt x="636" y="773"/>
                  </a:lnTo>
                  <a:lnTo>
                    <a:pt x="644" y="780"/>
                  </a:lnTo>
                  <a:lnTo>
                    <a:pt x="665" y="789"/>
                  </a:lnTo>
                  <a:lnTo>
                    <a:pt x="679" y="794"/>
                  </a:lnTo>
                  <a:lnTo>
                    <a:pt x="692" y="795"/>
                  </a:lnTo>
                  <a:lnTo>
                    <a:pt x="707" y="792"/>
                  </a:lnTo>
                  <a:lnTo>
                    <a:pt x="720" y="786"/>
                  </a:lnTo>
                  <a:lnTo>
                    <a:pt x="739" y="762"/>
                  </a:lnTo>
                  <a:lnTo>
                    <a:pt x="751" y="749"/>
                  </a:lnTo>
                  <a:lnTo>
                    <a:pt x="1331" y="67"/>
                  </a:lnTo>
                  <a:lnTo>
                    <a:pt x="1340" y="57"/>
                  </a:lnTo>
                  <a:lnTo>
                    <a:pt x="1356" y="38"/>
                  </a:lnTo>
                  <a:lnTo>
                    <a:pt x="1356" y="26"/>
                  </a:lnTo>
                  <a:lnTo>
                    <a:pt x="1355" y="21"/>
                  </a:lnTo>
                  <a:lnTo>
                    <a:pt x="1352" y="15"/>
                  </a:lnTo>
                  <a:lnTo>
                    <a:pt x="1348" y="10"/>
                  </a:lnTo>
                  <a:lnTo>
                    <a:pt x="1342" y="4"/>
                  </a:lnTo>
                  <a:lnTo>
                    <a:pt x="1333" y="0"/>
                  </a:lnTo>
                  <a:lnTo>
                    <a:pt x="1337" y="5"/>
                  </a:lnTo>
                  <a:lnTo>
                    <a:pt x="1342" y="14"/>
                  </a:lnTo>
                  <a:lnTo>
                    <a:pt x="1346" y="27"/>
                  </a:lnTo>
                  <a:lnTo>
                    <a:pt x="1345" y="37"/>
                  </a:lnTo>
                  <a:lnTo>
                    <a:pt x="713" y="776"/>
                  </a:lnTo>
                  <a:lnTo>
                    <a:pt x="698" y="780"/>
                  </a:lnTo>
                  <a:lnTo>
                    <a:pt x="677" y="780"/>
                  </a:lnTo>
                  <a:lnTo>
                    <a:pt x="664" y="776"/>
                  </a:lnTo>
                  <a:lnTo>
                    <a:pt x="649" y="771"/>
                  </a:lnTo>
                  <a:lnTo>
                    <a:pt x="634" y="760"/>
                  </a:lnTo>
                  <a:lnTo>
                    <a:pt x="12" y="439"/>
                  </a:lnTo>
                  <a:lnTo>
                    <a:pt x="11" y="439"/>
                  </a:lnTo>
                  <a:lnTo>
                    <a:pt x="8" y="439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" name="Freeform 326"/>
            <p:cNvSpPr>
              <a:spLocks/>
            </p:cNvSpPr>
            <p:nvPr/>
          </p:nvSpPr>
          <p:spPr bwMode="auto">
            <a:xfrm>
              <a:off x="1062038" y="2986087"/>
              <a:ext cx="1587" cy="0"/>
            </a:xfrm>
            <a:custGeom>
              <a:avLst/>
              <a:gdLst>
                <a:gd name="T0" fmla="*/ 0 w 4"/>
                <a:gd name="T1" fmla="*/ 3 w 4"/>
                <a:gd name="T2" fmla="*/ 4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" name="Freeform 327"/>
            <p:cNvSpPr>
              <a:spLocks/>
            </p:cNvSpPr>
            <p:nvPr/>
          </p:nvSpPr>
          <p:spPr bwMode="auto">
            <a:xfrm>
              <a:off x="1050925" y="2992437"/>
              <a:ext cx="6350" cy="4763"/>
            </a:xfrm>
            <a:custGeom>
              <a:avLst/>
              <a:gdLst>
                <a:gd name="T0" fmla="*/ 6 w 12"/>
                <a:gd name="T1" fmla="*/ 0 h 9"/>
                <a:gd name="T2" fmla="*/ 3 w 12"/>
                <a:gd name="T3" fmla="*/ 0 h 9"/>
                <a:gd name="T4" fmla="*/ 1 w 12"/>
                <a:gd name="T5" fmla="*/ 2 h 9"/>
                <a:gd name="T6" fmla="*/ 0 w 12"/>
                <a:gd name="T7" fmla="*/ 4 h 9"/>
                <a:gd name="T8" fmla="*/ 0 w 12"/>
                <a:gd name="T9" fmla="*/ 8 h 9"/>
                <a:gd name="T10" fmla="*/ 0 w 12"/>
                <a:gd name="T11" fmla="*/ 9 h 9"/>
                <a:gd name="T12" fmla="*/ 1 w 12"/>
                <a:gd name="T13" fmla="*/ 6 h 9"/>
                <a:gd name="T14" fmla="*/ 5 w 12"/>
                <a:gd name="T15" fmla="*/ 2 h 9"/>
                <a:gd name="T16" fmla="*/ 7 w 12"/>
                <a:gd name="T17" fmla="*/ 2 h 9"/>
                <a:gd name="T18" fmla="*/ 7 w 12"/>
                <a:gd name="T19" fmla="*/ 1 h 9"/>
                <a:gd name="T20" fmla="*/ 9 w 12"/>
                <a:gd name="T21" fmla="*/ 1 h 9"/>
                <a:gd name="T22" fmla="*/ 12 w 12"/>
                <a:gd name="T23" fmla="*/ 1 h 9"/>
                <a:gd name="T24" fmla="*/ 6 w 12"/>
                <a:gd name="T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">
                  <a:moveTo>
                    <a:pt x="6" y="0"/>
                  </a:moveTo>
                  <a:lnTo>
                    <a:pt x="3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6"/>
                  </a:lnTo>
                  <a:lnTo>
                    <a:pt x="5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2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B9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" name="Freeform 328"/>
            <p:cNvSpPr>
              <a:spLocks/>
            </p:cNvSpPr>
            <p:nvPr/>
          </p:nvSpPr>
          <p:spPr bwMode="auto">
            <a:xfrm>
              <a:off x="1050925" y="2994025"/>
              <a:ext cx="415925" cy="204787"/>
            </a:xfrm>
            <a:custGeom>
              <a:avLst/>
              <a:gdLst>
                <a:gd name="T0" fmla="*/ 6 w 787"/>
                <a:gd name="T1" fmla="*/ 1 h 389"/>
                <a:gd name="T2" fmla="*/ 2 w 787"/>
                <a:gd name="T3" fmla="*/ 5 h 389"/>
                <a:gd name="T4" fmla="*/ 1 w 787"/>
                <a:gd name="T5" fmla="*/ 8 h 389"/>
                <a:gd name="T6" fmla="*/ 1 w 787"/>
                <a:gd name="T7" fmla="*/ 9 h 389"/>
                <a:gd name="T8" fmla="*/ 0 w 787"/>
                <a:gd name="T9" fmla="*/ 11 h 389"/>
                <a:gd name="T10" fmla="*/ 2 w 787"/>
                <a:gd name="T11" fmla="*/ 10 h 389"/>
                <a:gd name="T12" fmla="*/ 5 w 787"/>
                <a:gd name="T13" fmla="*/ 10 h 389"/>
                <a:gd name="T14" fmla="*/ 6 w 787"/>
                <a:gd name="T15" fmla="*/ 10 h 389"/>
                <a:gd name="T16" fmla="*/ 13 w 787"/>
                <a:gd name="T17" fmla="*/ 10 h 389"/>
                <a:gd name="T18" fmla="*/ 14 w 787"/>
                <a:gd name="T19" fmla="*/ 11 h 389"/>
                <a:gd name="T20" fmla="*/ 650 w 787"/>
                <a:gd name="T21" fmla="*/ 345 h 389"/>
                <a:gd name="T22" fmla="*/ 670 w 787"/>
                <a:gd name="T23" fmla="*/ 353 h 389"/>
                <a:gd name="T24" fmla="*/ 684 w 787"/>
                <a:gd name="T25" fmla="*/ 357 h 389"/>
                <a:gd name="T26" fmla="*/ 709 w 787"/>
                <a:gd name="T27" fmla="*/ 357 h 389"/>
                <a:gd name="T28" fmla="*/ 726 w 787"/>
                <a:gd name="T29" fmla="*/ 349 h 389"/>
                <a:gd name="T30" fmla="*/ 727 w 787"/>
                <a:gd name="T31" fmla="*/ 349 h 389"/>
                <a:gd name="T32" fmla="*/ 780 w 787"/>
                <a:gd name="T33" fmla="*/ 389 h 389"/>
                <a:gd name="T34" fmla="*/ 787 w 787"/>
                <a:gd name="T35" fmla="*/ 381 h 389"/>
                <a:gd name="T36" fmla="*/ 787 w 787"/>
                <a:gd name="T37" fmla="*/ 380 h 389"/>
                <a:gd name="T38" fmla="*/ 744 w 787"/>
                <a:gd name="T39" fmla="*/ 350 h 389"/>
                <a:gd name="T40" fmla="*/ 731 w 787"/>
                <a:gd name="T41" fmla="*/ 339 h 389"/>
                <a:gd name="T42" fmla="*/ 718 w 787"/>
                <a:gd name="T43" fmla="*/ 344 h 389"/>
                <a:gd name="T44" fmla="*/ 706 w 787"/>
                <a:gd name="T45" fmla="*/ 346 h 389"/>
                <a:gd name="T46" fmla="*/ 704 w 787"/>
                <a:gd name="T47" fmla="*/ 346 h 389"/>
                <a:gd name="T48" fmla="*/ 692 w 787"/>
                <a:gd name="T49" fmla="*/ 345 h 389"/>
                <a:gd name="T50" fmla="*/ 680 w 787"/>
                <a:gd name="T51" fmla="*/ 344 h 389"/>
                <a:gd name="T52" fmla="*/ 656 w 787"/>
                <a:gd name="T53" fmla="*/ 336 h 389"/>
                <a:gd name="T54" fmla="*/ 655 w 787"/>
                <a:gd name="T55" fmla="*/ 335 h 389"/>
                <a:gd name="T56" fmla="*/ 506 w 787"/>
                <a:gd name="T57" fmla="*/ 256 h 389"/>
                <a:gd name="T58" fmla="*/ 438 w 787"/>
                <a:gd name="T59" fmla="*/ 219 h 389"/>
                <a:gd name="T60" fmla="*/ 14 w 787"/>
                <a:gd name="T61" fmla="*/ 0 h 389"/>
                <a:gd name="T62" fmla="*/ 13 w 787"/>
                <a:gd name="T63" fmla="*/ 0 h 389"/>
                <a:gd name="T64" fmla="*/ 10 w 787"/>
                <a:gd name="T65" fmla="*/ 0 h 389"/>
                <a:gd name="T66" fmla="*/ 8 w 787"/>
                <a:gd name="T67" fmla="*/ 1 h 389"/>
                <a:gd name="T68" fmla="*/ 6 w 787"/>
                <a:gd name="T69" fmla="*/ 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7" h="389">
                  <a:moveTo>
                    <a:pt x="6" y="1"/>
                  </a:moveTo>
                  <a:lnTo>
                    <a:pt x="2" y="5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1"/>
                  </a:lnTo>
                  <a:lnTo>
                    <a:pt x="2" y="10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13" y="10"/>
                  </a:lnTo>
                  <a:lnTo>
                    <a:pt x="14" y="11"/>
                  </a:lnTo>
                  <a:lnTo>
                    <a:pt x="650" y="345"/>
                  </a:lnTo>
                  <a:lnTo>
                    <a:pt x="670" y="353"/>
                  </a:lnTo>
                  <a:lnTo>
                    <a:pt x="684" y="357"/>
                  </a:lnTo>
                  <a:lnTo>
                    <a:pt x="709" y="357"/>
                  </a:lnTo>
                  <a:lnTo>
                    <a:pt x="726" y="349"/>
                  </a:lnTo>
                  <a:lnTo>
                    <a:pt x="727" y="349"/>
                  </a:lnTo>
                  <a:lnTo>
                    <a:pt x="780" y="389"/>
                  </a:lnTo>
                  <a:lnTo>
                    <a:pt x="787" y="381"/>
                  </a:lnTo>
                  <a:lnTo>
                    <a:pt x="787" y="380"/>
                  </a:lnTo>
                  <a:lnTo>
                    <a:pt x="744" y="350"/>
                  </a:lnTo>
                  <a:lnTo>
                    <a:pt x="731" y="339"/>
                  </a:lnTo>
                  <a:lnTo>
                    <a:pt x="718" y="344"/>
                  </a:lnTo>
                  <a:lnTo>
                    <a:pt x="706" y="346"/>
                  </a:lnTo>
                  <a:lnTo>
                    <a:pt x="704" y="346"/>
                  </a:lnTo>
                  <a:lnTo>
                    <a:pt x="692" y="345"/>
                  </a:lnTo>
                  <a:lnTo>
                    <a:pt x="680" y="344"/>
                  </a:lnTo>
                  <a:lnTo>
                    <a:pt x="656" y="336"/>
                  </a:lnTo>
                  <a:lnTo>
                    <a:pt x="655" y="335"/>
                  </a:lnTo>
                  <a:lnTo>
                    <a:pt x="506" y="256"/>
                  </a:lnTo>
                  <a:lnTo>
                    <a:pt x="438" y="219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" name="Freeform 329"/>
            <p:cNvSpPr>
              <a:spLocks/>
            </p:cNvSpPr>
            <p:nvPr/>
          </p:nvSpPr>
          <p:spPr bwMode="auto">
            <a:xfrm>
              <a:off x="1055688" y="2994025"/>
              <a:ext cx="0" cy="0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26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" name="Freeform 330"/>
            <p:cNvSpPr>
              <a:spLocks/>
            </p:cNvSpPr>
            <p:nvPr/>
          </p:nvSpPr>
          <p:spPr bwMode="auto">
            <a:xfrm>
              <a:off x="1054100" y="2998787"/>
              <a:ext cx="409575" cy="225425"/>
            </a:xfrm>
            <a:custGeom>
              <a:avLst/>
              <a:gdLst>
                <a:gd name="T0" fmla="*/ 8 w 774"/>
                <a:gd name="T1" fmla="*/ 1 h 426"/>
                <a:gd name="T2" fmla="*/ 7 w 774"/>
                <a:gd name="T3" fmla="*/ 0 h 426"/>
                <a:gd name="T4" fmla="*/ 0 w 774"/>
                <a:gd name="T5" fmla="*/ 0 h 426"/>
                <a:gd name="T6" fmla="*/ 5 w 774"/>
                <a:gd name="T7" fmla="*/ 7 h 426"/>
                <a:gd name="T8" fmla="*/ 6 w 774"/>
                <a:gd name="T9" fmla="*/ 10 h 426"/>
                <a:gd name="T10" fmla="*/ 10 w 774"/>
                <a:gd name="T11" fmla="*/ 12 h 426"/>
                <a:gd name="T12" fmla="*/ 103 w 774"/>
                <a:gd name="T13" fmla="*/ 88 h 426"/>
                <a:gd name="T14" fmla="*/ 300 w 774"/>
                <a:gd name="T15" fmla="*/ 221 h 426"/>
                <a:gd name="T16" fmla="*/ 634 w 774"/>
                <a:gd name="T17" fmla="*/ 403 h 426"/>
                <a:gd name="T18" fmla="*/ 660 w 774"/>
                <a:gd name="T19" fmla="*/ 414 h 426"/>
                <a:gd name="T20" fmla="*/ 660 w 774"/>
                <a:gd name="T21" fmla="*/ 415 h 426"/>
                <a:gd name="T22" fmla="*/ 678 w 774"/>
                <a:gd name="T23" fmla="*/ 423 h 426"/>
                <a:gd name="T24" fmla="*/ 695 w 774"/>
                <a:gd name="T25" fmla="*/ 426 h 426"/>
                <a:gd name="T26" fmla="*/ 710 w 774"/>
                <a:gd name="T27" fmla="*/ 424 h 426"/>
                <a:gd name="T28" fmla="*/ 726 w 774"/>
                <a:gd name="T29" fmla="*/ 420 h 426"/>
                <a:gd name="T30" fmla="*/ 748 w 774"/>
                <a:gd name="T31" fmla="*/ 409 h 426"/>
                <a:gd name="T32" fmla="*/ 757 w 774"/>
                <a:gd name="T33" fmla="*/ 403 h 426"/>
                <a:gd name="T34" fmla="*/ 772 w 774"/>
                <a:gd name="T35" fmla="*/ 387 h 426"/>
                <a:gd name="T36" fmla="*/ 769 w 774"/>
                <a:gd name="T37" fmla="*/ 386 h 426"/>
                <a:gd name="T38" fmla="*/ 774 w 774"/>
                <a:gd name="T39" fmla="*/ 379 h 426"/>
                <a:gd name="T40" fmla="*/ 721 w 774"/>
                <a:gd name="T41" fmla="*/ 339 h 426"/>
                <a:gd name="T42" fmla="*/ 720 w 774"/>
                <a:gd name="T43" fmla="*/ 339 h 426"/>
                <a:gd name="T44" fmla="*/ 703 w 774"/>
                <a:gd name="T45" fmla="*/ 347 h 426"/>
                <a:gd name="T46" fmla="*/ 678 w 774"/>
                <a:gd name="T47" fmla="*/ 347 h 426"/>
                <a:gd name="T48" fmla="*/ 664 w 774"/>
                <a:gd name="T49" fmla="*/ 343 h 426"/>
                <a:gd name="T50" fmla="*/ 644 w 774"/>
                <a:gd name="T51" fmla="*/ 335 h 426"/>
                <a:gd name="T52" fmla="*/ 8 w 774"/>
                <a:gd name="T53" fmla="*/ 1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4" h="426">
                  <a:moveTo>
                    <a:pt x="8" y="1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5" y="7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03" y="88"/>
                  </a:lnTo>
                  <a:lnTo>
                    <a:pt x="300" y="221"/>
                  </a:lnTo>
                  <a:lnTo>
                    <a:pt x="634" y="403"/>
                  </a:lnTo>
                  <a:lnTo>
                    <a:pt x="660" y="414"/>
                  </a:lnTo>
                  <a:lnTo>
                    <a:pt x="660" y="415"/>
                  </a:lnTo>
                  <a:lnTo>
                    <a:pt x="678" y="423"/>
                  </a:lnTo>
                  <a:lnTo>
                    <a:pt x="695" y="426"/>
                  </a:lnTo>
                  <a:lnTo>
                    <a:pt x="710" y="424"/>
                  </a:lnTo>
                  <a:lnTo>
                    <a:pt x="726" y="420"/>
                  </a:lnTo>
                  <a:lnTo>
                    <a:pt x="748" y="409"/>
                  </a:lnTo>
                  <a:lnTo>
                    <a:pt x="757" y="403"/>
                  </a:lnTo>
                  <a:lnTo>
                    <a:pt x="772" y="387"/>
                  </a:lnTo>
                  <a:lnTo>
                    <a:pt x="769" y="386"/>
                  </a:lnTo>
                  <a:lnTo>
                    <a:pt x="774" y="379"/>
                  </a:lnTo>
                  <a:lnTo>
                    <a:pt x="721" y="339"/>
                  </a:lnTo>
                  <a:lnTo>
                    <a:pt x="720" y="339"/>
                  </a:lnTo>
                  <a:lnTo>
                    <a:pt x="703" y="347"/>
                  </a:lnTo>
                  <a:lnTo>
                    <a:pt x="678" y="347"/>
                  </a:lnTo>
                  <a:lnTo>
                    <a:pt x="664" y="343"/>
                  </a:lnTo>
                  <a:lnTo>
                    <a:pt x="644" y="335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Freeform 331"/>
            <p:cNvSpPr>
              <a:spLocks/>
            </p:cNvSpPr>
            <p:nvPr/>
          </p:nvSpPr>
          <p:spPr bwMode="auto">
            <a:xfrm>
              <a:off x="1052513" y="2998787"/>
              <a:ext cx="4762" cy="3175"/>
            </a:xfrm>
            <a:custGeom>
              <a:avLst/>
              <a:gdLst>
                <a:gd name="T0" fmla="*/ 3 w 9"/>
                <a:gd name="T1" fmla="*/ 0 h 7"/>
                <a:gd name="T2" fmla="*/ 0 w 9"/>
                <a:gd name="T3" fmla="*/ 0 h 7"/>
                <a:gd name="T4" fmla="*/ 9 w 9"/>
                <a:gd name="T5" fmla="*/ 7 h 7"/>
                <a:gd name="T6" fmla="*/ 4 w 9"/>
                <a:gd name="T7" fmla="*/ 0 h 7"/>
                <a:gd name="T8" fmla="*/ 3 w 9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7">
                  <a:moveTo>
                    <a:pt x="3" y="0"/>
                  </a:moveTo>
                  <a:lnTo>
                    <a:pt x="0" y="0"/>
                  </a:lnTo>
                  <a:lnTo>
                    <a:pt x="9" y="7"/>
                  </a:lnTo>
                  <a:lnTo>
                    <a:pt x="4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9B9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Freeform 332"/>
            <p:cNvSpPr>
              <a:spLocks/>
            </p:cNvSpPr>
            <p:nvPr/>
          </p:nvSpPr>
          <p:spPr bwMode="auto">
            <a:xfrm>
              <a:off x="1282700" y="3109912"/>
              <a:ext cx="173038" cy="66675"/>
            </a:xfrm>
            <a:custGeom>
              <a:avLst/>
              <a:gdLst>
                <a:gd name="T0" fmla="*/ 0 w 328"/>
                <a:gd name="T1" fmla="*/ 0 h 127"/>
                <a:gd name="T2" fmla="*/ 68 w 328"/>
                <a:gd name="T3" fmla="*/ 37 h 127"/>
                <a:gd name="T4" fmla="*/ 190 w 328"/>
                <a:gd name="T5" fmla="*/ 99 h 127"/>
                <a:gd name="T6" fmla="*/ 192 w 328"/>
                <a:gd name="T7" fmla="*/ 101 h 127"/>
                <a:gd name="T8" fmla="*/ 227 w 328"/>
                <a:gd name="T9" fmla="*/ 119 h 127"/>
                <a:gd name="T10" fmla="*/ 254 w 328"/>
                <a:gd name="T11" fmla="*/ 126 h 127"/>
                <a:gd name="T12" fmla="*/ 266 w 328"/>
                <a:gd name="T13" fmla="*/ 127 h 127"/>
                <a:gd name="T14" fmla="*/ 268 w 328"/>
                <a:gd name="T15" fmla="*/ 127 h 127"/>
                <a:gd name="T16" fmla="*/ 280 w 328"/>
                <a:gd name="T17" fmla="*/ 125 h 127"/>
                <a:gd name="T18" fmla="*/ 293 w 328"/>
                <a:gd name="T19" fmla="*/ 120 h 127"/>
                <a:gd name="T20" fmla="*/ 302 w 328"/>
                <a:gd name="T21" fmla="*/ 111 h 127"/>
                <a:gd name="T22" fmla="*/ 302 w 328"/>
                <a:gd name="T23" fmla="*/ 110 h 127"/>
                <a:gd name="T24" fmla="*/ 300 w 328"/>
                <a:gd name="T25" fmla="*/ 109 h 127"/>
                <a:gd name="T26" fmla="*/ 328 w 328"/>
                <a:gd name="T27" fmla="*/ 79 h 127"/>
                <a:gd name="T28" fmla="*/ 325 w 328"/>
                <a:gd name="T29" fmla="*/ 77 h 127"/>
                <a:gd name="T30" fmla="*/ 313 w 328"/>
                <a:gd name="T31" fmla="*/ 90 h 127"/>
                <a:gd name="T32" fmla="*/ 295 w 328"/>
                <a:gd name="T33" fmla="*/ 112 h 127"/>
                <a:gd name="T34" fmla="*/ 284 w 328"/>
                <a:gd name="T35" fmla="*/ 123 h 127"/>
                <a:gd name="T36" fmla="*/ 283 w 328"/>
                <a:gd name="T37" fmla="*/ 123 h 127"/>
                <a:gd name="T38" fmla="*/ 282 w 328"/>
                <a:gd name="T39" fmla="*/ 124 h 127"/>
                <a:gd name="T40" fmla="*/ 281 w 328"/>
                <a:gd name="T41" fmla="*/ 124 h 127"/>
                <a:gd name="T42" fmla="*/ 270 w 328"/>
                <a:gd name="T43" fmla="*/ 126 h 127"/>
                <a:gd name="T44" fmla="*/ 254 w 328"/>
                <a:gd name="T45" fmla="*/ 126 h 127"/>
                <a:gd name="T46" fmla="*/ 246 w 328"/>
                <a:gd name="T47" fmla="*/ 123 h 127"/>
                <a:gd name="T48" fmla="*/ 239 w 328"/>
                <a:gd name="T49" fmla="*/ 120 h 127"/>
                <a:gd name="T50" fmla="*/ 238 w 328"/>
                <a:gd name="T51" fmla="*/ 120 h 127"/>
                <a:gd name="T52" fmla="*/ 212 w 328"/>
                <a:gd name="T53" fmla="*/ 110 h 127"/>
                <a:gd name="T54" fmla="*/ 205 w 328"/>
                <a:gd name="T55" fmla="*/ 105 h 127"/>
                <a:gd name="T56" fmla="*/ 0 w 328"/>
                <a:gd name="T5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8" h="127">
                  <a:moveTo>
                    <a:pt x="0" y="0"/>
                  </a:moveTo>
                  <a:lnTo>
                    <a:pt x="68" y="37"/>
                  </a:lnTo>
                  <a:lnTo>
                    <a:pt x="190" y="99"/>
                  </a:lnTo>
                  <a:lnTo>
                    <a:pt x="192" y="101"/>
                  </a:lnTo>
                  <a:lnTo>
                    <a:pt x="227" y="119"/>
                  </a:lnTo>
                  <a:lnTo>
                    <a:pt x="254" y="126"/>
                  </a:lnTo>
                  <a:lnTo>
                    <a:pt x="266" y="127"/>
                  </a:lnTo>
                  <a:lnTo>
                    <a:pt x="268" y="127"/>
                  </a:lnTo>
                  <a:lnTo>
                    <a:pt x="280" y="125"/>
                  </a:lnTo>
                  <a:lnTo>
                    <a:pt x="293" y="120"/>
                  </a:lnTo>
                  <a:lnTo>
                    <a:pt x="302" y="111"/>
                  </a:lnTo>
                  <a:lnTo>
                    <a:pt x="302" y="110"/>
                  </a:lnTo>
                  <a:lnTo>
                    <a:pt x="300" y="109"/>
                  </a:lnTo>
                  <a:lnTo>
                    <a:pt x="328" y="79"/>
                  </a:lnTo>
                  <a:lnTo>
                    <a:pt x="325" y="77"/>
                  </a:lnTo>
                  <a:lnTo>
                    <a:pt x="313" y="90"/>
                  </a:lnTo>
                  <a:lnTo>
                    <a:pt x="295" y="112"/>
                  </a:lnTo>
                  <a:lnTo>
                    <a:pt x="284" y="123"/>
                  </a:lnTo>
                  <a:lnTo>
                    <a:pt x="283" y="123"/>
                  </a:lnTo>
                  <a:lnTo>
                    <a:pt x="282" y="124"/>
                  </a:lnTo>
                  <a:lnTo>
                    <a:pt x="281" y="124"/>
                  </a:lnTo>
                  <a:lnTo>
                    <a:pt x="270" y="126"/>
                  </a:lnTo>
                  <a:lnTo>
                    <a:pt x="254" y="126"/>
                  </a:lnTo>
                  <a:lnTo>
                    <a:pt x="246" y="123"/>
                  </a:lnTo>
                  <a:lnTo>
                    <a:pt x="239" y="120"/>
                  </a:lnTo>
                  <a:lnTo>
                    <a:pt x="238" y="120"/>
                  </a:lnTo>
                  <a:lnTo>
                    <a:pt x="212" y="110"/>
                  </a:lnTo>
                  <a:lnTo>
                    <a:pt x="205" y="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" name="Freeform 333"/>
            <p:cNvSpPr>
              <a:spLocks/>
            </p:cNvSpPr>
            <p:nvPr/>
          </p:nvSpPr>
          <p:spPr bwMode="auto">
            <a:xfrm>
              <a:off x="1774825" y="2767012"/>
              <a:ext cx="1588" cy="6350"/>
            </a:xfrm>
            <a:custGeom>
              <a:avLst/>
              <a:gdLst>
                <a:gd name="T0" fmla="*/ 4 w 4"/>
                <a:gd name="T1" fmla="*/ 0 h 12"/>
                <a:gd name="T2" fmla="*/ 0 w 4"/>
                <a:gd name="T3" fmla="*/ 0 h 12"/>
                <a:gd name="T4" fmla="*/ 0 w 4"/>
                <a:gd name="T5" fmla="*/ 12 h 12"/>
                <a:gd name="T6" fmla="*/ 4 w 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B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Freeform 334"/>
            <p:cNvSpPr>
              <a:spLocks noEditPoints="1"/>
            </p:cNvSpPr>
            <p:nvPr/>
          </p:nvSpPr>
          <p:spPr bwMode="auto">
            <a:xfrm>
              <a:off x="1716088" y="2803525"/>
              <a:ext cx="100012" cy="103187"/>
            </a:xfrm>
            <a:custGeom>
              <a:avLst/>
              <a:gdLst>
                <a:gd name="T0" fmla="*/ 120 w 187"/>
                <a:gd name="T1" fmla="*/ 0 h 194"/>
                <a:gd name="T2" fmla="*/ 120 w 187"/>
                <a:gd name="T3" fmla="*/ 1 h 194"/>
                <a:gd name="T4" fmla="*/ 2 w 187"/>
                <a:gd name="T5" fmla="*/ 132 h 194"/>
                <a:gd name="T6" fmla="*/ 0 w 187"/>
                <a:gd name="T7" fmla="*/ 130 h 194"/>
                <a:gd name="T8" fmla="*/ 0 w 187"/>
                <a:gd name="T9" fmla="*/ 132 h 194"/>
                <a:gd name="T10" fmla="*/ 7 w 187"/>
                <a:gd name="T11" fmla="*/ 137 h 194"/>
                <a:gd name="T12" fmla="*/ 12 w 187"/>
                <a:gd name="T13" fmla="*/ 141 h 194"/>
                <a:gd name="T14" fmla="*/ 92 w 187"/>
                <a:gd name="T15" fmla="*/ 194 h 194"/>
                <a:gd name="T16" fmla="*/ 187 w 187"/>
                <a:gd name="T17" fmla="*/ 60 h 194"/>
                <a:gd name="T18" fmla="*/ 182 w 187"/>
                <a:gd name="T19" fmla="*/ 50 h 194"/>
                <a:gd name="T20" fmla="*/ 172 w 187"/>
                <a:gd name="T21" fmla="*/ 38 h 194"/>
                <a:gd name="T22" fmla="*/ 134 w 187"/>
                <a:gd name="T23" fmla="*/ 9 h 194"/>
                <a:gd name="T24" fmla="*/ 120 w 187"/>
                <a:gd name="T25" fmla="*/ 0 h 194"/>
                <a:gd name="T26" fmla="*/ 128 w 187"/>
                <a:gd name="T27" fmla="*/ 29 h 194"/>
                <a:gd name="T28" fmla="*/ 132 w 187"/>
                <a:gd name="T29" fmla="*/ 32 h 194"/>
                <a:gd name="T30" fmla="*/ 40 w 187"/>
                <a:gd name="T31" fmla="*/ 155 h 194"/>
                <a:gd name="T32" fmla="*/ 37 w 187"/>
                <a:gd name="T33" fmla="*/ 151 h 194"/>
                <a:gd name="T34" fmla="*/ 128 w 187"/>
                <a:gd name="T35" fmla="*/ 29 h 194"/>
                <a:gd name="T36" fmla="*/ 157 w 187"/>
                <a:gd name="T37" fmla="*/ 47 h 194"/>
                <a:gd name="T38" fmla="*/ 162 w 187"/>
                <a:gd name="T39" fmla="*/ 51 h 194"/>
                <a:gd name="T40" fmla="*/ 69 w 187"/>
                <a:gd name="T41" fmla="*/ 174 h 194"/>
                <a:gd name="T42" fmla="*/ 64 w 187"/>
                <a:gd name="T43" fmla="*/ 171 h 194"/>
                <a:gd name="T44" fmla="*/ 157 w 187"/>
                <a:gd name="T45" fmla="*/ 4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7" h="194">
                  <a:moveTo>
                    <a:pt x="120" y="0"/>
                  </a:moveTo>
                  <a:lnTo>
                    <a:pt x="120" y="1"/>
                  </a:lnTo>
                  <a:lnTo>
                    <a:pt x="2" y="132"/>
                  </a:lnTo>
                  <a:lnTo>
                    <a:pt x="0" y="130"/>
                  </a:lnTo>
                  <a:lnTo>
                    <a:pt x="0" y="132"/>
                  </a:lnTo>
                  <a:lnTo>
                    <a:pt x="7" y="137"/>
                  </a:lnTo>
                  <a:lnTo>
                    <a:pt x="12" y="141"/>
                  </a:lnTo>
                  <a:lnTo>
                    <a:pt x="92" y="194"/>
                  </a:lnTo>
                  <a:lnTo>
                    <a:pt x="187" y="60"/>
                  </a:lnTo>
                  <a:lnTo>
                    <a:pt x="182" y="50"/>
                  </a:lnTo>
                  <a:lnTo>
                    <a:pt x="172" y="38"/>
                  </a:lnTo>
                  <a:lnTo>
                    <a:pt x="134" y="9"/>
                  </a:lnTo>
                  <a:lnTo>
                    <a:pt x="120" y="0"/>
                  </a:lnTo>
                  <a:close/>
                  <a:moveTo>
                    <a:pt x="128" y="29"/>
                  </a:moveTo>
                  <a:lnTo>
                    <a:pt x="132" y="32"/>
                  </a:lnTo>
                  <a:lnTo>
                    <a:pt x="40" y="155"/>
                  </a:lnTo>
                  <a:lnTo>
                    <a:pt x="37" y="151"/>
                  </a:lnTo>
                  <a:lnTo>
                    <a:pt x="128" y="29"/>
                  </a:lnTo>
                  <a:close/>
                  <a:moveTo>
                    <a:pt x="157" y="47"/>
                  </a:moveTo>
                  <a:lnTo>
                    <a:pt x="162" y="51"/>
                  </a:lnTo>
                  <a:lnTo>
                    <a:pt x="69" y="174"/>
                  </a:lnTo>
                  <a:lnTo>
                    <a:pt x="64" y="171"/>
                  </a:lnTo>
                  <a:lnTo>
                    <a:pt x="157" y="4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Freeform 335"/>
            <p:cNvSpPr>
              <a:spLocks/>
            </p:cNvSpPr>
            <p:nvPr/>
          </p:nvSpPr>
          <p:spPr bwMode="auto">
            <a:xfrm>
              <a:off x="1736725" y="2819400"/>
              <a:ext cx="49213" cy="66675"/>
            </a:xfrm>
            <a:custGeom>
              <a:avLst/>
              <a:gdLst>
                <a:gd name="T0" fmla="*/ 95 w 95"/>
                <a:gd name="T1" fmla="*/ 3 h 126"/>
                <a:gd name="T2" fmla="*/ 91 w 95"/>
                <a:gd name="T3" fmla="*/ 0 h 126"/>
                <a:gd name="T4" fmla="*/ 0 w 95"/>
                <a:gd name="T5" fmla="*/ 122 h 126"/>
                <a:gd name="T6" fmla="*/ 3 w 95"/>
                <a:gd name="T7" fmla="*/ 126 h 126"/>
                <a:gd name="T8" fmla="*/ 95 w 95"/>
                <a:gd name="T9" fmla="*/ 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26">
                  <a:moveTo>
                    <a:pt x="95" y="3"/>
                  </a:moveTo>
                  <a:lnTo>
                    <a:pt x="91" y="0"/>
                  </a:lnTo>
                  <a:lnTo>
                    <a:pt x="0" y="122"/>
                  </a:lnTo>
                  <a:lnTo>
                    <a:pt x="3" y="126"/>
                  </a:lnTo>
                  <a:lnTo>
                    <a:pt x="95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Freeform 336"/>
            <p:cNvSpPr>
              <a:spLocks/>
            </p:cNvSpPr>
            <p:nvPr/>
          </p:nvSpPr>
          <p:spPr bwMode="auto">
            <a:xfrm>
              <a:off x="1751013" y="2828925"/>
              <a:ext cx="50800" cy="66675"/>
            </a:xfrm>
            <a:custGeom>
              <a:avLst/>
              <a:gdLst>
                <a:gd name="T0" fmla="*/ 98 w 98"/>
                <a:gd name="T1" fmla="*/ 4 h 127"/>
                <a:gd name="T2" fmla="*/ 93 w 98"/>
                <a:gd name="T3" fmla="*/ 0 h 127"/>
                <a:gd name="T4" fmla="*/ 0 w 98"/>
                <a:gd name="T5" fmla="*/ 124 h 127"/>
                <a:gd name="T6" fmla="*/ 5 w 98"/>
                <a:gd name="T7" fmla="*/ 127 h 127"/>
                <a:gd name="T8" fmla="*/ 98 w 98"/>
                <a:gd name="T9" fmla="*/ 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27">
                  <a:moveTo>
                    <a:pt x="98" y="4"/>
                  </a:moveTo>
                  <a:lnTo>
                    <a:pt x="93" y="0"/>
                  </a:lnTo>
                  <a:lnTo>
                    <a:pt x="0" y="124"/>
                  </a:lnTo>
                  <a:lnTo>
                    <a:pt x="5" y="127"/>
                  </a:lnTo>
                  <a:lnTo>
                    <a:pt x="9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" name="Freeform 337"/>
            <p:cNvSpPr>
              <a:spLocks/>
            </p:cNvSpPr>
            <p:nvPr/>
          </p:nvSpPr>
          <p:spPr bwMode="auto">
            <a:xfrm>
              <a:off x="1779588" y="2803525"/>
              <a:ext cx="0" cy="1587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1 h 2"/>
                <a:gd name="T4" fmla="*/ 0 w 2"/>
                <a:gd name="T5" fmla="*/ 0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726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Freeform 338"/>
            <p:cNvSpPr>
              <a:spLocks/>
            </p:cNvSpPr>
            <p:nvPr/>
          </p:nvSpPr>
          <p:spPr bwMode="auto">
            <a:xfrm>
              <a:off x="1714500" y="2797175"/>
              <a:ext cx="65088" cy="76200"/>
            </a:xfrm>
            <a:custGeom>
              <a:avLst/>
              <a:gdLst>
                <a:gd name="T0" fmla="*/ 125 w 125"/>
                <a:gd name="T1" fmla="*/ 14 h 145"/>
                <a:gd name="T2" fmla="*/ 123 w 125"/>
                <a:gd name="T3" fmla="*/ 12 h 145"/>
                <a:gd name="T4" fmla="*/ 110 w 125"/>
                <a:gd name="T5" fmla="*/ 4 h 145"/>
                <a:gd name="T6" fmla="*/ 107 w 125"/>
                <a:gd name="T7" fmla="*/ 0 h 145"/>
                <a:gd name="T8" fmla="*/ 0 w 125"/>
                <a:gd name="T9" fmla="*/ 140 h 145"/>
                <a:gd name="T10" fmla="*/ 5 w 125"/>
                <a:gd name="T11" fmla="*/ 143 h 145"/>
                <a:gd name="T12" fmla="*/ 7 w 125"/>
                <a:gd name="T13" fmla="*/ 145 h 145"/>
                <a:gd name="T14" fmla="*/ 125 w 125"/>
                <a:gd name="T15" fmla="*/ 1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45">
                  <a:moveTo>
                    <a:pt x="125" y="14"/>
                  </a:moveTo>
                  <a:lnTo>
                    <a:pt x="123" y="12"/>
                  </a:lnTo>
                  <a:lnTo>
                    <a:pt x="110" y="4"/>
                  </a:lnTo>
                  <a:lnTo>
                    <a:pt x="107" y="0"/>
                  </a:lnTo>
                  <a:lnTo>
                    <a:pt x="0" y="140"/>
                  </a:lnTo>
                  <a:lnTo>
                    <a:pt x="5" y="143"/>
                  </a:lnTo>
                  <a:lnTo>
                    <a:pt x="7" y="145"/>
                  </a:lnTo>
                  <a:lnTo>
                    <a:pt x="125" y="14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Freeform 339"/>
            <p:cNvSpPr>
              <a:spLocks/>
            </p:cNvSpPr>
            <p:nvPr/>
          </p:nvSpPr>
          <p:spPr bwMode="auto">
            <a:xfrm>
              <a:off x="1762125" y="2784475"/>
              <a:ext cx="4763" cy="6350"/>
            </a:xfrm>
            <a:custGeom>
              <a:avLst/>
              <a:gdLst>
                <a:gd name="T0" fmla="*/ 0 w 9"/>
                <a:gd name="T1" fmla="*/ 10 h 13"/>
                <a:gd name="T2" fmla="*/ 2 w 9"/>
                <a:gd name="T3" fmla="*/ 13 h 13"/>
                <a:gd name="T4" fmla="*/ 9 w 9"/>
                <a:gd name="T5" fmla="*/ 0 h 13"/>
                <a:gd name="T6" fmla="*/ 0 w 9"/>
                <a:gd name="T7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3">
                  <a:moveTo>
                    <a:pt x="0" y="10"/>
                  </a:moveTo>
                  <a:lnTo>
                    <a:pt x="2" y="13"/>
                  </a:lnTo>
                  <a:lnTo>
                    <a:pt x="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FB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Freeform 340"/>
            <p:cNvSpPr>
              <a:spLocks/>
            </p:cNvSpPr>
            <p:nvPr/>
          </p:nvSpPr>
          <p:spPr bwMode="auto">
            <a:xfrm>
              <a:off x="1454150" y="2789237"/>
              <a:ext cx="315913" cy="361950"/>
            </a:xfrm>
            <a:custGeom>
              <a:avLst/>
              <a:gdLst>
                <a:gd name="T0" fmla="*/ 582 w 597"/>
                <a:gd name="T1" fmla="*/ 3 h 684"/>
                <a:gd name="T2" fmla="*/ 580 w 597"/>
                <a:gd name="T3" fmla="*/ 0 h 684"/>
                <a:gd name="T4" fmla="*/ 0 w 597"/>
                <a:gd name="T5" fmla="*/ 682 h 684"/>
                <a:gd name="T6" fmla="*/ 3 w 597"/>
                <a:gd name="T7" fmla="*/ 684 h 684"/>
                <a:gd name="T8" fmla="*/ 23 w 597"/>
                <a:gd name="T9" fmla="*/ 661 h 684"/>
                <a:gd name="T10" fmla="*/ 469 w 597"/>
                <a:gd name="T11" fmla="*/ 150 h 684"/>
                <a:gd name="T12" fmla="*/ 475 w 597"/>
                <a:gd name="T13" fmla="*/ 150 h 684"/>
                <a:gd name="T14" fmla="*/ 481 w 597"/>
                <a:gd name="T15" fmla="*/ 153 h 684"/>
                <a:gd name="T16" fmla="*/ 483 w 597"/>
                <a:gd name="T17" fmla="*/ 152 h 684"/>
                <a:gd name="T18" fmla="*/ 490 w 597"/>
                <a:gd name="T19" fmla="*/ 155 h 684"/>
                <a:gd name="T20" fmla="*/ 597 w 597"/>
                <a:gd name="T21" fmla="*/ 15 h 684"/>
                <a:gd name="T22" fmla="*/ 583 w 597"/>
                <a:gd name="T23" fmla="*/ 6 h 684"/>
                <a:gd name="T24" fmla="*/ 571 w 597"/>
                <a:gd name="T25" fmla="*/ 22 h 684"/>
                <a:gd name="T26" fmla="*/ 570 w 597"/>
                <a:gd name="T27" fmla="*/ 21 h 684"/>
                <a:gd name="T28" fmla="*/ 582 w 597"/>
                <a:gd name="T29" fmla="*/ 3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7" h="684">
                  <a:moveTo>
                    <a:pt x="582" y="3"/>
                  </a:moveTo>
                  <a:lnTo>
                    <a:pt x="580" y="0"/>
                  </a:lnTo>
                  <a:lnTo>
                    <a:pt x="0" y="682"/>
                  </a:lnTo>
                  <a:lnTo>
                    <a:pt x="3" y="684"/>
                  </a:lnTo>
                  <a:lnTo>
                    <a:pt x="23" y="661"/>
                  </a:lnTo>
                  <a:lnTo>
                    <a:pt x="469" y="150"/>
                  </a:lnTo>
                  <a:lnTo>
                    <a:pt x="475" y="150"/>
                  </a:lnTo>
                  <a:lnTo>
                    <a:pt x="481" y="153"/>
                  </a:lnTo>
                  <a:lnTo>
                    <a:pt x="483" y="152"/>
                  </a:lnTo>
                  <a:lnTo>
                    <a:pt x="490" y="155"/>
                  </a:lnTo>
                  <a:lnTo>
                    <a:pt x="597" y="15"/>
                  </a:lnTo>
                  <a:lnTo>
                    <a:pt x="583" y="6"/>
                  </a:lnTo>
                  <a:lnTo>
                    <a:pt x="571" y="22"/>
                  </a:lnTo>
                  <a:lnTo>
                    <a:pt x="570" y="21"/>
                  </a:lnTo>
                  <a:lnTo>
                    <a:pt x="582" y="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5" name="Freeform 341"/>
            <p:cNvSpPr>
              <a:spLocks/>
            </p:cNvSpPr>
            <p:nvPr/>
          </p:nvSpPr>
          <p:spPr bwMode="auto">
            <a:xfrm>
              <a:off x="1755775" y="2790825"/>
              <a:ext cx="15875" cy="9525"/>
            </a:xfrm>
            <a:custGeom>
              <a:avLst/>
              <a:gdLst>
                <a:gd name="T0" fmla="*/ 27 w 30"/>
                <a:gd name="T1" fmla="*/ 12 h 19"/>
                <a:gd name="T2" fmla="*/ 30 w 30"/>
                <a:gd name="T3" fmla="*/ 16 h 19"/>
                <a:gd name="T4" fmla="*/ 12 w 30"/>
                <a:gd name="T5" fmla="*/ 0 h 19"/>
                <a:gd name="T6" fmla="*/ 0 w 30"/>
                <a:gd name="T7" fmla="*/ 18 h 19"/>
                <a:gd name="T8" fmla="*/ 1 w 30"/>
                <a:gd name="T9" fmla="*/ 19 h 19"/>
                <a:gd name="T10" fmla="*/ 13 w 30"/>
                <a:gd name="T11" fmla="*/ 3 h 19"/>
                <a:gd name="T12" fmla="*/ 27 w 30"/>
                <a:gd name="T1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9">
                  <a:moveTo>
                    <a:pt x="27" y="12"/>
                  </a:moveTo>
                  <a:lnTo>
                    <a:pt x="30" y="16"/>
                  </a:lnTo>
                  <a:lnTo>
                    <a:pt x="12" y="0"/>
                  </a:lnTo>
                  <a:lnTo>
                    <a:pt x="0" y="18"/>
                  </a:lnTo>
                  <a:lnTo>
                    <a:pt x="1" y="19"/>
                  </a:lnTo>
                  <a:lnTo>
                    <a:pt x="13" y="3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9B9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6" name="Freeform 342"/>
            <p:cNvSpPr>
              <a:spLocks/>
            </p:cNvSpPr>
            <p:nvPr/>
          </p:nvSpPr>
          <p:spPr bwMode="auto">
            <a:xfrm>
              <a:off x="1709738" y="2870200"/>
              <a:ext cx="6350" cy="3175"/>
            </a:xfrm>
            <a:custGeom>
              <a:avLst/>
              <a:gdLst>
                <a:gd name="T0" fmla="*/ 14 w 14"/>
                <a:gd name="T1" fmla="*/ 8 h 8"/>
                <a:gd name="T2" fmla="*/ 14 w 14"/>
                <a:gd name="T3" fmla="*/ 6 h 8"/>
                <a:gd name="T4" fmla="*/ 9 w 14"/>
                <a:gd name="T5" fmla="*/ 3 h 8"/>
                <a:gd name="T6" fmla="*/ 2 w 14"/>
                <a:gd name="T7" fmla="*/ 0 h 8"/>
                <a:gd name="T8" fmla="*/ 0 w 14"/>
                <a:gd name="T9" fmla="*/ 1 h 8"/>
                <a:gd name="T10" fmla="*/ 6 w 14"/>
                <a:gd name="T11" fmla="*/ 5 h 8"/>
                <a:gd name="T12" fmla="*/ 14 w 1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8">
                  <a:moveTo>
                    <a:pt x="14" y="8"/>
                  </a:moveTo>
                  <a:lnTo>
                    <a:pt x="14" y="6"/>
                  </a:lnTo>
                  <a:lnTo>
                    <a:pt x="9" y="3"/>
                  </a:lnTo>
                  <a:lnTo>
                    <a:pt x="2" y="0"/>
                  </a:lnTo>
                  <a:lnTo>
                    <a:pt x="0" y="1"/>
                  </a:lnTo>
                  <a:lnTo>
                    <a:pt x="6" y="5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9B9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7" name="Freeform 343"/>
            <p:cNvSpPr>
              <a:spLocks/>
            </p:cNvSpPr>
            <p:nvPr/>
          </p:nvSpPr>
          <p:spPr bwMode="auto">
            <a:xfrm>
              <a:off x="1447800" y="2868612"/>
              <a:ext cx="274638" cy="300038"/>
            </a:xfrm>
            <a:custGeom>
              <a:avLst/>
              <a:gdLst>
                <a:gd name="T0" fmla="*/ 495 w 521"/>
                <a:gd name="T1" fmla="*/ 3 h 567"/>
                <a:gd name="T2" fmla="*/ 489 w 521"/>
                <a:gd name="T3" fmla="*/ 0 h 567"/>
                <a:gd name="T4" fmla="*/ 483 w 521"/>
                <a:gd name="T5" fmla="*/ 0 h 567"/>
                <a:gd name="T6" fmla="*/ 37 w 521"/>
                <a:gd name="T7" fmla="*/ 511 h 567"/>
                <a:gd name="T8" fmla="*/ 0 w 521"/>
                <a:gd name="T9" fmla="*/ 554 h 567"/>
                <a:gd name="T10" fmla="*/ 7 w 521"/>
                <a:gd name="T11" fmla="*/ 557 h 567"/>
                <a:gd name="T12" fmla="*/ 11 w 521"/>
                <a:gd name="T13" fmla="*/ 558 h 567"/>
                <a:gd name="T14" fmla="*/ 13 w 521"/>
                <a:gd name="T15" fmla="*/ 559 h 567"/>
                <a:gd name="T16" fmla="*/ 27 w 521"/>
                <a:gd name="T17" fmla="*/ 565 h 567"/>
                <a:gd name="T18" fmla="*/ 31 w 521"/>
                <a:gd name="T19" fmla="*/ 567 h 567"/>
                <a:gd name="T20" fmla="*/ 521 w 521"/>
                <a:gd name="T21" fmla="*/ 19 h 567"/>
                <a:gd name="T22" fmla="*/ 516 w 521"/>
                <a:gd name="T23" fmla="*/ 15 h 567"/>
                <a:gd name="T24" fmla="*/ 509 w 521"/>
                <a:gd name="T25" fmla="*/ 10 h 567"/>
                <a:gd name="T26" fmla="*/ 501 w 521"/>
                <a:gd name="T27" fmla="*/ 7 h 567"/>
                <a:gd name="T28" fmla="*/ 495 w 521"/>
                <a:gd name="T29" fmla="*/ 3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1" h="567">
                  <a:moveTo>
                    <a:pt x="495" y="3"/>
                  </a:moveTo>
                  <a:lnTo>
                    <a:pt x="489" y="0"/>
                  </a:lnTo>
                  <a:lnTo>
                    <a:pt x="483" y="0"/>
                  </a:lnTo>
                  <a:lnTo>
                    <a:pt x="37" y="511"/>
                  </a:lnTo>
                  <a:lnTo>
                    <a:pt x="0" y="554"/>
                  </a:lnTo>
                  <a:lnTo>
                    <a:pt x="7" y="557"/>
                  </a:lnTo>
                  <a:lnTo>
                    <a:pt x="11" y="558"/>
                  </a:lnTo>
                  <a:lnTo>
                    <a:pt x="13" y="559"/>
                  </a:lnTo>
                  <a:lnTo>
                    <a:pt x="27" y="565"/>
                  </a:lnTo>
                  <a:lnTo>
                    <a:pt x="31" y="567"/>
                  </a:lnTo>
                  <a:lnTo>
                    <a:pt x="521" y="19"/>
                  </a:lnTo>
                  <a:lnTo>
                    <a:pt x="516" y="15"/>
                  </a:lnTo>
                  <a:lnTo>
                    <a:pt x="509" y="10"/>
                  </a:lnTo>
                  <a:lnTo>
                    <a:pt x="501" y="7"/>
                  </a:lnTo>
                  <a:lnTo>
                    <a:pt x="495" y="3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" name="Freeform 344"/>
            <p:cNvSpPr>
              <a:spLocks/>
            </p:cNvSpPr>
            <p:nvPr/>
          </p:nvSpPr>
          <p:spPr bwMode="auto">
            <a:xfrm>
              <a:off x="1462088" y="2878137"/>
              <a:ext cx="341312" cy="311150"/>
            </a:xfrm>
            <a:custGeom>
              <a:avLst/>
              <a:gdLst>
                <a:gd name="T0" fmla="*/ 494 w 645"/>
                <a:gd name="T1" fmla="*/ 0 h 588"/>
                <a:gd name="T2" fmla="*/ 4 w 645"/>
                <a:gd name="T3" fmla="*/ 548 h 588"/>
                <a:gd name="T4" fmla="*/ 0 w 645"/>
                <a:gd name="T5" fmla="*/ 546 h 588"/>
                <a:gd name="T6" fmla="*/ 16 w 645"/>
                <a:gd name="T7" fmla="*/ 555 h 588"/>
                <a:gd name="T8" fmla="*/ 29 w 645"/>
                <a:gd name="T9" fmla="*/ 566 h 588"/>
                <a:gd name="T10" fmla="*/ 46 w 645"/>
                <a:gd name="T11" fmla="*/ 577 h 588"/>
                <a:gd name="T12" fmla="*/ 54 w 645"/>
                <a:gd name="T13" fmla="*/ 588 h 588"/>
                <a:gd name="T14" fmla="*/ 57 w 645"/>
                <a:gd name="T15" fmla="*/ 585 h 588"/>
                <a:gd name="T16" fmla="*/ 63 w 645"/>
                <a:gd name="T17" fmla="*/ 581 h 588"/>
                <a:gd name="T18" fmla="*/ 623 w 645"/>
                <a:gd name="T19" fmla="*/ 113 h 588"/>
                <a:gd name="T20" fmla="*/ 627 w 645"/>
                <a:gd name="T21" fmla="*/ 114 h 588"/>
                <a:gd name="T22" fmla="*/ 628 w 645"/>
                <a:gd name="T23" fmla="*/ 113 h 588"/>
                <a:gd name="T24" fmla="*/ 645 w 645"/>
                <a:gd name="T25" fmla="*/ 100 h 588"/>
                <a:gd name="T26" fmla="*/ 644 w 645"/>
                <a:gd name="T27" fmla="*/ 98 h 588"/>
                <a:gd name="T28" fmla="*/ 639 w 645"/>
                <a:gd name="T29" fmla="*/ 96 h 588"/>
                <a:gd name="T30" fmla="*/ 574 w 645"/>
                <a:gd name="T31" fmla="*/ 53 h 588"/>
                <a:gd name="T32" fmla="*/ 494 w 645"/>
                <a:gd name="T33" fmla="*/ 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5" h="588">
                  <a:moveTo>
                    <a:pt x="494" y="0"/>
                  </a:moveTo>
                  <a:lnTo>
                    <a:pt x="4" y="548"/>
                  </a:lnTo>
                  <a:lnTo>
                    <a:pt x="0" y="546"/>
                  </a:lnTo>
                  <a:lnTo>
                    <a:pt x="16" y="555"/>
                  </a:lnTo>
                  <a:lnTo>
                    <a:pt x="29" y="566"/>
                  </a:lnTo>
                  <a:lnTo>
                    <a:pt x="46" y="577"/>
                  </a:lnTo>
                  <a:lnTo>
                    <a:pt x="54" y="588"/>
                  </a:lnTo>
                  <a:lnTo>
                    <a:pt x="57" y="585"/>
                  </a:lnTo>
                  <a:lnTo>
                    <a:pt x="63" y="581"/>
                  </a:lnTo>
                  <a:lnTo>
                    <a:pt x="623" y="113"/>
                  </a:lnTo>
                  <a:lnTo>
                    <a:pt x="627" y="114"/>
                  </a:lnTo>
                  <a:lnTo>
                    <a:pt x="628" y="113"/>
                  </a:lnTo>
                  <a:lnTo>
                    <a:pt x="645" y="100"/>
                  </a:lnTo>
                  <a:lnTo>
                    <a:pt x="644" y="98"/>
                  </a:lnTo>
                  <a:lnTo>
                    <a:pt x="639" y="96"/>
                  </a:lnTo>
                  <a:lnTo>
                    <a:pt x="574" y="53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E5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" name="Freeform 345"/>
            <p:cNvSpPr>
              <a:spLocks/>
            </p:cNvSpPr>
            <p:nvPr/>
          </p:nvSpPr>
          <p:spPr bwMode="auto">
            <a:xfrm>
              <a:off x="1438275" y="2943225"/>
              <a:ext cx="369888" cy="271462"/>
            </a:xfrm>
            <a:custGeom>
              <a:avLst/>
              <a:gdLst>
                <a:gd name="T0" fmla="*/ 699 w 701"/>
                <a:gd name="T1" fmla="*/ 11 h 513"/>
                <a:gd name="T2" fmla="*/ 693 w 701"/>
                <a:gd name="T3" fmla="*/ 7 h 513"/>
                <a:gd name="T4" fmla="*/ 686 w 701"/>
                <a:gd name="T5" fmla="*/ 0 h 513"/>
                <a:gd name="T6" fmla="*/ 679 w 701"/>
                <a:gd name="T7" fmla="*/ 4 h 513"/>
                <a:gd name="T8" fmla="*/ 102 w 701"/>
                <a:gd name="T9" fmla="*/ 483 h 513"/>
                <a:gd name="T10" fmla="*/ 101 w 701"/>
                <a:gd name="T11" fmla="*/ 485 h 513"/>
                <a:gd name="T12" fmla="*/ 79 w 701"/>
                <a:gd name="T13" fmla="*/ 466 h 513"/>
                <a:gd name="T14" fmla="*/ 11 w 701"/>
                <a:gd name="T15" fmla="*/ 423 h 513"/>
                <a:gd name="T16" fmla="*/ 9 w 701"/>
                <a:gd name="T17" fmla="*/ 423 h 513"/>
                <a:gd name="T18" fmla="*/ 9 w 701"/>
                <a:gd name="T19" fmla="*/ 424 h 513"/>
                <a:gd name="T20" fmla="*/ 0 w 701"/>
                <a:gd name="T21" fmla="*/ 433 h 513"/>
                <a:gd name="T22" fmla="*/ 3 w 701"/>
                <a:gd name="T23" fmla="*/ 436 h 513"/>
                <a:gd name="T24" fmla="*/ 13 w 701"/>
                <a:gd name="T25" fmla="*/ 444 h 513"/>
                <a:gd name="T26" fmla="*/ 56 w 701"/>
                <a:gd name="T27" fmla="*/ 474 h 513"/>
                <a:gd name="T28" fmla="*/ 56 w 701"/>
                <a:gd name="T29" fmla="*/ 475 h 513"/>
                <a:gd name="T30" fmla="*/ 59 w 701"/>
                <a:gd name="T31" fmla="*/ 477 h 513"/>
                <a:gd name="T32" fmla="*/ 95 w 701"/>
                <a:gd name="T33" fmla="*/ 503 h 513"/>
                <a:gd name="T34" fmla="*/ 104 w 701"/>
                <a:gd name="T35" fmla="*/ 513 h 513"/>
                <a:gd name="T36" fmla="*/ 701 w 701"/>
                <a:gd name="T37" fmla="*/ 12 h 513"/>
                <a:gd name="T38" fmla="*/ 699 w 701"/>
                <a:gd name="T39" fmla="*/ 11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1" h="513">
                  <a:moveTo>
                    <a:pt x="699" y="11"/>
                  </a:moveTo>
                  <a:lnTo>
                    <a:pt x="693" y="7"/>
                  </a:lnTo>
                  <a:lnTo>
                    <a:pt x="686" y="0"/>
                  </a:lnTo>
                  <a:lnTo>
                    <a:pt x="679" y="4"/>
                  </a:lnTo>
                  <a:lnTo>
                    <a:pt x="102" y="483"/>
                  </a:lnTo>
                  <a:lnTo>
                    <a:pt x="101" y="485"/>
                  </a:lnTo>
                  <a:lnTo>
                    <a:pt x="79" y="466"/>
                  </a:lnTo>
                  <a:lnTo>
                    <a:pt x="11" y="423"/>
                  </a:lnTo>
                  <a:lnTo>
                    <a:pt x="9" y="423"/>
                  </a:lnTo>
                  <a:lnTo>
                    <a:pt x="9" y="424"/>
                  </a:lnTo>
                  <a:lnTo>
                    <a:pt x="0" y="433"/>
                  </a:lnTo>
                  <a:lnTo>
                    <a:pt x="3" y="436"/>
                  </a:lnTo>
                  <a:lnTo>
                    <a:pt x="13" y="444"/>
                  </a:lnTo>
                  <a:lnTo>
                    <a:pt x="56" y="474"/>
                  </a:lnTo>
                  <a:lnTo>
                    <a:pt x="56" y="475"/>
                  </a:lnTo>
                  <a:lnTo>
                    <a:pt x="59" y="477"/>
                  </a:lnTo>
                  <a:lnTo>
                    <a:pt x="95" y="503"/>
                  </a:lnTo>
                  <a:lnTo>
                    <a:pt x="104" y="513"/>
                  </a:lnTo>
                  <a:lnTo>
                    <a:pt x="701" y="12"/>
                  </a:lnTo>
                  <a:lnTo>
                    <a:pt x="699" y="11"/>
                  </a:lnTo>
                  <a:close/>
                </a:path>
              </a:pathLst>
            </a:custGeom>
            <a:solidFill>
              <a:srgbClr val="E5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" name="Freeform 346"/>
            <p:cNvSpPr>
              <a:spLocks/>
            </p:cNvSpPr>
            <p:nvPr/>
          </p:nvSpPr>
          <p:spPr bwMode="auto">
            <a:xfrm>
              <a:off x="1441450" y="2938462"/>
              <a:ext cx="358775" cy="261938"/>
            </a:xfrm>
            <a:custGeom>
              <a:avLst/>
              <a:gdLst>
                <a:gd name="T0" fmla="*/ 665 w 679"/>
                <a:gd name="T1" fmla="*/ 1 h 495"/>
                <a:gd name="T2" fmla="*/ 668 w 679"/>
                <a:gd name="T3" fmla="*/ 5 h 495"/>
                <a:gd name="T4" fmla="*/ 92 w 679"/>
                <a:gd name="T5" fmla="*/ 482 h 495"/>
                <a:gd name="T6" fmla="*/ 89 w 679"/>
                <a:gd name="T7" fmla="*/ 479 h 495"/>
                <a:gd name="T8" fmla="*/ 16 w 679"/>
                <a:gd name="T9" fmla="*/ 431 h 495"/>
                <a:gd name="T10" fmla="*/ 6 w 679"/>
                <a:gd name="T11" fmla="*/ 427 h 495"/>
                <a:gd name="T12" fmla="*/ 11 w 679"/>
                <a:gd name="T13" fmla="*/ 422 h 495"/>
                <a:gd name="T14" fmla="*/ 48 w 679"/>
                <a:gd name="T15" fmla="*/ 379 h 495"/>
                <a:gd name="T16" fmla="*/ 28 w 679"/>
                <a:gd name="T17" fmla="*/ 402 h 495"/>
                <a:gd name="T18" fmla="*/ 0 w 679"/>
                <a:gd name="T19" fmla="*/ 432 h 495"/>
                <a:gd name="T20" fmla="*/ 2 w 679"/>
                <a:gd name="T21" fmla="*/ 433 h 495"/>
                <a:gd name="T22" fmla="*/ 4 w 679"/>
                <a:gd name="T23" fmla="*/ 433 h 495"/>
                <a:gd name="T24" fmla="*/ 72 w 679"/>
                <a:gd name="T25" fmla="*/ 476 h 495"/>
                <a:gd name="T26" fmla="*/ 94 w 679"/>
                <a:gd name="T27" fmla="*/ 495 h 495"/>
                <a:gd name="T28" fmla="*/ 95 w 679"/>
                <a:gd name="T29" fmla="*/ 493 h 495"/>
                <a:gd name="T30" fmla="*/ 672 w 679"/>
                <a:gd name="T31" fmla="*/ 14 h 495"/>
                <a:gd name="T32" fmla="*/ 679 w 679"/>
                <a:gd name="T33" fmla="*/ 10 h 495"/>
                <a:gd name="T34" fmla="*/ 677 w 679"/>
                <a:gd name="T35" fmla="*/ 9 h 495"/>
                <a:gd name="T36" fmla="*/ 666 w 679"/>
                <a:gd name="T37" fmla="*/ 0 h 495"/>
                <a:gd name="T38" fmla="*/ 665 w 679"/>
                <a:gd name="T39" fmla="*/ 1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9" h="495">
                  <a:moveTo>
                    <a:pt x="665" y="1"/>
                  </a:moveTo>
                  <a:lnTo>
                    <a:pt x="668" y="5"/>
                  </a:lnTo>
                  <a:lnTo>
                    <a:pt x="92" y="482"/>
                  </a:lnTo>
                  <a:lnTo>
                    <a:pt x="89" y="479"/>
                  </a:lnTo>
                  <a:lnTo>
                    <a:pt x="16" y="431"/>
                  </a:lnTo>
                  <a:lnTo>
                    <a:pt x="6" y="427"/>
                  </a:lnTo>
                  <a:lnTo>
                    <a:pt x="11" y="422"/>
                  </a:lnTo>
                  <a:lnTo>
                    <a:pt x="48" y="379"/>
                  </a:lnTo>
                  <a:lnTo>
                    <a:pt x="28" y="402"/>
                  </a:lnTo>
                  <a:lnTo>
                    <a:pt x="0" y="432"/>
                  </a:lnTo>
                  <a:lnTo>
                    <a:pt x="2" y="433"/>
                  </a:lnTo>
                  <a:lnTo>
                    <a:pt x="4" y="433"/>
                  </a:lnTo>
                  <a:lnTo>
                    <a:pt x="72" y="476"/>
                  </a:lnTo>
                  <a:lnTo>
                    <a:pt x="94" y="495"/>
                  </a:lnTo>
                  <a:lnTo>
                    <a:pt x="95" y="493"/>
                  </a:lnTo>
                  <a:lnTo>
                    <a:pt x="672" y="14"/>
                  </a:lnTo>
                  <a:lnTo>
                    <a:pt x="679" y="10"/>
                  </a:lnTo>
                  <a:lnTo>
                    <a:pt x="677" y="9"/>
                  </a:lnTo>
                  <a:lnTo>
                    <a:pt x="666" y="0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A3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" name="Freeform 347"/>
            <p:cNvSpPr>
              <a:spLocks/>
            </p:cNvSpPr>
            <p:nvPr/>
          </p:nvSpPr>
          <p:spPr bwMode="auto">
            <a:xfrm>
              <a:off x="1444625" y="2938462"/>
              <a:ext cx="350838" cy="255588"/>
            </a:xfrm>
            <a:custGeom>
              <a:avLst/>
              <a:gdLst>
                <a:gd name="T0" fmla="*/ 662 w 662"/>
                <a:gd name="T1" fmla="*/ 5 h 482"/>
                <a:gd name="T2" fmla="*/ 659 w 662"/>
                <a:gd name="T3" fmla="*/ 1 h 482"/>
                <a:gd name="T4" fmla="*/ 655 w 662"/>
                <a:gd name="T5" fmla="*/ 0 h 482"/>
                <a:gd name="T6" fmla="*/ 95 w 662"/>
                <a:gd name="T7" fmla="*/ 468 h 482"/>
                <a:gd name="T8" fmla="*/ 86 w 662"/>
                <a:gd name="T9" fmla="*/ 475 h 482"/>
                <a:gd name="T10" fmla="*/ 78 w 662"/>
                <a:gd name="T11" fmla="*/ 464 h 482"/>
                <a:gd name="T12" fmla="*/ 61 w 662"/>
                <a:gd name="T13" fmla="*/ 453 h 482"/>
                <a:gd name="T14" fmla="*/ 52 w 662"/>
                <a:gd name="T15" fmla="*/ 446 h 482"/>
                <a:gd name="T16" fmla="*/ 18 w 662"/>
                <a:gd name="T17" fmla="*/ 427 h 482"/>
                <a:gd name="T18" fmla="*/ 16 w 662"/>
                <a:gd name="T19" fmla="*/ 426 h 482"/>
                <a:gd name="T20" fmla="*/ 12 w 662"/>
                <a:gd name="T21" fmla="*/ 425 h 482"/>
                <a:gd name="T22" fmla="*/ 5 w 662"/>
                <a:gd name="T23" fmla="*/ 422 h 482"/>
                <a:gd name="T24" fmla="*/ 0 w 662"/>
                <a:gd name="T25" fmla="*/ 427 h 482"/>
                <a:gd name="T26" fmla="*/ 10 w 662"/>
                <a:gd name="T27" fmla="*/ 431 h 482"/>
                <a:gd name="T28" fmla="*/ 83 w 662"/>
                <a:gd name="T29" fmla="*/ 479 h 482"/>
                <a:gd name="T30" fmla="*/ 86 w 662"/>
                <a:gd name="T31" fmla="*/ 482 h 482"/>
                <a:gd name="T32" fmla="*/ 662 w 662"/>
                <a:gd name="T33" fmla="*/ 5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2" h="482">
                  <a:moveTo>
                    <a:pt x="662" y="5"/>
                  </a:moveTo>
                  <a:lnTo>
                    <a:pt x="659" y="1"/>
                  </a:lnTo>
                  <a:lnTo>
                    <a:pt x="655" y="0"/>
                  </a:lnTo>
                  <a:lnTo>
                    <a:pt x="95" y="468"/>
                  </a:lnTo>
                  <a:lnTo>
                    <a:pt x="86" y="475"/>
                  </a:lnTo>
                  <a:lnTo>
                    <a:pt x="78" y="464"/>
                  </a:lnTo>
                  <a:lnTo>
                    <a:pt x="61" y="453"/>
                  </a:lnTo>
                  <a:lnTo>
                    <a:pt x="52" y="446"/>
                  </a:lnTo>
                  <a:lnTo>
                    <a:pt x="18" y="427"/>
                  </a:lnTo>
                  <a:lnTo>
                    <a:pt x="16" y="426"/>
                  </a:lnTo>
                  <a:lnTo>
                    <a:pt x="12" y="425"/>
                  </a:lnTo>
                  <a:lnTo>
                    <a:pt x="5" y="422"/>
                  </a:lnTo>
                  <a:lnTo>
                    <a:pt x="0" y="427"/>
                  </a:lnTo>
                  <a:lnTo>
                    <a:pt x="10" y="431"/>
                  </a:lnTo>
                  <a:lnTo>
                    <a:pt x="83" y="479"/>
                  </a:lnTo>
                  <a:lnTo>
                    <a:pt x="86" y="482"/>
                  </a:lnTo>
                  <a:lnTo>
                    <a:pt x="662" y="5"/>
                  </a:lnTo>
                  <a:close/>
                </a:path>
              </a:pathLst>
            </a:custGeom>
            <a:solidFill>
              <a:srgbClr val="75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" name="Freeform 348"/>
            <p:cNvSpPr>
              <a:spLocks/>
            </p:cNvSpPr>
            <p:nvPr/>
          </p:nvSpPr>
          <p:spPr bwMode="auto">
            <a:xfrm>
              <a:off x="1454150" y="3163887"/>
              <a:ext cx="22225" cy="14288"/>
            </a:xfrm>
            <a:custGeom>
              <a:avLst/>
              <a:gdLst>
                <a:gd name="T0" fmla="*/ 14 w 43"/>
                <a:gd name="T1" fmla="*/ 6 h 26"/>
                <a:gd name="T2" fmla="*/ 0 w 43"/>
                <a:gd name="T3" fmla="*/ 0 h 26"/>
                <a:gd name="T4" fmla="*/ 34 w 43"/>
                <a:gd name="T5" fmla="*/ 19 h 26"/>
                <a:gd name="T6" fmla="*/ 43 w 43"/>
                <a:gd name="T7" fmla="*/ 26 h 26"/>
                <a:gd name="T8" fmla="*/ 30 w 43"/>
                <a:gd name="T9" fmla="*/ 15 h 26"/>
                <a:gd name="T10" fmla="*/ 14 w 43"/>
                <a:gd name="T11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">
                  <a:moveTo>
                    <a:pt x="14" y="6"/>
                  </a:moveTo>
                  <a:lnTo>
                    <a:pt x="0" y="0"/>
                  </a:lnTo>
                  <a:lnTo>
                    <a:pt x="34" y="19"/>
                  </a:lnTo>
                  <a:lnTo>
                    <a:pt x="43" y="26"/>
                  </a:lnTo>
                  <a:lnTo>
                    <a:pt x="30" y="15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87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3" name="Freeform 349"/>
            <p:cNvSpPr>
              <a:spLocks/>
            </p:cNvSpPr>
            <p:nvPr/>
          </p:nvSpPr>
          <p:spPr bwMode="auto">
            <a:xfrm>
              <a:off x="1460500" y="3195637"/>
              <a:ext cx="7938" cy="7938"/>
            </a:xfrm>
            <a:custGeom>
              <a:avLst/>
              <a:gdLst>
                <a:gd name="T0" fmla="*/ 12 w 15"/>
                <a:gd name="T1" fmla="*/ 0 h 16"/>
                <a:gd name="T2" fmla="*/ 5 w 15"/>
                <a:gd name="T3" fmla="*/ 8 h 16"/>
                <a:gd name="T4" fmla="*/ 0 w 15"/>
                <a:gd name="T5" fmla="*/ 15 h 16"/>
                <a:gd name="T6" fmla="*/ 3 w 15"/>
                <a:gd name="T7" fmla="*/ 16 h 16"/>
                <a:gd name="T8" fmla="*/ 15 w 15"/>
                <a:gd name="T9" fmla="*/ 2 h 16"/>
                <a:gd name="T10" fmla="*/ 12 w 15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2" y="0"/>
                  </a:moveTo>
                  <a:lnTo>
                    <a:pt x="5" y="8"/>
                  </a:lnTo>
                  <a:lnTo>
                    <a:pt x="0" y="15"/>
                  </a:lnTo>
                  <a:lnTo>
                    <a:pt x="3" y="16"/>
                  </a:lnTo>
                  <a:lnTo>
                    <a:pt x="15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9B9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Freeform 350"/>
            <p:cNvSpPr>
              <a:spLocks/>
            </p:cNvSpPr>
            <p:nvPr/>
          </p:nvSpPr>
          <p:spPr bwMode="auto">
            <a:xfrm>
              <a:off x="1490663" y="3186112"/>
              <a:ext cx="4762" cy="3175"/>
            </a:xfrm>
            <a:custGeom>
              <a:avLst/>
              <a:gdLst>
                <a:gd name="T0" fmla="*/ 3 w 9"/>
                <a:gd name="T1" fmla="*/ 4 h 7"/>
                <a:gd name="T2" fmla="*/ 0 w 9"/>
                <a:gd name="T3" fmla="*/ 7 h 7"/>
                <a:gd name="T4" fmla="*/ 9 w 9"/>
                <a:gd name="T5" fmla="*/ 0 h 7"/>
                <a:gd name="T6" fmla="*/ 3 w 9"/>
                <a:gd name="T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7">
                  <a:moveTo>
                    <a:pt x="3" y="4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A3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Freeform 351"/>
            <p:cNvSpPr>
              <a:spLocks/>
            </p:cNvSpPr>
            <p:nvPr/>
          </p:nvSpPr>
          <p:spPr bwMode="auto">
            <a:xfrm>
              <a:off x="1319213" y="3128962"/>
              <a:ext cx="98425" cy="47625"/>
            </a:xfrm>
            <a:custGeom>
              <a:avLst/>
              <a:gdLst>
                <a:gd name="T0" fmla="*/ 124 w 186"/>
                <a:gd name="T1" fmla="*/ 64 h 89"/>
                <a:gd name="T2" fmla="*/ 122 w 186"/>
                <a:gd name="T3" fmla="*/ 62 h 89"/>
                <a:gd name="T4" fmla="*/ 0 w 186"/>
                <a:gd name="T5" fmla="*/ 0 h 89"/>
                <a:gd name="T6" fmla="*/ 149 w 186"/>
                <a:gd name="T7" fmla="*/ 79 h 89"/>
                <a:gd name="T8" fmla="*/ 150 w 186"/>
                <a:gd name="T9" fmla="*/ 80 h 89"/>
                <a:gd name="T10" fmla="*/ 174 w 186"/>
                <a:gd name="T11" fmla="*/ 88 h 89"/>
                <a:gd name="T12" fmla="*/ 186 w 186"/>
                <a:gd name="T13" fmla="*/ 89 h 89"/>
                <a:gd name="T14" fmla="*/ 159 w 186"/>
                <a:gd name="T15" fmla="*/ 82 h 89"/>
                <a:gd name="T16" fmla="*/ 124 w 186"/>
                <a:gd name="T17" fmla="*/ 6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89">
                  <a:moveTo>
                    <a:pt x="124" y="64"/>
                  </a:moveTo>
                  <a:lnTo>
                    <a:pt x="122" y="62"/>
                  </a:lnTo>
                  <a:lnTo>
                    <a:pt x="0" y="0"/>
                  </a:lnTo>
                  <a:lnTo>
                    <a:pt x="149" y="79"/>
                  </a:lnTo>
                  <a:lnTo>
                    <a:pt x="150" y="80"/>
                  </a:lnTo>
                  <a:lnTo>
                    <a:pt x="174" y="88"/>
                  </a:lnTo>
                  <a:lnTo>
                    <a:pt x="186" y="89"/>
                  </a:lnTo>
                  <a:lnTo>
                    <a:pt x="159" y="82"/>
                  </a:lnTo>
                  <a:lnTo>
                    <a:pt x="124" y="64"/>
                  </a:lnTo>
                  <a:close/>
                </a:path>
              </a:pathLst>
            </a:custGeom>
            <a:solidFill>
              <a:srgbClr val="726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6" name="Freeform 352"/>
            <p:cNvSpPr>
              <a:spLocks/>
            </p:cNvSpPr>
            <p:nvPr/>
          </p:nvSpPr>
          <p:spPr bwMode="auto">
            <a:xfrm>
              <a:off x="1408113" y="3170237"/>
              <a:ext cx="30162" cy="6350"/>
            </a:xfrm>
            <a:custGeom>
              <a:avLst/>
              <a:gdLst>
                <a:gd name="T0" fmla="*/ 45 w 56"/>
                <a:gd name="T1" fmla="*/ 9 h 12"/>
                <a:gd name="T2" fmla="*/ 56 w 56"/>
                <a:gd name="T3" fmla="*/ 0 h 12"/>
                <a:gd name="T4" fmla="*/ 43 w 56"/>
                <a:gd name="T5" fmla="*/ 6 h 12"/>
                <a:gd name="T6" fmla="*/ 28 w 56"/>
                <a:gd name="T7" fmla="*/ 9 h 12"/>
                <a:gd name="T8" fmla="*/ 15 w 56"/>
                <a:gd name="T9" fmla="*/ 8 h 12"/>
                <a:gd name="T10" fmla="*/ 1 w 56"/>
                <a:gd name="T11" fmla="*/ 3 h 12"/>
                <a:gd name="T12" fmla="*/ 0 w 56"/>
                <a:gd name="T13" fmla="*/ 6 h 12"/>
                <a:gd name="T14" fmla="*/ 8 w 56"/>
                <a:gd name="T15" fmla="*/ 9 h 12"/>
                <a:gd name="T16" fmla="*/ 16 w 56"/>
                <a:gd name="T17" fmla="*/ 12 h 12"/>
                <a:gd name="T18" fmla="*/ 32 w 56"/>
                <a:gd name="T19" fmla="*/ 12 h 12"/>
                <a:gd name="T20" fmla="*/ 43 w 56"/>
                <a:gd name="T21" fmla="*/ 10 h 12"/>
                <a:gd name="T22" fmla="*/ 44 w 56"/>
                <a:gd name="T23" fmla="*/ 10 h 12"/>
                <a:gd name="T24" fmla="*/ 45 w 56"/>
                <a:gd name="T25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12">
                  <a:moveTo>
                    <a:pt x="45" y="9"/>
                  </a:moveTo>
                  <a:lnTo>
                    <a:pt x="56" y="0"/>
                  </a:lnTo>
                  <a:lnTo>
                    <a:pt x="43" y="6"/>
                  </a:lnTo>
                  <a:lnTo>
                    <a:pt x="28" y="9"/>
                  </a:lnTo>
                  <a:lnTo>
                    <a:pt x="15" y="8"/>
                  </a:lnTo>
                  <a:lnTo>
                    <a:pt x="1" y="3"/>
                  </a:lnTo>
                  <a:lnTo>
                    <a:pt x="0" y="6"/>
                  </a:lnTo>
                  <a:lnTo>
                    <a:pt x="8" y="9"/>
                  </a:lnTo>
                  <a:lnTo>
                    <a:pt x="16" y="12"/>
                  </a:lnTo>
                  <a:lnTo>
                    <a:pt x="32" y="12"/>
                  </a:lnTo>
                  <a:lnTo>
                    <a:pt x="43" y="10"/>
                  </a:lnTo>
                  <a:lnTo>
                    <a:pt x="44" y="10"/>
                  </a:lnTo>
                  <a:lnTo>
                    <a:pt x="45" y="9"/>
                  </a:lnTo>
                  <a:close/>
                </a:path>
              </a:pathLst>
            </a:custGeom>
            <a:solidFill>
              <a:srgbClr val="BFB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" name="Freeform 353"/>
            <p:cNvSpPr>
              <a:spLocks/>
            </p:cNvSpPr>
            <p:nvPr/>
          </p:nvSpPr>
          <p:spPr bwMode="auto">
            <a:xfrm>
              <a:off x="1438275" y="3173412"/>
              <a:ext cx="6350" cy="4763"/>
            </a:xfrm>
            <a:custGeom>
              <a:avLst/>
              <a:gdLst>
                <a:gd name="T0" fmla="*/ 13 w 13"/>
                <a:gd name="T1" fmla="*/ 11 h 11"/>
                <a:gd name="T2" fmla="*/ 3 w 13"/>
                <a:gd name="T3" fmla="*/ 3 h 11"/>
                <a:gd name="T4" fmla="*/ 0 w 13"/>
                <a:gd name="T5" fmla="*/ 0 h 11"/>
                <a:gd name="T6" fmla="*/ 13 w 13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1">
                  <a:moveTo>
                    <a:pt x="13" y="11"/>
                  </a:moveTo>
                  <a:lnTo>
                    <a:pt x="3" y="3"/>
                  </a:lnTo>
                  <a:lnTo>
                    <a:pt x="0" y="0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9B9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" name="Freeform 354"/>
            <p:cNvSpPr>
              <a:spLocks/>
            </p:cNvSpPr>
            <p:nvPr/>
          </p:nvSpPr>
          <p:spPr bwMode="auto">
            <a:xfrm>
              <a:off x="1119188" y="2955925"/>
              <a:ext cx="322262" cy="168275"/>
            </a:xfrm>
            <a:custGeom>
              <a:avLst/>
              <a:gdLst>
                <a:gd name="T0" fmla="*/ 54 w 608"/>
                <a:gd name="T1" fmla="*/ 0 h 317"/>
                <a:gd name="T2" fmla="*/ 0 w 608"/>
                <a:gd name="T3" fmla="*/ 30 h 317"/>
                <a:gd name="T4" fmla="*/ 565 w 608"/>
                <a:gd name="T5" fmla="*/ 317 h 317"/>
                <a:gd name="T6" fmla="*/ 608 w 608"/>
                <a:gd name="T7" fmla="*/ 266 h 317"/>
                <a:gd name="T8" fmla="*/ 54 w 608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8" h="317">
                  <a:moveTo>
                    <a:pt x="54" y="0"/>
                  </a:moveTo>
                  <a:lnTo>
                    <a:pt x="0" y="30"/>
                  </a:lnTo>
                  <a:lnTo>
                    <a:pt x="565" y="317"/>
                  </a:lnTo>
                  <a:lnTo>
                    <a:pt x="608" y="26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" name="Freeform 355"/>
            <p:cNvSpPr>
              <a:spLocks/>
            </p:cNvSpPr>
            <p:nvPr/>
          </p:nvSpPr>
          <p:spPr bwMode="auto">
            <a:xfrm>
              <a:off x="1154113" y="2917825"/>
              <a:ext cx="141287" cy="76200"/>
            </a:xfrm>
            <a:custGeom>
              <a:avLst/>
              <a:gdLst>
                <a:gd name="T0" fmla="*/ 224 w 269"/>
                <a:gd name="T1" fmla="*/ 143 h 143"/>
                <a:gd name="T2" fmla="*/ 269 w 269"/>
                <a:gd name="T3" fmla="*/ 104 h 143"/>
                <a:gd name="T4" fmla="*/ 54 w 269"/>
                <a:gd name="T5" fmla="*/ 0 h 143"/>
                <a:gd name="T6" fmla="*/ 0 w 269"/>
                <a:gd name="T7" fmla="*/ 30 h 143"/>
                <a:gd name="T8" fmla="*/ 224 w 269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143">
                  <a:moveTo>
                    <a:pt x="224" y="143"/>
                  </a:moveTo>
                  <a:lnTo>
                    <a:pt x="269" y="104"/>
                  </a:lnTo>
                  <a:lnTo>
                    <a:pt x="54" y="0"/>
                  </a:lnTo>
                  <a:lnTo>
                    <a:pt x="0" y="30"/>
                  </a:lnTo>
                  <a:lnTo>
                    <a:pt x="224" y="14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" name="Freeform 356"/>
            <p:cNvSpPr>
              <a:spLocks/>
            </p:cNvSpPr>
            <p:nvPr/>
          </p:nvSpPr>
          <p:spPr bwMode="auto">
            <a:xfrm>
              <a:off x="1901825" y="2955925"/>
              <a:ext cx="322263" cy="168275"/>
            </a:xfrm>
            <a:custGeom>
              <a:avLst/>
              <a:gdLst>
                <a:gd name="T0" fmla="*/ 54 w 609"/>
                <a:gd name="T1" fmla="*/ 0 h 317"/>
                <a:gd name="T2" fmla="*/ 0 w 609"/>
                <a:gd name="T3" fmla="*/ 30 h 317"/>
                <a:gd name="T4" fmla="*/ 565 w 609"/>
                <a:gd name="T5" fmla="*/ 317 h 317"/>
                <a:gd name="T6" fmla="*/ 609 w 609"/>
                <a:gd name="T7" fmla="*/ 266 h 317"/>
                <a:gd name="T8" fmla="*/ 54 w 609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9" h="317">
                  <a:moveTo>
                    <a:pt x="54" y="0"/>
                  </a:moveTo>
                  <a:lnTo>
                    <a:pt x="0" y="30"/>
                  </a:lnTo>
                  <a:lnTo>
                    <a:pt x="565" y="317"/>
                  </a:lnTo>
                  <a:lnTo>
                    <a:pt x="609" y="26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" name="Freeform 357"/>
            <p:cNvSpPr>
              <a:spLocks/>
            </p:cNvSpPr>
            <p:nvPr/>
          </p:nvSpPr>
          <p:spPr bwMode="auto">
            <a:xfrm>
              <a:off x="1936750" y="2917825"/>
              <a:ext cx="142875" cy="76200"/>
            </a:xfrm>
            <a:custGeom>
              <a:avLst/>
              <a:gdLst>
                <a:gd name="T0" fmla="*/ 223 w 269"/>
                <a:gd name="T1" fmla="*/ 143 h 143"/>
                <a:gd name="T2" fmla="*/ 269 w 269"/>
                <a:gd name="T3" fmla="*/ 104 h 143"/>
                <a:gd name="T4" fmla="*/ 54 w 269"/>
                <a:gd name="T5" fmla="*/ 0 h 143"/>
                <a:gd name="T6" fmla="*/ 0 w 269"/>
                <a:gd name="T7" fmla="*/ 30 h 143"/>
                <a:gd name="T8" fmla="*/ 223 w 269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143">
                  <a:moveTo>
                    <a:pt x="223" y="143"/>
                  </a:moveTo>
                  <a:lnTo>
                    <a:pt x="269" y="104"/>
                  </a:lnTo>
                  <a:lnTo>
                    <a:pt x="54" y="0"/>
                  </a:lnTo>
                  <a:lnTo>
                    <a:pt x="0" y="30"/>
                  </a:lnTo>
                  <a:lnTo>
                    <a:pt x="223" y="14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" name="Freeform 358"/>
            <p:cNvSpPr>
              <a:spLocks/>
            </p:cNvSpPr>
            <p:nvPr/>
          </p:nvSpPr>
          <p:spPr bwMode="auto">
            <a:xfrm>
              <a:off x="2644775" y="2955925"/>
              <a:ext cx="322263" cy="168275"/>
            </a:xfrm>
            <a:custGeom>
              <a:avLst/>
              <a:gdLst>
                <a:gd name="T0" fmla="*/ 54 w 609"/>
                <a:gd name="T1" fmla="*/ 0 h 317"/>
                <a:gd name="T2" fmla="*/ 0 w 609"/>
                <a:gd name="T3" fmla="*/ 30 h 317"/>
                <a:gd name="T4" fmla="*/ 565 w 609"/>
                <a:gd name="T5" fmla="*/ 317 h 317"/>
                <a:gd name="T6" fmla="*/ 609 w 609"/>
                <a:gd name="T7" fmla="*/ 266 h 317"/>
                <a:gd name="T8" fmla="*/ 54 w 609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9" h="317">
                  <a:moveTo>
                    <a:pt x="54" y="0"/>
                  </a:moveTo>
                  <a:lnTo>
                    <a:pt x="0" y="30"/>
                  </a:lnTo>
                  <a:lnTo>
                    <a:pt x="565" y="317"/>
                  </a:lnTo>
                  <a:lnTo>
                    <a:pt x="609" y="26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" name="Freeform 359"/>
            <p:cNvSpPr>
              <a:spLocks/>
            </p:cNvSpPr>
            <p:nvPr/>
          </p:nvSpPr>
          <p:spPr bwMode="auto">
            <a:xfrm>
              <a:off x="2679700" y="2917825"/>
              <a:ext cx="142875" cy="76200"/>
            </a:xfrm>
            <a:custGeom>
              <a:avLst/>
              <a:gdLst>
                <a:gd name="T0" fmla="*/ 223 w 269"/>
                <a:gd name="T1" fmla="*/ 143 h 143"/>
                <a:gd name="T2" fmla="*/ 269 w 269"/>
                <a:gd name="T3" fmla="*/ 104 h 143"/>
                <a:gd name="T4" fmla="*/ 54 w 269"/>
                <a:gd name="T5" fmla="*/ 0 h 143"/>
                <a:gd name="T6" fmla="*/ 0 w 269"/>
                <a:gd name="T7" fmla="*/ 30 h 143"/>
                <a:gd name="T8" fmla="*/ 223 w 269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143">
                  <a:moveTo>
                    <a:pt x="223" y="143"/>
                  </a:moveTo>
                  <a:lnTo>
                    <a:pt x="269" y="104"/>
                  </a:lnTo>
                  <a:lnTo>
                    <a:pt x="54" y="0"/>
                  </a:lnTo>
                  <a:lnTo>
                    <a:pt x="0" y="30"/>
                  </a:lnTo>
                  <a:lnTo>
                    <a:pt x="223" y="14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" name="Rectangle 360"/>
            <p:cNvSpPr>
              <a:spLocks noChangeArrowheads="1"/>
            </p:cNvSpPr>
            <p:nvPr/>
          </p:nvSpPr>
          <p:spPr bwMode="auto">
            <a:xfrm>
              <a:off x="1649413" y="3376867"/>
              <a:ext cx="1162434" cy="215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Patient </a:t>
              </a:r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Records</a:t>
              </a:r>
              <a:endParaRPr lang="en-US" sz="1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5" name="Rectangle 361"/>
            <p:cNvSpPr>
              <a:spLocks noChangeArrowheads="1"/>
            </p:cNvSpPr>
            <p:nvPr/>
          </p:nvSpPr>
          <p:spPr bwMode="auto">
            <a:xfrm>
              <a:off x="3539770" y="3030537"/>
              <a:ext cx="126214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Stored locally </a:t>
              </a:r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for</a:t>
              </a:r>
            </a:p>
            <a:p>
              <a:pPr algn="ctr"/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short-term use </a:t>
              </a:r>
            </a:p>
            <a:p>
              <a:pPr algn="ctr"/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(60 </a:t>
              </a: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d</a:t>
              </a:r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ays) </a:t>
              </a:r>
              <a:endParaRPr lang="en-US" sz="1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6" name="Rectangle 364"/>
            <p:cNvSpPr>
              <a:spLocks noChangeArrowheads="1"/>
            </p:cNvSpPr>
            <p:nvPr/>
          </p:nvSpPr>
          <p:spPr bwMode="auto">
            <a:xfrm>
              <a:off x="1277938" y="1066800"/>
              <a:ext cx="61702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Hospital</a:t>
              </a:r>
              <a:endParaRPr lang="en-US" sz="1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7" name="Rectangle 365"/>
            <p:cNvSpPr>
              <a:spLocks noChangeArrowheads="1"/>
            </p:cNvSpPr>
            <p:nvPr/>
          </p:nvSpPr>
          <p:spPr bwMode="auto">
            <a:xfrm>
              <a:off x="7875142" y="3625334"/>
              <a:ext cx="73545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CAS System</a:t>
              </a:r>
            </a:p>
          </p:txBody>
        </p:sp>
        <p:grpSp>
          <p:nvGrpSpPr>
            <p:cNvPr id="368" name="Group 366"/>
            <p:cNvGrpSpPr>
              <a:grpSpLocks/>
            </p:cNvGrpSpPr>
            <p:nvPr/>
          </p:nvGrpSpPr>
          <p:grpSpPr bwMode="auto">
            <a:xfrm>
              <a:off x="4800600" y="2833691"/>
              <a:ext cx="1222375" cy="984251"/>
              <a:chOff x="3024" y="1896"/>
              <a:chExt cx="770" cy="620"/>
            </a:xfrm>
          </p:grpSpPr>
          <p:sp>
            <p:nvSpPr>
              <p:cNvPr id="501" name="Rectangle 367"/>
              <p:cNvSpPr>
                <a:spLocks noChangeArrowheads="1"/>
              </p:cNvSpPr>
              <p:nvPr/>
            </p:nvSpPr>
            <p:spPr bwMode="auto">
              <a:xfrm>
                <a:off x="3024" y="2400"/>
                <a:ext cx="77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200" b="1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Application Server </a:t>
                </a:r>
                <a:endParaRPr lang="en-U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502" name="Group 369"/>
              <p:cNvGrpSpPr>
                <a:grpSpLocks/>
              </p:cNvGrpSpPr>
              <p:nvPr/>
            </p:nvGrpSpPr>
            <p:grpSpPr bwMode="auto">
              <a:xfrm>
                <a:off x="3461" y="1896"/>
                <a:ext cx="331" cy="154"/>
                <a:chOff x="2619" y="2006"/>
                <a:chExt cx="331" cy="154"/>
              </a:xfrm>
            </p:grpSpPr>
            <p:sp>
              <p:nvSpPr>
                <p:cNvPr id="503" name="Freeform 370"/>
                <p:cNvSpPr>
                  <a:spLocks/>
                </p:cNvSpPr>
                <p:nvPr/>
              </p:nvSpPr>
              <p:spPr bwMode="auto">
                <a:xfrm>
                  <a:off x="2645" y="2010"/>
                  <a:ext cx="235" cy="150"/>
                </a:xfrm>
                <a:custGeom>
                  <a:avLst/>
                  <a:gdLst>
                    <a:gd name="T0" fmla="*/ 127 w 733"/>
                    <a:gd name="T1" fmla="*/ 0 h 492"/>
                    <a:gd name="T2" fmla="*/ 606 w 733"/>
                    <a:gd name="T3" fmla="*/ 0 h 492"/>
                    <a:gd name="T4" fmla="*/ 636 w 733"/>
                    <a:gd name="T5" fmla="*/ 1 h 492"/>
                    <a:gd name="T6" fmla="*/ 648 w 733"/>
                    <a:gd name="T7" fmla="*/ 4 h 492"/>
                    <a:gd name="T8" fmla="*/ 661 w 733"/>
                    <a:gd name="T9" fmla="*/ 8 h 492"/>
                    <a:gd name="T10" fmla="*/ 682 w 733"/>
                    <a:gd name="T11" fmla="*/ 17 h 492"/>
                    <a:gd name="T12" fmla="*/ 692 w 733"/>
                    <a:gd name="T13" fmla="*/ 24 h 492"/>
                    <a:gd name="T14" fmla="*/ 702 w 733"/>
                    <a:gd name="T15" fmla="*/ 32 h 492"/>
                    <a:gd name="T16" fmla="*/ 708 w 733"/>
                    <a:gd name="T17" fmla="*/ 40 h 492"/>
                    <a:gd name="T18" fmla="*/ 714 w 733"/>
                    <a:gd name="T19" fmla="*/ 49 h 492"/>
                    <a:gd name="T20" fmla="*/ 725 w 733"/>
                    <a:gd name="T21" fmla="*/ 72 h 492"/>
                    <a:gd name="T22" fmla="*/ 728 w 733"/>
                    <a:gd name="T23" fmla="*/ 83 h 492"/>
                    <a:gd name="T24" fmla="*/ 731 w 733"/>
                    <a:gd name="T25" fmla="*/ 97 h 492"/>
                    <a:gd name="T26" fmla="*/ 733 w 733"/>
                    <a:gd name="T27" fmla="*/ 128 h 492"/>
                    <a:gd name="T28" fmla="*/ 733 w 733"/>
                    <a:gd name="T29" fmla="*/ 364 h 492"/>
                    <a:gd name="T30" fmla="*/ 732 w 733"/>
                    <a:gd name="T31" fmla="*/ 379 h 492"/>
                    <a:gd name="T32" fmla="*/ 731 w 733"/>
                    <a:gd name="T33" fmla="*/ 394 h 492"/>
                    <a:gd name="T34" fmla="*/ 728 w 733"/>
                    <a:gd name="T35" fmla="*/ 407 h 492"/>
                    <a:gd name="T36" fmla="*/ 725 w 733"/>
                    <a:gd name="T37" fmla="*/ 420 h 492"/>
                    <a:gd name="T38" fmla="*/ 720 w 733"/>
                    <a:gd name="T39" fmla="*/ 430 h 492"/>
                    <a:gd name="T40" fmla="*/ 714 w 733"/>
                    <a:gd name="T41" fmla="*/ 441 h 492"/>
                    <a:gd name="T42" fmla="*/ 708 w 733"/>
                    <a:gd name="T43" fmla="*/ 450 h 492"/>
                    <a:gd name="T44" fmla="*/ 702 w 733"/>
                    <a:gd name="T45" fmla="*/ 460 h 492"/>
                    <a:gd name="T46" fmla="*/ 692 w 733"/>
                    <a:gd name="T47" fmla="*/ 466 h 492"/>
                    <a:gd name="T48" fmla="*/ 682 w 733"/>
                    <a:gd name="T49" fmla="*/ 473 h 492"/>
                    <a:gd name="T50" fmla="*/ 672 w 733"/>
                    <a:gd name="T51" fmla="*/ 478 h 492"/>
                    <a:gd name="T52" fmla="*/ 661 w 733"/>
                    <a:gd name="T53" fmla="*/ 483 h 492"/>
                    <a:gd name="T54" fmla="*/ 648 w 733"/>
                    <a:gd name="T55" fmla="*/ 486 h 492"/>
                    <a:gd name="T56" fmla="*/ 636 w 733"/>
                    <a:gd name="T57" fmla="*/ 490 h 492"/>
                    <a:gd name="T58" fmla="*/ 621 w 733"/>
                    <a:gd name="T59" fmla="*/ 491 h 492"/>
                    <a:gd name="T60" fmla="*/ 606 w 733"/>
                    <a:gd name="T61" fmla="*/ 492 h 492"/>
                    <a:gd name="T62" fmla="*/ 127 w 733"/>
                    <a:gd name="T63" fmla="*/ 492 h 492"/>
                    <a:gd name="T64" fmla="*/ 97 w 733"/>
                    <a:gd name="T65" fmla="*/ 490 h 492"/>
                    <a:gd name="T66" fmla="*/ 83 w 733"/>
                    <a:gd name="T67" fmla="*/ 486 h 492"/>
                    <a:gd name="T68" fmla="*/ 71 w 733"/>
                    <a:gd name="T69" fmla="*/ 483 h 492"/>
                    <a:gd name="T70" fmla="*/ 49 w 733"/>
                    <a:gd name="T71" fmla="*/ 473 h 492"/>
                    <a:gd name="T72" fmla="*/ 39 w 733"/>
                    <a:gd name="T73" fmla="*/ 466 h 492"/>
                    <a:gd name="T74" fmla="*/ 32 w 733"/>
                    <a:gd name="T75" fmla="*/ 460 h 492"/>
                    <a:gd name="T76" fmla="*/ 23 w 733"/>
                    <a:gd name="T77" fmla="*/ 450 h 492"/>
                    <a:gd name="T78" fmla="*/ 17 w 733"/>
                    <a:gd name="T79" fmla="*/ 441 h 492"/>
                    <a:gd name="T80" fmla="*/ 8 w 733"/>
                    <a:gd name="T81" fmla="*/ 420 h 492"/>
                    <a:gd name="T82" fmla="*/ 3 w 733"/>
                    <a:gd name="T83" fmla="*/ 407 h 492"/>
                    <a:gd name="T84" fmla="*/ 1 w 733"/>
                    <a:gd name="T85" fmla="*/ 394 h 492"/>
                    <a:gd name="T86" fmla="*/ 0 w 733"/>
                    <a:gd name="T87" fmla="*/ 364 h 492"/>
                    <a:gd name="T88" fmla="*/ 0 w 733"/>
                    <a:gd name="T89" fmla="*/ 128 h 492"/>
                    <a:gd name="T90" fmla="*/ 1 w 733"/>
                    <a:gd name="T91" fmla="*/ 97 h 492"/>
                    <a:gd name="T92" fmla="*/ 3 w 733"/>
                    <a:gd name="T93" fmla="*/ 83 h 492"/>
                    <a:gd name="T94" fmla="*/ 8 w 733"/>
                    <a:gd name="T95" fmla="*/ 72 h 492"/>
                    <a:gd name="T96" fmla="*/ 17 w 733"/>
                    <a:gd name="T97" fmla="*/ 49 h 492"/>
                    <a:gd name="T98" fmla="*/ 23 w 733"/>
                    <a:gd name="T99" fmla="*/ 40 h 492"/>
                    <a:gd name="T100" fmla="*/ 32 w 733"/>
                    <a:gd name="T101" fmla="*/ 32 h 492"/>
                    <a:gd name="T102" fmla="*/ 39 w 733"/>
                    <a:gd name="T103" fmla="*/ 24 h 492"/>
                    <a:gd name="T104" fmla="*/ 49 w 733"/>
                    <a:gd name="T105" fmla="*/ 17 h 492"/>
                    <a:gd name="T106" fmla="*/ 71 w 733"/>
                    <a:gd name="T107" fmla="*/ 8 h 492"/>
                    <a:gd name="T108" fmla="*/ 83 w 733"/>
                    <a:gd name="T109" fmla="*/ 4 h 492"/>
                    <a:gd name="T110" fmla="*/ 97 w 733"/>
                    <a:gd name="T111" fmla="*/ 1 h 492"/>
                    <a:gd name="T112" fmla="*/ 127 w 733"/>
                    <a:gd name="T113" fmla="*/ 0 h 4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33" h="492">
                      <a:moveTo>
                        <a:pt x="127" y="0"/>
                      </a:moveTo>
                      <a:lnTo>
                        <a:pt x="606" y="0"/>
                      </a:lnTo>
                      <a:lnTo>
                        <a:pt x="636" y="1"/>
                      </a:lnTo>
                      <a:lnTo>
                        <a:pt x="648" y="4"/>
                      </a:lnTo>
                      <a:lnTo>
                        <a:pt x="661" y="8"/>
                      </a:lnTo>
                      <a:lnTo>
                        <a:pt x="682" y="17"/>
                      </a:lnTo>
                      <a:lnTo>
                        <a:pt x="692" y="24"/>
                      </a:lnTo>
                      <a:lnTo>
                        <a:pt x="702" y="32"/>
                      </a:lnTo>
                      <a:lnTo>
                        <a:pt x="708" y="40"/>
                      </a:lnTo>
                      <a:lnTo>
                        <a:pt x="714" y="49"/>
                      </a:lnTo>
                      <a:lnTo>
                        <a:pt x="725" y="72"/>
                      </a:lnTo>
                      <a:lnTo>
                        <a:pt x="728" y="83"/>
                      </a:lnTo>
                      <a:lnTo>
                        <a:pt x="731" y="97"/>
                      </a:lnTo>
                      <a:lnTo>
                        <a:pt x="733" y="128"/>
                      </a:lnTo>
                      <a:lnTo>
                        <a:pt x="733" y="364"/>
                      </a:lnTo>
                      <a:lnTo>
                        <a:pt x="732" y="379"/>
                      </a:lnTo>
                      <a:lnTo>
                        <a:pt x="731" y="394"/>
                      </a:lnTo>
                      <a:lnTo>
                        <a:pt x="728" y="407"/>
                      </a:lnTo>
                      <a:lnTo>
                        <a:pt x="725" y="420"/>
                      </a:lnTo>
                      <a:lnTo>
                        <a:pt x="720" y="430"/>
                      </a:lnTo>
                      <a:lnTo>
                        <a:pt x="714" y="441"/>
                      </a:lnTo>
                      <a:lnTo>
                        <a:pt x="708" y="450"/>
                      </a:lnTo>
                      <a:lnTo>
                        <a:pt x="702" y="460"/>
                      </a:lnTo>
                      <a:lnTo>
                        <a:pt x="692" y="466"/>
                      </a:lnTo>
                      <a:lnTo>
                        <a:pt x="682" y="473"/>
                      </a:lnTo>
                      <a:lnTo>
                        <a:pt x="672" y="478"/>
                      </a:lnTo>
                      <a:lnTo>
                        <a:pt x="661" y="483"/>
                      </a:lnTo>
                      <a:lnTo>
                        <a:pt x="648" y="486"/>
                      </a:lnTo>
                      <a:lnTo>
                        <a:pt x="636" y="490"/>
                      </a:lnTo>
                      <a:lnTo>
                        <a:pt x="621" y="491"/>
                      </a:lnTo>
                      <a:lnTo>
                        <a:pt x="606" y="492"/>
                      </a:lnTo>
                      <a:lnTo>
                        <a:pt x="127" y="492"/>
                      </a:lnTo>
                      <a:lnTo>
                        <a:pt x="97" y="490"/>
                      </a:lnTo>
                      <a:lnTo>
                        <a:pt x="83" y="486"/>
                      </a:lnTo>
                      <a:lnTo>
                        <a:pt x="71" y="483"/>
                      </a:lnTo>
                      <a:lnTo>
                        <a:pt x="49" y="473"/>
                      </a:lnTo>
                      <a:lnTo>
                        <a:pt x="39" y="466"/>
                      </a:lnTo>
                      <a:lnTo>
                        <a:pt x="32" y="460"/>
                      </a:lnTo>
                      <a:lnTo>
                        <a:pt x="23" y="450"/>
                      </a:lnTo>
                      <a:lnTo>
                        <a:pt x="17" y="441"/>
                      </a:lnTo>
                      <a:lnTo>
                        <a:pt x="8" y="420"/>
                      </a:lnTo>
                      <a:lnTo>
                        <a:pt x="3" y="407"/>
                      </a:lnTo>
                      <a:lnTo>
                        <a:pt x="1" y="394"/>
                      </a:lnTo>
                      <a:lnTo>
                        <a:pt x="0" y="364"/>
                      </a:lnTo>
                      <a:lnTo>
                        <a:pt x="0" y="128"/>
                      </a:lnTo>
                      <a:lnTo>
                        <a:pt x="1" y="97"/>
                      </a:lnTo>
                      <a:lnTo>
                        <a:pt x="3" y="83"/>
                      </a:lnTo>
                      <a:lnTo>
                        <a:pt x="8" y="72"/>
                      </a:lnTo>
                      <a:lnTo>
                        <a:pt x="17" y="49"/>
                      </a:lnTo>
                      <a:lnTo>
                        <a:pt x="23" y="40"/>
                      </a:lnTo>
                      <a:lnTo>
                        <a:pt x="32" y="32"/>
                      </a:lnTo>
                      <a:lnTo>
                        <a:pt x="39" y="24"/>
                      </a:lnTo>
                      <a:lnTo>
                        <a:pt x="49" y="17"/>
                      </a:lnTo>
                      <a:lnTo>
                        <a:pt x="71" y="8"/>
                      </a:lnTo>
                      <a:lnTo>
                        <a:pt x="83" y="4"/>
                      </a:lnTo>
                      <a:lnTo>
                        <a:pt x="97" y="1"/>
                      </a:lnTo>
                      <a:lnTo>
                        <a:pt x="127" y="0"/>
                      </a:lnTo>
                    </a:path>
                  </a:pathLst>
                </a:custGeom>
                <a:solidFill>
                  <a:srgbClr val="CC0000"/>
                </a:solidFill>
                <a:ln w="22225">
                  <a:solidFill>
                    <a:srgbClr val="B63C1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4" name="Text Box 371"/>
                <p:cNvSpPr txBox="1">
                  <a:spLocks noChangeArrowheads="1"/>
                </p:cNvSpPr>
                <p:nvPr/>
              </p:nvSpPr>
              <p:spPr bwMode="auto">
                <a:xfrm>
                  <a:off x="2619" y="2006"/>
                  <a:ext cx="331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buClrTx/>
                    <a:buFontTx/>
                    <a:buNone/>
                  </a:pPr>
                  <a:r>
                    <a:rPr lang="en-US" sz="1000" b="1">
                      <a:solidFill>
                        <a:schemeClr val="bg1"/>
                      </a:solidFill>
                      <a:latin typeface="Verdana" pitchFamily="34" charset="0"/>
                    </a:rPr>
                    <a:t>API</a:t>
                  </a:r>
                </a:p>
              </p:txBody>
            </p:sp>
          </p:grpSp>
        </p:grpSp>
        <p:grpSp>
          <p:nvGrpSpPr>
            <p:cNvPr id="369" name="Group 374"/>
            <p:cNvGrpSpPr>
              <a:grpSpLocks/>
            </p:cNvGrpSpPr>
            <p:nvPr/>
          </p:nvGrpSpPr>
          <p:grpSpPr bwMode="auto">
            <a:xfrm>
              <a:off x="6934200" y="1347787"/>
              <a:ext cx="1249363" cy="874713"/>
              <a:chOff x="3168" y="432"/>
              <a:chExt cx="835" cy="647"/>
            </a:xfrm>
          </p:grpSpPr>
          <p:grpSp>
            <p:nvGrpSpPr>
              <p:cNvPr id="373" name="Group 375"/>
              <p:cNvGrpSpPr>
                <a:grpSpLocks/>
              </p:cNvGrpSpPr>
              <p:nvPr/>
            </p:nvGrpSpPr>
            <p:grpSpPr bwMode="auto">
              <a:xfrm>
                <a:off x="3168" y="432"/>
                <a:ext cx="835" cy="647"/>
                <a:chOff x="3168" y="432"/>
                <a:chExt cx="835" cy="647"/>
              </a:xfrm>
            </p:grpSpPr>
            <p:grpSp>
              <p:nvGrpSpPr>
                <p:cNvPr id="410" name="Group 376"/>
                <p:cNvGrpSpPr>
                  <a:grpSpLocks/>
                </p:cNvGrpSpPr>
                <p:nvPr/>
              </p:nvGrpSpPr>
              <p:grpSpPr bwMode="auto">
                <a:xfrm>
                  <a:off x="3984" y="506"/>
                  <a:ext cx="17" cy="538"/>
                  <a:chOff x="5214" y="1135"/>
                  <a:chExt cx="17" cy="538"/>
                </a:xfrm>
              </p:grpSpPr>
              <p:sp>
                <p:nvSpPr>
                  <p:cNvPr id="483" name="Freeform 377"/>
                  <p:cNvSpPr>
                    <a:spLocks/>
                  </p:cNvSpPr>
                  <p:nvPr/>
                </p:nvSpPr>
                <p:spPr bwMode="auto">
                  <a:xfrm>
                    <a:off x="5215" y="1135"/>
                    <a:ext cx="16" cy="15"/>
                  </a:xfrm>
                  <a:custGeom>
                    <a:avLst/>
                    <a:gdLst>
                      <a:gd name="T0" fmla="*/ 48 w 48"/>
                      <a:gd name="T1" fmla="*/ 24 h 47"/>
                      <a:gd name="T2" fmla="*/ 46 w 48"/>
                      <a:gd name="T3" fmla="*/ 24 h 47"/>
                      <a:gd name="T4" fmla="*/ 46 w 48"/>
                      <a:gd name="T5" fmla="*/ 25 h 47"/>
                      <a:gd name="T6" fmla="*/ 46 w 48"/>
                      <a:gd name="T7" fmla="*/ 27 h 47"/>
                      <a:gd name="T8" fmla="*/ 45 w 48"/>
                      <a:gd name="T9" fmla="*/ 32 h 47"/>
                      <a:gd name="T10" fmla="*/ 43 w 48"/>
                      <a:gd name="T11" fmla="*/ 35 h 47"/>
                      <a:gd name="T12" fmla="*/ 40 w 48"/>
                      <a:gd name="T13" fmla="*/ 40 h 47"/>
                      <a:gd name="T14" fmla="*/ 36 w 48"/>
                      <a:gd name="T15" fmla="*/ 42 h 47"/>
                      <a:gd name="T16" fmla="*/ 32 w 48"/>
                      <a:gd name="T17" fmla="*/ 44 h 47"/>
                      <a:gd name="T18" fmla="*/ 27 w 48"/>
                      <a:gd name="T19" fmla="*/ 46 h 47"/>
                      <a:gd name="T20" fmla="*/ 25 w 48"/>
                      <a:gd name="T21" fmla="*/ 46 h 47"/>
                      <a:gd name="T22" fmla="*/ 24 w 48"/>
                      <a:gd name="T23" fmla="*/ 46 h 47"/>
                      <a:gd name="T24" fmla="*/ 24 w 48"/>
                      <a:gd name="T25" fmla="*/ 47 h 47"/>
                      <a:gd name="T26" fmla="*/ 14 w 48"/>
                      <a:gd name="T27" fmla="*/ 44 h 47"/>
                      <a:gd name="T28" fmla="*/ 7 w 48"/>
                      <a:gd name="T29" fmla="*/ 40 h 47"/>
                      <a:gd name="T30" fmla="*/ 1 w 48"/>
                      <a:gd name="T31" fmla="*/ 32 h 47"/>
                      <a:gd name="T32" fmla="*/ 0 w 48"/>
                      <a:gd name="T33" fmla="*/ 24 h 47"/>
                      <a:gd name="T34" fmla="*/ 1 w 48"/>
                      <a:gd name="T35" fmla="*/ 14 h 47"/>
                      <a:gd name="T36" fmla="*/ 7 w 48"/>
                      <a:gd name="T37" fmla="*/ 7 h 47"/>
                      <a:gd name="T38" fmla="*/ 14 w 48"/>
                      <a:gd name="T39" fmla="*/ 2 h 47"/>
                      <a:gd name="T40" fmla="*/ 24 w 48"/>
                      <a:gd name="T41" fmla="*/ 0 h 47"/>
                      <a:gd name="T42" fmla="*/ 32 w 48"/>
                      <a:gd name="T43" fmla="*/ 2 h 47"/>
                      <a:gd name="T44" fmla="*/ 40 w 48"/>
                      <a:gd name="T45" fmla="*/ 7 h 47"/>
                      <a:gd name="T46" fmla="*/ 45 w 48"/>
                      <a:gd name="T47" fmla="*/ 14 h 47"/>
                      <a:gd name="T48" fmla="*/ 48 w 48"/>
                      <a:gd name="T49" fmla="*/ 24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8" h="47">
                        <a:moveTo>
                          <a:pt x="48" y="24"/>
                        </a:moveTo>
                        <a:lnTo>
                          <a:pt x="46" y="24"/>
                        </a:lnTo>
                        <a:lnTo>
                          <a:pt x="46" y="25"/>
                        </a:lnTo>
                        <a:lnTo>
                          <a:pt x="46" y="27"/>
                        </a:lnTo>
                        <a:lnTo>
                          <a:pt x="45" y="32"/>
                        </a:lnTo>
                        <a:lnTo>
                          <a:pt x="43" y="35"/>
                        </a:lnTo>
                        <a:lnTo>
                          <a:pt x="40" y="40"/>
                        </a:lnTo>
                        <a:lnTo>
                          <a:pt x="36" y="42"/>
                        </a:lnTo>
                        <a:lnTo>
                          <a:pt x="32" y="44"/>
                        </a:lnTo>
                        <a:lnTo>
                          <a:pt x="27" y="46"/>
                        </a:lnTo>
                        <a:lnTo>
                          <a:pt x="25" y="46"/>
                        </a:lnTo>
                        <a:lnTo>
                          <a:pt x="24" y="46"/>
                        </a:lnTo>
                        <a:lnTo>
                          <a:pt x="24" y="47"/>
                        </a:lnTo>
                        <a:lnTo>
                          <a:pt x="14" y="44"/>
                        </a:lnTo>
                        <a:lnTo>
                          <a:pt x="7" y="40"/>
                        </a:lnTo>
                        <a:lnTo>
                          <a:pt x="1" y="32"/>
                        </a:lnTo>
                        <a:lnTo>
                          <a:pt x="0" y="24"/>
                        </a:lnTo>
                        <a:lnTo>
                          <a:pt x="1" y="14"/>
                        </a:lnTo>
                        <a:lnTo>
                          <a:pt x="7" y="7"/>
                        </a:lnTo>
                        <a:lnTo>
                          <a:pt x="14" y="2"/>
                        </a:lnTo>
                        <a:lnTo>
                          <a:pt x="24" y="0"/>
                        </a:lnTo>
                        <a:lnTo>
                          <a:pt x="32" y="2"/>
                        </a:lnTo>
                        <a:lnTo>
                          <a:pt x="40" y="7"/>
                        </a:lnTo>
                        <a:lnTo>
                          <a:pt x="45" y="14"/>
                        </a:lnTo>
                        <a:lnTo>
                          <a:pt x="48" y="2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4" name="Freeform 378"/>
                  <p:cNvSpPr>
                    <a:spLocks/>
                  </p:cNvSpPr>
                  <p:nvPr/>
                </p:nvSpPr>
                <p:spPr bwMode="auto">
                  <a:xfrm>
                    <a:off x="5215" y="1166"/>
                    <a:ext cx="16" cy="15"/>
                  </a:xfrm>
                  <a:custGeom>
                    <a:avLst/>
                    <a:gdLst>
                      <a:gd name="T0" fmla="*/ 48 w 48"/>
                      <a:gd name="T1" fmla="*/ 23 h 46"/>
                      <a:gd name="T2" fmla="*/ 46 w 48"/>
                      <a:gd name="T3" fmla="*/ 23 h 46"/>
                      <a:gd name="T4" fmla="*/ 46 w 48"/>
                      <a:gd name="T5" fmla="*/ 24 h 46"/>
                      <a:gd name="T6" fmla="*/ 46 w 48"/>
                      <a:gd name="T7" fmla="*/ 26 h 46"/>
                      <a:gd name="T8" fmla="*/ 45 w 48"/>
                      <a:gd name="T9" fmla="*/ 31 h 46"/>
                      <a:gd name="T10" fmla="*/ 43 w 48"/>
                      <a:gd name="T11" fmla="*/ 34 h 46"/>
                      <a:gd name="T12" fmla="*/ 40 w 48"/>
                      <a:gd name="T13" fmla="*/ 39 h 46"/>
                      <a:gd name="T14" fmla="*/ 36 w 48"/>
                      <a:gd name="T15" fmla="*/ 41 h 46"/>
                      <a:gd name="T16" fmla="*/ 32 w 48"/>
                      <a:gd name="T17" fmla="*/ 44 h 46"/>
                      <a:gd name="T18" fmla="*/ 27 w 48"/>
                      <a:gd name="T19" fmla="*/ 45 h 46"/>
                      <a:gd name="T20" fmla="*/ 25 w 48"/>
                      <a:gd name="T21" fmla="*/ 45 h 46"/>
                      <a:gd name="T22" fmla="*/ 24 w 48"/>
                      <a:gd name="T23" fmla="*/ 45 h 46"/>
                      <a:gd name="T24" fmla="*/ 24 w 48"/>
                      <a:gd name="T25" fmla="*/ 46 h 46"/>
                      <a:gd name="T26" fmla="*/ 14 w 48"/>
                      <a:gd name="T27" fmla="*/ 44 h 46"/>
                      <a:gd name="T28" fmla="*/ 7 w 48"/>
                      <a:gd name="T29" fmla="*/ 39 h 46"/>
                      <a:gd name="T30" fmla="*/ 1 w 48"/>
                      <a:gd name="T31" fmla="*/ 31 h 46"/>
                      <a:gd name="T32" fmla="*/ 0 w 48"/>
                      <a:gd name="T33" fmla="*/ 23 h 46"/>
                      <a:gd name="T34" fmla="*/ 1 w 48"/>
                      <a:gd name="T35" fmla="*/ 14 h 46"/>
                      <a:gd name="T36" fmla="*/ 7 w 48"/>
                      <a:gd name="T37" fmla="*/ 7 h 46"/>
                      <a:gd name="T38" fmla="*/ 14 w 48"/>
                      <a:gd name="T39" fmla="*/ 1 h 46"/>
                      <a:gd name="T40" fmla="*/ 24 w 48"/>
                      <a:gd name="T41" fmla="*/ 0 h 46"/>
                      <a:gd name="T42" fmla="*/ 32 w 48"/>
                      <a:gd name="T43" fmla="*/ 1 h 46"/>
                      <a:gd name="T44" fmla="*/ 40 w 48"/>
                      <a:gd name="T45" fmla="*/ 7 h 46"/>
                      <a:gd name="T46" fmla="*/ 45 w 48"/>
                      <a:gd name="T47" fmla="*/ 14 h 46"/>
                      <a:gd name="T48" fmla="*/ 48 w 48"/>
                      <a:gd name="T49" fmla="*/ 23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8" h="46">
                        <a:moveTo>
                          <a:pt x="48" y="23"/>
                        </a:moveTo>
                        <a:lnTo>
                          <a:pt x="46" y="23"/>
                        </a:lnTo>
                        <a:lnTo>
                          <a:pt x="46" y="24"/>
                        </a:lnTo>
                        <a:lnTo>
                          <a:pt x="46" y="26"/>
                        </a:lnTo>
                        <a:lnTo>
                          <a:pt x="45" y="31"/>
                        </a:lnTo>
                        <a:lnTo>
                          <a:pt x="43" y="34"/>
                        </a:lnTo>
                        <a:lnTo>
                          <a:pt x="40" y="39"/>
                        </a:lnTo>
                        <a:lnTo>
                          <a:pt x="36" y="41"/>
                        </a:lnTo>
                        <a:lnTo>
                          <a:pt x="32" y="44"/>
                        </a:lnTo>
                        <a:lnTo>
                          <a:pt x="27" y="45"/>
                        </a:lnTo>
                        <a:lnTo>
                          <a:pt x="25" y="45"/>
                        </a:lnTo>
                        <a:lnTo>
                          <a:pt x="24" y="45"/>
                        </a:lnTo>
                        <a:lnTo>
                          <a:pt x="24" y="46"/>
                        </a:lnTo>
                        <a:lnTo>
                          <a:pt x="14" y="44"/>
                        </a:lnTo>
                        <a:lnTo>
                          <a:pt x="7" y="39"/>
                        </a:lnTo>
                        <a:lnTo>
                          <a:pt x="1" y="31"/>
                        </a:lnTo>
                        <a:lnTo>
                          <a:pt x="0" y="23"/>
                        </a:lnTo>
                        <a:lnTo>
                          <a:pt x="1" y="14"/>
                        </a:lnTo>
                        <a:lnTo>
                          <a:pt x="7" y="7"/>
                        </a:lnTo>
                        <a:lnTo>
                          <a:pt x="14" y="1"/>
                        </a:lnTo>
                        <a:lnTo>
                          <a:pt x="24" y="0"/>
                        </a:lnTo>
                        <a:lnTo>
                          <a:pt x="32" y="1"/>
                        </a:lnTo>
                        <a:lnTo>
                          <a:pt x="40" y="7"/>
                        </a:lnTo>
                        <a:lnTo>
                          <a:pt x="45" y="14"/>
                        </a:lnTo>
                        <a:lnTo>
                          <a:pt x="48" y="2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5" name="Freeform 379"/>
                  <p:cNvSpPr>
                    <a:spLocks/>
                  </p:cNvSpPr>
                  <p:nvPr/>
                </p:nvSpPr>
                <p:spPr bwMode="auto">
                  <a:xfrm>
                    <a:off x="5215" y="1196"/>
                    <a:ext cx="16" cy="16"/>
                  </a:xfrm>
                  <a:custGeom>
                    <a:avLst/>
                    <a:gdLst>
                      <a:gd name="T0" fmla="*/ 48 w 48"/>
                      <a:gd name="T1" fmla="*/ 23 h 46"/>
                      <a:gd name="T2" fmla="*/ 46 w 48"/>
                      <a:gd name="T3" fmla="*/ 23 h 46"/>
                      <a:gd name="T4" fmla="*/ 46 w 48"/>
                      <a:gd name="T5" fmla="*/ 24 h 46"/>
                      <a:gd name="T6" fmla="*/ 46 w 48"/>
                      <a:gd name="T7" fmla="*/ 27 h 46"/>
                      <a:gd name="T8" fmla="*/ 45 w 48"/>
                      <a:gd name="T9" fmla="*/ 31 h 46"/>
                      <a:gd name="T10" fmla="*/ 43 w 48"/>
                      <a:gd name="T11" fmla="*/ 35 h 46"/>
                      <a:gd name="T12" fmla="*/ 40 w 48"/>
                      <a:gd name="T13" fmla="*/ 39 h 46"/>
                      <a:gd name="T14" fmla="*/ 36 w 48"/>
                      <a:gd name="T15" fmla="*/ 42 h 46"/>
                      <a:gd name="T16" fmla="*/ 32 w 48"/>
                      <a:gd name="T17" fmla="*/ 44 h 46"/>
                      <a:gd name="T18" fmla="*/ 27 w 48"/>
                      <a:gd name="T19" fmla="*/ 45 h 46"/>
                      <a:gd name="T20" fmla="*/ 25 w 48"/>
                      <a:gd name="T21" fmla="*/ 45 h 46"/>
                      <a:gd name="T22" fmla="*/ 24 w 48"/>
                      <a:gd name="T23" fmla="*/ 45 h 46"/>
                      <a:gd name="T24" fmla="*/ 24 w 48"/>
                      <a:gd name="T25" fmla="*/ 46 h 46"/>
                      <a:gd name="T26" fmla="*/ 14 w 48"/>
                      <a:gd name="T27" fmla="*/ 44 h 46"/>
                      <a:gd name="T28" fmla="*/ 7 w 48"/>
                      <a:gd name="T29" fmla="*/ 39 h 46"/>
                      <a:gd name="T30" fmla="*/ 1 w 48"/>
                      <a:gd name="T31" fmla="*/ 31 h 46"/>
                      <a:gd name="T32" fmla="*/ 0 w 48"/>
                      <a:gd name="T33" fmla="*/ 23 h 46"/>
                      <a:gd name="T34" fmla="*/ 1 w 48"/>
                      <a:gd name="T35" fmla="*/ 14 h 46"/>
                      <a:gd name="T36" fmla="*/ 7 w 48"/>
                      <a:gd name="T37" fmla="*/ 7 h 46"/>
                      <a:gd name="T38" fmla="*/ 14 w 48"/>
                      <a:gd name="T39" fmla="*/ 1 h 46"/>
                      <a:gd name="T40" fmla="*/ 24 w 48"/>
                      <a:gd name="T41" fmla="*/ 0 h 46"/>
                      <a:gd name="T42" fmla="*/ 32 w 48"/>
                      <a:gd name="T43" fmla="*/ 1 h 46"/>
                      <a:gd name="T44" fmla="*/ 40 w 48"/>
                      <a:gd name="T45" fmla="*/ 7 h 46"/>
                      <a:gd name="T46" fmla="*/ 45 w 48"/>
                      <a:gd name="T47" fmla="*/ 14 h 46"/>
                      <a:gd name="T48" fmla="*/ 48 w 48"/>
                      <a:gd name="T49" fmla="*/ 23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8" h="46">
                        <a:moveTo>
                          <a:pt x="48" y="23"/>
                        </a:moveTo>
                        <a:lnTo>
                          <a:pt x="46" y="23"/>
                        </a:lnTo>
                        <a:lnTo>
                          <a:pt x="46" y="24"/>
                        </a:lnTo>
                        <a:lnTo>
                          <a:pt x="46" y="27"/>
                        </a:lnTo>
                        <a:lnTo>
                          <a:pt x="45" y="31"/>
                        </a:lnTo>
                        <a:lnTo>
                          <a:pt x="43" y="35"/>
                        </a:lnTo>
                        <a:lnTo>
                          <a:pt x="40" y="39"/>
                        </a:lnTo>
                        <a:lnTo>
                          <a:pt x="36" y="42"/>
                        </a:lnTo>
                        <a:lnTo>
                          <a:pt x="32" y="44"/>
                        </a:lnTo>
                        <a:lnTo>
                          <a:pt x="27" y="45"/>
                        </a:lnTo>
                        <a:lnTo>
                          <a:pt x="25" y="45"/>
                        </a:lnTo>
                        <a:lnTo>
                          <a:pt x="24" y="45"/>
                        </a:lnTo>
                        <a:lnTo>
                          <a:pt x="24" y="46"/>
                        </a:lnTo>
                        <a:lnTo>
                          <a:pt x="14" y="44"/>
                        </a:lnTo>
                        <a:lnTo>
                          <a:pt x="7" y="39"/>
                        </a:lnTo>
                        <a:lnTo>
                          <a:pt x="1" y="31"/>
                        </a:lnTo>
                        <a:lnTo>
                          <a:pt x="0" y="23"/>
                        </a:lnTo>
                        <a:lnTo>
                          <a:pt x="1" y="14"/>
                        </a:lnTo>
                        <a:lnTo>
                          <a:pt x="7" y="7"/>
                        </a:lnTo>
                        <a:lnTo>
                          <a:pt x="14" y="1"/>
                        </a:lnTo>
                        <a:lnTo>
                          <a:pt x="24" y="0"/>
                        </a:lnTo>
                        <a:lnTo>
                          <a:pt x="32" y="1"/>
                        </a:lnTo>
                        <a:lnTo>
                          <a:pt x="40" y="7"/>
                        </a:lnTo>
                        <a:lnTo>
                          <a:pt x="45" y="14"/>
                        </a:lnTo>
                        <a:lnTo>
                          <a:pt x="48" y="2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6" name="Freeform 380"/>
                  <p:cNvSpPr>
                    <a:spLocks/>
                  </p:cNvSpPr>
                  <p:nvPr/>
                </p:nvSpPr>
                <p:spPr bwMode="auto">
                  <a:xfrm>
                    <a:off x="5215" y="1227"/>
                    <a:ext cx="16" cy="16"/>
                  </a:xfrm>
                  <a:custGeom>
                    <a:avLst/>
                    <a:gdLst>
                      <a:gd name="T0" fmla="*/ 48 w 48"/>
                      <a:gd name="T1" fmla="*/ 23 h 46"/>
                      <a:gd name="T2" fmla="*/ 46 w 48"/>
                      <a:gd name="T3" fmla="*/ 23 h 46"/>
                      <a:gd name="T4" fmla="*/ 46 w 48"/>
                      <a:gd name="T5" fmla="*/ 24 h 46"/>
                      <a:gd name="T6" fmla="*/ 46 w 48"/>
                      <a:gd name="T7" fmla="*/ 26 h 46"/>
                      <a:gd name="T8" fmla="*/ 45 w 48"/>
                      <a:gd name="T9" fmla="*/ 31 h 46"/>
                      <a:gd name="T10" fmla="*/ 43 w 48"/>
                      <a:gd name="T11" fmla="*/ 34 h 46"/>
                      <a:gd name="T12" fmla="*/ 40 w 48"/>
                      <a:gd name="T13" fmla="*/ 39 h 46"/>
                      <a:gd name="T14" fmla="*/ 36 w 48"/>
                      <a:gd name="T15" fmla="*/ 41 h 46"/>
                      <a:gd name="T16" fmla="*/ 32 w 48"/>
                      <a:gd name="T17" fmla="*/ 43 h 46"/>
                      <a:gd name="T18" fmla="*/ 27 w 48"/>
                      <a:gd name="T19" fmla="*/ 45 h 46"/>
                      <a:gd name="T20" fmla="*/ 25 w 48"/>
                      <a:gd name="T21" fmla="*/ 45 h 46"/>
                      <a:gd name="T22" fmla="*/ 24 w 48"/>
                      <a:gd name="T23" fmla="*/ 45 h 46"/>
                      <a:gd name="T24" fmla="*/ 24 w 48"/>
                      <a:gd name="T25" fmla="*/ 46 h 46"/>
                      <a:gd name="T26" fmla="*/ 14 w 48"/>
                      <a:gd name="T27" fmla="*/ 43 h 46"/>
                      <a:gd name="T28" fmla="*/ 7 w 48"/>
                      <a:gd name="T29" fmla="*/ 39 h 46"/>
                      <a:gd name="T30" fmla="*/ 1 w 48"/>
                      <a:gd name="T31" fmla="*/ 31 h 46"/>
                      <a:gd name="T32" fmla="*/ 0 w 48"/>
                      <a:gd name="T33" fmla="*/ 23 h 46"/>
                      <a:gd name="T34" fmla="*/ 1 w 48"/>
                      <a:gd name="T35" fmla="*/ 13 h 46"/>
                      <a:gd name="T36" fmla="*/ 7 w 48"/>
                      <a:gd name="T37" fmla="*/ 7 h 46"/>
                      <a:gd name="T38" fmla="*/ 14 w 48"/>
                      <a:gd name="T39" fmla="*/ 1 h 46"/>
                      <a:gd name="T40" fmla="*/ 24 w 48"/>
                      <a:gd name="T41" fmla="*/ 0 h 46"/>
                      <a:gd name="T42" fmla="*/ 32 w 48"/>
                      <a:gd name="T43" fmla="*/ 1 h 46"/>
                      <a:gd name="T44" fmla="*/ 40 w 48"/>
                      <a:gd name="T45" fmla="*/ 7 h 46"/>
                      <a:gd name="T46" fmla="*/ 45 w 48"/>
                      <a:gd name="T47" fmla="*/ 13 h 46"/>
                      <a:gd name="T48" fmla="*/ 48 w 48"/>
                      <a:gd name="T49" fmla="*/ 23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8" h="46">
                        <a:moveTo>
                          <a:pt x="48" y="23"/>
                        </a:moveTo>
                        <a:lnTo>
                          <a:pt x="46" y="23"/>
                        </a:lnTo>
                        <a:lnTo>
                          <a:pt x="46" y="24"/>
                        </a:lnTo>
                        <a:lnTo>
                          <a:pt x="46" y="26"/>
                        </a:lnTo>
                        <a:lnTo>
                          <a:pt x="45" y="31"/>
                        </a:lnTo>
                        <a:lnTo>
                          <a:pt x="43" y="34"/>
                        </a:lnTo>
                        <a:lnTo>
                          <a:pt x="40" y="39"/>
                        </a:lnTo>
                        <a:lnTo>
                          <a:pt x="36" y="41"/>
                        </a:lnTo>
                        <a:lnTo>
                          <a:pt x="32" y="43"/>
                        </a:lnTo>
                        <a:lnTo>
                          <a:pt x="27" y="45"/>
                        </a:lnTo>
                        <a:lnTo>
                          <a:pt x="25" y="45"/>
                        </a:lnTo>
                        <a:lnTo>
                          <a:pt x="24" y="45"/>
                        </a:lnTo>
                        <a:lnTo>
                          <a:pt x="24" y="46"/>
                        </a:lnTo>
                        <a:lnTo>
                          <a:pt x="14" y="43"/>
                        </a:lnTo>
                        <a:lnTo>
                          <a:pt x="7" y="39"/>
                        </a:lnTo>
                        <a:lnTo>
                          <a:pt x="1" y="31"/>
                        </a:lnTo>
                        <a:lnTo>
                          <a:pt x="0" y="23"/>
                        </a:lnTo>
                        <a:lnTo>
                          <a:pt x="1" y="13"/>
                        </a:lnTo>
                        <a:lnTo>
                          <a:pt x="7" y="7"/>
                        </a:lnTo>
                        <a:lnTo>
                          <a:pt x="14" y="1"/>
                        </a:lnTo>
                        <a:lnTo>
                          <a:pt x="24" y="0"/>
                        </a:lnTo>
                        <a:lnTo>
                          <a:pt x="32" y="1"/>
                        </a:lnTo>
                        <a:lnTo>
                          <a:pt x="40" y="7"/>
                        </a:lnTo>
                        <a:lnTo>
                          <a:pt x="45" y="13"/>
                        </a:lnTo>
                        <a:lnTo>
                          <a:pt x="48" y="2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7" name="Freeform 381"/>
                  <p:cNvSpPr>
                    <a:spLocks/>
                  </p:cNvSpPr>
                  <p:nvPr/>
                </p:nvSpPr>
                <p:spPr bwMode="auto">
                  <a:xfrm>
                    <a:off x="5215" y="1258"/>
                    <a:ext cx="16" cy="15"/>
                  </a:xfrm>
                  <a:custGeom>
                    <a:avLst/>
                    <a:gdLst>
                      <a:gd name="T0" fmla="*/ 48 w 48"/>
                      <a:gd name="T1" fmla="*/ 23 h 46"/>
                      <a:gd name="T2" fmla="*/ 46 w 48"/>
                      <a:gd name="T3" fmla="*/ 23 h 46"/>
                      <a:gd name="T4" fmla="*/ 46 w 48"/>
                      <a:gd name="T5" fmla="*/ 24 h 46"/>
                      <a:gd name="T6" fmla="*/ 46 w 48"/>
                      <a:gd name="T7" fmla="*/ 27 h 46"/>
                      <a:gd name="T8" fmla="*/ 45 w 48"/>
                      <a:gd name="T9" fmla="*/ 31 h 46"/>
                      <a:gd name="T10" fmla="*/ 43 w 48"/>
                      <a:gd name="T11" fmla="*/ 35 h 46"/>
                      <a:gd name="T12" fmla="*/ 40 w 48"/>
                      <a:gd name="T13" fmla="*/ 39 h 46"/>
                      <a:gd name="T14" fmla="*/ 36 w 48"/>
                      <a:gd name="T15" fmla="*/ 42 h 46"/>
                      <a:gd name="T16" fmla="*/ 32 w 48"/>
                      <a:gd name="T17" fmla="*/ 44 h 46"/>
                      <a:gd name="T18" fmla="*/ 27 w 48"/>
                      <a:gd name="T19" fmla="*/ 45 h 46"/>
                      <a:gd name="T20" fmla="*/ 25 w 48"/>
                      <a:gd name="T21" fmla="*/ 45 h 46"/>
                      <a:gd name="T22" fmla="*/ 24 w 48"/>
                      <a:gd name="T23" fmla="*/ 45 h 46"/>
                      <a:gd name="T24" fmla="*/ 24 w 48"/>
                      <a:gd name="T25" fmla="*/ 46 h 46"/>
                      <a:gd name="T26" fmla="*/ 14 w 48"/>
                      <a:gd name="T27" fmla="*/ 44 h 46"/>
                      <a:gd name="T28" fmla="*/ 7 w 48"/>
                      <a:gd name="T29" fmla="*/ 39 h 46"/>
                      <a:gd name="T30" fmla="*/ 1 w 48"/>
                      <a:gd name="T31" fmla="*/ 31 h 46"/>
                      <a:gd name="T32" fmla="*/ 0 w 48"/>
                      <a:gd name="T33" fmla="*/ 23 h 46"/>
                      <a:gd name="T34" fmla="*/ 1 w 48"/>
                      <a:gd name="T35" fmla="*/ 14 h 46"/>
                      <a:gd name="T36" fmla="*/ 7 w 48"/>
                      <a:gd name="T37" fmla="*/ 7 h 46"/>
                      <a:gd name="T38" fmla="*/ 14 w 48"/>
                      <a:gd name="T39" fmla="*/ 1 h 46"/>
                      <a:gd name="T40" fmla="*/ 24 w 48"/>
                      <a:gd name="T41" fmla="*/ 0 h 46"/>
                      <a:gd name="T42" fmla="*/ 32 w 48"/>
                      <a:gd name="T43" fmla="*/ 1 h 46"/>
                      <a:gd name="T44" fmla="*/ 40 w 48"/>
                      <a:gd name="T45" fmla="*/ 7 h 46"/>
                      <a:gd name="T46" fmla="*/ 45 w 48"/>
                      <a:gd name="T47" fmla="*/ 14 h 46"/>
                      <a:gd name="T48" fmla="*/ 48 w 48"/>
                      <a:gd name="T49" fmla="*/ 23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8" h="46">
                        <a:moveTo>
                          <a:pt x="48" y="23"/>
                        </a:moveTo>
                        <a:lnTo>
                          <a:pt x="46" y="23"/>
                        </a:lnTo>
                        <a:lnTo>
                          <a:pt x="46" y="24"/>
                        </a:lnTo>
                        <a:lnTo>
                          <a:pt x="46" y="27"/>
                        </a:lnTo>
                        <a:lnTo>
                          <a:pt x="45" y="31"/>
                        </a:lnTo>
                        <a:lnTo>
                          <a:pt x="43" y="35"/>
                        </a:lnTo>
                        <a:lnTo>
                          <a:pt x="40" y="39"/>
                        </a:lnTo>
                        <a:lnTo>
                          <a:pt x="36" y="42"/>
                        </a:lnTo>
                        <a:lnTo>
                          <a:pt x="32" y="44"/>
                        </a:lnTo>
                        <a:lnTo>
                          <a:pt x="27" y="45"/>
                        </a:lnTo>
                        <a:lnTo>
                          <a:pt x="25" y="45"/>
                        </a:lnTo>
                        <a:lnTo>
                          <a:pt x="24" y="45"/>
                        </a:lnTo>
                        <a:lnTo>
                          <a:pt x="24" y="46"/>
                        </a:lnTo>
                        <a:lnTo>
                          <a:pt x="14" y="44"/>
                        </a:lnTo>
                        <a:lnTo>
                          <a:pt x="7" y="39"/>
                        </a:lnTo>
                        <a:lnTo>
                          <a:pt x="1" y="31"/>
                        </a:lnTo>
                        <a:lnTo>
                          <a:pt x="0" y="23"/>
                        </a:lnTo>
                        <a:lnTo>
                          <a:pt x="1" y="14"/>
                        </a:lnTo>
                        <a:lnTo>
                          <a:pt x="7" y="7"/>
                        </a:lnTo>
                        <a:lnTo>
                          <a:pt x="14" y="1"/>
                        </a:lnTo>
                        <a:lnTo>
                          <a:pt x="24" y="0"/>
                        </a:lnTo>
                        <a:lnTo>
                          <a:pt x="32" y="1"/>
                        </a:lnTo>
                        <a:lnTo>
                          <a:pt x="40" y="7"/>
                        </a:lnTo>
                        <a:lnTo>
                          <a:pt x="45" y="14"/>
                        </a:lnTo>
                        <a:lnTo>
                          <a:pt x="48" y="2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8" name="Freeform 382"/>
                  <p:cNvSpPr>
                    <a:spLocks/>
                  </p:cNvSpPr>
                  <p:nvPr/>
                </p:nvSpPr>
                <p:spPr bwMode="auto">
                  <a:xfrm>
                    <a:off x="5215" y="1289"/>
                    <a:ext cx="16" cy="15"/>
                  </a:xfrm>
                  <a:custGeom>
                    <a:avLst/>
                    <a:gdLst>
                      <a:gd name="T0" fmla="*/ 48 w 48"/>
                      <a:gd name="T1" fmla="*/ 23 h 47"/>
                      <a:gd name="T2" fmla="*/ 46 w 48"/>
                      <a:gd name="T3" fmla="*/ 23 h 47"/>
                      <a:gd name="T4" fmla="*/ 46 w 48"/>
                      <a:gd name="T5" fmla="*/ 25 h 47"/>
                      <a:gd name="T6" fmla="*/ 46 w 48"/>
                      <a:gd name="T7" fmla="*/ 27 h 47"/>
                      <a:gd name="T8" fmla="*/ 45 w 48"/>
                      <a:gd name="T9" fmla="*/ 32 h 47"/>
                      <a:gd name="T10" fmla="*/ 43 w 48"/>
                      <a:gd name="T11" fmla="*/ 35 h 47"/>
                      <a:gd name="T12" fmla="*/ 40 w 48"/>
                      <a:gd name="T13" fmla="*/ 40 h 47"/>
                      <a:gd name="T14" fmla="*/ 36 w 48"/>
                      <a:gd name="T15" fmla="*/ 42 h 47"/>
                      <a:gd name="T16" fmla="*/ 32 w 48"/>
                      <a:gd name="T17" fmla="*/ 44 h 47"/>
                      <a:gd name="T18" fmla="*/ 27 w 48"/>
                      <a:gd name="T19" fmla="*/ 45 h 47"/>
                      <a:gd name="T20" fmla="*/ 25 w 48"/>
                      <a:gd name="T21" fmla="*/ 45 h 47"/>
                      <a:gd name="T22" fmla="*/ 24 w 48"/>
                      <a:gd name="T23" fmla="*/ 45 h 47"/>
                      <a:gd name="T24" fmla="*/ 24 w 48"/>
                      <a:gd name="T25" fmla="*/ 47 h 47"/>
                      <a:gd name="T26" fmla="*/ 14 w 48"/>
                      <a:gd name="T27" fmla="*/ 44 h 47"/>
                      <a:gd name="T28" fmla="*/ 7 w 48"/>
                      <a:gd name="T29" fmla="*/ 40 h 47"/>
                      <a:gd name="T30" fmla="*/ 1 w 48"/>
                      <a:gd name="T31" fmla="*/ 32 h 47"/>
                      <a:gd name="T32" fmla="*/ 0 w 48"/>
                      <a:gd name="T33" fmla="*/ 23 h 47"/>
                      <a:gd name="T34" fmla="*/ 1 w 48"/>
                      <a:gd name="T35" fmla="*/ 14 h 47"/>
                      <a:gd name="T36" fmla="*/ 7 w 48"/>
                      <a:gd name="T37" fmla="*/ 7 h 47"/>
                      <a:gd name="T38" fmla="*/ 14 w 48"/>
                      <a:gd name="T39" fmla="*/ 2 h 47"/>
                      <a:gd name="T40" fmla="*/ 24 w 48"/>
                      <a:gd name="T41" fmla="*/ 0 h 47"/>
                      <a:gd name="T42" fmla="*/ 32 w 48"/>
                      <a:gd name="T43" fmla="*/ 2 h 47"/>
                      <a:gd name="T44" fmla="*/ 40 w 48"/>
                      <a:gd name="T45" fmla="*/ 7 h 47"/>
                      <a:gd name="T46" fmla="*/ 45 w 48"/>
                      <a:gd name="T47" fmla="*/ 14 h 47"/>
                      <a:gd name="T48" fmla="*/ 48 w 48"/>
                      <a:gd name="T49" fmla="*/ 23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8" h="47">
                        <a:moveTo>
                          <a:pt x="48" y="23"/>
                        </a:moveTo>
                        <a:lnTo>
                          <a:pt x="46" y="23"/>
                        </a:lnTo>
                        <a:lnTo>
                          <a:pt x="46" y="25"/>
                        </a:lnTo>
                        <a:lnTo>
                          <a:pt x="46" y="27"/>
                        </a:lnTo>
                        <a:lnTo>
                          <a:pt x="45" y="32"/>
                        </a:lnTo>
                        <a:lnTo>
                          <a:pt x="43" y="35"/>
                        </a:lnTo>
                        <a:lnTo>
                          <a:pt x="40" y="40"/>
                        </a:lnTo>
                        <a:lnTo>
                          <a:pt x="36" y="42"/>
                        </a:lnTo>
                        <a:lnTo>
                          <a:pt x="32" y="44"/>
                        </a:lnTo>
                        <a:lnTo>
                          <a:pt x="27" y="45"/>
                        </a:lnTo>
                        <a:lnTo>
                          <a:pt x="25" y="45"/>
                        </a:lnTo>
                        <a:lnTo>
                          <a:pt x="24" y="45"/>
                        </a:lnTo>
                        <a:lnTo>
                          <a:pt x="24" y="47"/>
                        </a:lnTo>
                        <a:lnTo>
                          <a:pt x="14" y="44"/>
                        </a:lnTo>
                        <a:lnTo>
                          <a:pt x="7" y="40"/>
                        </a:lnTo>
                        <a:lnTo>
                          <a:pt x="1" y="32"/>
                        </a:lnTo>
                        <a:lnTo>
                          <a:pt x="0" y="23"/>
                        </a:lnTo>
                        <a:lnTo>
                          <a:pt x="1" y="14"/>
                        </a:lnTo>
                        <a:lnTo>
                          <a:pt x="7" y="7"/>
                        </a:lnTo>
                        <a:lnTo>
                          <a:pt x="14" y="2"/>
                        </a:lnTo>
                        <a:lnTo>
                          <a:pt x="24" y="0"/>
                        </a:lnTo>
                        <a:lnTo>
                          <a:pt x="32" y="2"/>
                        </a:lnTo>
                        <a:lnTo>
                          <a:pt x="40" y="7"/>
                        </a:lnTo>
                        <a:lnTo>
                          <a:pt x="45" y="14"/>
                        </a:lnTo>
                        <a:lnTo>
                          <a:pt x="48" y="2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9" name="Freeform 383"/>
                  <p:cNvSpPr>
                    <a:spLocks/>
                  </p:cNvSpPr>
                  <p:nvPr/>
                </p:nvSpPr>
                <p:spPr bwMode="auto">
                  <a:xfrm>
                    <a:off x="5215" y="1320"/>
                    <a:ext cx="16" cy="15"/>
                  </a:xfrm>
                  <a:custGeom>
                    <a:avLst/>
                    <a:gdLst>
                      <a:gd name="T0" fmla="*/ 48 w 48"/>
                      <a:gd name="T1" fmla="*/ 23 h 46"/>
                      <a:gd name="T2" fmla="*/ 46 w 48"/>
                      <a:gd name="T3" fmla="*/ 23 h 46"/>
                      <a:gd name="T4" fmla="*/ 46 w 48"/>
                      <a:gd name="T5" fmla="*/ 24 h 46"/>
                      <a:gd name="T6" fmla="*/ 46 w 48"/>
                      <a:gd name="T7" fmla="*/ 26 h 46"/>
                      <a:gd name="T8" fmla="*/ 45 w 48"/>
                      <a:gd name="T9" fmla="*/ 31 h 46"/>
                      <a:gd name="T10" fmla="*/ 43 w 48"/>
                      <a:gd name="T11" fmla="*/ 34 h 46"/>
                      <a:gd name="T12" fmla="*/ 40 w 48"/>
                      <a:gd name="T13" fmla="*/ 39 h 46"/>
                      <a:gd name="T14" fmla="*/ 36 w 48"/>
                      <a:gd name="T15" fmla="*/ 41 h 46"/>
                      <a:gd name="T16" fmla="*/ 32 w 48"/>
                      <a:gd name="T17" fmla="*/ 44 h 46"/>
                      <a:gd name="T18" fmla="*/ 27 w 48"/>
                      <a:gd name="T19" fmla="*/ 45 h 46"/>
                      <a:gd name="T20" fmla="*/ 25 w 48"/>
                      <a:gd name="T21" fmla="*/ 45 h 46"/>
                      <a:gd name="T22" fmla="*/ 24 w 48"/>
                      <a:gd name="T23" fmla="*/ 45 h 46"/>
                      <a:gd name="T24" fmla="*/ 24 w 48"/>
                      <a:gd name="T25" fmla="*/ 46 h 46"/>
                      <a:gd name="T26" fmla="*/ 14 w 48"/>
                      <a:gd name="T27" fmla="*/ 44 h 46"/>
                      <a:gd name="T28" fmla="*/ 7 w 48"/>
                      <a:gd name="T29" fmla="*/ 39 h 46"/>
                      <a:gd name="T30" fmla="*/ 1 w 48"/>
                      <a:gd name="T31" fmla="*/ 31 h 46"/>
                      <a:gd name="T32" fmla="*/ 0 w 48"/>
                      <a:gd name="T33" fmla="*/ 23 h 46"/>
                      <a:gd name="T34" fmla="*/ 1 w 48"/>
                      <a:gd name="T35" fmla="*/ 14 h 46"/>
                      <a:gd name="T36" fmla="*/ 7 w 48"/>
                      <a:gd name="T37" fmla="*/ 7 h 46"/>
                      <a:gd name="T38" fmla="*/ 14 w 48"/>
                      <a:gd name="T39" fmla="*/ 1 h 46"/>
                      <a:gd name="T40" fmla="*/ 24 w 48"/>
                      <a:gd name="T41" fmla="*/ 0 h 46"/>
                      <a:gd name="T42" fmla="*/ 32 w 48"/>
                      <a:gd name="T43" fmla="*/ 1 h 46"/>
                      <a:gd name="T44" fmla="*/ 40 w 48"/>
                      <a:gd name="T45" fmla="*/ 7 h 46"/>
                      <a:gd name="T46" fmla="*/ 45 w 48"/>
                      <a:gd name="T47" fmla="*/ 14 h 46"/>
                      <a:gd name="T48" fmla="*/ 48 w 48"/>
                      <a:gd name="T49" fmla="*/ 23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8" h="46">
                        <a:moveTo>
                          <a:pt x="48" y="23"/>
                        </a:moveTo>
                        <a:lnTo>
                          <a:pt x="46" y="23"/>
                        </a:lnTo>
                        <a:lnTo>
                          <a:pt x="46" y="24"/>
                        </a:lnTo>
                        <a:lnTo>
                          <a:pt x="46" y="26"/>
                        </a:lnTo>
                        <a:lnTo>
                          <a:pt x="45" y="31"/>
                        </a:lnTo>
                        <a:lnTo>
                          <a:pt x="43" y="34"/>
                        </a:lnTo>
                        <a:lnTo>
                          <a:pt x="40" y="39"/>
                        </a:lnTo>
                        <a:lnTo>
                          <a:pt x="36" y="41"/>
                        </a:lnTo>
                        <a:lnTo>
                          <a:pt x="32" y="44"/>
                        </a:lnTo>
                        <a:lnTo>
                          <a:pt x="27" y="45"/>
                        </a:lnTo>
                        <a:lnTo>
                          <a:pt x="25" y="45"/>
                        </a:lnTo>
                        <a:lnTo>
                          <a:pt x="24" y="45"/>
                        </a:lnTo>
                        <a:lnTo>
                          <a:pt x="24" y="46"/>
                        </a:lnTo>
                        <a:lnTo>
                          <a:pt x="14" y="44"/>
                        </a:lnTo>
                        <a:lnTo>
                          <a:pt x="7" y="39"/>
                        </a:lnTo>
                        <a:lnTo>
                          <a:pt x="1" y="31"/>
                        </a:lnTo>
                        <a:lnTo>
                          <a:pt x="0" y="23"/>
                        </a:lnTo>
                        <a:lnTo>
                          <a:pt x="1" y="14"/>
                        </a:lnTo>
                        <a:lnTo>
                          <a:pt x="7" y="7"/>
                        </a:lnTo>
                        <a:lnTo>
                          <a:pt x="14" y="1"/>
                        </a:lnTo>
                        <a:lnTo>
                          <a:pt x="24" y="0"/>
                        </a:lnTo>
                        <a:lnTo>
                          <a:pt x="32" y="1"/>
                        </a:lnTo>
                        <a:lnTo>
                          <a:pt x="40" y="7"/>
                        </a:lnTo>
                        <a:lnTo>
                          <a:pt x="45" y="14"/>
                        </a:lnTo>
                        <a:lnTo>
                          <a:pt x="48" y="2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0" name="Freeform 384"/>
                  <p:cNvSpPr>
                    <a:spLocks/>
                  </p:cNvSpPr>
                  <p:nvPr/>
                </p:nvSpPr>
                <p:spPr bwMode="auto">
                  <a:xfrm>
                    <a:off x="5215" y="1350"/>
                    <a:ext cx="16" cy="16"/>
                  </a:xfrm>
                  <a:custGeom>
                    <a:avLst/>
                    <a:gdLst>
                      <a:gd name="T0" fmla="*/ 48 w 48"/>
                      <a:gd name="T1" fmla="*/ 23 h 46"/>
                      <a:gd name="T2" fmla="*/ 46 w 48"/>
                      <a:gd name="T3" fmla="*/ 23 h 46"/>
                      <a:gd name="T4" fmla="*/ 46 w 48"/>
                      <a:gd name="T5" fmla="*/ 24 h 46"/>
                      <a:gd name="T6" fmla="*/ 46 w 48"/>
                      <a:gd name="T7" fmla="*/ 27 h 46"/>
                      <a:gd name="T8" fmla="*/ 45 w 48"/>
                      <a:gd name="T9" fmla="*/ 31 h 46"/>
                      <a:gd name="T10" fmla="*/ 43 w 48"/>
                      <a:gd name="T11" fmla="*/ 35 h 46"/>
                      <a:gd name="T12" fmla="*/ 40 w 48"/>
                      <a:gd name="T13" fmla="*/ 39 h 46"/>
                      <a:gd name="T14" fmla="*/ 36 w 48"/>
                      <a:gd name="T15" fmla="*/ 42 h 46"/>
                      <a:gd name="T16" fmla="*/ 32 w 48"/>
                      <a:gd name="T17" fmla="*/ 44 h 46"/>
                      <a:gd name="T18" fmla="*/ 27 w 48"/>
                      <a:gd name="T19" fmla="*/ 45 h 46"/>
                      <a:gd name="T20" fmla="*/ 25 w 48"/>
                      <a:gd name="T21" fmla="*/ 45 h 46"/>
                      <a:gd name="T22" fmla="*/ 24 w 48"/>
                      <a:gd name="T23" fmla="*/ 45 h 46"/>
                      <a:gd name="T24" fmla="*/ 24 w 48"/>
                      <a:gd name="T25" fmla="*/ 46 h 46"/>
                      <a:gd name="T26" fmla="*/ 14 w 48"/>
                      <a:gd name="T27" fmla="*/ 44 h 46"/>
                      <a:gd name="T28" fmla="*/ 7 w 48"/>
                      <a:gd name="T29" fmla="*/ 39 h 46"/>
                      <a:gd name="T30" fmla="*/ 1 w 48"/>
                      <a:gd name="T31" fmla="*/ 31 h 46"/>
                      <a:gd name="T32" fmla="*/ 0 w 48"/>
                      <a:gd name="T33" fmla="*/ 23 h 46"/>
                      <a:gd name="T34" fmla="*/ 1 w 48"/>
                      <a:gd name="T35" fmla="*/ 14 h 46"/>
                      <a:gd name="T36" fmla="*/ 7 w 48"/>
                      <a:gd name="T37" fmla="*/ 7 h 46"/>
                      <a:gd name="T38" fmla="*/ 14 w 48"/>
                      <a:gd name="T39" fmla="*/ 1 h 46"/>
                      <a:gd name="T40" fmla="*/ 24 w 48"/>
                      <a:gd name="T41" fmla="*/ 0 h 46"/>
                      <a:gd name="T42" fmla="*/ 32 w 48"/>
                      <a:gd name="T43" fmla="*/ 1 h 46"/>
                      <a:gd name="T44" fmla="*/ 40 w 48"/>
                      <a:gd name="T45" fmla="*/ 7 h 46"/>
                      <a:gd name="T46" fmla="*/ 45 w 48"/>
                      <a:gd name="T47" fmla="*/ 14 h 46"/>
                      <a:gd name="T48" fmla="*/ 48 w 48"/>
                      <a:gd name="T49" fmla="*/ 23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8" h="46">
                        <a:moveTo>
                          <a:pt x="48" y="23"/>
                        </a:moveTo>
                        <a:lnTo>
                          <a:pt x="46" y="23"/>
                        </a:lnTo>
                        <a:lnTo>
                          <a:pt x="46" y="24"/>
                        </a:lnTo>
                        <a:lnTo>
                          <a:pt x="46" y="27"/>
                        </a:lnTo>
                        <a:lnTo>
                          <a:pt x="45" y="31"/>
                        </a:lnTo>
                        <a:lnTo>
                          <a:pt x="43" y="35"/>
                        </a:lnTo>
                        <a:lnTo>
                          <a:pt x="40" y="39"/>
                        </a:lnTo>
                        <a:lnTo>
                          <a:pt x="36" y="42"/>
                        </a:lnTo>
                        <a:lnTo>
                          <a:pt x="32" y="44"/>
                        </a:lnTo>
                        <a:lnTo>
                          <a:pt x="27" y="45"/>
                        </a:lnTo>
                        <a:lnTo>
                          <a:pt x="25" y="45"/>
                        </a:lnTo>
                        <a:lnTo>
                          <a:pt x="24" y="45"/>
                        </a:lnTo>
                        <a:lnTo>
                          <a:pt x="24" y="46"/>
                        </a:lnTo>
                        <a:lnTo>
                          <a:pt x="14" y="44"/>
                        </a:lnTo>
                        <a:lnTo>
                          <a:pt x="7" y="39"/>
                        </a:lnTo>
                        <a:lnTo>
                          <a:pt x="1" y="31"/>
                        </a:lnTo>
                        <a:lnTo>
                          <a:pt x="0" y="23"/>
                        </a:lnTo>
                        <a:lnTo>
                          <a:pt x="1" y="14"/>
                        </a:lnTo>
                        <a:lnTo>
                          <a:pt x="7" y="7"/>
                        </a:lnTo>
                        <a:lnTo>
                          <a:pt x="14" y="1"/>
                        </a:lnTo>
                        <a:lnTo>
                          <a:pt x="24" y="0"/>
                        </a:lnTo>
                        <a:lnTo>
                          <a:pt x="32" y="1"/>
                        </a:lnTo>
                        <a:lnTo>
                          <a:pt x="40" y="7"/>
                        </a:lnTo>
                        <a:lnTo>
                          <a:pt x="45" y="14"/>
                        </a:lnTo>
                        <a:lnTo>
                          <a:pt x="48" y="2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1" name="Freeform 385"/>
                  <p:cNvSpPr>
                    <a:spLocks/>
                  </p:cNvSpPr>
                  <p:nvPr/>
                </p:nvSpPr>
                <p:spPr bwMode="auto">
                  <a:xfrm>
                    <a:off x="5215" y="1381"/>
                    <a:ext cx="16" cy="16"/>
                  </a:xfrm>
                  <a:custGeom>
                    <a:avLst/>
                    <a:gdLst>
                      <a:gd name="T0" fmla="*/ 48 w 48"/>
                      <a:gd name="T1" fmla="*/ 23 h 46"/>
                      <a:gd name="T2" fmla="*/ 46 w 48"/>
                      <a:gd name="T3" fmla="*/ 23 h 46"/>
                      <a:gd name="T4" fmla="*/ 46 w 48"/>
                      <a:gd name="T5" fmla="*/ 24 h 46"/>
                      <a:gd name="T6" fmla="*/ 46 w 48"/>
                      <a:gd name="T7" fmla="*/ 26 h 46"/>
                      <a:gd name="T8" fmla="*/ 45 w 48"/>
                      <a:gd name="T9" fmla="*/ 31 h 46"/>
                      <a:gd name="T10" fmla="*/ 43 w 48"/>
                      <a:gd name="T11" fmla="*/ 34 h 46"/>
                      <a:gd name="T12" fmla="*/ 40 w 48"/>
                      <a:gd name="T13" fmla="*/ 39 h 46"/>
                      <a:gd name="T14" fmla="*/ 36 w 48"/>
                      <a:gd name="T15" fmla="*/ 41 h 46"/>
                      <a:gd name="T16" fmla="*/ 32 w 48"/>
                      <a:gd name="T17" fmla="*/ 43 h 46"/>
                      <a:gd name="T18" fmla="*/ 27 w 48"/>
                      <a:gd name="T19" fmla="*/ 45 h 46"/>
                      <a:gd name="T20" fmla="*/ 25 w 48"/>
                      <a:gd name="T21" fmla="*/ 45 h 46"/>
                      <a:gd name="T22" fmla="*/ 24 w 48"/>
                      <a:gd name="T23" fmla="*/ 45 h 46"/>
                      <a:gd name="T24" fmla="*/ 24 w 48"/>
                      <a:gd name="T25" fmla="*/ 46 h 46"/>
                      <a:gd name="T26" fmla="*/ 14 w 48"/>
                      <a:gd name="T27" fmla="*/ 43 h 46"/>
                      <a:gd name="T28" fmla="*/ 7 w 48"/>
                      <a:gd name="T29" fmla="*/ 39 h 46"/>
                      <a:gd name="T30" fmla="*/ 1 w 48"/>
                      <a:gd name="T31" fmla="*/ 31 h 46"/>
                      <a:gd name="T32" fmla="*/ 0 w 48"/>
                      <a:gd name="T33" fmla="*/ 23 h 46"/>
                      <a:gd name="T34" fmla="*/ 1 w 48"/>
                      <a:gd name="T35" fmla="*/ 13 h 46"/>
                      <a:gd name="T36" fmla="*/ 7 w 48"/>
                      <a:gd name="T37" fmla="*/ 6 h 46"/>
                      <a:gd name="T38" fmla="*/ 14 w 48"/>
                      <a:gd name="T39" fmla="*/ 1 h 46"/>
                      <a:gd name="T40" fmla="*/ 24 w 48"/>
                      <a:gd name="T41" fmla="*/ 0 h 46"/>
                      <a:gd name="T42" fmla="*/ 32 w 48"/>
                      <a:gd name="T43" fmla="*/ 1 h 46"/>
                      <a:gd name="T44" fmla="*/ 40 w 48"/>
                      <a:gd name="T45" fmla="*/ 6 h 46"/>
                      <a:gd name="T46" fmla="*/ 45 w 48"/>
                      <a:gd name="T47" fmla="*/ 13 h 46"/>
                      <a:gd name="T48" fmla="*/ 48 w 48"/>
                      <a:gd name="T49" fmla="*/ 23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8" h="46">
                        <a:moveTo>
                          <a:pt x="48" y="23"/>
                        </a:moveTo>
                        <a:lnTo>
                          <a:pt x="46" y="23"/>
                        </a:lnTo>
                        <a:lnTo>
                          <a:pt x="46" y="24"/>
                        </a:lnTo>
                        <a:lnTo>
                          <a:pt x="46" y="26"/>
                        </a:lnTo>
                        <a:lnTo>
                          <a:pt x="45" y="31"/>
                        </a:lnTo>
                        <a:lnTo>
                          <a:pt x="43" y="34"/>
                        </a:lnTo>
                        <a:lnTo>
                          <a:pt x="40" y="39"/>
                        </a:lnTo>
                        <a:lnTo>
                          <a:pt x="36" y="41"/>
                        </a:lnTo>
                        <a:lnTo>
                          <a:pt x="32" y="43"/>
                        </a:lnTo>
                        <a:lnTo>
                          <a:pt x="27" y="45"/>
                        </a:lnTo>
                        <a:lnTo>
                          <a:pt x="25" y="45"/>
                        </a:lnTo>
                        <a:lnTo>
                          <a:pt x="24" y="45"/>
                        </a:lnTo>
                        <a:lnTo>
                          <a:pt x="24" y="46"/>
                        </a:lnTo>
                        <a:lnTo>
                          <a:pt x="14" y="43"/>
                        </a:lnTo>
                        <a:lnTo>
                          <a:pt x="7" y="39"/>
                        </a:lnTo>
                        <a:lnTo>
                          <a:pt x="1" y="31"/>
                        </a:lnTo>
                        <a:lnTo>
                          <a:pt x="0" y="23"/>
                        </a:lnTo>
                        <a:lnTo>
                          <a:pt x="1" y="13"/>
                        </a:lnTo>
                        <a:lnTo>
                          <a:pt x="7" y="6"/>
                        </a:lnTo>
                        <a:lnTo>
                          <a:pt x="14" y="1"/>
                        </a:lnTo>
                        <a:lnTo>
                          <a:pt x="24" y="0"/>
                        </a:lnTo>
                        <a:lnTo>
                          <a:pt x="32" y="1"/>
                        </a:lnTo>
                        <a:lnTo>
                          <a:pt x="40" y="6"/>
                        </a:lnTo>
                        <a:lnTo>
                          <a:pt x="45" y="13"/>
                        </a:lnTo>
                        <a:lnTo>
                          <a:pt x="48" y="2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" name="Freeform 386"/>
                  <p:cNvSpPr>
                    <a:spLocks/>
                  </p:cNvSpPr>
                  <p:nvPr/>
                </p:nvSpPr>
                <p:spPr bwMode="auto">
                  <a:xfrm>
                    <a:off x="5215" y="1412"/>
                    <a:ext cx="16" cy="15"/>
                  </a:xfrm>
                  <a:custGeom>
                    <a:avLst/>
                    <a:gdLst>
                      <a:gd name="T0" fmla="*/ 48 w 48"/>
                      <a:gd name="T1" fmla="*/ 23 h 46"/>
                      <a:gd name="T2" fmla="*/ 46 w 48"/>
                      <a:gd name="T3" fmla="*/ 23 h 46"/>
                      <a:gd name="T4" fmla="*/ 46 w 48"/>
                      <a:gd name="T5" fmla="*/ 24 h 46"/>
                      <a:gd name="T6" fmla="*/ 46 w 48"/>
                      <a:gd name="T7" fmla="*/ 26 h 46"/>
                      <a:gd name="T8" fmla="*/ 45 w 48"/>
                      <a:gd name="T9" fmla="*/ 31 h 46"/>
                      <a:gd name="T10" fmla="*/ 43 w 48"/>
                      <a:gd name="T11" fmla="*/ 35 h 46"/>
                      <a:gd name="T12" fmla="*/ 40 w 48"/>
                      <a:gd name="T13" fmla="*/ 39 h 46"/>
                      <a:gd name="T14" fmla="*/ 36 w 48"/>
                      <a:gd name="T15" fmla="*/ 41 h 46"/>
                      <a:gd name="T16" fmla="*/ 32 w 48"/>
                      <a:gd name="T17" fmla="*/ 44 h 46"/>
                      <a:gd name="T18" fmla="*/ 27 w 48"/>
                      <a:gd name="T19" fmla="*/ 45 h 46"/>
                      <a:gd name="T20" fmla="*/ 25 w 48"/>
                      <a:gd name="T21" fmla="*/ 45 h 46"/>
                      <a:gd name="T22" fmla="*/ 24 w 48"/>
                      <a:gd name="T23" fmla="*/ 45 h 46"/>
                      <a:gd name="T24" fmla="*/ 24 w 48"/>
                      <a:gd name="T25" fmla="*/ 46 h 46"/>
                      <a:gd name="T26" fmla="*/ 14 w 48"/>
                      <a:gd name="T27" fmla="*/ 44 h 46"/>
                      <a:gd name="T28" fmla="*/ 7 w 48"/>
                      <a:gd name="T29" fmla="*/ 39 h 46"/>
                      <a:gd name="T30" fmla="*/ 1 w 48"/>
                      <a:gd name="T31" fmla="*/ 31 h 46"/>
                      <a:gd name="T32" fmla="*/ 0 w 48"/>
                      <a:gd name="T33" fmla="*/ 23 h 46"/>
                      <a:gd name="T34" fmla="*/ 1 w 48"/>
                      <a:gd name="T35" fmla="*/ 14 h 46"/>
                      <a:gd name="T36" fmla="*/ 7 w 48"/>
                      <a:gd name="T37" fmla="*/ 7 h 46"/>
                      <a:gd name="T38" fmla="*/ 14 w 48"/>
                      <a:gd name="T39" fmla="*/ 1 h 46"/>
                      <a:gd name="T40" fmla="*/ 24 w 48"/>
                      <a:gd name="T41" fmla="*/ 0 h 46"/>
                      <a:gd name="T42" fmla="*/ 32 w 48"/>
                      <a:gd name="T43" fmla="*/ 1 h 46"/>
                      <a:gd name="T44" fmla="*/ 40 w 48"/>
                      <a:gd name="T45" fmla="*/ 7 h 46"/>
                      <a:gd name="T46" fmla="*/ 45 w 48"/>
                      <a:gd name="T47" fmla="*/ 14 h 46"/>
                      <a:gd name="T48" fmla="*/ 48 w 48"/>
                      <a:gd name="T49" fmla="*/ 23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8" h="46">
                        <a:moveTo>
                          <a:pt x="48" y="23"/>
                        </a:moveTo>
                        <a:lnTo>
                          <a:pt x="46" y="23"/>
                        </a:lnTo>
                        <a:lnTo>
                          <a:pt x="46" y="24"/>
                        </a:lnTo>
                        <a:lnTo>
                          <a:pt x="46" y="26"/>
                        </a:lnTo>
                        <a:lnTo>
                          <a:pt x="45" y="31"/>
                        </a:lnTo>
                        <a:lnTo>
                          <a:pt x="43" y="35"/>
                        </a:lnTo>
                        <a:lnTo>
                          <a:pt x="40" y="39"/>
                        </a:lnTo>
                        <a:lnTo>
                          <a:pt x="36" y="41"/>
                        </a:lnTo>
                        <a:lnTo>
                          <a:pt x="32" y="44"/>
                        </a:lnTo>
                        <a:lnTo>
                          <a:pt x="27" y="45"/>
                        </a:lnTo>
                        <a:lnTo>
                          <a:pt x="25" y="45"/>
                        </a:lnTo>
                        <a:lnTo>
                          <a:pt x="24" y="45"/>
                        </a:lnTo>
                        <a:lnTo>
                          <a:pt x="24" y="46"/>
                        </a:lnTo>
                        <a:lnTo>
                          <a:pt x="14" y="44"/>
                        </a:lnTo>
                        <a:lnTo>
                          <a:pt x="7" y="39"/>
                        </a:lnTo>
                        <a:lnTo>
                          <a:pt x="1" y="31"/>
                        </a:lnTo>
                        <a:lnTo>
                          <a:pt x="0" y="23"/>
                        </a:lnTo>
                        <a:lnTo>
                          <a:pt x="1" y="14"/>
                        </a:lnTo>
                        <a:lnTo>
                          <a:pt x="7" y="7"/>
                        </a:lnTo>
                        <a:lnTo>
                          <a:pt x="14" y="1"/>
                        </a:lnTo>
                        <a:lnTo>
                          <a:pt x="24" y="0"/>
                        </a:lnTo>
                        <a:lnTo>
                          <a:pt x="32" y="1"/>
                        </a:lnTo>
                        <a:lnTo>
                          <a:pt x="40" y="7"/>
                        </a:lnTo>
                        <a:lnTo>
                          <a:pt x="45" y="14"/>
                        </a:lnTo>
                        <a:lnTo>
                          <a:pt x="48" y="2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3" name="Freeform 387"/>
                  <p:cNvSpPr>
                    <a:spLocks/>
                  </p:cNvSpPr>
                  <p:nvPr/>
                </p:nvSpPr>
                <p:spPr bwMode="auto">
                  <a:xfrm>
                    <a:off x="5215" y="1443"/>
                    <a:ext cx="16" cy="15"/>
                  </a:xfrm>
                  <a:custGeom>
                    <a:avLst/>
                    <a:gdLst>
                      <a:gd name="T0" fmla="*/ 48 w 48"/>
                      <a:gd name="T1" fmla="*/ 23 h 46"/>
                      <a:gd name="T2" fmla="*/ 46 w 48"/>
                      <a:gd name="T3" fmla="*/ 23 h 46"/>
                      <a:gd name="T4" fmla="*/ 46 w 48"/>
                      <a:gd name="T5" fmla="*/ 25 h 46"/>
                      <a:gd name="T6" fmla="*/ 46 w 48"/>
                      <a:gd name="T7" fmla="*/ 27 h 46"/>
                      <a:gd name="T8" fmla="*/ 45 w 48"/>
                      <a:gd name="T9" fmla="*/ 31 h 46"/>
                      <a:gd name="T10" fmla="*/ 43 w 48"/>
                      <a:gd name="T11" fmla="*/ 35 h 46"/>
                      <a:gd name="T12" fmla="*/ 40 w 48"/>
                      <a:gd name="T13" fmla="*/ 40 h 46"/>
                      <a:gd name="T14" fmla="*/ 36 w 48"/>
                      <a:gd name="T15" fmla="*/ 42 h 46"/>
                      <a:gd name="T16" fmla="*/ 32 w 48"/>
                      <a:gd name="T17" fmla="*/ 44 h 46"/>
                      <a:gd name="T18" fmla="*/ 27 w 48"/>
                      <a:gd name="T19" fmla="*/ 45 h 46"/>
                      <a:gd name="T20" fmla="*/ 25 w 48"/>
                      <a:gd name="T21" fmla="*/ 45 h 46"/>
                      <a:gd name="T22" fmla="*/ 24 w 48"/>
                      <a:gd name="T23" fmla="*/ 45 h 46"/>
                      <a:gd name="T24" fmla="*/ 24 w 48"/>
                      <a:gd name="T25" fmla="*/ 46 h 46"/>
                      <a:gd name="T26" fmla="*/ 14 w 48"/>
                      <a:gd name="T27" fmla="*/ 44 h 46"/>
                      <a:gd name="T28" fmla="*/ 7 w 48"/>
                      <a:gd name="T29" fmla="*/ 40 h 46"/>
                      <a:gd name="T30" fmla="*/ 1 w 48"/>
                      <a:gd name="T31" fmla="*/ 31 h 46"/>
                      <a:gd name="T32" fmla="*/ 0 w 48"/>
                      <a:gd name="T33" fmla="*/ 23 h 46"/>
                      <a:gd name="T34" fmla="*/ 1 w 48"/>
                      <a:gd name="T35" fmla="*/ 14 h 46"/>
                      <a:gd name="T36" fmla="*/ 7 w 48"/>
                      <a:gd name="T37" fmla="*/ 7 h 46"/>
                      <a:gd name="T38" fmla="*/ 14 w 48"/>
                      <a:gd name="T39" fmla="*/ 1 h 46"/>
                      <a:gd name="T40" fmla="*/ 24 w 48"/>
                      <a:gd name="T41" fmla="*/ 0 h 46"/>
                      <a:gd name="T42" fmla="*/ 32 w 48"/>
                      <a:gd name="T43" fmla="*/ 1 h 46"/>
                      <a:gd name="T44" fmla="*/ 40 w 48"/>
                      <a:gd name="T45" fmla="*/ 7 h 46"/>
                      <a:gd name="T46" fmla="*/ 45 w 48"/>
                      <a:gd name="T47" fmla="*/ 14 h 46"/>
                      <a:gd name="T48" fmla="*/ 48 w 48"/>
                      <a:gd name="T49" fmla="*/ 23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8" h="46">
                        <a:moveTo>
                          <a:pt x="48" y="23"/>
                        </a:moveTo>
                        <a:lnTo>
                          <a:pt x="46" y="23"/>
                        </a:lnTo>
                        <a:lnTo>
                          <a:pt x="46" y="25"/>
                        </a:lnTo>
                        <a:lnTo>
                          <a:pt x="46" y="27"/>
                        </a:lnTo>
                        <a:lnTo>
                          <a:pt x="45" y="31"/>
                        </a:lnTo>
                        <a:lnTo>
                          <a:pt x="43" y="35"/>
                        </a:lnTo>
                        <a:lnTo>
                          <a:pt x="40" y="40"/>
                        </a:lnTo>
                        <a:lnTo>
                          <a:pt x="36" y="42"/>
                        </a:lnTo>
                        <a:lnTo>
                          <a:pt x="32" y="44"/>
                        </a:lnTo>
                        <a:lnTo>
                          <a:pt x="27" y="45"/>
                        </a:lnTo>
                        <a:lnTo>
                          <a:pt x="25" y="45"/>
                        </a:lnTo>
                        <a:lnTo>
                          <a:pt x="24" y="45"/>
                        </a:lnTo>
                        <a:lnTo>
                          <a:pt x="24" y="46"/>
                        </a:lnTo>
                        <a:lnTo>
                          <a:pt x="14" y="44"/>
                        </a:lnTo>
                        <a:lnTo>
                          <a:pt x="7" y="40"/>
                        </a:lnTo>
                        <a:lnTo>
                          <a:pt x="1" y="31"/>
                        </a:lnTo>
                        <a:lnTo>
                          <a:pt x="0" y="23"/>
                        </a:lnTo>
                        <a:lnTo>
                          <a:pt x="1" y="14"/>
                        </a:lnTo>
                        <a:lnTo>
                          <a:pt x="7" y="7"/>
                        </a:lnTo>
                        <a:lnTo>
                          <a:pt x="14" y="1"/>
                        </a:lnTo>
                        <a:lnTo>
                          <a:pt x="24" y="0"/>
                        </a:lnTo>
                        <a:lnTo>
                          <a:pt x="32" y="1"/>
                        </a:lnTo>
                        <a:lnTo>
                          <a:pt x="40" y="7"/>
                        </a:lnTo>
                        <a:lnTo>
                          <a:pt x="45" y="14"/>
                        </a:lnTo>
                        <a:lnTo>
                          <a:pt x="48" y="2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4" name="Freeform 388"/>
                  <p:cNvSpPr>
                    <a:spLocks/>
                  </p:cNvSpPr>
                  <p:nvPr/>
                </p:nvSpPr>
                <p:spPr bwMode="auto">
                  <a:xfrm>
                    <a:off x="5215" y="1474"/>
                    <a:ext cx="16" cy="15"/>
                  </a:xfrm>
                  <a:custGeom>
                    <a:avLst/>
                    <a:gdLst>
                      <a:gd name="T0" fmla="*/ 48 w 48"/>
                      <a:gd name="T1" fmla="*/ 23 h 46"/>
                      <a:gd name="T2" fmla="*/ 46 w 48"/>
                      <a:gd name="T3" fmla="*/ 23 h 46"/>
                      <a:gd name="T4" fmla="*/ 46 w 48"/>
                      <a:gd name="T5" fmla="*/ 24 h 46"/>
                      <a:gd name="T6" fmla="*/ 46 w 48"/>
                      <a:gd name="T7" fmla="*/ 26 h 46"/>
                      <a:gd name="T8" fmla="*/ 45 w 48"/>
                      <a:gd name="T9" fmla="*/ 31 h 46"/>
                      <a:gd name="T10" fmla="*/ 43 w 48"/>
                      <a:gd name="T11" fmla="*/ 34 h 46"/>
                      <a:gd name="T12" fmla="*/ 40 w 48"/>
                      <a:gd name="T13" fmla="*/ 39 h 46"/>
                      <a:gd name="T14" fmla="*/ 36 w 48"/>
                      <a:gd name="T15" fmla="*/ 41 h 46"/>
                      <a:gd name="T16" fmla="*/ 32 w 48"/>
                      <a:gd name="T17" fmla="*/ 44 h 46"/>
                      <a:gd name="T18" fmla="*/ 27 w 48"/>
                      <a:gd name="T19" fmla="*/ 45 h 46"/>
                      <a:gd name="T20" fmla="*/ 25 w 48"/>
                      <a:gd name="T21" fmla="*/ 45 h 46"/>
                      <a:gd name="T22" fmla="*/ 24 w 48"/>
                      <a:gd name="T23" fmla="*/ 45 h 46"/>
                      <a:gd name="T24" fmla="*/ 24 w 48"/>
                      <a:gd name="T25" fmla="*/ 46 h 46"/>
                      <a:gd name="T26" fmla="*/ 14 w 48"/>
                      <a:gd name="T27" fmla="*/ 44 h 46"/>
                      <a:gd name="T28" fmla="*/ 7 w 48"/>
                      <a:gd name="T29" fmla="*/ 39 h 46"/>
                      <a:gd name="T30" fmla="*/ 1 w 48"/>
                      <a:gd name="T31" fmla="*/ 31 h 46"/>
                      <a:gd name="T32" fmla="*/ 0 w 48"/>
                      <a:gd name="T33" fmla="*/ 23 h 46"/>
                      <a:gd name="T34" fmla="*/ 1 w 48"/>
                      <a:gd name="T35" fmla="*/ 14 h 46"/>
                      <a:gd name="T36" fmla="*/ 7 w 48"/>
                      <a:gd name="T37" fmla="*/ 7 h 46"/>
                      <a:gd name="T38" fmla="*/ 14 w 48"/>
                      <a:gd name="T39" fmla="*/ 1 h 46"/>
                      <a:gd name="T40" fmla="*/ 24 w 48"/>
                      <a:gd name="T41" fmla="*/ 0 h 46"/>
                      <a:gd name="T42" fmla="*/ 32 w 48"/>
                      <a:gd name="T43" fmla="*/ 1 h 46"/>
                      <a:gd name="T44" fmla="*/ 40 w 48"/>
                      <a:gd name="T45" fmla="*/ 7 h 46"/>
                      <a:gd name="T46" fmla="*/ 45 w 48"/>
                      <a:gd name="T47" fmla="*/ 14 h 46"/>
                      <a:gd name="T48" fmla="*/ 48 w 48"/>
                      <a:gd name="T49" fmla="*/ 23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8" h="46">
                        <a:moveTo>
                          <a:pt x="48" y="23"/>
                        </a:moveTo>
                        <a:lnTo>
                          <a:pt x="46" y="23"/>
                        </a:lnTo>
                        <a:lnTo>
                          <a:pt x="46" y="24"/>
                        </a:lnTo>
                        <a:lnTo>
                          <a:pt x="46" y="26"/>
                        </a:lnTo>
                        <a:lnTo>
                          <a:pt x="45" y="31"/>
                        </a:lnTo>
                        <a:lnTo>
                          <a:pt x="43" y="34"/>
                        </a:lnTo>
                        <a:lnTo>
                          <a:pt x="40" y="39"/>
                        </a:lnTo>
                        <a:lnTo>
                          <a:pt x="36" y="41"/>
                        </a:lnTo>
                        <a:lnTo>
                          <a:pt x="32" y="44"/>
                        </a:lnTo>
                        <a:lnTo>
                          <a:pt x="27" y="45"/>
                        </a:lnTo>
                        <a:lnTo>
                          <a:pt x="25" y="45"/>
                        </a:lnTo>
                        <a:lnTo>
                          <a:pt x="24" y="45"/>
                        </a:lnTo>
                        <a:lnTo>
                          <a:pt x="24" y="46"/>
                        </a:lnTo>
                        <a:lnTo>
                          <a:pt x="14" y="44"/>
                        </a:lnTo>
                        <a:lnTo>
                          <a:pt x="7" y="39"/>
                        </a:lnTo>
                        <a:lnTo>
                          <a:pt x="1" y="31"/>
                        </a:lnTo>
                        <a:lnTo>
                          <a:pt x="0" y="23"/>
                        </a:lnTo>
                        <a:lnTo>
                          <a:pt x="1" y="14"/>
                        </a:lnTo>
                        <a:lnTo>
                          <a:pt x="7" y="7"/>
                        </a:lnTo>
                        <a:lnTo>
                          <a:pt x="14" y="1"/>
                        </a:lnTo>
                        <a:lnTo>
                          <a:pt x="24" y="0"/>
                        </a:lnTo>
                        <a:lnTo>
                          <a:pt x="32" y="1"/>
                        </a:lnTo>
                        <a:lnTo>
                          <a:pt x="40" y="7"/>
                        </a:lnTo>
                        <a:lnTo>
                          <a:pt x="45" y="14"/>
                        </a:lnTo>
                        <a:lnTo>
                          <a:pt x="48" y="2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5" name="Freeform 389"/>
                  <p:cNvSpPr>
                    <a:spLocks/>
                  </p:cNvSpPr>
                  <p:nvPr/>
                </p:nvSpPr>
                <p:spPr bwMode="auto">
                  <a:xfrm>
                    <a:off x="5215" y="1504"/>
                    <a:ext cx="16" cy="16"/>
                  </a:xfrm>
                  <a:custGeom>
                    <a:avLst/>
                    <a:gdLst>
                      <a:gd name="T0" fmla="*/ 48 w 48"/>
                      <a:gd name="T1" fmla="*/ 23 h 46"/>
                      <a:gd name="T2" fmla="*/ 46 w 48"/>
                      <a:gd name="T3" fmla="*/ 23 h 46"/>
                      <a:gd name="T4" fmla="*/ 46 w 48"/>
                      <a:gd name="T5" fmla="*/ 24 h 46"/>
                      <a:gd name="T6" fmla="*/ 46 w 48"/>
                      <a:gd name="T7" fmla="*/ 27 h 46"/>
                      <a:gd name="T8" fmla="*/ 45 w 48"/>
                      <a:gd name="T9" fmla="*/ 31 h 46"/>
                      <a:gd name="T10" fmla="*/ 43 w 48"/>
                      <a:gd name="T11" fmla="*/ 35 h 46"/>
                      <a:gd name="T12" fmla="*/ 40 w 48"/>
                      <a:gd name="T13" fmla="*/ 39 h 46"/>
                      <a:gd name="T14" fmla="*/ 36 w 48"/>
                      <a:gd name="T15" fmla="*/ 42 h 46"/>
                      <a:gd name="T16" fmla="*/ 32 w 48"/>
                      <a:gd name="T17" fmla="*/ 44 h 46"/>
                      <a:gd name="T18" fmla="*/ 27 w 48"/>
                      <a:gd name="T19" fmla="*/ 45 h 46"/>
                      <a:gd name="T20" fmla="*/ 25 w 48"/>
                      <a:gd name="T21" fmla="*/ 45 h 46"/>
                      <a:gd name="T22" fmla="*/ 24 w 48"/>
                      <a:gd name="T23" fmla="*/ 45 h 46"/>
                      <a:gd name="T24" fmla="*/ 24 w 48"/>
                      <a:gd name="T25" fmla="*/ 46 h 46"/>
                      <a:gd name="T26" fmla="*/ 14 w 48"/>
                      <a:gd name="T27" fmla="*/ 44 h 46"/>
                      <a:gd name="T28" fmla="*/ 7 w 48"/>
                      <a:gd name="T29" fmla="*/ 39 h 46"/>
                      <a:gd name="T30" fmla="*/ 1 w 48"/>
                      <a:gd name="T31" fmla="*/ 31 h 46"/>
                      <a:gd name="T32" fmla="*/ 0 w 48"/>
                      <a:gd name="T33" fmla="*/ 23 h 46"/>
                      <a:gd name="T34" fmla="*/ 1 w 48"/>
                      <a:gd name="T35" fmla="*/ 14 h 46"/>
                      <a:gd name="T36" fmla="*/ 7 w 48"/>
                      <a:gd name="T37" fmla="*/ 7 h 46"/>
                      <a:gd name="T38" fmla="*/ 14 w 48"/>
                      <a:gd name="T39" fmla="*/ 1 h 46"/>
                      <a:gd name="T40" fmla="*/ 24 w 48"/>
                      <a:gd name="T41" fmla="*/ 0 h 46"/>
                      <a:gd name="T42" fmla="*/ 32 w 48"/>
                      <a:gd name="T43" fmla="*/ 1 h 46"/>
                      <a:gd name="T44" fmla="*/ 40 w 48"/>
                      <a:gd name="T45" fmla="*/ 7 h 46"/>
                      <a:gd name="T46" fmla="*/ 45 w 48"/>
                      <a:gd name="T47" fmla="*/ 14 h 46"/>
                      <a:gd name="T48" fmla="*/ 48 w 48"/>
                      <a:gd name="T49" fmla="*/ 23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8" h="46">
                        <a:moveTo>
                          <a:pt x="48" y="23"/>
                        </a:moveTo>
                        <a:lnTo>
                          <a:pt x="46" y="23"/>
                        </a:lnTo>
                        <a:lnTo>
                          <a:pt x="46" y="24"/>
                        </a:lnTo>
                        <a:lnTo>
                          <a:pt x="46" y="27"/>
                        </a:lnTo>
                        <a:lnTo>
                          <a:pt x="45" y="31"/>
                        </a:lnTo>
                        <a:lnTo>
                          <a:pt x="43" y="35"/>
                        </a:lnTo>
                        <a:lnTo>
                          <a:pt x="40" y="39"/>
                        </a:lnTo>
                        <a:lnTo>
                          <a:pt x="36" y="42"/>
                        </a:lnTo>
                        <a:lnTo>
                          <a:pt x="32" y="44"/>
                        </a:lnTo>
                        <a:lnTo>
                          <a:pt x="27" y="45"/>
                        </a:lnTo>
                        <a:lnTo>
                          <a:pt x="25" y="45"/>
                        </a:lnTo>
                        <a:lnTo>
                          <a:pt x="24" y="45"/>
                        </a:lnTo>
                        <a:lnTo>
                          <a:pt x="24" y="46"/>
                        </a:lnTo>
                        <a:lnTo>
                          <a:pt x="14" y="44"/>
                        </a:lnTo>
                        <a:lnTo>
                          <a:pt x="7" y="39"/>
                        </a:lnTo>
                        <a:lnTo>
                          <a:pt x="1" y="31"/>
                        </a:lnTo>
                        <a:lnTo>
                          <a:pt x="0" y="23"/>
                        </a:lnTo>
                        <a:lnTo>
                          <a:pt x="1" y="14"/>
                        </a:lnTo>
                        <a:lnTo>
                          <a:pt x="7" y="7"/>
                        </a:lnTo>
                        <a:lnTo>
                          <a:pt x="14" y="1"/>
                        </a:lnTo>
                        <a:lnTo>
                          <a:pt x="24" y="0"/>
                        </a:lnTo>
                        <a:lnTo>
                          <a:pt x="32" y="1"/>
                        </a:lnTo>
                        <a:lnTo>
                          <a:pt x="40" y="7"/>
                        </a:lnTo>
                        <a:lnTo>
                          <a:pt x="45" y="14"/>
                        </a:lnTo>
                        <a:lnTo>
                          <a:pt x="48" y="2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6" name="Freeform 390"/>
                  <p:cNvSpPr>
                    <a:spLocks/>
                  </p:cNvSpPr>
                  <p:nvPr/>
                </p:nvSpPr>
                <p:spPr bwMode="auto">
                  <a:xfrm>
                    <a:off x="5215" y="1535"/>
                    <a:ext cx="16" cy="16"/>
                  </a:xfrm>
                  <a:custGeom>
                    <a:avLst/>
                    <a:gdLst>
                      <a:gd name="T0" fmla="*/ 48 w 48"/>
                      <a:gd name="T1" fmla="*/ 24 h 47"/>
                      <a:gd name="T2" fmla="*/ 46 w 48"/>
                      <a:gd name="T3" fmla="*/ 24 h 47"/>
                      <a:gd name="T4" fmla="*/ 46 w 48"/>
                      <a:gd name="T5" fmla="*/ 25 h 47"/>
                      <a:gd name="T6" fmla="*/ 46 w 48"/>
                      <a:gd name="T7" fmla="*/ 27 h 47"/>
                      <a:gd name="T8" fmla="*/ 45 w 48"/>
                      <a:gd name="T9" fmla="*/ 32 h 47"/>
                      <a:gd name="T10" fmla="*/ 43 w 48"/>
                      <a:gd name="T11" fmla="*/ 35 h 47"/>
                      <a:gd name="T12" fmla="*/ 40 w 48"/>
                      <a:gd name="T13" fmla="*/ 40 h 47"/>
                      <a:gd name="T14" fmla="*/ 36 w 48"/>
                      <a:gd name="T15" fmla="*/ 42 h 47"/>
                      <a:gd name="T16" fmla="*/ 32 w 48"/>
                      <a:gd name="T17" fmla="*/ 44 h 47"/>
                      <a:gd name="T18" fmla="*/ 27 w 48"/>
                      <a:gd name="T19" fmla="*/ 45 h 47"/>
                      <a:gd name="T20" fmla="*/ 25 w 48"/>
                      <a:gd name="T21" fmla="*/ 45 h 47"/>
                      <a:gd name="T22" fmla="*/ 24 w 48"/>
                      <a:gd name="T23" fmla="*/ 45 h 47"/>
                      <a:gd name="T24" fmla="*/ 24 w 48"/>
                      <a:gd name="T25" fmla="*/ 47 h 47"/>
                      <a:gd name="T26" fmla="*/ 14 w 48"/>
                      <a:gd name="T27" fmla="*/ 44 h 47"/>
                      <a:gd name="T28" fmla="*/ 7 w 48"/>
                      <a:gd name="T29" fmla="*/ 40 h 47"/>
                      <a:gd name="T30" fmla="*/ 1 w 48"/>
                      <a:gd name="T31" fmla="*/ 32 h 47"/>
                      <a:gd name="T32" fmla="*/ 0 w 48"/>
                      <a:gd name="T33" fmla="*/ 24 h 47"/>
                      <a:gd name="T34" fmla="*/ 1 w 48"/>
                      <a:gd name="T35" fmla="*/ 14 h 47"/>
                      <a:gd name="T36" fmla="*/ 7 w 48"/>
                      <a:gd name="T37" fmla="*/ 7 h 47"/>
                      <a:gd name="T38" fmla="*/ 14 w 48"/>
                      <a:gd name="T39" fmla="*/ 2 h 47"/>
                      <a:gd name="T40" fmla="*/ 24 w 48"/>
                      <a:gd name="T41" fmla="*/ 0 h 47"/>
                      <a:gd name="T42" fmla="*/ 32 w 48"/>
                      <a:gd name="T43" fmla="*/ 2 h 47"/>
                      <a:gd name="T44" fmla="*/ 40 w 48"/>
                      <a:gd name="T45" fmla="*/ 7 h 47"/>
                      <a:gd name="T46" fmla="*/ 45 w 48"/>
                      <a:gd name="T47" fmla="*/ 14 h 47"/>
                      <a:gd name="T48" fmla="*/ 48 w 48"/>
                      <a:gd name="T49" fmla="*/ 24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8" h="47">
                        <a:moveTo>
                          <a:pt x="48" y="24"/>
                        </a:moveTo>
                        <a:lnTo>
                          <a:pt x="46" y="24"/>
                        </a:lnTo>
                        <a:lnTo>
                          <a:pt x="46" y="25"/>
                        </a:lnTo>
                        <a:lnTo>
                          <a:pt x="46" y="27"/>
                        </a:lnTo>
                        <a:lnTo>
                          <a:pt x="45" y="32"/>
                        </a:lnTo>
                        <a:lnTo>
                          <a:pt x="43" y="35"/>
                        </a:lnTo>
                        <a:lnTo>
                          <a:pt x="40" y="40"/>
                        </a:lnTo>
                        <a:lnTo>
                          <a:pt x="36" y="42"/>
                        </a:lnTo>
                        <a:lnTo>
                          <a:pt x="32" y="44"/>
                        </a:lnTo>
                        <a:lnTo>
                          <a:pt x="27" y="45"/>
                        </a:lnTo>
                        <a:lnTo>
                          <a:pt x="25" y="45"/>
                        </a:lnTo>
                        <a:lnTo>
                          <a:pt x="24" y="45"/>
                        </a:lnTo>
                        <a:lnTo>
                          <a:pt x="24" y="47"/>
                        </a:lnTo>
                        <a:lnTo>
                          <a:pt x="14" y="44"/>
                        </a:lnTo>
                        <a:lnTo>
                          <a:pt x="7" y="40"/>
                        </a:lnTo>
                        <a:lnTo>
                          <a:pt x="1" y="32"/>
                        </a:lnTo>
                        <a:lnTo>
                          <a:pt x="0" y="24"/>
                        </a:lnTo>
                        <a:lnTo>
                          <a:pt x="1" y="14"/>
                        </a:lnTo>
                        <a:lnTo>
                          <a:pt x="7" y="7"/>
                        </a:lnTo>
                        <a:lnTo>
                          <a:pt x="14" y="2"/>
                        </a:lnTo>
                        <a:lnTo>
                          <a:pt x="24" y="0"/>
                        </a:lnTo>
                        <a:lnTo>
                          <a:pt x="32" y="2"/>
                        </a:lnTo>
                        <a:lnTo>
                          <a:pt x="40" y="7"/>
                        </a:lnTo>
                        <a:lnTo>
                          <a:pt x="45" y="14"/>
                        </a:lnTo>
                        <a:lnTo>
                          <a:pt x="48" y="2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7" name="Freeform 391"/>
                  <p:cNvSpPr>
                    <a:spLocks/>
                  </p:cNvSpPr>
                  <p:nvPr/>
                </p:nvSpPr>
                <p:spPr bwMode="auto">
                  <a:xfrm>
                    <a:off x="5215" y="1566"/>
                    <a:ext cx="16" cy="15"/>
                  </a:xfrm>
                  <a:custGeom>
                    <a:avLst/>
                    <a:gdLst>
                      <a:gd name="T0" fmla="*/ 48 w 48"/>
                      <a:gd name="T1" fmla="*/ 23 h 46"/>
                      <a:gd name="T2" fmla="*/ 46 w 48"/>
                      <a:gd name="T3" fmla="*/ 23 h 46"/>
                      <a:gd name="T4" fmla="*/ 46 w 48"/>
                      <a:gd name="T5" fmla="*/ 24 h 46"/>
                      <a:gd name="T6" fmla="*/ 46 w 48"/>
                      <a:gd name="T7" fmla="*/ 26 h 46"/>
                      <a:gd name="T8" fmla="*/ 45 w 48"/>
                      <a:gd name="T9" fmla="*/ 31 h 46"/>
                      <a:gd name="T10" fmla="*/ 43 w 48"/>
                      <a:gd name="T11" fmla="*/ 34 h 46"/>
                      <a:gd name="T12" fmla="*/ 40 w 48"/>
                      <a:gd name="T13" fmla="*/ 39 h 46"/>
                      <a:gd name="T14" fmla="*/ 36 w 48"/>
                      <a:gd name="T15" fmla="*/ 41 h 46"/>
                      <a:gd name="T16" fmla="*/ 32 w 48"/>
                      <a:gd name="T17" fmla="*/ 44 h 46"/>
                      <a:gd name="T18" fmla="*/ 27 w 48"/>
                      <a:gd name="T19" fmla="*/ 45 h 46"/>
                      <a:gd name="T20" fmla="*/ 25 w 48"/>
                      <a:gd name="T21" fmla="*/ 45 h 46"/>
                      <a:gd name="T22" fmla="*/ 24 w 48"/>
                      <a:gd name="T23" fmla="*/ 45 h 46"/>
                      <a:gd name="T24" fmla="*/ 24 w 48"/>
                      <a:gd name="T25" fmla="*/ 46 h 46"/>
                      <a:gd name="T26" fmla="*/ 14 w 48"/>
                      <a:gd name="T27" fmla="*/ 44 h 46"/>
                      <a:gd name="T28" fmla="*/ 7 w 48"/>
                      <a:gd name="T29" fmla="*/ 39 h 46"/>
                      <a:gd name="T30" fmla="*/ 1 w 48"/>
                      <a:gd name="T31" fmla="*/ 31 h 46"/>
                      <a:gd name="T32" fmla="*/ 0 w 48"/>
                      <a:gd name="T33" fmla="*/ 23 h 46"/>
                      <a:gd name="T34" fmla="*/ 1 w 48"/>
                      <a:gd name="T35" fmla="*/ 14 h 46"/>
                      <a:gd name="T36" fmla="*/ 7 w 48"/>
                      <a:gd name="T37" fmla="*/ 7 h 46"/>
                      <a:gd name="T38" fmla="*/ 14 w 48"/>
                      <a:gd name="T39" fmla="*/ 1 h 46"/>
                      <a:gd name="T40" fmla="*/ 24 w 48"/>
                      <a:gd name="T41" fmla="*/ 0 h 46"/>
                      <a:gd name="T42" fmla="*/ 32 w 48"/>
                      <a:gd name="T43" fmla="*/ 1 h 46"/>
                      <a:gd name="T44" fmla="*/ 40 w 48"/>
                      <a:gd name="T45" fmla="*/ 7 h 46"/>
                      <a:gd name="T46" fmla="*/ 45 w 48"/>
                      <a:gd name="T47" fmla="*/ 14 h 46"/>
                      <a:gd name="T48" fmla="*/ 48 w 48"/>
                      <a:gd name="T49" fmla="*/ 23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8" h="46">
                        <a:moveTo>
                          <a:pt x="48" y="23"/>
                        </a:moveTo>
                        <a:lnTo>
                          <a:pt x="46" y="23"/>
                        </a:lnTo>
                        <a:lnTo>
                          <a:pt x="46" y="24"/>
                        </a:lnTo>
                        <a:lnTo>
                          <a:pt x="46" y="26"/>
                        </a:lnTo>
                        <a:lnTo>
                          <a:pt x="45" y="31"/>
                        </a:lnTo>
                        <a:lnTo>
                          <a:pt x="43" y="34"/>
                        </a:lnTo>
                        <a:lnTo>
                          <a:pt x="40" y="39"/>
                        </a:lnTo>
                        <a:lnTo>
                          <a:pt x="36" y="41"/>
                        </a:lnTo>
                        <a:lnTo>
                          <a:pt x="32" y="44"/>
                        </a:lnTo>
                        <a:lnTo>
                          <a:pt x="27" y="45"/>
                        </a:lnTo>
                        <a:lnTo>
                          <a:pt x="25" y="45"/>
                        </a:lnTo>
                        <a:lnTo>
                          <a:pt x="24" y="45"/>
                        </a:lnTo>
                        <a:lnTo>
                          <a:pt x="24" y="46"/>
                        </a:lnTo>
                        <a:lnTo>
                          <a:pt x="14" y="44"/>
                        </a:lnTo>
                        <a:lnTo>
                          <a:pt x="7" y="39"/>
                        </a:lnTo>
                        <a:lnTo>
                          <a:pt x="1" y="31"/>
                        </a:lnTo>
                        <a:lnTo>
                          <a:pt x="0" y="23"/>
                        </a:lnTo>
                        <a:lnTo>
                          <a:pt x="1" y="14"/>
                        </a:lnTo>
                        <a:lnTo>
                          <a:pt x="7" y="7"/>
                        </a:lnTo>
                        <a:lnTo>
                          <a:pt x="14" y="1"/>
                        </a:lnTo>
                        <a:lnTo>
                          <a:pt x="24" y="0"/>
                        </a:lnTo>
                        <a:lnTo>
                          <a:pt x="32" y="1"/>
                        </a:lnTo>
                        <a:lnTo>
                          <a:pt x="40" y="7"/>
                        </a:lnTo>
                        <a:lnTo>
                          <a:pt x="45" y="14"/>
                        </a:lnTo>
                        <a:lnTo>
                          <a:pt x="48" y="2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8" name="Freeform 392"/>
                  <p:cNvSpPr>
                    <a:spLocks/>
                  </p:cNvSpPr>
                  <p:nvPr/>
                </p:nvSpPr>
                <p:spPr bwMode="auto">
                  <a:xfrm>
                    <a:off x="5215" y="1597"/>
                    <a:ext cx="16" cy="15"/>
                  </a:xfrm>
                  <a:custGeom>
                    <a:avLst/>
                    <a:gdLst>
                      <a:gd name="T0" fmla="*/ 48 w 48"/>
                      <a:gd name="T1" fmla="*/ 23 h 46"/>
                      <a:gd name="T2" fmla="*/ 46 w 48"/>
                      <a:gd name="T3" fmla="*/ 23 h 46"/>
                      <a:gd name="T4" fmla="*/ 46 w 48"/>
                      <a:gd name="T5" fmla="*/ 24 h 46"/>
                      <a:gd name="T6" fmla="*/ 46 w 48"/>
                      <a:gd name="T7" fmla="*/ 27 h 46"/>
                      <a:gd name="T8" fmla="*/ 45 w 48"/>
                      <a:gd name="T9" fmla="*/ 31 h 46"/>
                      <a:gd name="T10" fmla="*/ 43 w 48"/>
                      <a:gd name="T11" fmla="*/ 35 h 46"/>
                      <a:gd name="T12" fmla="*/ 40 w 48"/>
                      <a:gd name="T13" fmla="*/ 39 h 46"/>
                      <a:gd name="T14" fmla="*/ 36 w 48"/>
                      <a:gd name="T15" fmla="*/ 42 h 46"/>
                      <a:gd name="T16" fmla="*/ 32 w 48"/>
                      <a:gd name="T17" fmla="*/ 44 h 46"/>
                      <a:gd name="T18" fmla="*/ 27 w 48"/>
                      <a:gd name="T19" fmla="*/ 45 h 46"/>
                      <a:gd name="T20" fmla="*/ 25 w 48"/>
                      <a:gd name="T21" fmla="*/ 45 h 46"/>
                      <a:gd name="T22" fmla="*/ 24 w 48"/>
                      <a:gd name="T23" fmla="*/ 45 h 46"/>
                      <a:gd name="T24" fmla="*/ 24 w 48"/>
                      <a:gd name="T25" fmla="*/ 46 h 46"/>
                      <a:gd name="T26" fmla="*/ 14 w 48"/>
                      <a:gd name="T27" fmla="*/ 44 h 46"/>
                      <a:gd name="T28" fmla="*/ 7 w 48"/>
                      <a:gd name="T29" fmla="*/ 39 h 46"/>
                      <a:gd name="T30" fmla="*/ 1 w 48"/>
                      <a:gd name="T31" fmla="*/ 31 h 46"/>
                      <a:gd name="T32" fmla="*/ 0 w 48"/>
                      <a:gd name="T33" fmla="*/ 23 h 46"/>
                      <a:gd name="T34" fmla="*/ 1 w 48"/>
                      <a:gd name="T35" fmla="*/ 14 h 46"/>
                      <a:gd name="T36" fmla="*/ 7 w 48"/>
                      <a:gd name="T37" fmla="*/ 7 h 46"/>
                      <a:gd name="T38" fmla="*/ 14 w 48"/>
                      <a:gd name="T39" fmla="*/ 1 h 46"/>
                      <a:gd name="T40" fmla="*/ 24 w 48"/>
                      <a:gd name="T41" fmla="*/ 0 h 46"/>
                      <a:gd name="T42" fmla="*/ 32 w 48"/>
                      <a:gd name="T43" fmla="*/ 1 h 46"/>
                      <a:gd name="T44" fmla="*/ 40 w 48"/>
                      <a:gd name="T45" fmla="*/ 7 h 46"/>
                      <a:gd name="T46" fmla="*/ 45 w 48"/>
                      <a:gd name="T47" fmla="*/ 14 h 46"/>
                      <a:gd name="T48" fmla="*/ 48 w 48"/>
                      <a:gd name="T49" fmla="*/ 23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8" h="46">
                        <a:moveTo>
                          <a:pt x="48" y="23"/>
                        </a:moveTo>
                        <a:lnTo>
                          <a:pt x="46" y="23"/>
                        </a:lnTo>
                        <a:lnTo>
                          <a:pt x="46" y="24"/>
                        </a:lnTo>
                        <a:lnTo>
                          <a:pt x="46" y="27"/>
                        </a:lnTo>
                        <a:lnTo>
                          <a:pt x="45" y="31"/>
                        </a:lnTo>
                        <a:lnTo>
                          <a:pt x="43" y="35"/>
                        </a:lnTo>
                        <a:lnTo>
                          <a:pt x="40" y="39"/>
                        </a:lnTo>
                        <a:lnTo>
                          <a:pt x="36" y="42"/>
                        </a:lnTo>
                        <a:lnTo>
                          <a:pt x="32" y="44"/>
                        </a:lnTo>
                        <a:lnTo>
                          <a:pt x="27" y="45"/>
                        </a:lnTo>
                        <a:lnTo>
                          <a:pt x="25" y="45"/>
                        </a:lnTo>
                        <a:lnTo>
                          <a:pt x="24" y="45"/>
                        </a:lnTo>
                        <a:lnTo>
                          <a:pt x="24" y="46"/>
                        </a:lnTo>
                        <a:lnTo>
                          <a:pt x="14" y="44"/>
                        </a:lnTo>
                        <a:lnTo>
                          <a:pt x="7" y="39"/>
                        </a:lnTo>
                        <a:lnTo>
                          <a:pt x="1" y="31"/>
                        </a:lnTo>
                        <a:lnTo>
                          <a:pt x="0" y="23"/>
                        </a:lnTo>
                        <a:lnTo>
                          <a:pt x="1" y="14"/>
                        </a:lnTo>
                        <a:lnTo>
                          <a:pt x="7" y="7"/>
                        </a:lnTo>
                        <a:lnTo>
                          <a:pt x="14" y="1"/>
                        </a:lnTo>
                        <a:lnTo>
                          <a:pt x="24" y="0"/>
                        </a:lnTo>
                        <a:lnTo>
                          <a:pt x="32" y="1"/>
                        </a:lnTo>
                        <a:lnTo>
                          <a:pt x="40" y="7"/>
                        </a:lnTo>
                        <a:lnTo>
                          <a:pt x="45" y="14"/>
                        </a:lnTo>
                        <a:lnTo>
                          <a:pt x="48" y="2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9" name="Freeform 393"/>
                  <p:cNvSpPr>
                    <a:spLocks/>
                  </p:cNvSpPr>
                  <p:nvPr/>
                </p:nvSpPr>
                <p:spPr bwMode="auto">
                  <a:xfrm>
                    <a:off x="5215" y="1628"/>
                    <a:ext cx="16" cy="15"/>
                  </a:xfrm>
                  <a:custGeom>
                    <a:avLst/>
                    <a:gdLst>
                      <a:gd name="T0" fmla="*/ 48 w 48"/>
                      <a:gd name="T1" fmla="*/ 23 h 46"/>
                      <a:gd name="T2" fmla="*/ 46 w 48"/>
                      <a:gd name="T3" fmla="*/ 23 h 46"/>
                      <a:gd name="T4" fmla="*/ 46 w 48"/>
                      <a:gd name="T5" fmla="*/ 24 h 46"/>
                      <a:gd name="T6" fmla="*/ 46 w 48"/>
                      <a:gd name="T7" fmla="*/ 26 h 46"/>
                      <a:gd name="T8" fmla="*/ 45 w 48"/>
                      <a:gd name="T9" fmla="*/ 31 h 46"/>
                      <a:gd name="T10" fmla="*/ 43 w 48"/>
                      <a:gd name="T11" fmla="*/ 34 h 46"/>
                      <a:gd name="T12" fmla="*/ 40 w 48"/>
                      <a:gd name="T13" fmla="*/ 39 h 46"/>
                      <a:gd name="T14" fmla="*/ 36 w 48"/>
                      <a:gd name="T15" fmla="*/ 41 h 46"/>
                      <a:gd name="T16" fmla="*/ 32 w 48"/>
                      <a:gd name="T17" fmla="*/ 43 h 46"/>
                      <a:gd name="T18" fmla="*/ 27 w 48"/>
                      <a:gd name="T19" fmla="*/ 45 h 46"/>
                      <a:gd name="T20" fmla="*/ 25 w 48"/>
                      <a:gd name="T21" fmla="*/ 45 h 46"/>
                      <a:gd name="T22" fmla="*/ 24 w 48"/>
                      <a:gd name="T23" fmla="*/ 45 h 46"/>
                      <a:gd name="T24" fmla="*/ 24 w 48"/>
                      <a:gd name="T25" fmla="*/ 46 h 46"/>
                      <a:gd name="T26" fmla="*/ 14 w 48"/>
                      <a:gd name="T27" fmla="*/ 43 h 46"/>
                      <a:gd name="T28" fmla="*/ 7 w 48"/>
                      <a:gd name="T29" fmla="*/ 39 h 46"/>
                      <a:gd name="T30" fmla="*/ 1 w 48"/>
                      <a:gd name="T31" fmla="*/ 31 h 46"/>
                      <a:gd name="T32" fmla="*/ 0 w 48"/>
                      <a:gd name="T33" fmla="*/ 23 h 46"/>
                      <a:gd name="T34" fmla="*/ 1 w 48"/>
                      <a:gd name="T35" fmla="*/ 13 h 46"/>
                      <a:gd name="T36" fmla="*/ 7 w 48"/>
                      <a:gd name="T37" fmla="*/ 6 h 46"/>
                      <a:gd name="T38" fmla="*/ 14 w 48"/>
                      <a:gd name="T39" fmla="*/ 1 h 46"/>
                      <a:gd name="T40" fmla="*/ 24 w 48"/>
                      <a:gd name="T41" fmla="*/ 0 h 46"/>
                      <a:gd name="T42" fmla="*/ 32 w 48"/>
                      <a:gd name="T43" fmla="*/ 1 h 46"/>
                      <a:gd name="T44" fmla="*/ 40 w 48"/>
                      <a:gd name="T45" fmla="*/ 6 h 46"/>
                      <a:gd name="T46" fmla="*/ 45 w 48"/>
                      <a:gd name="T47" fmla="*/ 13 h 46"/>
                      <a:gd name="T48" fmla="*/ 48 w 48"/>
                      <a:gd name="T49" fmla="*/ 23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8" h="46">
                        <a:moveTo>
                          <a:pt x="48" y="23"/>
                        </a:moveTo>
                        <a:lnTo>
                          <a:pt x="46" y="23"/>
                        </a:lnTo>
                        <a:lnTo>
                          <a:pt x="46" y="24"/>
                        </a:lnTo>
                        <a:lnTo>
                          <a:pt x="46" y="26"/>
                        </a:lnTo>
                        <a:lnTo>
                          <a:pt x="45" y="31"/>
                        </a:lnTo>
                        <a:lnTo>
                          <a:pt x="43" y="34"/>
                        </a:lnTo>
                        <a:lnTo>
                          <a:pt x="40" y="39"/>
                        </a:lnTo>
                        <a:lnTo>
                          <a:pt x="36" y="41"/>
                        </a:lnTo>
                        <a:lnTo>
                          <a:pt x="32" y="43"/>
                        </a:lnTo>
                        <a:lnTo>
                          <a:pt x="27" y="45"/>
                        </a:lnTo>
                        <a:lnTo>
                          <a:pt x="25" y="45"/>
                        </a:lnTo>
                        <a:lnTo>
                          <a:pt x="24" y="45"/>
                        </a:lnTo>
                        <a:lnTo>
                          <a:pt x="24" y="46"/>
                        </a:lnTo>
                        <a:lnTo>
                          <a:pt x="14" y="43"/>
                        </a:lnTo>
                        <a:lnTo>
                          <a:pt x="7" y="39"/>
                        </a:lnTo>
                        <a:lnTo>
                          <a:pt x="1" y="31"/>
                        </a:lnTo>
                        <a:lnTo>
                          <a:pt x="0" y="23"/>
                        </a:lnTo>
                        <a:lnTo>
                          <a:pt x="1" y="13"/>
                        </a:lnTo>
                        <a:lnTo>
                          <a:pt x="7" y="6"/>
                        </a:lnTo>
                        <a:lnTo>
                          <a:pt x="14" y="1"/>
                        </a:lnTo>
                        <a:lnTo>
                          <a:pt x="24" y="0"/>
                        </a:lnTo>
                        <a:lnTo>
                          <a:pt x="32" y="1"/>
                        </a:lnTo>
                        <a:lnTo>
                          <a:pt x="40" y="6"/>
                        </a:lnTo>
                        <a:lnTo>
                          <a:pt x="45" y="13"/>
                        </a:lnTo>
                        <a:lnTo>
                          <a:pt x="48" y="2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0" name="Freeform 394"/>
                  <p:cNvSpPr>
                    <a:spLocks/>
                  </p:cNvSpPr>
                  <p:nvPr/>
                </p:nvSpPr>
                <p:spPr bwMode="auto">
                  <a:xfrm>
                    <a:off x="5214" y="1658"/>
                    <a:ext cx="16" cy="15"/>
                  </a:xfrm>
                  <a:custGeom>
                    <a:avLst/>
                    <a:gdLst>
                      <a:gd name="T0" fmla="*/ 48 w 48"/>
                      <a:gd name="T1" fmla="*/ 23 h 46"/>
                      <a:gd name="T2" fmla="*/ 47 w 48"/>
                      <a:gd name="T3" fmla="*/ 23 h 46"/>
                      <a:gd name="T4" fmla="*/ 47 w 48"/>
                      <a:gd name="T5" fmla="*/ 24 h 46"/>
                      <a:gd name="T6" fmla="*/ 47 w 48"/>
                      <a:gd name="T7" fmla="*/ 26 h 46"/>
                      <a:gd name="T8" fmla="*/ 46 w 48"/>
                      <a:gd name="T9" fmla="*/ 31 h 46"/>
                      <a:gd name="T10" fmla="*/ 43 w 48"/>
                      <a:gd name="T11" fmla="*/ 34 h 46"/>
                      <a:gd name="T12" fmla="*/ 41 w 48"/>
                      <a:gd name="T13" fmla="*/ 39 h 46"/>
                      <a:gd name="T14" fmla="*/ 36 w 48"/>
                      <a:gd name="T15" fmla="*/ 41 h 46"/>
                      <a:gd name="T16" fmla="*/ 32 w 48"/>
                      <a:gd name="T17" fmla="*/ 44 h 46"/>
                      <a:gd name="T18" fmla="*/ 28 w 48"/>
                      <a:gd name="T19" fmla="*/ 45 h 46"/>
                      <a:gd name="T20" fmla="*/ 25 w 48"/>
                      <a:gd name="T21" fmla="*/ 45 h 46"/>
                      <a:gd name="T22" fmla="*/ 24 w 48"/>
                      <a:gd name="T23" fmla="*/ 45 h 46"/>
                      <a:gd name="T24" fmla="*/ 24 w 48"/>
                      <a:gd name="T25" fmla="*/ 46 h 46"/>
                      <a:gd name="T26" fmla="*/ 14 w 48"/>
                      <a:gd name="T27" fmla="*/ 44 h 46"/>
                      <a:gd name="T28" fmla="*/ 7 w 48"/>
                      <a:gd name="T29" fmla="*/ 39 h 46"/>
                      <a:gd name="T30" fmla="*/ 1 w 48"/>
                      <a:gd name="T31" fmla="*/ 31 h 46"/>
                      <a:gd name="T32" fmla="*/ 0 w 48"/>
                      <a:gd name="T33" fmla="*/ 23 h 46"/>
                      <a:gd name="T34" fmla="*/ 1 w 48"/>
                      <a:gd name="T35" fmla="*/ 14 h 46"/>
                      <a:gd name="T36" fmla="*/ 7 w 48"/>
                      <a:gd name="T37" fmla="*/ 7 h 46"/>
                      <a:gd name="T38" fmla="*/ 14 w 48"/>
                      <a:gd name="T39" fmla="*/ 1 h 46"/>
                      <a:gd name="T40" fmla="*/ 24 w 48"/>
                      <a:gd name="T41" fmla="*/ 0 h 46"/>
                      <a:gd name="T42" fmla="*/ 32 w 48"/>
                      <a:gd name="T43" fmla="*/ 1 h 46"/>
                      <a:gd name="T44" fmla="*/ 41 w 48"/>
                      <a:gd name="T45" fmla="*/ 7 h 46"/>
                      <a:gd name="T46" fmla="*/ 46 w 48"/>
                      <a:gd name="T47" fmla="*/ 14 h 46"/>
                      <a:gd name="T48" fmla="*/ 48 w 48"/>
                      <a:gd name="T49" fmla="*/ 23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8" h="46">
                        <a:moveTo>
                          <a:pt x="48" y="23"/>
                        </a:moveTo>
                        <a:lnTo>
                          <a:pt x="47" y="23"/>
                        </a:lnTo>
                        <a:lnTo>
                          <a:pt x="47" y="24"/>
                        </a:lnTo>
                        <a:lnTo>
                          <a:pt x="47" y="26"/>
                        </a:lnTo>
                        <a:lnTo>
                          <a:pt x="46" y="31"/>
                        </a:lnTo>
                        <a:lnTo>
                          <a:pt x="43" y="34"/>
                        </a:lnTo>
                        <a:lnTo>
                          <a:pt x="41" y="39"/>
                        </a:lnTo>
                        <a:lnTo>
                          <a:pt x="36" y="41"/>
                        </a:lnTo>
                        <a:lnTo>
                          <a:pt x="32" y="44"/>
                        </a:lnTo>
                        <a:lnTo>
                          <a:pt x="28" y="45"/>
                        </a:lnTo>
                        <a:lnTo>
                          <a:pt x="25" y="45"/>
                        </a:lnTo>
                        <a:lnTo>
                          <a:pt x="24" y="45"/>
                        </a:lnTo>
                        <a:lnTo>
                          <a:pt x="24" y="46"/>
                        </a:lnTo>
                        <a:lnTo>
                          <a:pt x="14" y="44"/>
                        </a:lnTo>
                        <a:lnTo>
                          <a:pt x="7" y="39"/>
                        </a:lnTo>
                        <a:lnTo>
                          <a:pt x="1" y="31"/>
                        </a:lnTo>
                        <a:lnTo>
                          <a:pt x="0" y="23"/>
                        </a:lnTo>
                        <a:lnTo>
                          <a:pt x="1" y="14"/>
                        </a:lnTo>
                        <a:lnTo>
                          <a:pt x="7" y="7"/>
                        </a:lnTo>
                        <a:lnTo>
                          <a:pt x="14" y="1"/>
                        </a:lnTo>
                        <a:lnTo>
                          <a:pt x="24" y="0"/>
                        </a:lnTo>
                        <a:lnTo>
                          <a:pt x="32" y="1"/>
                        </a:lnTo>
                        <a:lnTo>
                          <a:pt x="41" y="7"/>
                        </a:lnTo>
                        <a:lnTo>
                          <a:pt x="46" y="14"/>
                        </a:lnTo>
                        <a:lnTo>
                          <a:pt x="48" y="2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1" name="Freeform 395"/>
                <p:cNvSpPr>
                  <a:spLocks/>
                </p:cNvSpPr>
                <p:nvPr/>
              </p:nvSpPr>
              <p:spPr bwMode="auto">
                <a:xfrm>
                  <a:off x="3232" y="432"/>
                  <a:ext cx="16" cy="16"/>
                </a:xfrm>
                <a:custGeom>
                  <a:avLst/>
                  <a:gdLst>
                    <a:gd name="T0" fmla="*/ 48 w 48"/>
                    <a:gd name="T1" fmla="*/ 23 h 46"/>
                    <a:gd name="T2" fmla="*/ 46 w 48"/>
                    <a:gd name="T3" fmla="*/ 23 h 46"/>
                    <a:gd name="T4" fmla="*/ 46 w 48"/>
                    <a:gd name="T5" fmla="*/ 24 h 46"/>
                    <a:gd name="T6" fmla="*/ 46 w 48"/>
                    <a:gd name="T7" fmla="*/ 26 h 46"/>
                    <a:gd name="T8" fmla="*/ 45 w 48"/>
                    <a:gd name="T9" fmla="*/ 31 h 46"/>
                    <a:gd name="T10" fmla="*/ 43 w 48"/>
                    <a:gd name="T11" fmla="*/ 34 h 46"/>
                    <a:gd name="T12" fmla="*/ 40 w 48"/>
                    <a:gd name="T13" fmla="*/ 39 h 46"/>
                    <a:gd name="T14" fmla="*/ 36 w 48"/>
                    <a:gd name="T15" fmla="*/ 41 h 46"/>
                    <a:gd name="T16" fmla="*/ 32 w 48"/>
                    <a:gd name="T17" fmla="*/ 44 h 46"/>
                    <a:gd name="T18" fmla="*/ 27 w 48"/>
                    <a:gd name="T19" fmla="*/ 45 h 46"/>
                    <a:gd name="T20" fmla="*/ 25 w 48"/>
                    <a:gd name="T21" fmla="*/ 45 h 46"/>
                    <a:gd name="T22" fmla="*/ 24 w 48"/>
                    <a:gd name="T23" fmla="*/ 45 h 46"/>
                    <a:gd name="T24" fmla="*/ 24 w 48"/>
                    <a:gd name="T25" fmla="*/ 46 h 46"/>
                    <a:gd name="T26" fmla="*/ 14 w 48"/>
                    <a:gd name="T27" fmla="*/ 44 h 46"/>
                    <a:gd name="T28" fmla="*/ 7 w 48"/>
                    <a:gd name="T29" fmla="*/ 39 h 46"/>
                    <a:gd name="T30" fmla="*/ 1 w 48"/>
                    <a:gd name="T31" fmla="*/ 31 h 46"/>
                    <a:gd name="T32" fmla="*/ 0 w 48"/>
                    <a:gd name="T33" fmla="*/ 23 h 46"/>
                    <a:gd name="T34" fmla="*/ 1 w 48"/>
                    <a:gd name="T35" fmla="*/ 14 h 46"/>
                    <a:gd name="T36" fmla="*/ 7 w 48"/>
                    <a:gd name="T37" fmla="*/ 7 h 46"/>
                    <a:gd name="T38" fmla="*/ 14 w 48"/>
                    <a:gd name="T39" fmla="*/ 1 h 46"/>
                    <a:gd name="T40" fmla="*/ 24 w 48"/>
                    <a:gd name="T41" fmla="*/ 0 h 46"/>
                    <a:gd name="T42" fmla="*/ 32 w 48"/>
                    <a:gd name="T43" fmla="*/ 1 h 46"/>
                    <a:gd name="T44" fmla="*/ 40 w 48"/>
                    <a:gd name="T45" fmla="*/ 7 h 46"/>
                    <a:gd name="T46" fmla="*/ 45 w 48"/>
                    <a:gd name="T47" fmla="*/ 14 h 46"/>
                    <a:gd name="T48" fmla="*/ 48 w 48"/>
                    <a:gd name="T4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6">
                      <a:moveTo>
                        <a:pt x="48" y="23"/>
                      </a:moveTo>
                      <a:lnTo>
                        <a:pt x="46" y="23"/>
                      </a:lnTo>
                      <a:lnTo>
                        <a:pt x="46" y="24"/>
                      </a:lnTo>
                      <a:lnTo>
                        <a:pt x="46" y="26"/>
                      </a:lnTo>
                      <a:lnTo>
                        <a:pt x="45" y="31"/>
                      </a:lnTo>
                      <a:lnTo>
                        <a:pt x="43" y="34"/>
                      </a:lnTo>
                      <a:lnTo>
                        <a:pt x="40" y="39"/>
                      </a:lnTo>
                      <a:lnTo>
                        <a:pt x="36" y="41"/>
                      </a:lnTo>
                      <a:lnTo>
                        <a:pt x="32" y="44"/>
                      </a:lnTo>
                      <a:lnTo>
                        <a:pt x="27" y="45"/>
                      </a:lnTo>
                      <a:lnTo>
                        <a:pt x="25" y="45"/>
                      </a:lnTo>
                      <a:lnTo>
                        <a:pt x="24" y="45"/>
                      </a:lnTo>
                      <a:lnTo>
                        <a:pt x="24" y="46"/>
                      </a:lnTo>
                      <a:lnTo>
                        <a:pt x="14" y="44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3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1"/>
                      </a:lnTo>
                      <a:lnTo>
                        <a:pt x="24" y="0"/>
                      </a:lnTo>
                      <a:lnTo>
                        <a:pt x="32" y="1"/>
                      </a:lnTo>
                      <a:lnTo>
                        <a:pt x="40" y="7"/>
                      </a:lnTo>
                      <a:lnTo>
                        <a:pt x="45" y="14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" name="Freeform 396"/>
                <p:cNvSpPr>
                  <a:spLocks/>
                </p:cNvSpPr>
                <p:nvPr/>
              </p:nvSpPr>
              <p:spPr bwMode="auto">
                <a:xfrm>
                  <a:off x="3264" y="432"/>
                  <a:ext cx="16" cy="16"/>
                </a:xfrm>
                <a:custGeom>
                  <a:avLst/>
                  <a:gdLst>
                    <a:gd name="T0" fmla="*/ 48 w 48"/>
                    <a:gd name="T1" fmla="*/ 23 h 46"/>
                    <a:gd name="T2" fmla="*/ 46 w 48"/>
                    <a:gd name="T3" fmla="*/ 23 h 46"/>
                    <a:gd name="T4" fmla="*/ 46 w 48"/>
                    <a:gd name="T5" fmla="*/ 24 h 46"/>
                    <a:gd name="T6" fmla="*/ 46 w 48"/>
                    <a:gd name="T7" fmla="*/ 26 h 46"/>
                    <a:gd name="T8" fmla="*/ 45 w 48"/>
                    <a:gd name="T9" fmla="*/ 31 h 46"/>
                    <a:gd name="T10" fmla="*/ 43 w 48"/>
                    <a:gd name="T11" fmla="*/ 34 h 46"/>
                    <a:gd name="T12" fmla="*/ 40 w 48"/>
                    <a:gd name="T13" fmla="*/ 39 h 46"/>
                    <a:gd name="T14" fmla="*/ 36 w 48"/>
                    <a:gd name="T15" fmla="*/ 41 h 46"/>
                    <a:gd name="T16" fmla="*/ 32 w 48"/>
                    <a:gd name="T17" fmla="*/ 44 h 46"/>
                    <a:gd name="T18" fmla="*/ 27 w 48"/>
                    <a:gd name="T19" fmla="*/ 45 h 46"/>
                    <a:gd name="T20" fmla="*/ 25 w 48"/>
                    <a:gd name="T21" fmla="*/ 45 h 46"/>
                    <a:gd name="T22" fmla="*/ 24 w 48"/>
                    <a:gd name="T23" fmla="*/ 45 h 46"/>
                    <a:gd name="T24" fmla="*/ 24 w 48"/>
                    <a:gd name="T25" fmla="*/ 46 h 46"/>
                    <a:gd name="T26" fmla="*/ 14 w 48"/>
                    <a:gd name="T27" fmla="*/ 44 h 46"/>
                    <a:gd name="T28" fmla="*/ 7 w 48"/>
                    <a:gd name="T29" fmla="*/ 39 h 46"/>
                    <a:gd name="T30" fmla="*/ 1 w 48"/>
                    <a:gd name="T31" fmla="*/ 31 h 46"/>
                    <a:gd name="T32" fmla="*/ 0 w 48"/>
                    <a:gd name="T33" fmla="*/ 23 h 46"/>
                    <a:gd name="T34" fmla="*/ 1 w 48"/>
                    <a:gd name="T35" fmla="*/ 14 h 46"/>
                    <a:gd name="T36" fmla="*/ 7 w 48"/>
                    <a:gd name="T37" fmla="*/ 7 h 46"/>
                    <a:gd name="T38" fmla="*/ 14 w 48"/>
                    <a:gd name="T39" fmla="*/ 1 h 46"/>
                    <a:gd name="T40" fmla="*/ 24 w 48"/>
                    <a:gd name="T41" fmla="*/ 0 h 46"/>
                    <a:gd name="T42" fmla="*/ 32 w 48"/>
                    <a:gd name="T43" fmla="*/ 1 h 46"/>
                    <a:gd name="T44" fmla="*/ 40 w 48"/>
                    <a:gd name="T45" fmla="*/ 7 h 46"/>
                    <a:gd name="T46" fmla="*/ 45 w 48"/>
                    <a:gd name="T47" fmla="*/ 14 h 46"/>
                    <a:gd name="T48" fmla="*/ 48 w 48"/>
                    <a:gd name="T4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6">
                      <a:moveTo>
                        <a:pt x="48" y="23"/>
                      </a:moveTo>
                      <a:lnTo>
                        <a:pt x="46" y="23"/>
                      </a:lnTo>
                      <a:lnTo>
                        <a:pt x="46" y="24"/>
                      </a:lnTo>
                      <a:lnTo>
                        <a:pt x="46" y="26"/>
                      </a:lnTo>
                      <a:lnTo>
                        <a:pt x="45" y="31"/>
                      </a:lnTo>
                      <a:lnTo>
                        <a:pt x="43" y="34"/>
                      </a:lnTo>
                      <a:lnTo>
                        <a:pt x="40" y="39"/>
                      </a:lnTo>
                      <a:lnTo>
                        <a:pt x="36" y="41"/>
                      </a:lnTo>
                      <a:lnTo>
                        <a:pt x="32" y="44"/>
                      </a:lnTo>
                      <a:lnTo>
                        <a:pt x="27" y="45"/>
                      </a:lnTo>
                      <a:lnTo>
                        <a:pt x="25" y="45"/>
                      </a:lnTo>
                      <a:lnTo>
                        <a:pt x="24" y="45"/>
                      </a:lnTo>
                      <a:lnTo>
                        <a:pt x="24" y="46"/>
                      </a:lnTo>
                      <a:lnTo>
                        <a:pt x="14" y="44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3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1"/>
                      </a:lnTo>
                      <a:lnTo>
                        <a:pt x="24" y="0"/>
                      </a:lnTo>
                      <a:lnTo>
                        <a:pt x="32" y="1"/>
                      </a:lnTo>
                      <a:lnTo>
                        <a:pt x="40" y="7"/>
                      </a:lnTo>
                      <a:lnTo>
                        <a:pt x="45" y="14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" name="Freeform 397"/>
                <p:cNvSpPr>
                  <a:spLocks/>
                </p:cNvSpPr>
                <p:nvPr/>
              </p:nvSpPr>
              <p:spPr bwMode="auto">
                <a:xfrm>
                  <a:off x="3296" y="432"/>
                  <a:ext cx="16" cy="16"/>
                </a:xfrm>
                <a:custGeom>
                  <a:avLst/>
                  <a:gdLst>
                    <a:gd name="T0" fmla="*/ 48 w 48"/>
                    <a:gd name="T1" fmla="*/ 23 h 46"/>
                    <a:gd name="T2" fmla="*/ 46 w 48"/>
                    <a:gd name="T3" fmla="*/ 23 h 46"/>
                    <a:gd name="T4" fmla="*/ 46 w 48"/>
                    <a:gd name="T5" fmla="*/ 24 h 46"/>
                    <a:gd name="T6" fmla="*/ 46 w 48"/>
                    <a:gd name="T7" fmla="*/ 26 h 46"/>
                    <a:gd name="T8" fmla="*/ 45 w 48"/>
                    <a:gd name="T9" fmla="*/ 31 h 46"/>
                    <a:gd name="T10" fmla="*/ 43 w 48"/>
                    <a:gd name="T11" fmla="*/ 34 h 46"/>
                    <a:gd name="T12" fmla="*/ 40 w 48"/>
                    <a:gd name="T13" fmla="*/ 39 h 46"/>
                    <a:gd name="T14" fmla="*/ 36 w 48"/>
                    <a:gd name="T15" fmla="*/ 41 h 46"/>
                    <a:gd name="T16" fmla="*/ 32 w 48"/>
                    <a:gd name="T17" fmla="*/ 44 h 46"/>
                    <a:gd name="T18" fmla="*/ 27 w 48"/>
                    <a:gd name="T19" fmla="*/ 45 h 46"/>
                    <a:gd name="T20" fmla="*/ 25 w 48"/>
                    <a:gd name="T21" fmla="*/ 45 h 46"/>
                    <a:gd name="T22" fmla="*/ 24 w 48"/>
                    <a:gd name="T23" fmla="*/ 45 h 46"/>
                    <a:gd name="T24" fmla="*/ 24 w 48"/>
                    <a:gd name="T25" fmla="*/ 46 h 46"/>
                    <a:gd name="T26" fmla="*/ 14 w 48"/>
                    <a:gd name="T27" fmla="*/ 44 h 46"/>
                    <a:gd name="T28" fmla="*/ 7 w 48"/>
                    <a:gd name="T29" fmla="*/ 39 h 46"/>
                    <a:gd name="T30" fmla="*/ 1 w 48"/>
                    <a:gd name="T31" fmla="*/ 31 h 46"/>
                    <a:gd name="T32" fmla="*/ 0 w 48"/>
                    <a:gd name="T33" fmla="*/ 23 h 46"/>
                    <a:gd name="T34" fmla="*/ 1 w 48"/>
                    <a:gd name="T35" fmla="*/ 14 h 46"/>
                    <a:gd name="T36" fmla="*/ 7 w 48"/>
                    <a:gd name="T37" fmla="*/ 7 h 46"/>
                    <a:gd name="T38" fmla="*/ 14 w 48"/>
                    <a:gd name="T39" fmla="*/ 1 h 46"/>
                    <a:gd name="T40" fmla="*/ 24 w 48"/>
                    <a:gd name="T41" fmla="*/ 0 h 46"/>
                    <a:gd name="T42" fmla="*/ 32 w 48"/>
                    <a:gd name="T43" fmla="*/ 1 h 46"/>
                    <a:gd name="T44" fmla="*/ 40 w 48"/>
                    <a:gd name="T45" fmla="*/ 7 h 46"/>
                    <a:gd name="T46" fmla="*/ 45 w 48"/>
                    <a:gd name="T47" fmla="*/ 14 h 46"/>
                    <a:gd name="T48" fmla="*/ 48 w 48"/>
                    <a:gd name="T4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6">
                      <a:moveTo>
                        <a:pt x="48" y="23"/>
                      </a:moveTo>
                      <a:lnTo>
                        <a:pt x="46" y="23"/>
                      </a:lnTo>
                      <a:lnTo>
                        <a:pt x="46" y="24"/>
                      </a:lnTo>
                      <a:lnTo>
                        <a:pt x="46" y="26"/>
                      </a:lnTo>
                      <a:lnTo>
                        <a:pt x="45" y="31"/>
                      </a:lnTo>
                      <a:lnTo>
                        <a:pt x="43" y="34"/>
                      </a:lnTo>
                      <a:lnTo>
                        <a:pt x="40" y="39"/>
                      </a:lnTo>
                      <a:lnTo>
                        <a:pt x="36" y="41"/>
                      </a:lnTo>
                      <a:lnTo>
                        <a:pt x="32" y="44"/>
                      </a:lnTo>
                      <a:lnTo>
                        <a:pt x="27" y="45"/>
                      </a:lnTo>
                      <a:lnTo>
                        <a:pt x="25" y="45"/>
                      </a:lnTo>
                      <a:lnTo>
                        <a:pt x="24" y="45"/>
                      </a:lnTo>
                      <a:lnTo>
                        <a:pt x="24" y="46"/>
                      </a:lnTo>
                      <a:lnTo>
                        <a:pt x="14" y="44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3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1"/>
                      </a:lnTo>
                      <a:lnTo>
                        <a:pt x="24" y="0"/>
                      </a:lnTo>
                      <a:lnTo>
                        <a:pt x="32" y="1"/>
                      </a:lnTo>
                      <a:lnTo>
                        <a:pt x="40" y="7"/>
                      </a:lnTo>
                      <a:lnTo>
                        <a:pt x="45" y="14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" name="Freeform 398"/>
                <p:cNvSpPr>
                  <a:spLocks/>
                </p:cNvSpPr>
                <p:nvPr/>
              </p:nvSpPr>
              <p:spPr bwMode="auto">
                <a:xfrm>
                  <a:off x="3328" y="432"/>
                  <a:ext cx="16" cy="16"/>
                </a:xfrm>
                <a:custGeom>
                  <a:avLst/>
                  <a:gdLst>
                    <a:gd name="T0" fmla="*/ 48 w 48"/>
                    <a:gd name="T1" fmla="*/ 23 h 46"/>
                    <a:gd name="T2" fmla="*/ 46 w 48"/>
                    <a:gd name="T3" fmla="*/ 23 h 46"/>
                    <a:gd name="T4" fmla="*/ 46 w 48"/>
                    <a:gd name="T5" fmla="*/ 24 h 46"/>
                    <a:gd name="T6" fmla="*/ 46 w 48"/>
                    <a:gd name="T7" fmla="*/ 26 h 46"/>
                    <a:gd name="T8" fmla="*/ 45 w 48"/>
                    <a:gd name="T9" fmla="*/ 31 h 46"/>
                    <a:gd name="T10" fmla="*/ 43 w 48"/>
                    <a:gd name="T11" fmla="*/ 34 h 46"/>
                    <a:gd name="T12" fmla="*/ 40 w 48"/>
                    <a:gd name="T13" fmla="*/ 39 h 46"/>
                    <a:gd name="T14" fmla="*/ 36 w 48"/>
                    <a:gd name="T15" fmla="*/ 41 h 46"/>
                    <a:gd name="T16" fmla="*/ 32 w 48"/>
                    <a:gd name="T17" fmla="*/ 44 h 46"/>
                    <a:gd name="T18" fmla="*/ 27 w 48"/>
                    <a:gd name="T19" fmla="*/ 45 h 46"/>
                    <a:gd name="T20" fmla="*/ 25 w 48"/>
                    <a:gd name="T21" fmla="*/ 45 h 46"/>
                    <a:gd name="T22" fmla="*/ 24 w 48"/>
                    <a:gd name="T23" fmla="*/ 45 h 46"/>
                    <a:gd name="T24" fmla="*/ 24 w 48"/>
                    <a:gd name="T25" fmla="*/ 46 h 46"/>
                    <a:gd name="T26" fmla="*/ 14 w 48"/>
                    <a:gd name="T27" fmla="*/ 44 h 46"/>
                    <a:gd name="T28" fmla="*/ 7 w 48"/>
                    <a:gd name="T29" fmla="*/ 39 h 46"/>
                    <a:gd name="T30" fmla="*/ 1 w 48"/>
                    <a:gd name="T31" fmla="*/ 31 h 46"/>
                    <a:gd name="T32" fmla="*/ 0 w 48"/>
                    <a:gd name="T33" fmla="*/ 23 h 46"/>
                    <a:gd name="T34" fmla="*/ 1 w 48"/>
                    <a:gd name="T35" fmla="*/ 14 h 46"/>
                    <a:gd name="T36" fmla="*/ 7 w 48"/>
                    <a:gd name="T37" fmla="*/ 7 h 46"/>
                    <a:gd name="T38" fmla="*/ 14 w 48"/>
                    <a:gd name="T39" fmla="*/ 1 h 46"/>
                    <a:gd name="T40" fmla="*/ 24 w 48"/>
                    <a:gd name="T41" fmla="*/ 0 h 46"/>
                    <a:gd name="T42" fmla="*/ 32 w 48"/>
                    <a:gd name="T43" fmla="*/ 1 h 46"/>
                    <a:gd name="T44" fmla="*/ 40 w 48"/>
                    <a:gd name="T45" fmla="*/ 7 h 46"/>
                    <a:gd name="T46" fmla="*/ 45 w 48"/>
                    <a:gd name="T47" fmla="*/ 14 h 46"/>
                    <a:gd name="T48" fmla="*/ 48 w 48"/>
                    <a:gd name="T4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6">
                      <a:moveTo>
                        <a:pt x="48" y="23"/>
                      </a:moveTo>
                      <a:lnTo>
                        <a:pt x="46" y="23"/>
                      </a:lnTo>
                      <a:lnTo>
                        <a:pt x="46" y="24"/>
                      </a:lnTo>
                      <a:lnTo>
                        <a:pt x="46" y="26"/>
                      </a:lnTo>
                      <a:lnTo>
                        <a:pt x="45" y="31"/>
                      </a:lnTo>
                      <a:lnTo>
                        <a:pt x="43" y="34"/>
                      </a:lnTo>
                      <a:lnTo>
                        <a:pt x="40" y="39"/>
                      </a:lnTo>
                      <a:lnTo>
                        <a:pt x="36" y="41"/>
                      </a:lnTo>
                      <a:lnTo>
                        <a:pt x="32" y="44"/>
                      </a:lnTo>
                      <a:lnTo>
                        <a:pt x="27" y="45"/>
                      </a:lnTo>
                      <a:lnTo>
                        <a:pt x="25" y="45"/>
                      </a:lnTo>
                      <a:lnTo>
                        <a:pt x="24" y="45"/>
                      </a:lnTo>
                      <a:lnTo>
                        <a:pt x="24" y="46"/>
                      </a:lnTo>
                      <a:lnTo>
                        <a:pt x="14" y="44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3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1"/>
                      </a:lnTo>
                      <a:lnTo>
                        <a:pt x="24" y="0"/>
                      </a:lnTo>
                      <a:lnTo>
                        <a:pt x="32" y="1"/>
                      </a:lnTo>
                      <a:lnTo>
                        <a:pt x="40" y="7"/>
                      </a:lnTo>
                      <a:lnTo>
                        <a:pt x="45" y="14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" name="Freeform 399"/>
                <p:cNvSpPr>
                  <a:spLocks/>
                </p:cNvSpPr>
                <p:nvPr/>
              </p:nvSpPr>
              <p:spPr bwMode="auto">
                <a:xfrm>
                  <a:off x="3360" y="432"/>
                  <a:ext cx="16" cy="16"/>
                </a:xfrm>
                <a:custGeom>
                  <a:avLst/>
                  <a:gdLst>
                    <a:gd name="T0" fmla="*/ 48 w 48"/>
                    <a:gd name="T1" fmla="*/ 23 h 46"/>
                    <a:gd name="T2" fmla="*/ 46 w 48"/>
                    <a:gd name="T3" fmla="*/ 23 h 46"/>
                    <a:gd name="T4" fmla="*/ 46 w 48"/>
                    <a:gd name="T5" fmla="*/ 24 h 46"/>
                    <a:gd name="T6" fmla="*/ 46 w 48"/>
                    <a:gd name="T7" fmla="*/ 26 h 46"/>
                    <a:gd name="T8" fmla="*/ 45 w 48"/>
                    <a:gd name="T9" fmla="*/ 31 h 46"/>
                    <a:gd name="T10" fmla="*/ 43 w 48"/>
                    <a:gd name="T11" fmla="*/ 34 h 46"/>
                    <a:gd name="T12" fmla="*/ 40 w 48"/>
                    <a:gd name="T13" fmla="*/ 39 h 46"/>
                    <a:gd name="T14" fmla="*/ 36 w 48"/>
                    <a:gd name="T15" fmla="*/ 41 h 46"/>
                    <a:gd name="T16" fmla="*/ 32 w 48"/>
                    <a:gd name="T17" fmla="*/ 44 h 46"/>
                    <a:gd name="T18" fmla="*/ 27 w 48"/>
                    <a:gd name="T19" fmla="*/ 45 h 46"/>
                    <a:gd name="T20" fmla="*/ 25 w 48"/>
                    <a:gd name="T21" fmla="*/ 45 h 46"/>
                    <a:gd name="T22" fmla="*/ 24 w 48"/>
                    <a:gd name="T23" fmla="*/ 45 h 46"/>
                    <a:gd name="T24" fmla="*/ 24 w 48"/>
                    <a:gd name="T25" fmla="*/ 46 h 46"/>
                    <a:gd name="T26" fmla="*/ 14 w 48"/>
                    <a:gd name="T27" fmla="*/ 44 h 46"/>
                    <a:gd name="T28" fmla="*/ 7 w 48"/>
                    <a:gd name="T29" fmla="*/ 39 h 46"/>
                    <a:gd name="T30" fmla="*/ 1 w 48"/>
                    <a:gd name="T31" fmla="*/ 31 h 46"/>
                    <a:gd name="T32" fmla="*/ 0 w 48"/>
                    <a:gd name="T33" fmla="*/ 23 h 46"/>
                    <a:gd name="T34" fmla="*/ 1 w 48"/>
                    <a:gd name="T35" fmla="*/ 14 h 46"/>
                    <a:gd name="T36" fmla="*/ 7 w 48"/>
                    <a:gd name="T37" fmla="*/ 7 h 46"/>
                    <a:gd name="T38" fmla="*/ 14 w 48"/>
                    <a:gd name="T39" fmla="*/ 1 h 46"/>
                    <a:gd name="T40" fmla="*/ 24 w 48"/>
                    <a:gd name="T41" fmla="*/ 0 h 46"/>
                    <a:gd name="T42" fmla="*/ 32 w 48"/>
                    <a:gd name="T43" fmla="*/ 1 h 46"/>
                    <a:gd name="T44" fmla="*/ 40 w 48"/>
                    <a:gd name="T45" fmla="*/ 7 h 46"/>
                    <a:gd name="T46" fmla="*/ 45 w 48"/>
                    <a:gd name="T47" fmla="*/ 14 h 46"/>
                    <a:gd name="T48" fmla="*/ 48 w 48"/>
                    <a:gd name="T4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6">
                      <a:moveTo>
                        <a:pt x="48" y="23"/>
                      </a:moveTo>
                      <a:lnTo>
                        <a:pt x="46" y="23"/>
                      </a:lnTo>
                      <a:lnTo>
                        <a:pt x="46" y="24"/>
                      </a:lnTo>
                      <a:lnTo>
                        <a:pt x="46" y="26"/>
                      </a:lnTo>
                      <a:lnTo>
                        <a:pt x="45" y="31"/>
                      </a:lnTo>
                      <a:lnTo>
                        <a:pt x="43" y="34"/>
                      </a:lnTo>
                      <a:lnTo>
                        <a:pt x="40" y="39"/>
                      </a:lnTo>
                      <a:lnTo>
                        <a:pt x="36" y="41"/>
                      </a:lnTo>
                      <a:lnTo>
                        <a:pt x="32" y="44"/>
                      </a:lnTo>
                      <a:lnTo>
                        <a:pt x="27" y="45"/>
                      </a:lnTo>
                      <a:lnTo>
                        <a:pt x="25" y="45"/>
                      </a:lnTo>
                      <a:lnTo>
                        <a:pt x="24" y="45"/>
                      </a:lnTo>
                      <a:lnTo>
                        <a:pt x="24" y="46"/>
                      </a:lnTo>
                      <a:lnTo>
                        <a:pt x="14" y="44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3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1"/>
                      </a:lnTo>
                      <a:lnTo>
                        <a:pt x="24" y="0"/>
                      </a:lnTo>
                      <a:lnTo>
                        <a:pt x="32" y="1"/>
                      </a:lnTo>
                      <a:lnTo>
                        <a:pt x="40" y="7"/>
                      </a:lnTo>
                      <a:lnTo>
                        <a:pt x="45" y="14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" name="Freeform 400"/>
                <p:cNvSpPr>
                  <a:spLocks/>
                </p:cNvSpPr>
                <p:nvPr/>
              </p:nvSpPr>
              <p:spPr bwMode="auto">
                <a:xfrm>
                  <a:off x="3392" y="432"/>
                  <a:ext cx="16" cy="16"/>
                </a:xfrm>
                <a:custGeom>
                  <a:avLst/>
                  <a:gdLst>
                    <a:gd name="T0" fmla="*/ 48 w 48"/>
                    <a:gd name="T1" fmla="*/ 23 h 46"/>
                    <a:gd name="T2" fmla="*/ 46 w 48"/>
                    <a:gd name="T3" fmla="*/ 23 h 46"/>
                    <a:gd name="T4" fmla="*/ 46 w 48"/>
                    <a:gd name="T5" fmla="*/ 24 h 46"/>
                    <a:gd name="T6" fmla="*/ 46 w 48"/>
                    <a:gd name="T7" fmla="*/ 26 h 46"/>
                    <a:gd name="T8" fmla="*/ 45 w 48"/>
                    <a:gd name="T9" fmla="*/ 31 h 46"/>
                    <a:gd name="T10" fmla="*/ 43 w 48"/>
                    <a:gd name="T11" fmla="*/ 34 h 46"/>
                    <a:gd name="T12" fmla="*/ 40 w 48"/>
                    <a:gd name="T13" fmla="*/ 39 h 46"/>
                    <a:gd name="T14" fmla="*/ 36 w 48"/>
                    <a:gd name="T15" fmla="*/ 41 h 46"/>
                    <a:gd name="T16" fmla="*/ 32 w 48"/>
                    <a:gd name="T17" fmla="*/ 44 h 46"/>
                    <a:gd name="T18" fmla="*/ 27 w 48"/>
                    <a:gd name="T19" fmla="*/ 45 h 46"/>
                    <a:gd name="T20" fmla="*/ 25 w 48"/>
                    <a:gd name="T21" fmla="*/ 45 h 46"/>
                    <a:gd name="T22" fmla="*/ 24 w 48"/>
                    <a:gd name="T23" fmla="*/ 45 h 46"/>
                    <a:gd name="T24" fmla="*/ 24 w 48"/>
                    <a:gd name="T25" fmla="*/ 46 h 46"/>
                    <a:gd name="T26" fmla="*/ 14 w 48"/>
                    <a:gd name="T27" fmla="*/ 44 h 46"/>
                    <a:gd name="T28" fmla="*/ 7 w 48"/>
                    <a:gd name="T29" fmla="*/ 39 h 46"/>
                    <a:gd name="T30" fmla="*/ 1 w 48"/>
                    <a:gd name="T31" fmla="*/ 31 h 46"/>
                    <a:gd name="T32" fmla="*/ 0 w 48"/>
                    <a:gd name="T33" fmla="*/ 23 h 46"/>
                    <a:gd name="T34" fmla="*/ 1 w 48"/>
                    <a:gd name="T35" fmla="*/ 14 h 46"/>
                    <a:gd name="T36" fmla="*/ 7 w 48"/>
                    <a:gd name="T37" fmla="*/ 7 h 46"/>
                    <a:gd name="T38" fmla="*/ 14 w 48"/>
                    <a:gd name="T39" fmla="*/ 1 h 46"/>
                    <a:gd name="T40" fmla="*/ 24 w 48"/>
                    <a:gd name="T41" fmla="*/ 0 h 46"/>
                    <a:gd name="T42" fmla="*/ 32 w 48"/>
                    <a:gd name="T43" fmla="*/ 1 h 46"/>
                    <a:gd name="T44" fmla="*/ 40 w 48"/>
                    <a:gd name="T45" fmla="*/ 7 h 46"/>
                    <a:gd name="T46" fmla="*/ 45 w 48"/>
                    <a:gd name="T47" fmla="*/ 14 h 46"/>
                    <a:gd name="T48" fmla="*/ 48 w 48"/>
                    <a:gd name="T4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6">
                      <a:moveTo>
                        <a:pt x="48" y="23"/>
                      </a:moveTo>
                      <a:lnTo>
                        <a:pt x="46" y="23"/>
                      </a:lnTo>
                      <a:lnTo>
                        <a:pt x="46" y="24"/>
                      </a:lnTo>
                      <a:lnTo>
                        <a:pt x="46" y="26"/>
                      </a:lnTo>
                      <a:lnTo>
                        <a:pt x="45" y="31"/>
                      </a:lnTo>
                      <a:lnTo>
                        <a:pt x="43" y="34"/>
                      </a:lnTo>
                      <a:lnTo>
                        <a:pt x="40" y="39"/>
                      </a:lnTo>
                      <a:lnTo>
                        <a:pt x="36" y="41"/>
                      </a:lnTo>
                      <a:lnTo>
                        <a:pt x="32" y="44"/>
                      </a:lnTo>
                      <a:lnTo>
                        <a:pt x="27" y="45"/>
                      </a:lnTo>
                      <a:lnTo>
                        <a:pt x="25" y="45"/>
                      </a:lnTo>
                      <a:lnTo>
                        <a:pt x="24" y="45"/>
                      </a:lnTo>
                      <a:lnTo>
                        <a:pt x="24" y="46"/>
                      </a:lnTo>
                      <a:lnTo>
                        <a:pt x="14" y="44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3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1"/>
                      </a:lnTo>
                      <a:lnTo>
                        <a:pt x="24" y="0"/>
                      </a:lnTo>
                      <a:lnTo>
                        <a:pt x="32" y="1"/>
                      </a:lnTo>
                      <a:lnTo>
                        <a:pt x="40" y="7"/>
                      </a:lnTo>
                      <a:lnTo>
                        <a:pt x="45" y="14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" name="Freeform 401"/>
                <p:cNvSpPr>
                  <a:spLocks/>
                </p:cNvSpPr>
                <p:nvPr/>
              </p:nvSpPr>
              <p:spPr bwMode="auto">
                <a:xfrm>
                  <a:off x="3424" y="432"/>
                  <a:ext cx="16" cy="16"/>
                </a:xfrm>
                <a:custGeom>
                  <a:avLst/>
                  <a:gdLst>
                    <a:gd name="T0" fmla="*/ 48 w 48"/>
                    <a:gd name="T1" fmla="*/ 23 h 46"/>
                    <a:gd name="T2" fmla="*/ 46 w 48"/>
                    <a:gd name="T3" fmla="*/ 23 h 46"/>
                    <a:gd name="T4" fmla="*/ 46 w 48"/>
                    <a:gd name="T5" fmla="*/ 24 h 46"/>
                    <a:gd name="T6" fmla="*/ 46 w 48"/>
                    <a:gd name="T7" fmla="*/ 26 h 46"/>
                    <a:gd name="T8" fmla="*/ 45 w 48"/>
                    <a:gd name="T9" fmla="*/ 31 h 46"/>
                    <a:gd name="T10" fmla="*/ 43 w 48"/>
                    <a:gd name="T11" fmla="*/ 34 h 46"/>
                    <a:gd name="T12" fmla="*/ 40 w 48"/>
                    <a:gd name="T13" fmla="*/ 39 h 46"/>
                    <a:gd name="T14" fmla="*/ 36 w 48"/>
                    <a:gd name="T15" fmla="*/ 41 h 46"/>
                    <a:gd name="T16" fmla="*/ 32 w 48"/>
                    <a:gd name="T17" fmla="*/ 44 h 46"/>
                    <a:gd name="T18" fmla="*/ 27 w 48"/>
                    <a:gd name="T19" fmla="*/ 45 h 46"/>
                    <a:gd name="T20" fmla="*/ 25 w 48"/>
                    <a:gd name="T21" fmla="*/ 45 h 46"/>
                    <a:gd name="T22" fmla="*/ 24 w 48"/>
                    <a:gd name="T23" fmla="*/ 45 h 46"/>
                    <a:gd name="T24" fmla="*/ 24 w 48"/>
                    <a:gd name="T25" fmla="*/ 46 h 46"/>
                    <a:gd name="T26" fmla="*/ 14 w 48"/>
                    <a:gd name="T27" fmla="*/ 44 h 46"/>
                    <a:gd name="T28" fmla="*/ 7 w 48"/>
                    <a:gd name="T29" fmla="*/ 39 h 46"/>
                    <a:gd name="T30" fmla="*/ 1 w 48"/>
                    <a:gd name="T31" fmla="*/ 31 h 46"/>
                    <a:gd name="T32" fmla="*/ 0 w 48"/>
                    <a:gd name="T33" fmla="*/ 23 h 46"/>
                    <a:gd name="T34" fmla="*/ 1 w 48"/>
                    <a:gd name="T35" fmla="*/ 14 h 46"/>
                    <a:gd name="T36" fmla="*/ 7 w 48"/>
                    <a:gd name="T37" fmla="*/ 7 h 46"/>
                    <a:gd name="T38" fmla="*/ 14 w 48"/>
                    <a:gd name="T39" fmla="*/ 1 h 46"/>
                    <a:gd name="T40" fmla="*/ 24 w 48"/>
                    <a:gd name="T41" fmla="*/ 0 h 46"/>
                    <a:gd name="T42" fmla="*/ 32 w 48"/>
                    <a:gd name="T43" fmla="*/ 1 h 46"/>
                    <a:gd name="T44" fmla="*/ 40 w 48"/>
                    <a:gd name="T45" fmla="*/ 7 h 46"/>
                    <a:gd name="T46" fmla="*/ 45 w 48"/>
                    <a:gd name="T47" fmla="*/ 14 h 46"/>
                    <a:gd name="T48" fmla="*/ 48 w 48"/>
                    <a:gd name="T4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6">
                      <a:moveTo>
                        <a:pt x="48" y="23"/>
                      </a:moveTo>
                      <a:lnTo>
                        <a:pt x="46" y="23"/>
                      </a:lnTo>
                      <a:lnTo>
                        <a:pt x="46" y="24"/>
                      </a:lnTo>
                      <a:lnTo>
                        <a:pt x="46" y="26"/>
                      </a:lnTo>
                      <a:lnTo>
                        <a:pt x="45" y="31"/>
                      </a:lnTo>
                      <a:lnTo>
                        <a:pt x="43" y="34"/>
                      </a:lnTo>
                      <a:lnTo>
                        <a:pt x="40" y="39"/>
                      </a:lnTo>
                      <a:lnTo>
                        <a:pt x="36" y="41"/>
                      </a:lnTo>
                      <a:lnTo>
                        <a:pt x="32" y="44"/>
                      </a:lnTo>
                      <a:lnTo>
                        <a:pt x="27" y="45"/>
                      </a:lnTo>
                      <a:lnTo>
                        <a:pt x="25" y="45"/>
                      </a:lnTo>
                      <a:lnTo>
                        <a:pt x="24" y="45"/>
                      </a:lnTo>
                      <a:lnTo>
                        <a:pt x="24" y="46"/>
                      </a:lnTo>
                      <a:lnTo>
                        <a:pt x="14" y="44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3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1"/>
                      </a:lnTo>
                      <a:lnTo>
                        <a:pt x="24" y="0"/>
                      </a:lnTo>
                      <a:lnTo>
                        <a:pt x="32" y="1"/>
                      </a:lnTo>
                      <a:lnTo>
                        <a:pt x="40" y="7"/>
                      </a:lnTo>
                      <a:lnTo>
                        <a:pt x="45" y="14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" name="Freeform 402"/>
                <p:cNvSpPr>
                  <a:spLocks/>
                </p:cNvSpPr>
                <p:nvPr/>
              </p:nvSpPr>
              <p:spPr bwMode="auto">
                <a:xfrm>
                  <a:off x="3456" y="432"/>
                  <a:ext cx="16" cy="16"/>
                </a:xfrm>
                <a:custGeom>
                  <a:avLst/>
                  <a:gdLst>
                    <a:gd name="T0" fmla="*/ 48 w 48"/>
                    <a:gd name="T1" fmla="*/ 23 h 46"/>
                    <a:gd name="T2" fmla="*/ 46 w 48"/>
                    <a:gd name="T3" fmla="*/ 23 h 46"/>
                    <a:gd name="T4" fmla="*/ 46 w 48"/>
                    <a:gd name="T5" fmla="*/ 24 h 46"/>
                    <a:gd name="T6" fmla="*/ 46 w 48"/>
                    <a:gd name="T7" fmla="*/ 26 h 46"/>
                    <a:gd name="T8" fmla="*/ 45 w 48"/>
                    <a:gd name="T9" fmla="*/ 31 h 46"/>
                    <a:gd name="T10" fmla="*/ 43 w 48"/>
                    <a:gd name="T11" fmla="*/ 34 h 46"/>
                    <a:gd name="T12" fmla="*/ 40 w 48"/>
                    <a:gd name="T13" fmla="*/ 39 h 46"/>
                    <a:gd name="T14" fmla="*/ 36 w 48"/>
                    <a:gd name="T15" fmla="*/ 41 h 46"/>
                    <a:gd name="T16" fmla="*/ 32 w 48"/>
                    <a:gd name="T17" fmla="*/ 44 h 46"/>
                    <a:gd name="T18" fmla="*/ 27 w 48"/>
                    <a:gd name="T19" fmla="*/ 45 h 46"/>
                    <a:gd name="T20" fmla="*/ 25 w 48"/>
                    <a:gd name="T21" fmla="*/ 45 h 46"/>
                    <a:gd name="T22" fmla="*/ 24 w 48"/>
                    <a:gd name="T23" fmla="*/ 45 h 46"/>
                    <a:gd name="T24" fmla="*/ 24 w 48"/>
                    <a:gd name="T25" fmla="*/ 46 h 46"/>
                    <a:gd name="T26" fmla="*/ 14 w 48"/>
                    <a:gd name="T27" fmla="*/ 44 h 46"/>
                    <a:gd name="T28" fmla="*/ 7 w 48"/>
                    <a:gd name="T29" fmla="*/ 39 h 46"/>
                    <a:gd name="T30" fmla="*/ 1 w 48"/>
                    <a:gd name="T31" fmla="*/ 31 h 46"/>
                    <a:gd name="T32" fmla="*/ 0 w 48"/>
                    <a:gd name="T33" fmla="*/ 23 h 46"/>
                    <a:gd name="T34" fmla="*/ 1 w 48"/>
                    <a:gd name="T35" fmla="*/ 14 h 46"/>
                    <a:gd name="T36" fmla="*/ 7 w 48"/>
                    <a:gd name="T37" fmla="*/ 7 h 46"/>
                    <a:gd name="T38" fmla="*/ 14 w 48"/>
                    <a:gd name="T39" fmla="*/ 1 h 46"/>
                    <a:gd name="T40" fmla="*/ 24 w 48"/>
                    <a:gd name="T41" fmla="*/ 0 h 46"/>
                    <a:gd name="T42" fmla="*/ 32 w 48"/>
                    <a:gd name="T43" fmla="*/ 1 h 46"/>
                    <a:gd name="T44" fmla="*/ 40 w 48"/>
                    <a:gd name="T45" fmla="*/ 7 h 46"/>
                    <a:gd name="T46" fmla="*/ 45 w 48"/>
                    <a:gd name="T47" fmla="*/ 14 h 46"/>
                    <a:gd name="T48" fmla="*/ 48 w 48"/>
                    <a:gd name="T4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6">
                      <a:moveTo>
                        <a:pt x="48" y="23"/>
                      </a:moveTo>
                      <a:lnTo>
                        <a:pt x="46" y="23"/>
                      </a:lnTo>
                      <a:lnTo>
                        <a:pt x="46" y="24"/>
                      </a:lnTo>
                      <a:lnTo>
                        <a:pt x="46" y="26"/>
                      </a:lnTo>
                      <a:lnTo>
                        <a:pt x="45" y="31"/>
                      </a:lnTo>
                      <a:lnTo>
                        <a:pt x="43" y="34"/>
                      </a:lnTo>
                      <a:lnTo>
                        <a:pt x="40" y="39"/>
                      </a:lnTo>
                      <a:lnTo>
                        <a:pt x="36" y="41"/>
                      </a:lnTo>
                      <a:lnTo>
                        <a:pt x="32" y="44"/>
                      </a:lnTo>
                      <a:lnTo>
                        <a:pt x="27" y="45"/>
                      </a:lnTo>
                      <a:lnTo>
                        <a:pt x="25" y="45"/>
                      </a:lnTo>
                      <a:lnTo>
                        <a:pt x="24" y="45"/>
                      </a:lnTo>
                      <a:lnTo>
                        <a:pt x="24" y="46"/>
                      </a:lnTo>
                      <a:lnTo>
                        <a:pt x="14" y="44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3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1"/>
                      </a:lnTo>
                      <a:lnTo>
                        <a:pt x="24" y="0"/>
                      </a:lnTo>
                      <a:lnTo>
                        <a:pt x="32" y="1"/>
                      </a:lnTo>
                      <a:lnTo>
                        <a:pt x="40" y="7"/>
                      </a:lnTo>
                      <a:lnTo>
                        <a:pt x="45" y="14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" name="Freeform 403"/>
                <p:cNvSpPr>
                  <a:spLocks/>
                </p:cNvSpPr>
                <p:nvPr/>
              </p:nvSpPr>
              <p:spPr bwMode="auto">
                <a:xfrm>
                  <a:off x="3488" y="432"/>
                  <a:ext cx="16" cy="16"/>
                </a:xfrm>
                <a:custGeom>
                  <a:avLst/>
                  <a:gdLst>
                    <a:gd name="T0" fmla="*/ 48 w 48"/>
                    <a:gd name="T1" fmla="*/ 23 h 46"/>
                    <a:gd name="T2" fmla="*/ 46 w 48"/>
                    <a:gd name="T3" fmla="*/ 23 h 46"/>
                    <a:gd name="T4" fmla="*/ 46 w 48"/>
                    <a:gd name="T5" fmla="*/ 24 h 46"/>
                    <a:gd name="T6" fmla="*/ 46 w 48"/>
                    <a:gd name="T7" fmla="*/ 26 h 46"/>
                    <a:gd name="T8" fmla="*/ 45 w 48"/>
                    <a:gd name="T9" fmla="*/ 31 h 46"/>
                    <a:gd name="T10" fmla="*/ 43 w 48"/>
                    <a:gd name="T11" fmla="*/ 34 h 46"/>
                    <a:gd name="T12" fmla="*/ 40 w 48"/>
                    <a:gd name="T13" fmla="*/ 39 h 46"/>
                    <a:gd name="T14" fmla="*/ 36 w 48"/>
                    <a:gd name="T15" fmla="*/ 41 h 46"/>
                    <a:gd name="T16" fmla="*/ 32 w 48"/>
                    <a:gd name="T17" fmla="*/ 44 h 46"/>
                    <a:gd name="T18" fmla="*/ 27 w 48"/>
                    <a:gd name="T19" fmla="*/ 45 h 46"/>
                    <a:gd name="T20" fmla="*/ 25 w 48"/>
                    <a:gd name="T21" fmla="*/ 45 h 46"/>
                    <a:gd name="T22" fmla="*/ 24 w 48"/>
                    <a:gd name="T23" fmla="*/ 45 h 46"/>
                    <a:gd name="T24" fmla="*/ 24 w 48"/>
                    <a:gd name="T25" fmla="*/ 46 h 46"/>
                    <a:gd name="T26" fmla="*/ 14 w 48"/>
                    <a:gd name="T27" fmla="*/ 44 h 46"/>
                    <a:gd name="T28" fmla="*/ 7 w 48"/>
                    <a:gd name="T29" fmla="*/ 39 h 46"/>
                    <a:gd name="T30" fmla="*/ 1 w 48"/>
                    <a:gd name="T31" fmla="*/ 31 h 46"/>
                    <a:gd name="T32" fmla="*/ 0 w 48"/>
                    <a:gd name="T33" fmla="*/ 23 h 46"/>
                    <a:gd name="T34" fmla="*/ 1 w 48"/>
                    <a:gd name="T35" fmla="*/ 14 h 46"/>
                    <a:gd name="T36" fmla="*/ 7 w 48"/>
                    <a:gd name="T37" fmla="*/ 7 h 46"/>
                    <a:gd name="T38" fmla="*/ 14 w 48"/>
                    <a:gd name="T39" fmla="*/ 1 h 46"/>
                    <a:gd name="T40" fmla="*/ 24 w 48"/>
                    <a:gd name="T41" fmla="*/ 0 h 46"/>
                    <a:gd name="T42" fmla="*/ 32 w 48"/>
                    <a:gd name="T43" fmla="*/ 1 h 46"/>
                    <a:gd name="T44" fmla="*/ 40 w 48"/>
                    <a:gd name="T45" fmla="*/ 7 h 46"/>
                    <a:gd name="T46" fmla="*/ 45 w 48"/>
                    <a:gd name="T47" fmla="*/ 14 h 46"/>
                    <a:gd name="T48" fmla="*/ 48 w 48"/>
                    <a:gd name="T4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6">
                      <a:moveTo>
                        <a:pt x="48" y="23"/>
                      </a:moveTo>
                      <a:lnTo>
                        <a:pt x="46" y="23"/>
                      </a:lnTo>
                      <a:lnTo>
                        <a:pt x="46" y="24"/>
                      </a:lnTo>
                      <a:lnTo>
                        <a:pt x="46" y="26"/>
                      </a:lnTo>
                      <a:lnTo>
                        <a:pt x="45" y="31"/>
                      </a:lnTo>
                      <a:lnTo>
                        <a:pt x="43" y="34"/>
                      </a:lnTo>
                      <a:lnTo>
                        <a:pt x="40" y="39"/>
                      </a:lnTo>
                      <a:lnTo>
                        <a:pt x="36" y="41"/>
                      </a:lnTo>
                      <a:lnTo>
                        <a:pt x="32" y="44"/>
                      </a:lnTo>
                      <a:lnTo>
                        <a:pt x="27" y="45"/>
                      </a:lnTo>
                      <a:lnTo>
                        <a:pt x="25" y="45"/>
                      </a:lnTo>
                      <a:lnTo>
                        <a:pt x="24" y="45"/>
                      </a:lnTo>
                      <a:lnTo>
                        <a:pt x="24" y="46"/>
                      </a:lnTo>
                      <a:lnTo>
                        <a:pt x="14" y="44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3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1"/>
                      </a:lnTo>
                      <a:lnTo>
                        <a:pt x="24" y="0"/>
                      </a:lnTo>
                      <a:lnTo>
                        <a:pt x="32" y="1"/>
                      </a:lnTo>
                      <a:lnTo>
                        <a:pt x="40" y="7"/>
                      </a:lnTo>
                      <a:lnTo>
                        <a:pt x="45" y="14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" name="Freeform 404"/>
                <p:cNvSpPr>
                  <a:spLocks/>
                </p:cNvSpPr>
                <p:nvPr/>
              </p:nvSpPr>
              <p:spPr bwMode="auto">
                <a:xfrm>
                  <a:off x="3520" y="432"/>
                  <a:ext cx="16" cy="16"/>
                </a:xfrm>
                <a:custGeom>
                  <a:avLst/>
                  <a:gdLst>
                    <a:gd name="T0" fmla="*/ 48 w 48"/>
                    <a:gd name="T1" fmla="*/ 23 h 46"/>
                    <a:gd name="T2" fmla="*/ 46 w 48"/>
                    <a:gd name="T3" fmla="*/ 23 h 46"/>
                    <a:gd name="T4" fmla="*/ 46 w 48"/>
                    <a:gd name="T5" fmla="*/ 24 h 46"/>
                    <a:gd name="T6" fmla="*/ 46 w 48"/>
                    <a:gd name="T7" fmla="*/ 26 h 46"/>
                    <a:gd name="T8" fmla="*/ 45 w 48"/>
                    <a:gd name="T9" fmla="*/ 31 h 46"/>
                    <a:gd name="T10" fmla="*/ 43 w 48"/>
                    <a:gd name="T11" fmla="*/ 34 h 46"/>
                    <a:gd name="T12" fmla="*/ 40 w 48"/>
                    <a:gd name="T13" fmla="*/ 39 h 46"/>
                    <a:gd name="T14" fmla="*/ 36 w 48"/>
                    <a:gd name="T15" fmla="*/ 41 h 46"/>
                    <a:gd name="T16" fmla="*/ 32 w 48"/>
                    <a:gd name="T17" fmla="*/ 44 h 46"/>
                    <a:gd name="T18" fmla="*/ 27 w 48"/>
                    <a:gd name="T19" fmla="*/ 45 h 46"/>
                    <a:gd name="T20" fmla="*/ 25 w 48"/>
                    <a:gd name="T21" fmla="*/ 45 h 46"/>
                    <a:gd name="T22" fmla="*/ 24 w 48"/>
                    <a:gd name="T23" fmla="*/ 45 h 46"/>
                    <a:gd name="T24" fmla="*/ 24 w 48"/>
                    <a:gd name="T25" fmla="*/ 46 h 46"/>
                    <a:gd name="T26" fmla="*/ 14 w 48"/>
                    <a:gd name="T27" fmla="*/ 44 h 46"/>
                    <a:gd name="T28" fmla="*/ 7 w 48"/>
                    <a:gd name="T29" fmla="*/ 39 h 46"/>
                    <a:gd name="T30" fmla="*/ 1 w 48"/>
                    <a:gd name="T31" fmla="*/ 31 h 46"/>
                    <a:gd name="T32" fmla="*/ 0 w 48"/>
                    <a:gd name="T33" fmla="*/ 23 h 46"/>
                    <a:gd name="T34" fmla="*/ 1 w 48"/>
                    <a:gd name="T35" fmla="*/ 14 h 46"/>
                    <a:gd name="T36" fmla="*/ 7 w 48"/>
                    <a:gd name="T37" fmla="*/ 7 h 46"/>
                    <a:gd name="T38" fmla="*/ 14 w 48"/>
                    <a:gd name="T39" fmla="*/ 1 h 46"/>
                    <a:gd name="T40" fmla="*/ 24 w 48"/>
                    <a:gd name="T41" fmla="*/ 0 h 46"/>
                    <a:gd name="T42" fmla="*/ 32 w 48"/>
                    <a:gd name="T43" fmla="*/ 1 h 46"/>
                    <a:gd name="T44" fmla="*/ 40 w 48"/>
                    <a:gd name="T45" fmla="*/ 7 h 46"/>
                    <a:gd name="T46" fmla="*/ 45 w 48"/>
                    <a:gd name="T47" fmla="*/ 14 h 46"/>
                    <a:gd name="T48" fmla="*/ 48 w 48"/>
                    <a:gd name="T4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6">
                      <a:moveTo>
                        <a:pt x="48" y="23"/>
                      </a:moveTo>
                      <a:lnTo>
                        <a:pt x="46" y="23"/>
                      </a:lnTo>
                      <a:lnTo>
                        <a:pt x="46" y="24"/>
                      </a:lnTo>
                      <a:lnTo>
                        <a:pt x="46" y="26"/>
                      </a:lnTo>
                      <a:lnTo>
                        <a:pt x="45" y="31"/>
                      </a:lnTo>
                      <a:lnTo>
                        <a:pt x="43" y="34"/>
                      </a:lnTo>
                      <a:lnTo>
                        <a:pt x="40" y="39"/>
                      </a:lnTo>
                      <a:lnTo>
                        <a:pt x="36" y="41"/>
                      </a:lnTo>
                      <a:lnTo>
                        <a:pt x="32" y="44"/>
                      </a:lnTo>
                      <a:lnTo>
                        <a:pt x="27" y="45"/>
                      </a:lnTo>
                      <a:lnTo>
                        <a:pt x="25" y="45"/>
                      </a:lnTo>
                      <a:lnTo>
                        <a:pt x="24" y="45"/>
                      </a:lnTo>
                      <a:lnTo>
                        <a:pt x="24" y="46"/>
                      </a:lnTo>
                      <a:lnTo>
                        <a:pt x="14" y="44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3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1"/>
                      </a:lnTo>
                      <a:lnTo>
                        <a:pt x="24" y="0"/>
                      </a:lnTo>
                      <a:lnTo>
                        <a:pt x="32" y="1"/>
                      </a:lnTo>
                      <a:lnTo>
                        <a:pt x="40" y="7"/>
                      </a:lnTo>
                      <a:lnTo>
                        <a:pt x="45" y="14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" name="Freeform 405"/>
                <p:cNvSpPr>
                  <a:spLocks/>
                </p:cNvSpPr>
                <p:nvPr/>
              </p:nvSpPr>
              <p:spPr bwMode="auto">
                <a:xfrm>
                  <a:off x="3552" y="432"/>
                  <a:ext cx="16" cy="16"/>
                </a:xfrm>
                <a:custGeom>
                  <a:avLst/>
                  <a:gdLst>
                    <a:gd name="T0" fmla="*/ 48 w 48"/>
                    <a:gd name="T1" fmla="*/ 23 h 46"/>
                    <a:gd name="T2" fmla="*/ 46 w 48"/>
                    <a:gd name="T3" fmla="*/ 23 h 46"/>
                    <a:gd name="T4" fmla="*/ 46 w 48"/>
                    <a:gd name="T5" fmla="*/ 24 h 46"/>
                    <a:gd name="T6" fmla="*/ 46 w 48"/>
                    <a:gd name="T7" fmla="*/ 26 h 46"/>
                    <a:gd name="T8" fmla="*/ 45 w 48"/>
                    <a:gd name="T9" fmla="*/ 31 h 46"/>
                    <a:gd name="T10" fmla="*/ 43 w 48"/>
                    <a:gd name="T11" fmla="*/ 34 h 46"/>
                    <a:gd name="T12" fmla="*/ 40 w 48"/>
                    <a:gd name="T13" fmla="*/ 39 h 46"/>
                    <a:gd name="T14" fmla="*/ 36 w 48"/>
                    <a:gd name="T15" fmla="*/ 41 h 46"/>
                    <a:gd name="T16" fmla="*/ 32 w 48"/>
                    <a:gd name="T17" fmla="*/ 44 h 46"/>
                    <a:gd name="T18" fmla="*/ 27 w 48"/>
                    <a:gd name="T19" fmla="*/ 45 h 46"/>
                    <a:gd name="T20" fmla="*/ 25 w 48"/>
                    <a:gd name="T21" fmla="*/ 45 h 46"/>
                    <a:gd name="T22" fmla="*/ 24 w 48"/>
                    <a:gd name="T23" fmla="*/ 45 h 46"/>
                    <a:gd name="T24" fmla="*/ 24 w 48"/>
                    <a:gd name="T25" fmla="*/ 46 h 46"/>
                    <a:gd name="T26" fmla="*/ 14 w 48"/>
                    <a:gd name="T27" fmla="*/ 44 h 46"/>
                    <a:gd name="T28" fmla="*/ 7 w 48"/>
                    <a:gd name="T29" fmla="*/ 39 h 46"/>
                    <a:gd name="T30" fmla="*/ 1 w 48"/>
                    <a:gd name="T31" fmla="*/ 31 h 46"/>
                    <a:gd name="T32" fmla="*/ 0 w 48"/>
                    <a:gd name="T33" fmla="*/ 23 h 46"/>
                    <a:gd name="T34" fmla="*/ 1 w 48"/>
                    <a:gd name="T35" fmla="*/ 14 h 46"/>
                    <a:gd name="T36" fmla="*/ 7 w 48"/>
                    <a:gd name="T37" fmla="*/ 7 h 46"/>
                    <a:gd name="T38" fmla="*/ 14 w 48"/>
                    <a:gd name="T39" fmla="*/ 1 h 46"/>
                    <a:gd name="T40" fmla="*/ 24 w 48"/>
                    <a:gd name="T41" fmla="*/ 0 h 46"/>
                    <a:gd name="T42" fmla="*/ 32 w 48"/>
                    <a:gd name="T43" fmla="*/ 1 h 46"/>
                    <a:gd name="T44" fmla="*/ 40 w 48"/>
                    <a:gd name="T45" fmla="*/ 7 h 46"/>
                    <a:gd name="T46" fmla="*/ 45 w 48"/>
                    <a:gd name="T47" fmla="*/ 14 h 46"/>
                    <a:gd name="T48" fmla="*/ 48 w 48"/>
                    <a:gd name="T4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6">
                      <a:moveTo>
                        <a:pt x="48" y="23"/>
                      </a:moveTo>
                      <a:lnTo>
                        <a:pt x="46" y="23"/>
                      </a:lnTo>
                      <a:lnTo>
                        <a:pt x="46" y="24"/>
                      </a:lnTo>
                      <a:lnTo>
                        <a:pt x="46" y="26"/>
                      </a:lnTo>
                      <a:lnTo>
                        <a:pt x="45" y="31"/>
                      </a:lnTo>
                      <a:lnTo>
                        <a:pt x="43" y="34"/>
                      </a:lnTo>
                      <a:lnTo>
                        <a:pt x="40" y="39"/>
                      </a:lnTo>
                      <a:lnTo>
                        <a:pt x="36" y="41"/>
                      </a:lnTo>
                      <a:lnTo>
                        <a:pt x="32" y="44"/>
                      </a:lnTo>
                      <a:lnTo>
                        <a:pt x="27" y="45"/>
                      </a:lnTo>
                      <a:lnTo>
                        <a:pt x="25" y="45"/>
                      </a:lnTo>
                      <a:lnTo>
                        <a:pt x="24" y="45"/>
                      </a:lnTo>
                      <a:lnTo>
                        <a:pt x="24" y="46"/>
                      </a:lnTo>
                      <a:lnTo>
                        <a:pt x="14" y="44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3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1"/>
                      </a:lnTo>
                      <a:lnTo>
                        <a:pt x="24" y="0"/>
                      </a:lnTo>
                      <a:lnTo>
                        <a:pt x="32" y="1"/>
                      </a:lnTo>
                      <a:lnTo>
                        <a:pt x="40" y="7"/>
                      </a:lnTo>
                      <a:lnTo>
                        <a:pt x="45" y="14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2" name="Freeform 406"/>
                <p:cNvSpPr>
                  <a:spLocks/>
                </p:cNvSpPr>
                <p:nvPr/>
              </p:nvSpPr>
              <p:spPr bwMode="auto">
                <a:xfrm>
                  <a:off x="3584" y="432"/>
                  <a:ext cx="16" cy="16"/>
                </a:xfrm>
                <a:custGeom>
                  <a:avLst/>
                  <a:gdLst>
                    <a:gd name="T0" fmla="*/ 48 w 48"/>
                    <a:gd name="T1" fmla="*/ 23 h 46"/>
                    <a:gd name="T2" fmla="*/ 46 w 48"/>
                    <a:gd name="T3" fmla="*/ 23 h 46"/>
                    <a:gd name="T4" fmla="*/ 46 w 48"/>
                    <a:gd name="T5" fmla="*/ 24 h 46"/>
                    <a:gd name="T6" fmla="*/ 46 w 48"/>
                    <a:gd name="T7" fmla="*/ 26 h 46"/>
                    <a:gd name="T8" fmla="*/ 45 w 48"/>
                    <a:gd name="T9" fmla="*/ 31 h 46"/>
                    <a:gd name="T10" fmla="*/ 43 w 48"/>
                    <a:gd name="T11" fmla="*/ 34 h 46"/>
                    <a:gd name="T12" fmla="*/ 40 w 48"/>
                    <a:gd name="T13" fmla="*/ 39 h 46"/>
                    <a:gd name="T14" fmla="*/ 36 w 48"/>
                    <a:gd name="T15" fmla="*/ 41 h 46"/>
                    <a:gd name="T16" fmla="*/ 32 w 48"/>
                    <a:gd name="T17" fmla="*/ 44 h 46"/>
                    <a:gd name="T18" fmla="*/ 27 w 48"/>
                    <a:gd name="T19" fmla="*/ 45 h 46"/>
                    <a:gd name="T20" fmla="*/ 25 w 48"/>
                    <a:gd name="T21" fmla="*/ 45 h 46"/>
                    <a:gd name="T22" fmla="*/ 24 w 48"/>
                    <a:gd name="T23" fmla="*/ 45 h 46"/>
                    <a:gd name="T24" fmla="*/ 24 w 48"/>
                    <a:gd name="T25" fmla="*/ 46 h 46"/>
                    <a:gd name="T26" fmla="*/ 14 w 48"/>
                    <a:gd name="T27" fmla="*/ 44 h 46"/>
                    <a:gd name="T28" fmla="*/ 7 w 48"/>
                    <a:gd name="T29" fmla="*/ 39 h 46"/>
                    <a:gd name="T30" fmla="*/ 1 w 48"/>
                    <a:gd name="T31" fmla="*/ 31 h 46"/>
                    <a:gd name="T32" fmla="*/ 0 w 48"/>
                    <a:gd name="T33" fmla="*/ 23 h 46"/>
                    <a:gd name="T34" fmla="*/ 1 w 48"/>
                    <a:gd name="T35" fmla="*/ 14 h 46"/>
                    <a:gd name="T36" fmla="*/ 7 w 48"/>
                    <a:gd name="T37" fmla="*/ 7 h 46"/>
                    <a:gd name="T38" fmla="*/ 14 w 48"/>
                    <a:gd name="T39" fmla="*/ 1 h 46"/>
                    <a:gd name="T40" fmla="*/ 24 w 48"/>
                    <a:gd name="T41" fmla="*/ 0 h 46"/>
                    <a:gd name="T42" fmla="*/ 32 w 48"/>
                    <a:gd name="T43" fmla="*/ 1 h 46"/>
                    <a:gd name="T44" fmla="*/ 40 w 48"/>
                    <a:gd name="T45" fmla="*/ 7 h 46"/>
                    <a:gd name="T46" fmla="*/ 45 w 48"/>
                    <a:gd name="T47" fmla="*/ 14 h 46"/>
                    <a:gd name="T48" fmla="*/ 48 w 48"/>
                    <a:gd name="T4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6">
                      <a:moveTo>
                        <a:pt x="48" y="23"/>
                      </a:moveTo>
                      <a:lnTo>
                        <a:pt x="46" y="23"/>
                      </a:lnTo>
                      <a:lnTo>
                        <a:pt x="46" y="24"/>
                      </a:lnTo>
                      <a:lnTo>
                        <a:pt x="46" y="26"/>
                      </a:lnTo>
                      <a:lnTo>
                        <a:pt x="45" y="31"/>
                      </a:lnTo>
                      <a:lnTo>
                        <a:pt x="43" y="34"/>
                      </a:lnTo>
                      <a:lnTo>
                        <a:pt x="40" y="39"/>
                      </a:lnTo>
                      <a:lnTo>
                        <a:pt x="36" y="41"/>
                      </a:lnTo>
                      <a:lnTo>
                        <a:pt x="32" y="44"/>
                      </a:lnTo>
                      <a:lnTo>
                        <a:pt x="27" y="45"/>
                      </a:lnTo>
                      <a:lnTo>
                        <a:pt x="25" y="45"/>
                      </a:lnTo>
                      <a:lnTo>
                        <a:pt x="24" y="45"/>
                      </a:lnTo>
                      <a:lnTo>
                        <a:pt x="24" y="46"/>
                      </a:lnTo>
                      <a:lnTo>
                        <a:pt x="14" y="44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3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1"/>
                      </a:lnTo>
                      <a:lnTo>
                        <a:pt x="24" y="0"/>
                      </a:lnTo>
                      <a:lnTo>
                        <a:pt x="32" y="1"/>
                      </a:lnTo>
                      <a:lnTo>
                        <a:pt x="40" y="7"/>
                      </a:lnTo>
                      <a:lnTo>
                        <a:pt x="45" y="14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" name="Freeform 407"/>
                <p:cNvSpPr>
                  <a:spLocks/>
                </p:cNvSpPr>
                <p:nvPr/>
              </p:nvSpPr>
              <p:spPr bwMode="auto">
                <a:xfrm>
                  <a:off x="3616" y="432"/>
                  <a:ext cx="16" cy="16"/>
                </a:xfrm>
                <a:custGeom>
                  <a:avLst/>
                  <a:gdLst>
                    <a:gd name="T0" fmla="*/ 48 w 48"/>
                    <a:gd name="T1" fmla="*/ 23 h 46"/>
                    <a:gd name="T2" fmla="*/ 46 w 48"/>
                    <a:gd name="T3" fmla="*/ 23 h 46"/>
                    <a:gd name="T4" fmla="*/ 46 w 48"/>
                    <a:gd name="T5" fmla="*/ 24 h 46"/>
                    <a:gd name="T6" fmla="*/ 46 w 48"/>
                    <a:gd name="T7" fmla="*/ 26 h 46"/>
                    <a:gd name="T8" fmla="*/ 45 w 48"/>
                    <a:gd name="T9" fmla="*/ 31 h 46"/>
                    <a:gd name="T10" fmla="*/ 43 w 48"/>
                    <a:gd name="T11" fmla="*/ 34 h 46"/>
                    <a:gd name="T12" fmla="*/ 40 w 48"/>
                    <a:gd name="T13" fmla="*/ 39 h 46"/>
                    <a:gd name="T14" fmla="*/ 36 w 48"/>
                    <a:gd name="T15" fmla="*/ 41 h 46"/>
                    <a:gd name="T16" fmla="*/ 32 w 48"/>
                    <a:gd name="T17" fmla="*/ 44 h 46"/>
                    <a:gd name="T18" fmla="*/ 27 w 48"/>
                    <a:gd name="T19" fmla="*/ 45 h 46"/>
                    <a:gd name="T20" fmla="*/ 25 w 48"/>
                    <a:gd name="T21" fmla="*/ 45 h 46"/>
                    <a:gd name="T22" fmla="*/ 24 w 48"/>
                    <a:gd name="T23" fmla="*/ 45 h 46"/>
                    <a:gd name="T24" fmla="*/ 24 w 48"/>
                    <a:gd name="T25" fmla="*/ 46 h 46"/>
                    <a:gd name="T26" fmla="*/ 14 w 48"/>
                    <a:gd name="T27" fmla="*/ 44 h 46"/>
                    <a:gd name="T28" fmla="*/ 7 w 48"/>
                    <a:gd name="T29" fmla="*/ 39 h 46"/>
                    <a:gd name="T30" fmla="*/ 1 w 48"/>
                    <a:gd name="T31" fmla="*/ 31 h 46"/>
                    <a:gd name="T32" fmla="*/ 0 w 48"/>
                    <a:gd name="T33" fmla="*/ 23 h 46"/>
                    <a:gd name="T34" fmla="*/ 1 w 48"/>
                    <a:gd name="T35" fmla="*/ 14 h 46"/>
                    <a:gd name="T36" fmla="*/ 7 w 48"/>
                    <a:gd name="T37" fmla="*/ 7 h 46"/>
                    <a:gd name="T38" fmla="*/ 14 w 48"/>
                    <a:gd name="T39" fmla="*/ 1 h 46"/>
                    <a:gd name="T40" fmla="*/ 24 w 48"/>
                    <a:gd name="T41" fmla="*/ 0 h 46"/>
                    <a:gd name="T42" fmla="*/ 32 w 48"/>
                    <a:gd name="T43" fmla="*/ 1 h 46"/>
                    <a:gd name="T44" fmla="*/ 40 w 48"/>
                    <a:gd name="T45" fmla="*/ 7 h 46"/>
                    <a:gd name="T46" fmla="*/ 45 w 48"/>
                    <a:gd name="T47" fmla="*/ 14 h 46"/>
                    <a:gd name="T48" fmla="*/ 48 w 48"/>
                    <a:gd name="T4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6">
                      <a:moveTo>
                        <a:pt x="48" y="23"/>
                      </a:moveTo>
                      <a:lnTo>
                        <a:pt x="46" y="23"/>
                      </a:lnTo>
                      <a:lnTo>
                        <a:pt x="46" y="24"/>
                      </a:lnTo>
                      <a:lnTo>
                        <a:pt x="46" y="26"/>
                      </a:lnTo>
                      <a:lnTo>
                        <a:pt x="45" y="31"/>
                      </a:lnTo>
                      <a:lnTo>
                        <a:pt x="43" y="34"/>
                      </a:lnTo>
                      <a:lnTo>
                        <a:pt x="40" y="39"/>
                      </a:lnTo>
                      <a:lnTo>
                        <a:pt x="36" y="41"/>
                      </a:lnTo>
                      <a:lnTo>
                        <a:pt x="32" y="44"/>
                      </a:lnTo>
                      <a:lnTo>
                        <a:pt x="27" y="45"/>
                      </a:lnTo>
                      <a:lnTo>
                        <a:pt x="25" y="45"/>
                      </a:lnTo>
                      <a:lnTo>
                        <a:pt x="24" y="45"/>
                      </a:lnTo>
                      <a:lnTo>
                        <a:pt x="24" y="46"/>
                      </a:lnTo>
                      <a:lnTo>
                        <a:pt x="14" y="44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3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1"/>
                      </a:lnTo>
                      <a:lnTo>
                        <a:pt x="24" y="0"/>
                      </a:lnTo>
                      <a:lnTo>
                        <a:pt x="32" y="1"/>
                      </a:lnTo>
                      <a:lnTo>
                        <a:pt x="40" y="7"/>
                      </a:lnTo>
                      <a:lnTo>
                        <a:pt x="45" y="14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4" name="Freeform 408"/>
                <p:cNvSpPr>
                  <a:spLocks/>
                </p:cNvSpPr>
                <p:nvPr/>
              </p:nvSpPr>
              <p:spPr bwMode="auto">
                <a:xfrm>
                  <a:off x="3648" y="432"/>
                  <a:ext cx="16" cy="16"/>
                </a:xfrm>
                <a:custGeom>
                  <a:avLst/>
                  <a:gdLst>
                    <a:gd name="T0" fmla="*/ 48 w 48"/>
                    <a:gd name="T1" fmla="*/ 23 h 46"/>
                    <a:gd name="T2" fmla="*/ 46 w 48"/>
                    <a:gd name="T3" fmla="*/ 23 h 46"/>
                    <a:gd name="T4" fmla="*/ 46 w 48"/>
                    <a:gd name="T5" fmla="*/ 24 h 46"/>
                    <a:gd name="T6" fmla="*/ 46 w 48"/>
                    <a:gd name="T7" fmla="*/ 26 h 46"/>
                    <a:gd name="T8" fmla="*/ 45 w 48"/>
                    <a:gd name="T9" fmla="*/ 31 h 46"/>
                    <a:gd name="T10" fmla="*/ 43 w 48"/>
                    <a:gd name="T11" fmla="*/ 34 h 46"/>
                    <a:gd name="T12" fmla="*/ 40 w 48"/>
                    <a:gd name="T13" fmla="*/ 39 h 46"/>
                    <a:gd name="T14" fmla="*/ 36 w 48"/>
                    <a:gd name="T15" fmla="*/ 41 h 46"/>
                    <a:gd name="T16" fmla="*/ 32 w 48"/>
                    <a:gd name="T17" fmla="*/ 44 h 46"/>
                    <a:gd name="T18" fmla="*/ 27 w 48"/>
                    <a:gd name="T19" fmla="*/ 45 h 46"/>
                    <a:gd name="T20" fmla="*/ 25 w 48"/>
                    <a:gd name="T21" fmla="*/ 45 h 46"/>
                    <a:gd name="T22" fmla="*/ 24 w 48"/>
                    <a:gd name="T23" fmla="*/ 45 h 46"/>
                    <a:gd name="T24" fmla="*/ 24 w 48"/>
                    <a:gd name="T25" fmla="*/ 46 h 46"/>
                    <a:gd name="T26" fmla="*/ 14 w 48"/>
                    <a:gd name="T27" fmla="*/ 44 h 46"/>
                    <a:gd name="T28" fmla="*/ 7 w 48"/>
                    <a:gd name="T29" fmla="*/ 39 h 46"/>
                    <a:gd name="T30" fmla="*/ 1 w 48"/>
                    <a:gd name="T31" fmla="*/ 31 h 46"/>
                    <a:gd name="T32" fmla="*/ 0 w 48"/>
                    <a:gd name="T33" fmla="*/ 23 h 46"/>
                    <a:gd name="T34" fmla="*/ 1 w 48"/>
                    <a:gd name="T35" fmla="*/ 14 h 46"/>
                    <a:gd name="T36" fmla="*/ 7 w 48"/>
                    <a:gd name="T37" fmla="*/ 7 h 46"/>
                    <a:gd name="T38" fmla="*/ 14 w 48"/>
                    <a:gd name="T39" fmla="*/ 1 h 46"/>
                    <a:gd name="T40" fmla="*/ 24 w 48"/>
                    <a:gd name="T41" fmla="*/ 0 h 46"/>
                    <a:gd name="T42" fmla="*/ 32 w 48"/>
                    <a:gd name="T43" fmla="*/ 1 h 46"/>
                    <a:gd name="T44" fmla="*/ 40 w 48"/>
                    <a:gd name="T45" fmla="*/ 7 h 46"/>
                    <a:gd name="T46" fmla="*/ 45 w 48"/>
                    <a:gd name="T47" fmla="*/ 14 h 46"/>
                    <a:gd name="T48" fmla="*/ 48 w 48"/>
                    <a:gd name="T4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6">
                      <a:moveTo>
                        <a:pt x="48" y="23"/>
                      </a:moveTo>
                      <a:lnTo>
                        <a:pt x="46" y="23"/>
                      </a:lnTo>
                      <a:lnTo>
                        <a:pt x="46" y="24"/>
                      </a:lnTo>
                      <a:lnTo>
                        <a:pt x="46" y="26"/>
                      </a:lnTo>
                      <a:lnTo>
                        <a:pt x="45" y="31"/>
                      </a:lnTo>
                      <a:lnTo>
                        <a:pt x="43" y="34"/>
                      </a:lnTo>
                      <a:lnTo>
                        <a:pt x="40" y="39"/>
                      </a:lnTo>
                      <a:lnTo>
                        <a:pt x="36" y="41"/>
                      </a:lnTo>
                      <a:lnTo>
                        <a:pt x="32" y="44"/>
                      </a:lnTo>
                      <a:lnTo>
                        <a:pt x="27" y="45"/>
                      </a:lnTo>
                      <a:lnTo>
                        <a:pt x="25" y="45"/>
                      </a:lnTo>
                      <a:lnTo>
                        <a:pt x="24" y="45"/>
                      </a:lnTo>
                      <a:lnTo>
                        <a:pt x="24" y="46"/>
                      </a:lnTo>
                      <a:lnTo>
                        <a:pt x="14" y="44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3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1"/>
                      </a:lnTo>
                      <a:lnTo>
                        <a:pt x="24" y="0"/>
                      </a:lnTo>
                      <a:lnTo>
                        <a:pt x="32" y="1"/>
                      </a:lnTo>
                      <a:lnTo>
                        <a:pt x="40" y="7"/>
                      </a:lnTo>
                      <a:lnTo>
                        <a:pt x="45" y="14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" name="Freeform 409"/>
                <p:cNvSpPr>
                  <a:spLocks/>
                </p:cNvSpPr>
                <p:nvPr/>
              </p:nvSpPr>
              <p:spPr bwMode="auto">
                <a:xfrm>
                  <a:off x="3680" y="432"/>
                  <a:ext cx="16" cy="16"/>
                </a:xfrm>
                <a:custGeom>
                  <a:avLst/>
                  <a:gdLst>
                    <a:gd name="T0" fmla="*/ 48 w 48"/>
                    <a:gd name="T1" fmla="*/ 23 h 46"/>
                    <a:gd name="T2" fmla="*/ 46 w 48"/>
                    <a:gd name="T3" fmla="*/ 23 h 46"/>
                    <a:gd name="T4" fmla="*/ 46 w 48"/>
                    <a:gd name="T5" fmla="*/ 24 h 46"/>
                    <a:gd name="T6" fmla="*/ 46 w 48"/>
                    <a:gd name="T7" fmla="*/ 26 h 46"/>
                    <a:gd name="T8" fmla="*/ 45 w 48"/>
                    <a:gd name="T9" fmla="*/ 31 h 46"/>
                    <a:gd name="T10" fmla="*/ 43 w 48"/>
                    <a:gd name="T11" fmla="*/ 34 h 46"/>
                    <a:gd name="T12" fmla="*/ 40 w 48"/>
                    <a:gd name="T13" fmla="*/ 39 h 46"/>
                    <a:gd name="T14" fmla="*/ 36 w 48"/>
                    <a:gd name="T15" fmla="*/ 41 h 46"/>
                    <a:gd name="T16" fmla="*/ 32 w 48"/>
                    <a:gd name="T17" fmla="*/ 44 h 46"/>
                    <a:gd name="T18" fmla="*/ 27 w 48"/>
                    <a:gd name="T19" fmla="*/ 45 h 46"/>
                    <a:gd name="T20" fmla="*/ 25 w 48"/>
                    <a:gd name="T21" fmla="*/ 45 h 46"/>
                    <a:gd name="T22" fmla="*/ 24 w 48"/>
                    <a:gd name="T23" fmla="*/ 45 h 46"/>
                    <a:gd name="T24" fmla="*/ 24 w 48"/>
                    <a:gd name="T25" fmla="*/ 46 h 46"/>
                    <a:gd name="T26" fmla="*/ 14 w 48"/>
                    <a:gd name="T27" fmla="*/ 44 h 46"/>
                    <a:gd name="T28" fmla="*/ 7 w 48"/>
                    <a:gd name="T29" fmla="*/ 39 h 46"/>
                    <a:gd name="T30" fmla="*/ 1 w 48"/>
                    <a:gd name="T31" fmla="*/ 31 h 46"/>
                    <a:gd name="T32" fmla="*/ 0 w 48"/>
                    <a:gd name="T33" fmla="*/ 23 h 46"/>
                    <a:gd name="T34" fmla="*/ 1 w 48"/>
                    <a:gd name="T35" fmla="*/ 14 h 46"/>
                    <a:gd name="T36" fmla="*/ 7 w 48"/>
                    <a:gd name="T37" fmla="*/ 7 h 46"/>
                    <a:gd name="T38" fmla="*/ 14 w 48"/>
                    <a:gd name="T39" fmla="*/ 1 h 46"/>
                    <a:gd name="T40" fmla="*/ 24 w 48"/>
                    <a:gd name="T41" fmla="*/ 0 h 46"/>
                    <a:gd name="T42" fmla="*/ 32 w 48"/>
                    <a:gd name="T43" fmla="*/ 1 h 46"/>
                    <a:gd name="T44" fmla="*/ 40 w 48"/>
                    <a:gd name="T45" fmla="*/ 7 h 46"/>
                    <a:gd name="T46" fmla="*/ 45 w 48"/>
                    <a:gd name="T47" fmla="*/ 14 h 46"/>
                    <a:gd name="T48" fmla="*/ 48 w 48"/>
                    <a:gd name="T4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6">
                      <a:moveTo>
                        <a:pt x="48" y="23"/>
                      </a:moveTo>
                      <a:lnTo>
                        <a:pt x="46" y="23"/>
                      </a:lnTo>
                      <a:lnTo>
                        <a:pt x="46" y="24"/>
                      </a:lnTo>
                      <a:lnTo>
                        <a:pt x="46" y="26"/>
                      </a:lnTo>
                      <a:lnTo>
                        <a:pt x="45" y="31"/>
                      </a:lnTo>
                      <a:lnTo>
                        <a:pt x="43" y="34"/>
                      </a:lnTo>
                      <a:lnTo>
                        <a:pt x="40" y="39"/>
                      </a:lnTo>
                      <a:lnTo>
                        <a:pt x="36" y="41"/>
                      </a:lnTo>
                      <a:lnTo>
                        <a:pt x="32" y="44"/>
                      </a:lnTo>
                      <a:lnTo>
                        <a:pt x="27" y="45"/>
                      </a:lnTo>
                      <a:lnTo>
                        <a:pt x="25" y="45"/>
                      </a:lnTo>
                      <a:lnTo>
                        <a:pt x="24" y="45"/>
                      </a:lnTo>
                      <a:lnTo>
                        <a:pt x="24" y="46"/>
                      </a:lnTo>
                      <a:lnTo>
                        <a:pt x="14" y="44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3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1"/>
                      </a:lnTo>
                      <a:lnTo>
                        <a:pt x="24" y="0"/>
                      </a:lnTo>
                      <a:lnTo>
                        <a:pt x="32" y="1"/>
                      </a:lnTo>
                      <a:lnTo>
                        <a:pt x="40" y="7"/>
                      </a:lnTo>
                      <a:lnTo>
                        <a:pt x="45" y="14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" name="Freeform 410"/>
                <p:cNvSpPr>
                  <a:spLocks/>
                </p:cNvSpPr>
                <p:nvPr/>
              </p:nvSpPr>
              <p:spPr bwMode="auto">
                <a:xfrm>
                  <a:off x="3712" y="432"/>
                  <a:ext cx="16" cy="16"/>
                </a:xfrm>
                <a:custGeom>
                  <a:avLst/>
                  <a:gdLst>
                    <a:gd name="T0" fmla="*/ 48 w 48"/>
                    <a:gd name="T1" fmla="*/ 23 h 46"/>
                    <a:gd name="T2" fmla="*/ 46 w 48"/>
                    <a:gd name="T3" fmla="*/ 23 h 46"/>
                    <a:gd name="T4" fmla="*/ 46 w 48"/>
                    <a:gd name="T5" fmla="*/ 24 h 46"/>
                    <a:gd name="T6" fmla="*/ 46 w 48"/>
                    <a:gd name="T7" fmla="*/ 26 h 46"/>
                    <a:gd name="T8" fmla="*/ 45 w 48"/>
                    <a:gd name="T9" fmla="*/ 31 h 46"/>
                    <a:gd name="T10" fmla="*/ 43 w 48"/>
                    <a:gd name="T11" fmla="*/ 34 h 46"/>
                    <a:gd name="T12" fmla="*/ 40 w 48"/>
                    <a:gd name="T13" fmla="*/ 39 h 46"/>
                    <a:gd name="T14" fmla="*/ 36 w 48"/>
                    <a:gd name="T15" fmla="*/ 41 h 46"/>
                    <a:gd name="T16" fmla="*/ 32 w 48"/>
                    <a:gd name="T17" fmla="*/ 44 h 46"/>
                    <a:gd name="T18" fmla="*/ 27 w 48"/>
                    <a:gd name="T19" fmla="*/ 45 h 46"/>
                    <a:gd name="T20" fmla="*/ 25 w 48"/>
                    <a:gd name="T21" fmla="*/ 45 h 46"/>
                    <a:gd name="T22" fmla="*/ 24 w 48"/>
                    <a:gd name="T23" fmla="*/ 45 h 46"/>
                    <a:gd name="T24" fmla="*/ 24 w 48"/>
                    <a:gd name="T25" fmla="*/ 46 h 46"/>
                    <a:gd name="T26" fmla="*/ 14 w 48"/>
                    <a:gd name="T27" fmla="*/ 44 h 46"/>
                    <a:gd name="T28" fmla="*/ 7 w 48"/>
                    <a:gd name="T29" fmla="*/ 39 h 46"/>
                    <a:gd name="T30" fmla="*/ 1 w 48"/>
                    <a:gd name="T31" fmla="*/ 31 h 46"/>
                    <a:gd name="T32" fmla="*/ 0 w 48"/>
                    <a:gd name="T33" fmla="*/ 23 h 46"/>
                    <a:gd name="T34" fmla="*/ 1 w 48"/>
                    <a:gd name="T35" fmla="*/ 14 h 46"/>
                    <a:gd name="T36" fmla="*/ 7 w 48"/>
                    <a:gd name="T37" fmla="*/ 7 h 46"/>
                    <a:gd name="T38" fmla="*/ 14 w 48"/>
                    <a:gd name="T39" fmla="*/ 1 h 46"/>
                    <a:gd name="T40" fmla="*/ 24 w 48"/>
                    <a:gd name="T41" fmla="*/ 0 h 46"/>
                    <a:gd name="T42" fmla="*/ 32 w 48"/>
                    <a:gd name="T43" fmla="*/ 1 h 46"/>
                    <a:gd name="T44" fmla="*/ 40 w 48"/>
                    <a:gd name="T45" fmla="*/ 7 h 46"/>
                    <a:gd name="T46" fmla="*/ 45 w 48"/>
                    <a:gd name="T47" fmla="*/ 14 h 46"/>
                    <a:gd name="T48" fmla="*/ 48 w 48"/>
                    <a:gd name="T4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6">
                      <a:moveTo>
                        <a:pt x="48" y="23"/>
                      </a:moveTo>
                      <a:lnTo>
                        <a:pt x="46" y="23"/>
                      </a:lnTo>
                      <a:lnTo>
                        <a:pt x="46" y="24"/>
                      </a:lnTo>
                      <a:lnTo>
                        <a:pt x="46" y="26"/>
                      </a:lnTo>
                      <a:lnTo>
                        <a:pt x="45" y="31"/>
                      </a:lnTo>
                      <a:lnTo>
                        <a:pt x="43" y="34"/>
                      </a:lnTo>
                      <a:lnTo>
                        <a:pt x="40" y="39"/>
                      </a:lnTo>
                      <a:lnTo>
                        <a:pt x="36" y="41"/>
                      </a:lnTo>
                      <a:lnTo>
                        <a:pt x="32" y="44"/>
                      </a:lnTo>
                      <a:lnTo>
                        <a:pt x="27" y="45"/>
                      </a:lnTo>
                      <a:lnTo>
                        <a:pt x="25" y="45"/>
                      </a:lnTo>
                      <a:lnTo>
                        <a:pt x="24" y="45"/>
                      </a:lnTo>
                      <a:lnTo>
                        <a:pt x="24" y="46"/>
                      </a:lnTo>
                      <a:lnTo>
                        <a:pt x="14" y="44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3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1"/>
                      </a:lnTo>
                      <a:lnTo>
                        <a:pt x="24" y="0"/>
                      </a:lnTo>
                      <a:lnTo>
                        <a:pt x="32" y="1"/>
                      </a:lnTo>
                      <a:lnTo>
                        <a:pt x="40" y="7"/>
                      </a:lnTo>
                      <a:lnTo>
                        <a:pt x="45" y="14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" name="Freeform 411"/>
                <p:cNvSpPr>
                  <a:spLocks/>
                </p:cNvSpPr>
                <p:nvPr/>
              </p:nvSpPr>
              <p:spPr bwMode="auto">
                <a:xfrm>
                  <a:off x="3744" y="432"/>
                  <a:ext cx="16" cy="16"/>
                </a:xfrm>
                <a:custGeom>
                  <a:avLst/>
                  <a:gdLst>
                    <a:gd name="T0" fmla="*/ 48 w 48"/>
                    <a:gd name="T1" fmla="*/ 23 h 46"/>
                    <a:gd name="T2" fmla="*/ 46 w 48"/>
                    <a:gd name="T3" fmla="*/ 23 h 46"/>
                    <a:gd name="T4" fmla="*/ 46 w 48"/>
                    <a:gd name="T5" fmla="*/ 24 h 46"/>
                    <a:gd name="T6" fmla="*/ 46 w 48"/>
                    <a:gd name="T7" fmla="*/ 26 h 46"/>
                    <a:gd name="T8" fmla="*/ 45 w 48"/>
                    <a:gd name="T9" fmla="*/ 31 h 46"/>
                    <a:gd name="T10" fmla="*/ 43 w 48"/>
                    <a:gd name="T11" fmla="*/ 34 h 46"/>
                    <a:gd name="T12" fmla="*/ 40 w 48"/>
                    <a:gd name="T13" fmla="*/ 39 h 46"/>
                    <a:gd name="T14" fmla="*/ 36 w 48"/>
                    <a:gd name="T15" fmla="*/ 41 h 46"/>
                    <a:gd name="T16" fmla="*/ 32 w 48"/>
                    <a:gd name="T17" fmla="*/ 44 h 46"/>
                    <a:gd name="T18" fmla="*/ 27 w 48"/>
                    <a:gd name="T19" fmla="*/ 45 h 46"/>
                    <a:gd name="T20" fmla="*/ 25 w 48"/>
                    <a:gd name="T21" fmla="*/ 45 h 46"/>
                    <a:gd name="T22" fmla="*/ 24 w 48"/>
                    <a:gd name="T23" fmla="*/ 45 h 46"/>
                    <a:gd name="T24" fmla="*/ 24 w 48"/>
                    <a:gd name="T25" fmla="*/ 46 h 46"/>
                    <a:gd name="T26" fmla="*/ 14 w 48"/>
                    <a:gd name="T27" fmla="*/ 44 h 46"/>
                    <a:gd name="T28" fmla="*/ 7 w 48"/>
                    <a:gd name="T29" fmla="*/ 39 h 46"/>
                    <a:gd name="T30" fmla="*/ 1 w 48"/>
                    <a:gd name="T31" fmla="*/ 31 h 46"/>
                    <a:gd name="T32" fmla="*/ 0 w 48"/>
                    <a:gd name="T33" fmla="*/ 23 h 46"/>
                    <a:gd name="T34" fmla="*/ 1 w 48"/>
                    <a:gd name="T35" fmla="*/ 14 h 46"/>
                    <a:gd name="T36" fmla="*/ 7 w 48"/>
                    <a:gd name="T37" fmla="*/ 7 h 46"/>
                    <a:gd name="T38" fmla="*/ 14 w 48"/>
                    <a:gd name="T39" fmla="*/ 1 h 46"/>
                    <a:gd name="T40" fmla="*/ 24 w 48"/>
                    <a:gd name="T41" fmla="*/ 0 h 46"/>
                    <a:gd name="T42" fmla="*/ 32 w 48"/>
                    <a:gd name="T43" fmla="*/ 1 h 46"/>
                    <a:gd name="T44" fmla="*/ 40 w 48"/>
                    <a:gd name="T45" fmla="*/ 7 h 46"/>
                    <a:gd name="T46" fmla="*/ 45 w 48"/>
                    <a:gd name="T47" fmla="*/ 14 h 46"/>
                    <a:gd name="T48" fmla="*/ 48 w 48"/>
                    <a:gd name="T4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6">
                      <a:moveTo>
                        <a:pt x="48" y="23"/>
                      </a:moveTo>
                      <a:lnTo>
                        <a:pt x="46" y="23"/>
                      </a:lnTo>
                      <a:lnTo>
                        <a:pt x="46" y="24"/>
                      </a:lnTo>
                      <a:lnTo>
                        <a:pt x="46" y="26"/>
                      </a:lnTo>
                      <a:lnTo>
                        <a:pt x="45" y="31"/>
                      </a:lnTo>
                      <a:lnTo>
                        <a:pt x="43" y="34"/>
                      </a:lnTo>
                      <a:lnTo>
                        <a:pt x="40" y="39"/>
                      </a:lnTo>
                      <a:lnTo>
                        <a:pt x="36" y="41"/>
                      </a:lnTo>
                      <a:lnTo>
                        <a:pt x="32" y="44"/>
                      </a:lnTo>
                      <a:lnTo>
                        <a:pt x="27" y="45"/>
                      </a:lnTo>
                      <a:lnTo>
                        <a:pt x="25" y="45"/>
                      </a:lnTo>
                      <a:lnTo>
                        <a:pt x="24" y="45"/>
                      </a:lnTo>
                      <a:lnTo>
                        <a:pt x="24" y="46"/>
                      </a:lnTo>
                      <a:lnTo>
                        <a:pt x="14" y="44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3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1"/>
                      </a:lnTo>
                      <a:lnTo>
                        <a:pt x="24" y="0"/>
                      </a:lnTo>
                      <a:lnTo>
                        <a:pt x="32" y="1"/>
                      </a:lnTo>
                      <a:lnTo>
                        <a:pt x="40" y="7"/>
                      </a:lnTo>
                      <a:lnTo>
                        <a:pt x="45" y="14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8" name="Freeform 412"/>
                <p:cNvSpPr>
                  <a:spLocks/>
                </p:cNvSpPr>
                <p:nvPr/>
              </p:nvSpPr>
              <p:spPr bwMode="auto">
                <a:xfrm>
                  <a:off x="3776" y="432"/>
                  <a:ext cx="16" cy="16"/>
                </a:xfrm>
                <a:custGeom>
                  <a:avLst/>
                  <a:gdLst>
                    <a:gd name="T0" fmla="*/ 48 w 48"/>
                    <a:gd name="T1" fmla="*/ 23 h 46"/>
                    <a:gd name="T2" fmla="*/ 46 w 48"/>
                    <a:gd name="T3" fmla="*/ 23 h 46"/>
                    <a:gd name="T4" fmla="*/ 46 w 48"/>
                    <a:gd name="T5" fmla="*/ 24 h 46"/>
                    <a:gd name="T6" fmla="*/ 46 w 48"/>
                    <a:gd name="T7" fmla="*/ 26 h 46"/>
                    <a:gd name="T8" fmla="*/ 45 w 48"/>
                    <a:gd name="T9" fmla="*/ 31 h 46"/>
                    <a:gd name="T10" fmla="*/ 43 w 48"/>
                    <a:gd name="T11" fmla="*/ 34 h 46"/>
                    <a:gd name="T12" fmla="*/ 40 w 48"/>
                    <a:gd name="T13" fmla="*/ 39 h 46"/>
                    <a:gd name="T14" fmla="*/ 36 w 48"/>
                    <a:gd name="T15" fmla="*/ 41 h 46"/>
                    <a:gd name="T16" fmla="*/ 32 w 48"/>
                    <a:gd name="T17" fmla="*/ 44 h 46"/>
                    <a:gd name="T18" fmla="*/ 27 w 48"/>
                    <a:gd name="T19" fmla="*/ 45 h 46"/>
                    <a:gd name="T20" fmla="*/ 25 w 48"/>
                    <a:gd name="T21" fmla="*/ 45 h 46"/>
                    <a:gd name="T22" fmla="*/ 24 w 48"/>
                    <a:gd name="T23" fmla="*/ 45 h 46"/>
                    <a:gd name="T24" fmla="*/ 24 w 48"/>
                    <a:gd name="T25" fmla="*/ 46 h 46"/>
                    <a:gd name="T26" fmla="*/ 14 w 48"/>
                    <a:gd name="T27" fmla="*/ 44 h 46"/>
                    <a:gd name="T28" fmla="*/ 7 w 48"/>
                    <a:gd name="T29" fmla="*/ 39 h 46"/>
                    <a:gd name="T30" fmla="*/ 1 w 48"/>
                    <a:gd name="T31" fmla="*/ 31 h 46"/>
                    <a:gd name="T32" fmla="*/ 0 w 48"/>
                    <a:gd name="T33" fmla="*/ 23 h 46"/>
                    <a:gd name="T34" fmla="*/ 1 w 48"/>
                    <a:gd name="T35" fmla="*/ 14 h 46"/>
                    <a:gd name="T36" fmla="*/ 7 w 48"/>
                    <a:gd name="T37" fmla="*/ 7 h 46"/>
                    <a:gd name="T38" fmla="*/ 14 w 48"/>
                    <a:gd name="T39" fmla="*/ 1 h 46"/>
                    <a:gd name="T40" fmla="*/ 24 w 48"/>
                    <a:gd name="T41" fmla="*/ 0 h 46"/>
                    <a:gd name="T42" fmla="*/ 32 w 48"/>
                    <a:gd name="T43" fmla="*/ 1 h 46"/>
                    <a:gd name="T44" fmla="*/ 40 w 48"/>
                    <a:gd name="T45" fmla="*/ 7 h 46"/>
                    <a:gd name="T46" fmla="*/ 45 w 48"/>
                    <a:gd name="T47" fmla="*/ 14 h 46"/>
                    <a:gd name="T48" fmla="*/ 48 w 48"/>
                    <a:gd name="T4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6">
                      <a:moveTo>
                        <a:pt x="48" y="23"/>
                      </a:moveTo>
                      <a:lnTo>
                        <a:pt x="46" y="23"/>
                      </a:lnTo>
                      <a:lnTo>
                        <a:pt x="46" y="24"/>
                      </a:lnTo>
                      <a:lnTo>
                        <a:pt x="46" y="26"/>
                      </a:lnTo>
                      <a:lnTo>
                        <a:pt x="45" y="31"/>
                      </a:lnTo>
                      <a:lnTo>
                        <a:pt x="43" y="34"/>
                      </a:lnTo>
                      <a:lnTo>
                        <a:pt x="40" y="39"/>
                      </a:lnTo>
                      <a:lnTo>
                        <a:pt x="36" y="41"/>
                      </a:lnTo>
                      <a:lnTo>
                        <a:pt x="32" y="44"/>
                      </a:lnTo>
                      <a:lnTo>
                        <a:pt x="27" y="45"/>
                      </a:lnTo>
                      <a:lnTo>
                        <a:pt x="25" y="45"/>
                      </a:lnTo>
                      <a:lnTo>
                        <a:pt x="24" y="45"/>
                      </a:lnTo>
                      <a:lnTo>
                        <a:pt x="24" y="46"/>
                      </a:lnTo>
                      <a:lnTo>
                        <a:pt x="14" y="44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3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1"/>
                      </a:lnTo>
                      <a:lnTo>
                        <a:pt x="24" y="0"/>
                      </a:lnTo>
                      <a:lnTo>
                        <a:pt x="32" y="1"/>
                      </a:lnTo>
                      <a:lnTo>
                        <a:pt x="40" y="7"/>
                      </a:lnTo>
                      <a:lnTo>
                        <a:pt x="45" y="14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9" name="Freeform 413"/>
                <p:cNvSpPr>
                  <a:spLocks/>
                </p:cNvSpPr>
                <p:nvPr/>
              </p:nvSpPr>
              <p:spPr bwMode="auto">
                <a:xfrm>
                  <a:off x="3808" y="432"/>
                  <a:ext cx="16" cy="16"/>
                </a:xfrm>
                <a:custGeom>
                  <a:avLst/>
                  <a:gdLst>
                    <a:gd name="T0" fmla="*/ 48 w 48"/>
                    <a:gd name="T1" fmla="*/ 23 h 46"/>
                    <a:gd name="T2" fmla="*/ 46 w 48"/>
                    <a:gd name="T3" fmla="*/ 23 h 46"/>
                    <a:gd name="T4" fmla="*/ 46 w 48"/>
                    <a:gd name="T5" fmla="*/ 24 h 46"/>
                    <a:gd name="T6" fmla="*/ 46 w 48"/>
                    <a:gd name="T7" fmla="*/ 26 h 46"/>
                    <a:gd name="T8" fmla="*/ 45 w 48"/>
                    <a:gd name="T9" fmla="*/ 31 h 46"/>
                    <a:gd name="T10" fmla="*/ 43 w 48"/>
                    <a:gd name="T11" fmla="*/ 34 h 46"/>
                    <a:gd name="T12" fmla="*/ 40 w 48"/>
                    <a:gd name="T13" fmla="*/ 39 h 46"/>
                    <a:gd name="T14" fmla="*/ 36 w 48"/>
                    <a:gd name="T15" fmla="*/ 41 h 46"/>
                    <a:gd name="T16" fmla="*/ 32 w 48"/>
                    <a:gd name="T17" fmla="*/ 44 h 46"/>
                    <a:gd name="T18" fmla="*/ 27 w 48"/>
                    <a:gd name="T19" fmla="*/ 45 h 46"/>
                    <a:gd name="T20" fmla="*/ 25 w 48"/>
                    <a:gd name="T21" fmla="*/ 45 h 46"/>
                    <a:gd name="T22" fmla="*/ 24 w 48"/>
                    <a:gd name="T23" fmla="*/ 45 h 46"/>
                    <a:gd name="T24" fmla="*/ 24 w 48"/>
                    <a:gd name="T25" fmla="*/ 46 h 46"/>
                    <a:gd name="T26" fmla="*/ 14 w 48"/>
                    <a:gd name="T27" fmla="*/ 44 h 46"/>
                    <a:gd name="T28" fmla="*/ 7 w 48"/>
                    <a:gd name="T29" fmla="*/ 39 h 46"/>
                    <a:gd name="T30" fmla="*/ 1 w 48"/>
                    <a:gd name="T31" fmla="*/ 31 h 46"/>
                    <a:gd name="T32" fmla="*/ 0 w 48"/>
                    <a:gd name="T33" fmla="*/ 23 h 46"/>
                    <a:gd name="T34" fmla="*/ 1 w 48"/>
                    <a:gd name="T35" fmla="*/ 14 h 46"/>
                    <a:gd name="T36" fmla="*/ 7 w 48"/>
                    <a:gd name="T37" fmla="*/ 7 h 46"/>
                    <a:gd name="T38" fmla="*/ 14 w 48"/>
                    <a:gd name="T39" fmla="*/ 1 h 46"/>
                    <a:gd name="T40" fmla="*/ 24 w 48"/>
                    <a:gd name="T41" fmla="*/ 0 h 46"/>
                    <a:gd name="T42" fmla="*/ 32 w 48"/>
                    <a:gd name="T43" fmla="*/ 1 h 46"/>
                    <a:gd name="T44" fmla="*/ 40 w 48"/>
                    <a:gd name="T45" fmla="*/ 7 h 46"/>
                    <a:gd name="T46" fmla="*/ 45 w 48"/>
                    <a:gd name="T47" fmla="*/ 14 h 46"/>
                    <a:gd name="T48" fmla="*/ 48 w 48"/>
                    <a:gd name="T4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6">
                      <a:moveTo>
                        <a:pt x="48" y="23"/>
                      </a:moveTo>
                      <a:lnTo>
                        <a:pt x="46" y="23"/>
                      </a:lnTo>
                      <a:lnTo>
                        <a:pt x="46" y="24"/>
                      </a:lnTo>
                      <a:lnTo>
                        <a:pt x="46" y="26"/>
                      </a:lnTo>
                      <a:lnTo>
                        <a:pt x="45" y="31"/>
                      </a:lnTo>
                      <a:lnTo>
                        <a:pt x="43" y="34"/>
                      </a:lnTo>
                      <a:lnTo>
                        <a:pt x="40" y="39"/>
                      </a:lnTo>
                      <a:lnTo>
                        <a:pt x="36" y="41"/>
                      </a:lnTo>
                      <a:lnTo>
                        <a:pt x="32" y="44"/>
                      </a:lnTo>
                      <a:lnTo>
                        <a:pt x="27" y="45"/>
                      </a:lnTo>
                      <a:lnTo>
                        <a:pt x="25" y="45"/>
                      </a:lnTo>
                      <a:lnTo>
                        <a:pt x="24" y="45"/>
                      </a:lnTo>
                      <a:lnTo>
                        <a:pt x="24" y="46"/>
                      </a:lnTo>
                      <a:lnTo>
                        <a:pt x="14" y="44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3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1"/>
                      </a:lnTo>
                      <a:lnTo>
                        <a:pt x="24" y="0"/>
                      </a:lnTo>
                      <a:lnTo>
                        <a:pt x="32" y="1"/>
                      </a:lnTo>
                      <a:lnTo>
                        <a:pt x="40" y="7"/>
                      </a:lnTo>
                      <a:lnTo>
                        <a:pt x="45" y="14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" name="Freeform 414"/>
                <p:cNvSpPr>
                  <a:spLocks/>
                </p:cNvSpPr>
                <p:nvPr/>
              </p:nvSpPr>
              <p:spPr bwMode="auto">
                <a:xfrm>
                  <a:off x="3840" y="432"/>
                  <a:ext cx="16" cy="16"/>
                </a:xfrm>
                <a:custGeom>
                  <a:avLst/>
                  <a:gdLst>
                    <a:gd name="T0" fmla="*/ 48 w 48"/>
                    <a:gd name="T1" fmla="*/ 23 h 46"/>
                    <a:gd name="T2" fmla="*/ 46 w 48"/>
                    <a:gd name="T3" fmla="*/ 23 h 46"/>
                    <a:gd name="T4" fmla="*/ 46 w 48"/>
                    <a:gd name="T5" fmla="*/ 24 h 46"/>
                    <a:gd name="T6" fmla="*/ 46 w 48"/>
                    <a:gd name="T7" fmla="*/ 26 h 46"/>
                    <a:gd name="T8" fmla="*/ 45 w 48"/>
                    <a:gd name="T9" fmla="*/ 31 h 46"/>
                    <a:gd name="T10" fmla="*/ 43 w 48"/>
                    <a:gd name="T11" fmla="*/ 34 h 46"/>
                    <a:gd name="T12" fmla="*/ 40 w 48"/>
                    <a:gd name="T13" fmla="*/ 39 h 46"/>
                    <a:gd name="T14" fmla="*/ 36 w 48"/>
                    <a:gd name="T15" fmla="*/ 41 h 46"/>
                    <a:gd name="T16" fmla="*/ 32 w 48"/>
                    <a:gd name="T17" fmla="*/ 44 h 46"/>
                    <a:gd name="T18" fmla="*/ 27 w 48"/>
                    <a:gd name="T19" fmla="*/ 45 h 46"/>
                    <a:gd name="T20" fmla="*/ 25 w 48"/>
                    <a:gd name="T21" fmla="*/ 45 h 46"/>
                    <a:gd name="T22" fmla="*/ 24 w 48"/>
                    <a:gd name="T23" fmla="*/ 45 h 46"/>
                    <a:gd name="T24" fmla="*/ 24 w 48"/>
                    <a:gd name="T25" fmla="*/ 46 h 46"/>
                    <a:gd name="T26" fmla="*/ 14 w 48"/>
                    <a:gd name="T27" fmla="*/ 44 h 46"/>
                    <a:gd name="T28" fmla="*/ 7 w 48"/>
                    <a:gd name="T29" fmla="*/ 39 h 46"/>
                    <a:gd name="T30" fmla="*/ 1 w 48"/>
                    <a:gd name="T31" fmla="*/ 31 h 46"/>
                    <a:gd name="T32" fmla="*/ 0 w 48"/>
                    <a:gd name="T33" fmla="*/ 23 h 46"/>
                    <a:gd name="T34" fmla="*/ 1 w 48"/>
                    <a:gd name="T35" fmla="*/ 14 h 46"/>
                    <a:gd name="T36" fmla="*/ 7 w 48"/>
                    <a:gd name="T37" fmla="*/ 7 h 46"/>
                    <a:gd name="T38" fmla="*/ 14 w 48"/>
                    <a:gd name="T39" fmla="*/ 1 h 46"/>
                    <a:gd name="T40" fmla="*/ 24 w 48"/>
                    <a:gd name="T41" fmla="*/ 0 h 46"/>
                    <a:gd name="T42" fmla="*/ 32 w 48"/>
                    <a:gd name="T43" fmla="*/ 1 h 46"/>
                    <a:gd name="T44" fmla="*/ 40 w 48"/>
                    <a:gd name="T45" fmla="*/ 7 h 46"/>
                    <a:gd name="T46" fmla="*/ 45 w 48"/>
                    <a:gd name="T47" fmla="*/ 14 h 46"/>
                    <a:gd name="T48" fmla="*/ 48 w 48"/>
                    <a:gd name="T4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6">
                      <a:moveTo>
                        <a:pt x="48" y="23"/>
                      </a:moveTo>
                      <a:lnTo>
                        <a:pt x="46" y="23"/>
                      </a:lnTo>
                      <a:lnTo>
                        <a:pt x="46" y="24"/>
                      </a:lnTo>
                      <a:lnTo>
                        <a:pt x="46" y="26"/>
                      </a:lnTo>
                      <a:lnTo>
                        <a:pt x="45" y="31"/>
                      </a:lnTo>
                      <a:lnTo>
                        <a:pt x="43" y="34"/>
                      </a:lnTo>
                      <a:lnTo>
                        <a:pt x="40" y="39"/>
                      </a:lnTo>
                      <a:lnTo>
                        <a:pt x="36" y="41"/>
                      </a:lnTo>
                      <a:lnTo>
                        <a:pt x="32" y="44"/>
                      </a:lnTo>
                      <a:lnTo>
                        <a:pt x="27" y="45"/>
                      </a:lnTo>
                      <a:lnTo>
                        <a:pt x="25" y="45"/>
                      </a:lnTo>
                      <a:lnTo>
                        <a:pt x="24" y="45"/>
                      </a:lnTo>
                      <a:lnTo>
                        <a:pt x="24" y="46"/>
                      </a:lnTo>
                      <a:lnTo>
                        <a:pt x="14" y="44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3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1"/>
                      </a:lnTo>
                      <a:lnTo>
                        <a:pt x="24" y="0"/>
                      </a:lnTo>
                      <a:lnTo>
                        <a:pt x="32" y="1"/>
                      </a:lnTo>
                      <a:lnTo>
                        <a:pt x="40" y="7"/>
                      </a:lnTo>
                      <a:lnTo>
                        <a:pt x="45" y="14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" name="Freeform 415"/>
                <p:cNvSpPr>
                  <a:spLocks/>
                </p:cNvSpPr>
                <p:nvPr/>
              </p:nvSpPr>
              <p:spPr bwMode="auto">
                <a:xfrm>
                  <a:off x="3872" y="432"/>
                  <a:ext cx="16" cy="16"/>
                </a:xfrm>
                <a:custGeom>
                  <a:avLst/>
                  <a:gdLst>
                    <a:gd name="T0" fmla="*/ 48 w 48"/>
                    <a:gd name="T1" fmla="*/ 23 h 46"/>
                    <a:gd name="T2" fmla="*/ 46 w 48"/>
                    <a:gd name="T3" fmla="*/ 23 h 46"/>
                    <a:gd name="T4" fmla="*/ 46 w 48"/>
                    <a:gd name="T5" fmla="*/ 24 h 46"/>
                    <a:gd name="T6" fmla="*/ 46 w 48"/>
                    <a:gd name="T7" fmla="*/ 26 h 46"/>
                    <a:gd name="T8" fmla="*/ 45 w 48"/>
                    <a:gd name="T9" fmla="*/ 31 h 46"/>
                    <a:gd name="T10" fmla="*/ 43 w 48"/>
                    <a:gd name="T11" fmla="*/ 34 h 46"/>
                    <a:gd name="T12" fmla="*/ 40 w 48"/>
                    <a:gd name="T13" fmla="*/ 39 h 46"/>
                    <a:gd name="T14" fmla="*/ 36 w 48"/>
                    <a:gd name="T15" fmla="*/ 41 h 46"/>
                    <a:gd name="T16" fmla="*/ 32 w 48"/>
                    <a:gd name="T17" fmla="*/ 44 h 46"/>
                    <a:gd name="T18" fmla="*/ 27 w 48"/>
                    <a:gd name="T19" fmla="*/ 45 h 46"/>
                    <a:gd name="T20" fmla="*/ 25 w 48"/>
                    <a:gd name="T21" fmla="*/ 45 h 46"/>
                    <a:gd name="T22" fmla="*/ 24 w 48"/>
                    <a:gd name="T23" fmla="*/ 45 h 46"/>
                    <a:gd name="T24" fmla="*/ 24 w 48"/>
                    <a:gd name="T25" fmla="*/ 46 h 46"/>
                    <a:gd name="T26" fmla="*/ 14 w 48"/>
                    <a:gd name="T27" fmla="*/ 44 h 46"/>
                    <a:gd name="T28" fmla="*/ 7 w 48"/>
                    <a:gd name="T29" fmla="*/ 39 h 46"/>
                    <a:gd name="T30" fmla="*/ 1 w 48"/>
                    <a:gd name="T31" fmla="*/ 31 h 46"/>
                    <a:gd name="T32" fmla="*/ 0 w 48"/>
                    <a:gd name="T33" fmla="*/ 23 h 46"/>
                    <a:gd name="T34" fmla="*/ 1 w 48"/>
                    <a:gd name="T35" fmla="*/ 14 h 46"/>
                    <a:gd name="T36" fmla="*/ 7 w 48"/>
                    <a:gd name="T37" fmla="*/ 7 h 46"/>
                    <a:gd name="T38" fmla="*/ 14 w 48"/>
                    <a:gd name="T39" fmla="*/ 1 h 46"/>
                    <a:gd name="T40" fmla="*/ 24 w 48"/>
                    <a:gd name="T41" fmla="*/ 0 h 46"/>
                    <a:gd name="T42" fmla="*/ 32 w 48"/>
                    <a:gd name="T43" fmla="*/ 1 h 46"/>
                    <a:gd name="T44" fmla="*/ 40 w 48"/>
                    <a:gd name="T45" fmla="*/ 7 h 46"/>
                    <a:gd name="T46" fmla="*/ 45 w 48"/>
                    <a:gd name="T47" fmla="*/ 14 h 46"/>
                    <a:gd name="T48" fmla="*/ 48 w 48"/>
                    <a:gd name="T4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6">
                      <a:moveTo>
                        <a:pt x="48" y="23"/>
                      </a:moveTo>
                      <a:lnTo>
                        <a:pt x="46" y="23"/>
                      </a:lnTo>
                      <a:lnTo>
                        <a:pt x="46" y="24"/>
                      </a:lnTo>
                      <a:lnTo>
                        <a:pt x="46" y="26"/>
                      </a:lnTo>
                      <a:lnTo>
                        <a:pt x="45" y="31"/>
                      </a:lnTo>
                      <a:lnTo>
                        <a:pt x="43" y="34"/>
                      </a:lnTo>
                      <a:lnTo>
                        <a:pt x="40" y="39"/>
                      </a:lnTo>
                      <a:lnTo>
                        <a:pt x="36" y="41"/>
                      </a:lnTo>
                      <a:lnTo>
                        <a:pt x="32" y="44"/>
                      </a:lnTo>
                      <a:lnTo>
                        <a:pt x="27" y="45"/>
                      </a:lnTo>
                      <a:lnTo>
                        <a:pt x="25" y="45"/>
                      </a:lnTo>
                      <a:lnTo>
                        <a:pt x="24" y="45"/>
                      </a:lnTo>
                      <a:lnTo>
                        <a:pt x="24" y="46"/>
                      </a:lnTo>
                      <a:lnTo>
                        <a:pt x="14" y="44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3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1"/>
                      </a:lnTo>
                      <a:lnTo>
                        <a:pt x="24" y="0"/>
                      </a:lnTo>
                      <a:lnTo>
                        <a:pt x="32" y="1"/>
                      </a:lnTo>
                      <a:lnTo>
                        <a:pt x="40" y="7"/>
                      </a:lnTo>
                      <a:lnTo>
                        <a:pt x="45" y="14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2" name="Freeform 416"/>
                <p:cNvSpPr>
                  <a:spLocks/>
                </p:cNvSpPr>
                <p:nvPr/>
              </p:nvSpPr>
              <p:spPr bwMode="auto">
                <a:xfrm>
                  <a:off x="3904" y="432"/>
                  <a:ext cx="16" cy="16"/>
                </a:xfrm>
                <a:custGeom>
                  <a:avLst/>
                  <a:gdLst>
                    <a:gd name="T0" fmla="*/ 48 w 48"/>
                    <a:gd name="T1" fmla="*/ 23 h 46"/>
                    <a:gd name="T2" fmla="*/ 46 w 48"/>
                    <a:gd name="T3" fmla="*/ 23 h 46"/>
                    <a:gd name="T4" fmla="*/ 46 w 48"/>
                    <a:gd name="T5" fmla="*/ 24 h 46"/>
                    <a:gd name="T6" fmla="*/ 46 w 48"/>
                    <a:gd name="T7" fmla="*/ 26 h 46"/>
                    <a:gd name="T8" fmla="*/ 45 w 48"/>
                    <a:gd name="T9" fmla="*/ 31 h 46"/>
                    <a:gd name="T10" fmla="*/ 43 w 48"/>
                    <a:gd name="T11" fmla="*/ 34 h 46"/>
                    <a:gd name="T12" fmla="*/ 40 w 48"/>
                    <a:gd name="T13" fmla="*/ 39 h 46"/>
                    <a:gd name="T14" fmla="*/ 36 w 48"/>
                    <a:gd name="T15" fmla="*/ 41 h 46"/>
                    <a:gd name="T16" fmla="*/ 32 w 48"/>
                    <a:gd name="T17" fmla="*/ 44 h 46"/>
                    <a:gd name="T18" fmla="*/ 27 w 48"/>
                    <a:gd name="T19" fmla="*/ 45 h 46"/>
                    <a:gd name="T20" fmla="*/ 25 w 48"/>
                    <a:gd name="T21" fmla="*/ 45 h 46"/>
                    <a:gd name="T22" fmla="*/ 24 w 48"/>
                    <a:gd name="T23" fmla="*/ 45 h 46"/>
                    <a:gd name="T24" fmla="*/ 24 w 48"/>
                    <a:gd name="T25" fmla="*/ 46 h 46"/>
                    <a:gd name="T26" fmla="*/ 14 w 48"/>
                    <a:gd name="T27" fmla="*/ 44 h 46"/>
                    <a:gd name="T28" fmla="*/ 7 w 48"/>
                    <a:gd name="T29" fmla="*/ 39 h 46"/>
                    <a:gd name="T30" fmla="*/ 1 w 48"/>
                    <a:gd name="T31" fmla="*/ 31 h 46"/>
                    <a:gd name="T32" fmla="*/ 0 w 48"/>
                    <a:gd name="T33" fmla="*/ 23 h 46"/>
                    <a:gd name="T34" fmla="*/ 1 w 48"/>
                    <a:gd name="T35" fmla="*/ 14 h 46"/>
                    <a:gd name="T36" fmla="*/ 7 w 48"/>
                    <a:gd name="T37" fmla="*/ 7 h 46"/>
                    <a:gd name="T38" fmla="*/ 14 w 48"/>
                    <a:gd name="T39" fmla="*/ 1 h 46"/>
                    <a:gd name="T40" fmla="*/ 24 w 48"/>
                    <a:gd name="T41" fmla="*/ 0 h 46"/>
                    <a:gd name="T42" fmla="*/ 32 w 48"/>
                    <a:gd name="T43" fmla="*/ 1 h 46"/>
                    <a:gd name="T44" fmla="*/ 40 w 48"/>
                    <a:gd name="T45" fmla="*/ 7 h 46"/>
                    <a:gd name="T46" fmla="*/ 45 w 48"/>
                    <a:gd name="T47" fmla="*/ 14 h 46"/>
                    <a:gd name="T48" fmla="*/ 48 w 48"/>
                    <a:gd name="T4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6">
                      <a:moveTo>
                        <a:pt x="48" y="23"/>
                      </a:moveTo>
                      <a:lnTo>
                        <a:pt x="46" y="23"/>
                      </a:lnTo>
                      <a:lnTo>
                        <a:pt x="46" y="24"/>
                      </a:lnTo>
                      <a:lnTo>
                        <a:pt x="46" y="26"/>
                      </a:lnTo>
                      <a:lnTo>
                        <a:pt x="45" y="31"/>
                      </a:lnTo>
                      <a:lnTo>
                        <a:pt x="43" y="34"/>
                      </a:lnTo>
                      <a:lnTo>
                        <a:pt x="40" y="39"/>
                      </a:lnTo>
                      <a:lnTo>
                        <a:pt x="36" y="41"/>
                      </a:lnTo>
                      <a:lnTo>
                        <a:pt x="32" y="44"/>
                      </a:lnTo>
                      <a:lnTo>
                        <a:pt x="27" y="45"/>
                      </a:lnTo>
                      <a:lnTo>
                        <a:pt x="25" y="45"/>
                      </a:lnTo>
                      <a:lnTo>
                        <a:pt x="24" y="45"/>
                      </a:lnTo>
                      <a:lnTo>
                        <a:pt x="24" y="46"/>
                      </a:lnTo>
                      <a:lnTo>
                        <a:pt x="14" y="44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3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1"/>
                      </a:lnTo>
                      <a:lnTo>
                        <a:pt x="24" y="0"/>
                      </a:lnTo>
                      <a:lnTo>
                        <a:pt x="32" y="1"/>
                      </a:lnTo>
                      <a:lnTo>
                        <a:pt x="40" y="7"/>
                      </a:lnTo>
                      <a:lnTo>
                        <a:pt x="45" y="14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3" name="Freeform 417"/>
                <p:cNvSpPr>
                  <a:spLocks/>
                </p:cNvSpPr>
                <p:nvPr/>
              </p:nvSpPr>
              <p:spPr bwMode="auto">
                <a:xfrm>
                  <a:off x="3936" y="433"/>
                  <a:ext cx="16" cy="15"/>
                </a:xfrm>
                <a:custGeom>
                  <a:avLst/>
                  <a:gdLst>
                    <a:gd name="T0" fmla="*/ 48 w 48"/>
                    <a:gd name="T1" fmla="*/ 23 h 46"/>
                    <a:gd name="T2" fmla="*/ 47 w 48"/>
                    <a:gd name="T3" fmla="*/ 23 h 46"/>
                    <a:gd name="T4" fmla="*/ 47 w 48"/>
                    <a:gd name="T5" fmla="*/ 24 h 46"/>
                    <a:gd name="T6" fmla="*/ 47 w 48"/>
                    <a:gd name="T7" fmla="*/ 26 h 46"/>
                    <a:gd name="T8" fmla="*/ 46 w 48"/>
                    <a:gd name="T9" fmla="*/ 31 h 46"/>
                    <a:gd name="T10" fmla="*/ 44 w 48"/>
                    <a:gd name="T11" fmla="*/ 35 h 46"/>
                    <a:gd name="T12" fmla="*/ 41 w 48"/>
                    <a:gd name="T13" fmla="*/ 39 h 46"/>
                    <a:gd name="T14" fmla="*/ 36 w 48"/>
                    <a:gd name="T15" fmla="*/ 41 h 46"/>
                    <a:gd name="T16" fmla="*/ 33 w 48"/>
                    <a:gd name="T17" fmla="*/ 44 h 46"/>
                    <a:gd name="T18" fmla="*/ 28 w 48"/>
                    <a:gd name="T19" fmla="*/ 45 h 46"/>
                    <a:gd name="T20" fmla="*/ 26 w 48"/>
                    <a:gd name="T21" fmla="*/ 45 h 46"/>
                    <a:gd name="T22" fmla="*/ 24 w 48"/>
                    <a:gd name="T23" fmla="*/ 45 h 46"/>
                    <a:gd name="T24" fmla="*/ 24 w 48"/>
                    <a:gd name="T25" fmla="*/ 46 h 46"/>
                    <a:gd name="T26" fmla="*/ 15 w 48"/>
                    <a:gd name="T27" fmla="*/ 44 h 46"/>
                    <a:gd name="T28" fmla="*/ 8 w 48"/>
                    <a:gd name="T29" fmla="*/ 39 h 46"/>
                    <a:gd name="T30" fmla="*/ 2 w 48"/>
                    <a:gd name="T31" fmla="*/ 31 h 46"/>
                    <a:gd name="T32" fmla="*/ 0 w 48"/>
                    <a:gd name="T33" fmla="*/ 23 h 46"/>
                    <a:gd name="T34" fmla="*/ 2 w 48"/>
                    <a:gd name="T35" fmla="*/ 14 h 46"/>
                    <a:gd name="T36" fmla="*/ 8 w 48"/>
                    <a:gd name="T37" fmla="*/ 7 h 46"/>
                    <a:gd name="T38" fmla="*/ 15 w 48"/>
                    <a:gd name="T39" fmla="*/ 1 h 46"/>
                    <a:gd name="T40" fmla="*/ 24 w 48"/>
                    <a:gd name="T41" fmla="*/ 0 h 46"/>
                    <a:gd name="T42" fmla="*/ 33 w 48"/>
                    <a:gd name="T43" fmla="*/ 1 h 46"/>
                    <a:gd name="T44" fmla="*/ 41 w 48"/>
                    <a:gd name="T45" fmla="*/ 7 h 46"/>
                    <a:gd name="T46" fmla="*/ 46 w 48"/>
                    <a:gd name="T47" fmla="*/ 14 h 46"/>
                    <a:gd name="T48" fmla="*/ 48 w 48"/>
                    <a:gd name="T4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6">
                      <a:moveTo>
                        <a:pt x="48" y="23"/>
                      </a:moveTo>
                      <a:lnTo>
                        <a:pt x="47" y="23"/>
                      </a:lnTo>
                      <a:lnTo>
                        <a:pt x="47" y="24"/>
                      </a:lnTo>
                      <a:lnTo>
                        <a:pt x="47" y="26"/>
                      </a:lnTo>
                      <a:lnTo>
                        <a:pt x="46" y="31"/>
                      </a:lnTo>
                      <a:lnTo>
                        <a:pt x="44" y="35"/>
                      </a:lnTo>
                      <a:lnTo>
                        <a:pt x="41" y="39"/>
                      </a:lnTo>
                      <a:lnTo>
                        <a:pt x="36" y="41"/>
                      </a:lnTo>
                      <a:lnTo>
                        <a:pt x="33" y="44"/>
                      </a:lnTo>
                      <a:lnTo>
                        <a:pt x="28" y="45"/>
                      </a:lnTo>
                      <a:lnTo>
                        <a:pt x="26" y="45"/>
                      </a:lnTo>
                      <a:lnTo>
                        <a:pt x="24" y="45"/>
                      </a:lnTo>
                      <a:lnTo>
                        <a:pt x="24" y="46"/>
                      </a:lnTo>
                      <a:lnTo>
                        <a:pt x="15" y="44"/>
                      </a:lnTo>
                      <a:lnTo>
                        <a:pt x="8" y="39"/>
                      </a:lnTo>
                      <a:lnTo>
                        <a:pt x="2" y="31"/>
                      </a:lnTo>
                      <a:lnTo>
                        <a:pt x="0" y="23"/>
                      </a:lnTo>
                      <a:lnTo>
                        <a:pt x="2" y="14"/>
                      </a:lnTo>
                      <a:lnTo>
                        <a:pt x="8" y="7"/>
                      </a:lnTo>
                      <a:lnTo>
                        <a:pt x="15" y="1"/>
                      </a:lnTo>
                      <a:lnTo>
                        <a:pt x="24" y="0"/>
                      </a:lnTo>
                      <a:lnTo>
                        <a:pt x="33" y="1"/>
                      </a:lnTo>
                      <a:lnTo>
                        <a:pt x="41" y="7"/>
                      </a:lnTo>
                      <a:lnTo>
                        <a:pt x="46" y="14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" name="Freeform 418"/>
                <p:cNvSpPr>
                  <a:spLocks/>
                </p:cNvSpPr>
                <p:nvPr/>
              </p:nvSpPr>
              <p:spPr bwMode="auto">
                <a:xfrm>
                  <a:off x="3966" y="440"/>
                  <a:ext cx="16" cy="16"/>
                </a:xfrm>
                <a:custGeom>
                  <a:avLst/>
                  <a:gdLst>
                    <a:gd name="T0" fmla="*/ 48 w 48"/>
                    <a:gd name="T1" fmla="*/ 23 h 46"/>
                    <a:gd name="T2" fmla="*/ 46 w 48"/>
                    <a:gd name="T3" fmla="*/ 23 h 46"/>
                    <a:gd name="T4" fmla="*/ 46 w 48"/>
                    <a:gd name="T5" fmla="*/ 24 h 46"/>
                    <a:gd name="T6" fmla="*/ 46 w 48"/>
                    <a:gd name="T7" fmla="*/ 27 h 46"/>
                    <a:gd name="T8" fmla="*/ 45 w 48"/>
                    <a:gd name="T9" fmla="*/ 31 h 46"/>
                    <a:gd name="T10" fmla="*/ 43 w 48"/>
                    <a:gd name="T11" fmla="*/ 35 h 46"/>
                    <a:gd name="T12" fmla="*/ 40 w 48"/>
                    <a:gd name="T13" fmla="*/ 39 h 46"/>
                    <a:gd name="T14" fmla="*/ 36 w 48"/>
                    <a:gd name="T15" fmla="*/ 42 h 46"/>
                    <a:gd name="T16" fmla="*/ 32 w 48"/>
                    <a:gd name="T17" fmla="*/ 44 h 46"/>
                    <a:gd name="T18" fmla="*/ 27 w 48"/>
                    <a:gd name="T19" fmla="*/ 45 h 46"/>
                    <a:gd name="T20" fmla="*/ 25 w 48"/>
                    <a:gd name="T21" fmla="*/ 45 h 46"/>
                    <a:gd name="T22" fmla="*/ 24 w 48"/>
                    <a:gd name="T23" fmla="*/ 45 h 46"/>
                    <a:gd name="T24" fmla="*/ 24 w 48"/>
                    <a:gd name="T25" fmla="*/ 46 h 46"/>
                    <a:gd name="T26" fmla="*/ 14 w 48"/>
                    <a:gd name="T27" fmla="*/ 44 h 46"/>
                    <a:gd name="T28" fmla="*/ 7 w 48"/>
                    <a:gd name="T29" fmla="*/ 39 h 46"/>
                    <a:gd name="T30" fmla="*/ 1 w 48"/>
                    <a:gd name="T31" fmla="*/ 31 h 46"/>
                    <a:gd name="T32" fmla="*/ 0 w 48"/>
                    <a:gd name="T33" fmla="*/ 23 h 46"/>
                    <a:gd name="T34" fmla="*/ 1 w 48"/>
                    <a:gd name="T35" fmla="*/ 14 h 46"/>
                    <a:gd name="T36" fmla="*/ 7 w 48"/>
                    <a:gd name="T37" fmla="*/ 7 h 46"/>
                    <a:gd name="T38" fmla="*/ 14 w 48"/>
                    <a:gd name="T39" fmla="*/ 1 h 46"/>
                    <a:gd name="T40" fmla="*/ 24 w 48"/>
                    <a:gd name="T41" fmla="*/ 0 h 46"/>
                    <a:gd name="T42" fmla="*/ 32 w 48"/>
                    <a:gd name="T43" fmla="*/ 1 h 46"/>
                    <a:gd name="T44" fmla="*/ 40 w 48"/>
                    <a:gd name="T45" fmla="*/ 7 h 46"/>
                    <a:gd name="T46" fmla="*/ 45 w 48"/>
                    <a:gd name="T47" fmla="*/ 14 h 46"/>
                    <a:gd name="T48" fmla="*/ 48 w 48"/>
                    <a:gd name="T4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6">
                      <a:moveTo>
                        <a:pt x="48" y="23"/>
                      </a:moveTo>
                      <a:lnTo>
                        <a:pt x="46" y="23"/>
                      </a:lnTo>
                      <a:lnTo>
                        <a:pt x="46" y="24"/>
                      </a:lnTo>
                      <a:lnTo>
                        <a:pt x="46" y="27"/>
                      </a:lnTo>
                      <a:lnTo>
                        <a:pt x="45" y="31"/>
                      </a:lnTo>
                      <a:lnTo>
                        <a:pt x="43" y="35"/>
                      </a:lnTo>
                      <a:lnTo>
                        <a:pt x="40" y="39"/>
                      </a:lnTo>
                      <a:lnTo>
                        <a:pt x="36" y="42"/>
                      </a:lnTo>
                      <a:lnTo>
                        <a:pt x="32" y="44"/>
                      </a:lnTo>
                      <a:lnTo>
                        <a:pt x="27" y="45"/>
                      </a:lnTo>
                      <a:lnTo>
                        <a:pt x="25" y="45"/>
                      </a:lnTo>
                      <a:lnTo>
                        <a:pt x="24" y="45"/>
                      </a:lnTo>
                      <a:lnTo>
                        <a:pt x="24" y="46"/>
                      </a:lnTo>
                      <a:lnTo>
                        <a:pt x="14" y="44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3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1"/>
                      </a:lnTo>
                      <a:lnTo>
                        <a:pt x="24" y="0"/>
                      </a:lnTo>
                      <a:lnTo>
                        <a:pt x="32" y="1"/>
                      </a:lnTo>
                      <a:lnTo>
                        <a:pt x="40" y="7"/>
                      </a:lnTo>
                      <a:lnTo>
                        <a:pt x="45" y="14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" name="Freeform 419"/>
                <p:cNvSpPr>
                  <a:spLocks/>
                </p:cNvSpPr>
                <p:nvPr/>
              </p:nvSpPr>
              <p:spPr bwMode="auto">
                <a:xfrm>
                  <a:off x="3987" y="463"/>
                  <a:ext cx="16" cy="16"/>
                </a:xfrm>
                <a:custGeom>
                  <a:avLst/>
                  <a:gdLst>
                    <a:gd name="T0" fmla="*/ 48 w 48"/>
                    <a:gd name="T1" fmla="*/ 23 h 46"/>
                    <a:gd name="T2" fmla="*/ 47 w 48"/>
                    <a:gd name="T3" fmla="*/ 23 h 46"/>
                    <a:gd name="T4" fmla="*/ 47 w 48"/>
                    <a:gd name="T5" fmla="*/ 24 h 46"/>
                    <a:gd name="T6" fmla="*/ 47 w 48"/>
                    <a:gd name="T7" fmla="*/ 27 h 46"/>
                    <a:gd name="T8" fmla="*/ 46 w 48"/>
                    <a:gd name="T9" fmla="*/ 31 h 46"/>
                    <a:gd name="T10" fmla="*/ 43 w 48"/>
                    <a:gd name="T11" fmla="*/ 35 h 46"/>
                    <a:gd name="T12" fmla="*/ 41 w 48"/>
                    <a:gd name="T13" fmla="*/ 40 h 46"/>
                    <a:gd name="T14" fmla="*/ 36 w 48"/>
                    <a:gd name="T15" fmla="*/ 42 h 46"/>
                    <a:gd name="T16" fmla="*/ 32 w 48"/>
                    <a:gd name="T17" fmla="*/ 44 h 46"/>
                    <a:gd name="T18" fmla="*/ 28 w 48"/>
                    <a:gd name="T19" fmla="*/ 45 h 46"/>
                    <a:gd name="T20" fmla="*/ 25 w 48"/>
                    <a:gd name="T21" fmla="*/ 45 h 46"/>
                    <a:gd name="T22" fmla="*/ 24 w 48"/>
                    <a:gd name="T23" fmla="*/ 45 h 46"/>
                    <a:gd name="T24" fmla="*/ 24 w 48"/>
                    <a:gd name="T25" fmla="*/ 46 h 46"/>
                    <a:gd name="T26" fmla="*/ 14 w 48"/>
                    <a:gd name="T27" fmla="*/ 44 h 46"/>
                    <a:gd name="T28" fmla="*/ 7 w 48"/>
                    <a:gd name="T29" fmla="*/ 40 h 46"/>
                    <a:gd name="T30" fmla="*/ 1 w 48"/>
                    <a:gd name="T31" fmla="*/ 31 h 46"/>
                    <a:gd name="T32" fmla="*/ 0 w 48"/>
                    <a:gd name="T33" fmla="*/ 23 h 46"/>
                    <a:gd name="T34" fmla="*/ 1 w 48"/>
                    <a:gd name="T35" fmla="*/ 14 h 46"/>
                    <a:gd name="T36" fmla="*/ 7 w 48"/>
                    <a:gd name="T37" fmla="*/ 7 h 46"/>
                    <a:gd name="T38" fmla="*/ 14 w 48"/>
                    <a:gd name="T39" fmla="*/ 1 h 46"/>
                    <a:gd name="T40" fmla="*/ 24 w 48"/>
                    <a:gd name="T41" fmla="*/ 0 h 46"/>
                    <a:gd name="T42" fmla="*/ 32 w 48"/>
                    <a:gd name="T43" fmla="*/ 1 h 46"/>
                    <a:gd name="T44" fmla="*/ 41 w 48"/>
                    <a:gd name="T45" fmla="*/ 7 h 46"/>
                    <a:gd name="T46" fmla="*/ 46 w 48"/>
                    <a:gd name="T47" fmla="*/ 14 h 46"/>
                    <a:gd name="T48" fmla="*/ 48 w 48"/>
                    <a:gd name="T4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6">
                      <a:moveTo>
                        <a:pt x="48" y="23"/>
                      </a:moveTo>
                      <a:lnTo>
                        <a:pt x="47" y="23"/>
                      </a:lnTo>
                      <a:lnTo>
                        <a:pt x="47" y="24"/>
                      </a:lnTo>
                      <a:lnTo>
                        <a:pt x="47" y="27"/>
                      </a:lnTo>
                      <a:lnTo>
                        <a:pt x="46" y="31"/>
                      </a:lnTo>
                      <a:lnTo>
                        <a:pt x="43" y="35"/>
                      </a:lnTo>
                      <a:lnTo>
                        <a:pt x="41" y="40"/>
                      </a:lnTo>
                      <a:lnTo>
                        <a:pt x="36" y="42"/>
                      </a:lnTo>
                      <a:lnTo>
                        <a:pt x="32" y="44"/>
                      </a:lnTo>
                      <a:lnTo>
                        <a:pt x="28" y="45"/>
                      </a:lnTo>
                      <a:lnTo>
                        <a:pt x="25" y="45"/>
                      </a:lnTo>
                      <a:lnTo>
                        <a:pt x="24" y="45"/>
                      </a:lnTo>
                      <a:lnTo>
                        <a:pt x="24" y="46"/>
                      </a:lnTo>
                      <a:lnTo>
                        <a:pt x="14" y="44"/>
                      </a:lnTo>
                      <a:lnTo>
                        <a:pt x="7" y="40"/>
                      </a:lnTo>
                      <a:lnTo>
                        <a:pt x="1" y="31"/>
                      </a:lnTo>
                      <a:lnTo>
                        <a:pt x="0" y="23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1"/>
                      </a:lnTo>
                      <a:lnTo>
                        <a:pt x="24" y="0"/>
                      </a:lnTo>
                      <a:lnTo>
                        <a:pt x="32" y="1"/>
                      </a:lnTo>
                      <a:lnTo>
                        <a:pt x="41" y="7"/>
                      </a:lnTo>
                      <a:lnTo>
                        <a:pt x="46" y="14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" name="Freeform 420"/>
                <p:cNvSpPr>
                  <a:spLocks/>
                </p:cNvSpPr>
                <p:nvPr/>
              </p:nvSpPr>
              <p:spPr bwMode="auto">
                <a:xfrm>
                  <a:off x="3979" y="1045"/>
                  <a:ext cx="16" cy="15"/>
                </a:xfrm>
                <a:custGeom>
                  <a:avLst/>
                  <a:gdLst>
                    <a:gd name="T0" fmla="*/ 48 w 48"/>
                    <a:gd name="T1" fmla="*/ 23 h 46"/>
                    <a:gd name="T2" fmla="*/ 47 w 48"/>
                    <a:gd name="T3" fmla="*/ 23 h 46"/>
                    <a:gd name="T4" fmla="*/ 47 w 48"/>
                    <a:gd name="T5" fmla="*/ 24 h 46"/>
                    <a:gd name="T6" fmla="*/ 47 w 48"/>
                    <a:gd name="T7" fmla="*/ 27 h 46"/>
                    <a:gd name="T8" fmla="*/ 46 w 48"/>
                    <a:gd name="T9" fmla="*/ 31 h 46"/>
                    <a:gd name="T10" fmla="*/ 43 w 48"/>
                    <a:gd name="T11" fmla="*/ 35 h 46"/>
                    <a:gd name="T12" fmla="*/ 41 w 48"/>
                    <a:gd name="T13" fmla="*/ 39 h 46"/>
                    <a:gd name="T14" fmla="*/ 36 w 48"/>
                    <a:gd name="T15" fmla="*/ 42 h 46"/>
                    <a:gd name="T16" fmla="*/ 32 w 48"/>
                    <a:gd name="T17" fmla="*/ 44 h 46"/>
                    <a:gd name="T18" fmla="*/ 28 w 48"/>
                    <a:gd name="T19" fmla="*/ 45 h 46"/>
                    <a:gd name="T20" fmla="*/ 25 w 48"/>
                    <a:gd name="T21" fmla="*/ 45 h 46"/>
                    <a:gd name="T22" fmla="*/ 24 w 48"/>
                    <a:gd name="T23" fmla="*/ 45 h 46"/>
                    <a:gd name="T24" fmla="*/ 24 w 48"/>
                    <a:gd name="T25" fmla="*/ 46 h 46"/>
                    <a:gd name="T26" fmla="*/ 14 w 48"/>
                    <a:gd name="T27" fmla="*/ 44 h 46"/>
                    <a:gd name="T28" fmla="*/ 7 w 48"/>
                    <a:gd name="T29" fmla="*/ 39 h 46"/>
                    <a:gd name="T30" fmla="*/ 1 w 48"/>
                    <a:gd name="T31" fmla="*/ 31 h 46"/>
                    <a:gd name="T32" fmla="*/ 0 w 48"/>
                    <a:gd name="T33" fmla="*/ 23 h 46"/>
                    <a:gd name="T34" fmla="*/ 1 w 48"/>
                    <a:gd name="T35" fmla="*/ 14 h 46"/>
                    <a:gd name="T36" fmla="*/ 7 w 48"/>
                    <a:gd name="T37" fmla="*/ 7 h 46"/>
                    <a:gd name="T38" fmla="*/ 14 w 48"/>
                    <a:gd name="T39" fmla="*/ 1 h 46"/>
                    <a:gd name="T40" fmla="*/ 24 w 48"/>
                    <a:gd name="T41" fmla="*/ 0 h 46"/>
                    <a:gd name="T42" fmla="*/ 32 w 48"/>
                    <a:gd name="T43" fmla="*/ 1 h 46"/>
                    <a:gd name="T44" fmla="*/ 41 w 48"/>
                    <a:gd name="T45" fmla="*/ 7 h 46"/>
                    <a:gd name="T46" fmla="*/ 46 w 48"/>
                    <a:gd name="T47" fmla="*/ 14 h 46"/>
                    <a:gd name="T48" fmla="*/ 48 w 48"/>
                    <a:gd name="T4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6">
                      <a:moveTo>
                        <a:pt x="48" y="23"/>
                      </a:moveTo>
                      <a:lnTo>
                        <a:pt x="47" y="23"/>
                      </a:lnTo>
                      <a:lnTo>
                        <a:pt x="47" y="24"/>
                      </a:lnTo>
                      <a:lnTo>
                        <a:pt x="47" y="27"/>
                      </a:lnTo>
                      <a:lnTo>
                        <a:pt x="46" y="31"/>
                      </a:lnTo>
                      <a:lnTo>
                        <a:pt x="43" y="35"/>
                      </a:lnTo>
                      <a:lnTo>
                        <a:pt x="41" y="39"/>
                      </a:lnTo>
                      <a:lnTo>
                        <a:pt x="36" y="42"/>
                      </a:lnTo>
                      <a:lnTo>
                        <a:pt x="32" y="44"/>
                      </a:lnTo>
                      <a:lnTo>
                        <a:pt x="28" y="45"/>
                      </a:lnTo>
                      <a:lnTo>
                        <a:pt x="25" y="45"/>
                      </a:lnTo>
                      <a:lnTo>
                        <a:pt x="24" y="45"/>
                      </a:lnTo>
                      <a:lnTo>
                        <a:pt x="24" y="46"/>
                      </a:lnTo>
                      <a:lnTo>
                        <a:pt x="14" y="44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3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1"/>
                      </a:lnTo>
                      <a:lnTo>
                        <a:pt x="24" y="0"/>
                      </a:lnTo>
                      <a:lnTo>
                        <a:pt x="32" y="1"/>
                      </a:lnTo>
                      <a:lnTo>
                        <a:pt x="41" y="7"/>
                      </a:lnTo>
                      <a:lnTo>
                        <a:pt x="46" y="14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" name="Freeform 421"/>
                <p:cNvSpPr>
                  <a:spLocks/>
                </p:cNvSpPr>
                <p:nvPr/>
              </p:nvSpPr>
              <p:spPr bwMode="auto">
                <a:xfrm>
                  <a:off x="3953" y="1061"/>
                  <a:ext cx="16" cy="15"/>
                </a:xfrm>
                <a:custGeom>
                  <a:avLst/>
                  <a:gdLst>
                    <a:gd name="T0" fmla="*/ 48 w 48"/>
                    <a:gd name="T1" fmla="*/ 24 h 47"/>
                    <a:gd name="T2" fmla="*/ 47 w 48"/>
                    <a:gd name="T3" fmla="*/ 24 h 47"/>
                    <a:gd name="T4" fmla="*/ 47 w 48"/>
                    <a:gd name="T5" fmla="*/ 25 h 47"/>
                    <a:gd name="T6" fmla="*/ 47 w 48"/>
                    <a:gd name="T7" fmla="*/ 27 h 47"/>
                    <a:gd name="T8" fmla="*/ 45 w 48"/>
                    <a:gd name="T9" fmla="*/ 32 h 47"/>
                    <a:gd name="T10" fmla="*/ 43 w 48"/>
                    <a:gd name="T11" fmla="*/ 35 h 47"/>
                    <a:gd name="T12" fmla="*/ 41 w 48"/>
                    <a:gd name="T13" fmla="*/ 40 h 47"/>
                    <a:gd name="T14" fmla="*/ 36 w 48"/>
                    <a:gd name="T15" fmla="*/ 42 h 47"/>
                    <a:gd name="T16" fmla="*/ 32 w 48"/>
                    <a:gd name="T17" fmla="*/ 44 h 47"/>
                    <a:gd name="T18" fmla="*/ 27 w 48"/>
                    <a:gd name="T19" fmla="*/ 45 h 47"/>
                    <a:gd name="T20" fmla="*/ 25 w 48"/>
                    <a:gd name="T21" fmla="*/ 45 h 47"/>
                    <a:gd name="T22" fmla="*/ 24 w 48"/>
                    <a:gd name="T23" fmla="*/ 45 h 47"/>
                    <a:gd name="T24" fmla="*/ 24 w 48"/>
                    <a:gd name="T25" fmla="*/ 47 h 47"/>
                    <a:gd name="T26" fmla="*/ 14 w 48"/>
                    <a:gd name="T27" fmla="*/ 44 h 47"/>
                    <a:gd name="T28" fmla="*/ 7 w 48"/>
                    <a:gd name="T29" fmla="*/ 40 h 47"/>
                    <a:gd name="T30" fmla="*/ 1 w 48"/>
                    <a:gd name="T31" fmla="*/ 32 h 47"/>
                    <a:gd name="T32" fmla="*/ 0 w 48"/>
                    <a:gd name="T33" fmla="*/ 24 h 47"/>
                    <a:gd name="T34" fmla="*/ 1 w 48"/>
                    <a:gd name="T35" fmla="*/ 14 h 47"/>
                    <a:gd name="T36" fmla="*/ 7 w 48"/>
                    <a:gd name="T37" fmla="*/ 7 h 47"/>
                    <a:gd name="T38" fmla="*/ 14 w 48"/>
                    <a:gd name="T39" fmla="*/ 2 h 47"/>
                    <a:gd name="T40" fmla="*/ 24 w 48"/>
                    <a:gd name="T41" fmla="*/ 0 h 47"/>
                    <a:gd name="T42" fmla="*/ 32 w 48"/>
                    <a:gd name="T43" fmla="*/ 2 h 47"/>
                    <a:gd name="T44" fmla="*/ 41 w 48"/>
                    <a:gd name="T45" fmla="*/ 7 h 47"/>
                    <a:gd name="T46" fmla="*/ 45 w 48"/>
                    <a:gd name="T47" fmla="*/ 14 h 47"/>
                    <a:gd name="T48" fmla="*/ 48 w 48"/>
                    <a:gd name="T49" fmla="*/ 2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7">
                      <a:moveTo>
                        <a:pt x="48" y="24"/>
                      </a:moveTo>
                      <a:lnTo>
                        <a:pt x="47" y="24"/>
                      </a:lnTo>
                      <a:lnTo>
                        <a:pt x="47" y="25"/>
                      </a:lnTo>
                      <a:lnTo>
                        <a:pt x="47" y="27"/>
                      </a:lnTo>
                      <a:lnTo>
                        <a:pt x="45" y="32"/>
                      </a:lnTo>
                      <a:lnTo>
                        <a:pt x="43" y="35"/>
                      </a:lnTo>
                      <a:lnTo>
                        <a:pt x="41" y="40"/>
                      </a:lnTo>
                      <a:lnTo>
                        <a:pt x="36" y="42"/>
                      </a:lnTo>
                      <a:lnTo>
                        <a:pt x="32" y="44"/>
                      </a:lnTo>
                      <a:lnTo>
                        <a:pt x="27" y="45"/>
                      </a:lnTo>
                      <a:lnTo>
                        <a:pt x="25" y="45"/>
                      </a:lnTo>
                      <a:lnTo>
                        <a:pt x="24" y="45"/>
                      </a:lnTo>
                      <a:lnTo>
                        <a:pt x="24" y="47"/>
                      </a:lnTo>
                      <a:lnTo>
                        <a:pt x="14" y="44"/>
                      </a:lnTo>
                      <a:lnTo>
                        <a:pt x="7" y="40"/>
                      </a:lnTo>
                      <a:lnTo>
                        <a:pt x="1" y="32"/>
                      </a:lnTo>
                      <a:lnTo>
                        <a:pt x="0" y="24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2"/>
                      </a:lnTo>
                      <a:lnTo>
                        <a:pt x="24" y="0"/>
                      </a:lnTo>
                      <a:lnTo>
                        <a:pt x="32" y="2"/>
                      </a:lnTo>
                      <a:lnTo>
                        <a:pt x="41" y="7"/>
                      </a:lnTo>
                      <a:lnTo>
                        <a:pt x="45" y="14"/>
                      </a:lnTo>
                      <a:lnTo>
                        <a:pt x="48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" name="Freeform 422"/>
                <p:cNvSpPr>
                  <a:spLocks/>
                </p:cNvSpPr>
                <p:nvPr/>
              </p:nvSpPr>
              <p:spPr bwMode="auto">
                <a:xfrm>
                  <a:off x="3921" y="1063"/>
                  <a:ext cx="16" cy="16"/>
                </a:xfrm>
                <a:custGeom>
                  <a:avLst/>
                  <a:gdLst>
                    <a:gd name="T0" fmla="*/ 48 w 48"/>
                    <a:gd name="T1" fmla="*/ 24 h 47"/>
                    <a:gd name="T2" fmla="*/ 47 w 48"/>
                    <a:gd name="T3" fmla="*/ 24 h 47"/>
                    <a:gd name="T4" fmla="*/ 47 w 48"/>
                    <a:gd name="T5" fmla="*/ 25 h 47"/>
                    <a:gd name="T6" fmla="*/ 47 w 48"/>
                    <a:gd name="T7" fmla="*/ 27 h 47"/>
                    <a:gd name="T8" fmla="*/ 46 w 48"/>
                    <a:gd name="T9" fmla="*/ 32 h 47"/>
                    <a:gd name="T10" fmla="*/ 43 w 48"/>
                    <a:gd name="T11" fmla="*/ 35 h 47"/>
                    <a:gd name="T12" fmla="*/ 41 w 48"/>
                    <a:gd name="T13" fmla="*/ 40 h 47"/>
                    <a:gd name="T14" fmla="*/ 36 w 48"/>
                    <a:gd name="T15" fmla="*/ 42 h 47"/>
                    <a:gd name="T16" fmla="*/ 32 w 48"/>
                    <a:gd name="T17" fmla="*/ 44 h 47"/>
                    <a:gd name="T18" fmla="*/ 28 w 48"/>
                    <a:gd name="T19" fmla="*/ 46 h 47"/>
                    <a:gd name="T20" fmla="*/ 25 w 48"/>
                    <a:gd name="T21" fmla="*/ 46 h 47"/>
                    <a:gd name="T22" fmla="*/ 24 w 48"/>
                    <a:gd name="T23" fmla="*/ 46 h 47"/>
                    <a:gd name="T24" fmla="*/ 24 w 48"/>
                    <a:gd name="T25" fmla="*/ 47 h 47"/>
                    <a:gd name="T26" fmla="*/ 14 w 48"/>
                    <a:gd name="T27" fmla="*/ 44 h 47"/>
                    <a:gd name="T28" fmla="*/ 7 w 48"/>
                    <a:gd name="T29" fmla="*/ 40 h 47"/>
                    <a:gd name="T30" fmla="*/ 1 w 48"/>
                    <a:gd name="T31" fmla="*/ 32 h 47"/>
                    <a:gd name="T32" fmla="*/ 0 w 48"/>
                    <a:gd name="T33" fmla="*/ 24 h 47"/>
                    <a:gd name="T34" fmla="*/ 1 w 48"/>
                    <a:gd name="T35" fmla="*/ 14 h 47"/>
                    <a:gd name="T36" fmla="*/ 7 w 48"/>
                    <a:gd name="T37" fmla="*/ 7 h 47"/>
                    <a:gd name="T38" fmla="*/ 14 w 48"/>
                    <a:gd name="T39" fmla="*/ 2 h 47"/>
                    <a:gd name="T40" fmla="*/ 24 w 48"/>
                    <a:gd name="T41" fmla="*/ 0 h 47"/>
                    <a:gd name="T42" fmla="*/ 32 w 48"/>
                    <a:gd name="T43" fmla="*/ 2 h 47"/>
                    <a:gd name="T44" fmla="*/ 41 w 48"/>
                    <a:gd name="T45" fmla="*/ 7 h 47"/>
                    <a:gd name="T46" fmla="*/ 46 w 48"/>
                    <a:gd name="T47" fmla="*/ 14 h 47"/>
                    <a:gd name="T48" fmla="*/ 48 w 48"/>
                    <a:gd name="T49" fmla="*/ 2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7">
                      <a:moveTo>
                        <a:pt x="48" y="24"/>
                      </a:moveTo>
                      <a:lnTo>
                        <a:pt x="47" y="24"/>
                      </a:lnTo>
                      <a:lnTo>
                        <a:pt x="47" y="25"/>
                      </a:lnTo>
                      <a:lnTo>
                        <a:pt x="47" y="27"/>
                      </a:lnTo>
                      <a:lnTo>
                        <a:pt x="46" y="32"/>
                      </a:lnTo>
                      <a:lnTo>
                        <a:pt x="43" y="35"/>
                      </a:lnTo>
                      <a:lnTo>
                        <a:pt x="41" y="40"/>
                      </a:lnTo>
                      <a:lnTo>
                        <a:pt x="36" y="42"/>
                      </a:lnTo>
                      <a:lnTo>
                        <a:pt x="32" y="44"/>
                      </a:lnTo>
                      <a:lnTo>
                        <a:pt x="28" y="46"/>
                      </a:lnTo>
                      <a:lnTo>
                        <a:pt x="25" y="46"/>
                      </a:lnTo>
                      <a:lnTo>
                        <a:pt x="24" y="46"/>
                      </a:lnTo>
                      <a:lnTo>
                        <a:pt x="24" y="47"/>
                      </a:lnTo>
                      <a:lnTo>
                        <a:pt x="14" y="44"/>
                      </a:lnTo>
                      <a:lnTo>
                        <a:pt x="7" y="40"/>
                      </a:lnTo>
                      <a:lnTo>
                        <a:pt x="1" y="32"/>
                      </a:lnTo>
                      <a:lnTo>
                        <a:pt x="0" y="24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2"/>
                      </a:lnTo>
                      <a:lnTo>
                        <a:pt x="24" y="0"/>
                      </a:lnTo>
                      <a:lnTo>
                        <a:pt x="32" y="2"/>
                      </a:lnTo>
                      <a:lnTo>
                        <a:pt x="41" y="7"/>
                      </a:lnTo>
                      <a:lnTo>
                        <a:pt x="46" y="14"/>
                      </a:lnTo>
                      <a:lnTo>
                        <a:pt x="48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9" name="Freeform 423"/>
                <p:cNvSpPr>
                  <a:spLocks/>
                </p:cNvSpPr>
                <p:nvPr/>
              </p:nvSpPr>
              <p:spPr bwMode="auto">
                <a:xfrm>
                  <a:off x="3889" y="1063"/>
                  <a:ext cx="16" cy="16"/>
                </a:xfrm>
                <a:custGeom>
                  <a:avLst/>
                  <a:gdLst>
                    <a:gd name="T0" fmla="*/ 48 w 48"/>
                    <a:gd name="T1" fmla="*/ 24 h 47"/>
                    <a:gd name="T2" fmla="*/ 47 w 48"/>
                    <a:gd name="T3" fmla="*/ 24 h 47"/>
                    <a:gd name="T4" fmla="*/ 47 w 48"/>
                    <a:gd name="T5" fmla="*/ 25 h 47"/>
                    <a:gd name="T6" fmla="*/ 47 w 48"/>
                    <a:gd name="T7" fmla="*/ 27 h 47"/>
                    <a:gd name="T8" fmla="*/ 46 w 48"/>
                    <a:gd name="T9" fmla="*/ 32 h 47"/>
                    <a:gd name="T10" fmla="*/ 43 w 48"/>
                    <a:gd name="T11" fmla="*/ 35 h 47"/>
                    <a:gd name="T12" fmla="*/ 41 w 48"/>
                    <a:gd name="T13" fmla="*/ 40 h 47"/>
                    <a:gd name="T14" fmla="*/ 36 w 48"/>
                    <a:gd name="T15" fmla="*/ 42 h 47"/>
                    <a:gd name="T16" fmla="*/ 32 w 48"/>
                    <a:gd name="T17" fmla="*/ 44 h 47"/>
                    <a:gd name="T18" fmla="*/ 28 w 48"/>
                    <a:gd name="T19" fmla="*/ 46 h 47"/>
                    <a:gd name="T20" fmla="*/ 25 w 48"/>
                    <a:gd name="T21" fmla="*/ 46 h 47"/>
                    <a:gd name="T22" fmla="*/ 24 w 48"/>
                    <a:gd name="T23" fmla="*/ 46 h 47"/>
                    <a:gd name="T24" fmla="*/ 24 w 48"/>
                    <a:gd name="T25" fmla="*/ 47 h 47"/>
                    <a:gd name="T26" fmla="*/ 14 w 48"/>
                    <a:gd name="T27" fmla="*/ 44 h 47"/>
                    <a:gd name="T28" fmla="*/ 7 w 48"/>
                    <a:gd name="T29" fmla="*/ 40 h 47"/>
                    <a:gd name="T30" fmla="*/ 1 w 48"/>
                    <a:gd name="T31" fmla="*/ 32 h 47"/>
                    <a:gd name="T32" fmla="*/ 0 w 48"/>
                    <a:gd name="T33" fmla="*/ 24 h 47"/>
                    <a:gd name="T34" fmla="*/ 1 w 48"/>
                    <a:gd name="T35" fmla="*/ 14 h 47"/>
                    <a:gd name="T36" fmla="*/ 7 w 48"/>
                    <a:gd name="T37" fmla="*/ 7 h 47"/>
                    <a:gd name="T38" fmla="*/ 14 w 48"/>
                    <a:gd name="T39" fmla="*/ 2 h 47"/>
                    <a:gd name="T40" fmla="*/ 24 w 48"/>
                    <a:gd name="T41" fmla="*/ 0 h 47"/>
                    <a:gd name="T42" fmla="*/ 32 w 48"/>
                    <a:gd name="T43" fmla="*/ 2 h 47"/>
                    <a:gd name="T44" fmla="*/ 41 w 48"/>
                    <a:gd name="T45" fmla="*/ 7 h 47"/>
                    <a:gd name="T46" fmla="*/ 46 w 48"/>
                    <a:gd name="T47" fmla="*/ 14 h 47"/>
                    <a:gd name="T48" fmla="*/ 48 w 48"/>
                    <a:gd name="T49" fmla="*/ 2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7">
                      <a:moveTo>
                        <a:pt x="48" y="24"/>
                      </a:moveTo>
                      <a:lnTo>
                        <a:pt x="47" y="24"/>
                      </a:lnTo>
                      <a:lnTo>
                        <a:pt x="47" y="25"/>
                      </a:lnTo>
                      <a:lnTo>
                        <a:pt x="47" y="27"/>
                      </a:lnTo>
                      <a:lnTo>
                        <a:pt x="46" y="32"/>
                      </a:lnTo>
                      <a:lnTo>
                        <a:pt x="43" y="35"/>
                      </a:lnTo>
                      <a:lnTo>
                        <a:pt x="41" y="40"/>
                      </a:lnTo>
                      <a:lnTo>
                        <a:pt x="36" y="42"/>
                      </a:lnTo>
                      <a:lnTo>
                        <a:pt x="32" y="44"/>
                      </a:lnTo>
                      <a:lnTo>
                        <a:pt x="28" y="46"/>
                      </a:lnTo>
                      <a:lnTo>
                        <a:pt x="25" y="46"/>
                      </a:lnTo>
                      <a:lnTo>
                        <a:pt x="24" y="46"/>
                      </a:lnTo>
                      <a:lnTo>
                        <a:pt x="24" y="47"/>
                      </a:lnTo>
                      <a:lnTo>
                        <a:pt x="14" y="44"/>
                      </a:lnTo>
                      <a:lnTo>
                        <a:pt x="7" y="40"/>
                      </a:lnTo>
                      <a:lnTo>
                        <a:pt x="1" y="32"/>
                      </a:lnTo>
                      <a:lnTo>
                        <a:pt x="0" y="24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2"/>
                      </a:lnTo>
                      <a:lnTo>
                        <a:pt x="24" y="0"/>
                      </a:lnTo>
                      <a:lnTo>
                        <a:pt x="32" y="2"/>
                      </a:lnTo>
                      <a:lnTo>
                        <a:pt x="41" y="7"/>
                      </a:lnTo>
                      <a:lnTo>
                        <a:pt x="46" y="14"/>
                      </a:lnTo>
                      <a:lnTo>
                        <a:pt x="48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" name="Freeform 424"/>
                <p:cNvSpPr>
                  <a:spLocks/>
                </p:cNvSpPr>
                <p:nvPr/>
              </p:nvSpPr>
              <p:spPr bwMode="auto">
                <a:xfrm>
                  <a:off x="3857" y="1063"/>
                  <a:ext cx="16" cy="16"/>
                </a:xfrm>
                <a:custGeom>
                  <a:avLst/>
                  <a:gdLst>
                    <a:gd name="T0" fmla="*/ 48 w 48"/>
                    <a:gd name="T1" fmla="*/ 24 h 47"/>
                    <a:gd name="T2" fmla="*/ 47 w 48"/>
                    <a:gd name="T3" fmla="*/ 24 h 47"/>
                    <a:gd name="T4" fmla="*/ 47 w 48"/>
                    <a:gd name="T5" fmla="*/ 25 h 47"/>
                    <a:gd name="T6" fmla="*/ 47 w 48"/>
                    <a:gd name="T7" fmla="*/ 27 h 47"/>
                    <a:gd name="T8" fmla="*/ 46 w 48"/>
                    <a:gd name="T9" fmla="*/ 32 h 47"/>
                    <a:gd name="T10" fmla="*/ 43 w 48"/>
                    <a:gd name="T11" fmla="*/ 35 h 47"/>
                    <a:gd name="T12" fmla="*/ 41 w 48"/>
                    <a:gd name="T13" fmla="*/ 40 h 47"/>
                    <a:gd name="T14" fmla="*/ 36 w 48"/>
                    <a:gd name="T15" fmla="*/ 42 h 47"/>
                    <a:gd name="T16" fmla="*/ 32 w 48"/>
                    <a:gd name="T17" fmla="*/ 44 h 47"/>
                    <a:gd name="T18" fmla="*/ 28 w 48"/>
                    <a:gd name="T19" fmla="*/ 46 h 47"/>
                    <a:gd name="T20" fmla="*/ 25 w 48"/>
                    <a:gd name="T21" fmla="*/ 46 h 47"/>
                    <a:gd name="T22" fmla="*/ 24 w 48"/>
                    <a:gd name="T23" fmla="*/ 46 h 47"/>
                    <a:gd name="T24" fmla="*/ 24 w 48"/>
                    <a:gd name="T25" fmla="*/ 47 h 47"/>
                    <a:gd name="T26" fmla="*/ 14 w 48"/>
                    <a:gd name="T27" fmla="*/ 44 h 47"/>
                    <a:gd name="T28" fmla="*/ 7 w 48"/>
                    <a:gd name="T29" fmla="*/ 40 h 47"/>
                    <a:gd name="T30" fmla="*/ 1 w 48"/>
                    <a:gd name="T31" fmla="*/ 32 h 47"/>
                    <a:gd name="T32" fmla="*/ 0 w 48"/>
                    <a:gd name="T33" fmla="*/ 24 h 47"/>
                    <a:gd name="T34" fmla="*/ 1 w 48"/>
                    <a:gd name="T35" fmla="*/ 14 h 47"/>
                    <a:gd name="T36" fmla="*/ 7 w 48"/>
                    <a:gd name="T37" fmla="*/ 7 h 47"/>
                    <a:gd name="T38" fmla="*/ 14 w 48"/>
                    <a:gd name="T39" fmla="*/ 2 h 47"/>
                    <a:gd name="T40" fmla="*/ 24 w 48"/>
                    <a:gd name="T41" fmla="*/ 0 h 47"/>
                    <a:gd name="T42" fmla="*/ 32 w 48"/>
                    <a:gd name="T43" fmla="*/ 2 h 47"/>
                    <a:gd name="T44" fmla="*/ 41 w 48"/>
                    <a:gd name="T45" fmla="*/ 7 h 47"/>
                    <a:gd name="T46" fmla="*/ 46 w 48"/>
                    <a:gd name="T47" fmla="*/ 14 h 47"/>
                    <a:gd name="T48" fmla="*/ 48 w 48"/>
                    <a:gd name="T49" fmla="*/ 2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7">
                      <a:moveTo>
                        <a:pt x="48" y="24"/>
                      </a:moveTo>
                      <a:lnTo>
                        <a:pt x="47" y="24"/>
                      </a:lnTo>
                      <a:lnTo>
                        <a:pt x="47" y="25"/>
                      </a:lnTo>
                      <a:lnTo>
                        <a:pt x="47" y="27"/>
                      </a:lnTo>
                      <a:lnTo>
                        <a:pt x="46" y="32"/>
                      </a:lnTo>
                      <a:lnTo>
                        <a:pt x="43" y="35"/>
                      </a:lnTo>
                      <a:lnTo>
                        <a:pt x="41" y="40"/>
                      </a:lnTo>
                      <a:lnTo>
                        <a:pt x="36" y="42"/>
                      </a:lnTo>
                      <a:lnTo>
                        <a:pt x="32" y="44"/>
                      </a:lnTo>
                      <a:lnTo>
                        <a:pt x="28" y="46"/>
                      </a:lnTo>
                      <a:lnTo>
                        <a:pt x="25" y="46"/>
                      </a:lnTo>
                      <a:lnTo>
                        <a:pt x="24" y="46"/>
                      </a:lnTo>
                      <a:lnTo>
                        <a:pt x="24" y="47"/>
                      </a:lnTo>
                      <a:lnTo>
                        <a:pt x="14" y="44"/>
                      </a:lnTo>
                      <a:lnTo>
                        <a:pt x="7" y="40"/>
                      </a:lnTo>
                      <a:lnTo>
                        <a:pt x="1" y="32"/>
                      </a:lnTo>
                      <a:lnTo>
                        <a:pt x="0" y="24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2"/>
                      </a:lnTo>
                      <a:lnTo>
                        <a:pt x="24" y="0"/>
                      </a:lnTo>
                      <a:lnTo>
                        <a:pt x="32" y="2"/>
                      </a:lnTo>
                      <a:lnTo>
                        <a:pt x="41" y="7"/>
                      </a:lnTo>
                      <a:lnTo>
                        <a:pt x="46" y="14"/>
                      </a:lnTo>
                      <a:lnTo>
                        <a:pt x="48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" name="Freeform 425"/>
                <p:cNvSpPr>
                  <a:spLocks/>
                </p:cNvSpPr>
                <p:nvPr/>
              </p:nvSpPr>
              <p:spPr bwMode="auto">
                <a:xfrm>
                  <a:off x="3825" y="1063"/>
                  <a:ext cx="16" cy="16"/>
                </a:xfrm>
                <a:custGeom>
                  <a:avLst/>
                  <a:gdLst>
                    <a:gd name="T0" fmla="*/ 48 w 48"/>
                    <a:gd name="T1" fmla="*/ 24 h 47"/>
                    <a:gd name="T2" fmla="*/ 47 w 48"/>
                    <a:gd name="T3" fmla="*/ 24 h 47"/>
                    <a:gd name="T4" fmla="*/ 47 w 48"/>
                    <a:gd name="T5" fmla="*/ 25 h 47"/>
                    <a:gd name="T6" fmla="*/ 47 w 48"/>
                    <a:gd name="T7" fmla="*/ 27 h 47"/>
                    <a:gd name="T8" fmla="*/ 46 w 48"/>
                    <a:gd name="T9" fmla="*/ 32 h 47"/>
                    <a:gd name="T10" fmla="*/ 43 w 48"/>
                    <a:gd name="T11" fmla="*/ 35 h 47"/>
                    <a:gd name="T12" fmla="*/ 41 w 48"/>
                    <a:gd name="T13" fmla="*/ 40 h 47"/>
                    <a:gd name="T14" fmla="*/ 36 w 48"/>
                    <a:gd name="T15" fmla="*/ 42 h 47"/>
                    <a:gd name="T16" fmla="*/ 32 w 48"/>
                    <a:gd name="T17" fmla="*/ 44 h 47"/>
                    <a:gd name="T18" fmla="*/ 28 w 48"/>
                    <a:gd name="T19" fmla="*/ 46 h 47"/>
                    <a:gd name="T20" fmla="*/ 25 w 48"/>
                    <a:gd name="T21" fmla="*/ 46 h 47"/>
                    <a:gd name="T22" fmla="*/ 24 w 48"/>
                    <a:gd name="T23" fmla="*/ 46 h 47"/>
                    <a:gd name="T24" fmla="*/ 24 w 48"/>
                    <a:gd name="T25" fmla="*/ 47 h 47"/>
                    <a:gd name="T26" fmla="*/ 14 w 48"/>
                    <a:gd name="T27" fmla="*/ 44 h 47"/>
                    <a:gd name="T28" fmla="*/ 7 w 48"/>
                    <a:gd name="T29" fmla="*/ 40 h 47"/>
                    <a:gd name="T30" fmla="*/ 1 w 48"/>
                    <a:gd name="T31" fmla="*/ 32 h 47"/>
                    <a:gd name="T32" fmla="*/ 0 w 48"/>
                    <a:gd name="T33" fmla="*/ 24 h 47"/>
                    <a:gd name="T34" fmla="*/ 1 w 48"/>
                    <a:gd name="T35" fmla="*/ 14 h 47"/>
                    <a:gd name="T36" fmla="*/ 7 w 48"/>
                    <a:gd name="T37" fmla="*/ 7 h 47"/>
                    <a:gd name="T38" fmla="*/ 14 w 48"/>
                    <a:gd name="T39" fmla="*/ 2 h 47"/>
                    <a:gd name="T40" fmla="*/ 24 w 48"/>
                    <a:gd name="T41" fmla="*/ 0 h 47"/>
                    <a:gd name="T42" fmla="*/ 32 w 48"/>
                    <a:gd name="T43" fmla="*/ 2 h 47"/>
                    <a:gd name="T44" fmla="*/ 41 w 48"/>
                    <a:gd name="T45" fmla="*/ 7 h 47"/>
                    <a:gd name="T46" fmla="*/ 46 w 48"/>
                    <a:gd name="T47" fmla="*/ 14 h 47"/>
                    <a:gd name="T48" fmla="*/ 48 w 48"/>
                    <a:gd name="T49" fmla="*/ 2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7">
                      <a:moveTo>
                        <a:pt x="48" y="24"/>
                      </a:moveTo>
                      <a:lnTo>
                        <a:pt x="47" y="24"/>
                      </a:lnTo>
                      <a:lnTo>
                        <a:pt x="47" y="25"/>
                      </a:lnTo>
                      <a:lnTo>
                        <a:pt x="47" y="27"/>
                      </a:lnTo>
                      <a:lnTo>
                        <a:pt x="46" y="32"/>
                      </a:lnTo>
                      <a:lnTo>
                        <a:pt x="43" y="35"/>
                      </a:lnTo>
                      <a:lnTo>
                        <a:pt x="41" y="40"/>
                      </a:lnTo>
                      <a:lnTo>
                        <a:pt x="36" y="42"/>
                      </a:lnTo>
                      <a:lnTo>
                        <a:pt x="32" y="44"/>
                      </a:lnTo>
                      <a:lnTo>
                        <a:pt x="28" y="46"/>
                      </a:lnTo>
                      <a:lnTo>
                        <a:pt x="25" y="46"/>
                      </a:lnTo>
                      <a:lnTo>
                        <a:pt x="24" y="46"/>
                      </a:lnTo>
                      <a:lnTo>
                        <a:pt x="24" y="47"/>
                      </a:lnTo>
                      <a:lnTo>
                        <a:pt x="14" y="44"/>
                      </a:lnTo>
                      <a:lnTo>
                        <a:pt x="7" y="40"/>
                      </a:lnTo>
                      <a:lnTo>
                        <a:pt x="1" y="32"/>
                      </a:lnTo>
                      <a:lnTo>
                        <a:pt x="0" y="24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2"/>
                      </a:lnTo>
                      <a:lnTo>
                        <a:pt x="24" y="0"/>
                      </a:lnTo>
                      <a:lnTo>
                        <a:pt x="32" y="2"/>
                      </a:lnTo>
                      <a:lnTo>
                        <a:pt x="41" y="7"/>
                      </a:lnTo>
                      <a:lnTo>
                        <a:pt x="46" y="14"/>
                      </a:lnTo>
                      <a:lnTo>
                        <a:pt x="48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" name="Freeform 426"/>
                <p:cNvSpPr>
                  <a:spLocks/>
                </p:cNvSpPr>
                <p:nvPr/>
              </p:nvSpPr>
              <p:spPr bwMode="auto">
                <a:xfrm>
                  <a:off x="3793" y="1063"/>
                  <a:ext cx="16" cy="16"/>
                </a:xfrm>
                <a:custGeom>
                  <a:avLst/>
                  <a:gdLst>
                    <a:gd name="T0" fmla="*/ 48 w 48"/>
                    <a:gd name="T1" fmla="*/ 24 h 47"/>
                    <a:gd name="T2" fmla="*/ 47 w 48"/>
                    <a:gd name="T3" fmla="*/ 24 h 47"/>
                    <a:gd name="T4" fmla="*/ 47 w 48"/>
                    <a:gd name="T5" fmla="*/ 25 h 47"/>
                    <a:gd name="T6" fmla="*/ 47 w 48"/>
                    <a:gd name="T7" fmla="*/ 27 h 47"/>
                    <a:gd name="T8" fmla="*/ 46 w 48"/>
                    <a:gd name="T9" fmla="*/ 32 h 47"/>
                    <a:gd name="T10" fmla="*/ 43 w 48"/>
                    <a:gd name="T11" fmla="*/ 35 h 47"/>
                    <a:gd name="T12" fmla="*/ 41 w 48"/>
                    <a:gd name="T13" fmla="*/ 40 h 47"/>
                    <a:gd name="T14" fmla="*/ 36 w 48"/>
                    <a:gd name="T15" fmla="*/ 42 h 47"/>
                    <a:gd name="T16" fmla="*/ 32 w 48"/>
                    <a:gd name="T17" fmla="*/ 44 h 47"/>
                    <a:gd name="T18" fmla="*/ 28 w 48"/>
                    <a:gd name="T19" fmla="*/ 46 h 47"/>
                    <a:gd name="T20" fmla="*/ 25 w 48"/>
                    <a:gd name="T21" fmla="*/ 46 h 47"/>
                    <a:gd name="T22" fmla="*/ 24 w 48"/>
                    <a:gd name="T23" fmla="*/ 46 h 47"/>
                    <a:gd name="T24" fmla="*/ 24 w 48"/>
                    <a:gd name="T25" fmla="*/ 47 h 47"/>
                    <a:gd name="T26" fmla="*/ 14 w 48"/>
                    <a:gd name="T27" fmla="*/ 44 h 47"/>
                    <a:gd name="T28" fmla="*/ 7 w 48"/>
                    <a:gd name="T29" fmla="*/ 40 h 47"/>
                    <a:gd name="T30" fmla="*/ 1 w 48"/>
                    <a:gd name="T31" fmla="*/ 32 h 47"/>
                    <a:gd name="T32" fmla="*/ 0 w 48"/>
                    <a:gd name="T33" fmla="*/ 24 h 47"/>
                    <a:gd name="T34" fmla="*/ 1 w 48"/>
                    <a:gd name="T35" fmla="*/ 14 h 47"/>
                    <a:gd name="T36" fmla="*/ 7 w 48"/>
                    <a:gd name="T37" fmla="*/ 7 h 47"/>
                    <a:gd name="T38" fmla="*/ 14 w 48"/>
                    <a:gd name="T39" fmla="*/ 2 h 47"/>
                    <a:gd name="T40" fmla="*/ 24 w 48"/>
                    <a:gd name="T41" fmla="*/ 0 h 47"/>
                    <a:gd name="T42" fmla="*/ 32 w 48"/>
                    <a:gd name="T43" fmla="*/ 2 h 47"/>
                    <a:gd name="T44" fmla="*/ 41 w 48"/>
                    <a:gd name="T45" fmla="*/ 7 h 47"/>
                    <a:gd name="T46" fmla="*/ 46 w 48"/>
                    <a:gd name="T47" fmla="*/ 14 h 47"/>
                    <a:gd name="T48" fmla="*/ 48 w 48"/>
                    <a:gd name="T49" fmla="*/ 2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7">
                      <a:moveTo>
                        <a:pt x="48" y="24"/>
                      </a:moveTo>
                      <a:lnTo>
                        <a:pt x="47" y="24"/>
                      </a:lnTo>
                      <a:lnTo>
                        <a:pt x="47" y="25"/>
                      </a:lnTo>
                      <a:lnTo>
                        <a:pt x="47" y="27"/>
                      </a:lnTo>
                      <a:lnTo>
                        <a:pt x="46" y="32"/>
                      </a:lnTo>
                      <a:lnTo>
                        <a:pt x="43" y="35"/>
                      </a:lnTo>
                      <a:lnTo>
                        <a:pt x="41" y="40"/>
                      </a:lnTo>
                      <a:lnTo>
                        <a:pt x="36" y="42"/>
                      </a:lnTo>
                      <a:lnTo>
                        <a:pt x="32" y="44"/>
                      </a:lnTo>
                      <a:lnTo>
                        <a:pt x="28" y="46"/>
                      </a:lnTo>
                      <a:lnTo>
                        <a:pt x="25" y="46"/>
                      </a:lnTo>
                      <a:lnTo>
                        <a:pt x="24" y="46"/>
                      </a:lnTo>
                      <a:lnTo>
                        <a:pt x="24" y="47"/>
                      </a:lnTo>
                      <a:lnTo>
                        <a:pt x="14" y="44"/>
                      </a:lnTo>
                      <a:lnTo>
                        <a:pt x="7" y="40"/>
                      </a:lnTo>
                      <a:lnTo>
                        <a:pt x="1" y="32"/>
                      </a:lnTo>
                      <a:lnTo>
                        <a:pt x="0" y="24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2"/>
                      </a:lnTo>
                      <a:lnTo>
                        <a:pt x="24" y="0"/>
                      </a:lnTo>
                      <a:lnTo>
                        <a:pt x="32" y="2"/>
                      </a:lnTo>
                      <a:lnTo>
                        <a:pt x="41" y="7"/>
                      </a:lnTo>
                      <a:lnTo>
                        <a:pt x="46" y="14"/>
                      </a:lnTo>
                      <a:lnTo>
                        <a:pt x="48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" name="Freeform 427"/>
                <p:cNvSpPr>
                  <a:spLocks/>
                </p:cNvSpPr>
                <p:nvPr/>
              </p:nvSpPr>
              <p:spPr bwMode="auto">
                <a:xfrm>
                  <a:off x="3761" y="1063"/>
                  <a:ext cx="16" cy="16"/>
                </a:xfrm>
                <a:custGeom>
                  <a:avLst/>
                  <a:gdLst>
                    <a:gd name="T0" fmla="*/ 48 w 48"/>
                    <a:gd name="T1" fmla="*/ 24 h 47"/>
                    <a:gd name="T2" fmla="*/ 47 w 48"/>
                    <a:gd name="T3" fmla="*/ 24 h 47"/>
                    <a:gd name="T4" fmla="*/ 47 w 48"/>
                    <a:gd name="T5" fmla="*/ 25 h 47"/>
                    <a:gd name="T6" fmla="*/ 47 w 48"/>
                    <a:gd name="T7" fmla="*/ 27 h 47"/>
                    <a:gd name="T8" fmla="*/ 46 w 48"/>
                    <a:gd name="T9" fmla="*/ 32 h 47"/>
                    <a:gd name="T10" fmla="*/ 43 w 48"/>
                    <a:gd name="T11" fmla="*/ 35 h 47"/>
                    <a:gd name="T12" fmla="*/ 41 w 48"/>
                    <a:gd name="T13" fmla="*/ 40 h 47"/>
                    <a:gd name="T14" fmla="*/ 36 w 48"/>
                    <a:gd name="T15" fmla="*/ 42 h 47"/>
                    <a:gd name="T16" fmla="*/ 32 w 48"/>
                    <a:gd name="T17" fmla="*/ 44 h 47"/>
                    <a:gd name="T18" fmla="*/ 28 w 48"/>
                    <a:gd name="T19" fmla="*/ 46 h 47"/>
                    <a:gd name="T20" fmla="*/ 25 w 48"/>
                    <a:gd name="T21" fmla="*/ 46 h 47"/>
                    <a:gd name="T22" fmla="*/ 24 w 48"/>
                    <a:gd name="T23" fmla="*/ 46 h 47"/>
                    <a:gd name="T24" fmla="*/ 24 w 48"/>
                    <a:gd name="T25" fmla="*/ 47 h 47"/>
                    <a:gd name="T26" fmla="*/ 14 w 48"/>
                    <a:gd name="T27" fmla="*/ 44 h 47"/>
                    <a:gd name="T28" fmla="*/ 7 w 48"/>
                    <a:gd name="T29" fmla="*/ 40 h 47"/>
                    <a:gd name="T30" fmla="*/ 1 w 48"/>
                    <a:gd name="T31" fmla="*/ 32 h 47"/>
                    <a:gd name="T32" fmla="*/ 0 w 48"/>
                    <a:gd name="T33" fmla="*/ 24 h 47"/>
                    <a:gd name="T34" fmla="*/ 1 w 48"/>
                    <a:gd name="T35" fmla="*/ 14 h 47"/>
                    <a:gd name="T36" fmla="*/ 7 w 48"/>
                    <a:gd name="T37" fmla="*/ 7 h 47"/>
                    <a:gd name="T38" fmla="*/ 14 w 48"/>
                    <a:gd name="T39" fmla="*/ 2 h 47"/>
                    <a:gd name="T40" fmla="*/ 24 w 48"/>
                    <a:gd name="T41" fmla="*/ 0 h 47"/>
                    <a:gd name="T42" fmla="*/ 32 w 48"/>
                    <a:gd name="T43" fmla="*/ 2 h 47"/>
                    <a:gd name="T44" fmla="*/ 41 w 48"/>
                    <a:gd name="T45" fmla="*/ 7 h 47"/>
                    <a:gd name="T46" fmla="*/ 46 w 48"/>
                    <a:gd name="T47" fmla="*/ 14 h 47"/>
                    <a:gd name="T48" fmla="*/ 48 w 48"/>
                    <a:gd name="T49" fmla="*/ 2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7">
                      <a:moveTo>
                        <a:pt x="48" y="24"/>
                      </a:moveTo>
                      <a:lnTo>
                        <a:pt x="47" y="24"/>
                      </a:lnTo>
                      <a:lnTo>
                        <a:pt x="47" y="25"/>
                      </a:lnTo>
                      <a:lnTo>
                        <a:pt x="47" y="27"/>
                      </a:lnTo>
                      <a:lnTo>
                        <a:pt x="46" y="32"/>
                      </a:lnTo>
                      <a:lnTo>
                        <a:pt x="43" y="35"/>
                      </a:lnTo>
                      <a:lnTo>
                        <a:pt x="41" y="40"/>
                      </a:lnTo>
                      <a:lnTo>
                        <a:pt x="36" y="42"/>
                      </a:lnTo>
                      <a:lnTo>
                        <a:pt x="32" y="44"/>
                      </a:lnTo>
                      <a:lnTo>
                        <a:pt x="28" y="46"/>
                      </a:lnTo>
                      <a:lnTo>
                        <a:pt x="25" y="46"/>
                      </a:lnTo>
                      <a:lnTo>
                        <a:pt x="24" y="46"/>
                      </a:lnTo>
                      <a:lnTo>
                        <a:pt x="24" y="47"/>
                      </a:lnTo>
                      <a:lnTo>
                        <a:pt x="14" y="44"/>
                      </a:lnTo>
                      <a:lnTo>
                        <a:pt x="7" y="40"/>
                      </a:lnTo>
                      <a:lnTo>
                        <a:pt x="1" y="32"/>
                      </a:lnTo>
                      <a:lnTo>
                        <a:pt x="0" y="24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2"/>
                      </a:lnTo>
                      <a:lnTo>
                        <a:pt x="24" y="0"/>
                      </a:lnTo>
                      <a:lnTo>
                        <a:pt x="32" y="2"/>
                      </a:lnTo>
                      <a:lnTo>
                        <a:pt x="41" y="7"/>
                      </a:lnTo>
                      <a:lnTo>
                        <a:pt x="46" y="14"/>
                      </a:lnTo>
                      <a:lnTo>
                        <a:pt x="48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4" name="Freeform 428"/>
                <p:cNvSpPr>
                  <a:spLocks/>
                </p:cNvSpPr>
                <p:nvPr/>
              </p:nvSpPr>
              <p:spPr bwMode="auto">
                <a:xfrm>
                  <a:off x="3729" y="1063"/>
                  <a:ext cx="16" cy="16"/>
                </a:xfrm>
                <a:custGeom>
                  <a:avLst/>
                  <a:gdLst>
                    <a:gd name="T0" fmla="*/ 48 w 48"/>
                    <a:gd name="T1" fmla="*/ 24 h 47"/>
                    <a:gd name="T2" fmla="*/ 47 w 48"/>
                    <a:gd name="T3" fmla="*/ 24 h 47"/>
                    <a:gd name="T4" fmla="*/ 47 w 48"/>
                    <a:gd name="T5" fmla="*/ 25 h 47"/>
                    <a:gd name="T6" fmla="*/ 47 w 48"/>
                    <a:gd name="T7" fmla="*/ 27 h 47"/>
                    <a:gd name="T8" fmla="*/ 46 w 48"/>
                    <a:gd name="T9" fmla="*/ 32 h 47"/>
                    <a:gd name="T10" fmla="*/ 43 w 48"/>
                    <a:gd name="T11" fmla="*/ 35 h 47"/>
                    <a:gd name="T12" fmla="*/ 41 w 48"/>
                    <a:gd name="T13" fmla="*/ 40 h 47"/>
                    <a:gd name="T14" fmla="*/ 36 w 48"/>
                    <a:gd name="T15" fmla="*/ 42 h 47"/>
                    <a:gd name="T16" fmla="*/ 32 w 48"/>
                    <a:gd name="T17" fmla="*/ 44 h 47"/>
                    <a:gd name="T18" fmla="*/ 28 w 48"/>
                    <a:gd name="T19" fmla="*/ 46 h 47"/>
                    <a:gd name="T20" fmla="*/ 25 w 48"/>
                    <a:gd name="T21" fmla="*/ 46 h 47"/>
                    <a:gd name="T22" fmla="*/ 24 w 48"/>
                    <a:gd name="T23" fmla="*/ 46 h 47"/>
                    <a:gd name="T24" fmla="*/ 24 w 48"/>
                    <a:gd name="T25" fmla="*/ 47 h 47"/>
                    <a:gd name="T26" fmla="*/ 14 w 48"/>
                    <a:gd name="T27" fmla="*/ 44 h 47"/>
                    <a:gd name="T28" fmla="*/ 7 w 48"/>
                    <a:gd name="T29" fmla="*/ 40 h 47"/>
                    <a:gd name="T30" fmla="*/ 1 w 48"/>
                    <a:gd name="T31" fmla="*/ 32 h 47"/>
                    <a:gd name="T32" fmla="*/ 0 w 48"/>
                    <a:gd name="T33" fmla="*/ 24 h 47"/>
                    <a:gd name="T34" fmla="*/ 1 w 48"/>
                    <a:gd name="T35" fmla="*/ 14 h 47"/>
                    <a:gd name="T36" fmla="*/ 7 w 48"/>
                    <a:gd name="T37" fmla="*/ 7 h 47"/>
                    <a:gd name="T38" fmla="*/ 14 w 48"/>
                    <a:gd name="T39" fmla="*/ 2 h 47"/>
                    <a:gd name="T40" fmla="*/ 24 w 48"/>
                    <a:gd name="T41" fmla="*/ 0 h 47"/>
                    <a:gd name="T42" fmla="*/ 32 w 48"/>
                    <a:gd name="T43" fmla="*/ 2 h 47"/>
                    <a:gd name="T44" fmla="*/ 41 w 48"/>
                    <a:gd name="T45" fmla="*/ 7 h 47"/>
                    <a:gd name="T46" fmla="*/ 46 w 48"/>
                    <a:gd name="T47" fmla="*/ 14 h 47"/>
                    <a:gd name="T48" fmla="*/ 48 w 48"/>
                    <a:gd name="T49" fmla="*/ 2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7">
                      <a:moveTo>
                        <a:pt x="48" y="24"/>
                      </a:moveTo>
                      <a:lnTo>
                        <a:pt x="47" y="24"/>
                      </a:lnTo>
                      <a:lnTo>
                        <a:pt x="47" y="25"/>
                      </a:lnTo>
                      <a:lnTo>
                        <a:pt x="47" y="27"/>
                      </a:lnTo>
                      <a:lnTo>
                        <a:pt x="46" y="32"/>
                      </a:lnTo>
                      <a:lnTo>
                        <a:pt x="43" y="35"/>
                      </a:lnTo>
                      <a:lnTo>
                        <a:pt x="41" y="40"/>
                      </a:lnTo>
                      <a:lnTo>
                        <a:pt x="36" y="42"/>
                      </a:lnTo>
                      <a:lnTo>
                        <a:pt x="32" y="44"/>
                      </a:lnTo>
                      <a:lnTo>
                        <a:pt x="28" y="46"/>
                      </a:lnTo>
                      <a:lnTo>
                        <a:pt x="25" y="46"/>
                      </a:lnTo>
                      <a:lnTo>
                        <a:pt x="24" y="46"/>
                      </a:lnTo>
                      <a:lnTo>
                        <a:pt x="24" y="47"/>
                      </a:lnTo>
                      <a:lnTo>
                        <a:pt x="14" y="44"/>
                      </a:lnTo>
                      <a:lnTo>
                        <a:pt x="7" y="40"/>
                      </a:lnTo>
                      <a:lnTo>
                        <a:pt x="1" y="32"/>
                      </a:lnTo>
                      <a:lnTo>
                        <a:pt x="0" y="24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2"/>
                      </a:lnTo>
                      <a:lnTo>
                        <a:pt x="24" y="0"/>
                      </a:lnTo>
                      <a:lnTo>
                        <a:pt x="32" y="2"/>
                      </a:lnTo>
                      <a:lnTo>
                        <a:pt x="41" y="7"/>
                      </a:lnTo>
                      <a:lnTo>
                        <a:pt x="46" y="14"/>
                      </a:lnTo>
                      <a:lnTo>
                        <a:pt x="48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" name="Freeform 429"/>
                <p:cNvSpPr>
                  <a:spLocks/>
                </p:cNvSpPr>
                <p:nvPr/>
              </p:nvSpPr>
              <p:spPr bwMode="auto">
                <a:xfrm>
                  <a:off x="3697" y="1063"/>
                  <a:ext cx="16" cy="16"/>
                </a:xfrm>
                <a:custGeom>
                  <a:avLst/>
                  <a:gdLst>
                    <a:gd name="T0" fmla="*/ 48 w 48"/>
                    <a:gd name="T1" fmla="*/ 24 h 47"/>
                    <a:gd name="T2" fmla="*/ 47 w 48"/>
                    <a:gd name="T3" fmla="*/ 24 h 47"/>
                    <a:gd name="T4" fmla="*/ 47 w 48"/>
                    <a:gd name="T5" fmla="*/ 25 h 47"/>
                    <a:gd name="T6" fmla="*/ 47 w 48"/>
                    <a:gd name="T7" fmla="*/ 27 h 47"/>
                    <a:gd name="T8" fmla="*/ 46 w 48"/>
                    <a:gd name="T9" fmla="*/ 32 h 47"/>
                    <a:gd name="T10" fmla="*/ 43 w 48"/>
                    <a:gd name="T11" fmla="*/ 35 h 47"/>
                    <a:gd name="T12" fmla="*/ 41 w 48"/>
                    <a:gd name="T13" fmla="*/ 40 h 47"/>
                    <a:gd name="T14" fmla="*/ 36 w 48"/>
                    <a:gd name="T15" fmla="*/ 42 h 47"/>
                    <a:gd name="T16" fmla="*/ 32 w 48"/>
                    <a:gd name="T17" fmla="*/ 44 h 47"/>
                    <a:gd name="T18" fmla="*/ 28 w 48"/>
                    <a:gd name="T19" fmla="*/ 46 h 47"/>
                    <a:gd name="T20" fmla="*/ 25 w 48"/>
                    <a:gd name="T21" fmla="*/ 46 h 47"/>
                    <a:gd name="T22" fmla="*/ 24 w 48"/>
                    <a:gd name="T23" fmla="*/ 46 h 47"/>
                    <a:gd name="T24" fmla="*/ 24 w 48"/>
                    <a:gd name="T25" fmla="*/ 47 h 47"/>
                    <a:gd name="T26" fmla="*/ 14 w 48"/>
                    <a:gd name="T27" fmla="*/ 44 h 47"/>
                    <a:gd name="T28" fmla="*/ 7 w 48"/>
                    <a:gd name="T29" fmla="*/ 40 h 47"/>
                    <a:gd name="T30" fmla="*/ 1 w 48"/>
                    <a:gd name="T31" fmla="*/ 32 h 47"/>
                    <a:gd name="T32" fmla="*/ 0 w 48"/>
                    <a:gd name="T33" fmla="*/ 24 h 47"/>
                    <a:gd name="T34" fmla="*/ 1 w 48"/>
                    <a:gd name="T35" fmla="*/ 14 h 47"/>
                    <a:gd name="T36" fmla="*/ 7 w 48"/>
                    <a:gd name="T37" fmla="*/ 7 h 47"/>
                    <a:gd name="T38" fmla="*/ 14 w 48"/>
                    <a:gd name="T39" fmla="*/ 2 h 47"/>
                    <a:gd name="T40" fmla="*/ 24 w 48"/>
                    <a:gd name="T41" fmla="*/ 0 h 47"/>
                    <a:gd name="T42" fmla="*/ 32 w 48"/>
                    <a:gd name="T43" fmla="*/ 2 h 47"/>
                    <a:gd name="T44" fmla="*/ 41 w 48"/>
                    <a:gd name="T45" fmla="*/ 7 h 47"/>
                    <a:gd name="T46" fmla="*/ 46 w 48"/>
                    <a:gd name="T47" fmla="*/ 14 h 47"/>
                    <a:gd name="T48" fmla="*/ 48 w 48"/>
                    <a:gd name="T49" fmla="*/ 2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7">
                      <a:moveTo>
                        <a:pt x="48" y="24"/>
                      </a:moveTo>
                      <a:lnTo>
                        <a:pt x="47" y="24"/>
                      </a:lnTo>
                      <a:lnTo>
                        <a:pt x="47" y="25"/>
                      </a:lnTo>
                      <a:lnTo>
                        <a:pt x="47" y="27"/>
                      </a:lnTo>
                      <a:lnTo>
                        <a:pt x="46" y="32"/>
                      </a:lnTo>
                      <a:lnTo>
                        <a:pt x="43" y="35"/>
                      </a:lnTo>
                      <a:lnTo>
                        <a:pt x="41" y="40"/>
                      </a:lnTo>
                      <a:lnTo>
                        <a:pt x="36" y="42"/>
                      </a:lnTo>
                      <a:lnTo>
                        <a:pt x="32" y="44"/>
                      </a:lnTo>
                      <a:lnTo>
                        <a:pt x="28" y="46"/>
                      </a:lnTo>
                      <a:lnTo>
                        <a:pt x="25" y="46"/>
                      </a:lnTo>
                      <a:lnTo>
                        <a:pt x="24" y="46"/>
                      </a:lnTo>
                      <a:lnTo>
                        <a:pt x="24" y="47"/>
                      </a:lnTo>
                      <a:lnTo>
                        <a:pt x="14" y="44"/>
                      </a:lnTo>
                      <a:lnTo>
                        <a:pt x="7" y="40"/>
                      </a:lnTo>
                      <a:lnTo>
                        <a:pt x="1" y="32"/>
                      </a:lnTo>
                      <a:lnTo>
                        <a:pt x="0" y="24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2"/>
                      </a:lnTo>
                      <a:lnTo>
                        <a:pt x="24" y="0"/>
                      </a:lnTo>
                      <a:lnTo>
                        <a:pt x="32" y="2"/>
                      </a:lnTo>
                      <a:lnTo>
                        <a:pt x="41" y="7"/>
                      </a:lnTo>
                      <a:lnTo>
                        <a:pt x="46" y="14"/>
                      </a:lnTo>
                      <a:lnTo>
                        <a:pt x="48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6" name="Freeform 430"/>
                <p:cNvSpPr>
                  <a:spLocks/>
                </p:cNvSpPr>
                <p:nvPr/>
              </p:nvSpPr>
              <p:spPr bwMode="auto">
                <a:xfrm>
                  <a:off x="3665" y="1063"/>
                  <a:ext cx="16" cy="16"/>
                </a:xfrm>
                <a:custGeom>
                  <a:avLst/>
                  <a:gdLst>
                    <a:gd name="T0" fmla="*/ 48 w 48"/>
                    <a:gd name="T1" fmla="*/ 24 h 47"/>
                    <a:gd name="T2" fmla="*/ 47 w 48"/>
                    <a:gd name="T3" fmla="*/ 24 h 47"/>
                    <a:gd name="T4" fmla="*/ 47 w 48"/>
                    <a:gd name="T5" fmla="*/ 25 h 47"/>
                    <a:gd name="T6" fmla="*/ 47 w 48"/>
                    <a:gd name="T7" fmla="*/ 27 h 47"/>
                    <a:gd name="T8" fmla="*/ 46 w 48"/>
                    <a:gd name="T9" fmla="*/ 32 h 47"/>
                    <a:gd name="T10" fmla="*/ 43 w 48"/>
                    <a:gd name="T11" fmla="*/ 35 h 47"/>
                    <a:gd name="T12" fmla="*/ 41 w 48"/>
                    <a:gd name="T13" fmla="*/ 40 h 47"/>
                    <a:gd name="T14" fmla="*/ 36 w 48"/>
                    <a:gd name="T15" fmla="*/ 42 h 47"/>
                    <a:gd name="T16" fmla="*/ 32 w 48"/>
                    <a:gd name="T17" fmla="*/ 44 h 47"/>
                    <a:gd name="T18" fmla="*/ 28 w 48"/>
                    <a:gd name="T19" fmla="*/ 46 h 47"/>
                    <a:gd name="T20" fmla="*/ 25 w 48"/>
                    <a:gd name="T21" fmla="*/ 46 h 47"/>
                    <a:gd name="T22" fmla="*/ 24 w 48"/>
                    <a:gd name="T23" fmla="*/ 46 h 47"/>
                    <a:gd name="T24" fmla="*/ 24 w 48"/>
                    <a:gd name="T25" fmla="*/ 47 h 47"/>
                    <a:gd name="T26" fmla="*/ 14 w 48"/>
                    <a:gd name="T27" fmla="*/ 44 h 47"/>
                    <a:gd name="T28" fmla="*/ 7 w 48"/>
                    <a:gd name="T29" fmla="*/ 40 h 47"/>
                    <a:gd name="T30" fmla="*/ 1 w 48"/>
                    <a:gd name="T31" fmla="*/ 32 h 47"/>
                    <a:gd name="T32" fmla="*/ 0 w 48"/>
                    <a:gd name="T33" fmla="*/ 24 h 47"/>
                    <a:gd name="T34" fmla="*/ 1 w 48"/>
                    <a:gd name="T35" fmla="*/ 14 h 47"/>
                    <a:gd name="T36" fmla="*/ 7 w 48"/>
                    <a:gd name="T37" fmla="*/ 7 h 47"/>
                    <a:gd name="T38" fmla="*/ 14 w 48"/>
                    <a:gd name="T39" fmla="*/ 2 h 47"/>
                    <a:gd name="T40" fmla="*/ 24 w 48"/>
                    <a:gd name="T41" fmla="*/ 0 h 47"/>
                    <a:gd name="T42" fmla="*/ 32 w 48"/>
                    <a:gd name="T43" fmla="*/ 2 h 47"/>
                    <a:gd name="T44" fmla="*/ 41 w 48"/>
                    <a:gd name="T45" fmla="*/ 7 h 47"/>
                    <a:gd name="T46" fmla="*/ 46 w 48"/>
                    <a:gd name="T47" fmla="*/ 14 h 47"/>
                    <a:gd name="T48" fmla="*/ 48 w 48"/>
                    <a:gd name="T49" fmla="*/ 2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7">
                      <a:moveTo>
                        <a:pt x="48" y="24"/>
                      </a:moveTo>
                      <a:lnTo>
                        <a:pt x="47" y="24"/>
                      </a:lnTo>
                      <a:lnTo>
                        <a:pt x="47" y="25"/>
                      </a:lnTo>
                      <a:lnTo>
                        <a:pt x="47" y="27"/>
                      </a:lnTo>
                      <a:lnTo>
                        <a:pt x="46" y="32"/>
                      </a:lnTo>
                      <a:lnTo>
                        <a:pt x="43" y="35"/>
                      </a:lnTo>
                      <a:lnTo>
                        <a:pt x="41" y="40"/>
                      </a:lnTo>
                      <a:lnTo>
                        <a:pt x="36" y="42"/>
                      </a:lnTo>
                      <a:lnTo>
                        <a:pt x="32" y="44"/>
                      </a:lnTo>
                      <a:lnTo>
                        <a:pt x="28" y="46"/>
                      </a:lnTo>
                      <a:lnTo>
                        <a:pt x="25" y="46"/>
                      </a:lnTo>
                      <a:lnTo>
                        <a:pt x="24" y="46"/>
                      </a:lnTo>
                      <a:lnTo>
                        <a:pt x="24" y="47"/>
                      </a:lnTo>
                      <a:lnTo>
                        <a:pt x="14" y="44"/>
                      </a:lnTo>
                      <a:lnTo>
                        <a:pt x="7" y="40"/>
                      </a:lnTo>
                      <a:lnTo>
                        <a:pt x="1" y="32"/>
                      </a:lnTo>
                      <a:lnTo>
                        <a:pt x="0" y="24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2"/>
                      </a:lnTo>
                      <a:lnTo>
                        <a:pt x="24" y="0"/>
                      </a:lnTo>
                      <a:lnTo>
                        <a:pt x="32" y="2"/>
                      </a:lnTo>
                      <a:lnTo>
                        <a:pt x="41" y="7"/>
                      </a:lnTo>
                      <a:lnTo>
                        <a:pt x="46" y="14"/>
                      </a:lnTo>
                      <a:lnTo>
                        <a:pt x="48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7" name="Freeform 431"/>
                <p:cNvSpPr>
                  <a:spLocks/>
                </p:cNvSpPr>
                <p:nvPr/>
              </p:nvSpPr>
              <p:spPr bwMode="auto">
                <a:xfrm>
                  <a:off x="3633" y="1063"/>
                  <a:ext cx="16" cy="16"/>
                </a:xfrm>
                <a:custGeom>
                  <a:avLst/>
                  <a:gdLst>
                    <a:gd name="T0" fmla="*/ 48 w 48"/>
                    <a:gd name="T1" fmla="*/ 24 h 47"/>
                    <a:gd name="T2" fmla="*/ 47 w 48"/>
                    <a:gd name="T3" fmla="*/ 24 h 47"/>
                    <a:gd name="T4" fmla="*/ 47 w 48"/>
                    <a:gd name="T5" fmla="*/ 25 h 47"/>
                    <a:gd name="T6" fmla="*/ 47 w 48"/>
                    <a:gd name="T7" fmla="*/ 27 h 47"/>
                    <a:gd name="T8" fmla="*/ 46 w 48"/>
                    <a:gd name="T9" fmla="*/ 32 h 47"/>
                    <a:gd name="T10" fmla="*/ 43 w 48"/>
                    <a:gd name="T11" fmla="*/ 35 h 47"/>
                    <a:gd name="T12" fmla="*/ 41 w 48"/>
                    <a:gd name="T13" fmla="*/ 40 h 47"/>
                    <a:gd name="T14" fmla="*/ 36 w 48"/>
                    <a:gd name="T15" fmla="*/ 42 h 47"/>
                    <a:gd name="T16" fmla="*/ 32 w 48"/>
                    <a:gd name="T17" fmla="*/ 44 h 47"/>
                    <a:gd name="T18" fmla="*/ 28 w 48"/>
                    <a:gd name="T19" fmla="*/ 46 h 47"/>
                    <a:gd name="T20" fmla="*/ 25 w 48"/>
                    <a:gd name="T21" fmla="*/ 46 h 47"/>
                    <a:gd name="T22" fmla="*/ 24 w 48"/>
                    <a:gd name="T23" fmla="*/ 46 h 47"/>
                    <a:gd name="T24" fmla="*/ 24 w 48"/>
                    <a:gd name="T25" fmla="*/ 47 h 47"/>
                    <a:gd name="T26" fmla="*/ 14 w 48"/>
                    <a:gd name="T27" fmla="*/ 44 h 47"/>
                    <a:gd name="T28" fmla="*/ 7 w 48"/>
                    <a:gd name="T29" fmla="*/ 40 h 47"/>
                    <a:gd name="T30" fmla="*/ 1 w 48"/>
                    <a:gd name="T31" fmla="*/ 32 h 47"/>
                    <a:gd name="T32" fmla="*/ 0 w 48"/>
                    <a:gd name="T33" fmla="*/ 24 h 47"/>
                    <a:gd name="T34" fmla="*/ 1 w 48"/>
                    <a:gd name="T35" fmla="*/ 14 h 47"/>
                    <a:gd name="T36" fmla="*/ 7 w 48"/>
                    <a:gd name="T37" fmla="*/ 7 h 47"/>
                    <a:gd name="T38" fmla="*/ 14 w 48"/>
                    <a:gd name="T39" fmla="*/ 2 h 47"/>
                    <a:gd name="T40" fmla="*/ 24 w 48"/>
                    <a:gd name="T41" fmla="*/ 0 h 47"/>
                    <a:gd name="T42" fmla="*/ 32 w 48"/>
                    <a:gd name="T43" fmla="*/ 2 h 47"/>
                    <a:gd name="T44" fmla="*/ 41 w 48"/>
                    <a:gd name="T45" fmla="*/ 7 h 47"/>
                    <a:gd name="T46" fmla="*/ 46 w 48"/>
                    <a:gd name="T47" fmla="*/ 14 h 47"/>
                    <a:gd name="T48" fmla="*/ 48 w 48"/>
                    <a:gd name="T49" fmla="*/ 2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7">
                      <a:moveTo>
                        <a:pt x="48" y="24"/>
                      </a:moveTo>
                      <a:lnTo>
                        <a:pt x="47" y="24"/>
                      </a:lnTo>
                      <a:lnTo>
                        <a:pt x="47" y="25"/>
                      </a:lnTo>
                      <a:lnTo>
                        <a:pt x="47" y="27"/>
                      </a:lnTo>
                      <a:lnTo>
                        <a:pt x="46" y="32"/>
                      </a:lnTo>
                      <a:lnTo>
                        <a:pt x="43" y="35"/>
                      </a:lnTo>
                      <a:lnTo>
                        <a:pt x="41" y="40"/>
                      </a:lnTo>
                      <a:lnTo>
                        <a:pt x="36" y="42"/>
                      </a:lnTo>
                      <a:lnTo>
                        <a:pt x="32" y="44"/>
                      </a:lnTo>
                      <a:lnTo>
                        <a:pt x="28" y="46"/>
                      </a:lnTo>
                      <a:lnTo>
                        <a:pt x="25" y="46"/>
                      </a:lnTo>
                      <a:lnTo>
                        <a:pt x="24" y="46"/>
                      </a:lnTo>
                      <a:lnTo>
                        <a:pt x="24" y="47"/>
                      </a:lnTo>
                      <a:lnTo>
                        <a:pt x="14" y="44"/>
                      </a:lnTo>
                      <a:lnTo>
                        <a:pt x="7" y="40"/>
                      </a:lnTo>
                      <a:lnTo>
                        <a:pt x="1" y="32"/>
                      </a:lnTo>
                      <a:lnTo>
                        <a:pt x="0" y="24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2"/>
                      </a:lnTo>
                      <a:lnTo>
                        <a:pt x="24" y="0"/>
                      </a:lnTo>
                      <a:lnTo>
                        <a:pt x="32" y="2"/>
                      </a:lnTo>
                      <a:lnTo>
                        <a:pt x="41" y="7"/>
                      </a:lnTo>
                      <a:lnTo>
                        <a:pt x="46" y="14"/>
                      </a:lnTo>
                      <a:lnTo>
                        <a:pt x="48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8" name="Freeform 432"/>
                <p:cNvSpPr>
                  <a:spLocks/>
                </p:cNvSpPr>
                <p:nvPr/>
              </p:nvSpPr>
              <p:spPr bwMode="auto">
                <a:xfrm>
                  <a:off x="3601" y="1063"/>
                  <a:ext cx="16" cy="16"/>
                </a:xfrm>
                <a:custGeom>
                  <a:avLst/>
                  <a:gdLst>
                    <a:gd name="T0" fmla="*/ 48 w 48"/>
                    <a:gd name="T1" fmla="*/ 24 h 47"/>
                    <a:gd name="T2" fmla="*/ 47 w 48"/>
                    <a:gd name="T3" fmla="*/ 24 h 47"/>
                    <a:gd name="T4" fmla="*/ 47 w 48"/>
                    <a:gd name="T5" fmla="*/ 25 h 47"/>
                    <a:gd name="T6" fmla="*/ 47 w 48"/>
                    <a:gd name="T7" fmla="*/ 27 h 47"/>
                    <a:gd name="T8" fmla="*/ 46 w 48"/>
                    <a:gd name="T9" fmla="*/ 32 h 47"/>
                    <a:gd name="T10" fmla="*/ 43 w 48"/>
                    <a:gd name="T11" fmla="*/ 35 h 47"/>
                    <a:gd name="T12" fmla="*/ 41 w 48"/>
                    <a:gd name="T13" fmla="*/ 40 h 47"/>
                    <a:gd name="T14" fmla="*/ 36 w 48"/>
                    <a:gd name="T15" fmla="*/ 42 h 47"/>
                    <a:gd name="T16" fmla="*/ 32 w 48"/>
                    <a:gd name="T17" fmla="*/ 44 h 47"/>
                    <a:gd name="T18" fmla="*/ 28 w 48"/>
                    <a:gd name="T19" fmla="*/ 46 h 47"/>
                    <a:gd name="T20" fmla="*/ 25 w 48"/>
                    <a:gd name="T21" fmla="*/ 46 h 47"/>
                    <a:gd name="T22" fmla="*/ 24 w 48"/>
                    <a:gd name="T23" fmla="*/ 46 h 47"/>
                    <a:gd name="T24" fmla="*/ 24 w 48"/>
                    <a:gd name="T25" fmla="*/ 47 h 47"/>
                    <a:gd name="T26" fmla="*/ 14 w 48"/>
                    <a:gd name="T27" fmla="*/ 44 h 47"/>
                    <a:gd name="T28" fmla="*/ 7 w 48"/>
                    <a:gd name="T29" fmla="*/ 40 h 47"/>
                    <a:gd name="T30" fmla="*/ 1 w 48"/>
                    <a:gd name="T31" fmla="*/ 32 h 47"/>
                    <a:gd name="T32" fmla="*/ 0 w 48"/>
                    <a:gd name="T33" fmla="*/ 24 h 47"/>
                    <a:gd name="T34" fmla="*/ 1 w 48"/>
                    <a:gd name="T35" fmla="*/ 14 h 47"/>
                    <a:gd name="T36" fmla="*/ 7 w 48"/>
                    <a:gd name="T37" fmla="*/ 7 h 47"/>
                    <a:gd name="T38" fmla="*/ 14 w 48"/>
                    <a:gd name="T39" fmla="*/ 2 h 47"/>
                    <a:gd name="T40" fmla="*/ 24 w 48"/>
                    <a:gd name="T41" fmla="*/ 0 h 47"/>
                    <a:gd name="T42" fmla="*/ 32 w 48"/>
                    <a:gd name="T43" fmla="*/ 2 h 47"/>
                    <a:gd name="T44" fmla="*/ 41 w 48"/>
                    <a:gd name="T45" fmla="*/ 7 h 47"/>
                    <a:gd name="T46" fmla="*/ 46 w 48"/>
                    <a:gd name="T47" fmla="*/ 14 h 47"/>
                    <a:gd name="T48" fmla="*/ 48 w 48"/>
                    <a:gd name="T49" fmla="*/ 2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7">
                      <a:moveTo>
                        <a:pt x="48" y="24"/>
                      </a:moveTo>
                      <a:lnTo>
                        <a:pt x="47" y="24"/>
                      </a:lnTo>
                      <a:lnTo>
                        <a:pt x="47" y="25"/>
                      </a:lnTo>
                      <a:lnTo>
                        <a:pt x="47" y="27"/>
                      </a:lnTo>
                      <a:lnTo>
                        <a:pt x="46" y="32"/>
                      </a:lnTo>
                      <a:lnTo>
                        <a:pt x="43" y="35"/>
                      </a:lnTo>
                      <a:lnTo>
                        <a:pt x="41" y="40"/>
                      </a:lnTo>
                      <a:lnTo>
                        <a:pt x="36" y="42"/>
                      </a:lnTo>
                      <a:lnTo>
                        <a:pt x="32" y="44"/>
                      </a:lnTo>
                      <a:lnTo>
                        <a:pt x="28" y="46"/>
                      </a:lnTo>
                      <a:lnTo>
                        <a:pt x="25" y="46"/>
                      </a:lnTo>
                      <a:lnTo>
                        <a:pt x="24" y="46"/>
                      </a:lnTo>
                      <a:lnTo>
                        <a:pt x="24" y="47"/>
                      </a:lnTo>
                      <a:lnTo>
                        <a:pt x="14" y="44"/>
                      </a:lnTo>
                      <a:lnTo>
                        <a:pt x="7" y="40"/>
                      </a:lnTo>
                      <a:lnTo>
                        <a:pt x="1" y="32"/>
                      </a:lnTo>
                      <a:lnTo>
                        <a:pt x="0" y="24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2"/>
                      </a:lnTo>
                      <a:lnTo>
                        <a:pt x="24" y="0"/>
                      </a:lnTo>
                      <a:lnTo>
                        <a:pt x="32" y="2"/>
                      </a:lnTo>
                      <a:lnTo>
                        <a:pt x="41" y="7"/>
                      </a:lnTo>
                      <a:lnTo>
                        <a:pt x="46" y="14"/>
                      </a:lnTo>
                      <a:lnTo>
                        <a:pt x="48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9" name="Freeform 433"/>
                <p:cNvSpPr>
                  <a:spLocks/>
                </p:cNvSpPr>
                <p:nvPr/>
              </p:nvSpPr>
              <p:spPr bwMode="auto">
                <a:xfrm>
                  <a:off x="3569" y="1063"/>
                  <a:ext cx="16" cy="16"/>
                </a:xfrm>
                <a:custGeom>
                  <a:avLst/>
                  <a:gdLst>
                    <a:gd name="T0" fmla="*/ 48 w 48"/>
                    <a:gd name="T1" fmla="*/ 24 h 47"/>
                    <a:gd name="T2" fmla="*/ 47 w 48"/>
                    <a:gd name="T3" fmla="*/ 24 h 47"/>
                    <a:gd name="T4" fmla="*/ 47 w 48"/>
                    <a:gd name="T5" fmla="*/ 25 h 47"/>
                    <a:gd name="T6" fmla="*/ 47 w 48"/>
                    <a:gd name="T7" fmla="*/ 27 h 47"/>
                    <a:gd name="T8" fmla="*/ 46 w 48"/>
                    <a:gd name="T9" fmla="*/ 32 h 47"/>
                    <a:gd name="T10" fmla="*/ 43 w 48"/>
                    <a:gd name="T11" fmla="*/ 35 h 47"/>
                    <a:gd name="T12" fmla="*/ 41 w 48"/>
                    <a:gd name="T13" fmla="*/ 40 h 47"/>
                    <a:gd name="T14" fmla="*/ 36 w 48"/>
                    <a:gd name="T15" fmla="*/ 42 h 47"/>
                    <a:gd name="T16" fmla="*/ 32 w 48"/>
                    <a:gd name="T17" fmla="*/ 44 h 47"/>
                    <a:gd name="T18" fmla="*/ 28 w 48"/>
                    <a:gd name="T19" fmla="*/ 46 h 47"/>
                    <a:gd name="T20" fmla="*/ 25 w 48"/>
                    <a:gd name="T21" fmla="*/ 46 h 47"/>
                    <a:gd name="T22" fmla="*/ 24 w 48"/>
                    <a:gd name="T23" fmla="*/ 46 h 47"/>
                    <a:gd name="T24" fmla="*/ 24 w 48"/>
                    <a:gd name="T25" fmla="*/ 47 h 47"/>
                    <a:gd name="T26" fmla="*/ 14 w 48"/>
                    <a:gd name="T27" fmla="*/ 44 h 47"/>
                    <a:gd name="T28" fmla="*/ 7 w 48"/>
                    <a:gd name="T29" fmla="*/ 40 h 47"/>
                    <a:gd name="T30" fmla="*/ 1 w 48"/>
                    <a:gd name="T31" fmla="*/ 32 h 47"/>
                    <a:gd name="T32" fmla="*/ 0 w 48"/>
                    <a:gd name="T33" fmla="*/ 24 h 47"/>
                    <a:gd name="T34" fmla="*/ 1 w 48"/>
                    <a:gd name="T35" fmla="*/ 14 h 47"/>
                    <a:gd name="T36" fmla="*/ 7 w 48"/>
                    <a:gd name="T37" fmla="*/ 7 h 47"/>
                    <a:gd name="T38" fmla="*/ 14 w 48"/>
                    <a:gd name="T39" fmla="*/ 2 h 47"/>
                    <a:gd name="T40" fmla="*/ 24 w 48"/>
                    <a:gd name="T41" fmla="*/ 0 h 47"/>
                    <a:gd name="T42" fmla="*/ 32 w 48"/>
                    <a:gd name="T43" fmla="*/ 2 h 47"/>
                    <a:gd name="T44" fmla="*/ 41 w 48"/>
                    <a:gd name="T45" fmla="*/ 7 h 47"/>
                    <a:gd name="T46" fmla="*/ 46 w 48"/>
                    <a:gd name="T47" fmla="*/ 14 h 47"/>
                    <a:gd name="T48" fmla="*/ 48 w 48"/>
                    <a:gd name="T49" fmla="*/ 2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7">
                      <a:moveTo>
                        <a:pt x="48" y="24"/>
                      </a:moveTo>
                      <a:lnTo>
                        <a:pt x="47" y="24"/>
                      </a:lnTo>
                      <a:lnTo>
                        <a:pt x="47" y="25"/>
                      </a:lnTo>
                      <a:lnTo>
                        <a:pt x="47" y="27"/>
                      </a:lnTo>
                      <a:lnTo>
                        <a:pt x="46" y="32"/>
                      </a:lnTo>
                      <a:lnTo>
                        <a:pt x="43" y="35"/>
                      </a:lnTo>
                      <a:lnTo>
                        <a:pt x="41" y="40"/>
                      </a:lnTo>
                      <a:lnTo>
                        <a:pt x="36" y="42"/>
                      </a:lnTo>
                      <a:lnTo>
                        <a:pt x="32" y="44"/>
                      </a:lnTo>
                      <a:lnTo>
                        <a:pt x="28" y="46"/>
                      </a:lnTo>
                      <a:lnTo>
                        <a:pt x="25" y="46"/>
                      </a:lnTo>
                      <a:lnTo>
                        <a:pt x="24" y="46"/>
                      </a:lnTo>
                      <a:lnTo>
                        <a:pt x="24" y="47"/>
                      </a:lnTo>
                      <a:lnTo>
                        <a:pt x="14" y="44"/>
                      </a:lnTo>
                      <a:lnTo>
                        <a:pt x="7" y="40"/>
                      </a:lnTo>
                      <a:lnTo>
                        <a:pt x="1" y="32"/>
                      </a:lnTo>
                      <a:lnTo>
                        <a:pt x="0" y="24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2"/>
                      </a:lnTo>
                      <a:lnTo>
                        <a:pt x="24" y="0"/>
                      </a:lnTo>
                      <a:lnTo>
                        <a:pt x="32" y="2"/>
                      </a:lnTo>
                      <a:lnTo>
                        <a:pt x="41" y="7"/>
                      </a:lnTo>
                      <a:lnTo>
                        <a:pt x="46" y="14"/>
                      </a:lnTo>
                      <a:lnTo>
                        <a:pt x="48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" name="Freeform 434"/>
                <p:cNvSpPr>
                  <a:spLocks/>
                </p:cNvSpPr>
                <p:nvPr/>
              </p:nvSpPr>
              <p:spPr bwMode="auto">
                <a:xfrm>
                  <a:off x="3537" y="1063"/>
                  <a:ext cx="16" cy="16"/>
                </a:xfrm>
                <a:custGeom>
                  <a:avLst/>
                  <a:gdLst>
                    <a:gd name="T0" fmla="*/ 48 w 48"/>
                    <a:gd name="T1" fmla="*/ 24 h 47"/>
                    <a:gd name="T2" fmla="*/ 47 w 48"/>
                    <a:gd name="T3" fmla="*/ 24 h 47"/>
                    <a:gd name="T4" fmla="*/ 47 w 48"/>
                    <a:gd name="T5" fmla="*/ 25 h 47"/>
                    <a:gd name="T6" fmla="*/ 47 w 48"/>
                    <a:gd name="T7" fmla="*/ 27 h 47"/>
                    <a:gd name="T8" fmla="*/ 46 w 48"/>
                    <a:gd name="T9" fmla="*/ 32 h 47"/>
                    <a:gd name="T10" fmla="*/ 43 w 48"/>
                    <a:gd name="T11" fmla="*/ 35 h 47"/>
                    <a:gd name="T12" fmla="*/ 41 w 48"/>
                    <a:gd name="T13" fmla="*/ 40 h 47"/>
                    <a:gd name="T14" fmla="*/ 36 w 48"/>
                    <a:gd name="T15" fmla="*/ 42 h 47"/>
                    <a:gd name="T16" fmla="*/ 32 w 48"/>
                    <a:gd name="T17" fmla="*/ 44 h 47"/>
                    <a:gd name="T18" fmla="*/ 28 w 48"/>
                    <a:gd name="T19" fmla="*/ 46 h 47"/>
                    <a:gd name="T20" fmla="*/ 25 w 48"/>
                    <a:gd name="T21" fmla="*/ 46 h 47"/>
                    <a:gd name="T22" fmla="*/ 24 w 48"/>
                    <a:gd name="T23" fmla="*/ 46 h 47"/>
                    <a:gd name="T24" fmla="*/ 24 w 48"/>
                    <a:gd name="T25" fmla="*/ 47 h 47"/>
                    <a:gd name="T26" fmla="*/ 14 w 48"/>
                    <a:gd name="T27" fmla="*/ 44 h 47"/>
                    <a:gd name="T28" fmla="*/ 7 w 48"/>
                    <a:gd name="T29" fmla="*/ 40 h 47"/>
                    <a:gd name="T30" fmla="*/ 1 w 48"/>
                    <a:gd name="T31" fmla="*/ 32 h 47"/>
                    <a:gd name="T32" fmla="*/ 0 w 48"/>
                    <a:gd name="T33" fmla="*/ 24 h 47"/>
                    <a:gd name="T34" fmla="*/ 1 w 48"/>
                    <a:gd name="T35" fmla="*/ 14 h 47"/>
                    <a:gd name="T36" fmla="*/ 7 w 48"/>
                    <a:gd name="T37" fmla="*/ 7 h 47"/>
                    <a:gd name="T38" fmla="*/ 14 w 48"/>
                    <a:gd name="T39" fmla="*/ 2 h 47"/>
                    <a:gd name="T40" fmla="*/ 24 w 48"/>
                    <a:gd name="T41" fmla="*/ 0 h 47"/>
                    <a:gd name="T42" fmla="*/ 32 w 48"/>
                    <a:gd name="T43" fmla="*/ 2 h 47"/>
                    <a:gd name="T44" fmla="*/ 41 w 48"/>
                    <a:gd name="T45" fmla="*/ 7 h 47"/>
                    <a:gd name="T46" fmla="*/ 46 w 48"/>
                    <a:gd name="T47" fmla="*/ 14 h 47"/>
                    <a:gd name="T48" fmla="*/ 48 w 48"/>
                    <a:gd name="T49" fmla="*/ 2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7">
                      <a:moveTo>
                        <a:pt x="48" y="24"/>
                      </a:moveTo>
                      <a:lnTo>
                        <a:pt x="47" y="24"/>
                      </a:lnTo>
                      <a:lnTo>
                        <a:pt x="47" y="25"/>
                      </a:lnTo>
                      <a:lnTo>
                        <a:pt x="47" y="27"/>
                      </a:lnTo>
                      <a:lnTo>
                        <a:pt x="46" y="32"/>
                      </a:lnTo>
                      <a:lnTo>
                        <a:pt x="43" y="35"/>
                      </a:lnTo>
                      <a:lnTo>
                        <a:pt x="41" y="40"/>
                      </a:lnTo>
                      <a:lnTo>
                        <a:pt x="36" y="42"/>
                      </a:lnTo>
                      <a:lnTo>
                        <a:pt x="32" y="44"/>
                      </a:lnTo>
                      <a:lnTo>
                        <a:pt x="28" y="46"/>
                      </a:lnTo>
                      <a:lnTo>
                        <a:pt x="25" y="46"/>
                      </a:lnTo>
                      <a:lnTo>
                        <a:pt x="24" y="46"/>
                      </a:lnTo>
                      <a:lnTo>
                        <a:pt x="24" y="47"/>
                      </a:lnTo>
                      <a:lnTo>
                        <a:pt x="14" y="44"/>
                      </a:lnTo>
                      <a:lnTo>
                        <a:pt x="7" y="40"/>
                      </a:lnTo>
                      <a:lnTo>
                        <a:pt x="1" y="32"/>
                      </a:lnTo>
                      <a:lnTo>
                        <a:pt x="0" y="24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2"/>
                      </a:lnTo>
                      <a:lnTo>
                        <a:pt x="24" y="0"/>
                      </a:lnTo>
                      <a:lnTo>
                        <a:pt x="32" y="2"/>
                      </a:lnTo>
                      <a:lnTo>
                        <a:pt x="41" y="7"/>
                      </a:lnTo>
                      <a:lnTo>
                        <a:pt x="46" y="14"/>
                      </a:lnTo>
                      <a:lnTo>
                        <a:pt x="48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" name="Freeform 435"/>
                <p:cNvSpPr>
                  <a:spLocks/>
                </p:cNvSpPr>
                <p:nvPr/>
              </p:nvSpPr>
              <p:spPr bwMode="auto">
                <a:xfrm>
                  <a:off x="3505" y="1063"/>
                  <a:ext cx="16" cy="16"/>
                </a:xfrm>
                <a:custGeom>
                  <a:avLst/>
                  <a:gdLst>
                    <a:gd name="T0" fmla="*/ 48 w 48"/>
                    <a:gd name="T1" fmla="*/ 24 h 47"/>
                    <a:gd name="T2" fmla="*/ 47 w 48"/>
                    <a:gd name="T3" fmla="*/ 24 h 47"/>
                    <a:gd name="T4" fmla="*/ 47 w 48"/>
                    <a:gd name="T5" fmla="*/ 25 h 47"/>
                    <a:gd name="T6" fmla="*/ 47 w 48"/>
                    <a:gd name="T7" fmla="*/ 27 h 47"/>
                    <a:gd name="T8" fmla="*/ 46 w 48"/>
                    <a:gd name="T9" fmla="*/ 32 h 47"/>
                    <a:gd name="T10" fmla="*/ 43 w 48"/>
                    <a:gd name="T11" fmla="*/ 35 h 47"/>
                    <a:gd name="T12" fmla="*/ 41 w 48"/>
                    <a:gd name="T13" fmla="*/ 40 h 47"/>
                    <a:gd name="T14" fmla="*/ 36 w 48"/>
                    <a:gd name="T15" fmla="*/ 42 h 47"/>
                    <a:gd name="T16" fmla="*/ 32 w 48"/>
                    <a:gd name="T17" fmla="*/ 44 h 47"/>
                    <a:gd name="T18" fmla="*/ 28 w 48"/>
                    <a:gd name="T19" fmla="*/ 46 h 47"/>
                    <a:gd name="T20" fmla="*/ 25 w 48"/>
                    <a:gd name="T21" fmla="*/ 46 h 47"/>
                    <a:gd name="T22" fmla="*/ 24 w 48"/>
                    <a:gd name="T23" fmla="*/ 46 h 47"/>
                    <a:gd name="T24" fmla="*/ 24 w 48"/>
                    <a:gd name="T25" fmla="*/ 47 h 47"/>
                    <a:gd name="T26" fmla="*/ 14 w 48"/>
                    <a:gd name="T27" fmla="*/ 44 h 47"/>
                    <a:gd name="T28" fmla="*/ 7 w 48"/>
                    <a:gd name="T29" fmla="*/ 40 h 47"/>
                    <a:gd name="T30" fmla="*/ 1 w 48"/>
                    <a:gd name="T31" fmla="*/ 32 h 47"/>
                    <a:gd name="T32" fmla="*/ 0 w 48"/>
                    <a:gd name="T33" fmla="*/ 24 h 47"/>
                    <a:gd name="T34" fmla="*/ 1 w 48"/>
                    <a:gd name="T35" fmla="*/ 14 h 47"/>
                    <a:gd name="T36" fmla="*/ 7 w 48"/>
                    <a:gd name="T37" fmla="*/ 7 h 47"/>
                    <a:gd name="T38" fmla="*/ 14 w 48"/>
                    <a:gd name="T39" fmla="*/ 2 h 47"/>
                    <a:gd name="T40" fmla="*/ 24 w 48"/>
                    <a:gd name="T41" fmla="*/ 0 h 47"/>
                    <a:gd name="T42" fmla="*/ 32 w 48"/>
                    <a:gd name="T43" fmla="*/ 2 h 47"/>
                    <a:gd name="T44" fmla="*/ 41 w 48"/>
                    <a:gd name="T45" fmla="*/ 7 h 47"/>
                    <a:gd name="T46" fmla="*/ 46 w 48"/>
                    <a:gd name="T47" fmla="*/ 14 h 47"/>
                    <a:gd name="T48" fmla="*/ 48 w 48"/>
                    <a:gd name="T49" fmla="*/ 2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7">
                      <a:moveTo>
                        <a:pt x="48" y="24"/>
                      </a:moveTo>
                      <a:lnTo>
                        <a:pt x="47" y="24"/>
                      </a:lnTo>
                      <a:lnTo>
                        <a:pt x="47" y="25"/>
                      </a:lnTo>
                      <a:lnTo>
                        <a:pt x="47" y="27"/>
                      </a:lnTo>
                      <a:lnTo>
                        <a:pt x="46" y="32"/>
                      </a:lnTo>
                      <a:lnTo>
                        <a:pt x="43" y="35"/>
                      </a:lnTo>
                      <a:lnTo>
                        <a:pt x="41" y="40"/>
                      </a:lnTo>
                      <a:lnTo>
                        <a:pt x="36" y="42"/>
                      </a:lnTo>
                      <a:lnTo>
                        <a:pt x="32" y="44"/>
                      </a:lnTo>
                      <a:lnTo>
                        <a:pt x="28" y="46"/>
                      </a:lnTo>
                      <a:lnTo>
                        <a:pt x="25" y="46"/>
                      </a:lnTo>
                      <a:lnTo>
                        <a:pt x="24" y="46"/>
                      </a:lnTo>
                      <a:lnTo>
                        <a:pt x="24" y="47"/>
                      </a:lnTo>
                      <a:lnTo>
                        <a:pt x="14" y="44"/>
                      </a:lnTo>
                      <a:lnTo>
                        <a:pt x="7" y="40"/>
                      </a:lnTo>
                      <a:lnTo>
                        <a:pt x="1" y="32"/>
                      </a:lnTo>
                      <a:lnTo>
                        <a:pt x="0" y="24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2"/>
                      </a:lnTo>
                      <a:lnTo>
                        <a:pt x="24" y="0"/>
                      </a:lnTo>
                      <a:lnTo>
                        <a:pt x="32" y="2"/>
                      </a:lnTo>
                      <a:lnTo>
                        <a:pt x="41" y="7"/>
                      </a:lnTo>
                      <a:lnTo>
                        <a:pt x="46" y="14"/>
                      </a:lnTo>
                      <a:lnTo>
                        <a:pt x="48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" name="Freeform 436"/>
                <p:cNvSpPr>
                  <a:spLocks/>
                </p:cNvSpPr>
                <p:nvPr/>
              </p:nvSpPr>
              <p:spPr bwMode="auto">
                <a:xfrm>
                  <a:off x="3473" y="1063"/>
                  <a:ext cx="16" cy="16"/>
                </a:xfrm>
                <a:custGeom>
                  <a:avLst/>
                  <a:gdLst>
                    <a:gd name="T0" fmla="*/ 48 w 48"/>
                    <a:gd name="T1" fmla="*/ 24 h 47"/>
                    <a:gd name="T2" fmla="*/ 47 w 48"/>
                    <a:gd name="T3" fmla="*/ 24 h 47"/>
                    <a:gd name="T4" fmla="*/ 47 w 48"/>
                    <a:gd name="T5" fmla="*/ 25 h 47"/>
                    <a:gd name="T6" fmla="*/ 47 w 48"/>
                    <a:gd name="T7" fmla="*/ 27 h 47"/>
                    <a:gd name="T8" fmla="*/ 46 w 48"/>
                    <a:gd name="T9" fmla="*/ 32 h 47"/>
                    <a:gd name="T10" fmla="*/ 43 w 48"/>
                    <a:gd name="T11" fmla="*/ 35 h 47"/>
                    <a:gd name="T12" fmla="*/ 41 w 48"/>
                    <a:gd name="T13" fmla="*/ 40 h 47"/>
                    <a:gd name="T14" fmla="*/ 36 w 48"/>
                    <a:gd name="T15" fmla="*/ 42 h 47"/>
                    <a:gd name="T16" fmla="*/ 32 w 48"/>
                    <a:gd name="T17" fmla="*/ 44 h 47"/>
                    <a:gd name="T18" fmla="*/ 28 w 48"/>
                    <a:gd name="T19" fmla="*/ 46 h 47"/>
                    <a:gd name="T20" fmla="*/ 25 w 48"/>
                    <a:gd name="T21" fmla="*/ 46 h 47"/>
                    <a:gd name="T22" fmla="*/ 24 w 48"/>
                    <a:gd name="T23" fmla="*/ 46 h 47"/>
                    <a:gd name="T24" fmla="*/ 24 w 48"/>
                    <a:gd name="T25" fmla="*/ 47 h 47"/>
                    <a:gd name="T26" fmla="*/ 14 w 48"/>
                    <a:gd name="T27" fmla="*/ 44 h 47"/>
                    <a:gd name="T28" fmla="*/ 7 w 48"/>
                    <a:gd name="T29" fmla="*/ 40 h 47"/>
                    <a:gd name="T30" fmla="*/ 1 w 48"/>
                    <a:gd name="T31" fmla="*/ 32 h 47"/>
                    <a:gd name="T32" fmla="*/ 0 w 48"/>
                    <a:gd name="T33" fmla="*/ 24 h 47"/>
                    <a:gd name="T34" fmla="*/ 1 w 48"/>
                    <a:gd name="T35" fmla="*/ 14 h 47"/>
                    <a:gd name="T36" fmla="*/ 7 w 48"/>
                    <a:gd name="T37" fmla="*/ 7 h 47"/>
                    <a:gd name="T38" fmla="*/ 14 w 48"/>
                    <a:gd name="T39" fmla="*/ 2 h 47"/>
                    <a:gd name="T40" fmla="*/ 24 w 48"/>
                    <a:gd name="T41" fmla="*/ 0 h 47"/>
                    <a:gd name="T42" fmla="*/ 32 w 48"/>
                    <a:gd name="T43" fmla="*/ 2 h 47"/>
                    <a:gd name="T44" fmla="*/ 41 w 48"/>
                    <a:gd name="T45" fmla="*/ 7 h 47"/>
                    <a:gd name="T46" fmla="*/ 46 w 48"/>
                    <a:gd name="T47" fmla="*/ 14 h 47"/>
                    <a:gd name="T48" fmla="*/ 48 w 48"/>
                    <a:gd name="T49" fmla="*/ 2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7">
                      <a:moveTo>
                        <a:pt x="48" y="24"/>
                      </a:moveTo>
                      <a:lnTo>
                        <a:pt x="47" y="24"/>
                      </a:lnTo>
                      <a:lnTo>
                        <a:pt x="47" y="25"/>
                      </a:lnTo>
                      <a:lnTo>
                        <a:pt x="47" y="27"/>
                      </a:lnTo>
                      <a:lnTo>
                        <a:pt x="46" y="32"/>
                      </a:lnTo>
                      <a:lnTo>
                        <a:pt x="43" y="35"/>
                      </a:lnTo>
                      <a:lnTo>
                        <a:pt x="41" y="40"/>
                      </a:lnTo>
                      <a:lnTo>
                        <a:pt x="36" y="42"/>
                      </a:lnTo>
                      <a:lnTo>
                        <a:pt x="32" y="44"/>
                      </a:lnTo>
                      <a:lnTo>
                        <a:pt x="28" y="46"/>
                      </a:lnTo>
                      <a:lnTo>
                        <a:pt x="25" y="46"/>
                      </a:lnTo>
                      <a:lnTo>
                        <a:pt x="24" y="46"/>
                      </a:lnTo>
                      <a:lnTo>
                        <a:pt x="24" y="47"/>
                      </a:lnTo>
                      <a:lnTo>
                        <a:pt x="14" y="44"/>
                      </a:lnTo>
                      <a:lnTo>
                        <a:pt x="7" y="40"/>
                      </a:lnTo>
                      <a:lnTo>
                        <a:pt x="1" y="32"/>
                      </a:lnTo>
                      <a:lnTo>
                        <a:pt x="0" y="24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2"/>
                      </a:lnTo>
                      <a:lnTo>
                        <a:pt x="24" y="0"/>
                      </a:lnTo>
                      <a:lnTo>
                        <a:pt x="32" y="2"/>
                      </a:lnTo>
                      <a:lnTo>
                        <a:pt x="41" y="7"/>
                      </a:lnTo>
                      <a:lnTo>
                        <a:pt x="46" y="14"/>
                      </a:lnTo>
                      <a:lnTo>
                        <a:pt x="48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" name="Freeform 437"/>
                <p:cNvSpPr>
                  <a:spLocks/>
                </p:cNvSpPr>
                <p:nvPr/>
              </p:nvSpPr>
              <p:spPr bwMode="auto">
                <a:xfrm>
                  <a:off x="3441" y="1063"/>
                  <a:ext cx="16" cy="16"/>
                </a:xfrm>
                <a:custGeom>
                  <a:avLst/>
                  <a:gdLst>
                    <a:gd name="T0" fmla="*/ 48 w 48"/>
                    <a:gd name="T1" fmla="*/ 24 h 47"/>
                    <a:gd name="T2" fmla="*/ 47 w 48"/>
                    <a:gd name="T3" fmla="*/ 24 h 47"/>
                    <a:gd name="T4" fmla="*/ 47 w 48"/>
                    <a:gd name="T5" fmla="*/ 25 h 47"/>
                    <a:gd name="T6" fmla="*/ 47 w 48"/>
                    <a:gd name="T7" fmla="*/ 27 h 47"/>
                    <a:gd name="T8" fmla="*/ 46 w 48"/>
                    <a:gd name="T9" fmla="*/ 32 h 47"/>
                    <a:gd name="T10" fmla="*/ 43 w 48"/>
                    <a:gd name="T11" fmla="*/ 35 h 47"/>
                    <a:gd name="T12" fmla="*/ 41 w 48"/>
                    <a:gd name="T13" fmla="*/ 40 h 47"/>
                    <a:gd name="T14" fmla="*/ 36 w 48"/>
                    <a:gd name="T15" fmla="*/ 42 h 47"/>
                    <a:gd name="T16" fmla="*/ 32 w 48"/>
                    <a:gd name="T17" fmla="*/ 44 h 47"/>
                    <a:gd name="T18" fmla="*/ 28 w 48"/>
                    <a:gd name="T19" fmla="*/ 46 h 47"/>
                    <a:gd name="T20" fmla="*/ 25 w 48"/>
                    <a:gd name="T21" fmla="*/ 46 h 47"/>
                    <a:gd name="T22" fmla="*/ 24 w 48"/>
                    <a:gd name="T23" fmla="*/ 46 h 47"/>
                    <a:gd name="T24" fmla="*/ 24 w 48"/>
                    <a:gd name="T25" fmla="*/ 47 h 47"/>
                    <a:gd name="T26" fmla="*/ 14 w 48"/>
                    <a:gd name="T27" fmla="*/ 44 h 47"/>
                    <a:gd name="T28" fmla="*/ 7 w 48"/>
                    <a:gd name="T29" fmla="*/ 40 h 47"/>
                    <a:gd name="T30" fmla="*/ 1 w 48"/>
                    <a:gd name="T31" fmla="*/ 32 h 47"/>
                    <a:gd name="T32" fmla="*/ 0 w 48"/>
                    <a:gd name="T33" fmla="*/ 24 h 47"/>
                    <a:gd name="T34" fmla="*/ 1 w 48"/>
                    <a:gd name="T35" fmla="*/ 14 h 47"/>
                    <a:gd name="T36" fmla="*/ 7 w 48"/>
                    <a:gd name="T37" fmla="*/ 7 h 47"/>
                    <a:gd name="T38" fmla="*/ 14 w 48"/>
                    <a:gd name="T39" fmla="*/ 2 h 47"/>
                    <a:gd name="T40" fmla="*/ 24 w 48"/>
                    <a:gd name="T41" fmla="*/ 0 h 47"/>
                    <a:gd name="T42" fmla="*/ 32 w 48"/>
                    <a:gd name="T43" fmla="*/ 2 h 47"/>
                    <a:gd name="T44" fmla="*/ 41 w 48"/>
                    <a:gd name="T45" fmla="*/ 7 h 47"/>
                    <a:gd name="T46" fmla="*/ 46 w 48"/>
                    <a:gd name="T47" fmla="*/ 14 h 47"/>
                    <a:gd name="T48" fmla="*/ 48 w 48"/>
                    <a:gd name="T49" fmla="*/ 2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7">
                      <a:moveTo>
                        <a:pt x="48" y="24"/>
                      </a:moveTo>
                      <a:lnTo>
                        <a:pt x="47" y="24"/>
                      </a:lnTo>
                      <a:lnTo>
                        <a:pt x="47" y="25"/>
                      </a:lnTo>
                      <a:lnTo>
                        <a:pt x="47" y="27"/>
                      </a:lnTo>
                      <a:lnTo>
                        <a:pt x="46" y="32"/>
                      </a:lnTo>
                      <a:lnTo>
                        <a:pt x="43" y="35"/>
                      </a:lnTo>
                      <a:lnTo>
                        <a:pt x="41" y="40"/>
                      </a:lnTo>
                      <a:lnTo>
                        <a:pt x="36" y="42"/>
                      </a:lnTo>
                      <a:lnTo>
                        <a:pt x="32" y="44"/>
                      </a:lnTo>
                      <a:lnTo>
                        <a:pt x="28" y="46"/>
                      </a:lnTo>
                      <a:lnTo>
                        <a:pt x="25" y="46"/>
                      </a:lnTo>
                      <a:lnTo>
                        <a:pt x="24" y="46"/>
                      </a:lnTo>
                      <a:lnTo>
                        <a:pt x="24" y="47"/>
                      </a:lnTo>
                      <a:lnTo>
                        <a:pt x="14" y="44"/>
                      </a:lnTo>
                      <a:lnTo>
                        <a:pt x="7" y="40"/>
                      </a:lnTo>
                      <a:lnTo>
                        <a:pt x="1" y="32"/>
                      </a:lnTo>
                      <a:lnTo>
                        <a:pt x="0" y="24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2"/>
                      </a:lnTo>
                      <a:lnTo>
                        <a:pt x="24" y="0"/>
                      </a:lnTo>
                      <a:lnTo>
                        <a:pt x="32" y="2"/>
                      </a:lnTo>
                      <a:lnTo>
                        <a:pt x="41" y="7"/>
                      </a:lnTo>
                      <a:lnTo>
                        <a:pt x="46" y="14"/>
                      </a:lnTo>
                      <a:lnTo>
                        <a:pt x="48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" name="Freeform 438"/>
                <p:cNvSpPr>
                  <a:spLocks/>
                </p:cNvSpPr>
                <p:nvPr/>
              </p:nvSpPr>
              <p:spPr bwMode="auto">
                <a:xfrm>
                  <a:off x="3409" y="1063"/>
                  <a:ext cx="16" cy="16"/>
                </a:xfrm>
                <a:custGeom>
                  <a:avLst/>
                  <a:gdLst>
                    <a:gd name="T0" fmla="*/ 48 w 48"/>
                    <a:gd name="T1" fmla="*/ 24 h 47"/>
                    <a:gd name="T2" fmla="*/ 47 w 48"/>
                    <a:gd name="T3" fmla="*/ 24 h 47"/>
                    <a:gd name="T4" fmla="*/ 47 w 48"/>
                    <a:gd name="T5" fmla="*/ 25 h 47"/>
                    <a:gd name="T6" fmla="*/ 47 w 48"/>
                    <a:gd name="T7" fmla="*/ 27 h 47"/>
                    <a:gd name="T8" fmla="*/ 46 w 48"/>
                    <a:gd name="T9" fmla="*/ 32 h 47"/>
                    <a:gd name="T10" fmla="*/ 43 w 48"/>
                    <a:gd name="T11" fmla="*/ 35 h 47"/>
                    <a:gd name="T12" fmla="*/ 41 w 48"/>
                    <a:gd name="T13" fmla="*/ 40 h 47"/>
                    <a:gd name="T14" fmla="*/ 36 w 48"/>
                    <a:gd name="T15" fmla="*/ 42 h 47"/>
                    <a:gd name="T16" fmla="*/ 32 w 48"/>
                    <a:gd name="T17" fmla="*/ 44 h 47"/>
                    <a:gd name="T18" fmla="*/ 28 w 48"/>
                    <a:gd name="T19" fmla="*/ 46 h 47"/>
                    <a:gd name="T20" fmla="*/ 25 w 48"/>
                    <a:gd name="T21" fmla="*/ 46 h 47"/>
                    <a:gd name="T22" fmla="*/ 24 w 48"/>
                    <a:gd name="T23" fmla="*/ 46 h 47"/>
                    <a:gd name="T24" fmla="*/ 24 w 48"/>
                    <a:gd name="T25" fmla="*/ 47 h 47"/>
                    <a:gd name="T26" fmla="*/ 14 w 48"/>
                    <a:gd name="T27" fmla="*/ 44 h 47"/>
                    <a:gd name="T28" fmla="*/ 7 w 48"/>
                    <a:gd name="T29" fmla="*/ 40 h 47"/>
                    <a:gd name="T30" fmla="*/ 1 w 48"/>
                    <a:gd name="T31" fmla="*/ 32 h 47"/>
                    <a:gd name="T32" fmla="*/ 0 w 48"/>
                    <a:gd name="T33" fmla="*/ 24 h 47"/>
                    <a:gd name="T34" fmla="*/ 1 w 48"/>
                    <a:gd name="T35" fmla="*/ 14 h 47"/>
                    <a:gd name="T36" fmla="*/ 7 w 48"/>
                    <a:gd name="T37" fmla="*/ 7 h 47"/>
                    <a:gd name="T38" fmla="*/ 14 w 48"/>
                    <a:gd name="T39" fmla="*/ 2 h 47"/>
                    <a:gd name="T40" fmla="*/ 24 w 48"/>
                    <a:gd name="T41" fmla="*/ 0 h 47"/>
                    <a:gd name="T42" fmla="*/ 32 w 48"/>
                    <a:gd name="T43" fmla="*/ 2 h 47"/>
                    <a:gd name="T44" fmla="*/ 41 w 48"/>
                    <a:gd name="T45" fmla="*/ 7 h 47"/>
                    <a:gd name="T46" fmla="*/ 46 w 48"/>
                    <a:gd name="T47" fmla="*/ 14 h 47"/>
                    <a:gd name="T48" fmla="*/ 48 w 48"/>
                    <a:gd name="T49" fmla="*/ 2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7">
                      <a:moveTo>
                        <a:pt x="48" y="24"/>
                      </a:moveTo>
                      <a:lnTo>
                        <a:pt x="47" y="24"/>
                      </a:lnTo>
                      <a:lnTo>
                        <a:pt x="47" y="25"/>
                      </a:lnTo>
                      <a:lnTo>
                        <a:pt x="47" y="27"/>
                      </a:lnTo>
                      <a:lnTo>
                        <a:pt x="46" y="32"/>
                      </a:lnTo>
                      <a:lnTo>
                        <a:pt x="43" y="35"/>
                      </a:lnTo>
                      <a:lnTo>
                        <a:pt x="41" y="40"/>
                      </a:lnTo>
                      <a:lnTo>
                        <a:pt x="36" y="42"/>
                      </a:lnTo>
                      <a:lnTo>
                        <a:pt x="32" y="44"/>
                      </a:lnTo>
                      <a:lnTo>
                        <a:pt x="28" y="46"/>
                      </a:lnTo>
                      <a:lnTo>
                        <a:pt x="25" y="46"/>
                      </a:lnTo>
                      <a:lnTo>
                        <a:pt x="24" y="46"/>
                      </a:lnTo>
                      <a:lnTo>
                        <a:pt x="24" y="47"/>
                      </a:lnTo>
                      <a:lnTo>
                        <a:pt x="14" y="44"/>
                      </a:lnTo>
                      <a:lnTo>
                        <a:pt x="7" y="40"/>
                      </a:lnTo>
                      <a:lnTo>
                        <a:pt x="1" y="32"/>
                      </a:lnTo>
                      <a:lnTo>
                        <a:pt x="0" y="24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2"/>
                      </a:lnTo>
                      <a:lnTo>
                        <a:pt x="24" y="0"/>
                      </a:lnTo>
                      <a:lnTo>
                        <a:pt x="32" y="2"/>
                      </a:lnTo>
                      <a:lnTo>
                        <a:pt x="41" y="7"/>
                      </a:lnTo>
                      <a:lnTo>
                        <a:pt x="46" y="14"/>
                      </a:lnTo>
                      <a:lnTo>
                        <a:pt x="48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" name="Freeform 439"/>
                <p:cNvSpPr>
                  <a:spLocks/>
                </p:cNvSpPr>
                <p:nvPr/>
              </p:nvSpPr>
              <p:spPr bwMode="auto">
                <a:xfrm>
                  <a:off x="3377" y="1063"/>
                  <a:ext cx="16" cy="16"/>
                </a:xfrm>
                <a:custGeom>
                  <a:avLst/>
                  <a:gdLst>
                    <a:gd name="T0" fmla="*/ 48 w 48"/>
                    <a:gd name="T1" fmla="*/ 24 h 47"/>
                    <a:gd name="T2" fmla="*/ 47 w 48"/>
                    <a:gd name="T3" fmla="*/ 24 h 47"/>
                    <a:gd name="T4" fmla="*/ 47 w 48"/>
                    <a:gd name="T5" fmla="*/ 25 h 47"/>
                    <a:gd name="T6" fmla="*/ 47 w 48"/>
                    <a:gd name="T7" fmla="*/ 27 h 47"/>
                    <a:gd name="T8" fmla="*/ 46 w 48"/>
                    <a:gd name="T9" fmla="*/ 32 h 47"/>
                    <a:gd name="T10" fmla="*/ 43 w 48"/>
                    <a:gd name="T11" fmla="*/ 35 h 47"/>
                    <a:gd name="T12" fmla="*/ 41 w 48"/>
                    <a:gd name="T13" fmla="*/ 40 h 47"/>
                    <a:gd name="T14" fmla="*/ 36 w 48"/>
                    <a:gd name="T15" fmla="*/ 42 h 47"/>
                    <a:gd name="T16" fmla="*/ 32 w 48"/>
                    <a:gd name="T17" fmla="*/ 44 h 47"/>
                    <a:gd name="T18" fmla="*/ 28 w 48"/>
                    <a:gd name="T19" fmla="*/ 46 h 47"/>
                    <a:gd name="T20" fmla="*/ 25 w 48"/>
                    <a:gd name="T21" fmla="*/ 46 h 47"/>
                    <a:gd name="T22" fmla="*/ 24 w 48"/>
                    <a:gd name="T23" fmla="*/ 46 h 47"/>
                    <a:gd name="T24" fmla="*/ 24 w 48"/>
                    <a:gd name="T25" fmla="*/ 47 h 47"/>
                    <a:gd name="T26" fmla="*/ 14 w 48"/>
                    <a:gd name="T27" fmla="*/ 44 h 47"/>
                    <a:gd name="T28" fmla="*/ 7 w 48"/>
                    <a:gd name="T29" fmla="*/ 40 h 47"/>
                    <a:gd name="T30" fmla="*/ 1 w 48"/>
                    <a:gd name="T31" fmla="*/ 32 h 47"/>
                    <a:gd name="T32" fmla="*/ 0 w 48"/>
                    <a:gd name="T33" fmla="*/ 24 h 47"/>
                    <a:gd name="T34" fmla="*/ 1 w 48"/>
                    <a:gd name="T35" fmla="*/ 14 h 47"/>
                    <a:gd name="T36" fmla="*/ 7 w 48"/>
                    <a:gd name="T37" fmla="*/ 7 h 47"/>
                    <a:gd name="T38" fmla="*/ 14 w 48"/>
                    <a:gd name="T39" fmla="*/ 2 h 47"/>
                    <a:gd name="T40" fmla="*/ 24 w 48"/>
                    <a:gd name="T41" fmla="*/ 0 h 47"/>
                    <a:gd name="T42" fmla="*/ 32 w 48"/>
                    <a:gd name="T43" fmla="*/ 2 h 47"/>
                    <a:gd name="T44" fmla="*/ 41 w 48"/>
                    <a:gd name="T45" fmla="*/ 7 h 47"/>
                    <a:gd name="T46" fmla="*/ 46 w 48"/>
                    <a:gd name="T47" fmla="*/ 14 h 47"/>
                    <a:gd name="T48" fmla="*/ 48 w 48"/>
                    <a:gd name="T49" fmla="*/ 2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7">
                      <a:moveTo>
                        <a:pt x="48" y="24"/>
                      </a:moveTo>
                      <a:lnTo>
                        <a:pt x="47" y="24"/>
                      </a:lnTo>
                      <a:lnTo>
                        <a:pt x="47" y="25"/>
                      </a:lnTo>
                      <a:lnTo>
                        <a:pt x="47" y="27"/>
                      </a:lnTo>
                      <a:lnTo>
                        <a:pt x="46" y="32"/>
                      </a:lnTo>
                      <a:lnTo>
                        <a:pt x="43" y="35"/>
                      </a:lnTo>
                      <a:lnTo>
                        <a:pt x="41" y="40"/>
                      </a:lnTo>
                      <a:lnTo>
                        <a:pt x="36" y="42"/>
                      </a:lnTo>
                      <a:lnTo>
                        <a:pt x="32" y="44"/>
                      </a:lnTo>
                      <a:lnTo>
                        <a:pt x="28" y="46"/>
                      </a:lnTo>
                      <a:lnTo>
                        <a:pt x="25" y="46"/>
                      </a:lnTo>
                      <a:lnTo>
                        <a:pt x="24" y="46"/>
                      </a:lnTo>
                      <a:lnTo>
                        <a:pt x="24" y="47"/>
                      </a:lnTo>
                      <a:lnTo>
                        <a:pt x="14" y="44"/>
                      </a:lnTo>
                      <a:lnTo>
                        <a:pt x="7" y="40"/>
                      </a:lnTo>
                      <a:lnTo>
                        <a:pt x="1" y="32"/>
                      </a:lnTo>
                      <a:lnTo>
                        <a:pt x="0" y="24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2"/>
                      </a:lnTo>
                      <a:lnTo>
                        <a:pt x="24" y="0"/>
                      </a:lnTo>
                      <a:lnTo>
                        <a:pt x="32" y="2"/>
                      </a:lnTo>
                      <a:lnTo>
                        <a:pt x="41" y="7"/>
                      </a:lnTo>
                      <a:lnTo>
                        <a:pt x="46" y="14"/>
                      </a:lnTo>
                      <a:lnTo>
                        <a:pt x="48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" name="Freeform 440"/>
                <p:cNvSpPr>
                  <a:spLocks/>
                </p:cNvSpPr>
                <p:nvPr/>
              </p:nvSpPr>
              <p:spPr bwMode="auto">
                <a:xfrm>
                  <a:off x="3345" y="1063"/>
                  <a:ext cx="16" cy="16"/>
                </a:xfrm>
                <a:custGeom>
                  <a:avLst/>
                  <a:gdLst>
                    <a:gd name="T0" fmla="*/ 48 w 48"/>
                    <a:gd name="T1" fmla="*/ 24 h 47"/>
                    <a:gd name="T2" fmla="*/ 47 w 48"/>
                    <a:gd name="T3" fmla="*/ 24 h 47"/>
                    <a:gd name="T4" fmla="*/ 47 w 48"/>
                    <a:gd name="T5" fmla="*/ 25 h 47"/>
                    <a:gd name="T6" fmla="*/ 47 w 48"/>
                    <a:gd name="T7" fmla="*/ 27 h 47"/>
                    <a:gd name="T8" fmla="*/ 46 w 48"/>
                    <a:gd name="T9" fmla="*/ 32 h 47"/>
                    <a:gd name="T10" fmla="*/ 43 w 48"/>
                    <a:gd name="T11" fmla="*/ 35 h 47"/>
                    <a:gd name="T12" fmla="*/ 41 w 48"/>
                    <a:gd name="T13" fmla="*/ 40 h 47"/>
                    <a:gd name="T14" fmla="*/ 36 w 48"/>
                    <a:gd name="T15" fmla="*/ 42 h 47"/>
                    <a:gd name="T16" fmla="*/ 32 w 48"/>
                    <a:gd name="T17" fmla="*/ 44 h 47"/>
                    <a:gd name="T18" fmla="*/ 28 w 48"/>
                    <a:gd name="T19" fmla="*/ 46 h 47"/>
                    <a:gd name="T20" fmla="*/ 25 w 48"/>
                    <a:gd name="T21" fmla="*/ 46 h 47"/>
                    <a:gd name="T22" fmla="*/ 24 w 48"/>
                    <a:gd name="T23" fmla="*/ 46 h 47"/>
                    <a:gd name="T24" fmla="*/ 24 w 48"/>
                    <a:gd name="T25" fmla="*/ 47 h 47"/>
                    <a:gd name="T26" fmla="*/ 14 w 48"/>
                    <a:gd name="T27" fmla="*/ 44 h 47"/>
                    <a:gd name="T28" fmla="*/ 7 w 48"/>
                    <a:gd name="T29" fmla="*/ 40 h 47"/>
                    <a:gd name="T30" fmla="*/ 1 w 48"/>
                    <a:gd name="T31" fmla="*/ 32 h 47"/>
                    <a:gd name="T32" fmla="*/ 0 w 48"/>
                    <a:gd name="T33" fmla="*/ 24 h 47"/>
                    <a:gd name="T34" fmla="*/ 1 w 48"/>
                    <a:gd name="T35" fmla="*/ 14 h 47"/>
                    <a:gd name="T36" fmla="*/ 7 w 48"/>
                    <a:gd name="T37" fmla="*/ 7 h 47"/>
                    <a:gd name="T38" fmla="*/ 14 w 48"/>
                    <a:gd name="T39" fmla="*/ 2 h 47"/>
                    <a:gd name="T40" fmla="*/ 24 w 48"/>
                    <a:gd name="T41" fmla="*/ 0 h 47"/>
                    <a:gd name="T42" fmla="*/ 32 w 48"/>
                    <a:gd name="T43" fmla="*/ 2 h 47"/>
                    <a:gd name="T44" fmla="*/ 41 w 48"/>
                    <a:gd name="T45" fmla="*/ 7 h 47"/>
                    <a:gd name="T46" fmla="*/ 46 w 48"/>
                    <a:gd name="T47" fmla="*/ 14 h 47"/>
                    <a:gd name="T48" fmla="*/ 48 w 48"/>
                    <a:gd name="T49" fmla="*/ 2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7">
                      <a:moveTo>
                        <a:pt x="48" y="24"/>
                      </a:moveTo>
                      <a:lnTo>
                        <a:pt x="47" y="24"/>
                      </a:lnTo>
                      <a:lnTo>
                        <a:pt x="47" y="25"/>
                      </a:lnTo>
                      <a:lnTo>
                        <a:pt x="47" y="27"/>
                      </a:lnTo>
                      <a:lnTo>
                        <a:pt x="46" y="32"/>
                      </a:lnTo>
                      <a:lnTo>
                        <a:pt x="43" y="35"/>
                      </a:lnTo>
                      <a:lnTo>
                        <a:pt x="41" y="40"/>
                      </a:lnTo>
                      <a:lnTo>
                        <a:pt x="36" y="42"/>
                      </a:lnTo>
                      <a:lnTo>
                        <a:pt x="32" y="44"/>
                      </a:lnTo>
                      <a:lnTo>
                        <a:pt x="28" y="46"/>
                      </a:lnTo>
                      <a:lnTo>
                        <a:pt x="25" y="46"/>
                      </a:lnTo>
                      <a:lnTo>
                        <a:pt x="24" y="46"/>
                      </a:lnTo>
                      <a:lnTo>
                        <a:pt x="24" y="47"/>
                      </a:lnTo>
                      <a:lnTo>
                        <a:pt x="14" y="44"/>
                      </a:lnTo>
                      <a:lnTo>
                        <a:pt x="7" y="40"/>
                      </a:lnTo>
                      <a:lnTo>
                        <a:pt x="1" y="32"/>
                      </a:lnTo>
                      <a:lnTo>
                        <a:pt x="0" y="24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2"/>
                      </a:lnTo>
                      <a:lnTo>
                        <a:pt x="24" y="0"/>
                      </a:lnTo>
                      <a:lnTo>
                        <a:pt x="32" y="2"/>
                      </a:lnTo>
                      <a:lnTo>
                        <a:pt x="41" y="7"/>
                      </a:lnTo>
                      <a:lnTo>
                        <a:pt x="46" y="14"/>
                      </a:lnTo>
                      <a:lnTo>
                        <a:pt x="48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" name="Freeform 441"/>
                <p:cNvSpPr>
                  <a:spLocks/>
                </p:cNvSpPr>
                <p:nvPr/>
              </p:nvSpPr>
              <p:spPr bwMode="auto">
                <a:xfrm>
                  <a:off x="3313" y="1063"/>
                  <a:ext cx="16" cy="16"/>
                </a:xfrm>
                <a:custGeom>
                  <a:avLst/>
                  <a:gdLst>
                    <a:gd name="T0" fmla="*/ 48 w 48"/>
                    <a:gd name="T1" fmla="*/ 24 h 47"/>
                    <a:gd name="T2" fmla="*/ 47 w 48"/>
                    <a:gd name="T3" fmla="*/ 24 h 47"/>
                    <a:gd name="T4" fmla="*/ 47 w 48"/>
                    <a:gd name="T5" fmla="*/ 25 h 47"/>
                    <a:gd name="T6" fmla="*/ 47 w 48"/>
                    <a:gd name="T7" fmla="*/ 27 h 47"/>
                    <a:gd name="T8" fmla="*/ 46 w 48"/>
                    <a:gd name="T9" fmla="*/ 32 h 47"/>
                    <a:gd name="T10" fmla="*/ 43 w 48"/>
                    <a:gd name="T11" fmla="*/ 35 h 47"/>
                    <a:gd name="T12" fmla="*/ 41 w 48"/>
                    <a:gd name="T13" fmla="*/ 40 h 47"/>
                    <a:gd name="T14" fmla="*/ 36 w 48"/>
                    <a:gd name="T15" fmla="*/ 42 h 47"/>
                    <a:gd name="T16" fmla="*/ 32 w 48"/>
                    <a:gd name="T17" fmla="*/ 44 h 47"/>
                    <a:gd name="T18" fmla="*/ 28 w 48"/>
                    <a:gd name="T19" fmla="*/ 46 h 47"/>
                    <a:gd name="T20" fmla="*/ 25 w 48"/>
                    <a:gd name="T21" fmla="*/ 46 h 47"/>
                    <a:gd name="T22" fmla="*/ 24 w 48"/>
                    <a:gd name="T23" fmla="*/ 46 h 47"/>
                    <a:gd name="T24" fmla="*/ 24 w 48"/>
                    <a:gd name="T25" fmla="*/ 47 h 47"/>
                    <a:gd name="T26" fmla="*/ 14 w 48"/>
                    <a:gd name="T27" fmla="*/ 44 h 47"/>
                    <a:gd name="T28" fmla="*/ 7 w 48"/>
                    <a:gd name="T29" fmla="*/ 40 h 47"/>
                    <a:gd name="T30" fmla="*/ 1 w 48"/>
                    <a:gd name="T31" fmla="*/ 32 h 47"/>
                    <a:gd name="T32" fmla="*/ 0 w 48"/>
                    <a:gd name="T33" fmla="*/ 24 h 47"/>
                    <a:gd name="T34" fmla="*/ 1 w 48"/>
                    <a:gd name="T35" fmla="*/ 14 h 47"/>
                    <a:gd name="T36" fmla="*/ 7 w 48"/>
                    <a:gd name="T37" fmla="*/ 7 h 47"/>
                    <a:gd name="T38" fmla="*/ 14 w 48"/>
                    <a:gd name="T39" fmla="*/ 2 h 47"/>
                    <a:gd name="T40" fmla="*/ 24 w 48"/>
                    <a:gd name="T41" fmla="*/ 0 h 47"/>
                    <a:gd name="T42" fmla="*/ 32 w 48"/>
                    <a:gd name="T43" fmla="*/ 2 h 47"/>
                    <a:gd name="T44" fmla="*/ 41 w 48"/>
                    <a:gd name="T45" fmla="*/ 7 h 47"/>
                    <a:gd name="T46" fmla="*/ 46 w 48"/>
                    <a:gd name="T47" fmla="*/ 14 h 47"/>
                    <a:gd name="T48" fmla="*/ 48 w 48"/>
                    <a:gd name="T49" fmla="*/ 2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7">
                      <a:moveTo>
                        <a:pt x="48" y="24"/>
                      </a:moveTo>
                      <a:lnTo>
                        <a:pt x="47" y="24"/>
                      </a:lnTo>
                      <a:lnTo>
                        <a:pt x="47" y="25"/>
                      </a:lnTo>
                      <a:lnTo>
                        <a:pt x="47" y="27"/>
                      </a:lnTo>
                      <a:lnTo>
                        <a:pt x="46" y="32"/>
                      </a:lnTo>
                      <a:lnTo>
                        <a:pt x="43" y="35"/>
                      </a:lnTo>
                      <a:lnTo>
                        <a:pt x="41" y="40"/>
                      </a:lnTo>
                      <a:lnTo>
                        <a:pt x="36" y="42"/>
                      </a:lnTo>
                      <a:lnTo>
                        <a:pt x="32" y="44"/>
                      </a:lnTo>
                      <a:lnTo>
                        <a:pt x="28" y="46"/>
                      </a:lnTo>
                      <a:lnTo>
                        <a:pt x="25" y="46"/>
                      </a:lnTo>
                      <a:lnTo>
                        <a:pt x="24" y="46"/>
                      </a:lnTo>
                      <a:lnTo>
                        <a:pt x="24" y="47"/>
                      </a:lnTo>
                      <a:lnTo>
                        <a:pt x="14" y="44"/>
                      </a:lnTo>
                      <a:lnTo>
                        <a:pt x="7" y="40"/>
                      </a:lnTo>
                      <a:lnTo>
                        <a:pt x="1" y="32"/>
                      </a:lnTo>
                      <a:lnTo>
                        <a:pt x="0" y="24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2"/>
                      </a:lnTo>
                      <a:lnTo>
                        <a:pt x="24" y="0"/>
                      </a:lnTo>
                      <a:lnTo>
                        <a:pt x="32" y="2"/>
                      </a:lnTo>
                      <a:lnTo>
                        <a:pt x="41" y="7"/>
                      </a:lnTo>
                      <a:lnTo>
                        <a:pt x="46" y="14"/>
                      </a:lnTo>
                      <a:lnTo>
                        <a:pt x="48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" name="Freeform 442"/>
                <p:cNvSpPr>
                  <a:spLocks/>
                </p:cNvSpPr>
                <p:nvPr/>
              </p:nvSpPr>
              <p:spPr bwMode="auto">
                <a:xfrm>
                  <a:off x="3281" y="1063"/>
                  <a:ext cx="16" cy="16"/>
                </a:xfrm>
                <a:custGeom>
                  <a:avLst/>
                  <a:gdLst>
                    <a:gd name="T0" fmla="*/ 48 w 48"/>
                    <a:gd name="T1" fmla="*/ 24 h 47"/>
                    <a:gd name="T2" fmla="*/ 47 w 48"/>
                    <a:gd name="T3" fmla="*/ 24 h 47"/>
                    <a:gd name="T4" fmla="*/ 47 w 48"/>
                    <a:gd name="T5" fmla="*/ 25 h 47"/>
                    <a:gd name="T6" fmla="*/ 47 w 48"/>
                    <a:gd name="T7" fmla="*/ 27 h 47"/>
                    <a:gd name="T8" fmla="*/ 46 w 48"/>
                    <a:gd name="T9" fmla="*/ 32 h 47"/>
                    <a:gd name="T10" fmla="*/ 43 w 48"/>
                    <a:gd name="T11" fmla="*/ 35 h 47"/>
                    <a:gd name="T12" fmla="*/ 41 w 48"/>
                    <a:gd name="T13" fmla="*/ 40 h 47"/>
                    <a:gd name="T14" fmla="*/ 36 w 48"/>
                    <a:gd name="T15" fmla="*/ 42 h 47"/>
                    <a:gd name="T16" fmla="*/ 32 w 48"/>
                    <a:gd name="T17" fmla="*/ 44 h 47"/>
                    <a:gd name="T18" fmla="*/ 28 w 48"/>
                    <a:gd name="T19" fmla="*/ 46 h 47"/>
                    <a:gd name="T20" fmla="*/ 25 w 48"/>
                    <a:gd name="T21" fmla="*/ 46 h 47"/>
                    <a:gd name="T22" fmla="*/ 24 w 48"/>
                    <a:gd name="T23" fmla="*/ 46 h 47"/>
                    <a:gd name="T24" fmla="*/ 24 w 48"/>
                    <a:gd name="T25" fmla="*/ 47 h 47"/>
                    <a:gd name="T26" fmla="*/ 14 w 48"/>
                    <a:gd name="T27" fmla="*/ 44 h 47"/>
                    <a:gd name="T28" fmla="*/ 7 w 48"/>
                    <a:gd name="T29" fmla="*/ 40 h 47"/>
                    <a:gd name="T30" fmla="*/ 1 w 48"/>
                    <a:gd name="T31" fmla="*/ 32 h 47"/>
                    <a:gd name="T32" fmla="*/ 0 w 48"/>
                    <a:gd name="T33" fmla="*/ 24 h 47"/>
                    <a:gd name="T34" fmla="*/ 1 w 48"/>
                    <a:gd name="T35" fmla="*/ 14 h 47"/>
                    <a:gd name="T36" fmla="*/ 7 w 48"/>
                    <a:gd name="T37" fmla="*/ 7 h 47"/>
                    <a:gd name="T38" fmla="*/ 14 w 48"/>
                    <a:gd name="T39" fmla="*/ 2 h 47"/>
                    <a:gd name="T40" fmla="*/ 24 w 48"/>
                    <a:gd name="T41" fmla="*/ 0 h 47"/>
                    <a:gd name="T42" fmla="*/ 32 w 48"/>
                    <a:gd name="T43" fmla="*/ 2 h 47"/>
                    <a:gd name="T44" fmla="*/ 41 w 48"/>
                    <a:gd name="T45" fmla="*/ 7 h 47"/>
                    <a:gd name="T46" fmla="*/ 46 w 48"/>
                    <a:gd name="T47" fmla="*/ 14 h 47"/>
                    <a:gd name="T48" fmla="*/ 48 w 48"/>
                    <a:gd name="T49" fmla="*/ 2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7">
                      <a:moveTo>
                        <a:pt x="48" y="24"/>
                      </a:moveTo>
                      <a:lnTo>
                        <a:pt x="47" y="24"/>
                      </a:lnTo>
                      <a:lnTo>
                        <a:pt x="47" y="25"/>
                      </a:lnTo>
                      <a:lnTo>
                        <a:pt x="47" y="27"/>
                      </a:lnTo>
                      <a:lnTo>
                        <a:pt x="46" y="32"/>
                      </a:lnTo>
                      <a:lnTo>
                        <a:pt x="43" y="35"/>
                      </a:lnTo>
                      <a:lnTo>
                        <a:pt x="41" y="40"/>
                      </a:lnTo>
                      <a:lnTo>
                        <a:pt x="36" y="42"/>
                      </a:lnTo>
                      <a:lnTo>
                        <a:pt x="32" y="44"/>
                      </a:lnTo>
                      <a:lnTo>
                        <a:pt x="28" y="46"/>
                      </a:lnTo>
                      <a:lnTo>
                        <a:pt x="25" y="46"/>
                      </a:lnTo>
                      <a:lnTo>
                        <a:pt x="24" y="46"/>
                      </a:lnTo>
                      <a:lnTo>
                        <a:pt x="24" y="47"/>
                      </a:lnTo>
                      <a:lnTo>
                        <a:pt x="14" y="44"/>
                      </a:lnTo>
                      <a:lnTo>
                        <a:pt x="7" y="40"/>
                      </a:lnTo>
                      <a:lnTo>
                        <a:pt x="1" y="32"/>
                      </a:lnTo>
                      <a:lnTo>
                        <a:pt x="0" y="24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2"/>
                      </a:lnTo>
                      <a:lnTo>
                        <a:pt x="24" y="0"/>
                      </a:lnTo>
                      <a:lnTo>
                        <a:pt x="32" y="2"/>
                      </a:lnTo>
                      <a:lnTo>
                        <a:pt x="41" y="7"/>
                      </a:lnTo>
                      <a:lnTo>
                        <a:pt x="46" y="14"/>
                      </a:lnTo>
                      <a:lnTo>
                        <a:pt x="48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" name="Freeform 443"/>
                <p:cNvSpPr>
                  <a:spLocks/>
                </p:cNvSpPr>
                <p:nvPr/>
              </p:nvSpPr>
              <p:spPr bwMode="auto">
                <a:xfrm>
                  <a:off x="3249" y="1063"/>
                  <a:ext cx="16" cy="16"/>
                </a:xfrm>
                <a:custGeom>
                  <a:avLst/>
                  <a:gdLst>
                    <a:gd name="T0" fmla="*/ 48 w 48"/>
                    <a:gd name="T1" fmla="*/ 24 h 47"/>
                    <a:gd name="T2" fmla="*/ 47 w 48"/>
                    <a:gd name="T3" fmla="*/ 24 h 47"/>
                    <a:gd name="T4" fmla="*/ 47 w 48"/>
                    <a:gd name="T5" fmla="*/ 25 h 47"/>
                    <a:gd name="T6" fmla="*/ 47 w 48"/>
                    <a:gd name="T7" fmla="*/ 27 h 47"/>
                    <a:gd name="T8" fmla="*/ 46 w 48"/>
                    <a:gd name="T9" fmla="*/ 32 h 47"/>
                    <a:gd name="T10" fmla="*/ 43 w 48"/>
                    <a:gd name="T11" fmla="*/ 35 h 47"/>
                    <a:gd name="T12" fmla="*/ 41 w 48"/>
                    <a:gd name="T13" fmla="*/ 40 h 47"/>
                    <a:gd name="T14" fmla="*/ 36 w 48"/>
                    <a:gd name="T15" fmla="*/ 42 h 47"/>
                    <a:gd name="T16" fmla="*/ 32 w 48"/>
                    <a:gd name="T17" fmla="*/ 44 h 47"/>
                    <a:gd name="T18" fmla="*/ 28 w 48"/>
                    <a:gd name="T19" fmla="*/ 46 h 47"/>
                    <a:gd name="T20" fmla="*/ 25 w 48"/>
                    <a:gd name="T21" fmla="*/ 46 h 47"/>
                    <a:gd name="T22" fmla="*/ 24 w 48"/>
                    <a:gd name="T23" fmla="*/ 46 h 47"/>
                    <a:gd name="T24" fmla="*/ 24 w 48"/>
                    <a:gd name="T25" fmla="*/ 47 h 47"/>
                    <a:gd name="T26" fmla="*/ 14 w 48"/>
                    <a:gd name="T27" fmla="*/ 44 h 47"/>
                    <a:gd name="T28" fmla="*/ 7 w 48"/>
                    <a:gd name="T29" fmla="*/ 40 h 47"/>
                    <a:gd name="T30" fmla="*/ 1 w 48"/>
                    <a:gd name="T31" fmla="*/ 32 h 47"/>
                    <a:gd name="T32" fmla="*/ 0 w 48"/>
                    <a:gd name="T33" fmla="*/ 24 h 47"/>
                    <a:gd name="T34" fmla="*/ 1 w 48"/>
                    <a:gd name="T35" fmla="*/ 14 h 47"/>
                    <a:gd name="T36" fmla="*/ 7 w 48"/>
                    <a:gd name="T37" fmla="*/ 7 h 47"/>
                    <a:gd name="T38" fmla="*/ 14 w 48"/>
                    <a:gd name="T39" fmla="*/ 2 h 47"/>
                    <a:gd name="T40" fmla="*/ 24 w 48"/>
                    <a:gd name="T41" fmla="*/ 0 h 47"/>
                    <a:gd name="T42" fmla="*/ 32 w 48"/>
                    <a:gd name="T43" fmla="*/ 2 h 47"/>
                    <a:gd name="T44" fmla="*/ 41 w 48"/>
                    <a:gd name="T45" fmla="*/ 7 h 47"/>
                    <a:gd name="T46" fmla="*/ 46 w 48"/>
                    <a:gd name="T47" fmla="*/ 14 h 47"/>
                    <a:gd name="T48" fmla="*/ 48 w 48"/>
                    <a:gd name="T49" fmla="*/ 2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7">
                      <a:moveTo>
                        <a:pt x="48" y="24"/>
                      </a:moveTo>
                      <a:lnTo>
                        <a:pt x="47" y="24"/>
                      </a:lnTo>
                      <a:lnTo>
                        <a:pt x="47" y="25"/>
                      </a:lnTo>
                      <a:lnTo>
                        <a:pt x="47" y="27"/>
                      </a:lnTo>
                      <a:lnTo>
                        <a:pt x="46" y="32"/>
                      </a:lnTo>
                      <a:lnTo>
                        <a:pt x="43" y="35"/>
                      </a:lnTo>
                      <a:lnTo>
                        <a:pt x="41" y="40"/>
                      </a:lnTo>
                      <a:lnTo>
                        <a:pt x="36" y="42"/>
                      </a:lnTo>
                      <a:lnTo>
                        <a:pt x="32" y="44"/>
                      </a:lnTo>
                      <a:lnTo>
                        <a:pt x="28" y="46"/>
                      </a:lnTo>
                      <a:lnTo>
                        <a:pt x="25" y="46"/>
                      </a:lnTo>
                      <a:lnTo>
                        <a:pt x="24" y="46"/>
                      </a:lnTo>
                      <a:lnTo>
                        <a:pt x="24" y="47"/>
                      </a:lnTo>
                      <a:lnTo>
                        <a:pt x="14" y="44"/>
                      </a:lnTo>
                      <a:lnTo>
                        <a:pt x="7" y="40"/>
                      </a:lnTo>
                      <a:lnTo>
                        <a:pt x="1" y="32"/>
                      </a:lnTo>
                      <a:lnTo>
                        <a:pt x="0" y="24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2"/>
                      </a:lnTo>
                      <a:lnTo>
                        <a:pt x="24" y="0"/>
                      </a:lnTo>
                      <a:lnTo>
                        <a:pt x="32" y="2"/>
                      </a:lnTo>
                      <a:lnTo>
                        <a:pt x="41" y="7"/>
                      </a:lnTo>
                      <a:lnTo>
                        <a:pt x="46" y="14"/>
                      </a:lnTo>
                      <a:lnTo>
                        <a:pt x="48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" name="Freeform 444"/>
                <p:cNvSpPr>
                  <a:spLocks/>
                </p:cNvSpPr>
                <p:nvPr/>
              </p:nvSpPr>
              <p:spPr bwMode="auto">
                <a:xfrm>
                  <a:off x="3218" y="1063"/>
                  <a:ext cx="16" cy="15"/>
                </a:xfrm>
                <a:custGeom>
                  <a:avLst/>
                  <a:gdLst>
                    <a:gd name="T0" fmla="*/ 48 w 48"/>
                    <a:gd name="T1" fmla="*/ 23 h 46"/>
                    <a:gd name="T2" fmla="*/ 47 w 48"/>
                    <a:gd name="T3" fmla="*/ 23 h 46"/>
                    <a:gd name="T4" fmla="*/ 47 w 48"/>
                    <a:gd name="T5" fmla="*/ 24 h 46"/>
                    <a:gd name="T6" fmla="*/ 47 w 48"/>
                    <a:gd name="T7" fmla="*/ 27 h 46"/>
                    <a:gd name="T8" fmla="*/ 46 w 48"/>
                    <a:gd name="T9" fmla="*/ 31 h 46"/>
                    <a:gd name="T10" fmla="*/ 44 w 48"/>
                    <a:gd name="T11" fmla="*/ 35 h 46"/>
                    <a:gd name="T12" fmla="*/ 41 w 48"/>
                    <a:gd name="T13" fmla="*/ 39 h 46"/>
                    <a:gd name="T14" fmla="*/ 36 w 48"/>
                    <a:gd name="T15" fmla="*/ 42 h 46"/>
                    <a:gd name="T16" fmla="*/ 33 w 48"/>
                    <a:gd name="T17" fmla="*/ 44 h 46"/>
                    <a:gd name="T18" fmla="*/ 28 w 48"/>
                    <a:gd name="T19" fmla="*/ 45 h 46"/>
                    <a:gd name="T20" fmla="*/ 26 w 48"/>
                    <a:gd name="T21" fmla="*/ 45 h 46"/>
                    <a:gd name="T22" fmla="*/ 24 w 48"/>
                    <a:gd name="T23" fmla="*/ 45 h 46"/>
                    <a:gd name="T24" fmla="*/ 24 w 48"/>
                    <a:gd name="T25" fmla="*/ 46 h 46"/>
                    <a:gd name="T26" fmla="*/ 15 w 48"/>
                    <a:gd name="T27" fmla="*/ 44 h 46"/>
                    <a:gd name="T28" fmla="*/ 8 w 48"/>
                    <a:gd name="T29" fmla="*/ 39 h 46"/>
                    <a:gd name="T30" fmla="*/ 2 w 48"/>
                    <a:gd name="T31" fmla="*/ 31 h 46"/>
                    <a:gd name="T32" fmla="*/ 0 w 48"/>
                    <a:gd name="T33" fmla="*/ 23 h 46"/>
                    <a:gd name="T34" fmla="*/ 2 w 48"/>
                    <a:gd name="T35" fmla="*/ 14 h 46"/>
                    <a:gd name="T36" fmla="*/ 8 w 48"/>
                    <a:gd name="T37" fmla="*/ 7 h 46"/>
                    <a:gd name="T38" fmla="*/ 15 w 48"/>
                    <a:gd name="T39" fmla="*/ 1 h 46"/>
                    <a:gd name="T40" fmla="*/ 24 w 48"/>
                    <a:gd name="T41" fmla="*/ 0 h 46"/>
                    <a:gd name="T42" fmla="*/ 33 w 48"/>
                    <a:gd name="T43" fmla="*/ 1 h 46"/>
                    <a:gd name="T44" fmla="*/ 41 w 48"/>
                    <a:gd name="T45" fmla="*/ 7 h 46"/>
                    <a:gd name="T46" fmla="*/ 46 w 48"/>
                    <a:gd name="T47" fmla="*/ 14 h 46"/>
                    <a:gd name="T48" fmla="*/ 48 w 48"/>
                    <a:gd name="T4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6">
                      <a:moveTo>
                        <a:pt x="48" y="23"/>
                      </a:moveTo>
                      <a:lnTo>
                        <a:pt x="47" y="23"/>
                      </a:lnTo>
                      <a:lnTo>
                        <a:pt x="47" y="24"/>
                      </a:lnTo>
                      <a:lnTo>
                        <a:pt x="47" y="27"/>
                      </a:lnTo>
                      <a:lnTo>
                        <a:pt x="46" y="31"/>
                      </a:lnTo>
                      <a:lnTo>
                        <a:pt x="44" y="35"/>
                      </a:lnTo>
                      <a:lnTo>
                        <a:pt x="41" y="39"/>
                      </a:lnTo>
                      <a:lnTo>
                        <a:pt x="36" y="42"/>
                      </a:lnTo>
                      <a:lnTo>
                        <a:pt x="33" y="44"/>
                      </a:lnTo>
                      <a:lnTo>
                        <a:pt x="28" y="45"/>
                      </a:lnTo>
                      <a:lnTo>
                        <a:pt x="26" y="45"/>
                      </a:lnTo>
                      <a:lnTo>
                        <a:pt x="24" y="45"/>
                      </a:lnTo>
                      <a:lnTo>
                        <a:pt x="24" y="46"/>
                      </a:lnTo>
                      <a:lnTo>
                        <a:pt x="15" y="44"/>
                      </a:lnTo>
                      <a:lnTo>
                        <a:pt x="8" y="39"/>
                      </a:lnTo>
                      <a:lnTo>
                        <a:pt x="2" y="31"/>
                      </a:lnTo>
                      <a:lnTo>
                        <a:pt x="0" y="23"/>
                      </a:lnTo>
                      <a:lnTo>
                        <a:pt x="2" y="14"/>
                      </a:lnTo>
                      <a:lnTo>
                        <a:pt x="8" y="7"/>
                      </a:lnTo>
                      <a:lnTo>
                        <a:pt x="15" y="1"/>
                      </a:lnTo>
                      <a:lnTo>
                        <a:pt x="24" y="0"/>
                      </a:lnTo>
                      <a:lnTo>
                        <a:pt x="33" y="1"/>
                      </a:lnTo>
                      <a:lnTo>
                        <a:pt x="41" y="7"/>
                      </a:lnTo>
                      <a:lnTo>
                        <a:pt x="46" y="14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" name="Freeform 445"/>
                <p:cNvSpPr>
                  <a:spLocks/>
                </p:cNvSpPr>
                <p:nvPr/>
              </p:nvSpPr>
              <p:spPr bwMode="auto">
                <a:xfrm>
                  <a:off x="3189" y="1052"/>
                  <a:ext cx="16" cy="15"/>
                </a:xfrm>
                <a:custGeom>
                  <a:avLst/>
                  <a:gdLst>
                    <a:gd name="T0" fmla="*/ 48 w 48"/>
                    <a:gd name="T1" fmla="*/ 23 h 46"/>
                    <a:gd name="T2" fmla="*/ 47 w 48"/>
                    <a:gd name="T3" fmla="*/ 23 h 46"/>
                    <a:gd name="T4" fmla="*/ 47 w 48"/>
                    <a:gd name="T5" fmla="*/ 24 h 46"/>
                    <a:gd name="T6" fmla="*/ 47 w 48"/>
                    <a:gd name="T7" fmla="*/ 26 h 46"/>
                    <a:gd name="T8" fmla="*/ 45 w 48"/>
                    <a:gd name="T9" fmla="*/ 31 h 46"/>
                    <a:gd name="T10" fmla="*/ 43 w 48"/>
                    <a:gd name="T11" fmla="*/ 34 h 46"/>
                    <a:gd name="T12" fmla="*/ 41 w 48"/>
                    <a:gd name="T13" fmla="*/ 39 h 46"/>
                    <a:gd name="T14" fmla="*/ 36 w 48"/>
                    <a:gd name="T15" fmla="*/ 41 h 46"/>
                    <a:gd name="T16" fmla="*/ 32 w 48"/>
                    <a:gd name="T17" fmla="*/ 44 h 46"/>
                    <a:gd name="T18" fmla="*/ 27 w 48"/>
                    <a:gd name="T19" fmla="*/ 45 h 46"/>
                    <a:gd name="T20" fmla="*/ 25 w 48"/>
                    <a:gd name="T21" fmla="*/ 45 h 46"/>
                    <a:gd name="T22" fmla="*/ 24 w 48"/>
                    <a:gd name="T23" fmla="*/ 45 h 46"/>
                    <a:gd name="T24" fmla="*/ 24 w 48"/>
                    <a:gd name="T25" fmla="*/ 46 h 46"/>
                    <a:gd name="T26" fmla="*/ 14 w 48"/>
                    <a:gd name="T27" fmla="*/ 44 h 46"/>
                    <a:gd name="T28" fmla="*/ 7 w 48"/>
                    <a:gd name="T29" fmla="*/ 39 h 46"/>
                    <a:gd name="T30" fmla="*/ 1 w 48"/>
                    <a:gd name="T31" fmla="*/ 31 h 46"/>
                    <a:gd name="T32" fmla="*/ 0 w 48"/>
                    <a:gd name="T33" fmla="*/ 23 h 46"/>
                    <a:gd name="T34" fmla="*/ 1 w 48"/>
                    <a:gd name="T35" fmla="*/ 14 h 46"/>
                    <a:gd name="T36" fmla="*/ 7 w 48"/>
                    <a:gd name="T37" fmla="*/ 7 h 46"/>
                    <a:gd name="T38" fmla="*/ 14 w 48"/>
                    <a:gd name="T39" fmla="*/ 1 h 46"/>
                    <a:gd name="T40" fmla="*/ 24 w 48"/>
                    <a:gd name="T41" fmla="*/ 0 h 46"/>
                    <a:gd name="T42" fmla="*/ 32 w 48"/>
                    <a:gd name="T43" fmla="*/ 1 h 46"/>
                    <a:gd name="T44" fmla="*/ 41 w 48"/>
                    <a:gd name="T45" fmla="*/ 7 h 46"/>
                    <a:gd name="T46" fmla="*/ 45 w 48"/>
                    <a:gd name="T47" fmla="*/ 14 h 46"/>
                    <a:gd name="T48" fmla="*/ 48 w 48"/>
                    <a:gd name="T4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6">
                      <a:moveTo>
                        <a:pt x="48" y="23"/>
                      </a:moveTo>
                      <a:lnTo>
                        <a:pt x="47" y="23"/>
                      </a:lnTo>
                      <a:lnTo>
                        <a:pt x="47" y="24"/>
                      </a:lnTo>
                      <a:lnTo>
                        <a:pt x="47" y="26"/>
                      </a:lnTo>
                      <a:lnTo>
                        <a:pt x="45" y="31"/>
                      </a:lnTo>
                      <a:lnTo>
                        <a:pt x="43" y="34"/>
                      </a:lnTo>
                      <a:lnTo>
                        <a:pt x="41" y="39"/>
                      </a:lnTo>
                      <a:lnTo>
                        <a:pt x="36" y="41"/>
                      </a:lnTo>
                      <a:lnTo>
                        <a:pt x="32" y="44"/>
                      </a:lnTo>
                      <a:lnTo>
                        <a:pt x="27" y="45"/>
                      </a:lnTo>
                      <a:lnTo>
                        <a:pt x="25" y="45"/>
                      </a:lnTo>
                      <a:lnTo>
                        <a:pt x="24" y="45"/>
                      </a:lnTo>
                      <a:lnTo>
                        <a:pt x="24" y="46"/>
                      </a:lnTo>
                      <a:lnTo>
                        <a:pt x="14" y="44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3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1"/>
                      </a:lnTo>
                      <a:lnTo>
                        <a:pt x="24" y="0"/>
                      </a:lnTo>
                      <a:lnTo>
                        <a:pt x="32" y="1"/>
                      </a:lnTo>
                      <a:lnTo>
                        <a:pt x="41" y="7"/>
                      </a:lnTo>
                      <a:lnTo>
                        <a:pt x="45" y="14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" name="Freeform 446"/>
                <p:cNvSpPr>
                  <a:spLocks/>
                </p:cNvSpPr>
                <p:nvPr/>
              </p:nvSpPr>
              <p:spPr bwMode="auto">
                <a:xfrm>
                  <a:off x="3171" y="1027"/>
                  <a:ext cx="16" cy="15"/>
                </a:xfrm>
                <a:custGeom>
                  <a:avLst/>
                  <a:gdLst>
                    <a:gd name="T0" fmla="*/ 48 w 48"/>
                    <a:gd name="T1" fmla="*/ 23 h 46"/>
                    <a:gd name="T2" fmla="*/ 47 w 48"/>
                    <a:gd name="T3" fmla="*/ 23 h 46"/>
                    <a:gd name="T4" fmla="*/ 47 w 48"/>
                    <a:gd name="T5" fmla="*/ 24 h 46"/>
                    <a:gd name="T6" fmla="*/ 47 w 48"/>
                    <a:gd name="T7" fmla="*/ 26 h 46"/>
                    <a:gd name="T8" fmla="*/ 46 w 48"/>
                    <a:gd name="T9" fmla="*/ 31 h 46"/>
                    <a:gd name="T10" fmla="*/ 43 w 48"/>
                    <a:gd name="T11" fmla="*/ 34 h 46"/>
                    <a:gd name="T12" fmla="*/ 41 w 48"/>
                    <a:gd name="T13" fmla="*/ 39 h 46"/>
                    <a:gd name="T14" fmla="*/ 36 w 48"/>
                    <a:gd name="T15" fmla="*/ 41 h 46"/>
                    <a:gd name="T16" fmla="*/ 33 w 48"/>
                    <a:gd name="T17" fmla="*/ 44 h 46"/>
                    <a:gd name="T18" fmla="*/ 28 w 48"/>
                    <a:gd name="T19" fmla="*/ 45 h 46"/>
                    <a:gd name="T20" fmla="*/ 25 w 48"/>
                    <a:gd name="T21" fmla="*/ 45 h 46"/>
                    <a:gd name="T22" fmla="*/ 24 w 48"/>
                    <a:gd name="T23" fmla="*/ 45 h 46"/>
                    <a:gd name="T24" fmla="*/ 24 w 48"/>
                    <a:gd name="T25" fmla="*/ 46 h 46"/>
                    <a:gd name="T26" fmla="*/ 15 w 48"/>
                    <a:gd name="T27" fmla="*/ 44 h 46"/>
                    <a:gd name="T28" fmla="*/ 7 w 48"/>
                    <a:gd name="T29" fmla="*/ 39 h 46"/>
                    <a:gd name="T30" fmla="*/ 1 w 48"/>
                    <a:gd name="T31" fmla="*/ 31 h 46"/>
                    <a:gd name="T32" fmla="*/ 0 w 48"/>
                    <a:gd name="T33" fmla="*/ 23 h 46"/>
                    <a:gd name="T34" fmla="*/ 1 w 48"/>
                    <a:gd name="T35" fmla="*/ 13 h 46"/>
                    <a:gd name="T36" fmla="*/ 7 w 48"/>
                    <a:gd name="T37" fmla="*/ 7 h 46"/>
                    <a:gd name="T38" fmla="*/ 15 w 48"/>
                    <a:gd name="T39" fmla="*/ 1 h 46"/>
                    <a:gd name="T40" fmla="*/ 24 w 48"/>
                    <a:gd name="T41" fmla="*/ 0 h 46"/>
                    <a:gd name="T42" fmla="*/ 33 w 48"/>
                    <a:gd name="T43" fmla="*/ 1 h 46"/>
                    <a:gd name="T44" fmla="*/ 41 w 48"/>
                    <a:gd name="T45" fmla="*/ 7 h 46"/>
                    <a:gd name="T46" fmla="*/ 46 w 48"/>
                    <a:gd name="T47" fmla="*/ 13 h 46"/>
                    <a:gd name="T48" fmla="*/ 48 w 48"/>
                    <a:gd name="T4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6">
                      <a:moveTo>
                        <a:pt x="48" y="23"/>
                      </a:moveTo>
                      <a:lnTo>
                        <a:pt x="47" y="23"/>
                      </a:lnTo>
                      <a:lnTo>
                        <a:pt x="47" y="24"/>
                      </a:lnTo>
                      <a:lnTo>
                        <a:pt x="47" y="26"/>
                      </a:lnTo>
                      <a:lnTo>
                        <a:pt x="46" y="31"/>
                      </a:lnTo>
                      <a:lnTo>
                        <a:pt x="43" y="34"/>
                      </a:lnTo>
                      <a:lnTo>
                        <a:pt x="41" y="39"/>
                      </a:lnTo>
                      <a:lnTo>
                        <a:pt x="36" y="41"/>
                      </a:lnTo>
                      <a:lnTo>
                        <a:pt x="33" y="44"/>
                      </a:lnTo>
                      <a:lnTo>
                        <a:pt x="28" y="45"/>
                      </a:lnTo>
                      <a:lnTo>
                        <a:pt x="25" y="45"/>
                      </a:lnTo>
                      <a:lnTo>
                        <a:pt x="24" y="45"/>
                      </a:lnTo>
                      <a:lnTo>
                        <a:pt x="24" y="46"/>
                      </a:lnTo>
                      <a:lnTo>
                        <a:pt x="15" y="44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3"/>
                      </a:lnTo>
                      <a:lnTo>
                        <a:pt x="1" y="13"/>
                      </a:lnTo>
                      <a:lnTo>
                        <a:pt x="7" y="7"/>
                      </a:lnTo>
                      <a:lnTo>
                        <a:pt x="15" y="1"/>
                      </a:lnTo>
                      <a:lnTo>
                        <a:pt x="24" y="0"/>
                      </a:lnTo>
                      <a:lnTo>
                        <a:pt x="33" y="1"/>
                      </a:lnTo>
                      <a:lnTo>
                        <a:pt x="41" y="7"/>
                      </a:lnTo>
                      <a:lnTo>
                        <a:pt x="46" y="13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" name="Freeform 447"/>
                <p:cNvSpPr>
                  <a:spLocks/>
                </p:cNvSpPr>
                <p:nvPr/>
              </p:nvSpPr>
              <p:spPr bwMode="auto">
                <a:xfrm>
                  <a:off x="3168" y="996"/>
                  <a:ext cx="16" cy="15"/>
                </a:xfrm>
                <a:custGeom>
                  <a:avLst/>
                  <a:gdLst>
                    <a:gd name="T0" fmla="*/ 48 w 48"/>
                    <a:gd name="T1" fmla="*/ 23 h 46"/>
                    <a:gd name="T2" fmla="*/ 46 w 48"/>
                    <a:gd name="T3" fmla="*/ 23 h 46"/>
                    <a:gd name="T4" fmla="*/ 46 w 48"/>
                    <a:gd name="T5" fmla="*/ 25 h 46"/>
                    <a:gd name="T6" fmla="*/ 46 w 48"/>
                    <a:gd name="T7" fmla="*/ 27 h 46"/>
                    <a:gd name="T8" fmla="*/ 45 w 48"/>
                    <a:gd name="T9" fmla="*/ 31 h 46"/>
                    <a:gd name="T10" fmla="*/ 43 w 48"/>
                    <a:gd name="T11" fmla="*/ 35 h 46"/>
                    <a:gd name="T12" fmla="*/ 40 w 48"/>
                    <a:gd name="T13" fmla="*/ 40 h 46"/>
                    <a:gd name="T14" fmla="*/ 36 w 48"/>
                    <a:gd name="T15" fmla="*/ 42 h 46"/>
                    <a:gd name="T16" fmla="*/ 32 w 48"/>
                    <a:gd name="T17" fmla="*/ 44 h 46"/>
                    <a:gd name="T18" fmla="*/ 27 w 48"/>
                    <a:gd name="T19" fmla="*/ 45 h 46"/>
                    <a:gd name="T20" fmla="*/ 25 w 48"/>
                    <a:gd name="T21" fmla="*/ 45 h 46"/>
                    <a:gd name="T22" fmla="*/ 24 w 48"/>
                    <a:gd name="T23" fmla="*/ 45 h 46"/>
                    <a:gd name="T24" fmla="*/ 24 w 48"/>
                    <a:gd name="T25" fmla="*/ 46 h 46"/>
                    <a:gd name="T26" fmla="*/ 14 w 48"/>
                    <a:gd name="T27" fmla="*/ 44 h 46"/>
                    <a:gd name="T28" fmla="*/ 7 w 48"/>
                    <a:gd name="T29" fmla="*/ 40 h 46"/>
                    <a:gd name="T30" fmla="*/ 1 w 48"/>
                    <a:gd name="T31" fmla="*/ 31 h 46"/>
                    <a:gd name="T32" fmla="*/ 0 w 48"/>
                    <a:gd name="T33" fmla="*/ 23 h 46"/>
                    <a:gd name="T34" fmla="*/ 1 w 48"/>
                    <a:gd name="T35" fmla="*/ 14 h 46"/>
                    <a:gd name="T36" fmla="*/ 7 w 48"/>
                    <a:gd name="T37" fmla="*/ 7 h 46"/>
                    <a:gd name="T38" fmla="*/ 14 w 48"/>
                    <a:gd name="T39" fmla="*/ 1 h 46"/>
                    <a:gd name="T40" fmla="*/ 24 w 48"/>
                    <a:gd name="T41" fmla="*/ 0 h 46"/>
                    <a:gd name="T42" fmla="*/ 32 w 48"/>
                    <a:gd name="T43" fmla="*/ 1 h 46"/>
                    <a:gd name="T44" fmla="*/ 40 w 48"/>
                    <a:gd name="T45" fmla="*/ 7 h 46"/>
                    <a:gd name="T46" fmla="*/ 45 w 48"/>
                    <a:gd name="T47" fmla="*/ 14 h 46"/>
                    <a:gd name="T48" fmla="*/ 48 w 48"/>
                    <a:gd name="T4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6">
                      <a:moveTo>
                        <a:pt x="48" y="23"/>
                      </a:moveTo>
                      <a:lnTo>
                        <a:pt x="46" y="23"/>
                      </a:lnTo>
                      <a:lnTo>
                        <a:pt x="46" y="25"/>
                      </a:lnTo>
                      <a:lnTo>
                        <a:pt x="46" y="27"/>
                      </a:lnTo>
                      <a:lnTo>
                        <a:pt x="45" y="31"/>
                      </a:lnTo>
                      <a:lnTo>
                        <a:pt x="43" y="35"/>
                      </a:lnTo>
                      <a:lnTo>
                        <a:pt x="40" y="40"/>
                      </a:lnTo>
                      <a:lnTo>
                        <a:pt x="36" y="42"/>
                      </a:lnTo>
                      <a:lnTo>
                        <a:pt x="32" y="44"/>
                      </a:lnTo>
                      <a:lnTo>
                        <a:pt x="27" y="45"/>
                      </a:lnTo>
                      <a:lnTo>
                        <a:pt x="25" y="45"/>
                      </a:lnTo>
                      <a:lnTo>
                        <a:pt x="24" y="45"/>
                      </a:lnTo>
                      <a:lnTo>
                        <a:pt x="24" y="46"/>
                      </a:lnTo>
                      <a:lnTo>
                        <a:pt x="14" y="44"/>
                      </a:lnTo>
                      <a:lnTo>
                        <a:pt x="7" y="40"/>
                      </a:lnTo>
                      <a:lnTo>
                        <a:pt x="1" y="31"/>
                      </a:lnTo>
                      <a:lnTo>
                        <a:pt x="0" y="23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1"/>
                      </a:lnTo>
                      <a:lnTo>
                        <a:pt x="24" y="0"/>
                      </a:lnTo>
                      <a:lnTo>
                        <a:pt x="32" y="1"/>
                      </a:lnTo>
                      <a:lnTo>
                        <a:pt x="40" y="7"/>
                      </a:lnTo>
                      <a:lnTo>
                        <a:pt x="45" y="14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" name="Freeform 448"/>
                <p:cNvSpPr>
                  <a:spLocks/>
                </p:cNvSpPr>
                <p:nvPr/>
              </p:nvSpPr>
              <p:spPr bwMode="auto">
                <a:xfrm>
                  <a:off x="3168" y="965"/>
                  <a:ext cx="16" cy="15"/>
                </a:xfrm>
                <a:custGeom>
                  <a:avLst/>
                  <a:gdLst>
                    <a:gd name="T0" fmla="*/ 48 w 48"/>
                    <a:gd name="T1" fmla="*/ 23 h 46"/>
                    <a:gd name="T2" fmla="*/ 46 w 48"/>
                    <a:gd name="T3" fmla="*/ 23 h 46"/>
                    <a:gd name="T4" fmla="*/ 46 w 48"/>
                    <a:gd name="T5" fmla="*/ 24 h 46"/>
                    <a:gd name="T6" fmla="*/ 46 w 48"/>
                    <a:gd name="T7" fmla="*/ 26 h 46"/>
                    <a:gd name="T8" fmla="*/ 45 w 48"/>
                    <a:gd name="T9" fmla="*/ 31 h 46"/>
                    <a:gd name="T10" fmla="*/ 43 w 48"/>
                    <a:gd name="T11" fmla="*/ 35 h 46"/>
                    <a:gd name="T12" fmla="*/ 40 w 48"/>
                    <a:gd name="T13" fmla="*/ 39 h 46"/>
                    <a:gd name="T14" fmla="*/ 36 w 48"/>
                    <a:gd name="T15" fmla="*/ 41 h 46"/>
                    <a:gd name="T16" fmla="*/ 32 w 48"/>
                    <a:gd name="T17" fmla="*/ 44 h 46"/>
                    <a:gd name="T18" fmla="*/ 27 w 48"/>
                    <a:gd name="T19" fmla="*/ 45 h 46"/>
                    <a:gd name="T20" fmla="*/ 25 w 48"/>
                    <a:gd name="T21" fmla="*/ 45 h 46"/>
                    <a:gd name="T22" fmla="*/ 24 w 48"/>
                    <a:gd name="T23" fmla="*/ 45 h 46"/>
                    <a:gd name="T24" fmla="*/ 24 w 48"/>
                    <a:gd name="T25" fmla="*/ 46 h 46"/>
                    <a:gd name="T26" fmla="*/ 14 w 48"/>
                    <a:gd name="T27" fmla="*/ 44 h 46"/>
                    <a:gd name="T28" fmla="*/ 7 w 48"/>
                    <a:gd name="T29" fmla="*/ 39 h 46"/>
                    <a:gd name="T30" fmla="*/ 1 w 48"/>
                    <a:gd name="T31" fmla="*/ 31 h 46"/>
                    <a:gd name="T32" fmla="*/ 0 w 48"/>
                    <a:gd name="T33" fmla="*/ 23 h 46"/>
                    <a:gd name="T34" fmla="*/ 1 w 48"/>
                    <a:gd name="T35" fmla="*/ 14 h 46"/>
                    <a:gd name="T36" fmla="*/ 7 w 48"/>
                    <a:gd name="T37" fmla="*/ 7 h 46"/>
                    <a:gd name="T38" fmla="*/ 14 w 48"/>
                    <a:gd name="T39" fmla="*/ 1 h 46"/>
                    <a:gd name="T40" fmla="*/ 24 w 48"/>
                    <a:gd name="T41" fmla="*/ 0 h 46"/>
                    <a:gd name="T42" fmla="*/ 32 w 48"/>
                    <a:gd name="T43" fmla="*/ 1 h 46"/>
                    <a:gd name="T44" fmla="*/ 40 w 48"/>
                    <a:gd name="T45" fmla="*/ 7 h 46"/>
                    <a:gd name="T46" fmla="*/ 45 w 48"/>
                    <a:gd name="T47" fmla="*/ 14 h 46"/>
                    <a:gd name="T48" fmla="*/ 48 w 48"/>
                    <a:gd name="T4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6">
                      <a:moveTo>
                        <a:pt x="48" y="23"/>
                      </a:moveTo>
                      <a:lnTo>
                        <a:pt x="46" y="23"/>
                      </a:lnTo>
                      <a:lnTo>
                        <a:pt x="46" y="24"/>
                      </a:lnTo>
                      <a:lnTo>
                        <a:pt x="46" y="26"/>
                      </a:lnTo>
                      <a:lnTo>
                        <a:pt x="45" y="31"/>
                      </a:lnTo>
                      <a:lnTo>
                        <a:pt x="43" y="35"/>
                      </a:lnTo>
                      <a:lnTo>
                        <a:pt x="40" y="39"/>
                      </a:lnTo>
                      <a:lnTo>
                        <a:pt x="36" y="41"/>
                      </a:lnTo>
                      <a:lnTo>
                        <a:pt x="32" y="44"/>
                      </a:lnTo>
                      <a:lnTo>
                        <a:pt x="27" y="45"/>
                      </a:lnTo>
                      <a:lnTo>
                        <a:pt x="25" y="45"/>
                      </a:lnTo>
                      <a:lnTo>
                        <a:pt x="24" y="45"/>
                      </a:lnTo>
                      <a:lnTo>
                        <a:pt x="24" y="46"/>
                      </a:lnTo>
                      <a:lnTo>
                        <a:pt x="14" y="44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3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1"/>
                      </a:lnTo>
                      <a:lnTo>
                        <a:pt x="24" y="0"/>
                      </a:lnTo>
                      <a:lnTo>
                        <a:pt x="32" y="1"/>
                      </a:lnTo>
                      <a:lnTo>
                        <a:pt x="40" y="7"/>
                      </a:lnTo>
                      <a:lnTo>
                        <a:pt x="45" y="14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5" name="Freeform 449"/>
                <p:cNvSpPr>
                  <a:spLocks/>
                </p:cNvSpPr>
                <p:nvPr/>
              </p:nvSpPr>
              <p:spPr bwMode="auto">
                <a:xfrm>
                  <a:off x="3168" y="934"/>
                  <a:ext cx="16" cy="16"/>
                </a:xfrm>
                <a:custGeom>
                  <a:avLst/>
                  <a:gdLst>
                    <a:gd name="T0" fmla="*/ 48 w 48"/>
                    <a:gd name="T1" fmla="*/ 23 h 46"/>
                    <a:gd name="T2" fmla="*/ 46 w 48"/>
                    <a:gd name="T3" fmla="*/ 23 h 46"/>
                    <a:gd name="T4" fmla="*/ 46 w 48"/>
                    <a:gd name="T5" fmla="*/ 24 h 46"/>
                    <a:gd name="T6" fmla="*/ 46 w 48"/>
                    <a:gd name="T7" fmla="*/ 26 h 46"/>
                    <a:gd name="T8" fmla="*/ 45 w 48"/>
                    <a:gd name="T9" fmla="*/ 31 h 46"/>
                    <a:gd name="T10" fmla="*/ 43 w 48"/>
                    <a:gd name="T11" fmla="*/ 34 h 46"/>
                    <a:gd name="T12" fmla="*/ 40 w 48"/>
                    <a:gd name="T13" fmla="*/ 39 h 46"/>
                    <a:gd name="T14" fmla="*/ 36 w 48"/>
                    <a:gd name="T15" fmla="*/ 41 h 46"/>
                    <a:gd name="T16" fmla="*/ 32 w 48"/>
                    <a:gd name="T17" fmla="*/ 43 h 46"/>
                    <a:gd name="T18" fmla="*/ 27 w 48"/>
                    <a:gd name="T19" fmla="*/ 45 h 46"/>
                    <a:gd name="T20" fmla="*/ 25 w 48"/>
                    <a:gd name="T21" fmla="*/ 45 h 46"/>
                    <a:gd name="T22" fmla="*/ 24 w 48"/>
                    <a:gd name="T23" fmla="*/ 45 h 46"/>
                    <a:gd name="T24" fmla="*/ 24 w 48"/>
                    <a:gd name="T25" fmla="*/ 46 h 46"/>
                    <a:gd name="T26" fmla="*/ 14 w 48"/>
                    <a:gd name="T27" fmla="*/ 43 h 46"/>
                    <a:gd name="T28" fmla="*/ 7 w 48"/>
                    <a:gd name="T29" fmla="*/ 39 h 46"/>
                    <a:gd name="T30" fmla="*/ 1 w 48"/>
                    <a:gd name="T31" fmla="*/ 31 h 46"/>
                    <a:gd name="T32" fmla="*/ 0 w 48"/>
                    <a:gd name="T33" fmla="*/ 23 h 46"/>
                    <a:gd name="T34" fmla="*/ 1 w 48"/>
                    <a:gd name="T35" fmla="*/ 13 h 46"/>
                    <a:gd name="T36" fmla="*/ 7 w 48"/>
                    <a:gd name="T37" fmla="*/ 6 h 46"/>
                    <a:gd name="T38" fmla="*/ 14 w 48"/>
                    <a:gd name="T39" fmla="*/ 1 h 46"/>
                    <a:gd name="T40" fmla="*/ 24 w 48"/>
                    <a:gd name="T41" fmla="*/ 0 h 46"/>
                    <a:gd name="T42" fmla="*/ 32 w 48"/>
                    <a:gd name="T43" fmla="*/ 1 h 46"/>
                    <a:gd name="T44" fmla="*/ 40 w 48"/>
                    <a:gd name="T45" fmla="*/ 6 h 46"/>
                    <a:gd name="T46" fmla="*/ 45 w 48"/>
                    <a:gd name="T47" fmla="*/ 13 h 46"/>
                    <a:gd name="T48" fmla="*/ 48 w 48"/>
                    <a:gd name="T4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6">
                      <a:moveTo>
                        <a:pt x="48" y="23"/>
                      </a:moveTo>
                      <a:lnTo>
                        <a:pt x="46" y="23"/>
                      </a:lnTo>
                      <a:lnTo>
                        <a:pt x="46" y="24"/>
                      </a:lnTo>
                      <a:lnTo>
                        <a:pt x="46" y="26"/>
                      </a:lnTo>
                      <a:lnTo>
                        <a:pt x="45" y="31"/>
                      </a:lnTo>
                      <a:lnTo>
                        <a:pt x="43" y="34"/>
                      </a:lnTo>
                      <a:lnTo>
                        <a:pt x="40" y="39"/>
                      </a:lnTo>
                      <a:lnTo>
                        <a:pt x="36" y="41"/>
                      </a:lnTo>
                      <a:lnTo>
                        <a:pt x="32" y="43"/>
                      </a:lnTo>
                      <a:lnTo>
                        <a:pt x="27" y="45"/>
                      </a:lnTo>
                      <a:lnTo>
                        <a:pt x="25" y="45"/>
                      </a:lnTo>
                      <a:lnTo>
                        <a:pt x="24" y="45"/>
                      </a:lnTo>
                      <a:lnTo>
                        <a:pt x="24" y="46"/>
                      </a:lnTo>
                      <a:lnTo>
                        <a:pt x="14" y="43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3"/>
                      </a:lnTo>
                      <a:lnTo>
                        <a:pt x="1" y="13"/>
                      </a:lnTo>
                      <a:lnTo>
                        <a:pt x="7" y="6"/>
                      </a:lnTo>
                      <a:lnTo>
                        <a:pt x="14" y="1"/>
                      </a:lnTo>
                      <a:lnTo>
                        <a:pt x="24" y="0"/>
                      </a:lnTo>
                      <a:lnTo>
                        <a:pt x="32" y="1"/>
                      </a:lnTo>
                      <a:lnTo>
                        <a:pt x="40" y="6"/>
                      </a:lnTo>
                      <a:lnTo>
                        <a:pt x="45" y="13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6" name="Freeform 450"/>
                <p:cNvSpPr>
                  <a:spLocks/>
                </p:cNvSpPr>
                <p:nvPr/>
              </p:nvSpPr>
              <p:spPr bwMode="auto">
                <a:xfrm>
                  <a:off x="3168" y="903"/>
                  <a:ext cx="16" cy="16"/>
                </a:xfrm>
                <a:custGeom>
                  <a:avLst/>
                  <a:gdLst>
                    <a:gd name="T0" fmla="*/ 48 w 48"/>
                    <a:gd name="T1" fmla="*/ 23 h 46"/>
                    <a:gd name="T2" fmla="*/ 46 w 48"/>
                    <a:gd name="T3" fmla="*/ 23 h 46"/>
                    <a:gd name="T4" fmla="*/ 46 w 48"/>
                    <a:gd name="T5" fmla="*/ 24 h 46"/>
                    <a:gd name="T6" fmla="*/ 46 w 48"/>
                    <a:gd name="T7" fmla="*/ 27 h 46"/>
                    <a:gd name="T8" fmla="*/ 45 w 48"/>
                    <a:gd name="T9" fmla="*/ 31 h 46"/>
                    <a:gd name="T10" fmla="*/ 43 w 48"/>
                    <a:gd name="T11" fmla="*/ 35 h 46"/>
                    <a:gd name="T12" fmla="*/ 40 w 48"/>
                    <a:gd name="T13" fmla="*/ 39 h 46"/>
                    <a:gd name="T14" fmla="*/ 36 w 48"/>
                    <a:gd name="T15" fmla="*/ 42 h 46"/>
                    <a:gd name="T16" fmla="*/ 32 w 48"/>
                    <a:gd name="T17" fmla="*/ 44 h 46"/>
                    <a:gd name="T18" fmla="*/ 27 w 48"/>
                    <a:gd name="T19" fmla="*/ 45 h 46"/>
                    <a:gd name="T20" fmla="*/ 25 w 48"/>
                    <a:gd name="T21" fmla="*/ 45 h 46"/>
                    <a:gd name="T22" fmla="*/ 24 w 48"/>
                    <a:gd name="T23" fmla="*/ 45 h 46"/>
                    <a:gd name="T24" fmla="*/ 24 w 48"/>
                    <a:gd name="T25" fmla="*/ 46 h 46"/>
                    <a:gd name="T26" fmla="*/ 14 w 48"/>
                    <a:gd name="T27" fmla="*/ 44 h 46"/>
                    <a:gd name="T28" fmla="*/ 7 w 48"/>
                    <a:gd name="T29" fmla="*/ 39 h 46"/>
                    <a:gd name="T30" fmla="*/ 1 w 48"/>
                    <a:gd name="T31" fmla="*/ 31 h 46"/>
                    <a:gd name="T32" fmla="*/ 0 w 48"/>
                    <a:gd name="T33" fmla="*/ 23 h 46"/>
                    <a:gd name="T34" fmla="*/ 1 w 48"/>
                    <a:gd name="T35" fmla="*/ 14 h 46"/>
                    <a:gd name="T36" fmla="*/ 7 w 48"/>
                    <a:gd name="T37" fmla="*/ 7 h 46"/>
                    <a:gd name="T38" fmla="*/ 14 w 48"/>
                    <a:gd name="T39" fmla="*/ 1 h 46"/>
                    <a:gd name="T40" fmla="*/ 24 w 48"/>
                    <a:gd name="T41" fmla="*/ 0 h 46"/>
                    <a:gd name="T42" fmla="*/ 32 w 48"/>
                    <a:gd name="T43" fmla="*/ 1 h 46"/>
                    <a:gd name="T44" fmla="*/ 40 w 48"/>
                    <a:gd name="T45" fmla="*/ 7 h 46"/>
                    <a:gd name="T46" fmla="*/ 45 w 48"/>
                    <a:gd name="T47" fmla="*/ 14 h 46"/>
                    <a:gd name="T48" fmla="*/ 48 w 48"/>
                    <a:gd name="T4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6">
                      <a:moveTo>
                        <a:pt x="48" y="23"/>
                      </a:moveTo>
                      <a:lnTo>
                        <a:pt x="46" y="23"/>
                      </a:lnTo>
                      <a:lnTo>
                        <a:pt x="46" y="24"/>
                      </a:lnTo>
                      <a:lnTo>
                        <a:pt x="46" y="27"/>
                      </a:lnTo>
                      <a:lnTo>
                        <a:pt x="45" y="31"/>
                      </a:lnTo>
                      <a:lnTo>
                        <a:pt x="43" y="35"/>
                      </a:lnTo>
                      <a:lnTo>
                        <a:pt x="40" y="39"/>
                      </a:lnTo>
                      <a:lnTo>
                        <a:pt x="36" y="42"/>
                      </a:lnTo>
                      <a:lnTo>
                        <a:pt x="32" y="44"/>
                      </a:lnTo>
                      <a:lnTo>
                        <a:pt x="27" y="45"/>
                      </a:lnTo>
                      <a:lnTo>
                        <a:pt x="25" y="45"/>
                      </a:lnTo>
                      <a:lnTo>
                        <a:pt x="24" y="45"/>
                      </a:lnTo>
                      <a:lnTo>
                        <a:pt x="24" y="46"/>
                      </a:lnTo>
                      <a:lnTo>
                        <a:pt x="14" y="44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3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1"/>
                      </a:lnTo>
                      <a:lnTo>
                        <a:pt x="24" y="0"/>
                      </a:lnTo>
                      <a:lnTo>
                        <a:pt x="32" y="1"/>
                      </a:lnTo>
                      <a:lnTo>
                        <a:pt x="40" y="7"/>
                      </a:lnTo>
                      <a:lnTo>
                        <a:pt x="45" y="14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7" name="Freeform 451"/>
                <p:cNvSpPr>
                  <a:spLocks/>
                </p:cNvSpPr>
                <p:nvPr/>
              </p:nvSpPr>
              <p:spPr bwMode="auto">
                <a:xfrm>
                  <a:off x="3168" y="873"/>
                  <a:ext cx="16" cy="15"/>
                </a:xfrm>
                <a:custGeom>
                  <a:avLst/>
                  <a:gdLst>
                    <a:gd name="T0" fmla="*/ 48 w 48"/>
                    <a:gd name="T1" fmla="*/ 23 h 46"/>
                    <a:gd name="T2" fmla="*/ 46 w 48"/>
                    <a:gd name="T3" fmla="*/ 23 h 46"/>
                    <a:gd name="T4" fmla="*/ 46 w 48"/>
                    <a:gd name="T5" fmla="*/ 24 h 46"/>
                    <a:gd name="T6" fmla="*/ 46 w 48"/>
                    <a:gd name="T7" fmla="*/ 26 h 46"/>
                    <a:gd name="T8" fmla="*/ 45 w 48"/>
                    <a:gd name="T9" fmla="*/ 31 h 46"/>
                    <a:gd name="T10" fmla="*/ 43 w 48"/>
                    <a:gd name="T11" fmla="*/ 34 h 46"/>
                    <a:gd name="T12" fmla="*/ 40 w 48"/>
                    <a:gd name="T13" fmla="*/ 39 h 46"/>
                    <a:gd name="T14" fmla="*/ 36 w 48"/>
                    <a:gd name="T15" fmla="*/ 41 h 46"/>
                    <a:gd name="T16" fmla="*/ 32 w 48"/>
                    <a:gd name="T17" fmla="*/ 44 h 46"/>
                    <a:gd name="T18" fmla="*/ 27 w 48"/>
                    <a:gd name="T19" fmla="*/ 45 h 46"/>
                    <a:gd name="T20" fmla="*/ 25 w 48"/>
                    <a:gd name="T21" fmla="*/ 45 h 46"/>
                    <a:gd name="T22" fmla="*/ 24 w 48"/>
                    <a:gd name="T23" fmla="*/ 45 h 46"/>
                    <a:gd name="T24" fmla="*/ 24 w 48"/>
                    <a:gd name="T25" fmla="*/ 46 h 46"/>
                    <a:gd name="T26" fmla="*/ 14 w 48"/>
                    <a:gd name="T27" fmla="*/ 44 h 46"/>
                    <a:gd name="T28" fmla="*/ 7 w 48"/>
                    <a:gd name="T29" fmla="*/ 39 h 46"/>
                    <a:gd name="T30" fmla="*/ 1 w 48"/>
                    <a:gd name="T31" fmla="*/ 31 h 46"/>
                    <a:gd name="T32" fmla="*/ 0 w 48"/>
                    <a:gd name="T33" fmla="*/ 23 h 46"/>
                    <a:gd name="T34" fmla="*/ 1 w 48"/>
                    <a:gd name="T35" fmla="*/ 14 h 46"/>
                    <a:gd name="T36" fmla="*/ 7 w 48"/>
                    <a:gd name="T37" fmla="*/ 7 h 46"/>
                    <a:gd name="T38" fmla="*/ 14 w 48"/>
                    <a:gd name="T39" fmla="*/ 1 h 46"/>
                    <a:gd name="T40" fmla="*/ 24 w 48"/>
                    <a:gd name="T41" fmla="*/ 0 h 46"/>
                    <a:gd name="T42" fmla="*/ 32 w 48"/>
                    <a:gd name="T43" fmla="*/ 1 h 46"/>
                    <a:gd name="T44" fmla="*/ 40 w 48"/>
                    <a:gd name="T45" fmla="*/ 7 h 46"/>
                    <a:gd name="T46" fmla="*/ 45 w 48"/>
                    <a:gd name="T47" fmla="*/ 14 h 46"/>
                    <a:gd name="T48" fmla="*/ 48 w 48"/>
                    <a:gd name="T4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6">
                      <a:moveTo>
                        <a:pt x="48" y="23"/>
                      </a:moveTo>
                      <a:lnTo>
                        <a:pt x="46" y="23"/>
                      </a:lnTo>
                      <a:lnTo>
                        <a:pt x="46" y="24"/>
                      </a:lnTo>
                      <a:lnTo>
                        <a:pt x="46" y="26"/>
                      </a:lnTo>
                      <a:lnTo>
                        <a:pt x="45" y="31"/>
                      </a:lnTo>
                      <a:lnTo>
                        <a:pt x="43" y="34"/>
                      </a:lnTo>
                      <a:lnTo>
                        <a:pt x="40" y="39"/>
                      </a:lnTo>
                      <a:lnTo>
                        <a:pt x="36" y="41"/>
                      </a:lnTo>
                      <a:lnTo>
                        <a:pt x="32" y="44"/>
                      </a:lnTo>
                      <a:lnTo>
                        <a:pt x="27" y="45"/>
                      </a:lnTo>
                      <a:lnTo>
                        <a:pt x="25" y="45"/>
                      </a:lnTo>
                      <a:lnTo>
                        <a:pt x="24" y="45"/>
                      </a:lnTo>
                      <a:lnTo>
                        <a:pt x="24" y="46"/>
                      </a:lnTo>
                      <a:lnTo>
                        <a:pt x="14" y="44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3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1"/>
                      </a:lnTo>
                      <a:lnTo>
                        <a:pt x="24" y="0"/>
                      </a:lnTo>
                      <a:lnTo>
                        <a:pt x="32" y="1"/>
                      </a:lnTo>
                      <a:lnTo>
                        <a:pt x="40" y="7"/>
                      </a:lnTo>
                      <a:lnTo>
                        <a:pt x="45" y="14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8" name="Freeform 452"/>
                <p:cNvSpPr>
                  <a:spLocks/>
                </p:cNvSpPr>
                <p:nvPr/>
              </p:nvSpPr>
              <p:spPr bwMode="auto">
                <a:xfrm>
                  <a:off x="3168" y="842"/>
                  <a:ext cx="16" cy="15"/>
                </a:xfrm>
                <a:custGeom>
                  <a:avLst/>
                  <a:gdLst>
                    <a:gd name="T0" fmla="*/ 48 w 48"/>
                    <a:gd name="T1" fmla="*/ 23 h 47"/>
                    <a:gd name="T2" fmla="*/ 46 w 48"/>
                    <a:gd name="T3" fmla="*/ 23 h 47"/>
                    <a:gd name="T4" fmla="*/ 46 w 48"/>
                    <a:gd name="T5" fmla="*/ 25 h 47"/>
                    <a:gd name="T6" fmla="*/ 46 w 48"/>
                    <a:gd name="T7" fmla="*/ 27 h 47"/>
                    <a:gd name="T8" fmla="*/ 45 w 48"/>
                    <a:gd name="T9" fmla="*/ 32 h 47"/>
                    <a:gd name="T10" fmla="*/ 43 w 48"/>
                    <a:gd name="T11" fmla="*/ 35 h 47"/>
                    <a:gd name="T12" fmla="*/ 40 w 48"/>
                    <a:gd name="T13" fmla="*/ 40 h 47"/>
                    <a:gd name="T14" fmla="*/ 36 w 48"/>
                    <a:gd name="T15" fmla="*/ 42 h 47"/>
                    <a:gd name="T16" fmla="*/ 32 w 48"/>
                    <a:gd name="T17" fmla="*/ 44 h 47"/>
                    <a:gd name="T18" fmla="*/ 27 w 48"/>
                    <a:gd name="T19" fmla="*/ 45 h 47"/>
                    <a:gd name="T20" fmla="*/ 25 w 48"/>
                    <a:gd name="T21" fmla="*/ 45 h 47"/>
                    <a:gd name="T22" fmla="*/ 24 w 48"/>
                    <a:gd name="T23" fmla="*/ 45 h 47"/>
                    <a:gd name="T24" fmla="*/ 24 w 48"/>
                    <a:gd name="T25" fmla="*/ 47 h 47"/>
                    <a:gd name="T26" fmla="*/ 14 w 48"/>
                    <a:gd name="T27" fmla="*/ 44 h 47"/>
                    <a:gd name="T28" fmla="*/ 7 w 48"/>
                    <a:gd name="T29" fmla="*/ 40 h 47"/>
                    <a:gd name="T30" fmla="*/ 1 w 48"/>
                    <a:gd name="T31" fmla="*/ 32 h 47"/>
                    <a:gd name="T32" fmla="*/ 0 w 48"/>
                    <a:gd name="T33" fmla="*/ 23 h 47"/>
                    <a:gd name="T34" fmla="*/ 1 w 48"/>
                    <a:gd name="T35" fmla="*/ 14 h 47"/>
                    <a:gd name="T36" fmla="*/ 7 w 48"/>
                    <a:gd name="T37" fmla="*/ 7 h 47"/>
                    <a:gd name="T38" fmla="*/ 14 w 48"/>
                    <a:gd name="T39" fmla="*/ 2 h 47"/>
                    <a:gd name="T40" fmla="*/ 24 w 48"/>
                    <a:gd name="T41" fmla="*/ 0 h 47"/>
                    <a:gd name="T42" fmla="*/ 32 w 48"/>
                    <a:gd name="T43" fmla="*/ 2 h 47"/>
                    <a:gd name="T44" fmla="*/ 40 w 48"/>
                    <a:gd name="T45" fmla="*/ 7 h 47"/>
                    <a:gd name="T46" fmla="*/ 45 w 48"/>
                    <a:gd name="T47" fmla="*/ 14 h 47"/>
                    <a:gd name="T48" fmla="*/ 48 w 48"/>
                    <a:gd name="T49" fmla="*/ 23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7">
                      <a:moveTo>
                        <a:pt x="48" y="23"/>
                      </a:moveTo>
                      <a:lnTo>
                        <a:pt x="46" y="23"/>
                      </a:lnTo>
                      <a:lnTo>
                        <a:pt x="46" y="25"/>
                      </a:lnTo>
                      <a:lnTo>
                        <a:pt x="46" y="27"/>
                      </a:lnTo>
                      <a:lnTo>
                        <a:pt x="45" y="32"/>
                      </a:lnTo>
                      <a:lnTo>
                        <a:pt x="43" y="35"/>
                      </a:lnTo>
                      <a:lnTo>
                        <a:pt x="40" y="40"/>
                      </a:lnTo>
                      <a:lnTo>
                        <a:pt x="36" y="42"/>
                      </a:lnTo>
                      <a:lnTo>
                        <a:pt x="32" y="44"/>
                      </a:lnTo>
                      <a:lnTo>
                        <a:pt x="27" y="45"/>
                      </a:lnTo>
                      <a:lnTo>
                        <a:pt x="25" y="45"/>
                      </a:lnTo>
                      <a:lnTo>
                        <a:pt x="24" y="45"/>
                      </a:lnTo>
                      <a:lnTo>
                        <a:pt x="24" y="47"/>
                      </a:lnTo>
                      <a:lnTo>
                        <a:pt x="14" y="44"/>
                      </a:lnTo>
                      <a:lnTo>
                        <a:pt x="7" y="40"/>
                      </a:lnTo>
                      <a:lnTo>
                        <a:pt x="1" y="32"/>
                      </a:lnTo>
                      <a:lnTo>
                        <a:pt x="0" y="23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2"/>
                      </a:lnTo>
                      <a:lnTo>
                        <a:pt x="24" y="0"/>
                      </a:lnTo>
                      <a:lnTo>
                        <a:pt x="32" y="2"/>
                      </a:lnTo>
                      <a:lnTo>
                        <a:pt x="40" y="7"/>
                      </a:lnTo>
                      <a:lnTo>
                        <a:pt x="45" y="14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9" name="Freeform 453"/>
                <p:cNvSpPr>
                  <a:spLocks/>
                </p:cNvSpPr>
                <p:nvPr/>
              </p:nvSpPr>
              <p:spPr bwMode="auto">
                <a:xfrm>
                  <a:off x="3168" y="811"/>
                  <a:ext cx="16" cy="15"/>
                </a:xfrm>
                <a:custGeom>
                  <a:avLst/>
                  <a:gdLst>
                    <a:gd name="T0" fmla="*/ 48 w 48"/>
                    <a:gd name="T1" fmla="*/ 23 h 46"/>
                    <a:gd name="T2" fmla="*/ 46 w 48"/>
                    <a:gd name="T3" fmla="*/ 23 h 46"/>
                    <a:gd name="T4" fmla="*/ 46 w 48"/>
                    <a:gd name="T5" fmla="*/ 24 h 46"/>
                    <a:gd name="T6" fmla="*/ 46 w 48"/>
                    <a:gd name="T7" fmla="*/ 27 h 46"/>
                    <a:gd name="T8" fmla="*/ 45 w 48"/>
                    <a:gd name="T9" fmla="*/ 31 h 46"/>
                    <a:gd name="T10" fmla="*/ 43 w 48"/>
                    <a:gd name="T11" fmla="*/ 35 h 46"/>
                    <a:gd name="T12" fmla="*/ 40 w 48"/>
                    <a:gd name="T13" fmla="*/ 39 h 46"/>
                    <a:gd name="T14" fmla="*/ 36 w 48"/>
                    <a:gd name="T15" fmla="*/ 42 h 46"/>
                    <a:gd name="T16" fmla="*/ 32 w 48"/>
                    <a:gd name="T17" fmla="*/ 44 h 46"/>
                    <a:gd name="T18" fmla="*/ 27 w 48"/>
                    <a:gd name="T19" fmla="*/ 45 h 46"/>
                    <a:gd name="T20" fmla="*/ 25 w 48"/>
                    <a:gd name="T21" fmla="*/ 45 h 46"/>
                    <a:gd name="T22" fmla="*/ 24 w 48"/>
                    <a:gd name="T23" fmla="*/ 45 h 46"/>
                    <a:gd name="T24" fmla="*/ 24 w 48"/>
                    <a:gd name="T25" fmla="*/ 46 h 46"/>
                    <a:gd name="T26" fmla="*/ 14 w 48"/>
                    <a:gd name="T27" fmla="*/ 44 h 46"/>
                    <a:gd name="T28" fmla="*/ 7 w 48"/>
                    <a:gd name="T29" fmla="*/ 39 h 46"/>
                    <a:gd name="T30" fmla="*/ 1 w 48"/>
                    <a:gd name="T31" fmla="*/ 31 h 46"/>
                    <a:gd name="T32" fmla="*/ 0 w 48"/>
                    <a:gd name="T33" fmla="*/ 23 h 46"/>
                    <a:gd name="T34" fmla="*/ 1 w 48"/>
                    <a:gd name="T35" fmla="*/ 14 h 46"/>
                    <a:gd name="T36" fmla="*/ 7 w 48"/>
                    <a:gd name="T37" fmla="*/ 7 h 46"/>
                    <a:gd name="T38" fmla="*/ 14 w 48"/>
                    <a:gd name="T39" fmla="*/ 1 h 46"/>
                    <a:gd name="T40" fmla="*/ 24 w 48"/>
                    <a:gd name="T41" fmla="*/ 0 h 46"/>
                    <a:gd name="T42" fmla="*/ 32 w 48"/>
                    <a:gd name="T43" fmla="*/ 1 h 46"/>
                    <a:gd name="T44" fmla="*/ 40 w 48"/>
                    <a:gd name="T45" fmla="*/ 7 h 46"/>
                    <a:gd name="T46" fmla="*/ 45 w 48"/>
                    <a:gd name="T47" fmla="*/ 14 h 46"/>
                    <a:gd name="T48" fmla="*/ 48 w 48"/>
                    <a:gd name="T4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6">
                      <a:moveTo>
                        <a:pt x="48" y="23"/>
                      </a:moveTo>
                      <a:lnTo>
                        <a:pt x="46" y="23"/>
                      </a:lnTo>
                      <a:lnTo>
                        <a:pt x="46" y="24"/>
                      </a:lnTo>
                      <a:lnTo>
                        <a:pt x="46" y="27"/>
                      </a:lnTo>
                      <a:lnTo>
                        <a:pt x="45" y="31"/>
                      </a:lnTo>
                      <a:lnTo>
                        <a:pt x="43" y="35"/>
                      </a:lnTo>
                      <a:lnTo>
                        <a:pt x="40" y="39"/>
                      </a:lnTo>
                      <a:lnTo>
                        <a:pt x="36" y="42"/>
                      </a:lnTo>
                      <a:lnTo>
                        <a:pt x="32" y="44"/>
                      </a:lnTo>
                      <a:lnTo>
                        <a:pt x="27" y="45"/>
                      </a:lnTo>
                      <a:lnTo>
                        <a:pt x="25" y="45"/>
                      </a:lnTo>
                      <a:lnTo>
                        <a:pt x="24" y="45"/>
                      </a:lnTo>
                      <a:lnTo>
                        <a:pt x="24" y="46"/>
                      </a:lnTo>
                      <a:lnTo>
                        <a:pt x="14" y="44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3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1"/>
                      </a:lnTo>
                      <a:lnTo>
                        <a:pt x="24" y="0"/>
                      </a:lnTo>
                      <a:lnTo>
                        <a:pt x="32" y="1"/>
                      </a:lnTo>
                      <a:lnTo>
                        <a:pt x="40" y="7"/>
                      </a:lnTo>
                      <a:lnTo>
                        <a:pt x="45" y="14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0" name="Freeform 454"/>
                <p:cNvSpPr>
                  <a:spLocks/>
                </p:cNvSpPr>
                <p:nvPr/>
              </p:nvSpPr>
              <p:spPr bwMode="auto">
                <a:xfrm>
                  <a:off x="3168" y="780"/>
                  <a:ext cx="16" cy="16"/>
                </a:xfrm>
                <a:custGeom>
                  <a:avLst/>
                  <a:gdLst>
                    <a:gd name="T0" fmla="*/ 48 w 48"/>
                    <a:gd name="T1" fmla="*/ 23 h 46"/>
                    <a:gd name="T2" fmla="*/ 46 w 48"/>
                    <a:gd name="T3" fmla="*/ 23 h 46"/>
                    <a:gd name="T4" fmla="*/ 46 w 48"/>
                    <a:gd name="T5" fmla="*/ 24 h 46"/>
                    <a:gd name="T6" fmla="*/ 46 w 48"/>
                    <a:gd name="T7" fmla="*/ 26 h 46"/>
                    <a:gd name="T8" fmla="*/ 45 w 48"/>
                    <a:gd name="T9" fmla="*/ 31 h 46"/>
                    <a:gd name="T10" fmla="*/ 43 w 48"/>
                    <a:gd name="T11" fmla="*/ 34 h 46"/>
                    <a:gd name="T12" fmla="*/ 40 w 48"/>
                    <a:gd name="T13" fmla="*/ 39 h 46"/>
                    <a:gd name="T14" fmla="*/ 36 w 48"/>
                    <a:gd name="T15" fmla="*/ 41 h 46"/>
                    <a:gd name="T16" fmla="*/ 32 w 48"/>
                    <a:gd name="T17" fmla="*/ 43 h 46"/>
                    <a:gd name="T18" fmla="*/ 27 w 48"/>
                    <a:gd name="T19" fmla="*/ 45 h 46"/>
                    <a:gd name="T20" fmla="*/ 25 w 48"/>
                    <a:gd name="T21" fmla="*/ 45 h 46"/>
                    <a:gd name="T22" fmla="*/ 24 w 48"/>
                    <a:gd name="T23" fmla="*/ 45 h 46"/>
                    <a:gd name="T24" fmla="*/ 24 w 48"/>
                    <a:gd name="T25" fmla="*/ 46 h 46"/>
                    <a:gd name="T26" fmla="*/ 14 w 48"/>
                    <a:gd name="T27" fmla="*/ 43 h 46"/>
                    <a:gd name="T28" fmla="*/ 7 w 48"/>
                    <a:gd name="T29" fmla="*/ 39 h 46"/>
                    <a:gd name="T30" fmla="*/ 1 w 48"/>
                    <a:gd name="T31" fmla="*/ 31 h 46"/>
                    <a:gd name="T32" fmla="*/ 0 w 48"/>
                    <a:gd name="T33" fmla="*/ 23 h 46"/>
                    <a:gd name="T34" fmla="*/ 1 w 48"/>
                    <a:gd name="T35" fmla="*/ 13 h 46"/>
                    <a:gd name="T36" fmla="*/ 7 w 48"/>
                    <a:gd name="T37" fmla="*/ 7 h 46"/>
                    <a:gd name="T38" fmla="*/ 14 w 48"/>
                    <a:gd name="T39" fmla="*/ 1 h 46"/>
                    <a:gd name="T40" fmla="*/ 24 w 48"/>
                    <a:gd name="T41" fmla="*/ 0 h 46"/>
                    <a:gd name="T42" fmla="*/ 32 w 48"/>
                    <a:gd name="T43" fmla="*/ 1 h 46"/>
                    <a:gd name="T44" fmla="*/ 40 w 48"/>
                    <a:gd name="T45" fmla="*/ 7 h 46"/>
                    <a:gd name="T46" fmla="*/ 45 w 48"/>
                    <a:gd name="T47" fmla="*/ 13 h 46"/>
                    <a:gd name="T48" fmla="*/ 48 w 48"/>
                    <a:gd name="T4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6">
                      <a:moveTo>
                        <a:pt x="48" y="23"/>
                      </a:moveTo>
                      <a:lnTo>
                        <a:pt x="46" y="23"/>
                      </a:lnTo>
                      <a:lnTo>
                        <a:pt x="46" y="24"/>
                      </a:lnTo>
                      <a:lnTo>
                        <a:pt x="46" y="26"/>
                      </a:lnTo>
                      <a:lnTo>
                        <a:pt x="45" y="31"/>
                      </a:lnTo>
                      <a:lnTo>
                        <a:pt x="43" y="34"/>
                      </a:lnTo>
                      <a:lnTo>
                        <a:pt x="40" y="39"/>
                      </a:lnTo>
                      <a:lnTo>
                        <a:pt x="36" y="41"/>
                      </a:lnTo>
                      <a:lnTo>
                        <a:pt x="32" y="43"/>
                      </a:lnTo>
                      <a:lnTo>
                        <a:pt x="27" y="45"/>
                      </a:lnTo>
                      <a:lnTo>
                        <a:pt x="25" y="45"/>
                      </a:lnTo>
                      <a:lnTo>
                        <a:pt x="24" y="45"/>
                      </a:lnTo>
                      <a:lnTo>
                        <a:pt x="24" y="46"/>
                      </a:lnTo>
                      <a:lnTo>
                        <a:pt x="14" y="43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3"/>
                      </a:lnTo>
                      <a:lnTo>
                        <a:pt x="1" y="13"/>
                      </a:lnTo>
                      <a:lnTo>
                        <a:pt x="7" y="7"/>
                      </a:lnTo>
                      <a:lnTo>
                        <a:pt x="14" y="1"/>
                      </a:lnTo>
                      <a:lnTo>
                        <a:pt x="24" y="0"/>
                      </a:lnTo>
                      <a:lnTo>
                        <a:pt x="32" y="1"/>
                      </a:lnTo>
                      <a:lnTo>
                        <a:pt x="40" y="7"/>
                      </a:lnTo>
                      <a:lnTo>
                        <a:pt x="45" y="13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" name="Freeform 455"/>
                <p:cNvSpPr>
                  <a:spLocks/>
                </p:cNvSpPr>
                <p:nvPr/>
              </p:nvSpPr>
              <p:spPr bwMode="auto">
                <a:xfrm>
                  <a:off x="3168" y="749"/>
                  <a:ext cx="16" cy="16"/>
                </a:xfrm>
                <a:custGeom>
                  <a:avLst/>
                  <a:gdLst>
                    <a:gd name="T0" fmla="*/ 48 w 48"/>
                    <a:gd name="T1" fmla="*/ 23 h 46"/>
                    <a:gd name="T2" fmla="*/ 46 w 48"/>
                    <a:gd name="T3" fmla="*/ 23 h 46"/>
                    <a:gd name="T4" fmla="*/ 46 w 48"/>
                    <a:gd name="T5" fmla="*/ 24 h 46"/>
                    <a:gd name="T6" fmla="*/ 46 w 48"/>
                    <a:gd name="T7" fmla="*/ 27 h 46"/>
                    <a:gd name="T8" fmla="*/ 45 w 48"/>
                    <a:gd name="T9" fmla="*/ 31 h 46"/>
                    <a:gd name="T10" fmla="*/ 43 w 48"/>
                    <a:gd name="T11" fmla="*/ 35 h 46"/>
                    <a:gd name="T12" fmla="*/ 40 w 48"/>
                    <a:gd name="T13" fmla="*/ 39 h 46"/>
                    <a:gd name="T14" fmla="*/ 36 w 48"/>
                    <a:gd name="T15" fmla="*/ 42 h 46"/>
                    <a:gd name="T16" fmla="*/ 32 w 48"/>
                    <a:gd name="T17" fmla="*/ 44 h 46"/>
                    <a:gd name="T18" fmla="*/ 27 w 48"/>
                    <a:gd name="T19" fmla="*/ 45 h 46"/>
                    <a:gd name="T20" fmla="*/ 25 w 48"/>
                    <a:gd name="T21" fmla="*/ 45 h 46"/>
                    <a:gd name="T22" fmla="*/ 24 w 48"/>
                    <a:gd name="T23" fmla="*/ 45 h 46"/>
                    <a:gd name="T24" fmla="*/ 24 w 48"/>
                    <a:gd name="T25" fmla="*/ 46 h 46"/>
                    <a:gd name="T26" fmla="*/ 14 w 48"/>
                    <a:gd name="T27" fmla="*/ 44 h 46"/>
                    <a:gd name="T28" fmla="*/ 7 w 48"/>
                    <a:gd name="T29" fmla="*/ 39 h 46"/>
                    <a:gd name="T30" fmla="*/ 1 w 48"/>
                    <a:gd name="T31" fmla="*/ 31 h 46"/>
                    <a:gd name="T32" fmla="*/ 0 w 48"/>
                    <a:gd name="T33" fmla="*/ 23 h 46"/>
                    <a:gd name="T34" fmla="*/ 1 w 48"/>
                    <a:gd name="T35" fmla="*/ 14 h 46"/>
                    <a:gd name="T36" fmla="*/ 7 w 48"/>
                    <a:gd name="T37" fmla="*/ 7 h 46"/>
                    <a:gd name="T38" fmla="*/ 14 w 48"/>
                    <a:gd name="T39" fmla="*/ 1 h 46"/>
                    <a:gd name="T40" fmla="*/ 24 w 48"/>
                    <a:gd name="T41" fmla="*/ 0 h 46"/>
                    <a:gd name="T42" fmla="*/ 32 w 48"/>
                    <a:gd name="T43" fmla="*/ 1 h 46"/>
                    <a:gd name="T44" fmla="*/ 40 w 48"/>
                    <a:gd name="T45" fmla="*/ 7 h 46"/>
                    <a:gd name="T46" fmla="*/ 45 w 48"/>
                    <a:gd name="T47" fmla="*/ 14 h 46"/>
                    <a:gd name="T48" fmla="*/ 48 w 48"/>
                    <a:gd name="T4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6">
                      <a:moveTo>
                        <a:pt x="48" y="23"/>
                      </a:moveTo>
                      <a:lnTo>
                        <a:pt x="46" y="23"/>
                      </a:lnTo>
                      <a:lnTo>
                        <a:pt x="46" y="24"/>
                      </a:lnTo>
                      <a:lnTo>
                        <a:pt x="46" y="27"/>
                      </a:lnTo>
                      <a:lnTo>
                        <a:pt x="45" y="31"/>
                      </a:lnTo>
                      <a:lnTo>
                        <a:pt x="43" y="35"/>
                      </a:lnTo>
                      <a:lnTo>
                        <a:pt x="40" y="39"/>
                      </a:lnTo>
                      <a:lnTo>
                        <a:pt x="36" y="42"/>
                      </a:lnTo>
                      <a:lnTo>
                        <a:pt x="32" y="44"/>
                      </a:lnTo>
                      <a:lnTo>
                        <a:pt x="27" y="45"/>
                      </a:lnTo>
                      <a:lnTo>
                        <a:pt x="25" y="45"/>
                      </a:lnTo>
                      <a:lnTo>
                        <a:pt x="24" y="45"/>
                      </a:lnTo>
                      <a:lnTo>
                        <a:pt x="24" y="46"/>
                      </a:lnTo>
                      <a:lnTo>
                        <a:pt x="14" y="44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3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1"/>
                      </a:lnTo>
                      <a:lnTo>
                        <a:pt x="24" y="0"/>
                      </a:lnTo>
                      <a:lnTo>
                        <a:pt x="32" y="1"/>
                      </a:lnTo>
                      <a:lnTo>
                        <a:pt x="40" y="7"/>
                      </a:lnTo>
                      <a:lnTo>
                        <a:pt x="45" y="14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" name="Freeform 456"/>
                <p:cNvSpPr>
                  <a:spLocks/>
                </p:cNvSpPr>
                <p:nvPr/>
              </p:nvSpPr>
              <p:spPr bwMode="auto">
                <a:xfrm>
                  <a:off x="3168" y="719"/>
                  <a:ext cx="16" cy="15"/>
                </a:xfrm>
                <a:custGeom>
                  <a:avLst/>
                  <a:gdLst>
                    <a:gd name="T0" fmla="*/ 48 w 48"/>
                    <a:gd name="T1" fmla="*/ 23 h 46"/>
                    <a:gd name="T2" fmla="*/ 46 w 48"/>
                    <a:gd name="T3" fmla="*/ 23 h 46"/>
                    <a:gd name="T4" fmla="*/ 46 w 48"/>
                    <a:gd name="T5" fmla="*/ 24 h 46"/>
                    <a:gd name="T6" fmla="*/ 46 w 48"/>
                    <a:gd name="T7" fmla="*/ 26 h 46"/>
                    <a:gd name="T8" fmla="*/ 45 w 48"/>
                    <a:gd name="T9" fmla="*/ 31 h 46"/>
                    <a:gd name="T10" fmla="*/ 43 w 48"/>
                    <a:gd name="T11" fmla="*/ 34 h 46"/>
                    <a:gd name="T12" fmla="*/ 40 w 48"/>
                    <a:gd name="T13" fmla="*/ 39 h 46"/>
                    <a:gd name="T14" fmla="*/ 36 w 48"/>
                    <a:gd name="T15" fmla="*/ 41 h 46"/>
                    <a:gd name="T16" fmla="*/ 32 w 48"/>
                    <a:gd name="T17" fmla="*/ 44 h 46"/>
                    <a:gd name="T18" fmla="*/ 27 w 48"/>
                    <a:gd name="T19" fmla="*/ 45 h 46"/>
                    <a:gd name="T20" fmla="*/ 25 w 48"/>
                    <a:gd name="T21" fmla="*/ 45 h 46"/>
                    <a:gd name="T22" fmla="*/ 24 w 48"/>
                    <a:gd name="T23" fmla="*/ 45 h 46"/>
                    <a:gd name="T24" fmla="*/ 24 w 48"/>
                    <a:gd name="T25" fmla="*/ 46 h 46"/>
                    <a:gd name="T26" fmla="*/ 14 w 48"/>
                    <a:gd name="T27" fmla="*/ 44 h 46"/>
                    <a:gd name="T28" fmla="*/ 7 w 48"/>
                    <a:gd name="T29" fmla="*/ 39 h 46"/>
                    <a:gd name="T30" fmla="*/ 1 w 48"/>
                    <a:gd name="T31" fmla="*/ 31 h 46"/>
                    <a:gd name="T32" fmla="*/ 0 w 48"/>
                    <a:gd name="T33" fmla="*/ 23 h 46"/>
                    <a:gd name="T34" fmla="*/ 1 w 48"/>
                    <a:gd name="T35" fmla="*/ 14 h 46"/>
                    <a:gd name="T36" fmla="*/ 7 w 48"/>
                    <a:gd name="T37" fmla="*/ 7 h 46"/>
                    <a:gd name="T38" fmla="*/ 14 w 48"/>
                    <a:gd name="T39" fmla="*/ 1 h 46"/>
                    <a:gd name="T40" fmla="*/ 24 w 48"/>
                    <a:gd name="T41" fmla="*/ 0 h 46"/>
                    <a:gd name="T42" fmla="*/ 32 w 48"/>
                    <a:gd name="T43" fmla="*/ 1 h 46"/>
                    <a:gd name="T44" fmla="*/ 40 w 48"/>
                    <a:gd name="T45" fmla="*/ 7 h 46"/>
                    <a:gd name="T46" fmla="*/ 45 w 48"/>
                    <a:gd name="T47" fmla="*/ 14 h 46"/>
                    <a:gd name="T48" fmla="*/ 48 w 48"/>
                    <a:gd name="T4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6">
                      <a:moveTo>
                        <a:pt x="48" y="23"/>
                      </a:moveTo>
                      <a:lnTo>
                        <a:pt x="46" y="23"/>
                      </a:lnTo>
                      <a:lnTo>
                        <a:pt x="46" y="24"/>
                      </a:lnTo>
                      <a:lnTo>
                        <a:pt x="46" y="26"/>
                      </a:lnTo>
                      <a:lnTo>
                        <a:pt x="45" y="31"/>
                      </a:lnTo>
                      <a:lnTo>
                        <a:pt x="43" y="34"/>
                      </a:lnTo>
                      <a:lnTo>
                        <a:pt x="40" y="39"/>
                      </a:lnTo>
                      <a:lnTo>
                        <a:pt x="36" y="41"/>
                      </a:lnTo>
                      <a:lnTo>
                        <a:pt x="32" y="44"/>
                      </a:lnTo>
                      <a:lnTo>
                        <a:pt x="27" y="45"/>
                      </a:lnTo>
                      <a:lnTo>
                        <a:pt x="25" y="45"/>
                      </a:lnTo>
                      <a:lnTo>
                        <a:pt x="24" y="45"/>
                      </a:lnTo>
                      <a:lnTo>
                        <a:pt x="24" y="46"/>
                      </a:lnTo>
                      <a:lnTo>
                        <a:pt x="14" y="44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3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1"/>
                      </a:lnTo>
                      <a:lnTo>
                        <a:pt x="24" y="0"/>
                      </a:lnTo>
                      <a:lnTo>
                        <a:pt x="32" y="1"/>
                      </a:lnTo>
                      <a:lnTo>
                        <a:pt x="40" y="7"/>
                      </a:lnTo>
                      <a:lnTo>
                        <a:pt x="45" y="14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3" name="Freeform 457"/>
                <p:cNvSpPr>
                  <a:spLocks/>
                </p:cNvSpPr>
                <p:nvPr/>
              </p:nvSpPr>
              <p:spPr bwMode="auto">
                <a:xfrm>
                  <a:off x="3168" y="688"/>
                  <a:ext cx="16" cy="15"/>
                </a:xfrm>
                <a:custGeom>
                  <a:avLst/>
                  <a:gdLst>
                    <a:gd name="T0" fmla="*/ 48 w 48"/>
                    <a:gd name="T1" fmla="*/ 24 h 47"/>
                    <a:gd name="T2" fmla="*/ 46 w 48"/>
                    <a:gd name="T3" fmla="*/ 24 h 47"/>
                    <a:gd name="T4" fmla="*/ 46 w 48"/>
                    <a:gd name="T5" fmla="*/ 25 h 47"/>
                    <a:gd name="T6" fmla="*/ 46 w 48"/>
                    <a:gd name="T7" fmla="*/ 27 h 47"/>
                    <a:gd name="T8" fmla="*/ 45 w 48"/>
                    <a:gd name="T9" fmla="*/ 32 h 47"/>
                    <a:gd name="T10" fmla="*/ 43 w 48"/>
                    <a:gd name="T11" fmla="*/ 35 h 47"/>
                    <a:gd name="T12" fmla="*/ 40 w 48"/>
                    <a:gd name="T13" fmla="*/ 40 h 47"/>
                    <a:gd name="T14" fmla="*/ 36 w 48"/>
                    <a:gd name="T15" fmla="*/ 42 h 47"/>
                    <a:gd name="T16" fmla="*/ 32 w 48"/>
                    <a:gd name="T17" fmla="*/ 44 h 47"/>
                    <a:gd name="T18" fmla="*/ 27 w 48"/>
                    <a:gd name="T19" fmla="*/ 46 h 47"/>
                    <a:gd name="T20" fmla="*/ 25 w 48"/>
                    <a:gd name="T21" fmla="*/ 46 h 47"/>
                    <a:gd name="T22" fmla="*/ 24 w 48"/>
                    <a:gd name="T23" fmla="*/ 46 h 47"/>
                    <a:gd name="T24" fmla="*/ 24 w 48"/>
                    <a:gd name="T25" fmla="*/ 47 h 47"/>
                    <a:gd name="T26" fmla="*/ 14 w 48"/>
                    <a:gd name="T27" fmla="*/ 44 h 47"/>
                    <a:gd name="T28" fmla="*/ 7 w 48"/>
                    <a:gd name="T29" fmla="*/ 40 h 47"/>
                    <a:gd name="T30" fmla="*/ 1 w 48"/>
                    <a:gd name="T31" fmla="*/ 32 h 47"/>
                    <a:gd name="T32" fmla="*/ 0 w 48"/>
                    <a:gd name="T33" fmla="*/ 24 h 47"/>
                    <a:gd name="T34" fmla="*/ 1 w 48"/>
                    <a:gd name="T35" fmla="*/ 14 h 47"/>
                    <a:gd name="T36" fmla="*/ 7 w 48"/>
                    <a:gd name="T37" fmla="*/ 7 h 47"/>
                    <a:gd name="T38" fmla="*/ 14 w 48"/>
                    <a:gd name="T39" fmla="*/ 2 h 47"/>
                    <a:gd name="T40" fmla="*/ 24 w 48"/>
                    <a:gd name="T41" fmla="*/ 0 h 47"/>
                    <a:gd name="T42" fmla="*/ 32 w 48"/>
                    <a:gd name="T43" fmla="*/ 2 h 47"/>
                    <a:gd name="T44" fmla="*/ 40 w 48"/>
                    <a:gd name="T45" fmla="*/ 7 h 47"/>
                    <a:gd name="T46" fmla="*/ 45 w 48"/>
                    <a:gd name="T47" fmla="*/ 14 h 47"/>
                    <a:gd name="T48" fmla="*/ 48 w 48"/>
                    <a:gd name="T49" fmla="*/ 2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7">
                      <a:moveTo>
                        <a:pt x="48" y="24"/>
                      </a:moveTo>
                      <a:lnTo>
                        <a:pt x="46" y="24"/>
                      </a:lnTo>
                      <a:lnTo>
                        <a:pt x="46" y="25"/>
                      </a:lnTo>
                      <a:lnTo>
                        <a:pt x="46" y="27"/>
                      </a:lnTo>
                      <a:lnTo>
                        <a:pt x="45" y="32"/>
                      </a:lnTo>
                      <a:lnTo>
                        <a:pt x="43" y="35"/>
                      </a:lnTo>
                      <a:lnTo>
                        <a:pt x="40" y="40"/>
                      </a:lnTo>
                      <a:lnTo>
                        <a:pt x="36" y="42"/>
                      </a:lnTo>
                      <a:lnTo>
                        <a:pt x="32" y="44"/>
                      </a:lnTo>
                      <a:lnTo>
                        <a:pt x="27" y="46"/>
                      </a:lnTo>
                      <a:lnTo>
                        <a:pt x="25" y="46"/>
                      </a:lnTo>
                      <a:lnTo>
                        <a:pt x="24" y="46"/>
                      </a:lnTo>
                      <a:lnTo>
                        <a:pt x="24" y="47"/>
                      </a:lnTo>
                      <a:lnTo>
                        <a:pt x="14" y="44"/>
                      </a:lnTo>
                      <a:lnTo>
                        <a:pt x="7" y="40"/>
                      </a:lnTo>
                      <a:lnTo>
                        <a:pt x="1" y="32"/>
                      </a:lnTo>
                      <a:lnTo>
                        <a:pt x="0" y="24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2"/>
                      </a:lnTo>
                      <a:lnTo>
                        <a:pt x="24" y="0"/>
                      </a:lnTo>
                      <a:lnTo>
                        <a:pt x="32" y="2"/>
                      </a:lnTo>
                      <a:lnTo>
                        <a:pt x="40" y="7"/>
                      </a:lnTo>
                      <a:lnTo>
                        <a:pt x="45" y="14"/>
                      </a:lnTo>
                      <a:lnTo>
                        <a:pt x="48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4" name="Freeform 458"/>
                <p:cNvSpPr>
                  <a:spLocks/>
                </p:cNvSpPr>
                <p:nvPr/>
              </p:nvSpPr>
              <p:spPr bwMode="auto">
                <a:xfrm>
                  <a:off x="3168" y="657"/>
                  <a:ext cx="16" cy="15"/>
                </a:xfrm>
                <a:custGeom>
                  <a:avLst/>
                  <a:gdLst>
                    <a:gd name="T0" fmla="*/ 48 w 48"/>
                    <a:gd name="T1" fmla="*/ 23 h 46"/>
                    <a:gd name="T2" fmla="*/ 46 w 48"/>
                    <a:gd name="T3" fmla="*/ 23 h 46"/>
                    <a:gd name="T4" fmla="*/ 46 w 48"/>
                    <a:gd name="T5" fmla="*/ 24 h 46"/>
                    <a:gd name="T6" fmla="*/ 46 w 48"/>
                    <a:gd name="T7" fmla="*/ 27 h 46"/>
                    <a:gd name="T8" fmla="*/ 45 w 48"/>
                    <a:gd name="T9" fmla="*/ 31 h 46"/>
                    <a:gd name="T10" fmla="*/ 43 w 48"/>
                    <a:gd name="T11" fmla="*/ 35 h 46"/>
                    <a:gd name="T12" fmla="*/ 40 w 48"/>
                    <a:gd name="T13" fmla="*/ 39 h 46"/>
                    <a:gd name="T14" fmla="*/ 36 w 48"/>
                    <a:gd name="T15" fmla="*/ 42 h 46"/>
                    <a:gd name="T16" fmla="*/ 32 w 48"/>
                    <a:gd name="T17" fmla="*/ 44 h 46"/>
                    <a:gd name="T18" fmla="*/ 27 w 48"/>
                    <a:gd name="T19" fmla="*/ 45 h 46"/>
                    <a:gd name="T20" fmla="*/ 25 w 48"/>
                    <a:gd name="T21" fmla="*/ 45 h 46"/>
                    <a:gd name="T22" fmla="*/ 24 w 48"/>
                    <a:gd name="T23" fmla="*/ 45 h 46"/>
                    <a:gd name="T24" fmla="*/ 24 w 48"/>
                    <a:gd name="T25" fmla="*/ 46 h 46"/>
                    <a:gd name="T26" fmla="*/ 14 w 48"/>
                    <a:gd name="T27" fmla="*/ 44 h 46"/>
                    <a:gd name="T28" fmla="*/ 7 w 48"/>
                    <a:gd name="T29" fmla="*/ 39 h 46"/>
                    <a:gd name="T30" fmla="*/ 1 w 48"/>
                    <a:gd name="T31" fmla="*/ 31 h 46"/>
                    <a:gd name="T32" fmla="*/ 0 w 48"/>
                    <a:gd name="T33" fmla="*/ 23 h 46"/>
                    <a:gd name="T34" fmla="*/ 1 w 48"/>
                    <a:gd name="T35" fmla="*/ 14 h 46"/>
                    <a:gd name="T36" fmla="*/ 7 w 48"/>
                    <a:gd name="T37" fmla="*/ 7 h 46"/>
                    <a:gd name="T38" fmla="*/ 14 w 48"/>
                    <a:gd name="T39" fmla="*/ 1 h 46"/>
                    <a:gd name="T40" fmla="*/ 24 w 48"/>
                    <a:gd name="T41" fmla="*/ 0 h 46"/>
                    <a:gd name="T42" fmla="*/ 32 w 48"/>
                    <a:gd name="T43" fmla="*/ 1 h 46"/>
                    <a:gd name="T44" fmla="*/ 40 w 48"/>
                    <a:gd name="T45" fmla="*/ 7 h 46"/>
                    <a:gd name="T46" fmla="*/ 45 w 48"/>
                    <a:gd name="T47" fmla="*/ 14 h 46"/>
                    <a:gd name="T48" fmla="*/ 48 w 48"/>
                    <a:gd name="T4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6">
                      <a:moveTo>
                        <a:pt x="48" y="23"/>
                      </a:moveTo>
                      <a:lnTo>
                        <a:pt x="46" y="23"/>
                      </a:lnTo>
                      <a:lnTo>
                        <a:pt x="46" y="24"/>
                      </a:lnTo>
                      <a:lnTo>
                        <a:pt x="46" y="27"/>
                      </a:lnTo>
                      <a:lnTo>
                        <a:pt x="45" y="31"/>
                      </a:lnTo>
                      <a:lnTo>
                        <a:pt x="43" y="35"/>
                      </a:lnTo>
                      <a:lnTo>
                        <a:pt x="40" y="39"/>
                      </a:lnTo>
                      <a:lnTo>
                        <a:pt x="36" y="42"/>
                      </a:lnTo>
                      <a:lnTo>
                        <a:pt x="32" y="44"/>
                      </a:lnTo>
                      <a:lnTo>
                        <a:pt x="27" y="45"/>
                      </a:lnTo>
                      <a:lnTo>
                        <a:pt x="25" y="45"/>
                      </a:lnTo>
                      <a:lnTo>
                        <a:pt x="24" y="45"/>
                      </a:lnTo>
                      <a:lnTo>
                        <a:pt x="24" y="46"/>
                      </a:lnTo>
                      <a:lnTo>
                        <a:pt x="14" y="44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3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1"/>
                      </a:lnTo>
                      <a:lnTo>
                        <a:pt x="24" y="0"/>
                      </a:lnTo>
                      <a:lnTo>
                        <a:pt x="32" y="1"/>
                      </a:lnTo>
                      <a:lnTo>
                        <a:pt x="40" y="7"/>
                      </a:lnTo>
                      <a:lnTo>
                        <a:pt x="45" y="14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5" name="Freeform 459"/>
                <p:cNvSpPr>
                  <a:spLocks/>
                </p:cNvSpPr>
                <p:nvPr/>
              </p:nvSpPr>
              <p:spPr bwMode="auto">
                <a:xfrm>
                  <a:off x="3168" y="626"/>
                  <a:ext cx="16" cy="16"/>
                </a:xfrm>
                <a:custGeom>
                  <a:avLst/>
                  <a:gdLst>
                    <a:gd name="T0" fmla="*/ 48 w 48"/>
                    <a:gd name="T1" fmla="*/ 23 h 46"/>
                    <a:gd name="T2" fmla="*/ 46 w 48"/>
                    <a:gd name="T3" fmla="*/ 23 h 46"/>
                    <a:gd name="T4" fmla="*/ 46 w 48"/>
                    <a:gd name="T5" fmla="*/ 24 h 46"/>
                    <a:gd name="T6" fmla="*/ 46 w 48"/>
                    <a:gd name="T7" fmla="*/ 26 h 46"/>
                    <a:gd name="T8" fmla="*/ 45 w 48"/>
                    <a:gd name="T9" fmla="*/ 31 h 46"/>
                    <a:gd name="T10" fmla="*/ 43 w 48"/>
                    <a:gd name="T11" fmla="*/ 34 h 46"/>
                    <a:gd name="T12" fmla="*/ 40 w 48"/>
                    <a:gd name="T13" fmla="*/ 39 h 46"/>
                    <a:gd name="T14" fmla="*/ 36 w 48"/>
                    <a:gd name="T15" fmla="*/ 41 h 46"/>
                    <a:gd name="T16" fmla="*/ 32 w 48"/>
                    <a:gd name="T17" fmla="*/ 44 h 46"/>
                    <a:gd name="T18" fmla="*/ 27 w 48"/>
                    <a:gd name="T19" fmla="*/ 45 h 46"/>
                    <a:gd name="T20" fmla="*/ 25 w 48"/>
                    <a:gd name="T21" fmla="*/ 45 h 46"/>
                    <a:gd name="T22" fmla="*/ 24 w 48"/>
                    <a:gd name="T23" fmla="*/ 45 h 46"/>
                    <a:gd name="T24" fmla="*/ 24 w 48"/>
                    <a:gd name="T25" fmla="*/ 46 h 46"/>
                    <a:gd name="T26" fmla="*/ 14 w 48"/>
                    <a:gd name="T27" fmla="*/ 44 h 46"/>
                    <a:gd name="T28" fmla="*/ 7 w 48"/>
                    <a:gd name="T29" fmla="*/ 39 h 46"/>
                    <a:gd name="T30" fmla="*/ 1 w 48"/>
                    <a:gd name="T31" fmla="*/ 31 h 46"/>
                    <a:gd name="T32" fmla="*/ 0 w 48"/>
                    <a:gd name="T33" fmla="*/ 23 h 46"/>
                    <a:gd name="T34" fmla="*/ 1 w 48"/>
                    <a:gd name="T35" fmla="*/ 14 h 46"/>
                    <a:gd name="T36" fmla="*/ 7 w 48"/>
                    <a:gd name="T37" fmla="*/ 7 h 46"/>
                    <a:gd name="T38" fmla="*/ 14 w 48"/>
                    <a:gd name="T39" fmla="*/ 1 h 46"/>
                    <a:gd name="T40" fmla="*/ 24 w 48"/>
                    <a:gd name="T41" fmla="*/ 0 h 46"/>
                    <a:gd name="T42" fmla="*/ 32 w 48"/>
                    <a:gd name="T43" fmla="*/ 1 h 46"/>
                    <a:gd name="T44" fmla="*/ 40 w 48"/>
                    <a:gd name="T45" fmla="*/ 7 h 46"/>
                    <a:gd name="T46" fmla="*/ 45 w 48"/>
                    <a:gd name="T47" fmla="*/ 14 h 46"/>
                    <a:gd name="T48" fmla="*/ 48 w 48"/>
                    <a:gd name="T4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6">
                      <a:moveTo>
                        <a:pt x="48" y="23"/>
                      </a:moveTo>
                      <a:lnTo>
                        <a:pt x="46" y="23"/>
                      </a:lnTo>
                      <a:lnTo>
                        <a:pt x="46" y="24"/>
                      </a:lnTo>
                      <a:lnTo>
                        <a:pt x="46" y="26"/>
                      </a:lnTo>
                      <a:lnTo>
                        <a:pt x="45" y="31"/>
                      </a:lnTo>
                      <a:lnTo>
                        <a:pt x="43" y="34"/>
                      </a:lnTo>
                      <a:lnTo>
                        <a:pt x="40" y="39"/>
                      </a:lnTo>
                      <a:lnTo>
                        <a:pt x="36" y="41"/>
                      </a:lnTo>
                      <a:lnTo>
                        <a:pt x="32" y="44"/>
                      </a:lnTo>
                      <a:lnTo>
                        <a:pt x="27" y="45"/>
                      </a:lnTo>
                      <a:lnTo>
                        <a:pt x="25" y="45"/>
                      </a:lnTo>
                      <a:lnTo>
                        <a:pt x="24" y="45"/>
                      </a:lnTo>
                      <a:lnTo>
                        <a:pt x="24" y="46"/>
                      </a:lnTo>
                      <a:lnTo>
                        <a:pt x="14" y="44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3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1"/>
                      </a:lnTo>
                      <a:lnTo>
                        <a:pt x="24" y="0"/>
                      </a:lnTo>
                      <a:lnTo>
                        <a:pt x="32" y="1"/>
                      </a:lnTo>
                      <a:lnTo>
                        <a:pt x="40" y="7"/>
                      </a:lnTo>
                      <a:lnTo>
                        <a:pt x="45" y="14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6" name="Freeform 460"/>
                <p:cNvSpPr>
                  <a:spLocks/>
                </p:cNvSpPr>
                <p:nvPr/>
              </p:nvSpPr>
              <p:spPr bwMode="auto">
                <a:xfrm>
                  <a:off x="3168" y="595"/>
                  <a:ext cx="16" cy="16"/>
                </a:xfrm>
                <a:custGeom>
                  <a:avLst/>
                  <a:gdLst>
                    <a:gd name="T0" fmla="*/ 48 w 48"/>
                    <a:gd name="T1" fmla="*/ 23 h 47"/>
                    <a:gd name="T2" fmla="*/ 46 w 48"/>
                    <a:gd name="T3" fmla="*/ 23 h 47"/>
                    <a:gd name="T4" fmla="*/ 46 w 48"/>
                    <a:gd name="T5" fmla="*/ 25 h 47"/>
                    <a:gd name="T6" fmla="*/ 46 w 48"/>
                    <a:gd name="T7" fmla="*/ 27 h 47"/>
                    <a:gd name="T8" fmla="*/ 45 w 48"/>
                    <a:gd name="T9" fmla="*/ 32 h 47"/>
                    <a:gd name="T10" fmla="*/ 43 w 48"/>
                    <a:gd name="T11" fmla="*/ 35 h 47"/>
                    <a:gd name="T12" fmla="*/ 40 w 48"/>
                    <a:gd name="T13" fmla="*/ 40 h 47"/>
                    <a:gd name="T14" fmla="*/ 36 w 48"/>
                    <a:gd name="T15" fmla="*/ 42 h 47"/>
                    <a:gd name="T16" fmla="*/ 32 w 48"/>
                    <a:gd name="T17" fmla="*/ 44 h 47"/>
                    <a:gd name="T18" fmla="*/ 27 w 48"/>
                    <a:gd name="T19" fmla="*/ 45 h 47"/>
                    <a:gd name="T20" fmla="*/ 25 w 48"/>
                    <a:gd name="T21" fmla="*/ 45 h 47"/>
                    <a:gd name="T22" fmla="*/ 24 w 48"/>
                    <a:gd name="T23" fmla="*/ 45 h 47"/>
                    <a:gd name="T24" fmla="*/ 24 w 48"/>
                    <a:gd name="T25" fmla="*/ 47 h 47"/>
                    <a:gd name="T26" fmla="*/ 14 w 48"/>
                    <a:gd name="T27" fmla="*/ 44 h 47"/>
                    <a:gd name="T28" fmla="*/ 7 w 48"/>
                    <a:gd name="T29" fmla="*/ 40 h 47"/>
                    <a:gd name="T30" fmla="*/ 1 w 48"/>
                    <a:gd name="T31" fmla="*/ 32 h 47"/>
                    <a:gd name="T32" fmla="*/ 0 w 48"/>
                    <a:gd name="T33" fmla="*/ 23 h 47"/>
                    <a:gd name="T34" fmla="*/ 1 w 48"/>
                    <a:gd name="T35" fmla="*/ 14 h 47"/>
                    <a:gd name="T36" fmla="*/ 7 w 48"/>
                    <a:gd name="T37" fmla="*/ 7 h 47"/>
                    <a:gd name="T38" fmla="*/ 14 w 48"/>
                    <a:gd name="T39" fmla="*/ 1 h 47"/>
                    <a:gd name="T40" fmla="*/ 24 w 48"/>
                    <a:gd name="T41" fmla="*/ 0 h 47"/>
                    <a:gd name="T42" fmla="*/ 32 w 48"/>
                    <a:gd name="T43" fmla="*/ 1 h 47"/>
                    <a:gd name="T44" fmla="*/ 40 w 48"/>
                    <a:gd name="T45" fmla="*/ 7 h 47"/>
                    <a:gd name="T46" fmla="*/ 45 w 48"/>
                    <a:gd name="T47" fmla="*/ 14 h 47"/>
                    <a:gd name="T48" fmla="*/ 48 w 48"/>
                    <a:gd name="T49" fmla="*/ 23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7">
                      <a:moveTo>
                        <a:pt x="48" y="23"/>
                      </a:moveTo>
                      <a:lnTo>
                        <a:pt x="46" y="23"/>
                      </a:lnTo>
                      <a:lnTo>
                        <a:pt x="46" y="25"/>
                      </a:lnTo>
                      <a:lnTo>
                        <a:pt x="46" y="27"/>
                      </a:lnTo>
                      <a:lnTo>
                        <a:pt x="45" y="32"/>
                      </a:lnTo>
                      <a:lnTo>
                        <a:pt x="43" y="35"/>
                      </a:lnTo>
                      <a:lnTo>
                        <a:pt x="40" y="40"/>
                      </a:lnTo>
                      <a:lnTo>
                        <a:pt x="36" y="42"/>
                      </a:lnTo>
                      <a:lnTo>
                        <a:pt x="32" y="44"/>
                      </a:lnTo>
                      <a:lnTo>
                        <a:pt x="27" y="45"/>
                      </a:lnTo>
                      <a:lnTo>
                        <a:pt x="25" y="45"/>
                      </a:lnTo>
                      <a:lnTo>
                        <a:pt x="24" y="45"/>
                      </a:lnTo>
                      <a:lnTo>
                        <a:pt x="24" y="47"/>
                      </a:lnTo>
                      <a:lnTo>
                        <a:pt x="14" y="44"/>
                      </a:lnTo>
                      <a:lnTo>
                        <a:pt x="7" y="40"/>
                      </a:lnTo>
                      <a:lnTo>
                        <a:pt x="1" y="32"/>
                      </a:lnTo>
                      <a:lnTo>
                        <a:pt x="0" y="23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1"/>
                      </a:lnTo>
                      <a:lnTo>
                        <a:pt x="24" y="0"/>
                      </a:lnTo>
                      <a:lnTo>
                        <a:pt x="32" y="1"/>
                      </a:lnTo>
                      <a:lnTo>
                        <a:pt x="40" y="7"/>
                      </a:lnTo>
                      <a:lnTo>
                        <a:pt x="45" y="14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7" name="Freeform 461"/>
                <p:cNvSpPr>
                  <a:spLocks/>
                </p:cNvSpPr>
                <p:nvPr/>
              </p:nvSpPr>
              <p:spPr bwMode="auto">
                <a:xfrm>
                  <a:off x="3168" y="565"/>
                  <a:ext cx="16" cy="15"/>
                </a:xfrm>
                <a:custGeom>
                  <a:avLst/>
                  <a:gdLst>
                    <a:gd name="T0" fmla="*/ 48 w 48"/>
                    <a:gd name="T1" fmla="*/ 23 h 46"/>
                    <a:gd name="T2" fmla="*/ 46 w 48"/>
                    <a:gd name="T3" fmla="*/ 23 h 46"/>
                    <a:gd name="T4" fmla="*/ 46 w 48"/>
                    <a:gd name="T5" fmla="*/ 24 h 46"/>
                    <a:gd name="T6" fmla="*/ 46 w 48"/>
                    <a:gd name="T7" fmla="*/ 27 h 46"/>
                    <a:gd name="T8" fmla="*/ 45 w 48"/>
                    <a:gd name="T9" fmla="*/ 31 h 46"/>
                    <a:gd name="T10" fmla="*/ 43 w 48"/>
                    <a:gd name="T11" fmla="*/ 35 h 46"/>
                    <a:gd name="T12" fmla="*/ 40 w 48"/>
                    <a:gd name="T13" fmla="*/ 39 h 46"/>
                    <a:gd name="T14" fmla="*/ 36 w 48"/>
                    <a:gd name="T15" fmla="*/ 42 h 46"/>
                    <a:gd name="T16" fmla="*/ 32 w 48"/>
                    <a:gd name="T17" fmla="*/ 44 h 46"/>
                    <a:gd name="T18" fmla="*/ 27 w 48"/>
                    <a:gd name="T19" fmla="*/ 45 h 46"/>
                    <a:gd name="T20" fmla="*/ 25 w 48"/>
                    <a:gd name="T21" fmla="*/ 45 h 46"/>
                    <a:gd name="T22" fmla="*/ 24 w 48"/>
                    <a:gd name="T23" fmla="*/ 45 h 46"/>
                    <a:gd name="T24" fmla="*/ 24 w 48"/>
                    <a:gd name="T25" fmla="*/ 46 h 46"/>
                    <a:gd name="T26" fmla="*/ 14 w 48"/>
                    <a:gd name="T27" fmla="*/ 44 h 46"/>
                    <a:gd name="T28" fmla="*/ 7 w 48"/>
                    <a:gd name="T29" fmla="*/ 39 h 46"/>
                    <a:gd name="T30" fmla="*/ 1 w 48"/>
                    <a:gd name="T31" fmla="*/ 31 h 46"/>
                    <a:gd name="T32" fmla="*/ 0 w 48"/>
                    <a:gd name="T33" fmla="*/ 23 h 46"/>
                    <a:gd name="T34" fmla="*/ 1 w 48"/>
                    <a:gd name="T35" fmla="*/ 14 h 46"/>
                    <a:gd name="T36" fmla="*/ 7 w 48"/>
                    <a:gd name="T37" fmla="*/ 7 h 46"/>
                    <a:gd name="T38" fmla="*/ 14 w 48"/>
                    <a:gd name="T39" fmla="*/ 1 h 46"/>
                    <a:gd name="T40" fmla="*/ 24 w 48"/>
                    <a:gd name="T41" fmla="*/ 0 h 46"/>
                    <a:gd name="T42" fmla="*/ 32 w 48"/>
                    <a:gd name="T43" fmla="*/ 1 h 46"/>
                    <a:gd name="T44" fmla="*/ 40 w 48"/>
                    <a:gd name="T45" fmla="*/ 7 h 46"/>
                    <a:gd name="T46" fmla="*/ 45 w 48"/>
                    <a:gd name="T47" fmla="*/ 14 h 46"/>
                    <a:gd name="T48" fmla="*/ 48 w 48"/>
                    <a:gd name="T4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6">
                      <a:moveTo>
                        <a:pt x="48" y="23"/>
                      </a:moveTo>
                      <a:lnTo>
                        <a:pt x="46" y="23"/>
                      </a:lnTo>
                      <a:lnTo>
                        <a:pt x="46" y="24"/>
                      </a:lnTo>
                      <a:lnTo>
                        <a:pt x="46" y="27"/>
                      </a:lnTo>
                      <a:lnTo>
                        <a:pt x="45" y="31"/>
                      </a:lnTo>
                      <a:lnTo>
                        <a:pt x="43" y="35"/>
                      </a:lnTo>
                      <a:lnTo>
                        <a:pt x="40" y="39"/>
                      </a:lnTo>
                      <a:lnTo>
                        <a:pt x="36" y="42"/>
                      </a:lnTo>
                      <a:lnTo>
                        <a:pt x="32" y="44"/>
                      </a:lnTo>
                      <a:lnTo>
                        <a:pt x="27" y="45"/>
                      </a:lnTo>
                      <a:lnTo>
                        <a:pt x="25" y="45"/>
                      </a:lnTo>
                      <a:lnTo>
                        <a:pt x="24" y="45"/>
                      </a:lnTo>
                      <a:lnTo>
                        <a:pt x="24" y="46"/>
                      </a:lnTo>
                      <a:lnTo>
                        <a:pt x="14" y="44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3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1"/>
                      </a:lnTo>
                      <a:lnTo>
                        <a:pt x="24" y="0"/>
                      </a:lnTo>
                      <a:lnTo>
                        <a:pt x="32" y="1"/>
                      </a:lnTo>
                      <a:lnTo>
                        <a:pt x="40" y="7"/>
                      </a:lnTo>
                      <a:lnTo>
                        <a:pt x="45" y="14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8" name="Freeform 462"/>
                <p:cNvSpPr>
                  <a:spLocks/>
                </p:cNvSpPr>
                <p:nvPr/>
              </p:nvSpPr>
              <p:spPr bwMode="auto">
                <a:xfrm>
                  <a:off x="3168" y="534"/>
                  <a:ext cx="16" cy="15"/>
                </a:xfrm>
                <a:custGeom>
                  <a:avLst/>
                  <a:gdLst>
                    <a:gd name="T0" fmla="*/ 48 w 48"/>
                    <a:gd name="T1" fmla="*/ 23 h 46"/>
                    <a:gd name="T2" fmla="*/ 46 w 48"/>
                    <a:gd name="T3" fmla="*/ 23 h 46"/>
                    <a:gd name="T4" fmla="*/ 46 w 48"/>
                    <a:gd name="T5" fmla="*/ 24 h 46"/>
                    <a:gd name="T6" fmla="*/ 46 w 48"/>
                    <a:gd name="T7" fmla="*/ 26 h 46"/>
                    <a:gd name="T8" fmla="*/ 45 w 48"/>
                    <a:gd name="T9" fmla="*/ 31 h 46"/>
                    <a:gd name="T10" fmla="*/ 43 w 48"/>
                    <a:gd name="T11" fmla="*/ 34 h 46"/>
                    <a:gd name="T12" fmla="*/ 40 w 48"/>
                    <a:gd name="T13" fmla="*/ 39 h 46"/>
                    <a:gd name="T14" fmla="*/ 36 w 48"/>
                    <a:gd name="T15" fmla="*/ 41 h 46"/>
                    <a:gd name="T16" fmla="*/ 32 w 48"/>
                    <a:gd name="T17" fmla="*/ 43 h 46"/>
                    <a:gd name="T18" fmla="*/ 27 w 48"/>
                    <a:gd name="T19" fmla="*/ 45 h 46"/>
                    <a:gd name="T20" fmla="*/ 25 w 48"/>
                    <a:gd name="T21" fmla="*/ 45 h 46"/>
                    <a:gd name="T22" fmla="*/ 24 w 48"/>
                    <a:gd name="T23" fmla="*/ 45 h 46"/>
                    <a:gd name="T24" fmla="*/ 24 w 48"/>
                    <a:gd name="T25" fmla="*/ 46 h 46"/>
                    <a:gd name="T26" fmla="*/ 14 w 48"/>
                    <a:gd name="T27" fmla="*/ 43 h 46"/>
                    <a:gd name="T28" fmla="*/ 7 w 48"/>
                    <a:gd name="T29" fmla="*/ 39 h 46"/>
                    <a:gd name="T30" fmla="*/ 1 w 48"/>
                    <a:gd name="T31" fmla="*/ 31 h 46"/>
                    <a:gd name="T32" fmla="*/ 0 w 48"/>
                    <a:gd name="T33" fmla="*/ 23 h 46"/>
                    <a:gd name="T34" fmla="*/ 1 w 48"/>
                    <a:gd name="T35" fmla="*/ 13 h 46"/>
                    <a:gd name="T36" fmla="*/ 7 w 48"/>
                    <a:gd name="T37" fmla="*/ 6 h 46"/>
                    <a:gd name="T38" fmla="*/ 14 w 48"/>
                    <a:gd name="T39" fmla="*/ 1 h 46"/>
                    <a:gd name="T40" fmla="*/ 24 w 48"/>
                    <a:gd name="T41" fmla="*/ 0 h 46"/>
                    <a:gd name="T42" fmla="*/ 32 w 48"/>
                    <a:gd name="T43" fmla="*/ 1 h 46"/>
                    <a:gd name="T44" fmla="*/ 40 w 48"/>
                    <a:gd name="T45" fmla="*/ 6 h 46"/>
                    <a:gd name="T46" fmla="*/ 45 w 48"/>
                    <a:gd name="T47" fmla="*/ 13 h 46"/>
                    <a:gd name="T48" fmla="*/ 48 w 48"/>
                    <a:gd name="T4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6">
                      <a:moveTo>
                        <a:pt x="48" y="23"/>
                      </a:moveTo>
                      <a:lnTo>
                        <a:pt x="46" y="23"/>
                      </a:lnTo>
                      <a:lnTo>
                        <a:pt x="46" y="24"/>
                      </a:lnTo>
                      <a:lnTo>
                        <a:pt x="46" y="26"/>
                      </a:lnTo>
                      <a:lnTo>
                        <a:pt x="45" y="31"/>
                      </a:lnTo>
                      <a:lnTo>
                        <a:pt x="43" y="34"/>
                      </a:lnTo>
                      <a:lnTo>
                        <a:pt x="40" y="39"/>
                      </a:lnTo>
                      <a:lnTo>
                        <a:pt x="36" y="41"/>
                      </a:lnTo>
                      <a:lnTo>
                        <a:pt x="32" y="43"/>
                      </a:lnTo>
                      <a:lnTo>
                        <a:pt x="27" y="45"/>
                      </a:lnTo>
                      <a:lnTo>
                        <a:pt x="25" y="45"/>
                      </a:lnTo>
                      <a:lnTo>
                        <a:pt x="24" y="45"/>
                      </a:lnTo>
                      <a:lnTo>
                        <a:pt x="24" y="46"/>
                      </a:lnTo>
                      <a:lnTo>
                        <a:pt x="14" y="43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3"/>
                      </a:lnTo>
                      <a:lnTo>
                        <a:pt x="1" y="13"/>
                      </a:lnTo>
                      <a:lnTo>
                        <a:pt x="7" y="6"/>
                      </a:lnTo>
                      <a:lnTo>
                        <a:pt x="14" y="1"/>
                      </a:lnTo>
                      <a:lnTo>
                        <a:pt x="24" y="0"/>
                      </a:lnTo>
                      <a:lnTo>
                        <a:pt x="32" y="1"/>
                      </a:lnTo>
                      <a:lnTo>
                        <a:pt x="40" y="6"/>
                      </a:lnTo>
                      <a:lnTo>
                        <a:pt x="45" y="13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9" name="Freeform 463"/>
                <p:cNvSpPr>
                  <a:spLocks/>
                </p:cNvSpPr>
                <p:nvPr/>
              </p:nvSpPr>
              <p:spPr bwMode="auto">
                <a:xfrm>
                  <a:off x="3168" y="503"/>
                  <a:ext cx="16" cy="15"/>
                </a:xfrm>
                <a:custGeom>
                  <a:avLst/>
                  <a:gdLst>
                    <a:gd name="T0" fmla="*/ 48 w 48"/>
                    <a:gd name="T1" fmla="*/ 23 h 46"/>
                    <a:gd name="T2" fmla="*/ 46 w 48"/>
                    <a:gd name="T3" fmla="*/ 23 h 46"/>
                    <a:gd name="T4" fmla="*/ 46 w 48"/>
                    <a:gd name="T5" fmla="*/ 24 h 46"/>
                    <a:gd name="T6" fmla="*/ 46 w 48"/>
                    <a:gd name="T7" fmla="*/ 27 h 46"/>
                    <a:gd name="T8" fmla="*/ 45 w 48"/>
                    <a:gd name="T9" fmla="*/ 31 h 46"/>
                    <a:gd name="T10" fmla="*/ 43 w 48"/>
                    <a:gd name="T11" fmla="*/ 35 h 46"/>
                    <a:gd name="T12" fmla="*/ 40 w 48"/>
                    <a:gd name="T13" fmla="*/ 39 h 46"/>
                    <a:gd name="T14" fmla="*/ 36 w 48"/>
                    <a:gd name="T15" fmla="*/ 42 h 46"/>
                    <a:gd name="T16" fmla="*/ 32 w 48"/>
                    <a:gd name="T17" fmla="*/ 44 h 46"/>
                    <a:gd name="T18" fmla="*/ 27 w 48"/>
                    <a:gd name="T19" fmla="*/ 45 h 46"/>
                    <a:gd name="T20" fmla="*/ 25 w 48"/>
                    <a:gd name="T21" fmla="*/ 45 h 46"/>
                    <a:gd name="T22" fmla="*/ 24 w 48"/>
                    <a:gd name="T23" fmla="*/ 45 h 46"/>
                    <a:gd name="T24" fmla="*/ 24 w 48"/>
                    <a:gd name="T25" fmla="*/ 46 h 46"/>
                    <a:gd name="T26" fmla="*/ 14 w 48"/>
                    <a:gd name="T27" fmla="*/ 44 h 46"/>
                    <a:gd name="T28" fmla="*/ 7 w 48"/>
                    <a:gd name="T29" fmla="*/ 39 h 46"/>
                    <a:gd name="T30" fmla="*/ 1 w 48"/>
                    <a:gd name="T31" fmla="*/ 31 h 46"/>
                    <a:gd name="T32" fmla="*/ 0 w 48"/>
                    <a:gd name="T33" fmla="*/ 23 h 46"/>
                    <a:gd name="T34" fmla="*/ 1 w 48"/>
                    <a:gd name="T35" fmla="*/ 14 h 46"/>
                    <a:gd name="T36" fmla="*/ 7 w 48"/>
                    <a:gd name="T37" fmla="*/ 7 h 46"/>
                    <a:gd name="T38" fmla="*/ 14 w 48"/>
                    <a:gd name="T39" fmla="*/ 1 h 46"/>
                    <a:gd name="T40" fmla="*/ 24 w 48"/>
                    <a:gd name="T41" fmla="*/ 0 h 46"/>
                    <a:gd name="T42" fmla="*/ 32 w 48"/>
                    <a:gd name="T43" fmla="*/ 1 h 46"/>
                    <a:gd name="T44" fmla="*/ 40 w 48"/>
                    <a:gd name="T45" fmla="*/ 7 h 46"/>
                    <a:gd name="T46" fmla="*/ 45 w 48"/>
                    <a:gd name="T47" fmla="*/ 14 h 46"/>
                    <a:gd name="T48" fmla="*/ 48 w 48"/>
                    <a:gd name="T4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6">
                      <a:moveTo>
                        <a:pt x="48" y="23"/>
                      </a:moveTo>
                      <a:lnTo>
                        <a:pt x="46" y="23"/>
                      </a:lnTo>
                      <a:lnTo>
                        <a:pt x="46" y="24"/>
                      </a:lnTo>
                      <a:lnTo>
                        <a:pt x="46" y="27"/>
                      </a:lnTo>
                      <a:lnTo>
                        <a:pt x="45" y="31"/>
                      </a:lnTo>
                      <a:lnTo>
                        <a:pt x="43" y="35"/>
                      </a:lnTo>
                      <a:lnTo>
                        <a:pt x="40" y="39"/>
                      </a:lnTo>
                      <a:lnTo>
                        <a:pt x="36" y="42"/>
                      </a:lnTo>
                      <a:lnTo>
                        <a:pt x="32" y="44"/>
                      </a:lnTo>
                      <a:lnTo>
                        <a:pt x="27" y="45"/>
                      </a:lnTo>
                      <a:lnTo>
                        <a:pt x="25" y="45"/>
                      </a:lnTo>
                      <a:lnTo>
                        <a:pt x="24" y="45"/>
                      </a:lnTo>
                      <a:lnTo>
                        <a:pt x="24" y="46"/>
                      </a:lnTo>
                      <a:lnTo>
                        <a:pt x="14" y="44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3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1"/>
                      </a:lnTo>
                      <a:lnTo>
                        <a:pt x="24" y="0"/>
                      </a:lnTo>
                      <a:lnTo>
                        <a:pt x="32" y="1"/>
                      </a:lnTo>
                      <a:lnTo>
                        <a:pt x="40" y="7"/>
                      </a:lnTo>
                      <a:lnTo>
                        <a:pt x="45" y="14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0" name="Freeform 464"/>
                <p:cNvSpPr>
                  <a:spLocks/>
                </p:cNvSpPr>
                <p:nvPr/>
              </p:nvSpPr>
              <p:spPr bwMode="auto">
                <a:xfrm>
                  <a:off x="3170" y="473"/>
                  <a:ext cx="16" cy="16"/>
                </a:xfrm>
                <a:custGeom>
                  <a:avLst/>
                  <a:gdLst>
                    <a:gd name="T0" fmla="*/ 48 w 48"/>
                    <a:gd name="T1" fmla="*/ 23 h 46"/>
                    <a:gd name="T2" fmla="*/ 46 w 48"/>
                    <a:gd name="T3" fmla="*/ 23 h 46"/>
                    <a:gd name="T4" fmla="*/ 46 w 48"/>
                    <a:gd name="T5" fmla="*/ 25 h 46"/>
                    <a:gd name="T6" fmla="*/ 46 w 48"/>
                    <a:gd name="T7" fmla="*/ 27 h 46"/>
                    <a:gd name="T8" fmla="*/ 45 w 48"/>
                    <a:gd name="T9" fmla="*/ 31 h 46"/>
                    <a:gd name="T10" fmla="*/ 43 w 48"/>
                    <a:gd name="T11" fmla="*/ 35 h 46"/>
                    <a:gd name="T12" fmla="*/ 40 w 48"/>
                    <a:gd name="T13" fmla="*/ 40 h 46"/>
                    <a:gd name="T14" fmla="*/ 36 w 48"/>
                    <a:gd name="T15" fmla="*/ 42 h 46"/>
                    <a:gd name="T16" fmla="*/ 32 w 48"/>
                    <a:gd name="T17" fmla="*/ 44 h 46"/>
                    <a:gd name="T18" fmla="*/ 27 w 48"/>
                    <a:gd name="T19" fmla="*/ 45 h 46"/>
                    <a:gd name="T20" fmla="*/ 25 w 48"/>
                    <a:gd name="T21" fmla="*/ 45 h 46"/>
                    <a:gd name="T22" fmla="*/ 24 w 48"/>
                    <a:gd name="T23" fmla="*/ 45 h 46"/>
                    <a:gd name="T24" fmla="*/ 24 w 48"/>
                    <a:gd name="T25" fmla="*/ 46 h 46"/>
                    <a:gd name="T26" fmla="*/ 14 w 48"/>
                    <a:gd name="T27" fmla="*/ 44 h 46"/>
                    <a:gd name="T28" fmla="*/ 7 w 48"/>
                    <a:gd name="T29" fmla="*/ 40 h 46"/>
                    <a:gd name="T30" fmla="*/ 1 w 48"/>
                    <a:gd name="T31" fmla="*/ 31 h 46"/>
                    <a:gd name="T32" fmla="*/ 0 w 48"/>
                    <a:gd name="T33" fmla="*/ 23 h 46"/>
                    <a:gd name="T34" fmla="*/ 1 w 48"/>
                    <a:gd name="T35" fmla="*/ 14 h 46"/>
                    <a:gd name="T36" fmla="*/ 7 w 48"/>
                    <a:gd name="T37" fmla="*/ 7 h 46"/>
                    <a:gd name="T38" fmla="*/ 14 w 48"/>
                    <a:gd name="T39" fmla="*/ 1 h 46"/>
                    <a:gd name="T40" fmla="*/ 24 w 48"/>
                    <a:gd name="T41" fmla="*/ 0 h 46"/>
                    <a:gd name="T42" fmla="*/ 32 w 48"/>
                    <a:gd name="T43" fmla="*/ 1 h 46"/>
                    <a:gd name="T44" fmla="*/ 40 w 48"/>
                    <a:gd name="T45" fmla="*/ 7 h 46"/>
                    <a:gd name="T46" fmla="*/ 45 w 48"/>
                    <a:gd name="T47" fmla="*/ 14 h 46"/>
                    <a:gd name="T48" fmla="*/ 48 w 48"/>
                    <a:gd name="T4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6">
                      <a:moveTo>
                        <a:pt x="48" y="23"/>
                      </a:moveTo>
                      <a:lnTo>
                        <a:pt x="46" y="23"/>
                      </a:lnTo>
                      <a:lnTo>
                        <a:pt x="46" y="25"/>
                      </a:lnTo>
                      <a:lnTo>
                        <a:pt x="46" y="27"/>
                      </a:lnTo>
                      <a:lnTo>
                        <a:pt x="45" y="31"/>
                      </a:lnTo>
                      <a:lnTo>
                        <a:pt x="43" y="35"/>
                      </a:lnTo>
                      <a:lnTo>
                        <a:pt x="40" y="40"/>
                      </a:lnTo>
                      <a:lnTo>
                        <a:pt x="36" y="42"/>
                      </a:lnTo>
                      <a:lnTo>
                        <a:pt x="32" y="44"/>
                      </a:lnTo>
                      <a:lnTo>
                        <a:pt x="27" y="45"/>
                      </a:lnTo>
                      <a:lnTo>
                        <a:pt x="25" y="45"/>
                      </a:lnTo>
                      <a:lnTo>
                        <a:pt x="24" y="45"/>
                      </a:lnTo>
                      <a:lnTo>
                        <a:pt x="24" y="46"/>
                      </a:lnTo>
                      <a:lnTo>
                        <a:pt x="14" y="44"/>
                      </a:lnTo>
                      <a:lnTo>
                        <a:pt x="7" y="40"/>
                      </a:lnTo>
                      <a:lnTo>
                        <a:pt x="1" y="31"/>
                      </a:lnTo>
                      <a:lnTo>
                        <a:pt x="0" y="23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4" y="1"/>
                      </a:lnTo>
                      <a:lnTo>
                        <a:pt x="24" y="0"/>
                      </a:lnTo>
                      <a:lnTo>
                        <a:pt x="32" y="1"/>
                      </a:lnTo>
                      <a:lnTo>
                        <a:pt x="40" y="7"/>
                      </a:lnTo>
                      <a:lnTo>
                        <a:pt x="45" y="14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" name="Freeform 465"/>
                <p:cNvSpPr>
                  <a:spLocks/>
                </p:cNvSpPr>
                <p:nvPr/>
              </p:nvSpPr>
              <p:spPr bwMode="auto">
                <a:xfrm>
                  <a:off x="3185" y="447"/>
                  <a:ext cx="16" cy="15"/>
                </a:xfrm>
                <a:custGeom>
                  <a:avLst/>
                  <a:gdLst>
                    <a:gd name="T0" fmla="*/ 48 w 48"/>
                    <a:gd name="T1" fmla="*/ 23 h 46"/>
                    <a:gd name="T2" fmla="*/ 47 w 48"/>
                    <a:gd name="T3" fmla="*/ 23 h 46"/>
                    <a:gd name="T4" fmla="*/ 47 w 48"/>
                    <a:gd name="T5" fmla="*/ 24 h 46"/>
                    <a:gd name="T6" fmla="*/ 47 w 48"/>
                    <a:gd name="T7" fmla="*/ 26 h 46"/>
                    <a:gd name="T8" fmla="*/ 46 w 48"/>
                    <a:gd name="T9" fmla="*/ 31 h 46"/>
                    <a:gd name="T10" fmla="*/ 43 w 48"/>
                    <a:gd name="T11" fmla="*/ 34 h 46"/>
                    <a:gd name="T12" fmla="*/ 41 w 48"/>
                    <a:gd name="T13" fmla="*/ 39 h 46"/>
                    <a:gd name="T14" fmla="*/ 36 w 48"/>
                    <a:gd name="T15" fmla="*/ 41 h 46"/>
                    <a:gd name="T16" fmla="*/ 32 w 48"/>
                    <a:gd name="T17" fmla="*/ 43 h 46"/>
                    <a:gd name="T18" fmla="*/ 28 w 48"/>
                    <a:gd name="T19" fmla="*/ 45 h 46"/>
                    <a:gd name="T20" fmla="*/ 25 w 48"/>
                    <a:gd name="T21" fmla="*/ 45 h 46"/>
                    <a:gd name="T22" fmla="*/ 24 w 48"/>
                    <a:gd name="T23" fmla="*/ 45 h 46"/>
                    <a:gd name="T24" fmla="*/ 24 w 48"/>
                    <a:gd name="T25" fmla="*/ 46 h 46"/>
                    <a:gd name="T26" fmla="*/ 14 w 48"/>
                    <a:gd name="T27" fmla="*/ 43 h 46"/>
                    <a:gd name="T28" fmla="*/ 7 w 48"/>
                    <a:gd name="T29" fmla="*/ 39 h 46"/>
                    <a:gd name="T30" fmla="*/ 1 w 48"/>
                    <a:gd name="T31" fmla="*/ 31 h 46"/>
                    <a:gd name="T32" fmla="*/ 0 w 48"/>
                    <a:gd name="T33" fmla="*/ 23 h 46"/>
                    <a:gd name="T34" fmla="*/ 1 w 48"/>
                    <a:gd name="T35" fmla="*/ 13 h 46"/>
                    <a:gd name="T36" fmla="*/ 7 w 48"/>
                    <a:gd name="T37" fmla="*/ 7 h 46"/>
                    <a:gd name="T38" fmla="*/ 14 w 48"/>
                    <a:gd name="T39" fmla="*/ 1 h 46"/>
                    <a:gd name="T40" fmla="*/ 24 w 48"/>
                    <a:gd name="T41" fmla="*/ 0 h 46"/>
                    <a:gd name="T42" fmla="*/ 32 w 48"/>
                    <a:gd name="T43" fmla="*/ 1 h 46"/>
                    <a:gd name="T44" fmla="*/ 41 w 48"/>
                    <a:gd name="T45" fmla="*/ 7 h 46"/>
                    <a:gd name="T46" fmla="*/ 46 w 48"/>
                    <a:gd name="T47" fmla="*/ 13 h 46"/>
                    <a:gd name="T48" fmla="*/ 48 w 48"/>
                    <a:gd name="T4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6">
                      <a:moveTo>
                        <a:pt x="48" y="23"/>
                      </a:moveTo>
                      <a:lnTo>
                        <a:pt x="47" y="23"/>
                      </a:lnTo>
                      <a:lnTo>
                        <a:pt x="47" y="24"/>
                      </a:lnTo>
                      <a:lnTo>
                        <a:pt x="47" y="26"/>
                      </a:lnTo>
                      <a:lnTo>
                        <a:pt x="46" y="31"/>
                      </a:lnTo>
                      <a:lnTo>
                        <a:pt x="43" y="34"/>
                      </a:lnTo>
                      <a:lnTo>
                        <a:pt x="41" y="39"/>
                      </a:lnTo>
                      <a:lnTo>
                        <a:pt x="36" y="41"/>
                      </a:lnTo>
                      <a:lnTo>
                        <a:pt x="32" y="43"/>
                      </a:lnTo>
                      <a:lnTo>
                        <a:pt x="28" y="45"/>
                      </a:lnTo>
                      <a:lnTo>
                        <a:pt x="25" y="45"/>
                      </a:lnTo>
                      <a:lnTo>
                        <a:pt x="24" y="45"/>
                      </a:lnTo>
                      <a:lnTo>
                        <a:pt x="24" y="46"/>
                      </a:lnTo>
                      <a:lnTo>
                        <a:pt x="14" y="43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3"/>
                      </a:lnTo>
                      <a:lnTo>
                        <a:pt x="1" y="13"/>
                      </a:lnTo>
                      <a:lnTo>
                        <a:pt x="7" y="7"/>
                      </a:lnTo>
                      <a:lnTo>
                        <a:pt x="14" y="1"/>
                      </a:lnTo>
                      <a:lnTo>
                        <a:pt x="24" y="0"/>
                      </a:lnTo>
                      <a:lnTo>
                        <a:pt x="32" y="1"/>
                      </a:lnTo>
                      <a:lnTo>
                        <a:pt x="41" y="7"/>
                      </a:lnTo>
                      <a:lnTo>
                        <a:pt x="46" y="13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" name="Freeform 466"/>
                <p:cNvSpPr>
                  <a:spLocks/>
                </p:cNvSpPr>
                <p:nvPr/>
              </p:nvSpPr>
              <p:spPr bwMode="auto">
                <a:xfrm>
                  <a:off x="3213" y="434"/>
                  <a:ext cx="16" cy="15"/>
                </a:xfrm>
                <a:custGeom>
                  <a:avLst/>
                  <a:gdLst>
                    <a:gd name="T0" fmla="*/ 48 w 48"/>
                    <a:gd name="T1" fmla="*/ 23 h 47"/>
                    <a:gd name="T2" fmla="*/ 47 w 48"/>
                    <a:gd name="T3" fmla="*/ 23 h 47"/>
                    <a:gd name="T4" fmla="*/ 47 w 48"/>
                    <a:gd name="T5" fmla="*/ 25 h 47"/>
                    <a:gd name="T6" fmla="*/ 47 w 48"/>
                    <a:gd name="T7" fmla="*/ 27 h 47"/>
                    <a:gd name="T8" fmla="*/ 46 w 48"/>
                    <a:gd name="T9" fmla="*/ 32 h 47"/>
                    <a:gd name="T10" fmla="*/ 43 w 48"/>
                    <a:gd name="T11" fmla="*/ 35 h 47"/>
                    <a:gd name="T12" fmla="*/ 41 w 48"/>
                    <a:gd name="T13" fmla="*/ 40 h 47"/>
                    <a:gd name="T14" fmla="*/ 36 w 48"/>
                    <a:gd name="T15" fmla="*/ 42 h 47"/>
                    <a:gd name="T16" fmla="*/ 33 w 48"/>
                    <a:gd name="T17" fmla="*/ 44 h 47"/>
                    <a:gd name="T18" fmla="*/ 28 w 48"/>
                    <a:gd name="T19" fmla="*/ 45 h 47"/>
                    <a:gd name="T20" fmla="*/ 25 w 48"/>
                    <a:gd name="T21" fmla="*/ 45 h 47"/>
                    <a:gd name="T22" fmla="*/ 24 w 48"/>
                    <a:gd name="T23" fmla="*/ 45 h 47"/>
                    <a:gd name="T24" fmla="*/ 24 w 48"/>
                    <a:gd name="T25" fmla="*/ 47 h 47"/>
                    <a:gd name="T26" fmla="*/ 15 w 48"/>
                    <a:gd name="T27" fmla="*/ 44 h 47"/>
                    <a:gd name="T28" fmla="*/ 7 w 48"/>
                    <a:gd name="T29" fmla="*/ 40 h 47"/>
                    <a:gd name="T30" fmla="*/ 1 w 48"/>
                    <a:gd name="T31" fmla="*/ 32 h 47"/>
                    <a:gd name="T32" fmla="*/ 0 w 48"/>
                    <a:gd name="T33" fmla="*/ 23 h 47"/>
                    <a:gd name="T34" fmla="*/ 1 w 48"/>
                    <a:gd name="T35" fmla="*/ 14 h 47"/>
                    <a:gd name="T36" fmla="*/ 7 w 48"/>
                    <a:gd name="T37" fmla="*/ 7 h 47"/>
                    <a:gd name="T38" fmla="*/ 15 w 48"/>
                    <a:gd name="T39" fmla="*/ 1 h 47"/>
                    <a:gd name="T40" fmla="*/ 24 w 48"/>
                    <a:gd name="T41" fmla="*/ 0 h 47"/>
                    <a:gd name="T42" fmla="*/ 33 w 48"/>
                    <a:gd name="T43" fmla="*/ 1 h 47"/>
                    <a:gd name="T44" fmla="*/ 41 w 48"/>
                    <a:gd name="T45" fmla="*/ 7 h 47"/>
                    <a:gd name="T46" fmla="*/ 46 w 48"/>
                    <a:gd name="T47" fmla="*/ 14 h 47"/>
                    <a:gd name="T48" fmla="*/ 48 w 48"/>
                    <a:gd name="T49" fmla="*/ 23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" h="47">
                      <a:moveTo>
                        <a:pt x="48" y="23"/>
                      </a:moveTo>
                      <a:lnTo>
                        <a:pt x="47" y="23"/>
                      </a:lnTo>
                      <a:lnTo>
                        <a:pt x="47" y="25"/>
                      </a:lnTo>
                      <a:lnTo>
                        <a:pt x="47" y="27"/>
                      </a:lnTo>
                      <a:lnTo>
                        <a:pt x="46" y="32"/>
                      </a:lnTo>
                      <a:lnTo>
                        <a:pt x="43" y="35"/>
                      </a:lnTo>
                      <a:lnTo>
                        <a:pt x="41" y="40"/>
                      </a:lnTo>
                      <a:lnTo>
                        <a:pt x="36" y="42"/>
                      </a:lnTo>
                      <a:lnTo>
                        <a:pt x="33" y="44"/>
                      </a:lnTo>
                      <a:lnTo>
                        <a:pt x="28" y="45"/>
                      </a:lnTo>
                      <a:lnTo>
                        <a:pt x="25" y="45"/>
                      </a:lnTo>
                      <a:lnTo>
                        <a:pt x="24" y="45"/>
                      </a:lnTo>
                      <a:lnTo>
                        <a:pt x="24" y="47"/>
                      </a:lnTo>
                      <a:lnTo>
                        <a:pt x="15" y="44"/>
                      </a:lnTo>
                      <a:lnTo>
                        <a:pt x="7" y="40"/>
                      </a:lnTo>
                      <a:lnTo>
                        <a:pt x="1" y="32"/>
                      </a:lnTo>
                      <a:lnTo>
                        <a:pt x="0" y="23"/>
                      </a:lnTo>
                      <a:lnTo>
                        <a:pt x="1" y="14"/>
                      </a:lnTo>
                      <a:lnTo>
                        <a:pt x="7" y="7"/>
                      </a:lnTo>
                      <a:lnTo>
                        <a:pt x="15" y="1"/>
                      </a:lnTo>
                      <a:lnTo>
                        <a:pt x="24" y="0"/>
                      </a:lnTo>
                      <a:lnTo>
                        <a:pt x="33" y="1"/>
                      </a:lnTo>
                      <a:lnTo>
                        <a:pt x="41" y="7"/>
                      </a:lnTo>
                      <a:lnTo>
                        <a:pt x="46" y="14"/>
                      </a:lnTo>
                      <a:lnTo>
                        <a:pt x="4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4" name="Group 467"/>
              <p:cNvGrpSpPr>
                <a:grpSpLocks/>
              </p:cNvGrpSpPr>
              <p:nvPr/>
            </p:nvGrpSpPr>
            <p:grpSpPr bwMode="auto">
              <a:xfrm>
                <a:off x="3246" y="500"/>
                <a:ext cx="690" cy="533"/>
                <a:chOff x="3247" y="500"/>
                <a:chExt cx="690" cy="533"/>
              </a:xfrm>
            </p:grpSpPr>
            <p:sp>
              <p:nvSpPr>
                <p:cNvPr id="375" name="Freeform 468"/>
                <p:cNvSpPr>
                  <a:spLocks/>
                </p:cNvSpPr>
                <p:nvPr/>
              </p:nvSpPr>
              <p:spPr bwMode="auto">
                <a:xfrm>
                  <a:off x="3581" y="771"/>
                  <a:ext cx="46" cy="17"/>
                </a:xfrm>
                <a:custGeom>
                  <a:avLst/>
                  <a:gdLst>
                    <a:gd name="T0" fmla="*/ 139 w 139"/>
                    <a:gd name="T1" fmla="*/ 9 h 50"/>
                    <a:gd name="T2" fmla="*/ 139 w 139"/>
                    <a:gd name="T3" fmla="*/ 0 h 50"/>
                    <a:gd name="T4" fmla="*/ 0 w 139"/>
                    <a:gd name="T5" fmla="*/ 0 h 50"/>
                    <a:gd name="T6" fmla="*/ 0 w 139"/>
                    <a:gd name="T7" fmla="*/ 9 h 50"/>
                    <a:gd name="T8" fmla="*/ 0 w 139"/>
                    <a:gd name="T9" fmla="*/ 7 h 50"/>
                    <a:gd name="T10" fmla="*/ 0 w 139"/>
                    <a:gd name="T11" fmla="*/ 50 h 50"/>
                    <a:gd name="T12" fmla="*/ 139 w 139"/>
                    <a:gd name="T13" fmla="*/ 50 h 50"/>
                    <a:gd name="T14" fmla="*/ 139 w 139"/>
                    <a:gd name="T15" fmla="*/ 9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9" h="50">
                      <a:moveTo>
                        <a:pt x="139" y="9"/>
                      </a:moveTo>
                      <a:lnTo>
                        <a:pt x="139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0" y="50"/>
                      </a:lnTo>
                      <a:lnTo>
                        <a:pt x="139" y="50"/>
                      </a:lnTo>
                      <a:lnTo>
                        <a:pt x="139" y="9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6" name="Freeform 469"/>
                <p:cNvSpPr>
                  <a:spLocks/>
                </p:cNvSpPr>
                <p:nvPr/>
              </p:nvSpPr>
              <p:spPr bwMode="auto">
                <a:xfrm>
                  <a:off x="3577" y="770"/>
                  <a:ext cx="53" cy="20"/>
                </a:xfrm>
                <a:custGeom>
                  <a:avLst/>
                  <a:gdLst>
                    <a:gd name="T0" fmla="*/ 149 w 157"/>
                    <a:gd name="T1" fmla="*/ 5 h 60"/>
                    <a:gd name="T2" fmla="*/ 149 w 157"/>
                    <a:gd name="T3" fmla="*/ 14 h 60"/>
                    <a:gd name="T4" fmla="*/ 149 w 157"/>
                    <a:gd name="T5" fmla="*/ 55 h 60"/>
                    <a:gd name="T6" fmla="*/ 10 w 157"/>
                    <a:gd name="T7" fmla="*/ 55 h 60"/>
                    <a:gd name="T8" fmla="*/ 10 w 157"/>
                    <a:gd name="T9" fmla="*/ 56 h 60"/>
                    <a:gd name="T10" fmla="*/ 0 w 157"/>
                    <a:gd name="T11" fmla="*/ 59 h 60"/>
                    <a:gd name="T12" fmla="*/ 0 w 157"/>
                    <a:gd name="T13" fmla="*/ 60 h 60"/>
                    <a:gd name="T14" fmla="*/ 157 w 157"/>
                    <a:gd name="T15" fmla="*/ 60 h 60"/>
                    <a:gd name="T16" fmla="*/ 157 w 157"/>
                    <a:gd name="T17" fmla="*/ 0 h 60"/>
                    <a:gd name="T18" fmla="*/ 148 w 157"/>
                    <a:gd name="T19" fmla="*/ 4 h 60"/>
                    <a:gd name="T20" fmla="*/ 149 w 157"/>
                    <a:gd name="T21" fmla="*/ 5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7" h="60">
                      <a:moveTo>
                        <a:pt x="149" y="5"/>
                      </a:moveTo>
                      <a:lnTo>
                        <a:pt x="149" y="14"/>
                      </a:lnTo>
                      <a:lnTo>
                        <a:pt x="149" y="55"/>
                      </a:lnTo>
                      <a:lnTo>
                        <a:pt x="10" y="55"/>
                      </a:lnTo>
                      <a:lnTo>
                        <a:pt x="10" y="56"/>
                      </a:lnTo>
                      <a:lnTo>
                        <a:pt x="0" y="59"/>
                      </a:lnTo>
                      <a:lnTo>
                        <a:pt x="0" y="60"/>
                      </a:lnTo>
                      <a:lnTo>
                        <a:pt x="157" y="60"/>
                      </a:lnTo>
                      <a:lnTo>
                        <a:pt x="157" y="0"/>
                      </a:lnTo>
                      <a:lnTo>
                        <a:pt x="148" y="4"/>
                      </a:lnTo>
                      <a:lnTo>
                        <a:pt x="149" y="5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7" name="Freeform 470"/>
                <p:cNvSpPr>
                  <a:spLocks/>
                </p:cNvSpPr>
                <p:nvPr/>
              </p:nvSpPr>
              <p:spPr bwMode="auto">
                <a:xfrm>
                  <a:off x="3577" y="770"/>
                  <a:ext cx="53" cy="19"/>
                </a:xfrm>
                <a:custGeom>
                  <a:avLst/>
                  <a:gdLst>
                    <a:gd name="T0" fmla="*/ 148 w 157"/>
                    <a:gd name="T1" fmla="*/ 4 h 59"/>
                    <a:gd name="T2" fmla="*/ 157 w 157"/>
                    <a:gd name="T3" fmla="*/ 0 h 59"/>
                    <a:gd name="T4" fmla="*/ 0 w 157"/>
                    <a:gd name="T5" fmla="*/ 0 h 59"/>
                    <a:gd name="T6" fmla="*/ 0 w 157"/>
                    <a:gd name="T7" fmla="*/ 59 h 59"/>
                    <a:gd name="T8" fmla="*/ 10 w 157"/>
                    <a:gd name="T9" fmla="*/ 56 h 59"/>
                    <a:gd name="T10" fmla="*/ 10 w 157"/>
                    <a:gd name="T11" fmla="*/ 55 h 59"/>
                    <a:gd name="T12" fmla="*/ 10 w 157"/>
                    <a:gd name="T13" fmla="*/ 12 h 59"/>
                    <a:gd name="T14" fmla="*/ 10 w 157"/>
                    <a:gd name="T15" fmla="*/ 14 h 59"/>
                    <a:gd name="T16" fmla="*/ 10 w 157"/>
                    <a:gd name="T17" fmla="*/ 5 h 59"/>
                    <a:gd name="T18" fmla="*/ 149 w 157"/>
                    <a:gd name="T19" fmla="*/ 5 h 59"/>
                    <a:gd name="T20" fmla="*/ 148 w 157"/>
                    <a:gd name="T21" fmla="*/ 4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7" h="59">
                      <a:moveTo>
                        <a:pt x="148" y="4"/>
                      </a:moveTo>
                      <a:lnTo>
                        <a:pt x="157" y="0"/>
                      </a:lnTo>
                      <a:lnTo>
                        <a:pt x="0" y="0"/>
                      </a:lnTo>
                      <a:lnTo>
                        <a:pt x="0" y="59"/>
                      </a:lnTo>
                      <a:lnTo>
                        <a:pt x="10" y="56"/>
                      </a:lnTo>
                      <a:lnTo>
                        <a:pt x="10" y="55"/>
                      </a:lnTo>
                      <a:lnTo>
                        <a:pt x="10" y="12"/>
                      </a:lnTo>
                      <a:lnTo>
                        <a:pt x="10" y="14"/>
                      </a:lnTo>
                      <a:lnTo>
                        <a:pt x="10" y="5"/>
                      </a:lnTo>
                      <a:lnTo>
                        <a:pt x="149" y="5"/>
                      </a:lnTo>
                      <a:lnTo>
                        <a:pt x="148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8" name="Freeform 471"/>
                <p:cNvSpPr>
                  <a:spLocks/>
                </p:cNvSpPr>
                <p:nvPr/>
              </p:nvSpPr>
              <p:spPr bwMode="auto">
                <a:xfrm>
                  <a:off x="3577" y="770"/>
                  <a:ext cx="0" cy="20"/>
                </a:xfrm>
                <a:custGeom>
                  <a:avLst/>
                  <a:gdLst>
                    <a:gd name="T0" fmla="*/ 60 h 60"/>
                    <a:gd name="T1" fmla="*/ 59 h 60"/>
                    <a:gd name="T2" fmla="*/ 0 h 60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60">
                      <a:moveTo>
                        <a:pt x="0" y="60"/>
                      </a:moveTo>
                      <a:lnTo>
                        <a:pt x="0" y="59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" name="Freeform 472"/>
                <p:cNvSpPr>
                  <a:spLocks/>
                </p:cNvSpPr>
                <p:nvPr/>
              </p:nvSpPr>
              <p:spPr bwMode="auto">
                <a:xfrm>
                  <a:off x="3577" y="837"/>
                  <a:ext cx="53" cy="20"/>
                </a:xfrm>
                <a:custGeom>
                  <a:avLst/>
                  <a:gdLst>
                    <a:gd name="T0" fmla="*/ 148 w 157"/>
                    <a:gd name="T1" fmla="*/ 3 h 58"/>
                    <a:gd name="T2" fmla="*/ 157 w 157"/>
                    <a:gd name="T3" fmla="*/ 0 h 58"/>
                    <a:gd name="T4" fmla="*/ 0 w 157"/>
                    <a:gd name="T5" fmla="*/ 0 h 58"/>
                    <a:gd name="T6" fmla="*/ 0 w 157"/>
                    <a:gd name="T7" fmla="*/ 58 h 58"/>
                    <a:gd name="T8" fmla="*/ 10 w 157"/>
                    <a:gd name="T9" fmla="*/ 55 h 58"/>
                    <a:gd name="T10" fmla="*/ 10 w 157"/>
                    <a:gd name="T11" fmla="*/ 54 h 58"/>
                    <a:gd name="T12" fmla="*/ 10 w 157"/>
                    <a:gd name="T13" fmla="*/ 11 h 58"/>
                    <a:gd name="T14" fmla="*/ 10 w 157"/>
                    <a:gd name="T15" fmla="*/ 13 h 58"/>
                    <a:gd name="T16" fmla="*/ 10 w 157"/>
                    <a:gd name="T17" fmla="*/ 4 h 58"/>
                    <a:gd name="T18" fmla="*/ 149 w 157"/>
                    <a:gd name="T19" fmla="*/ 4 h 58"/>
                    <a:gd name="T20" fmla="*/ 148 w 157"/>
                    <a:gd name="T21" fmla="*/ 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7" h="58">
                      <a:moveTo>
                        <a:pt x="148" y="3"/>
                      </a:moveTo>
                      <a:lnTo>
                        <a:pt x="157" y="0"/>
                      </a:lnTo>
                      <a:lnTo>
                        <a:pt x="0" y="0"/>
                      </a:lnTo>
                      <a:lnTo>
                        <a:pt x="0" y="58"/>
                      </a:lnTo>
                      <a:lnTo>
                        <a:pt x="10" y="55"/>
                      </a:lnTo>
                      <a:lnTo>
                        <a:pt x="10" y="54"/>
                      </a:lnTo>
                      <a:lnTo>
                        <a:pt x="10" y="11"/>
                      </a:lnTo>
                      <a:lnTo>
                        <a:pt x="10" y="13"/>
                      </a:lnTo>
                      <a:lnTo>
                        <a:pt x="10" y="4"/>
                      </a:lnTo>
                      <a:lnTo>
                        <a:pt x="149" y="4"/>
                      </a:lnTo>
                      <a:lnTo>
                        <a:pt x="148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" name="Freeform 473"/>
                <p:cNvSpPr>
                  <a:spLocks/>
                </p:cNvSpPr>
                <p:nvPr/>
              </p:nvSpPr>
              <p:spPr bwMode="auto">
                <a:xfrm>
                  <a:off x="3577" y="837"/>
                  <a:ext cx="53" cy="20"/>
                </a:xfrm>
                <a:custGeom>
                  <a:avLst/>
                  <a:gdLst>
                    <a:gd name="T0" fmla="*/ 157 w 157"/>
                    <a:gd name="T1" fmla="*/ 0 h 60"/>
                    <a:gd name="T2" fmla="*/ 148 w 157"/>
                    <a:gd name="T3" fmla="*/ 3 h 60"/>
                    <a:gd name="T4" fmla="*/ 149 w 157"/>
                    <a:gd name="T5" fmla="*/ 4 h 60"/>
                    <a:gd name="T6" fmla="*/ 149 w 157"/>
                    <a:gd name="T7" fmla="*/ 13 h 60"/>
                    <a:gd name="T8" fmla="*/ 149 w 157"/>
                    <a:gd name="T9" fmla="*/ 54 h 60"/>
                    <a:gd name="T10" fmla="*/ 10 w 157"/>
                    <a:gd name="T11" fmla="*/ 54 h 60"/>
                    <a:gd name="T12" fmla="*/ 10 w 157"/>
                    <a:gd name="T13" fmla="*/ 55 h 60"/>
                    <a:gd name="T14" fmla="*/ 0 w 157"/>
                    <a:gd name="T15" fmla="*/ 58 h 60"/>
                    <a:gd name="T16" fmla="*/ 0 w 157"/>
                    <a:gd name="T17" fmla="*/ 60 h 60"/>
                    <a:gd name="T18" fmla="*/ 157 w 157"/>
                    <a:gd name="T19" fmla="*/ 60 h 60"/>
                    <a:gd name="T20" fmla="*/ 157 w 157"/>
                    <a:gd name="T21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7" h="60">
                      <a:moveTo>
                        <a:pt x="157" y="0"/>
                      </a:moveTo>
                      <a:lnTo>
                        <a:pt x="148" y="3"/>
                      </a:lnTo>
                      <a:lnTo>
                        <a:pt x="149" y="4"/>
                      </a:lnTo>
                      <a:lnTo>
                        <a:pt x="149" y="13"/>
                      </a:lnTo>
                      <a:lnTo>
                        <a:pt x="149" y="54"/>
                      </a:lnTo>
                      <a:lnTo>
                        <a:pt x="10" y="54"/>
                      </a:lnTo>
                      <a:lnTo>
                        <a:pt x="10" y="55"/>
                      </a:lnTo>
                      <a:lnTo>
                        <a:pt x="0" y="58"/>
                      </a:lnTo>
                      <a:lnTo>
                        <a:pt x="0" y="60"/>
                      </a:lnTo>
                      <a:lnTo>
                        <a:pt x="157" y="60"/>
                      </a:lnTo>
                      <a:lnTo>
                        <a:pt x="157" y="0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1" name="Freeform 474"/>
                <p:cNvSpPr>
                  <a:spLocks/>
                </p:cNvSpPr>
                <p:nvPr/>
              </p:nvSpPr>
              <p:spPr bwMode="auto">
                <a:xfrm>
                  <a:off x="3581" y="839"/>
                  <a:ext cx="46" cy="16"/>
                </a:xfrm>
                <a:custGeom>
                  <a:avLst/>
                  <a:gdLst>
                    <a:gd name="T0" fmla="*/ 0 w 139"/>
                    <a:gd name="T1" fmla="*/ 9 h 50"/>
                    <a:gd name="T2" fmla="*/ 0 w 139"/>
                    <a:gd name="T3" fmla="*/ 7 h 50"/>
                    <a:gd name="T4" fmla="*/ 0 w 139"/>
                    <a:gd name="T5" fmla="*/ 50 h 50"/>
                    <a:gd name="T6" fmla="*/ 139 w 139"/>
                    <a:gd name="T7" fmla="*/ 50 h 50"/>
                    <a:gd name="T8" fmla="*/ 139 w 139"/>
                    <a:gd name="T9" fmla="*/ 9 h 50"/>
                    <a:gd name="T10" fmla="*/ 139 w 139"/>
                    <a:gd name="T11" fmla="*/ 0 h 50"/>
                    <a:gd name="T12" fmla="*/ 0 w 139"/>
                    <a:gd name="T13" fmla="*/ 0 h 50"/>
                    <a:gd name="T14" fmla="*/ 0 w 139"/>
                    <a:gd name="T15" fmla="*/ 9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9" h="50">
                      <a:moveTo>
                        <a:pt x="0" y="9"/>
                      </a:moveTo>
                      <a:lnTo>
                        <a:pt x="0" y="7"/>
                      </a:lnTo>
                      <a:lnTo>
                        <a:pt x="0" y="50"/>
                      </a:lnTo>
                      <a:lnTo>
                        <a:pt x="139" y="50"/>
                      </a:lnTo>
                      <a:lnTo>
                        <a:pt x="139" y="9"/>
                      </a:lnTo>
                      <a:lnTo>
                        <a:pt x="139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2" name="Freeform 475"/>
                <p:cNvSpPr>
                  <a:spLocks/>
                </p:cNvSpPr>
                <p:nvPr/>
              </p:nvSpPr>
              <p:spPr bwMode="auto">
                <a:xfrm>
                  <a:off x="3577" y="837"/>
                  <a:ext cx="0" cy="20"/>
                </a:xfrm>
                <a:custGeom>
                  <a:avLst/>
                  <a:gdLst>
                    <a:gd name="T0" fmla="*/ 60 h 60"/>
                    <a:gd name="T1" fmla="*/ 58 h 60"/>
                    <a:gd name="T2" fmla="*/ 0 h 60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60">
                      <a:moveTo>
                        <a:pt x="0" y="60"/>
                      </a:moveTo>
                      <a:lnTo>
                        <a:pt x="0" y="5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3" name="Freeform 476"/>
                <p:cNvSpPr>
                  <a:spLocks/>
                </p:cNvSpPr>
                <p:nvPr/>
              </p:nvSpPr>
              <p:spPr bwMode="auto">
                <a:xfrm>
                  <a:off x="3577" y="905"/>
                  <a:ext cx="53" cy="20"/>
                </a:xfrm>
                <a:custGeom>
                  <a:avLst/>
                  <a:gdLst>
                    <a:gd name="T0" fmla="*/ 148 w 157"/>
                    <a:gd name="T1" fmla="*/ 3 h 59"/>
                    <a:gd name="T2" fmla="*/ 157 w 157"/>
                    <a:gd name="T3" fmla="*/ 0 h 59"/>
                    <a:gd name="T4" fmla="*/ 0 w 157"/>
                    <a:gd name="T5" fmla="*/ 0 h 59"/>
                    <a:gd name="T6" fmla="*/ 0 w 157"/>
                    <a:gd name="T7" fmla="*/ 59 h 59"/>
                    <a:gd name="T8" fmla="*/ 10 w 157"/>
                    <a:gd name="T9" fmla="*/ 55 h 59"/>
                    <a:gd name="T10" fmla="*/ 10 w 157"/>
                    <a:gd name="T11" fmla="*/ 54 h 59"/>
                    <a:gd name="T12" fmla="*/ 10 w 157"/>
                    <a:gd name="T13" fmla="*/ 11 h 59"/>
                    <a:gd name="T14" fmla="*/ 10 w 157"/>
                    <a:gd name="T15" fmla="*/ 14 h 59"/>
                    <a:gd name="T16" fmla="*/ 10 w 157"/>
                    <a:gd name="T17" fmla="*/ 4 h 59"/>
                    <a:gd name="T18" fmla="*/ 149 w 157"/>
                    <a:gd name="T19" fmla="*/ 4 h 59"/>
                    <a:gd name="T20" fmla="*/ 148 w 157"/>
                    <a:gd name="T21" fmla="*/ 3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7" h="59">
                      <a:moveTo>
                        <a:pt x="148" y="3"/>
                      </a:moveTo>
                      <a:lnTo>
                        <a:pt x="157" y="0"/>
                      </a:lnTo>
                      <a:lnTo>
                        <a:pt x="0" y="0"/>
                      </a:lnTo>
                      <a:lnTo>
                        <a:pt x="0" y="59"/>
                      </a:lnTo>
                      <a:lnTo>
                        <a:pt x="10" y="55"/>
                      </a:lnTo>
                      <a:lnTo>
                        <a:pt x="10" y="54"/>
                      </a:lnTo>
                      <a:lnTo>
                        <a:pt x="10" y="11"/>
                      </a:lnTo>
                      <a:lnTo>
                        <a:pt x="10" y="14"/>
                      </a:lnTo>
                      <a:lnTo>
                        <a:pt x="10" y="4"/>
                      </a:lnTo>
                      <a:lnTo>
                        <a:pt x="149" y="4"/>
                      </a:lnTo>
                      <a:lnTo>
                        <a:pt x="148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" name="Freeform 477"/>
                <p:cNvSpPr>
                  <a:spLocks/>
                </p:cNvSpPr>
                <p:nvPr/>
              </p:nvSpPr>
              <p:spPr bwMode="auto">
                <a:xfrm>
                  <a:off x="3577" y="905"/>
                  <a:ext cx="53" cy="20"/>
                </a:xfrm>
                <a:custGeom>
                  <a:avLst/>
                  <a:gdLst>
                    <a:gd name="T0" fmla="*/ 157 w 157"/>
                    <a:gd name="T1" fmla="*/ 0 h 60"/>
                    <a:gd name="T2" fmla="*/ 148 w 157"/>
                    <a:gd name="T3" fmla="*/ 3 h 60"/>
                    <a:gd name="T4" fmla="*/ 149 w 157"/>
                    <a:gd name="T5" fmla="*/ 4 h 60"/>
                    <a:gd name="T6" fmla="*/ 149 w 157"/>
                    <a:gd name="T7" fmla="*/ 14 h 60"/>
                    <a:gd name="T8" fmla="*/ 149 w 157"/>
                    <a:gd name="T9" fmla="*/ 54 h 60"/>
                    <a:gd name="T10" fmla="*/ 10 w 157"/>
                    <a:gd name="T11" fmla="*/ 54 h 60"/>
                    <a:gd name="T12" fmla="*/ 10 w 157"/>
                    <a:gd name="T13" fmla="*/ 55 h 60"/>
                    <a:gd name="T14" fmla="*/ 0 w 157"/>
                    <a:gd name="T15" fmla="*/ 59 h 60"/>
                    <a:gd name="T16" fmla="*/ 0 w 157"/>
                    <a:gd name="T17" fmla="*/ 60 h 60"/>
                    <a:gd name="T18" fmla="*/ 157 w 157"/>
                    <a:gd name="T19" fmla="*/ 60 h 60"/>
                    <a:gd name="T20" fmla="*/ 157 w 157"/>
                    <a:gd name="T21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7" h="60">
                      <a:moveTo>
                        <a:pt x="157" y="0"/>
                      </a:moveTo>
                      <a:lnTo>
                        <a:pt x="148" y="3"/>
                      </a:lnTo>
                      <a:lnTo>
                        <a:pt x="149" y="4"/>
                      </a:lnTo>
                      <a:lnTo>
                        <a:pt x="149" y="14"/>
                      </a:lnTo>
                      <a:lnTo>
                        <a:pt x="149" y="54"/>
                      </a:lnTo>
                      <a:lnTo>
                        <a:pt x="10" y="54"/>
                      </a:lnTo>
                      <a:lnTo>
                        <a:pt x="10" y="55"/>
                      </a:lnTo>
                      <a:lnTo>
                        <a:pt x="0" y="59"/>
                      </a:lnTo>
                      <a:lnTo>
                        <a:pt x="0" y="60"/>
                      </a:lnTo>
                      <a:lnTo>
                        <a:pt x="157" y="60"/>
                      </a:lnTo>
                      <a:lnTo>
                        <a:pt x="157" y="0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5" name="Freeform 478"/>
                <p:cNvSpPr>
                  <a:spLocks/>
                </p:cNvSpPr>
                <p:nvPr/>
              </p:nvSpPr>
              <p:spPr bwMode="auto">
                <a:xfrm>
                  <a:off x="3581" y="906"/>
                  <a:ext cx="46" cy="17"/>
                </a:xfrm>
                <a:custGeom>
                  <a:avLst/>
                  <a:gdLst>
                    <a:gd name="T0" fmla="*/ 0 w 139"/>
                    <a:gd name="T1" fmla="*/ 10 h 50"/>
                    <a:gd name="T2" fmla="*/ 0 w 139"/>
                    <a:gd name="T3" fmla="*/ 7 h 50"/>
                    <a:gd name="T4" fmla="*/ 0 w 139"/>
                    <a:gd name="T5" fmla="*/ 50 h 50"/>
                    <a:gd name="T6" fmla="*/ 139 w 139"/>
                    <a:gd name="T7" fmla="*/ 50 h 50"/>
                    <a:gd name="T8" fmla="*/ 139 w 139"/>
                    <a:gd name="T9" fmla="*/ 10 h 50"/>
                    <a:gd name="T10" fmla="*/ 139 w 139"/>
                    <a:gd name="T11" fmla="*/ 0 h 50"/>
                    <a:gd name="T12" fmla="*/ 0 w 139"/>
                    <a:gd name="T13" fmla="*/ 0 h 50"/>
                    <a:gd name="T14" fmla="*/ 0 w 139"/>
                    <a:gd name="T15" fmla="*/ 1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9" h="50">
                      <a:moveTo>
                        <a:pt x="0" y="10"/>
                      </a:moveTo>
                      <a:lnTo>
                        <a:pt x="0" y="7"/>
                      </a:lnTo>
                      <a:lnTo>
                        <a:pt x="0" y="50"/>
                      </a:lnTo>
                      <a:lnTo>
                        <a:pt x="139" y="50"/>
                      </a:lnTo>
                      <a:lnTo>
                        <a:pt x="139" y="10"/>
                      </a:lnTo>
                      <a:lnTo>
                        <a:pt x="139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" name="Freeform 479"/>
                <p:cNvSpPr>
                  <a:spLocks/>
                </p:cNvSpPr>
                <p:nvPr/>
              </p:nvSpPr>
              <p:spPr bwMode="auto">
                <a:xfrm>
                  <a:off x="3577" y="905"/>
                  <a:ext cx="0" cy="20"/>
                </a:xfrm>
                <a:custGeom>
                  <a:avLst/>
                  <a:gdLst>
                    <a:gd name="T0" fmla="*/ 60 h 60"/>
                    <a:gd name="T1" fmla="*/ 59 h 60"/>
                    <a:gd name="T2" fmla="*/ 0 h 60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60">
                      <a:moveTo>
                        <a:pt x="0" y="60"/>
                      </a:moveTo>
                      <a:lnTo>
                        <a:pt x="0" y="59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" name="Rectangle 480"/>
                <p:cNvSpPr>
                  <a:spLocks noChangeArrowheads="1"/>
                </p:cNvSpPr>
                <p:nvPr/>
              </p:nvSpPr>
              <p:spPr bwMode="auto">
                <a:xfrm>
                  <a:off x="3247" y="500"/>
                  <a:ext cx="280" cy="38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8" name="Rectangle 481"/>
                <p:cNvSpPr>
                  <a:spLocks noChangeArrowheads="1"/>
                </p:cNvSpPr>
                <p:nvPr/>
              </p:nvSpPr>
              <p:spPr bwMode="auto">
                <a:xfrm>
                  <a:off x="3272" y="522"/>
                  <a:ext cx="233" cy="33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" name="Freeform 482"/>
                <p:cNvSpPr>
                  <a:spLocks/>
                </p:cNvSpPr>
                <p:nvPr/>
              </p:nvSpPr>
              <p:spPr bwMode="auto">
                <a:xfrm>
                  <a:off x="3372" y="533"/>
                  <a:ext cx="81" cy="124"/>
                </a:xfrm>
                <a:custGeom>
                  <a:avLst/>
                  <a:gdLst>
                    <a:gd name="T0" fmla="*/ 188 w 244"/>
                    <a:gd name="T1" fmla="*/ 289 h 372"/>
                    <a:gd name="T2" fmla="*/ 179 w 244"/>
                    <a:gd name="T3" fmla="*/ 269 h 372"/>
                    <a:gd name="T4" fmla="*/ 101 w 244"/>
                    <a:gd name="T5" fmla="*/ 0 h 372"/>
                    <a:gd name="T6" fmla="*/ 0 w 244"/>
                    <a:gd name="T7" fmla="*/ 0 h 372"/>
                    <a:gd name="T8" fmla="*/ 106 w 244"/>
                    <a:gd name="T9" fmla="*/ 252 h 372"/>
                    <a:gd name="T10" fmla="*/ 111 w 244"/>
                    <a:gd name="T11" fmla="*/ 267 h 372"/>
                    <a:gd name="T12" fmla="*/ 106 w 244"/>
                    <a:gd name="T13" fmla="*/ 281 h 372"/>
                    <a:gd name="T14" fmla="*/ 98 w 244"/>
                    <a:gd name="T15" fmla="*/ 290 h 372"/>
                    <a:gd name="T16" fmla="*/ 95 w 244"/>
                    <a:gd name="T17" fmla="*/ 291 h 372"/>
                    <a:gd name="T18" fmla="*/ 88 w 244"/>
                    <a:gd name="T19" fmla="*/ 304 h 372"/>
                    <a:gd name="T20" fmla="*/ 82 w 244"/>
                    <a:gd name="T21" fmla="*/ 318 h 372"/>
                    <a:gd name="T22" fmla="*/ 84 w 244"/>
                    <a:gd name="T23" fmla="*/ 328 h 372"/>
                    <a:gd name="T24" fmla="*/ 93 w 244"/>
                    <a:gd name="T25" fmla="*/ 339 h 372"/>
                    <a:gd name="T26" fmla="*/ 102 w 244"/>
                    <a:gd name="T27" fmla="*/ 347 h 372"/>
                    <a:gd name="T28" fmla="*/ 134 w 244"/>
                    <a:gd name="T29" fmla="*/ 362 h 372"/>
                    <a:gd name="T30" fmla="*/ 153 w 244"/>
                    <a:gd name="T31" fmla="*/ 368 h 372"/>
                    <a:gd name="T32" fmla="*/ 201 w 244"/>
                    <a:gd name="T33" fmla="*/ 372 h 372"/>
                    <a:gd name="T34" fmla="*/ 232 w 244"/>
                    <a:gd name="T35" fmla="*/ 369 h 372"/>
                    <a:gd name="T36" fmla="*/ 233 w 244"/>
                    <a:gd name="T37" fmla="*/ 368 h 372"/>
                    <a:gd name="T38" fmla="*/ 239 w 244"/>
                    <a:gd name="T39" fmla="*/ 357 h 372"/>
                    <a:gd name="T40" fmla="*/ 243 w 244"/>
                    <a:gd name="T41" fmla="*/ 346 h 372"/>
                    <a:gd name="T42" fmla="*/ 244 w 244"/>
                    <a:gd name="T43" fmla="*/ 335 h 372"/>
                    <a:gd name="T44" fmla="*/ 243 w 244"/>
                    <a:gd name="T45" fmla="*/ 327 h 372"/>
                    <a:gd name="T46" fmla="*/ 238 w 244"/>
                    <a:gd name="T47" fmla="*/ 320 h 372"/>
                    <a:gd name="T48" fmla="*/ 232 w 244"/>
                    <a:gd name="T49" fmla="*/ 317 h 372"/>
                    <a:gd name="T50" fmla="*/ 222 w 244"/>
                    <a:gd name="T51" fmla="*/ 311 h 372"/>
                    <a:gd name="T52" fmla="*/ 214 w 244"/>
                    <a:gd name="T53" fmla="*/ 309 h 372"/>
                    <a:gd name="T54" fmla="*/ 196 w 244"/>
                    <a:gd name="T55" fmla="*/ 296 h 372"/>
                    <a:gd name="T56" fmla="*/ 188 w 244"/>
                    <a:gd name="T57" fmla="*/ 289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44" h="372">
                      <a:moveTo>
                        <a:pt x="188" y="289"/>
                      </a:moveTo>
                      <a:lnTo>
                        <a:pt x="179" y="269"/>
                      </a:lnTo>
                      <a:lnTo>
                        <a:pt x="101" y="0"/>
                      </a:lnTo>
                      <a:lnTo>
                        <a:pt x="0" y="0"/>
                      </a:lnTo>
                      <a:lnTo>
                        <a:pt x="106" y="252"/>
                      </a:lnTo>
                      <a:lnTo>
                        <a:pt x="111" y="267"/>
                      </a:lnTo>
                      <a:lnTo>
                        <a:pt x="106" y="281"/>
                      </a:lnTo>
                      <a:lnTo>
                        <a:pt x="98" y="290"/>
                      </a:lnTo>
                      <a:lnTo>
                        <a:pt x="95" y="291"/>
                      </a:lnTo>
                      <a:lnTo>
                        <a:pt x="88" y="304"/>
                      </a:lnTo>
                      <a:lnTo>
                        <a:pt x="82" y="318"/>
                      </a:lnTo>
                      <a:lnTo>
                        <a:pt x="84" y="328"/>
                      </a:lnTo>
                      <a:lnTo>
                        <a:pt x="93" y="339"/>
                      </a:lnTo>
                      <a:lnTo>
                        <a:pt x="102" y="347"/>
                      </a:lnTo>
                      <a:lnTo>
                        <a:pt x="134" y="362"/>
                      </a:lnTo>
                      <a:lnTo>
                        <a:pt x="153" y="368"/>
                      </a:lnTo>
                      <a:lnTo>
                        <a:pt x="201" y="372"/>
                      </a:lnTo>
                      <a:lnTo>
                        <a:pt x="232" y="369"/>
                      </a:lnTo>
                      <a:lnTo>
                        <a:pt x="233" y="368"/>
                      </a:lnTo>
                      <a:lnTo>
                        <a:pt x="239" y="357"/>
                      </a:lnTo>
                      <a:lnTo>
                        <a:pt x="243" y="346"/>
                      </a:lnTo>
                      <a:lnTo>
                        <a:pt x="244" y="335"/>
                      </a:lnTo>
                      <a:lnTo>
                        <a:pt x="243" y="327"/>
                      </a:lnTo>
                      <a:lnTo>
                        <a:pt x="238" y="320"/>
                      </a:lnTo>
                      <a:lnTo>
                        <a:pt x="232" y="317"/>
                      </a:lnTo>
                      <a:lnTo>
                        <a:pt x="222" y="311"/>
                      </a:lnTo>
                      <a:lnTo>
                        <a:pt x="214" y="309"/>
                      </a:lnTo>
                      <a:lnTo>
                        <a:pt x="196" y="296"/>
                      </a:lnTo>
                      <a:lnTo>
                        <a:pt x="188" y="289"/>
                      </a:lnTo>
                      <a:close/>
                    </a:path>
                  </a:pathLst>
                </a:cu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" name="Freeform 483"/>
                <p:cNvSpPr>
                  <a:spLocks/>
                </p:cNvSpPr>
                <p:nvPr/>
              </p:nvSpPr>
              <p:spPr bwMode="auto">
                <a:xfrm>
                  <a:off x="3352" y="533"/>
                  <a:ext cx="97" cy="132"/>
                </a:xfrm>
                <a:custGeom>
                  <a:avLst/>
                  <a:gdLst>
                    <a:gd name="T0" fmla="*/ 280 w 290"/>
                    <a:gd name="T1" fmla="*/ 377 h 396"/>
                    <a:gd name="T2" fmla="*/ 290 w 290"/>
                    <a:gd name="T3" fmla="*/ 369 h 396"/>
                    <a:gd name="T4" fmla="*/ 259 w 290"/>
                    <a:gd name="T5" fmla="*/ 372 h 396"/>
                    <a:gd name="T6" fmla="*/ 211 w 290"/>
                    <a:gd name="T7" fmla="*/ 368 h 396"/>
                    <a:gd name="T8" fmla="*/ 192 w 290"/>
                    <a:gd name="T9" fmla="*/ 362 h 396"/>
                    <a:gd name="T10" fmla="*/ 160 w 290"/>
                    <a:gd name="T11" fmla="*/ 347 h 396"/>
                    <a:gd name="T12" fmla="*/ 151 w 290"/>
                    <a:gd name="T13" fmla="*/ 339 h 396"/>
                    <a:gd name="T14" fmla="*/ 142 w 290"/>
                    <a:gd name="T15" fmla="*/ 328 h 396"/>
                    <a:gd name="T16" fmla="*/ 140 w 290"/>
                    <a:gd name="T17" fmla="*/ 318 h 396"/>
                    <a:gd name="T18" fmla="*/ 146 w 290"/>
                    <a:gd name="T19" fmla="*/ 304 h 396"/>
                    <a:gd name="T20" fmla="*/ 153 w 290"/>
                    <a:gd name="T21" fmla="*/ 291 h 396"/>
                    <a:gd name="T22" fmla="*/ 156 w 290"/>
                    <a:gd name="T23" fmla="*/ 290 h 396"/>
                    <a:gd name="T24" fmla="*/ 22 w 290"/>
                    <a:gd name="T25" fmla="*/ 0 h 396"/>
                    <a:gd name="T26" fmla="*/ 0 w 290"/>
                    <a:gd name="T27" fmla="*/ 0 h 396"/>
                    <a:gd name="T28" fmla="*/ 116 w 290"/>
                    <a:gd name="T29" fmla="*/ 276 h 396"/>
                    <a:gd name="T30" fmla="*/ 121 w 290"/>
                    <a:gd name="T31" fmla="*/ 291 h 396"/>
                    <a:gd name="T32" fmla="*/ 116 w 290"/>
                    <a:gd name="T33" fmla="*/ 305 h 396"/>
                    <a:gd name="T34" fmla="*/ 105 w 290"/>
                    <a:gd name="T35" fmla="*/ 317 h 396"/>
                    <a:gd name="T36" fmla="*/ 97 w 290"/>
                    <a:gd name="T37" fmla="*/ 328 h 396"/>
                    <a:gd name="T38" fmla="*/ 92 w 290"/>
                    <a:gd name="T39" fmla="*/ 342 h 396"/>
                    <a:gd name="T40" fmla="*/ 94 w 290"/>
                    <a:gd name="T41" fmla="*/ 353 h 396"/>
                    <a:gd name="T42" fmla="*/ 102 w 290"/>
                    <a:gd name="T43" fmla="*/ 363 h 396"/>
                    <a:gd name="T44" fmla="*/ 112 w 290"/>
                    <a:gd name="T45" fmla="*/ 372 h 396"/>
                    <a:gd name="T46" fmla="*/ 144 w 290"/>
                    <a:gd name="T47" fmla="*/ 386 h 396"/>
                    <a:gd name="T48" fmla="*/ 163 w 290"/>
                    <a:gd name="T49" fmla="*/ 392 h 396"/>
                    <a:gd name="T50" fmla="*/ 211 w 290"/>
                    <a:gd name="T51" fmla="*/ 396 h 396"/>
                    <a:gd name="T52" fmla="*/ 252 w 290"/>
                    <a:gd name="T53" fmla="*/ 392 h 396"/>
                    <a:gd name="T54" fmla="*/ 268 w 290"/>
                    <a:gd name="T55" fmla="*/ 385 h 396"/>
                    <a:gd name="T56" fmla="*/ 280 w 290"/>
                    <a:gd name="T57" fmla="*/ 377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90" h="396">
                      <a:moveTo>
                        <a:pt x="280" y="377"/>
                      </a:moveTo>
                      <a:lnTo>
                        <a:pt x="290" y="369"/>
                      </a:lnTo>
                      <a:lnTo>
                        <a:pt x="259" y="372"/>
                      </a:lnTo>
                      <a:lnTo>
                        <a:pt x="211" y="368"/>
                      </a:lnTo>
                      <a:lnTo>
                        <a:pt x="192" y="362"/>
                      </a:lnTo>
                      <a:lnTo>
                        <a:pt x="160" y="347"/>
                      </a:lnTo>
                      <a:lnTo>
                        <a:pt x="151" y="339"/>
                      </a:lnTo>
                      <a:lnTo>
                        <a:pt x="142" y="328"/>
                      </a:lnTo>
                      <a:lnTo>
                        <a:pt x="140" y="318"/>
                      </a:lnTo>
                      <a:lnTo>
                        <a:pt x="146" y="304"/>
                      </a:lnTo>
                      <a:lnTo>
                        <a:pt x="153" y="291"/>
                      </a:lnTo>
                      <a:lnTo>
                        <a:pt x="156" y="290"/>
                      </a:lnTo>
                      <a:lnTo>
                        <a:pt x="22" y="0"/>
                      </a:lnTo>
                      <a:lnTo>
                        <a:pt x="0" y="0"/>
                      </a:lnTo>
                      <a:lnTo>
                        <a:pt x="116" y="276"/>
                      </a:lnTo>
                      <a:lnTo>
                        <a:pt x="121" y="291"/>
                      </a:lnTo>
                      <a:lnTo>
                        <a:pt x="116" y="305"/>
                      </a:lnTo>
                      <a:lnTo>
                        <a:pt x="105" y="317"/>
                      </a:lnTo>
                      <a:lnTo>
                        <a:pt x="97" y="328"/>
                      </a:lnTo>
                      <a:lnTo>
                        <a:pt x="92" y="342"/>
                      </a:lnTo>
                      <a:lnTo>
                        <a:pt x="94" y="353"/>
                      </a:lnTo>
                      <a:lnTo>
                        <a:pt x="102" y="363"/>
                      </a:lnTo>
                      <a:lnTo>
                        <a:pt x="112" y="372"/>
                      </a:lnTo>
                      <a:lnTo>
                        <a:pt x="144" y="386"/>
                      </a:lnTo>
                      <a:lnTo>
                        <a:pt x="163" y="392"/>
                      </a:lnTo>
                      <a:lnTo>
                        <a:pt x="211" y="396"/>
                      </a:lnTo>
                      <a:lnTo>
                        <a:pt x="252" y="392"/>
                      </a:lnTo>
                      <a:lnTo>
                        <a:pt x="268" y="385"/>
                      </a:lnTo>
                      <a:lnTo>
                        <a:pt x="280" y="3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1" name="Freeform 484"/>
                <p:cNvSpPr>
                  <a:spLocks/>
                </p:cNvSpPr>
                <p:nvPr/>
              </p:nvSpPr>
              <p:spPr bwMode="auto">
                <a:xfrm>
                  <a:off x="3360" y="533"/>
                  <a:ext cx="49" cy="97"/>
                </a:xfrm>
                <a:custGeom>
                  <a:avLst/>
                  <a:gdLst>
                    <a:gd name="T0" fmla="*/ 36 w 147"/>
                    <a:gd name="T1" fmla="*/ 0 h 290"/>
                    <a:gd name="T2" fmla="*/ 0 w 147"/>
                    <a:gd name="T3" fmla="*/ 0 h 290"/>
                    <a:gd name="T4" fmla="*/ 134 w 147"/>
                    <a:gd name="T5" fmla="*/ 290 h 290"/>
                    <a:gd name="T6" fmla="*/ 142 w 147"/>
                    <a:gd name="T7" fmla="*/ 281 h 290"/>
                    <a:gd name="T8" fmla="*/ 147 w 147"/>
                    <a:gd name="T9" fmla="*/ 267 h 290"/>
                    <a:gd name="T10" fmla="*/ 142 w 147"/>
                    <a:gd name="T11" fmla="*/ 252 h 290"/>
                    <a:gd name="T12" fmla="*/ 36 w 147"/>
                    <a:gd name="T13" fmla="*/ 0 h 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7" h="290">
                      <a:moveTo>
                        <a:pt x="36" y="0"/>
                      </a:moveTo>
                      <a:lnTo>
                        <a:pt x="0" y="0"/>
                      </a:lnTo>
                      <a:lnTo>
                        <a:pt x="134" y="290"/>
                      </a:lnTo>
                      <a:lnTo>
                        <a:pt x="142" y="281"/>
                      </a:lnTo>
                      <a:lnTo>
                        <a:pt x="147" y="267"/>
                      </a:lnTo>
                      <a:lnTo>
                        <a:pt x="142" y="252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" name="Freeform 485"/>
                <p:cNvSpPr>
                  <a:spLocks/>
                </p:cNvSpPr>
                <p:nvPr/>
              </p:nvSpPr>
              <p:spPr bwMode="auto">
                <a:xfrm>
                  <a:off x="3335" y="667"/>
                  <a:ext cx="107" cy="181"/>
                </a:xfrm>
                <a:custGeom>
                  <a:avLst/>
                  <a:gdLst>
                    <a:gd name="T0" fmla="*/ 309 w 321"/>
                    <a:gd name="T1" fmla="*/ 34 h 541"/>
                    <a:gd name="T2" fmla="*/ 297 w 321"/>
                    <a:gd name="T3" fmla="*/ 27 h 541"/>
                    <a:gd name="T4" fmla="*/ 284 w 321"/>
                    <a:gd name="T5" fmla="*/ 20 h 541"/>
                    <a:gd name="T6" fmla="*/ 245 w 321"/>
                    <a:gd name="T7" fmla="*/ 6 h 541"/>
                    <a:gd name="T8" fmla="*/ 222 w 321"/>
                    <a:gd name="T9" fmla="*/ 1 h 541"/>
                    <a:gd name="T10" fmla="*/ 200 w 321"/>
                    <a:gd name="T11" fmla="*/ 0 h 541"/>
                    <a:gd name="T12" fmla="*/ 165 w 321"/>
                    <a:gd name="T13" fmla="*/ 4 h 541"/>
                    <a:gd name="T14" fmla="*/ 150 w 321"/>
                    <a:gd name="T15" fmla="*/ 8 h 541"/>
                    <a:gd name="T16" fmla="*/ 139 w 321"/>
                    <a:gd name="T17" fmla="*/ 15 h 541"/>
                    <a:gd name="T18" fmla="*/ 132 w 321"/>
                    <a:gd name="T19" fmla="*/ 25 h 541"/>
                    <a:gd name="T20" fmla="*/ 127 w 321"/>
                    <a:gd name="T21" fmla="*/ 34 h 541"/>
                    <a:gd name="T22" fmla="*/ 127 w 321"/>
                    <a:gd name="T23" fmla="*/ 44 h 541"/>
                    <a:gd name="T24" fmla="*/ 129 w 321"/>
                    <a:gd name="T25" fmla="*/ 53 h 541"/>
                    <a:gd name="T26" fmla="*/ 135 w 321"/>
                    <a:gd name="T27" fmla="*/ 64 h 541"/>
                    <a:gd name="T28" fmla="*/ 139 w 321"/>
                    <a:gd name="T29" fmla="*/ 79 h 541"/>
                    <a:gd name="T30" fmla="*/ 0 w 321"/>
                    <a:gd name="T31" fmla="*/ 541 h 541"/>
                    <a:gd name="T32" fmla="*/ 57 w 321"/>
                    <a:gd name="T33" fmla="*/ 541 h 541"/>
                    <a:gd name="T34" fmla="*/ 72 w 321"/>
                    <a:gd name="T35" fmla="*/ 491 h 541"/>
                    <a:gd name="T36" fmla="*/ 79 w 321"/>
                    <a:gd name="T37" fmla="*/ 467 h 541"/>
                    <a:gd name="T38" fmla="*/ 87 w 321"/>
                    <a:gd name="T39" fmla="*/ 445 h 541"/>
                    <a:gd name="T40" fmla="*/ 102 w 321"/>
                    <a:gd name="T41" fmla="*/ 402 h 541"/>
                    <a:gd name="T42" fmla="*/ 116 w 321"/>
                    <a:gd name="T43" fmla="*/ 364 h 541"/>
                    <a:gd name="T44" fmla="*/ 128 w 321"/>
                    <a:gd name="T45" fmla="*/ 327 h 541"/>
                    <a:gd name="T46" fmla="*/ 143 w 321"/>
                    <a:gd name="T47" fmla="*/ 295 h 541"/>
                    <a:gd name="T48" fmla="*/ 155 w 321"/>
                    <a:gd name="T49" fmla="*/ 265 h 541"/>
                    <a:gd name="T50" fmla="*/ 161 w 321"/>
                    <a:gd name="T51" fmla="*/ 251 h 541"/>
                    <a:gd name="T52" fmla="*/ 168 w 321"/>
                    <a:gd name="T53" fmla="*/ 239 h 541"/>
                    <a:gd name="T54" fmla="*/ 177 w 321"/>
                    <a:gd name="T55" fmla="*/ 215 h 541"/>
                    <a:gd name="T56" fmla="*/ 189 w 321"/>
                    <a:gd name="T57" fmla="*/ 195 h 541"/>
                    <a:gd name="T58" fmla="*/ 199 w 321"/>
                    <a:gd name="T59" fmla="*/ 179 h 541"/>
                    <a:gd name="T60" fmla="*/ 210 w 321"/>
                    <a:gd name="T61" fmla="*/ 167 h 541"/>
                    <a:gd name="T62" fmla="*/ 218 w 321"/>
                    <a:gd name="T63" fmla="*/ 156 h 541"/>
                    <a:gd name="T64" fmla="*/ 228 w 321"/>
                    <a:gd name="T65" fmla="*/ 149 h 541"/>
                    <a:gd name="T66" fmla="*/ 235 w 321"/>
                    <a:gd name="T67" fmla="*/ 146 h 541"/>
                    <a:gd name="T68" fmla="*/ 239 w 321"/>
                    <a:gd name="T69" fmla="*/ 145 h 541"/>
                    <a:gd name="T70" fmla="*/ 243 w 321"/>
                    <a:gd name="T71" fmla="*/ 146 h 541"/>
                    <a:gd name="T72" fmla="*/ 246 w 321"/>
                    <a:gd name="T73" fmla="*/ 147 h 541"/>
                    <a:gd name="T74" fmla="*/ 254 w 321"/>
                    <a:gd name="T75" fmla="*/ 124 h 541"/>
                    <a:gd name="T76" fmla="*/ 269 w 321"/>
                    <a:gd name="T77" fmla="*/ 110 h 541"/>
                    <a:gd name="T78" fmla="*/ 279 w 321"/>
                    <a:gd name="T79" fmla="*/ 104 h 541"/>
                    <a:gd name="T80" fmla="*/ 290 w 321"/>
                    <a:gd name="T81" fmla="*/ 100 h 541"/>
                    <a:gd name="T82" fmla="*/ 299 w 321"/>
                    <a:gd name="T83" fmla="*/ 93 h 541"/>
                    <a:gd name="T84" fmla="*/ 309 w 321"/>
                    <a:gd name="T85" fmla="*/ 87 h 541"/>
                    <a:gd name="T86" fmla="*/ 317 w 321"/>
                    <a:gd name="T87" fmla="*/ 81 h 541"/>
                    <a:gd name="T88" fmla="*/ 321 w 321"/>
                    <a:gd name="T89" fmla="*/ 73 h 541"/>
                    <a:gd name="T90" fmla="*/ 321 w 321"/>
                    <a:gd name="T91" fmla="*/ 60 h 541"/>
                    <a:gd name="T92" fmla="*/ 321 w 321"/>
                    <a:gd name="T93" fmla="*/ 52 h 541"/>
                    <a:gd name="T94" fmla="*/ 317 w 321"/>
                    <a:gd name="T95" fmla="*/ 42 h 541"/>
                    <a:gd name="T96" fmla="*/ 309 w 321"/>
                    <a:gd name="T97" fmla="*/ 34 h 5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21" h="541">
                      <a:moveTo>
                        <a:pt x="309" y="34"/>
                      </a:moveTo>
                      <a:lnTo>
                        <a:pt x="297" y="27"/>
                      </a:lnTo>
                      <a:lnTo>
                        <a:pt x="284" y="20"/>
                      </a:lnTo>
                      <a:lnTo>
                        <a:pt x="245" y="6"/>
                      </a:lnTo>
                      <a:lnTo>
                        <a:pt x="222" y="1"/>
                      </a:lnTo>
                      <a:lnTo>
                        <a:pt x="200" y="0"/>
                      </a:lnTo>
                      <a:lnTo>
                        <a:pt x="165" y="4"/>
                      </a:lnTo>
                      <a:lnTo>
                        <a:pt x="150" y="8"/>
                      </a:lnTo>
                      <a:lnTo>
                        <a:pt x="139" y="15"/>
                      </a:lnTo>
                      <a:lnTo>
                        <a:pt x="132" y="25"/>
                      </a:lnTo>
                      <a:lnTo>
                        <a:pt x="127" y="34"/>
                      </a:lnTo>
                      <a:lnTo>
                        <a:pt x="127" y="44"/>
                      </a:lnTo>
                      <a:lnTo>
                        <a:pt x="129" y="53"/>
                      </a:lnTo>
                      <a:lnTo>
                        <a:pt x="135" y="64"/>
                      </a:lnTo>
                      <a:lnTo>
                        <a:pt x="139" y="79"/>
                      </a:lnTo>
                      <a:lnTo>
                        <a:pt x="0" y="541"/>
                      </a:lnTo>
                      <a:lnTo>
                        <a:pt x="57" y="541"/>
                      </a:lnTo>
                      <a:lnTo>
                        <a:pt x="72" y="491"/>
                      </a:lnTo>
                      <a:lnTo>
                        <a:pt x="79" y="467"/>
                      </a:lnTo>
                      <a:lnTo>
                        <a:pt x="87" y="445"/>
                      </a:lnTo>
                      <a:lnTo>
                        <a:pt x="102" y="402"/>
                      </a:lnTo>
                      <a:lnTo>
                        <a:pt x="116" y="364"/>
                      </a:lnTo>
                      <a:lnTo>
                        <a:pt x="128" y="327"/>
                      </a:lnTo>
                      <a:lnTo>
                        <a:pt x="143" y="295"/>
                      </a:lnTo>
                      <a:lnTo>
                        <a:pt x="155" y="265"/>
                      </a:lnTo>
                      <a:lnTo>
                        <a:pt x="161" y="251"/>
                      </a:lnTo>
                      <a:lnTo>
                        <a:pt x="168" y="239"/>
                      </a:lnTo>
                      <a:lnTo>
                        <a:pt x="177" y="215"/>
                      </a:lnTo>
                      <a:lnTo>
                        <a:pt x="189" y="195"/>
                      </a:lnTo>
                      <a:lnTo>
                        <a:pt x="199" y="179"/>
                      </a:lnTo>
                      <a:lnTo>
                        <a:pt x="210" y="167"/>
                      </a:lnTo>
                      <a:lnTo>
                        <a:pt x="218" y="156"/>
                      </a:lnTo>
                      <a:lnTo>
                        <a:pt x="228" y="149"/>
                      </a:lnTo>
                      <a:lnTo>
                        <a:pt x="235" y="146"/>
                      </a:lnTo>
                      <a:lnTo>
                        <a:pt x="239" y="145"/>
                      </a:lnTo>
                      <a:lnTo>
                        <a:pt x="243" y="146"/>
                      </a:lnTo>
                      <a:lnTo>
                        <a:pt x="246" y="147"/>
                      </a:lnTo>
                      <a:lnTo>
                        <a:pt x="254" y="124"/>
                      </a:lnTo>
                      <a:lnTo>
                        <a:pt x="269" y="110"/>
                      </a:lnTo>
                      <a:lnTo>
                        <a:pt x="279" y="104"/>
                      </a:lnTo>
                      <a:lnTo>
                        <a:pt x="290" y="100"/>
                      </a:lnTo>
                      <a:lnTo>
                        <a:pt x="299" y="93"/>
                      </a:lnTo>
                      <a:lnTo>
                        <a:pt x="309" y="87"/>
                      </a:lnTo>
                      <a:lnTo>
                        <a:pt x="317" y="81"/>
                      </a:lnTo>
                      <a:lnTo>
                        <a:pt x="321" y="73"/>
                      </a:lnTo>
                      <a:lnTo>
                        <a:pt x="321" y="60"/>
                      </a:lnTo>
                      <a:lnTo>
                        <a:pt x="321" y="52"/>
                      </a:lnTo>
                      <a:lnTo>
                        <a:pt x="317" y="42"/>
                      </a:lnTo>
                      <a:lnTo>
                        <a:pt x="309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3" name="Freeform 486"/>
                <p:cNvSpPr>
                  <a:spLocks/>
                </p:cNvSpPr>
                <p:nvPr/>
              </p:nvSpPr>
              <p:spPr bwMode="auto">
                <a:xfrm>
                  <a:off x="3354" y="716"/>
                  <a:ext cx="63" cy="132"/>
                </a:xfrm>
                <a:custGeom>
                  <a:avLst/>
                  <a:gdLst>
                    <a:gd name="T0" fmla="*/ 189 w 189"/>
                    <a:gd name="T1" fmla="*/ 2 h 396"/>
                    <a:gd name="T2" fmla="*/ 186 w 189"/>
                    <a:gd name="T3" fmla="*/ 1 h 396"/>
                    <a:gd name="T4" fmla="*/ 182 w 189"/>
                    <a:gd name="T5" fmla="*/ 0 h 396"/>
                    <a:gd name="T6" fmla="*/ 178 w 189"/>
                    <a:gd name="T7" fmla="*/ 1 h 396"/>
                    <a:gd name="T8" fmla="*/ 171 w 189"/>
                    <a:gd name="T9" fmla="*/ 4 h 396"/>
                    <a:gd name="T10" fmla="*/ 161 w 189"/>
                    <a:gd name="T11" fmla="*/ 11 h 396"/>
                    <a:gd name="T12" fmla="*/ 153 w 189"/>
                    <a:gd name="T13" fmla="*/ 22 h 396"/>
                    <a:gd name="T14" fmla="*/ 142 w 189"/>
                    <a:gd name="T15" fmla="*/ 34 h 396"/>
                    <a:gd name="T16" fmla="*/ 132 w 189"/>
                    <a:gd name="T17" fmla="*/ 50 h 396"/>
                    <a:gd name="T18" fmla="*/ 120 w 189"/>
                    <a:gd name="T19" fmla="*/ 70 h 396"/>
                    <a:gd name="T20" fmla="*/ 111 w 189"/>
                    <a:gd name="T21" fmla="*/ 94 h 396"/>
                    <a:gd name="T22" fmla="*/ 104 w 189"/>
                    <a:gd name="T23" fmla="*/ 106 h 396"/>
                    <a:gd name="T24" fmla="*/ 98 w 189"/>
                    <a:gd name="T25" fmla="*/ 120 h 396"/>
                    <a:gd name="T26" fmla="*/ 86 w 189"/>
                    <a:gd name="T27" fmla="*/ 150 h 396"/>
                    <a:gd name="T28" fmla="*/ 71 w 189"/>
                    <a:gd name="T29" fmla="*/ 182 h 396"/>
                    <a:gd name="T30" fmla="*/ 59 w 189"/>
                    <a:gd name="T31" fmla="*/ 219 h 396"/>
                    <a:gd name="T32" fmla="*/ 45 w 189"/>
                    <a:gd name="T33" fmla="*/ 257 h 396"/>
                    <a:gd name="T34" fmla="*/ 30 w 189"/>
                    <a:gd name="T35" fmla="*/ 300 h 396"/>
                    <a:gd name="T36" fmla="*/ 22 w 189"/>
                    <a:gd name="T37" fmla="*/ 322 h 396"/>
                    <a:gd name="T38" fmla="*/ 15 w 189"/>
                    <a:gd name="T39" fmla="*/ 346 h 396"/>
                    <a:gd name="T40" fmla="*/ 0 w 189"/>
                    <a:gd name="T41" fmla="*/ 396 h 396"/>
                    <a:gd name="T42" fmla="*/ 110 w 189"/>
                    <a:gd name="T43" fmla="*/ 395 h 396"/>
                    <a:gd name="T44" fmla="*/ 189 w 189"/>
                    <a:gd name="T45" fmla="*/ 2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89" h="396">
                      <a:moveTo>
                        <a:pt x="189" y="2"/>
                      </a:moveTo>
                      <a:lnTo>
                        <a:pt x="186" y="1"/>
                      </a:lnTo>
                      <a:lnTo>
                        <a:pt x="182" y="0"/>
                      </a:lnTo>
                      <a:lnTo>
                        <a:pt x="178" y="1"/>
                      </a:lnTo>
                      <a:lnTo>
                        <a:pt x="171" y="4"/>
                      </a:lnTo>
                      <a:lnTo>
                        <a:pt x="161" y="11"/>
                      </a:lnTo>
                      <a:lnTo>
                        <a:pt x="153" y="22"/>
                      </a:lnTo>
                      <a:lnTo>
                        <a:pt x="142" y="34"/>
                      </a:lnTo>
                      <a:lnTo>
                        <a:pt x="132" y="50"/>
                      </a:lnTo>
                      <a:lnTo>
                        <a:pt x="120" y="70"/>
                      </a:lnTo>
                      <a:lnTo>
                        <a:pt x="111" y="94"/>
                      </a:lnTo>
                      <a:lnTo>
                        <a:pt x="104" y="106"/>
                      </a:lnTo>
                      <a:lnTo>
                        <a:pt x="98" y="120"/>
                      </a:lnTo>
                      <a:lnTo>
                        <a:pt x="86" y="150"/>
                      </a:lnTo>
                      <a:lnTo>
                        <a:pt x="71" y="182"/>
                      </a:lnTo>
                      <a:lnTo>
                        <a:pt x="59" y="219"/>
                      </a:lnTo>
                      <a:lnTo>
                        <a:pt x="45" y="257"/>
                      </a:lnTo>
                      <a:lnTo>
                        <a:pt x="30" y="300"/>
                      </a:lnTo>
                      <a:lnTo>
                        <a:pt x="22" y="322"/>
                      </a:lnTo>
                      <a:lnTo>
                        <a:pt x="15" y="346"/>
                      </a:lnTo>
                      <a:lnTo>
                        <a:pt x="0" y="396"/>
                      </a:lnTo>
                      <a:lnTo>
                        <a:pt x="110" y="395"/>
                      </a:lnTo>
                      <a:lnTo>
                        <a:pt x="189" y="2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4" name="Rectangle 487"/>
                <p:cNvSpPr>
                  <a:spLocks noChangeArrowheads="1"/>
                </p:cNvSpPr>
                <p:nvPr/>
              </p:nvSpPr>
              <p:spPr bwMode="auto">
                <a:xfrm>
                  <a:off x="3416" y="559"/>
                  <a:ext cx="315" cy="415"/>
                </a:xfrm>
                <a:prstGeom prst="rect">
                  <a:avLst/>
                </a:prstGeom>
                <a:solidFill>
                  <a:srgbClr val="E1E1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5" name="Rectangle 488"/>
                <p:cNvSpPr>
                  <a:spLocks noChangeArrowheads="1"/>
                </p:cNvSpPr>
                <p:nvPr/>
              </p:nvSpPr>
              <p:spPr bwMode="auto">
                <a:xfrm>
                  <a:off x="3433" y="575"/>
                  <a:ext cx="279" cy="38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6" name="Rectangle 489"/>
                <p:cNvSpPr>
                  <a:spLocks noChangeArrowheads="1"/>
                </p:cNvSpPr>
                <p:nvPr/>
              </p:nvSpPr>
              <p:spPr bwMode="auto">
                <a:xfrm>
                  <a:off x="3457" y="597"/>
                  <a:ext cx="233" cy="33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" name="Freeform 490"/>
                <p:cNvSpPr>
                  <a:spLocks/>
                </p:cNvSpPr>
                <p:nvPr/>
              </p:nvSpPr>
              <p:spPr bwMode="auto">
                <a:xfrm>
                  <a:off x="3557" y="609"/>
                  <a:ext cx="82" cy="124"/>
                </a:xfrm>
                <a:custGeom>
                  <a:avLst/>
                  <a:gdLst>
                    <a:gd name="T0" fmla="*/ 187 w 244"/>
                    <a:gd name="T1" fmla="*/ 288 h 372"/>
                    <a:gd name="T2" fmla="*/ 179 w 244"/>
                    <a:gd name="T3" fmla="*/ 269 h 372"/>
                    <a:gd name="T4" fmla="*/ 101 w 244"/>
                    <a:gd name="T5" fmla="*/ 0 h 372"/>
                    <a:gd name="T6" fmla="*/ 0 w 244"/>
                    <a:gd name="T7" fmla="*/ 0 h 372"/>
                    <a:gd name="T8" fmla="*/ 106 w 244"/>
                    <a:gd name="T9" fmla="*/ 251 h 372"/>
                    <a:gd name="T10" fmla="*/ 111 w 244"/>
                    <a:gd name="T11" fmla="*/ 266 h 372"/>
                    <a:gd name="T12" fmla="*/ 106 w 244"/>
                    <a:gd name="T13" fmla="*/ 280 h 372"/>
                    <a:gd name="T14" fmla="*/ 97 w 244"/>
                    <a:gd name="T15" fmla="*/ 290 h 372"/>
                    <a:gd name="T16" fmla="*/ 95 w 244"/>
                    <a:gd name="T17" fmla="*/ 291 h 372"/>
                    <a:gd name="T18" fmla="*/ 88 w 244"/>
                    <a:gd name="T19" fmla="*/ 303 h 372"/>
                    <a:gd name="T20" fmla="*/ 82 w 244"/>
                    <a:gd name="T21" fmla="*/ 317 h 372"/>
                    <a:gd name="T22" fmla="*/ 84 w 244"/>
                    <a:gd name="T23" fmla="*/ 328 h 372"/>
                    <a:gd name="T24" fmla="*/ 93 w 244"/>
                    <a:gd name="T25" fmla="*/ 338 h 372"/>
                    <a:gd name="T26" fmla="*/ 102 w 244"/>
                    <a:gd name="T27" fmla="*/ 346 h 372"/>
                    <a:gd name="T28" fmla="*/ 133 w 244"/>
                    <a:gd name="T29" fmla="*/ 361 h 372"/>
                    <a:gd name="T30" fmla="*/ 153 w 244"/>
                    <a:gd name="T31" fmla="*/ 367 h 372"/>
                    <a:gd name="T32" fmla="*/ 201 w 244"/>
                    <a:gd name="T33" fmla="*/ 372 h 372"/>
                    <a:gd name="T34" fmla="*/ 232 w 244"/>
                    <a:gd name="T35" fmla="*/ 368 h 372"/>
                    <a:gd name="T36" fmla="*/ 233 w 244"/>
                    <a:gd name="T37" fmla="*/ 367 h 372"/>
                    <a:gd name="T38" fmla="*/ 239 w 244"/>
                    <a:gd name="T39" fmla="*/ 357 h 372"/>
                    <a:gd name="T40" fmla="*/ 243 w 244"/>
                    <a:gd name="T41" fmla="*/ 345 h 372"/>
                    <a:gd name="T42" fmla="*/ 244 w 244"/>
                    <a:gd name="T43" fmla="*/ 335 h 372"/>
                    <a:gd name="T44" fmla="*/ 243 w 244"/>
                    <a:gd name="T45" fmla="*/ 327 h 372"/>
                    <a:gd name="T46" fmla="*/ 238 w 244"/>
                    <a:gd name="T47" fmla="*/ 320 h 372"/>
                    <a:gd name="T48" fmla="*/ 232 w 244"/>
                    <a:gd name="T49" fmla="*/ 316 h 372"/>
                    <a:gd name="T50" fmla="*/ 222 w 244"/>
                    <a:gd name="T51" fmla="*/ 310 h 372"/>
                    <a:gd name="T52" fmla="*/ 214 w 244"/>
                    <a:gd name="T53" fmla="*/ 308 h 372"/>
                    <a:gd name="T54" fmla="*/ 196 w 244"/>
                    <a:gd name="T55" fmla="*/ 295 h 372"/>
                    <a:gd name="T56" fmla="*/ 187 w 244"/>
                    <a:gd name="T57" fmla="*/ 288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44" h="372">
                      <a:moveTo>
                        <a:pt x="187" y="288"/>
                      </a:moveTo>
                      <a:lnTo>
                        <a:pt x="179" y="269"/>
                      </a:lnTo>
                      <a:lnTo>
                        <a:pt x="101" y="0"/>
                      </a:lnTo>
                      <a:lnTo>
                        <a:pt x="0" y="0"/>
                      </a:lnTo>
                      <a:lnTo>
                        <a:pt x="106" y="251"/>
                      </a:lnTo>
                      <a:lnTo>
                        <a:pt x="111" y="266"/>
                      </a:lnTo>
                      <a:lnTo>
                        <a:pt x="106" y="280"/>
                      </a:lnTo>
                      <a:lnTo>
                        <a:pt x="97" y="290"/>
                      </a:lnTo>
                      <a:lnTo>
                        <a:pt x="95" y="291"/>
                      </a:lnTo>
                      <a:lnTo>
                        <a:pt x="88" y="303"/>
                      </a:lnTo>
                      <a:lnTo>
                        <a:pt x="82" y="317"/>
                      </a:lnTo>
                      <a:lnTo>
                        <a:pt x="84" y="328"/>
                      </a:lnTo>
                      <a:lnTo>
                        <a:pt x="93" y="338"/>
                      </a:lnTo>
                      <a:lnTo>
                        <a:pt x="102" y="346"/>
                      </a:lnTo>
                      <a:lnTo>
                        <a:pt x="133" y="361"/>
                      </a:lnTo>
                      <a:lnTo>
                        <a:pt x="153" y="367"/>
                      </a:lnTo>
                      <a:lnTo>
                        <a:pt x="201" y="372"/>
                      </a:lnTo>
                      <a:lnTo>
                        <a:pt x="232" y="368"/>
                      </a:lnTo>
                      <a:lnTo>
                        <a:pt x="233" y="367"/>
                      </a:lnTo>
                      <a:lnTo>
                        <a:pt x="239" y="357"/>
                      </a:lnTo>
                      <a:lnTo>
                        <a:pt x="243" y="345"/>
                      </a:lnTo>
                      <a:lnTo>
                        <a:pt x="244" y="335"/>
                      </a:lnTo>
                      <a:lnTo>
                        <a:pt x="243" y="327"/>
                      </a:lnTo>
                      <a:lnTo>
                        <a:pt x="238" y="320"/>
                      </a:lnTo>
                      <a:lnTo>
                        <a:pt x="232" y="316"/>
                      </a:lnTo>
                      <a:lnTo>
                        <a:pt x="222" y="310"/>
                      </a:lnTo>
                      <a:lnTo>
                        <a:pt x="214" y="308"/>
                      </a:lnTo>
                      <a:lnTo>
                        <a:pt x="196" y="295"/>
                      </a:lnTo>
                      <a:lnTo>
                        <a:pt x="187" y="28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" name="Freeform 491"/>
                <p:cNvSpPr>
                  <a:spLocks/>
                </p:cNvSpPr>
                <p:nvPr/>
              </p:nvSpPr>
              <p:spPr bwMode="auto">
                <a:xfrm>
                  <a:off x="3538" y="609"/>
                  <a:ext cx="97" cy="132"/>
                </a:xfrm>
                <a:custGeom>
                  <a:avLst/>
                  <a:gdLst>
                    <a:gd name="T0" fmla="*/ 281 w 291"/>
                    <a:gd name="T1" fmla="*/ 376 h 396"/>
                    <a:gd name="T2" fmla="*/ 291 w 291"/>
                    <a:gd name="T3" fmla="*/ 368 h 396"/>
                    <a:gd name="T4" fmla="*/ 260 w 291"/>
                    <a:gd name="T5" fmla="*/ 372 h 396"/>
                    <a:gd name="T6" fmla="*/ 212 w 291"/>
                    <a:gd name="T7" fmla="*/ 367 h 396"/>
                    <a:gd name="T8" fmla="*/ 192 w 291"/>
                    <a:gd name="T9" fmla="*/ 361 h 396"/>
                    <a:gd name="T10" fmla="*/ 161 w 291"/>
                    <a:gd name="T11" fmla="*/ 346 h 396"/>
                    <a:gd name="T12" fmla="*/ 152 w 291"/>
                    <a:gd name="T13" fmla="*/ 338 h 396"/>
                    <a:gd name="T14" fmla="*/ 143 w 291"/>
                    <a:gd name="T15" fmla="*/ 328 h 396"/>
                    <a:gd name="T16" fmla="*/ 141 w 291"/>
                    <a:gd name="T17" fmla="*/ 317 h 396"/>
                    <a:gd name="T18" fmla="*/ 147 w 291"/>
                    <a:gd name="T19" fmla="*/ 303 h 396"/>
                    <a:gd name="T20" fmla="*/ 154 w 291"/>
                    <a:gd name="T21" fmla="*/ 291 h 396"/>
                    <a:gd name="T22" fmla="*/ 156 w 291"/>
                    <a:gd name="T23" fmla="*/ 290 h 396"/>
                    <a:gd name="T24" fmla="*/ 23 w 291"/>
                    <a:gd name="T25" fmla="*/ 0 h 396"/>
                    <a:gd name="T26" fmla="*/ 0 w 291"/>
                    <a:gd name="T27" fmla="*/ 0 h 396"/>
                    <a:gd name="T28" fmla="*/ 117 w 291"/>
                    <a:gd name="T29" fmla="*/ 276 h 396"/>
                    <a:gd name="T30" fmla="*/ 122 w 291"/>
                    <a:gd name="T31" fmla="*/ 291 h 396"/>
                    <a:gd name="T32" fmla="*/ 117 w 291"/>
                    <a:gd name="T33" fmla="*/ 305 h 396"/>
                    <a:gd name="T34" fmla="*/ 106 w 291"/>
                    <a:gd name="T35" fmla="*/ 316 h 396"/>
                    <a:gd name="T36" fmla="*/ 98 w 291"/>
                    <a:gd name="T37" fmla="*/ 328 h 396"/>
                    <a:gd name="T38" fmla="*/ 93 w 291"/>
                    <a:gd name="T39" fmla="*/ 342 h 396"/>
                    <a:gd name="T40" fmla="*/ 95 w 291"/>
                    <a:gd name="T41" fmla="*/ 352 h 396"/>
                    <a:gd name="T42" fmla="*/ 102 w 291"/>
                    <a:gd name="T43" fmla="*/ 362 h 396"/>
                    <a:gd name="T44" fmla="*/ 113 w 291"/>
                    <a:gd name="T45" fmla="*/ 372 h 396"/>
                    <a:gd name="T46" fmla="*/ 144 w 291"/>
                    <a:gd name="T47" fmla="*/ 385 h 396"/>
                    <a:gd name="T48" fmla="*/ 164 w 291"/>
                    <a:gd name="T49" fmla="*/ 391 h 396"/>
                    <a:gd name="T50" fmla="*/ 212 w 291"/>
                    <a:gd name="T51" fmla="*/ 396 h 396"/>
                    <a:gd name="T52" fmla="*/ 252 w 291"/>
                    <a:gd name="T53" fmla="*/ 391 h 396"/>
                    <a:gd name="T54" fmla="*/ 269 w 291"/>
                    <a:gd name="T55" fmla="*/ 384 h 396"/>
                    <a:gd name="T56" fmla="*/ 281 w 291"/>
                    <a:gd name="T57" fmla="*/ 376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91" h="396">
                      <a:moveTo>
                        <a:pt x="281" y="376"/>
                      </a:moveTo>
                      <a:lnTo>
                        <a:pt x="291" y="368"/>
                      </a:lnTo>
                      <a:lnTo>
                        <a:pt x="260" y="372"/>
                      </a:lnTo>
                      <a:lnTo>
                        <a:pt x="212" y="367"/>
                      </a:lnTo>
                      <a:lnTo>
                        <a:pt x="192" y="361"/>
                      </a:lnTo>
                      <a:lnTo>
                        <a:pt x="161" y="346"/>
                      </a:lnTo>
                      <a:lnTo>
                        <a:pt x="152" y="338"/>
                      </a:lnTo>
                      <a:lnTo>
                        <a:pt x="143" y="328"/>
                      </a:lnTo>
                      <a:lnTo>
                        <a:pt x="141" y="317"/>
                      </a:lnTo>
                      <a:lnTo>
                        <a:pt x="147" y="303"/>
                      </a:lnTo>
                      <a:lnTo>
                        <a:pt x="154" y="291"/>
                      </a:lnTo>
                      <a:lnTo>
                        <a:pt x="156" y="290"/>
                      </a:lnTo>
                      <a:lnTo>
                        <a:pt x="23" y="0"/>
                      </a:lnTo>
                      <a:lnTo>
                        <a:pt x="0" y="0"/>
                      </a:lnTo>
                      <a:lnTo>
                        <a:pt x="117" y="276"/>
                      </a:lnTo>
                      <a:lnTo>
                        <a:pt x="122" y="291"/>
                      </a:lnTo>
                      <a:lnTo>
                        <a:pt x="117" y="305"/>
                      </a:lnTo>
                      <a:lnTo>
                        <a:pt x="106" y="316"/>
                      </a:lnTo>
                      <a:lnTo>
                        <a:pt x="98" y="328"/>
                      </a:lnTo>
                      <a:lnTo>
                        <a:pt x="93" y="342"/>
                      </a:lnTo>
                      <a:lnTo>
                        <a:pt x="95" y="352"/>
                      </a:lnTo>
                      <a:lnTo>
                        <a:pt x="102" y="362"/>
                      </a:lnTo>
                      <a:lnTo>
                        <a:pt x="113" y="372"/>
                      </a:lnTo>
                      <a:lnTo>
                        <a:pt x="144" y="385"/>
                      </a:lnTo>
                      <a:lnTo>
                        <a:pt x="164" y="391"/>
                      </a:lnTo>
                      <a:lnTo>
                        <a:pt x="212" y="396"/>
                      </a:lnTo>
                      <a:lnTo>
                        <a:pt x="252" y="391"/>
                      </a:lnTo>
                      <a:lnTo>
                        <a:pt x="269" y="384"/>
                      </a:lnTo>
                      <a:lnTo>
                        <a:pt x="281" y="37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" name="Freeform 492"/>
                <p:cNvSpPr>
                  <a:spLocks/>
                </p:cNvSpPr>
                <p:nvPr/>
              </p:nvSpPr>
              <p:spPr bwMode="auto">
                <a:xfrm>
                  <a:off x="3545" y="609"/>
                  <a:ext cx="49" cy="97"/>
                </a:xfrm>
                <a:custGeom>
                  <a:avLst/>
                  <a:gdLst>
                    <a:gd name="T0" fmla="*/ 36 w 147"/>
                    <a:gd name="T1" fmla="*/ 0 h 290"/>
                    <a:gd name="T2" fmla="*/ 0 w 147"/>
                    <a:gd name="T3" fmla="*/ 0 h 290"/>
                    <a:gd name="T4" fmla="*/ 133 w 147"/>
                    <a:gd name="T5" fmla="*/ 290 h 290"/>
                    <a:gd name="T6" fmla="*/ 142 w 147"/>
                    <a:gd name="T7" fmla="*/ 280 h 290"/>
                    <a:gd name="T8" fmla="*/ 147 w 147"/>
                    <a:gd name="T9" fmla="*/ 266 h 290"/>
                    <a:gd name="T10" fmla="*/ 142 w 147"/>
                    <a:gd name="T11" fmla="*/ 251 h 290"/>
                    <a:gd name="T12" fmla="*/ 36 w 147"/>
                    <a:gd name="T13" fmla="*/ 0 h 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7" h="290">
                      <a:moveTo>
                        <a:pt x="36" y="0"/>
                      </a:moveTo>
                      <a:lnTo>
                        <a:pt x="0" y="0"/>
                      </a:lnTo>
                      <a:lnTo>
                        <a:pt x="133" y="290"/>
                      </a:lnTo>
                      <a:lnTo>
                        <a:pt x="142" y="280"/>
                      </a:lnTo>
                      <a:lnTo>
                        <a:pt x="147" y="266"/>
                      </a:lnTo>
                      <a:lnTo>
                        <a:pt x="142" y="251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" name="Freeform 493"/>
                <p:cNvSpPr>
                  <a:spLocks/>
                </p:cNvSpPr>
                <p:nvPr/>
              </p:nvSpPr>
              <p:spPr bwMode="auto">
                <a:xfrm>
                  <a:off x="3520" y="743"/>
                  <a:ext cx="107" cy="180"/>
                </a:xfrm>
                <a:custGeom>
                  <a:avLst/>
                  <a:gdLst>
                    <a:gd name="T0" fmla="*/ 309 w 321"/>
                    <a:gd name="T1" fmla="*/ 33 h 540"/>
                    <a:gd name="T2" fmla="*/ 297 w 321"/>
                    <a:gd name="T3" fmla="*/ 26 h 540"/>
                    <a:gd name="T4" fmla="*/ 284 w 321"/>
                    <a:gd name="T5" fmla="*/ 19 h 540"/>
                    <a:gd name="T6" fmla="*/ 244 w 321"/>
                    <a:gd name="T7" fmla="*/ 5 h 540"/>
                    <a:gd name="T8" fmla="*/ 222 w 321"/>
                    <a:gd name="T9" fmla="*/ 1 h 540"/>
                    <a:gd name="T10" fmla="*/ 200 w 321"/>
                    <a:gd name="T11" fmla="*/ 0 h 540"/>
                    <a:gd name="T12" fmla="*/ 165 w 321"/>
                    <a:gd name="T13" fmla="*/ 3 h 540"/>
                    <a:gd name="T14" fmla="*/ 150 w 321"/>
                    <a:gd name="T15" fmla="*/ 8 h 540"/>
                    <a:gd name="T16" fmla="*/ 139 w 321"/>
                    <a:gd name="T17" fmla="*/ 15 h 540"/>
                    <a:gd name="T18" fmla="*/ 132 w 321"/>
                    <a:gd name="T19" fmla="*/ 24 h 540"/>
                    <a:gd name="T20" fmla="*/ 127 w 321"/>
                    <a:gd name="T21" fmla="*/ 33 h 540"/>
                    <a:gd name="T22" fmla="*/ 127 w 321"/>
                    <a:gd name="T23" fmla="*/ 43 h 540"/>
                    <a:gd name="T24" fmla="*/ 129 w 321"/>
                    <a:gd name="T25" fmla="*/ 53 h 540"/>
                    <a:gd name="T26" fmla="*/ 135 w 321"/>
                    <a:gd name="T27" fmla="*/ 63 h 540"/>
                    <a:gd name="T28" fmla="*/ 139 w 321"/>
                    <a:gd name="T29" fmla="*/ 78 h 540"/>
                    <a:gd name="T30" fmla="*/ 0 w 321"/>
                    <a:gd name="T31" fmla="*/ 540 h 540"/>
                    <a:gd name="T32" fmla="*/ 57 w 321"/>
                    <a:gd name="T33" fmla="*/ 540 h 540"/>
                    <a:gd name="T34" fmla="*/ 72 w 321"/>
                    <a:gd name="T35" fmla="*/ 490 h 540"/>
                    <a:gd name="T36" fmla="*/ 79 w 321"/>
                    <a:gd name="T37" fmla="*/ 466 h 540"/>
                    <a:gd name="T38" fmla="*/ 87 w 321"/>
                    <a:gd name="T39" fmla="*/ 444 h 540"/>
                    <a:gd name="T40" fmla="*/ 102 w 321"/>
                    <a:gd name="T41" fmla="*/ 401 h 540"/>
                    <a:gd name="T42" fmla="*/ 116 w 321"/>
                    <a:gd name="T43" fmla="*/ 363 h 540"/>
                    <a:gd name="T44" fmla="*/ 128 w 321"/>
                    <a:gd name="T45" fmla="*/ 326 h 540"/>
                    <a:gd name="T46" fmla="*/ 142 w 321"/>
                    <a:gd name="T47" fmla="*/ 294 h 540"/>
                    <a:gd name="T48" fmla="*/ 154 w 321"/>
                    <a:gd name="T49" fmla="*/ 264 h 540"/>
                    <a:gd name="T50" fmla="*/ 160 w 321"/>
                    <a:gd name="T51" fmla="*/ 250 h 540"/>
                    <a:gd name="T52" fmla="*/ 168 w 321"/>
                    <a:gd name="T53" fmla="*/ 239 h 540"/>
                    <a:gd name="T54" fmla="*/ 177 w 321"/>
                    <a:gd name="T55" fmla="*/ 214 h 540"/>
                    <a:gd name="T56" fmla="*/ 189 w 321"/>
                    <a:gd name="T57" fmla="*/ 195 h 540"/>
                    <a:gd name="T58" fmla="*/ 199 w 321"/>
                    <a:gd name="T59" fmla="*/ 179 h 540"/>
                    <a:gd name="T60" fmla="*/ 210 w 321"/>
                    <a:gd name="T61" fmla="*/ 166 h 540"/>
                    <a:gd name="T62" fmla="*/ 218 w 321"/>
                    <a:gd name="T63" fmla="*/ 155 h 540"/>
                    <a:gd name="T64" fmla="*/ 228 w 321"/>
                    <a:gd name="T65" fmla="*/ 149 h 540"/>
                    <a:gd name="T66" fmla="*/ 235 w 321"/>
                    <a:gd name="T67" fmla="*/ 145 h 540"/>
                    <a:gd name="T68" fmla="*/ 238 w 321"/>
                    <a:gd name="T69" fmla="*/ 144 h 540"/>
                    <a:gd name="T70" fmla="*/ 243 w 321"/>
                    <a:gd name="T71" fmla="*/ 145 h 540"/>
                    <a:gd name="T72" fmla="*/ 246 w 321"/>
                    <a:gd name="T73" fmla="*/ 146 h 540"/>
                    <a:gd name="T74" fmla="*/ 254 w 321"/>
                    <a:gd name="T75" fmla="*/ 123 h 540"/>
                    <a:gd name="T76" fmla="*/ 268 w 321"/>
                    <a:gd name="T77" fmla="*/ 109 h 540"/>
                    <a:gd name="T78" fmla="*/ 279 w 321"/>
                    <a:gd name="T79" fmla="*/ 104 h 540"/>
                    <a:gd name="T80" fmla="*/ 290 w 321"/>
                    <a:gd name="T81" fmla="*/ 99 h 540"/>
                    <a:gd name="T82" fmla="*/ 298 w 321"/>
                    <a:gd name="T83" fmla="*/ 92 h 540"/>
                    <a:gd name="T84" fmla="*/ 309 w 321"/>
                    <a:gd name="T85" fmla="*/ 86 h 540"/>
                    <a:gd name="T86" fmla="*/ 316 w 321"/>
                    <a:gd name="T87" fmla="*/ 80 h 540"/>
                    <a:gd name="T88" fmla="*/ 321 w 321"/>
                    <a:gd name="T89" fmla="*/ 72 h 540"/>
                    <a:gd name="T90" fmla="*/ 321 w 321"/>
                    <a:gd name="T91" fmla="*/ 60 h 540"/>
                    <a:gd name="T92" fmla="*/ 321 w 321"/>
                    <a:gd name="T93" fmla="*/ 52 h 540"/>
                    <a:gd name="T94" fmla="*/ 316 w 321"/>
                    <a:gd name="T95" fmla="*/ 41 h 540"/>
                    <a:gd name="T96" fmla="*/ 309 w 321"/>
                    <a:gd name="T97" fmla="*/ 33 h 5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21" h="540">
                      <a:moveTo>
                        <a:pt x="309" y="33"/>
                      </a:moveTo>
                      <a:lnTo>
                        <a:pt x="297" y="26"/>
                      </a:lnTo>
                      <a:lnTo>
                        <a:pt x="284" y="19"/>
                      </a:lnTo>
                      <a:lnTo>
                        <a:pt x="244" y="5"/>
                      </a:lnTo>
                      <a:lnTo>
                        <a:pt x="222" y="1"/>
                      </a:lnTo>
                      <a:lnTo>
                        <a:pt x="200" y="0"/>
                      </a:lnTo>
                      <a:lnTo>
                        <a:pt x="165" y="3"/>
                      </a:lnTo>
                      <a:lnTo>
                        <a:pt x="150" y="8"/>
                      </a:lnTo>
                      <a:lnTo>
                        <a:pt x="139" y="15"/>
                      </a:lnTo>
                      <a:lnTo>
                        <a:pt x="132" y="24"/>
                      </a:lnTo>
                      <a:lnTo>
                        <a:pt x="127" y="33"/>
                      </a:lnTo>
                      <a:lnTo>
                        <a:pt x="127" y="43"/>
                      </a:lnTo>
                      <a:lnTo>
                        <a:pt x="129" y="53"/>
                      </a:lnTo>
                      <a:lnTo>
                        <a:pt x="135" y="63"/>
                      </a:lnTo>
                      <a:lnTo>
                        <a:pt x="139" y="78"/>
                      </a:lnTo>
                      <a:lnTo>
                        <a:pt x="0" y="540"/>
                      </a:lnTo>
                      <a:lnTo>
                        <a:pt x="57" y="540"/>
                      </a:lnTo>
                      <a:lnTo>
                        <a:pt x="72" y="490"/>
                      </a:lnTo>
                      <a:lnTo>
                        <a:pt x="79" y="466"/>
                      </a:lnTo>
                      <a:lnTo>
                        <a:pt x="87" y="444"/>
                      </a:lnTo>
                      <a:lnTo>
                        <a:pt x="102" y="401"/>
                      </a:lnTo>
                      <a:lnTo>
                        <a:pt x="116" y="363"/>
                      </a:lnTo>
                      <a:lnTo>
                        <a:pt x="128" y="326"/>
                      </a:lnTo>
                      <a:lnTo>
                        <a:pt x="142" y="294"/>
                      </a:lnTo>
                      <a:lnTo>
                        <a:pt x="154" y="264"/>
                      </a:lnTo>
                      <a:lnTo>
                        <a:pt x="160" y="250"/>
                      </a:lnTo>
                      <a:lnTo>
                        <a:pt x="168" y="239"/>
                      </a:lnTo>
                      <a:lnTo>
                        <a:pt x="177" y="214"/>
                      </a:lnTo>
                      <a:lnTo>
                        <a:pt x="189" y="195"/>
                      </a:lnTo>
                      <a:lnTo>
                        <a:pt x="199" y="179"/>
                      </a:lnTo>
                      <a:lnTo>
                        <a:pt x="210" y="166"/>
                      </a:lnTo>
                      <a:lnTo>
                        <a:pt x="218" y="155"/>
                      </a:lnTo>
                      <a:lnTo>
                        <a:pt x="228" y="149"/>
                      </a:lnTo>
                      <a:lnTo>
                        <a:pt x="235" y="145"/>
                      </a:lnTo>
                      <a:lnTo>
                        <a:pt x="238" y="144"/>
                      </a:lnTo>
                      <a:lnTo>
                        <a:pt x="243" y="145"/>
                      </a:lnTo>
                      <a:lnTo>
                        <a:pt x="246" y="146"/>
                      </a:lnTo>
                      <a:lnTo>
                        <a:pt x="254" y="123"/>
                      </a:lnTo>
                      <a:lnTo>
                        <a:pt x="268" y="109"/>
                      </a:lnTo>
                      <a:lnTo>
                        <a:pt x="279" y="104"/>
                      </a:lnTo>
                      <a:lnTo>
                        <a:pt x="290" y="99"/>
                      </a:lnTo>
                      <a:lnTo>
                        <a:pt x="298" y="92"/>
                      </a:lnTo>
                      <a:lnTo>
                        <a:pt x="309" y="86"/>
                      </a:lnTo>
                      <a:lnTo>
                        <a:pt x="316" y="80"/>
                      </a:lnTo>
                      <a:lnTo>
                        <a:pt x="321" y="72"/>
                      </a:lnTo>
                      <a:lnTo>
                        <a:pt x="321" y="60"/>
                      </a:lnTo>
                      <a:lnTo>
                        <a:pt x="321" y="52"/>
                      </a:lnTo>
                      <a:lnTo>
                        <a:pt x="316" y="41"/>
                      </a:lnTo>
                      <a:lnTo>
                        <a:pt x="309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" name="Freeform 494"/>
                <p:cNvSpPr>
                  <a:spLocks/>
                </p:cNvSpPr>
                <p:nvPr/>
              </p:nvSpPr>
              <p:spPr bwMode="auto">
                <a:xfrm>
                  <a:off x="3539" y="791"/>
                  <a:ext cx="63" cy="132"/>
                </a:xfrm>
                <a:custGeom>
                  <a:avLst/>
                  <a:gdLst>
                    <a:gd name="T0" fmla="*/ 189 w 189"/>
                    <a:gd name="T1" fmla="*/ 2 h 396"/>
                    <a:gd name="T2" fmla="*/ 186 w 189"/>
                    <a:gd name="T3" fmla="*/ 1 h 396"/>
                    <a:gd name="T4" fmla="*/ 181 w 189"/>
                    <a:gd name="T5" fmla="*/ 0 h 396"/>
                    <a:gd name="T6" fmla="*/ 178 w 189"/>
                    <a:gd name="T7" fmla="*/ 1 h 396"/>
                    <a:gd name="T8" fmla="*/ 171 w 189"/>
                    <a:gd name="T9" fmla="*/ 5 h 396"/>
                    <a:gd name="T10" fmla="*/ 161 w 189"/>
                    <a:gd name="T11" fmla="*/ 11 h 396"/>
                    <a:gd name="T12" fmla="*/ 153 w 189"/>
                    <a:gd name="T13" fmla="*/ 22 h 396"/>
                    <a:gd name="T14" fmla="*/ 142 w 189"/>
                    <a:gd name="T15" fmla="*/ 35 h 396"/>
                    <a:gd name="T16" fmla="*/ 132 w 189"/>
                    <a:gd name="T17" fmla="*/ 51 h 396"/>
                    <a:gd name="T18" fmla="*/ 120 w 189"/>
                    <a:gd name="T19" fmla="*/ 70 h 396"/>
                    <a:gd name="T20" fmla="*/ 111 w 189"/>
                    <a:gd name="T21" fmla="*/ 95 h 396"/>
                    <a:gd name="T22" fmla="*/ 103 w 189"/>
                    <a:gd name="T23" fmla="*/ 106 h 396"/>
                    <a:gd name="T24" fmla="*/ 97 w 189"/>
                    <a:gd name="T25" fmla="*/ 120 h 396"/>
                    <a:gd name="T26" fmla="*/ 85 w 189"/>
                    <a:gd name="T27" fmla="*/ 150 h 396"/>
                    <a:gd name="T28" fmla="*/ 71 w 189"/>
                    <a:gd name="T29" fmla="*/ 182 h 396"/>
                    <a:gd name="T30" fmla="*/ 59 w 189"/>
                    <a:gd name="T31" fmla="*/ 219 h 396"/>
                    <a:gd name="T32" fmla="*/ 45 w 189"/>
                    <a:gd name="T33" fmla="*/ 257 h 396"/>
                    <a:gd name="T34" fmla="*/ 30 w 189"/>
                    <a:gd name="T35" fmla="*/ 300 h 396"/>
                    <a:gd name="T36" fmla="*/ 22 w 189"/>
                    <a:gd name="T37" fmla="*/ 322 h 396"/>
                    <a:gd name="T38" fmla="*/ 15 w 189"/>
                    <a:gd name="T39" fmla="*/ 346 h 396"/>
                    <a:gd name="T40" fmla="*/ 0 w 189"/>
                    <a:gd name="T41" fmla="*/ 396 h 396"/>
                    <a:gd name="T42" fmla="*/ 109 w 189"/>
                    <a:gd name="T43" fmla="*/ 395 h 396"/>
                    <a:gd name="T44" fmla="*/ 189 w 189"/>
                    <a:gd name="T45" fmla="*/ 2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89" h="396">
                      <a:moveTo>
                        <a:pt x="189" y="2"/>
                      </a:moveTo>
                      <a:lnTo>
                        <a:pt x="186" y="1"/>
                      </a:lnTo>
                      <a:lnTo>
                        <a:pt x="181" y="0"/>
                      </a:lnTo>
                      <a:lnTo>
                        <a:pt x="178" y="1"/>
                      </a:lnTo>
                      <a:lnTo>
                        <a:pt x="171" y="5"/>
                      </a:lnTo>
                      <a:lnTo>
                        <a:pt x="161" y="11"/>
                      </a:lnTo>
                      <a:lnTo>
                        <a:pt x="153" y="22"/>
                      </a:lnTo>
                      <a:lnTo>
                        <a:pt x="142" y="35"/>
                      </a:lnTo>
                      <a:lnTo>
                        <a:pt x="132" y="51"/>
                      </a:lnTo>
                      <a:lnTo>
                        <a:pt x="120" y="70"/>
                      </a:lnTo>
                      <a:lnTo>
                        <a:pt x="111" y="95"/>
                      </a:lnTo>
                      <a:lnTo>
                        <a:pt x="103" y="106"/>
                      </a:lnTo>
                      <a:lnTo>
                        <a:pt x="97" y="120"/>
                      </a:lnTo>
                      <a:lnTo>
                        <a:pt x="85" y="150"/>
                      </a:lnTo>
                      <a:lnTo>
                        <a:pt x="71" y="182"/>
                      </a:lnTo>
                      <a:lnTo>
                        <a:pt x="59" y="219"/>
                      </a:lnTo>
                      <a:lnTo>
                        <a:pt x="45" y="257"/>
                      </a:lnTo>
                      <a:lnTo>
                        <a:pt x="30" y="300"/>
                      </a:lnTo>
                      <a:lnTo>
                        <a:pt x="22" y="322"/>
                      </a:lnTo>
                      <a:lnTo>
                        <a:pt x="15" y="346"/>
                      </a:lnTo>
                      <a:lnTo>
                        <a:pt x="0" y="396"/>
                      </a:lnTo>
                      <a:lnTo>
                        <a:pt x="109" y="395"/>
                      </a:lnTo>
                      <a:lnTo>
                        <a:pt x="189" y="2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" name="Rectangle 495"/>
                <p:cNvSpPr>
                  <a:spLocks noChangeArrowheads="1"/>
                </p:cNvSpPr>
                <p:nvPr/>
              </p:nvSpPr>
              <p:spPr bwMode="auto">
                <a:xfrm>
                  <a:off x="3623" y="618"/>
                  <a:ext cx="314" cy="415"/>
                </a:xfrm>
                <a:prstGeom prst="rect">
                  <a:avLst/>
                </a:prstGeom>
                <a:solidFill>
                  <a:srgbClr val="E1E1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" name="Rectangle 496"/>
                <p:cNvSpPr>
                  <a:spLocks noChangeArrowheads="1"/>
                </p:cNvSpPr>
                <p:nvPr/>
              </p:nvSpPr>
              <p:spPr bwMode="auto">
                <a:xfrm>
                  <a:off x="3639" y="634"/>
                  <a:ext cx="280" cy="38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4" name="Rectangle 497"/>
                <p:cNvSpPr>
                  <a:spLocks noChangeArrowheads="1"/>
                </p:cNvSpPr>
                <p:nvPr/>
              </p:nvSpPr>
              <p:spPr bwMode="auto">
                <a:xfrm>
                  <a:off x="3664" y="656"/>
                  <a:ext cx="233" cy="33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5" name="Freeform 498"/>
                <p:cNvSpPr>
                  <a:spLocks/>
                </p:cNvSpPr>
                <p:nvPr/>
              </p:nvSpPr>
              <p:spPr bwMode="auto">
                <a:xfrm>
                  <a:off x="3764" y="667"/>
                  <a:ext cx="81" cy="124"/>
                </a:xfrm>
                <a:custGeom>
                  <a:avLst/>
                  <a:gdLst>
                    <a:gd name="T0" fmla="*/ 188 w 244"/>
                    <a:gd name="T1" fmla="*/ 289 h 372"/>
                    <a:gd name="T2" fmla="*/ 179 w 244"/>
                    <a:gd name="T3" fmla="*/ 269 h 372"/>
                    <a:gd name="T4" fmla="*/ 101 w 244"/>
                    <a:gd name="T5" fmla="*/ 0 h 372"/>
                    <a:gd name="T6" fmla="*/ 0 w 244"/>
                    <a:gd name="T7" fmla="*/ 0 h 372"/>
                    <a:gd name="T8" fmla="*/ 106 w 244"/>
                    <a:gd name="T9" fmla="*/ 252 h 372"/>
                    <a:gd name="T10" fmla="*/ 111 w 244"/>
                    <a:gd name="T11" fmla="*/ 267 h 372"/>
                    <a:gd name="T12" fmla="*/ 106 w 244"/>
                    <a:gd name="T13" fmla="*/ 281 h 372"/>
                    <a:gd name="T14" fmla="*/ 98 w 244"/>
                    <a:gd name="T15" fmla="*/ 290 h 372"/>
                    <a:gd name="T16" fmla="*/ 95 w 244"/>
                    <a:gd name="T17" fmla="*/ 291 h 372"/>
                    <a:gd name="T18" fmla="*/ 88 w 244"/>
                    <a:gd name="T19" fmla="*/ 304 h 372"/>
                    <a:gd name="T20" fmla="*/ 82 w 244"/>
                    <a:gd name="T21" fmla="*/ 318 h 372"/>
                    <a:gd name="T22" fmla="*/ 84 w 244"/>
                    <a:gd name="T23" fmla="*/ 328 h 372"/>
                    <a:gd name="T24" fmla="*/ 93 w 244"/>
                    <a:gd name="T25" fmla="*/ 339 h 372"/>
                    <a:gd name="T26" fmla="*/ 102 w 244"/>
                    <a:gd name="T27" fmla="*/ 347 h 372"/>
                    <a:gd name="T28" fmla="*/ 134 w 244"/>
                    <a:gd name="T29" fmla="*/ 362 h 372"/>
                    <a:gd name="T30" fmla="*/ 153 w 244"/>
                    <a:gd name="T31" fmla="*/ 367 h 372"/>
                    <a:gd name="T32" fmla="*/ 201 w 244"/>
                    <a:gd name="T33" fmla="*/ 372 h 372"/>
                    <a:gd name="T34" fmla="*/ 232 w 244"/>
                    <a:gd name="T35" fmla="*/ 369 h 372"/>
                    <a:gd name="T36" fmla="*/ 233 w 244"/>
                    <a:gd name="T37" fmla="*/ 367 h 372"/>
                    <a:gd name="T38" fmla="*/ 239 w 244"/>
                    <a:gd name="T39" fmla="*/ 357 h 372"/>
                    <a:gd name="T40" fmla="*/ 243 w 244"/>
                    <a:gd name="T41" fmla="*/ 346 h 372"/>
                    <a:gd name="T42" fmla="*/ 244 w 244"/>
                    <a:gd name="T43" fmla="*/ 335 h 372"/>
                    <a:gd name="T44" fmla="*/ 243 w 244"/>
                    <a:gd name="T45" fmla="*/ 327 h 372"/>
                    <a:gd name="T46" fmla="*/ 238 w 244"/>
                    <a:gd name="T47" fmla="*/ 320 h 372"/>
                    <a:gd name="T48" fmla="*/ 232 w 244"/>
                    <a:gd name="T49" fmla="*/ 317 h 372"/>
                    <a:gd name="T50" fmla="*/ 222 w 244"/>
                    <a:gd name="T51" fmla="*/ 311 h 372"/>
                    <a:gd name="T52" fmla="*/ 214 w 244"/>
                    <a:gd name="T53" fmla="*/ 309 h 372"/>
                    <a:gd name="T54" fmla="*/ 196 w 244"/>
                    <a:gd name="T55" fmla="*/ 296 h 372"/>
                    <a:gd name="T56" fmla="*/ 188 w 244"/>
                    <a:gd name="T57" fmla="*/ 289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44" h="372">
                      <a:moveTo>
                        <a:pt x="188" y="289"/>
                      </a:moveTo>
                      <a:lnTo>
                        <a:pt x="179" y="269"/>
                      </a:lnTo>
                      <a:lnTo>
                        <a:pt x="101" y="0"/>
                      </a:lnTo>
                      <a:lnTo>
                        <a:pt x="0" y="0"/>
                      </a:lnTo>
                      <a:lnTo>
                        <a:pt x="106" y="252"/>
                      </a:lnTo>
                      <a:lnTo>
                        <a:pt x="111" y="267"/>
                      </a:lnTo>
                      <a:lnTo>
                        <a:pt x="106" y="281"/>
                      </a:lnTo>
                      <a:lnTo>
                        <a:pt x="98" y="290"/>
                      </a:lnTo>
                      <a:lnTo>
                        <a:pt x="95" y="291"/>
                      </a:lnTo>
                      <a:lnTo>
                        <a:pt x="88" y="304"/>
                      </a:lnTo>
                      <a:lnTo>
                        <a:pt x="82" y="318"/>
                      </a:lnTo>
                      <a:lnTo>
                        <a:pt x="84" y="328"/>
                      </a:lnTo>
                      <a:lnTo>
                        <a:pt x="93" y="339"/>
                      </a:lnTo>
                      <a:lnTo>
                        <a:pt x="102" y="347"/>
                      </a:lnTo>
                      <a:lnTo>
                        <a:pt x="134" y="362"/>
                      </a:lnTo>
                      <a:lnTo>
                        <a:pt x="153" y="367"/>
                      </a:lnTo>
                      <a:lnTo>
                        <a:pt x="201" y="372"/>
                      </a:lnTo>
                      <a:lnTo>
                        <a:pt x="232" y="369"/>
                      </a:lnTo>
                      <a:lnTo>
                        <a:pt x="233" y="367"/>
                      </a:lnTo>
                      <a:lnTo>
                        <a:pt x="239" y="357"/>
                      </a:lnTo>
                      <a:lnTo>
                        <a:pt x="243" y="346"/>
                      </a:lnTo>
                      <a:lnTo>
                        <a:pt x="244" y="335"/>
                      </a:lnTo>
                      <a:lnTo>
                        <a:pt x="243" y="327"/>
                      </a:lnTo>
                      <a:lnTo>
                        <a:pt x="238" y="320"/>
                      </a:lnTo>
                      <a:lnTo>
                        <a:pt x="232" y="317"/>
                      </a:lnTo>
                      <a:lnTo>
                        <a:pt x="222" y="311"/>
                      </a:lnTo>
                      <a:lnTo>
                        <a:pt x="214" y="309"/>
                      </a:lnTo>
                      <a:lnTo>
                        <a:pt x="196" y="296"/>
                      </a:lnTo>
                      <a:lnTo>
                        <a:pt x="188" y="28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" name="Freeform 499"/>
                <p:cNvSpPr>
                  <a:spLocks/>
                </p:cNvSpPr>
                <p:nvPr/>
              </p:nvSpPr>
              <p:spPr bwMode="auto">
                <a:xfrm>
                  <a:off x="3744" y="667"/>
                  <a:ext cx="97" cy="132"/>
                </a:xfrm>
                <a:custGeom>
                  <a:avLst/>
                  <a:gdLst>
                    <a:gd name="T0" fmla="*/ 280 w 290"/>
                    <a:gd name="T1" fmla="*/ 377 h 396"/>
                    <a:gd name="T2" fmla="*/ 290 w 290"/>
                    <a:gd name="T3" fmla="*/ 369 h 396"/>
                    <a:gd name="T4" fmla="*/ 259 w 290"/>
                    <a:gd name="T5" fmla="*/ 372 h 396"/>
                    <a:gd name="T6" fmla="*/ 211 w 290"/>
                    <a:gd name="T7" fmla="*/ 367 h 396"/>
                    <a:gd name="T8" fmla="*/ 192 w 290"/>
                    <a:gd name="T9" fmla="*/ 362 h 396"/>
                    <a:gd name="T10" fmla="*/ 160 w 290"/>
                    <a:gd name="T11" fmla="*/ 347 h 396"/>
                    <a:gd name="T12" fmla="*/ 151 w 290"/>
                    <a:gd name="T13" fmla="*/ 339 h 396"/>
                    <a:gd name="T14" fmla="*/ 142 w 290"/>
                    <a:gd name="T15" fmla="*/ 328 h 396"/>
                    <a:gd name="T16" fmla="*/ 140 w 290"/>
                    <a:gd name="T17" fmla="*/ 318 h 396"/>
                    <a:gd name="T18" fmla="*/ 146 w 290"/>
                    <a:gd name="T19" fmla="*/ 304 h 396"/>
                    <a:gd name="T20" fmla="*/ 153 w 290"/>
                    <a:gd name="T21" fmla="*/ 291 h 396"/>
                    <a:gd name="T22" fmla="*/ 156 w 290"/>
                    <a:gd name="T23" fmla="*/ 290 h 396"/>
                    <a:gd name="T24" fmla="*/ 22 w 290"/>
                    <a:gd name="T25" fmla="*/ 0 h 396"/>
                    <a:gd name="T26" fmla="*/ 0 w 290"/>
                    <a:gd name="T27" fmla="*/ 0 h 396"/>
                    <a:gd name="T28" fmla="*/ 116 w 290"/>
                    <a:gd name="T29" fmla="*/ 276 h 396"/>
                    <a:gd name="T30" fmla="*/ 121 w 290"/>
                    <a:gd name="T31" fmla="*/ 291 h 396"/>
                    <a:gd name="T32" fmla="*/ 116 w 290"/>
                    <a:gd name="T33" fmla="*/ 305 h 396"/>
                    <a:gd name="T34" fmla="*/ 105 w 290"/>
                    <a:gd name="T35" fmla="*/ 317 h 396"/>
                    <a:gd name="T36" fmla="*/ 97 w 290"/>
                    <a:gd name="T37" fmla="*/ 328 h 396"/>
                    <a:gd name="T38" fmla="*/ 92 w 290"/>
                    <a:gd name="T39" fmla="*/ 342 h 396"/>
                    <a:gd name="T40" fmla="*/ 94 w 290"/>
                    <a:gd name="T41" fmla="*/ 352 h 396"/>
                    <a:gd name="T42" fmla="*/ 102 w 290"/>
                    <a:gd name="T43" fmla="*/ 363 h 396"/>
                    <a:gd name="T44" fmla="*/ 112 w 290"/>
                    <a:gd name="T45" fmla="*/ 372 h 396"/>
                    <a:gd name="T46" fmla="*/ 144 w 290"/>
                    <a:gd name="T47" fmla="*/ 386 h 396"/>
                    <a:gd name="T48" fmla="*/ 163 w 290"/>
                    <a:gd name="T49" fmla="*/ 392 h 396"/>
                    <a:gd name="T50" fmla="*/ 211 w 290"/>
                    <a:gd name="T51" fmla="*/ 396 h 396"/>
                    <a:gd name="T52" fmla="*/ 252 w 290"/>
                    <a:gd name="T53" fmla="*/ 392 h 396"/>
                    <a:gd name="T54" fmla="*/ 268 w 290"/>
                    <a:gd name="T55" fmla="*/ 385 h 396"/>
                    <a:gd name="T56" fmla="*/ 280 w 290"/>
                    <a:gd name="T57" fmla="*/ 377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90" h="396">
                      <a:moveTo>
                        <a:pt x="280" y="377"/>
                      </a:moveTo>
                      <a:lnTo>
                        <a:pt x="290" y="369"/>
                      </a:lnTo>
                      <a:lnTo>
                        <a:pt x="259" y="372"/>
                      </a:lnTo>
                      <a:lnTo>
                        <a:pt x="211" y="367"/>
                      </a:lnTo>
                      <a:lnTo>
                        <a:pt x="192" y="362"/>
                      </a:lnTo>
                      <a:lnTo>
                        <a:pt x="160" y="347"/>
                      </a:lnTo>
                      <a:lnTo>
                        <a:pt x="151" y="339"/>
                      </a:lnTo>
                      <a:lnTo>
                        <a:pt x="142" y="328"/>
                      </a:lnTo>
                      <a:lnTo>
                        <a:pt x="140" y="318"/>
                      </a:lnTo>
                      <a:lnTo>
                        <a:pt x="146" y="304"/>
                      </a:lnTo>
                      <a:lnTo>
                        <a:pt x="153" y="291"/>
                      </a:lnTo>
                      <a:lnTo>
                        <a:pt x="156" y="290"/>
                      </a:lnTo>
                      <a:lnTo>
                        <a:pt x="22" y="0"/>
                      </a:lnTo>
                      <a:lnTo>
                        <a:pt x="0" y="0"/>
                      </a:lnTo>
                      <a:lnTo>
                        <a:pt x="116" y="276"/>
                      </a:lnTo>
                      <a:lnTo>
                        <a:pt x="121" y="291"/>
                      </a:lnTo>
                      <a:lnTo>
                        <a:pt x="116" y="305"/>
                      </a:lnTo>
                      <a:lnTo>
                        <a:pt x="105" y="317"/>
                      </a:lnTo>
                      <a:lnTo>
                        <a:pt x="97" y="328"/>
                      </a:lnTo>
                      <a:lnTo>
                        <a:pt x="92" y="342"/>
                      </a:lnTo>
                      <a:lnTo>
                        <a:pt x="94" y="352"/>
                      </a:lnTo>
                      <a:lnTo>
                        <a:pt x="102" y="363"/>
                      </a:lnTo>
                      <a:lnTo>
                        <a:pt x="112" y="372"/>
                      </a:lnTo>
                      <a:lnTo>
                        <a:pt x="144" y="386"/>
                      </a:lnTo>
                      <a:lnTo>
                        <a:pt x="163" y="392"/>
                      </a:lnTo>
                      <a:lnTo>
                        <a:pt x="211" y="396"/>
                      </a:lnTo>
                      <a:lnTo>
                        <a:pt x="252" y="392"/>
                      </a:lnTo>
                      <a:lnTo>
                        <a:pt x="268" y="385"/>
                      </a:lnTo>
                      <a:lnTo>
                        <a:pt x="280" y="3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" name="Freeform 500"/>
                <p:cNvSpPr>
                  <a:spLocks/>
                </p:cNvSpPr>
                <p:nvPr/>
              </p:nvSpPr>
              <p:spPr bwMode="auto">
                <a:xfrm>
                  <a:off x="3752" y="667"/>
                  <a:ext cx="49" cy="97"/>
                </a:xfrm>
                <a:custGeom>
                  <a:avLst/>
                  <a:gdLst>
                    <a:gd name="T0" fmla="*/ 36 w 147"/>
                    <a:gd name="T1" fmla="*/ 0 h 290"/>
                    <a:gd name="T2" fmla="*/ 0 w 147"/>
                    <a:gd name="T3" fmla="*/ 0 h 290"/>
                    <a:gd name="T4" fmla="*/ 134 w 147"/>
                    <a:gd name="T5" fmla="*/ 290 h 290"/>
                    <a:gd name="T6" fmla="*/ 142 w 147"/>
                    <a:gd name="T7" fmla="*/ 281 h 290"/>
                    <a:gd name="T8" fmla="*/ 147 w 147"/>
                    <a:gd name="T9" fmla="*/ 267 h 290"/>
                    <a:gd name="T10" fmla="*/ 142 w 147"/>
                    <a:gd name="T11" fmla="*/ 252 h 290"/>
                    <a:gd name="T12" fmla="*/ 36 w 147"/>
                    <a:gd name="T13" fmla="*/ 0 h 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7" h="290">
                      <a:moveTo>
                        <a:pt x="36" y="0"/>
                      </a:moveTo>
                      <a:lnTo>
                        <a:pt x="0" y="0"/>
                      </a:lnTo>
                      <a:lnTo>
                        <a:pt x="134" y="290"/>
                      </a:lnTo>
                      <a:lnTo>
                        <a:pt x="142" y="281"/>
                      </a:lnTo>
                      <a:lnTo>
                        <a:pt x="147" y="267"/>
                      </a:lnTo>
                      <a:lnTo>
                        <a:pt x="142" y="252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8" name="Freeform 501"/>
                <p:cNvSpPr>
                  <a:spLocks/>
                </p:cNvSpPr>
                <p:nvPr/>
              </p:nvSpPr>
              <p:spPr bwMode="auto">
                <a:xfrm>
                  <a:off x="3727" y="801"/>
                  <a:ext cx="107" cy="181"/>
                </a:xfrm>
                <a:custGeom>
                  <a:avLst/>
                  <a:gdLst>
                    <a:gd name="T0" fmla="*/ 309 w 321"/>
                    <a:gd name="T1" fmla="*/ 34 h 541"/>
                    <a:gd name="T2" fmla="*/ 297 w 321"/>
                    <a:gd name="T3" fmla="*/ 27 h 541"/>
                    <a:gd name="T4" fmla="*/ 284 w 321"/>
                    <a:gd name="T5" fmla="*/ 20 h 541"/>
                    <a:gd name="T6" fmla="*/ 245 w 321"/>
                    <a:gd name="T7" fmla="*/ 6 h 541"/>
                    <a:gd name="T8" fmla="*/ 222 w 321"/>
                    <a:gd name="T9" fmla="*/ 1 h 541"/>
                    <a:gd name="T10" fmla="*/ 200 w 321"/>
                    <a:gd name="T11" fmla="*/ 0 h 541"/>
                    <a:gd name="T12" fmla="*/ 165 w 321"/>
                    <a:gd name="T13" fmla="*/ 4 h 541"/>
                    <a:gd name="T14" fmla="*/ 150 w 321"/>
                    <a:gd name="T15" fmla="*/ 8 h 541"/>
                    <a:gd name="T16" fmla="*/ 139 w 321"/>
                    <a:gd name="T17" fmla="*/ 15 h 541"/>
                    <a:gd name="T18" fmla="*/ 132 w 321"/>
                    <a:gd name="T19" fmla="*/ 24 h 541"/>
                    <a:gd name="T20" fmla="*/ 127 w 321"/>
                    <a:gd name="T21" fmla="*/ 34 h 541"/>
                    <a:gd name="T22" fmla="*/ 127 w 321"/>
                    <a:gd name="T23" fmla="*/ 44 h 541"/>
                    <a:gd name="T24" fmla="*/ 129 w 321"/>
                    <a:gd name="T25" fmla="*/ 53 h 541"/>
                    <a:gd name="T26" fmla="*/ 135 w 321"/>
                    <a:gd name="T27" fmla="*/ 64 h 541"/>
                    <a:gd name="T28" fmla="*/ 139 w 321"/>
                    <a:gd name="T29" fmla="*/ 79 h 541"/>
                    <a:gd name="T30" fmla="*/ 0 w 321"/>
                    <a:gd name="T31" fmla="*/ 541 h 541"/>
                    <a:gd name="T32" fmla="*/ 57 w 321"/>
                    <a:gd name="T33" fmla="*/ 541 h 541"/>
                    <a:gd name="T34" fmla="*/ 72 w 321"/>
                    <a:gd name="T35" fmla="*/ 491 h 541"/>
                    <a:gd name="T36" fmla="*/ 79 w 321"/>
                    <a:gd name="T37" fmla="*/ 467 h 541"/>
                    <a:gd name="T38" fmla="*/ 87 w 321"/>
                    <a:gd name="T39" fmla="*/ 445 h 541"/>
                    <a:gd name="T40" fmla="*/ 102 w 321"/>
                    <a:gd name="T41" fmla="*/ 402 h 541"/>
                    <a:gd name="T42" fmla="*/ 116 w 321"/>
                    <a:gd name="T43" fmla="*/ 364 h 541"/>
                    <a:gd name="T44" fmla="*/ 128 w 321"/>
                    <a:gd name="T45" fmla="*/ 327 h 541"/>
                    <a:gd name="T46" fmla="*/ 143 w 321"/>
                    <a:gd name="T47" fmla="*/ 295 h 541"/>
                    <a:gd name="T48" fmla="*/ 155 w 321"/>
                    <a:gd name="T49" fmla="*/ 265 h 541"/>
                    <a:gd name="T50" fmla="*/ 161 w 321"/>
                    <a:gd name="T51" fmla="*/ 251 h 541"/>
                    <a:gd name="T52" fmla="*/ 168 w 321"/>
                    <a:gd name="T53" fmla="*/ 239 h 541"/>
                    <a:gd name="T54" fmla="*/ 177 w 321"/>
                    <a:gd name="T55" fmla="*/ 215 h 541"/>
                    <a:gd name="T56" fmla="*/ 189 w 321"/>
                    <a:gd name="T57" fmla="*/ 195 h 541"/>
                    <a:gd name="T58" fmla="*/ 199 w 321"/>
                    <a:gd name="T59" fmla="*/ 179 h 541"/>
                    <a:gd name="T60" fmla="*/ 210 w 321"/>
                    <a:gd name="T61" fmla="*/ 166 h 541"/>
                    <a:gd name="T62" fmla="*/ 218 w 321"/>
                    <a:gd name="T63" fmla="*/ 156 h 541"/>
                    <a:gd name="T64" fmla="*/ 228 w 321"/>
                    <a:gd name="T65" fmla="*/ 149 h 541"/>
                    <a:gd name="T66" fmla="*/ 235 w 321"/>
                    <a:gd name="T67" fmla="*/ 146 h 541"/>
                    <a:gd name="T68" fmla="*/ 239 w 321"/>
                    <a:gd name="T69" fmla="*/ 144 h 541"/>
                    <a:gd name="T70" fmla="*/ 243 w 321"/>
                    <a:gd name="T71" fmla="*/ 146 h 541"/>
                    <a:gd name="T72" fmla="*/ 246 w 321"/>
                    <a:gd name="T73" fmla="*/ 147 h 541"/>
                    <a:gd name="T74" fmla="*/ 254 w 321"/>
                    <a:gd name="T75" fmla="*/ 124 h 541"/>
                    <a:gd name="T76" fmla="*/ 269 w 321"/>
                    <a:gd name="T77" fmla="*/ 110 h 541"/>
                    <a:gd name="T78" fmla="*/ 279 w 321"/>
                    <a:gd name="T79" fmla="*/ 104 h 541"/>
                    <a:gd name="T80" fmla="*/ 290 w 321"/>
                    <a:gd name="T81" fmla="*/ 99 h 541"/>
                    <a:gd name="T82" fmla="*/ 299 w 321"/>
                    <a:gd name="T83" fmla="*/ 92 h 541"/>
                    <a:gd name="T84" fmla="*/ 309 w 321"/>
                    <a:gd name="T85" fmla="*/ 87 h 541"/>
                    <a:gd name="T86" fmla="*/ 317 w 321"/>
                    <a:gd name="T87" fmla="*/ 81 h 541"/>
                    <a:gd name="T88" fmla="*/ 321 w 321"/>
                    <a:gd name="T89" fmla="*/ 73 h 541"/>
                    <a:gd name="T90" fmla="*/ 321 w 321"/>
                    <a:gd name="T91" fmla="*/ 60 h 541"/>
                    <a:gd name="T92" fmla="*/ 321 w 321"/>
                    <a:gd name="T93" fmla="*/ 52 h 541"/>
                    <a:gd name="T94" fmla="*/ 317 w 321"/>
                    <a:gd name="T95" fmla="*/ 42 h 541"/>
                    <a:gd name="T96" fmla="*/ 309 w 321"/>
                    <a:gd name="T97" fmla="*/ 34 h 5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21" h="541">
                      <a:moveTo>
                        <a:pt x="309" y="34"/>
                      </a:moveTo>
                      <a:lnTo>
                        <a:pt x="297" y="27"/>
                      </a:lnTo>
                      <a:lnTo>
                        <a:pt x="284" y="20"/>
                      </a:lnTo>
                      <a:lnTo>
                        <a:pt x="245" y="6"/>
                      </a:lnTo>
                      <a:lnTo>
                        <a:pt x="222" y="1"/>
                      </a:lnTo>
                      <a:lnTo>
                        <a:pt x="200" y="0"/>
                      </a:lnTo>
                      <a:lnTo>
                        <a:pt x="165" y="4"/>
                      </a:lnTo>
                      <a:lnTo>
                        <a:pt x="150" y="8"/>
                      </a:lnTo>
                      <a:lnTo>
                        <a:pt x="139" y="15"/>
                      </a:lnTo>
                      <a:lnTo>
                        <a:pt x="132" y="24"/>
                      </a:lnTo>
                      <a:lnTo>
                        <a:pt x="127" y="34"/>
                      </a:lnTo>
                      <a:lnTo>
                        <a:pt x="127" y="44"/>
                      </a:lnTo>
                      <a:lnTo>
                        <a:pt x="129" y="53"/>
                      </a:lnTo>
                      <a:lnTo>
                        <a:pt x="135" y="64"/>
                      </a:lnTo>
                      <a:lnTo>
                        <a:pt x="139" y="79"/>
                      </a:lnTo>
                      <a:lnTo>
                        <a:pt x="0" y="541"/>
                      </a:lnTo>
                      <a:lnTo>
                        <a:pt x="57" y="541"/>
                      </a:lnTo>
                      <a:lnTo>
                        <a:pt x="72" y="491"/>
                      </a:lnTo>
                      <a:lnTo>
                        <a:pt x="79" y="467"/>
                      </a:lnTo>
                      <a:lnTo>
                        <a:pt x="87" y="445"/>
                      </a:lnTo>
                      <a:lnTo>
                        <a:pt x="102" y="402"/>
                      </a:lnTo>
                      <a:lnTo>
                        <a:pt x="116" y="364"/>
                      </a:lnTo>
                      <a:lnTo>
                        <a:pt x="128" y="327"/>
                      </a:lnTo>
                      <a:lnTo>
                        <a:pt x="143" y="295"/>
                      </a:lnTo>
                      <a:lnTo>
                        <a:pt x="155" y="265"/>
                      </a:lnTo>
                      <a:lnTo>
                        <a:pt x="161" y="251"/>
                      </a:lnTo>
                      <a:lnTo>
                        <a:pt x="168" y="239"/>
                      </a:lnTo>
                      <a:lnTo>
                        <a:pt x="177" y="215"/>
                      </a:lnTo>
                      <a:lnTo>
                        <a:pt x="189" y="195"/>
                      </a:lnTo>
                      <a:lnTo>
                        <a:pt x="199" y="179"/>
                      </a:lnTo>
                      <a:lnTo>
                        <a:pt x="210" y="166"/>
                      </a:lnTo>
                      <a:lnTo>
                        <a:pt x="218" y="156"/>
                      </a:lnTo>
                      <a:lnTo>
                        <a:pt x="228" y="149"/>
                      </a:lnTo>
                      <a:lnTo>
                        <a:pt x="235" y="146"/>
                      </a:lnTo>
                      <a:lnTo>
                        <a:pt x="239" y="144"/>
                      </a:lnTo>
                      <a:lnTo>
                        <a:pt x="243" y="146"/>
                      </a:lnTo>
                      <a:lnTo>
                        <a:pt x="246" y="147"/>
                      </a:lnTo>
                      <a:lnTo>
                        <a:pt x="254" y="124"/>
                      </a:lnTo>
                      <a:lnTo>
                        <a:pt x="269" y="110"/>
                      </a:lnTo>
                      <a:lnTo>
                        <a:pt x="279" y="104"/>
                      </a:lnTo>
                      <a:lnTo>
                        <a:pt x="290" y="99"/>
                      </a:lnTo>
                      <a:lnTo>
                        <a:pt x="299" y="92"/>
                      </a:lnTo>
                      <a:lnTo>
                        <a:pt x="309" y="87"/>
                      </a:lnTo>
                      <a:lnTo>
                        <a:pt x="317" y="81"/>
                      </a:lnTo>
                      <a:lnTo>
                        <a:pt x="321" y="73"/>
                      </a:lnTo>
                      <a:lnTo>
                        <a:pt x="321" y="60"/>
                      </a:lnTo>
                      <a:lnTo>
                        <a:pt x="321" y="52"/>
                      </a:lnTo>
                      <a:lnTo>
                        <a:pt x="317" y="42"/>
                      </a:lnTo>
                      <a:lnTo>
                        <a:pt x="309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" name="Freeform 502"/>
                <p:cNvSpPr>
                  <a:spLocks/>
                </p:cNvSpPr>
                <p:nvPr/>
              </p:nvSpPr>
              <p:spPr bwMode="auto">
                <a:xfrm>
                  <a:off x="3746" y="849"/>
                  <a:ext cx="63" cy="133"/>
                </a:xfrm>
                <a:custGeom>
                  <a:avLst/>
                  <a:gdLst>
                    <a:gd name="T0" fmla="*/ 189 w 189"/>
                    <a:gd name="T1" fmla="*/ 3 h 397"/>
                    <a:gd name="T2" fmla="*/ 186 w 189"/>
                    <a:gd name="T3" fmla="*/ 2 h 397"/>
                    <a:gd name="T4" fmla="*/ 182 w 189"/>
                    <a:gd name="T5" fmla="*/ 0 h 397"/>
                    <a:gd name="T6" fmla="*/ 178 w 189"/>
                    <a:gd name="T7" fmla="*/ 2 h 397"/>
                    <a:gd name="T8" fmla="*/ 171 w 189"/>
                    <a:gd name="T9" fmla="*/ 5 h 397"/>
                    <a:gd name="T10" fmla="*/ 161 w 189"/>
                    <a:gd name="T11" fmla="*/ 12 h 397"/>
                    <a:gd name="T12" fmla="*/ 153 w 189"/>
                    <a:gd name="T13" fmla="*/ 22 h 397"/>
                    <a:gd name="T14" fmla="*/ 142 w 189"/>
                    <a:gd name="T15" fmla="*/ 35 h 397"/>
                    <a:gd name="T16" fmla="*/ 132 w 189"/>
                    <a:gd name="T17" fmla="*/ 51 h 397"/>
                    <a:gd name="T18" fmla="*/ 120 w 189"/>
                    <a:gd name="T19" fmla="*/ 71 h 397"/>
                    <a:gd name="T20" fmla="*/ 111 w 189"/>
                    <a:gd name="T21" fmla="*/ 95 h 397"/>
                    <a:gd name="T22" fmla="*/ 104 w 189"/>
                    <a:gd name="T23" fmla="*/ 107 h 397"/>
                    <a:gd name="T24" fmla="*/ 98 w 189"/>
                    <a:gd name="T25" fmla="*/ 121 h 397"/>
                    <a:gd name="T26" fmla="*/ 86 w 189"/>
                    <a:gd name="T27" fmla="*/ 151 h 397"/>
                    <a:gd name="T28" fmla="*/ 71 w 189"/>
                    <a:gd name="T29" fmla="*/ 183 h 397"/>
                    <a:gd name="T30" fmla="*/ 59 w 189"/>
                    <a:gd name="T31" fmla="*/ 220 h 397"/>
                    <a:gd name="T32" fmla="*/ 45 w 189"/>
                    <a:gd name="T33" fmla="*/ 258 h 397"/>
                    <a:gd name="T34" fmla="*/ 30 w 189"/>
                    <a:gd name="T35" fmla="*/ 301 h 397"/>
                    <a:gd name="T36" fmla="*/ 22 w 189"/>
                    <a:gd name="T37" fmla="*/ 323 h 397"/>
                    <a:gd name="T38" fmla="*/ 15 w 189"/>
                    <a:gd name="T39" fmla="*/ 347 h 397"/>
                    <a:gd name="T40" fmla="*/ 0 w 189"/>
                    <a:gd name="T41" fmla="*/ 397 h 397"/>
                    <a:gd name="T42" fmla="*/ 110 w 189"/>
                    <a:gd name="T43" fmla="*/ 395 h 397"/>
                    <a:gd name="T44" fmla="*/ 189 w 189"/>
                    <a:gd name="T45" fmla="*/ 3 h 3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89" h="397">
                      <a:moveTo>
                        <a:pt x="189" y="3"/>
                      </a:moveTo>
                      <a:lnTo>
                        <a:pt x="186" y="2"/>
                      </a:lnTo>
                      <a:lnTo>
                        <a:pt x="182" y="0"/>
                      </a:lnTo>
                      <a:lnTo>
                        <a:pt x="178" y="2"/>
                      </a:lnTo>
                      <a:lnTo>
                        <a:pt x="171" y="5"/>
                      </a:lnTo>
                      <a:lnTo>
                        <a:pt x="161" y="12"/>
                      </a:lnTo>
                      <a:lnTo>
                        <a:pt x="153" y="22"/>
                      </a:lnTo>
                      <a:lnTo>
                        <a:pt x="142" y="35"/>
                      </a:lnTo>
                      <a:lnTo>
                        <a:pt x="132" y="51"/>
                      </a:lnTo>
                      <a:lnTo>
                        <a:pt x="120" y="71"/>
                      </a:lnTo>
                      <a:lnTo>
                        <a:pt x="111" y="95"/>
                      </a:lnTo>
                      <a:lnTo>
                        <a:pt x="104" y="107"/>
                      </a:lnTo>
                      <a:lnTo>
                        <a:pt x="98" y="121"/>
                      </a:lnTo>
                      <a:lnTo>
                        <a:pt x="86" y="151"/>
                      </a:lnTo>
                      <a:lnTo>
                        <a:pt x="71" y="183"/>
                      </a:lnTo>
                      <a:lnTo>
                        <a:pt x="59" y="220"/>
                      </a:lnTo>
                      <a:lnTo>
                        <a:pt x="45" y="258"/>
                      </a:lnTo>
                      <a:lnTo>
                        <a:pt x="30" y="301"/>
                      </a:lnTo>
                      <a:lnTo>
                        <a:pt x="22" y="323"/>
                      </a:lnTo>
                      <a:lnTo>
                        <a:pt x="15" y="347"/>
                      </a:lnTo>
                      <a:lnTo>
                        <a:pt x="0" y="397"/>
                      </a:lnTo>
                      <a:lnTo>
                        <a:pt x="110" y="395"/>
                      </a:lnTo>
                      <a:lnTo>
                        <a:pt x="189" y="3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70" name="Group 503"/>
            <p:cNvGrpSpPr>
              <a:grpSpLocks/>
            </p:cNvGrpSpPr>
            <p:nvPr/>
          </p:nvGrpSpPr>
          <p:grpSpPr bwMode="auto">
            <a:xfrm>
              <a:off x="3429000" y="2871787"/>
              <a:ext cx="1579563" cy="157163"/>
              <a:chOff x="2112" y="1920"/>
              <a:chExt cx="995" cy="99"/>
            </a:xfrm>
          </p:grpSpPr>
          <p:sp>
            <p:nvSpPr>
              <p:cNvPr id="371" name="Line 504"/>
              <p:cNvSpPr>
                <a:spLocks noChangeShapeType="1"/>
              </p:cNvSpPr>
              <p:nvPr/>
            </p:nvSpPr>
            <p:spPr bwMode="auto">
              <a:xfrm>
                <a:off x="2112" y="1968"/>
                <a:ext cx="927" cy="1"/>
              </a:xfrm>
              <a:prstGeom prst="line">
                <a:avLst/>
              </a:prstGeom>
              <a:noFill/>
              <a:ln w="25400">
                <a:solidFill>
                  <a:srgbClr val="C08E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" name="Freeform 505"/>
              <p:cNvSpPr>
                <a:spLocks/>
              </p:cNvSpPr>
              <p:nvPr/>
            </p:nvSpPr>
            <p:spPr bwMode="auto">
              <a:xfrm>
                <a:off x="2990" y="1920"/>
                <a:ext cx="117" cy="99"/>
              </a:xfrm>
              <a:custGeom>
                <a:avLst/>
                <a:gdLst>
                  <a:gd name="T0" fmla="*/ 0 w 350"/>
                  <a:gd name="T1" fmla="*/ 0 h 299"/>
                  <a:gd name="T2" fmla="*/ 72 w 350"/>
                  <a:gd name="T3" fmla="*/ 149 h 299"/>
                  <a:gd name="T4" fmla="*/ 0 w 350"/>
                  <a:gd name="T5" fmla="*/ 299 h 299"/>
                  <a:gd name="T6" fmla="*/ 350 w 350"/>
                  <a:gd name="T7" fmla="*/ 149 h 299"/>
                  <a:gd name="T8" fmla="*/ 0 w 35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0" h="299">
                    <a:moveTo>
                      <a:pt x="0" y="0"/>
                    </a:moveTo>
                    <a:lnTo>
                      <a:pt x="72" y="149"/>
                    </a:lnTo>
                    <a:lnTo>
                      <a:pt x="0" y="299"/>
                    </a:lnTo>
                    <a:lnTo>
                      <a:pt x="350" y="1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8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640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2: Financial Solution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304800" y="3962400"/>
            <a:ext cx="8458200" cy="1905000"/>
          </a:xfrm>
          <a:prstGeom prst="rect">
            <a:avLst/>
          </a:prstGeom>
        </p:spPr>
        <p:txBody>
          <a:bodyPr/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defRPr sz="24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682625" indent="-341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425"/>
              </a:buClr>
              <a:buSzPct val="90000"/>
              <a:buFont typeface="Webdings" pitchFamily="18" charset="2"/>
              <a:buChar char="4"/>
              <a:defRPr sz="22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3381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5761B"/>
              </a:buClr>
              <a:buSzPct val="90000"/>
              <a:buFont typeface="Webdings" pitchFamily="18" charset="2"/>
              <a:buChar char="8"/>
              <a:defRPr sz="20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 marL="1487488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110000"/>
              <a:buFont typeface="Arial" charset="0"/>
              <a:buChar char="•"/>
              <a:defRPr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 smtClean="0"/>
              <a:t>Each check image size is about 25KB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Check imaging service provider might process around 90 million check images per month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Checks are stored online for a period of 60 days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Beyond 60 days data is archived to CAS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85800" y="990600"/>
            <a:ext cx="7839398" cy="2601044"/>
            <a:chOff x="685800" y="990600"/>
            <a:chExt cx="7839398" cy="260104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5182" y="1189402"/>
              <a:ext cx="1240016" cy="2193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0" name="Group 257"/>
            <p:cNvGrpSpPr>
              <a:grpSpLocks/>
            </p:cNvGrpSpPr>
            <p:nvPr/>
          </p:nvGrpSpPr>
          <p:grpSpPr bwMode="auto">
            <a:xfrm>
              <a:off x="5040313" y="2537540"/>
              <a:ext cx="2198687" cy="149225"/>
              <a:chOff x="3175" y="1766"/>
              <a:chExt cx="1113" cy="104"/>
            </a:xfrm>
          </p:grpSpPr>
          <p:sp>
            <p:nvSpPr>
              <p:cNvPr id="519" name="Line 258"/>
              <p:cNvSpPr>
                <a:spLocks noChangeShapeType="1"/>
              </p:cNvSpPr>
              <p:nvPr/>
            </p:nvSpPr>
            <p:spPr bwMode="auto">
              <a:xfrm>
                <a:off x="3175" y="1817"/>
                <a:ext cx="1090" cy="0"/>
              </a:xfrm>
              <a:prstGeom prst="line">
                <a:avLst/>
              </a:prstGeom>
              <a:noFill/>
              <a:ln w="25400">
                <a:solidFill>
                  <a:srgbClr val="C08E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" name="Freeform 259"/>
              <p:cNvSpPr>
                <a:spLocks/>
              </p:cNvSpPr>
              <p:nvPr/>
            </p:nvSpPr>
            <p:spPr bwMode="auto">
              <a:xfrm>
                <a:off x="4171" y="1766"/>
                <a:ext cx="117" cy="104"/>
              </a:xfrm>
              <a:custGeom>
                <a:avLst/>
                <a:gdLst>
                  <a:gd name="T0" fmla="*/ 0 w 351"/>
                  <a:gd name="T1" fmla="*/ 0 h 310"/>
                  <a:gd name="T2" fmla="*/ 72 w 351"/>
                  <a:gd name="T3" fmla="*/ 154 h 310"/>
                  <a:gd name="T4" fmla="*/ 0 w 351"/>
                  <a:gd name="T5" fmla="*/ 310 h 310"/>
                  <a:gd name="T6" fmla="*/ 351 w 351"/>
                  <a:gd name="T7" fmla="*/ 154 h 310"/>
                  <a:gd name="T8" fmla="*/ 0 w 351"/>
                  <a:gd name="T9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1" h="310">
                    <a:moveTo>
                      <a:pt x="0" y="0"/>
                    </a:moveTo>
                    <a:lnTo>
                      <a:pt x="72" y="154"/>
                    </a:lnTo>
                    <a:lnTo>
                      <a:pt x="0" y="310"/>
                    </a:lnTo>
                    <a:lnTo>
                      <a:pt x="351" y="1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8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1" name="Picture 5" descr="C:\Documents and Settings\patils1\Local Settings\Temp\colored Icons\Hos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821307"/>
              <a:ext cx="675747" cy="1561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685800" y="1851740"/>
              <a:ext cx="2679700" cy="1689100"/>
            </a:xfrm>
            <a:custGeom>
              <a:avLst/>
              <a:gdLst>
                <a:gd name="T0" fmla="*/ 1272 w 5064"/>
                <a:gd name="T1" fmla="*/ 1200 h 3191"/>
                <a:gd name="T2" fmla="*/ 394 w 5064"/>
                <a:gd name="T3" fmla="*/ 1626 h 3191"/>
                <a:gd name="T4" fmla="*/ 2880 w 5064"/>
                <a:gd name="T5" fmla="*/ 3191 h 3191"/>
                <a:gd name="T6" fmla="*/ 3755 w 5064"/>
                <a:gd name="T7" fmla="*/ 2608 h 3191"/>
                <a:gd name="T8" fmla="*/ 3206 w 5064"/>
                <a:gd name="T9" fmla="*/ 2260 h 3191"/>
                <a:gd name="T10" fmla="*/ 3464 w 5064"/>
                <a:gd name="T11" fmla="*/ 2090 h 3191"/>
                <a:gd name="T12" fmla="*/ 4014 w 5064"/>
                <a:gd name="T13" fmla="*/ 2435 h 3191"/>
                <a:gd name="T14" fmla="*/ 4824 w 5064"/>
                <a:gd name="T15" fmla="*/ 1896 h 3191"/>
                <a:gd name="T16" fmla="*/ 3768 w 5064"/>
                <a:gd name="T17" fmla="*/ 1368 h 3191"/>
                <a:gd name="T18" fmla="*/ 5064 w 5064"/>
                <a:gd name="T19" fmla="*/ 528 h 3191"/>
                <a:gd name="T20" fmla="*/ 4176 w 5064"/>
                <a:gd name="T21" fmla="*/ 120 h 3191"/>
                <a:gd name="T22" fmla="*/ 960 w 5064"/>
                <a:gd name="T23" fmla="*/ 0 h 3191"/>
                <a:gd name="T24" fmla="*/ 0 w 5064"/>
                <a:gd name="T25" fmla="*/ 432 h 3191"/>
                <a:gd name="T26" fmla="*/ 1272 w 5064"/>
                <a:gd name="T27" fmla="*/ 1200 h 3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64" h="3191">
                  <a:moveTo>
                    <a:pt x="1272" y="1200"/>
                  </a:moveTo>
                  <a:lnTo>
                    <a:pt x="394" y="1626"/>
                  </a:lnTo>
                  <a:lnTo>
                    <a:pt x="2880" y="3191"/>
                  </a:lnTo>
                  <a:lnTo>
                    <a:pt x="3755" y="2608"/>
                  </a:lnTo>
                  <a:lnTo>
                    <a:pt x="3206" y="2260"/>
                  </a:lnTo>
                  <a:lnTo>
                    <a:pt x="3464" y="2090"/>
                  </a:lnTo>
                  <a:lnTo>
                    <a:pt x="4014" y="2435"/>
                  </a:lnTo>
                  <a:lnTo>
                    <a:pt x="4824" y="1896"/>
                  </a:lnTo>
                  <a:lnTo>
                    <a:pt x="3768" y="1368"/>
                  </a:lnTo>
                  <a:lnTo>
                    <a:pt x="5064" y="528"/>
                  </a:lnTo>
                  <a:lnTo>
                    <a:pt x="4176" y="120"/>
                  </a:lnTo>
                  <a:lnTo>
                    <a:pt x="960" y="0"/>
                  </a:lnTo>
                  <a:lnTo>
                    <a:pt x="0" y="432"/>
                  </a:lnTo>
                  <a:lnTo>
                    <a:pt x="1272" y="1200"/>
                  </a:lnTo>
                  <a:close/>
                </a:path>
              </a:pathLst>
            </a:custGeom>
            <a:solidFill>
              <a:srgbClr val="6AA1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2381250" y="2958228"/>
              <a:ext cx="428625" cy="274637"/>
            </a:xfrm>
            <a:custGeom>
              <a:avLst/>
              <a:gdLst>
                <a:gd name="T0" fmla="*/ 549 w 808"/>
                <a:gd name="T1" fmla="*/ 518 h 518"/>
                <a:gd name="T2" fmla="*/ 808 w 808"/>
                <a:gd name="T3" fmla="*/ 345 h 518"/>
                <a:gd name="T4" fmla="*/ 258 w 808"/>
                <a:gd name="T5" fmla="*/ 0 h 518"/>
                <a:gd name="T6" fmla="*/ 0 w 808"/>
                <a:gd name="T7" fmla="*/ 170 h 518"/>
                <a:gd name="T8" fmla="*/ 549 w 808"/>
                <a:gd name="T9" fmla="*/ 5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518">
                  <a:moveTo>
                    <a:pt x="549" y="518"/>
                  </a:moveTo>
                  <a:lnTo>
                    <a:pt x="808" y="345"/>
                  </a:lnTo>
                  <a:lnTo>
                    <a:pt x="258" y="0"/>
                  </a:lnTo>
                  <a:lnTo>
                    <a:pt x="0" y="170"/>
                  </a:lnTo>
                  <a:lnTo>
                    <a:pt x="549" y="518"/>
                  </a:lnTo>
                  <a:close/>
                </a:path>
              </a:pathLst>
            </a:custGeom>
            <a:solidFill>
              <a:srgbClr val="B512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2068513" y="1485028"/>
              <a:ext cx="441325" cy="750887"/>
            </a:xfrm>
            <a:custGeom>
              <a:avLst/>
              <a:gdLst>
                <a:gd name="T0" fmla="*/ 0 w 834"/>
                <a:gd name="T1" fmla="*/ 0 h 1419"/>
                <a:gd name="T2" fmla="*/ 12 w 834"/>
                <a:gd name="T3" fmla="*/ 246 h 1419"/>
                <a:gd name="T4" fmla="*/ 14 w 834"/>
                <a:gd name="T5" fmla="*/ 303 h 1419"/>
                <a:gd name="T6" fmla="*/ 24 w 834"/>
                <a:gd name="T7" fmla="*/ 501 h 1419"/>
                <a:gd name="T8" fmla="*/ 25 w 834"/>
                <a:gd name="T9" fmla="*/ 532 h 1419"/>
                <a:gd name="T10" fmla="*/ 29 w 834"/>
                <a:gd name="T11" fmla="*/ 603 h 1419"/>
                <a:gd name="T12" fmla="*/ 35 w 834"/>
                <a:gd name="T13" fmla="*/ 731 h 1419"/>
                <a:gd name="T14" fmla="*/ 36 w 834"/>
                <a:gd name="T15" fmla="*/ 764 h 1419"/>
                <a:gd name="T16" fmla="*/ 38 w 834"/>
                <a:gd name="T17" fmla="*/ 831 h 1419"/>
                <a:gd name="T18" fmla="*/ 44 w 834"/>
                <a:gd name="T19" fmla="*/ 955 h 1419"/>
                <a:gd name="T20" fmla="*/ 45 w 834"/>
                <a:gd name="T21" fmla="*/ 990 h 1419"/>
                <a:gd name="T22" fmla="*/ 811 w 834"/>
                <a:gd name="T23" fmla="*/ 1419 h 1419"/>
                <a:gd name="T24" fmla="*/ 813 w 834"/>
                <a:gd name="T25" fmla="*/ 1416 h 1419"/>
                <a:gd name="T26" fmla="*/ 834 w 834"/>
                <a:gd name="T27" fmla="*/ 368 h 1419"/>
                <a:gd name="T28" fmla="*/ 0 w 834"/>
                <a:gd name="T29" fmla="*/ 0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4" h="1419">
                  <a:moveTo>
                    <a:pt x="0" y="0"/>
                  </a:moveTo>
                  <a:lnTo>
                    <a:pt x="12" y="246"/>
                  </a:lnTo>
                  <a:lnTo>
                    <a:pt x="14" y="303"/>
                  </a:lnTo>
                  <a:lnTo>
                    <a:pt x="24" y="501"/>
                  </a:lnTo>
                  <a:lnTo>
                    <a:pt x="25" y="532"/>
                  </a:lnTo>
                  <a:lnTo>
                    <a:pt x="29" y="603"/>
                  </a:lnTo>
                  <a:lnTo>
                    <a:pt x="35" y="731"/>
                  </a:lnTo>
                  <a:lnTo>
                    <a:pt x="36" y="764"/>
                  </a:lnTo>
                  <a:lnTo>
                    <a:pt x="38" y="831"/>
                  </a:lnTo>
                  <a:lnTo>
                    <a:pt x="44" y="955"/>
                  </a:lnTo>
                  <a:lnTo>
                    <a:pt x="45" y="990"/>
                  </a:lnTo>
                  <a:lnTo>
                    <a:pt x="811" y="1419"/>
                  </a:lnTo>
                  <a:lnTo>
                    <a:pt x="813" y="1416"/>
                  </a:lnTo>
                  <a:lnTo>
                    <a:pt x="834" y="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6B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15" name="Freeform 8"/>
            <p:cNvSpPr>
              <a:spLocks noEditPoints="1"/>
            </p:cNvSpPr>
            <p:nvPr/>
          </p:nvSpPr>
          <p:spPr bwMode="auto">
            <a:xfrm>
              <a:off x="2068513" y="1326278"/>
              <a:ext cx="858837" cy="354012"/>
            </a:xfrm>
            <a:custGeom>
              <a:avLst/>
              <a:gdLst>
                <a:gd name="T0" fmla="*/ 0 w 1625"/>
                <a:gd name="T1" fmla="*/ 301 h 670"/>
                <a:gd name="T2" fmla="*/ 0 w 1625"/>
                <a:gd name="T3" fmla="*/ 302 h 670"/>
                <a:gd name="T4" fmla="*/ 834 w 1625"/>
                <a:gd name="T5" fmla="*/ 670 h 670"/>
                <a:gd name="T6" fmla="*/ 834 w 1625"/>
                <a:gd name="T7" fmla="*/ 668 h 670"/>
                <a:gd name="T8" fmla="*/ 1623 w 1625"/>
                <a:gd name="T9" fmla="*/ 311 h 670"/>
                <a:gd name="T10" fmla="*/ 1625 w 1625"/>
                <a:gd name="T11" fmla="*/ 306 h 670"/>
                <a:gd name="T12" fmla="*/ 827 w 1625"/>
                <a:gd name="T13" fmla="*/ 0 h 670"/>
                <a:gd name="T14" fmla="*/ 0 w 1625"/>
                <a:gd name="T15" fmla="*/ 301 h 670"/>
                <a:gd name="T16" fmla="*/ 69 w 1625"/>
                <a:gd name="T17" fmla="*/ 317 h 670"/>
                <a:gd name="T18" fmla="*/ 38 w 1625"/>
                <a:gd name="T19" fmla="*/ 304 h 670"/>
                <a:gd name="T20" fmla="*/ 824 w 1625"/>
                <a:gd name="T21" fmla="*/ 17 h 670"/>
                <a:gd name="T22" fmla="*/ 1595 w 1625"/>
                <a:gd name="T23" fmla="*/ 306 h 670"/>
                <a:gd name="T24" fmla="*/ 1561 w 1625"/>
                <a:gd name="T25" fmla="*/ 322 h 670"/>
                <a:gd name="T26" fmla="*/ 831 w 1625"/>
                <a:gd name="T27" fmla="*/ 646 h 670"/>
                <a:gd name="T28" fmla="*/ 69 w 1625"/>
                <a:gd name="T29" fmla="*/ 317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5" h="670">
                  <a:moveTo>
                    <a:pt x="0" y="301"/>
                  </a:moveTo>
                  <a:lnTo>
                    <a:pt x="0" y="302"/>
                  </a:lnTo>
                  <a:lnTo>
                    <a:pt x="834" y="670"/>
                  </a:lnTo>
                  <a:lnTo>
                    <a:pt x="834" y="668"/>
                  </a:lnTo>
                  <a:lnTo>
                    <a:pt x="1623" y="311"/>
                  </a:lnTo>
                  <a:lnTo>
                    <a:pt x="1625" y="306"/>
                  </a:lnTo>
                  <a:lnTo>
                    <a:pt x="827" y="0"/>
                  </a:lnTo>
                  <a:lnTo>
                    <a:pt x="0" y="301"/>
                  </a:lnTo>
                  <a:close/>
                  <a:moveTo>
                    <a:pt x="69" y="317"/>
                  </a:moveTo>
                  <a:lnTo>
                    <a:pt x="38" y="304"/>
                  </a:lnTo>
                  <a:lnTo>
                    <a:pt x="824" y="17"/>
                  </a:lnTo>
                  <a:lnTo>
                    <a:pt x="1595" y="306"/>
                  </a:lnTo>
                  <a:lnTo>
                    <a:pt x="1561" y="322"/>
                  </a:lnTo>
                  <a:lnTo>
                    <a:pt x="831" y="646"/>
                  </a:lnTo>
                  <a:lnTo>
                    <a:pt x="69" y="317"/>
                  </a:lnTo>
                  <a:close/>
                </a:path>
              </a:pathLst>
            </a:custGeom>
            <a:solidFill>
              <a:srgbClr val="776B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2087563" y="1334215"/>
              <a:ext cx="823912" cy="161925"/>
            </a:xfrm>
            <a:custGeom>
              <a:avLst/>
              <a:gdLst>
                <a:gd name="T0" fmla="*/ 0 w 1557"/>
                <a:gd name="T1" fmla="*/ 287 h 305"/>
                <a:gd name="T2" fmla="*/ 31 w 1557"/>
                <a:gd name="T3" fmla="*/ 300 h 305"/>
                <a:gd name="T4" fmla="*/ 785 w 1557"/>
                <a:gd name="T5" fmla="*/ 24 h 305"/>
                <a:gd name="T6" fmla="*/ 786 w 1557"/>
                <a:gd name="T7" fmla="*/ 24 h 305"/>
                <a:gd name="T8" fmla="*/ 1523 w 1557"/>
                <a:gd name="T9" fmla="*/ 305 h 305"/>
                <a:gd name="T10" fmla="*/ 1557 w 1557"/>
                <a:gd name="T11" fmla="*/ 289 h 305"/>
                <a:gd name="T12" fmla="*/ 786 w 1557"/>
                <a:gd name="T13" fmla="*/ 0 h 305"/>
                <a:gd name="T14" fmla="*/ 0 w 1557"/>
                <a:gd name="T15" fmla="*/ 28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57" h="305">
                  <a:moveTo>
                    <a:pt x="0" y="287"/>
                  </a:moveTo>
                  <a:lnTo>
                    <a:pt x="31" y="300"/>
                  </a:lnTo>
                  <a:lnTo>
                    <a:pt x="785" y="24"/>
                  </a:lnTo>
                  <a:lnTo>
                    <a:pt x="786" y="24"/>
                  </a:lnTo>
                  <a:lnTo>
                    <a:pt x="1523" y="305"/>
                  </a:lnTo>
                  <a:lnTo>
                    <a:pt x="1557" y="289"/>
                  </a:lnTo>
                  <a:lnTo>
                    <a:pt x="786" y="0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2105025" y="1346915"/>
              <a:ext cx="788988" cy="320675"/>
            </a:xfrm>
            <a:custGeom>
              <a:avLst/>
              <a:gdLst>
                <a:gd name="T0" fmla="*/ 755 w 1492"/>
                <a:gd name="T1" fmla="*/ 0 h 605"/>
                <a:gd name="T2" fmla="*/ 754 w 1492"/>
                <a:gd name="T3" fmla="*/ 0 h 605"/>
                <a:gd name="T4" fmla="*/ 0 w 1492"/>
                <a:gd name="T5" fmla="*/ 276 h 605"/>
                <a:gd name="T6" fmla="*/ 762 w 1492"/>
                <a:gd name="T7" fmla="*/ 605 h 605"/>
                <a:gd name="T8" fmla="*/ 1492 w 1492"/>
                <a:gd name="T9" fmla="*/ 281 h 605"/>
                <a:gd name="T10" fmla="*/ 755 w 1492"/>
                <a:gd name="T11" fmla="*/ 0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92" h="605">
                  <a:moveTo>
                    <a:pt x="755" y="0"/>
                  </a:moveTo>
                  <a:lnTo>
                    <a:pt x="754" y="0"/>
                  </a:lnTo>
                  <a:lnTo>
                    <a:pt x="0" y="276"/>
                  </a:lnTo>
                  <a:lnTo>
                    <a:pt x="762" y="605"/>
                  </a:lnTo>
                  <a:lnTo>
                    <a:pt x="1492" y="281"/>
                  </a:lnTo>
                  <a:lnTo>
                    <a:pt x="755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2498725" y="1489790"/>
              <a:ext cx="428625" cy="744538"/>
            </a:xfrm>
            <a:custGeom>
              <a:avLst/>
              <a:gdLst>
                <a:gd name="T0" fmla="*/ 21 w 810"/>
                <a:gd name="T1" fmla="*/ 357 h 1407"/>
                <a:gd name="T2" fmla="*/ 21 w 810"/>
                <a:gd name="T3" fmla="*/ 359 h 1407"/>
                <a:gd name="T4" fmla="*/ 0 w 810"/>
                <a:gd name="T5" fmla="*/ 1407 h 1407"/>
                <a:gd name="T6" fmla="*/ 750 w 810"/>
                <a:gd name="T7" fmla="*/ 976 h 1407"/>
                <a:gd name="T8" fmla="*/ 752 w 810"/>
                <a:gd name="T9" fmla="*/ 954 h 1407"/>
                <a:gd name="T10" fmla="*/ 810 w 810"/>
                <a:gd name="T11" fmla="*/ 0 h 1407"/>
                <a:gd name="T12" fmla="*/ 21 w 810"/>
                <a:gd name="T13" fmla="*/ 357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0" h="1407">
                  <a:moveTo>
                    <a:pt x="21" y="357"/>
                  </a:moveTo>
                  <a:lnTo>
                    <a:pt x="21" y="359"/>
                  </a:lnTo>
                  <a:lnTo>
                    <a:pt x="0" y="1407"/>
                  </a:lnTo>
                  <a:lnTo>
                    <a:pt x="750" y="976"/>
                  </a:lnTo>
                  <a:lnTo>
                    <a:pt x="752" y="954"/>
                  </a:lnTo>
                  <a:lnTo>
                    <a:pt x="810" y="0"/>
                  </a:lnTo>
                  <a:lnTo>
                    <a:pt x="21" y="357"/>
                  </a:lnTo>
                  <a:close/>
                </a:path>
              </a:pathLst>
            </a:custGeom>
            <a:solidFill>
              <a:srgbClr val="776B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2043113" y="2013665"/>
              <a:ext cx="457200" cy="400050"/>
            </a:xfrm>
            <a:custGeom>
              <a:avLst/>
              <a:gdLst>
                <a:gd name="T0" fmla="*/ 0 w 864"/>
                <a:gd name="T1" fmla="*/ 0 h 756"/>
                <a:gd name="T2" fmla="*/ 6 w 864"/>
                <a:gd name="T3" fmla="*/ 249 h 756"/>
                <a:gd name="T4" fmla="*/ 863 w 864"/>
                <a:gd name="T5" fmla="*/ 756 h 756"/>
                <a:gd name="T6" fmla="*/ 864 w 864"/>
                <a:gd name="T7" fmla="*/ 755 h 756"/>
                <a:gd name="T8" fmla="*/ 864 w 864"/>
                <a:gd name="T9" fmla="*/ 489 h 756"/>
                <a:gd name="T10" fmla="*/ 0 w 864"/>
                <a:gd name="T11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4" h="756">
                  <a:moveTo>
                    <a:pt x="0" y="0"/>
                  </a:moveTo>
                  <a:lnTo>
                    <a:pt x="6" y="249"/>
                  </a:lnTo>
                  <a:lnTo>
                    <a:pt x="863" y="756"/>
                  </a:lnTo>
                  <a:lnTo>
                    <a:pt x="864" y="755"/>
                  </a:lnTo>
                  <a:lnTo>
                    <a:pt x="864" y="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2043113" y="1991440"/>
              <a:ext cx="900112" cy="280988"/>
            </a:xfrm>
            <a:custGeom>
              <a:avLst/>
              <a:gdLst>
                <a:gd name="T0" fmla="*/ 92 w 1700"/>
                <a:gd name="T1" fmla="*/ 35 h 531"/>
                <a:gd name="T2" fmla="*/ 91 w 1700"/>
                <a:gd name="T3" fmla="*/ 0 h 531"/>
                <a:gd name="T4" fmla="*/ 0 w 1700"/>
                <a:gd name="T5" fmla="*/ 42 h 531"/>
                <a:gd name="T6" fmla="*/ 864 w 1700"/>
                <a:gd name="T7" fmla="*/ 531 h 531"/>
                <a:gd name="T8" fmla="*/ 1700 w 1700"/>
                <a:gd name="T9" fmla="*/ 50 h 531"/>
                <a:gd name="T10" fmla="*/ 1612 w 1700"/>
                <a:gd name="T11" fmla="*/ 8 h 531"/>
                <a:gd name="T12" fmla="*/ 1610 w 1700"/>
                <a:gd name="T13" fmla="*/ 30 h 531"/>
                <a:gd name="T14" fmla="*/ 860 w 1700"/>
                <a:gd name="T15" fmla="*/ 461 h 531"/>
                <a:gd name="T16" fmla="*/ 858 w 1700"/>
                <a:gd name="T17" fmla="*/ 464 h 531"/>
                <a:gd name="T18" fmla="*/ 92 w 1700"/>
                <a:gd name="T19" fmla="*/ 35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0" h="531">
                  <a:moveTo>
                    <a:pt x="92" y="35"/>
                  </a:moveTo>
                  <a:lnTo>
                    <a:pt x="91" y="0"/>
                  </a:lnTo>
                  <a:lnTo>
                    <a:pt x="0" y="42"/>
                  </a:lnTo>
                  <a:lnTo>
                    <a:pt x="864" y="531"/>
                  </a:lnTo>
                  <a:lnTo>
                    <a:pt x="1700" y="50"/>
                  </a:lnTo>
                  <a:lnTo>
                    <a:pt x="1612" y="8"/>
                  </a:lnTo>
                  <a:lnTo>
                    <a:pt x="1610" y="30"/>
                  </a:lnTo>
                  <a:lnTo>
                    <a:pt x="860" y="461"/>
                  </a:lnTo>
                  <a:lnTo>
                    <a:pt x="858" y="464"/>
                  </a:lnTo>
                  <a:lnTo>
                    <a:pt x="92" y="35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2500313" y="2016840"/>
              <a:ext cx="442912" cy="396875"/>
            </a:xfrm>
            <a:custGeom>
              <a:avLst/>
              <a:gdLst>
                <a:gd name="T0" fmla="*/ 0 w 836"/>
                <a:gd name="T1" fmla="*/ 747 h 748"/>
                <a:gd name="T2" fmla="*/ 0 w 836"/>
                <a:gd name="T3" fmla="*/ 748 h 748"/>
                <a:gd name="T4" fmla="*/ 821 w 836"/>
                <a:gd name="T5" fmla="*/ 247 h 748"/>
                <a:gd name="T6" fmla="*/ 836 w 836"/>
                <a:gd name="T7" fmla="*/ 0 h 748"/>
                <a:gd name="T8" fmla="*/ 0 w 836"/>
                <a:gd name="T9" fmla="*/ 481 h 748"/>
                <a:gd name="T10" fmla="*/ 0 w 836"/>
                <a:gd name="T11" fmla="*/ 747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6" h="748">
                  <a:moveTo>
                    <a:pt x="0" y="747"/>
                  </a:moveTo>
                  <a:lnTo>
                    <a:pt x="0" y="748"/>
                  </a:lnTo>
                  <a:lnTo>
                    <a:pt x="821" y="247"/>
                  </a:lnTo>
                  <a:lnTo>
                    <a:pt x="836" y="0"/>
                  </a:lnTo>
                  <a:lnTo>
                    <a:pt x="0" y="481"/>
                  </a:lnTo>
                  <a:lnTo>
                    <a:pt x="0" y="747"/>
                  </a:lnTo>
                  <a:close/>
                </a:path>
              </a:pathLst>
            </a:custGeom>
            <a:solidFill>
              <a:srgbClr val="776B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2438400" y="1680290"/>
              <a:ext cx="46038" cy="90488"/>
            </a:xfrm>
            <a:custGeom>
              <a:avLst/>
              <a:gdLst>
                <a:gd name="T0" fmla="*/ 2 w 88"/>
                <a:gd name="T1" fmla="*/ 0 h 171"/>
                <a:gd name="T2" fmla="*/ 0 w 88"/>
                <a:gd name="T3" fmla="*/ 132 h 171"/>
                <a:gd name="T4" fmla="*/ 87 w 88"/>
                <a:gd name="T5" fmla="*/ 171 h 171"/>
                <a:gd name="T6" fmla="*/ 88 w 88"/>
                <a:gd name="T7" fmla="*/ 38 h 171"/>
                <a:gd name="T8" fmla="*/ 2 w 88"/>
                <a:gd name="T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71">
                  <a:moveTo>
                    <a:pt x="2" y="0"/>
                  </a:moveTo>
                  <a:lnTo>
                    <a:pt x="0" y="132"/>
                  </a:lnTo>
                  <a:lnTo>
                    <a:pt x="87" y="171"/>
                  </a:lnTo>
                  <a:lnTo>
                    <a:pt x="88" y="3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2365375" y="1648540"/>
              <a:ext cx="60325" cy="95250"/>
            </a:xfrm>
            <a:custGeom>
              <a:avLst/>
              <a:gdLst>
                <a:gd name="T0" fmla="*/ 0 w 116"/>
                <a:gd name="T1" fmla="*/ 127 h 180"/>
                <a:gd name="T2" fmla="*/ 114 w 116"/>
                <a:gd name="T3" fmla="*/ 180 h 180"/>
                <a:gd name="T4" fmla="*/ 116 w 116"/>
                <a:gd name="T5" fmla="*/ 50 h 180"/>
                <a:gd name="T6" fmla="*/ 0 w 116"/>
                <a:gd name="T7" fmla="*/ 0 h 180"/>
                <a:gd name="T8" fmla="*/ 0 w 116"/>
                <a:gd name="T9" fmla="*/ 12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80">
                  <a:moveTo>
                    <a:pt x="0" y="127"/>
                  </a:moveTo>
                  <a:lnTo>
                    <a:pt x="114" y="180"/>
                  </a:lnTo>
                  <a:lnTo>
                    <a:pt x="116" y="50"/>
                  </a:lnTo>
                  <a:lnTo>
                    <a:pt x="0" y="0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2363788" y="1732678"/>
              <a:ext cx="61912" cy="98425"/>
            </a:xfrm>
            <a:custGeom>
              <a:avLst/>
              <a:gdLst>
                <a:gd name="T0" fmla="*/ 115 w 115"/>
                <a:gd name="T1" fmla="*/ 54 h 186"/>
                <a:gd name="T2" fmla="*/ 1 w 115"/>
                <a:gd name="T3" fmla="*/ 0 h 186"/>
                <a:gd name="T4" fmla="*/ 0 w 115"/>
                <a:gd name="T5" fmla="*/ 132 h 186"/>
                <a:gd name="T6" fmla="*/ 114 w 115"/>
                <a:gd name="T7" fmla="*/ 186 h 186"/>
                <a:gd name="T8" fmla="*/ 115 w 115"/>
                <a:gd name="T9" fmla="*/ 5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86">
                  <a:moveTo>
                    <a:pt x="115" y="54"/>
                  </a:moveTo>
                  <a:lnTo>
                    <a:pt x="1" y="0"/>
                  </a:lnTo>
                  <a:lnTo>
                    <a:pt x="0" y="132"/>
                  </a:lnTo>
                  <a:lnTo>
                    <a:pt x="114" y="186"/>
                  </a:lnTo>
                  <a:lnTo>
                    <a:pt x="115" y="5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2438400" y="1767603"/>
              <a:ext cx="44450" cy="90487"/>
            </a:xfrm>
            <a:custGeom>
              <a:avLst/>
              <a:gdLst>
                <a:gd name="T0" fmla="*/ 86 w 86"/>
                <a:gd name="T1" fmla="*/ 39 h 171"/>
                <a:gd name="T2" fmla="*/ 0 w 86"/>
                <a:gd name="T3" fmla="*/ 0 h 171"/>
                <a:gd name="T4" fmla="*/ 0 w 86"/>
                <a:gd name="T5" fmla="*/ 131 h 171"/>
                <a:gd name="T6" fmla="*/ 83 w 86"/>
                <a:gd name="T7" fmla="*/ 171 h 171"/>
                <a:gd name="T8" fmla="*/ 86 w 86"/>
                <a:gd name="T9" fmla="*/ 3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71">
                  <a:moveTo>
                    <a:pt x="86" y="39"/>
                  </a:moveTo>
                  <a:lnTo>
                    <a:pt x="0" y="0"/>
                  </a:lnTo>
                  <a:lnTo>
                    <a:pt x="0" y="131"/>
                  </a:lnTo>
                  <a:lnTo>
                    <a:pt x="83" y="171"/>
                  </a:lnTo>
                  <a:lnTo>
                    <a:pt x="86" y="39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auto">
            <a:xfrm>
              <a:off x="2290763" y="1615203"/>
              <a:ext cx="60325" cy="93662"/>
            </a:xfrm>
            <a:custGeom>
              <a:avLst/>
              <a:gdLst>
                <a:gd name="T0" fmla="*/ 114 w 114"/>
                <a:gd name="T1" fmla="*/ 51 h 177"/>
                <a:gd name="T2" fmla="*/ 0 w 114"/>
                <a:gd name="T3" fmla="*/ 0 h 177"/>
                <a:gd name="T4" fmla="*/ 0 w 114"/>
                <a:gd name="T5" fmla="*/ 125 h 177"/>
                <a:gd name="T6" fmla="*/ 113 w 114"/>
                <a:gd name="T7" fmla="*/ 177 h 177"/>
                <a:gd name="T8" fmla="*/ 114 w 114"/>
                <a:gd name="T9" fmla="*/ 5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77">
                  <a:moveTo>
                    <a:pt x="114" y="51"/>
                  </a:moveTo>
                  <a:lnTo>
                    <a:pt x="0" y="0"/>
                  </a:lnTo>
                  <a:lnTo>
                    <a:pt x="0" y="125"/>
                  </a:lnTo>
                  <a:lnTo>
                    <a:pt x="113" y="177"/>
                  </a:lnTo>
                  <a:lnTo>
                    <a:pt x="114" y="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/>
            </p:cNvSpPr>
            <p:nvPr/>
          </p:nvSpPr>
          <p:spPr bwMode="auto">
            <a:xfrm>
              <a:off x="2122488" y="1521540"/>
              <a:ext cx="53975" cy="87313"/>
            </a:xfrm>
            <a:custGeom>
              <a:avLst/>
              <a:gdLst>
                <a:gd name="T0" fmla="*/ 102 w 102"/>
                <a:gd name="T1" fmla="*/ 165 h 165"/>
                <a:gd name="T2" fmla="*/ 102 w 102"/>
                <a:gd name="T3" fmla="*/ 44 h 165"/>
                <a:gd name="T4" fmla="*/ 0 w 102"/>
                <a:gd name="T5" fmla="*/ 0 h 165"/>
                <a:gd name="T6" fmla="*/ 2 w 102"/>
                <a:gd name="T7" fmla="*/ 119 h 165"/>
                <a:gd name="T8" fmla="*/ 102 w 102"/>
                <a:gd name="T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65">
                  <a:moveTo>
                    <a:pt x="102" y="165"/>
                  </a:moveTo>
                  <a:lnTo>
                    <a:pt x="102" y="44"/>
                  </a:lnTo>
                  <a:lnTo>
                    <a:pt x="0" y="0"/>
                  </a:lnTo>
                  <a:lnTo>
                    <a:pt x="2" y="119"/>
                  </a:lnTo>
                  <a:lnTo>
                    <a:pt x="102" y="1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auto">
            <a:xfrm>
              <a:off x="2095500" y="1529478"/>
              <a:ext cx="50800" cy="84137"/>
            </a:xfrm>
            <a:custGeom>
              <a:avLst/>
              <a:gdLst>
                <a:gd name="T0" fmla="*/ 94 w 94"/>
                <a:gd name="T1" fmla="*/ 160 h 160"/>
                <a:gd name="T2" fmla="*/ 92 w 94"/>
                <a:gd name="T3" fmla="*/ 41 h 160"/>
                <a:gd name="T4" fmla="*/ 0 w 94"/>
                <a:gd name="T5" fmla="*/ 0 h 160"/>
                <a:gd name="T6" fmla="*/ 4 w 94"/>
                <a:gd name="T7" fmla="*/ 118 h 160"/>
                <a:gd name="T8" fmla="*/ 94 w 94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60">
                  <a:moveTo>
                    <a:pt x="94" y="160"/>
                  </a:moveTo>
                  <a:lnTo>
                    <a:pt x="92" y="41"/>
                  </a:lnTo>
                  <a:lnTo>
                    <a:pt x="0" y="0"/>
                  </a:lnTo>
                  <a:lnTo>
                    <a:pt x="4" y="118"/>
                  </a:lnTo>
                  <a:lnTo>
                    <a:pt x="94" y="16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2"/>
            <p:cNvSpPr>
              <a:spLocks/>
            </p:cNvSpPr>
            <p:nvPr/>
          </p:nvSpPr>
          <p:spPr bwMode="auto">
            <a:xfrm>
              <a:off x="2159000" y="1635840"/>
              <a:ext cx="52388" cy="95250"/>
            </a:xfrm>
            <a:custGeom>
              <a:avLst/>
              <a:gdLst>
                <a:gd name="T0" fmla="*/ 100 w 100"/>
                <a:gd name="T1" fmla="*/ 47 h 179"/>
                <a:gd name="T2" fmla="*/ 0 w 100"/>
                <a:gd name="T3" fmla="*/ 0 h 179"/>
                <a:gd name="T4" fmla="*/ 3 w 100"/>
                <a:gd name="T5" fmla="*/ 132 h 179"/>
                <a:gd name="T6" fmla="*/ 100 w 100"/>
                <a:gd name="T7" fmla="*/ 179 h 179"/>
                <a:gd name="T8" fmla="*/ 100 w 100"/>
                <a:gd name="T9" fmla="*/ 4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79">
                  <a:moveTo>
                    <a:pt x="100" y="47"/>
                  </a:moveTo>
                  <a:lnTo>
                    <a:pt x="0" y="0"/>
                  </a:lnTo>
                  <a:lnTo>
                    <a:pt x="3" y="132"/>
                  </a:lnTo>
                  <a:lnTo>
                    <a:pt x="100" y="179"/>
                  </a:lnTo>
                  <a:lnTo>
                    <a:pt x="100" y="47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auto">
            <a:xfrm>
              <a:off x="2224088" y="1586628"/>
              <a:ext cx="52387" cy="88900"/>
            </a:xfrm>
            <a:custGeom>
              <a:avLst/>
              <a:gdLst>
                <a:gd name="T0" fmla="*/ 1 w 97"/>
                <a:gd name="T1" fmla="*/ 0 h 167"/>
                <a:gd name="T2" fmla="*/ 0 w 97"/>
                <a:gd name="T3" fmla="*/ 121 h 167"/>
                <a:gd name="T4" fmla="*/ 97 w 97"/>
                <a:gd name="T5" fmla="*/ 167 h 167"/>
                <a:gd name="T6" fmla="*/ 97 w 97"/>
                <a:gd name="T7" fmla="*/ 42 h 167"/>
                <a:gd name="T8" fmla="*/ 1 w 97"/>
                <a:gd name="T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67">
                  <a:moveTo>
                    <a:pt x="1" y="0"/>
                  </a:moveTo>
                  <a:lnTo>
                    <a:pt x="0" y="121"/>
                  </a:lnTo>
                  <a:lnTo>
                    <a:pt x="97" y="167"/>
                  </a:lnTo>
                  <a:lnTo>
                    <a:pt x="97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auto">
            <a:xfrm>
              <a:off x="2160588" y="1723153"/>
              <a:ext cx="50800" cy="95250"/>
            </a:xfrm>
            <a:custGeom>
              <a:avLst/>
              <a:gdLst>
                <a:gd name="T0" fmla="*/ 98 w 98"/>
                <a:gd name="T1" fmla="*/ 47 h 179"/>
                <a:gd name="T2" fmla="*/ 0 w 98"/>
                <a:gd name="T3" fmla="*/ 0 h 179"/>
                <a:gd name="T4" fmla="*/ 1 w 98"/>
                <a:gd name="T5" fmla="*/ 135 h 179"/>
                <a:gd name="T6" fmla="*/ 97 w 98"/>
                <a:gd name="T7" fmla="*/ 179 h 179"/>
                <a:gd name="T8" fmla="*/ 98 w 98"/>
                <a:gd name="T9" fmla="*/ 4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79">
                  <a:moveTo>
                    <a:pt x="98" y="47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7" y="179"/>
                  </a:lnTo>
                  <a:lnTo>
                    <a:pt x="98" y="47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5"/>
            <p:cNvSpPr>
              <a:spLocks/>
            </p:cNvSpPr>
            <p:nvPr/>
          </p:nvSpPr>
          <p:spPr bwMode="auto">
            <a:xfrm>
              <a:off x="2101850" y="1697753"/>
              <a:ext cx="46038" cy="90487"/>
            </a:xfrm>
            <a:custGeom>
              <a:avLst/>
              <a:gdLst>
                <a:gd name="T0" fmla="*/ 87 w 87"/>
                <a:gd name="T1" fmla="*/ 173 h 173"/>
                <a:gd name="T2" fmla="*/ 86 w 87"/>
                <a:gd name="T3" fmla="*/ 40 h 173"/>
                <a:gd name="T4" fmla="*/ 0 w 87"/>
                <a:gd name="T5" fmla="*/ 0 h 173"/>
                <a:gd name="T6" fmla="*/ 6 w 87"/>
                <a:gd name="T7" fmla="*/ 134 h 173"/>
                <a:gd name="T8" fmla="*/ 87 w 87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73">
                  <a:moveTo>
                    <a:pt x="87" y="173"/>
                  </a:moveTo>
                  <a:lnTo>
                    <a:pt x="86" y="40"/>
                  </a:lnTo>
                  <a:lnTo>
                    <a:pt x="0" y="0"/>
                  </a:lnTo>
                  <a:lnTo>
                    <a:pt x="6" y="134"/>
                  </a:lnTo>
                  <a:lnTo>
                    <a:pt x="87" y="17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auto">
            <a:xfrm>
              <a:off x="2274888" y="1673940"/>
              <a:ext cx="58737" cy="96838"/>
            </a:xfrm>
            <a:custGeom>
              <a:avLst/>
              <a:gdLst>
                <a:gd name="T0" fmla="*/ 111 w 113"/>
                <a:gd name="T1" fmla="*/ 184 h 184"/>
                <a:gd name="T2" fmla="*/ 113 w 113"/>
                <a:gd name="T3" fmla="*/ 53 h 184"/>
                <a:gd name="T4" fmla="*/ 0 w 113"/>
                <a:gd name="T5" fmla="*/ 0 h 184"/>
                <a:gd name="T6" fmla="*/ 1 w 113"/>
                <a:gd name="T7" fmla="*/ 132 h 184"/>
                <a:gd name="T8" fmla="*/ 111 w 113"/>
                <a:gd name="T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84">
                  <a:moveTo>
                    <a:pt x="111" y="184"/>
                  </a:moveTo>
                  <a:lnTo>
                    <a:pt x="113" y="53"/>
                  </a:lnTo>
                  <a:lnTo>
                    <a:pt x="0" y="0"/>
                  </a:lnTo>
                  <a:lnTo>
                    <a:pt x="1" y="132"/>
                  </a:lnTo>
                  <a:lnTo>
                    <a:pt x="111" y="18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2224088" y="1667590"/>
              <a:ext cx="52387" cy="93663"/>
            </a:xfrm>
            <a:custGeom>
              <a:avLst/>
              <a:gdLst>
                <a:gd name="T0" fmla="*/ 99 w 99"/>
                <a:gd name="T1" fmla="*/ 177 h 177"/>
                <a:gd name="T2" fmla="*/ 97 w 99"/>
                <a:gd name="T3" fmla="*/ 45 h 177"/>
                <a:gd name="T4" fmla="*/ 0 w 99"/>
                <a:gd name="T5" fmla="*/ 0 h 177"/>
                <a:gd name="T6" fmla="*/ 0 w 99"/>
                <a:gd name="T7" fmla="*/ 132 h 177"/>
                <a:gd name="T8" fmla="*/ 99 w 99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77">
                  <a:moveTo>
                    <a:pt x="99" y="177"/>
                  </a:moveTo>
                  <a:lnTo>
                    <a:pt x="97" y="45"/>
                  </a:lnTo>
                  <a:lnTo>
                    <a:pt x="0" y="0"/>
                  </a:lnTo>
                  <a:lnTo>
                    <a:pt x="0" y="132"/>
                  </a:lnTo>
                  <a:lnTo>
                    <a:pt x="99" y="17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8"/>
            <p:cNvSpPr>
              <a:spLocks/>
            </p:cNvSpPr>
            <p:nvPr/>
          </p:nvSpPr>
          <p:spPr bwMode="auto">
            <a:xfrm>
              <a:off x="2224088" y="1754903"/>
              <a:ext cx="53975" cy="93662"/>
            </a:xfrm>
            <a:custGeom>
              <a:avLst/>
              <a:gdLst>
                <a:gd name="T0" fmla="*/ 99 w 100"/>
                <a:gd name="T1" fmla="*/ 46 h 178"/>
                <a:gd name="T2" fmla="*/ 0 w 100"/>
                <a:gd name="T3" fmla="*/ 0 h 178"/>
                <a:gd name="T4" fmla="*/ 0 w 100"/>
                <a:gd name="T5" fmla="*/ 131 h 178"/>
                <a:gd name="T6" fmla="*/ 100 w 100"/>
                <a:gd name="T7" fmla="*/ 178 h 178"/>
                <a:gd name="T8" fmla="*/ 99 w 100"/>
                <a:gd name="T9" fmla="*/ 4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78">
                  <a:moveTo>
                    <a:pt x="99" y="46"/>
                  </a:moveTo>
                  <a:lnTo>
                    <a:pt x="0" y="0"/>
                  </a:lnTo>
                  <a:lnTo>
                    <a:pt x="0" y="131"/>
                  </a:lnTo>
                  <a:lnTo>
                    <a:pt x="100" y="178"/>
                  </a:lnTo>
                  <a:lnTo>
                    <a:pt x="99" y="46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auto">
            <a:xfrm>
              <a:off x="2098675" y="1608853"/>
              <a:ext cx="47625" cy="92075"/>
            </a:xfrm>
            <a:custGeom>
              <a:avLst/>
              <a:gdLst>
                <a:gd name="T0" fmla="*/ 92 w 92"/>
                <a:gd name="T1" fmla="*/ 175 h 175"/>
                <a:gd name="T2" fmla="*/ 90 w 92"/>
                <a:gd name="T3" fmla="*/ 42 h 175"/>
                <a:gd name="T4" fmla="*/ 0 w 92"/>
                <a:gd name="T5" fmla="*/ 0 h 175"/>
                <a:gd name="T6" fmla="*/ 6 w 92"/>
                <a:gd name="T7" fmla="*/ 134 h 175"/>
                <a:gd name="T8" fmla="*/ 92 w 92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5">
                  <a:moveTo>
                    <a:pt x="92" y="175"/>
                  </a:moveTo>
                  <a:lnTo>
                    <a:pt x="90" y="42"/>
                  </a:lnTo>
                  <a:lnTo>
                    <a:pt x="0" y="0"/>
                  </a:lnTo>
                  <a:lnTo>
                    <a:pt x="6" y="134"/>
                  </a:lnTo>
                  <a:lnTo>
                    <a:pt x="92" y="175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auto">
            <a:xfrm>
              <a:off x="2290763" y="1785065"/>
              <a:ext cx="58737" cy="96838"/>
            </a:xfrm>
            <a:custGeom>
              <a:avLst/>
              <a:gdLst>
                <a:gd name="T0" fmla="*/ 109 w 110"/>
                <a:gd name="T1" fmla="*/ 183 h 183"/>
                <a:gd name="T2" fmla="*/ 110 w 110"/>
                <a:gd name="T3" fmla="*/ 51 h 183"/>
                <a:gd name="T4" fmla="*/ 0 w 110"/>
                <a:gd name="T5" fmla="*/ 0 h 183"/>
                <a:gd name="T6" fmla="*/ 1 w 110"/>
                <a:gd name="T7" fmla="*/ 133 h 183"/>
                <a:gd name="T8" fmla="*/ 109 w 110"/>
                <a:gd name="T9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83">
                  <a:moveTo>
                    <a:pt x="109" y="183"/>
                  </a:moveTo>
                  <a:lnTo>
                    <a:pt x="110" y="51"/>
                  </a:lnTo>
                  <a:lnTo>
                    <a:pt x="0" y="0"/>
                  </a:lnTo>
                  <a:lnTo>
                    <a:pt x="1" y="13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1"/>
            <p:cNvSpPr>
              <a:spLocks/>
            </p:cNvSpPr>
            <p:nvPr/>
          </p:nvSpPr>
          <p:spPr bwMode="auto">
            <a:xfrm>
              <a:off x="2224088" y="1842215"/>
              <a:ext cx="53975" cy="93663"/>
            </a:xfrm>
            <a:custGeom>
              <a:avLst/>
              <a:gdLst>
                <a:gd name="T0" fmla="*/ 101 w 101"/>
                <a:gd name="T1" fmla="*/ 178 h 178"/>
                <a:gd name="T2" fmla="*/ 100 w 101"/>
                <a:gd name="T3" fmla="*/ 46 h 178"/>
                <a:gd name="T4" fmla="*/ 1 w 101"/>
                <a:gd name="T5" fmla="*/ 0 h 178"/>
                <a:gd name="T6" fmla="*/ 0 w 101"/>
                <a:gd name="T7" fmla="*/ 132 h 178"/>
                <a:gd name="T8" fmla="*/ 101 w 101"/>
                <a:gd name="T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78">
                  <a:moveTo>
                    <a:pt x="101" y="178"/>
                  </a:moveTo>
                  <a:lnTo>
                    <a:pt x="100" y="46"/>
                  </a:lnTo>
                  <a:lnTo>
                    <a:pt x="1" y="0"/>
                  </a:lnTo>
                  <a:lnTo>
                    <a:pt x="0" y="132"/>
                  </a:lnTo>
                  <a:lnTo>
                    <a:pt x="101" y="178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2"/>
            <p:cNvSpPr>
              <a:spLocks/>
            </p:cNvSpPr>
            <p:nvPr/>
          </p:nvSpPr>
          <p:spPr bwMode="auto">
            <a:xfrm>
              <a:off x="2290763" y="1872378"/>
              <a:ext cx="57150" cy="96837"/>
            </a:xfrm>
            <a:custGeom>
              <a:avLst/>
              <a:gdLst>
                <a:gd name="T0" fmla="*/ 108 w 108"/>
                <a:gd name="T1" fmla="*/ 51 h 183"/>
                <a:gd name="T2" fmla="*/ 0 w 108"/>
                <a:gd name="T3" fmla="*/ 0 h 183"/>
                <a:gd name="T4" fmla="*/ 0 w 108"/>
                <a:gd name="T5" fmla="*/ 132 h 183"/>
                <a:gd name="T6" fmla="*/ 107 w 108"/>
                <a:gd name="T7" fmla="*/ 183 h 183"/>
                <a:gd name="T8" fmla="*/ 108 w 108"/>
                <a:gd name="T9" fmla="*/ 5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83">
                  <a:moveTo>
                    <a:pt x="108" y="51"/>
                  </a:moveTo>
                  <a:lnTo>
                    <a:pt x="0" y="0"/>
                  </a:lnTo>
                  <a:lnTo>
                    <a:pt x="0" y="132"/>
                  </a:lnTo>
                  <a:lnTo>
                    <a:pt x="107" y="183"/>
                  </a:lnTo>
                  <a:lnTo>
                    <a:pt x="108" y="5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3"/>
            <p:cNvSpPr>
              <a:spLocks/>
            </p:cNvSpPr>
            <p:nvPr/>
          </p:nvSpPr>
          <p:spPr bwMode="auto">
            <a:xfrm>
              <a:off x="2160588" y="1812053"/>
              <a:ext cx="50800" cy="93662"/>
            </a:xfrm>
            <a:custGeom>
              <a:avLst/>
              <a:gdLst>
                <a:gd name="T0" fmla="*/ 96 w 96"/>
                <a:gd name="T1" fmla="*/ 45 h 178"/>
                <a:gd name="T2" fmla="*/ 0 w 96"/>
                <a:gd name="T3" fmla="*/ 0 h 178"/>
                <a:gd name="T4" fmla="*/ 2 w 96"/>
                <a:gd name="T5" fmla="*/ 132 h 178"/>
                <a:gd name="T6" fmla="*/ 96 w 96"/>
                <a:gd name="T7" fmla="*/ 178 h 178"/>
                <a:gd name="T8" fmla="*/ 96 w 96"/>
                <a:gd name="T9" fmla="*/ 4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78">
                  <a:moveTo>
                    <a:pt x="96" y="45"/>
                  </a:moveTo>
                  <a:lnTo>
                    <a:pt x="0" y="0"/>
                  </a:lnTo>
                  <a:lnTo>
                    <a:pt x="2" y="132"/>
                  </a:lnTo>
                  <a:lnTo>
                    <a:pt x="96" y="178"/>
                  </a:lnTo>
                  <a:lnTo>
                    <a:pt x="96" y="45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4"/>
            <p:cNvSpPr>
              <a:spLocks/>
            </p:cNvSpPr>
            <p:nvPr/>
          </p:nvSpPr>
          <p:spPr bwMode="auto">
            <a:xfrm>
              <a:off x="2162175" y="1897778"/>
              <a:ext cx="49213" cy="80962"/>
            </a:xfrm>
            <a:custGeom>
              <a:avLst/>
              <a:gdLst>
                <a:gd name="T0" fmla="*/ 94 w 94"/>
                <a:gd name="T1" fmla="*/ 44 h 153"/>
                <a:gd name="T2" fmla="*/ 0 w 94"/>
                <a:gd name="T3" fmla="*/ 0 h 153"/>
                <a:gd name="T4" fmla="*/ 2 w 94"/>
                <a:gd name="T5" fmla="*/ 104 h 153"/>
                <a:gd name="T6" fmla="*/ 94 w 94"/>
                <a:gd name="T7" fmla="*/ 153 h 153"/>
                <a:gd name="T8" fmla="*/ 94 w 94"/>
                <a:gd name="T9" fmla="*/ 4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53">
                  <a:moveTo>
                    <a:pt x="94" y="44"/>
                  </a:moveTo>
                  <a:lnTo>
                    <a:pt x="0" y="0"/>
                  </a:lnTo>
                  <a:lnTo>
                    <a:pt x="2" y="104"/>
                  </a:lnTo>
                  <a:lnTo>
                    <a:pt x="94" y="153"/>
                  </a:lnTo>
                  <a:lnTo>
                    <a:pt x="94" y="4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5"/>
            <p:cNvSpPr>
              <a:spLocks/>
            </p:cNvSpPr>
            <p:nvPr/>
          </p:nvSpPr>
          <p:spPr bwMode="auto">
            <a:xfrm>
              <a:off x="2106613" y="1786653"/>
              <a:ext cx="42862" cy="90487"/>
            </a:xfrm>
            <a:custGeom>
              <a:avLst/>
              <a:gdLst>
                <a:gd name="T0" fmla="*/ 83 w 83"/>
                <a:gd name="T1" fmla="*/ 172 h 172"/>
                <a:gd name="T2" fmla="*/ 81 w 83"/>
                <a:gd name="T3" fmla="*/ 38 h 172"/>
                <a:gd name="T4" fmla="*/ 0 w 83"/>
                <a:gd name="T5" fmla="*/ 0 h 172"/>
                <a:gd name="T6" fmla="*/ 6 w 83"/>
                <a:gd name="T7" fmla="*/ 134 h 172"/>
                <a:gd name="T8" fmla="*/ 83 w 83"/>
                <a:gd name="T9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72">
                  <a:moveTo>
                    <a:pt x="83" y="172"/>
                  </a:moveTo>
                  <a:lnTo>
                    <a:pt x="81" y="38"/>
                  </a:lnTo>
                  <a:lnTo>
                    <a:pt x="0" y="0"/>
                  </a:lnTo>
                  <a:lnTo>
                    <a:pt x="6" y="134"/>
                  </a:lnTo>
                  <a:lnTo>
                    <a:pt x="83" y="17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6"/>
            <p:cNvSpPr>
              <a:spLocks/>
            </p:cNvSpPr>
            <p:nvPr/>
          </p:nvSpPr>
          <p:spPr bwMode="auto">
            <a:xfrm>
              <a:off x="2224088" y="1999378"/>
              <a:ext cx="53975" cy="84137"/>
            </a:xfrm>
            <a:custGeom>
              <a:avLst/>
              <a:gdLst>
                <a:gd name="T0" fmla="*/ 0 w 102"/>
                <a:gd name="T1" fmla="*/ 0 h 159"/>
                <a:gd name="T2" fmla="*/ 0 w 102"/>
                <a:gd name="T3" fmla="*/ 103 h 159"/>
                <a:gd name="T4" fmla="*/ 102 w 102"/>
                <a:gd name="T5" fmla="*/ 159 h 159"/>
                <a:gd name="T6" fmla="*/ 101 w 102"/>
                <a:gd name="T7" fmla="*/ 52 h 159"/>
                <a:gd name="T8" fmla="*/ 0 w 102"/>
                <a:gd name="T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59">
                  <a:moveTo>
                    <a:pt x="0" y="0"/>
                  </a:moveTo>
                  <a:lnTo>
                    <a:pt x="0" y="103"/>
                  </a:lnTo>
                  <a:lnTo>
                    <a:pt x="102" y="159"/>
                  </a:lnTo>
                  <a:lnTo>
                    <a:pt x="101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7"/>
            <p:cNvSpPr>
              <a:spLocks/>
            </p:cNvSpPr>
            <p:nvPr/>
          </p:nvSpPr>
          <p:spPr bwMode="auto">
            <a:xfrm>
              <a:off x="2163763" y="1967628"/>
              <a:ext cx="47625" cy="79375"/>
            </a:xfrm>
            <a:custGeom>
              <a:avLst/>
              <a:gdLst>
                <a:gd name="T0" fmla="*/ 0 w 92"/>
                <a:gd name="T1" fmla="*/ 0 h 151"/>
                <a:gd name="T2" fmla="*/ 1 w 92"/>
                <a:gd name="T3" fmla="*/ 102 h 151"/>
                <a:gd name="T4" fmla="*/ 92 w 92"/>
                <a:gd name="T5" fmla="*/ 151 h 151"/>
                <a:gd name="T6" fmla="*/ 92 w 92"/>
                <a:gd name="T7" fmla="*/ 48 h 151"/>
                <a:gd name="T8" fmla="*/ 0 w 92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51">
                  <a:moveTo>
                    <a:pt x="0" y="0"/>
                  </a:moveTo>
                  <a:lnTo>
                    <a:pt x="1" y="102"/>
                  </a:lnTo>
                  <a:lnTo>
                    <a:pt x="92" y="151"/>
                  </a:lnTo>
                  <a:lnTo>
                    <a:pt x="92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8"/>
            <p:cNvSpPr>
              <a:spLocks/>
            </p:cNvSpPr>
            <p:nvPr/>
          </p:nvSpPr>
          <p:spPr bwMode="auto">
            <a:xfrm>
              <a:off x="2112963" y="1940640"/>
              <a:ext cx="39687" cy="74613"/>
            </a:xfrm>
            <a:custGeom>
              <a:avLst/>
              <a:gdLst>
                <a:gd name="T0" fmla="*/ 77 w 77"/>
                <a:gd name="T1" fmla="*/ 139 h 139"/>
                <a:gd name="T2" fmla="*/ 75 w 77"/>
                <a:gd name="T3" fmla="*/ 38 h 139"/>
                <a:gd name="T4" fmla="*/ 0 w 77"/>
                <a:gd name="T5" fmla="*/ 0 h 139"/>
                <a:gd name="T6" fmla="*/ 3 w 77"/>
                <a:gd name="T7" fmla="*/ 100 h 139"/>
                <a:gd name="T8" fmla="*/ 77 w 77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39">
                  <a:moveTo>
                    <a:pt x="77" y="139"/>
                  </a:moveTo>
                  <a:lnTo>
                    <a:pt x="75" y="38"/>
                  </a:lnTo>
                  <a:lnTo>
                    <a:pt x="0" y="0"/>
                  </a:lnTo>
                  <a:lnTo>
                    <a:pt x="3" y="100"/>
                  </a:lnTo>
                  <a:lnTo>
                    <a:pt x="77" y="139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9"/>
            <p:cNvSpPr>
              <a:spLocks/>
            </p:cNvSpPr>
            <p:nvPr/>
          </p:nvSpPr>
          <p:spPr bwMode="auto">
            <a:xfrm>
              <a:off x="2290763" y="1959690"/>
              <a:ext cx="57150" cy="88900"/>
            </a:xfrm>
            <a:custGeom>
              <a:avLst/>
              <a:gdLst>
                <a:gd name="T0" fmla="*/ 106 w 107"/>
                <a:gd name="T1" fmla="*/ 167 h 167"/>
                <a:gd name="T2" fmla="*/ 107 w 107"/>
                <a:gd name="T3" fmla="*/ 49 h 167"/>
                <a:gd name="T4" fmla="*/ 0 w 107"/>
                <a:gd name="T5" fmla="*/ 0 h 167"/>
                <a:gd name="T6" fmla="*/ 0 w 107"/>
                <a:gd name="T7" fmla="*/ 113 h 167"/>
                <a:gd name="T8" fmla="*/ 106 w 107"/>
                <a:gd name="T9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67">
                  <a:moveTo>
                    <a:pt x="106" y="167"/>
                  </a:moveTo>
                  <a:lnTo>
                    <a:pt x="107" y="49"/>
                  </a:lnTo>
                  <a:lnTo>
                    <a:pt x="0" y="0"/>
                  </a:lnTo>
                  <a:lnTo>
                    <a:pt x="0" y="113"/>
                  </a:lnTo>
                  <a:lnTo>
                    <a:pt x="106" y="167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0"/>
            <p:cNvSpPr>
              <a:spLocks/>
            </p:cNvSpPr>
            <p:nvPr/>
          </p:nvSpPr>
          <p:spPr bwMode="auto">
            <a:xfrm>
              <a:off x="2224088" y="1927940"/>
              <a:ext cx="53975" cy="85725"/>
            </a:xfrm>
            <a:custGeom>
              <a:avLst/>
              <a:gdLst>
                <a:gd name="T0" fmla="*/ 101 w 101"/>
                <a:gd name="T1" fmla="*/ 160 h 160"/>
                <a:gd name="T2" fmla="*/ 101 w 101"/>
                <a:gd name="T3" fmla="*/ 47 h 160"/>
                <a:gd name="T4" fmla="*/ 0 w 101"/>
                <a:gd name="T5" fmla="*/ 0 h 160"/>
                <a:gd name="T6" fmla="*/ 0 w 101"/>
                <a:gd name="T7" fmla="*/ 108 h 160"/>
                <a:gd name="T8" fmla="*/ 101 w 101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60">
                  <a:moveTo>
                    <a:pt x="101" y="160"/>
                  </a:moveTo>
                  <a:lnTo>
                    <a:pt x="101" y="47"/>
                  </a:lnTo>
                  <a:lnTo>
                    <a:pt x="0" y="0"/>
                  </a:lnTo>
                  <a:lnTo>
                    <a:pt x="0" y="108"/>
                  </a:lnTo>
                  <a:lnTo>
                    <a:pt x="101" y="16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1"/>
            <p:cNvSpPr>
              <a:spLocks/>
            </p:cNvSpPr>
            <p:nvPr/>
          </p:nvSpPr>
          <p:spPr bwMode="auto">
            <a:xfrm>
              <a:off x="2290763" y="2034303"/>
              <a:ext cx="57150" cy="87312"/>
            </a:xfrm>
            <a:custGeom>
              <a:avLst/>
              <a:gdLst>
                <a:gd name="T0" fmla="*/ 106 w 106"/>
                <a:gd name="T1" fmla="*/ 55 h 166"/>
                <a:gd name="T2" fmla="*/ 0 w 106"/>
                <a:gd name="T3" fmla="*/ 0 h 166"/>
                <a:gd name="T4" fmla="*/ 1 w 106"/>
                <a:gd name="T5" fmla="*/ 108 h 166"/>
                <a:gd name="T6" fmla="*/ 106 w 106"/>
                <a:gd name="T7" fmla="*/ 166 h 166"/>
                <a:gd name="T8" fmla="*/ 106 w 106"/>
                <a:gd name="T9" fmla="*/ 5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66">
                  <a:moveTo>
                    <a:pt x="106" y="55"/>
                  </a:moveTo>
                  <a:lnTo>
                    <a:pt x="0" y="0"/>
                  </a:lnTo>
                  <a:lnTo>
                    <a:pt x="1" y="108"/>
                  </a:lnTo>
                  <a:lnTo>
                    <a:pt x="106" y="166"/>
                  </a:lnTo>
                  <a:lnTo>
                    <a:pt x="106" y="55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2"/>
            <p:cNvSpPr>
              <a:spLocks/>
            </p:cNvSpPr>
            <p:nvPr/>
          </p:nvSpPr>
          <p:spPr bwMode="auto">
            <a:xfrm>
              <a:off x="2109788" y="1873965"/>
              <a:ext cx="41275" cy="74613"/>
            </a:xfrm>
            <a:custGeom>
              <a:avLst/>
              <a:gdLst>
                <a:gd name="T0" fmla="*/ 78 w 78"/>
                <a:gd name="T1" fmla="*/ 140 h 140"/>
                <a:gd name="T2" fmla="*/ 77 w 78"/>
                <a:gd name="T3" fmla="*/ 34 h 140"/>
                <a:gd name="T4" fmla="*/ 0 w 78"/>
                <a:gd name="T5" fmla="*/ 0 h 140"/>
                <a:gd name="T6" fmla="*/ 4 w 78"/>
                <a:gd name="T7" fmla="*/ 102 h 140"/>
                <a:gd name="T8" fmla="*/ 78 w 78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40">
                  <a:moveTo>
                    <a:pt x="78" y="140"/>
                  </a:moveTo>
                  <a:lnTo>
                    <a:pt x="77" y="34"/>
                  </a:lnTo>
                  <a:lnTo>
                    <a:pt x="0" y="0"/>
                  </a:lnTo>
                  <a:lnTo>
                    <a:pt x="4" y="102"/>
                  </a:lnTo>
                  <a:lnTo>
                    <a:pt x="78" y="14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3"/>
            <p:cNvSpPr>
              <a:spLocks/>
            </p:cNvSpPr>
            <p:nvPr/>
          </p:nvSpPr>
          <p:spPr bwMode="auto">
            <a:xfrm>
              <a:off x="2363788" y="1819990"/>
              <a:ext cx="60325" cy="96838"/>
            </a:xfrm>
            <a:custGeom>
              <a:avLst/>
              <a:gdLst>
                <a:gd name="T0" fmla="*/ 115 w 116"/>
                <a:gd name="T1" fmla="*/ 184 h 184"/>
                <a:gd name="T2" fmla="*/ 116 w 116"/>
                <a:gd name="T3" fmla="*/ 54 h 184"/>
                <a:gd name="T4" fmla="*/ 1 w 116"/>
                <a:gd name="T5" fmla="*/ 0 h 184"/>
                <a:gd name="T6" fmla="*/ 0 w 116"/>
                <a:gd name="T7" fmla="*/ 132 h 184"/>
                <a:gd name="T8" fmla="*/ 115 w 116"/>
                <a:gd name="T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84">
                  <a:moveTo>
                    <a:pt x="115" y="184"/>
                  </a:moveTo>
                  <a:lnTo>
                    <a:pt x="116" y="54"/>
                  </a:lnTo>
                  <a:lnTo>
                    <a:pt x="1" y="0"/>
                  </a:lnTo>
                  <a:lnTo>
                    <a:pt x="0" y="132"/>
                  </a:lnTo>
                  <a:lnTo>
                    <a:pt x="115" y="18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4"/>
            <p:cNvSpPr>
              <a:spLocks/>
            </p:cNvSpPr>
            <p:nvPr/>
          </p:nvSpPr>
          <p:spPr bwMode="auto">
            <a:xfrm>
              <a:off x="2436813" y="1854915"/>
              <a:ext cx="44450" cy="90488"/>
            </a:xfrm>
            <a:custGeom>
              <a:avLst/>
              <a:gdLst>
                <a:gd name="T0" fmla="*/ 0 w 84"/>
                <a:gd name="T1" fmla="*/ 0 h 170"/>
                <a:gd name="T2" fmla="*/ 0 w 84"/>
                <a:gd name="T3" fmla="*/ 132 h 170"/>
                <a:gd name="T4" fmla="*/ 82 w 84"/>
                <a:gd name="T5" fmla="*/ 170 h 170"/>
                <a:gd name="T6" fmla="*/ 84 w 84"/>
                <a:gd name="T7" fmla="*/ 38 h 170"/>
                <a:gd name="T8" fmla="*/ 0 w 84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70">
                  <a:moveTo>
                    <a:pt x="0" y="0"/>
                  </a:moveTo>
                  <a:lnTo>
                    <a:pt x="0" y="132"/>
                  </a:lnTo>
                  <a:lnTo>
                    <a:pt x="82" y="170"/>
                  </a:lnTo>
                  <a:lnTo>
                    <a:pt x="84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5"/>
            <p:cNvSpPr>
              <a:spLocks/>
            </p:cNvSpPr>
            <p:nvPr/>
          </p:nvSpPr>
          <p:spPr bwMode="auto">
            <a:xfrm>
              <a:off x="2362200" y="1907303"/>
              <a:ext cx="61913" cy="98425"/>
            </a:xfrm>
            <a:custGeom>
              <a:avLst/>
              <a:gdLst>
                <a:gd name="T0" fmla="*/ 116 w 116"/>
                <a:gd name="T1" fmla="*/ 54 h 186"/>
                <a:gd name="T2" fmla="*/ 1 w 116"/>
                <a:gd name="T3" fmla="*/ 0 h 186"/>
                <a:gd name="T4" fmla="*/ 0 w 116"/>
                <a:gd name="T5" fmla="*/ 132 h 186"/>
                <a:gd name="T6" fmla="*/ 116 w 116"/>
                <a:gd name="T7" fmla="*/ 186 h 186"/>
                <a:gd name="T8" fmla="*/ 116 w 116"/>
                <a:gd name="T9" fmla="*/ 5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86">
                  <a:moveTo>
                    <a:pt x="116" y="54"/>
                  </a:moveTo>
                  <a:lnTo>
                    <a:pt x="1" y="0"/>
                  </a:lnTo>
                  <a:lnTo>
                    <a:pt x="0" y="132"/>
                  </a:lnTo>
                  <a:lnTo>
                    <a:pt x="116" y="186"/>
                  </a:lnTo>
                  <a:lnTo>
                    <a:pt x="116" y="5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6"/>
            <p:cNvSpPr>
              <a:spLocks/>
            </p:cNvSpPr>
            <p:nvPr/>
          </p:nvSpPr>
          <p:spPr bwMode="auto">
            <a:xfrm>
              <a:off x="2362200" y="1993028"/>
              <a:ext cx="61913" cy="95250"/>
            </a:xfrm>
            <a:custGeom>
              <a:avLst/>
              <a:gdLst>
                <a:gd name="T0" fmla="*/ 2 w 117"/>
                <a:gd name="T1" fmla="*/ 0 h 179"/>
                <a:gd name="T2" fmla="*/ 0 w 117"/>
                <a:gd name="T3" fmla="*/ 119 h 179"/>
                <a:gd name="T4" fmla="*/ 116 w 117"/>
                <a:gd name="T5" fmla="*/ 179 h 179"/>
                <a:gd name="T6" fmla="*/ 117 w 117"/>
                <a:gd name="T7" fmla="*/ 54 h 179"/>
                <a:gd name="T8" fmla="*/ 2 w 117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79">
                  <a:moveTo>
                    <a:pt x="2" y="0"/>
                  </a:moveTo>
                  <a:lnTo>
                    <a:pt x="0" y="119"/>
                  </a:lnTo>
                  <a:lnTo>
                    <a:pt x="116" y="179"/>
                  </a:lnTo>
                  <a:lnTo>
                    <a:pt x="117" y="5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2436813" y="1942228"/>
              <a:ext cx="44450" cy="88900"/>
            </a:xfrm>
            <a:custGeom>
              <a:avLst/>
              <a:gdLst>
                <a:gd name="T0" fmla="*/ 0 w 82"/>
                <a:gd name="T1" fmla="*/ 0 h 169"/>
                <a:gd name="T2" fmla="*/ 0 w 82"/>
                <a:gd name="T3" fmla="*/ 131 h 169"/>
                <a:gd name="T4" fmla="*/ 82 w 82"/>
                <a:gd name="T5" fmla="*/ 169 h 169"/>
                <a:gd name="T6" fmla="*/ 82 w 82"/>
                <a:gd name="T7" fmla="*/ 38 h 169"/>
                <a:gd name="T8" fmla="*/ 0 w 82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69">
                  <a:moveTo>
                    <a:pt x="0" y="0"/>
                  </a:moveTo>
                  <a:lnTo>
                    <a:pt x="0" y="131"/>
                  </a:lnTo>
                  <a:lnTo>
                    <a:pt x="82" y="169"/>
                  </a:lnTo>
                  <a:lnTo>
                    <a:pt x="82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8"/>
            <p:cNvSpPr>
              <a:spLocks/>
            </p:cNvSpPr>
            <p:nvPr/>
          </p:nvSpPr>
          <p:spPr bwMode="auto">
            <a:xfrm>
              <a:off x="2436813" y="2027953"/>
              <a:ext cx="42862" cy="88900"/>
            </a:xfrm>
            <a:custGeom>
              <a:avLst/>
              <a:gdLst>
                <a:gd name="T0" fmla="*/ 83 w 83"/>
                <a:gd name="T1" fmla="*/ 37 h 166"/>
                <a:gd name="T2" fmla="*/ 1 w 83"/>
                <a:gd name="T3" fmla="*/ 0 h 166"/>
                <a:gd name="T4" fmla="*/ 0 w 83"/>
                <a:gd name="T5" fmla="*/ 123 h 166"/>
                <a:gd name="T6" fmla="*/ 81 w 83"/>
                <a:gd name="T7" fmla="*/ 166 h 166"/>
                <a:gd name="T8" fmla="*/ 83 w 83"/>
                <a:gd name="T9" fmla="*/ 3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66">
                  <a:moveTo>
                    <a:pt x="83" y="37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81" y="166"/>
                  </a:lnTo>
                  <a:lnTo>
                    <a:pt x="83" y="37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9"/>
            <p:cNvSpPr>
              <a:spLocks/>
            </p:cNvSpPr>
            <p:nvPr/>
          </p:nvSpPr>
          <p:spPr bwMode="auto">
            <a:xfrm>
              <a:off x="2436813" y="2110503"/>
              <a:ext cx="42862" cy="82550"/>
            </a:xfrm>
            <a:custGeom>
              <a:avLst/>
              <a:gdLst>
                <a:gd name="T0" fmla="*/ 79 w 81"/>
                <a:gd name="T1" fmla="*/ 158 h 158"/>
                <a:gd name="T2" fmla="*/ 81 w 81"/>
                <a:gd name="T3" fmla="*/ 43 h 158"/>
                <a:gd name="T4" fmla="*/ 0 w 81"/>
                <a:gd name="T5" fmla="*/ 0 h 158"/>
                <a:gd name="T6" fmla="*/ 0 w 81"/>
                <a:gd name="T7" fmla="*/ 114 h 158"/>
                <a:gd name="T8" fmla="*/ 79 w 81"/>
                <a:gd name="T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58">
                  <a:moveTo>
                    <a:pt x="79" y="158"/>
                  </a:moveTo>
                  <a:lnTo>
                    <a:pt x="81" y="43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79" y="158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0"/>
            <p:cNvSpPr>
              <a:spLocks/>
            </p:cNvSpPr>
            <p:nvPr/>
          </p:nvSpPr>
          <p:spPr bwMode="auto">
            <a:xfrm>
              <a:off x="2362200" y="2070815"/>
              <a:ext cx="60325" cy="92075"/>
            </a:xfrm>
            <a:custGeom>
              <a:avLst/>
              <a:gdLst>
                <a:gd name="T0" fmla="*/ 0 w 116"/>
                <a:gd name="T1" fmla="*/ 0 h 174"/>
                <a:gd name="T2" fmla="*/ 0 w 116"/>
                <a:gd name="T3" fmla="*/ 110 h 174"/>
                <a:gd name="T4" fmla="*/ 116 w 116"/>
                <a:gd name="T5" fmla="*/ 174 h 174"/>
                <a:gd name="T6" fmla="*/ 116 w 116"/>
                <a:gd name="T7" fmla="*/ 60 h 174"/>
                <a:gd name="T8" fmla="*/ 0 w 116"/>
                <a:gd name="T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74">
                  <a:moveTo>
                    <a:pt x="0" y="0"/>
                  </a:moveTo>
                  <a:lnTo>
                    <a:pt x="0" y="110"/>
                  </a:lnTo>
                  <a:lnTo>
                    <a:pt x="116" y="174"/>
                  </a:lnTo>
                  <a:lnTo>
                    <a:pt x="116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1"/>
            <p:cNvSpPr>
              <a:spLocks/>
            </p:cNvSpPr>
            <p:nvPr/>
          </p:nvSpPr>
          <p:spPr bwMode="auto">
            <a:xfrm>
              <a:off x="2530475" y="1685053"/>
              <a:ext cx="47625" cy="88900"/>
            </a:xfrm>
            <a:custGeom>
              <a:avLst/>
              <a:gdLst>
                <a:gd name="T0" fmla="*/ 0 w 88"/>
                <a:gd name="T1" fmla="*/ 42 h 166"/>
                <a:gd name="T2" fmla="*/ 0 w 88"/>
                <a:gd name="T3" fmla="*/ 166 h 166"/>
                <a:gd name="T4" fmla="*/ 85 w 88"/>
                <a:gd name="T5" fmla="*/ 125 h 166"/>
                <a:gd name="T6" fmla="*/ 88 w 88"/>
                <a:gd name="T7" fmla="*/ 0 h 166"/>
                <a:gd name="T8" fmla="*/ 0 w 88"/>
                <a:gd name="T9" fmla="*/ 4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66">
                  <a:moveTo>
                    <a:pt x="0" y="42"/>
                  </a:moveTo>
                  <a:lnTo>
                    <a:pt x="0" y="166"/>
                  </a:lnTo>
                  <a:lnTo>
                    <a:pt x="85" y="125"/>
                  </a:lnTo>
                  <a:lnTo>
                    <a:pt x="88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2"/>
            <p:cNvSpPr>
              <a:spLocks/>
            </p:cNvSpPr>
            <p:nvPr/>
          </p:nvSpPr>
          <p:spPr bwMode="auto">
            <a:xfrm>
              <a:off x="2528888" y="1856503"/>
              <a:ext cx="44450" cy="88900"/>
            </a:xfrm>
            <a:custGeom>
              <a:avLst/>
              <a:gdLst>
                <a:gd name="T0" fmla="*/ 86 w 86"/>
                <a:gd name="T1" fmla="*/ 0 h 170"/>
                <a:gd name="T2" fmla="*/ 2 w 86"/>
                <a:gd name="T3" fmla="*/ 40 h 170"/>
                <a:gd name="T4" fmla="*/ 0 w 86"/>
                <a:gd name="T5" fmla="*/ 170 h 170"/>
                <a:gd name="T6" fmla="*/ 83 w 86"/>
                <a:gd name="T7" fmla="*/ 131 h 170"/>
                <a:gd name="T8" fmla="*/ 86 w 86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70">
                  <a:moveTo>
                    <a:pt x="86" y="0"/>
                  </a:moveTo>
                  <a:lnTo>
                    <a:pt x="2" y="40"/>
                  </a:lnTo>
                  <a:lnTo>
                    <a:pt x="0" y="170"/>
                  </a:lnTo>
                  <a:lnTo>
                    <a:pt x="83" y="131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3"/>
            <p:cNvSpPr>
              <a:spLocks/>
            </p:cNvSpPr>
            <p:nvPr/>
          </p:nvSpPr>
          <p:spPr bwMode="auto">
            <a:xfrm>
              <a:off x="2525713" y="1942228"/>
              <a:ext cx="46037" cy="90487"/>
            </a:xfrm>
            <a:custGeom>
              <a:avLst/>
              <a:gdLst>
                <a:gd name="T0" fmla="*/ 83 w 85"/>
                <a:gd name="T1" fmla="*/ 131 h 171"/>
                <a:gd name="T2" fmla="*/ 85 w 85"/>
                <a:gd name="T3" fmla="*/ 0 h 171"/>
                <a:gd name="T4" fmla="*/ 3 w 85"/>
                <a:gd name="T5" fmla="*/ 40 h 171"/>
                <a:gd name="T6" fmla="*/ 0 w 85"/>
                <a:gd name="T7" fmla="*/ 171 h 171"/>
                <a:gd name="T8" fmla="*/ 83 w 85"/>
                <a:gd name="T9" fmla="*/ 13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71">
                  <a:moveTo>
                    <a:pt x="83" y="131"/>
                  </a:moveTo>
                  <a:lnTo>
                    <a:pt x="85" y="0"/>
                  </a:lnTo>
                  <a:lnTo>
                    <a:pt x="3" y="40"/>
                  </a:lnTo>
                  <a:lnTo>
                    <a:pt x="0" y="171"/>
                  </a:lnTo>
                  <a:lnTo>
                    <a:pt x="83" y="13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4"/>
            <p:cNvSpPr>
              <a:spLocks/>
            </p:cNvSpPr>
            <p:nvPr/>
          </p:nvSpPr>
          <p:spPr bwMode="auto">
            <a:xfrm>
              <a:off x="2525713" y="2027953"/>
              <a:ext cx="44450" cy="87312"/>
            </a:xfrm>
            <a:custGeom>
              <a:avLst/>
              <a:gdLst>
                <a:gd name="T0" fmla="*/ 85 w 85"/>
                <a:gd name="T1" fmla="*/ 0 h 166"/>
                <a:gd name="T2" fmla="*/ 2 w 85"/>
                <a:gd name="T3" fmla="*/ 40 h 166"/>
                <a:gd name="T4" fmla="*/ 0 w 85"/>
                <a:gd name="T5" fmla="*/ 166 h 166"/>
                <a:gd name="T6" fmla="*/ 81 w 85"/>
                <a:gd name="T7" fmla="*/ 120 h 166"/>
                <a:gd name="T8" fmla="*/ 85 w 85"/>
                <a:gd name="T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66">
                  <a:moveTo>
                    <a:pt x="85" y="0"/>
                  </a:moveTo>
                  <a:lnTo>
                    <a:pt x="2" y="40"/>
                  </a:lnTo>
                  <a:lnTo>
                    <a:pt x="0" y="166"/>
                  </a:lnTo>
                  <a:lnTo>
                    <a:pt x="81" y="12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5"/>
            <p:cNvSpPr>
              <a:spLocks/>
            </p:cNvSpPr>
            <p:nvPr/>
          </p:nvSpPr>
          <p:spPr bwMode="auto">
            <a:xfrm>
              <a:off x="2528888" y="1770778"/>
              <a:ext cx="47625" cy="88900"/>
            </a:xfrm>
            <a:custGeom>
              <a:avLst/>
              <a:gdLst>
                <a:gd name="T0" fmla="*/ 3 w 88"/>
                <a:gd name="T1" fmla="*/ 37 h 168"/>
                <a:gd name="T2" fmla="*/ 0 w 88"/>
                <a:gd name="T3" fmla="*/ 168 h 168"/>
                <a:gd name="T4" fmla="*/ 84 w 88"/>
                <a:gd name="T5" fmla="*/ 128 h 168"/>
                <a:gd name="T6" fmla="*/ 88 w 88"/>
                <a:gd name="T7" fmla="*/ 0 h 168"/>
                <a:gd name="T8" fmla="*/ 3 w 88"/>
                <a:gd name="T9" fmla="*/ 3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68">
                  <a:moveTo>
                    <a:pt x="3" y="37"/>
                  </a:moveTo>
                  <a:lnTo>
                    <a:pt x="0" y="168"/>
                  </a:lnTo>
                  <a:lnTo>
                    <a:pt x="84" y="128"/>
                  </a:lnTo>
                  <a:lnTo>
                    <a:pt x="88" y="0"/>
                  </a:lnTo>
                  <a:lnTo>
                    <a:pt x="3" y="3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6"/>
            <p:cNvSpPr>
              <a:spLocks/>
            </p:cNvSpPr>
            <p:nvPr/>
          </p:nvSpPr>
          <p:spPr bwMode="auto">
            <a:xfrm>
              <a:off x="2859088" y="1531065"/>
              <a:ext cx="49212" cy="92075"/>
            </a:xfrm>
            <a:custGeom>
              <a:avLst/>
              <a:gdLst>
                <a:gd name="T0" fmla="*/ 5 w 94"/>
                <a:gd name="T1" fmla="*/ 41 h 174"/>
                <a:gd name="T2" fmla="*/ 0 w 94"/>
                <a:gd name="T3" fmla="*/ 174 h 174"/>
                <a:gd name="T4" fmla="*/ 83 w 94"/>
                <a:gd name="T5" fmla="*/ 137 h 174"/>
                <a:gd name="T6" fmla="*/ 94 w 94"/>
                <a:gd name="T7" fmla="*/ 0 h 174"/>
                <a:gd name="T8" fmla="*/ 5 w 94"/>
                <a:gd name="T9" fmla="*/ 4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74">
                  <a:moveTo>
                    <a:pt x="5" y="41"/>
                  </a:moveTo>
                  <a:lnTo>
                    <a:pt x="0" y="174"/>
                  </a:lnTo>
                  <a:lnTo>
                    <a:pt x="83" y="137"/>
                  </a:lnTo>
                  <a:lnTo>
                    <a:pt x="94" y="0"/>
                  </a:lnTo>
                  <a:lnTo>
                    <a:pt x="5" y="4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7"/>
            <p:cNvSpPr>
              <a:spLocks/>
            </p:cNvSpPr>
            <p:nvPr/>
          </p:nvSpPr>
          <p:spPr bwMode="auto">
            <a:xfrm>
              <a:off x="2797175" y="1558053"/>
              <a:ext cx="52388" cy="93662"/>
            </a:xfrm>
            <a:custGeom>
              <a:avLst/>
              <a:gdLst>
                <a:gd name="T0" fmla="*/ 0 w 99"/>
                <a:gd name="T1" fmla="*/ 177 h 177"/>
                <a:gd name="T2" fmla="*/ 93 w 99"/>
                <a:gd name="T3" fmla="*/ 135 h 177"/>
                <a:gd name="T4" fmla="*/ 99 w 99"/>
                <a:gd name="T5" fmla="*/ 0 h 177"/>
                <a:gd name="T6" fmla="*/ 3 w 99"/>
                <a:gd name="T7" fmla="*/ 45 h 177"/>
                <a:gd name="T8" fmla="*/ 0 w 99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77">
                  <a:moveTo>
                    <a:pt x="0" y="177"/>
                  </a:moveTo>
                  <a:lnTo>
                    <a:pt x="93" y="135"/>
                  </a:lnTo>
                  <a:lnTo>
                    <a:pt x="99" y="0"/>
                  </a:lnTo>
                  <a:lnTo>
                    <a:pt x="3" y="45"/>
                  </a:lnTo>
                  <a:lnTo>
                    <a:pt x="0" y="17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8"/>
            <p:cNvSpPr>
              <a:spLocks/>
            </p:cNvSpPr>
            <p:nvPr/>
          </p:nvSpPr>
          <p:spPr bwMode="auto">
            <a:xfrm>
              <a:off x="2794000" y="1643778"/>
              <a:ext cx="52388" cy="90487"/>
            </a:xfrm>
            <a:custGeom>
              <a:avLst/>
              <a:gdLst>
                <a:gd name="T0" fmla="*/ 99 w 99"/>
                <a:gd name="T1" fmla="*/ 0 h 171"/>
                <a:gd name="T2" fmla="*/ 4 w 99"/>
                <a:gd name="T3" fmla="*/ 45 h 171"/>
                <a:gd name="T4" fmla="*/ 0 w 99"/>
                <a:gd name="T5" fmla="*/ 171 h 171"/>
                <a:gd name="T6" fmla="*/ 93 w 99"/>
                <a:gd name="T7" fmla="*/ 129 h 171"/>
                <a:gd name="T8" fmla="*/ 99 w 99"/>
                <a:gd name="T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71">
                  <a:moveTo>
                    <a:pt x="99" y="0"/>
                  </a:moveTo>
                  <a:lnTo>
                    <a:pt x="4" y="45"/>
                  </a:lnTo>
                  <a:lnTo>
                    <a:pt x="0" y="171"/>
                  </a:lnTo>
                  <a:lnTo>
                    <a:pt x="93" y="12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9"/>
            <p:cNvSpPr>
              <a:spLocks/>
            </p:cNvSpPr>
            <p:nvPr/>
          </p:nvSpPr>
          <p:spPr bwMode="auto">
            <a:xfrm>
              <a:off x="2792413" y="1729503"/>
              <a:ext cx="50800" cy="88900"/>
            </a:xfrm>
            <a:custGeom>
              <a:avLst/>
              <a:gdLst>
                <a:gd name="T0" fmla="*/ 90 w 96"/>
                <a:gd name="T1" fmla="*/ 127 h 170"/>
                <a:gd name="T2" fmla="*/ 96 w 96"/>
                <a:gd name="T3" fmla="*/ 0 h 170"/>
                <a:gd name="T4" fmla="*/ 3 w 96"/>
                <a:gd name="T5" fmla="*/ 43 h 170"/>
                <a:gd name="T6" fmla="*/ 0 w 96"/>
                <a:gd name="T7" fmla="*/ 170 h 170"/>
                <a:gd name="T8" fmla="*/ 90 w 96"/>
                <a:gd name="T9" fmla="*/ 127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70">
                  <a:moveTo>
                    <a:pt x="90" y="127"/>
                  </a:moveTo>
                  <a:lnTo>
                    <a:pt x="96" y="0"/>
                  </a:lnTo>
                  <a:lnTo>
                    <a:pt x="3" y="43"/>
                  </a:lnTo>
                  <a:lnTo>
                    <a:pt x="0" y="170"/>
                  </a:lnTo>
                  <a:lnTo>
                    <a:pt x="90" y="1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0"/>
            <p:cNvSpPr>
              <a:spLocks/>
            </p:cNvSpPr>
            <p:nvPr/>
          </p:nvSpPr>
          <p:spPr bwMode="auto">
            <a:xfrm>
              <a:off x="2851150" y="1704103"/>
              <a:ext cx="44450" cy="85725"/>
            </a:xfrm>
            <a:custGeom>
              <a:avLst/>
              <a:gdLst>
                <a:gd name="T0" fmla="*/ 0 w 84"/>
                <a:gd name="T1" fmla="*/ 162 h 162"/>
                <a:gd name="T2" fmla="*/ 74 w 84"/>
                <a:gd name="T3" fmla="*/ 126 h 162"/>
                <a:gd name="T4" fmla="*/ 84 w 84"/>
                <a:gd name="T5" fmla="*/ 0 h 162"/>
                <a:gd name="T6" fmla="*/ 4 w 84"/>
                <a:gd name="T7" fmla="*/ 36 h 162"/>
                <a:gd name="T8" fmla="*/ 0 w 8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62">
                  <a:moveTo>
                    <a:pt x="0" y="162"/>
                  </a:moveTo>
                  <a:lnTo>
                    <a:pt x="74" y="126"/>
                  </a:lnTo>
                  <a:lnTo>
                    <a:pt x="84" y="0"/>
                  </a:lnTo>
                  <a:lnTo>
                    <a:pt x="4" y="36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1"/>
            <p:cNvSpPr>
              <a:spLocks/>
            </p:cNvSpPr>
            <p:nvPr/>
          </p:nvSpPr>
          <p:spPr bwMode="auto">
            <a:xfrm>
              <a:off x="2855913" y="1619965"/>
              <a:ext cx="46037" cy="85725"/>
            </a:xfrm>
            <a:custGeom>
              <a:avLst/>
              <a:gdLst>
                <a:gd name="T0" fmla="*/ 0 w 89"/>
                <a:gd name="T1" fmla="*/ 163 h 163"/>
                <a:gd name="T2" fmla="*/ 79 w 89"/>
                <a:gd name="T3" fmla="*/ 127 h 163"/>
                <a:gd name="T4" fmla="*/ 89 w 89"/>
                <a:gd name="T5" fmla="*/ 0 h 163"/>
                <a:gd name="T6" fmla="*/ 6 w 89"/>
                <a:gd name="T7" fmla="*/ 37 h 163"/>
                <a:gd name="T8" fmla="*/ 0 w 89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63">
                  <a:moveTo>
                    <a:pt x="0" y="163"/>
                  </a:moveTo>
                  <a:lnTo>
                    <a:pt x="79" y="127"/>
                  </a:lnTo>
                  <a:lnTo>
                    <a:pt x="89" y="0"/>
                  </a:lnTo>
                  <a:lnTo>
                    <a:pt x="6" y="37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2"/>
            <p:cNvSpPr>
              <a:spLocks/>
            </p:cNvSpPr>
            <p:nvPr/>
          </p:nvSpPr>
          <p:spPr bwMode="auto">
            <a:xfrm>
              <a:off x="2735263" y="1586628"/>
              <a:ext cx="50800" cy="93662"/>
            </a:xfrm>
            <a:custGeom>
              <a:avLst/>
              <a:gdLst>
                <a:gd name="T0" fmla="*/ 96 w 96"/>
                <a:gd name="T1" fmla="*/ 0 h 176"/>
                <a:gd name="T2" fmla="*/ 4 w 96"/>
                <a:gd name="T3" fmla="*/ 45 h 176"/>
                <a:gd name="T4" fmla="*/ 0 w 96"/>
                <a:gd name="T5" fmla="*/ 176 h 176"/>
                <a:gd name="T6" fmla="*/ 93 w 96"/>
                <a:gd name="T7" fmla="*/ 134 h 176"/>
                <a:gd name="T8" fmla="*/ 96 w 96"/>
                <a:gd name="T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76">
                  <a:moveTo>
                    <a:pt x="96" y="0"/>
                  </a:moveTo>
                  <a:lnTo>
                    <a:pt x="4" y="45"/>
                  </a:lnTo>
                  <a:lnTo>
                    <a:pt x="0" y="176"/>
                  </a:lnTo>
                  <a:lnTo>
                    <a:pt x="93" y="134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63"/>
            <p:cNvSpPr>
              <a:spLocks/>
            </p:cNvSpPr>
            <p:nvPr/>
          </p:nvSpPr>
          <p:spPr bwMode="auto">
            <a:xfrm>
              <a:off x="2662238" y="1702515"/>
              <a:ext cx="60325" cy="93663"/>
            </a:xfrm>
            <a:custGeom>
              <a:avLst/>
              <a:gdLst>
                <a:gd name="T0" fmla="*/ 4 w 113"/>
                <a:gd name="T1" fmla="*/ 50 h 178"/>
                <a:gd name="T2" fmla="*/ 0 w 113"/>
                <a:gd name="T3" fmla="*/ 178 h 178"/>
                <a:gd name="T4" fmla="*/ 108 w 113"/>
                <a:gd name="T5" fmla="*/ 128 h 178"/>
                <a:gd name="T6" fmla="*/ 113 w 113"/>
                <a:gd name="T7" fmla="*/ 0 h 178"/>
                <a:gd name="T8" fmla="*/ 4 w 113"/>
                <a:gd name="T9" fmla="*/ 5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78">
                  <a:moveTo>
                    <a:pt x="4" y="50"/>
                  </a:moveTo>
                  <a:lnTo>
                    <a:pt x="0" y="178"/>
                  </a:lnTo>
                  <a:lnTo>
                    <a:pt x="108" y="128"/>
                  </a:lnTo>
                  <a:lnTo>
                    <a:pt x="113" y="0"/>
                  </a:lnTo>
                  <a:lnTo>
                    <a:pt x="4" y="5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64"/>
            <p:cNvSpPr>
              <a:spLocks/>
            </p:cNvSpPr>
            <p:nvPr/>
          </p:nvSpPr>
          <p:spPr bwMode="auto">
            <a:xfrm>
              <a:off x="2589213" y="1651715"/>
              <a:ext cx="61912" cy="93663"/>
            </a:xfrm>
            <a:custGeom>
              <a:avLst/>
              <a:gdLst>
                <a:gd name="T0" fmla="*/ 3 w 117"/>
                <a:gd name="T1" fmla="*/ 54 h 178"/>
                <a:gd name="T2" fmla="*/ 0 w 117"/>
                <a:gd name="T3" fmla="*/ 178 h 178"/>
                <a:gd name="T4" fmla="*/ 115 w 117"/>
                <a:gd name="T5" fmla="*/ 128 h 178"/>
                <a:gd name="T6" fmla="*/ 117 w 117"/>
                <a:gd name="T7" fmla="*/ 0 h 178"/>
                <a:gd name="T8" fmla="*/ 3 w 117"/>
                <a:gd name="T9" fmla="*/ 54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78">
                  <a:moveTo>
                    <a:pt x="3" y="54"/>
                  </a:moveTo>
                  <a:lnTo>
                    <a:pt x="0" y="178"/>
                  </a:lnTo>
                  <a:lnTo>
                    <a:pt x="115" y="128"/>
                  </a:lnTo>
                  <a:lnTo>
                    <a:pt x="117" y="0"/>
                  </a:lnTo>
                  <a:lnTo>
                    <a:pt x="3" y="5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65"/>
            <p:cNvSpPr>
              <a:spLocks/>
            </p:cNvSpPr>
            <p:nvPr/>
          </p:nvSpPr>
          <p:spPr bwMode="auto">
            <a:xfrm>
              <a:off x="2587625" y="1735853"/>
              <a:ext cx="61913" cy="96837"/>
            </a:xfrm>
            <a:custGeom>
              <a:avLst/>
              <a:gdLst>
                <a:gd name="T0" fmla="*/ 118 w 118"/>
                <a:gd name="T1" fmla="*/ 0 h 184"/>
                <a:gd name="T2" fmla="*/ 3 w 118"/>
                <a:gd name="T3" fmla="*/ 52 h 184"/>
                <a:gd name="T4" fmla="*/ 0 w 118"/>
                <a:gd name="T5" fmla="*/ 184 h 184"/>
                <a:gd name="T6" fmla="*/ 114 w 118"/>
                <a:gd name="T7" fmla="*/ 130 h 184"/>
                <a:gd name="T8" fmla="*/ 118 w 118"/>
                <a:gd name="T9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84">
                  <a:moveTo>
                    <a:pt x="118" y="0"/>
                  </a:moveTo>
                  <a:lnTo>
                    <a:pt x="3" y="52"/>
                  </a:lnTo>
                  <a:lnTo>
                    <a:pt x="0" y="184"/>
                  </a:lnTo>
                  <a:lnTo>
                    <a:pt x="114" y="13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66"/>
            <p:cNvSpPr>
              <a:spLocks/>
            </p:cNvSpPr>
            <p:nvPr/>
          </p:nvSpPr>
          <p:spPr bwMode="auto">
            <a:xfrm>
              <a:off x="2732088" y="1673940"/>
              <a:ext cx="52387" cy="90488"/>
            </a:xfrm>
            <a:custGeom>
              <a:avLst/>
              <a:gdLst>
                <a:gd name="T0" fmla="*/ 5 w 97"/>
                <a:gd name="T1" fmla="*/ 42 h 170"/>
                <a:gd name="T2" fmla="*/ 0 w 97"/>
                <a:gd name="T3" fmla="*/ 170 h 170"/>
                <a:gd name="T4" fmla="*/ 95 w 97"/>
                <a:gd name="T5" fmla="*/ 127 h 170"/>
                <a:gd name="T6" fmla="*/ 97 w 97"/>
                <a:gd name="T7" fmla="*/ 0 h 170"/>
                <a:gd name="T8" fmla="*/ 5 w 97"/>
                <a:gd name="T9" fmla="*/ 4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70">
                  <a:moveTo>
                    <a:pt x="5" y="42"/>
                  </a:moveTo>
                  <a:lnTo>
                    <a:pt x="0" y="170"/>
                  </a:lnTo>
                  <a:lnTo>
                    <a:pt x="95" y="127"/>
                  </a:lnTo>
                  <a:lnTo>
                    <a:pt x="97" y="0"/>
                  </a:lnTo>
                  <a:lnTo>
                    <a:pt x="5" y="4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67"/>
            <p:cNvSpPr>
              <a:spLocks/>
            </p:cNvSpPr>
            <p:nvPr/>
          </p:nvSpPr>
          <p:spPr bwMode="auto">
            <a:xfrm>
              <a:off x="2728913" y="1758078"/>
              <a:ext cx="53975" cy="90487"/>
            </a:xfrm>
            <a:custGeom>
              <a:avLst/>
              <a:gdLst>
                <a:gd name="T0" fmla="*/ 100 w 100"/>
                <a:gd name="T1" fmla="*/ 0 h 173"/>
                <a:gd name="T2" fmla="*/ 5 w 100"/>
                <a:gd name="T3" fmla="*/ 44 h 173"/>
                <a:gd name="T4" fmla="*/ 0 w 100"/>
                <a:gd name="T5" fmla="*/ 173 h 173"/>
                <a:gd name="T6" fmla="*/ 95 w 100"/>
                <a:gd name="T7" fmla="*/ 128 h 173"/>
                <a:gd name="T8" fmla="*/ 100 w 100"/>
                <a:gd name="T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73">
                  <a:moveTo>
                    <a:pt x="100" y="0"/>
                  </a:moveTo>
                  <a:lnTo>
                    <a:pt x="5" y="44"/>
                  </a:lnTo>
                  <a:lnTo>
                    <a:pt x="0" y="173"/>
                  </a:lnTo>
                  <a:lnTo>
                    <a:pt x="95" y="128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68"/>
            <p:cNvSpPr>
              <a:spLocks/>
            </p:cNvSpPr>
            <p:nvPr/>
          </p:nvSpPr>
          <p:spPr bwMode="auto">
            <a:xfrm>
              <a:off x="2663825" y="1618378"/>
              <a:ext cx="58738" cy="93662"/>
            </a:xfrm>
            <a:custGeom>
              <a:avLst/>
              <a:gdLst>
                <a:gd name="T0" fmla="*/ 2 w 111"/>
                <a:gd name="T1" fmla="*/ 50 h 179"/>
                <a:gd name="T2" fmla="*/ 0 w 111"/>
                <a:gd name="T3" fmla="*/ 179 h 179"/>
                <a:gd name="T4" fmla="*/ 110 w 111"/>
                <a:gd name="T5" fmla="*/ 128 h 179"/>
                <a:gd name="T6" fmla="*/ 111 w 111"/>
                <a:gd name="T7" fmla="*/ 0 h 179"/>
                <a:gd name="T8" fmla="*/ 2 w 111"/>
                <a:gd name="T9" fmla="*/ 5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79">
                  <a:moveTo>
                    <a:pt x="2" y="50"/>
                  </a:moveTo>
                  <a:lnTo>
                    <a:pt x="0" y="179"/>
                  </a:lnTo>
                  <a:lnTo>
                    <a:pt x="110" y="128"/>
                  </a:lnTo>
                  <a:lnTo>
                    <a:pt x="111" y="0"/>
                  </a:lnTo>
                  <a:lnTo>
                    <a:pt x="2" y="5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69"/>
            <p:cNvSpPr>
              <a:spLocks/>
            </p:cNvSpPr>
            <p:nvPr/>
          </p:nvSpPr>
          <p:spPr bwMode="auto">
            <a:xfrm>
              <a:off x="2727325" y="1842215"/>
              <a:ext cx="52388" cy="92075"/>
            </a:xfrm>
            <a:custGeom>
              <a:avLst/>
              <a:gdLst>
                <a:gd name="T0" fmla="*/ 99 w 99"/>
                <a:gd name="T1" fmla="*/ 0 h 174"/>
                <a:gd name="T2" fmla="*/ 4 w 99"/>
                <a:gd name="T3" fmla="*/ 45 h 174"/>
                <a:gd name="T4" fmla="*/ 0 w 99"/>
                <a:gd name="T5" fmla="*/ 174 h 174"/>
                <a:gd name="T6" fmla="*/ 94 w 99"/>
                <a:gd name="T7" fmla="*/ 126 h 174"/>
                <a:gd name="T8" fmla="*/ 99 w 99"/>
                <a:gd name="T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74">
                  <a:moveTo>
                    <a:pt x="99" y="0"/>
                  </a:moveTo>
                  <a:lnTo>
                    <a:pt x="4" y="45"/>
                  </a:lnTo>
                  <a:lnTo>
                    <a:pt x="0" y="174"/>
                  </a:lnTo>
                  <a:lnTo>
                    <a:pt x="94" y="12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70"/>
            <p:cNvSpPr>
              <a:spLocks/>
            </p:cNvSpPr>
            <p:nvPr/>
          </p:nvSpPr>
          <p:spPr bwMode="auto">
            <a:xfrm>
              <a:off x="2789238" y="1812053"/>
              <a:ext cx="49212" cy="90487"/>
            </a:xfrm>
            <a:custGeom>
              <a:avLst/>
              <a:gdLst>
                <a:gd name="T0" fmla="*/ 5 w 94"/>
                <a:gd name="T1" fmla="*/ 44 h 171"/>
                <a:gd name="T2" fmla="*/ 0 w 94"/>
                <a:gd name="T3" fmla="*/ 171 h 171"/>
                <a:gd name="T4" fmla="*/ 88 w 94"/>
                <a:gd name="T5" fmla="*/ 126 h 171"/>
                <a:gd name="T6" fmla="*/ 94 w 94"/>
                <a:gd name="T7" fmla="*/ 0 h 171"/>
                <a:gd name="T8" fmla="*/ 5 w 94"/>
                <a:gd name="T9" fmla="*/ 4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71">
                  <a:moveTo>
                    <a:pt x="5" y="44"/>
                  </a:moveTo>
                  <a:lnTo>
                    <a:pt x="0" y="171"/>
                  </a:lnTo>
                  <a:lnTo>
                    <a:pt x="88" y="126"/>
                  </a:lnTo>
                  <a:lnTo>
                    <a:pt x="94" y="0"/>
                  </a:lnTo>
                  <a:lnTo>
                    <a:pt x="5" y="4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71"/>
            <p:cNvSpPr>
              <a:spLocks/>
            </p:cNvSpPr>
            <p:nvPr/>
          </p:nvSpPr>
          <p:spPr bwMode="auto">
            <a:xfrm>
              <a:off x="2584450" y="1819990"/>
              <a:ext cx="63500" cy="98425"/>
            </a:xfrm>
            <a:custGeom>
              <a:avLst/>
              <a:gdLst>
                <a:gd name="T0" fmla="*/ 0 w 118"/>
                <a:gd name="T1" fmla="*/ 185 h 185"/>
                <a:gd name="T2" fmla="*/ 116 w 118"/>
                <a:gd name="T3" fmla="*/ 131 h 185"/>
                <a:gd name="T4" fmla="*/ 118 w 118"/>
                <a:gd name="T5" fmla="*/ 0 h 185"/>
                <a:gd name="T6" fmla="*/ 3 w 118"/>
                <a:gd name="T7" fmla="*/ 55 h 185"/>
                <a:gd name="T8" fmla="*/ 0 w 118"/>
                <a:gd name="T9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85">
                  <a:moveTo>
                    <a:pt x="0" y="185"/>
                  </a:moveTo>
                  <a:lnTo>
                    <a:pt x="116" y="131"/>
                  </a:lnTo>
                  <a:lnTo>
                    <a:pt x="118" y="0"/>
                  </a:lnTo>
                  <a:lnTo>
                    <a:pt x="3" y="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72"/>
            <p:cNvSpPr>
              <a:spLocks/>
            </p:cNvSpPr>
            <p:nvPr/>
          </p:nvSpPr>
          <p:spPr bwMode="auto">
            <a:xfrm>
              <a:off x="2660650" y="1788240"/>
              <a:ext cx="58738" cy="93663"/>
            </a:xfrm>
            <a:custGeom>
              <a:avLst/>
              <a:gdLst>
                <a:gd name="T0" fmla="*/ 3 w 111"/>
                <a:gd name="T1" fmla="*/ 49 h 178"/>
                <a:gd name="T2" fmla="*/ 0 w 111"/>
                <a:gd name="T3" fmla="*/ 178 h 178"/>
                <a:gd name="T4" fmla="*/ 106 w 111"/>
                <a:gd name="T5" fmla="*/ 128 h 178"/>
                <a:gd name="T6" fmla="*/ 111 w 111"/>
                <a:gd name="T7" fmla="*/ 0 h 178"/>
                <a:gd name="T8" fmla="*/ 3 w 111"/>
                <a:gd name="T9" fmla="*/ 4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78">
                  <a:moveTo>
                    <a:pt x="3" y="49"/>
                  </a:moveTo>
                  <a:lnTo>
                    <a:pt x="0" y="178"/>
                  </a:lnTo>
                  <a:lnTo>
                    <a:pt x="106" y="128"/>
                  </a:lnTo>
                  <a:lnTo>
                    <a:pt x="111" y="0"/>
                  </a:lnTo>
                  <a:lnTo>
                    <a:pt x="3" y="4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73"/>
            <p:cNvSpPr>
              <a:spLocks/>
            </p:cNvSpPr>
            <p:nvPr/>
          </p:nvSpPr>
          <p:spPr bwMode="auto">
            <a:xfrm>
              <a:off x="2582863" y="1907303"/>
              <a:ext cx="63500" cy="96837"/>
            </a:xfrm>
            <a:custGeom>
              <a:avLst/>
              <a:gdLst>
                <a:gd name="T0" fmla="*/ 119 w 119"/>
                <a:gd name="T1" fmla="*/ 0 h 183"/>
                <a:gd name="T2" fmla="*/ 4 w 119"/>
                <a:gd name="T3" fmla="*/ 54 h 183"/>
                <a:gd name="T4" fmla="*/ 0 w 119"/>
                <a:gd name="T5" fmla="*/ 183 h 183"/>
                <a:gd name="T6" fmla="*/ 115 w 119"/>
                <a:gd name="T7" fmla="*/ 128 h 183"/>
                <a:gd name="T8" fmla="*/ 119 w 119"/>
                <a:gd name="T9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83">
                  <a:moveTo>
                    <a:pt x="119" y="0"/>
                  </a:moveTo>
                  <a:lnTo>
                    <a:pt x="4" y="54"/>
                  </a:lnTo>
                  <a:lnTo>
                    <a:pt x="0" y="183"/>
                  </a:lnTo>
                  <a:lnTo>
                    <a:pt x="115" y="128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74"/>
            <p:cNvSpPr>
              <a:spLocks/>
            </p:cNvSpPr>
            <p:nvPr/>
          </p:nvSpPr>
          <p:spPr bwMode="auto">
            <a:xfrm>
              <a:off x="2581275" y="1989853"/>
              <a:ext cx="61913" cy="95250"/>
            </a:xfrm>
            <a:custGeom>
              <a:avLst/>
              <a:gdLst>
                <a:gd name="T0" fmla="*/ 117 w 117"/>
                <a:gd name="T1" fmla="*/ 0 h 179"/>
                <a:gd name="T2" fmla="*/ 2 w 117"/>
                <a:gd name="T3" fmla="*/ 58 h 179"/>
                <a:gd name="T4" fmla="*/ 0 w 117"/>
                <a:gd name="T5" fmla="*/ 179 h 179"/>
                <a:gd name="T6" fmla="*/ 114 w 117"/>
                <a:gd name="T7" fmla="*/ 115 h 179"/>
                <a:gd name="T8" fmla="*/ 117 w 117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79">
                  <a:moveTo>
                    <a:pt x="117" y="0"/>
                  </a:moveTo>
                  <a:lnTo>
                    <a:pt x="2" y="58"/>
                  </a:lnTo>
                  <a:lnTo>
                    <a:pt x="0" y="179"/>
                  </a:lnTo>
                  <a:lnTo>
                    <a:pt x="114" y="115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2655888" y="1954928"/>
              <a:ext cx="57150" cy="88900"/>
            </a:xfrm>
            <a:custGeom>
              <a:avLst/>
              <a:gdLst>
                <a:gd name="T0" fmla="*/ 3 w 107"/>
                <a:gd name="T1" fmla="*/ 52 h 167"/>
                <a:gd name="T2" fmla="*/ 0 w 107"/>
                <a:gd name="T3" fmla="*/ 167 h 167"/>
                <a:gd name="T4" fmla="*/ 103 w 107"/>
                <a:gd name="T5" fmla="*/ 111 h 167"/>
                <a:gd name="T6" fmla="*/ 107 w 107"/>
                <a:gd name="T7" fmla="*/ 0 h 167"/>
                <a:gd name="T8" fmla="*/ 3 w 107"/>
                <a:gd name="T9" fmla="*/ 5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67">
                  <a:moveTo>
                    <a:pt x="3" y="52"/>
                  </a:moveTo>
                  <a:lnTo>
                    <a:pt x="0" y="167"/>
                  </a:lnTo>
                  <a:lnTo>
                    <a:pt x="103" y="111"/>
                  </a:lnTo>
                  <a:lnTo>
                    <a:pt x="107" y="0"/>
                  </a:lnTo>
                  <a:lnTo>
                    <a:pt x="3" y="5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76"/>
            <p:cNvSpPr>
              <a:spLocks/>
            </p:cNvSpPr>
            <p:nvPr/>
          </p:nvSpPr>
          <p:spPr bwMode="auto">
            <a:xfrm>
              <a:off x="2724150" y="1924765"/>
              <a:ext cx="52388" cy="82550"/>
            </a:xfrm>
            <a:custGeom>
              <a:avLst/>
              <a:gdLst>
                <a:gd name="T0" fmla="*/ 0 w 98"/>
                <a:gd name="T1" fmla="*/ 155 h 155"/>
                <a:gd name="T2" fmla="*/ 93 w 98"/>
                <a:gd name="T3" fmla="*/ 103 h 155"/>
                <a:gd name="T4" fmla="*/ 98 w 98"/>
                <a:gd name="T5" fmla="*/ 0 h 155"/>
                <a:gd name="T6" fmla="*/ 3 w 98"/>
                <a:gd name="T7" fmla="*/ 46 h 155"/>
                <a:gd name="T8" fmla="*/ 0 w 98"/>
                <a:gd name="T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55">
                  <a:moveTo>
                    <a:pt x="0" y="155"/>
                  </a:moveTo>
                  <a:lnTo>
                    <a:pt x="93" y="103"/>
                  </a:lnTo>
                  <a:lnTo>
                    <a:pt x="98" y="0"/>
                  </a:lnTo>
                  <a:lnTo>
                    <a:pt x="3" y="46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77"/>
            <p:cNvSpPr>
              <a:spLocks/>
            </p:cNvSpPr>
            <p:nvPr/>
          </p:nvSpPr>
          <p:spPr bwMode="auto">
            <a:xfrm>
              <a:off x="2722563" y="1993028"/>
              <a:ext cx="50800" cy="85725"/>
            </a:xfrm>
            <a:custGeom>
              <a:avLst/>
              <a:gdLst>
                <a:gd name="T0" fmla="*/ 98 w 98"/>
                <a:gd name="T1" fmla="*/ 0 h 163"/>
                <a:gd name="T2" fmla="*/ 3 w 98"/>
                <a:gd name="T3" fmla="*/ 53 h 163"/>
                <a:gd name="T4" fmla="*/ 0 w 98"/>
                <a:gd name="T5" fmla="*/ 163 h 163"/>
                <a:gd name="T6" fmla="*/ 95 w 98"/>
                <a:gd name="T7" fmla="*/ 106 h 163"/>
                <a:gd name="T8" fmla="*/ 98 w 98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63">
                  <a:moveTo>
                    <a:pt x="98" y="0"/>
                  </a:moveTo>
                  <a:lnTo>
                    <a:pt x="3" y="53"/>
                  </a:lnTo>
                  <a:lnTo>
                    <a:pt x="0" y="163"/>
                  </a:lnTo>
                  <a:lnTo>
                    <a:pt x="95" y="10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78"/>
            <p:cNvSpPr>
              <a:spLocks/>
            </p:cNvSpPr>
            <p:nvPr/>
          </p:nvSpPr>
          <p:spPr bwMode="auto">
            <a:xfrm>
              <a:off x="2784475" y="1961278"/>
              <a:ext cx="47625" cy="79375"/>
            </a:xfrm>
            <a:custGeom>
              <a:avLst/>
              <a:gdLst>
                <a:gd name="T0" fmla="*/ 4 w 90"/>
                <a:gd name="T1" fmla="*/ 47 h 152"/>
                <a:gd name="T2" fmla="*/ 0 w 90"/>
                <a:gd name="T3" fmla="*/ 152 h 152"/>
                <a:gd name="T4" fmla="*/ 87 w 90"/>
                <a:gd name="T5" fmla="*/ 102 h 152"/>
                <a:gd name="T6" fmla="*/ 90 w 90"/>
                <a:gd name="T7" fmla="*/ 0 h 152"/>
                <a:gd name="T8" fmla="*/ 4 w 90"/>
                <a:gd name="T9" fmla="*/ 4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52">
                  <a:moveTo>
                    <a:pt x="4" y="47"/>
                  </a:moveTo>
                  <a:lnTo>
                    <a:pt x="0" y="152"/>
                  </a:lnTo>
                  <a:lnTo>
                    <a:pt x="87" y="102"/>
                  </a:lnTo>
                  <a:lnTo>
                    <a:pt x="90" y="0"/>
                  </a:lnTo>
                  <a:lnTo>
                    <a:pt x="4" y="4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79"/>
            <p:cNvSpPr>
              <a:spLocks/>
            </p:cNvSpPr>
            <p:nvPr/>
          </p:nvSpPr>
          <p:spPr bwMode="auto">
            <a:xfrm>
              <a:off x="2657475" y="1872378"/>
              <a:ext cx="58738" cy="95250"/>
            </a:xfrm>
            <a:custGeom>
              <a:avLst/>
              <a:gdLst>
                <a:gd name="T0" fmla="*/ 105 w 109"/>
                <a:gd name="T1" fmla="*/ 127 h 179"/>
                <a:gd name="T2" fmla="*/ 109 w 109"/>
                <a:gd name="T3" fmla="*/ 0 h 179"/>
                <a:gd name="T4" fmla="*/ 3 w 109"/>
                <a:gd name="T5" fmla="*/ 51 h 179"/>
                <a:gd name="T6" fmla="*/ 0 w 109"/>
                <a:gd name="T7" fmla="*/ 179 h 179"/>
                <a:gd name="T8" fmla="*/ 105 w 109"/>
                <a:gd name="T9" fmla="*/ 12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79">
                  <a:moveTo>
                    <a:pt x="105" y="127"/>
                  </a:moveTo>
                  <a:lnTo>
                    <a:pt x="109" y="0"/>
                  </a:lnTo>
                  <a:lnTo>
                    <a:pt x="3" y="51"/>
                  </a:lnTo>
                  <a:lnTo>
                    <a:pt x="0" y="179"/>
                  </a:lnTo>
                  <a:lnTo>
                    <a:pt x="105" y="1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80"/>
            <p:cNvSpPr>
              <a:spLocks/>
            </p:cNvSpPr>
            <p:nvPr/>
          </p:nvSpPr>
          <p:spPr bwMode="auto">
            <a:xfrm>
              <a:off x="2786063" y="1894603"/>
              <a:ext cx="49212" cy="77787"/>
            </a:xfrm>
            <a:custGeom>
              <a:avLst/>
              <a:gdLst>
                <a:gd name="T0" fmla="*/ 4 w 91"/>
                <a:gd name="T1" fmla="*/ 43 h 148"/>
                <a:gd name="T2" fmla="*/ 0 w 91"/>
                <a:gd name="T3" fmla="*/ 148 h 148"/>
                <a:gd name="T4" fmla="*/ 88 w 91"/>
                <a:gd name="T5" fmla="*/ 99 h 148"/>
                <a:gd name="T6" fmla="*/ 91 w 91"/>
                <a:gd name="T7" fmla="*/ 0 h 148"/>
                <a:gd name="T8" fmla="*/ 4 w 91"/>
                <a:gd name="T9" fmla="*/ 4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48">
                  <a:moveTo>
                    <a:pt x="4" y="43"/>
                  </a:moveTo>
                  <a:lnTo>
                    <a:pt x="0" y="148"/>
                  </a:lnTo>
                  <a:lnTo>
                    <a:pt x="88" y="99"/>
                  </a:lnTo>
                  <a:lnTo>
                    <a:pt x="91" y="0"/>
                  </a:lnTo>
                  <a:lnTo>
                    <a:pt x="4" y="4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81"/>
            <p:cNvSpPr>
              <a:spLocks/>
            </p:cNvSpPr>
            <p:nvPr/>
          </p:nvSpPr>
          <p:spPr bwMode="auto">
            <a:xfrm>
              <a:off x="2655888" y="2027953"/>
              <a:ext cx="53975" cy="90487"/>
            </a:xfrm>
            <a:custGeom>
              <a:avLst/>
              <a:gdLst>
                <a:gd name="T0" fmla="*/ 103 w 103"/>
                <a:gd name="T1" fmla="*/ 0 h 172"/>
                <a:gd name="T2" fmla="*/ 0 w 103"/>
                <a:gd name="T3" fmla="*/ 56 h 172"/>
                <a:gd name="T4" fmla="*/ 0 w 103"/>
                <a:gd name="T5" fmla="*/ 172 h 172"/>
                <a:gd name="T6" fmla="*/ 101 w 103"/>
                <a:gd name="T7" fmla="*/ 112 h 172"/>
                <a:gd name="T8" fmla="*/ 103 w 103"/>
                <a:gd name="T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72">
                  <a:moveTo>
                    <a:pt x="103" y="0"/>
                  </a:moveTo>
                  <a:lnTo>
                    <a:pt x="0" y="56"/>
                  </a:lnTo>
                  <a:lnTo>
                    <a:pt x="0" y="172"/>
                  </a:lnTo>
                  <a:lnTo>
                    <a:pt x="101" y="112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82"/>
            <p:cNvSpPr>
              <a:spLocks/>
            </p:cNvSpPr>
            <p:nvPr/>
          </p:nvSpPr>
          <p:spPr bwMode="auto">
            <a:xfrm>
              <a:off x="2843213" y="1870790"/>
              <a:ext cx="41275" cy="71438"/>
            </a:xfrm>
            <a:custGeom>
              <a:avLst/>
              <a:gdLst>
                <a:gd name="T0" fmla="*/ 77 w 77"/>
                <a:gd name="T1" fmla="*/ 0 h 135"/>
                <a:gd name="T2" fmla="*/ 4 w 77"/>
                <a:gd name="T3" fmla="*/ 36 h 135"/>
                <a:gd name="T4" fmla="*/ 0 w 77"/>
                <a:gd name="T5" fmla="*/ 135 h 135"/>
                <a:gd name="T6" fmla="*/ 68 w 77"/>
                <a:gd name="T7" fmla="*/ 96 h 135"/>
                <a:gd name="T8" fmla="*/ 77 w 77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35">
                  <a:moveTo>
                    <a:pt x="77" y="0"/>
                  </a:moveTo>
                  <a:lnTo>
                    <a:pt x="4" y="36"/>
                  </a:lnTo>
                  <a:lnTo>
                    <a:pt x="0" y="135"/>
                  </a:lnTo>
                  <a:lnTo>
                    <a:pt x="68" y="9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83"/>
            <p:cNvSpPr>
              <a:spLocks/>
            </p:cNvSpPr>
            <p:nvPr/>
          </p:nvSpPr>
          <p:spPr bwMode="auto">
            <a:xfrm>
              <a:off x="2846388" y="1788240"/>
              <a:ext cx="42862" cy="85725"/>
            </a:xfrm>
            <a:custGeom>
              <a:avLst/>
              <a:gdLst>
                <a:gd name="T0" fmla="*/ 0 w 81"/>
                <a:gd name="T1" fmla="*/ 162 h 162"/>
                <a:gd name="T2" fmla="*/ 71 w 81"/>
                <a:gd name="T3" fmla="*/ 127 h 162"/>
                <a:gd name="T4" fmla="*/ 81 w 81"/>
                <a:gd name="T5" fmla="*/ 0 h 162"/>
                <a:gd name="T6" fmla="*/ 6 w 81"/>
                <a:gd name="T7" fmla="*/ 36 h 162"/>
                <a:gd name="T8" fmla="*/ 0 w 81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62">
                  <a:moveTo>
                    <a:pt x="0" y="162"/>
                  </a:moveTo>
                  <a:lnTo>
                    <a:pt x="71" y="127"/>
                  </a:lnTo>
                  <a:lnTo>
                    <a:pt x="81" y="0"/>
                  </a:lnTo>
                  <a:lnTo>
                    <a:pt x="6" y="36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84"/>
            <p:cNvSpPr>
              <a:spLocks/>
            </p:cNvSpPr>
            <p:nvPr/>
          </p:nvSpPr>
          <p:spPr bwMode="auto">
            <a:xfrm>
              <a:off x="2840038" y="1934290"/>
              <a:ext cx="38100" cy="74613"/>
            </a:xfrm>
            <a:custGeom>
              <a:avLst/>
              <a:gdLst>
                <a:gd name="T0" fmla="*/ 3 w 72"/>
                <a:gd name="T1" fmla="*/ 38 h 141"/>
                <a:gd name="T2" fmla="*/ 0 w 72"/>
                <a:gd name="T3" fmla="*/ 141 h 141"/>
                <a:gd name="T4" fmla="*/ 64 w 72"/>
                <a:gd name="T5" fmla="*/ 101 h 141"/>
                <a:gd name="T6" fmla="*/ 72 w 72"/>
                <a:gd name="T7" fmla="*/ 0 h 141"/>
                <a:gd name="T8" fmla="*/ 3 w 72"/>
                <a:gd name="T9" fmla="*/ 3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41">
                  <a:moveTo>
                    <a:pt x="3" y="38"/>
                  </a:moveTo>
                  <a:lnTo>
                    <a:pt x="0" y="141"/>
                  </a:lnTo>
                  <a:lnTo>
                    <a:pt x="64" y="101"/>
                  </a:lnTo>
                  <a:lnTo>
                    <a:pt x="72" y="0"/>
                  </a:lnTo>
                  <a:lnTo>
                    <a:pt x="3" y="3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85"/>
            <p:cNvSpPr>
              <a:spLocks/>
            </p:cNvSpPr>
            <p:nvPr/>
          </p:nvSpPr>
          <p:spPr bwMode="auto">
            <a:xfrm>
              <a:off x="2578100" y="2066053"/>
              <a:ext cx="63500" cy="100012"/>
            </a:xfrm>
            <a:custGeom>
              <a:avLst/>
              <a:gdLst>
                <a:gd name="T0" fmla="*/ 4 w 120"/>
                <a:gd name="T1" fmla="*/ 65 h 188"/>
                <a:gd name="T2" fmla="*/ 0 w 120"/>
                <a:gd name="T3" fmla="*/ 188 h 188"/>
                <a:gd name="T4" fmla="*/ 117 w 120"/>
                <a:gd name="T5" fmla="*/ 118 h 188"/>
                <a:gd name="T6" fmla="*/ 120 w 120"/>
                <a:gd name="T7" fmla="*/ 0 h 188"/>
                <a:gd name="T8" fmla="*/ 4 w 120"/>
                <a:gd name="T9" fmla="*/ 6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88">
                  <a:moveTo>
                    <a:pt x="4" y="65"/>
                  </a:moveTo>
                  <a:lnTo>
                    <a:pt x="0" y="188"/>
                  </a:lnTo>
                  <a:lnTo>
                    <a:pt x="117" y="118"/>
                  </a:lnTo>
                  <a:lnTo>
                    <a:pt x="120" y="0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86"/>
            <p:cNvSpPr>
              <a:spLocks/>
            </p:cNvSpPr>
            <p:nvPr/>
          </p:nvSpPr>
          <p:spPr bwMode="auto">
            <a:xfrm>
              <a:off x="2522538" y="2107328"/>
              <a:ext cx="46037" cy="92075"/>
            </a:xfrm>
            <a:custGeom>
              <a:avLst/>
              <a:gdLst>
                <a:gd name="T0" fmla="*/ 0 w 86"/>
                <a:gd name="T1" fmla="*/ 173 h 173"/>
                <a:gd name="T2" fmla="*/ 84 w 86"/>
                <a:gd name="T3" fmla="*/ 123 h 173"/>
                <a:gd name="T4" fmla="*/ 86 w 86"/>
                <a:gd name="T5" fmla="*/ 0 h 173"/>
                <a:gd name="T6" fmla="*/ 4 w 86"/>
                <a:gd name="T7" fmla="*/ 46 h 173"/>
                <a:gd name="T8" fmla="*/ 0 w 86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73">
                  <a:moveTo>
                    <a:pt x="0" y="173"/>
                  </a:moveTo>
                  <a:lnTo>
                    <a:pt x="84" y="123"/>
                  </a:lnTo>
                  <a:lnTo>
                    <a:pt x="86" y="0"/>
                  </a:lnTo>
                  <a:lnTo>
                    <a:pt x="4" y="46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87"/>
            <p:cNvSpPr>
              <a:spLocks noEditPoints="1"/>
            </p:cNvSpPr>
            <p:nvPr/>
          </p:nvSpPr>
          <p:spPr bwMode="auto">
            <a:xfrm>
              <a:off x="1174750" y="1205628"/>
              <a:ext cx="1011238" cy="415925"/>
            </a:xfrm>
            <a:custGeom>
              <a:avLst/>
              <a:gdLst>
                <a:gd name="T0" fmla="*/ 0 w 1911"/>
                <a:gd name="T1" fmla="*/ 354 h 787"/>
                <a:gd name="T2" fmla="*/ 0 w 1911"/>
                <a:gd name="T3" fmla="*/ 355 h 787"/>
                <a:gd name="T4" fmla="*/ 981 w 1911"/>
                <a:gd name="T5" fmla="*/ 787 h 787"/>
                <a:gd name="T6" fmla="*/ 981 w 1911"/>
                <a:gd name="T7" fmla="*/ 786 h 787"/>
                <a:gd name="T8" fmla="*/ 1910 w 1911"/>
                <a:gd name="T9" fmla="*/ 365 h 787"/>
                <a:gd name="T10" fmla="*/ 1911 w 1911"/>
                <a:gd name="T11" fmla="*/ 359 h 787"/>
                <a:gd name="T12" fmla="*/ 973 w 1911"/>
                <a:gd name="T13" fmla="*/ 0 h 787"/>
                <a:gd name="T14" fmla="*/ 0 w 1911"/>
                <a:gd name="T15" fmla="*/ 354 h 787"/>
                <a:gd name="T16" fmla="*/ 81 w 1911"/>
                <a:gd name="T17" fmla="*/ 373 h 787"/>
                <a:gd name="T18" fmla="*/ 45 w 1911"/>
                <a:gd name="T19" fmla="*/ 356 h 787"/>
                <a:gd name="T20" fmla="*/ 969 w 1911"/>
                <a:gd name="T21" fmla="*/ 19 h 787"/>
                <a:gd name="T22" fmla="*/ 1876 w 1911"/>
                <a:gd name="T23" fmla="*/ 360 h 787"/>
                <a:gd name="T24" fmla="*/ 1837 w 1911"/>
                <a:gd name="T25" fmla="*/ 378 h 787"/>
                <a:gd name="T26" fmla="*/ 979 w 1911"/>
                <a:gd name="T27" fmla="*/ 760 h 787"/>
                <a:gd name="T28" fmla="*/ 81 w 1911"/>
                <a:gd name="T29" fmla="*/ 373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1" h="787">
                  <a:moveTo>
                    <a:pt x="0" y="354"/>
                  </a:moveTo>
                  <a:lnTo>
                    <a:pt x="0" y="355"/>
                  </a:lnTo>
                  <a:lnTo>
                    <a:pt x="981" y="787"/>
                  </a:lnTo>
                  <a:lnTo>
                    <a:pt x="981" y="786"/>
                  </a:lnTo>
                  <a:lnTo>
                    <a:pt x="1910" y="365"/>
                  </a:lnTo>
                  <a:lnTo>
                    <a:pt x="1911" y="359"/>
                  </a:lnTo>
                  <a:lnTo>
                    <a:pt x="973" y="0"/>
                  </a:lnTo>
                  <a:lnTo>
                    <a:pt x="0" y="354"/>
                  </a:lnTo>
                  <a:close/>
                  <a:moveTo>
                    <a:pt x="81" y="373"/>
                  </a:moveTo>
                  <a:lnTo>
                    <a:pt x="45" y="356"/>
                  </a:lnTo>
                  <a:lnTo>
                    <a:pt x="969" y="19"/>
                  </a:lnTo>
                  <a:lnTo>
                    <a:pt x="1876" y="360"/>
                  </a:lnTo>
                  <a:lnTo>
                    <a:pt x="1837" y="378"/>
                  </a:lnTo>
                  <a:lnTo>
                    <a:pt x="979" y="760"/>
                  </a:lnTo>
                  <a:lnTo>
                    <a:pt x="81" y="373"/>
                  </a:lnTo>
                  <a:close/>
                </a:path>
              </a:pathLst>
            </a:custGeom>
            <a:solidFill>
              <a:srgbClr val="776B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95" name="Freeform 88"/>
            <p:cNvSpPr>
              <a:spLocks/>
            </p:cNvSpPr>
            <p:nvPr/>
          </p:nvSpPr>
          <p:spPr bwMode="auto">
            <a:xfrm>
              <a:off x="1198563" y="1215153"/>
              <a:ext cx="969962" cy="190500"/>
            </a:xfrm>
            <a:custGeom>
              <a:avLst/>
              <a:gdLst>
                <a:gd name="T0" fmla="*/ 0 w 1831"/>
                <a:gd name="T1" fmla="*/ 337 h 359"/>
                <a:gd name="T2" fmla="*/ 36 w 1831"/>
                <a:gd name="T3" fmla="*/ 354 h 359"/>
                <a:gd name="T4" fmla="*/ 924 w 1831"/>
                <a:gd name="T5" fmla="*/ 28 h 359"/>
                <a:gd name="T6" fmla="*/ 924 w 1831"/>
                <a:gd name="T7" fmla="*/ 29 h 359"/>
                <a:gd name="T8" fmla="*/ 1792 w 1831"/>
                <a:gd name="T9" fmla="*/ 359 h 359"/>
                <a:gd name="T10" fmla="*/ 1831 w 1831"/>
                <a:gd name="T11" fmla="*/ 341 h 359"/>
                <a:gd name="T12" fmla="*/ 924 w 1831"/>
                <a:gd name="T13" fmla="*/ 0 h 359"/>
                <a:gd name="T14" fmla="*/ 0 w 1831"/>
                <a:gd name="T15" fmla="*/ 337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1" h="359">
                  <a:moveTo>
                    <a:pt x="0" y="337"/>
                  </a:moveTo>
                  <a:lnTo>
                    <a:pt x="36" y="354"/>
                  </a:lnTo>
                  <a:lnTo>
                    <a:pt x="924" y="28"/>
                  </a:lnTo>
                  <a:lnTo>
                    <a:pt x="924" y="29"/>
                  </a:lnTo>
                  <a:lnTo>
                    <a:pt x="1792" y="359"/>
                  </a:lnTo>
                  <a:lnTo>
                    <a:pt x="1831" y="341"/>
                  </a:lnTo>
                  <a:lnTo>
                    <a:pt x="924" y="0"/>
                  </a:lnTo>
                  <a:lnTo>
                    <a:pt x="0" y="337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89"/>
            <p:cNvSpPr>
              <a:spLocks/>
            </p:cNvSpPr>
            <p:nvPr/>
          </p:nvSpPr>
          <p:spPr bwMode="auto">
            <a:xfrm>
              <a:off x="1217613" y="1229440"/>
              <a:ext cx="930275" cy="377825"/>
            </a:xfrm>
            <a:custGeom>
              <a:avLst/>
              <a:gdLst>
                <a:gd name="T0" fmla="*/ 888 w 1756"/>
                <a:gd name="T1" fmla="*/ 1 h 713"/>
                <a:gd name="T2" fmla="*/ 888 w 1756"/>
                <a:gd name="T3" fmla="*/ 0 h 713"/>
                <a:gd name="T4" fmla="*/ 0 w 1756"/>
                <a:gd name="T5" fmla="*/ 326 h 713"/>
                <a:gd name="T6" fmla="*/ 898 w 1756"/>
                <a:gd name="T7" fmla="*/ 713 h 713"/>
                <a:gd name="T8" fmla="*/ 1756 w 1756"/>
                <a:gd name="T9" fmla="*/ 331 h 713"/>
                <a:gd name="T10" fmla="*/ 888 w 1756"/>
                <a:gd name="T11" fmla="*/ 1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6" h="713">
                  <a:moveTo>
                    <a:pt x="888" y="1"/>
                  </a:moveTo>
                  <a:lnTo>
                    <a:pt x="888" y="0"/>
                  </a:lnTo>
                  <a:lnTo>
                    <a:pt x="0" y="326"/>
                  </a:lnTo>
                  <a:lnTo>
                    <a:pt x="898" y="713"/>
                  </a:lnTo>
                  <a:lnTo>
                    <a:pt x="1756" y="331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DDDDDD">
                <a:alpha val="72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97" name="Freeform 90"/>
            <p:cNvSpPr>
              <a:spLocks/>
            </p:cNvSpPr>
            <p:nvPr/>
          </p:nvSpPr>
          <p:spPr bwMode="auto">
            <a:xfrm>
              <a:off x="1174750" y="1392953"/>
              <a:ext cx="519113" cy="882650"/>
            </a:xfrm>
            <a:custGeom>
              <a:avLst/>
              <a:gdLst>
                <a:gd name="T0" fmla="*/ 0 w 981"/>
                <a:gd name="T1" fmla="*/ 0 h 1669"/>
                <a:gd name="T2" fmla="*/ 14 w 981"/>
                <a:gd name="T3" fmla="*/ 289 h 1669"/>
                <a:gd name="T4" fmla="*/ 18 w 981"/>
                <a:gd name="T5" fmla="*/ 355 h 1669"/>
                <a:gd name="T6" fmla="*/ 28 w 981"/>
                <a:gd name="T7" fmla="*/ 589 h 1669"/>
                <a:gd name="T8" fmla="*/ 30 w 981"/>
                <a:gd name="T9" fmla="*/ 627 h 1669"/>
                <a:gd name="T10" fmla="*/ 33 w 981"/>
                <a:gd name="T11" fmla="*/ 709 h 1669"/>
                <a:gd name="T12" fmla="*/ 40 w 981"/>
                <a:gd name="T13" fmla="*/ 861 h 1669"/>
                <a:gd name="T14" fmla="*/ 43 w 981"/>
                <a:gd name="T15" fmla="*/ 899 h 1669"/>
                <a:gd name="T16" fmla="*/ 45 w 981"/>
                <a:gd name="T17" fmla="*/ 978 h 1669"/>
                <a:gd name="T18" fmla="*/ 48 w 981"/>
                <a:gd name="T19" fmla="*/ 1050 h 1669"/>
                <a:gd name="T20" fmla="*/ 52 w 981"/>
                <a:gd name="T21" fmla="*/ 1124 h 1669"/>
                <a:gd name="T22" fmla="*/ 54 w 981"/>
                <a:gd name="T23" fmla="*/ 1165 h 1669"/>
                <a:gd name="T24" fmla="*/ 955 w 981"/>
                <a:gd name="T25" fmla="*/ 1669 h 1669"/>
                <a:gd name="T26" fmla="*/ 957 w 981"/>
                <a:gd name="T27" fmla="*/ 1667 h 1669"/>
                <a:gd name="T28" fmla="*/ 981 w 981"/>
                <a:gd name="T29" fmla="*/ 432 h 1669"/>
                <a:gd name="T30" fmla="*/ 0 w 981"/>
                <a:gd name="T31" fmla="*/ 0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1" h="1669">
                  <a:moveTo>
                    <a:pt x="0" y="0"/>
                  </a:moveTo>
                  <a:lnTo>
                    <a:pt x="14" y="289"/>
                  </a:lnTo>
                  <a:lnTo>
                    <a:pt x="18" y="355"/>
                  </a:lnTo>
                  <a:lnTo>
                    <a:pt x="28" y="589"/>
                  </a:lnTo>
                  <a:lnTo>
                    <a:pt x="30" y="627"/>
                  </a:lnTo>
                  <a:lnTo>
                    <a:pt x="33" y="709"/>
                  </a:lnTo>
                  <a:lnTo>
                    <a:pt x="40" y="861"/>
                  </a:lnTo>
                  <a:lnTo>
                    <a:pt x="43" y="899"/>
                  </a:lnTo>
                  <a:lnTo>
                    <a:pt x="45" y="978"/>
                  </a:lnTo>
                  <a:lnTo>
                    <a:pt x="48" y="1050"/>
                  </a:lnTo>
                  <a:lnTo>
                    <a:pt x="52" y="1124"/>
                  </a:lnTo>
                  <a:lnTo>
                    <a:pt x="54" y="1165"/>
                  </a:lnTo>
                  <a:lnTo>
                    <a:pt x="955" y="1669"/>
                  </a:lnTo>
                  <a:lnTo>
                    <a:pt x="957" y="1667"/>
                  </a:lnTo>
                  <a:lnTo>
                    <a:pt x="981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6B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98" name="Freeform 91"/>
            <p:cNvSpPr>
              <a:spLocks/>
            </p:cNvSpPr>
            <p:nvPr/>
          </p:nvSpPr>
          <p:spPr bwMode="auto">
            <a:xfrm>
              <a:off x="1681163" y="1397715"/>
              <a:ext cx="504825" cy="877888"/>
            </a:xfrm>
            <a:custGeom>
              <a:avLst/>
              <a:gdLst>
                <a:gd name="T0" fmla="*/ 24 w 953"/>
                <a:gd name="T1" fmla="*/ 421 h 1657"/>
                <a:gd name="T2" fmla="*/ 24 w 953"/>
                <a:gd name="T3" fmla="*/ 422 h 1657"/>
                <a:gd name="T4" fmla="*/ 0 w 953"/>
                <a:gd name="T5" fmla="*/ 1657 h 1657"/>
                <a:gd name="T6" fmla="*/ 882 w 953"/>
                <a:gd name="T7" fmla="*/ 1150 h 1657"/>
                <a:gd name="T8" fmla="*/ 885 w 953"/>
                <a:gd name="T9" fmla="*/ 1123 h 1657"/>
                <a:gd name="T10" fmla="*/ 953 w 953"/>
                <a:gd name="T11" fmla="*/ 0 h 1657"/>
                <a:gd name="T12" fmla="*/ 24 w 953"/>
                <a:gd name="T13" fmla="*/ 421 h 1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1657">
                  <a:moveTo>
                    <a:pt x="24" y="421"/>
                  </a:moveTo>
                  <a:lnTo>
                    <a:pt x="24" y="422"/>
                  </a:lnTo>
                  <a:lnTo>
                    <a:pt x="0" y="1657"/>
                  </a:lnTo>
                  <a:lnTo>
                    <a:pt x="882" y="1150"/>
                  </a:lnTo>
                  <a:lnTo>
                    <a:pt x="885" y="1123"/>
                  </a:lnTo>
                  <a:lnTo>
                    <a:pt x="953" y="0"/>
                  </a:lnTo>
                  <a:lnTo>
                    <a:pt x="24" y="421"/>
                  </a:lnTo>
                  <a:close/>
                </a:path>
              </a:pathLst>
            </a:custGeom>
            <a:solidFill>
              <a:srgbClr val="776B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99" name="Freeform 92"/>
            <p:cNvSpPr>
              <a:spLocks/>
            </p:cNvSpPr>
            <p:nvPr/>
          </p:nvSpPr>
          <p:spPr bwMode="auto">
            <a:xfrm>
              <a:off x="1146175" y="1988265"/>
              <a:ext cx="1058863" cy="328613"/>
            </a:xfrm>
            <a:custGeom>
              <a:avLst/>
              <a:gdLst>
                <a:gd name="T0" fmla="*/ 108 w 1999"/>
                <a:gd name="T1" fmla="*/ 41 h 623"/>
                <a:gd name="T2" fmla="*/ 106 w 1999"/>
                <a:gd name="T3" fmla="*/ 0 h 623"/>
                <a:gd name="T4" fmla="*/ 0 w 1999"/>
                <a:gd name="T5" fmla="*/ 50 h 623"/>
                <a:gd name="T6" fmla="*/ 1016 w 1999"/>
                <a:gd name="T7" fmla="*/ 623 h 623"/>
                <a:gd name="T8" fmla="*/ 1999 w 1999"/>
                <a:gd name="T9" fmla="*/ 58 h 623"/>
                <a:gd name="T10" fmla="*/ 1896 w 1999"/>
                <a:gd name="T11" fmla="*/ 9 h 623"/>
                <a:gd name="T12" fmla="*/ 1893 w 1999"/>
                <a:gd name="T13" fmla="*/ 36 h 623"/>
                <a:gd name="T14" fmla="*/ 1011 w 1999"/>
                <a:gd name="T15" fmla="*/ 543 h 623"/>
                <a:gd name="T16" fmla="*/ 1009 w 1999"/>
                <a:gd name="T17" fmla="*/ 545 h 623"/>
                <a:gd name="T18" fmla="*/ 108 w 1999"/>
                <a:gd name="T19" fmla="*/ 41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9" h="623">
                  <a:moveTo>
                    <a:pt x="108" y="41"/>
                  </a:moveTo>
                  <a:lnTo>
                    <a:pt x="106" y="0"/>
                  </a:lnTo>
                  <a:lnTo>
                    <a:pt x="0" y="50"/>
                  </a:lnTo>
                  <a:lnTo>
                    <a:pt x="1016" y="623"/>
                  </a:lnTo>
                  <a:lnTo>
                    <a:pt x="1999" y="58"/>
                  </a:lnTo>
                  <a:lnTo>
                    <a:pt x="1896" y="9"/>
                  </a:lnTo>
                  <a:lnTo>
                    <a:pt x="1893" y="36"/>
                  </a:lnTo>
                  <a:lnTo>
                    <a:pt x="1011" y="543"/>
                  </a:lnTo>
                  <a:lnTo>
                    <a:pt x="1009" y="545"/>
                  </a:lnTo>
                  <a:lnTo>
                    <a:pt x="108" y="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93"/>
            <p:cNvSpPr>
              <a:spLocks/>
            </p:cNvSpPr>
            <p:nvPr/>
          </p:nvSpPr>
          <p:spPr bwMode="auto">
            <a:xfrm>
              <a:off x="1146175" y="2013665"/>
              <a:ext cx="538163" cy="471488"/>
            </a:xfrm>
            <a:custGeom>
              <a:avLst/>
              <a:gdLst>
                <a:gd name="T0" fmla="*/ 2 w 1018"/>
                <a:gd name="T1" fmla="*/ 0 h 889"/>
                <a:gd name="T2" fmla="*/ 0 w 1018"/>
                <a:gd name="T3" fmla="*/ 0 h 889"/>
                <a:gd name="T4" fmla="*/ 8 w 1018"/>
                <a:gd name="T5" fmla="*/ 292 h 889"/>
                <a:gd name="T6" fmla="*/ 1016 w 1018"/>
                <a:gd name="T7" fmla="*/ 889 h 889"/>
                <a:gd name="T8" fmla="*/ 1018 w 1018"/>
                <a:gd name="T9" fmla="*/ 888 h 889"/>
                <a:gd name="T10" fmla="*/ 1018 w 1018"/>
                <a:gd name="T11" fmla="*/ 574 h 889"/>
                <a:gd name="T12" fmla="*/ 1018 w 1018"/>
                <a:gd name="T13" fmla="*/ 573 h 889"/>
                <a:gd name="T14" fmla="*/ 2 w 1018"/>
                <a:gd name="T15" fmla="*/ 0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8" h="889">
                  <a:moveTo>
                    <a:pt x="2" y="0"/>
                  </a:moveTo>
                  <a:lnTo>
                    <a:pt x="0" y="0"/>
                  </a:lnTo>
                  <a:lnTo>
                    <a:pt x="8" y="292"/>
                  </a:lnTo>
                  <a:lnTo>
                    <a:pt x="1016" y="889"/>
                  </a:lnTo>
                  <a:lnTo>
                    <a:pt x="1018" y="888"/>
                  </a:lnTo>
                  <a:lnTo>
                    <a:pt x="1018" y="574"/>
                  </a:lnTo>
                  <a:lnTo>
                    <a:pt x="1018" y="57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76B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101" name="Freeform 94"/>
            <p:cNvSpPr>
              <a:spLocks/>
            </p:cNvSpPr>
            <p:nvPr/>
          </p:nvSpPr>
          <p:spPr bwMode="auto">
            <a:xfrm>
              <a:off x="1684338" y="2018428"/>
              <a:ext cx="520700" cy="466725"/>
            </a:xfrm>
            <a:custGeom>
              <a:avLst/>
              <a:gdLst>
                <a:gd name="T0" fmla="*/ 0 w 983"/>
                <a:gd name="T1" fmla="*/ 565 h 881"/>
                <a:gd name="T2" fmla="*/ 0 w 983"/>
                <a:gd name="T3" fmla="*/ 566 h 881"/>
                <a:gd name="T4" fmla="*/ 0 w 983"/>
                <a:gd name="T5" fmla="*/ 880 h 881"/>
                <a:gd name="T6" fmla="*/ 0 w 983"/>
                <a:gd name="T7" fmla="*/ 881 h 881"/>
                <a:gd name="T8" fmla="*/ 966 w 983"/>
                <a:gd name="T9" fmla="*/ 290 h 881"/>
                <a:gd name="T10" fmla="*/ 983 w 983"/>
                <a:gd name="T11" fmla="*/ 0 h 881"/>
                <a:gd name="T12" fmla="*/ 0 w 983"/>
                <a:gd name="T13" fmla="*/ 565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3" h="881">
                  <a:moveTo>
                    <a:pt x="0" y="565"/>
                  </a:moveTo>
                  <a:lnTo>
                    <a:pt x="0" y="566"/>
                  </a:lnTo>
                  <a:lnTo>
                    <a:pt x="0" y="880"/>
                  </a:lnTo>
                  <a:lnTo>
                    <a:pt x="0" y="881"/>
                  </a:lnTo>
                  <a:lnTo>
                    <a:pt x="966" y="290"/>
                  </a:lnTo>
                  <a:lnTo>
                    <a:pt x="983" y="0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95"/>
            <p:cNvSpPr>
              <a:spLocks/>
            </p:cNvSpPr>
            <p:nvPr/>
          </p:nvSpPr>
          <p:spPr bwMode="auto">
            <a:xfrm>
              <a:off x="1524000" y="1683465"/>
              <a:ext cx="71438" cy="115888"/>
            </a:xfrm>
            <a:custGeom>
              <a:avLst/>
              <a:gdLst>
                <a:gd name="T0" fmla="*/ 135 w 135"/>
                <a:gd name="T1" fmla="*/ 63 h 218"/>
                <a:gd name="T2" fmla="*/ 1 w 135"/>
                <a:gd name="T3" fmla="*/ 0 h 218"/>
                <a:gd name="T4" fmla="*/ 0 w 135"/>
                <a:gd name="T5" fmla="*/ 154 h 218"/>
                <a:gd name="T6" fmla="*/ 134 w 135"/>
                <a:gd name="T7" fmla="*/ 218 h 218"/>
                <a:gd name="T8" fmla="*/ 135 w 135"/>
                <a:gd name="T9" fmla="*/ 6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218">
                  <a:moveTo>
                    <a:pt x="135" y="63"/>
                  </a:moveTo>
                  <a:lnTo>
                    <a:pt x="1" y="0"/>
                  </a:lnTo>
                  <a:lnTo>
                    <a:pt x="0" y="154"/>
                  </a:lnTo>
                  <a:lnTo>
                    <a:pt x="134" y="218"/>
                  </a:lnTo>
                  <a:lnTo>
                    <a:pt x="135" y="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96"/>
            <p:cNvSpPr>
              <a:spLocks/>
            </p:cNvSpPr>
            <p:nvPr/>
          </p:nvSpPr>
          <p:spPr bwMode="auto">
            <a:xfrm>
              <a:off x="1525588" y="1585040"/>
              <a:ext cx="71437" cy="111125"/>
            </a:xfrm>
            <a:custGeom>
              <a:avLst/>
              <a:gdLst>
                <a:gd name="T0" fmla="*/ 0 w 135"/>
                <a:gd name="T1" fmla="*/ 148 h 211"/>
                <a:gd name="T2" fmla="*/ 134 w 135"/>
                <a:gd name="T3" fmla="*/ 211 h 211"/>
                <a:gd name="T4" fmla="*/ 135 w 135"/>
                <a:gd name="T5" fmla="*/ 58 h 211"/>
                <a:gd name="T6" fmla="*/ 0 w 135"/>
                <a:gd name="T7" fmla="*/ 0 h 211"/>
                <a:gd name="T8" fmla="*/ 0 w 135"/>
                <a:gd name="T9" fmla="*/ 148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211">
                  <a:moveTo>
                    <a:pt x="0" y="148"/>
                  </a:moveTo>
                  <a:lnTo>
                    <a:pt x="134" y="211"/>
                  </a:lnTo>
                  <a:lnTo>
                    <a:pt x="135" y="58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97"/>
            <p:cNvSpPr>
              <a:spLocks/>
            </p:cNvSpPr>
            <p:nvPr/>
          </p:nvSpPr>
          <p:spPr bwMode="auto">
            <a:xfrm>
              <a:off x="1611313" y="1621553"/>
              <a:ext cx="53975" cy="107950"/>
            </a:xfrm>
            <a:custGeom>
              <a:avLst/>
              <a:gdLst>
                <a:gd name="T0" fmla="*/ 1 w 103"/>
                <a:gd name="T1" fmla="*/ 0 h 202"/>
                <a:gd name="T2" fmla="*/ 0 w 103"/>
                <a:gd name="T3" fmla="*/ 155 h 202"/>
                <a:gd name="T4" fmla="*/ 101 w 103"/>
                <a:gd name="T5" fmla="*/ 202 h 202"/>
                <a:gd name="T6" fmla="*/ 103 w 103"/>
                <a:gd name="T7" fmla="*/ 45 h 202"/>
                <a:gd name="T8" fmla="*/ 1 w 103"/>
                <a:gd name="T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202">
                  <a:moveTo>
                    <a:pt x="1" y="0"/>
                  </a:moveTo>
                  <a:lnTo>
                    <a:pt x="0" y="155"/>
                  </a:lnTo>
                  <a:lnTo>
                    <a:pt x="101" y="202"/>
                  </a:lnTo>
                  <a:lnTo>
                    <a:pt x="103" y="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98"/>
            <p:cNvSpPr>
              <a:spLocks/>
            </p:cNvSpPr>
            <p:nvPr/>
          </p:nvSpPr>
          <p:spPr bwMode="auto">
            <a:xfrm>
              <a:off x="1589088" y="1750140"/>
              <a:ext cx="52387" cy="106363"/>
            </a:xfrm>
            <a:custGeom>
              <a:avLst/>
              <a:gdLst>
                <a:gd name="T0" fmla="*/ 100 w 100"/>
                <a:gd name="T1" fmla="*/ 45 h 200"/>
                <a:gd name="T2" fmla="*/ 0 w 100"/>
                <a:gd name="T3" fmla="*/ 0 h 200"/>
                <a:gd name="T4" fmla="*/ 0 w 100"/>
                <a:gd name="T5" fmla="*/ 153 h 200"/>
                <a:gd name="T6" fmla="*/ 97 w 100"/>
                <a:gd name="T7" fmla="*/ 200 h 200"/>
                <a:gd name="T8" fmla="*/ 100 w 100"/>
                <a:gd name="T9" fmla="*/ 4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200">
                  <a:moveTo>
                    <a:pt x="100" y="45"/>
                  </a:moveTo>
                  <a:lnTo>
                    <a:pt x="0" y="0"/>
                  </a:lnTo>
                  <a:lnTo>
                    <a:pt x="0" y="153"/>
                  </a:lnTo>
                  <a:lnTo>
                    <a:pt x="97" y="200"/>
                  </a:lnTo>
                  <a:lnTo>
                    <a:pt x="100" y="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99"/>
            <p:cNvSpPr>
              <a:spLocks/>
            </p:cNvSpPr>
            <p:nvPr/>
          </p:nvSpPr>
          <p:spPr bwMode="auto">
            <a:xfrm>
              <a:off x="1436688" y="1545353"/>
              <a:ext cx="71437" cy="109537"/>
            </a:xfrm>
            <a:custGeom>
              <a:avLst/>
              <a:gdLst>
                <a:gd name="T0" fmla="*/ 133 w 133"/>
                <a:gd name="T1" fmla="*/ 59 h 208"/>
                <a:gd name="T2" fmla="*/ 0 w 133"/>
                <a:gd name="T3" fmla="*/ 0 h 208"/>
                <a:gd name="T4" fmla="*/ 0 w 133"/>
                <a:gd name="T5" fmla="*/ 147 h 208"/>
                <a:gd name="T6" fmla="*/ 132 w 133"/>
                <a:gd name="T7" fmla="*/ 208 h 208"/>
                <a:gd name="T8" fmla="*/ 133 w 133"/>
                <a:gd name="T9" fmla="*/ 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208">
                  <a:moveTo>
                    <a:pt x="133" y="59"/>
                  </a:moveTo>
                  <a:lnTo>
                    <a:pt x="0" y="0"/>
                  </a:lnTo>
                  <a:lnTo>
                    <a:pt x="0" y="147"/>
                  </a:lnTo>
                  <a:lnTo>
                    <a:pt x="132" y="208"/>
                  </a:lnTo>
                  <a:lnTo>
                    <a:pt x="133" y="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00"/>
            <p:cNvSpPr>
              <a:spLocks/>
            </p:cNvSpPr>
            <p:nvPr/>
          </p:nvSpPr>
          <p:spPr bwMode="auto">
            <a:xfrm>
              <a:off x="1360488" y="1510428"/>
              <a:ext cx="60325" cy="104775"/>
            </a:xfrm>
            <a:custGeom>
              <a:avLst/>
              <a:gdLst>
                <a:gd name="T0" fmla="*/ 1 w 115"/>
                <a:gd name="T1" fmla="*/ 0 h 197"/>
                <a:gd name="T2" fmla="*/ 0 w 115"/>
                <a:gd name="T3" fmla="*/ 143 h 197"/>
                <a:gd name="T4" fmla="*/ 115 w 115"/>
                <a:gd name="T5" fmla="*/ 197 h 197"/>
                <a:gd name="T6" fmla="*/ 115 w 115"/>
                <a:gd name="T7" fmla="*/ 51 h 197"/>
                <a:gd name="T8" fmla="*/ 1 w 11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97">
                  <a:moveTo>
                    <a:pt x="1" y="0"/>
                  </a:moveTo>
                  <a:lnTo>
                    <a:pt x="0" y="143"/>
                  </a:lnTo>
                  <a:lnTo>
                    <a:pt x="115" y="197"/>
                  </a:lnTo>
                  <a:lnTo>
                    <a:pt x="115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101"/>
            <p:cNvSpPr>
              <a:spLocks/>
            </p:cNvSpPr>
            <p:nvPr/>
          </p:nvSpPr>
          <p:spPr bwMode="auto">
            <a:xfrm>
              <a:off x="1282700" y="1569165"/>
              <a:ext cx="61913" cy="112713"/>
            </a:xfrm>
            <a:custGeom>
              <a:avLst/>
              <a:gdLst>
                <a:gd name="T0" fmla="*/ 118 w 118"/>
                <a:gd name="T1" fmla="*/ 55 h 211"/>
                <a:gd name="T2" fmla="*/ 0 w 118"/>
                <a:gd name="T3" fmla="*/ 0 h 211"/>
                <a:gd name="T4" fmla="*/ 3 w 118"/>
                <a:gd name="T5" fmla="*/ 156 h 211"/>
                <a:gd name="T6" fmla="*/ 118 w 118"/>
                <a:gd name="T7" fmla="*/ 211 h 211"/>
                <a:gd name="T8" fmla="*/ 118 w 118"/>
                <a:gd name="T9" fmla="*/ 5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211">
                  <a:moveTo>
                    <a:pt x="118" y="55"/>
                  </a:moveTo>
                  <a:lnTo>
                    <a:pt x="0" y="0"/>
                  </a:lnTo>
                  <a:lnTo>
                    <a:pt x="3" y="156"/>
                  </a:lnTo>
                  <a:lnTo>
                    <a:pt x="118" y="211"/>
                  </a:lnTo>
                  <a:lnTo>
                    <a:pt x="118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102"/>
            <p:cNvSpPr>
              <a:spLocks/>
            </p:cNvSpPr>
            <p:nvPr/>
          </p:nvSpPr>
          <p:spPr bwMode="auto">
            <a:xfrm>
              <a:off x="1208088" y="1443753"/>
              <a:ext cx="58737" cy="98425"/>
            </a:xfrm>
            <a:custGeom>
              <a:avLst/>
              <a:gdLst>
                <a:gd name="T0" fmla="*/ 112 w 112"/>
                <a:gd name="T1" fmla="*/ 188 h 188"/>
                <a:gd name="T2" fmla="*/ 109 w 112"/>
                <a:gd name="T3" fmla="*/ 49 h 188"/>
                <a:gd name="T4" fmla="*/ 0 w 112"/>
                <a:gd name="T5" fmla="*/ 0 h 188"/>
                <a:gd name="T6" fmla="*/ 6 w 112"/>
                <a:gd name="T7" fmla="*/ 139 h 188"/>
                <a:gd name="T8" fmla="*/ 112 w 112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88">
                  <a:moveTo>
                    <a:pt x="112" y="188"/>
                  </a:moveTo>
                  <a:lnTo>
                    <a:pt x="109" y="49"/>
                  </a:lnTo>
                  <a:lnTo>
                    <a:pt x="0" y="0"/>
                  </a:lnTo>
                  <a:lnTo>
                    <a:pt x="6" y="139"/>
                  </a:lnTo>
                  <a:lnTo>
                    <a:pt x="112" y="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103"/>
            <p:cNvSpPr>
              <a:spLocks/>
            </p:cNvSpPr>
            <p:nvPr/>
          </p:nvSpPr>
          <p:spPr bwMode="auto">
            <a:xfrm>
              <a:off x="1281113" y="1475503"/>
              <a:ext cx="63500" cy="104775"/>
            </a:xfrm>
            <a:custGeom>
              <a:avLst/>
              <a:gdLst>
                <a:gd name="T0" fmla="*/ 120 w 120"/>
                <a:gd name="T1" fmla="*/ 196 h 196"/>
                <a:gd name="T2" fmla="*/ 120 w 120"/>
                <a:gd name="T3" fmla="*/ 53 h 196"/>
                <a:gd name="T4" fmla="*/ 0 w 120"/>
                <a:gd name="T5" fmla="*/ 0 h 196"/>
                <a:gd name="T6" fmla="*/ 2 w 120"/>
                <a:gd name="T7" fmla="*/ 141 h 196"/>
                <a:gd name="T8" fmla="*/ 120 w 120"/>
                <a:gd name="T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96">
                  <a:moveTo>
                    <a:pt x="120" y="196"/>
                  </a:moveTo>
                  <a:lnTo>
                    <a:pt x="120" y="53"/>
                  </a:lnTo>
                  <a:lnTo>
                    <a:pt x="0" y="0"/>
                  </a:lnTo>
                  <a:lnTo>
                    <a:pt x="2" y="141"/>
                  </a:lnTo>
                  <a:lnTo>
                    <a:pt x="120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104"/>
            <p:cNvSpPr>
              <a:spLocks/>
            </p:cNvSpPr>
            <p:nvPr/>
          </p:nvSpPr>
          <p:spPr bwMode="auto">
            <a:xfrm>
              <a:off x="1216025" y="1640603"/>
              <a:ext cx="53975" cy="107950"/>
            </a:xfrm>
            <a:custGeom>
              <a:avLst/>
              <a:gdLst>
                <a:gd name="T0" fmla="*/ 104 w 104"/>
                <a:gd name="T1" fmla="*/ 204 h 204"/>
                <a:gd name="T2" fmla="*/ 102 w 104"/>
                <a:gd name="T3" fmla="*/ 47 h 204"/>
                <a:gd name="T4" fmla="*/ 0 w 104"/>
                <a:gd name="T5" fmla="*/ 0 h 204"/>
                <a:gd name="T6" fmla="*/ 8 w 104"/>
                <a:gd name="T7" fmla="*/ 159 h 204"/>
                <a:gd name="T8" fmla="*/ 104 w 104"/>
                <a:gd name="T9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204">
                  <a:moveTo>
                    <a:pt x="104" y="204"/>
                  </a:moveTo>
                  <a:lnTo>
                    <a:pt x="102" y="47"/>
                  </a:lnTo>
                  <a:lnTo>
                    <a:pt x="0" y="0"/>
                  </a:lnTo>
                  <a:lnTo>
                    <a:pt x="8" y="159"/>
                  </a:lnTo>
                  <a:lnTo>
                    <a:pt x="104" y="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105"/>
            <p:cNvSpPr>
              <a:spLocks/>
            </p:cNvSpPr>
            <p:nvPr/>
          </p:nvSpPr>
          <p:spPr bwMode="auto">
            <a:xfrm>
              <a:off x="1284288" y="1672353"/>
              <a:ext cx="60325" cy="111125"/>
            </a:xfrm>
            <a:custGeom>
              <a:avLst/>
              <a:gdLst>
                <a:gd name="T0" fmla="*/ 116 w 116"/>
                <a:gd name="T1" fmla="*/ 54 h 210"/>
                <a:gd name="T2" fmla="*/ 0 w 116"/>
                <a:gd name="T3" fmla="*/ 0 h 210"/>
                <a:gd name="T4" fmla="*/ 2 w 116"/>
                <a:gd name="T5" fmla="*/ 158 h 210"/>
                <a:gd name="T6" fmla="*/ 115 w 116"/>
                <a:gd name="T7" fmla="*/ 210 h 210"/>
                <a:gd name="T8" fmla="*/ 116 w 116"/>
                <a:gd name="T9" fmla="*/ 5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210">
                  <a:moveTo>
                    <a:pt x="116" y="54"/>
                  </a:moveTo>
                  <a:lnTo>
                    <a:pt x="0" y="0"/>
                  </a:lnTo>
                  <a:lnTo>
                    <a:pt x="2" y="158"/>
                  </a:lnTo>
                  <a:lnTo>
                    <a:pt x="115" y="210"/>
                  </a:lnTo>
                  <a:lnTo>
                    <a:pt x="116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106"/>
            <p:cNvSpPr>
              <a:spLocks/>
            </p:cNvSpPr>
            <p:nvPr/>
          </p:nvSpPr>
          <p:spPr bwMode="auto">
            <a:xfrm>
              <a:off x="1360488" y="1605678"/>
              <a:ext cx="60325" cy="111125"/>
            </a:xfrm>
            <a:custGeom>
              <a:avLst/>
              <a:gdLst>
                <a:gd name="T0" fmla="*/ 116 w 116"/>
                <a:gd name="T1" fmla="*/ 209 h 209"/>
                <a:gd name="T2" fmla="*/ 115 w 116"/>
                <a:gd name="T3" fmla="*/ 54 h 209"/>
                <a:gd name="T4" fmla="*/ 0 w 116"/>
                <a:gd name="T5" fmla="*/ 0 h 209"/>
                <a:gd name="T6" fmla="*/ 0 w 116"/>
                <a:gd name="T7" fmla="*/ 155 h 209"/>
                <a:gd name="T8" fmla="*/ 116 w 116"/>
                <a:gd name="T9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209">
                  <a:moveTo>
                    <a:pt x="116" y="209"/>
                  </a:moveTo>
                  <a:lnTo>
                    <a:pt x="115" y="54"/>
                  </a:lnTo>
                  <a:lnTo>
                    <a:pt x="0" y="0"/>
                  </a:lnTo>
                  <a:lnTo>
                    <a:pt x="0" y="155"/>
                  </a:lnTo>
                  <a:lnTo>
                    <a:pt x="116" y="2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107"/>
            <p:cNvSpPr>
              <a:spLocks/>
            </p:cNvSpPr>
            <p:nvPr/>
          </p:nvSpPr>
          <p:spPr bwMode="auto">
            <a:xfrm>
              <a:off x="1436688" y="1642190"/>
              <a:ext cx="69850" cy="114300"/>
            </a:xfrm>
            <a:custGeom>
              <a:avLst/>
              <a:gdLst>
                <a:gd name="T0" fmla="*/ 131 w 132"/>
                <a:gd name="T1" fmla="*/ 216 h 216"/>
                <a:gd name="T2" fmla="*/ 132 w 132"/>
                <a:gd name="T3" fmla="*/ 61 h 216"/>
                <a:gd name="T4" fmla="*/ 0 w 132"/>
                <a:gd name="T5" fmla="*/ 0 h 216"/>
                <a:gd name="T6" fmla="*/ 1 w 132"/>
                <a:gd name="T7" fmla="*/ 155 h 216"/>
                <a:gd name="T8" fmla="*/ 131 w 132"/>
                <a:gd name="T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16">
                  <a:moveTo>
                    <a:pt x="131" y="216"/>
                  </a:moveTo>
                  <a:lnTo>
                    <a:pt x="132" y="61"/>
                  </a:lnTo>
                  <a:lnTo>
                    <a:pt x="0" y="0"/>
                  </a:lnTo>
                  <a:lnTo>
                    <a:pt x="1" y="155"/>
                  </a:lnTo>
                  <a:lnTo>
                    <a:pt x="131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108"/>
            <p:cNvSpPr>
              <a:spLocks/>
            </p:cNvSpPr>
            <p:nvPr/>
          </p:nvSpPr>
          <p:spPr bwMode="auto">
            <a:xfrm>
              <a:off x="1211263" y="1535828"/>
              <a:ext cx="57150" cy="109537"/>
            </a:xfrm>
            <a:custGeom>
              <a:avLst/>
              <a:gdLst>
                <a:gd name="T0" fmla="*/ 108 w 108"/>
                <a:gd name="T1" fmla="*/ 207 h 207"/>
                <a:gd name="T2" fmla="*/ 106 w 108"/>
                <a:gd name="T3" fmla="*/ 51 h 207"/>
                <a:gd name="T4" fmla="*/ 0 w 108"/>
                <a:gd name="T5" fmla="*/ 0 h 207"/>
                <a:gd name="T6" fmla="*/ 7 w 108"/>
                <a:gd name="T7" fmla="*/ 159 h 207"/>
                <a:gd name="T8" fmla="*/ 108 w 108"/>
                <a:gd name="T9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207">
                  <a:moveTo>
                    <a:pt x="108" y="207"/>
                  </a:moveTo>
                  <a:lnTo>
                    <a:pt x="106" y="51"/>
                  </a:lnTo>
                  <a:lnTo>
                    <a:pt x="0" y="0"/>
                  </a:lnTo>
                  <a:lnTo>
                    <a:pt x="7" y="159"/>
                  </a:lnTo>
                  <a:lnTo>
                    <a:pt x="108" y="2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109"/>
            <p:cNvSpPr>
              <a:spLocks/>
            </p:cNvSpPr>
            <p:nvPr/>
          </p:nvSpPr>
          <p:spPr bwMode="auto">
            <a:xfrm>
              <a:off x="1360488" y="1708865"/>
              <a:ext cx="61912" cy="111125"/>
            </a:xfrm>
            <a:custGeom>
              <a:avLst/>
              <a:gdLst>
                <a:gd name="T0" fmla="*/ 116 w 117"/>
                <a:gd name="T1" fmla="*/ 54 h 210"/>
                <a:gd name="T2" fmla="*/ 0 w 117"/>
                <a:gd name="T3" fmla="*/ 0 h 210"/>
                <a:gd name="T4" fmla="*/ 0 w 117"/>
                <a:gd name="T5" fmla="*/ 155 h 210"/>
                <a:gd name="T6" fmla="*/ 117 w 117"/>
                <a:gd name="T7" fmla="*/ 210 h 210"/>
                <a:gd name="T8" fmla="*/ 116 w 117"/>
                <a:gd name="T9" fmla="*/ 5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210">
                  <a:moveTo>
                    <a:pt x="116" y="54"/>
                  </a:moveTo>
                  <a:lnTo>
                    <a:pt x="0" y="0"/>
                  </a:lnTo>
                  <a:lnTo>
                    <a:pt x="0" y="155"/>
                  </a:lnTo>
                  <a:lnTo>
                    <a:pt x="117" y="210"/>
                  </a:lnTo>
                  <a:lnTo>
                    <a:pt x="116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110"/>
            <p:cNvSpPr>
              <a:spLocks/>
            </p:cNvSpPr>
            <p:nvPr/>
          </p:nvSpPr>
          <p:spPr bwMode="auto">
            <a:xfrm>
              <a:off x="1360488" y="1812053"/>
              <a:ext cx="61912" cy="111125"/>
            </a:xfrm>
            <a:custGeom>
              <a:avLst/>
              <a:gdLst>
                <a:gd name="T0" fmla="*/ 119 w 119"/>
                <a:gd name="T1" fmla="*/ 211 h 211"/>
                <a:gd name="T2" fmla="*/ 117 w 119"/>
                <a:gd name="T3" fmla="*/ 55 h 211"/>
                <a:gd name="T4" fmla="*/ 1 w 119"/>
                <a:gd name="T5" fmla="*/ 0 h 211"/>
                <a:gd name="T6" fmla="*/ 0 w 119"/>
                <a:gd name="T7" fmla="*/ 156 h 211"/>
                <a:gd name="T8" fmla="*/ 119 w 119"/>
                <a:gd name="T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211">
                  <a:moveTo>
                    <a:pt x="119" y="211"/>
                  </a:moveTo>
                  <a:lnTo>
                    <a:pt x="117" y="55"/>
                  </a:lnTo>
                  <a:lnTo>
                    <a:pt x="1" y="0"/>
                  </a:lnTo>
                  <a:lnTo>
                    <a:pt x="0" y="156"/>
                  </a:lnTo>
                  <a:lnTo>
                    <a:pt x="119" y="2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111"/>
            <p:cNvSpPr>
              <a:spLocks/>
            </p:cNvSpPr>
            <p:nvPr/>
          </p:nvSpPr>
          <p:spPr bwMode="auto">
            <a:xfrm>
              <a:off x="1438275" y="1848565"/>
              <a:ext cx="68263" cy="112713"/>
            </a:xfrm>
            <a:custGeom>
              <a:avLst/>
              <a:gdLst>
                <a:gd name="T0" fmla="*/ 127 w 127"/>
                <a:gd name="T1" fmla="*/ 60 h 214"/>
                <a:gd name="T2" fmla="*/ 0 w 127"/>
                <a:gd name="T3" fmla="*/ 0 h 214"/>
                <a:gd name="T4" fmla="*/ 0 w 127"/>
                <a:gd name="T5" fmla="*/ 156 h 214"/>
                <a:gd name="T6" fmla="*/ 126 w 127"/>
                <a:gd name="T7" fmla="*/ 214 h 214"/>
                <a:gd name="T8" fmla="*/ 127 w 127"/>
                <a:gd name="T9" fmla="*/ 6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14">
                  <a:moveTo>
                    <a:pt x="127" y="60"/>
                  </a:moveTo>
                  <a:lnTo>
                    <a:pt x="0" y="0"/>
                  </a:lnTo>
                  <a:lnTo>
                    <a:pt x="0" y="156"/>
                  </a:lnTo>
                  <a:lnTo>
                    <a:pt x="126" y="214"/>
                  </a:lnTo>
                  <a:lnTo>
                    <a:pt x="127" y="6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112"/>
            <p:cNvSpPr>
              <a:spLocks/>
            </p:cNvSpPr>
            <p:nvPr/>
          </p:nvSpPr>
          <p:spPr bwMode="auto">
            <a:xfrm>
              <a:off x="1438275" y="1745378"/>
              <a:ext cx="68263" cy="114300"/>
            </a:xfrm>
            <a:custGeom>
              <a:avLst/>
              <a:gdLst>
                <a:gd name="T0" fmla="*/ 129 w 130"/>
                <a:gd name="T1" fmla="*/ 216 h 216"/>
                <a:gd name="T2" fmla="*/ 130 w 130"/>
                <a:gd name="T3" fmla="*/ 61 h 216"/>
                <a:gd name="T4" fmla="*/ 0 w 130"/>
                <a:gd name="T5" fmla="*/ 0 h 216"/>
                <a:gd name="T6" fmla="*/ 2 w 130"/>
                <a:gd name="T7" fmla="*/ 156 h 216"/>
                <a:gd name="T8" fmla="*/ 129 w 130"/>
                <a:gd name="T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216">
                  <a:moveTo>
                    <a:pt x="129" y="216"/>
                  </a:moveTo>
                  <a:lnTo>
                    <a:pt x="130" y="61"/>
                  </a:lnTo>
                  <a:lnTo>
                    <a:pt x="0" y="0"/>
                  </a:lnTo>
                  <a:lnTo>
                    <a:pt x="2" y="156"/>
                  </a:lnTo>
                  <a:lnTo>
                    <a:pt x="129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113"/>
            <p:cNvSpPr>
              <a:spLocks/>
            </p:cNvSpPr>
            <p:nvPr/>
          </p:nvSpPr>
          <p:spPr bwMode="auto">
            <a:xfrm>
              <a:off x="1220788" y="1745378"/>
              <a:ext cx="50800" cy="107950"/>
            </a:xfrm>
            <a:custGeom>
              <a:avLst/>
              <a:gdLst>
                <a:gd name="T0" fmla="*/ 98 w 98"/>
                <a:gd name="T1" fmla="*/ 202 h 202"/>
                <a:gd name="T2" fmla="*/ 96 w 98"/>
                <a:gd name="T3" fmla="*/ 46 h 202"/>
                <a:gd name="T4" fmla="*/ 0 w 98"/>
                <a:gd name="T5" fmla="*/ 0 h 202"/>
                <a:gd name="T6" fmla="*/ 7 w 98"/>
                <a:gd name="T7" fmla="*/ 159 h 202"/>
                <a:gd name="T8" fmla="*/ 98 w 98"/>
                <a:gd name="T9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202">
                  <a:moveTo>
                    <a:pt x="98" y="202"/>
                  </a:moveTo>
                  <a:lnTo>
                    <a:pt x="96" y="46"/>
                  </a:lnTo>
                  <a:lnTo>
                    <a:pt x="0" y="0"/>
                  </a:lnTo>
                  <a:lnTo>
                    <a:pt x="7" y="159"/>
                  </a:lnTo>
                  <a:lnTo>
                    <a:pt x="98" y="2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114"/>
            <p:cNvSpPr>
              <a:spLocks/>
            </p:cNvSpPr>
            <p:nvPr/>
          </p:nvSpPr>
          <p:spPr bwMode="auto">
            <a:xfrm>
              <a:off x="1285875" y="1878728"/>
              <a:ext cx="58738" cy="95250"/>
            </a:xfrm>
            <a:custGeom>
              <a:avLst/>
              <a:gdLst>
                <a:gd name="T0" fmla="*/ 110 w 110"/>
                <a:gd name="T1" fmla="*/ 52 h 180"/>
                <a:gd name="T2" fmla="*/ 0 w 110"/>
                <a:gd name="T3" fmla="*/ 0 h 180"/>
                <a:gd name="T4" fmla="*/ 1 w 110"/>
                <a:gd name="T5" fmla="*/ 122 h 180"/>
                <a:gd name="T6" fmla="*/ 110 w 110"/>
                <a:gd name="T7" fmla="*/ 180 h 180"/>
                <a:gd name="T8" fmla="*/ 110 w 110"/>
                <a:gd name="T9" fmla="*/ 5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80">
                  <a:moveTo>
                    <a:pt x="110" y="52"/>
                  </a:moveTo>
                  <a:lnTo>
                    <a:pt x="0" y="0"/>
                  </a:lnTo>
                  <a:lnTo>
                    <a:pt x="1" y="122"/>
                  </a:lnTo>
                  <a:lnTo>
                    <a:pt x="110" y="180"/>
                  </a:lnTo>
                  <a:lnTo>
                    <a:pt x="110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115"/>
            <p:cNvSpPr>
              <a:spLocks/>
            </p:cNvSpPr>
            <p:nvPr/>
          </p:nvSpPr>
          <p:spPr bwMode="auto">
            <a:xfrm>
              <a:off x="1284288" y="1777128"/>
              <a:ext cx="60325" cy="109537"/>
            </a:xfrm>
            <a:custGeom>
              <a:avLst/>
              <a:gdLst>
                <a:gd name="T0" fmla="*/ 113 w 113"/>
                <a:gd name="T1" fmla="*/ 53 h 209"/>
                <a:gd name="T2" fmla="*/ 0 w 113"/>
                <a:gd name="T3" fmla="*/ 0 h 209"/>
                <a:gd name="T4" fmla="*/ 3 w 113"/>
                <a:gd name="T5" fmla="*/ 156 h 209"/>
                <a:gd name="T6" fmla="*/ 113 w 113"/>
                <a:gd name="T7" fmla="*/ 209 h 209"/>
                <a:gd name="T8" fmla="*/ 113 w 113"/>
                <a:gd name="T9" fmla="*/ 5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209">
                  <a:moveTo>
                    <a:pt x="113" y="53"/>
                  </a:moveTo>
                  <a:lnTo>
                    <a:pt x="0" y="0"/>
                  </a:lnTo>
                  <a:lnTo>
                    <a:pt x="3" y="156"/>
                  </a:lnTo>
                  <a:lnTo>
                    <a:pt x="113" y="209"/>
                  </a:lnTo>
                  <a:lnTo>
                    <a:pt x="11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116"/>
            <p:cNvSpPr>
              <a:spLocks/>
            </p:cNvSpPr>
            <p:nvPr/>
          </p:nvSpPr>
          <p:spPr bwMode="auto">
            <a:xfrm>
              <a:off x="1227138" y="1927940"/>
              <a:ext cx="47625" cy="87313"/>
            </a:xfrm>
            <a:custGeom>
              <a:avLst/>
              <a:gdLst>
                <a:gd name="T0" fmla="*/ 90 w 90"/>
                <a:gd name="T1" fmla="*/ 164 h 164"/>
                <a:gd name="T2" fmla="*/ 89 w 90"/>
                <a:gd name="T3" fmla="*/ 45 h 164"/>
                <a:gd name="T4" fmla="*/ 0 w 90"/>
                <a:gd name="T5" fmla="*/ 0 h 164"/>
                <a:gd name="T6" fmla="*/ 5 w 90"/>
                <a:gd name="T7" fmla="*/ 118 h 164"/>
                <a:gd name="T8" fmla="*/ 90 w 90"/>
                <a:gd name="T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64">
                  <a:moveTo>
                    <a:pt x="90" y="164"/>
                  </a:moveTo>
                  <a:lnTo>
                    <a:pt x="89" y="45"/>
                  </a:lnTo>
                  <a:lnTo>
                    <a:pt x="0" y="0"/>
                  </a:lnTo>
                  <a:lnTo>
                    <a:pt x="5" y="118"/>
                  </a:lnTo>
                  <a:lnTo>
                    <a:pt x="90" y="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117"/>
            <p:cNvSpPr>
              <a:spLocks/>
            </p:cNvSpPr>
            <p:nvPr/>
          </p:nvSpPr>
          <p:spPr bwMode="auto">
            <a:xfrm>
              <a:off x="1287463" y="1959690"/>
              <a:ext cx="57150" cy="93663"/>
            </a:xfrm>
            <a:custGeom>
              <a:avLst/>
              <a:gdLst>
                <a:gd name="T0" fmla="*/ 0 w 109"/>
                <a:gd name="T1" fmla="*/ 0 h 178"/>
                <a:gd name="T2" fmla="*/ 1 w 109"/>
                <a:gd name="T3" fmla="*/ 119 h 178"/>
                <a:gd name="T4" fmla="*/ 109 w 109"/>
                <a:gd name="T5" fmla="*/ 178 h 178"/>
                <a:gd name="T6" fmla="*/ 109 w 109"/>
                <a:gd name="T7" fmla="*/ 56 h 178"/>
                <a:gd name="T8" fmla="*/ 0 w 109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78">
                  <a:moveTo>
                    <a:pt x="0" y="0"/>
                  </a:moveTo>
                  <a:lnTo>
                    <a:pt x="1" y="119"/>
                  </a:lnTo>
                  <a:lnTo>
                    <a:pt x="109" y="178"/>
                  </a:lnTo>
                  <a:lnTo>
                    <a:pt x="109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18"/>
            <p:cNvSpPr>
              <a:spLocks/>
            </p:cNvSpPr>
            <p:nvPr/>
          </p:nvSpPr>
          <p:spPr bwMode="auto">
            <a:xfrm>
              <a:off x="1360488" y="1978740"/>
              <a:ext cx="63500" cy="98425"/>
            </a:xfrm>
            <a:custGeom>
              <a:avLst/>
              <a:gdLst>
                <a:gd name="T0" fmla="*/ 0 w 120"/>
                <a:gd name="T1" fmla="*/ 0 h 188"/>
                <a:gd name="T2" fmla="*/ 0 w 120"/>
                <a:gd name="T3" fmla="*/ 123 h 188"/>
                <a:gd name="T4" fmla="*/ 120 w 120"/>
                <a:gd name="T5" fmla="*/ 188 h 188"/>
                <a:gd name="T6" fmla="*/ 119 w 120"/>
                <a:gd name="T7" fmla="*/ 62 h 188"/>
                <a:gd name="T8" fmla="*/ 0 w 120"/>
                <a:gd name="T9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88">
                  <a:moveTo>
                    <a:pt x="0" y="0"/>
                  </a:moveTo>
                  <a:lnTo>
                    <a:pt x="0" y="123"/>
                  </a:lnTo>
                  <a:lnTo>
                    <a:pt x="120" y="188"/>
                  </a:lnTo>
                  <a:lnTo>
                    <a:pt x="119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119"/>
            <p:cNvSpPr>
              <a:spLocks/>
            </p:cNvSpPr>
            <p:nvPr/>
          </p:nvSpPr>
          <p:spPr bwMode="auto">
            <a:xfrm>
              <a:off x="1438275" y="2037478"/>
              <a:ext cx="66675" cy="103187"/>
            </a:xfrm>
            <a:custGeom>
              <a:avLst/>
              <a:gdLst>
                <a:gd name="T0" fmla="*/ 124 w 124"/>
                <a:gd name="T1" fmla="*/ 65 h 195"/>
                <a:gd name="T2" fmla="*/ 0 w 124"/>
                <a:gd name="T3" fmla="*/ 0 h 195"/>
                <a:gd name="T4" fmla="*/ 1 w 124"/>
                <a:gd name="T5" fmla="*/ 127 h 195"/>
                <a:gd name="T6" fmla="*/ 123 w 124"/>
                <a:gd name="T7" fmla="*/ 195 h 195"/>
                <a:gd name="T8" fmla="*/ 124 w 124"/>
                <a:gd name="T9" fmla="*/ 6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95">
                  <a:moveTo>
                    <a:pt x="124" y="65"/>
                  </a:moveTo>
                  <a:lnTo>
                    <a:pt x="0" y="0"/>
                  </a:lnTo>
                  <a:lnTo>
                    <a:pt x="1" y="127"/>
                  </a:lnTo>
                  <a:lnTo>
                    <a:pt x="123" y="195"/>
                  </a:lnTo>
                  <a:lnTo>
                    <a:pt x="124" y="65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120"/>
            <p:cNvSpPr>
              <a:spLocks/>
            </p:cNvSpPr>
            <p:nvPr/>
          </p:nvSpPr>
          <p:spPr bwMode="auto">
            <a:xfrm>
              <a:off x="1360488" y="1913653"/>
              <a:ext cx="61912" cy="100012"/>
            </a:xfrm>
            <a:custGeom>
              <a:avLst/>
              <a:gdLst>
                <a:gd name="T0" fmla="*/ 119 w 119"/>
                <a:gd name="T1" fmla="*/ 189 h 189"/>
                <a:gd name="T2" fmla="*/ 119 w 119"/>
                <a:gd name="T3" fmla="*/ 55 h 189"/>
                <a:gd name="T4" fmla="*/ 0 w 119"/>
                <a:gd name="T5" fmla="*/ 0 h 189"/>
                <a:gd name="T6" fmla="*/ 0 w 119"/>
                <a:gd name="T7" fmla="*/ 128 h 189"/>
                <a:gd name="T8" fmla="*/ 119 w 119"/>
                <a:gd name="T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89">
                  <a:moveTo>
                    <a:pt x="119" y="189"/>
                  </a:moveTo>
                  <a:lnTo>
                    <a:pt x="119" y="55"/>
                  </a:lnTo>
                  <a:lnTo>
                    <a:pt x="0" y="0"/>
                  </a:lnTo>
                  <a:lnTo>
                    <a:pt x="0" y="128"/>
                  </a:lnTo>
                  <a:lnTo>
                    <a:pt x="119" y="1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121"/>
            <p:cNvSpPr>
              <a:spLocks/>
            </p:cNvSpPr>
            <p:nvPr/>
          </p:nvSpPr>
          <p:spPr bwMode="auto">
            <a:xfrm>
              <a:off x="1438275" y="1950165"/>
              <a:ext cx="66675" cy="104775"/>
            </a:xfrm>
            <a:custGeom>
              <a:avLst/>
              <a:gdLst>
                <a:gd name="T0" fmla="*/ 124 w 126"/>
                <a:gd name="T1" fmla="*/ 197 h 197"/>
                <a:gd name="T2" fmla="*/ 126 w 126"/>
                <a:gd name="T3" fmla="*/ 58 h 197"/>
                <a:gd name="T4" fmla="*/ 0 w 126"/>
                <a:gd name="T5" fmla="*/ 0 h 197"/>
                <a:gd name="T6" fmla="*/ 0 w 126"/>
                <a:gd name="T7" fmla="*/ 134 h 197"/>
                <a:gd name="T8" fmla="*/ 124 w 126"/>
                <a:gd name="T9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97">
                  <a:moveTo>
                    <a:pt x="124" y="197"/>
                  </a:moveTo>
                  <a:lnTo>
                    <a:pt x="126" y="58"/>
                  </a:lnTo>
                  <a:lnTo>
                    <a:pt x="0" y="0"/>
                  </a:lnTo>
                  <a:lnTo>
                    <a:pt x="0" y="134"/>
                  </a:lnTo>
                  <a:lnTo>
                    <a:pt x="124" y="197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122"/>
            <p:cNvSpPr>
              <a:spLocks/>
            </p:cNvSpPr>
            <p:nvPr/>
          </p:nvSpPr>
          <p:spPr bwMode="auto">
            <a:xfrm>
              <a:off x="1223963" y="1848565"/>
              <a:ext cx="49212" cy="87313"/>
            </a:xfrm>
            <a:custGeom>
              <a:avLst/>
              <a:gdLst>
                <a:gd name="T0" fmla="*/ 93 w 93"/>
                <a:gd name="T1" fmla="*/ 165 h 165"/>
                <a:gd name="T2" fmla="*/ 91 w 93"/>
                <a:gd name="T3" fmla="*/ 42 h 165"/>
                <a:gd name="T4" fmla="*/ 0 w 93"/>
                <a:gd name="T5" fmla="*/ 0 h 165"/>
                <a:gd name="T6" fmla="*/ 5 w 93"/>
                <a:gd name="T7" fmla="*/ 120 h 165"/>
                <a:gd name="T8" fmla="*/ 93 w 93"/>
                <a:gd name="T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65">
                  <a:moveTo>
                    <a:pt x="93" y="165"/>
                  </a:moveTo>
                  <a:lnTo>
                    <a:pt x="91" y="42"/>
                  </a:lnTo>
                  <a:lnTo>
                    <a:pt x="0" y="0"/>
                  </a:lnTo>
                  <a:lnTo>
                    <a:pt x="5" y="120"/>
                  </a:lnTo>
                  <a:lnTo>
                    <a:pt x="93" y="1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123"/>
            <p:cNvSpPr>
              <a:spLocks/>
            </p:cNvSpPr>
            <p:nvPr/>
          </p:nvSpPr>
          <p:spPr bwMode="auto">
            <a:xfrm>
              <a:off x="1609725" y="1826340"/>
              <a:ext cx="52388" cy="106363"/>
            </a:xfrm>
            <a:custGeom>
              <a:avLst/>
              <a:gdLst>
                <a:gd name="T0" fmla="*/ 1 w 99"/>
                <a:gd name="T1" fmla="*/ 0 h 200"/>
                <a:gd name="T2" fmla="*/ 0 w 99"/>
                <a:gd name="T3" fmla="*/ 155 h 200"/>
                <a:gd name="T4" fmla="*/ 97 w 99"/>
                <a:gd name="T5" fmla="*/ 200 h 200"/>
                <a:gd name="T6" fmla="*/ 99 w 99"/>
                <a:gd name="T7" fmla="*/ 45 h 200"/>
                <a:gd name="T8" fmla="*/ 1 w 99"/>
                <a:gd name="T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200">
                  <a:moveTo>
                    <a:pt x="1" y="0"/>
                  </a:moveTo>
                  <a:lnTo>
                    <a:pt x="0" y="155"/>
                  </a:lnTo>
                  <a:lnTo>
                    <a:pt x="97" y="200"/>
                  </a:lnTo>
                  <a:lnTo>
                    <a:pt x="99" y="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124"/>
            <p:cNvSpPr>
              <a:spLocks/>
            </p:cNvSpPr>
            <p:nvPr/>
          </p:nvSpPr>
          <p:spPr bwMode="auto">
            <a:xfrm>
              <a:off x="1522413" y="1888253"/>
              <a:ext cx="73025" cy="115887"/>
            </a:xfrm>
            <a:custGeom>
              <a:avLst/>
              <a:gdLst>
                <a:gd name="T0" fmla="*/ 137 w 137"/>
                <a:gd name="T1" fmla="*/ 64 h 218"/>
                <a:gd name="T2" fmla="*/ 1 w 137"/>
                <a:gd name="T3" fmla="*/ 0 h 218"/>
                <a:gd name="T4" fmla="*/ 0 w 137"/>
                <a:gd name="T5" fmla="*/ 155 h 218"/>
                <a:gd name="T6" fmla="*/ 137 w 137"/>
                <a:gd name="T7" fmla="*/ 218 h 218"/>
                <a:gd name="T8" fmla="*/ 137 w 137"/>
                <a:gd name="T9" fmla="*/ 6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218">
                  <a:moveTo>
                    <a:pt x="137" y="64"/>
                  </a:moveTo>
                  <a:lnTo>
                    <a:pt x="1" y="0"/>
                  </a:lnTo>
                  <a:lnTo>
                    <a:pt x="0" y="155"/>
                  </a:lnTo>
                  <a:lnTo>
                    <a:pt x="137" y="218"/>
                  </a:lnTo>
                  <a:lnTo>
                    <a:pt x="137" y="6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125"/>
            <p:cNvSpPr>
              <a:spLocks/>
            </p:cNvSpPr>
            <p:nvPr/>
          </p:nvSpPr>
          <p:spPr bwMode="auto">
            <a:xfrm>
              <a:off x="1522413" y="1785065"/>
              <a:ext cx="73025" cy="115888"/>
            </a:xfrm>
            <a:custGeom>
              <a:avLst/>
              <a:gdLst>
                <a:gd name="T0" fmla="*/ 136 w 137"/>
                <a:gd name="T1" fmla="*/ 218 h 218"/>
                <a:gd name="T2" fmla="*/ 137 w 137"/>
                <a:gd name="T3" fmla="*/ 63 h 218"/>
                <a:gd name="T4" fmla="*/ 1 w 137"/>
                <a:gd name="T5" fmla="*/ 0 h 218"/>
                <a:gd name="T6" fmla="*/ 0 w 137"/>
                <a:gd name="T7" fmla="*/ 156 h 218"/>
                <a:gd name="T8" fmla="*/ 136 w 137"/>
                <a:gd name="T9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218">
                  <a:moveTo>
                    <a:pt x="136" y="218"/>
                  </a:moveTo>
                  <a:lnTo>
                    <a:pt x="137" y="63"/>
                  </a:lnTo>
                  <a:lnTo>
                    <a:pt x="1" y="0"/>
                  </a:lnTo>
                  <a:lnTo>
                    <a:pt x="0" y="156"/>
                  </a:lnTo>
                  <a:lnTo>
                    <a:pt x="136" y="2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126"/>
            <p:cNvSpPr>
              <a:spLocks/>
            </p:cNvSpPr>
            <p:nvPr/>
          </p:nvSpPr>
          <p:spPr bwMode="auto">
            <a:xfrm>
              <a:off x="1609725" y="1929528"/>
              <a:ext cx="52388" cy="104775"/>
            </a:xfrm>
            <a:custGeom>
              <a:avLst/>
              <a:gdLst>
                <a:gd name="T0" fmla="*/ 0 w 97"/>
                <a:gd name="T1" fmla="*/ 0 h 199"/>
                <a:gd name="T2" fmla="*/ 0 w 97"/>
                <a:gd name="T3" fmla="*/ 155 h 199"/>
                <a:gd name="T4" fmla="*/ 96 w 97"/>
                <a:gd name="T5" fmla="*/ 199 h 199"/>
                <a:gd name="T6" fmla="*/ 97 w 97"/>
                <a:gd name="T7" fmla="*/ 46 h 199"/>
                <a:gd name="T8" fmla="*/ 0 w 97"/>
                <a:gd name="T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99">
                  <a:moveTo>
                    <a:pt x="0" y="0"/>
                  </a:moveTo>
                  <a:lnTo>
                    <a:pt x="0" y="155"/>
                  </a:lnTo>
                  <a:lnTo>
                    <a:pt x="96" y="199"/>
                  </a:lnTo>
                  <a:lnTo>
                    <a:pt x="97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127"/>
            <p:cNvSpPr>
              <a:spLocks/>
            </p:cNvSpPr>
            <p:nvPr/>
          </p:nvSpPr>
          <p:spPr bwMode="auto">
            <a:xfrm>
              <a:off x="1522413" y="1989853"/>
              <a:ext cx="71437" cy="111125"/>
            </a:xfrm>
            <a:custGeom>
              <a:avLst/>
              <a:gdLst>
                <a:gd name="T0" fmla="*/ 1 w 137"/>
                <a:gd name="T1" fmla="*/ 0 h 210"/>
                <a:gd name="T2" fmla="*/ 0 w 137"/>
                <a:gd name="T3" fmla="*/ 139 h 210"/>
                <a:gd name="T4" fmla="*/ 135 w 137"/>
                <a:gd name="T5" fmla="*/ 210 h 210"/>
                <a:gd name="T6" fmla="*/ 137 w 137"/>
                <a:gd name="T7" fmla="*/ 64 h 210"/>
                <a:gd name="T8" fmla="*/ 1 w 137"/>
                <a:gd name="T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210">
                  <a:moveTo>
                    <a:pt x="1" y="0"/>
                  </a:moveTo>
                  <a:lnTo>
                    <a:pt x="0" y="139"/>
                  </a:lnTo>
                  <a:lnTo>
                    <a:pt x="135" y="210"/>
                  </a:lnTo>
                  <a:lnTo>
                    <a:pt x="137" y="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128"/>
            <p:cNvSpPr>
              <a:spLocks/>
            </p:cNvSpPr>
            <p:nvPr/>
          </p:nvSpPr>
          <p:spPr bwMode="auto">
            <a:xfrm>
              <a:off x="1608138" y="2031128"/>
              <a:ext cx="52387" cy="103187"/>
            </a:xfrm>
            <a:custGeom>
              <a:avLst/>
              <a:gdLst>
                <a:gd name="T0" fmla="*/ 97 w 97"/>
                <a:gd name="T1" fmla="*/ 44 h 196"/>
                <a:gd name="T2" fmla="*/ 1 w 97"/>
                <a:gd name="T3" fmla="*/ 0 h 196"/>
                <a:gd name="T4" fmla="*/ 0 w 97"/>
                <a:gd name="T5" fmla="*/ 145 h 196"/>
                <a:gd name="T6" fmla="*/ 96 w 97"/>
                <a:gd name="T7" fmla="*/ 196 h 196"/>
                <a:gd name="T8" fmla="*/ 97 w 97"/>
                <a:gd name="T9" fmla="*/ 4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96">
                  <a:moveTo>
                    <a:pt x="97" y="44"/>
                  </a:moveTo>
                  <a:lnTo>
                    <a:pt x="1" y="0"/>
                  </a:lnTo>
                  <a:lnTo>
                    <a:pt x="0" y="145"/>
                  </a:lnTo>
                  <a:lnTo>
                    <a:pt x="96" y="196"/>
                  </a:lnTo>
                  <a:lnTo>
                    <a:pt x="97" y="4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129"/>
            <p:cNvSpPr>
              <a:spLocks/>
            </p:cNvSpPr>
            <p:nvPr/>
          </p:nvSpPr>
          <p:spPr bwMode="auto">
            <a:xfrm>
              <a:off x="1608138" y="2126378"/>
              <a:ext cx="50800" cy="98425"/>
            </a:xfrm>
            <a:custGeom>
              <a:avLst/>
              <a:gdLst>
                <a:gd name="T0" fmla="*/ 94 w 96"/>
                <a:gd name="T1" fmla="*/ 186 h 186"/>
                <a:gd name="T2" fmla="*/ 96 w 96"/>
                <a:gd name="T3" fmla="*/ 51 h 186"/>
                <a:gd name="T4" fmla="*/ 0 w 96"/>
                <a:gd name="T5" fmla="*/ 0 h 186"/>
                <a:gd name="T6" fmla="*/ 0 w 96"/>
                <a:gd name="T7" fmla="*/ 135 h 186"/>
                <a:gd name="T8" fmla="*/ 94 w 96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86">
                  <a:moveTo>
                    <a:pt x="94" y="186"/>
                  </a:moveTo>
                  <a:lnTo>
                    <a:pt x="96" y="51"/>
                  </a:lnTo>
                  <a:lnTo>
                    <a:pt x="0" y="0"/>
                  </a:lnTo>
                  <a:lnTo>
                    <a:pt x="0" y="135"/>
                  </a:lnTo>
                  <a:lnTo>
                    <a:pt x="94" y="186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30"/>
            <p:cNvSpPr>
              <a:spLocks/>
            </p:cNvSpPr>
            <p:nvPr/>
          </p:nvSpPr>
          <p:spPr bwMode="auto">
            <a:xfrm>
              <a:off x="1520825" y="2081928"/>
              <a:ext cx="73025" cy="107950"/>
            </a:xfrm>
            <a:custGeom>
              <a:avLst/>
              <a:gdLst>
                <a:gd name="T0" fmla="*/ 136 w 136"/>
                <a:gd name="T1" fmla="*/ 71 h 205"/>
                <a:gd name="T2" fmla="*/ 1 w 136"/>
                <a:gd name="T3" fmla="*/ 0 h 205"/>
                <a:gd name="T4" fmla="*/ 0 w 136"/>
                <a:gd name="T5" fmla="*/ 129 h 205"/>
                <a:gd name="T6" fmla="*/ 136 w 136"/>
                <a:gd name="T7" fmla="*/ 205 h 205"/>
                <a:gd name="T8" fmla="*/ 136 w 136"/>
                <a:gd name="T9" fmla="*/ 71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205">
                  <a:moveTo>
                    <a:pt x="136" y="71"/>
                  </a:moveTo>
                  <a:lnTo>
                    <a:pt x="1" y="0"/>
                  </a:lnTo>
                  <a:lnTo>
                    <a:pt x="0" y="129"/>
                  </a:lnTo>
                  <a:lnTo>
                    <a:pt x="136" y="205"/>
                  </a:lnTo>
                  <a:lnTo>
                    <a:pt x="136" y="7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131"/>
            <p:cNvSpPr>
              <a:spLocks/>
            </p:cNvSpPr>
            <p:nvPr/>
          </p:nvSpPr>
          <p:spPr bwMode="auto">
            <a:xfrm>
              <a:off x="1719263" y="1627903"/>
              <a:ext cx="55562" cy="103187"/>
            </a:xfrm>
            <a:custGeom>
              <a:avLst/>
              <a:gdLst>
                <a:gd name="T0" fmla="*/ 1 w 105"/>
                <a:gd name="T1" fmla="*/ 49 h 195"/>
                <a:gd name="T2" fmla="*/ 0 w 105"/>
                <a:gd name="T3" fmla="*/ 195 h 195"/>
                <a:gd name="T4" fmla="*/ 101 w 105"/>
                <a:gd name="T5" fmla="*/ 148 h 195"/>
                <a:gd name="T6" fmla="*/ 105 w 105"/>
                <a:gd name="T7" fmla="*/ 0 h 195"/>
                <a:gd name="T8" fmla="*/ 1 w 105"/>
                <a:gd name="T9" fmla="*/ 4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95">
                  <a:moveTo>
                    <a:pt x="1" y="49"/>
                  </a:moveTo>
                  <a:lnTo>
                    <a:pt x="0" y="195"/>
                  </a:lnTo>
                  <a:lnTo>
                    <a:pt x="101" y="148"/>
                  </a:lnTo>
                  <a:lnTo>
                    <a:pt x="105" y="0"/>
                  </a:lnTo>
                  <a:lnTo>
                    <a:pt x="1" y="4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132"/>
            <p:cNvSpPr>
              <a:spLocks/>
            </p:cNvSpPr>
            <p:nvPr/>
          </p:nvSpPr>
          <p:spPr bwMode="auto">
            <a:xfrm>
              <a:off x="1717675" y="1827928"/>
              <a:ext cx="53975" cy="106362"/>
            </a:xfrm>
            <a:custGeom>
              <a:avLst/>
              <a:gdLst>
                <a:gd name="T0" fmla="*/ 102 w 102"/>
                <a:gd name="T1" fmla="*/ 0 h 201"/>
                <a:gd name="T2" fmla="*/ 3 w 102"/>
                <a:gd name="T3" fmla="*/ 47 h 201"/>
                <a:gd name="T4" fmla="*/ 0 w 102"/>
                <a:gd name="T5" fmla="*/ 201 h 201"/>
                <a:gd name="T6" fmla="*/ 98 w 102"/>
                <a:gd name="T7" fmla="*/ 155 h 201"/>
                <a:gd name="T8" fmla="*/ 102 w 102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01">
                  <a:moveTo>
                    <a:pt x="102" y="0"/>
                  </a:moveTo>
                  <a:lnTo>
                    <a:pt x="3" y="47"/>
                  </a:lnTo>
                  <a:lnTo>
                    <a:pt x="0" y="201"/>
                  </a:lnTo>
                  <a:lnTo>
                    <a:pt x="98" y="15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133"/>
            <p:cNvSpPr>
              <a:spLocks/>
            </p:cNvSpPr>
            <p:nvPr/>
          </p:nvSpPr>
          <p:spPr bwMode="auto">
            <a:xfrm>
              <a:off x="1714500" y="1929528"/>
              <a:ext cx="53975" cy="106362"/>
            </a:xfrm>
            <a:custGeom>
              <a:avLst/>
              <a:gdLst>
                <a:gd name="T0" fmla="*/ 97 w 100"/>
                <a:gd name="T1" fmla="*/ 153 h 201"/>
                <a:gd name="T2" fmla="*/ 100 w 100"/>
                <a:gd name="T3" fmla="*/ 0 h 201"/>
                <a:gd name="T4" fmla="*/ 3 w 100"/>
                <a:gd name="T5" fmla="*/ 47 h 201"/>
                <a:gd name="T6" fmla="*/ 0 w 100"/>
                <a:gd name="T7" fmla="*/ 201 h 201"/>
                <a:gd name="T8" fmla="*/ 97 w 100"/>
                <a:gd name="T9" fmla="*/ 15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201">
                  <a:moveTo>
                    <a:pt x="97" y="153"/>
                  </a:moveTo>
                  <a:lnTo>
                    <a:pt x="100" y="0"/>
                  </a:lnTo>
                  <a:lnTo>
                    <a:pt x="3" y="47"/>
                  </a:lnTo>
                  <a:lnTo>
                    <a:pt x="0" y="201"/>
                  </a:lnTo>
                  <a:lnTo>
                    <a:pt x="97" y="1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134"/>
            <p:cNvSpPr>
              <a:spLocks/>
            </p:cNvSpPr>
            <p:nvPr/>
          </p:nvSpPr>
          <p:spPr bwMode="auto">
            <a:xfrm>
              <a:off x="1712913" y="2031128"/>
              <a:ext cx="53975" cy="103187"/>
            </a:xfrm>
            <a:custGeom>
              <a:avLst/>
              <a:gdLst>
                <a:gd name="T0" fmla="*/ 100 w 100"/>
                <a:gd name="T1" fmla="*/ 0 h 195"/>
                <a:gd name="T2" fmla="*/ 3 w 100"/>
                <a:gd name="T3" fmla="*/ 47 h 195"/>
                <a:gd name="T4" fmla="*/ 0 w 100"/>
                <a:gd name="T5" fmla="*/ 195 h 195"/>
                <a:gd name="T6" fmla="*/ 96 w 100"/>
                <a:gd name="T7" fmla="*/ 141 h 195"/>
                <a:gd name="T8" fmla="*/ 100 w 100"/>
                <a:gd name="T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95">
                  <a:moveTo>
                    <a:pt x="100" y="0"/>
                  </a:moveTo>
                  <a:lnTo>
                    <a:pt x="3" y="47"/>
                  </a:lnTo>
                  <a:lnTo>
                    <a:pt x="0" y="195"/>
                  </a:lnTo>
                  <a:lnTo>
                    <a:pt x="96" y="141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135"/>
            <p:cNvSpPr>
              <a:spLocks/>
            </p:cNvSpPr>
            <p:nvPr/>
          </p:nvSpPr>
          <p:spPr bwMode="auto">
            <a:xfrm>
              <a:off x="1719263" y="1726328"/>
              <a:ext cx="53975" cy="104775"/>
            </a:xfrm>
            <a:custGeom>
              <a:avLst/>
              <a:gdLst>
                <a:gd name="T0" fmla="*/ 2 w 103"/>
                <a:gd name="T1" fmla="*/ 45 h 198"/>
                <a:gd name="T2" fmla="*/ 0 w 103"/>
                <a:gd name="T3" fmla="*/ 198 h 198"/>
                <a:gd name="T4" fmla="*/ 99 w 103"/>
                <a:gd name="T5" fmla="*/ 153 h 198"/>
                <a:gd name="T6" fmla="*/ 103 w 103"/>
                <a:gd name="T7" fmla="*/ 0 h 198"/>
                <a:gd name="T8" fmla="*/ 2 w 103"/>
                <a:gd name="T9" fmla="*/ 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98">
                  <a:moveTo>
                    <a:pt x="2" y="45"/>
                  </a:moveTo>
                  <a:lnTo>
                    <a:pt x="0" y="198"/>
                  </a:lnTo>
                  <a:lnTo>
                    <a:pt x="99" y="153"/>
                  </a:lnTo>
                  <a:lnTo>
                    <a:pt x="103" y="0"/>
                  </a:lnTo>
                  <a:lnTo>
                    <a:pt x="2" y="4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136"/>
            <p:cNvSpPr>
              <a:spLocks/>
            </p:cNvSpPr>
            <p:nvPr/>
          </p:nvSpPr>
          <p:spPr bwMode="auto">
            <a:xfrm>
              <a:off x="2030413" y="1580278"/>
              <a:ext cx="61912" cy="104775"/>
            </a:xfrm>
            <a:custGeom>
              <a:avLst/>
              <a:gdLst>
                <a:gd name="T0" fmla="*/ 116 w 116"/>
                <a:gd name="T1" fmla="*/ 0 h 200"/>
                <a:gd name="T2" fmla="*/ 5 w 116"/>
                <a:gd name="T3" fmla="*/ 52 h 200"/>
                <a:gd name="T4" fmla="*/ 0 w 116"/>
                <a:gd name="T5" fmla="*/ 200 h 200"/>
                <a:gd name="T6" fmla="*/ 109 w 116"/>
                <a:gd name="T7" fmla="*/ 150 h 200"/>
                <a:gd name="T8" fmla="*/ 116 w 116"/>
                <a:gd name="T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200">
                  <a:moveTo>
                    <a:pt x="116" y="0"/>
                  </a:moveTo>
                  <a:lnTo>
                    <a:pt x="5" y="52"/>
                  </a:lnTo>
                  <a:lnTo>
                    <a:pt x="0" y="200"/>
                  </a:lnTo>
                  <a:lnTo>
                    <a:pt x="109" y="15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137"/>
            <p:cNvSpPr>
              <a:spLocks/>
            </p:cNvSpPr>
            <p:nvPr/>
          </p:nvSpPr>
          <p:spPr bwMode="auto">
            <a:xfrm>
              <a:off x="2033588" y="1478678"/>
              <a:ext cx="61912" cy="109537"/>
            </a:xfrm>
            <a:custGeom>
              <a:avLst/>
              <a:gdLst>
                <a:gd name="T0" fmla="*/ 110 w 118"/>
                <a:gd name="T1" fmla="*/ 157 h 208"/>
                <a:gd name="T2" fmla="*/ 118 w 118"/>
                <a:gd name="T3" fmla="*/ 0 h 208"/>
                <a:gd name="T4" fmla="*/ 5 w 118"/>
                <a:gd name="T5" fmla="*/ 52 h 208"/>
                <a:gd name="T6" fmla="*/ 0 w 118"/>
                <a:gd name="T7" fmla="*/ 208 h 208"/>
                <a:gd name="T8" fmla="*/ 110 w 118"/>
                <a:gd name="T9" fmla="*/ 15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208">
                  <a:moveTo>
                    <a:pt x="110" y="157"/>
                  </a:moveTo>
                  <a:lnTo>
                    <a:pt x="118" y="0"/>
                  </a:lnTo>
                  <a:lnTo>
                    <a:pt x="5" y="52"/>
                  </a:lnTo>
                  <a:lnTo>
                    <a:pt x="0" y="208"/>
                  </a:lnTo>
                  <a:lnTo>
                    <a:pt x="110" y="15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138"/>
            <p:cNvSpPr>
              <a:spLocks/>
            </p:cNvSpPr>
            <p:nvPr/>
          </p:nvSpPr>
          <p:spPr bwMode="auto">
            <a:xfrm>
              <a:off x="2106613" y="1446928"/>
              <a:ext cx="57150" cy="107950"/>
            </a:xfrm>
            <a:custGeom>
              <a:avLst/>
              <a:gdLst>
                <a:gd name="T0" fmla="*/ 5 w 109"/>
                <a:gd name="T1" fmla="*/ 48 h 205"/>
                <a:gd name="T2" fmla="*/ 0 w 109"/>
                <a:gd name="T3" fmla="*/ 205 h 205"/>
                <a:gd name="T4" fmla="*/ 97 w 109"/>
                <a:gd name="T5" fmla="*/ 161 h 205"/>
                <a:gd name="T6" fmla="*/ 109 w 109"/>
                <a:gd name="T7" fmla="*/ 0 h 205"/>
                <a:gd name="T8" fmla="*/ 5 w 109"/>
                <a:gd name="T9" fmla="*/ 48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205">
                  <a:moveTo>
                    <a:pt x="5" y="48"/>
                  </a:moveTo>
                  <a:lnTo>
                    <a:pt x="0" y="205"/>
                  </a:lnTo>
                  <a:lnTo>
                    <a:pt x="97" y="161"/>
                  </a:lnTo>
                  <a:lnTo>
                    <a:pt x="109" y="0"/>
                  </a:lnTo>
                  <a:lnTo>
                    <a:pt x="5" y="4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139"/>
            <p:cNvSpPr>
              <a:spLocks/>
            </p:cNvSpPr>
            <p:nvPr/>
          </p:nvSpPr>
          <p:spPr bwMode="auto">
            <a:xfrm>
              <a:off x="2101850" y="1550115"/>
              <a:ext cx="55563" cy="101600"/>
            </a:xfrm>
            <a:custGeom>
              <a:avLst/>
              <a:gdLst>
                <a:gd name="T0" fmla="*/ 0 w 104"/>
                <a:gd name="T1" fmla="*/ 192 h 192"/>
                <a:gd name="T2" fmla="*/ 92 w 104"/>
                <a:gd name="T3" fmla="*/ 149 h 192"/>
                <a:gd name="T4" fmla="*/ 104 w 104"/>
                <a:gd name="T5" fmla="*/ 0 h 192"/>
                <a:gd name="T6" fmla="*/ 6 w 104"/>
                <a:gd name="T7" fmla="*/ 43 h 192"/>
                <a:gd name="T8" fmla="*/ 0 w 104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92">
                  <a:moveTo>
                    <a:pt x="0" y="192"/>
                  </a:moveTo>
                  <a:lnTo>
                    <a:pt x="92" y="149"/>
                  </a:lnTo>
                  <a:lnTo>
                    <a:pt x="104" y="0"/>
                  </a:lnTo>
                  <a:lnTo>
                    <a:pt x="6" y="43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140"/>
            <p:cNvSpPr>
              <a:spLocks/>
            </p:cNvSpPr>
            <p:nvPr/>
          </p:nvSpPr>
          <p:spPr bwMode="auto">
            <a:xfrm>
              <a:off x="2097088" y="1650128"/>
              <a:ext cx="52387" cy="101600"/>
            </a:xfrm>
            <a:custGeom>
              <a:avLst/>
              <a:gdLst>
                <a:gd name="T0" fmla="*/ 0 w 100"/>
                <a:gd name="T1" fmla="*/ 191 h 191"/>
                <a:gd name="T2" fmla="*/ 88 w 100"/>
                <a:gd name="T3" fmla="*/ 149 h 191"/>
                <a:gd name="T4" fmla="*/ 100 w 100"/>
                <a:gd name="T5" fmla="*/ 0 h 191"/>
                <a:gd name="T6" fmla="*/ 6 w 100"/>
                <a:gd name="T7" fmla="*/ 43 h 191"/>
                <a:gd name="T8" fmla="*/ 0 w 100"/>
                <a:gd name="T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91">
                  <a:moveTo>
                    <a:pt x="0" y="191"/>
                  </a:moveTo>
                  <a:lnTo>
                    <a:pt x="88" y="149"/>
                  </a:lnTo>
                  <a:lnTo>
                    <a:pt x="100" y="0"/>
                  </a:lnTo>
                  <a:lnTo>
                    <a:pt x="6" y="43"/>
                  </a:lnTo>
                  <a:lnTo>
                    <a:pt x="0" y="19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141"/>
            <p:cNvSpPr>
              <a:spLocks/>
            </p:cNvSpPr>
            <p:nvPr/>
          </p:nvSpPr>
          <p:spPr bwMode="auto">
            <a:xfrm>
              <a:off x="2027238" y="1678703"/>
              <a:ext cx="60325" cy="106362"/>
            </a:xfrm>
            <a:custGeom>
              <a:avLst/>
              <a:gdLst>
                <a:gd name="T0" fmla="*/ 106 w 113"/>
                <a:gd name="T1" fmla="*/ 150 h 201"/>
                <a:gd name="T2" fmla="*/ 113 w 113"/>
                <a:gd name="T3" fmla="*/ 0 h 201"/>
                <a:gd name="T4" fmla="*/ 5 w 113"/>
                <a:gd name="T5" fmla="*/ 51 h 201"/>
                <a:gd name="T6" fmla="*/ 0 w 113"/>
                <a:gd name="T7" fmla="*/ 201 h 201"/>
                <a:gd name="T8" fmla="*/ 106 w 113"/>
                <a:gd name="T9" fmla="*/ 15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201">
                  <a:moveTo>
                    <a:pt x="106" y="150"/>
                  </a:moveTo>
                  <a:lnTo>
                    <a:pt x="113" y="0"/>
                  </a:lnTo>
                  <a:lnTo>
                    <a:pt x="5" y="51"/>
                  </a:lnTo>
                  <a:lnTo>
                    <a:pt x="0" y="201"/>
                  </a:lnTo>
                  <a:lnTo>
                    <a:pt x="106" y="15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142"/>
            <p:cNvSpPr>
              <a:spLocks/>
            </p:cNvSpPr>
            <p:nvPr/>
          </p:nvSpPr>
          <p:spPr bwMode="auto">
            <a:xfrm>
              <a:off x="1960563" y="1512015"/>
              <a:ext cx="60325" cy="109538"/>
            </a:xfrm>
            <a:custGeom>
              <a:avLst/>
              <a:gdLst>
                <a:gd name="T0" fmla="*/ 109 w 114"/>
                <a:gd name="T1" fmla="*/ 156 h 205"/>
                <a:gd name="T2" fmla="*/ 114 w 114"/>
                <a:gd name="T3" fmla="*/ 0 h 205"/>
                <a:gd name="T4" fmla="*/ 5 w 114"/>
                <a:gd name="T5" fmla="*/ 51 h 205"/>
                <a:gd name="T6" fmla="*/ 0 w 114"/>
                <a:gd name="T7" fmla="*/ 205 h 205"/>
                <a:gd name="T8" fmla="*/ 109 w 114"/>
                <a:gd name="T9" fmla="*/ 15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05">
                  <a:moveTo>
                    <a:pt x="109" y="156"/>
                  </a:moveTo>
                  <a:lnTo>
                    <a:pt x="114" y="0"/>
                  </a:lnTo>
                  <a:lnTo>
                    <a:pt x="5" y="51"/>
                  </a:lnTo>
                  <a:lnTo>
                    <a:pt x="0" y="205"/>
                  </a:lnTo>
                  <a:lnTo>
                    <a:pt x="109" y="15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143"/>
            <p:cNvSpPr>
              <a:spLocks/>
            </p:cNvSpPr>
            <p:nvPr/>
          </p:nvSpPr>
          <p:spPr bwMode="auto">
            <a:xfrm>
              <a:off x="1785938" y="1686640"/>
              <a:ext cx="73025" cy="114300"/>
            </a:xfrm>
            <a:custGeom>
              <a:avLst/>
              <a:gdLst>
                <a:gd name="T0" fmla="*/ 138 w 138"/>
                <a:gd name="T1" fmla="*/ 0 h 216"/>
                <a:gd name="T2" fmla="*/ 4 w 138"/>
                <a:gd name="T3" fmla="*/ 61 h 216"/>
                <a:gd name="T4" fmla="*/ 0 w 138"/>
                <a:gd name="T5" fmla="*/ 216 h 216"/>
                <a:gd name="T6" fmla="*/ 135 w 138"/>
                <a:gd name="T7" fmla="*/ 152 h 216"/>
                <a:gd name="T8" fmla="*/ 138 w 138"/>
                <a:gd name="T9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216">
                  <a:moveTo>
                    <a:pt x="138" y="0"/>
                  </a:moveTo>
                  <a:lnTo>
                    <a:pt x="4" y="61"/>
                  </a:lnTo>
                  <a:lnTo>
                    <a:pt x="0" y="216"/>
                  </a:lnTo>
                  <a:lnTo>
                    <a:pt x="135" y="152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144"/>
            <p:cNvSpPr>
              <a:spLocks/>
            </p:cNvSpPr>
            <p:nvPr/>
          </p:nvSpPr>
          <p:spPr bwMode="auto">
            <a:xfrm>
              <a:off x="1789113" y="1588215"/>
              <a:ext cx="73025" cy="111125"/>
            </a:xfrm>
            <a:custGeom>
              <a:avLst/>
              <a:gdLst>
                <a:gd name="T0" fmla="*/ 3 w 138"/>
                <a:gd name="T1" fmla="*/ 62 h 210"/>
                <a:gd name="T2" fmla="*/ 0 w 138"/>
                <a:gd name="T3" fmla="*/ 210 h 210"/>
                <a:gd name="T4" fmla="*/ 135 w 138"/>
                <a:gd name="T5" fmla="*/ 150 h 210"/>
                <a:gd name="T6" fmla="*/ 138 w 138"/>
                <a:gd name="T7" fmla="*/ 0 h 210"/>
                <a:gd name="T8" fmla="*/ 3 w 138"/>
                <a:gd name="T9" fmla="*/ 6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210">
                  <a:moveTo>
                    <a:pt x="3" y="62"/>
                  </a:moveTo>
                  <a:lnTo>
                    <a:pt x="0" y="210"/>
                  </a:lnTo>
                  <a:lnTo>
                    <a:pt x="135" y="150"/>
                  </a:lnTo>
                  <a:lnTo>
                    <a:pt x="138" y="0"/>
                  </a:lnTo>
                  <a:lnTo>
                    <a:pt x="3" y="6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145"/>
            <p:cNvSpPr>
              <a:spLocks/>
            </p:cNvSpPr>
            <p:nvPr/>
          </p:nvSpPr>
          <p:spPr bwMode="auto">
            <a:xfrm>
              <a:off x="1874838" y="1646953"/>
              <a:ext cx="69850" cy="111125"/>
            </a:xfrm>
            <a:custGeom>
              <a:avLst/>
              <a:gdLst>
                <a:gd name="T0" fmla="*/ 4 w 133"/>
                <a:gd name="T1" fmla="*/ 59 h 210"/>
                <a:gd name="T2" fmla="*/ 0 w 133"/>
                <a:gd name="T3" fmla="*/ 210 h 210"/>
                <a:gd name="T4" fmla="*/ 127 w 133"/>
                <a:gd name="T5" fmla="*/ 152 h 210"/>
                <a:gd name="T6" fmla="*/ 133 w 133"/>
                <a:gd name="T7" fmla="*/ 0 h 210"/>
                <a:gd name="T8" fmla="*/ 4 w 133"/>
                <a:gd name="T9" fmla="*/ 5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210">
                  <a:moveTo>
                    <a:pt x="4" y="59"/>
                  </a:moveTo>
                  <a:lnTo>
                    <a:pt x="0" y="210"/>
                  </a:lnTo>
                  <a:lnTo>
                    <a:pt x="127" y="152"/>
                  </a:lnTo>
                  <a:lnTo>
                    <a:pt x="133" y="0"/>
                  </a:lnTo>
                  <a:lnTo>
                    <a:pt x="4" y="5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146"/>
            <p:cNvSpPr>
              <a:spLocks/>
            </p:cNvSpPr>
            <p:nvPr/>
          </p:nvSpPr>
          <p:spPr bwMode="auto">
            <a:xfrm>
              <a:off x="1954213" y="1712040"/>
              <a:ext cx="61912" cy="107950"/>
            </a:xfrm>
            <a:custGeom>
              <a:avLst/>
              <a:gdLst>
                <a:gd name="T0" fmla="*/ 116 w 116"/>
                <a:gd name="T1" fmla="*/ 0 h 204"/>
                <a:gd name="T2" fmla="*/ 5 w 116"/>
                <a:gd name="T3" fmla="*/ 51 h 204"/>
                <a:gd name="T4" fmla="*/ 0 w 116"/>
                <a:gd name="T5" fmla="*/ 204 h 204"/>
                <a:gd name="T6" fmla="*/ 112 w 116"/>
                <a:gd name="T7" fmla="*/ 151 h 204"/>
                <a:gd name="T8" fmla="*/ 116 w 116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204">
                  <a:moveTo>
                    <a:pt x="116" y="0"/>
                  </a:moveTo>
                  <a:lnTo>
                    <a:pt x="5" y="51"/>
                  </a:lnTo>
                  <a:lnTo>
                    <a:pt x="0" y="204"/>
                  </a:lnTo>
                  <a:lnTo>
                    <a:pt x="112" y="151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147"/>
            <p:cNvSpPr>
              <a:spLocks/>
            </p:cNvSpPr>
            <p:nvPr/>
          </p:nvSpPr>
          <p:spPr bwMode="auto">
            <a:xfrm>
              <a:off x="1957388" y="1613615"/>
              <a:ext cx="60325" cy="106363"/>
            </a:xfrm>
            <a:custGeom>
              <a:avLst/>
              <a:gdLst>
                <a:gd name="T0" fmla="*/ 6 w 115"/>
                <a:gd name="T1" fmla="*/ 49 h 200"/>
                <a:gd name="T2" fmla="*/ 0 w 115"/>
                <a:gd name="T3" fmla="*/ 200 h 200"/>
                <a:gd name="T4" fmla="*/ 112 w 115"/>
                <a:gd name="T5" fmla="*/ 150 h 200"/>
                <a:gd name="T6" fmla="*/ 115 w 115"/>
                <a:gd name="T7" fmla="*/ 0 h 200"/>
                <a:gd name="T8" fmla="*/ 6 w 115"/>
                <a:gd name="T9" fmla="*/ 4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200">
                  <a:moveTo>
                    <a:pt x="6" y="49"/>
                  </a:moveTo>
                  <a:lnTo>
                    <a:pt x="0" y="200"/>
                  </a:lnTo>
                  <a:lnTo>
                    <a:pt x="112" y="150"/>
                  </a:lnTo>
                  <a:lnTo>
                    <a:pt x="115" y="0"/>
                  </a:lnTo>
                  <a:lnTo>
                    <a:pt x="6" y="4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148"/>
            <p:cNvSpPr>
              <a:spLocks/>
            </p:cNvSpPr>
            <p:nvPr/>
          </p:nvSpPr>
          <p:spPr bwMode="auto">
            <a:xfrm>
              <a:off x="1878013" y="1548528"/>
              <a:ext cx="68262" cy="111125"/>
            </a:xfrm>
            <a:custGeom>
              <a:avLst/>
              <a:gdLst>
                <a:gd name="T0" fmla="*/ 2 w 131"/>
                <a:gd name="T1" fmla="*/ 60 h 210"/>
                <a:gd name="T2" fmla="*/ 0 w 131"/>
                <a:gd name="T3" fmla="*/ 210 h 210"/>
                <a:gd name="T4" fmla="*/ 129 w 131"/>
                <a:gd name="T5" fmla="*/ 151 h 210"/>
                <a:gd name="T6" fmla="*/ 131 w 131"/>
                <a:gd name="T7" fmla="*/ 0 h 210"/>
                <a:gd name="T8" fmla="*/ 2 w 131"/>
                <a:gd name="T9" fmla="*/ 6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10">
                  <a:moveTo>
                    <a:pt x="2" y="60"/>
                  </a:moveTo>
                  <a:lnTo>
                    <a:pt x="0" y="210"/>
                  </a:lnTo>
                  <a:lnTo>
                    <a:pt x="129" y="151"/>
                  </a:lnTo>
                  <a:lnTo>
                    <a:pt x="131" y="0"/>
                  </a:lnTo>
                  <a:lnTo>
                    <a:pt x="2" y="6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149"/>
            <p:cNvSpPr>
              <a:spLocks/>
            </p:cNvSpPr>
            <p:nvPr/>
          </p:nvSpPr>
          <p:spPr bwMode="auto">
            <a:xfrm>
              <a:off x="1951038" y="1812053"/>
              <a:ext cx="61912" cy="107950"/>
            </a:xfrm>
            <a:custGeom>
              <a:avLst/>
              <a:gdLst>
                <a:gd name="T0" fmla="*/ 4 w 116"/>
                <a:gd name="T1" fmla="*/ 54 h 205"/>
                <a:gd name="T2" fmla="*/ 0 w 116"/>
                <a:gd name="T3" fmla="*/ 205 h 205"/>
                <a:gd name="T4" fmla="*/ 110 w 116"/>
                <a:gd name="T5" fmla="*/ 149 h 205"/>
                <a:gd name="T6" fmla="*/ 116 w 116"/>
                <a:gd name="T7" fmla="*/ 0 h 205"/>
                <a:gd name="T8" fmla="*/ 4 w 116"/>
                <a:gd name="T9" fmla="*/ 5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205">
                  <a:moveTo>
                    <a:pt x="4" y="54"/>
                  </a:moveTo>
                  <a:lnTo>
                    <a:pt x="0" y="205"/>
                  </a:lnTo>
                  <a:lnTo>
                    <a:pt x="110" y="149"/>
                  </a:lnTo>
                  <a:lnTo>
                    <a:pt x="116" y="0"/>
                  </a:lnTo>
                  <a:lnTo>
                    <a:pt x="4" y="5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150"/>
            <p:cNvSpPr>
              <a:spLocks/>
            </p:cNvSpPr>
            <p:nvPr/>
          </p:nvSpPr>
          <p:spPr bwMode="auto">
            <a:xfrm>
              <a:off x="2024063" y="1777128"/>
              <a:ext cx="58737" cy="106362"/>
            </a:xfrm>
            <a:custGeom>
              <a:avLst/>
              <a:gdLst>
                <a:gd name="T0" fmla="*/ 6 w 110"/>
                <a:gd name="T1" fmla="*/ 51 h 200"/>
                <a:gd name="T2" fmla="*/ 0 w 110"/>
                <a:gd name="T3" fmla="*/ 200 h 200"/>
                <a:gd name="T4" fmla="*/ 103 w 110"/>
                <a:gd name="T5" fmla="*/ 148 h 200"/>
                <a:gd name="T6" fmla="*/ 110 w 110"/>
                <a:gd name="T7" fmla="*/ 0 h 200"/>
                <a:gd name="T8" fmla="*/ 6 w 110"/>
                <a:gd name="T9" fmla="*/ 5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00">
                  <a:moveTo>
                    <a:pt x="6" y="51"/>
                  </a:moveTo>
                  <a:lnTo>
                    <a:pt x="0" y="200"/>
                  </a:lnTo>
                  <a:lnTo>
                    <a:pt x="103" y="148"/>
                  </a:lnTo>
                  <a:lnTo>
                    <a:pt x="110" y="0"/>
                  </a:lnTo>
                  <a:lnTo>
                    <a:pt x="6" y="5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151"/>
            <p:cNvSpPr>
              <a:spLocks/>
            </p:cNvSpPr>
            <p:nvPr/>
          </p:nvSpPr>
          <p:spPr bwMode="auto">
            <a:xfrm>
              <a:off x="1781175" y="1888253"/>
              <a:ext cx="74613" cy="114300"/>
            </a:xfrm>
            <a:custGeom>
              <a:avLst/>
              <a:gdLst>
                <a:gd name="T0" fmla="*/ 139 w 139"/>
                <a:gd name="T1" fmla="*/ 0 h 217"/>
                <a:gd name="T2" fmla="*/ 3 w 139"/>
                <a:gd name="T3" fmla="*/ 65 h 217"/>
                <a:gd name="T4" fmla="*/ 0 w 139"/>
                <a:gd name="T5" fmla="*/ 217 h 217"/>
                <a:gd name="T6" fmla="*/ 135 w 139"/>
                <a:gd name="T7" fmla="*/ 151 h 217"/>
                <a:gd name="T8" fmla="*/ 139 w 139"/>
                <a:gd name="T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217">
                  <a:moveTo>
                    <a:pt x="139" y="0"/>
                  </a:moveTo>
                  <a:lnTo>
                    <a:pt x="3" y="65"/>
                  </a:lnTo>
                  <a:lnTo>
                    <a:pt x="0" y="217"/>
                  </a:lnTo>
                  <a:lnTo>
                    <a:pt x="135" y="151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152"/>
            <p:cNvSpPr>
              <a:spLocks/>
            </p:cNvSpPr>
            <p:nvPr/>
          </p:nvSpPr>
          <p:spPr bwMode="auto">
            <a:xfrm>
              <a:off x="1871663" y="1748553"/>
              <a:ext cx="69850" cy="111125"/>
            </a:xfrm>
            <a:custGeom>
              <a:avLst/>
              <a:gdLst>
                <a:gd name="T0" fmla="*/ 4 w 131"/>
                <a:gd name="T1" fmla="*/ 59 h 211"/>
                <a:gd name="T2" fmla="*/ 0 w 131"/>
                <a:gd name="T3" fmla="*/ 211 h 211"/>
                <a:gd name="T4" fmla="*/ 125 w 131"/>
                <a:gd name="T5" fmla="*/ 151 h 211"/>
                <a:gd name="T6" fmla="*/ 131 w 131"/>
                <a:gd name="T7" fmla="*/ 0 h 211"/>
                <a:gd name="T8" fmla="*/ 4 w 131"/>
                <a:gd name="T9" fmla="*/ 5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11">
                  <a:moveTo>
                    <a:pt x="4" y="59"/>
                  </a:moveTo>
                  <a:lnTo>
                    <a:pt x="0" y="211"/>
                  </a:lnTo>
                  <a:lnTo>
                    <a:pt x="125" y="151"/>
                  </a:lnTo>
                  <a:lnTo>
                    <a:pt x="131" y="0"/>
                  </a:lnTo>
                  <a:lnTo>
                    <a:pt x="4" y="5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153"/>
            <p:cNvSpPr>
              <a:spLocks/>
            </p:cNvSpPr>
            <p:nvPr/>
          </p:nvSpPr>
          <p:spPr bwMode="auto">
            <a:xfrm>
              <a:off x="1784350" y="1786653"/>
              <a:ext cx="73025" cy="114300"/>
            </a:xfrm>
            <a:custGeom>
              <a:avLst/>
              <a:gdLst>
                <a:gd name="T0" fmla="*/ 0 w 140"/>
                <a:gd name="T1" fmla="*/ 217 h 217"/>
                <a:gd name="T2" fmla="*/ 136 w 140"/>
                <a:gd name="T3" fmla="*/ 154 h 217"/>
                <a:gd name="T4" fmla="*/ 140 w 140"/>
                <a:gd name="T5" fmla="*/ 0 h 217"/>
                <a:gd name="T6" fmla="*/ 4 w 140"/>
                <a:gd name="T7" fmla="*/ 65 h 217"/>
                <a:gd name="T8" fmla="*/ 0 w 140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217">
                  <a:moveTo>
                    <a:pt x="0" y="217"/>
                  </a:moveTo>
                  <a:lnTo>
                    <a:pt x="136" y="154"/>
                  </a:lnTo>
                  <a:lnTo>
                    <a:pt x="140" y="0"/>
                  </a:lnTo>
                  <a:lnTo>
                    <a:pt x="4" y="65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154"/>
            <p:cNvSpPr>
              <a:spLocks/>
            </p:cNvSpPr>
            <p:nvPr/>
          </p:nvSpPr>
          <p:spPr bwMode="auto">
            <a:xfrm>
              <a:off x="1868488" y="1945403"/>
              <a:ext cx="66675" cy="104775"/>
            </a:xfrm>
            <a:custGeom>
              <a:avLst/>
              <a:gdLst>
                <a:gd name="T0" fmla="*/ 3 w 126"/>
                <a:gd name="T1" fmla="*/ 61 h 197"/>
                <a:gd name="T2" fmla="*/ 0 w 126"/>
                <a:gd name="T3" fmla="*/ 197 h 197"/>
                <a:gd name="T4" fmla="*/ 121 w 126"/>
                <a:gd name="T5" fmla="*/ 130 h 197"/>
                <a:gd name="T6" fmla="*/ 126 w 126"/>
                <a:gd name="T7" fmla="*/ 0 h 197"/>
                <a:gd name="T8" fmla="*/ 3 w 126"/>
                <a:gd name="T9" fmla="*/ 61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97">
                  <a:moveTo>
                    <a:pt x="3" y="61"/>
                  </a:moveTo>
                  <a:lnTo>
                    <a:pt x="0" y="197"/>
                  </a:lnTo>
                  <a:lnTo>
                    <a:pt x="121" y="130"/>
                  </a:lnTo>
                  <a:lnTo>
                    <a:pt x="126" y="0"/>
                  </a:lnTo>
                  <a:lnTo>
                    <a:pt x="3" y="6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155"/>
            <p:cNvSpPr>
              <a:spLocks/>
            </p:cNvSpPr>
            <p:nvPr/>
          </p:nvSpPr>
          <p:spPr bwMode="auto">
            <a:xfrm>
              <a:off x="1779588" y="1986678"/>
              <a:ext cx="73025" cy="111125"/>
            </a:xfrm>
            <a:custGeom>
              <a:avLst/>
              <a:gdLst>
                <a:gd name="T0" fmla="*/ 139 w 139"/>
                <a:gd name="T1" fmla="*/ 0 h 210"/>
                <a:gd name="T2" fmla="*/ 4 w 139"/>
                <a:gd name="T3" fmla="*/ 67 h 210"/>
                <a:gd name="T4" fmla="*/ 0 w 139"/>
                <a:gd name="T5" fmla="*/ 210 h 210"/>
                <a:gd name="T6" fmla="*/ 134 w 139"/>
                <a:gd name="T7" fmla="*/ 136 h 210"/>
                <a:gd name="T8" fmla="*/ 139 w 139"/>
                <a:gd name="T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210">
                  <a:moveTo>
                    <a:pt x="139" y="0"/>
                  </a:moveTo>
                  <a:lnTo>
                    <a:pt x="4" y="67"/>
                  </a:lnTo>
                  <a:lnTo>
                    <a:pt x="0" y="210"/>
                  </a:lnTo>
                  <a:lnTo>
                    <a:pt x="134" y="136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156"/>
            <p:cNvSpPr>
              <a:spLocks/>
            </p:cNvSpPr>
            <p:nvPr/>
          </p:nvSpPr>
          <p:spPr bwMode="auto">
            <a:xfrm>
              <a:off x="2017713" y="1951753"/>
              <a:ext cx="57150" cy="95250"/>
            </a:xfrm>
            <a:custGeom>
              <a:avLst/>
              <a:gdLst>
                <a:gd name="T0" fmla="*/ 4 w 106"/>
                <a:gd name="T1" fmla="*/ 56 h 180"/>
                <a:gd name="T2" fmla="*/ 0 w 106"/>
                <a:gd name="T3" fmla="*/ 180 h 180"/>
                <a:gd name="T4" fmla="*/ 101 w 106"/>
                <a:gd name="T5" fmla="*/ 121 h 180"/>
                <a:gd name="T6" fmla="*/ 106 w 106"/>
                <a:gd name="T7" fmla="*/ 0 h 180"/>
                <a:gd name="T8" fmla="*/ 4 w 106"/>
                <a:gd name="T9" fmla="*/ 56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80">
                  <a:moveTo>
                    <a:pt x="4" y="56"/>
                  </a:moveTo>
                  <a:lnTo>
                    <a:pt x="0" y="180"/>
                  </a:lnTo>
                  <a:lnTo>
                    <a:pt x="101" y="121"/>
                  </a:lnTo>
                  <a:lnTo>
                    <a:pt x="106" y="0"/>
                  </a:lnTo>
                  <a:lnTo>
                    <a:pt x="4" y="5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157"/>
            <p:cNvSpPr>
              <a:spLocks/>
            </p:cNvSpPr>
            <p:nvPr/>
          </p:nvSpPr>
          <p:spPr bwMode="auto">
            <a:xfrm>
              <a:off x="1944688" y="1989853"/>
              <a:ext cx="61912" cy="101600"/>
            </a:xfrm>
            <a:custGeom>
              <a:avLst/>
              <a:gdLst>
                <a:gd name="T0" fmla="*/ 115 w 115"/>
                <a:gd name="T1" fmla="*/ 0 h 193"/>
                <a:gd name="T2" fmla="*/ 4 w 115"/>
                <a:gd name="T3" fmla="*/ 62 h 193"/>
                <a:gd name="T4" fmla="*/ 0 w 115"/>
                <a:gd name="T5" fmla="*/ 193 h 193"/>
                <a:gd name="T6" fmla="*/ 112 w 115"/>
                <a:gd name="T7" fmla="*/ 125 h 193"/>
                <a:gd name="T8" fmla="*/ 115 w 115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93">
                  <a:moveTo>
                    <a:pt x="115" y="0"/>
                  </a:moveTo>
                  <a:lnTo>
                    <a:pt x="4" y="62"/>
                  </a:lnTo>
                  <a:lnTo>
                    <a:pt x="0" y="193"/>
                  </a:lnTo>
                  <a:lnTo>
                    <a:pt x="112" y="12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158"/>
            <p:cNvSpPr>
              <a:spLocks/>
            </p:cNvSpPr>
            <p:nvPr/>
          </p:nvSpPr>
          <p:spPr bwMode="auto">
            <a:xfrm>
              <a:off x="1947863" y="1908890"/>
              <a:ext cx="61912" cy="96838"/>
            </a:xfrm>
            <a:custGeom>
              <a:avLst/>
              <a:gdLst>
                <a:gd name="T0" fmla="*/ 0 w 116"/>
                <a:gd name="T1" fmla="*/ 184 h 184"/>
                <a:gd name="T2" fmla="*/ 110 w 116"/>
                <a:gd name="T3" fmla="*/ 122 h 184"/>
                <a:gd name="T4" fmla="*/ 116 w 116"/>
                <a:gd name="T5" fmla="*/ 0 h 184"/>
                <a:gd name="T6" fmla="*/ 5 w 116"/>
                <a:gd name="T7" fmla="*/ 55 h 184"/>
                <a:gd name="T8" fmla="*/ 0 w 116"/>
                <a:gd name="T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84">
                  <a:moveTo>
                    <a:pt x="0" y="184"/>
                  </a:moveTo>
                  <a:lnTo>
                    <a:pt x="110" y="122"/>
                  </a:lnTo>
                  <a:lnTo>
                    <a:pt x="116" y="0"/>
                  </a:lnTo>
                  <a:lnTo>
                    <a:pt x="5" y="55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159"/>
            <p:cNvSpPr>
              <a:spLocks/>
            </p:cNvSpPr>
            <p:nvPr/>
          </p:nvSpPr>
          <p:spPr bwMode="auto">
            <a:xfrm>
              <a:off x="1866900" y="2031128"/>
              <a:ext cx="65088" cy="106362"/>
            </a:xfrm>
            <a:custGeom>
              <a:avLst/>
              <a:gdLst>
                <a:gd name="T0" fmla="*/ 121 w 121"/>
                <a:gd name="T1" fmla="*/ 0 h 201"/>
                <a:gd name="T2" fmla="*/ 0 w 121"/>
                <a:gd name="T3" fmla="*/ 67 h 201"/>
                <a:gd name="T4" fmla="*/ 0 w 121"/>
                <a:gd name="T5" fmla="*/ 201 h 201"/>
                <a:gd name="T6" fmla="*/ 118 w 121"/>
                <a:gd name="T7" fmla="*/ 132 h 201"/>
                <a:gd name="T8" fmla="*/ 121 w 121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01">
                  <a:moveTo>
                    <a:pt x="121" y="0"/>
                  </a:moveTo>
                  <a:lnTo>
                    <a:pt x="0" y="67"/>
                  </a:lnTo>
                  <a:lnTo>
                    <a:pt x="0" y="201"/>
                  </a:lnTo>
                  <a:lnTo>
                    <a:pt x="118" y="132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160"/>
            <p:cNvSpPr>
              <a:spLocks/>
            </p:cNvSpPr>
            <p:nvPr/>
          </p:nvSpPr>
          <p:spPr bwMode="auto">
            <a:xfrm>
              <a:off x="2020888" y="1873965"/>
              <a:ext cx="57150" cy="92075"/>
            </a:xfrm>
            <a:custGeom>
              <a:avLst/>
              <a:gdLst>
                <a:gd name="T0" fmla="*/ 4 w 107"/>
                <a:gd name="T1" fmla="*/ 51 h 174"/>
                <a:gd name="T2" fmla="*/ 0 w 107"/>
                <a:gd name="T3" fmla="*/ 174 h 174"/>
                <a:gd name="T4" fmla="*/ 102 w 107"/>
                <a:gd name="T5" fmla="*/ 116 h 174"/>
                <a:gd name="T6" fmla="*/ 107 w 107"/>
                <a:gd name="T7" fmla="*/ 0 h 174"/>
                <a:gd name="T8" fmla="*/ 4 w 107"/>
                <a:gd name="T9" fmla="*/ 5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74">
                  <a:moveTo>
                    <a:pt x="4" y="51"/>
                  </a:moveTo>
                  <a:lnTo>
                    <a:pt x="0" y="174"/>
                  </a:lnTo>
                  <a:lnTo>
                    <a:pt x="102" y="116"/>
                  </a:lnTo>
                  <a:lnTo>
                    <a:pt x="107" y="0"/>
                  </a:lnTo>
                  <a:lnTo>
                    <a:pt x="4" y="5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Freeform 161"/>
            <p:cNvSpPr>
              <a:spLocks/>
            </p:cNvSpPr>
            <p:nvPr/>
          </p:nvSpPr>
          <p:spPr bwMode="auto">
            <a:xfrm>
              <a:off x="1870075" y="1846978"/>
              <a:ext cx="68263" cy="111125"/>
            </a:xfrm>
            <a:custGeom>
              <a:avLst/>
              <a:gdLst>
                <a:gd name="T0" fmla="*/ 124 w 129"/>
                <a:gd name="T1" fmla="*/ 150 h 210"/>
                <a:gd name="T2" fmla="*/ 129 w 129"/>
                <a:gd name="T3" fmla="*/ 0 h 210"/>
                <a:gd name="T4" fmla="*/ 4 w 129"/>
                <a:gd name="T5" fmla="*/ 60 h 210"/>
                <a:gd name="T6" fmla="*/ 0 w 129"/>
                <a:gd name="T7" fmla="*/ 210 h 210"/>
                <a:gd name="T8" fmla="*/ 124 w 129"/>
                <a:gd name="T9" fmla="*/ 1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210">
                  <a:moveTo>
                    <a:pt x="124" y="150"/>
                  </a:moveTo>
                  <a:lnTo>
                    <a:pt x="129" y="0"/>
                  </a:lnTo>
                  <a:lnTo>
                    <a:pt x="4" y="60"/>
                  </a:lnTo>
                  <a:lnTo>
                    <a:pt x="0" y="210"/>
                  </a:lnTo>
                  <a:lnTo>
                    <a:pt x="124" y="15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162"/>
            <p:cNvSpPr>
              <a:spLocks/>
            </p:cNvSpPr>
            <p:nvPr/>
          </p:nvSpPr>
          <p:spPr bwMode="auto">
            <a:xfrm>
              <a:off x="2087563" y="1845390"/>
              <a:ext cx="47625" cy="84138"/>
            </a:xfrm>
            <a:custGeom>
              <a:avLst/>
              <a:gdLst>
                <a:gd name="T0" fmla="*/ 80 w 90"/>
                <a:gd name="T1" fmla="*/ 114 h 159"/>
                <a:gd name="T2" fmla="*/ 90 w 90"/>
                <a:gd name="T3" fmla="*/ 0 h 159"/>
                <a:gd name="T4" fmla="*/ 5 w 90"/>
                <a:gd name="T5" fmla="*/ 43 h 159"/>
                <a:gd name="T6" fmla="*/ 0 w 90"/>
                <a:gd name="T7" fmla="*/ 159 h 159"/>
                <a:gd name="T8" fmla="*/ 80 w 90"/>
                <a:gd name="T9" fmla="*/ 11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59">
                  <a:moveTo>
                    <a:pt x="80" y="114"/>
                  </a:moveTo>
                  <a:lnTo>
                    <a:pt x="90" y="0"/>
                  </a:lnTo>
                  <a:lnTo>
                    <a:pt x="5" y="43"/>
                  </a:lnTo>
                  <a:lnTo>
                    <a:pt x="0" y="159"/>
                  </a:lnTo>
                  <a:lnTo>
                    <a:pt x="80" y="1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163"/>
            <p:cNvSpPr>
              <a:spLocks/>
            </p:cNvSpPr>
            <p:nvPr/>
          </p:nvSpPr>
          <p:spPr bwMode="auto">
            <a:xfrm>
              <a:off x="2092325" y="1748553"/>
              <a:ext cx="49213" cy="101600"/>
            </a:xfrm>
            <a:custGeom>
              <a:avLst/>
              <a:gdLst>
                <a:gd name="T0" fmla="*/ 8 w 95"/>
                <a:gd name="T1" fmla="*/ 42 h 191"/>
                <a:gd name="T2" fmla="*/ 0 w 95"/>
                <a:gd name="T3" fmla="*/ 191 h 191"/>
                <a:gd name="T4" fmla="*/ 84 w 95"/>
                <a:gd name="T5" fmla="*/ 149 h 191"/>
                <a:gd name="T6" fmla="*/ 95 w 95"/>
                <a:gd name="T7" fmla="*/ 0 h 191"/>
                <a:gd name="T8" fmla="*/ 8 w 95"/>
                <a:gd name="T9" fmla="*/ 4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91">
                  <a:moveTo>
                    <a:pt x="8" y="42"/>
                  </a:moveTo>
                  <a:lnTo>
                    <a:pt x="0" y="191"/>
                  </a:lnTo>
                  <a:lnTo>
                    <a:pt x="84" y="149"/>
                  </a:lnTo>
                  <a:lnTo>
                    <a:pt x="95" y="0"/>
                  </a:lnTo>
                  <a:lnTo>
                    <a:pt x="8" y="4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164"/>
            <p:cNvSpPr>
              <a:spLocks/>
            </p:cNvSpPr>
            <p:nvPr/>
          </p:nvSpPr>
          <p:spPr bwMode="auto">
            <a:xfrm>
              <a:off x="2084388" y="1920003"/>
              <a:ext cx="44450" cy="88900"/>
            </a:xfrm>
            <a:custGeom>
              <a:avLst/>
              <a:gdLst>
                <a:gd name="T0" fmla="*/ 4 w 85"/>
                <a:gd name="T1" fmla="*/ 46 h 167"/>
                <a:gd name="T2" fmla="*/ 0 w 85"/>
                <a:gd name="T3" fmla="*/ 167 h 167"/>
                <a:gd name="T4" fmla="*/ 76 w 85"/>
                <a:gd name="T5" fmla="*/ 120 h 167"/>
                <a:gd name="T6" fmla="*/ 85 w 85"/>
                <a:gd name="T7" fmla="*/ 0 h 167"/>
                <a:gd name="T8" fmla="*/ 4 w 85"/>
                <a:gd name="T9" fmla="*/ 4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67">
                  <a:moveTo>
                    <a:pt x="4" y="46"/>
                  </a:moveTo>
                  <a:lnTo>
                    <a:pt x="0" y="167"/>
                  </a:lnTo>
                  <a:lnTo>
                    <a:pt x="76" y="120"/>
                  </a:lnTo>
                  <a:lnTo>
                    <a:pt x="85" y="0"/>
                  </a:lnTo>
                  <a:lnTo>
                    <a:pt x="4" y="4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165"/>
            <p:cNvSpPr>
              <a:spLocks/>
            </p:cNvSpPr>
            <p:nvPr/>
          </p:nvSpPr>
          <p:spPr bwMode="auto">
            <a:xfrm>
              <a:off x="1776413" y="2075578"/>
              <a:ext cx="74612" cy="117475"/>
            </a:xfrm>
            <a:custGeom>
              <a:avLst/>
              <a:gdLst>
                <a:gd name="T0" fmla="*/ 5 w 140"/>
                <a:gd name="T1" fmla="*/ 76 h 221"/>
                <a:gd name="T2" fmla="*/ 0 w 140"/>
                <a:gd name="T3" fmla="*/ 221 h 221"/>
                <a:gd name="T4" fmla="*/ 138 w 140"/>
                <a:gd name="T5" fmla="*/ 138 h 221"/>
                <a:gd name="T6" fmla="*/ 140 w 140"/>
                <a:gd name="T7" fmla="*/ 0 h 221"/>
                <a:gd name="T8" fmla="*/ 5 w 140"/>
                <a:gd name="T9" fmla="*/ 76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221">
                  <a:moveTo>
                    <a:pt x="5" y="76"/>
                  </a:moveTo>
                  <a:lnTo>
                    <a:pt x="0" y="221"/>
                  </a:lnTo>
                  <a:lnTo>
                    <a:pt x="138" y="138"/>
                  </a:lnTo>
                  <a:lnTo>
                    <a:pt x="140" y="0"/>
                  </a:lnTo>
                  <a:lnTo>
                    <a:pt x="5" y="7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166"/>
            <p:cNvSpPr>
              <a:spLocks/>
            </p:cNvSpPr>
            <p:nvPr/>
          </p:nvSpPr>
          <p:spPr bwMode="auto">
            <a:xfrm>
              <a:off x="1709738" y="2124790"/>
              <a:ext cx="53975" cy="107950"/>
            </a:xfrm>
            <a:custGeom>
              <a:avLst/>
              <a:gdLst>
                <a:gd name="T0" fmla="*/ 0 w 102"/>
                <a:gd name="T1" fmla="*/ 204 h 204"/>
                <a:gd name="T2" fmla="*/ 99 w 102"/>
                <a:gd name="T3" fmla="*/ 144 h 204"/>
                <a:gd name="T4" fmla="*/ 102 w 102"/>
                <a:gd name="T5" fmla="*/ 0 h 204"/>
                <a:gd name="T6" fmla="*/ 5 w 102"/>
                <a:gd name="T7" fmla="*/ 54 h 204"/>
                <a:gd name="T8" fmla="*/ 0 w 102"/>
                <a:gd name="T9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04">
                  <a:moveTo>
                    <a:pt x="0" y="204"/>
                  </a:moveTo>
                  <a:lnTo>
                    <a:pt x="99" y="144"/>
                  </a:lnTo>
                  <a:lnTo>
                    <a:pt x="102" y="0"/>
                  </a:lnTo>
                  <a:lnTo>
                    <a:pt x="5" y="54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167"/>
            <p:cNvSpPr>
              <a:spLocks/>
            </p:cNvSpPr>
            <p:nvPr/>
          </p:nvSpPr>
          <p:spPr bwMode="auto">
            <a:xfrm>
              <a:off x="1389063" y="1870790"/>
              <a:ext cx="649287" cy="1103313"/>
            </a:xfrm>
            <a:custGeom>
              <a:avLst/>
              <a:gdLst>
                <a:gd name="T0" fmla="*/ 0 w 1226"/>
                <a:gd name="T1" fmla="*/ 0 h 2085"/>
                <a:gd name="T2" fmla="*/ 18 w 1226"/>
                <a:gd name="T3" fmla="*/ 361 h 2085"/>
                <a:gd name="T4" fmla="*/ 22 w 1226"/>
                <a:gd name="T5" fmla="*/ 443 h 2085"/>
                <a:gd name="T6" fmla="*/ 35 w 1226"/>
                <a:gd name="T7" fmla="*/ 736 h 2085"/>
                <a:gd name="T8" fmla="*/ 37 w 1226"/>
                <a:gd name="T9" fmla="*/ 782 h 2085"/>
                <a:gd name="T10" fmla="*/ 38 w 1226"/>
                <a:gd name="T11" fmla="*/ 833 h 2085"/>
                <a:gd name="T12" fmla="*/ 42 w 1226"/>
                <a:gd name="T13" fmla="*/ 886 h 2085"/>
                <a:gd name="T14" fmla="*/ 50 w 1226"/>
                <a:gd name="T15" fmla="*/ 1075 h 2085"/>
                <a:gd name="T16" fmla="*/ 53 w 1226"/>
                <a:gd name="T17" fmla="*/ 1123 h 2085"/>
                <a:gd name="T18" fmla="*/ 56 w 1226"/>
                <a:gd name="T19" fmla="*/ 1221 h 2085"/>
                <a:gd name="T20" fmla="*/ 65 w 1226"/>
                <a:gd name="T21" fmla="*/ 1405 h 2085"/>
                <a:gd name="T22" fmla="*/ 67 w 1226"/>
                <a:gd name="T23" fmla="*/ 1455 h 2085"/>
                <a:gd name="T24" fmla="*/ 1193 w 1226"/>
                <a:gd name="T25" fmla="*/ 2085 h 2085"/>
                <a:gd name="T26" fmla="*/ 1196 w 1226"/>
                <a:gd name="T27" fmla="*/ 2083 h 2085"/>
                <a:gd name="T28" fmla="*/ 1226 w 1226"/>
                <a:gd name="T29" fmla="*/ 539 h 2085"/>
                <a:gd name="T30" fmla="*/ 0 w 1226"/>
                <a:gd name="T31" fmla="*/ 0 h 2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6" h="2085">
                  <a:moveTo>
                    <a:pt x="0" y="0"/>
                  </a:moveTo>
                  <a:lnTo>
                    <a:pt x="18" y="361"/>
                  </a:lnTo>
                  <a:lnTo>
                    <a:pt x="22" y="443"/>
                  </a:lnTo>
                  <a:lnTo>
                    <a:pt x="35" y="736"/>
                  </a:lnTo>
                  <a:lnTo>
                    <a:pt x="37" y="782"/>
                  </a:lnTo>
                  <a:lnTo>
                    <a:pt x="38" y="833"/>
                  </a:lnTo>
                  <a:lnTo>
                    <a:pt x="42" y="886"/>
                  </a:lnTo>
                  <a:lnTo>
                    <a:pt x="50" y="1075"/>
                  </a:lnTo>
                  <a:lnTo>
                    <a:pt x="53" y="1123"/>
                  </a:lnTo>
                  <a:lnTo>
                    <a:pt x="56" y="1221"/>
                  </a:lnTo>
                  <a:lnTo>
                    <a:pt x="65" y="1405"/>
                  </a:lnTo>
                  <a:lnTo>
                    <a:pt x="67" y="1455"/>
                  </a:lnTo>
                  <a:lnTo>
                    <a:pt x="1193" y="2085"/>
                  </a:lnTo>
                  <a:lnTo>
                    <a:pt x="1196" y="2083"/>
                  </a:lnTo>
                  <a:lnTo>
                    <a:pt x="1226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6B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175" name="Freeform 168"/>
            <p:cNvSpPr>
              <a:spLocks noEditPoints="1"/>
            </p:cNvSpPr>
            <p:nvPr/>
          </p:nvSpPr>
          <p:spPr bwMode="auto">
            <a:xfrm>
              <a:off x="1389063" y="1635840"/>
              <a:ext cx="1263650" cy="520700"/>
            </a:xfrm>
            <a:custGeom>
              <a:avLst/>
              <a:gdLst>
                <a:gd name="T0" fmla="*/ 0 w 2389"/>
                <a:gd name="T1" fmla="*/ 442 h 983"/>
                <a:gd name="T2" fmla="*/ 0 w 2389"/>
                <a:gd name="T3" fmla="*/ 444 h 983"/>
                <a:gd name="T4" fmla="*/ 1226 w 2389"/>
                <a:gd name="T5" fmla="*/ 983 h 983"/>
                <a:gd name="T6" fmla="*/ 1226 w 2389"/>
                <a:gd name="T7" fmla="*/ 982 h 983"/>
                <a:gd name="T8" fmla="*/ 2388 w 2389"/>
                <a:gd name="T9" fmla="*/ 456 h 983"/>
                <a:gd name="T10" fmla="*/ 2389 w 2389"/>
                <a:gd name="T11" fmla="*/ 448 h 983"/>
                <a:gd name="T12" fmla="*/ 1216 w 2389"/>
                <a:gd name="T13" fmla="*/ 0 h 983"/>
                <a:gd name="T14" fmla="*/ 0 w 2389"/>
                <a:gd name="T15" fmla="*/ 442 h 983"/>
                <a:gd name="T16" fmla="*/ 102 w 2389"/>
                <a:gd name="T17" fmla="*/ 465 h 983"/>
                <a:gd name="T18" fmla="*/ 56 w 2389"/>
                <a:gd name="T19" fmla="*/ 445 h 983"/>
                <a:gd name="T20" fmla="*/ 1212 w 2389"/>
                <a:gd name="T21" fmla="*/ 24 h 983"/>
                <a:gd name="T22" fmla="*/ 2346 w 2389"/>
                <a:gd name="T23" fmla="*/ 450 h 983"/>
                <a:gd name="T24" fmla="*/ 2296 w 2389"/>
                <a:gd name="T25" fmla="*/ 472 h 983"/>
                <a:gd name="T26" fmla="*/ 1223 w 2389"/>
                <a:gd name="T27" fmla="*/ 949 h 983"/>
                <a:gd name="T28" fmla="*/ 102 w 2389"/>
                <a:gd name="T29" fmla="*/ 465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89" h="983">
                  <a:moveTo>
                    <a:pt x="0" y="442"/>
                  </a:moveTo>
                  <a:lnTo>
                    <a:pt x="0" y="444"/>
                  </a:lnTo>
                  <a:lnTo>
                    <a:pt x="1226" y="983"/>
                  </a:lnTo>
                  <a:lnTo>
                    <a:pt x="1226" y="982"/>
                  </a:lnTo>
                  <a:lnTo>
                    <a:pt x="2388" y="456"/>
                  </a:lnTo>
                  <a:lnTo>
                    <a:pt x="2389" y="448"/>
                  </a:lnTo>
                  <a:lnTo>
                    <a:pt x="1216" y="0"/>
                  </a:lnTo>
                  <a:lnTo>
                    <a:pt x="0" y="442"/>
                  </a:lnTo>
                  <a:close/>
                  <a:moveTo>
                    <a:pt x="102" y="465"/>
                  </a:moveTo>
                  <a:lnTo>
                    <a:pt x="56" y="445"/>
                  </a:lnTo>
                  <a:lnTo>
                    <a:pt x="1212" y="24"/>
                  </a:lnTo>
                  <a:lnTo>
                    <a:pt x="2346" y="450"/>
                  </a:lnTo>
                  <a:lnTo>
                    <a:pt x="2296" y="472"/>
                  </a:lnTo>
                  <a:lnTo>
                    <a:pt x="1223" y="949"/>
                  </a:lnTo>
                  <a:lnTo>
                    <a:pt x="102" y="465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169"/>
            <p:cNvSpPr>
              <a:spLocks/>
            </p:cNvSpPr>
            <p:nvPr/>
          </p:nvSpPr>
          <p:spPr bwMode="auto">
            <a:xfrm>
              <a:off x="1419225" y="1648540"/>
              <a:ext cx="1211263" cy="236538"/>
            </a:xfrm>
            <a:custGeom>
              <a:avLst/>
              <a:gdLst>
                <a:gd name="T0" fmla="*/ 0 w 2290"/>
                <a:gd name="T1" fmla="*/ 421 h 448"/>
                <a:gd name="T2" fmla="*/ 46 w 2290"/>
                <a:gd name="T3" fmla="*/ 441 h 448"/>
                <a:gd name="T4" fmla="*/ 1155 w 2290"/>
                <a:gd name="T5" fmla="*/ 34 h 448"/>
                <a:gd name="T6" fmla="*/ 1156 w 2290"/>
                <a:gd name="T7" fmla="*/ 34 h 448"/>
                <a:gd name="T8" fmla="*/ 1156 w 2290"/>
                <a:gd name="T9" fmla="*/ 36 h 448"/>
                <a:gd name="T10" fmla="*/ 2240 w 2290"/>
                <a:gd name="T11" fmla="*/ 448 h 448"/>
                <a:gd name="T12" fmla="*/ 2290 w 2290"/>
                <a:gd name="T13" fmla="*/ 426 h 448"/>
                <a:gd name="T14" fmla="*/ 1156 w 2290"/>
                <a:gd name="T15" fmla="*/ 0 h 448"/>
                <a:gd name="T16" fmla="*/ 0 w 2290"/>
                <a:gd name="T17" fmla="*/ 42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0" h="448">
                  <a:moveTo>
                    <a:pt x="0" y="421"/>
                  </a:moveTo>
                  <a:lnTo>
                    <a:pt x="46" y="441"/>
                  </a:lnTo>
                  <a:lnTo>
                    <a:pt x="1155" y="34"/>
                  </a:lnTo>
                  <a:lnTo>
                    <a:pt x="1156" y="34"/>
                  </a:lnTo>
                  <a:lnTo>
                    <a:pt x="1156" y="36"/>
                  </a:lnTo>
                  <a:lnTo>
                    <a:pt x="2240" y="448"/>
                  </a:lnTo>
                  <a:lnTo>
                    <a:pt x="2290" y="426"/>
                  </a:lnTo>
                  <a:lnTo>
                    <a:pt x="1156" y="0"/>
                  </a:lnTo>
                  <a:lnTo>
                    <a:pt x="0" y="421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170"/>
            <p:cNvSpPr>
              <a:spLocks/>
            </p:cNvSpPr>
            <p:nvPr/>
          </p:nvSpPr>
          <p:spPr bwMode="auto">
            <a:xfrm>
              <a:off x="1443038" y="1666003"/>
              <a:ext cx="1160462" cy="471487"/>
            </a:xfrm>
            <a:custGeom>
              <a:avLst/>
              <a:gdLst>
                <a:gd name="T0" fmla="*/ 1110 w 2194"/>
                <a:gd name="T1" fmla="*/ 2 h 891"/>
                <a:gd name="T2" fmla="*/ 1109 w 2194"/>
                <a:gd name="T3" fmla="*/ 0 h 891"/>
                <a:gd name="T4" fmla="*/ 0 w 2194"/>
                <a:gd name="T5" fmla="*/ 407 h 891"/>
                <a:gd name="T6" fmla="*/ 1121 w 2194"/>
                <a:gd name="T7" fmla="*/ 891 h 891"/>
                <a:gd name="T8" fmla="*/ 2194 w 2194"/>
                <a:gd name="T9" fmla="*/ 414 h 891"/>
                <a:gd name="T10" fmla="*/ 1110 w 2194"/>
                <a:gd name="T11" fmla="*/ 2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4" h="891">
                  <a:moveTo>
                    <a:pt x="1110" y="2"/>
                  </a:moveTo>
                  <a:lnTo>
                    <a:pt x="1109" y="0"/>
                  </a:lnTo>
                  <a:lnTo>
                    <a:pt x="0" y="407"/>
                  </a:lnTo>
                  <a:lnTo>
                    <a:pt x="1121" y="891"/>
                  </a:lnTo>
                  <a:lnTo>
                    <a:pt x="2194" y="414"/>
                  </a:lnTo>
                  <a:lnTo>
                    <a:pt x="1110" y="2"/>
                  </a:lnTo>
                  <a:close/>
                </a:path>
              </a:pathLst>
            </a:custGeom>
            <a:solidFill>
              <a:srgbClr val="DDDDDD">
                <a:alpha val="99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178" name="Freeform 171"/>
            <p:cNvSpPr>
              <a:spLocks/>
            </p:cNvSpPr>
            <p:nvPr/>
          </p:nvSpPr>
          <p:spPr bwMode="auto">
            <a:xfrm>
              <a:off x="2022475" y="1877140"/>
              <a:ext cx="630238" cy="1095375"/>
            </a:xfrm>
            <a:custGeom>
              <a:avLst/>
              <a:gdLst>
                <a:gd name="T0" fmla="*/ 30 w 1192"/>
                <a:gd name="T1" fmla="*/ 526 h 2071"/>
                <a:gd name="T2" fmla="*/ 30 w 1192"/>
                <a:gd name="T3" fmla="*/ 527 h 2071"/>
                <a:gd name="T4" fmla="*/ 0 w 1192"/>
                <a:gd name="T5" fmla="*/ 2071 h 2071"/>
                <a:gd name="T6" fmla="*/ 1103 w 1192"/>
                <a:gd name="T7" fmla="*/ 1437 h 2071"/>
                <a:gd name="T8" fmla="*/ 1106 w 1192"/>
                <a:gd name="T9" fmla="*/ 1403 h 2071"/>
                <a:gd name="T10" fmla="*/ 1192 w 1192"/>
                <a:gd name="T11" fmla="*/ 0 h 2071"/>
                <a:gd name="T12" fmla="*/ 30 w 1192"/>
                <a:gd name="T13" fmla="*/ 526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2071">
                  <a:moveTo>
                    <a:pt x="30" y="526"/>
                  </a:moveTo>
                  <a:lnTo>
                    <a:pt x="30" y="527"/>
                  </a:lnTo>
                  <a:lnTo>
                    <a:pt x="0" y="2071"/>
                  </a:lnTo>
                  <a:lnTo>
                    <a:pt x="1103" y="1437"/>
                  </a:lnTo>
                  <a:lnTo>
                    <a:pt x="1106" y="1403"/>
                  </a:lnTo>
                  <a:lnTo>
                    <a:pt x="1192" y="0"/>
                  </a:lnTo>
                  <a:lnTo>
                    <a:pt x="30" y="526"/>
                  </a:lnTo>
                  <a:close/>
                </a:path>
              </a:pathLst>
            </a:custGeom>
            <a:solidFill>
              <a:srgbClr val="776B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179" name="Freeform 172"/>
            <p:cNvSpPr>
              <a:spLocks/>
            </p:cNvSpPr>
            <p:nvPr/>
          </p:nvSpPr>
          <p:spPr bwMode="auto">
            <a:xfrm>
              <a:off x="1352550" y="2647078"/>
              <a:ext cx="673100" cy="587375"/>
            </a:xfrm>
            <a:custGeom>
              <a:avLst/>
              <a:gdLst>
                <a:gd name="T0" fmla="*/ 2 w 1272"/>
                <a:gd name="T1" fmla="*/ 0 h 1112"/>
                <a:gd name="T2" fmla="*/ 0 w 1272"/>
                <a:gd name="T3" fmla="*/ 0 h 1112"/>
                <a:gd name="T4" fmla="*/ 10 w 1272"/>
                <a:gd name="T5" fmla="*/ 366 h 1112"/>
                <a:gd name="T6" fmla="*/ 1270 w 1272"/>
                <a:gd name="T7" fmla="*/ 1112 h 1112"/>
                <a:gd name="T8" fmla="*/ 1272 w 1272"/>
                <a:gd name="T9" fmla="*/ 1110 h 1112"/>
                <a:gd name="T10" fmla="*/ 1272 w 1272"/>
                <a:gd name="T11" fmla="*/ 718 h 1112"/>
                <a:gd name="T12" fmla="*/ 1272 w 1272"/>
                <a:gd name="T13" fmla="*/ 717 h 1112"/>
                <a:gd name="T14" fmla="*/ 2 w 1272"/>
                <a:gd name="T15" fmla="*/ 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2" h="1112">
                  <a:moveTo>
                    <a:pt x="2" y="0"/>
                  </a:moveTo>
                  <a:lnTo>
                    <a:pt x="0" y="0"/>
                  </a:lnTo>
                  <a:lnTo>
                    <a:pt x="10" y="366"/>
                  </a:lnTo>
                  <a:lnTo>
                    <a:pt x="1270" y="1112"/>
                  </a:lnTo>
                  <a:lnTo>
                    <a:pt x="1272" y="1110"/>
                  </a:lnTo>
                  <a:lnTo>
                    <a:pt x="1272" y="718"/>
                  </a:lnTo>
                  <a:lnTo>
                    <a:pt x="1272" y="71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76B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180" name="Freeform 173"/>
            <p:cNvSpPr>
              <a:spLocks/>
            </p:cNvSpPr>
            <p:nvPr/>
          </p:nvSpPr>
          <p:spPr bwMode="auto">
            <a:xfrm>
              <a:off x="1352550" y="2613740"/>
              <a:ext cx="1322388" cy="412750"/>
            </a:xfrm>
            <a:custGeom>
              <a:avLst/>
              <a:gdLst>
                <a:gd name="T0" fmla="*/ 135 w 2499"/>
                <a:gd name="T1" fmla="*/ 50 h 778"/>
                <a:gd name="T2" fmla="*/ 133 w 2499"/>
                <a:gd name="T3" fmla="*/ 0 h 778"/>
                <a:gd name="T4" fmla="*/ 0 w 2499"/>
                <a:gd name="T5" fmla="*/ 61 h 778"/>
                <a:gd name="T6" fmla="*/ 1270 w 2499"/>
                <a:gd name="T7" fmla="*/ 778 h 778"/>
                <a:gd name="T8" fmla="*/ 2499 w 2499"/>
                <a:gd name="T9" fmla="*/ 72 h 778"/>
                <a:gd name="T10" fmla="*/ 2370 w 2499"/>
                <a:gd name="T11" fmla="*/ 10 h 778"/>
                <a:gd name="T12" fmla="*/ 2367 w 2499"/>
                <a:gd name="T13" fmla="*/ 44 h 778"/>
                <a:gd name="T14" fmla="*/ 1264 w 2499"/>
                <a:gd name="T15" fmla="*/ 678 h 778"/>
                <a:gd name="T16" fmla="*/ 1261 w 2499"/>
                <a:gd name="T17" fmla="*/ 680 h 778"/>
                <a:gd name="T18" fmla="*/ 135 w 2499"/>
                <a:gd name="T19" fmla="*/ 5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9" h="778">
                  <a:moveTo>
                    <a:pt x="135" y="50"/>
                  </a:moveTo>
                  <a:lnTo>
                    <a:pt x="133" y="0"/>
                  </a:lnTo>
                  <a:lnTo>
                    <a:pt x="0" y="61"/>
                  </a:lnTo>
                  <a:lnTo>
                    <a:pt x="1270" y="778"/>
                  </a:lnTo>
                  <a:lnTo>
                    <a:pt x="2499" y="72"/>
                  </a:lnTo>
                  <a:lnTo>
                    <a:pt x="2370" y="10"/>
                  </a:lnTo>
                  <a:lnTo>
                    <a:pt x="2367" y="44"/>
                  </a:lnTo>
                  <a:lnTo>
                    <a:pt x="1264" y="678"/>
                  </a:lnTo>
                  <a:lnTo>
                    <a:pt x="1261" y="680"/>
                  </a:lnTo>
                  <a:lnTo>
                    <a:pt x="135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174"/>
            <p:cNvSpPr>
              <a:spLocks/>
            </p:cNvSpPr>
            <p:nvPr/>
          </p:nvSpPr>
          <p:spPr bwMode="auto">
            <a:xfrm>
              <a:off x="2025650" y="2651840"/>
              <a:ext cx="649288" cy="582613"/>
            </a:xfrm>
            <a:custGeom>
              <a:avLst/>
              <a:gdLst>
                <a:gd name="T0" fmla="*/ 0 w 1229"/>
                <a:gd name="T1" fmla="*/ 1099 h 1100"/>
                <a:gd name="T2" fmla="*/ 0 w 1229"/>
                <a:gd name="T3" fmla="*/ 1100 h 1100"/>
                <a:gd name="T4" fmla="*/ 1208 w 1229"/>
                <a:gd name="T5" fmla="*/ 363 h 1100"/>
                <a:gd name="T6" fmla="*/ 1229 w 1229"/>
                <a:gd name="T7" fmla="*/ 0 h 1100"/>
                <a:gd name="T8" fmla="*/ 0 w 1229"/>
                <a:gd name="T9" fmla="*/ 706 h 1100"/>
                <a:gd name="T10" fmla="*/ 0 w 1229"/>
                <a:gd name="T11" fmla="*/ 707 h 1100"/>
                <a:gd name="T12" fmla="*/ 0 w 1229"/>
                <a:gd name="T13" fmla="*/ 1099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9" h="1100">
                  <a:moveTo>
                    <a:pt x="0" y="1099"/>
                  </a:moveTo>
                  <a:lnTo>
                    <a:pt x="0" y="1100"/>
                  </a:lnTo>
                  <a:lnTo>
                    <a:pt x="1208" y="363"/>
                  </a:lnTo>
                  <a:lnTo>
                    <a:pt x="1229" y="0"/>
                  </a:lnTo>
                  <a:lnTo>
                    <a:pt x="0" y="706"/>
                  </a:lnTo>
                  <a:lnTo>
                    <a:pt x="0" y="707"/>
                  </a:lnTo>
                  <a:lnTo>
                    <a:pt x="0" y="1099"/>
                  </a:lnTo>
                  <a:close/>
                </a:path>
              </a:pathLst>
            </a:custGeom>
            <a:solidFill>
              <a:srgbClr val="776B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endParaRPr lang="en-US"/>
            </a:p>
          </p:txBody>
        </p:sp>
        <p:sp>
          <p:nvSpPr>
            <p:cNvPr id="182" name="Freeform 175"/>
            <p:cNvSpPr>
              <a:spLocks/>
            </p:cNvSpPr>
            <p:nvPr/>
          </p:nvSpPr>
          <p:spPr bwMode="auto">
            <a:xfrm>
              <a:off x="1620838" y="2018428"/>
              <a:ext cx="76200" cy="130175"/>
            </a:xfrm>
            <a:custGeom>
              <a:avLst/>
              <a:gdLst>
                <a:gd name="T0" fmla="*/ 143 w 144"/>
                <a:gd name="T1" fmla="*/ 62 h 245"/>
                <a:gd name="T2" fmla="*/ 0 w 144"/>
                <a:gd name="T3" fmla="*/ 0 h 245"/>
                <a:gd name="T4" fmla="*/ 0 w 144"/>
                <a:gd name="T5" fmla="*/ 178 h 245"/>
                <a:gd name="T6" fmla="*/ 144 w 144"/>
                <a:gd name="T7" fmla="*/ 245 h 245"/>
                <a:gd name="T8" fmla="*/ 143 w 144"/>
                <a:gd name="T9" fmla="*/ 6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245">
                  <a:moveTo>
                    <a:pt x="143" y="62"/>
                  </a:moveTo>
                  <a:lnTo>
                    <a:pt x="0" y="0"/>
                  </a:lnTo>
                  <a:lnTo>
                    <a:pt x="0" y="178"/>
                  </a:lnTo>
                  <a:lnTo>
                    <a:pt x="144" y="245"/>
                  </a:lnTo>
                  <a:lnTo>
                    <a:pt x="143" y="6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176"/>
            <p:cNvSpPr>
              <a:spLocks/>
            </p:cNvSpPr>
            <p:nvPr/>
          </p:nvSpPr>
          <p:spPr bwMode="auto">
            <a:xfrm>
              <a:off x="1520825" y="1973978"/>
              <a:ext cx="80963" cy="130175"/>
            </a:xfrm>
            <a:custGeom>
              <a:avLst/>
              <a:gdLst>
                <a:gd name="T0" fmla="*/ 0 w 151"/>
                <a:gd name="T1" fmla="*/ 0 h 245"/>
                <a:gd name="T2" fmla="*/ 2 w 151"/>
                <a:gd name="T3" fmla="*/ 175 h 245"/>
                <a:gd name="T4" fmla="*/ 151 w 151"/>
                <a:gd name="T5" fmla="*/ 245 h 245"/>
                <a:gd name="T6" fmla="*/ 151 w 151"/>
                <a:gd name="T7" fmla="*/ 67 h 245"/>
                <a:gd name="T8" fmla="*/ 0 w 151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245">
                  <a:moveTo>
                    <a:pt x="0" y="0"/>
                  </a:moveTo>
                  <a:lnTo>
                    <a:pt x="2" y="175"/>
                  </a:lnTo>
                  <a:lnTo>
                    <a:pt x="151" y="245"/>
                  </a:lnTo>
                  <a:lnTo>
                    <a:pt x="151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177"/>
            <p:cNvSpPr>
              <a:spLocks/>
            </p:cNvSpPr>
            <p:nvPr/>
          </p:nvSpPr>
          <p:spPr bwMode="auto">
            <a:xfrm>
              <a:off x="1430338" y="1932703"/>
              <a:ext cx="73025" cy="125412"/>
            </a:xfrm>
            <a:custGeom>
              <a:avLst/>
              <a:gdLst>
                <a:gd name="T0" fmla="*/ 140 w 140"/>
                <a:gd name="T1" fmla="*/ 235 h 235"/>
                <a:gd name="T2" fmla="*/ 138 w 140"/>
                <a:gd name="T3" fmla="*/ 60 h 235"/>
                <a:gd name="T4" fmla="*/ 0 w 140"/>
                <a:gd name="T5" fmla="*/ 0 h 235"/>
                <a:gd name="T6" fmla="*/ 8 w 140"/>
                <a:gd name="T7" fmla="*/ 174 h 235"/>
                <a:gd name="T8" fmla="*/ 140 w 140"/>
                <a:gd name="T9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235">
                  <a:moveTo>
                    <a:pt x="140" y="235"/>
                  </a:moveTo>
                  <a:lnTo>
                    <a:pt x="138" y="60"/>
                  </a:lnTo>
                  <a:lnTo>
                    <a:pt x="0" y="0"/>
                  </a:lnTo>
                  <a:lnTo>
                    <a:pt x="8" y="174"/>
                  </a:lnTo>
                  <a:lnTo>
                    <a:pt x="140" y="23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178"/>
            <p:cNvSpPr>
              <a:spLocks/>
            </p:cNvSpPr>
            <p:nvPr/>
          </p:nvSpPr>
          <p:spPr bwMode="auto">
            <a:xfrm>
              <a:off x="1935163" y="2156540"/>
              <a:ext cx="66675" cy="133350"/>
            </a:xfrm>
            <a:custGeom>
              <a:avLst/>
              <a:gdLst>
                <a:gd name="T0" fmla="*/ 127 w 127"/>
                <a:gd name="T1" fmla="*/ 56 h 252"/>
                <a:gd name="T2" fmla="*/ 0 w 127"/>
                <a:gd name="T3" fmla="*/ 0 h 252"/>
                <a:gd name="T4" fmla="*/ 0 w 127"/>
                <a:gd name="T5" fmla="*/ 193 h 252"/>
                <a:gd name="T6" fmla="*/ 125 w 127"/>
                <a:gd name="T7" fmla="*/ 252 h 252"/>
                <a:gd name="T8" fmla="*/ 127 w 127"/>
                <a:gd name="T9" fmla="*/ 5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52">
                  <a:moveTo>
                    <a:pt x="127" y="56"/>
                  </a:moveTo>
                  <a:lnTo>
                    <a:pt x="0" y="0"/>
                  </a:lnTo>
                  <a:lnTo>
                    <a:pt x="0" y="193"/>
                  </a:lnTo>
                  <a:lnTo>
                    <a:pt x="125" y="252"/>
                  </a:lnTo>
                  <a:lnTo>
                    <a:pt x="127" y="5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179"/>
            <p:cNvSpPr>
              <a:spLocks/>
            </p:cNvSpPr>
            <p:nvPr/>
          </p:nvSpPr>
          <p:spPr bwMode="auto">
            <a:xfrm>
              <a:off x="1825625" y="2110503"/>
              <a:ext cx="90488" cy="139700"/>
            </a:xfrm>
            <a:custGeom>
              <a:avLst/>
              <a:gdLst>
                <a:gd name="T0" fmla="*/ 1 w 169"/>
                <a:gd name="T1" fmla="*/ 0 h 265"/>
                <a:gd name="T2" fmla="*/ 0 w 169"/>
                <a:gd name="T3" fmla="*/ 186 h 265"/>
                <a:gd name="T4" fmla="*/ 169 w 169"/>
                <a:gd name="T5" fmla="*/ 265 h 265"/>
                <a:gd name="T6" fmla="*/ 169 w 169"/>
                <a:gd name="T7" fmla="*/ 74 h 265"/>
                <a:gd name="T8" fmla="*/ 1 w 169"/>
                <a:gd name="T9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65">
                  <a:moveTo>
                    <a:pt x="1" y="0"/>
                  </a:moveTo>
                  <a:lnTo>
                    <a:pt x="0" y="186"/>
                  </a:lnTo>
                  <a:lnTo>
                    <a:pt x="169" y="265"/>
                  </a:lnTo>
                  <a:lnTo>
                    <a:pt x="169" y="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180"/>
            <p:cNvSpPr>
              <a:spLocks/>
            </p:cNvSpPr>
            <p:nvPr/>
          </p:nvSpPr>
          <p:spPr bwMode="auto">
            <a:xfrm>
              <a:off x="1716088" y="2061290"/>
              <a:ext cx="88900" cy="136525"/>
            </a:xfrm>
            <a:custGeom>
              <a:avLst/>
              <a:gdLst>
                <a:gd name="T0" fmla="*/ 166 w 167"/>
                <a:gd name="T1" fmla="*/ 260 h 260"/>
                <a:gd name="T2" fmla="*/ 167 w 167"/>
                <a:gd name="T3" fmla="*/ 74 h 260"/>
                <a:gd name="T4" fmla="*/ 0 w 167"/>
                <a:gd name="T5" fmla="*/ 0 h 260"/>
                <a:gd name="T6" fmla="*/ 1 w 167"/>
                <a:gd name="T7" fmla="*/ 183 h 260"/>
                <a:gd name="T8" fmla="*/ 166 w 167"/>
                <a:gd name="T9" fmla="*/ 26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60">
                  <a:moveTo>
                    <a:pt x="166" y="260"/>
                  </a:moveTo>
                  <a:lnTo>
                    <a:pt x="167" y="74"/>
                  </a:lnTo>
                  <a:lnTo>
                    <a:pt x="0" y="0"/>
                  </a:lnTo>
                  <a:lnTo>
                    <a:pt x="1" y="183"/>
                  </a:lnTo>
                  <a:lnTo>
                    <a:pt x="166" y="26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181"/>
            <p:cNvSpPr>
              <a:spLocks/>
            </p:cNvSpPr>
            <p:nvPr/>
          </p:nvSpPr>
          <p:spPr bwMode="auto">
            <a:xfrm>
              <a:off x="1825625" y="2232740"/>
              <a:ext cx="90488" cy="144463"/>
            </a:xfrm>
            <a:custGeom>
              <a:avLst/>
              <a:gdLst>
                <a:gd name="T0" fmla="*/ 168 w 171"/>
                <a:gd name="T1" fmla="*/ 272 h 272"/>
                <a:gd name="T2" fmla="*/ 171 w 171"/>
                <a:gd name="T3" fmla="*/ 79 h 272"/>
                <a:gd name="T4" fmla="*/ 2 w 171"/>
                <a:gd name="T5" fmla="*/ 0 h 272"/>
                <a:gd name="T6" fmla="*/ 0 w 171"/>
                <a:gd name="T7" fmla="*/ 193 h 272"/>
                <a:gd name="T8" fmla="*/ 168 w 171"/>
                <a:gd name="T9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72">
                  <a:moveTo>
                    <a:pt x="168" y="272"/>
                  </a:moveTo>
                  <a:lnTo>
                    <a:pt x="171" y="79"/>
                  </a:lnTo>
                  <a:lnTo>
                    <a:pt x="2" y="0"/>
                  </a:lnTo>
                  <a:lnTo>
                    <a:pt x="0" y="193"/>
                  </a:lnTo>
                  <a:lnTo>
                    <a:pt x="168" y="27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182"/>
            <p:cNvSpPr>
              <a:spLocks/>
            </p:cNvSpPr>
            <p:nvPr/>
          </p:nvSpPr>
          <p:spPr bwMode="auto">
            <a:xfrm>
              <a:off x="1933575" y="2285128"/>
              <a:ext cx="66675" cy="131762"/>
            </a:xfrm>
            <a:custGeom>
              <a:avLst/>
              <a:gdLst>
                <a:gd name="T0" fmla="*/ 124 w 124"/>
                <a:gd name="T1" fmla="*/ 57 h 251"/>
                <a:gd name="T2" fmla="*/ 1 w 124"/>
                <a:gd name="T3" fmla="*/ 0 h 251"/>
                <a:gd name="T4" fmla="*/ 0 w 124"/>
                <a:gd name="T5" fmla="*/ 193 h 251"/>
                <a:gd name="T6" fmla="*/ 122 w 124"/>
                <a:gd name="T7" fmla="*/ 251 h 251"/>
                <a:gd name="T8" fmla="*/ 124 w 124"/>
                <a:gd name="T9" fmla="*/ 5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251">
                  <a:moveTo>
                    <a:pt x="124" y="57"/>
                  </a:moveTo>
                  <a:lnTo>
                    <a:pt x="1" y="0"/>
                  </a:lnTo>
                  <a:lnTo>
                    <a:pt x="0" y="193"/>
                  </a:lnTo>
                  <a:lnTo>
                    <a:pt x="122" y="251"/>
                  </a:lnTo>
                  <a:lnTo>
                    <a:pt x="124" y="5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183"/>
            <p:cNvSpPr>
              <a:spLocks/>
            </p:cNvSpPr>
            <p:nvPr/>
          </p:nvSpPr>
          <p:spPr bwMode="auto">
            <a:xfrm>
              <a:off x="1716088" y="2181940"/>
              <a:ext cx="87312" cy="142875"/>
            </a:xfrm>
            <a:custGeom>
              <a:avLst/>
              <a:gdLst>
                <a:gd name="T0" fmla="*/ 163 w 165"/>
                <a:gd name="T1" fmla="*/ 270 h 270"/>
                <a:gd name="T2" fmla="*/ 165 w 165"/>
                <a:gd name="T3" fmla="*/ 76 h 270"/>
                <a:gd name="T4" fmla="*/ 0 w 165"/>
                <a:gd name="T5" fmla="*/ 0 h 270"/>
                <a:gd name="T6" fmla="*/ 1 w 165"/>
                <a:gd name="T7" fmla="*/ 194 h 270"/>
                <a:gd name="T8" fmla="*/ 163 w 165"/>
                <a:gd name="T9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70">
                  <a:moveTo>
                    <a:pt x="163" y="270"/>
                  </a:moveTo>
                  <a:lnTo>
                    <a:pt x="165" y="76"/>
                  </a:lnTo>
                  <a:lnTo>
                    <a:pt x="0" y="0"/>
                  </a:lnTo>
                  <a:lnTo>
                    <a:pt x="1" y="194"/>
                  </a:lnTo>
                  <a:lnTo>
                    <a:pt x="163" y="27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184"/>
            <p:cNvSpPr>
              <a:spLocks/>
            </p:cNvSpPr>
            <p:nvPr/>
          </p:nvSpPr>
          <p:spPr bwMode="auto">
            <a:xfrm>
              <a:off x="1824038" y="2361328"/>
              <a:ext cx="90487" cy="144462"/>
            </a:xfrm>
            <a:custGeom>
              <a:avLst/>
              <a:gdLst>
                <a:gd name="T0" fmla="*/ 169 w 170"/>
                <a:gd name="T1" fmla="*/ 273 h 273"/>
                <a:gd name="T2" fmla="*/ 170 w 170"/>
                <a:gd name="T3" fmla="*/ 80 h 273"/>
                <a:gd name="T4" fmla="*/ 1 w 170"/>
                <a:gd name="T5" fmla="*/ 0 h 273"/>
                <a:gd name="T6" fmla="*/ 0 w 170"/>
                <a:gd name="T7" fmla="*/ 194 h 273"/>
                <a:gd name="T8" fmla="*/ 169 w 170"/>
                <a:gd name="T9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273">
                  <a:moveTo>
                    <a:pt x="169" y="273"/>
                  </a:moveTo>
                  <a:lnTo>
                    <a:pt x="170" y="80"/>
                  </a:lnTo>
                  <a:lnTo>
                    <a:pt x="1" y="0"/>
                  </a:lnTo>
                  <a:lnTo>
                    <a:pt x="0" y="194"/>
                  </a:lnTo>
                  <a:lnTo>
                    <a:pt x="169" y="27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185"/>
            <p:cNvSpPr>
              <a:spLocks/>
            </p:cNvSpPr>
            <p:nvPr/>
          </p:nvSpPr>
          <p:spPr bwMode="auto">
            <a:xfrm>
              <a:off x="1931988" y="2412128"/>
              <a:ext cx="66675" cy="133350"/>
            </a:xfrm>
            <a:custGeom>
              <a:avLst/>
              <a:gdLst>
                <a:gd name="T0" fmla="*/ 0 w 124"/>
                <a:gd name="T1" fmla="*/ 194 h 251"/>
                <a:gd name="T2" fmla="*/ 121 w 124"/>
                <a:gd name="T3" fmla="*/ 251 h 251"/>
                <a:gd name="T4" fmla="*/ 124 w 124"/>
                <a:gd name="T5" fmla="*/ 58 h 251"/>
                <a:gd name="T6" fmla="*/ 1 w 124"/>
                <a:gd name="T7" fmla="*/ 0 h 251"/>
                <a:gd name="T8" fmla="*/ 0 w 124"/>
                <a:gd name="T9" fmla="*/ 19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251">
                  <a:moveTo>
                    <a:pt x="0" y="194"/>
                  </a:moveTo>
                  <a:lnTo>
                    <a:pt x="121" y="251"/>
                  </a:lnTo>
                  <a:lnTo>
                    <a:pt x="124" y="58"/>
                  </a:lnTo>
                  <a:lnTo>
                    <a:pt x="1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186"/>
            <p:cNvSpPr>
              <a:spLocks/>
            </p:cNvSpPr>
            <p:nvPr/>
          </p:nvSpPr>
          <p:spPr bwMode="auto">
            <a:xfrm>
              <a:off x="1717675" y="2566115"/>
              <a:ext cx="84138" cy="131763"/>
            </a:xfrm>
            <a:custGeom>
              <a:avLst/>
              <a:gdLst>
                <a:gd name="T0" fmla="*/ 156 w 157"/>
                <a:gd name="T1" fmla="*/ 248 h 248"/>
                <a:gd name="T2" fmla="*/ 157 w 157"/>
                <a:gd name="T3" fmla="*/ 74 h 248"/>
                <a:gd name="T4" fmla="*/ 0 w 157"/>
                <a:gd name="T5" fmla="*/ 0 h 248"/>
                <a:gd name="T6" fmla="*/ 1 w 157"/>
                <a:gd name="T7" fmla="*/ 168 h 248"/>
                <a:gd name="T8" fmla="*/ 156 w 157"/>
                <a:gd name="T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248">
                  <a:moveTo>
                    <a:pt x="156" y="248"/>
                  </a:moveTo>
                  <a:lnTo>
                    <a:pt x="157" y="74"/>
                  </a:lnTo>
                  <a:lnTo>
                    <a:pt x="0" y="0"/>
                  </a:lnTo>
                  <a:lnTo>
                    <a:pt x="1" y="168"/>
                  </a:lnTo>
                  <a:lnTo>
                    <a:pt x="156" y="24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187"/>
            <p:cNvSpPr>
              <a:spLocks/>
            </p:cNvSpPr>
            <p:nvPr/>
          </p:nvSpPr>
          <p:spPr bwMode="auto">
            <a:xfrm>
              <a:off x="1822450" y="2616915"/>
              <a:ext cx="90488" cy="138113"/>
            </a:xfrm>
            <a:custGeom>
              <a:avLst/>
              <a:gdLst>
                <a:gd name="T0" fmla="*/ 2 w 171"/>
                <a:gd name="T1" fmla="*/ 0 h 262"/>
                <a:gd name="T2" fmla="*/ 0 w 171"/>
                <a:gd name="T3" fmla="*/ 174 h 262"/>
                <a:gd name="T4" fmla="*/ 170 w 171"/>
                <a:gd name="T5" fmla="*/ 262 h 262"/>
                <a:gd name="T6" fmla="*/ 171 w 171"/>
                <a:gd name="T7" fmla="*/ 80 h 262"/>
                <a:gd name="T8" fmla="*/ 2 w 171"/>
                <a:gd name="T9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62">
                  <a:moveTo>
                    <a:pt x="2" y="0"/>
                  </a:moveTo>
                  <a:lnTo>
                    <a:pt x="0" y="174"/>
                  </a:lnTo>
                  <a:lnTo>
                    <a:pt x="170" y="262"/>
                  </a:lnTo>
                  <a:lnTo>
                    <a:pt x="171" y="8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188"/>
            <p:cNvSpPr>
              <a:spLocks/>
            </p:cNvSpPr>
            <p:nvPr/>
          </p:nvSpPr>
          <p:spPr bwMode="auto">
            <a:xfrm>
              <a:off x="1931988" y="2540715"/>
              <a:ext cx="65087" cy="131763"/>
            </a:xfrm>
            <a:custGeom>
              <a:avLst/>
              <a:gdLst>
                <a:gd name="T0" fmla="*/ 0 w 122"/>
                <a:gd name="T1" fmla="*/ 194 h 250"/>
                <a:gd name="T2" fmla="*/ 120 w 122"/>
                <a:gd name="T3" fmla="*/ 250 h 250"/>
                <a:gd name="T4" fmla="*/ 122 w 122"/>
                <a:gd name="T5" fmla="*/ 57 h 250"/>
                <a:gd name="T6" fmla="*/ 1 w 122"/>
                <a:gd name="T7" fmla="*/ 0 h 250"/>
                <a:gd name="T8" fmla="*/ 0 w 122"/>
                <a:gd name="T9" fmla="*/ 194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250">
                  <a:moveTo>
                    <a:pt x="0" y="194"/>
                  </a:moveTo>
                  <a:lnTo>
                    <a:pt x="120" y="250"/>
                  </a:lnTo>
                  <a:lnTo>
                    <a:pt x="122" y="57"/>
                  </a:lnTo>
                  <a:lnTo>
                    <a:pt x="1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189"/>
            <p:cNvSpPr>
              <a:spLocks/>
            </p:cNvSpPr>
            <p:nvPr/>
          </p:nvSpPr>
          <p:spPr bwMode="auto">
            <a:xfrm>
              <a:off x="1931988" y="2667715"/>
              <a:ext cx="63500" cy="128588"/>
            </a:xfrm>
            <a:custGeom>
              <a:avLst/>
              <a:gdLst>
                <a:gd name="T0" fmla="*/ 121 w 121"/>
                <a:gd name="T1" fmla="*/ 56 h 243"/>
                <a:gd name="T2" fmla="*/ 1 w 121"/>
                <a:gd name="T3" fmla="*/ 0 h 243"/>
                <a:gd name="T4" fmla="*/ 0 w 121"/>
                <a:gd name="T5" fmla="*/ 182 h 243"/>
                <a:gd name="T6" fmla="*/ 119 w 121"/>
                <a:gd name="T7" fmla="*/ 243 h 243"/>
                <a:gd name="T8" fmla="*/ 121 w 121"/>
                <a:gd name="T9" fmla="*/ 56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43">
                  <a:moveTo>
                    <a:pt x="121" y="56"/>
                  </a:moveTo>
                  <a:lnTo>
                    <a:pt x="1" y="0"/>
                  </a:lnTo>
                  <a:lnTo>
                    <a:pt x="0" y="182"/>
                  </a:lnTo>
                  <a:lnTo>
                    <a:pt x="119" y="243"/>
                  </a:lnTo>
                  <a:lnTo>
                    <a:pt x="121" y="5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190"/>
            <p:cNvSpPr>
              <a:spLocks/>
            </p:cNvSpPr>
            <p:nvPr/>
          </p:nvSpPr>
          <p:spPr bwMode="auto">
            <a:xfrm>
              <a:off x="1717675" y="2439115"/>
              <a:ext cx="84138" cy="142875"/>
            </a:xfrm>
            <a:custGeom>
              <a:avLst/>
              <a:gdLst>
                <a:gd name="T0" fmla="*/ 157 w 159"/>
                <a:gd name="T1" fmla="*/ 268 h 268"/>
                <a:gd name="T2" fmla="*/ 159 w 159"/>
                <a:gd name="T3" fmla="*/ 75 h 268"/>
                <a:gd name="T4" fmla="*/ 0 w 159"/>
                <a:gd name="T5" fmla="*/ 0 h 268"/>
                <a:gd name="T6" fmla="*/ 0 w 159"/>
                <a:gd name="T7" fmla="*/ 194 h 268"/>
                <a:gd name="T8" fmla="*/ 157 w 159"/>
                <a:gd name="T9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268">
                  <a:moveTo>
                    <a:pt x="157" y="268"/>
                  </a:moveTo>
                  <a:lnTo>
                    <a:pt x="159" y="75"/>
                  </a:lnTo>
                  <a:lnTo>
                    <a:pt x="0" y="0"/>
                  </a:lnTo>
                  <a:lnTo>
                    <a:pt x="0" y="194"/>
                  </a:lnTo>
                  <a:lnTo>
                    <a:pt x="157" y="26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191"/>
            <p:cNvSpPr>
              <a:spLocks/>
            </p:cNvSpPr>
            <p:nvPr/>
          </p:nvSpPr>
          <p:spPr bwMode="auto">
            <a:xfrm>
              <a:off x="1822450" y="2489915"/>
              <a:ext cx="90488" cy="144463"/>
            </a:xfrm>
            <a:custGeom>
              <a:avLst/>
              <a:gdLst>
                <a:gd name="T0" fmla="*/ 0 w 171"/>
                <a:gd name="T1" fmla="*/ 194 h 273"/>
                <a:gd name="T2" fmla="*/ 170 w 171"/>
                <a:gd name="T3" fmla="*/ 273 h 273"/>
                <a:gd name="T4" fmla="*/ 171 w 171"/>
                <a:gd name="T5" fmla="*/ 80 h 273"/>
                <a:gd name="T6" fmla="*/ 2 w 171"/>
                <a:gd name="T7" fmla="*/ 0 h 273"/>
                <a:gd name="T8" fmla="*/ 0 w 171"/>
                <a:gd name="T9" fmla="*/ 194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73">
                  <a:moveTo>
                    <a:pt x="0" y="194"/>
                  </a:moveTo>
                  <a:lnTo>
                    <a:pt x="170" y="273"/>
                  </a:lnTo>
                  <a:lnTo>
                    <a:pt x="171" y="80"/>
                  </a:lnTo>
                  <a:lnTo>
                    <a:pt x="2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192"/>
            <p:cNvSpPr>
              <a:spLocks/>
            </p:cNvSpPr>
            <p:nvPr/>
          </p:nvSpPr>
          <p:spPr bwMode="auto">
            <a:xfrm>
              <a:off x="1717675" y="2310528"/>
              <a:ext cx="85725" cy="142875"/>
            </a:xfrm>
            <a:custGeom>
              <a:avLst/>
              <a:gdLst>
                <a:gd name="T0" fmla="*/ 161 w 162"/>
                <a:gd name="T1" fmla="*/ 270 h 270"/>
                <a:gd name="T2" fmla="*/ 162 w 162"/>
                <a:gd name="T3" fmla="*/ 77 h 270"/>
                <a:gd name="T4" fmla="*/ 0 w 162"/>
                <a:gd name="T5" fmla="*/ 0 h 270"/>
                <a:gd name="T6" fmla="*/ 2 w 162"/>
                <a:gd name="T7" fmla="*/ 196 h 270"/>
                <a:gd name="T8" fmla="*/ 161 w 162"/>
                <a:gd name="T9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270">
                  <a:moveTo>
                    <a:pt x="161" y="270"/>
                  </a:moveTo>
                  <a:lnTo>
                    <a:pt x="162" y="77"/>
                  </a:lnTo>
                  <a:lnTo>
                    <a:pt x="0" y="0"/>
                  </a:lnTo>
                  <a:lnTo>
                    <a:pt x="2" y="196"/>
                  </a:lnTo>
                  <a:lnTo>
                    <a:pt x="161" y="27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193"/>
            <p:cNvSpPr>
              <a:spLocks/>
            </p:cNvSpPr>
            <p:nvPr/>
          </p:nvSpPr>
          <p:spPr bwMode="auto">
            <a:xfrm>
              <a:off x="1522413" y="2091453"/>
              <a:ext cx="79375" cy="139700"/>
            </a:xfrm>
            <a:custGeom>
              <a:avLst/>
              <a:gdLst>
                <a:gd name="T0" fmla="*/ 149 w 149"/>
                <a:gd name="T1" fmla="*/ 69 h 264"/>
                <a:gd name="T2" fmla="*/ 0 w 149"/>
                <a:gd name="T3" fmla="*/ 0 h 264"/>
                <a:gd name="T4" fmla="*/ 4 w 149"/>
                <a:gd name="T5" fmla="*/ 195 h 264"/>
                <a:gd name="T6" fmla="*/ 149 w 149"/>
                <a:gd name="T7" fmla="*/ 264 h 264"/>
                <a:gd name="T8" fmla="*/ 149 w 149"/>
                <a:gd name="T9" fmla="*/ 69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264">
                  <a:moveTo>
                    <a:pt x="149" y="69"/>
                  </a:moveTo>
                  <a:lnTo>
                    <a:pt x="0" y="0"/>
                  </a:lnTo>
                  <a:lnTo>
                    <a:pt x="4" y="195"/>
                  </a:lnTo>
                  <a:lnTo>
                    <a:pt x="149" y="264"/>
                  </a:lnTo>
                  <a:lnTo>
                    <a:pt x="149" y="6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194"/>
            <p:cNvSpPr>
              <a:spLocks/>
            </p:cNvSpPr>
            <p:nvPr/>
          </p:nvSpPr>
          <p:spPr bwMode="auto">
            <a:xfrm>
              <a:off x="1620838" y="2266078"/>
              <a:ext cx="76200" cy="138112"/>
            </a:xfrm>
            <a:custGeom>
              <a:avLst/>
              <a:gdLst>
                <a:gd name="T0" fmla="*/ 0 w 145"/>
                <a:gd name="T1" fmla="*/ 0 h 263"/>
                <a:gd name="T2" fmla="*/ 0 w 145"/>
                <a:gd name="T3" fmla="*/ 193 h 263"/>
                <a:gd name="T4" fmla="*/ 145 w 145"/>
                <a:gd name="T5" fmla="*/ 263 h 263"/>
                <a:gd name="T6" fmla="*/ 145 w 145"/>
                <a:gd name="T7" fmla="*/ 67 h 263"/>
                <a:gd name="T8" fmla="*/ 0 w 145"/>
                <a:gd name="T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263">
                  <a:moveTo>
                    <a:pt x="0" y="0"/>
                  </a:moveTo>
                  <a:lnTo>
                    <a:pt x="0" y="193"/>
                  </a:lnTo>
                  <a:lnTo>
                    <a:pt x="145" y="263"/>
                  </a:lnTo>
                  <a:lnTo>
                    <a:pt x="145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195"/>
            <p:cNvSpPr>
              <a:spLocks/>
            </p:cNvSpPr>
            <p:nvPr/>
          </p:nvSpPr>
          <p:spPr bwMode="auto">
            <a:xfrm>
              <a:off x="1525588" y="2350215"/>
              <a:ext cx="76200" cy="138113"/>
            </a:xfrm>
            <a:custGeom>
              <a:avLst/>
              <a:gdLst>
                <a:gd name="T0" fmla="*/ 142 w 142"/>
                <a:gd name="T1" fmla="*/ 66 h 261"/>
                <a:gd name="T2" fmla="*/ 0 w 142"/>
                <a:gd name="T3" fmla="*/ 0 h 261"/>
                <a:gd name="T4" fmla="*/ 3 w 142"/>
                <a:gd name="T5" fmla="*/ 195 h 261"/>
                <a:gd name="T6" fmla="*/ 142 w 142"/>
                <a:gd name="T7" fmla="*/ 261 h 261"/>
                <a:gd name="T8" fmla="*/ 142 w 142"/>
                <a:gd name="T9" fmla="*/ 66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261">
                  <a:moveTo>
                    <a:pt x="142" y="66"/>
                  </a:moveTo>
                  <a:lnTo>
                    <a:pt x="0" y="0"/>
                  </a:lnTo>
                  <a:lnTo>
                    <a:pt x="3" y="195"/>
                  </a:lnTo>
                  <a:lnTo>
                    <a:pt x="142" y="261"/>
                  </a:lnTo>
                  <a:lnTo>
                    <a:pt x="142" y="6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196"/>
            <p:cNvSpPr>
              <a:spLocks/>
            </p:cNvSpPr>
            <p:nvPr/>
          </p:nvSpPr>
          <p:spPr bwMode="auto">
            <a:xfrm>
              <a:off x="1524000" y="2220040"/>
              <a:ext cx="77788" cy="139700"/>
            </a:xfrm>
            <a:custGeom>
              <a:avLst/>
              <a:gdLst>
                <a:gd name="T0" fmla="*/ 145 w 145"/>
                <a:gd name="T1" fmla="*/ 262 h 262"/>
                <a:gd name="T2" fmla="*/ 145 w 145"/>
                <a:gd name="T3" fmla="*/ 68 h 262"/>
                <a:gd name="T4" fmla="*/ 0 w 145"/>
                <a:gd name="T5" fmla="*/ 0 h 262"/>
                <a:gd name="T6" fmla="*/ 3 w 145"/>
                <a:gd name="T7" fmla="*/ 195 h 262"/>
                <a:gd name="T8" fmla="*/ 145 w 145"/>
                <a:gd name="T9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262">
                  <a:moveTo>
                    <a:pt x="145" y="262"/>
                  </a:moveTo>
                  <a:lnTo>
                    <a:pt x="145" y="68"/>
                  </a:lnTo>
                  <a:lnTo>
                    <a:pt x="0" y="0"/>
                  </a:lnTo>
                  <a:lnTo>
                    <a:pt x="3" y="195"/>
                  </a:lnTo>
                  <a:lnTo>
                    <a:pt x="145" y="26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197"/>
            <p:cNvSpPr>
              <a:spLocks/>
            </p:cNvSpPr>
            <p:nvPr/>
          </p:nvSpPr>
          <p:spPr bwMode="auto">
            <a:xfrm>
              <a:off x="1620838" y="2137490"/>
              <a:ext cx="76200" cy="138113"/>
            </a:xfrm>
            <a:custGeom>
              <a:avLst/>
              <a:gdLst>
                <a:gd name="T0" fmla="*/ 0 w 145"/>
                <a:gd name="T1" fmla="*/ 0 h 262"/>
                <a:gd name="T2" fmla="*/ 0 w 145"/>
                <a:gd name="T3" fmla="*/ 194 h 262"/>
                <a:gd name="T4" fmla="*/ 145 w 145"/>
                <a:gd name="T5" fmla="*/ 262 h 262"/>
                <a:gd name="T6" fmla="*/ 144 w 145"/>
                <a:gd name="T7" fmla="*/ 68 h 262"/>
                <a:gd name="T8" fmla="*/ 0 w 145"/>
                <a:gd name="T9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262">
                  <a:moveTo>
                    <a:pt x="0" y="0"/>
                  </a:moveTo>
                  <a:lnTo>
                    <a:pt x="0" y="194"/>
                  </a:lnTo>
                  <a:lnTo>
                    <a:pt x="145" y="262"/>
                  </a:lnTo>
                  <a:lnTo>
                    <a:pt x="144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Freeform 198"/>
            <p:cNvSpPr>
              <a:spLocks/>
            </p:cNvSpPr>
            <p:nvPr/>
          </p:nvSpPr>
          <p:spPr bwMode="auto">
            <a:xfrm>
              <a:off x="1444625" y="2312115"/>
              <a:ext cx="65088" cy="133350"/>
            </a:xfrm>
            <a:custGeom>
              <a:avLst/>
              <a:gdLst>
                <a:gd name="T0" fmla="*/ 121 w 123"/>
                <a:gd name="T1" fmla="*/ 57 h 252"/>
                <a:gd name="T2" fmla="*/ 0 w 123"/>
                <a:gd name="T3" fmla="*/ 0 h 252"/>
                <a:gd name="T4" fmla="*/ 8 w 123"/>
                <a:gd name="T5" fmla="*/ 198 h 252"/>
                <a:gd name="T6" fmla="*/ 123 w 123"/>
                <a:gd name="T7" fmla="*/ 252 h 252"/>
                <a:gd name="T8" fmla="*/ 121 w 123"/>
                <a:gd name="T9" fmla="*/ 5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252">
                  <a:moveTo>
                    <a:pt x="121" y="57"/>
                  </a:moveTo>
                  <a:lnTo>
                    <a:pt x="0" y="0"/>
                  </a:lnTo>
                  <a:lnTo>
                    <a:pt x="8" y="198"/>
                  </a:lnTo>
                  <a:lnTo>
                    <a:pt x="123" y="252"/>
                  </a:lnTo>
                  <a:lnTo>
                    <a:pt x="121" y="5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Freeform 199"/>
            <p:cNvSpPr>
              <a:spLocks/>
            </p:cNvSpPr>
            <p:nvPr/>
          </p:nvSpPr>
          <p:spPr bwMode="auto">
            <a:xfrm>
              <a:off x="1433513" y="2050178"/>
              <a:ext cx="73025" cy="136525"/>
            </a:xfrm>
            <a:custGeom>
              <a:avLst/>
              <a:gdLst>
                <a:gd name="T0" fmla="*/ 10 w 136"/>
                <a:gd name="T1" fmla="*/ 197 h 257"/>
                <a:gd name="T2" fmla="*/ 136 w 136"/>
                <a:gd name="T3" fmla="*/ 257 h 257"/>
                <a:gd name="T4" fmla="*/ 132 w 136"/>
                <a:gd name="T5" fmla="*/ 61 h 257"/>
                <a:gd name="T6" fmla="*/ 0 w 136"/>
                <a:gd name="T7" fmla="*/ 0 h 257"/>
                <a:gd name="T8" fmla="*/ 10 w 136"/>
                <a:gd name="T9" fmla="*/ 19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257">
                  <a:moveTo>
                    <a:pt x="10" y="197"/>
                  </a:moveTo>
                  <a:lnTo>
                    <a:pt x="136" y="257"/>
                  </a:lnTo>
                  <a:lnTo>
                    <a:pt x="132" y="61"/>
                  </a:lnTo>
                  <a:lnTo>
                    <a:pt x="0" y="0"/>
                  </a:lnTo>
                  <a:lnTo>
                    <a:pt x="10" y="19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Freeform 200"/>
            <p:cNvSpPr>
              <a:spLocks/>
            </p:cNvSpPr>
            <p:nvPr/>
          </p:nvSpPr>
          <p:spPr bwMode="auto">
            <a:xfrm>
              <a:off x="1439863" y="2180353"/>
              <a:ext cx="68262" cy="134937"/>
            </a:xfrm>
            <a:custGeom>
              <a:avLst/>
              <a:gdLst>
                <a:gd name="T0" fmla="*/ 128 w 128"/>
                <a:gd name="T1" fmla="*/ 255 h 255"/>
                <a:gd name="T2" fmla="*/ 126 w 128"/>
                <a:gd name="T3" fmla="*/ 59 h 255"/>
                <a:gd name="T4" fmla="*/ 0 w 128"/>
                <a:gd name="T5" fmla="*/ 0 h 255"/>
                <a:gd name="T6" fmla="*/ 8 w 128"/>
                <a:gd name="T7" fmla="*/ 198 h 255"/>
                <a:gd name="T8" fmla="*/ 128 w 128"/>
                <a:gd name="T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55">
                  <a:moveTo>
                    <a:pt x="128" y="255"/>
                  </a:moveTo>
                  <a:lnTo>
                    <a:pt x="126" y="59"/>
                  </a:lnTo>
                  <a:lnTo>
                    <a:pt x="0" y="0"/>
                  </a:lnTo>
                  <a:lnTo>
                    <a:pt x="8" y="198"/>
                  </a:lnTo>
                  <a:lnTo>
                    <a:pt x="128" y="25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Freeform 201"/>
            <p:cNvSpPr>
              <a:spLocks/>
            </p:cNvSpPr>
            <p:nvPr/>
          </p:nvSpPr>
          <p:spPr bwMode="auto">
            <a:xfrm>
              <a:off x="1455738" y="2539128"/>
              <a:ext cx="58737" cy="109537"/>
            </a:xfrm>
            <a:custGeom>
              <a:avLst/>
              <a:gdLst>
                <a:gd name="T0" fmla="*/ 0 w 111"/>
                <a:gd name="T1" fmla="*/ 0 h 206"/>
                <a:gd name="T2" fmla="*/ 6 w 111"/>
                <a:gd name="T3" fmla="*/ 149 h 206"/>
                <a:gd name="T4" fmla="*/ 111 w 111"/>
                <a:gd name="T5" fmla="*/ 206 h 206"/>
                <a:gd name="T6" fmla="*/ 109 w 111"/>
                <a:gd name="T7" fmla="*/ 58 h 206"/>
                <a:gd name="T8" fmla="*/ 0 w 111"/>
                <a:gd name="T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06">
                  <a:moveTo>
                    <a:pt x="0" y="0"/>
                  </a:moveTo>
                  <a:lnTo>
                    <a:pt x="6" y="149"/>
                  </a:lnTo>
                  <a:lnTo>
                    <a:pt x="111" y="206"/>
                  </a:lnTo>
                  <a:lnTo>
                    <a:pt x="109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Freeform 202"/>
            <p:cNvSpPr>
              <a:spLocks/>
            </p:cNvSpPr>
            <p:nvPr/>
          </p:nvSpPr>
          <p:spPr bwMode="auto">
            <a:xfrm>
              <a:off x="1450975" y="2440703"/>
              <a:ext cx="61913" cy="109537"/>
            </a:xfrm>
            <a:custGeom>
              <a:avLst/>
              <a:gdLst>
                <a:gd name="T0" fmla="*/ 0 w 117"/>
                <a:gd name="T1" fmla="*/ 0 h 207"/>
                <a:gd name="T2" fmla="*/ 6 w 117"/>
                <a:gd name="T3" fmla="*/ 150 h 207"/>
                <a:gd name="T4" fmla="*/ 117 w 117"/>
                <a:gd name="T5" fmla="*/ 207 h 207"/>
                <a:gd name="T6" fmla="*/ 114 w 117"/>
                <a:gd name="T7" fmla="*/ 53 h 207"/>
                <a:gd name="T8" fmla="*/ 0 w 117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207">
                  <a:moveTo>
                    <a:pt x="0" y="0"/>
                  </a:moveTo>
                  <a:lnTo>
                    <a:pt x="6" y="150"/>
                  </a:lnTo>
                  <a:lnTo>
                    <a:pt x="117" y="207"/>
                  </a:lnTo>
                  <a:lnTo>
                    <a:pt x="114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Freeform 203"/>
            <p:cNvSpPr>
              <a:spLocks/>
            </p:cNvSpPr>
            <p:nvPr/>
          </p:nvSpPr>
          <p:spPr bwMode="auto">
            <a:xfrm>
              <a:off x="1620838" y="2393078"/>
              <a:ext cx="77787" cy="139700"/>
            </a:xfrm>
            <a:custGeom>
              <a:avLst/>
              <a:gdLst>
                <a:gd name="T0" fmla="*/ 147 w 147"/>
                <a:gd name="T1" fmla="*/ 263 h 263"/>
                <a:gd name="T2" fmla="*/ 146 w 147"/>
                <a:gd name="T3" fmla="*/ 69 h 263"/>
                <a:gd name="T4" fmla="*/ 0 w 147"/>
                <a:gd name="T5" fmla="*/ 0 h 263"/>
                <a:gd name="T6" fmla="*/ 0 w 147"/>
                <a:gd name="T7" fmla="*/ 195 h 263"/>
                <a:gd name="T8" fmla="*/ 147 w 147"/>
                <a:gd name="T9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263">
                  <a:moveTo>
                    <a:pt x="147" y="263"/>
                  </a:moveTo>
                  <a:lnTo>
                    <a:pt x="146" y="69"/>
                  </a:lnTo>
                  <a:lnTo>
                    <a:pt x="0" y="0"/>
                  </a:lnTo>
                  <a:lnTo>
                    <a:pt x="0" y="195"/>
                  </a:lnTo>
                  <a:lnTo>
                    <a:pt x="147" y="26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Freeform 204"/>
            <p:cNvSpPr>
              <a:spLocks/>
            </p:cNvSpPr>
            <p:nvPr/>
          </p:nvSpPr>
          <p:spPr bwMode="auto">
            <a:xfrm>
              <a:off x="1527175" y="2475628"/>
              <a:ext cx="74613" cy="120650"/>
            </a:xfrm>
            <a:custGeom>
              <a:avLst/>
              <a:gdLst>
                <a:gd name="T0" fmla="*/ 139 w 139"/>
                <a:gd name="T1" fmla="*/ 65 h 226"/>
                <a:gd name="T2" fmla="*/ 0 w 139"/>
                <a:gd name="T3" fmla="*/ 0 h 226"/>
                <a:gd name="T4" fmla="*/ 2 w 139"/>
                <a:gd name="T5" fmla="*/ 155 h 226"/>
                <a:gd name="T6" fmla="*/ 139 w 139"/>
                <a:gd name="T7" fmla="*/ 226 h 226"/>
                <a:gd name="T8" fmla="*/ 139 w 139"/>
                <a:gd name="T9" fmla="*/ 6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226">
                  <a:moveTo>
                    <a:pt x="139" y="65"/>
                  </a:moveTo>
                  <a:lnTo>
                    <a:pt x="0" y="0"/>
                  </a:lnTo>
                  <a:lnTo>
                    <a:pt x="2" y="155"/>
                  </a:lnTo>
                  <a:lnTo>
                    <a:pt x="139" y="226"/>
                  </a:lnTo>
                  <a:lnTo>
                    <a:pt x="139" y="6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Freeform 205"/>
            <p:cNvSpPr>
              <a:spLocks/>
            </p:cNvSpPr>
            <p:nvPr/>
          </p:nvSpPr>
          <p:spPr bwMode="auto">
            <a:xfrm>
              <a:off x="1620838" y="2626440"/>
              <a:ext cx="77787" cy="123825"/>
            </a:xfrm>
            <a:custGeom>
              <a:avLst/>
              <a:gdLst>
                <a:gd name="T0" fmla="*/ 0 w 149"/>
                <a:gd name="T1" fmla="*/ 0 h 234"/>
                <a:gd name="T2" fmla="*/ 0 w 149"/>
                <a:gd name="T3" fmla="*/ 153 h 234"/>
                <a:gd name="T4" fmla="*/ 149 w 149"/>
                <a:gd name="T5" fmla="*/ 234 h 234"/>
                <a:gd name="T6" fmla="*/ 147 w 149"/>
                <a:gd name="T7" fmla="*/ 76 h 234"/>
                <a:gd name="T8" fmla="*/ 0 w 149"/>
                <a:gd name="T9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234">
                  <a:moveTo>
                    <a:pt x="0" y="0"/>
                  </a:moveTo>
                  <a:lnTo>
                    <a:pt x="0" y="153"/>
                  </a:lnTo>
                  <a:lnTo>
                    <a:pt x="149" y="234"/>
                  </a:lnTo>
                  <a:lnTo>
                    <a:pt x="147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Freeform 206"/>
            <p:cNvSpPr>
              <a:spLocks/>
            </p:cNvSpPr>
            <p:nvPr/>
          </p:nvSpPr>
          <p:spPr bwMode="auto">
            <a:xfrm>
              <a:off x="1528763" y="2578815"/>
              <a:ext cx="73025" cy="117475"/>
            </a:xfrm>
            <a:custGeom>
              <a:avLst/>
              <a:gdLst>
                <a:gd name="T0" fmla="*/ 0 w 137"/>
                <a:gd name="T1" fmla="*/ 0 h 224"/>
                <a:gd name="T2" fmla="*/ 2 w 137"/>
                <a:gd name="T3" fmla="*/ 149 h 224"/>
                <a:gd name="T4" fmla="*/ 137 w 137"/>
                <a:gd name="T5" fmla="*/ 224 h 224"/>
                <a:gd name="T6" fmla="*/ 137 w 137"/>
                <a:gd name="T7" fmla="*/ 71 h 224"/>
                <a:gd name="T8" fmla="*/ 0 w 137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224">
                  <a:moveTo>
                    <a:pt x="0" y="0"/>
                  </a:moveTo>
                  <a:lnTo>
                    <a:pt x="2" y="149"/>
                  </a:lnTo>
                  <a:lnTo>
                    <a:pt x="137" y="224"/>
                  </a:lnTo>
                  <a:lnTo>
                    <a:pt x="137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Freeform 207"/>
            <p:cNvSpPr>
              <a:spLocks/>
            </p:cNvSpPr>
            <p:nvPr/>
          </p:nvSpPr>
          <p:spPr bwMode="auto">
            <a:xfrm>
              <a:off x="1620838" y="2520078"/>
              <a:ext cx="77787" cy="125412"/>
            </a:xfrm>
            <a:custGeom>
              <a:avLst/>
              <a:gdLst>
                <a:gd name="T0" fmla="*/ 147 w 147"/>
                <a:gd name="T1" fmla="*/ 237 h 237"/>
                <a:gd name="T2" fmla="*/ 147 w 147"/>
                <a:gd name="T3" fmla="*/ 69 h 237"/>
                <a:gd name="T4" fmla="*/ 0 w 147"/>
                <a:gd name="T5" fmla="*/ 0 h 237"/>
                <a:gd name="T6" fmla="*/ 0 w 147"/>
                <a:gd name="T7" fmla="*/ 160 h 237"/>
                <a:gd name="T8" fmla="*/ 147 w 147"/>
                <a:gd name="T9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237">
                  <a:moveTo>
                    <a:pt x="147" y="237"/>
                  </a:moveTo>
                  <a:lnTo>
                    <a:pt x="147" y="69"/>
                  </a:lnTo>
                  <a:lnTo>
                    <a:pt x="0" y="0"/>
                  </a:lnTo>
                  <a:lnTo>
                    <a:pt x="0" y="160"/>
                  </a:lnTo>
                  <a:lnTo>
                    <a:pt x="147" y="23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Freeform 208"/>
            <p:cNvSpPr>
              <a:spLocks/>
            </p:cNvSpPr>
            <p:nvPr/>
          </p:nvSpPr>
          <p:spPr bwMode="auto">
            <a:xfrm>
              <a:off x="1930400" y="2788365"/>
              <a:ext cx="63500" cy="122238"/>
            </a:xfrm>
            <a:custGeom>
              <a:avLst/>
              <a:gdLst>
                <a:gd name="T0" fmla="*/ 120 w 120"/>
                <a:gd name="T1" fmla="*/ 63 h 233"/>
                <a:gd name="T2" fmla="*/ 1 w 120"/>
                <a:gd name="T3" fmla="*/ 0 h 233"/>
                <a:gd name="T4" fmla="*/ 0 w 120"/>
                <a:gd name="T5" fmla="*/ 168 h 233"/>
                <a:gd name="T6" fmla="*/ 117 w 120"/>
                <a:gd name="T7" fmla="*/ 233 h 233"/>
                <a:gd name="T8" fmla="*/ 120 w 120"/>
                <a:gd name="T9" fmla="*/ 6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233">
                  <a:moveTo>
                    <a:pt x="120" y="63"/>
                  </a:moveTo>
                  <a:lnTo>
                    <a:pt x="1" y="0"/>
                  </a:lnTo>
                  <a:lnTo>
                    <a:pt x="0" y="168"/>
                  </a:lnTo>
                  <a:lnTo>
                    <a:pt x="117" y="233"/>
                  </a:lnTo>
                  <a:lnTo>
                    <a:pt x="120" y="6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Freeform 209"/>
            <p:cNvSpPr>
              <a:spLocks/>
            </p:cNvSpPr>
            <p:nvPr/>
          </p:nvSpPr>
          <p:spPr bwMode="auto">
            <a:xfrm>
              <a:off x="1719263" y="2677240"/>
              <a:ext cx="80962" cy="128588"/>
            </a:xfrm>
            <a:custGeom>
              <a:avLst/>
              <a:gdLst>
                <a:gd name="T0" fmla="*/ 153 w 155"/>
                <a:gd name="T1" fmla="*/ 244 h 244"/>
                <a:gd name="T2" fmla="*/ 155 w 155"/>
                <a:gd name="T3" fmla="*/ 81 h 244"/>
                <a:gd name="T4" fmla="*/ 0 w 155"/>
                <a:gd name="T5" fmla="*/ 0 h 244"/>
                <a:gd name="T6" fmla="*/ 0 w 155"/>
                <a:gd name="T7" fmla="*/ 159 h 244"/>
                <a:gd name="T8" fmla="*/ 153 w 155"/>
                <a:gd name="T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244">
                  <a:moveTo>
                    <a:pt x="153" y="244"/>
                  </a:moveTo>
                  <a:lnTo>
                    <a:pt x="155" y="81"/>
                  </a:lnTo>
                  <a:lnTo>
                    <a:pt x="0" y="0"/>
                  </a:lnTo>
                  <a:lnTo>
                    <a:pt x="0" y="159"/>
                  </a:lnTo>
                  <a:lnTo>
                    <a:pt x="153" y="24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Freeform 210"/>
            <p:cNvSpPr>
              <a:spLocks/>
            </p:cNvSpPr>
            <p:nvPr/>
          </p:nvSpPr>
          <p:spPr bwMode="auto">
            <a:xfrm>
              <a:off x="1820863" y="2731215"/>
              <a:ext cx="90487" cy="134938"/>
            </a:xfrm>
            <a:custGeom>
              <a:avLst/>
              <a:gdLst>
                <a:gd name="T0" fmla="*/ 1 w 171"/>
                <a:gd name="T1" fmla="*/ 0 h 257"/>
                <a:gd name="T2" fmla="*/ 0 w 171"/>
                <a:gd name="T3" fmla="*/ 162 h 257"/>
                <a:gd name="T4" fmla="*/ 171 w 171"/>
                <a:gd name="T5" fmla="*/ 257 h 257"/>
                <a:gd name="T6" fmla="*/ 171 w 171"/>
                <a:gd name="T7" fmla="*/ 89 h 257"/>
                <a:gd name="T8" fmla="*/ 1 w 171"/>
                <a:gd name="T9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57">
                  <a:moveTo>
                    <a:pt x="1" y="0"/>
                  </a:moveTo>
                  <a:lnTo>
                    <a:pt x="0" y="162"/>
                  </a:lnTo>
                  <a:lnTo>
                    <a:pt x="171" y="257"/>
                  </a:lnTo>
                  <a:lnTo>
                    <a:pt x="171" y="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Freeform 211"/>
            <p:cNvSpPr>
              <a:spLocks/>
            </p:cNvSpPr>
            <p:nvPr/>
          </p:nvSpPr>
          <p:spPr bwMode="auto">
            <a:xfrm>
              <a:off x="2547938" y="2067640"/>
              <a:ext cx="68262" cy="127000"/>
            </a:xfrm>
            <a:custGeom>
              <a:avLst/>
              <a:gdLst>
                <a:gd name="T0" fmla="*/ 131 w 131"/>
                <a:gd name="T1" fmla="*/ 0 h 242"/>
                <a:gd name="T2" fmla="*/ 116 w 131"/>
                <a:gd name="T3" fmla="*/ 188 h 242"/>
                <a:gd name="T4" fmla="*/ 0 w 131"/>
                <a:gd name="T5" fmla="*/ 242 h 242"/>
                <a:gd name="T6" fmla="*/ 8 w 131"/>
                <a:gd name="T7" fmla="*/ 54 h 242"/>
                <a:gd name="T8" fmla="*/ 131 w 131"/>
                <a:gd name="T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42">
                  <a:moveTo>
                    <a:pt x="131" y="0"/>
                  </a:moveTo>
                  <a:lnTo>
                    <a:pt x="116" y="188"/>
                  </a:lnTo>
                  <a:lnTo>
                    <a:pt x="0" y="242"/>
                  </a:lnTo>
                  <a:lnTo>
                    <a:pt x="8" y="54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Freeform 212"/>
            <p:cNvSpPr>
              <a:spLocks/>
            </p:cNvSpPr>
            <p:nvPr/>
          </p:nvSpPr>
          <p:spPr bwMode="auto">
            <a:xfrm>
              <a:off x="2554288" y="1937465"/>
              <a:ext cx="71437" cy="134938"/>
            </a:xfrm>
            <a:custGeom>
              <a:avLst/>
              <a:gdLst>
                <a:gd name="T0" fmla="*/ 137 w 137"/>
                <a:gd name="T1" fmla="*/ 0 h 256"/>
                <a:gd name="T2" fmla="*/ 121 w 137"/>
                <a:gd name="T3" fmla="*/ 201 h 256"/>
                <a:gd name="T4" fmla="*/ 0 w 137"/>
                <a:gd name="T5" fmla="*/ 256 h 256"/>
                <a:gd name="T6" fmla="*/ 5 w 137"/>
                <a:gd name="T7" fmla="*/ 60 h 256"/>
                <a:gd name="T8" fmla="*/ 137 w 137"/>
                <a:gd name="T9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256">
                  <a:moveTo>
                    <a:pt x="137" y="0"/>
                  </a:moveTo>
                  <a:lnTo>
                    <a:pt x="121" y="201"/>
                  </a:lnTo>
                  <a:lnTo>
                    <a:pt x="0" y="256"/>
                  </a:lnTo>
                  <a:lnTo>
                    <a:pt x="5" y="6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Freeform 213"/>
            <p:cNvSpPr>
              <a:spLocks/>
            </p:cNvSpPr>
            <p:nvPr/>
          </p:nvSpPr>
          <p:spPr bwMode="auto">
            <a:xfrm>
              <a:off x="2070100" y="2164478"/>
              <a:ext cx="69850" cy="128587"/>
            </a:xfrm>
            <a:custGeom>
              <a:avLst/>
              <a:gdLst>
                <a:gd name="T0" fmla="*/ 132 w 132"/>
                <a:gd name="T1" fmla="*/ 0 h 242"/>
                <a:gd name="T2" fmla="*/ 126 w 132"/>
                <a:gd name="T3" fmla="*/ 184 h 242"/>
                <a:gd name="T4" fmla="*/ 0 w 132"/>
                <a:gd name="T5" fmla="*/ 242 h 242"/>
                <a:gd name="T6" fmla="*/ 3 w 132"/>
                <a:gd name="T7" fmla="*/ 61 h 242"/>
                <a:gd name="T8" fmla="*/ 132 w 132"/>
                <a:gd name="T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42">
                  <a:moveTo>
                    <a:pt x="132" y="0"/>
                  </a:moveTo>
                  <a:lnTo>
                    <a:pt x="126" y="184"/>
                  </a:lnTo>
                  <a:lnTo>
                    <a:pt x="0" y="242"/>
                  </a:lnTo>
                  <a:lnTo>
                    <a:pt x="3" y="61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Freeform 214"/>
            <p:cNvSpPr>
              <a:spLocks/>
            </p:cNvSpPr>
            <p:nvPr/>
          </p:nvSpPr>
          <p:spPr bwMode="auto">
            <a:xfrm>
              <a:off x="2152650" y="2237503"/>
              <a:ext cx="92075" cy="142875"/>
            </a:xfrm>
            <a:custGeom>
              <a:avLst/>
              <a:gdLst>
                <a:gd name="T0" fmla="*/ 4 w 172"/>
                <a:gd name="T1" fmla="*/ 78 h 271"/>
                <a:gd name="T2" fmla="*/ 172 w 172"/>
                <a:gd name="T3" fmla="*/ 0 h 271"/>
                <a:gd name="T4" fmla="*/ 169 w 172"/>
                <a:gd name="T5" fmla="*/ 191 h 271"/>
                <a:gd name="T6" fmla="*/ 0 w 172"/>
                <a:gd name="T7" fmla="*/ 271 h 271"/>
                <a:gd name="T8" fmla="*/ 4 w 172"/>
                <a:gd name="T9" fmla="*/ 7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271">
                  <a:moveTo>
                    <a:pt x="4" y="78"/>
                  </a:moveTo>
                  <a:lnTo>
                    <a:pt x="172" y="0"/>
                  </a:lnTo>
                  <a:lnTo>
                    <a:pt x="169" y="191"/>
                  </a:lnTo>
                  <a:lnTo>
                    <a:pt x="0" y="271"/>
                  </a:lnTo>
                  <a:lnTo>
                    <a:pt x="4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Freeform 215"/>
            <p:cNvSpPr>
              <a:spLocks/>
            </p:cNvSpPr>
            <p:nvPr/>
          </p:nvSpPr>
          <p:spPr bwMode="auto">
            <a:xfrm>
              <a:off x="2263775" y="2189878"/>
              <a:ext cx="87313" cy="138112"/>
            </a:xfrm>
            <a:custGeom>
              <a:avLst/>
              <a:gdLst>
                <a:gd name="T0" fmla="*/ 0 w 164"/>
                <a:gd name="T1" fmla="*/ 263 h 263"/>
                <a:gd name="T2" fmla="*/ 3 w 164"/>
                <a:gd name="T3" fmla="*/ 72 h 263"/>
                <a:gd name="T4" fmla="*/ 164 w 164"/>
                <a:gd name="T5" fmla="*/ 0 h 263"/>
                <a:gd name="T6" fmla="*/ 158 w 164"/>
                <a:gd name="T7" fmla="*/ 188 h 263"/>
                <a:gd name="T8" fmla="*/ 0 w 164"/>
                <a:gd name="T9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263">
                  <a:moveTo>
                    <a:pt x="0" y="263"/>
                  </a:moveTo>
                  <a:lnTo>
                    <a:pt x="3" y="72"/>
                  </a:lnTo>
                  <a:lnTo>
                    <a:pt x="164" y="0"/>
                  </a:lnTo>
                  <a:lnTo>
                    <a:pt x="158" y="188"/>
                  </a:lnTo>
                  <a:lnTo>
                    <a:pt x="0" y="2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Freeform 216"/>
            <p:cNvSpPr>
              <a:spLocks/>
            </p:cNvSpPr>
            <p:nvPr/>
          </p:nvSpPr>
          <p:spPr bwMode="auto">
            <a:xfrm>
              <a:off x="2155825" y="2113678"/>
              <a:ext cx="90488" cy="139700"/>
            </a:xfrm>
            <a:custGeom>
              <a:avLst/>
              <a:gdLst>
                <a:gd name="T0" fmla="*/ 0 w 171"/>
                <a:gd name="T1" fmla="*/ 263 h 263"/>
                <a:gd name="T2" fmla="*/ 3 w 171"/>
                <a:gd name="T3" fmla="*/ 78 h 263"/>
                <a:gd name="T4" fmla="*/ 171 w 171"/>
                <a:gd name="T5" fmla="*/ 0 h 263"/>
                <a:gd name="T6" fmla="*/ 168 w 171"/>
                <a:gd name="T7" fmla="*/ 187 h 263"/>
                <a:gd name="T8" fmla="*/ 0 w 171"/>
                <a:gd name="T9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63">
                  <a:moveTo>
                    <a:pt x="0" y="263"/>
                  </a:moveTo>
                  <a:lnTo>
                    <a:pt x="3" y="78"/>
                  </a:lnTo>
                  <a:lnTo>
                    <a:pt x="171" y="0"/>
                  </a:lnTo>
                  <a:lnTo>
                    <a:pt x="168" y="187"/>
                  </a:lnTo>
                  <a:lnTo>
                    <a:pt x="0" y="2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Freeform 217"/>
            <p:cNvSpPr>
              <a:spLocks/>
            </p:cNvSpPr>
            <p:nvPr/>
          </p:nvSpPr>
          <p:spPr bwMode="auto">
            <a:xfrm>
              <a:off x="2266950" y="2064465"/>
              <a:ext cx="87313" cy="139700"/>
            </a:xfrm>
            <a:custGeom>
              <a:avLst/>
              <a:gdLst>
                <a:gd name="T0" fmla="*/ 0 w 165"/>
                <a:gd name="T1" fmla="*/ 264 h 264"/>
                <a:gd name="T2" fmla="*/ 4 w 165"/>
                <a:gd name="T3" fmla="*/ 76 h 264"/>
                <a:gd name="T4" fmla="*/ 165 w 165"/>
                <a:gd name="T5" fmla="*/ 0 h 264"/>
                <a:gd name="T6" fmla="*/ 162 w 165"/>
                <a:gd name="T7" fmla="*/ 190 h 264"/>
                <a:gd name="T8" fmla="*/ 0 w 165"/>
                <a:gd name="T9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64">
                  <a:moveTo>
                    <a:pt x="0" y="264"/>
                  </a:moveTo>
                  <a:lnTo>
                    <a:pt x="4" y="76"/>
                  </a:lnTo>
                  <a:lnTo>
                    <a:pt x="165" y="0"/>
                  </a:lnTo>
                  <a:lnTo>
                    <a:pt x="162" y="190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218"/>
            <p:cNvSpPr>
              <a:spLocks/>
            </p:cNvSpPr>
            <p:nvPr/>
          </p:nvSpPr>
          <p:spPr bwMode="auto">
            <a:xfrm>
              <a:off x="2068513" y="2288303"/>
              <a:ext cx="68262" cy="131762"/>
            </a:xfrm>
            <a:custGeom>
              <a:avLst/>
              <a:gdLst>
                <a:gd name="T0" fmla="*/ 2 w 128"/>
                <a:gd name="T1" fmla="*/ 56 h 249"/>
                <a:gd name="T2" fmla="*/ 128 w 128"/>
                <a:gd name="T3" fmla="*/ 0 h 249"/>
                <a:gd name="T4" fmla="*/ 124 w 128"/>
                <a:gd name="T5" fmla="*/ 192 h 249"/>
                <a:gd name="T6" fmla="*/ 0 w 128"/>
                <a:gd name="T7" fmla="*/ 249 h 249"/>
                <a:gd name="T8" fmla="*/ 2 w 128"/>
                <a:gd name="T9" fmla="*/ 5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9">
                  <a:moveTo>
                    <a:pt x="2" y="56"/>
                  </a:moveTo>
                  <a:lnTo>
                    <a:pt x="128" y="0"/>
                  </a:lnTo>
                  <a:lnTo>
                    <a:pt x="124" y="192"/>
                  </a:lnTo>
                  <a:lnTo>
                    <a:pt x="0" y="249"/>
                  </a:lnTo>
                  <a:lnTo>
                    <a:pt x="2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219"/>
            <p:cNvSpPr>
              <a:spLocks/>
            </p:cNvSpPr>
            <p:nvPr/>
          </p:nvSpPr>
          <p:spPr bwMode="auto">
            <a:xfrm>
              <a:off x="2462213" y="1977153"/>
              <a:ext cx="77787" cy="138112"/>
            </a:xfrm>
            <a:custGeom>
              <a:avLst/>
              <a:gdLst>
                <a:gd name="T0" fmla="*/ 138 w 146"/>
                <a:gd name="T1" fmla="*/ 197 h 261"/>
                <a:gd name="T2" fmla="*/ 0 w 146"/>
                <a:gd name="T3" fmla="*/ 261 h 261"/>
                <a:gd name="T4" fmla="*/ 6 w 146"/>
                <a:gd name="T5" fmla="*/ 65 h 261"/>
                <a:gd name="T6" fmla="*/ 146 w 146"/>
                <a:gd name="T7" fmla="*/ 0 h 261"/>
                <a:gd name="T8" fmla="*/ 138 w 146"/>
                <a:gd name="T9" fmla="*/ 19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261">
                  <a:moveTo>
                    <a:pt x="138" y="197"/>
                  </a:moveTo>
                  <a:lnTo>
                    <a:pt x="0" y="261"/>
                  </a:lnTo>
                  <a:lnTo>
                    <a:pt x="6" y="65"/>
                  </a:lnTo>
                  <a:lnTo>
                    <a:pt x="146" y="0"/>
                  </a:lnTo>
                  <a:lnTo>
                    <a:pt x="13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Freeform 220"/>
            <p:cNvSpPr>
              <a:spLocks/>
            </p:cNvSpPr>
            <p:nvPr/>
          </p:nvSpPr>
          <p:spPr bwMode="auto">
            <a:xfrm>
              <a:off x="2454275" y="2227978"/>
              <a:ext cx="74613" cy="131762"/>
            </a:xfrm>
            <a:custGeom>
              <a:avLst/>
              <a:gdLst>
                <a:gd name="T0" fmla="*/ 142 w 142"/>
                <a:gd name="T1" fmla="*/ 0 h 250"/>
                <a:gd name="T2" fmla="*/ 134 w 142"/>
                <a:gd name="T3" fmla="*/ 187 h 250"/>
                <a:gd name="T4" fmla="*/ 0 w 142"/>
                <a:gd name="T5" fmla="*/ 250 h 250"/>
                <a:gd name="T6" fmla="*/ 6 w 142"/>
                <a:gd name="T7" fmla="*/ 62 h 250"/>
                <a:gd name="T8" fmla="*/ 142 w 142"/>
                <a:gd name="T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250">
                  <a:moveTo>
                    <a:pt x="142" y="0"/>
                  </a:moveTo>
                  <a:lnTo>
                    <a:pt x="134" y="187"/>
                  </a:lnTo>
                  <a:lnTo>
                    <a:pt x="0" y="250"/>
                  </a:lnTo>
                  <a:lnTo>
                    <a:pt x="6" y="6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221"/>
            <p:cNvSpPr>
              <a:spLocks/>
            </p:cNvSpPr>
            <p:nvPr/>
          </p:nvSpPr>
          <p:spPr bwMode="auto">
            <a:xfrm>
              <a:off x="2459038" y="2104153"/>
              <a:ext cx="76200" cy="133350"/>
            </a:xfrm>
            <a:custGeom>
              <a:avLst/>
              <a:gdLst>
                <a:gd name="T0" fmla="*/ 135 w 144"/>
                <a:gd name="T1" fmla="*/ 187 h 251"/>
                <a:gd name="T2" fmla="*/ 0 w 144"/>
                <a:gd name="T3" fmla="*/ 251 h 251"/>
                <a:gd name="T4" fmla="*/ 6 w 144"/>
                <a:gd name="T5" fmla="*/ 65 h 251"/>
                <a:gd name="T6" fmla="*/ 144 w 144"/>
                <a:gd name="T7" fmla="*/ 0 h 251"/>
                <a:gd name="T8" fmla="*/ 135 w 144"/>
                <a:gd name="T9" fmla="*/ 18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251">
                  <a:moveTo>
                    <a:pt x="135" y="187"/>
                  </a:moveTo>
                  <a:lnTo>
                    <a:pt x="0" y="251"/>
                  </a:lnTo>
                  <a:lnTo>
                    <a:pt x="6" y="65"/>
                  </a:lnTo>
                  <a:lnTo>
                    <a:pt x="144" y="0"/>
                  </a:lnTo>
                  <a:lnTo>
                    <a:pt x="135" y="1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222"/>
            <p:cNvSpPr>
              <a:spLocks/>
            </p:cNvSpPr>
            <p:nvPr/>
          </p:nvSpPr>
          <p:spPr bwMode="auto">
            <a:xfrm>
              <a:off x="2541588" y="2191465"/>
              <a:ext cx="66675" cy="127000"/>
            </a:xfrm>
            <a:custGeom>
              <a:avLst/>
              <a:gdLst>
                <a:gd name="T0" fmla="*/ 109 w 125"/>
                <a:gd name="T1" fmla="*/ 186 h 238"/>
                <a:gd name="T2" fmla="*/ 0 w 125"/>
                <a:gd name="T3" fmla="*/ 238 h 238"/>
                <a:gd name="T4" fmla="*/ 7 w 125"/>
                <a:gd name="T5" fmla="*/ 55 h 238"/>
                <a:gd name="T6" fmla="*/ 125 w 125"/>
                <a:gd name="T7" fmla="*/ 0 h 238"/>
                <a:gd name="T8" fmla="*/ 109 w 125"/>
                <a:gd name="T9" fmla="*/ 186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238">
                  <a:moveTo>
                    <a:pt x="109" y="186"/>
                  </a:moveTo>
                  <a:lnTo>
                    <a:pt x="0" y="238"/>
                  </a:lnTo>
                  <a:lnTo>
                    <a:pt x="7" y="55"/>
                  </a:lnTo>
                  <a:lnTo>
                    <a:pt x="125" y="0"/>
                  </a:lnTo>
                  <a:lnTo>
                    <a:pt x="109" y="1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223"/>
            <p:cNvSpPr>
              <a:spLocks/>
            </p:cNvSpPr>
            <p:nvPr/>
          </p:nvSpPr>
          <p:spPr bwMode="auto">
            <a:xfrm>
              <a:off x="2366963" y="2147015"/>
              <a:ext cx="76200" cy="131763"/>
            </a:xfrm>
            <a:custGeom>
              <a:avLst/>
              <a:gdLst>
                <a:gd name="T0" fmla="*/ 0 w 144"/>
                <a:gd name="T1" fmla="*/ 251 h 251"/>
                <a:gd name="T2" fmla="*/ 7 w 144"/>
                <a:gd name="T3" fmla="*/ 63 h 251"/>
                <a:gd name="T4" fmla="*/ 144 w 144"/>
                <a:gd name="T5" fmla="*/ 0 h 251"/>
                <a:gd name="T6" fmla="*/ 139 w 144"/>
                <a:gd name="T7" fmla="*/ 188 h 251"/>
                <a:gd name="T8" fmla="*/ 0 w 144"/>
                <a:gd name="T9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251">
                  <a:moveTo>
                    <a:pt x="0" y="251"/>
                  </a:moveTo>
                  <a:lnTo>
                    <a:pt x="7" y="63"/>
                  </a:lnTo>
                  <a:lnTo>
                    <a:pt x="144" y="0"/>
                  </a:lnTo>
                  <a:lnTo>
                    <a:pt x="139" y="188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Freeform 224"/>
            <p:cNvSpPr>
              <a:spLocks/>
            </p:cNvSpPr>
            <p:nvPr/>
          </p:nvSpPr>
          <p:spPr bwMode="auto">
            <a:xfrm>
              <a:off x="2363788" y="2269253"/>
              <a:ext cx="76200" cy="134937"/>
            </a:xfrm>
            <a:custGeom>
              <a:avLst/>
              <a:gdLst>
                <a:gd name="T0" fmla="*/ 6 w 144"/>
                <a:gd name="T1" fmla="*/ 65 h 255"/>
                <a:gd name="T2" fmla="*/ 144 w 144"/>
                <a:gd name="T3" fmla="*/ 0 h 255"/>
                <a:gd name="T4" fmla="*/ 138 w 144"/>
                <a:gd name="T5" fmla="*/ 189 h 255"/>
                <a:gd name="T6" fmla="*/ 0 w 144"/>
                <a:gd name="T7" fmla="*/ 255 h 255"/>
                <a:gd name="T8" fmla="*/ 6 w 144"/>
                <a:gd name="T9" fmla="*/ 6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255">
                  <a:moveTo>
                    <a:pt x="6" y="65"/>
                  </a:moveTo>
                  <a:lnTo>
                    <a:pt x="144" y="0"/>
                  </a:lnTo>
                  <a:lnTo>
                    <a:pt x="138" y="189"/>
                  </a:lnTo>
                  <a:lnTo>
                    <a:pt x="0" y="255"/>
                  </a:lnTo>
                  <a:lnTo>
                    <a:pt x="6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Freeform 225"/>
            <p:cNvSpPr>
              <a:spLocks/>
            </p:cNvSpPr>
            <p:nvPr/>
          </p:nvSpPr>
          <p:spPr bwMode="auto">
            <a:xfrm>
              <a:off x="2371725" y="2020015"/>
              <a:ext cx="74613" cy="134938"/>
            </a:xfrm>
            <a:custGeom>
              <a:avLst/>
              <a:gdLst>
                <a:gd name="T0" fmla="*/ 141 w 141"/>
                <a:gd name="T1" fmla="*/ 0 h 255"/>
                <a:gd name="T2" fmla="*/ 135 w 141"/>
                <a:gd name="T3" fmla="*/ 194 h 255"/>
                <a:gd name="T4" fmla="*/ 0 w 141"/>
                <a:gd name="T5" fmla="*/ 255 h 255"/>
                <a:gd name="T6" fmla="*/ 4 w 141"/>
                <a:gd name="T7" fmla="*/ 63 h 255"/>
                <a:gd name="T8" fmla="*/ 141 w 141"/>
                <a:gd name="T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255">
                  <a:moveTo>
                    <a:pt x="141" y="0"/>
                  </a:moveTo>
                  <a:lnTo>
                    <a:pt x="135" y="194"/>
                  </a:lnTo>
                  <a:lnTo>
                    <a:pt x="0" y="255"/>
                  </a:lnTo>
                  <a:lnTo>
                    <a:pt x="4" y="63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Freeform 226"/>
            <p:cNvSpPr>
              <a:spLocks/>
            </p:cNvSpPr>
            <p:nvPr/>
          </p:nvSpPr>
          <p:spPr bwMode="auto">
            <a:xfrm>
              <a:off x="2359025" y="2393078"/>
              <a:ext cx="76200" cy="136525"/>
            </a:xfrm>
            <a:custGeom>
              <a:avLst/>
              <a:gdLst>
                <a:gd name="T0" fmla="*/ 140 w 146"/>
                <a:gd name="T1" fmla="*/ 186 h 256"/>
                <a:gd name="T2" fmla="*/ 0 w 146"/>
                <a:gd name="T3" fmla="*/ 256 h 256"/>
                <a:gd name="T4" fmla="*/ 6 w 146"/>
                <a:gd name="T5" fmla="*/ 69 h 256"/>
                <a:gd name="T6" fmla="*/ 146 w 146"/>
                <a:gd name="T7" fmla="*/ 0 h 256"/>
                <a:gd name="T8" fmla="*/ 140 w 146"/>
                <a:gd name="T9" fmla="*/ 18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256">
                  <a:moveTo>
                    <a:pt x="140" y="186"/>
                  </a:moveTo>
                  <a:lnTo>
                    <a:pt x="0" y="256"/>
                  </a:lnTo>
                  <a:lnTo>
                    <a:pt x="6" y="69"/>
                  </a:lnTo>
                  <a:lnTo>
                    <a:pt x="146" y="0"/>
                  </a:lnTo>
                  <a:lnTo>
                    <a:pt x="140" y="1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Freeform 227"/>
            <p:cNvSpPr>
              <a:spLocks/>
            </p:cNvSpPr>
            <p:nvPr/>
          </p:nvSpPr>
          <p:spPr bwMode="auto">
            <a:xfrm>
              <a:off x="2449513" y="2351803"/>
              <a:ext cx="73025" cy="131762"/>
            </a:xfrm>
            <a:custGeom>
              <a:avLst/>
              <a:gdLst>
                <a:gd name="T0" fmla="*/ 7 w 138"/>
                <a:gd name="T1" fmla="*/ 63 h 249"/>
                <a:gd name="T2" fmla="*/ 138 w 138"/>
                <a:gd name="T3" fmla="*/ 0 h 249"/>
                <a:gd name="T4" fmla="*/ 130 w 138"/>
                <a:gd name="T5" fmla="*/ 186 h 249"/>
                <a:gd name="T6" fmla="*/ 0 w 138"/>
                <a:gd name="T7" fmla="*/ 249 h 249"/>
                <a:gd name="T8" fmla="*/ 7 w 138"/>
                <a:gd name="T9" fmla="*/ 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249">
                  <a:moveTo>
                    <a:pt x="7" y="63"/>
                  </a:moveTo>
                  <a:lnTo>
                    <a:pt x="138" y="0"/>
                  </a:lnTo>
                  <a:lnTo>
                    <a:pt x="130" y="186"/>
                  </a:lnTo>
                  <a:lnTo>
                    <a:pt x="0" y="249"/>
                  </a:lnTo>
                  <a:lnTo>
                    <a:pt x="7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Freeform 228"/>
            <p:cNvSpPr>
              <a:spLocks/>
            </p:cNvSpPr>
            <p:nvPr/>
          </p:nvSpPr>
          <p:spPr bwMode="auto">
            <a:xfrm>
              <a:off x="2528888" y="2435940"/>
              <a:ext cx="60325" cy="104775"/>
            </a:xfrm>
            <a:custGeom>
              <a:avLst/>
              <a:gdLst>
                <a:gd name="T0" fmla="*/ 7 w 113"/>
                <a:gd name="T1" fmla="*/ 52 h 198"/>
                <a:gd name="T2" fmla="*/ 113 w 113"/>
                <a:gd name="T3" fmla="*/ 0 h 198"/>
                <a:gd name="T4" fmla="*/ 101 w 113"/>
                <a:gd name="T5" fmla="*/ 141 h 198"/>
                <a:gd name="T6" fmla="*/ 0 w 113"/>
                <a:gd name="T7" fmla="*/ 198 h 198"/>
                <a:gd name="T8" fmla="*/ 7 w 113"/>
                <a:gd name="T9" fmla="*/ 5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98">
                  <a:moveTo>
                    <a:pt x="7" y="52"/>
                  </a:moveTo>
                  <a:lnTo>
                    <a:pt x="113" y="0"/>
                  </a:lnTo>
                  <a:lnTo>
                    <a:pt x="101" y="141"/>
                  </a:lnTo>
                  <a:lnTo>
                    <a:pt x="0" y="198"/>
                  </a:lnTo>
                  <a:lnTo>
                    <a:pt x="7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Freeform 229"/>
            <p:cNvSpPr>
              <a:spLocks/>
            </p:cNvSpPr>
            <p:nvPr/>
          </p:nvSpPr>
          <p:spPr bwMode="auto">
            <a:xfrm>
              <a:off x="2446338" y="2472453"/>
              <a:ext cx="71437" cy="114300"/>
            </a:xfrm>
            <a:custGeom>
              <a:avLst/>
              <a:gdLst>
                <a:gd name="T0" fmla="*/ 5 w 135"/>
                <a:gd name="T1" fmla="*/ 65 h 217"/>
                <a:gd name="T2" fmla="*/ 135 w 135"/>
                <a:gd name="T3" fmla="*/ 0 h 217"/>
                <a:gd name="T4" fmla="*/ 127 w 135"/>
                <a:gd name="T5" fmla="*/ 145 h 217"/>
                <a:gd name="T6" fmla="*/ 0 w 135"/>
                <a:gd name="T7" fmla="*/ 217 h 217"/>
                <a:gd name="T8" fmla="*/ 5 w 135"/>
                <a:gd name="T9" fmla="*/ 65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217">
                  <a:moveTo>
                    <a:pt x="5" y="65"/>
                  </a:moveTo>
                  <a:lnTo>
                    <a:pt x="135" y="0"/>
                  </a:lnTo>
                  <a:lnTo>
                    <a:pt x="127" y="145"/>
                  </a:lnTo>
                  <a:lnTo>
                    <a:pt x="0" y="217"/>
                  </a:lnTo>
                  <a:lnTo>
                    <a:pt x="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Freeform 230"/>
            <p:cNvSpPr>
              <a:spLocks/>
            </p:cNvSpPr>
            <p:nvPr/>
          </p:nvSpPr>
          <p:spPr bwMode="auto">
            <a:xfrm>
              <a:off x="2535238" y="2315290"/>
              <a:ext cx="63500" cy="127000"/>
            </a:xfrm>
            <a:custGeom>
              <a:avLst/>
              <a:gdLst>
                <a:gd name="T0" fmla="*/ 104 w 119"/>
                <a:gd name="T1" fmla="*/ 187 h 238"/>
                <a:gd name="T2" fmla="*/ 0 w 119"/>
                <a:gd name="T3" fmla="*/ 238 h 238"/>
                <a:gd name="T4" fmla="*/ 8 w 119"/>
                <a:gd name="T5" fmla="*/ 52 h 238"/>
                <a:gd name="T6" fmla="*/ 119 w 119"/>
                <a:gd name="T7" fmla="*/ 0 h 238"/>
                <a:gd name="T8" fmla="*/ 104 w 119"/>
                <a:gd name="T9" fmla="*/ 18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238">
                  <a:moveTo>
                    <a:pt x="104" y="187"/>
                  </a:moveTo>
                  <a:lnTo>
                    <a:pt x="0" y="238"/>
                  </a:lnTo>
                  <a:lnTo>
                    <a:pt x="8" y="52"/>
                  </a:lnTo>
                  <a:lnTo>
                    <a:pt x="119" y="0"/>
                  </a:lnTo>
                  <a:lnTo>
                    <a:pt x="104" y="1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Freeform 231"/>
            <p:cNvSpPr>
              <a:spLocks/>
            </p:cNvSpPr>
            <p:nvPr/>
          </p:nvSpPr>
          <p:spPr bwMode="auto">
            <a:xfrm>
              <a:off x="2443163" y="2567703"/>
              <a:ext cx="69850" cy="119062"/>
            </a:xfrm>
            <a:custGeom>
              <a:avLst/>
              <a:gdLst>
                <a:gd name="T0" fmla="*/ 132 w 132"/>
                <a:gd name="T1" fmla="*/ 0 h 225"/>
                <a:gd name="T2" fmla="*/ 125 w 132"/>
                <a:gd name="T3" fmla="*/ 153 h 225"/>
                <a:gd name="T4" fmla="*/ 0 w 132"/>
                <a:gd name="T5" fmla="*/ 225 h 225"/>
                <a:gd name="T6" fmla="*/ 5 w 132"/>
                <a:gd name="T7" fmla="*/ 71 h 225"/>
                <a:gd name="T8" fmla="*/ 132 w 132"/>
                <a:gd name="T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25">
                  <a:moveTo>
                    <a:pt x="132" y="0"/>
                  </a:moveTo>
                  <a:lnTo>
                    <a:pt x="125" y="153"/>
                  </a:lnTo>
                  <a:lnTo>
                    <a:pt x="0" y="225"/>
                  </a:lnTo>
                  <a:lnTo>
                    <a:pt x="5" y="71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Freeform 232"/>
            <p:cNvSpPr>
              <a:spLocks/>
            </p:cNvSpPr>
            <p:nvPr/>
          </p:nvSpPr>
          <p:spPr bwMode="auto">
            <a:xfrm>
              <a:off x="2525713" y="2529603"/>
              <a:ext cx="55562" cy="109537"/>
            </a:xfrm>
            <a:custGeom>
              <a:avLst/>
              <a:gdLst>
                <a:gd name="T0" fmla="*/ 95 w 106"/>
                <a:gd name="T1" fmla="*/ 151 h 209"/>
                <a:gd name="T2" fmla="*/ 0 w 106"/>
                <a:gd name="T3" fmla="*/ 209 h 209"/>
                <a:gd name="T4" fmla="*/ 5 w 106"/>
                <a:gd name="T5" fmla="*/ 57 h 209"/>
                <a:gd name="T6" fmla="*/ 106 w 106"/>
                <a:gd name="T7" fmla="*/ 0 h 209"/>
                <a:gd name="T8" fmla="*/ 95 w 106"/>
                <a:gd name="T9" fmla="*/ 151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209">
                  <a:moveTo>
                    <a:pt x="95" y="151"/>
                  </a:moveTo>
                  <a:lnTo>
                    <a:pt x="0" y="209"/>
                  </a:lnTo>
                  <a:lnTo>
                    <a:pt x="5" y="57"/>
                  </a:lnTo>
                  <a:lnTo>
                    <a:pt x="106" y="0"/>
                  </a:lnTo>
                  <a:lnTo>
                    <a:pt x="95" y="1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Freeform 233"/>
            <p:cNvSpPr>
              <a:spLocks/>
            </p:cNvSpPr>
            <p:nvPr/>
          </p:nvSpPr>
          <p:spPr bwMode="auto">
            <a:xfrm>
              <a:off x="2354263" y="2515315"/>
              <a:ext cx="77787" cy="122238"/>
            </a:xfrm>
            <a:custGeom>
              <a:avLst/>
              <a:gdLst>
                <a:gd name="T0" fmla="*/ 139 w 145"/>
                <a:gd name="T1" fmla="*/ 153 h 232"/>
                <a:gd name="T2" fmla="*/ 0 w 145"/>
                <a:gd name="T3" fmla="*/ 232 h 232"/>
                <a:gd name="T4" fmla="*/ 5 w 145"/>
                <a:gd name="T5" fmla="*/ 70 h 232"/>
                <a:gd name="T6" fmla="*/ 145 w 145"/>
                <a:gd name="T7" fmla="*/ 0 h 232"/>
                <a:gd name="T8" fmla="*/ 139 w 145"/>
                <a:gd name="T9" fmla="*/ 15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232">
                  <a:moveTo>
                    <a:pt x="139" y="153"/>
                  </a:moveTo>
                  <a:lnTo>
                    <a:pt x="0" y="232"/>
                  </a:lnTo>
                  <a:lnTo>
                    <a:pt x="5" y="70"/>
                  </a:lnTo>
                  <a:lnTo>
                    <a:pt x="145" y="0"/>
                  </a:lnTo>
                  <a:lnTo>
                    <a:pt x="139" y="1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Freeform 234"/>
            <p:cNvSpPr>
              <a:spLocks/>
            </p:cNvSpPr>
            <p:nvPr/>
          </p:nvSpPr>
          <p:spPr bwMode="auto">
            <a:xfrm>
              <a:off x="2254250" y="2561353"/>
              <a:ext cx="84138" cy="130175"/>
            </a:xfrm>
            <a:custGeom>
              <a:avLst/>
              <a:gdLst>
                <a:gd name="T0" fmla="*/ 158 w 158"/>
                <a:gd name="T1" fmla="*/ 0 h 244"/>
                <a:gd name="T2" fmla="*/ 152 w 158"/>
                <a:gd name="T3" fmla="*/ 161 h 244"/>
                <a:gd name="T4" fmla="*/ 0 w 158"/>
                <a:gd name="T5" fmla="*/ 244 h 244"/>
                <a:gd name="T6" fmla="*/ 4 w 158"/>
                <a:gd name="T7" fmla="*/ 76 h 244"/>
                <a:gd name="T8" fmla="*/ 158 w 158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44">
                  <a:moveTo>
                    <a:pt x="158" y="0"/>
                  </a:moveTo>
                  <a:lnTo>
                    <a:pt x="152" y="161"/>
                  </a:lnTo>
                  <a:lnTo>
                    <a:pt x="0" y="244"/>
                  </a:lnTo>
                  <a:lnTo>
                    <a:pt x="4" y="7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Freeform 235"/>
            <p:cNvSpPr>
              <a:spLocks/>
            </p:cNvSpPr>
            <p:nvPr/>
          </p:nvSpPr>
          <p:spPr bwMode="auto">
            <a:xfrm>
              <a:off x="2351088" y="2615328"/>
              <a:ext cx="76200" cy="128587"/>
            </a:xfrm>
            <a:custGeom>
              <a:avLst/>
              <a:gdLst>
                <a:gd name="T0" fmla="*/ 4 w 144"/>
                <a:gd name="T1" fmla="*/ 77 h 241"/>
                <a:gd name="T2" fmla="*/ 144 w 144"/>
                <a:gd name="T3" fmla="*/ 0 h 241"/>
                <a:gd name="T4" fmla="*/ 139 w 144"/>
                <a:gd name="T5" fmla="*/ 157 h 241"/>
                <a:gd name="T6" fmla="*/ 0 w 144"/>
                <a:gd name="T7" fmla="*/ 241 h 241"/>
                <a:gd name="T8" fmla="*/ 4 w 144"/>
                <a:gd name="T9" fmla="*/ 7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241">
                  <a:moveTo>
                    <a:pt x="4" y="77"/>
                  </a:moveTo>
                  <a:lnTo>
                    <a:pt x="144" y="0"/>
                  </a:lnTo>
                  <a:lnTo>
                    <a:pt x="139" y="157"/>
                  </a:lnTo>
                  <a:lnTo>
                    <a:pt x="0" y="241"/>
                  </a:lnTo>
                  <a:lnTo>
                    <a:pt x="4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Freeform 236"/>
            <p:cNvSpPr>
              <a:spLocks/>
            </p:cNvSpPr>
            <p:nvPr/>
          </p:nvSpPr>
          <p:spPr bwMode="auto">
            <a:xfrm>
              <a:off x="2257425" y="2439115"/>
              <a:ext cx="84138" cy="138113"/>
            </a:xfrm>
            <a:custGeom>
              <a:avLst/>
              <a:gdLst>
                <a:gd name="T0" fmla="*/ 159 w 159"/>
                <a:gd name="T1" fmla="*/ 0 h 261"/>
                <a:gd name="T2" fmla="*/ 153 w 159"/>
                <a:gd name="T3" fmla="*/ 186 h 261"/>
                <a:gd name="T4" fmla="*/ 0 w 159"/>
                <a:gd name="T5" fmla="*/ 261 h 261"/>
                <a:gd name="T6" fmla="*/ 3 w 159"/>
                <a:gd name="T7" fmla="*/ 74 h 261"/>
                <a:gd name="T8" fmla="*/ 159 w 159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261">
                  <a:moveTo>
                    <a:pt x="159" y="0"/>
                  </a:moveTo>
                  <a:lnTo>
                    <a:pt x="153" y="186"/>
                  </a:lnTo>
                  <a:lnTo>
                    <a:pt x="0" y="261"/>
                  </a:lnTo>
                  <a:lnTo>
                    <a:pt x="3" y="74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Freeform 237"/>
            <p:cNvSpPr>
              <a:spLocks/>
            </p:cNvSpPr>
            <p:nvPr/>
          </p:nvSpPr>
          <p:spPr bwMode="auto">
            <a:xfrm>
              <a:off x="2260600" y="2313703"/>
              <a:ext cx="85725" cy="139700"/>
            </a:xfrm>
            <a:custGeom>
              <a:avLst/>
              <a:gdLst>
                <a:gd name="T0" fmla="*/ 0 w 164"/>
                <a:gd name="T1" fmla="*/ 263 h 263"/>
                <a:gd name="T2" fmla="*/ 5 w 164"/>
                <a:gd name="T3" fmla="*/ 73 h 263"/>
                <a:gd name="T4" fmla="*/ 164 w 164"/>
                <a:gd name="T5" fmla="*/ 0 h 263"/>
                <a:gd name="T6" fmla="*/ 158 w 164"/>
                <a:gd name="T7" fmla="*/ 189 h 263"/>
                <a:gd name="T8" fmla="*/ 0 w 164"/>
                <a:gd name="T9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263">
                  <a:moveTo>
                    <a:pt x="0" y="263"/>
                  </a:moveTo>
                  <a:lnTo>
                    <a:pt x="5" y="73"/>
                  </a:lnTo>
                  <a:lnTo>
                    <a:pt x="164" y="0"/>
                  </a:lnTo>
                  <a:lnTo>
                    <a:pt x="158" y="189"/>
                  </a:lnTo>
                  <a:lnTo>
                    <a:pt x="0" y="2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Freeform 238"/>
            <p:cNvSpPr>
              <a:spLocks/>
            </p:cNvSpPr>
            <p:nvPr/>
          </p:nvSpPr>
          <p:spPr bwMode="auto">
            <a:xfrm>
              <a:off x="2151063" y="2362915"/>
              <a:ext cx="90487" cy="144463"/>
            </a:xfrm>
            <a:custGeom>
              <a:avLst/>
              <a:gdLst>
                <a:gd name="T0" fmla="*/ 173 w 173"/>
                <a:gd name="T1" fmla="*/ 0 h 271"/>
                <a:gd name="T2" fmla="*/ 169 w 173"/>
                <a:gd name="T3" fmla="*/ 190 h 271"/>
                <a:gd name="T4" fmla="*/ 0 w 173"/>
                <a:gd name="T5" fmla="*/ 271 h 271"/>
                <a:gd name="T6" fmla="*/ 3 w 173"/>
                <a:gd name="T7" fmla="*/ 80 h 271"/>
                <a:gd name="T8" fmla="*/ 173 w 173"/>
                <a:gd name="T9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271">
                  <a:moveTo>
                    <a:pt x="173" y="0"/>
                  </a:moveTo>
                  <a:lnTo>
                    <a:pt x="169" y="190"/>
                  </a:lnTo>
                  <a:lnTo>
                    <a:pt x="0" y="271"/>
                  </a:lnTo>
                  <a:lnTo>
                    <a:pt x="3" y="80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Freeform 239"/>
            <p:cNvSpPr>
              <a:spLocks/>
            </p:cNvSpPr>
            <p:nvPr/>
          </p:nvSpPr>
          <p:spPr bwMode="auto">
            <a:xfrm>
              <a:off x="2066925" y="2415303"/>
              <a:ext cx="66675" cy="131762"/>
            </a:xfrm>
            <a:custGeom>
              <a:avLst/>
              <a:gdLst>
                <a:gd name="T0" fmla="*/ 128 w 128"/>
                <a:gd name="T1" fmla="*/ 0 h 249"/>
                <a:gd name="T2" fmla="*/ 122 w 128"/>
                <a:gd name="T3" fmla="*/ 192 h 249"/>
                <a:gd name="T4" fmla="*/ 0 w 128"/>
                <a:gd name="T5" fmla="*/ 249 h 249"/>
                <a:gd name="T6" fmla="*/ 3 w 128"/>
                <a:gd name="T7" fmla="*/ 57 h 249"/>
                <a:gd name="T8" fmla="*/ 128 w 128"/>
                <a:gd name="T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9">
                  <a:moveTo>
                    <a:pt x="128" y="0"/>
                  </a:moveTo>
                  <a:lnTo>
                    <a:pt x="122" y="192"/>
                  </a:lnTo>
                  <a:lnTo>
                    <a:pt x="0" y="249"/>
                  </a:lnTo>
                  <a:lnTo>
                    <a:pt x="3" y="57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Freeform 240"/>
            <p:cNvSpPr>
              <a:spLocks/>
            </p:cNvSpPr>
            <p:nvPr/>
          </p:nvSpPr>
          <p:spPr bwMode="auto">
            <a:xfrm>
              <a:off x="2147888" y="2488328"/>
              <a:ext cx="90487" cy="144462"/>
            </a:xfrm>
            <a:custGeom>
              <a:avLst/>
              <a:gdLst>
                <a:gd name="T0" fmla="*/ 169 w 173"/>
                <a:gd name="T1" fmla="*/ 189 h 273"/>
                <a:gd name="T2" fmla="*/ 0 w 173"/>
                <a:gd name="T3" fmla="*/ 273 h 273"/>
                <a:gd name="T4" fmla="*/ 3 w 173"/>
                <a:gd name="T5" fmla="*/ 81 h 273"/>
                <a:gd name="T6" fmla="*/ 173 w 173"/>
                <a:gd name="T7" fmla="*/ 0 h 273"/>
                <a:gd name="T8" fmla="*/ 169 w 173"/>
                <a:gd name="T9" fmla="*/ 189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273">
                  <a:moveTo>
                    <a:pt x="169" y="189"/>
                  </a:moveTo>
                  <a:lnTo>
                    <a:pt x="0" y="273"/>
                  </a:lnTo>
                  <a:lnTo>
                    <a:pt x="3" y="81"/>
                  </a:lnTo>
                  <a:lnTo>
                    <a:pt x="173" y="0"/>
                  </a:lnTo>
                  <a:lnTo>
                    <a:pt x="169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Freeform 241"/>
            <p:cNvSpPr>
              <a:spLocks/>
            </p:cNvSpPr>
            <p:nvPr/>
          </p:nvSpPr>
          <p:spPr bwMode="auto">
            <a:xfrm>
              <a:off x="2144713" y="2612153"/>
              <a:ext cx="92075" cy="139700"/>
            </a:xfrm>
            <a:custGeom>
              <a:avLst/>
              <a:gdLst>
                <a:gd name="T0" fmla="*/ 5 w 174"/>
                <a:gd name="T1" fmla="*/ 84 h 263"/>
                <a:gd name="T2" fmla="*/ 174 w 174"/>
                <a:gd name="T3" fmla="*/ 0 h 263"/>
                <a:gd name="T4" fmla="*/ 168 w 174"/>
                <a:gd name="T5" fmla="*/ 169 h 263"/>
                <a:gd name="T6" fmla="*/ 0 w 174"/>
                <a:gd name="T7" fmla="*/ 263 h 263"/>
                <a:gd name="T8" fmla="*/ 5 w 174"/>
                <a:gd name="T9" fmla="*/ 8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63">
                  <a:moveTo>
                    <a:pt x="5" y="84"/>
                  </a:moveTo>
                  <a:lnTo>
                    <a:pt x="174" y="0"/>
                  </a:lnTo>
                  <a:lnTo>
                    <a:pt x="168" y="169"/>
                  </a:lnTo>
                  <a:lnTo>
                    <a:pt x="0" y="263"/>
                  </a:lnTo>
                  <a:lnTo>
                    <a:pt x="5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Freeform 242"/>
            <p:cNvSpPr>
              <a:spLocks/>
            </p:cNvSpPr>
            <p:nvPr/>
          </p:nvSpPr>
          <p:spPr bwMode="auto">
            <a:xfrm>
              <a:off x="2063750" y="2540715"/>
              <a:ext cx="66675" cy="133350"/>
            </a:xfrm>
            <a:custGeom>
              <a:avLst/>
              <a:gdLst>
                <a:gd name="T0" fmla="*/ 124 w 124"/>
                <a:gd name="T1" fmla="*/ 0 h 250"/>
                <a:gd name="T2" fmla="*/ 121 w 124"/>
                <a:gd name="T3" fmla="*/ 190 h 250"/>
                <a:gd name="T4" fmla="*/ 0 w 124"/>
                <a:gd name="T5" fmla="*/ 250 h 250"/>
                <a:gd name="T6" fmla="*/ 3 w 124"/>
                <a:gd name="T7" fmla="*/ 57 h 250"/>
                <a:gd name="T8" fmla="*/ 124 w 124"/>
                <a:gd name="T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250">
                  <a:moveTo>
                    <a:pt x="124" y="0"/>
                  </a:moveTo>
                  <a:lnTo>
                    <a:pt x="121" y="190"/>
                  </a:lnTo>
                  <a:lnTo>
                    <a:pt x="0" y="250"/>
                  </a:lnTo>
                  <a:lnTo>
                    <a:pt x="3" y="57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Freeform 243"/>
            <p:cNvSpPr>
              <a:spLocks/>
            </p:cNvSpPr>
            <p:nvPr/>
          </p:nvSpPr>
          <p:spPr bwMode="auto">
            <a:xfrm>
              <a:off x="2062163" y="2667715"/>
              <a:ext cx="65087" cy="128588"/>
            </a:xfrm>
            <a:custGeom>
              <a:avLst/>
              <a:gdLst>
                <a:gd name="T0" fmla="*/ 2 w 124"/>
                <a:gd name="T1" fmla="*/ 59 h 245"/>
                <a:gd name="T2" fmla="*/ 124 w 124"/>
                <a:gd name="T3" fmla="*/ 0 h 245"/>
                <a:gd name="T4" fmla="*/ 120 w 124"/>
                <a:gd name="T5" fmla="*/ 178 h 245"/>
                <a:gd name="T6" fmla="*/ 0 w 124"/>
                <a:gd name="T7" fmla="*/ 245 h 245"/>
                <a:gd name="T8" fmla="*/ 2 w 124"/>
                <a:gd name="T9" fmla="*/ 59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245">
                  <a:moveTo>
                    <a:pt x="2" y="59"/>
                  </a:moveTo>
                  <a:lnTo>
                    <a:pt x="124" y="0"/>
                  </a:lnTo>
                  <a:lnTo>
                    <a:pt x="120" y="178"/>
                  </a:lnTo>
                  <a:lnTo>
                    <a:pt x="0" y="245"/>
                  </a:lnTo>
                  <a:lnTo>
                    <a:pt x="2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Freeform 244"/>
            <p:cNvSpPr>
              <a:spLocks/>
            </p:cNvSpPr>
            <p:nvPr/>
          </p:nvSpPr>
          <p:spPr bwMode="auto">
            <a:xfrm>
              <a:off x="2254250" y="2667715"/>
              <a:ext cx="80963" cy="133350"/>
            </a:xfrm>
            <a:custGeom>
              <a:avLst/>
              <a:gdLst>
                <a:gd name="T0" fmla="*/ 0 w 153"/>
                <a:gd name="T1" fmla="*/ 84 h 252"/>
                <a:gd name="T2" fmla="*/ 153 w 153"/>
                <a:gd name="T3" fmla="*/ 0 h 252"/>
                <a:gd name="T4" fmla="*/ 149 w 153"/>
                <a:gd name="T5" fmla="*/ 164 h 252"/>
                <a:gd name="T6" fmla="*/ 0 w 153"/>
                <a:gd name="T7" fmla="*/ 252 h 252"/>
                <a:gd name="T8" fmla="*/ 0 w 153"/>
                <a:gd name="T9" fmla="*/ 84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252">
                  <a:moveTo>
                    <a:pt x="0" y="84"/>
                  </a:moveTo>
                  <a:lnTo>
                    <a:pt x="153" y="0"/>
                  </a:lnTo>
                  <a:lnTo>
                    <a:pt x="149" y="164"/>
                  </a:lnTo>
                  <a:lnTo>
                    <a:pt x="0" y="252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Freeform 245"/>
            <p:cNvSpPr>
              <a:spLocks/>
            </p:cNvSpPr>
            <p:nvPr/>
          </p:nvSpPr>
          <p:spPr bwMode="auto">
            <a:xfrm>
              <a:off x="2058988" y="2785190"/>
              <a:ext cx="66675" cy="134938"/>
            </a:xfrm>
            <a:custGeom>
              <a:avLst/>
              <a:gdLst>
                <a:gd name="T0" fmla="*/ 122 w 126"/>
                <a:gd name="T1" fmla="*/ 182 h 255"/>
                <a:gd name="T2" fmla="*/ 0 w 126"/>
                <a:gd name="T3" fmla="*/ 255 h 255"/>
                <a:gd name="T4" fmla="*/ 5 w 126"/>
                <a:gd name="T5" fmla="*/ 68 h 255"/>
                <a:gd name="T6" fmla="*/ 126 w 126"/>
                <a:gd name="T7" fmla="*/ 0 h 255"/>
                <a:gd name="T8" fmla="*/ 122 w 126"/>
                <a:gd name="T9" fmla="*/ 182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55">
                  <a:moveTo>
                    <a:pt x="122" y="182"/>
                  </a:moveTo>
                  <a:lnTo>
                    <a:pt x="0" y="255"/>
                  </a:lnTo>
                  <a:lnTo>
                    <a:pt x="5" y="68"/>
                  </a:lnTo>
                  <a:lnTo>
                    <a:pt x="126" y="0"/>
                  </a:lnTo>
                  <a:lnTo>
                    <a:pt x="122" y="1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Freeform 246"/>
            <p:cNvSpPr>
              <a:spLocks/>
            </p:cNvSpPr>
            <p:nvPr/>
          </p:nvSpPr>
          <p:spPr bwMode="auto">
            <a:xfrm>
              <a:off x="2139950" y="2723278"/>
              <a:ext cx="93663" cy="146050"/>
            </a:xfrm>
            <a:custGeom>
              <a:avLst/>
              <a:gdLst>
                <a:gd name="T0" fmla="*/ 0 w 176"/>
                <a:gd name="T1" fmla="*/ 276 h 276"/>
                <a:gd name="T2" fmla="*/ 7 w 176"/>
                <a:gd name="T3" fmla="*/ 95 h 276"/>
                <a:gd name="T4" fmla="*/ 176 w 176"/>
                <a:gd name="T5" fmla="*/ 0 h 276"/>
                <a:gd name="T6" fmla="*/ 174 w 176"/>
                <a:gd name="T7" fmla="*/ 173 h 276"/>
                <a:gd name="T8" fmla="*/ 0 w 176"/>
                <a:gd name="T9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276">
                  <a:moveTo>
                    <a:pt x="0" y="276"/>
                  </a:moveTo>
                  <a:lnTo>
                    <a:pt x="7" y="95"/>
                  </a:lnTo>
                  <a:lnTo>
                    <a:pt x="176" y="0"/>
                  </a:lnTo>
                  <a:lnTo>
                    <a:pt x="174" y="173"/>
                  </a:lnTo>
                  <a:lnTo>
                    <a:pt x="0" y="2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Freeform 247"/>
            <p:cNvSpPr>
              <a:spLocks/>
            </p:cNvSpPr>
            <p:nvPr/>
          </p:nvSpPr>
          <p:spPr bwMode="auto">
            <a:xfrm>
              <a:off x="2371725" y="2797890"/>
              <a:ext cx="125413" cy="247650"/>
            </a:xfrm>
            <a:custGeom>
              <a:avLst/>
              <a:gdLst>
                <a:gd name="T0" fmla="*/ 167 w 237"/>
                <a:gd name="T1" fmla="*/ 88 h 469"/>
                <a:gd name="T2" fmla="*/ 203 w 237"/>
                <a:gd name="T3" fmla="*/ 68 h 469"/>
                <a:gd name="T4" fmla="*/ 206 w 237"/>
                <a:gd name="T5" fmla="*/ 347 h 469"/>
                <a:gd name="T6" fmla="*/ 237 w 237"/>
                <a:gd name="T7" fmla="*/ 329 h 469"/>
                <a:gd name="T8" fmla="*/ 234 w 237"/>
                <a:gd name="T9" fmla="*/ 0 h 469"/>
                <a:gd name="T10" fmla="*/ 0 w 237"/>
                <a:gd name="T11" fmla="*/ 134 h 469"/>
                <a:gd name="T12" fmla="*/ 0 w 237"/>
                <a:gd name="T13" fmla="*/ 469 h 469"/>
                <a:gd name="T14" fmla="*/ 46 w 237"/>
                <a:gd name="T15" fmla="*/ 442 h 469"/>
                <a:gd name="T16" fmla="*/ 46 w 237"/>
                <a:gd name="T17" fmla="*/ 409 h 469"/>
                <a:gd name="T18" fmla="*/ 44 w 237"/>
                <a:gd name="T19" fmla="*/ 161 h 469"/>
                <a:gd name="T20" fmla="*/ 167 w 237"/>
                <a:gd name="T21" fmla="*/ 8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7" h="469">
                  <a:moveTo>
                    <a:pt x="167" y="88"/>
                  </a:moveTo>
                  <a:lnTo>
                    <a:pt x="203" y="68"/>
                  </a:lnTo>
                  <a:lnTo>
                    <a:pt x="206" y="347"/>
                  </a:lnTo>
                  <a:lnTo>
                    <a:pt x="237" y="329"/>
                  </a:lnTo>
                  <a:lnTo>
                    <a:pt x="234" y="0"/>
                  </a:lnTo>
                  <a:lnTo>
                    <a:pt x="0" y="134"/>
                  </a:lnTo>
                  <a:lnTo>
                    <a:pt x="0" y="469"/>
                  </a:lnTo>
                  <a:lnTo>
                    <a:pt x="46" y="442"/>
                  </a:lnTo>
                  <a:lnTo>
                    <a:pt x="46" y="409"/>
                  </a:lnTo>
                  <a:lnTo>
                    <a:pt x="44" y="161"/>
                  </a:lnTo>
                  <a:lnTo>
                    <a:pt x="167" y="8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Freeform 248"/>
            <p:cNvSpPr>
              <a:spLocks/>
            </p:cNvSpPr>
            <p:nvPr/>
          </p:nvSpPr>
          <p:spPr bwMode="auto">
            <a:xfrm>
              <a:off x="2459038" y="2832815"/>
              <a:ext cx="20637" cy="147638"/>
            </a:xfrm>
            <a:custGeom>
              <a:avLst/>
              <a:gdLst>
                <a:gd name="T0" fmla="*/ 37 w 40"/>
                <a:gd name="T1" fmla="*/ 0 h 279"/>
                <a:gd name="T2" fmla="*/ 1 w 40"/>
                <a:gd name="T3" fmla="*/ 20 h 279"/>
                <a:gd name="T4" fmla="*/ 0 w 40"/>
                <a:gd name="T5" fmla="*/ 268 h 279"/>
                <a:gd name="T6" fmla="*/ 1 w 40"/>
                <a:gd name="T7" fmla="*/ 269 h 279"/>
                <a:gd name="T8" fmla="*/ 40 w 40"/>
                <a:gd name="T9" fmla="*/ 279 h 279"/>
                <a:gd name="T10" fmla="*/ 37 w 40"/>
                <a:gd name="T1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279">
                  <a:moveTo>
                    <a:pt x="37" y="0"/>
                  </a:moveTo>
                  <a:lnTo>
                    <a:pt x="1" y="20"/>
                  </a:lnTo>
                  <a:lnTo>
                    <a:pt x="0" y="268"/>
                  </a:lnTo>
                  <a:lnTo>
                    <a:pt x="1" y="269"/>
                  </a:lnTo>
                  <a:lnTo>
                    <a:pt x="40" y="27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Freeform 249"/>
            <p:cNvSpPr>
              <a:spLocks/>
            </p:cNvSpPr>
            <p:nvPr/>
          </p:nvSpPr>
          <p:spPr bwMode="auto">
            <a:xfrm>
              <a:off x="2341563" y="2788365"/>
              <a:ext cx="153987" cy="79375"/>
            </a:xfrm>
            <a:custGeom>
              <a:avLst/>
              <a:gdLst>
                <a:gd name="T0" fmla="*/ 291 w 291"/>
                <a:gd name="T1" fmla="*/ 16 h 150"/>
                <a:gd name="T2" fmla="*/ 291 w 291"/>
                <a:gd name="T3" fmla="*/ 14 h 150"/>
                <a:gd name="T4" fmla="*/ 245 w 291"/>
                <a:gd name="T5" fmla="*/ 0 h 150"/>
                <a:gd name="T6" fmla="*/ 0 w 291"/>
                <a:gd name="T7" fmla="*/ 136 h 150"/>
                <a:gd name="T8" fmla="*/ 57 w 291"/>
                <a:gd name="T9" fmla="*/ 150 h 150"/>
                <a:gd name="T10" fmla="*/ 291 w 291"/>
                <a:gd name="T11" fmla="*/ 1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150">
                  <a:moveTo>
                    <a:pt x="291" y="16"/>
                  </a:moveTo>
                  <a:lnTo>
                    <a:pt x="291" y="14"/>
                  </a:lnTo>
                  <a:lnTo>
                    <a:pt x="245" y="0"/>
                  </a:lnTo>
                  <a:lnTo>
                    <a:pt x="0" y="136"/>
                  </a:lnTo>
                  <a:lnTo>
                    <a:pt x="57" y="150"/>
                  </a:lnTo>
                  <a:lnTo>
                    <a:pt x="291" y="16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Freeform 250"/>
            <p:cNvSpPr>
              <a:spLocks/>
            </p:cNvSpPr>
            <p:nvPr/>
          </p:nvSpPr>
          <p:spPr bwMode="auto">
            <a:xfrm>
              <a:off x="2393950" y="2843928"/>
              <a:ext cx="65088" cy="169862"/>
            </a:xfrm>
            <a:custGeom>
              <a:avLst/>
              <a:gdLst>
                <a:gd name="T0" fmla="*/ 0 w 123"/>
                <a:gd name="T1" fmla="*/ 73 h 321"/>
                <a:gd name="T2" fmla="*/ 2 w 123"/>
                <a:gd name="T3" fmla="*/ 321 h 321"/>
                <a:gd name="T4" fmla="*/ 123 w 123"/>
                <a:gd name="T5" fmla="*/ 249 h 321"/>
                <a:gd name="T6" fmla="*/ 122 w 123"/>
                <a:gd name="T7" fmla="*/ 248 h 321"/>
                <a:gd name="T8" fmla="*/ 123 w 123"/>
                <a:gd name="T9" fmla="*/ 0 h 321"/>
                <a:gd name="T10" fmla="*/ 0 w 123"/>
                <a:gd name="T11" fmla="*/ 7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" h="321">
                  <a:moveTo>
                    <a:pt x="0" y="73"/>
                  </a:moveTo>
                  <a:lnTo>
                    <a:pt x="2" y="321"/>
                  </a:lnTo>
                  <a:lnTo>
                    <a:pt x="123" y="249"/>
                  </a:lnTo>
                  <a:lnTo>
                    <a:pt x="122" y="248"/>
                  </a:lnTo>
                  <a:lnTo>
                    <a:pt x="123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Freeform 251"/>
            <p:cNvSpPr>
              <a:spLocks/>
            </p:cNvSpPr>
            <p:nvPr/>
          </p:nvSpPr>
          <p:spPr bwMode="auto">
            <a:xfrm>
              <a:off x="2459038" y="2975690"/>
              <a:ext cx="0" cy="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ACB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Freeform 252"/>
            <p:cNvSpPr>
              <a:spLocks/>
            </p:cNvSpPr>
            <p:nvPr/>
          </p:nvSpPr>
          <p:spPr bwMode="auto">
            <a:xfrm>
              <a:off x="2341563" y="2861390"/>
              <a:ext cx="30162" cy="184150"/>
            </a:xfrm>
            <a:custGeom>
              <a:avLst/>
              <a:gdLst>
                <a:gd name="T0" fmla="*/ 57 w 57"/>
                <a:gd name="T1" fmla="*/ 14 h 349"/>
                <a:gd name="T2" fmla="*/ 0 w 57"/>
                <a:gd name="T3" fmla="*/ 0 h 349"/>
                <a:gd name="T4" fmla="*/ 8 w 57"/>
                <a:gd name="T5" fmla="*/ 337 h 349"/>
                <a:gd name="T6" fmla="*/ 57 w 57"/>
                <a:gd name="T7" fmla="*/ 349 h 349"/>
                <a:gd name="T8" fmla="*/ 57 w 57"/>
                <a:gd name="T9" fmla="*/ 1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349">
                  <a:moveTo>
                    <a:pt x="57" y="14"/>
                  </a:moveTo>
                  <a:lnTo>
                    <a:pt x="0" y="0"/>
                  </a:lnTo>
                  <a:lnTo>
                    <a:pt x="8" y="337"/>
                  </a:lnTo>
                  <a:lnTo>
                    <a:pt x="57" y="349"/>
                  </a:lnTo>
                  <a:lnTo>
                    <a:pt x="57" y="1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Rectangle 253"/>
            <p:cNvSpPr>
              <a:spLocks noChangeArrowheads="1"/>
            </p:cNvSpPr>
            <p:nvPr/>
          </p:nvSpPr>
          <p:spPr bwMode="auto">
            <a:xfrm>
              <a:off x="2046288" y="990600"/>
              <a:ext cx="37189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Bank</a:t>
              </a:r>
              <a:endParaRPr lang="en-US" sz="1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1" name="Rectangle 254"/>
            <p:cNvSpPr>
              <a:spLocks noChangeArrowheads="1"/>
            </p:cNvSpPr>
            <p:nvPr/>
          </p:nvSpPr>
          <p:spPr bwMode="auto">
            <a:xfrm>
              <a:off x="7458075" y="3375740"/>
              <a:ext cx="86094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CAS System</a:t>
              </a:r>
              <a:endParaRPr lang="en-US" sz="1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2" name="Line 255"/>
            <p:cNvSpPr>
              <a:spLocks noChangeShapeType="1"/>
            </p:cNvSpPr>
            <p:nvPr/>
          </p:nvSpPr>
          <p:spPr bwMode="auto">
            <a:xfrm>
              <a:off x="2741613" y="2602628"/>
              <a:ext cx="1730375" cy="0"/>
            </a:xfrm>
            <a:prstGeom prst="line">
              <a:avLst/>
            </a:prstGeom>
            <a:noFill/>
            <a:ln w="25400">
              <a:solidFill>
                <a:srgbClr val="C08E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Freeform 256"/>
            <p:cNvSpPr>
              <a:spLocks/>
            </p:cNvSpPr>
            <p:nvPr/>
          </p:nvSpPr>
          <p:spPr bwMode="auto">
            <a:xfrm>
              <a:off x="4322763" y="2521665"/>
              <a:ext cx="185737" cy="165100"/>
            </a:xfrm>
            <a:custGeom>
              <a:avLst/>
              <a:gdLst>
                <a:gd name="T0" fmla="*/ 0 w 351"/>
                <a:gd name="T1" fmla="*/ 0 h 310"/>
                <a:gd name="T2" fmla="*/ 72 w 351"/>
                <a:gd name="T3" fmla="*/ 154 h 310"/>
                <a:gd name="T4" fmla="*/ 0 w 351"/>
                <a:gd name="T5" fmla="*/ 310 h 310"/>
                <a:gd name="T6" fmla="*/ 351 w 351"/>
                <a:gd name="T7" fmla="*/ 154 h 310"/>
                <a:gd name="T8" fmla="*/ 0 w 351"/>
                <a:gd name="T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310">
                  <a:moveTo>
                    <a:pt x="0" y="0"/>
                  </a:moveTo>
                  <a:lnTo>
                    <a:pt x="72" y="154"/>
                  </a:lnTo>
                  <a:lnTo>
                    <a:pt x="0" y="310"/>
                  </a:lnTo>
                  <a:lnTo>
                    <a:pt x="351" y="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Rectangle 261"/>
            <p:cNvSpPr>
              <a:spLocks noChangeArrowheads="1"/>
            </p:cNvSpPr>
            <p:nvPr/>
          </p:nvSpPr>
          <p:spPr bwMode="auto">
            <a:xfrm>
              <a:off x="4405317" y="3375744"/>
              <a:ext cx="1370013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Application Server</a:t>
              </a:r>
              <a:endParaRPr lang="en-US" sz="1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65" name="Group 263"/>
            <p:cNvGrpSpPr>
              <a:grpSpLocks/>
            </p:cNvGrpSpPr>
            <p:nvPr/>
          </p:nvGrpSpPr>
          <p:grpSpPr bwMode="auto">
            <a:xfrm>
              <a:off x="5008880" y="2652007"/>
              <a:ext cx="525463" cy="307975"/>
              <a:chOff x="2629" y="1991"/>
              <a:chExt cx="331" cy="194"/>
            </a:xfrm>
          </p:grpSpPr>
          <p:sp>
            <p:nvSpPr>
              <p:cNvPr id="517" name="Freeform 264"/>
              <p:cNvSpPr>
                <a:spLocks/>
              </p:cNvSpPr>
              <p:nvPr/>
            </p:nvSpPr>
            <p:spPr bwMode="auto">
              <a:xfrm>
                <a:off x="2645" y="2010"/>
                <a:ext cx="235" cy="150"/>
              </a:xfrm>
              <a:custGeom>
                <a:avLst/>
                <a:gdLst>
                  <a:gd name="T0" fmla="*/ 127 w 733"/>
                  <a:gd name="T1" fmla="*/ 0 h 492"/>
                  <a:gd name="T2" fmla="*/ 606 w 733"/>
                  <a:gd name="T3" fmla="*/ 0 h 492"/>
                  <a:gd name="T4" fmla="*/ 636 w 733"/>
                  <a:gd name="T5" fmla="*/ 1 h 492"/>
                  <a:gd name="T6" fmla="*/ 648 w 733"/>
                  <a:gd name="T7" fmla="*/ 4 h 492"/>
                  <a:gd name="T8" fmla="*/ 661 w 733"/>
                  <a:gd name="T9" fmla="*/ 8 h 492"/>
                  <a:gd name="T10" fmla="*/ 682 w 733"/>
                  <a:gd name="T11" fmla="*/ 17 h 492"/>
                  <a:gd name="T12" fmla="*/ 692 w 733"/>
                  <a:gd name="T13" fmla="*/ 24 h 492"/>
                  <a:gd name="T14" fmla="*/ 702 w 733"/>
                  <a:gd name="T15" fmla="*/ 32 h 492"/>
                  <a:gd name="T16" fmla="*/ 708 w 733"/>
                  <a:gd name="T17" fmla="*/ 40 h 492"/>
                  <a:gd name="T18" fmla="*/ 714 w 733"/>
                  <a:gd name="T19" fmla="*/ 49 h 492"/>
                  <a:gd name="T20" fmla="*/ 725 w 733"/>
                  <a:gd name="T21" fmla="*/ 72 h 492"/>
                  <a:gd name="T22" fmla="*/ 728 w 733"/>
                  <a:gd name="T23" fmla="*/ 83 h 492"/>
                  <a:gd name="T24" fmla="*/ 731 w 733"/>
                  <a:gd name="T25" fmla="*/ 97 h 492"/>
                  <a:gd name="T26" fmla="*/ 733 w 733"/>
                  <a:gd name="T27" fmla="*/ 128 h 492"/>
                  <a:gd name="T28" fmla="*/ 733 w 733"/>
                  <a:gd name="T29" fmla="*/ 364 h 492"/>
                  <a:gd name="T30" fmla="*/ 732 w 733"/>
                  <a:gd name="T31" fmla="*/ 379 h 492"/>
                  <a:gd name="T32" fmla="*/ 731 w 733"/>
                  <a:gd name="T33" fmla="*/ 394 h 492"/>
                  <a:gd name="T34" fmla="*/ 728 w 733"/>
                  <a:gd name="T35" fmla="*/ 407 h 492"/>
                  <a:gd name="T36" fmla="*/ 725 w 733"/>
                  <a:gd name="T37" fmla="*/ 420 h 492"/>
                  <a:gd name="T38" fmla="*/ 720 w 733"/>
                  <a:gd name="T39" fmla="*/ 430 h 492"/>
                  <a:gd name="T40" fmla="*/ 714 w 733"/>
                  <a:gd name="T41" fmla="*/ 441 h 492"/>
                  <a:gd name="T42" fmla="*/ 708 w 733"/>
                  <a:gd name="T43" fmla="*/ 450 h 492"/>
                  <a:gd name="T44" fmla="*/ 702 w 733"/>
                  <a:gd name="T45" fmla="*/ 460 h 492"/>
                  <a:gd name="T46" fmla="*/ 692 w 733"/>
                  <a:gd name="T47" fmla="*/ 466 h 492"/>
                  <a:gd name="T48" fmla="*/ 682 w 733"/>
                  <a:gd name="T49" fmla="*/ 473 h 492"/>
                  <a:gd name="T50" fmla="*/ 672 w 733"/>
                  <a:gd name="T51" fmla="*/ 478 h 492"/>
                  <a:gd name="T52" fmla="*/ 661 w 733"/>
                  <a:gd name="T53" fmla="*/ 483 h 492"/>
                  <a:gd name="T54" fmla="*/ 648 w 733"/>
                  <a:gd name="T55" fmla="*/ 486 h 492"/>
                  <a:gd name="T56" fmla="*/ 636 w 733"/>
                  <a:gd name="T57" fmla="*/ 490 h 492"/>
                  <a:gd name="T58" fmla="*/ 621 w 733"/>
                  <a:gd name="T59" fmla="*/ 491 h 492"/>
                  <a:gd name="T60" fmla="*/ 606 w 733"/>
                  <a:gd name="T61" fmla="*/ 492 h 492"/>
                  <a:gd name="T62" fmla="*/ 127 w 733"/>
                  <a:gd name="T63" fmla="*/ 492 h 492"/>
                  <a:gd name="T64" fmla="*/ 97 w 733"/>
                  <a:gd name="T65" fmla="*/ 490 h 492"/>
                  <a:gd name="T66" fmla="*/ 83 w 733"/>
                  <a:gd name="T67" fmla="*/ 486 h 492"/>
                  <a:gd name="T68" fmla="*/ 71 w 733"/>
                  <a:gd name="T69" fmla="*/ 483 h 492"/>
                  <a:gd name="T70" fmla="*/ 49 w 733"/>
                  <a:gd name="T71" fmla="*/ 473 h 492"/>
                  <a:gd name="T72" fmla="*/ 39 w 733"/>
                  <a:gd name="T73" fmla="*/ 466 h 492"/>
                  <a:gd name="T74" fmla="*/ 32 w 733"/>
                  <a:gd name="T75" fmla="*/ 460 h 492"/>
                  <a:gd name="T76" fmla="*/ 23 w 733"/>
                  <a:gd name="T77" fmla="*/ 450 h 492"/>
                  <a:gd name="T78" fmla="*/ 17 w 733"/>
                  <a:gd name="T79" fmla="*/ 441 h 492"/>
                  <a:gd name="T80" fmla="*/ 8 w 733"/>
                  <a:gd name="T81" fmla="*/ 420 h 492"/>
                  <a:gd name="T82" fmla="*/ 3 w 733"/>
                  <a:gd name="T83" fmla="*/ 407 h 492"/>
                  <a:gd name="T84" fmla="*/ 1 w 733"/>
                  <a:gd name="T85" fmla="*/ 394 h 492"/>
                  <a:gd name="T86" fmla="*/ 0 w 733"/>
                  <a:gd name="T87" fmla="*/ 364 h 492"/>
                  <a:gd name="T88" fmla="*/ 0 w 733"/>
                  <a:gd name="T89" fmla="*/ 128 h 492"/>
                  <a:gd name="T90" fmla="*/ 1 w 733"/>
                  <a:gd name="T91" fmla="*/ 97 h 492"/>
                  <a:gd name="T92" fmla="*/ 3 w 733"/>
                  <a:gd name="T93" fmla="*/ 83 h 492"/>
                  <a:gd name="T94" fmla="*/ 8 w 733"/>
                  <a:gd name="T95" fmla="*/ 72 h 492"/>
                  <a:gd name="T96" fmla="*/ 17 w 733"/>
                  <a:gd name="T97" fmla="*/ 49 h 492"/>
                  <a:gd name="T98" fmla="*/ 23 w 733"/>
                  <a:gd name="T99" fmla="*/ 40 h 492"/>
                  <a:gd name="T100" fmla="*/ 32 w 733"/>
                  <a:gd name="T101" fmla="*/ 32 h 492"/>
                  <a:gd name="T102" fmla="*/ 39 w 733"/>
                  <a:gd name="T103" fmla="*/ 24 h 492"/>
                  <a:gd name="T104" fmla="*/ 49 w 733"/>
                  <a:gd name="T105" fmla="*/ 17 h 492"/>
                  <a:gd name="T106" fmla="*/ 71 w 733"/>
                  <a:gd name="T107" fmla="*/ 8 h 492"/>
                  <a:gd name="T108" fmla="*/ 83 w 733"/>
                  <a:gd name="T109" fmla="*/ 4 h 492"/>
                  <a:gd name="T110" fmla="*/ 97 w 733"/>
                  <a:gd name="T111" fmla="*/ 1 h 492"/>
                  <a:gd name="T112" fmla="*/ 127 w 733"/>
                  <a:gd name="T11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3" h="492">
                    <a:moveTo>
                      <a:pt x="127" y="0"/>
                    </a:moveTo>
                    <a:lnTo>
                      <a:pt x="606" y="0"/>
                    </a:lnTo>
                    <a:lnTo>
                      <a:pt x="636" y="1"/>
                    </a:lnTo>
                    <a:lnTo>
                      <a:pt x="648" y="4"/>
                    </a:lnTo>
                    <a:lnTo>
                      <a:pt x="661" y="8"/>
                    </a:lnTo>
                    <a:lnTo>
                      <a:pt x="682" y="17"/>
                    </a:lnTo>
                    <a:lnTo>
                      <a:pt x="692" y="24"/>
                    </a:lnTo>
                    <a:lnTo>
                      <a:pt x="702" y="32"/>
                    </a:lnTo>
                    <a:lnTo>
                      <a:pt x="708" y="40"/>
                    </a:lnTo>
                    <a:lnTo>
                      <a:pt x="714" y="49"/>
                    </a:lnTo>
                    <a:lnTo>
                      <a:pt x="725" y="72"/>
                    </a:lnTo>
                    <a:lnTo>
                      <a:pt x="728" y="83"/>
                    </a:lnTo>
                    <a:lnTo>
                      <a:pt x="731" y="97"/>
                    </a:lnTo>
                    <a:lnTo>
                      <a:pt x="733" y="128"/>
                    </a:lnTo>
                    <a:lnTo>
                      <a:pt x="733" y="364"/>
                    </a:lnTo>
                    <a:lnTo>
                      <a:pt x="732" y="379"/>
                    </a:lnTo>
                    <a:lnTo>
                      <a:pt x="731" y="394"/>
                    </a:lnTo>
                    <a:lnTo>
                      <a:pt x="728" y="407"/>
                    </a:lnTo>
                    <a:lnTo>
                      <a:pt x="725" y="420"/>
                    </a:lnTo>
                    <a:lnTo>
                      <a:pt x="720" y="430"/>
                    </a:lnTo>
                    <a:lnTo>
                      <a:pt x="714" y="441"/>
                    </a:lnTo>
                    <a:lnTo>
                      <a:pt x="708" y="450"/>
                    </a:lnTo>
                    <a:lnTo>
                      <a:pt x="702" y="460"/>
                    </a:lnTo>
                    <a:lnTo>
                      <a:pt x="692" y="466"/>
                    </a:lnTo>
                    <a:lnTo>
                      <a:pt x="682" y="473"/>
                    </a:lnTo>
                    <a:lnTo>
                      <a:pt x="672" y="478"/>
                    </a:lnTo>
                    <a:lnTo>
                      <a:pt x="661" y="483"/>
                    </a:lnTo>
                    <a:lnTo>
                      <a:pt x="648" y="486"/>
                    </a:lnTo>
                    <a:lnTo>
                      <a:pt x="636" y="490"/>
                    </a:lnTo>
                    <a:lnTo>
                      <a:pt x="621" y="491"/>
                    </a:lnTo>
                    <a:lnTo>
                      <a:pt x="606" y="492"/>
                    </a:lnTo>
                    <a:lnTo>
                      <a:pt x="127" y="492"/>
                    </a:lnTo>
                    <a:lnTo>
                      <a:pt x="97" y="490"/>
                    </a:lnTo>
                    <a:lnTo>
                      <a:pt x="83" y="486"/>
                    </a:lnTo>
                    <a:lnTo>
                      <a:pt x="71" y="483"/>
                    </a:lnTo>
                    <a:lnTo>
                      <a:pt x="49" y="473"/>
                    </a:lnTo>
                    <a:lnTo>
                      <a:pt x="39" y="466"/>
                    </a:lnTo>
                    <a:lnTo>
                      <a:pt x="32" y="460"/>
                    </a:lnTo>
                    <a:lnTo>
                      <a:pt x="23" y="450"/>
                    </a:lnTo>
                    <a:lnTo>
                      <a:pt x="17" y="441"/>
                    </a:lnTo>
                    <a:lnTo>
                      <a:pt x="8" y="420"/>
                    </a:lnTo>
                    <a:lnTo>
                      <a:pt x="3" y="407"/>
                    </a:lnTo>
                    <a:lnTo>
                      <a:pt x="1" y="394"/>
                    </a:lnTo>
                    <a:lnTo>
                      <a:pt x="0" y="364"/>
                    </a:lnTo>
                    <a:lnTo>
                      <a:pt x="0" y="128"/>
                    </a:lnTo>
                    <a:lnTo>
                      <a:pt x="1" y="97"/>
                    </a:lnTo>
                    <a:lnTo>
                      <a:pt x="3" y="83"/>
                    </a:lnTo>
                    <a:lnTo>
                      <a:pt x="8" y="72"/>
                    </a:lnTo>
                    <a:lnTo>
                      <a:pt x="17" y="49"/>
                    </a:lnTo>
                    <a:lnTo>
                      <a:pt x="23" y="40"/>
                    </a:lnTo>
                    <a:lnTo>
                      <a:pt x="32" y="32"/>
                    </a:lnTo>
                    <a:lnTo>
                      <a:pt x="39" y="24"/>
                    </a:lnTo>
                    <a:lnTo>
                      <a:pt x="49" y="17"/>
                    </a:lnTo>
                    <a:lnTo>
                      <a:pt x="71" y="8"/>
                    </a:lnTo>
                    <a:lnTo>
                      <a:pt x="83" y="4"/>
                    </a:lnTo>
                    <a:lnTo>
                      <a:pt x="97" y="1"/>
                    </a:lnTo>
                    <a:lnTo>
                      <a:pt x="127" y="0"/>
                    </a:lnTo>
                  </a:path>
                </a:pathLst>
              </a:custGeom>
              <a:solidFill>
                <a:srgbClr val="CC0000"/>
              </a:solidFill>
              <a:ln w="22225">
                <a:solidFill>
                  <a:srgbClr val="B63C1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18" name="Text Box 265"/>
              <p:cNvSpPr txBox="1">
                <a:spLocks noChangeArrowheads="1"/>
              </p:cNvSpPr>
              <p:nvPr/>
            </p:nvSpPr>
            <p:spPr bwMode="auto">
              <a:xfrm>
                <a:off x="2629" y="1991"/>
                <a:ext cx="33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lang="en-US" sz="1400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API</a:t>
                </a:r>
              </a:p>
            </p:txBody>
          </p:sp>
        </p:grpSp>
        <p:grpSp>
          <p:nvGrpSpPr>
            <p:cNvPr id="266" name="Group 266"/>
            <p:cNvGrpSpPr>
              <a:grpSpLocks/>
            </p:cNvGrpSpPr>
            <p:nvPr/>
          </p:nvGrpSpPr>
          <p:grpSpPr bwMode="auto">
            <a:xfrm>
              <a:off x="6629400" y="1089740"/>
              <a:ext cx="1447800" cy="990600"/>
              <a:chOff x="3096" y="2600"/>
              <a:chExt cx="1320" cy="760"/>
            </a:xfrm>
          </p:grpSpPr>
          <p:sp>
            <p:nvSpPr>
              <p:cNvPr id="269" name="Freeform 267"/>
              <p:cNvSpPr>
                <a:spLocks/>
              </p:cNvSpPr>
              <p:nvPr/>
            </p:nvSpPr>
            <p:spPr bwMode="auto">
              <a:xfrm>
                <a:off x="3130" y="2605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7 w 48"/>
                  <a:gd name="T3" fmla="*/ 24 h 48"/>
                  <a:gd name="T4" fmla="*/ 47 w 48"/>
                  <a:gd name="T5" fmla="*/ 26 h 48"/>
                  <a:gd name="T6" fmla="*/ 47 w 48"/>
                  <a:gd name="T7" fmla="*/ 28 h 48"/>
                  <a:gd name="T8" fmla="*/ 46 w 48"/>
                  <a:gd name="T9" fmla="*/ 33 h 48"/>
                  <a:gd name="T10" fmla="*/ 44 w 48"/>
                  <a:gd name="T11" fmla="*/ 36 h 48"/>
                  <a:gd name="T12" fmla="*/ 41 w 48"/>
                  <a:gd name="T13" fmla="*/ 41 h 48"/>
                  <a:gd name="T14" fmla="*/ 36 w 48"/>
                  <a:gd name="T15" fmla="*/ 44 h 48"/>
                  <a:gd name="T16" fmla="*/ 33 w 48"/>
                  <a:gd name="T17" fmla="*/ 46 h 48"/>
                  <a:gd name="T18" fmla="*/ 28 w 48"/>
                  <a:gd name="T19" fmla="*/ 47 h 48"/>
                  <a:gd name="T20" fmla="*/ 26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5 w 48"/>
                  <a:gd name="T27" fmla="*/ 46 h 48"/>
                  <a:gd name="T28" fmla="*/ 8 w 48"/>
                  <a:gd name="T29" fmla="*/ 41 h 48"/>
                  <a:gd name="T30" fmla="*/ 2 w 48"/>
                  <a:gd name="T31" fmla="*/ 33 h 48"/>
                  <a:gd name="T32" fmla="*/ 0 w 48"/>
                  <a:gd name="T33" fmla="*/ 24 h 48"/>
                  <a:gd name="T34" fmla="*/ 2 w 48"/>
                  <a:gd name="T35" fmla="*/ 15 h 48"/>
                  <a:gd name="T36" fmla="*/ 8 w 48"/>
                  <a:gd name="T37" fmla="*/ 8 h 48"/>
                  <a:gd name="T38" fmla="*/ 15 w 48"/>
                  <a:gd name="T39" fmla="*/ 2 h 48"/>
                  <a:gd name="T40" fmla="*/ 24 w 48"/>
                  <a:gd name="T41" fmla="*/ 0 h 48"/>
                  <a:gd name="T42" fmla="*/ 33 w 48"/>
                  <a:gd name="T43" fmla="*/ 2 h 48"/>
                  <a:gd name="T44" fmla="*/ 41 w 48"/>
                  <a:gd name="T45" fmla="*/ 8 h 48"/>
                  <a:gd name="T46" fmla="*/ 46 w 48"/>
                  <a:gd name="T47" fmla="*/ 15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6"/>
                    </a:lnTo>
                    <a:lnTo>
                      <a:pt x="47" y="28"/>
                    </a:lnTo>
                    <a:lnTo>
                      <a:pt x="46" y="33"/>
                    </a:lnTo>
                    <a:lnTo>
                      <a:pt x="44" y="36"/>
                    </a:lnTo>
                    <a:lnTo>
                      <a:pt x="41" y="41"/>
                    </a:lnTo>
                    <a:lnTo>
                      <a:pt x="36" y="44"/>
                    </a:lnTo>
                    <a:lnTo>
                      <a:pt x="33" y="46"/>
                    </a:lnTo>
                    <a:lnTo>
                      <a:pt x="28" y="47"/>
                    </a:lnTo>
                    <a:lnTo>
                      <a:pt x="26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5" y="46"/>
                    </a:lnTo>
                    <a:lnTo>
                      <a:pt x="8" y="41"/>
                    </a:lnTo>
                    <a:lnTo>
                      <a:pt x="2" y="33"/>
                    </a:lnTo>
                    <a:lnTo>
                      <a:pt x="0" y="24"/>
                    </a:lnTo>
                    <a:lnTo>
                      <a:pt x="2" y="15"/>
                    </a:lnTo>
                    <a:lnTo>
                      <a:pt x="8" y="8"/>
                    </a:lnTo>
                    <a:lnTo>
                      <a:pt x="15" y="2"/>
                    </a:lnTo>
                    <a:lnTo>
                      <a:pt x="24" y="0"/>
                    </a:lnTo>
                    <a:lnTo>
                      <a:pt x="33" y="2"/>
                    </a:lnTo>
                    <a:lnTo>
                      <a:pt x="41" y="8"/>
                    </a:lnTo>
                    <a:lnTo>
                      <a:pt x="46" y="15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Freeform 268"/>
              <p:cNvSpPr>
                <a:spLocks/>
              </p:cNvSpPr>
              <p:nvPr/>
            </p:nvSpPr>
            <p:spPr bwMode="auto">
              <a:xfrm>
                <a:off x="3160" y="2600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Freeform 269"/>
              <p:cNvSpPr>
                <a:spLocks/>
              </p:cNvSpPr>
              <p:nvPr/>
            </p:nvSpPr>
            <p:spPr bwMode="auto">
              <a:xfrm>
                <a:off x="3192" y="2600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Freeform 270"/>
              <p:cNvSpPr>
                <a:spLocks/>
              </p:cNvSpPr>
              <p:nvPr/>
            </p:nvSpPr>
            <p:spPr bwMode="auto">
              <a:xfrm>
                <a:off x="3224" y="2600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Freeform 271"/>
              <p:cNvSpPr>
                <a:spLocks/>
              </p:cNvSpPr>
              <p:nvPr/>
            </p:nvSpPr>
            <p:spPr bwMode="auto">
              <a:xfrm>
                <a:off x="3256" y="2600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272"/>
              <p:cNvSpPr>
                <a:spLocks/>
              </p:cNvSpPr>
              <p:nvPr/>
            </p:nvSpPr>
            <p:spPr bwMode="auto">
              <a:xfrm>
                <a:off x="3288" y="2600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Freeform 273"/>
              <p:cNvSpPr>
                <a:spLocks/>
              </p:cNvSpPr>
              <p:nvPr/>
            </p:nvSpPr>
            <p:spPr bwMode="auto">
              <a:xfrm>
                <a:off x="3320" y="2600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Freeform 274"/>
              <p:cNvSpPr>
                <a:spLocks/>
              </p:cNvSpPr>
              <p:nvPr/>
            </p:nvSpPr>
            <p:spPr bwMode="auto">
              <a:xfrm>
                <a:off x="3352" y="2600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Freeform 275"/>
              <p:cNvSpPr>
                <a:spLocks/>
              </p:cNvSpPr>
              <p:nvPr/>
            </p:nvSpPr>
            <p:spPr bwMode="auto">
              <a:xfrm>
                <a:off x="3384" y="2600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Freeform 276"/>
              <p:cNvSpPr>
                <a:spLocks/>
              </p:cNvSpPr>
              <p:nvPr/>
            </p:nvSpPr>
            <p:spPr bwMode="auto">
              <a:xfrm>
                <a:off x="3416" y="2600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Freeform 277"/>
              <p:cNvSpPr>
                <a:spLocks/>
              </p:cNvSpPr>
              <p:nvPr/>
            </p:nvSpPr>
            <p:spPr bwMode="auto">
              <a:xfrm>
                <a:off x="3448" y="2600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Freeform 278"/>
              <p:cNvSpPr>
                <a:spLocks/>
              </p:cNvSpPr>
              <p:nvPr/>
            </p:nvSpPr>
            <p:spPr bwMode="auto">
              <a:xfrm>
                <a:off x="3480" y="2600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Freeform 279"/>
              <p:cNvSpPr>
                <a:spLocks/>
              </p:cNvSpPr>
              <p:nvPr/>
            </p:nvSpPr>
            <p:spPr bwMode="auto">
              <a:xfrm>
                <a:off x="3512" y="2600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Freeform 280"/>
              <p:cNvSpPr>
                <a:spLocks/>
              </p:cNvSpPr>
              <p:nvPr/>
            </p:nvSpPr>
            <p:spPr bwMode="auto">
              <a:xfrm>
                <a:off x="3544" y="2600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Freeform 281"/>
              <p:cNvSpPr>
                <a:spLocks/>
              </p:cNvSpPr>
              <p:nvPr/>
            </p:nvSpPr>
            <p:spPr bwMode="auto">
              <a:xfrm>
                <a:off x="3576" y="2600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Freeform 282"/>
              <p:cNvSpPr>
                <a:spLocks/>
              </p:cNvSpPr>
              <p:nvPr/>
            </p:nvSpPr>
            <p:spPr bwMode="auto">
              <a:xfrm>
                <a:off x="3608" y="2600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Freeform 283"/>
              <p:cNvSpPr>
                <a:spLocks/>
              </p:cNvSpPr>
              <p:nvPr/>
            </p:nvSpPr>
            <p:spPr bwMode="auto">
              <a:xfrm>
                <a:off x="3640" y="2600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284"/>
              <p:cNvSpPr>
                <a:spLocks/>
              </p:cNvSpPr>
              <p:nvPr/>
            </p:nvSpPr>
            <p:spPr bwMode="auto">
              <a:xfrm>
                <a:off x="3672" y="2600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Freeform 285"/>
              <p:cNvSpPr>
                <a:spLocks/>
              </p:cNvSpPr>
              <p:nvPr/>
            </p:nvSpPr>
            <p:spPr bwMode="auto">
              <a:xfrm>
                <a:off x="3704" y="2600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Freeform 286"/>
              <p:cNvSpPr>
                <a:spLocks/>
              </p:cNvSpPr>
              <p:nvPr/>
            </p:nvSpPr>
            <p:spPr bwMode="auto">
              <a:xfrm>
                <a:off x="3736" y="2600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Freeform 287"/>
              <p:cNvSpPr>
                <a:spLocks/>
              </p:cNvSpPr>
              <p:nvPr/>
            </p:nvSpPr>
            <p:spPr bwMode="auto">
              <a:xfrm>
                <a:off x="3768" y="2600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Freeform 288"/>
              <p:cNvSpPr>
                <a:spLocks/>
              </p:cNvSpPr>
              <p:nvPr/>
            </p:nvSpPr>
            <p:spPr bwMode="auto">
              <a:xfrm>
                <a:off x="3800" y="2600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Freeform 289"/>
              <p:cNvSpPr>
                <a:spLocks/>
              </p:cNvSpPr>
              <p:nvPr/>
            </p:nvSpPr>
            <p:spPr bwMode="auto">
              <a:xfrm>
                <a:off x="3832" y="2600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Freeform 290"/>
              <p:cNvSpPr>
                <a:spLocks/>
              </p:cNvSpPr>
              <p:nvPr/>
            </p:nvSpPr>
            <p:spPr bwMode="auto">
              <a:xfrm>
                <a:off x="3864" y="2600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Freeform 291"/>
              <p:cNvSpPr>
                <a:spLocks/>
              </p:cNvSpPr>
              <p:nvPr/>
            </p:nvSpPr>
            <p:spPr bwMode="auto">
              <a:xfrm>
                <a:off x="3896" y="2600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Freeform 292"/>
              <p:cNvSpPr>
                <a:spLocks/>
              </p:cNvSpPr>
              <p:nvPr/>
            </p:nvSpPr>
            <p:spPr bwMode="auto">
              <a:xfrm>
                <a:off x="3928" y="2600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Freeform 293"/>
              <p:cNvSpPr>
                <a:spLocks/>
              </p:cNvSpPr>
              <p:nvPr/>
            </p:nvSpPr>
            <p:spPr bwMode="auto">
              <a:xfrm>
                <a:off x="3960" y="2600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Freeform 294"/>
              <p:cNvSpPr>
                <a:spLocks/>
              </p:cNvSpPr>
              <p:nvPr/>
            </p:nvSpPr>
            <p:spPr bwMode="auto">
              <a:xfrm>
                <a:off x="3992" y="2600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Freeform 295"/>
              <p:cNvSpPr>
                <a:spLocks/>
              </p:cNvSpPr>
              <p:nvPr/>
            </p:nvSpPr>
            <p:spPr bwMode="auto">
              <a:xfrm>
                <a:off x="4024" y="2600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" name="Freeform 296"/>
              <p:cNvSpPr>
                <a:spLocks/>
              </p:cNvSpPr>
              <p:nvPr/>
            </p:nvSpPr>
            <p:spPr bwMode="auto">
              <a:xfrm>
                <a:off x="4056" y="2600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" name="Freeform 297"/>
              <p:cNvSpPr>
                <a:spLocks/>
              </p:cNvSpPr>
              <p:nvPr/>
            </p:nvSpPr>
            <p:spPr bwMode="auto">
              <a:xfrm>
                <a:off x="4088" y="2600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" name="Freeform 298"/>
              <p:cNvSpPr>
                <a:spLocks/>
              </p:cNvSpPr>
              <p:nvPr/>
            </p:nvSpPr>
            <p:spPr bwMode="auto">
              <a:xfrm>
                <a:off x="4120" y="2600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1" name="Freeform 299"/>
              <p:cNvSpPr>
                <a:spLocks/>
              </p:cNvSpPr>
              <p:nvPr/>
            </p:nvSpPr>
            <p:spPr bwMode="auto">
              <a:xfrm>
                <a:off x="4152" y="2600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2" name="Freeform 300"/>
              <p:cNvSpPr>
                <a:spLocks/>
              </p:cNvSpPr>
              <p:nvPr/>
            </p:nvSpPr>
            <p:spPr bwMode="auto">
              <a:xfrm>
                <a:off x="4184" y="2600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" name="Freeform 301"/>
              <p:cNvSpPr>
                <a:spLocks/>
              </p:cNvSpPr>
              <p:nvPr/>
            </p:nvSpPr>
            <p:spPr bwMode="auto">
              <a:xfrm>
                <a:off x="4216" y="2600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" name="Freeform 302"/>
              <p:cNvSpPr>
                <a:spLocks/>
              </p:cNvSpPr>
              <p:nvPr/>
            </p:nvSpPr>
            <p:spPr bwMode="auto">
              <a:xfrm>
                <a:off x="4248" y="2600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Freeform 303"/>
              <p:cNvSpPr>
                <a:spLocks/>
              </p:cNvSpPr>
              <p:nvPr/>
            </p:nvSpPr>
            <p:spPr bwMode="auto">
              <a:xfrm>
                <a:off x="4280" y="2600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6" name="Freeform 304"/>
              <p:cNvSpPr>
                <a:spLocks/>
              </p:cNvSpPr>
              <p:nvPr/>
            </p:nvSpPr>
            <p:spPr bwMode="auto">
              <a:xfrm>
                <a:off x="4312" y="2600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" name="Freeform 305"/>
              <p:cNvSpPr>
                <a:spLocks/>
              </p:cNvSpPr>
              <p:nvPr/>
            </p:nvSpPr>
            <p:spPr bwMode="auto">
              <a:xfrm>
                <a:off x="4344" y="2601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7 w 48"/>
                  <a:gd name="T3" fmla="*/ 24 h 48"/>
                  <a:gd name="T4" fmla="*/ 47 w 48"/>
                  <a:gd name="T5" fmla="*/ 25 h 48"/>
                  <a:gd name="T6" fmla="*/ 47 w 48"/>
                  <a:gd name="T7" fmla="*/ 28 h 48"/>
                  <a:gd name="T8" fmla="*/ 46 w 48"/>
                  <a:gd name="T9" fmla="*/ 33 h 48"/>
                  <a:gd name="T10" fmla="*/ 44 w 48"/>
                  <a:gd name="T11" fmla="*/ 36 h 48"/>
                  <a:gd name="T12" fmla="*/ 41 w 48"/>
                  <a:gd name="T13" fmla="*/ 41 h 48"/>
                  <a:gd name="T14" fmla="*/ 36 w 48"/>
                  <a:gd name="T15" fmla="*/ 43 h 48"/>
                  <a:gd name="T16" fmla="*/ 33 w 48"/>
                  <a:gd name="T17" fmla="*/ 46 h 48"/>
                  <a:gd name="T18" fmla="*/ 28 w 48"/>
                  <a:gd name="T19" fmla="*/ 47 h 48"/>
                  <a:gd name="T20" fmla="*/ 26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5 w 48"/>
                  <a:gd name="T27" fmla="*/ 46 h 48"/>
                  <a:gd name="T28" fmla="*/ 8 w 48"/>
                  <a:gd name="T29" fmla="*/ 41 h 48"/>
                  <a:gd name="T30" fmla="*/ 2 w 48"/>
                  <a:gd name="T31" fmla="*/ 33 h 48"/>
                  <a:gd name="T32" fmla="*/ 0 w 48"/>
                  <a:gd name="T33" fmla="*/ 24 h 48"/>
                  <a:gd name="T34" fmla="*/ 2 w 48"/>
                  <a:gd name="T35" fmla="*/ 15 h 48"/>
                  <a:gd name="T36" fmla="*/ 8 w 48"/>
                  <a:gd name="T37" fmla="*/ 7 h 48"/>
                  <a:gd name="T38" fmla="*/ 15 w 48"/>
                  <a:gd name="T39" fmla="*/ 1 h 48"/>
                  <a:gd name="T40" fmla="*/ 24 w 48"/>
                  <a:gd name="T41" fmla="*/ 0 h 48"/>
                  <a:gd name="T42" fmla="*/ 33 w 48"/>
                  <a:gd name="T43" fmla="*/ 1 h 48"/>
                  <a:gd name="T44" fmla="*/ 41 w 48"/>
                  <a:gd name="T45" fmla="*/ 7 h 48"/>
                  <a:gd name="T46" fmla="*/ 46 w 48"/>
                  <a:gd name="T47" fmla="*/ 15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8"/>
                    </a:lnTo>
                    <a:lnTo>
                      <a:pt x="46" y="33"/>
                    </a:lnTo>
                    <a:lnTo>
                      <a:pt x="44" y="36"/>
                    </a:lnTo>
                    <a:lnTo>
                      <a:pt x="41" y="41"/>
                    </a:lnTo>
                    <a:lnTo>
                      <a:pt x="36" y="43"/>
                    </a:lnTo>
                    <a:lnTo>
                      <a:pt x="33" y="46"/>
                    </a:lnTo>
                    <a:lnTo>
                      <a:pt x="28" y="47"/>
                    </a:lnTo>
                    <a:lnTo>
                      <a:pt x="26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5" y="46"/>
                    </a:lnTo>
                    <a:lnTo>
                      <a:pt x="8" y="41"/>
                    </a:lnTo>
                    <a:lnTo>
                      <a:pt x="2" y="33"/>
                    </a:lnTo>
                    <a:lnTo>
                      <a:pt x="0" y="24"/>
                    </a:lnTo>
                    <a:lnTo>
                      <a:pt x="2" y="15"/>
                    </a:lnTo>
                    <a:lnTo>
                      <a:pt x="8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5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Freeform 306"/>
              <p:cNvSpPr>
                <a:spLocks/>
              </p:cNvSpPr>
              <p:nvPr/>
            </p:nvSpPr>
            <p:spPr bwMode="auto">
              <a:xfrm>
                <a:off x="4374" y="2609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3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3 h 48"/>
                  <a:gd name="T32" fmla="*/ 0 w 48"/>
                  <a:gd name="T33" fmla="*/ 24 h 48"/>
                  <a:gd name="T34" fmla="*/ 1 w 48"/>
                  <a:gd name="T35" fmla="*/ 15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5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3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3"/>
                    </a:lnTo>
                    <a:lnTo>
                      <a:pt x="0" y="24"/>
                    </a:lnTo>
                    <a:lnTo>
                      <a:pt x="1" y="15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5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Freeform 307"/>
              <p:cNvSpPr>
                <a:spLocks/>
              </p:cNvSpPr>
              <p:nvPr/>
            </p:nvSpPr>
            <p:spPr bwMode="auto">
              <a:xfrm>
                <a:off x="4400" y="2664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7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5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5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5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5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Freeform 308"/>
              <p:cNvSpPr>
                <a:spLocks/>
              </p:cNvSpPr>
              <p:nvPr/>
            </p:nvSpPr>
            <p:spPr bwMode="auto">
              <a:xfrm>
                <a:off x="4400" y="2696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7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5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5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5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5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Freeform 309"/>
              <p:cNvSpPr>
                <a:spLocks/>
              </p:cNvSpPr>
              <p:nvPr/>
            </p:nvSpPr>
            <p:spPr bwMode="auto">
              <a:xfrm>
                <a:off x="4400" y="2728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7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5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5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5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5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Freeform 310"/>
              <p:cNvSpPr>
                <a:spLocks/>
              </p:cNvSpPr>
              <p:nvPr/>
            </p:nvSpPr>
            <p:spPr bwMode="auto">
              <a:xfrm>
                <a:off x="4400" y="2760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7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5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5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5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5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Freeform 311"/>
              <p:cNvSpPr>
                <a:spLocks/>
              </p:cNvSpPr>
              <p:nvPr/>
            </p:nvSpPr>
            <p:spPr bwMode="auto">
              <a:xfrm>
                <a:off x="4400" y="2792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7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5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5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5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5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Freeform 312"/>
              <p:cNvSpPr>
                <a:spLocks/>
              </p:cNvSpPr>
              <p:nvPr/>
            </p:nvSpPr>
            <p:spPr bwMode="auto">
              <a:xfrm>
                <a:off x="4400" y="2824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7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5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5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5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5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Freeform 313"/>
              <p:cNvSpPr>
                <a:spLocks/>
              </p:cNvSpPr>
              <p:nvPr/>
            </p:nvSpPr>
            <p:spPr bwMode="auto">
              <a:xfrm>
                <a:off x="4400" y="2856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7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5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5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5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5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Freeform 314"/>
              <p:cNvSpPr>
                <a:spLocks/>
              </p:cNvSpPr>
              <p:nvPr/>
            </p:nvSpPr>
            <p:spPr bwMode="auto">
              <a:xfrm>
                <a:off x="4400" y="2888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7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5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5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5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5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Freeform 315"/>
              <p:cNvSpPr>
                <a:spLocks/>
              </p:cNvSpPr>
              <p:nvPr/>
            </p:nvSpPr>
            <p:spPr bwMode="auto">
              <a:xfrm>
                <a:off x="4400" y="2920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7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5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5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5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5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Freeform 316"/>
              <p:cNvSpPr>
                <a:spLocks/>
              </p:cNvSpPr>
              <p:nvPr/>
            </p:nvSpPr>
            <p:spPr bwMode="auto">
              <a:xfrm>
                <a:off x="4400" y="2952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7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5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5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5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5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Freeform 317"/>
              <p:cNvSpPr>
                <a:spLocks/>
              </p:cNvSpPr>
              <p:nvPr/>
            </p:nvSpPr>
            <p:spPr bwMode="auto">
              <a:xfrm>
                <a:off x="4400" y="2984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7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5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5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5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5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" name="Freeform 318"/>
              <p:cNvSpPr>
                <a:spLocks/>
              </p:cNvSpPr>
              <p:nvPr/>
            </p:nvSpPr>
            <p:spPr bwMode="auto">
              <a:xfrm>
                <a:off x="4400" y="3016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7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5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5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5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5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" name="Freeform 319"/>
              <p:cNvSpPr>
                <a:spLocks/>
              </p:cNvSpPr>
              <p:nvPr/>
            </p:nvSpPr>
            <p:spPr bwMode="auto">
              <a:xfrm>
                <a:off x="4400" y="3048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7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5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5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5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5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2" name="Freeform 320"/>
              <p:cNvSpPr>
                <a:spLocks/>
              </p:cNvSpPr>
              <p:nvPr/>
            </p:nvSpPr>
            <p:spPr bwMode="auto">
              <a:xfrm>
                <a:off x="4400" y="3080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7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5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5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5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5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3" name="Freeform 321"/>
              <p:cNvSpPr>
                <a:spLocks/>
              </p:cNvSpPr>
              <p:nvPr/>
            </p:nvSpPr>
            <p:spPr bwMode="auto">
              <a:xfrm>
                <a:off x="4400" y="3112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7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5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5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5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5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" name="Freeform 322"/>
              <p:cNvSpPr>
                <a:spLocks/>
              </p:cNvSpPr>
              <p:nvPr/>
            </p:nvSpPr>
            <p:spPr bwMode="auto">
              <a:xfrm>
                <a:off x="4400" y="3144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7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5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5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5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5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" name="Freeform 323"/>
              <p:cNvSpPr>
                <a:spLocks/>
              </p:cNvSpPr>
              <p:nvPr/>
            </p:nvSpPr>
            <p:spPr bwMode="auto">
              <a:xfrm>
                <a:off x="4400" y="3176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7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5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5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5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5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6" name="Freeform 324"/>
              <p:cNvSpPr>
                <a:spLocks/>
              </p:cNvSpPr>
              <p:nvPr/>
            </p:nvSpPr>
            <p:spPr bwMode="auto">
              <a:xfrm>
                <a:off x="4400" y="3208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7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5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5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5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5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" name="Freeform 325"/>
              <p:cNvSpPr>
                <a:spLocks/>
              </p:cNvSpPr>
              <p:nvPr/>
            </p:nvSpPr>
            <p:spPr bwMode="auto">
              <a:xfrm>
                <a:off x="4400" y="3240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7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0 h 48"/>
                  <a:gd name="T14" fmla="*/ 36 w 48"/>
                  <a:gd name="T15" fmla="*/ 43 h 48"/>
                  <a:gd name="T16" fmla="*/ 32 w 48"/>
                  <a:gd name="T17" fmla="*/ 45 h 48"/>
                  <a:gd name="T18" fmla="*/ 27 w 48"/>
                  <a:gd name="T19" fmla="*/ 46 h 48"/>
                  <a:gd name="T20" fmla="*/ 25 w 48"/>
                  <a:gd name="T21" fmla="*/ 46 h 48"/>
                  <a:gd name="T22" fmla="*/ 24 w 48"/>
                  <a:gd name="T23" fmla="*/ 46 h 48"/>
                  <a:gd name="T24" fmla="*/ 24 w 48"/>
                  <a:gd name="T25" fmla="*/ 48 h 48"/>
                  <a:gd name="T26" fmla="*/ 14 w 48"/>
                  <a:gd name="T27" fmla="*/ 45 h 48"/>
                  <a:gd name="T28" fmla="*/ 7 w 48"/>
                  <a:gd name="T29" fmla="*/ 40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0"/>
                    </a:lnTo>
                    <a:lnTo>
                      <a:pt x="36" y="43"/>
                    </a:lnTo>
                    <a:lnTo>
                      <a:pt x="32" y="45"/>
                    </a:lnTo>
                    <a:lnTo>
                      <a:pt x="27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4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" name="Freeform 326"/>
              <p:cNvSpPr>
                <a:spLocks/>
              </p:cNvSpPr>
              <p:nvPr/>
            </p:nvSpPr>
            <p:spPr bwMode="auto">
              <a:xfrm>
                <a:off x="4400" y="3272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7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0 h 48"/>
                  <a:gd name="T14" fmla="*/ 36 w 48"/>
                  <a:gd name="T15" fmla="*/ 43 h 48"/>
                  <a:gd name="T16" fmla="*/ 32 w 48"/>
                  <a:gd name="T17" fmla="*/ 45 h 48"/>
                  <a:gd name="T18" fmla="*/ 27 w 48"/>
                  <a:gd name="T19" fmla="*/ 46 h 48"/>
                  <a:gd name="T20" fmla="*/ 25 w 48"/>
                  <a:gd name="T21" fmla="*/ 46 h 48"/>
                  <a:gd name="T22" fmla="*/ 24 w 48"/>
                  <a:gd name="T23" fmla="*/ 46 h 48"/>
                  <a:gd name="T24" fmla="*/ 24 w 48"/>
                  <a:gd name="T25" fmla="*/ 48 h 48"/>
                  <a:gd name="T26" fmla="*/ 14 w 48"/>
                  <a:gd name="T27" fmla="*/ 45 h 48"/>
                  <a:gd name="T28" fmla="*/ 7 w 48"/>
                  <a:gd name="T29" fmla="*/ 40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0"/>
                    </a:lnTo>
                    <a:lnTo>
                      <a:pt x="36" y="43"/>
                    </a:lnTo>
                    <a:lnTo>
                      <a:pt x="32" y="45"/>
                    </a:lnTo>
                    <a:lnTo>
                      <a:pt x="27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4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9" name="Freeform 327"/>
              <p:cNvSpPr>
                <a:spLocks/>
              </p:cNvSpPr>
              <p:nvPr/>
            </p:nvSpPr>
            <p:spPr bwMode="auto">
              <a:xfrm>
                <a:off x="4398" y="3304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7 w 48"/>
                  <a:gd name="T3" fmla="*/ 24 h 48"/>
                  <a:gd name="T4" fmla="*/ 47 w 48"/>
                  <a:gd name="T5" fmla="*/ 26 h 48"/>
                  <a:gd name="T6" fmla="*/ 47 w 48"/>
                  <a:gd name="T7" fmla="*/ 28 h 48"/>
                  <a:gd name="T8" fmla="*/ 46 w 48"/>
                  <a:gd name="T9" fmla="*/ 33 h 48"/>
                  <a:gd name="T10" fmla="*/ 44 w 48"/>
                  <a:gd name="T11" fmla="*/ 36 h 48"/>
                  <a:gd name="T12" fmla="*/ 41 w 48"/>
                  <a:gd name="T13" fmla="*/ 41 h 48"/>
                  <a:gd name="T14" fmla="*/ 36 w 48"/>
                  <a:gd name="T15" fmla="*/ 44 h 48"/>
                  <a:gd name="T16" fmla="*/ 33 w 48"/>
                  <a:gd name="T17" fmla="*/ 46 h 48"/>
                  <a:gd name="T18" fmla="*/ 28 w 48"/>
                  <a:gd name="T19" fmla="*/ 47 h 48"/>
                  <a:gd name="T20" fmla="*/ 26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5 w 48"/>
                  <a:gd name="T27" fmla="*/ 46 h 48"/>
                  <a:gd name="T28" fmla="*/ 8 w 48"/>
                  <a:gd name="T29" fmla="*/ 41 h 48"/>
                  <a:gd name="T30" fmla="*/ 2 w 48"/>
                  <a:gd name="T31" fmla="*/ 33 h 48"/>
                  <a:gd name="T32" fmla="*/ 0 w 48"/>
                  <a:gd name="T33" fmla="*/ 24 h 48"/>
                  <a:gd name="T34" fmla="*/ 2 w 48"/>
                  <a:gd name="T35" fmla="*/ 15 h 48"/>
                  <a:gd name="T36" fmla="*/ 8 w 48"/>
                  <a:gd name="T37" fmla="*/ 8 h 48"/>
                  <a:gd name="T38" fmla="*/ 15 w 48"/>
                  <a:gd name="T39" fmla="*/ 2 h 48"/>
                  <a:gd name="T40" fmla="*/ 24 w 48"/>
                  <a:gd name="T41" fmla="*/ 0 h 48"/>
                  <a:gd name="T42" fmla="*/ 33 w 48"/>
                  <a:gd name="T43" fmla="*/ 2 h 48"/>
                  <a:gd name="T44" fmla="*/ 41 w 48"/>
                  <a:gd name="T45" fmla="*/ 8 h 48"/>
                  <a:gd name="T46" fmla="*/ 46 w 48"/>
                  <a:gd name="T47" fmla="*/ 15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6"/>
                    </a:lnTo>
                    <a:lnTo>
                      <a:pt x="47" y="28"/>
                    </a:lnTo>
                    <a:lnTo>
                      <a:pt x="46" y="33"/>
                    </a:lnTo>
                    <a:lnTo>
                      <a:pt x="44" y="36"/>
                    </a:lnTo>
                    <a:lnTo>
                      <a:pt x="41" y="41"/>
                    </a:lnTo>
                    <a:lnTo>
                      <a:pt x="36" y="44"/>
                    </a:lnTo>
                    <a:lnTo>
                      <a:pt x="33" y="46"/>
                    </a:lnTo>
                    <a:lnTo>
                      <a:pt x="28" y="47"/>
                    </a:lnTo>
                    <a:lnTo>
                      <a:pt x="26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5" y="46"/>
                    </a:lnTo>
                    <a:lnTo>
                      <a:pt x="8" y="41"/>
                    </a:lnTo>
                    <a:lnTo>
                      <a:pt x="2" y="33"/>
                    </a:lnTo>
                    <a:lnTo>
                      <a:pt x="0" y="24"/>
                    </a:lnTo>
                    <a:lnTo>
                      <a:pt x="2" y="15"/>
                    </a:lnTo>
                    <a:lnTo>
                      <a:pt x="8" y="8"/>
                    </a:lnTo>
                    <a:lnTo>
                      <a:pt x="15" y="2"/>
                    </a:lnTo>
                    <a:lnTo>
                      <a:pt x="24" y="0"/>
                    </a:lnTo>
                    <a:lnTo>
                      <a:pt x="33" y="2"/>
                    </a:lnTo>
                    <a:lnTo>
                      <a:pt x="41" y="8"/>
                    </a:lnTo>
                    <a:lnTo>
                      <a:pt x="46" y="15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" name="Freeform 328"/>
              <p:cNvSpPr>
                <a:spLocks/>
              </p:cNvSpPr>
              <p:nvPr/>
            </p:nvSpPr>
            <p:spPr bwMode="auto">
              <a:xfrm>
                <a:off x="4382" y="3331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7 w 48"/>
                  <a:gd name="T3" fmla="*/ 24 h 48"/>
                  <a:gd name="T4" fmla="*/ 47 w 48"/>
                  <a:gd name="T5" fmla="*/ 25 h 48"/>
                  <a:gd name="T6" fmla="*/ 47 w 48"/>
                  <a:gd name="T7" fmla="*/ 27 h 48"/>
                  <a:gd name="T8" fmla="*/ 46 w 48"/>
                  <a:gd name="T9" fmla="*/ 32 h 48"/>
                  <a:gd name="T10" fmla="*/ 44 w 48"/>
                  <a:gd name="T11" fmla="*/ 36 h 48"/>
                  <a:gd name="T12" fmla="*/ 41 w 48"/>
                  <a:gd name="T13" fmla="*/ 41 h 48"/>
                  <a:gd name="T14" fmla="*/ 36 w 48"/>
                  <a:gd name="T15" fmla="*/ 43 h 48"/>
                  <a:gd name="T16" fmla="*/ 33 w 48"/>
                  <a:gd name="T17" fmla="*/ 45 h 48"/>
                  <a:gd name="T18" fmla="*/ 28 w 48"/>
                  <a:gd name="T19" fmla="*/ 47 h 48"/>
                  <a:gd name="T20" fmla="*/ 26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5 w 48"/>
                  <a:gd name="T27" fmla="*/ 45 h 48"/>
                  <a:gd name="T28" fmla="*/ 8 w 48"/>
                  <a:gd name="T29" fmla="*/ 41 h 48"/>
                  <a:gd name="T30" fmla="*/ 2 w 48"/>
                  <a:gd name="T31" fmla="*/ 32 h 48"/>
                  <a:gd name="T32" fmla="*/ 0 w 48"/>
                  <a:gd name="T33" fmla="*/ 24 h 48"/>
                  <a:gd name="T34" fmla="*/ 2 w 48"/>
                  <a:gd name="T35" fmla="*/ 14 h 48"/>
                  <a:gd name="T36" fmla="*/ 8 w 48"/>
                  <a:gd name="T37" fmla="*/ 7 h 48"/>
                  <a:gd name="T38" fmla="*/ 15 w 48"/>
                  <a:gd name="T39" fmla="*/ 1 h 48"/>
                  <a:gd name="T40" fmla="*/ 24 w 48"/>
                  <a:gd name="T41" fmla="*/ 0 h 48"/>
                  <a:gd name="T42" fmla="*/ 33 w 48"/>
                  <a:gd name="T43" fmla="*/ 1 h 48"/>
                  <a:gd name="T44" fmla="*/ 41 w 48"/>
                  <a:gd name="T45" fmla="*/ 7 h 48"/>
                  <a:gd name="T46" fmla="*/ 46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4" y="36"/>
                    </a:lnTo>
                    <a:lnTo>
                      <a:pt x="41" y="41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7"/>
                    </a:lnTo>
                    <a:lnTo>
                      <a:pt x="26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8" y="41"/>
                    </a:lnTo>
                    <a:lnTo>
                      <a:pt x="2" y="32"/>
                    </a:lnTo>
                    <a:lnTo>
                      <a:pt x="0" y="24"/>
                    </a:lnTo>
                    <a:lnTo>
                      <a:pt x="2" y="14"/>
                    </a:lnTo>
                    <a:lnTo>
                      <a:pt x="8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" name="Freeform 329"/>
              <p:cNvSpPr>
                <a:spLocks/>
              </p:cNvSpPr>
              <p:nvPr/>
            </p:nvSpPr>
            <p:spPr bwMode="auto">
              <a:xfrm>
                <a:off x="4352" y="3343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" name="Freeform 330"/>
              <p:cNvSpPr>
                <a:spLocks/>
              </p:cNvSpPr>
              <p:nvPr/>
            </p:nvSpPr>
            <p:spPr bwMode="auto">
              <a:xfrm>
                <a:off x="4319" y="3344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7 w 48"/>
                  <a:gd name="T3" fmla="*/ 24 h 48"/>
                  <a:gd name="T4" fmla="*/ 47 w 48"/>
                  <a:gd name="T5" fmla="*/ 25 h 48"/>
                  <a:gd name="T6" fmla="*/ 47 w 48"/>
                  <a:gd name="T7" fmla="*/ 27 h 48"/>
                  <a:gd name="T8" fmla="*/ 46 w 48"/>
                  <a:gd name="T9" fmla="*/ 32 h 48"/>
                  <a:gd name="T10" fmla="*/ 43 w 48"/>
                  <a:gd name="T11" fmla="*/ 36 h 48"/>
                  <a:gd name="T12" fmla="*/ 41 w 48"/>
                  <a:gd name="T13" fmla="*/ 40 h 48"/>
                  <a:gd name="T14" fmla="*/ 36 w 48"/>
                  <a:gd name="T15" fmla="*/ 43 h 48"/>
                  <a:gd name="T16" fmla="*/ 33 w 48"/>
                  <a:gd name="T17" fmla="*/ 45 h 48"/>
                  <a:gd name="T18" fmla="*/ 28 w 48"/>
                  <a:gd name="T19" fmla="*/ 46 h 48"/>
                  <a:gd name="T20" fmla="*/ 25 w 48"/>
                  <a:gd name="T21" fmla="*/ 46 h 48"/>
                  <a:gd name="T22" fmla="*/ 24 w 48"/>
                  <a:gd name="T23" fmla="*/ 46 h 48"/>
                  <a:gd name="T24" fmla="*/ 24 w 48"/>
                  <a:gd name="T25" fmla="*/ 48 h 48"/>
                  <a:gd name="T26" fmla="*/ 15 w 48"/>
                  <a:gd name="T27" fmla="*/ 45 h 48"/>
                  <a:gd name="T28" fmla="*/ 7 w 48"/>
                  <a:gd name="T29" fmla="*/ 40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5 w 48"/>
                  <a:gd name="T39" fmla="*/ 1 h 48"/>
                  <a:gd name="T40" fmla="*/ 24 w 48"/>
                  <a:gd name="T41" fmla="*/ 0 h 48"/>
                  <a:gd name="T42" fmla="*/ 33 w 48"/>
                  <a:gd name="T43" fmla="*/ 1 h 48"/>
                  <a:gd name="T44" fmla="*/ 41 w 48"/>
                  <a:gd name="T45" fmla="*/ 7 h 48"/>
                  <a:gd name="T46" fmla="*/ 46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0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" name="Freeform 331"/>
              <p:cNvSpPr>
                <a:spLocks/>
              </p:cNvSpPr>
              <p:nvPr/>
            </p:nvSpPr>
            <p:spPr bwMode="auto">
              <a:xfrm>
                <a:off x="4255" y="3344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7 w 48"/>
                  <a:gd name="T3" fmla="*/ 24 h 48"/>
                  <a:gd name="T4" fmla="*/ 47 w 48"/>
                  <a:gd name="T5" fmla="*/ 25 h 48"/>
                  <a:gd name="T6" fmla="*/ 47 w 48"/>
                  <a:gd name="T7" fmla="*/ 27 h 48"/>
                  <a:gd name="T8" fmla="*/ 46 w 48"/>
                  <a:gd name="T9" fmla="*/ 32 h 48"/>
                  <a:gd name="T10" fmla="*/ 43 w 48"/>
                  <a:gd name="T11" fmla="*/ 36 h 48"/>
                  <a:gd name="T12" fmla="*/ 41 w 48"/>
                  <a:gd name="T13" fmla="*/ 40 h 48"/>
                  <a:gd name="T14" fmla="*/ 36 w 48"/>
                  <a:gd name="T15" fmla="*/ 43 h 48"/>
                  <a:gd name="T16" fmla="*/ 33 w 48"/>
                  <a:gd name="T17" fmla="*/ 45 h 48"/>
                  <a:gd name="T18" fmla="*/ 28 w 48"/>
                  <a:gd name="T19" fmla="*/ 46 h 48"/>
                  <a:gd name="T20" fmla="*/ 25 w 48"/>
                  <a:gd name="T21" fmla="*/ 46 h 48"/>
                  <a:gd name="T22" fmla="*/ 24 w 48"/>
                  <a:gd name="T23" fmla="*/ 46 h 48"/>
                  <a:gd name="T24" fmla="*/ 24 w 48"/>
                  <a:gd name="T25" fmla="*/ 48 h 48"/>
                  <a:gd name="T26" fmla="*/ 15 w 48"/>
                  <a:gd name="T27" fmla="*/ 45 h 48"/>
                  <a:gd name="T28" fmla="*/ 7 w 48"/>
                  <a:gd name="T29" fmla="*/ 40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5 w 48"/>
                  <a:gd name="T39" fmla="*/ 1 h 48"/>
                  <a:gd name="T40" fmla="*/ 24 w 48"/>
                  <a:gd name="T41" fmla="*/ 0 h 48"/>
                  <a:gd name="T42" fmla="*/ 33 w 48"/>
                  <a:gd name="T43" fmla="*/ 1 h 48"/>
                  <a:gd name="T44" fmla="*/ 41 w 48"/>
                  <a:gd name="T45" fmla="*/ 7 h 48"/>
                  <a:gd name="T46" fmla="*/ 46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0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" name="Freeform 332"/>
              <p:cNvSpPr>
                <a:spLocks/>
              </p:cNvSpPr>
              <p:nvPr/>
            </p:nvSpPr>
            <p:spPr bwMode="auto">
              <a:xfrm>
                <a:off x="4223" y="3344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7 w 48"/>
                  <a:gd name="T3" fmla="*/ 24 h 48"/>
                  <a:gd name="T4" fmla="*/ 47 w 48"/>
                  <a:gd name="T5" fmla="*/ 25 h 48"/>
                  <a:gd name="T6" fmla="*/ 47 w 48"/>
                  <a:gd name="T7" fmla="*/ 27 h 48"/>
                  <a:gd name="T8" fmla="*/ 46 w 48"/>
                  <a:gd name="T9" fmla="*/ 32 h 48"/>
                  <a:gd name="T10" fmla="*/ 43 w 48"/>
                  <a:gd name="T11" fmla="*/ 36 h 48"/>
                  <a:gd name="T12" fmla="*/ 41 w 48"/>
                  <a:gd name="T13" fmla="*/ 40 h 48"/>
                  <a:gd name="T14" fmla="*/ 36 w 48"/>
                  <a:gd name="T15" fmla="*/ 43 h 48"/>
                  <a:gd name="T16" fmla="*/ 33 w 48"/>
                  <a:gd name="T17" fmla="*/ 45 h 48"/>
                  <a:gd name="T18" fmla="*/ 28 w 48"/>
                  <a:gd name="T19" fmla="*/ 46 h 48"/>
                  <a:gd name="T20" fmla="*/ 25 w 48"/>
                  <a:gd name="T21" fmla="*/ 46 h 48"/>
                  <a:gd name="T22" fmla="*/ 24 w 48"/>
                  <a:gd name="T23" fmla="*/ 46 h 48"/>
                  <a:gd name="T24" fmla="*/ 24 w 48"/>
                  <a:gd name="T25" fmla="*/ 48 h 48"/>
                  <a:gd name="T26" fmla="*/ 15 w 48"/>
                  <a:gd name="T27" fmla="*/ 45 h 48"/>
                  <a:gd name="T28" fmla="*/ 7 w 48"/>
                  <a:gd name="T29" fmla="*/ 40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5 w 48"/>
                  <a:gd name="T39" fmla="*/ 1 h 48"/>
                  <a:gd name="T40" fmla="*/ 24 w 48"/>
                  <a:gd name="T41" fmla="*/ 0 h 48"/>
                  <a:gd name="T42" fmla="*/ 33 w 48"/>
                  <a:gd name="T43" fmla="*/ 1 h 48"/>
                  <a:gd name="T44" fmla="*/ 41 w 48"/>
                  <a:gd name="T45" fmla="*/ 7 h 48"/>
                  <a:gd name="T46" fmla="*/ 46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0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" name="Freeform 333"/>
              <p:cNvSpPr>
                <a:spLocks/>
              </p:cNvSpPr>
              <p:nvPr/>
            </p:nvSpPr>
            <p:spPr bwMode="auto">
              <a:xfrm>
                <a:off x="4191" y="3344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7 w 48"/>
                  <a:gd name="T3" fmla="*/ 24 h 48"/>
                  <a:gd name="T4" fmla="*/ 47 w 48"/>
                  <a:gd name="T5" fmla="*/ 25 h 48"/>
                  <a:gd name="T6" fmla="*/ 47 w 48"/>
                  <a:gd name="T7" fmla="*/ 27 h 48"/>
                  <a:gd name="T8" fmla="*/ 46 w 48"/>
                  <a:gd name="T9" fmla="*/ 32 h 48"/>
                  <a:gd name="T10" fmla="*/ 43 w 48"/>
                  <a:gd name="T11" fmla="*/ 36 h 48"/>
                  <a:gd name="T12" fmla="*/ 41 w 48"/>
                  <a:gd name="T13" fmla="*/ 40 h 48"/>
                  <a:gd name="T14" fmla="*/ 36 w 48"/>
                  <a:gd name="T15" fmla="*/ 43 h 48"/>
                  <a:gd name="T16" fmla="*/ 33 w 48"/>
                  <a:gd name="T17" fmla="*/ 45 h 48"/>
                  <a:gd name="T18" fmla="*/ 28 w 48"/>
                  <a:gd name="T19" fmla="*/ 46 h 48"/>
                  <a:gd name="T20" fmla="*/ 25 w 48"/>
                  <a:gd name="T21" fmla="*/ 46 h 48"/>
                  <a:gd name="T22" fmla="*/ 24 w 48"/>
                  <a:gd name="T23" fmla="*/ 46 h 48"/>
                  <a:gd name="T24" fmla="*/ 24 w 48"/>
                  <a:gd name="T25" fmla="*/ 48 h 48"/>
                  <a:gd name="T26" fmla="*/ 15 w 48"/>
                  <a:gd name="T27" fmla="*/ 45 h 48"/>
                  <a:gd name="T28" fmla="*/ 7 w 48"/>
                  <a:gd name="T29" fmla="*/ 40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5 w 48"/>
                  <a:gd name="T39" fmla="*/ 1 h 48"/>
                  <a:gd name="T40" fmla="*/ 24 w 48"/>
                  <a:gd name="T41" fmla="*/ 0 h 48"/>
                  <a:gd name="T42" fmla="*/ 33 w 48"/>
                  <a:gd name="T43" fmla="*/ 1 h 48"/>
                  <a:gd name="T44" fmla="*/ 41 w 48"/>
                  <a:gd name="T45" fmla="*/ 7 h 48"/>
                  <a:gd name="T46" fmla="*/ 46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0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" name="Freeform 334"/>
              <p:cNvSpPr>
                <a:spLocks/>
              </p:cNvSpPr>
              <p:nvPr/>
            </p:nvSpPr>
            <p:spPr bwMode="auto">
              <a:xfrm>
                <a:off x="4159" y="3344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7 w 48"/>
                  <a:gd name="T3" fmla="*/ 24 h 48"/>
                  <a:gd name="T4" fmla="*/ 47 w 48"/>
                  <a:gd name="T5" fmla="*/ 25 h 48"/>
                  <a:gd name="T6" fmla="*/ 47 w 48"/>
                  <a:gd name="T7" fmla="*/ 27 h 48"/>
                  <a:gd name="T8" fmla="*/ 46 w 48"/>
                  <a:gd name="T9" fmla="*/ 32 h 48"/>
                  <a:gd name="T10" fmla="*/ 43 w 48"/>
                  <a:gd name="T11" fmla="*/ 36 h 48"/>
                  <a:gd name="T12" fmla="*/ 41 w 48"/>
                  <a:gd name="T13" fmla="*/ 40 h 48"/>
                  <a:gd name="T14" fmla="*/ 36 w 48"/>
                  <a:gd name="T15" fmla="*/ 43 h 48"/>
                  <a:gd name="T16" fmla="*/ 33 w 48"/>
                  <a:gd name="T17" fmla="*/ 45 h 48"/>
                  <a:gd name="T18" fmla="*/ 28 w 48"/>
                  <a:gd name="T19" fmla="*/ 46 h 48"/>
                  <a:gd name="T20" fmla="*/ 25 w 48"/>
                  <a:gd name="T21" fmla="*/ 46 h 48"/>
                  <a:gd name="T22" fmla="*/ 24 w 48"/>
                  <a:gd name="T23" fmla="*/ 46 h 48"/>
                  <a:gd name="T24" fmla="*/ 24 w 48"/>
                  <a:gd name="T25" fmla="*/ 48 h 48"/>
                  <a:gd name="T26" fmla="*/ 15 w 48"/>
                  <a:gd name="T27" fmla="*/ 45 h 48"/>
                  <a:gd name="T28" fmla="*/ 7 w 48"/>
                  <a:gd name="T29" fmla="*/ 40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5 w 48"/>
                  <a:gd name="T39" fmla="*/ 1 h 48"/>
                  <a:gd name="T40" fmla="*/ 24 w 48"/>
                  <a:gd name="T41" fmla="*/ 0 h 48"/>
                  <a:gd name="T42" fmla="*/ 33 w 48"/>
                  <a:gd name="T43" fmla="*/ 1 h 48"/>
                  <a:gd name="T44" fmla="*/ 41 w 48"/>
                  <a:gd name="T45" fmla="*/ 7 h 48"/>
                  <a:gd name="T46" fmla="*/ 46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0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" name="Freeform 335"/>
              <p:cNvSpPr>
                <a:spLocks/>
              </p:cNvSpPr>
              <p:nvPr/>
            </p:nvSpPr>
            <p:spPr bwMode="auto">
              <a:xfrm>
                <a:off x="4127" y="3344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7 w 48"/>
                  <a:gd name="T3" fmla="*/ 24 h 48"/>
                  <a:gd name="T4" fmla="*/ 47 w 48"/>
                  <a:gd name="T5" fmla="*/ 25 h 48"/>
                  <a:gd name="T6" fmla="*/ 47 w 48"/>
                  <a:gd name="T7" fmla="*/ 27 h 48"/>
                  <a:gd name="T8" fmla="*/ 46 w 48"/>
                  <a:gd name="T9" fmla="*/ 32 h 48"/>
                  <a:gd name="T10" fmla="*/ 43 w 48"/>
                  <a:gd name="T11" fmla="*/ 36 h 48"/>
                  <a:gd name="T12" fmla="*/ 41 w 48"/>
                  <a:gd name="T13" fmla="*/ 40 h 48"/>
                  <a:gd name="T14" fmla="*/ 36 w 48"/>
                  <a:gd name="T15" fmla="*/ 43 h 48"/>
                  <a:gd name="T16" fmla="*/ 33 w 48"/>
                  <a:gd name="T17" fmla="*/ 45 h 48"/>
                  <a:gd name="T18" fmla="*/ 28 w 48"/>
                  <a:gd name="T19" fmla="*/ 46 h 48"/>
                  <a:gd name="T20" fmla="*/ 25 w 48"/>
                  <a:gd name="T21" fmla="*/ 46 h 48"/>
                  <a:gd name="T22" fmla="*/ 24 w 48"/>
                  <a:gd name="T23" fmla="*/ 46 h 48"/>
                  <a:gd name="T24" fmla="*/ 24 w 48"/>
                  <a:gd name="T25" fmla="*/ 48 h 48"/>
                  <a:gd name="T26" fmla="*/ 15 w 48"/>
                  <a:gd name="T27" fmla="*/ 45 h 48"/>
                  <a:gd name="T28" fmla="*/ 7 w 48"/>
                  <a:gd name="T29" fmla="*/ 40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5 w 48"/>
                  <a:gd name="T39" fmla="*/ 1 h 48"/>
                  <a:gd name="T40" fmla="*/ 24 w 48"/>
                  <a:gd name="T41" fmla="*/ 0 h 48"/>
                  <a:gd name="T42" fmla="*/ 33 w 48"/>
                  <a:gd name="T43" fmla="*/ 1 h 48"/>
                  <a:gd name="T44" fmla="*/ 41 w 48"/>
                  <a:gd name="T45" fmla="*/ 7 h 48"/>
                  <a:gd name="T46" fmla="*/ 46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0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" name="Freeform 336"/>
              <p:cNvSpPr>
                <a:spLocks/>
              </p:cNvSpPr>
              <p:nvPr/>
            </p:nvSpPr>
            <p:spPr bwMode="auto">
              <a:xfrm>
                <a:off x="4095" y="3344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7 w 48"/>
                  <a:gd name="T3" fmla="*/ 24 h 48"/>
                  <a:gd name="T4" fmla="*/ 47 w 48"/>
                  <a:gd name="T5" fmla="*/ 25 h 48"/>
                  <a:gd name="T6" fmla="*/ 47 w 48"/>
                  <a:gd name="T7" fmla="*/ 27 h 48"/>
                  <a:gd name="T8" fmla="*/ 46 w 48"/>
                  <a:gd name="T9" fmla="*/ 32 h 48"/>
                  <a:gd name="T10" fmla="*/ 43 w 48"/>
                  <a:gd name="T11" fmla="*/ 36 h 48"/>
                  <a:gd name="T12" fmla="*/ 41 w 48"/>
                  <a:gd name="T13" fmla="*/ 40 h 48"/>
                  <a:gd name="T14" fmla="*/ 36 w 48"/>
                  <a:gd name="T15" fmla="*/ 43 h 48"/>
                  <a:gd name="T16" fmla="*/ 33 w 48"/>
                  <a:gd name="T17" fmla="*/ 45 h 48"/>
                  <a:gd name="T18" fmla="*/ 28 w 48"/>
                  <a:gd name="T19" fmla="*/ 46 h 48"/>
                  <a:gd name="T20" fmla="*/ 25 w 48"/>
                  <a:gd name="T21" fmla="*/ 46 h 48"/>
                  <a:gd name="T22" fmla="*/ 24 w 48"/>
                  <a:gd name="T23" fmla="*/ 46 h 48"/>
                  <a:gd name="T24" fmla="*/ 24 w 48"/>
                  <a:gd name="T25" fmla="*/ 48 h 48"/>
                  <a:gd name="T26" fmla="*/ 15 w 48"/>
                  <a:gd name="T27" fmla="*/ 45 h 48"/>
                  <a:gd name="T28" fmla="*/ 7 w 48"/>
                  <a:gd name="T29" fmla="*/ 40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5 w 48"/>
                  <a:gd name="T39" fmla="*/ 1 h 48"/>
                  <a:gd name="T40" fmla="*/ 24 w 48"/>
                  <a:gd name="T41" fmla="*/ 0 h 48"/>
                  <a:gd name="T42" fmla="*/ 33 w 48"/>
                  <a:gd name="T43" fmla="*/ 1 h 48"/>
                  <a:gd name="T44" fmla="*/ 41 w 48"/>
                  <a:gd name="T45" fmla="*/ 7 h 48"/>
                  <a:gd name="T46" fmla="*/ 46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0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" name="Freeform 337"/>
              <p:cNvSpPr>
                <a:spLocks/>
              </p:cNvSpPr>
              <p:nvPr/>
            </p:nvSpPr>
            <p:spPr bwMode="auto">
              <a:xfrm>
                <a:off x="4063" y="3344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7 w 48"/>
                  <a:gd name="T3" fmla="*/ 24 h 48"/>
                  <a:gd name="T4" fmla="*/ 47 w 48"/>
                  <a:gd name="T5" fmla="*/ 25 h 48"/>
                  <a:gd name="T6" fmla="*/ 47 w 48"/>
                  <a:gd name="T7" fmla="*/ 27 h 48"/>
                  <a:gd name="T8" fmla="*/ 46 w 48"/>
                  <a:gd name="T9" fmla="*/ 32 h 48"/>
                  <a:gd name="T10" fmla="*/ 43 w 48"/>
                  <a:gd name="T11" fmla="*/ 36 h 48"/>
                  <a:gd name="T12" fmla="*/ 41 w 48"/>
                  <a:gd name="T13" fmla="*/ 40 h 48"/>
                  <a:gd name="T14" fmla="*/ 36 w 48"/>
                  <a:gd name="T15" fmla="*/ 43 h 48"/>
                  <a:gd name="T16" fmla="*/ 33 w 48"/>
                  <a:gd name="T17" fmla="*/ 45 h 48"/>
                  <a:gd name="T18" fmla="*/ 28 w 48"/>
                  <a:gd name="T19" fmla="*/ 46 h 48"/>
                  <a:gd name="T20" fmla="*/ 25 w 48"/>
                  <a:gd name="T21" fmla="*/ 46 h 48"/>
                  <a:gd name="T22" fmla="*/ 24 w 48"/>
                  <a:gd name="T23" fmla="*/ 46 h 48"/>
                  <a:gd name="T24" fmla="*/ 24 w 48"/>
                  <a:gd name="T25" fmla="*/ 48 h 48"/>
                  <a:gd name="T26" fmla="*/ 15 w 48"/>
                  <a:gd name="T27" fmla="*/ 45 h 48"/>
                  <a:gd name="T28" fmla="*/ 7 w 48"/>
                  <a:gd name="T29" fmla="*/ 40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5 w 48"/>
                  <a:gd name="T39" fmla="*/ 1 h 48"/>
                  <a:gd name="T40" fmla="*/ 24 w 48"/>
                  <a:gd name="T41" fmla="*/ 0 h 48"/>
                  <a:gd name="T42" fmla="*/ 33 w 48"/>
                  <a:gd name="T43" fmla="*/ 1 h 48"/>
                  <a:gd name="T44" fmla="*/ 41 w 48"/>
                  <a:gd name="T45" fmla="*/ 7 h 48"/>
                  <a:gd name="T46" fmla="*/ 46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0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" name="Freeform 338"/>
              <p:cNvSpPr>
                <a:spLocks/>
              </p:cNvSpPr>
              <p:nvPr/>
            </p:nvSpPr>
            <p:spPr bwMode="auto">
              <a:xfrm>
                <a:off x="4031" y="3344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7 w 48"/>
                  <a:gd name="T3" fmla="*/ 24 h 48"/>
                  <a:gd name="T4" fmla="*/ 47 w 48"/>
                  <a:gd name="T5" fmla="*/ 25 h 48"/>
                  <a:gd name="T6" fmla="*/ 47 w 48"/>
                  <a:gd name="T7" fmla="*/ 27 h 48"/>
                  <a:gd name="T8" fmla="*/ 46 w 48"/>
                  <a:gd name="T9" fmla="*/ 32 h 48"/>
                  <a:gd name="T10" fmla="*/ 43 w 48"/>
                  <a:gd name="T11" fmla="*/ 36 h 48"/>
                  <a:gd name="T12" fmla="*/ 41 w 48"/>
                  <a:gd name="T13" fmla="*/ 40 h 48"/>
                  <a:gd name="T14" fmla="*/ 36 w 48"/>
                  <a:gd name="T15" fmla="*/ 43 h 48"/>
                  <a:gd name="T16" fmla="*/ 33 w 48"/>
                  <a:gd name="T17" fmla="*/ 45 h 48"/>
                  <a:gd name="T18" fmla="*/ 28 w 48"/>
                  <a:gd name="T19" fmla="*/ 46 h 48"/>
                  <a:gd name="T20" fmla="*/ 25 w 48"/>
                  <a:gd name="T21" fmla="*/ 46 h 48"/>
                  <a:gd name="T22" fmla="*/ 24 w 48"/>
                  <a:gd name="T23" fmla="*/ 46 h 48"/>
                  <a:gd name="T24" fmla="*/ 24 w 48"/>
                  <a:gd name="T25" fmla="*/ 48 h 48"/>
                  <a:gd name="T26" fmla="*/ 15 w 48"/>
                  <a:gd name="T27" fmla="*/ 45 h 48"/>
                  <a:gd name="T28" fmla="*/ 7 w 48"/>
                  <a:gd name="T29" fmla="*/ 40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5 w 48"/>
                  <a:gd name="T39" fmla="*/ 1 h 48"/>
                  <a:gd name="T40" fmla="*/ 24 w 48"/>
                  <a:gd name="T41" fmla="*/ 0 h 48"/>
                  <a:gd name="T42" fmla="*/ 33 w 48"/>
                  <a:gd name="T43" fmla="*/ 1 h 48"/>
                  <a:gd name="T44" fmla="*/ 41 w 48"/>
                  <a:gd name="T45" fmla="*/ 7 h 48"/>
                  <a:gd name="T46" fmla="*/ 46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0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" name="Freeform 339"/>
              <p:cNvSpPr>
                <a:spLocks/>
              </p:cNvSpPr>
              <p:nvPr/>
            </p:nvSpPr>
            <p:spPr bwMode="auto">
              <a:xfrm>
                <a:off x="3999" y="3344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7 w 48"/>
                  <a:gd name="T3" fmla="*/ 24 h 48"/>
                  <a:gd name="T4" fmla="*/ 47 w 48"/>
                  <a:gd name="T5" fmla="*/ 25 h 48"/>
                  <a:gd name="T6" fmla="*/ 47 w 48"/>
                  <a:gd name="T7" fmla="*/ 27 h 48"/>
                  <a:gd name="T8" fmla="*/ 46 w 48"/>
                  <a:gd name="T9" fmla="*/ 32 h 48"/>
                  <a:gd name="T10" fmla="*/ 43 w 48"/>
                  <a:gd name="T11" fmla="*/ 36 h 48"/>
                  <a:gd name="T12" fmla="*/ 41 w 48"/>
                  <a:gd name="T13" fmla="*/ 40 h 48"/>
                  <a:gd name="T14" fmla="*/ 36 w 48"/>
                  <a:gd name="T15" fmla="*/ 43 h 48"/>
                  <a:gd name="T16" fmla="*/ 33 w 48"/>
                  <a:gd name="T17" fmla="*/ 45 h 48"/>
                  <a:gd name="T18" fmla="*/ 28 w 48"/>
                  <a:gd name="T19" fmla="*/ 46 h 48"/>
                  <a:gd name="T20" fmla="*/ 25 w 48"/>
                  <a:gd name="T21" fmla="*/ 46 h 48"/>
                  <a:gd name="T22" fmla="*/ 24 w 48"/>
                  <a:gd name="T23" fmla="*/ 46 h 48"/>
                  <a:gd name="T24" fmla="*/ 24 w 48"/>
                  <a:gd name="T25" fmla="*/ 48 h 48"/>
                  <a:gd name="T26" fmla="*/ 15 w 48"/>
                  <a:gd name="T27" fmla="*/ 45 h 48"/>
                  <a:gd name="T28" fmla="*/ 7 w 48"/>
                  <a:gd name="T29" fmla="*/ 40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5 w 48"/>
                  <a:gd name="T39" fmla="*/ 1 h 48"/>
                  <a:gd name="T40" fmla="*/ 24 w 48"/>
                  <a:gd name="T41" fmla="*/ 0 h 48"/>
                  <a:gd name="T42" fmla="*/ 33 w 48"/>
                  <a:gd name="T43" fmla="*/ 1 h 48"/>
                  <a:gd name="T44" fmla="*/ 41 w 48"/>
                  <a:gd name="T45" fmla="*/ 7 h 48"/>
                  <a:gd name="T46" fmla="*/ 46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0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" name="Freeform 340"/>
              <p:cNvSpPr>
                <a:spLocks/>
              </p:cNvSpPr>
              <p:nvPr/>
            </p:nvSpPr>
            <p:spPr bwMode="auto">
              <a:xfrm>
                <a:off x="3967" y="3344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7 w 48"/>
                  <a:gd name="T3" fmla="*/ 24 h 48"/>
                  <a:gd name="T4" fmla="*/ 47 w 48"/>
                  <a:gd name="T5" fmla="*/ 25 h 48"/>
                  <a:gd name="T6" fmla="*/ 47 w 48"/>
                  <a:gd name="T7" fmla="*/ 27 h 48"/>
                  <a:gd name="T8" fmla="*/ 46 w 48"/>
                  <a:gd name="T9" fmla="*/ 32 h 48"/>
                  <a:gd name="T10" fmla="*/ 43 w 48"/>
                  <a:gd name="T11" fmla="*/ 36 h 48"/>
                  <a:gd name="T12" fmla="*/ 41 w 48"/>
                  <a:gd name="T13" fmla="*/ 40 h 48"/>
                  <a:gd name="T14" fmla="*/ 36 w 48"/>
                  <a:gd name="T15" fmla="*/ 43 h 48"/>
                  <a:gd name="T16" fmla="*/ 33 w 48"/>
                  <a:gd name="T17" fmla="*/ 45 h 48"/>
                  <a:gd name="T18" fmla="*/ 28 w 48"/>
                  <a:gd name="T19" fmla="*/ 46 h 48"/>
                  <a:gd name="T20" fmla="*/ 25 w 48"/>
                  <a:gd name="T21" fmla="*/ 46 h 48"/>
                  <a:gd name="T22" fmla="*/ 24 w 48"/>
                  <a:gd name="T23" fmla="*/ 46 h 48"/>
                  <a:gd name="T24" fmla="*/ 24 w 48"/>
                  <a:gd name="T25" fmla="*/ 48 h 48"/>
                  <a:gd name="T26" fmla="*/ 15 w 48"/>
                  <a:gd name="T27" fmla="*/ 45 h 48"/>
                  <a:gd name="T28" fmla="*/ 7 w 48"/>
                  <a:gd name="T29" fmla="*/ 40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5 w 48"/>
                  <a:gd name="T39" fmla="*/ 1 h 48"/>
                  <a:gd name="T40" fmla="*/ 24 w 48"/>
                  <a:gd name="T41" fmla="*/ 0 h 48"/>
                  <a:gd name="T42" fmla="*/ 33 w 48"/>
                  <a:gd name="T43" fmla="*/ 1 h 48"/>
                  <a:gd name="T44" fmla="*/ 41 w 48"/>
                  <a:gd name="T45" fmla="*/ 7 h 48"/>
                  <a:gd name="T46" fmla="*/ 46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0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" name="Freeform 341"/>
              <p:cNvSpPr>
                <a:spLocks/>
              </p:cNvSpPr>
              <p:nvPr/>
            </p:nvSpPr>
            <p:spPr bwMode="auto">
              <a:xfrm>
                <a:off x="3935" y="3344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7 w 48"/>
                  <a:gd name="T3" fmla="*/ 24 h 48"/>
                  <a:gd name="T4" fmla="*/ 47 w 48"/>
                  <a:gd name="T5" fmla="*/ 25 h 48"/>
                  <a:gd name="T6" fmla="*/ 47 w 48"/>
                  <a:gd name="T7" fmla="*/ 27 h 48"/>
                  <a:gd name="T8" fmla="*/ 46 w 48"/>
                  <a:gd name="T9" fmla="*/ 32 h 48"/>
                  <a:gd name="T10" fmla="*/ 43 w 48"/>
                  <a:gd name="T11" fmla="*/ 36 h 48"/>
                  <a:gd name="T12" fmla="*/ 41 w 48"/>
                  <a:gd name="T13" fmla="*/ 40 h 48"/>
                  <a:gd name="T14" fmla="*/ 36 w 48"/>
                  <a:gd name="T15" fmla="*/ 43 h 48"/>
                  <a:gd name="T16" fmla="*/ 33 w 48"/>
                  <a:gd name="T17" fmla="*/ 45 h 48"/>
                  <a:gd name="T18" fmla="*/ 28 w 48"/>
                  <a:gd name="T19" fmla="*/ 46 h 48"/>
                  <a:gd name="T20" fmla="*/ 25 w 48"/>
                  <a:gd name="T21" fmla="*/ 46 h 48"/>
                  <a:gd name="T22" fmla="*/ 24 w 48"/>
                  <a:gd name="T23" fmla="*/ 46 h 48"/>
                  <a:gd name="T24" fmla="*/ 24 w 48"/>
                  <a:gd name="T25" fmla="*/ 48 h 48"/>
                  <a:gd name="T26" fmla="*/ 15 w 48"/>
                  <a:gd name="T27" fmla="*/ 45 h 48"/>
                  <a:gd name="T28" fmla="*/ 7 w 48"/>
                  <a:gd name="T29" fmla="*/ 40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5 w 48"/>
                  <a:gd name="T39" fmla="*/ 1 h 48"/>
                  <a:gd name="T40" fmla="*/ 24 w 48"/>
                  <a:gd name="T41" fmla="*/ 0 h 48"/>
                  <a:gd name="T42" fmla="*/ 33 w 48"/>
                  <a:gd name="T43" fmla="*/ 1 h 48"/>
                  <a:gd name="T44" fmla="*/ 41 w 48"/>
                  <a:gd name="T45" fmla="*/ 7 h 48"/>
                  <a:gd name="T46" fmla="*/ 46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0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" name="Freeform 342"/>
              <p:cNvSpPr>
                <a:spLocks/>
              </p:cNvSpPr>
              <p:nvPr/>
            </p:nvSpPr>
            <p:spPr bwMode="auto">
              <a:xfrm>
                <a:off x="3903" y="3344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7 w 48"/>
                  <a:gd name="T3" fmla="*/ 24 h 48"/>
                  <a:gd name="T4" fmla="*/ 47 w 48"/>
                  <a:gd name="T5" fmla="*/ 25 h 48"/>
                  <a:gd name="T6" fmla="*/ 47 w 48"/>
                  <a:gd name="T7" fmla="*/ 27 h 48"/>
                  <a:gd name="T8" fmla="*/ 46 w 48"/>
                  <a:gd name="T9" fmla="*/ 32 h 48"/>
                  <a:gd name="T10" fmla="*/ 43 w 48"/>
                  <a:gd name="T11" fmla="*/ 36 h 48"/>
                  <a:gd name="T12" fmla="*/ 41 w 48"/>
                  <a:gd name="T13" fmla="*/ 40 h 48"/>
                  <a:gd name="T14" fmla="*/ 36 w 48"/>
                  <a:gd name="T15" fmla="*/ 43 h 48"/>
                  <a:gd name="T16" fmla="*/ 33 w 48"/>
                  <a:gd name="T17" fmla="*/ 45 h 48"/>
                  <a:gd name="T18" fmla="*/ 28 w 48"/>
                  <a:gd name="T19" fmla="*/ 46 h 48"/>
                  <a:gd name="T20" fmla="*/ 25 w 48"/>
                  <a:gd name="T21" fmla="*/ 46 h 48"/>
                  <a:gd name="T22" fmla="*/ 24 w 48"/>
                  <a:gd name="T23" fmla="*/ 46 h 48"/>
                  <a:gd name="T24" fmla="*/ 24 w 48"/>
                  <a:gd name="T25" fmla="*/ 48 h 48"/>
                  <a:gd name="T26" fmla="*/ 15 w 48"/>
                  <a:gd name="T27" fmla="*/ 45 h 48"/>
                  <a:gd name="T28" fmla="*/ 7 w 48"/>
                  <a:gd name="T29" fmla="*/ 40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5 w 48"/>
                  <a:gd name="T39" fmla="*/ 1 h 48"/>
                  <a:gd name="T40" fmla="*/ 24 w 48"/>
                  <a:gd name="T41" fmla="*/ 0 h 48"/>
                  <a:gd name="T42" fmla="*/ 33 w 48"/>
                  <a:gd name="T43" fmla="*/ 1 h 48"/>
                  <a:gd name="T44" fmla="*/ 41 w 48"/>
                  <a:gd name="T45" fmla="*/ 7 h 48"/>
                  <a:gd name="T46" fmla="*/ 46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0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" name="Freeform 343"/>
              <p:cNvSpPr>
                <a:spLocks/>
              </p:cNvSpPr>
              <p:nvPr/>
            </p:nvSpPr>
            <p:spPr bwMode="auto">
              <a:xfrm>
                <a:off x="3839" y="3344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7 w 48"/>
                  <a:gd name="T3" fmla="*/ 24 h 48"/>
                  <a:gd name="T4" fmla="*/ 47 w 48"/>
                  <a:gd name="T5" fmla="*/ 25 h 48"/>
                  <a:gd name="T6" fmla="*/ 47 w 48"/>
                  <a:gd name="T7" fmla="*/ 27 h 48"/>
                  <a:gd name="T8" fmla="*/ 46 w 48"/>
                  <a:gd name="T9" fmla="*/ 32 h 48"/>
                  <a:gd name="T10" fmla="*/ 43 w 48"/>
                  <a:gd name="T11" fmla="*/ 36 h 48"/>
                  <a:gd name="T12" fmla="*/ 41 w 48"/>
                  <a:gd name="T13" fmla="*/ 40 h 48"/>
                  <a:gd name="T14" fmla="*/ 36 w 48"/>
                  <a:gd name="T15" fmla="*/ 43 h 48"/>
                  <a:gd name="T16" fmla="*/ 33 w 48"/>
                  <a:gd name="T17" fmla="*/ 45 h 48"/>
                  <a:gd name="T18" fmla="*/ 28 w 48"/>
                  <a:gd name="T19" fmla="*/ 46 h 48"/>
                  <a:gd name="T20" fmla="*/ 25 w 48"/>
                  <a:gd name="T21" fmla="*/ 46 h 48"/>
                  <a:gd name="T22" fmla="*/ 24 w 48"/>
                  <a:gd name="T23" fmla="*/ 46 h 48"/>
                  <a:gd name="T24" fmla="*/ 24 w 48"/>
                  <a:gd name="T25" fmla="*/ 48 h 48"/>
                  <a:gd name="T26" fmla="*/ 15 w 48"/>
                  <a:gd name="T27" fmla="*/ 45 h 48"/>
                  <a:gd name="T28" fmla="*/ 7 w 48"/>
                  <a:gd name="T29" fmla="*/ 40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5 w 48"/>
                  <a:gd name="T39" fmla="*/ 1 h 48"/>
                  <a:gd name="T40" fmla="*/ 24 w 48"/>
                  <a:gd name="T41" fmla="*/ 0 h 48"/>
                  <a:gd name="T42" fmla="*/ 33 w 48"/>
                  <a:gd name="T43" fmla="*/ 1 h 48"/>
                  <a:gd name="T44" fmla="*/ 41 w 48"/>
                  <a:gd name="T45" fmla="*/ 7 h 48"/>
                  <a:gd name="T46" fmla="*/ 46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0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" name="Freeform 344"/>
              <p:cNvSpPr>
                <a:spLocks/>
              </p:cNvSpPr>
              <p:nvPr/>
            </p:nvSpPr>
            <p:spPr bwMode="auto">
              <a:xfrm>
                <a:off x="3807" y="3344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7 w 48"/>
                  <a:gd name="T3" fmla="*/ 24 h 48"/>
                  <a:gd name="T4" fmla="*/ 47 w 48"/>
                  <a:gd name="T5" fmla="*/ 25 h 48"/>
                  <a:gd name="T6" fmla="*/ 47 w 48"/>
                  <a:gd name="T7" fmla="*/ 27 h 48"/>
                  <a:gd name="T8" fmla="*/ 46 w 48"/>
                  <a:gd name="T9" fmla="*/ 32 h 48"/>
                  <a:gd name="T10" fmla="*/ 43 w 48"/>
                  <a:gd name="T11" fmla="*/ 36 h 48"/>
                  <a:gd name="T12" fmla="*/ 41 w 48"/>
                  <a:gd name="T13" fmla="*/ 40 h 48"/>
                  <a:gd name="T14" fmla="*/ 36 w 48"/>
                  <a:gd name="T15" fmla="*/ 43 h 48"/>
                  <a:gd name="T16" fmla="*/ 33 w 48"/>
                  <a:gd name="T17" fmla="*/ 45 h 48"/>
                  <a:gd name="T18" fmla="*/ 28 w 48"/>
                  <a:gd name="T19" fmla="*/ 46 h 48"/>
                  <a:gd name="T20" fmla="*/ 25 w 48"/>
                  <a:gd name="T21" fmla="*/ 46 h 48"/>
                  <a:gd name="T22" fmla="*/ 24 w 48"/>
                  <a:gd name="T23" fmla="*/ 46 h 48"/>
                  <a:gd name="T24" fmla="*/ 24 w 48"/>
                  <a:gd name="T25" fmla="*/ 48 h 48"/>
                  <a:gd name="T26" fmla="*/ 15 w 48"/>
                  <a:gd name="T27" fmla="*/ 45 h 48"/>
                  <a:gd name="T28" fmla="*/ 7 w 48"/>
                  <a:gd name="T29" fmla="*/ 40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5 w 48"/>
                  <a:gd name="T39" fmla="*/ 1 h 48"/>
                  <a:gd name="T40" fmla="*/ 24 w 48"/>
                  <a:gd name="T41" fmla="*/ 0 h 48"/>
                  <a:gd name="T42" fmla="*/ 33 w 48"/>
                  <a:gd name="T43" fmla="*/ 1 h 48"/>
                  <a:gd name="T44" fmla="*/ 41 w 48"/>
                  <a:gd name="T45" fmla="*/ 7 h 48"/>
                  <a:gd name="T46" fmla="*/ 46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0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" name="Freeform 345"/>
              <p:cNvSpPr>
                <a:spLocks/>
              </p:cNvSpPr>
              <p:nvPr/>
            </p:nvSpPr>
            <p:spPr bwMode="auto">
              <a:xfrm>
                <a:off x="3775" y="3344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7 w 48"/>
                  <a:gd name="T3" fmla="*/ 24 h 48"/>
                  <a:gd name="T4" fmla="*/ 47 w 48"/>
                  <a:gd name="T5" fmla="*/ 25 h 48"/>
                  <a:gd name="T6" fmla="*/ 47 w 48"/>
                  <a:gd name="T7" fmla="*/ 27 h 48"/>
                  <a:gd name="T8" fmla="*/ 46 w 48"/>
                  <a:gd name="T9" fmla="*/ 32 h 48"/>
                  <a:gd name="T10" fmla="*/ 43 w 48"/>
                  <a:gd name="T11" fmla="*/ 36 h 48"/>
                  <a:gd name="T12" fmla="*/ 41 w 48"/>
                  <a:gd name="T13" fmla="*/ 40 h 48"/>
                  <a:gd name="T14" fmla="*/ 36 w 48"/>
                  <a:gd name="T15" fmla="*/ 43 h 48"/>
                  <a:gd name="T16" fmla="*/ 33 w 48"/>
                  <a:gd name="T17" fmla="*/ 45 h 48"/>
                  <a:gd name="T18" fmla="*/ 28 w 48"/>
                  <a:gd name="T19" fmla="*/ 46 h 48"/>
                  <a:gd name="T20" fmla="*/ 25 w 48"/>
                  <a:gd name="T21" fmla="*/ 46 h 48"/>
                  <a:gd name="T22" fmla="*/ 24 w 48"/>
                  <a:gd name="T23" fmla="*/ 46 h 48"/>
                  <a:gd name="T24" fmla="*/ 24 w 48"/>
                  <a:gd name="T25" fmla="*/ 48 h 48"/>
                  <a:gd name="T26" fmla="*/ 15 w 48"/>
                  <a:gd name="T27" fmla="*/ 45 h 48"/>
                  <a:gd name="T28" fmla="*/ 7 w 48"/>
                  <a:gd name="T29" fmla="*/ 40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5 w 48"/>
                  <a:gd name="T39" fmla="*/ 1 h 48"/>
                  <a:gd name="T40" fmla="*/ 24 w 48"/>
                  <a:gd name="T41" fmla="*/ 0 h 48"/>
                  <a:gd name="T42" fmla="*/ 33 w 48"/>
                  <a:gd name="T43" fmla="*/ 1 h 48"/>
                  <a:gd name="T44" fmla="*/ 41 w 48"/>
                  <a:gd name="T45" fmla="*/ 7 h 48"/>
                  <a:gd name="T46" fmla="*/ 46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0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" name="Freeform 346"/>
              <p:cNvSpPr>
                <a:spLocks/>
              </p:cNvSpPr>
              <p:nvPr/>
            </p:nvSpPr>
            <p:spPr bwMode="auto">
              <a:xfrm>
                <a:off x="3743" y="3344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7 w 48"/>
                  <a:gd name="T3" fmla="*/ 24 h 48"/>
                  <a:gd name="T4" fmla="*/ 47 w 48"/>
                  <a:gd name="T5" fmla="*/ 25 h 48"/>
                  <a:gd name="T6" fmla="*/ 47 w 48"/>
                  <a:gd name="T7" fmla="*/ 27 h 48"/>
                  <a:gd name="T8" fmla="*/ 46 w 48"/>
                  <a:gd name="T9" fmla="*/ 32 h 48"/>
                  <a:gd name="T10" fmla="*/ 43 w 48"/>
                  <a:gd name="T11" fmla="*/ 36 h 48"/>
                  <a:gd name="T12" fmla="*/ 41 w 48"/>
                  <a:gd name="T13" fmla="*/ 40 h 48"/>
                  <a:gd name="T14" fmla="*/ 36 w 48"/>
                  <a:gd name="T15" fmla="*/ 43 h 48"/>
                  <a:gd name="T16" fmla="*/ 33 w 48"/>
                  <a:gd name="T17" fmla="*/ 45 h 48"/>
                  <a:gd name="T18" fmla="*/ 28 w 48"/>
                  <a:gd name="T19" fmla="*/ 46 h 48"/>
                  <a:gd name="T20" fmla="*/ 25 w 48"/>
                  <a:gd name="T21" fmla="*/ 46 h 48"/>
                  <a:gd name="T22" fmla="*/ 24 w 48"/>
                  <a:gd name="T23" fmla="*/ 46 h 48"/>
                  <a:gd name="T24" fmla="*/ 24 w 48"/>
                  <a:gd name="T25" fmla="*/ 48 h 48"/>
                  <a:gd name="T26" fmla="*/ 15 w 48"/>
                  <a:gd name="T27" fmla="*/ 45 h 48"/>
                  <a:gd name="T28" fmla="*/ 7 w 48"/>
                  <a:gd name="T29" fmla="*/ 40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5 w 48"/>
                  <a:gd name="T39" fmla="*/ 1 h 48"/>
                  <a:gd name="T40" fmla="*/ 24 w 48"/>
                  <a:gd name="T41" fmla="*/ 0 h 48"/>
                  <a:gd name="T42" fmla="*/ 33 w 48"/>
                  <a:gd name="T43" fmla="*/ 1 h 48"/>
                  <a:gd name="T44" fmla="*/ 41 w 48"/>
                  <a:gd name="T45" fmla="*/ 7 h 48"/>
                  <a:gd name="T46" fmla="*/ 46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0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" name="Freeform 347"/>
              <p:cNvSpPr>
                <a:spLocks/>
              </p:cNvSpPr>
              <p:nvPr/>
            </p:nvSpPr>
            <p:spPr bwMode="auto">
              <a:xfrm>
                <a:off x="3711" y="3344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7 w 48"/>
                  <a:gd name="T3" fmla="*/ 24 h 48"/>
                  <a:gd name="T4" fmla="*/ 47 w 48"/>
                  <a:gd name="T5" fmla="*/ 25 h 48"/>
                  <a:gd name="T6" fmla="*/ 47 w 48"/>
                  <a:gd name="T7" fmla="*/ 27 h 48"/>
                  <a:gd name="T8" fmla="*/ 46 w 48"/>
                  <a:gd name="T9" fmla="*/ 32 h 48"/>
                  <a:gd name="T10" fmla="*/ 43 w 48"/>
                  <a:gd name="T11" fmla="*/ 36 h 48"/>
                  <a:gd name="T12" fmla="*/ 41 w 48"/>
                  <a:gd name="T13" fmla="*/ 40 h 48"/>
                  <a:gd name="T14" fmla="*/ 36 w 48"/>
                  <a:gd name="T15" fmla="*/ 43 h 48"/>
                  <a:gd name="T16" fmla="*/ 33 w 48"/>
                  <a:gd name="T17" fmla="*/ 45 h 48"/>
                  <a:gd name="T18" fmla="*/ 28 w 48"/>
                  <a:gd name="T19" fmla="*/ 46 h 48"/>
                  <a:gd name="T20" fmla="*/ 25 w 48"/>
                  <a:gd name="T21" fmla="*/ 46 h 48"/>
                  <a:gd name="T22" fmla="*/ 24 w 48"/>
                  <a:gd name="T23" fmla="*/ 46 h 48"/>
                  <a:gd name="T24" fmla="*/ 24 w 48"/>
                  <a:gd name="T25" fmla="*/ 48 h 48"/>
                  <a:gd name="T26" fmla="*/ 15 w 48"/>
                  <a:gd name="T27" fmla="*/ 45 h 48"/>
                  <a:gd name="T28" fmla="*/ 7 w 48"/>
                  <a:gd name="T29" fmla="*/ 40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5 w 48"/>
                  <a:gd name="T39" fmla="*/ 1 h 48"/>
                  <a:gd name="T40" fmla="*/ 24 w 48"/>
                  <a:gd name="T41" fmla="*/ 0 h 48"/>
                  <a:gd name="T42" fmla="*/ 33 w 48"/>
                  <a:gd name="T43" fmla="*/ 1 h 48"/>
                  <a:gd name="T44" fmla="*/ 41 w 48"/>
                  <a:gd name="T45" fmla="*/ 7 h 48"/>
                  <a:gd name="T46" fmla="*/ 46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0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" name="Freeform 348"/>
              <p:cNvSpPr>
                <a:spLocks/>
              </p:cNvSpPr>
              <p:nvPr/>
            </p:nvSpPr>
            <p:spPr bwMode="auto">
              <a:xfrm>
                <a:off x="3679" y="3344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7 w 48"/>
                  <a:gd name="T3" fmla="*/ 24 h 48"/>
                  <a:gd name="T4" fmla="*/ 47 w 48"/>
                  <a:gd name="T5" fmla="*/ 25 h 48"/>
                  <a:gd name="T6" fmla="*/ 47 w 48"/>
                  <a:gd name="T7" fmla="*/ 27 h 48"/>
                  <a:gd name="T8" fmla="*/ 46 w 48"/>
                  <a:gd name="T9" fmla="*/ 32 h 48"/>
                  <a:gd name="T10" fmla="*/ 43 w 48"/>
                  <a:gd name="T11" fmla="*/ 36 h 48"/>
                  <a:gd name="T12" fmla="*/ 41 w 48"/>
                  <a:gd name="T13" fmla="*/ 40 h 48"/>
                  <a:gd name="T14" fmla="*/ 36 w 48"/>
                  <a:gd name="T15" fmla="*/ 43 h 48"/>
                  <a:gd name="T16" fmla="*/ 33 w 48"/>
                  <a:gd name="T17" fmla="*/ 45 h 48"/>
                  <a:gd name="T18" fmla="*/ 28 w 48"/>
                  <a:gd name="T19" fmla="*/ 46 h 48"/>
                  <a:gd name="T20" fmla="*/ 25 w 48"/>
                  <a:gd name="T21" fmla="*/ 46 h 48"/>
                  <a:gd name="T22" fmla="*/ 24 w 48"/>
                  <a:gd name="T23" fmla="*/ 46 h 48"/>
                  <a:gd name="T24" fmla="*/ 24 w 48"/>
                  <a:gd name="T25" fmla="*/ 48 h 48"/>
                  <a:gd name="T26" fmla="*/ 15 w 48"/>
                  <a:gd name="T27" fmla="*/ 45 h 48"/>
                  <a:gd name="T28" fmla="*/ 7 w 48"/>
                  <a:gd name="T29" fmla="*/ 40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5 w 48"/>
                  <a:gd name="T39" fmla="*/ 1 h 48"/>
                  <a:gd name="T40" fmla="*/ 24 w 48"/>
                  <a:gd name="T41" fmla="*/ 0 h 48"/>
                  <a:gd name="T42" fmla="*/ 33 w 48"/>
                  <a:gd name="T43" fmla="*/ 1 h 48"/>
                  <a:gd name="T44" fmla="*/ 41 w 48"/>
                  <a:gd name="T45" fmla="*/ 7 h 48"/>
                  <a:gd name="T46" fmla="*/ 46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0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" name="Freeform 349"/>
              <p:cNvSpPr>
                <a:spLocks/>
              </p:cNvSpPr>
              <p:nvPr/>
            </p:nvSpPr>
            <p:spPr bwMode="auto">
              <a:xfrm>
                <a:off x="3647" y="3344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7 w 48"/>
                  <a:gd name="T3" fmla="*/ 24 h 48"/>
                  <a:gd name="T4" fmla="*/ 47 w 48"/>
                  <a:gd name="T5" fmla="*/ 25 h 48"/>
                  <a:gd name="T6" fmla="*/ 47 w 48"/>
                  <a:gd name="T7" fmla="*/ 27 h 48"/>
                  <a:gd name="T8" fmla="*/ 46 w 48"/>
                  <a:gd name="T9" fmla="*/ 32 h 48"/>
                  <a:gd name="T10" fmla="*/ 43 w 48"/>
                  <a:gd name="T11" fmla="*/ 36 h 48"/>
                  <a:gd name="T12" fmla="*/ 41 w 48"/>
                  <a:gd name="T13" fmla="*/ 40 h 48"/>
                  <a:gd name="T14" fmla="*/ 36 w 48"/>
                  <a:gd name="T15" fmla="*/ 43 h 48"/>
                  <a:gd name="T16" fmla="*/ 33 w 48"/>
                  <a:gd name="T17" fmla="*/ 45 h 48"/>
                  <a:gd name="T18" fmla="*/ 28 w 48"/>
                  <a:gd name="T19" fmla="*/ 46 h 48"/>
                  <a:gd name="T20" fmla="*/ 25 w 48"/>
                  <a:gd name="T21" fmla="*/ 46 h 48"/>
                  <a:gd name="T22" fmla="*/ 24 w 48"/>
                  <a:gd name="T23" fmla="*/ 46 h 48"/>
                  <a:gd name="T24" fmla="*/ 24 w 48"/>
                  <a:gd name="T25" fmla="*/ 48 h 48"/>
                  <a:gd name="T26" fmla="*/ 15 w 48"/>
                  <a:gd name="T27" fmla="*/ 45 h 48"/>
                  <a:gd name="T28" fmla="*/ 7 w 48"/>
                  <a:gd name="T29" fmla="*/ 40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5 w 48"/>
                  <a:gd name="T39" fmla="*/ 1 h 48"/>
                  <a:gd name="T40" fmla="*/ 24 w 48"/>
                  <a:gd name="T41" fmla="*/ 0 h 48"/>
                  <a:gd name="T42" fmla="*/ 33 w 48"/>
                  <a:gd name="T43" fmla="*/ 1 h 48"/>
                  <a:gd name="T44" fmla="*/ 41 w 48"/>
                  <a:gd name="T45" fmla="*/ 7 h 48"/>
                  <a:gd name="T46" fmla="*/ 46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0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" name="Freeform 350"/>
              <p:cNvSpPr>
                <a:spLocks/>
              </p:cNvSpPr>
              <p:nvPr/>
            </p:nvSpPr>
            <p:spPr bwMode="auto">
              <a:xfrm>
                <a:off x="3615" y="3344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7 w 48"/>
                  <a:gd name="T3" fmla="*/ 24 h 48"/>
                  <a:gd name="T4" fmla="*/ 47 w 48"/>
                  <a:gd name="T5" fmla="*/ 25 h 48"/>
                  <a:gd name="T6" fmla="*/ 47 w 48"/>
                  <a:gd name="T7" fmla="*/ 27 h 48"/>
                  <a:gd name="T8" fmla="*/ 46 w 48"/>
                  <a:gd name="T9" fmla="*/ 32 h 48"/>
                  <a:gd name="T10" fmla="*/ 43 w 48"/>
                  <a:gd name="T11" fmla="*/ 36 h 48"/>
                  <a:gd name="T12" fmla="*/ 41 w 48"/>
                  <a:gd name="T13" fmla="*/ 40 h 48"/>
                  <a:gd name="T14" fmla="*/ 36 w 48"/>
                  <a:gd name="T15" fmla="*/ 43 h 48"/>
                  <a:gd name="T16" fmla="*/ 33 w 48"/>
                  <a:gd name="T17" fmla="*/ 45 h 48"/>
                  <a:gd name="T18" fmla="*/ 28 w 48"/>
                  <a:gd name="T19" fmla="*/ 46 h 48"/>
                  <a:gd name="T20" fmla="*/ 25 w 48"/>
                  <a:gd name="T21" fmla="*/ 46 h 48"/>
                  <a:gd name="T22" fmla="*/ 24 w 48"/>
                  <a:gd name="T23" fmla="*/ 46 h 48"/>
                  <a:gd name="T24" fmla="*/ 24 w 48"/>
                  <a:gd name="T25" fmla="*/ 48 h 48"/>
                  <a:gd name="T26" fmla="*/ 15 w 48"/>
                  <a:gd name="T27" fmla="*/ 45 h 48"/>
                  <a:gd name="T28" fmla="*/ 7 w 48"/>
                  <a:gd name="T29" fmla="*/ 40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5 w 48"/>
                  <a:gd name="T39" fmla="*/ 1 h 48"/>
                  <a:gd name="T40" fmla="*/ 24 w 48"/>
                  <a:gd name="T41" fmla="*/ 0 h 48"/>
                  <a:gd name="T42" fmla="*/ 33 w 48"/>
                  <a:gd name="T43" fmla="*/ 1 h 48"/>
                  <a:gd name="T44" fmla="*/ 41 w 48"/>
                  <a:gd name="T45" fmla="*/ 7 h 48"/>
                  <a:gd name="T46" fmla="*/ 46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0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" name="Freeform 351"/>
              <p:cNvSpPr>
                <a:spLocks/>
              </p:cNvSpPr>
              <p:nvPr/>
            </p:nvSpPr>
            <p:spPr bwMode="auto">
              <a:xfrm>
                <a:off x="3583" y="3344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7 w 48"/>
                  <a:gd name="T3" fmla="*/ 24 h 48"/>
                  <a:gd name="T4" fmla="*/ 47 w 48"/>
                  <a:gd name="T5" fmla="*/ 25 h 48"/>
                  <a:gd name="T6" fmla="*/ 47 w 48"/>
                  <a:gd name="T7" fmla="*/ 27 h 48"/>
                  <a:gd name="T8" fmla="*/ 46 w 48"/>
                  <a:gd name="T9" fmla="*/ 32 h 48"/>
                  <a:gd name="T10" fmla="*/ 43 w 48"/>
                  <a:gd name="T11" fmla="*/ 36 h 48"/>
                  <a:gd name="T12" fmla="*/ 41 w 48"/>
                  <a:gd name="T13" fmla="*/ 40 h 48"/>
                  <a:gd name="T14" fmla="*/ 36 w 48"/>
                  <a:gd name="T15" fmla="*/ 43 h 48"/>
                  <a:gd name="T16" fmla="*/ 33 w 48"/>
                  <a:gd name="T17" fmla="*/ 45 h 48"/>
                  <a:gd name="T18" fmla="*/ 28 w 48"/>
                  <a:gd name="T19" fmla="*/ 46 h 48"/>
                  <a:gd name="T20" fmla="*/ 25 w 48"/>
                  <a:gd name="T21" fmla="*/ 46 h 48"/>
                  <a:gd name="T22" fmla="*/ 24 w 48"/>
                  <a:gd name="T23" fmla="*/ 46 h 48"/>
                  <a:gd name="T24" fmla="*/ 24 w 48"/>
                  <a:gd name="T25" fmla="*/ 48 h 48"/>
                  <a:gd name="T26" fmla="*/ 15 w 48"/>
                  <a:gd name="T27" fmla="*/ 45 h 48"/>
                  <a:gd name="T28" fmla="*/ 7 w 48"/>
                  <a:gd name="T29" fmla="*/ 40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5 w 48"/>
                  <a:gd name="T39" fmla="*/ 1 h 48"/>
                  <a:gd name="T40" fmla="*/ 24 w 48"/>
                  <a:gd name="T41" fmla="*/ 0 h 48"/>
                  <a:gd name="T42" fmla="*/ 33 w 48"/>
                  <a:gd name="T43" fmla="*/ 1 h 48"/>
                  <a:gd name="T44" fmla="*/ 41 w 48"/>
                  <a:gd name="T45" fmla="*/ 7 h 48"/>
                  <a:gd name="T46" fmla="*/ 46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0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4" name="Freeform 352"/>
              <p:cNvSpPr>
                <a:spLocks/>
              </p:cNvSpPr>
              <p:nvPr/>
            </p:nvSpPr>
            <p:spPr bwMode="auto">
              <a:xfrm>
                <a:off x="3551" y="3344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7 w 48"/>
                  <a:gd name="T3" fmla="*/ 24 h 48"/>
                  <a:gd name="T4" fmla="*/ 47 w 48"/>
                  <a:gd name="T5" fmla="*/ 25 h 48"/>
                  <a:gd name="T6" fmla="*/ 47 w 48"/>
                  <a:gd name="T7" fmla="*/ 27 h 48"/>
                  <a:gd name="T8" fmla="*/ 46 w 48"/>
                  <a:gd name="T9" fmla="*/ 32 h 48"/>
                  <a:gd name="T10" fmla="*/ 43 w 48"/>
                  <a:gd name="T11" fmla="*/ 36 h 48"/>
                  <a:gd name="T12" fmla="*/ 41 w 48"/>
                  <a:gd name="T13" fmla="*/ 40 h 48"/>
                  <a:gd name="T14" fmla="*/ 36 w 48"/>
                  <a:gd name="T15" fmla="*/ 43 h 48"/>
                  <a:gd name="T16" fmla="*/ 33 w 48"/>
                  <a:gd name="T17" fmla="*/ 45 h 48"/>
                  <a:gd name="T18" fmla="*/ 28 w 48"/>
                  <a:gd name="T19" fmla="*/ 46 h 48"/>
                  <a:gd name="T20" fmla="*/ 25 w 48"/>
                  <a:gd name="T21" fmla="*/ 46 h 48"/>
                  <a:gd name="T22" fmla="*/ 24 w 48"/>
                  <a:gd name="T23" fmla="*/ 46 h 48"/>
                  <a:gd name="T24" fmla="*/ 24 w 48"/>
                  <a:gd name="T25" fmla="*/ 48 h 48"/>
                  <a:gd name="T26" fmla="*/ 15 w 48"/>
                  <a:gd name="T27" fmla="*/ 45 h 48"/>
                  <a:gd name="T28" fmla="*/ 7 w 48"/>
                  <a:gd name="T29" fmla="*/ 40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5 w 48"/>
                  <a:gd name="T39" fmla="*/ 1 h 48"/>
                  <a:gd name="T40" fmla="*/ 24 w 48"/>
                  <a:gd name="T41" fmla="*/ 0 h 48"/>
                  <a:gd name="T42" fmla="*/ 33 w 48"/>
                  <a:gd name="T43" fmla="*/ 1 h 48"/>
                  <a:gd name="T44" fmla="*/ 41 w 48"/>
                  <a:gd name="T45" fmla="*/ 7 h 48"/>
                  <a:gd name="T46" fmla="*/ 46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0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" name="Freeform 353"/>
              <p:cNvSpPr>
                <a:spLocks/>
              </p:cNvSpPr>
              <p:nvPr/>
            </p:nvSpPr>
            <p:spPr bwMode="auto">
              <a:xfrm>
                <a:off x="3519" y="3344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7 w 48"/>
                  <a:gd name="T3" fmla="*/ 24 h 48"/>
                  <a:gd name="T4" fmla="*/ 47 w 48"/>
                  <a:gd name="T5" fmla="*/ 25 h 48"/>
                  <a:gd name="T6" fmla="*/ 47 w 48"/>
                  <a:gd name="T7" fmla="*/ 27 h 48"/>
                  <a:gd name="T8" fmla="*/ 46 w 48"/>
                  <a:gd name="T9" fmla="*/ 32 h 48"/>
                  <a:gd name="T10" fmla="*/ 43 w 48"/>
                  <a:gd name="T11" fmla="*/ 36 h 48"/>
                  <a:gd name="T12" fmla="*/ 41 w 48"/>
                  <a:gd name="T13" fmla="*/ 40 h 48"/>
                  <a:gd name="T14" fmla="*/ 36 w 48"/>
                  <a:gd name="T15" fmla="*/ 43 h 48"/>
                  <a:gd name="T16" fmla="*/ 33 w 48"/>
                  <a:gd name="T17" fmla="*/ 45 h 48"/>
                  <a:gd name="T18" fmla="*/ 28 w 48"/>
                  <a:gd name="T19" fmla="*/ 46 h 48"/>
                  <a:gd name="T20" fmla="*/ 25 w 48"/>
                  <a:gd name="T21" fmla="*/ 46 h 48"/>
                  <a:gd name="T22" fmla="*/ 24 w 48"/>
                  <a:gd name="T23" fmla="*/ 46 h 48"/>
                  <a:gd name="T24" fmla="*/ 24 w 48"/>
                  <a:gd name="T25" fmla="*/ 48 h 48"/>
                  <a:gd name="T26" fmla="*/ 15 w 48"/>
                  <a:gd name="T27" fmla="*/ 45 h 48"/>
                  <a:gd name="T28" fmla="*/ 7 w 48"/>
                  <a:gd name="T29" fmla="*/ 40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5 w 48"/>
                  <a:gd name="T39" fmla="*/ 1 h 48"/>
                  <a:gd name="T40" fmla="*/ 24 w 48"/>
                  <a:gd name="T41" fmla="*/ 0 h 48"/>
                  <a:gd name="T42" fmla="*/ 33 w 48"/>
                  <a:gd name="T43" fmla="*/ 1 h 48"/>
                  <a:gd name="T44" fmla="*/ 41 w 48"/>
                  <a:gd name="T45" fmla="*/ 7 h 48"/>
                  <a:gd name="T46" fmla="*/ 46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0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" name="Freeform 354"/>
              <p:cNvSpPr>
                <a:spLocks/>
              </p:cNvSpPr>
              <p:nvPr/>
            </p:nvSpPr>
            <p:spPr bwMode="auto">
              <a:xfrm>
                <a:off x="3487" y="3344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7 w 48"/>
                  <a:gd name="T3" fmla="*/ 24 h 48"/>
                  <a:gd name="T4" fmla="*/ 47 w 48"/>
                  <a:gd name="T5" fmla="*/ 25 h 48"/>
                  <a:gd name="T6" fmla="*/ 47 w 48"/>
                  <a:gd name="T7" fmla="*/ 27 h 48"/>
                  <a:gd name="T8" fmla="*/ 46 w 48"/>
                  <a:gd name="T9" fmla="*/ 32 h 48"/>
                  <a:gd name="T10" fmla="*/ 43 w 48"/>
                  <a:gd name="T11" fmla="*/ 36 h 48"/>
                  <a:gd name="T12" fmla="*/ 41 w 48"/>
                  <a:gd name="T13" fmla="*/ 40 h 48"/>
                  <a:gd name="T14" fmla="*/ 36 w 48"/>
                  <a:gd name="T15" fmla="*/ 43 h 48"/>
                  <a:gd name="T16" fmla="*/ 33 w 48"/>
                  <a:gd name="T17" fmla="*/ 45 h 48"/>
                  <a:gd name="T18" fmla="*/ 28 w 48"/>
                  <a:gd name="T19" fmla="*/ 46 h 48"/>
                  <a:gd name="T20" fmla="*/ 25 w 48"/>
                  <a:gd name="T21" fmla="*/ 46 h 48"/>
                  <a:gd name="T22" fmla="*/ 24 w 48"/>
                  <a:gd name="T23" fmla="*/ 46 h 48"/>
                  <a:gd name="T24" fmla="*/ 24 w 48"/>
                  <a:gd name="T25" fmla="*/ 48 h 48"/>
                  <a:gd name="T26" fmla="*/ 15 w 48"/>
                  <a:gd name="T27" fmla="*/ 45 h 48"/>
                  <a:gd name="T28" fmla="*/ 7 w 48"/>
                  <a:gd name="T29" fmla="*/ 40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5 w 48"/>
                  <a:gd name="T39" fmla="*/ 1 h 48"/>
                  <a:gd name="T40" fmla="*/ 24 w 48"/>
                  <a:gd name="T41" fmla="*/ 0 h 48"/>
                  <a:gd name="T42" fmla="*/ 33 w 48"/>
                  <a:gd name="T43" fmla="*/ 1 h 48"/>
                  <a:gd name="T44" fmla="*/ 41 w 48"/>
                  <a:gd name="T45" fmla="*/ 7 h 48"/>
                  <a:gd name="T46" fmla="*/ 46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0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" name="Freeform 355"/>
              <p:cNvSpPr>
                <a:spLocks/>
              </p:cNvSpPr>
              <p:nvPr/>
            </p:nvSpPr>
            <p:spPr bwMode="auto">
              <a:xfrm>
                <a:off x="3455" y="3344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7 w 48"/>
                  <a:gd name="T3" fmla="*/ 24 h 48"/>
                  <a:gd name="T4" fmla="*/ 47 w 48"/>
                  <a:gd name="T5" fmla="*/ 25 h 48"/>
                  <a:gd name="T6" fmla="*/ 47 w 48"/>
                  <a:gd name="T7" fmla="*/ 27 h 48"/>
                  <a:gd name="T8" fmla="*/ 46 w 48"/>
                  <a:gd name="T9" fmla="*/ 32 h 48"/>
                  <a:gd name="T10" fmla="*/ 43 w 48"/>
                  <a:gd name="T11" fmla="*/ 36 h 48"/>
                  <a:gd name="T12" fmla="*/ 41 w 48"/>
                  <a:gd name="T13" fmla="*/ 40 h 48"/>
                  <a:gd name="T14" fmla="*/ 36 w 48"/>
                  <a:gd name="T15" fmla="*/ 43 h 48"/>
                  <a:gd name="T16" fmla="*/ 33 w 48"/>
                  <a:gd name="T17" fmla="*/ 45 h 48"/>
                  <a:gd name="T18" fmla="*/ 28 w 48"/>
                  <a:gd name="T19" fmla="*/ 46 h 48"/>
                  <a:gd name="T20" fmla="*/ 25 w 48"/>
                  <a:gd name="T21" fmla="*/ 46 h 48"/>
                  <a:gd name="T22" fmla="*/ 24 w 48"/>
                  <a:gd name="T23" fmla="*/ 46 h 48"/>
                  <a:gd name="T24" fmla="*/ 24 w 48"/>
                  <a:gd name="T25" fmla="*/ 48 h 48"/>
                  <a:gd name="T26" fmla="*/ 15 w 48"/>
                  <a:gd name="T27" fmla="*/ 45 h 48"/>
                  <a:gd name="T28" fmla="*/ 7 w 48"/>
                  <a:gd name="T29" fmla="*/ 40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5 w 48"/>
                  <a:gd name="T39" fmla="*/ 1 h 48"/>
                  <a:gd name="T40" fmla="*/ 24 w 48"/>
                  <a:gd name="T41" fmla="*/ 0 h 48"/>
                  <a:gd name="T42" fmla="*/ 33 w 48"/>
                  <a:gd name="T43" fmla="*/ 1 h 48"/>
                  <a:gd name="T44" fmla="*/ 41 w 48"/>
                  <a:gd name="T45" fmla="*/ 7 h 48"/>
                  <a:gd name="T46" fmla="*/ 46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0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" name="Freeform 356"/>
              <p:cNvSpPr>
                <a:spLocks/>
              </p:cNvSpPr>
              <p:nvPr/>
            </p:nvSpPr>
            <p:spPr bwMode="auto">
              <a:xfrm>
                <a:off x="3423" y="3344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7 w 48"/>
                  <a:gd name="T3" fmla="*/ 24 h 48"/>
                  <a:gd name="T4" fmla="*/ 47 w 48"/>
                  <a:gd name="T5" fmla="*/ 25 h 48"/>
                  <a:gd name="T6" fmla="*/ 47 w 48"/>
                  <a:gd name="T7" fmla="*/ 27 h 48"/>
                  <a:gd name="T8" fmla="*/ 46 w 48"/>
                  <a:gd name="T9" fmla="*/ 32 h 48"/>
                  <a:gd name="T10" fmla="*/ 43 w 48"/>
                  <a:gd name="T11" fmla="*/ 36 h 48"/>
                  <a:gd name="T12" fmla="*/ 41 w 48"/>
                  <a:gd name="T13" fmla="*/ 40 h 48"/>
                  <a:gd name="T14" fmla="*/ 36 w 48"/>
                  <a:gd name="T15" fmla="*/ 43 h 48"/>
                  <a:gd name="T16" fmla="*/ 33 w 48"/>
                  <a:gd name="T17" fmla="*/ 45 h 48"/>
                  <a:gd name="T18" fmla="*/ 28 w 48"/>
                  <a:gd name="T19" fmla="*/ 46 h 48"/>
                  <a:gd name="T20" fmla="*/ 25 w 48"/>
                  <a:gd name="T21" fmla="*/ 46 h 48"/>
                  <a:gd name="T22" fmla="*/ 24 w 48"/>
                  <a:gd name="T23" fmla="*/ 46 h 48"/>
                  <a:gd name="T24" fmla="*/ 24 w 48"/>
                  <a:gd name="T25" fmla="*/ 48 h 48"/>
                  <a:gd name="T26" fmla="*/ 15 w 48"/>
                  <a:gd name="T27" fmla="*/ 45 h 48"/>
                  <a:gd name="T28" fmla="*/ 7 w 48"/>
                  <a:gd name="T29" fmla="*/ 40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5 w 48"/>
                  <a:gd name="T39" fmla="*/ 1 h 48"/>
                  <a:gd name="T40" fmla="*/ 24 w 48"/>
                  <a:gd name="T41" fmla="*/ 0 h 48"/>
                  <a:gd name="T42" fmla="*/ 33 w 48"/>
                  <a:gd name="T43" fmla="*/ 1 h 48"/>
                  <a:gd name="T44" fmla="*/ 41 w 48"/>
                  <a:gd name="T45" fmla="*/ 7 h 48"/>
                  <a:gd name="T46" fmla="*/ 46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0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" name="Freeform 357"/>
              <p:cNvSpPr>
                <a:spLocks/>
              </p:cNvSpPr>
              <p:nvPr/>
            </p:nvSpPr>
            <p:spPr bwMode="auto">
              <a:xfrm>
                <a:off x="3391" y="3344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7 w 48"/>
                  <a:gd name="T3" fmla="*/ 24 h 48"/>
                  <a:gd name="T4" fmla="*/ 47 w 48"/>
                  <a:gd name="T5" fmla="*/ 25 h 48"/>
                  <a:gd name="T6" fmla="*/ 47 w 48"/>
                  <a:gd name="T7" fmla="*/ 27 h 48"/>
                  <a:gd name="T8" fmla="*/ 46 w 48"/>
                  <a:gd name="T9" fmla="*/ 32 h 48"/>
                  <a:gd name="T10" fmla="*/ 43 w 48"/>
                  <a:gd name="T11" fmla="*/ 36 h 48"/>
                  <a:gd name="T12" fmla="*/ 41 w 48"/>
                  <a:gd name="T13" fmla="*/ 40 h 48"/>
                  <a:gd name="T14" fmla="*/ 36 w 48"/>
                  <a:gd name="T15" fmla="*/ 43 h 48"/>
                  <a:gd name="T16" fmla="*/ 33 w 48"/>
                  <a:gd name="T17" fmla="*/ 45 h 48"/>
                  <a:gd name="T18" fmla="*/ 28 w 48"/>
                  <a:gd name="T19" fmla="*/ 46 h 48"/>
                  <a:gd name="T20" fmla="*/ 25 w 48"/>
                  <a:gd name="T21" fmla="*/ 46 h 48"/>
                  <a:gd name="T22" fmla="*/ 24 w 48"/>
                  <a:gd name="T23" fmla="*/ 46 h 48"/>
                  <a:gd name="T24" fmla="*/ 24 w 48"/>
                  <a:gd name="T25" fmla="*/ 48 h 48"/>
                  <a:gd name="T26" fmla="*/ 15 w 48"/>
                  <a:gd name="T27" fmla="*/ 45 h 48"/>
                  <a:gd name="T28" fmla="*/ 7 w 48"/>
                  <a:gd name="T29" fmla="*/ 40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5 w 48"/>
                  <a:gd name="T39" fmla="*/ 1 h 48"/>
                  <a:gd name="T40" fmla="*/ 24 w 48"/>
                  <a:gd name="T41" fmla="*/ 0 h 48"/>
                  <a:gd name="T42" fmla="*/ 33 w 48"/>
                  <a:gd name="T43" fmla="*/ 1 h 48"/>
                  <a:gd name="T44" fmla="*/ 41 w 48"/>
                  <a:gd name="T45" fmla="*/ 7 h 48"/>
                  <a:gd name="T46" fmla="*/ 46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0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" name="Freeform 358"/>
              <p:cNvSpPr>
                <a:spLocks/>
              </p:cNvSpPr>
              <p:nvPr/>
            </p:nvSpPr>
            <p:spPr bwMode="auto">
              <a:xfrm>
                <a:off x="3359" y="3344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7 w 48"/>
                  <a:gd name="T3" fmla="*/ 24 h 48"/>
                  <a:gd name="T4" fmla="*/ 47 w 48"/>
                  <a:gd name="T5" fmla="*/ 25 h 48"/>
                  <a:gd name="T6" fmla="*/ 47 w 48"/>
                  <a:gd name="T7" fmla="*/ 27 h 48"/>
                  <a:gd name="T8" fmla="*/ 46 w 48"/>
                  <a:gd name="T9" fmla="*/ 32 h 48"/>
                  <a:gd name="T10" fmla="*/ 43 w 48"/>
                  <a:gd name="T11" fmla="*/ 36 h 48"/>
                  <a:gd name="T12" fmla="*/ 41 w 48"/>
                  <a:gd name="T13" fmla="*/ 40 h 48"/>
                  <a:gd name="T14" fmla="*/ 36 w 48"/>
                  <a:gd name="T15" fmla="*/ 43 h 48"/>
                  <a:gd name="T16" fmla="*/ 33 w 48"/>
                  <a:gd name="T17" fmla="*/ 45 h 48"/>
                  <a:gd name="T18" fmla="*/ 28 w 48"/>
                  <a:gd name="T19" fmla="*/ 46 h 48"/>
                  <a:gd name="T20" fmla="*/ 25 w 48"/>
                  <a:gd name="T21" fmla="*/ 46 h 48"/>
                  <a:gd name="T22" fmla="*/ 24 w 48"/>
                  <a:gd name="T23" fmla="*/ 46 h 48"/>
                  <a:gd name="T24" fmla="*/ 24 w 48"/>
                  <a:gd name="T25" fmla="*/ 48 h 48"/>
                  <a:gd name="T26" fmla="*/ 15 w 48"/>
                  <a:gd name="T27" fmla="*/ 45 h 48"/>
                  <a:gd name="T28" fmla="*/ 7 w 48"/>
                  <a:gd name="T29" fmla="*/ 40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5 w 48"/>
                  <a:gd name="T39" fmla="*/ 1 h 48"/>
                  <a:gd name="T40" fmla="*/ 24 w 48"/>
                  <a:gd name="T41" fmla="*/ 0 h 48"/>
                  <a:gd name="T42" fmla="*/ 33 w 48"/>
                  <a:gd name="T43" fmla="*/ 1 h 48"/>
                  <a:gd name="T44" fmla="*/ 41 w 48"/>
                  <a:gd name="T45" fmla="*/ 7 h 48"/>
                  <a:gd name="T46" fmla="*/ 46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0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Freeform 359"/>
              <p:cNvSpPr>
                <a:spLocks/>
              </p:cNvSpPr>
              <p:nvPr/>
            </p:nvSpPr>
            <p:spPr bwMode="auto">
              <a:xfrm>
                <a:off x="3327" y="3344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7 w 48"/>
                  <a:gd name="T3" fmla="*/ 24 h 48"/>
                  <a:gd name="T4" fmla="*/ 47 w 48"/>
                  <a:gd name="T5" fmla="*/ 25 h 48"/>
                  <a:gd name="T6" fmla="*/ 47 w 48"/>
                  <a:gd name="T7" fmla="*/ 27 h 48"/>
                  <a:gd name="T8" fmla="*/ 46 w 48"/>
                  <a:gd name="T9" fmla="*/ 32 h 48"/>
                  <a:gd name="T10" fmla="*/ 43 w 48"/>
                  <a:gd name="T11" fmla="*/ 36 h 48"/>
                  <a:gd name="T12" fmla="*/ 41 w 48"/>
                  <a:gd name="T13" fmla="*/ 40 h 48"/>
                  <a:gd name="T14" fmla="*/ 36 w 48"/>
                  <a:gd name="T15" fmla="*/ 43 h 48"/>
                  <a:gd name="T16" fmla="*/ 33 w 48"/>
                  <a:gd name="T17" fmla="*/ 45 h 48"/>
                  <a:gd name="T18" fmla="*/ 28 w 48"/>
                  <a:gd name="T19" fmla="*/ 46 h 48"/>
                  <a:gd name="T20" fmla="*/ 25 w 48"/>
                  <a:gd name="T21" fmla="*/ 46 h 48"/>
                  <a:gd name="T22" fmla="*/ 24 w 48"/>
                  <a:gd name="T23" fmla="*/ 46 h 48"/>
                  <a:gd name="T24" fmla="*/ 24 w 48"/>
                  <a:gd name="T25" fmla="*/ 48 h 48"/>
                  <a:gd name="T26" fmla="*/ 15 w 48"/>
                  <a:gd name="T27" fmla="*/ 45 h 48"/>
                  <a:gd name="T28" fmla="*/ 7 w 48"/>
                  <a:gd name="T29" fmla="*/ 40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5 w 48"/>
                  <a:gd name="T39" fmla="*/ 1 h 48"/>
                  <a:gd name="T40" fmla="*/ 24 w 48"/>
                  <a:gd name="T41" fmla="*/ 0 h 48"/>
                  <a:gd name="T42" fmla="*/ 33 w 48"/>
                  <a:gd name="T43" fmla="*/ 1 h 48"/>
                  <a:gd name="T44" fmla="*/ 41 w 48"/>
                  <a:gd name="T45" fmla="*/ 7 h 48"/>
                  <a:gd name="T46" fmla="*/ 46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0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Freeform 360"/>
              <p:cNvSpPr>
                <a:spLocks/>
              </p:cNvSpPr>
              <p:nvPr/>
            </p:nvSpPr>
            <p:spPr bwMode="auto">
              <a:xfrm>
                <a:off x="3295" y="3344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7 w 48"/>
                  <a:gd name="T3" fmla="*/ 24 h 48"/>
                  <a:gd name="T4" fmla="*/ 47 w 48"/>
                  <a:gd name="T5" fmla="*/ 25 h 48"/>
                  <a:gd name="T6" fmla="*/ 47 w 48"/>
                  <a:gd name="T7" fmla="*/ 27 h 48"/>
                  <a:gd name="T8" fmla="*/ 46 w 48"/>
                  <a:gd name="T9" fmla="*/ 32 h 48"/>
                  <a:gd name="T10" fmla="*/ 43 w 48"/>
                  <a:gd name="T11" fmla="*/ 36 h 48"/>
                  <a:gd name="T12" fmla="*/ 41 w 48"/>
                  <a:gd name="T13" fmla="*/ 40 h 48"/>
                  <a:gd name="T14" fmla="*/ 36 w 48"/>
                  <a:gd name="T15" fmla="*/ 43 h 48"/>
                  <a:gd name="T16" fmla="*/ 33 w 48"/>
                  <a:gd name="T17" fmla="*/ 45 h 48"/>
                  <a:gd name="T18" fmla="*/ 28 w 48"/>
                  <a:gd name="T19" fmla="*/ 46 h 48"/>
                  <a:gd name="T20" fmla="*/ 25 w 48"/>
                  <a:gd name="T21" fmla="*/ 46 h 48"/>
                  <a:gd name="T22" fmla="*/ 24 w 48"/>
                  <a:gd name="T23" fmla="*/ 46 h 48"/>
                  <a:gd name="T24" fmla="*/ 24 w 48"/>
                  <a:gd name="T25" fmla="*/ 48 h 48"/>
                  <a:gd name="T26" fmla="*/ 15 w 48"/>
                  <a:gd name="T27" fmla="*/ 45 h 48"/>
                  <a:gd name="T28" fmla="*/ 7 w 48"/>
                  <a:gd name="T29" fmla="*/ 40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5 w 48"/>
                  <a:gd name="T39" fmla="*/ 1 h 48"/>
                  <a:gd name="T40" fmla="*/ 24 w 48"/>
                  <a:gd name="T41" fmla="*/ 0 h 48"/>
                  <a:gd name="T42" fmla="*/ 33 w 48"/>
                  <a:gd name="T43" fmla="*/ 1 h 48"/>
                  <a:gd name="T44" fmla="*/ 41 w 48"/>
                  <a:gd name="T45" fmla="*/ 7 h 48"/>
                  <a:gd name="T46" fmla="*/ 46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0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" name="Freeform 361"/>
              <p:cNvSpPr>
                <a:spLocks/>
              </p:cNvSpPr>
              <p:nvPr/>
            </p:nvSpPr>
            <p:spPr bwMode="auto">
              <a:xfrm>
                <a:off x="3263" y="3344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7 w 48"/>
                  <a:gd name="T3" fmla="*/ 24 h 48"/>
                  <a:gd name="T4" fmla="*/ 47 w 48"/>
                  <a:gd name="T5" fmla="*/ 25 h 48"/>
                  <a:gd name="T6" fmla="*/ 47 w 48"/>
                  <a:gd name="T7" fmla="*/ 27 h 48"/>
                  <a:gd name="T8" fmla="*/ 46 w 48"/>
                  <a:gd name="T9" fmla="*/ 32 h 48"/>
                  <a:gd name="T10" fmla="*/ 43 w 48"/>
                  <a:gd name="T11" fmla="*/ 36 h 48"/>
                  <a:gd name="T12" fmla="*/ 41 w 48"/>
                  <a:gd name="T13" fmla="*/ 40 h 48"/>
                  <a:gd name="T14" fmla="*/ 36 w 48"/>
                  <a:gd name="T15" fmla="*/ 43 h 48"/>
                  <a:gd name="T16" fmla="*/ 33 w 48"/>
                  <a:gd name="T17" fmla="*/ 45 h 48"/>
                  <a:gd name="T18" fmla="*/ 28 w 48"/>
                  <a:gd name="T19" fmla="*/ 46 h 48"/>
                  <a:gd name="T20" fmla="*/ 25 w 48"/>
                  <a:gd name="T21" fmla="*/ 46 h 48"/>
                  <a:gd name="T22" fmla="*/ 24 w 48"/>
                  <a:gd name="T23" fmla="*/ 46 h 48"/>
                  <a:gd name="T24" fmla="*/ 24 w 48"/>
                  <a:gd name="T25" fmla="*/ 48 h 48"/>
                  <a:gd name="T26" fmla="*/ 15 w 48"/>
                  <a:gd name="T27" fmla="*/ 45 h 48"/>
                  <a:gd name="T28" fmla="*/ 7 w 48"/>
                  <a:gd name="T29" fmla="*/ 40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5 w 48"/>
                  <a:gd name="T39" fmla="*/ 1 h 48"/>
                  <a:gd name="T40" fmla="*/ 24 w 48"/>
                  <a:gd name="T41" fmla="*/ 0 h 48"/>
                  <a:gd name="T42" fmla="*/ 33 w 48"/>
                  <a:gd name="T43" fmla="*/ 1 h 48"/>
                  <a:gd name="T44" fmla="*/ 41 w 48"/>
                  <a:gd name="T45" fmla="*/ 7 h 48"/>
                  <a:gd name="T46" fmla="*/ 46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0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" name="Freeform 362"/>
              <p:cNvSpPr>
                <a:spLocks/>
              </p:cNvSpPr>
              <p:nvPr/>
            </p:nvSpPr>
            <p:spPr bwMode="auto">
              <a:xfrm>
                <a:off x="3231" y="3344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7 w 48"/>
                  <a:gd name="T3" fmla="*/ 24 h 48"/>
                  <a:gd name="T4" fmla="*/ 47 w 48"/>
                  <a:gd name="T5" fmla="*/ 25 h 48"/>
                  <a:gd name="T6" fmla="*/ 47 w 48"/>
                  <a:gd name="T7" fmla="*/ 27 h 48"/>
                  <a:gd name="T8" fmla="*/ 46 w 48"/>
                  <a:gd name="T9" fmla="*/ 32 h 48"/>
                  <a:gd name="T10" fmla="*/ 43 w 48"/>
                  <a:gd name="T11" fmla="*/ 36 h 48"/>
                  <a:gd name="T12" fmla="*/ 41 w 48"/>
                  <a:gd name="T13" fmla="*/ 40 h 48"/>
                  <a:gd name="T14" fmla="*/ 36 w 48"/>
                  <a:gd name="T15" fmla="*/ 43 h 48"/>
                  <a:gd name="T16" fmla="*/ 33 w 48"/>
                  <a:gd name="T17" fmla="*/ 45 h 48"/>
                  <a:gd name="T18" fmla="*/ 28 w 48"/>
                  <a:gd name="T19" fmla="*/ 46 h 48"/>
                  <a:gd name="T20" fmla="*/ 25 w 48"/>
                  <a:gd name="T21" fmla="*/ 46 h 48"/>
                  <a:gd name="T22" fmla="*/ 24 w 48"/>
                  <a:gd name="T23" fmla="*/ 46 h 48"/>
                  <a:gd name="T24" fmla="*/ 24 w 48"/>
                  <a:gd name="T25" fmla="*/ 48 h 48"/>
                  <a:gd name="T26" fmla="*/ 15 w 48"/>
                  <a:gd name="T27" fmla="*/ 45 h 48"/>
                  <a:gd name="T28" fmla="*/ 7 w 48"/>
                  <a:gd name="T29" fmla="*/ 40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5 w 48"/>
                  <a:gd name="T39" fmla="*/ 1 h 48"/>
                  <a:gd name="T40" fmla="*/ 24 w 48"/>
                  <a:gd name="T41" fmla="*/ 0 h 48"/>
                  <a:gd name="T42" fmla="*/ 33 w 48"/>
                  <a:gd name="T43" fmla="*/ 1 h 48"/>
                  <a:gd name="T44" fmla="*/ 41 w 48"/>
                  <a:gd name="T45" fmla="*/ 7 h 48"/>
                  <a:gd name="T46" fmla="*/ 46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0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" name="Freeform 363"/>
              <p:cNvSpPr>
                <a:spLocks/>
              </p:cNvSpPr>
              <p:nvPr/>
            </p:nvSpPr>
            <p:spPr bwMode="auto">
              <a:xfrm>
                <a:off x="3199" y="3344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7 w 48"/>
                  <a:gd name="T3" fmla="*/ 24 h 48"/>
                  <a:gd name="T4" fmla="*/ 47 w 48"/>
                  <a:gd name="T5" fmla="*/ 25 h 48"/>
                  <a:gd name="T6" fmla="*/ 47 w 48"/>
                  <a:gd name="T7" fmla="*/ 27 h 48"/>
                  <a:gd name="T8" fmla="*/ 46 w 48"/>
                  <a:gd name="T9" fmla="*/ 32 h 48"/>
                  <a:gd name="T10" fmla="*/ 43 w 48"/>
                  <a:gd name="T11" fmla="*/ 36 h 48"/>
                  <a:gd name="T12" fmla="*/ 41 w 48"/>
                  <a:gd name="T13" fmla="*/ 40 h 48"/>
                  <a:gd name="T14" fmla="*/ 36 w 48"/>
                  <a:gd name="T15" fmla="*/ 43 h 48"/>
                  <a:gd name="T16" fmla="*/ 33 w 48"/>
                  <a:gd name="T17" fmla="*/ 45 h 48"/>
                  <a:gd name="T18" fmla="*/ 28 w 48"/>
                  <a:gd name="T19" fmla="*/ 46 h 48"/>
                  <a:gd name="T20" fmla="*/ 25 w 48"/>
                  <a:gd name="T21" fmla="*/ 46 h 48"/>
                  <a:gd name="T22" fmla="*/ 24 w 48"/>
                  <a:gd name="T23" fmla="*/ 46 h 48"/>
                  <a:gd name="T24" fmla="*/ 24 w 48"/>
                  <a:gd name="T25" fmla="*/ 48 h 48"/>
                  <a:gd name="T26" fmla="*/ 15 w 48"/>
                  <a:gd name="T27" fmla="*/ 45 h 48"/>
                  <a:gd name="T28" fmla="*/ 7 w 48"/>
                  <a:gd name="T29" fmla="*/ 40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5 w 48"/>
                  <a:gd name="T39" fmla="*/ 1 h 48"/>
                  <a:gd name="T40" fmla="*/ 24 w 48"/>
                  <a:gd name="T41" fmla="*/ 0 h 48"/>
                  <a:gd name="T42" fmla="*/ 33 w 48"/>
                  <a:gd name="T43" fmla="*/ 1 h 48"/>
                  <a:gd name="T44" fmla="*/ 41 w 48"/>
                  <a:gd name="T45" fmla="*/ 7 h 48"/>
                  <a:gd name="T46" fmla="*/ 46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0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" name="Freeform 364"/>
              <p:cNvSpPr>
                <a:spLocks/>
              </p:cNvSpPr>
              <p:nvPr/>
            </p:nvSpPr>
            <p:spPr bwMode="auto">
              <a:xfrm>
                <a:off x="3167" y="3344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7 w 48"/>
                  <a:gd name="T3" fmla="*/ 24 h 48"/>
                  <a:gd name="T4" fmla="*/ 47 w 48"/>
                  <a:gd name="T5" fmla="*/ 25 h 48"/>
                  <a:gd name="T6" fmla="*/ 47 w 48"/>
                  <a:gd name="T7" fmla="*/ 27 h 48"/>
                  <a:gd name="T8" fmla="*/ 46 w 48"/>
                  <a:gd name="T9" fmla="*/ 32 h 48"/>
                  <a:gd name="T10" fmla="*/ 43 w 48"/>
                  <a:gd name="T11" fmla="*/ 36 h 48"/>
                  <a:gd name="T12" fmla="*/ 41 w 48"/>
                  <a:gd name="T13" fmla="*/ 40 h 48"/>
                  <a:gd name="T14" fmla="*/ 36 w 48"/>
                  <a:gd name="T15" fmla="*/ 43 h 48"/>
                  <a:gd name="T16" fmla="*/ 33 w 48"/>
                  <a:gd name="T17" fmla="*/ 45 h 48"/>
                  <a:gd name="T18" fmla="*/ 28 w 48"/>
                  <a:gd name="T19" fmla="*/ 46 h 48"/>
                  <a:gd name="T20" fmla="*/ 25 w 48"/>
                  <a:gd name="T21" fmla="*/ 46 h 48"/>
                  <a:gd name="T22" fmla="*/ 24 w 48"/>
                  <a:gd name="T23" fmla="*/ 46 h 48"/>
                  <a:gd name="T24" fmla="*/ 24 w 48"/>
                  <a:gd name="T25" fmla="*/ 48 h 48"/>
                  <a:gd name="T26" fmla="*/ 15 w 48"/>
                  <a:gd name="T27" fmla="*/ 45 h 48"/>
                  <a:gd name="T28" fmla="*/ 7 w 48"/>
                  <a:gd name="T29" fmla="*/ 40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5 w 48"/>
                  <a:gd name="T39" fmla="*/ 1 h 48"/>
                  <a:gd name="T40" fmla="*/ 24 w 48"/>
                  <a:gd name="T41" fmla="*/ 0 h 48"/>
                  <a:gd name="T42" fmla="*/ 33 w 48"/>
                  <a:gd name="T43" fmla="*/ 1 h 48"/>
                  <a:gd name="T44" fmla="*/ 41 w 48"/>
                  <a:gd name="T45" fmla="*/ 7 h 48"/>
                  <a:gd name="T46" fmla="*/ 46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0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" name="Freeform 365"/>
              <p:cNvSpPr>
                <a:spLocks/>
              </p:cNvSpPr>
              <p:nvPr/>
            </p:nvSpPr>
            <p:spPr bwMode="auto">
              <a:xfrm>
                <a:off x="3137" y="3341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7 w 48"/>
                  <a:gd name="T3" fmla="*/ 24 h 48"/>
                  <a:gd name="T4" fmla="*/ 47 w 48"/>
                  <a:gd name="T5" fmla="*/ 25 h 48"/>
                  <a:gd name="T6" fmla="*/ 47 w 48"/>
                  <a:gd name="T7" fmla="*/ 28 h 48"/>
                  <a:gd name="T8" fmla="*/ 45 w 48"/>
                  <a:gd name="T9" fmla="*/ 33 h 48"/>
                  <a:gd name="T10" fmla="*/ 43 w 48"/>
                  <a:gd name="T11" fmla="*/ 36 h 48"/>
                  <a:gd name="T12" fmla="*/ 41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3 h 48"/>
                  <a:gd name="T32" fmla="*/ 0 w 48"/>
                  <a:gd name="T33" fmla="*/ 24 h 48"/>
                  <a:gd name="T34" fmla="*/ 1 w 48"/>
                  <a:gd name="T35" fmla="*/ 15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1 w 48"/>
                  <a:gd name="T45" fmla="*/ 7 h 48"/>
                  <a:gd name="T46" fmla="*/ 45 w 48"/>
                  <a:gd name="T47" fmla="*/ 15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8"/>
                    </a:lnTo>
                    <a:lnTo>
                      <a:pt x="45" y="33"/>
                    </a:lnTo>
                    <a:lnTo>
                      <a:pt x="43" y="36"/>
                    </a:lnTo>
                    <a:lnTo>
                      <a:pt x="41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3"/>
                    </a:lnTo>
                    <a:lnTo>
                      <a:pt x="0" y="24"/>
                    </a:lnTo>
                    <a:lnTo>
                      <a:pt x="1" y="15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1" y="7"/>
                    </a:lnTo>
                    <a:lnTo>
                      <a:pt x="45" y="15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" name="Freeform 366"/>
              <p:cNvSpPr>
                <a:spLocks/>
              </p:cNvSpPr>
              <p:nvPr/>
            </p:nvSpPr>
            <p:spPr bwMode="auto">
              <a:xfrm>
                <a:off x="3110" y="3325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7 w 48"/>
                  <a:gd name="T3" fmla="*/ 24 h 48"/>
                  <a:gd name="T4" fmla="*/ 47 w 48"/>
                  <a:gd name="T5" fmla="*/ 25 h 48"/>
                  <a:gd name="T6" fmla="*/ 47 w 48"/>
                  <a:gd name="T7" fmla="*/ 28 h 48"/>
                  <a:gd name="T8" fmla="*/ 46 w 48"/>
                  <a:gd name="T9" fmla="*/ 33 h 48"/>
                  <a:gd name="T10" fmla="*/ 44 w 48"/>
                  <a:gd name="T11" fmla="*/ 36 h 48"/>
                  <a:gd name="T12" fmla="*/ 41 w 48"/>
                  <a:gd name="T13" fmla="*/ 41 h 48"/>
                  <a:gd name="T14" fmla="*/ 36 w 48"/>
                  <a:gd name="T15" fmla="*/ 43 h 48"/>
                  <a:gd name="T16" fmla="*/ 33 w 48"/>
                  <a:gd name="T17" fmla="*/ 46 h 48"/>
                  <a:gd name="T18" fmla="*/ 28 w 48"/>
                  <a:gd name="T19" fmla="*/ 47 h 48"/>
                  <a:gd name="T20" fmla="*/ 26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5 w 48"/>
                  <a:gd name="T27" fmla="*/ 46 h 48"/>
                  <a:gd name="T28" fmla="*/ 8 w 48"/>
                  <a:gd name="T29" fmla="*/ 41 h 48"/>
                  <a:gd name="T30" fmla="*/ 2 w 48"/>
                  <a:gd name="T31" fmla="*/ 33 h 48"/>
                  <a:gd name="T32" fmla="*/ 0 w 48"/>
                  <a:gd name="T33" fmla="*/ 24 h 48"/>
                  <a:gd name="T34" fmla="*/ 2 w 48"/>
                  <a:gd name="T35" fmla="*/ 15 h 48"/>
                  <a:gd name="T36" fmla="*/ 8 w 48"/>
                  <a:gd name="T37" fmla="*/ 7 h 48"/>
                  <a:gd name="T38" fmla="*/ 15 w 48"/>
                  <a:gd name="T39" fmla="*/ 1 h 48"/>
                  <a:gd name="T40" fmla="*/ 24 w 48"/>
                  <a:gd name="T41" fmla="*/ 0 h 48"/>
                  <a:gd name="T42" fmla="*/ 33 w 48"/>
                  <a:gd name="T43" fmla="*/ 1 h 48"/>
                  <a:gd name="T44" fmla="*/ 41 w 48"/>
                  <a:gd name="T45" fmla="*/ 7 h 48"/>
                  <a:gd name="T46" fmla="*/ 46 w 48"/>
                  <a:gd name="T47" fmla="*/ 15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8"/>
                    </a:lnTo>
                    <a:lnTo>
                      <a:pt x="46" y="33"/>
                    </a:lnTo>
                    <a:lnTo>
                      <a:pt x="44" y="36"/>
                    </a:lnTo>
                    <a:lnTo>
                      <a:pt x="41" y="41"/>
                    </a:lnTo>
                    <a:lnTo>
                      <a:pt x="36" y="43"/>
                    </a:lnTo>
                    <a:lnTo>
                      <a:pt x="33" y="46"/>
                    </a:lnTo>
                    <a:lnTo>
                      <a:pt x="28" y="47"/>
                    </a:lnTo>
                    <a:lnTo>
                      <a:pt x="26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5" y="46"/>
                    </a:lnTo>
                    <a:lnTo>
                      <a:pt x="8" y="41"/>
                    </a:lnTo>
                    <a:lnTo>
                      <a:pt x="2" y="33"/>
                    </a:lnTo>
                    <a:lnTo>
                      <a:pt x="0" y="24"/>
                    </a:lnTo>
                    <a:lnTo>
                      <a:pt x="2" y="15"/>
                    </a:lnTo>
                    <a:lnTo>
                      <a:pt x="8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5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" name="Freeform 367"/>
              <p:cNvSpPr>
                <a:spLocks/>
              </p:cNvSpPr>
              <p:nvPr/>
            </p:nvSpPr>
            <p:spPr bwMode="auto">
              <a:xfrm>
                <a:off x="3097" y="3296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7 w 48"/>
                  <a:gd name="T3" fmla="*/ 24 h 48"/>
                  <a:gd name="T4" fmla="*/ 47 w 48"/>
                  <a:gd name="T5" fmla="*/ 26 h 48"/>
                  <a:gd name="T6" fmla="*/ 47 w 48"/>
                  <a:gd name="T7" fmla="*/ 28 h 48"/>
                  <a:gd name="T8" fmla="*/ 46 w 48"/>
                  <a:gd name="T9" fmla="*/ 33 h 48"/>
                  <a:gd name="T10" fmla="*/ 43 w 48"/>
                  <a:gd name="T11" fmla="*/ 36 h 48"/>
                  <a:gd name="T12" fmla="*/ 41 w 48"/>
                  <a:gd name="T13" fmla="*/ 41 h 48"/>
                  <a:gd name="T14" fmla="*/ 36 w 48"/>
                  <a:gd name="T15" fmla="*/ 44 h 48"/>
                  <a:gd name="T16" fmla="*/ 33 w 48"/>
                  <a:gd name="T17" fmla="*/ 46 h 48"/>
                  <a:gd name="T18" fmla="*/ 28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5 w 48"/>
                  <a:gd name="T27" fmla="*/ 46 h 48"/>
                  <a:gd name="T28" fmla="*/ 7 w 48"/>
                  <a:gd name="T29" fmla="*/ 41 h 48"/>
                  <a:gd name="T30" fmla="*/ 1 w 48"/>
                  <a:gd name="T31" fmla="*/ 33 h 48"/>
                  <a:gd name="T32" fmla="*/ 0 w 48"/>
                  <a:gd name="T33" fmla="*/ 24 h 48"/>
                  <a:gd name="T34" fmla="*/ 1 w 48"/>
                  <a:gd name="T35" fmla="*/ 15 h 48"/>
                  <a:gd name="T36" fmla="*/ 7 w 48"/>
                  <a:gd name="T37" fmla="*/ 8 h 48"/>
                  <a:gd name="T38" fmla="*/ 15 w 48"/>
                  <a:gd name="T39" fmla="*/ 2 h 48"/>
                  <a:gd name="T40" fmla="*/ 24 w 48"/>
                  <a:gd name="T41" fmla="*/ 0 h 48"/>
                  <a:gd name="T42" fmla="*/ 33 w 48"/>
                  <a:gd name="T43" fmla="*/ 2 h 48"/>
                  <a:gd name="T44" fmla="*/ 41 w 48"/>
                  <a:gd name="T45" fmla="*/ 8 h 48"/>
                  <a:gd name="T46" fmla="*/ 46 w 48"/>
                  <a:gd name="T47" fmla="*/ 15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6"/>
                    </a:lnTo>
                    <a:lnTo>
                      <a:pt x="47" y="28"/>
                    </a:lnTo>
                    <a:lnTo>
                      <a:pt x="46" y="33"/>
                    </a:lnTo>
                    <a:lnTo>
                      <a:pt x="43" y="36"/>
                    </a:lnTo>
                    <a:lnTo>
                      <a:pt x="41" y="41"/>
                    </a:lnTo>
                    <a:lnTo>
                      <a:pt x="36" y="44"/>
                    </a:lnTo>
                    <a:lnTo>
                      <a:pt x="33" y="46"/>
                    </a:lnTo>
                    <a:lnTo>
                      <a:pt x="28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5" y="46"/>
                    </a:lnTo>
                    <a:lnTo>
                      <a:pt x="7" y="41"/>
                    </a:lnTo>
                    <a:lnTo>
                      <a:pt x="1" y="33"/>
                    </a:lnTo>
                    <a:lnTo>
                      <a:pt x="0" y="24"/>
                    </a:lnTo>
                    <a:lnTo>
                      <a:pt x="1" y="15"/>
                    </a:lnTo>
                    <a:lnTo>
                      <a:pt x="7" y="8"/>
                    </a:lnTo>
                    <a:lnTo>
                      <a:pt x="15" y="2"/>
                    </a:lnTo>
                    <a:lnTo>
                      <a:pt x="24" y="0"/>
                    </a:lnTo>
                    <a:lnTo>
                      <a:pt x="33" y="2"/>
                    </a:lnTo>
                    <a:lnTo>
                      <a:pt x="41" y="8"/>
                    </a:lnTo>
                    <a:lnTo>
                      <a:pt x="46" y="15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" name="Freeform 368"/>
              <p:cNvSpPr>
                <a:spLocks/>
              </p:cNvSpPr>
              <p:nvPr/>
            </p:nvSpPr>
            <p:spPr bwMode="auto">
              <a:xfrm>
                <a:off x="3096" y="3263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7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5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5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5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5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" name="Freeform 369"/>
              <p:cNvSpPr>
                <a:spLocks/>
              </p:cNvSpPr>
              <p:nvPr/>
            </p:nvSpPr>
            <p:spPr bwMode="auto">
              <a:xfrm>
                <a:off x="3096" y="3231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" name="Freeform 370"/>
              <p:cNvSpPr>
                <a:spLocks/>
              </p:cNvSpPr>
              <p:nvPr/>
            </p:nvSpPr>
            <p:spPr bwMode="auto">
              <a:xfrm>
                <a:off x="3096" y="3199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" name="Freeform 371"/>
              <p:cNvSpPr>
                <a:spLocks/>
              </p:cNvSpPr>
              <p:nvPr/>
            </p:nvSpPr>
            <p:spPr bwMode="auto">
              <a:xfrm>
                <a:off x="3096" y="3167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" name="Freeform 372"/>
              <p:cNvSpPr>
                <a:spLocks/>
              </p:cNvSpPr>
              <p:nvPr/>
            </p:nvSpPr>
            <p:spPr bwMode="auto">
              <a:xfrm>
                <a:off x="3096" y="3135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" name="Freeform 373"/>
              <p:cNvSpPr>
                <a:spLocks/>
              </p:cNvSpPr>
              <p:nvPr/>
            </p:nvSpPr>
            <p:spPr bwMode="auto">
              <a:xfrm>
                <a:off x="3096" y="3103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" name="Freeform 374"/>
              <p:cNvSpPr>
                <a:spLocks/>
              </p:cNvSpPr>
              <p:nvPr/>
            </p:nvSpPr>
            <p:spPr bwMode="auto">
              <a:xfrm>
                <a:off x="3096" y="3071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" name="Freeform 375"/>
              <p:cNvSpPr>
                <a:spLocks/>
              </p:cNvSpPr>
              <p:nvPr/>
            </p:nvSpPr>
            <p:spPr bwMode="auto">
              <a:xfrm>
                <a:off x="3096" y="3039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" name="Freeform 376"/>
              <p:cNvSpPr>
                <a:spLocks/>
              </p:cNvSpPr>
              <p:nvPr/>
            </p:nvSpPr>
            <p:spPr bwMode="auto">
              <a:xfrm>
                <a:off x="3096" y="3007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" name="Freeform 377"/>
              <p:cNvSpPr>
                <a:spLocks/>
              </p:cNvSpPr>
              <p:nvPr/>
            </p:nvSpPr>
            <p:spPr bwMode="auto">
              <a:xfrm>
                <a:off x="3096" y="2975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" name="Freeform 378"/>
              <p:cNvSpPr>
                <a:spLocks/>
              </p:cNvSpPr>
              <p:nvPr/>
            </p:nvSpPr>
            <p:spPr bwMode="auto">
              <a:xfrm>
                <a:off x="3096" y="2943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1" name="Freeform 379"/>
              <p:cNvSpPr>
                <a:spLocks/>
              </p:cNvSpPr>
              <p:nvPr/>
            </p:nvSpPr>
            <p:spPr bwMode="auto">
              <a:xfrm>
                <a:off x="3096" y="2911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" name="Freeform 380"/>
              <p:cNvSpPr>
                <a:spLocks/>
              </p:cNvSpPr>
              <p:nvPr/>
            </p:nvSpPr>
            <p:spPr bwMode="auto">
              <a:xfrm>
                <a:off x="3096" y="2879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3" name="Freeform 381"/>
              <p:cNvSpPr>
                <a:spLocks/>
              </p:cNvSpPr>
              <p:nvPr/>
            </p:nvSpPr>
            <p:spPr bwMode="auto">
              <a:xfrm>
                <a:off x="3096" y="2847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" name="Freeform 382"/>
              <p:cNvSpPr>
                <a:spLocks/>
              </p:cNvSpPr>
              <p:nvPr/>
            </p:nvSpPr>
            <p:spPr bwMode="auto">
              <a:xfrm>
                <a:off x="3096" y="2815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" name="Freeform 383"/>
              <p:cNvSpPr>
                <a:spLocks/>
              </p:cNvSpPr>
              <p:nvPr/>
            </p:nvSpPr>
            <p:spPr bwMode="auto">
              <a:xfrm>
                <a:off x="3096" y="2783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" name="Freeform 384"/>
              <p:cNvSpPr>
                <a:spLocks/>
              </p:cNvSpPr>
              <p:nvPr/>
            </p:nvSpPr>
            <p:spPr bwMode="auto">
              <a:xfrm>
                <a:off x="3096" y="2751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" name="Freeform 385"/>
              <p:cNvSpPr>
                <a:spLocks/>
              </p:cNvSpPr>
              <p:nvPr/>
            </p:nvSpPr>
            <p:spPr bwMode="auto">
              <a:xfrm>
                <a:off x="3096" y="2719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" name="Freeform 386"/>
              <p:cNvSpPr>
                <a:spLocks/>
              </p:cNvSpPr>
              <p:nvPr/>
            </p:nvSpPr>
            <p:spPr bwMode="auto">
              <a:xfrm>
                <a:off x="3096" y="2687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8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" name="Freeform 387"/>
              <p:cNvSpPr>
                <a:spLocks/>
              </p:cNvSpPr>
              <p:nvPr/>
            </p:nvSpPr>
            <p:spPr bwMode="auto">
              <a:xfrm>
                <a:off x="3097" y="2655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7 w 48"/>
                  <a:gd name="T3" fmla="*/ 24 h 48"/>
                  <a:gd name="T4" fmla="*/ 47 w 48"/>
                  <a:gd name="T5" fmla="*/ 25 h 48"/>
                  <a:gd name="T6" fmla="*/ 47 w 48"/>
                  <a:gd name="T7" fmla="*/ 28 h 48"/>
                  <a:gd name="T8" fmla="*/ 45 w 48"/>
                  <a:gd name="T9" fmla="*/ 33 h 48"/>
                  <a:gd name="T10" fmla="*/ 43 w 48"/>
                  <a:gd name="T11" fmla="*/ 36 h 48"/>
                  <a:gd name="T12" fmla="*/ 41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3 h 48"/>
                  <a:gd name="T32" fmla="*/ 0 w 48"/>
                  <a:gd name="T33" fmla="*/ 24 h 48"/>
                  <a:gd name="T34" fmla="*/ 1 w 48"/>
                  <a:gd name="T35" fmla="*/ 15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1 w 48"/>
                  <a:gd name="T45" fmla="*/ 7 h 48"/>
                  <a:gd name="T46" fmla="*/ 45 w 48"/>
                  <a:gd name="T47" fmla="*/ 15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8"/>
                    </a:lnTo>
                    <a:lnTo>
                      <a:pt x="45" y="33"/>
                    </a:lnTo>
                    <a:lnTo>
                      <a:pt x="43" y="36"/>
                    </a:lnTo>
                    <a:lnTo>
                      <a:pt x="41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3"/>
                    </a:lnTo>
                    <a:lnTo>
                      <a:pt x="0" y="24"/>
                    </a:lnTo>
                    <a:lnTo>
                      <a:pt x="1" y="15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1" y="7"/>
                    </a:lnTo>
                    <a:lnTo>
                      <a:pt x="45" y="15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" name="Freeform 388"/>
              <p:cNvSpPr>
                <a:spLocks/>
              </p:cNvSpPr>
              <p:nvPr/>
            </p:nvSpPr>
            <p:spPr bwMode="auto">
              <a:xfrm>
                <a:off x="3105" y="2625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7 w 48"/>
                  <a:gd name="T3" fmla="*/ 24 h 48"/>
                  <a:gd name="T4" fmla="*/ 47 w 48"/>
                  <a:gd name="T5" fmla="*/ 26 h 48"/>
                  <a:gd name="T6" fmla="*/ 47 w 48"/>
                  <a:gd name="T7" fmla="*/ 28 h 48"/>
                  <a:gd name="T8" fmla="*/ 46 w 48"/>
                  <a:gd name="T9" fmla="*/ 33 h 48"/>
                  <a:gd name="T10" fmla="*/ 43 w 48"/>
                  <a:gd name="T11" fmla="*/ 36 h 48"/>
                  <a:gd name="T12" fmla="*/ 41 w 48"/>
                  <a:gd name="T13" fmla="*/ 41 h 48"/>
                  <a:gd name="T14" fmla="*/ 36 w 48"/>
                  <a:gd name="T15" fmla="*/ 44 h 48"/>
                  <a:gd name="T16" fmla="*/ 33 w 48"/>
                  <a:gd name="T17" fmla="*/ 46 h 48"/>
                  <a:gd name="T18" fmla="*/ 28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5 w 48"/>
                  <a:gd name="T27" fmla="*/ 46 h 48"/>
                  <a:gd name="T28" fmla="*/ 7 w 48"/>
                  <a:gd name="T29" fmla="*/ 41 h 48"/>
                  <a:gd name="T30" fmla="*/ 1 w 48"/>
                  <a:gd name="T31" fmla="*/ 33 h 48"/>
                  <a:gd name="T32" fmla="*/ 0 w 48"/>
                  <a:gd name="T33" fmla="*/ 24 h 48"/>
                  <a:gd name="T34" fmla="*/ 1 w 48"/>
                  <a:gd name="T35" fmla="*/ 15 h 48"/>
                  <a:gd name="T36" fmla="*/ 7 w 48"/>
                  <a:gd name="T37" fmla="*/ 8 h 48"/>
                  <a:gd name="T38" fmla="*/ 15 w 48"/>
                  <a:gd name="T39" fmla="*/ 2 h 48"/>
                  <a:gd name="T40" fmla="*/ 24 w 48"/>
                  <a:gd name="T41" fmla="*/ 0 h 48"/>
                  <a:gd name="T42" fmla="*/ 33 w 48"/>
                  <a:gd name="T43" fmla="*/ 2 h 48"/>
                  <a:gd name="T44" fmla="*/ 41 w 48"/>
                  <a:gd name="T45" fmla="*/ 8 h 48"/>
                  <a:gd name="T46" fmla="*/ 46 w 48"/>
                  <a:gd name="T47" fmla="*/ 15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6"/>
                    </a:lnTo>
                    <a:lnTo>
                      <a:pt x="47" y="28"/>
                    </a:lnTo>
                    <a:lnTo>
                      <a:pt x="46" y="33"/>
                    </a:lnTo>
                    <a:lnTo>
                      <a:pt x="43" y="36"/>
                    </a:lnTo>
                    <a:lnTo>
                      <a:pt x="41" y="41"/>
                    </a:lnTo>
                    <a:lnTo>
                      <a:pt x="36" y="44"/>
                    </a:lnTo>
                    <a:lnTo>
                      <a:pt x="33" y="46"/>
                    </a:lnTo>
                    <a:lnTo>
                      <a:pt x="28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5" y="46"/>
                    </a:lnTo>
                    <a:lnTo>
                      <a:pt x="7" y="41"/>
                    </a:lnTo>
                    <a:lnTo>
                      <a:pt x="1" y="33"/>
                    </a:lnTo>
                    <a:lnTo>
                      <a:pt x="0" y="24"/>
                    </a:lnTo>
                    <a:lnTo>
                      <a:pt x="1" y="15"/>
                    </a:lnTo>
                    <a:lnTo>
                      <a:pt x="7" y="8"/>
                    </a:lnTo>
                    <a:lnTo>
                      <a:pt x="15" y="2"/>
                    </a:lnTo>
                    <a:lnTo>
                      <a:pt x="24" y="0"/>
                    </a:lnTo>
                    <a:lnTo>
                      <a:pt x="33" y="2"/>
                    </a:lnTo>
                    <a:lnTo>
                      <a:pt x="41" y="8"/>
                    </a:lnTo>
                    <a:lnTo>
                      <a:pt x="46" y="15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" name="Freeform 389"/>
              <p:cNvSpPr>
                <a:spLocks/>
              </p:cNvSpPr>
              <p:nvPr/>
            </p:nvSpPr>
            <p:spPr bwMode="auto">
              <a:xfrm>
                <a:off x="4395" y="2633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7 w 48"/>
                  <a:gd name="T3" fmla="*/ 24 h 48"/>
                  <a:gd name="T4" fmla="*/ 47 w 48"/>
                  <a:gd name="T5" fmla="*/ 25 h 48"/>
                  <a:gd name="T6" fmla="*/ 47 w 48"/>
                  <a:gd name="T7" fmla="*/ 28 h 48"/>
                  <a:gd name="T8" fmla="*/ 46 w 48"/>
                  <a:gd name="T9" fmla="*/ 32 h 48"/>
                  <a:gd name="T10" fmla="*/ 43 w 48"/>
                  <a:gd name="T11" fmla="*/ 36 h 48"/>
                  <a:gd name="T12" fmla="*/ 41 w 48"/>
                  <a:gd name="T13" fmla="*/ 41 h 48"/>
                  <a:gd name="T14" fmla="*/ 36 w 48"/>
                  <a:gd name="T15" fmla="*/ 43 h 48"/>
                  <a:gd name="T16" fmla="*/ 32 w 48"/>
                  <a:gd name="T17" fmla="*/ 46 h 48"/>
                  <a:gd name="T18" fmla="*/ 28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6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1 w 48"/>
                  <a:gd name="T45" fmla="*/ 7 h 48"/>
                  <a:gd name="T46" fmla="*/ 46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8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8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" name="Freeform 390"/>
              <p:cNvSpPr>
                <a:spLocks/>
              </p:cNvSpPr>
              <p:nvPr/>
            </p:nvSpPr>
            <p:spPr bwMode="auto">
              <a:xfrm>
                <a:off x="4400" y="2664"/>
                <a:ext cx="16" cy="16"/>
              </a:xfrm>
              <a:custGeom>
                <a:avLst/>
                <a:gdLst>
                  <a:gd name="T0" fmla="*/ 48 w 48"/>
                  <a:gd name="T1" fmla="*/ 24 h 48"/>
                  <a:gd name="T2" fmla="*/ 46 w 48"/>
                  <a:gd name="T3" fmla="*/ 24 h 48"/>
                  <a:gd name="T4" fmla="*/ 46 w 48"/>
                  <a:gd name="T5" fmla="*/ 25 h 48"/>
                  <a:gd name="T6" fmla="*/ 46 w 48"/>
                  <a:gd name="T7" fmla="*/ 27 h 48"/>
                  <a:gd name="T8" fmla="*/ 45 w 48"/>
                  <a:gd name="T9" fmla="*/ 32 h 48"/>
                  <a:gd name="T10" fmla="*/ 43 w 48"/>
                  <a:gd name="T11" fmla="*/ 36 h 48"/>
                  <a:gd name="T12" fmla="*/ 40 w 48"/>
                  <a:gd name="T13" fmla="*/ 41 h 48"/>
                  <a:gd name="T14" fmla="*/ 36 w 48"/>
                  <a:gd name="T15" fmla="*/ 43 h 48"/>
                  <a:gd name="T16" fmla="*/ 32 w 48"/>
                  <a:gd name="T17" fmla="*/ 45 h 48"/>
                  <a:gd name="T18" fmla="*/ 27 w 48"/>
                  <a:gd name="T19" fmla="*/ 47 h 48"/>
                  <a:gd name="T20" fmla="*/ 25 w 48"/>
                  <a:gd name="T21" fmla="*/ 47 h 48"/>
                  <a:gd name="T22" fmla="*/ 24 w 48"/>
                  <a:gd name="T23" fmla="*/ 47 h 48"/>
                  <a:gd name="T24" fmla="*/ 24 w 48"/>
                  <a:gd name="T25" fmla="*/ 48 h 48"/>
                  <a:gd name="T26" fmla="*/ 14 w 48"/>
                  <a:gd name="T27" fmla="*/ 45 h 48"/>
                  <a:gd name="T28" fmla="*/ 7 w 48"/>
                  <a:gd name="T29" fmla="*/ 41 h 48"/>
                  <a:gd name="T30" fmla="*/ 1 w 48"/>
                  <a:gd name="T31" fmla="*/ 32 h 48"/>
                  <a:gd name="T32" fmla="*/ 0 w 48"/>
                  <a:gd name="T33" fmla="*/ 24 h 48"/>
                  <a:gd name="T34" fmla="*/ 1 w 48"/>
                  <a:gd name="T35" fmla="*/ 14 h 48"/>
                  <a:gd name="T36" fmla="*/ 7 w 48"/>
                  <a:gd name="T37" fmla="*/ 7 h 48"/>
                  <a:gd name="T38" fmla="*/ 14 w 48"/>
                  <a:gd name="T39" fmla="*/ 1 h 48"/>
                  <a:gd name="T40" fmla="*/ 24 w 48"/>
                  <a:gd name="T41" fmla="*/ 0 h 48"/>
                  <a:gd name="T42" fmla="*/ 32 w 48"/>
                  <a:gd name="T43" fmla="*/ 1 h 48"/>
                  <a:gd name="T44" fmla="*/ 40 w 48"/>
                  <a:gd name="T45" fmla="*/ 7 h 48"/>
                  <a:gd name="T46" fmla="*/ 45 w 48"/>
                  <a:gd name="T47" fmla="*/ 14 h 48"/>
                  <a:gd name="T48" fmla="*/ 48 w 48"/>
                  <a:gd name="T4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5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5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" name="Freeform 391"/>
              <p:cNvSpPr>
                <a:spLocks/>
              </p:cNvSpPr>
              <p:nvPr/>
            </p:nvSpPr>
            <p:spPr bwMode="auto">
              <a:xfrm>
                <a:off x="3160" y="2777"/>
                <a:ext cx="649" cy="303"/>
              </a:xfrm>
              <a:custGeom>
                <a:avLst/>
                <a:gdLst>
                  <a:gd name="T0" fmla="*/ 1948 w 1948"/>
                  <a:gd name="T1" fmla="*/ 76 h 909"/>
                  <a:gd name="T2" fmla="*/ 1948 w 1948"/>
                  <a:gd name="T3" fmla="*/ 0 h 909"/>
                  <a:gd name="T4" fmla="*/ 0 w 1948"/>
                  <a:gd name="T5" fmla="*/ 0 h 909"/>
                  <a:gd name="T6" fmla="*/ 0 w 1948"/>
                  <a:gd name="T7" fmla="*/ 909 h 909"/>
                  <a:gd name="T8" fmla="*/ 502 w 1948"/>
                  <a:gd name="T9" fmla="*/ 909 h 909"/>
                  <a:gd name="T10" fmla="*/ 533 w 1948"/>
                  <a:gd name="T11" fmla="*/ 905 h 909"/>
                  <a:gd name="T12" fmla="*/ 566 w 1948"/>
                  <a:gd name="T13" fmla="*/ 903 h 909"/>
                  <a:gd name="T14" fmla="*/ 628 w 1948"/>
                  <a:gd name="T15" fmla="*/ 897 h 909"/>
                  <a:gd name="T16" fmla="*/ 689 w 1948"/>
                  <a:gd name="T17" fmla="*/ 889 h 909"/>
                  <a:gd name="T18" fmla="*/ 719 w 1948"/>
                  <a:gd name="T19" fmla="*/ 885 h 909"/>
                  <a:gd name="T20" fmla="*/ 750 w 1948"/>
                  <a:gd name="T21" fmla="*/ 881 h 909"/>
                  <a:gd name="T22" fmla="*/ 779 w 1948"/>
                  <a:gd name="T23" fmla="*/ 875 h 909"/>
                  <a:gd name="T24" fmla="*/ 809 w 1948"/>
                  <a:gd name="T25" fmla="*/ 870 h 909"/>
                  <a:gd name="T26" fmla="*/ 838 w 1948"/>
                  <a:gd name="T27" fmla="*/ 864 h 909"/>
                  <a:gd name="T28" fmla="*/ 868 w 1948"/>
                  <a:gd name="T29" fmla="*/ 859 h 909"/>
                  <a:gd name="T30" fmla="*/ 896 w 1948"/>
                  <a:gd name="T31" fmla="*/ 852 h 909"/>
                  <a:gd name="T32" fmla="*/ 924 w 1948"/>
                  <a:gd name="T33" fmla="*/ 846 h 909"/>
                  <a:gd name="T34" fmla="*/ 952 w 1948"/>
                  <a:gd name="T35" fmla="*/ 839 h 909"/>
                  <a:gd name="T36" fmla="*/ 981 w 1948"/>
                  <a:gd name="T37" fmla="*/ 833 h 909"/>
                  <a:gd name="T38" fmla="*/ 1034 w 1948"/>
                  <a:gd name="T39" fmla="*/ 816 h 909"/>
                  <a:gd name="T40" fmla="*/ 1086 w 1948"/>
                  <a:gd name="T41" fmla="*/ 799 h 909"/>
                  <a:gd name="T42" fmla="*/ 1138 w 1948"/>
                  <a:gd name="T43" fmla="*/ 780 h 909"/>
                  <a:gd name="T44" fmla="*/ 1190 w 1948"/>
                  <a:gd name="T45" fmla="*/ 761 h 909"/>
                  <a:gd name="T46" fmla="*/ 1239 w 1948"/>
                  <a:gd name="T47" fmla="*/ 739 h 909"/>
                  <a:gd name="T48" fmla="*/ 1263 w 1948"/>
                  <a:gd name="T49" fmla="*/ 727 h 909"/>
                  <a:gd name="T50" fmla="*/ 1275 w 1948"/>
                  <a:gd name="T51" fmla="*/ 721 h 909"/>
                  <a:gd name="T52" fmla="*/ 1288 w 1948"/>
                  <a:gd name="T53" fmla="*/ 717 h 909"/>
                  <a:gd name="T54" fmla="*/ 1335 w 1948"/>
                  <a:gd name="T55" fmla="*/ 693 h 909"/>
                  <a:gd name="T56" fmla="*/ 1382 w 1948"/>
                  <a:gd name="T57" fmla="*/ 669 h 909"/>
                  <a:gd name="T58" fmla="*/ 1425 w 1948"/>
                  <a:gd name="T59" fmla="*/ 641 h 909"/>
                  <a:gd name="T60" fmla="*/ 1468 w 1948"/>
                  <a:gd name="T61" fmla="*/ 612 h 909"/>
                  <a:gd name="T62" fmla="*/ 1478 w 1948"/>
                  <a:gd name="T63" fmla="*/ 604 h 909"/>
                  <a:gd name="T64" fmla="*/ 1488 w 1948"/>
                  <a:gd name="T65" fmla="*/ 597 h 909"/>
                  <a:gd name="T66" fmla="*/ 1510 w 1948"/>
                  <a:gd name="T67" fmla="*/ 582 h 909"/>
                  <a:gd name="T68" fmla="*/ 1520 w 1948"/>
                  <a:gd name="T69" fmla="*/ 574 h 909"/>
                  <a:gd name="T70" fmla="*/ 1530 w 1948"/>
                  <a:gd name="T71" fmla="*/ 567 h 909"/>
                  <a:gd name="T72" fmla="*/ 1552 w 1948"/>
                  <a:gd name="T73" fmla="*/ 552 h 909"/>
                  <a:gd name="T74" fmla="*/ 1571 w 1948"/>
                  <a:gd name="T75" fmla="*/ 535 h 909"/>
                  <a:gd name="T76" fmla="*/ 1581 w 1948"/>
                  <a:gd name="T77" fmla="*/ 527 h 909"/>
                  <a:gd name="T78" fmla="*/ 1592 w 1948"/>
                  <a:gd name="T79" fmla="*/ 520 h 909"/>
                  <a:gd name="T80" fmla="*/ 1630 w 1948"/>
                  <a:gd name="T81" fmla="*/ 486 h 909"/>
                  <a:gd name="T82" fmla="*/ 1638 w 1948"/>
                  <a:gd name="T83" fmla="*/ 477 h 909"/>
                  <a:gd name="T84" fmla="*/ 1648 w 1948"/>
                  <a:gd name="T85" fmla="*/ 468 h 909"/>
                  <a:gd name="T86" fmla="*/ 1667 w 1948"/>
                  <a:gd name="T87" fmla="*/ 451 h 909"/>
                  <a:gd name="T88" fmla="*/ 1704 w 1948"/>
                  <a:gd name="T89" fmla="*/ 415 h 909"/>
                  <a:gd name="T90" fmla="*/ 1738 w 1948"/>
                  <a:gd name="T91" fmla="*/ 377 h 909"/>
                  <a:gd name="T92" fmla="*/ 1772 w 1948"/>
                  <a:gd name="T93" fmla="*/ 337 h 909"/>
                  <a:gd name="T94" fmla="*/ 1804 w 1948"/>
                  <a:gd name="T95" fmla="*/ 297 h 909"/>
                  <a:gd name="T96" fmla="*/ 1835 w 1948"/>
                  <a:gd name="T97" fmla="*/ 256 h 909"/>
                  <a:gd name="T98" fmla="*/ 1864 w 1948"/>
                  <a:gd name="T99" fmla="*/ 213 h 909"/>
                  <a:gd name="T100" fmla="*/ 1893 w 1948"/>
                  <a:gd name="T101" fmla="*/ 168 h 909"/>
                  <a:gd name="T102" fmla="*/ 1920 w 1948"/>
                  <a:gd name="T103" fmla="*/ 123 h 909"/>
                  <a:gd name="T104" fmla="*/ 1934 w 1948"/>
                  <a:gd name="T105" fmla="*/ 99 h 909"/>
                  <a:gd name="T106" fmla="*/ 1948 w 1948"/>
                  <a:gd name="T107" fmla="*/ 76 h 9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48" h="909">
                    <a:moveTo>
                      <a:pt x="1948" y="76"/>
                    </a:moveTo>
                    <a:lnTo>
                      <a:pt x="1948" y="0"/>
                    </a:lnTo>
                    <a:lnTo>
                      <a:pt x="0" y="0"/>
                    </a:lnTo>
                    <a:lnTo>
                      <a:pt x="0" y="909"/>
                    </a:lnTo>
                    <a:lnTo>
                      <a:pt x="502" y="909"/>
                    </a:lnTo>
                    <a:lnTo>
                      <a:pt x="533" y="905"/>
                    </a:lnTo>
                    <a:lnTo>
                      <a:pt x="566" y="903"/>
                    </a:lnTo>
                    <a:lnTo>
                      <a:pt x="628" y="897"/>
                    </a:lnTo>
                    <a:lnTo>
                      <a:pt x="689" y="889"/>
                    </a:lnTo>
                    <a:lnTo>
                      <a:pt x="719" y="885"/>
                    </a:lnTo>
                    <a:lnTo>
                      <a:pt x="750" y="881"/>
                    </a:lnTo>
                    <a:lnTo>
                      <a:pt x="779" y="875"/>
                    </a:lnTo>
                    <a:lnTo>
                      <a:pt x="809" y="870"/>
                    </a:lnTo>
                    <a:lnTo>
                      <a:pt x="838" y="864"/>
                    </a:lnTo>
                    <a:lnTo>
                      <a:pt x="868" y="859"/>
                    </a:lnTo>
                    <a:lnTo>
                      <a:pt x="896" y="852"/>
                    </a:lnTo>
                    <a:lnTo>
                      <a:pt x="924" y="846"/>
                    </a:lnTo>
                    <a:lnTo>
                      <a:pt x="952" y="839"/>
                    </a:lnTo>
                    <a:lnTo>
                      <a:pt x="981" y="833"/>
                    </a:lnTo>
                    <a:lnTo>
                      <a:pt x="1034" y="816"/>
                    </a:lnTo>
                    <a:lnTo>
                      <a:pt x="1086" y="799"/>
                    </a:lnTo>
                    <a:lnTo>
                      <a:pt x="1138" y="780"/>
                    </a:lnTo>
                    <a:lnTo>
                      <a:pt x="1190" y="761"/>
                    </a:lnTo>
                    <a:lnTo>
                      <a:pt x="1239" y="739"/>
                    </a:lnTo>
                    <a:lnTo>
                      <a:pt x="1263" y="727"/>
                    </a:lnTo>
                    <a:lnTo>
                      <a:pt x="1275" y="721"/>
                    </a:lnTo>
                    <a:lnTo>
                      <a:pt x="1288" y="717"/>
                    </a:lnTo>
                    <a:lnTo>
                      <a:pt x="1335" y="693"/>
                    </a:lnTo>
                    <a:lnTo>
                      <a:pt x="1382" y="669"/>
                    </a:lnTo>
                    <a:lnTo>
                      <a:pt x="1425" y="641"/>
                    </a:lnTo>
                    <a:lnTo>
                      <a:pt x="1468" y="612"/>
                    </a:lnTo>
                    <a:lnTo>
                      <a:pt x="1478" y="604"/>
                    </a:lnTo>
                    <a:lnTo>
                      <a:pt x="1488" y="597"/>
                    </a:lnTo>
                    <a:lnTo>
                      <a:pt x="1510" y="582"/>
                    </a:lnTo>
                    <a:lnTo>
                      <a:pt x="1520" y="574"/>
                    </a:lnTo>
                    <a:lnTo>
                      <a:pt x="1530" y="567"/>
                    </a:lnTo>
                    <a:lnTo>
                      <a:pt x="1552" y="552"/>
                    </a:lnTo>
                    <a:lnTo>
                      <a:pt x="1571" y="535"/>
                    </a:lnTo>
                    <a:lnTo>
                      <a:pt x="1581" y="527"/>
                    </a:lnTo>
                    <a:lnTo>
                      <a:pt x="1592" y="520"/>
                    </a:lnTo>
                    <a:lnTo>
                      <a:pt x="1630" y="486"/>
                    </a:lnTo>
                    <a:lnTo>
                      <a:pt x="1638" y="477"/>
                    </a:lnTo>
                    <a:lnTo>
                      <a:pt x="1648" y="468"/>
                    </a:lnTo>
                    <a:lnTo>
                      <a:pt x="1667" y="451"/>
                    </a:lnTo>
                    <a:lnTo>
                      <a:pt x="1704" y="415"/>
                    </a:lnTo>
                    <a:lnTo>
                      <a:pt x="1738" y="377"/>
                    </a:lnTo>
                    <a:lnTo>
                      <a:pt x="1772" y="337"/>
                    </a:lnTo>
                    <a:lnTo>
                      <a:pt x="1804" y="297"/>
                    </a:lnTo>
                    <a:lnTo>
                      <a:pt x="1835" y="256"/>
                    </a:lnTo>
                    <a:lnTo>
                      <a:pt x="1864" y="213"/>
                    </a:lnTo>
                    <a:lnTo>
                      <a:pt x="1893" y="168"/>
                    </a:lnTo>
                    <a:lnTo>
                      <a:pt x="1920" y="123"/>
                    </a:lnTo>
                    <a:lnTo>
                      <a:pt x="1934" y="99"/>
                    </a:lnTo>
                    <a:lnTo>
                      <a:pt x="1948" y="76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" name="Freeform 392"/>
              <p:cNvSpPr>
                <a:spLocks/>
              </p:cNvSpPr>
              <p:nvPr/>
            </p:nvSpPr>
            <p:spPr bwMode="auto">
              <a:xfrm>
                <a:off x="3327" y="2802"/>
                <a:ext cx="482" cy="278"/>
              </a:xfrm>
              <a:custGeom>
                <a:avLst/>
                <a:gdLst>
                  <a:gd name="T0" fmla="*/ 1446 w 1446"/>
                  <a:gd name="T1" fmla="*/ 833 h 833"/>
                  <a:gd name="T2" fmla="*/ 1446 w 1446"/>
                  <a:gd name="T3" fmla="*/ 0 h 833"/>
                  <a:gd name="T4" fmla="*/ 1432 w 1446"/>
                  <a:gd name="T5" fmla="*/ 23 h 833"/>
                  <a:gd name="T6" fmla="*/ 1418 w 1446"/>
                  <a:gd name="T7" fmla="*/ 47 h 833"/>
                  <a:gd name="T8" fmla="*/ 1391 w 1446"/>
                  <a:gd name="T9" fmla="*/ 92 h 833"/>
                  <a:gd name="T10" fmla="*/ 1362 w 1446"/>
                  <a:gd name="T11" fmla="*/ 137 h 833"/>
                  <a:gd name="T12" fmla="*/ 1333 w 1446"/>
                  <a:gd name="T13" fmla="*/ 180 h 833"/>
                  <a:gd name="T14" fmla="*/ 1302 w 1446"/>
                  <a:gd name="T15" fmla="*/ 221 h 833"/>
                  <a:gd name="T16" fmla="*/ 1270 w 1446"/>
                  <a:gd name="T17" fmla="*/ 261 h 833"/>
                  <a:gd name="T18" fmla="*/ 1236 w 1446"/>
                  <a:gd name="T19" fmla="*/ 301 h 833"/>
                  <a:gd name="T20" fmla="*/ 1202 w 1446"/>
                  <a:gd name="T21" fmla="*/ 339 h 833"/>
                  <a:gd name="T22" fmla="*/ 1165 w 1446"/>
                  <a:gd name="T23" fmla="*/ 375 h 833"/>
                  <a:gd name="T24" fmla="*/ 1146 w 1446"/>
                  <a:gd name="T25" fmla="*/ 392 h 833"/>
                  <a:gd name="T26" fmla="*/ 1136 w 1446"/>
                  <a:gd name="T27" fmla="*/ 401 h 833"/>
                  <a:gd name="T28" fmla="*/ 1128 w 1446"/>
                  <a:gd name="T29" fmla="*/ 410 h 833"/>
                  <a:gd name="T30" fmla="*/ 1090 w 1446"/>
                  <a:gd name="T31" fmla="*/ 444 h 833"/>
                  <a:gd name="T32" fmla="*/ 1079 w 1446"/>
                  <a:gd name="T33" fmla="*/ 451 h 833"/>
                  <a:gd name="T34" fmla="*/ 1069 w 1446"/>
                  <a:gd name="T35" fmla="*/ 459 h 833"/>
                  <a:gd name="T36" fmla="*/ 1050 w 1446"/>
                  <a:gd name="T37" fmla="*/ 476 h 833"/>
                  <a:gd name="T38" fmla="*/ 1028 w 1446"/>
                  <a:gd name="T39" fmla="*/ 491 h 833"/>
                  <a:gd name="T40" fmla="*/ 1018 w 1446"/>
                  <a:gd name="T41" fmla="*/ 498 h 833"/>
                  <a:gd name="T42" fmla="*/ 1008 w 1446"/>
                  <a:gd name="T43" fmla="*/ 506 h 833"/>
                  <a:gd name="T44" fmla="*/ 986 w 1446"/>
                  <a:gd name="T45" fmla="*/ 521 h 833"/>
                  <a:gd name="T46" fmla="*/ 976 w 1446"/>
                  <a:gd name="T47" fmla="*/ 528 h 833"/>
                  <a:gd name="T48" fmla="*/ 966 w 1446"/>
                  <a:gd name="T49" fmla="*/ 536 h 833"/>
                  <a:gd name="T50" fmla="*/ 923 w 1446"/>
                  <a:gd name="T51" fmla="*/ 565 h 833"/>
                  <a:gd name="T52" fmla="*/ 880 w 1446"/>
                  <a:gd name="T53" fmla="*/ 593 h 833"/>
                  <a:gd name="T54" fmla="*/ 833 w 1446"/>
                  <a:gd name="T55" fmla="*/ 617 h 833"/>
                  <a:gd name="T56" fmla="*/ 786 w 1446"/>
                  <a:gd name="T57" fmla="*/ 641 h 833"/>
                  <a:gd name="T58" fmla="*/ 773 w 1446"/>
                  <a:gd name="T59" fmla="*/ 645 h 833"/>
                  <a:gd name="T60" fmla="*/ 761 w 1446"/>
                  <a:gd name="T61" fmla="*/ 651 h 833"/>
                  <a:gd name="T62" fmla="*/ 737 w 1446"/>
                  <a:gd name="T63" fmla="*/ 663 h 833"/>
                  <a:gd name="T64" fmla="*/ 688 w 1446"/>
                  <a:gd name="T65" fmla="*/ 685 h 833"/>
                  <a:gd name="T66" fmla="*/ 636 w 1446"/>
                  <a:gd name="T67" fmla="*/ 704 h 833"/>
                  <a:gd name="T68" fmla="*/ 584 w 1446"/>
                  <a:gd name="T69" fmla="*/ 723 h 833"/>
                  <a:gd name="T70" fmla="*/ 532 w 1446"/>
                  <a:gd name="T71" fmla="*/ 740 h 833"/>
                  <a:gd name="T72" fmla="*/ 479 w 1446"/>
                  <a:gd name="T73" fmla="*/ 757 h 833"/>
                  <a:gd name="T74" fmla="*/ 450 w 1446"/>
                  <a:gd name="T75" fmla="*/ 763 h 833"/>
                  <a:gd name="T76" fmla="*/ 422 w 1446"/>
                  <a:gd name="T77" fmla="*/ 770 h 833"/>
                  <a:gd name="T78" fmla="*/ 394 w 1446"/>
                  <a:gd name="T79" fmla="*/ 776 h 833"/>
                  <a:gd name="T80" fmla="*/ 366 w 1446"/>
                  <a:gd name="T81" fmla="*/ 783 h 833"/>
                  <a:gd name="T82" fmla="*/ 336 w 1446"/>
                  <a:gd name="T83" fmla="*/ 788 h 833"/>
                  <a:gd name="T84" fmla="*/ 307 w 1446"/>
                  <a:gd name="T85" fmla="*/ 794 h 833"/>
                  <a:gd name="T86" fmla="*/ 277 w 1446"/>
                  <a:gd name="T87" fmla="*/ 799 h 833"/>
                  <a:gd name="T88" fmla="*/ 248 w 1446"/>
                  <a:gd name="T89" fmla="*/ 805 h 833"/>
                  <a:gd name="T90" fmla="*/ 217 w 1446"/>
                  <a:gd name="T91" fmla="*/ 809 h 833"/>
                  <a:gd name="T92" fmla="*/ 187 w 1446"/>
                  <a:gd name="T93" fmla="*/ 813 h 833"/>
                  <a:gd name="T94" fmla="*/ 126 w 1446"/>
                  <a:gd name="T95" fmla="*/ 821 h 833"/>
                  <a:gd name="T96" fmla="*/ 64 w 1446"/>
                  <a:gd name="T97" fmla="*/ 827 h 833"/>
                  <a:gd name="T98" fmla="*/ 31 w 1446"/>
                  <a:gd name="T99" fmla="*/ 829 h 833"/>
                  <a:gd name="T100" fmla="*/ 0 w 1446"/>
                  <a:gd name="T101" fmla="*/ 833 h 833"/>
                  <a:gd name="T102" fmla="*/ 1446 w 1446"/>
                  <a:gd name="T103" fmla="*/ 833 h 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46" h="833">
                    <a:moveTo>
                      <a:pt x="1446" y="833"/>
                    </a:moveTo>
                    <a:lnTo>
                      <a:pt x="1446" y="0"/>
                    </a:lnTo>
                    <a:lnTo>
                      <a:pt x="1432" y="23"/>
                    </a:lnTo>
                    <a:lnTo>
                      <a:pt x="1418" y="47"/>
                    </a:lnTo>
                    <a:lnTo>
                      <a:pt x="1391" y="92"/>
                    </a:lnTo>
                    <a:lnTo>
                      <a:pt x="1362" y="137"/>
                    </a:lnTo>
                    <a:lnTo>
                      <a:pt x="1333" y="180"/>
                    </a:lnTo>
                    <a:lnTo>
                      <a:pt x="1302" y="221"/>
                    </a:lnTo>
                    <a:lnTo>
                      <a:pt x="1270" y="261"/>
                    </a:lnTo>
                    <a:lnTo>
                      <a:pt x="1236" y="301"/>
                    </a:lnTo>
                    <a:lnTo>
                      <a:pt x="1202" y="339"/>
                    </a:lnTo>
                    <a:lnTo>
                      <a:pt x="1165" y="375"/>
                    </a:lnTo>
                    <a:lnTo>
                      <a:pt x="1146" y="392"/>
                    </a:lnTo>
                    <a:lnTo>
                      <a:pt x="1136" y="401"/>
                    </a:lnTo>
                    <a:lnTo>
                      <a:pt x="1128" y="410"/>
                    </a:lnTo>
                    <a:lnTo>
                      <a:pt x="1090" y="444"/>
                    </a:lnTo>
                    <a:lnTo>
                      <a:pt x="1079" y="451"/>
                    </a:lnTo>
                    <a:lnTo>
                      <a:pt x="1069" y="459"/>
                    </a:lnTo>
                    <a:lnTo>
                      <a:pt x="1050" y="476"/>
                    </a:lnTo>
                    <a:lnTo>
                      <a:pt x="1028" y="491"/>
                    </a:lnTo>
                    <a:lnTo>
                      <a:pt x="1018" y="498"/>
                    </a:lnTo>
                    <a:lnTo>
                      <a:pt x="1008" y="506"/>
                    </a:lnTo>
                    <a:lnTo>
                      <a:pt x="986" y="521"/>
                    </a:lnTo>
                    <a:lnTo>
                      <a:pt x="976" y="528"/>
                    </a:lnTo>
                    <a:lnTo>
                      <a:pt x="966" y="536"/>
                    </a:lnTo>
                    <a:lnTo>
                      <a:pt x="923" y="565"/>
                    </a:lnTo>
                    <a:lnTo>
                      <a:pt x="880" y="593"/>
                    </a:lnTo>
                    <a:lnTo>
                      <a:pt x="833" y="617"/>
                    </a:lnTo>
                    <a:lnTo>
                      <a:pt x="786" y="641"/>
                    </a:lnTo>
                    <a:lnTo>
                      <a:pt x="773" y="645"/>
                    </a:lnTo>
                    <a:lnTo>
                      <a:pt x="761" y="651"/>
                    </a:lnTo>
                    <a:lnTo>
                      <a:pt x="737" y="663"/>
                    </a:lnTo>
                    <a:lnTo>
                      <a:pt x="688" y="685"/>
                    </a:lnTo>
                    <a:lnTo>
                      <a:pt x="636" y="704"/>
                    </a:lnTo>
                    <a:lnTo>
                      <a:pt x="584" y="723"/>
                    </a:lnTo>
                    <a:lnTo>
                      <a:pt x="532" y="740"/>
                    </a:lnTo>
                    <a:lnTo>
                      <a:pt x="479" y="757"/>
                    </a:lnTo>
                    <a:lnTo>
                      <a:pt x="450" y="763"/>
                    </a:lnTo>
                    <a:lnTo>
                      <a:pt x="422" y="770"/>
                    </a:lnTo>
                    <a:lnTo>
                      <a:pt x="394" y="776"/>
                    </a:lnTo>
                    <a:lnTo>
                      <a:pt x="366" y="783"/>
                    </a:lnTo>
                    <a:lnTo>
                      <a:pt x="336" y="788"/>
                    </a:lnTo>
                    <a:lnTo>
                      <a:pt x="307" y="794"/>
                    </a:lnTo>
                    <a:lnTo>
                      <a:pt x="277" y="799"/>
                    </a:lnTo>
                    <a:lnTo>
                      <a:pt x="248" y="805"/>
                    </a:lnTo>
                    <a:lnTo>
                      <a:pt x="217" y="809"/>
                    </a:lnTo>
                    <a:lnTo>
                      <a:pt x="187" y="813"/>
                    </a:lnTo>
                    <a:lnTo>
                      <a:pt x="126" y="821"/>
                    </a:lnTo>
                    <a:lnTo>
                      <a:pt x="64" y="827"/>
                    </a:lnTo>
                    <a:lnTo>
                      <a:pt x="31" y="829"/>
                    </a:lnTo>
                    <a:lnTo>
                      <a:pt x="0" y="833"/>
                    </a:lnTo>
                    <a:lnTo>
                      <a:pt x="1446" y="833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" name="Freeform 393"/>
              <p:cNvSpPr>
                <a:spLocks/>
              </p:cNvSpPr>
              <p:nvPr/>
            </p:nvSpPr>
            <p:spPr bwMode="auto">
              <a:xfrm>
                <a:off x="3160" y="2777"/>
                <a:ext cx="649" cy="303"/>
              </a:xfrm>
              <a:custGeom>
                <a:avLst/>
                <a:gdLst>
                  <a:gd name="T0" fmla="*/ 1948 w 1948"/>
                  <a:gd name="T1" fmla="*/ 0 h 909"/>
                  <a:gd name="T2" fmla="*/ 0 w 1948"/>
                  <a:gd name="T3" fmla="*/ 0 h 909"/>
                  <a:gd name="T4" fmla="*/ 0 w 1948"/>
                  <a:gd name="T5" fmla="*/ 909 h 909"/>
                  <a:gd name="T6" fmla="*/ 502 w 1948"/>
                  <a:gd name="T7" fmla="*/ 909 h 909"/>
                  <a:gd name="T8" fmla="*/ 1948 w 1948"/>
                  <a:gd name="T9" fmla="*/ 909 h 909"/>
                  <a:gd name="T10" fmla="*/ 1948 w 1948"/>
                  <a:gd name="T11" fmla="*/ 76 h 909"/>
                  <a:gd name="T12" fmla="*/ 1948 w 1948"/>
                  <a:gd name="T13" fmla="*/ 0 h 9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48" h="909">
                    <a:moveTo>
                      <a:pt x="1948" y="0"/>
                    </a:moveTo>
                    <a:lnTo>
                      <a:pt x="0" y="0"/>
                    </a:lnTo>
                    <a:lnTo>
                      <a:pt x="0" y="909"/>
                    </a:lnTo>
                    <a:lnTo>
                      <a:pt x="502" y="909"/>
                    </a:lnTo>
                    <a:lnTo>
                      <a:pt x="1948" y="909"/>
                    </a:lnTo>
                    <a:lnTo>
                      <a:pt x="1948" y="76"/>
                    </a:lnTo>
                    <a:lnTo>
                      <a:pt x="194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6" name="Freeform 394"/>
              <p:cNvSpPr>
                <a:spLocks/>
              </p:cNvSpPr>
              <p:nvPr/>
            </p:nvSpPr>
            <p:spPr bwMode="auto">
              <a:xfrm>
                <a:off x="3205" y="2888"/>
                <a:ext cx="452" cy="21"/>
              </a:xfrm>
              <a:custGeom>
                <a:avLst/>
                <a:gdLst>
                  <a:gd name="T0" fmla="*/ 1357 w 1357"/>
                  <a:gd name="T1" fmla="*/ 33 h 62"/>
                  <a:gd name="T2" fmla="*/ 1357 w 1357"/>
                  <a:gd name="T3" fmla="*/ 13 h 62"/>
                  <a:gd name="T4" fmla="*/ 902 w 1357"/>
                  <a:gd name="T5" fmla="*/ 0 h 62"/>
                  <a:gd name="T6" fmla="*/ 205 w 1357"/>
                  <a:gd name="T7" fmla="*/ 24 h 62"/>
                  <a:gd name="T8" fmla="*/ 7 w 1357"/>
                  <a:gd name="T9" fmla="*/ 42 h 62"/>
                  <a:gd name="T10" fmla="*/ 2 w 1357"/>
                  <a:gd name="T11" fmla="*/ 43 h 62"/>
                  <a:gd name="T12" fmla="*/ 0 w 1357"/>
                  <a:gd name="T13" fmla="*/ 43 h 62"/>
                  <a:gd name="T14" fmla="*/ 2 w 1357"/>
                  <a:gd name="T15" fmla="*/ 62 h 62"/>
                  <a:gd name="T16" fmla="*/ 5 w 1357"/>
                  <a:gd name="T17" fmla="*/ 62 h 62"/>
                  <a:gd name="T18" fmla="*/ 11 w 1357"/>
                  <a:gd name="T19" fmla="*/ 62 h 62"/>
                  <a:gd name="T20" fmla="*/ 20 w 1357"/>
                  <a:gd name="T21" fmla="*/ 62 h 62"/>
                  <a:gd name="T22" fmla="*/ 282 w 1357"/>
                  <a:gd name="T23" fmla="*/ 39 h 62"/>
                  <a:gd name="T24" fmla="*/ 1027 w 1357"/>
                  <a:gd name="T25" fmla="*/ 21 h 62"/>
                  <a:gd name="T26" fmla="*/ 1357 w 1357"/>
                  <a:gd name="T27" fmla="*/ 3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57" h="62">
                    <a:moveTo>
                      <a:pt x="1357" y="33"/>
                    </a:moveTo>
                    <a:lnTo>
                      <a:pt x="1357" y="13"/>
                    </a:lnTo>
                    <a:lnTo>
                      <a:pt x="902" y="0"/>
                    </a:lnTo>
                    <a:lnTo>
                      <a:pt x="205" y="24"/>
                    </a:lnTo>
                    <a:lnTo>
                      <a:pt x="7" y="42"/>
                    </a:lnTo>
                    <a:lnTo>
                      <a:pt x="2" y="43"/>
                    </a:lnTo>
                    <a:lnTo>
                      <a:pt x="0" y="43"/>
                    </a:lnTo>
                    <a:lnTo>
                      <a:pt x="2" y="62"/>
                    </a:lnTo>
                    <a:lnTo>
                      <a:pt x="5" y="62"/>
                    </a:lnTo>
                    <a:lnTo>
                      <a:pt x="11" y="62"/>
                    </a:lnTo>
                    <a:lnTo>
                      <a:pt x="20" y="62"/>
                    </a:lnTo>
                    <a:lnTo>
                      <a:pt x="282" y="39"/>
                    </a:lnTo>
                    <a:lnTo>
                      <a:pt x="1027" y="21"/>
                    </a:lnTo>
                    <a:lnTo>
                      <a:pt x="1357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7" name="Freeform 395"/>
              <p:cNvSpPr>
                <a:spLocks/>
              </p:cNvSpPr>
              <p:nvPr/>
            </p:nvSpPr>
            <p:spPr bwMode="auto">
              <a:xfrm>
                <a:off x="3210" y="2953"/>
                <a:ext cx="447" cy="20"/>
              </a:xfrm>
              <a:custGeom>
                <a:avLst/>
                <a:gdLst>
                  <a:gd name="T0" fmla="*/ 1336 w 1339"/>
                  <a:gd name="T1" fmla="*/ 28 h 60"/>
                  <a:gd name="T2" fmla="*/ 1339 w 1339"/>
                  <a:gd name="T3" fmla="*/ 6 h 60"/>
                  <a:gd name="T4" fmla="*/ 844 w 1339"/>
                  <a:gd name="T5" fmla="*/ 0 h 60"/>
                  <a:gd name="T6" fmla="*/ 468 w 1339"/>
                  <a:gd name="T7" fmla="*/ 11 h 60"/>
                  <a:gd name="T8" fmla="*/ 36 w 1339"/>
                  <a:gd name="T9" fmla="*/ 39 h 60"/>
                  <a:gd name="T10" fmla="*/ 21 w 1339"/>
                  <a:gd name="T11" fmla="*/ 40 h 60"/>
                  <a:gd name="T12" fmla="*/ 9 w 1339"/>
                  <a:gd name="T13" fmla="*/ 40 h 60"/>
                  <a:gd name="T14" fmla="*/ 1 w 1339"/>
                  <a:gd name="T15" fmla="*/ 41 h 60"/>
                  <a:gd name="T16" fmla="*/ 0 w 1339"/>
                  <a:gd name="T17" fmla="*/ 41 h 60"/>
                  <a:gd name="T18" fmla="*/ 1 w 1339"/>
                  <a:gd name="T19" fmla="*/ 60 h 60"/>
                  <a:gd name="T20" fmla="*/ 4 w 1339"/>
                  <a:gd name="T21" fmla="*/ 60 h 60"/>
                  <a:gd name="T22" fmla="*/ 10 w 1339"/>
                  <a:gd name="T23" fmla="*/ 59 h 60"/>
                  <a:gd name="T24" fmla="*/ 24 w 1339"/>
                  <a:gd name="T25" fmla="*/ 59 h 60"/>
                  <a:gd name="T26" fmla="*/ 327 w 1339"/>
                  <a:gd name="T27" fmla="*/ 39 h 60"/>
                  <a:gd name="T28" fmla="*/ 844 w 1339"/>
                  <a:gd name="T29" fmla="*/ 20 h 60"/>
                  <a:gd name="T30" fmla="*/ 1336 w 1339"/>
                  <a:gd name="T31" fmla="*/ 2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39" h="60">
                    <a:moveTo>
                      <a:pt x="1336" y="28"/>
                    </a:moveTo>
                    <a:lnTo>
                      <a:pt x="1339" y="6"/>
                    </a:lnTo>
                    <a:lnTo>
                      <a:pt x="844" y="0"/>
                    </a:lnTo>
                    <a:lnTo>
                      <a:pt x="468" y="11"/>
                    </a:lnTo>
                    <a:lnTo>
                      <a:pt x="36" y="39"/>
                    </a:lnTo>
                    <a:lnTo>
                      <a:pt x="21" y="40"/>
                    </a:lnTo>
                    <a:lnTo>
                      <a:pt x="9" y="40"/>
                    </a:lnTo>
                    <a:lnTo>
                      <a:pt x="1" y="41"/>
                    </a:lnTo>
                    <a:lnTo>
                      <a:pt x="0" y="41"/>
                    </a:lnTo>
                    <a:lnTo>
                      <a:pt x="1" y="60"/>
                    </a:lnTo>
                    <a:lnTo>
                      <a:pt x="4" y="60"/>
                    </a:lnTo>
                    <a:lnTo>
                      <a:pt x="10" y="59"/>
                    </a:lnTo>
                    <a:lnTo>
                      <a:pt x="24" y="59"/>
                    </a:lnTo>
                    <a:lnTo>
                      <a:pt x="327" y="39"/>
                    </a:lnTo>
                    <a:lnTo>
                      <a:pt x="844" y="20"/>
                    </a:lnTo>
                    <a:lnTo>
                      <a:pt x="1336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" name="Freeform 396"/>
              <p:cNvSpPr>
                <a:spLocks/>
              </p:cNvSpPr>
              <p:nvPr/>
            </p:nvSpPr>
            <p:spPr bwMode="auto">
              <a:xfrm>
                <a:off x="3180" y="2807"/>
                <a:ext cx="90" cy="18"/>
              </a:xfrm>
              <a:custGeom>
                <a:avLst/>
                <a:gdLst>
                  <a:gd name="T0" fmla="*/ 272 w 272"/>
                  <a:gd name="T1" fmla="*/ 41 h 55"/>
                  <a:gd name="T2" fmla="*/ 272 w 272"/>
                  <a:gd name="T3" fmla="*/ 0 h 55"/>
                  <a:gd name="T4" fmla="*/ 8 w 272"/>
                  <a:gd name="T5" fmla="*/ 13 h 55"/>
                  <a:gd name="T6" fmla="*/ 3 w 272"/>
                  <a:gd name="T7" fmla="*/ 16 h 55"/>
                  <a:gd name="T8" fmla="*/ 0 w 272"/>
                  <a:gd name="T9" fmla="*/ 16 h 55"/>
                  <a:gd name="T10" fmla="*/ 5 w 272"/>
                  <a:gd name="T11" fmla="*/ 55 h 55"/>
                  <a:gd name="T12" fmla="*/ 6 w 272"/>
                  <a:gd name="T13" fmla="*/ 55 h 55"/>
                  <a:gd name="T14" fmla="*/ 12 w 272"/>
                  <a:gd name="T15" fmla="*/ 54 h 55"/>
                  <a:gd name="T16" fmla="*/ 20 w 272"/>
                  <a:gd name="T17" fmla="*/ 54 h 55"/>
                  <a:gd name="T18" fmla="*/ 272 w 272"/>
                  <a:gd name="T19" fmla="*/ 4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2" h="55">
                    <a:moveTo>
                      <a:pt x="272" y="41"/>
                    </a:moveTo>
                    <a:lnTo>
                      <a:pt x="272" y="0"/>
                    </a:lnTo>
                    <a:lnTo>
                      <a:pt x="8" y="13"/>
                    </a:lnTo>
                    <a:lnTo>
                      <a:pt x="3" y="16"/>
                    </a:lnTo>
                    <a:lnTo>
                      <a:pt x="0" y="16"/>
                    </a:lnTo>
                    <a:lnTo>
                      <a:pt x="5" y="55"/>
                    </a:lnTo>
                    <a:lnTo>
                      <a:pt x="6" y="55"/>
                    </a:lnTo>
                    <a:lnTo>
                      <a:pt x="12" y="54"/>
                    </a:lnTo>
                    <a:lnTo>
                      <a:pt x="20" y="54"/>
                    </a:lnTo>
                    <a:lnTo>
                      <a:pt x="272" y="4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" name="Freeform 397"/>
              <p:cNvSpPr>
                <a:spLocks/>
              </p:cNvSpPr>
              <p:nvPr/>
            </p:nvSpPr>
            <p:spPr bwMode="auto">
              <a:xfrm>
                <a:off x="3181" y="2827"/>
                <a:ext cx="90" cy="18"/>
              </a:xfrm>
              <a:custGeom>
                <a:avLst/>
                <a:gdLst>
                  <a:gd name="T0" fmla="*/ 2 w 271"/>
                  <a:gd name="T1" fmla="*/ 16 h 54"/>
                  <a:gd name="T2" fmla="*/ 0 w 271"/>
                  <a:gd name="T3" fmla="*/ 16 h 54"/>
                  <a:gd name="T4" fmla="*/ 4 w 271"/>
                  <a:gd name="T5" fmla="*/ 54 h 54"/>
                  <a:gd name="T6" fmla="*/ 6 w 271"/>
                  <a:gd name="T7" fmla="*/ 54 h 54"/>
                  <a:gd name="T8" fmla="*/ 11 w 271"/>
                  <a:gd name="T9" fmla="*/ 54 h 54"/>
                  <a:gd name="T10" fmla="*/ 19 w 271"/>
                  <a:gd name="T11" fmla="*/ 54 h 54"/>
                  <a:gd name="T12" fmla="*/ 30 w 271"/>
                  <a:gd name="T13" fmla="*/ 52 h 54"/>
                  <a:gd name="T14" fmla="*/ 270 w 271"/>
                  <a:gd name="T15" fmla="*/ 41 h 54"/>
                  <a:gd name="T16" fmla="*/ 271 w 271"/>
                  <a:gd name="T17" fmla="*/ 0 h 54"/>
                  <a:gd name="T18" fmla="*/ 158 w 271"/>
                  <a:gd name="T19" fmla="*/ 1 h 54"/>
                  <a:gd name="T20" fmla="*/ 16 w 271"/>
                  <a:gd name="T21" fmla="*/ 13 h 54"/>
                  <a:gd name="T22" fmla="*/ 8 w 271"/>
                  <a:gd name="T23" fmla="*/ 13 h 54"/>
                  <a:gd name="T24" fmla="*/ 2 w 271"/>
                  <a:gd name="T25" fmla="*/ 1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1" h="54">
                    <a:moveTo>
                      <a:pt x="2" y="16"/>
                    </a:moveTo>
                    <a:lnTo>
                      <a:pt x="0" y="16"/>
                    </a:lnTo>
                    <a:lnTo>
                      <a:pt x="4" y="54"/>
                    </a:lnTo>
                    <a:lnTo>
                      <a:pt x="6" y="54"/>
                    </a:lnTo>
                    <a:lnTo>
                      <a:pt x="11" y="54"/>
                    </a:lnTo>
                    <a:lnTo>
                      <a:pt x="19" y="54"/>
                    </a:lnTo>
                    <a:lnTo>
                      <a:pt x="30" y="52"/>
                    </a:lnTo>
                    <a:lnTo>
                      <a:pt x="270" y="41"/>
                    </a:lnTo>
                    <a:lnTo>
                      <a:pt x="271" y="0"/>
                    </a:lnTo>
                    <a:lnTo>
                      <a:pt x="158" y="1"/>
                    </a:lnTo>
                    <a:lnTo>
                      <a:pt x="16" y="13"/>
                    </a:lnTo>
                    <a:lnTo>
                      <a:pt x="8" y="13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" name="Freeform 398"/>
              <p:cNvSpPr>
                <a:spLocks/>
              </p:cNvSpPr>
              <p:nvPr/>
            </p:nvSpPr>
            <p:spPr bwMode="auto">
              <a:xfrm>
                <a:off x="3181" y="2846"/>
                <a:ext cx="69" cy="18"/>
              </a:xfrm>
              <a:custGeom>
                <a:avLst/>
                <a:gdLst>
                  <a:gd name="T0" fmla="*/ 4 w 208"/>
                  <a:gd name="T1" fmla="*/ 14 h 55"/>
                  <a:gd name="T2" fmla="*/ 0 w 208"/>
                  <a:gd name="T3" fmla="*/ 14 h 55"/>
                  <a:gd name="T4" fmla="*/ 6 w 208"/>
                  <a:gd name="T5" fmla="*/ 55 h 55"/>
                  <a:gd name="T6" fmla="*/ 10 w 208"/>
                  <a:gd name="T7" fmla="*/ 55 h 55"/>
                  <a:gd name="T8" fmla="*/ 208 w 208"/>
                  <a:gd name="T9" fmla="*/ 39 h 55"/>
                  <a:gd name="T10" fmla="*/ 208 w 208"/>
                  <a:gd name="T11" fmla="*/ 0 h 55"/>
                  <a:gd name="T12" fmla="*/ 35 w 208"/>
                  <a:gd name="T13" fmla="*/ 10 h 55"/>
                  <a:gd name="T14" fmla="*/ 4 w 208"/>
                  <a:gd name="T15" fmla="*/ 1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8" h="55">
                    <a:moveTo>
                      <a:pt x="4" y="14"/>
                    </a:moveTo>
                    <a:lnTo>
                      <a:pt x="0" y="14"/>
                    </a:lnTo>
                    <a:lnTo>
                      <a:pt x="6" y="55"/>
                    </a:lnTo>
                    <a:lnTo>
                      <a:pt x="10" y="55"/>
                    </a:lnTo>
                    <a:lnTo>
                      <a:pt x="208" y="39"/>
                    </a:lnTo>
                    <a:lnTo>
                      <a:pt x="208" y="0"/>
                    </a:lnTo>
                    <a:lnTo>
                      <a:pt x="35" y="10"/>
                    </a:lnTo>
                    <a:lnTo>
                      <a:pt x="4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" name="Freeform 399"/>
              <p:cNvSpPr>
                <a:spLocks/>
              </p:cNvSpPr>
              <p:nvPr/>
            </p:nvSpPr>
            <p:spPr bwMode="auto">
              <a:xfrm>
                <a:off x="3199" y="3041"/>
                <a:ext cx="110" cy="9"/>
              </a:xfrm>
              <a:custGeom>
                <a:avLst/>
                <a:gdLst>
                  <a:gd name="T0" fmla="*/ 0 w 331"/>
                  <a:gd name="T1" fmla="*/ 11 h 27"/>
                  <a:gd name="T2" fmla="*/ 1 w 331"/>
                  <a:gd name="T3" fmla="*/ 27 h 27"/>
                  <a:gd name="T4" fmla="*/ 331 w 331"/>
                  <a:gd name="T5" fmla="*/ 15 h 27"/>
                  <a:gd name="T6" fmla="*/ 331 w 331"/>
                  <a:gd name="T7" fmla="*/ 0 h 27"/>
                  <a:gd name="T8" fmla="*/ 0 w 331"/>
                  <a:gd name="T9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1" h="27">
                    <a:moveTo>
                      <a:pt x="0" y="11"/>
                    </a:moveTo>
                    <a:lnTo>
                      <a:pt x="1" y="27"/>
                    </a:lnTo>
                    <a:lnTo>
                      <a:pt x="331" y="15"/>
                    </a:lnTo>
                    <a:lnTo>
                      <a:pt x="331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" name="Freeform 400"/>
              <p:cNvSpPr>
                <a:spLocks/>
              </p:cNvSpPr>
              <p:nvPr/>
            </p:nvSpPr>
            <p:spPr bwMode="auto">
              <a:xfrm>
                <a:off x="3580" y="3035"/>
                <a:ext cx="203" cy="10"/>
              </a:xfrm>
              <a:custGeom>
                <a:avLst/>
                <a:gdLst>
                  <a:gd name="T0" fmla="*/ 606 w 609"/>
                  <a:gd name="T1" fmla="*/ 31 h 31"/>
                  <a:gd name="T2" fmla="*/ 609 w 609"/>
                  <a:gd name="T3" fmla="*/ 12 h 31"/>
                  <a:gd name="T4" fmla="*/ 322 w 609"/>
                  <a:gd name="T5" fmla="*/ 0 h 31"/>
                  <a:gd name="T6" fmla="*/ 20 w 609"/>
                  <a:gd name="T7" fmla="*/ 2 h 31"/>
                  <a:gd name="T8" fmla="*/ 6 w 609"/>
                  <a:gd name="T9" fmla="*/ 5 h 31"/>
                  <a:gd name="T10" fmla="*/ 0 w 609"/>
                  <a:gd name="T11" fmla="*/ 5 h 31"/>
                  <a:gd name="T12" fmla="*/ 3 w 609"/>
                  <a:gd name="T13" fmla="*/ 24 h 31"/>
                  <a:gd name="T14" fmla="*/ 180 w 609"/>
                  <a:gd name="T15" fmla="*/ 22 h 31"/>
                  <a:gd name="T16" fmla="*/ 606 w 609"/>
                  <a:gd name="T1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9" h="31">
                    <a:moveTo>
                      <a:pt x="606" y="31"/>
                    </a:moveTo>
                    <a:lnTo>
                      <a:pt x="609" y="12"/>
                    </a:lnTo>
                    <a:lnTo>
                      <a:pt x="322" y="0"/>
                    </a:lnTo>
                    <a:lnTo>
                      <a:pt x="20" y="2"/>
                    </a:lnTo>
                    <a:lnTo>
                      <a:pt x="6" y="5"/>
                    </a:lnTo>
                    <a:lnTo>
                      <a:pt x="0" y="5"/>
                    </a:lnTo>
                    <a:lnTo>
                      <a:pt x="3" y="24"/>
                    </a:lnTo>
                    <a:lnTo>
                      <a:pt x="180" y="22"/>
                    </a:lnTo>
                    <a:lnTo>
                      <a:pt x="606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" name="Freeform 401"/>
              <p:cNvSpPr>
                <a:spLocks/>
              </p:cNvSpPr>
              <p:nvPr/>
            </p:nvSpPr>
            <p:spPr bwMode="auto">
              <a:xfrm>
                <a:off x="3597" y="2829"/>
                <a:ext cx="160" cy="13"/>
              </a:xfrm>
              <a:custGeom>
                <a:avLst/>
                <a:gdLst>
                  <a:gd name="T0" fmla="*/ 0 w 478"/>
                  <a:gd name="T1" fmla="*/ 0 h 39"/>
                  <a:gd name="T2" fmla="*/ 0 w 478"/>
                  <a:gd name="T3" fmla="*/ 19 h 39"/>
                  <a:gd name="T4" fmla="*/ 431 w 478"/>
                  <a:gd name="T5" fmla="*/ 34 h 39"/>
                  <a:gd name="T6" fmla="*/ 472 w 478"/>
                  <a:gd name="T7" fmla="*/ 39 h 39"/>
                  <a:gd name="T8" fmla="*/ 478 w 478"/>
                  <a:gd name="T9" fmla="*/ 19 h 39"/>
                  <a:gd name="T10" fmla="*/ 436 w 478"/>
                  <a:gd name="T11" fmla="*/ 13 h 39"/>
                  <a:gd name="T12" fmla="*/ 0 w 478"/>
                  <a:gd name="T13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9">
                    <a:moveTo>
                      <a:pt x="0" y="0"/>
                    </a:moveTo>
                    <a:lnTo>
                      <a:pt x="0" y="19"/>
                    </a:lnTo>
                    <a:lnTo>
                      <a:pt x="431" y="34"/>
                    </a:lnTo>
                    <a:lnTo>
                      <a:pt x="472" y="39"/>
                    </a:lnTo>
                    <a:lnTo>
                      <a:pt x="478" y="19"/>
                    </a:lnTo>
                    <a:lnTo>
                      <a:pt x="436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" name="Freeform 402"/>
              <p:cNvSpPr>
                <a:spLocks/>
              </p:cNvSpPr>
              <p:nvPr/>
            </p:nvSpPr>
            <p:spPr bwMode="auto">
              <a:xfrm>
                <a:off x="3271" y="2847"/>
                <a:ext cx="40" cy="50"/>
              </a:xfrm>
              <a:custGeom>
                <a:avLst/>
                <a:gdLst>
                  <a:gd name="T0" fmla="*/ 120 w 122"/>
                  <a:gd name="T1" fmla="*/ 23 h 152"/>
                  <a:gd name="T2" fmla="*/ 122 w 122"/>
                  <a:gd name="T3" fmla="*/ 11 h 152"/>
                  <a:gd name="T4" fmla="*/ 122 w 122"/>
                  <a:gd name="T5" fmla="*/ 7 h 152"/>
                  <a:gd name="T6" fmla="*/ 120 w 122"/>
                  <a:gd name="T7" fmla="*/ 2 h 152"/>
                  <a:gd name="T8" fmla="*/ 116 w 122"/>
                  <a:gd name="T9" fmla="*/ 0 h 152"/>
                  <a:gd name="T10" fmla="*/ 113 w 122"/>
                  <a:gd name="T11" fmla="*/ 0 h 152"/>
                  <a:gd name="T12" fmla="*/ 97 w 122"/>
                  <a:gd name="T13" fmla="*/ 8 h 152"/>
                  <a:gd name="T14" fmla="*/ 60 w 122"/>
                  <a:gd name="T15" fmla="*/ 40 h 152"/>
                  <a:gd name="T16" fmla="*/ 18 w 122"/>
                  <a:gd name="T17" fmla="*/ 91 h 152"/>
                  <a:gd name="T18" fmla="*/ 24 w 122"/>
                  <a:gd name="T19" fmla="*/ 58 h 152"/>
                  <a:gd name="T20" fmla="*/ 21 w 122"/>
                  <a:gd name="T21" fmla="*/ 55 h 152"/>
                  <a:gd name="T22" fmla="*/ 20 w 122"/>
                  <a:gd name="T23" fmla="*/ 53 h 152"/>
                  <a:gd name="T24" fmla="*/ 18 w 122"/>
                  <a:gd name="T25" fmla="*/ 52 h 152"/>
                  <a:gd name="T26" fmla="*/ 15 w 122"/>
                  <a:gd name="T27" fmla="*/ 53 h 152"/>
                  <a:gd name="T28" fmla="*/ 0 w 122"/>
                  <a:gd name="T29" fmla="*/ 119 h 152"/>
                  <a:gd name="T30" fmla="*/ 0 w 122"/>
                  <a:gd name="T31" fmla="*/ 122 h 152"/>
                  <a:gd name="T32" fmla="*/ 2 w 122"/>
                  <a:gd name="T33" fmla="*/ 127 h 152"/>
                  <a:gd name="T34" fmla="*/ 6 w 122"/>
                  <a:gd name="T35" fmla="*/ 130 h 152"/>
                  <a:gd name="T36" fmla="*/ 9 w 122"/>
                  <a:gd name="T37" fmla="*/ 128 h 152"/>
                  <a:gd name="T38" fmla="*/ 53 w 122"/>
                  <a:gd name="T39" fmla="*/ 71 h 152"/>
                  <a:gd name="T40" fmla="*/ 104 w 122"/>
                  <a:gd name="T41" fmla="*/ 23 h 152"/>
                  <a:gd name="T42" fmla="*/ 101 w 122"/>
                  <a:gd name="T43" fmla="*/ 30 h 152"/>
                  <a:gd name="T44" fmla="*/ 95 w 122"/>
                  <a:gd name="T45" fmla="*/ 38 h 152"/>
                  <a:gd name="T46" fmla="*/ 68 w 122"/>
                  <a:gd name="T47" fmla="*/ 67 h 152"/>
                  <a:gd name="T48" fmla="*/ 60 w 122"/>
                  <a:gd name="T49" fmla="*/ 73 h 152"/>
                  <a:gd name="T50" fmla="*/ 54 w 122"/>
                  <a:gd name="T51" fmla="*/ 80 h 152"/>
                  <a:gd name="T52" fmla="*/ 54 w 122"/>
                  <a:gd name="T53" fmla="*/ 83 h 152"/>
                  <a:gd name="T54" fmla="*/ 59 w 122"/>
                  <a:gd name="T55" fmla="*/ 89 h 152"/>
                  <a:gd name="T56" fmla="*/ 62 w 122"/>
                  <a:gd name="T57" fmla="*/ 90 h 152"/>
                  <a:gd name="T58" fmla="*/ 75 w 122"/>
                  <a:gd name="T59" fmla="*/ 91 h 152"/>
                  <a:gd name="T60" fmla="*/ 85 w 122"/>
                  <a:gd name="T61" fmla="*/ 96 h 152"/>
                  <a:gd name="T62" fmla="*/ 87 w 122"/>
                  <a:gd name="T63" fmla="*/ 101 h 152"/>
                  <a:gd name="T64" fmla="*/ 90 w 122"/>
                  <a:gd name="T65" fmla="*/ 109 h 152"/>
                  <a:gd name="T66" fmla="*/ 81 w 122"/>
                  <a:gd name="T67" fmla="*/ 128 h 152"/>
                  <a:gd name="T68" fmla="*/ 71 w 122"/>
                  <a:gd name="T69" fmla="*/ 144 h 152"/>
                  <a:gd name="T70" fmla="*/ 71 w 122"/>
                  <a:gd name="T71" fmla="*/ 146 h 152"/>
                  <a:gd name="T72" fmla="*/ 72 w 122"/>
                  <a:gd name="T73" fmla="*/ 149 h 152"/>
                  <a:gd name="T74" fmla="*/ 74 w 122"/>
                  <a:gd name="T75" fmla="*/ 152 h 152"/>
                  <a:gd name="T76" fmla="*/ 78 w 122"/>
                  <a:gd name="T77" fmla="*/ 152 h 152"/>
                  <a:gd name="T78" fmla="*/ 93 w 122"/>
                  <a:gd name="T79" fmla="*/ 133 h 152"/>
                  <a:gd name="T80" fmla="*/ 99 w 122"/>
                  <a:gd name="T81" fmla="*/ 110 h 152"/>
                  <a:gd name="T82" fmla="*/ 91 w 122"/>
                  <a:gd name="T83" fmla="*/ 92 h 152"/>
                  <a:gd name="T84" fmla="*/ 73 w 122"/>
                  <a:gd name="T85" fmla="*/ 82 h 152"/>
                  <a:gd name="T86" fmla="*/ 90 w 122"/>
                  <a:gd name="T87" fmla="*/ 67 h 152"/>
                  <a:gd name="T88" fmla="*/ 110 w 122"/>
                  <a:gd name="T89" fmla="*/ 42 h 152"/>
                  <a:gd name="T90" fmla="*/ 116 w 122"/>
                  <a:gd name="T91" fmla="*/ 32 h 152"/>
                  <a:gd name="T92" fmla="*/ 120 w 122"/>
                  <a:gd name="T93" fmla="*/ 2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22" h="152">
                    <a:moveTo>
                      <a:pt x="120" y="23"/>
                    </a:moveTo>
                    <a:lnTo>
                      <a:pt x="122" y="11"/>
                    </a:lnTo>
                    <a:lnTo>
                      <a:pt x="122" y="7"/>
                    </a:lnTo>
                    <a:lnTo>
                      <a:pt x="120" y="2"/>
                    </a:lnTo>
                    <a:lnTo>
                      <a:pt x="116" y="0"/>
                    </a:lnTo>
                    <a:lnTo>
                      <a:pt x="113" y="0"/>
                    </a:lnTo>
                    <a:lnTo>
                      <a:pt x="97" y="8"/>
                    </a:lnTo>
                    <a:lnTo>
                      <a:pt x="60" y="40"/>
                    </a:lnTo>
                    <a:lnTo>
                      <a:pt x="18" y="91"/>
                    </a:lnTo>
                    <a:lnTo>
                      <a:pt x="24" y="58"/>
                    </a:lnTo>
                    <a:lnTo>
                      <a:pt x="21" y="55"/>
                    </a:lnTo>
                    <a:lnTo>
                      <a:pt x="20" y="53"/>
                    </a:lnTo>
                    <a:lnTo>
                      <a:pt x="18" y="52"/>
                    </a:lnTo>
                    <a:lnTo>
                      <a:pt x="15" y="53"/>
                    </a:lnTo>
                    <a:lnTo>
                      <a:pt x="0" y="119"/>
                    </a:lnTo>
                    <a:lnTo>
                      <a:pt x="0" y="122"/>
                    </a:lnTo>
                    <a:lnTo>
                      <a:pt x="2" y="127"/>
                    </a:lnTo>
                    <a:lnTo>
                      <a:pt x="6" y="130"/>
                    </a:lnTo>
                    <a:lnTo>
                      <a:pt x="9" y="128"/>
                    </a:lnTo>
                    <a:lnTo>
                      <a:pt x="53" y="71"/>
                    </a:lnTo>
                    <a:lnTo>
                      <a:pt x="104" y="23"/>
                    </a:lnTo>
                    <a:lnTo>
                      <a:pt x="101" y="30"/>
                    </a:lnTo>
                    <a:lnTo>
                      <a:pt x="95" y="38"/>
                    </a:lnTo>
                    <a:lnTo>
                      <a:pt x="68" y="67"/>
                    </a:lnTo>
                    <a:lnTo>
                      <a:pt x="60" y="73"/>
                    </a:lnTo>
                    <a:lnTo>
                      <a:pt x="54" y="80"/>
                    </a:lnTo>
                    <a:lnTo>
                      <a:pt x="54" y="83"/>
                    </a:lnTo>
                    <a:lnTo>
                      <a:pt x="59" y="89"/>
                    </a:lnTo>
                    <a:lnTo>
                      <a:pt x="62" y="90"/>
                    </a:lnTo>
                    <a:lnTo>
                      <a:pt x="75" y="91"/>
                    </a:lnTo>
                    <a:lnTo>
                      <a:pt x="85" y="96"/>
                    </a:lnTo>
                    <a:lnTo>
                      <a:pt x="87" y="101"/>
                    </a:lnTo>
                    <a:lnTo>
                      <a:pt x="90" y="109"/>
                    </a:lnTo>
                    <a:lnTo>
                      <a:pt x="81" y="128"/>
                    </a:lnTo>
                    <a:lnTo>
                      <a:pt x="71" y="144"/>
                    </a:lnTo>
                    <a:lnTo>
                      <a:pt x="71" y="146"/>
                    </a:lnTo>
                    <a:lnTo>
                      <a:pt x="72" y="149"/>
                    </a:lnTo>
                    <a:lnTo>
                      <a:pt x="74" y="152"/>
                    </a:lnTo>
                    <a:lnTo>
                      <a:pt x="78" y="152"/>
                    </a:lnTo>
                    <a:lnTo>
                      <a:pt x="93" y="133"/>
                    </a:lnTo>
                    <a:lnTo>
                      <a:pt x="99" y="110"/>
                    </a:lnTo>
                    <a:lnTo>
                      <a:pt x="91" y="92"/>
                    </a:lnTo>
                    <a:lnTo>
                      <a:pt x="73" y="82"/>
                    </a:lnTo>
                    <a:lnTo>
                      <a:pt x="90" y="67"/>
                    </a:lnTo>
                    <a:lnTo>
                      <a:pt x="110" y="42"/>
                    </a:lnTo>
                    <a:lnTo>
                      <a:pt x="116" y="32"/>
                    </a:lnTo>
                    <a:lnTo>
                      <a:pt x="120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5" name="Freeform 403"/>
              <p:cNvSpPr>
                <a:spLocks/>
              </p:cNvSpPr>
              <p:nvPr/>
            </p:nvSpPr>
            <p:spPr bwMode="auto">
              <a:xfrm>
                <a:off x="3313" y="2859"/>
                <a:ext cx="63" cy="27"/>
              </a:xfrm>
              <a:custGeom>
                <a:avLst/>
                <a:gdLst>
                  <a:gd name="T0" fmla="*/ 95 w 189"/>
                  <a:gd name="T1" fmla="*/ 27 h 80"/>
                  <a:gd name="T2" fmla="*/ 89 w 189"/>
                  <a:gd name="T3" fmla="*/ 21 h 80"/>
                  <a:gd name="T4" fmla="*/ 86 w 189"/>
                  <a:gd name="T5" fmla="*/ 20 h 80"/>
                  <a:gd name="T6" fmla="*/ 81 w 189"/>
                  <a:gd name="T7" fmla="*/ 21 h 80"/>
                  <a:gd name="T8" fmla="*/ 77 w 189"/>
                  <a:gd name="T9" fmla="*/ 29 h 80"/>
                  <a:gd name="T10" fmla="*/ 69 w 189"/>
                  <a:gd name="T11" fmla="*/ 35 h 80"/>
                  <a:gd name="T12" fmla="*/ 62 w 189"/>
                  <a:gd name="T13" fmla="*/ 40 h 80"/>
                  <a:gd name="T14" fmla="*/ 56 w 189"/>
                  <a:gd name="T15" fmla="*/ 48 h 80"/>
                  <a:gd name="T16" fmla="*/ 57 w 189"/>
                  <a:gd name="T17" fmla="*/ 29 h 80"/>
                  <a:gd name="T18" fmla="*/ 59 w 189"/>
                  <a:gd name="T19" fmla="*/ 21 h 80"/>
                  <a:gd name="T20" fmla="*/ 62 w 189"/>
                  <a:gd name="T21" fmla="*/ 14 h 80"/>
                  <a:gd name="T22" fmla="*/ 60 w 189"/>
                  <a:gd name="T23" fmla="*/ 9 h 80"/>
                  <a:gd name="T24" fmla="*/ 57 w 189"/>
                  <a:gd name="T25" fmla="*/ 4 h 80"/>
                  <a:gd name="T26" fmla="*/ 53 w 189"/>
                  <a:gd name="T27" fmla="*/ 0 h 80"/>
                  <a:gd name="T28" fmla="*/ 49 w 189"/>
                  <a:gd name="T29" fmla="*/ 0 h 80"/>
                  <a:gd name="T30" fmla="*/ 0 w 189"/>
                  <a:gd name="T31" fmla="*/ 60 h 80"/>
                  <a:gd name="T32" fmla="*/ 0 w 189"/>
                  <a:gd name="T33" fmla="*/ 64 h 80"/>
                  <a:gd name="T34" fmla="*/ 3 w 189"/>
                  <a:gd name="T35" fmla="*/ 70 h 80"/>
                  <a:gd name="T36" fmla="*/ 8 w 189"/>
                  <a:gd name="T37" fmla="*/ 72 h 80"/>
                  <a:gd name="T38" fmla="*/ 12 w 189"/>
                  <a:gd name="T39" fmla="*/ 72 h 80"/>
                  <a:gd name="T40" fmla="*/ 19 w 189"/>
                  <a:gd name="T41" fmla="*/ 64 h 80"/>
                  <a:gd name="T42" fmla="*/ 33 w 189"/>
                  <a:gd name="T43" fmla="*/ 48 h 80"/>
                  <a:gd name="T44" fmla="*/ 41 w 189"/>
                  <a:gd name="T45" fmla="*/ 39 h 80"/>
                  <a:gd name="T46" fmla="*/ 39 w 189"/>
                  <a:gd name="T47" fmla="*/ 45 h 80"/>
                  <a:gd name="T48" fmla="*/ 39 w 189"/>
                  <a:gd name="T49" fmla="*/ 52 h 80"/>
                  <a:gd name="T50" fmla="*/ 38 w 189"/>
                  <a:gd name="T51" fmla="*/ 58 h 80"/>
                  <a:gd name="T52" fmla="*/ 37 w 189"/>
                  <a:gd name="T53" fmla="*/ 64 h 80"/>
                  <a:gd name="T54" fmla="*/ 38 w 189"/>
                  <a:gd name="T55" fmla="*/ 70 h 80"/>
                  <a:gd name="T56" fmla="*/ 48 w 189"/>
                  <a:gd name="T57" fmla="*/ 80 h 80"/>
                  <a:gd name="T58" fmla="*/ 53 w 189"/>
                  <a:gd name="T59" fmla="*/ 77 h 80"/>
                  <a:gd name="T60" fmla="*/ 91 w 189"/>
                  <a:gd name="T61" fmla="*/ 39 h 80"/>
                  <a:gd name="T62" fmla="*/ 91 w 189"/>
                  <a:gd name="T63" fmla="*/ 40 h 80"/>
                  <a:gd name="T64" fmla="*/ 91 w 189"/>
                  <a:gd name="T65" fmla="*/ 44 h 80"/>
                  <a:gd name="T66" fmla="*/ 93 w 189"/>
                  <a:gd name="T67" fmla="*/ 48 h 80"/>
                  <a:gd name="T68" fmla="*/ 101 w 189"/>
                  <a:gd name="T69" fmla="*/ 53 h 80"/>
                  <a:gd name="T70" fmla="*/ 104 w 189"/>
                  <a:gd name="T71" fmla="*/ 53 h 80"/>
                  <a:gd name="T72" fmla="*/ 141 w 189"/>
                  <a:gd name="T73" fmla="*/ 26 h 80"/>
                  <a:gd name="T74" fmla="*/ 144 w 189"/>
                  <a:gd name="T75" fmla="*/ 33 h 80"/>
                  <a:gd name="T76" fmla="*/ 149 w 189"/>
                  <a:gd name="T77" fmla="*/ 39 h 80"/>
                  <a:gd name="T78" fmla="*/ 153 w 189"/>
                  <a:gd name="T79" fmla="*/ 42 h 80"/>
                  <a:gd name="T80" fmla="*/ 158 w 189"/>
                  <a:gd name="T81" fmla="*/ 44 h 80"/>
                  <a:gd name="T82" fmla="*/ 170 w 189"/>
                  <a:gd name="T83" fmla="*/ 44 h 80"/>
                  <a:gd name="T84" fmla="*/ 188 w 189"/>
                  <a:gd name="T85" fmla="*/ 40 h 80"/>
                  <a:gd name="T86" fmla="*/ 189 w 189"/>
                  <a:gd name="T87" fmla="*/ 39 h 80"/>
                  <a:gd name="T88" fmla="*/ 188 w 189"/>
                  <a:gd name="T89" fmla="*/ 36 h 80"/>
                  <a:gd name="T90" fmla="*/ 187 w 189"/>
                  <a:gd name="T91" fmla="*/ 34 h 80"/>
                  <a:gd name="T92" fmla="*/ 185 w 189"/>
                  <a:gd name="T93" fmla="*/ 33 h 80"/>
                  <a:gd name="T94" fmla="*/ 173 w 189"/>
                  <a:gd name="T95" fmla="*/ 34 h 80"/>
                  <a:gd name="T96" fmla="*/ 163 w 189"/>
                  <a:gd name="T97" fmla="*/ 36 h 80"/>
                  <a:gd name="T98" fmla="*/ 153 w 189"/>
                  <a:gd name="T99" fmla="*/ 33 h 80"/>
                  <a:gd name="T100" fmla="*/ 147 w 189"/>
                  <a:gd name="T101" fmla="*/ 20 h 80"/>
                  <a:gd name="T102" fmla="*/ 145 w 189"/>
                  <a:gd name="T103" fmla="*/ 17 h 80"/>
                  <a:gd name="T104" fmla="*/ 141 w 189"/>
                  <a:gd name="T105" fmla="*/ 14 h 80"/>
                  <a:gd name="T106" fmla="*/ 139 w 189"/>
                  <a:gd name="T107" fmla="*/ 14 h 80"/>
                  <a:gd name="T108" fmla="*/ 131 w 189"/>
                  <a:gd name="T109" fmla="*/ 21 h 80"/>
                  <a:gd name="T110" fmla="*/ 98 w 189"/>
                  <a:gd name="T111" fmla="*/ 36 h 80"/>
                  <a:gd name="T112" fmla="*/ 97 w 189"/>
                  <a:gd name="T113" fmla="*/ 34 h 80"/>
                  <a:gd name="T114" fmla="*/ 97 w 189"/>
                  <a:gd name="T115" fmla="*/ 33 h 80"/>
                  <a:gd name="T116" fmla="*/ 96 w 189"/>
                  <a:gd name="T117" fmla="*/ 29 h 80"/>
                  <a:gd name="T118" fmla="*/ 95 w 189"/>
                  <a:gd name="T119" fmla="*/ 27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89" h="80">
                    <a:moveTo>
                      <a:pt x="95" y="27"/>
                    </a:moveTo>
                    <a:lnTo>
                      <a:pt x="89" y="21"/>
                    </a:lnTo>
                    <a:lnTo>
                      <a:pt x="86" y="20"/>
                    </a:lnTo>
                    <a:lnTo>
                      <a:pt x="81" y="21"/>
                    </a:lnTo>
                    <a:lnTo>
                      <a:pt x="77" y="29"/>
                    </a:lnTo>
                    <a:lnTo>
                      <a:pt x="69" y="35"/>
                    </a:lnTo>
                    <a:lnTo>
                      <a:pt x="62" y="40"/>
                    </a:lnTo>
                    <a:lnTo>
                      <a:pt x="56" y="48"/>
                    </a:lnTo>
                    <a:lnTo>
                      <a:pt x="57" y="29"/>
                    </a:lnTo>
                    <a:lnTo>
                      <a:pt x="59" y="21"/>
                    </a:lnTo>
                    <a:lnTo>
                      <a:pt x="62" y="14"/>
                    </a:lnTo>
                    <a:lnTo>
                      <a:pt x="60" y="9"/>
                    </a:lnTo>
                    <a:lnTo>
                      <a:pt x="57" y="4"/>
                    </a:lnTo>
                    <a:lnTo>
                      <a:pt x="53" y="0"/>
                    </a:lnTo>
                    <a:lnTo>
                      <a:pt x="49" y="0"/>
                    </a:lnTo>
                    <a:lnTo>
                      <a:pt x="0" y="60"/>
                    </a:lnTo>
                    <a:lnTo>
                      <a:pt x="0" y="64"/>
                    </a:lnTo>
                    <a:lnTo>
                      <a:pt x="3" y="70"/>
                    </a:lnTo>
                    <a:lnTo>
                      <a:pt x="8" y="72"/>
                    </a:lnTo>
                    <a:lnTo>
                      <a:pt x="12" y="72"/>
                    </a:lnTo>
                    <a:lnTo>
                      <a:pt x="19" y="64"/>
                    </a:lnTo>
                    <a:lnTo>
                      <a:pt x="33" y="48"/>
                    </a:lnTo>
                    <a:lnTo>
                      <a:pt x="41" y="39"/>
                    </a:lnTo>
                    <a:lnTo>
                      <a:pt x="39" y="45"/>
                    </a:lnTo>
                    <a:lnTo>
                      <a:pt x="39" y="52"/>
                    </a:lnTo>
                    <a:lnTo>
                      <a:pt x="38" y="58"/>
                    </a:lnTo>
                    <a:lnTo>
                      <a:pt x="37" y="64"/>
                    </a:lnTo>
                    <a:lnTo>
                      <a:pt x="38" y="70"/>
                    </a:lnTo>
                    <a:lnTo>
                      <a:pt x="48" y="80"/>
                    </a:lnTo>
                    <a:lnTo>
                      <a:pt x="53" y="77"/>
                    </a:lnTo>
                    <a:lnTo>
                      <a:pt x="91" y="39"/>
                    </a:lnTo>
                    <a:lnTo>
                      <a:pt x="91" y="40"/>
                    </a:lnTo>
                    <a:lnTo>
                      <a:pt x="91" y="44"/>
                    </a:lnTo>
                    <a:lnTo>
                      <a:pt x="93" y="48"/>
                    </a:lnTo>
                    <a:lnTo>
                      <a:pt x="101" y="53"/>
                    </a:lnTo>
                    <a:lnTo>
                      <a:pt x="104" y="53"/>
                    </a:lnTo>
                    <a:lnTo>
                      <a:pt x="141" y="26"/>
                    </a:lnTo>
                    <a:lnTo>
                      <a:pt x="144" y="33"/>
                    </a:lnTo>
                    <a:lnTo>
                      <a:pt x="149" y="39"/>
                    </a:lnTo>
                    <a:lnTo>
                      <a:pt x="153" y="42"/>
                    </a:lnTo>
                    <a:lnTo>
                      <a:pt x="158" y="44"/>
                    </a:lnTo>
                    <a:lnTo>
                      <a:pt x="170" y="44"/>
                    </a:lnTo>
                    <a:lnTo>
                      <a:pt x="188" y="40"/>
                    </a:lnTo>
                    <a:lnTo>
                      <a:pt x="189" y="39"/>
                    </a:lnTo>
                    <a:lnTo>
                      <a:pt x="188" y="36"/>
                    </a:lnTo>
                    <a:lnTo>
                      <a:pt x="187" y="34"/>
                    </a:lnTo>
                    <a:lnTo>
                      <a:pt x="185" y="33"/>
                    </a:lnTo>
                    <a:lnTo>
                      <a:pt x="173" y="34"/>
                    </a:lnTo>
                    <a:lnTo>
                      <a:pt x="163" y="36"/>
                    </a:lnTo>
                    <a:lnTo>
                      <a:pt x="153" y="33"/>
                    </a:lnTo>
                    <a:lnTo>
                      <a:pt x="147" y="20"/>
                    </a:lnTo>
                    <a:lnTo>
                      <a:pt x="145" y="17"/>
                    </a:lnTo>
                    <a:lnTo>
                      <a:pt x="141" y="14"/>
                    </a:lnTo>
                    <a:lnTo>
                      <a:pt x="139" y="14"/>
                    </a:lnTo>
                    <a:lnTo>
                      <a:pt x="131" y="21"/>
                    </a:lnTo>
                    <a:lnTo>
                      <a:pt x="98" y="36"/>
                    </a:lnTo>
                    <a:lnTo>
                      <a:pt x="97" y="34"/>
                    </a:lnTo>
                    <a:lnTo>
                      <a:pt x="97" y="33"/>
                    </a:lnTo>
                    <a:lnTo>
                      <a:pt x="96" y="29"/>
                    </a:lnTo>
                    <a:lnTo>
                      <a:pt x="95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" name="Freeform 404"/>
              <p:cNvSpPr>
                <a:spLocks/>
              </p:cNvSpPr>
              <p:nvPr/>
            </p:nvSpPr>
            <p:spPr bwMode="auto">
              <a:xfrm>
                <a:off x="3280" y="2929"/>
                <a:ext cx="127" cy="25"/>
              </a:xfrm>
              <a:custGeom>
                <a:avLst/>
                <a:gdLst>
                  <a:gd name="T0" fmla="*/ 68 w 380"/>
                  <a:gd name="T1" fmla="*/ 6 h 74"/>
                  <a:gd name="T2" fmla="*/ 1 w 380"/>
                  <a:gd name="T3" fmla="*/ 64 h 74"/>
                  <a:gd name="T4" fmla="*/ 2 w 380"/>
                  <a:gd name="T5" fmla="*/ 71 h 74"/>
                  <a:gd name="T6" fmla="*/ 9 w 380"/>
                  <a:gd name="T7" fmla="*/ 74 h 74"/>
                  <a:gd name="T8" fmla="*/ 24 w 380"/>
                  <a:gd name="T9" fmla="*/ 63 h 74"/>
                  <a:gd name="T10" fmla="*/ 61 w 380"/>
                  <a:gd name="T11" fmla="*/ 32 h 74"/>
                  <a:gd name="T12" fmla="*/ 62 w 380"/>
                  <a:gd name="T13" fmla="*/ 36 h 74"/>
                  <a:gd name="T14" fmla="*/ 58 w 380"/>
                  <a:gd name="T15" fmla="*/ 50 h 74"/>
                  <a:gd name="T16" fmla="*/ 70 w 380"/>
                  <a:gd name="T17" fmla="*/ 66 h 74"/>
                  <a:gd name="T18" fmla="*/ 92 w 380"/>
                  <a:gd name="T19" fmla="*/ 71 h 74"/>
                  <a:gd name="T20" fmla="*/ 112 w 380"/>
                  <a:gd name="T21" fmla="*/ 63 h 74"/>
                  <a:gd name="T22" fmla="*/ 146 w 380"/>
                  <a:gd name="T23" fmla="*/ 26 h 74"/>
                  <a:gd name="T24" fmla="*/ 150 w 380"/>
                  <a:gd name="T25" fmla="*/ 38 h 74"/>
                  <a:gd name="T26" fmla="*/ 154 w 380"/>
                  <a:gd name="T27" fmla="*/ 51 h 74"/>
                  <a:gd name="T28" fmla="*/ 159 w 380"/>
                  <a:gd name="T29" fmla="*/ 59 h 74"/>
                  <a:gd name="T30" fmla="*/ 169 w 380"/>
                  <a:gd name="T31" fmla="*/ 63 h 74"/>
                  <a:gd name="T32" fmla="*/ 193 w 380"/>
                  <a:gd name="T33" fmla="*/ 41 h 74"/>
                  <a:gd name="T34" fmla="*/ 206 w 380"/>
                  <a:gd name="T35" fmla="*/ 44 h 74"/>
                  <a:gd name="T36" fmla="*/ 220 w 380"/>
                  <a:gd name="T37" fmla="*/ 57 h 74"/>
                  <a:gd name="T38" fmla="*/ 238 w 380"/>
                  <a:gd name="T39" fmla="*/ 59 h 74"/>
                  <a:gd name="T40" fmla="*/ 267 w 380"/>
                  <a:gd name="T41" fmla="*/ 45 h 74"/>
                  <a:gd name="T42" fmla="*/ 286 w 380"/>
                  <a:gd name="T43" fmla="*/ 59 h 74"/>
                  <a:gd name="T44" fmla="*/ 327 w 380"/>
                  <a:gd name="T45" fmla="*/ 56 h 74"/>
                  <a:gd name="T46" fmla="*/ 376 w 380"/>
                  <a:gd name="T47" fmla="*/ 50 h 74"/>
                  <a:gd name="T48" fmla="*/ 378 w 380"/>
                  <a:gd name="T49" fmla="*/ 41 h 74"/>
                  <a:gd name="T50" fmla="*/ 358 w 380"/>
                  <a:gd name="T51" fmla="*/ 32 h 74"/>
                  <a:gd name="T52" fmla="*/ 303 w 380"/>
                  <a:gd name="T53" fmla="*/ 35 h 74"/>
                  <a:gd name="T54" fmla="*/ 283 w 380"/>
                  <a:gd name="T55" fmla="*/ 30 h 74"/>
                  <a:gd name="T56" fmla="*/ 270 w 380"/>
                  <a:gd name="T57" fmla="*/ 15 h 74"/>
                  <a:gd name="T58" fmla="*/ 260 w 380"/>
                  <a:gd name="T59" fmla="*/ 12 h 74"/>
                  <a:gd name="T60" fmla="*/ 246 w 380"/>
                  <a:gd name="T61" fmla="*/ 29 h 74"/>
                  <a:gd name="T62" fmla="*/ 232 w 380"/>
                  <a:gd name="T63" fmla="*/ 32 h 74"/>
                  <a:gd name="T64" fmla="*/ 207 w 380"/>
                  <a:gd name="T65" fmla="*/ 20 h 74"/>
                  <a:gd name="T66" fmla="*/ 198 w 380"/>
                  <a:gd name="T67" fmla="*/ 9 h 74"/>
                  <a:gd name="T68" fmla="*/ 178 w 380"/>
                  <a:gd name="T69" fmla="*/ 26 h 74"/>
                  <a:gd name="T70" fmla="*/ 163 w 380"/>
                  <a:gd name="T71" fmla="*/ 40 h 74"/>
                  <a:gd name="T72" fmla="*/ 153 w 380"/>
                  <a:gd name="T73" fmla="*/ 10 h 74"/>
                  <a:gd name="T74" fmla="*/ 147 w 380"/>
                  <a:gd name="T75" fmla="*/ 3 h 74"/>
                  <a:gd name="T76" fmla="*/ 140 w 380"/>
                  <a:gd name="T77" fmla="*/ 2 h 74"/>
                  <a:gd name="T78" fmla="*/ 97 w 380"/>
                  <a:gd name="T79" fmla="*/ 45 h 74"/>
                  <a:gd name="T80" fmla="*/ 78 w 380"/>
                  <a:gd name="T81" fmla="*/ 46 h 74"/>
                  <a:gd name="T82" fmla="*/ 78 w 380"/>
                  <a:gd name="T83" fmla="*/ 16 h 74"/>
                  <a:gd name="T84" fmla="*/ 75 w 380"/>
                  <a:gd name="T85" fmla="*/ 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0" h="74">
                    <a:moveTo>
                      <a:pt x="73" y="6"/>
                    </a:moveTo>
                    <a:lnTo>
                      <a:pt x="68" y="6"/>
                    </a:lnTo>
                    <a:lnTo>
                      <a:pt x="61" y="15"/>
                    </a:lnTo>
                    <a:lnTo>
                      <a:pt x="1" y="64"/>
                    </a:lnTo>
                    <a:lnTo>
                      <a:pt x="0" y="66"/>
                    </a:lnTo>
                    <a:lnTo>
                      <a:pt x="2" y="71"/>
                    </a:lnTo>
                    <a:lnTo>
                      <a:pt x="7" y="74"/>
                    </a:lnTo>
                    <a:lnTo>
                      <a:pt x="9" y="74"/>
                    </a:lnTo>
                    <a:lnTo>
                      <a:pt x="16" y="69"/>
                    </a:lnTo>
                    <a:lnTo>
                      <a:pt x="24" y="63"/>
                    </a:lnTo>
                    <a:lnTo>
                      <a:pt x="30" y="59"/>
                    </a:lnTo>
                    <a:lnTo>
                      <a:pt x="61" y="32"/>
                    </a:lnTo>
                    <a:lnTo>
                      <a:pt x="63" y="30"/>
                    </a:lnTo>
                    <a:lnTo>
                      <a:pt x="62" y="36"/>
                    </a:lnTo>
                    <a:lnTo>
                      <a:pt x="61" y="44"/>
                    </a:lnTo>
                    <a:lnTo>
                      <a:pt x="58" y="50"/>
                    </a:lnTo>
                    <a:lnTo>
                      <a:pt x="63" y="59"/>
                    </a:lnTo>
                    <a:lnTo>
                      <a:pt x="70" y="66"/>
                    </a:lnTo>
                    <a:lnTo>
                      <a:pt x="81" y="71"/>
                    </a:lnTo>
                    <a:lnTo>
                      <a:pt x="92" y="71"/>
                    </a:lnTo>
                    <a:lnTo>
                      <a:pt x="103" y="69"/>
                    </a:lnTo>
                    <a:lnTo>
                      <a:pt x="112" y="63"/>
                    </a:lnTo>
                    <a:lnTo>
                      <a:pt x="140" y="35"/>
                    </a:lnTo>
                    <a:lnTo>
                      <a:pt x="146" y="26"/>
                    </a:lnTo>
                    <a:lnTo>
                      <a:pt x="150" y="32"/>
                    </a:lnTo>
                    <a:lnTo>
                      <a:pt x="150" y="38"/>
                    </a:lnTo>
                    <a:lnTo>
                      <a:pt x="153" y="45"/>
                    </a:lnTo>
                    <a:lnTo>
                      <a:pt x="154" y="51"/>
                    </a:lnTo>
                    <a:lnTo>
                      <a:pt x="156" y="56"/>
                    </a:lnTo>
                    <a:lnTo>
                      <a:pt x="159" y="59"/>
                    </a:lnTo>
                    <a:lnTo>
                      <a:pt x="164" y="63"/>
                    </a:lnTo>
                    <a:lnTo>
                      <a:pt x="169" y="63"/>
                    </a:lnTo>
                    <a:lnTo>
                      <a:pt x="176" y="54"/>
                    </a:lnTo>
                    <a:lnTo>
                      <a:pt x="193" y="41"/>
                    </a:lnTo>
                    <a:lnTo>
                      <a:pt x="200" y="34"/>
                    </a:lnTo>
                    <a:lnTo>
                      <a:pt x="206" y="44"/>
                    </a:lnTo>
                    <a:lnTo>
                      <a:pt x="212" y="51"/>
                    </a:lnTo>
                    <a:lnTo>
                      <a:pt x="220" y="57"/>
                    </a:lnTo>
                    <a:lnTo>
                      <a:pt x="229" y="59"/>
                    </a:lnTo>
                    <a:lnTo>
                      <a:pt x="238" y="59"/>
                    </a:lnTo>
                    <a:lnTo>
                      <a:pt x="258" y="53"/>
                    </a:lnTo>
                    <a:lnTo>
                      <a:pt x="267" y="45"/>
                    </a:lnTo>
                    <a:lnTo>
                      <a:pt x="276" y="54"/>
                    </a:lnTo>
                    <a:lnTo>
                      <a:pt x="286" y="59"/>
                    </a:lnTo>
                    <a:lnTo>
                      <a:pt x="298" y="59"/>
                    </a:lnTo>
                    <a:lnTo>
                      <a:pt x="327" y="56"/>
                    </a:lnTo>
                    <a:lnTo>
                      <a:pt x="343" y="51"/>
                    </a:lnTo>
                    <a:lnTo>
                      <a:pt x="376" y="50"/>
                    </a:lnTo>
                    <a:lnTo>
                      <a:pt x="380" y="47"/>
                    </a:lnTo>
                    <a:lnTo>
                      <a:pt x="378" y="41"/>
                    </a:lnTo>
                    <a:lnTo>
                      <a:pt x="368" y="34"/>
                    </a:lnTo>
                    <a:lnTo>
                      <a:pt x="358" y="32"/>
                    </a:lnTo>
                    <a:lnTo>
                      <a:pt x="331" y="32"/>
                    </a:lnTo>
                    <a:lnTo>
                      <a:pt x="303" y="35"/>
                    </a:lnTo>
                    <a:lnTo>
                      <a:pt x="291" y="34"/>
                    </a:lnTo>
                    <a:lnTo>
                      <a:pt x="283" y="30"/>
                    </a:lnTo>
                    <a:lnTo>
                      <a:pt x="279" y="26"/>
                    </a:lnTo>
                    <a:lnTo>
                      <a:pt x="270" y="15"/>
                    </a:lnTo>
                    <a:lnTo>
                      <a:pt x="265" y="11"/>
                    </a:lnTo>
                    <a:lnTo>
                      <a:pt x="260" y="12"/>
                    </a:lnTo>
                    <a:lnTo>
                      <a:pt x="250" y="27"/>
                    </a:lnTo>
                    <a:lnTo>
                      <a:pt x="246" y="29"/>
                    </a:lnTo>
                    <a:lnTo>
                      <a:pt x="240" y="32"/>
                    </a:lnTo>
                    <a:lnTo>
                      <a:pt x="232" y="32"/>
                    </a:lnTo>
                    <a:lnTo>
                      <a:pt x="217" y="26"/>
                    </a:lnTo>
                    <a:lnTo>
                      <a:pt x="207" y="20"/>
                    </a:lnTo>
                    <a:lnTo>
                      <a:pt x="206" y="16"/>
                    </a:lnTo>
                    <a:lnTo>
                      <a:pt x="198" y="9"/>
                    </a:lnTo>
                    <a:lnTo>
                      <a:pt x="193" y="9"/>
                    </a:lnTo>
                    <a:lnTo>
                      <a:pt x="178" y="26"/>
                    </a:lnTo>
                    <a:lnTo>
                      <a:pt x="171" y="34"/>
                    </a:lnTo>
                    <a:lnTo>
                      <a:pt x="163" y="40"/>
                    </a:lnTo>
                    <a:lnTo>
                      <a:pt x="156" y="21"/>
                    </a:lnTo>
                    <a:lnTo>
                      <a:pt x="153" y="10"/>
                    </a:lnTo>
                    <a:lnTo>
                      <a:pt x="151" y="6"/>
                    </a:lnTo>
                    <a:lnTo>
                      <a:pt x="147" y="3"/>
                    </a:lnTo>
                    <a:lnTo>
                      <a:pt x="144" y="0"/>
                    </a:lnTo>
                    <a:lnTo>
                      <a:pt x="140" y="2"/>
                    </a:lnTo>
                    <a:lnTo>
                      <a:pt x="109" y="36"/>
                    </a:lnTo>
                    <a:lnTo>
                      <a:pt x="97" y="45"/>
                    </a:lnTo>
                    <a:lnTo>
                      <a:pt x="86" y="50"/>
                    </a:lnTo>
                    <a:lnTo>
                      <a:pt x="78" y="46"/>
                    </a:lnTo>
                    <a:lnTo>
                      <a:pt x="74" y="36"/>
                    </a:lnTo>
                    <a:lnTo>
                      <a:pt x="78" y="16"/>
                    </a:lnTo>
                    <a:lnTo>
                      <a:pt x="78" y="12"/>
                    </a:lnTo>
                    <a:lnTo>
                      <a:pt x="75" y="9"/>
                    </a:lnTo>
                    <a:lnTo>
                      <a:pt x="73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" name="Freeform 405"/>
              <p:cNvSpPr>
                <a:spLocks/>
              </p:cNvSpPr>
              <p:nvPr/>
            </p:nvSpPr>
            <p:spPr bwMode="auto">
              <a:xfrm>
                <a:off x="3426" y="2930"/>
                <a:ext cx="57" cy="17"/>
              </a:xfrm>
              <a:custGeom>
                <a:avLst/>
                <a:gdLst>
                  <a:gd name="T0" fmla="*/ 152 w 170"/>
                  <a:gd name="T1" fmla="*/ 32 h 51"/>
                  <a:gd name="T2" fmla="*/ 169 w 170"/>
                  <a:gd name="T3" fmla="*/ 25 h 51"/>
                  <a:gd name="T4" fmla="*/ 170 w 170"/>
                  <a:gd name="T5" fmla="*/ 23 h 51"/>
                  <a:gd name="T6" fmla="*/ 168 w 170"/>
                  <a:gd name="T7" fmla="*/ 17 h 51"/>
                  <a:gd name="T8" fmla="*/ 163 w 170"/>
                  <a:gd name="T9" fmla="*/ 13 h 51"/>
                  <a:gd name="T10" fmla="*/ 159 w 170"/>
                  <a:gd name="T11" fmla="*/ 12 h 51"/>
                  <a:gd name="T12" fmla="*/ 152 w 170"/>
                  <a:gd name="T13" fmla="*/ 12 h 51"/>
                  <a:gd name="T14" fmla="*/ 145 w 170"/>
                  <a:gd name="T15" fmla="*/ 13 h 51"/>
                  <a:gd name="T16" fmla="*/ 139 w 170"/>
                  <a:gd name="T17" fmla="*/ 14 h 51"/>
                  <a:gd name="T18" fmla="*/ 132 w 170"/>
                  <a:gd name="T19" fmla="*/ 14 h 51"/>
                  <a:gd name="T20" fmla="*/ 126 w 170"/>
                  <a:gd name="T21" fmla="*/ 15 h 51"/>
                  <a:gd name="T22" fmla="*/ 120 w 170"/>
                  <a:gd name="T23" fmla="*/ 14 h 51"/>
                  <a:gd name="T24" fmla="*/ 114 w 170"/>
                  <a:gd name="T25" fmla="*/ 12 h 51"/>
                  <a:gd name="T26" fmla="*/ 106 w 170"/>
                  <a:gd name="T27" fmla="*/ 6 h 51"/>
                  <a:gd name="T28" fmla="*/ 105 w 170"/>
                  <a:gd name="T29" fmla="*/ 3 h 51"/>
                  <a:gd name="T30" fmla="*/ 103 w 170"/>
                  <a:gd name="T31" fmla="*/ 3 h 51"/>
                  <a:gd name="T32" fmla="*/ 100 w 170"/>
                  <a:gd name="T33" fmla="*/ 3 h 51"/>
                  <a:gd name="T34" fmla="*/ 97 w 170"/>
                  <a:gd name="T35" fmla="*/ 3 h 51"/>
                  <a:gd name="T36" fmla="*/ 91 w 170"/>
                  <a:gd name="T37" fmla="*/ 15 h 51"/>
                  <a:gd name="T38" fmla="*/ 81 w 170"/>
                  <a:gd name="T39" fmla="*/ 25 h 51"/>
                  <a:gd name="T40" fmla="*/ 72 w 170"/>
                  <a:gd name="T41" fmla="*/ 32 h 51"/>
                  <a:gd name="T42" fmla="*/ 62 w 170"/>
                  <a:gd name="T43" fmla="*/ 37 h 51"/>
                  <a:gd name="T44" fmla="*/ 54 w 170"/>
                  <a:gd name="T45" fmla="*/ 37 h 51"/>
                  <a:gd name="T46" fmla="*/ 48 w 170"/>
                  <a:gd name="T47" fmla="*/ 33 h 51"/>
                  <a:gd name="T48" fmla="*/ 42 w 170"/>
                  <a:gd name="T49" fmla="*/ 24 h 51"/>
                  <a:gd name="T50" fmla="*/ 40 w 170"/>
                  <a:gd name="T51" fmla="*/ 7 h 51"/>
                  <a:gd name="T52" fmla="*/ 39 w 170"/>
                  <a:gd name="T53" fmla="*/ 3 h 51"/>
                  <a:gd name="T54" fmla="*/ 33 w 170"/>
                  <a:gd name="T55" fmla="*/ 0 h 51"/>
                  <a:gd name="T56" fmla="*/ 32 w 170"/>
                  <a:gd name="T57" fmla="*/ 0 h 51"/>
                  <a:gd name="T58" fmla="*/ 0 w 170"/>
                  <a:gd name="T59" fmla="*/ 37 h 51"/>
                  <a:gd name="T60" fmla="*/ 0 w 170"/>
                  <a:gd name="T61" fmla="*/ 41 h 51"/>
                  <a:gd name="T62" fmla="*/ 2 w 170"/>
                  <a:gd name="T63" fmla="*/ 42 h 51"/>
                  <a:gd name="T64" fmla="*/ 4 w 170"/>
                  <a:gd name="T65" fmla="*/ 42 h 51"/>
                  <a:gd name="T66" fmla="*/ 31 w 170"/>
                  <a:gd name="T67" fmla="*/ 15 h 51"/>
                  <a:gd name="T68" fmla="*/ 32 w 170"/>
                  <a:gd name="T69" fmla="*/ 26 h 51"/>
                  <a:gd name="T70" fmla="*/ 37 w 170"/>
                  <a:gd name="T71" fmla="*/ 37 h 51"/>
                  <a:gd name="T72" fmla="*/ 43 w 170"/>
                  <a:gd name="T73" fmla="*/ 44 h 51"/>
                  <a:gd name="T74" fmla="*/ 52 w 170"/>
                  <a:gd name="T75" fmla="*/ 48 h 51"/>
                  <a:gd name="T76" fmla="*/ 62 w 170"/>
                  <a:gd name="T77" fmla="*/ 51 h 51"/>
                  <a:gd name="T78" fmla="*/ 78 w 170"/>
                  <a:gd name="T79" fmla="*/ 48 h 51"/>
                  <a:gd name="T80" fmla="*/ 85 w 170"/>
                  <a:gd name="T81" fmla="*/ 44 h 51"/>
                  <a:gd name="T82" fmla="*/ 91 w 170"/>
                  <a:gd name="T83" fmla="*/ 38 h 51"/>
                  <a:gd name="T84" fmla="*/ 108 w 170"/>
                  <a:gd name="T85" fmla="*/ 18 h 51"/>
                  <a:gd name="T86" fmla="*/ 115 w 170"/>
                  <a:gd name="T87" fmla="*/ 24 h 51"/>
                  <a:gd name="T88" fmla="*/ 122 w 170"/>
                  <a:gd name="T89" fmla="*/ 27 h 51"/>
                  <a:gd name="T90" fmla="*/ 135 w 170"/>
                  <a:gd name="T91" fmla="*/ 33 h 51"/>
                  <a:gd name="T92" fmla="*/ 144 w 170"/>
                  <a:gd name="T93" fmla="*/ 33 h 51"/>
                  <a:gd name="T94" fmla="*/ 152 w 170"/>
                  <a:gd name="T95" fmla="*/ 3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0" h="51">
                    <a:moveTo>
                      <a:pt x="152" y="32"/>
                    </a:moveTo>
                    <a:lnTo>
                      <a:pt x="169" y="25"/>
                    </a:lnTo>
                    <a:lnTo>
                      <a:pt x="170" y="23"/>
                    </a:lnTo>
                    <a:lnTo>
                      <a:pt x="168" y="17"/>
                    </a:lnTo>
                    <a:lnTo>
                      <a:pt x="163" y="13"/>
                    </a:lnTo>
                    <a:lnTo>
                      <a:pt x="159" y="12"/>
                    </a:lnTo>
                    <a:lnTo>
                      <a:pt x="152" y="12"/>
                    </a:lnTo>
                    <a:lnTo>
                      <a:pt x="145" y="13"/>
                    </a:lnTo>
                    <a:lnTo>
                      <a:pt x="139" y="14"/>
                    </a:lnTo>
                    <a:lnTo>
                      <a:pt x="132" y="14"/>
                    </a:lnTo>
                    <a:lnTo>
                      <a:pt x="126" y="15"/>
                    </a:lnTo>
                    <a:lnTo>
                      <a:pt x="120" y="14"/>
                    </a:lnTo>
                    <a:lnTo>
                      <a:pt x="114" y="12"/>
                    </a:lnTo>
                    <a:lnTo>
                      <a:pt x="106" y="6"/>
                    </a:lnTo>
                    <a:lnTo>
                      <a:pt x="105" y="3"/>
                    </a:lnTo>
                    <a:lnTo>
                      <a:pt x="103" y="3"/>
                    </a:lnTo>
                    <a:lnTo>
                      <a:pt x="100" y="3"/>
                    </a:lnTo>
                    <a:lnTo>
                      <a:pt x="97" y="3"/>
                    </a:lnTo>
                    <a:lnTo>
                      <a:pt x="91" y="15"/>
                    </a:lnTo>
                    <a:lnTo>
                      <a:pt x="81" y="25"/>
                    </a:lnTo>
                    <a:lnTo>
                      <a:pt x="72" y="32"/>
                    </a:lnTo>
                    <a:lnTo>
                      <a:pt x="62" y="37"/>
                    </a:lnTo>
                    <a:lnTo>
                      <a:pt x="54" y="37"/>
                    </a:lnTo>
                    <a:lnTo>
                      <a:pt x="48" y="33"/>
                    </a:lnTo>
                    <a:lnTo>
                      <a:pt x="42" y="24"/>
                    </a:lnTo>
                    <a:lnTo>
                      <a:pt x="40" y="7"/>
                    </a:lnTo>
                    <a:lnTo>
                      <a:pt x="39" y="3"/>
                    </a:lnTo>
                    <a:lnTo>
                      <a:pt x="33" y="0"/>
                    </a:lnTo>
                    <a:lnTo>
                      <a:pt x="32" y="0"/>
                    </a:lnTo>
                    <a:lnTo>
                      <a:pt x="0" y="37"/>
                    </a:lnTo>
                    <a:lnTo>
                      <a:pt x="0" y="41"/>
                    </a:lnTo>
                    <a:lnTo>
                      <a:pt x="2" y="42"/>
                    </a:lnTo>
                    <a:lnTo>
                      <a:pt x="4" y="42"/>
                    </a:lnTo>
                    <a:lnTo>
                      <a:pt x="31" y="15"/>
                    </a:lnTo>
                    <a:lnTo>
                      <a:pt x="32" y="26"/>
                    </a:lnTo>
                    <a:lnTo>
                      <a:pt x="37" y="37"/>
                    </a:lnTo>
                    <a:lnTo>
                      <a:pt x="43" y="44"/>
                    </a:lnTo>
                    <a:lnTo>
                      <a:pt x="52" y="48"/>
                    </a:lnTo>
                    <a:lnTo>
                      <a:pt x="62" y="51"/>
                    </a:lnTo>
                    <a:lnTo>
                      <a:pt x="78" y="48"/>
                    </a:lnTo>
                    <a:lnTo>
                      <a:pt x="85" y="44"/>
                    </a:lnTo>
                    <a:lnTo>
                      <a:pt x="91" y="38"/>
                    </a:lnTo>
                    <a:lnTo>
                      <a:pt x="108" y="18"/>
                    </a:lnTo>
                    <a:lnTo>
                      <a:pt x="115" y="24"/>
                    </a:lnTo>
                    <a:lnTo>
                      <a:pt x="122" y="27"/>
                    </a:lnTo>
                    <a:lnTo>
                      <a:pt x="135" y="33"/>
                    </a:lnTo>
                    <a:lnTo>
                      <a:pt x="144" y="33"/>
                    </a:lnTo>
                    <a:lnTo>
                      <a:pt x="152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8" name="Freeform 406"/>
              <p:cNvSpPr>
                <a:spLocks/>
              </p:cNvSpPr>
              <p:nvPr/>
            </p:nvSpPr>
            <p:spPr bwMode="auto">
              <a:xfrm>
                <a:off x="3498" y="2936"/>
                <a:ext cx="112" cy="6"/>
              </a:xfrm>
              <a:custGeom>
                <a:avLst/>
                <a:gdLst>
                  <a:gd name="T0" fmla="*/ 331 w 336"/>
                  <a:gd name="T1" fmla="*/ 7 h 17"/>
                  <a:gd name="T2" fmla="*/ 328 w 336"/>
                  <a:gd name="T3" fmla="*/ 6 h 17"/>
                  <a:gd name="T4" fmla="*/ 288 w 336"/>
                  <a:gd name="T5" fmla="*/ 0 h 17"/>
                  <a:gd name="T6" fmla="*/ 1 w 336"/>
                  <a:gd name="T7" fmla="*/ 0 h 17"/>
                  <a:gd name="T8" fmla="*/ 0 w 336"/>
                  <a:gd name="T9" fmla="*/ 1 h 17"/>
                  <a:gd name="T10" fmla="*/ 0 w 336"/>
                  <a:gd name="T11" fmla="*/ 6 h 17"/>
                  <a:gd name="T12" fmla="*/ 4 w 336"/>
                  <a:gd name="T13" fmla="*/ 9 h 17"/>
                  <a:gd name="T14" fmla="*/ 7 w 336"/>
                  <a:gd name="T15" fmla="*/ 11 h 17"/>
                  <a:gd name="T16" fmla="*/ 333 w 336"/>
                  <a:gd name="T17" fmla="*/ 17 h 17"/>
                  <a:gd name="T18" fmla="*/ 336 w 336"/>
                  <a:gd name="T19" fmla="*/ 15 h 17"/>
                  <a:gd name="T20" fmla="*/ 333 w 336"/>
                  <a:gd name="T21" fmla="*/ 11 h 17"/>
                  <a:gd name="T22" fmla="*/ 331 w 336"/>
                  <a:gd name="T23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6" h="17">
                    <a:moveTo>
                      <a:pt x="331" y="7"/>
                    </a:moveTo>
                    <a:lnTo>
                      <a:pt x="328" y="6"/>
                    </a:lnTo>
                    <a:lnTo>
                      <a:pt x="288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6"/>
                    </a:lnTo>
                    <a:lnTo>
                      <a:pt x="4" y="9"/>
                    </a:lnTo>
                    <a:lnTo>
                      <a:pt x="7" y="11"/>
                    </a:lnTo>
                    <a:lnTo>
                      <a:pt x="333" y="17"/>
                    </a:lnTo>
                    <a:lnTo>
                      <a:pt x="336" y="15"/>
                    </a:lnTo>
                    <a:lnTo>
                      <a:pt x="333" y="11"/>
                    </a:lnTo>
                    <a:lnTo>
                      <a:pt x="331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" name="Freeform 407"/>
              <p:cNvSpPr>
                <a:spLocks/>
              </p:cNvSpPr>
              <p:nvPr/>
            </p:nvSpPr>
            <p:spPr bwMode="auto">
              <a:xfrm>
                <a:off x="3617" y="2929"/>
                <a:ext cx="22" cy="23"/>
              </a:xfrm>
              <a:custGeom>
                <a:avLst/>
                <a:gdLst>
                  <a:gd name="T0" fmla="*/ 60 w 65"/>
                  <a:gd name="T1" fmla="*/ 0 h 70"/>
                  <a:gd name="T2" fmla="*/ 58 w 65"/>
                  <a:gd name="T3" fmla="*/ 0 h 70"/>
                  <a:gd name="T4" fmla="*/ 29 w 65"/>
                  <a:gd name="T5" fmla="*/ 29 h 70"/>
                  <a:gd name="T6" fmla="*/ 22 w 65"/>
                  <a:gd name="T7" fmla="*/ 37 h 70"/>
                  <a:gd name="T8" fmla="*/ 13 w 65"/>
                  <a:gd name="T9" fmla="*/ 46 h 70"/>
                  <a:gd name="T10" fmla="*/ 0 w 65"/>
                  <a:gd name="T11" fmla="*/ 61 h 70"/>
                  <a:gd name="T12" fmla="*/ 0 w 65"/>
                  <a:gd name="T13" fmla="*/ 65 h 70"/>
                  <a:gd name="T14" fmla="*/ 1 w 65"/>
                  <a:gd name="T15" fmla="*/ 67 h 70"/>
                  <a:gd name="T16" fmla="*/ 3 w 65"/>
                  <a:gd name="T17" fmla="*/ 70 h 70"/>
                  <a:gd name="T18" fmla="*/ 5 w 65"/>
                  <a:gd name="T19" fmla="*/ 70 h 70"/>
                  <a:gd name="T20" fmla="*/ 35 w 65"/>
                  <a:gd name="T21" fmla="*/ 41 h 70"/>
                  <a:gd name="T22" fmla="*/ 49 w 65"/>
                  <a:gd name="T23" fmla="*/ 23 h 70"/>
                  <a:gd name="T24" fmla="*/ 64 w 65"/>
                  <a:gd name="T25" fmla="*/ 7 h 70"/>
                  <a:gd name="T26" fmla="*/ 65 w 65"/>
                  <a:gd name="T27" fmla="*/ 4 h 70"/>
                  <a:gd name="T28" fmla="*/ 64 w 65"/>
                  <a:gd name="T29" fmla="*/ 1 h 70"/>
                  <a:gd name="T30" fmla="*/ 60 w 65"/>
                  <a:gd name="T3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5" h="70">
                    <a:moveTo>
                      <a:pt x="60" y="0"/>
                    </a:moveTo>
                    <a:lnTo>
                      <a:pt x="58" y="0"/>
                    </a:lnTo>
                    <a:lnTo>
                      <a:pt x="29" y="29"/>
                    </a:lnTo>
                    <a:lnTo>
                      <a:pt x="22" y="37"/>
                    </a:lnTo>
                    <a:lnTo>
                      <a:pt x="13" y="46"/>
                    </a:lnTo>
                    <a:lnTo>
                      <a:pt x="0" y="61"/>
                    </a:lnTo>
                    <a:lnTo>
                      <a:pt x="0" y="65"/>
                    </a:lnTo>
                    <a:lnTo>
                      <a:pt x="1" y="67"/>
                    </a:lnTo>
                    <a:lnTo>
                      <a:pt x="3" y="70"/>
                    </a:lnTo>
                    <a:lnTo>
                      <a:pt x="5" y="70"/>
                    </a:lnTo>
                    <a:lnTo>
                      <a:pt x="35" y="41"/>
                    </a:lnTo>
                    <a:lnTo>
                      <a:pt x="49" y="23"/>
                    </a:lnTo>
                    <a:lnTo>
                      <a:pt x="64" y="7"/>
                    </a:lnTo>
                    <a:lnTo>
                      <a:pt x="65" y="4"/>
                    </a:lnTo>
                    <a:lnTo>
                      <a:pt x="64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" name="Freeform 408"/>
              <p:cNvSpPr>
                <a:spLocks/>
              </p:cNvSpPr>
              <p:nvPr/>
            </p:nvSpPr>
            <p:spPr bwMode="auto">
              <a:xfrm>
                <a:off x="3621" y="2933"/>
                <a:ext cx="14" cy="15"/>
              </a:xfrm>
              <a:custGeom>
                <a:avLst/>
                <a:gdLst>
                  <a:gd name="T0" fmla="*/ 32 w 44"/>
                  <a:gd name="T1" fmla="*/ 28 h 47"/>
                  <a:gd name="T2" fmla="*/ 29 w 44"/>
                  <a:gd name="T3" fmla="*/ 24 h 47"/>
                  <a:gd name="T4" fmla="*/ 25 w 44"/>
                  <a:gd name="T5" fmla="*/ 18 h 47"/>
                  <a:gd name="T6" fmla="*/ 20 w 44"/>
                  <a:gd name="T7" fmla="*/ 14 h 47"/>
                  <a:gd name="T8" fmla="*/ 17 w 44"/>
                  <a:gd name="T9" fmla="*/ 8 h 47"/>
                  <a:gd name="T10" fmla="*/ 11 w 44"/>
                  <a:gd name="T11" fmla="*/ 5 h 47"/>
                  <a:gd name="T12" fmla="*/ 6 w 44"/>
                  <a:gd name="T13" fmla="*/ 0 h 47"/>
                  <a:gd name="T14" fmla="*/ 1 w 44"/>
                  <a:gd name="T15" fmla="*/ 0 h 47"/>
                  <a:gd name="T16" fmla="*/ 0 w 44"/>
                  <a:gd name="T17" fmla="*/ 5 h 47"/>
                  <a:gd name="T18" fmla="*/ 12 w 44"/>
                  <a:gd name="T19" fmla="*/ 19 h 47"/>
                  <a:gd name="T20" fmla="*/ 19 w 44"/>
                  <a:gd name="T21" fmla="*/ 30 h 47"/>
                  <a:gd name="T22" fmla="*/ 27 w 44"/>
                  <a:gd name="T23" fmla="*/ 40 h 47"/>
                  <a:gd name="T24" fmla="*/ 37 w 44"/>
                  <a:gd name="T25" fmla="*/ 46 h 47"/>
                  <a:gd name="T26" fmla="*/ 41 w 44"/>
                  <a:gd name="T27" fmla="*/ 47 h 47"/>
                  <a:gd name="T28" fmla="*/ 44 w 44"/>
                  <a:gd name="T29" fmla="*/ 44 h 47"/>
                  <a:gd name="T30" fmla="*/ 42 w 44"/>
                  <a:gd name="T31" fmla="*/ 40 h 47"/>
                  <a:gd name="T32" fmla="*/ 32 w 44"/>
                  <a:gd name="T33" fmla="*/ 2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4" h="47">
                    <a:moveTo>
                      <a:pt x="32" y="28"/>
                    </a:moveTo>
                    <a:lnTo>
                      <a:pt x="29" y="24"/>
                    </a:lnTo>
                    <a:lnTo>
                      <a:pt x="25" y="18"/>
                    </a:lnTo>
                    <a:lnTo>
                      <a:pt x="20" y="14"/>
                    </a:lnTo>
                    <a:lnTo>
                      <a:pt x="17" y="8"/>
                    </a:lnTo>
                    <a:lnTo>
                      <a:pt x="11" y="5"/>
                    </a:lnTo>
                    <a:lnTo>
                      <a:pt x="6" y="0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12" y="19"/>
                    </a:lnTo>
                    <a:lnTo>
                      <a:pt x="19" y="30"/>
                    </a:lnTo>
                    <a:lnTo>
                      <a:pt x="27" y="40"/>
                    </a:lnTo>
                    <a:lnTo>
                      <a:pt x="37" y="46"/>
                    </a:lnTo>
                    <a:lnTo>
                      <a:pt x="41" y="47"/>
                    </a:lnTo>
                    <a:lnTo>
                      <a:pt x="44" y="44"/>
                    </a:lnTo>
                    <a:lnTo>
                      <a:pt x="42" y="40"/>
                    </a:lnTo>
                    <a:lnTo>
                      <a:pt x="32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" name="Freeform 409"/>
              <p:cNvSpPr>
                <a:spLocks/>
              </p:cNvSpPr>
              <p:nvPr/>
            </p:nvSpPr>
            <p:spPr bwMode="auto">
              <a:xfrm>
                <a:off x="3637" y="2928"/>
                <a:ext cx="26" cy="25"/>
              </a:xfrm>
              <a:custGeom>
                <a:avLst/>
                <a:gdLst>
                  <a:gd name="T0" fmla="*/ 77 w 77"/>
                  <a:gd name="T1" fmla="*/ 9 h 75"/>
                  <a:gd name="T2" fmla="*/ 73 w 77"/>
                  <a:gd name="T3" fmla="*/ 3 h 75"/>
                  <a:gd name="T4" fmla="*/ 67 w 77"/>
                  <a:gd name="T5" fmla="*/ 0 h 75"/>
                  <a:gd name="T6" fmla="*/ 63 w 77"/>
                  <a:gd name="T7" fmla="*/ 0 h 75"/>
                  <a:gd name="T8" fmla="*/ 24 w 77"/>
                  <a:gd name="T9" fmla="*/ 30 h 75"/>
                  <a:gd name="T10" fmla="*/ 10 w 77"/>
                  <a:gd name="T11" fmla="*/ 44 h 75"/>
                  <a:gd name="T12" fmla="*/ 4 w 77"/>
                  <a:gd name="T13" fmla="*/ 54 h 75"/>
                  <a:gd name="T14" fmla="*/ 0 w 77"/>
                  <a:gd name="T15" fmla="*/ 63 h 75"/>
                  <a:gd name="T16" fmla="*/ 0 w 77"/>
                  <a:gd name="T17" fmla="*/ 67 h 75"/>
                  <a:gd name="T18" fmla="*/ 4 w 77"/>
                  <a:gd name="T19" fmla="*/ 73 h 75"/>
                  <a:gd name="T20" fmla="*/ 7 w 77"/>
                  <a:gd name="T21" fmla="*/ 75 h 75"/>
                  <a:gd name="T22" fmla="*/ 11 w 77"/>
                  <a:gd name="T23" fmla="*/ 75 h 75"/>
                  <a:gd name="T24" fmla="*/ 27 w 77"/>
                  <a:gd name="T25" fmla="*/ 61 h 75"/>
                  <a:gd name="T26" fmla="*/ 34 w 77"/>
                  <a:gd name="T27" fmla="*/ 54 h 75"/>
                  <a:gd name="T28" fmla="*/ 77 w 77"/>
                  <a:gd name="T29" fmla="*/ 13 h 75"/>
                  <a:gd name="T30" fmla="*/ 77 w 77"/>
                  <a:gd name="T31" fmla="*/ 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7" h="75">
                    <a:moveTo>
                      <a:pt x="77" y="9"/>
                    </a:moveTo>
                    <a:lnTo>
                      <a:pt x="73" y="3"/>
                    </a:lnTo>
                    <a:lnTo>
                      <a:pt x="67" y="0"/>
                    </a:lnTo>
                    <a:lnTo>
                      <a:pt x="63" y="0"/>
                    </a:lnTo>
                    <a:lnTo>
                      <a:pt x="24" y="30"/>
                    </a:lnTo>
                    <a:lnTo>
                      <a:pt x="10" y="44"/>
                    </a:lnTo>
                    <a:lnTo>
                      <a:pt x="4" y="54"/>
                    </a:lnTo>
                    <a:lnTo>
                      <a:pt x="0" y="63"/>
                    </a:lnTo>
                    <a:lnTo>
                      <a:pt x="0" y="67"/>
                    </a:lnTo>
                    <a:lnTo>
                      <a:pt x="4" y="73"/>
                    </a:lnTo>
                    <a:lnTo>
                      <a:pt x="7" y="75"/>
                    </a:lnTo>
                    <a:lnTo>
                      <a:pt x="11" y="75"/>
                    </a:lnTo>
                    <a:lnTo>
                      <a:pt x="27" y="61"/>
                    </a:lnTo>
                    <a:lnTo>
                      <a:pt x="34" y="54"/>
                    </a:lnTo>
                    <a:lnTo>
                      <a:pt x="77" y="13"/>
                    </a:lnTo>
                    <a:lnTo>
                      <a:pt x="77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" name="Freeform 410"/>
              <p:cNvSpPr>
                <a:spLocks/>
              </p:cNvSpPr>
              <p:nvPr/>
            </p:nvSpPr>
            <p:spPr bwMode="auto">
              <a:xfrm>
                <a:off x="3644" y="2933"/>
                <a:ext cx="19" cy="20"/>
              </a:xfrm>
              <a:custGeom>
                <a:avLst/>
                <a:gdLst>
                  <a:gd name="T0" fmla="*/ 58 w 58"/>
                  <a:gd name="T1" fmla="*/ 55 h 61"/>
                  <a:gd name="T2" fmla="*/ 57 w 58"/>
                  <a:gd name="T3" fmla="*/ 52 h 61"/>
                  <a:gd name="T4" fmla="*/ 39 w 58"/>
                  <a:gd name="T5" fmla="*/ 30 h 61"/>
                  <a:gd name="T6" fmla="*/ 27 w 58"/>
                  <a:gd name="T7" fmla="*/ 19 h 61"/>
                  <a:gd name="T8" fmla="*/ 20 w 58"/>
                  <a:gd name="T9" fmla="*/ 9 h 61"/>
                  <a:gd name="T10" fmla="*/ 16 w 58"/>
                  <a:gd name="T11" fmla="*/ 6 h 61"/>
                  <a:gd name="T12" fmla="*/ 12 w 58"/>
                  <a:gd name="T13" fmla="*/ 1 h 61"/>
                  <a:gd name="T14" fmla="*/ 8 w 58"/>
                  <a:gd name="T15" fmla="*/ 0 h 61"/>
                  <a:gd name="T16" fmla="*/ 4 w 58"/>
                  <a:gd name="T17" fmla="*/ 0 h 61"/>
                  <a:gd name="T18" fmla="*/ 0 w 58"/>
                  <a:gd name="T19" fmla="*/ 4 h 61"/>
                  <a:gd name="T20" fmla="*/ 0 w 58"/>
                  <a:gd name="T21" fmla="*/ 6 h 61"/>
                  <a:gd name="T22" fmla="*/ 3 w 58"/>
                  <a:gd name="T23" fmla="*/ 10 h 61"/>
                  <a:gd name="T24" fmla="*/ 4 w 58"/>
                  <a:gd name="T25" fmla="*/ 13 h 61"/>
                  <a:gd name="T26" fmla="*/ 10 w 58"/>
                  <a:gd name="T27" fmla="*/ 19 h 61"/>
                  <a:gd name="T28" fmla="*/ 14 w 58"/>
                  <a:gd name="T29" fmla="*/ 27 h 61"/>
                  <a:gd name="T30" fmla="*/ 36 w 58"/>
                  <a:gd name="T31" fmla="*/ 49 h 61"/>
                  <a:gd name="T32" fmla="*/ 51 w 58"/>
                  <a:gd name="T33" fmla="*/ 60 h 61"/>
                  <a:gd name="T34" fmla="*/ 54 w 58"/>
                  <a:gd name="T35" fmla="*/ 61 h 61"/>
                  <a:gd name="T36" fmla="*/ 58 w 58"/>
                  <a:gd name="T37" fmla="*/ 60 h 61"/>
                  <a:gd name="T38" fmla="*/ 58 w 58"/>
                  <a:gd name="T39" fmla="*/ 5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8" h="61">
                    <a:moveTo>
                      <a:pt x="58" y="55"/>
                    </a:moveTo>
                    <a:lnTo>
                      <a:pt x="57" y="52"/>
                    </a:lnTo>
                    <a:lnTo>
                      <a:pt x="39" y="30"/>
                    </a:lnTo>
                    <a:lnTo>
                      <a:pt x="27" y="19"/>
                    </a:lnTo>
                    <a:lnTo>
                      <a:pt x="20" y="9"/>
                    </a:lnTo>
                    <a:lnTo>
                      <a:pt x="16" y="6"/>
                    </a:lnTo>
                    <a:lnTo>
                      <a:pt x="12" y="1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3" y="10"/>
                    </a:lnTo>
                    <a:lnTo>
                      <a:pt x="4" y="13"/>
                    </a:lnTo>
                    <a:lnTo>
                      <a:pt x="10" y="19"/>
                    </a:lnTo>
                    <a:lnTo>
                      <a:pt x="14" y="27"/>
                    </a:lnTo>
                    <a:lnTo>
                      <a:pt x="36" y="49"/>
                    </a:lnTo>
                    <a:lnTo>
                      <a:pt x="51" y="60"/>
                    </a:lnTo>
                    <a:lnTo>
                      <a:pt x="54" y="61"/>
                    </a:lnTo>
                    <a:lnTo>
                      <a:pt x="58" y="60"/>
                    </a:lnTo>
                    <a:lnTo>
                      <a:pt x="58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" name="Freeform 411"/>
              <p:cNvSpPr>
                <a:spLocks/>
              </p:cNvSpPr>
              <p:nvPr/>
            </p:nvSpPr>
            <p:spPr bwMode="auto">
              <a:xfrm>
                <a:off x="3559" y="2983"/>
                <a:ext cx="118" cy="47"/>
              </a:xfrm>
              <a:custGeom>
                <a:avLst/>
                <a:gdLst>
                  <a:gd name="T0" fmla="*/ 94 w 355"/>
                  <a:gd name="T1" fmla="*/ 0 h 141"/>
                  <a:gd name="T2" fmla="*/ 53 w 355"/>
                  <a:gd name="T3" fmla="*/ 25 h 141"/>
                  <a:gd name="T4" fmla="*/ 22 w 355"/>
                  <a:gd name="T5" fmla="*/ 57 h 141"/>
                  <a:gd name="T6" fmla="*/ 0 w 355"/>
                  <a:gd name="T7" fmla="*/ 78 h 141"/>
                  <a:gd name="T8" fmla="*/ 2 w 355"/>
                  <a:gd name="T9" fmla="*/ 81 h 141"/>
                  <a:gd name="T10" fmla="*/ 12 w 355"/>
                  <a:gd name="T11" fmla="*/ 72 h 141"/>
                  <a:gd name="T12" fmla="*/ 43 w 355"/>
                  <a:gd name="T13" fmla="*/ 43 h 141"/>
                  <a:gd name="T14" fmla="*/ 60 w 355"/>
                  <a:gd name="T15" fmla="*/ 33 h 141"/>
                  <a:gd name="T16" fmla="*/ 77 w 355"/>
                  <a:gd name="T17" fmla="*/ 24 h 141"/>
                  <a:gd name="T18" fmla="*/ 80 w 355"/>
                  <a:gd name="T19" fmla="*/ 37 h 141"/>
                  <a:gd name="T20" fmla="*/ 40 w 355"/>
                  <a:gd name="T21" fmla="*/ 132 h 141"/>
                  <a:gd name="T22" fmla="*/ 48 w 355"/>
                  <a:gd name="T23" fmla="*/ 141 h 141"/>
                  <a:gd name="T24" fmla="*/ 113 w 355"/>
                  <a:gd name="T25" fmla="*/ 63 h 141"/>
                  <a:gd name="T26" fmla="*/ 150 w 355"/>
                  <a:gd name="T27" fmla="*/ 21 h 141"/>
                  <a:gd name="T28" fmla="*/ 126 w 355"/>
                  <a:gd name="T29" fmla="*/ 89 h 141"/>
                  <a:gd name="T30" fmla="*/ 125 w 355"/>
                  <a:gd name="T31" fmla="*/ 113 h 141"/>
                  <a:gd name="T32" fmla="*/ 131 w 355"/>
                  <a:gd name="T33" fmla="*/ 119 h 141"/>
                  <a:gd name="T34" fmla="*/ 140 w 355"/>
                  <a:gd name="T35" fmla="*/ 109 h 141"/>
                  <a:gd name="T36" fmla="*/ 163 w 355"/>
                  <a:gd name="T37" fmla="*/ 81 h 141"/>
                  <a:gd name="T38" fmla="*/ 173 w 355"/>
                  <a:gd name="T39" fmla="*/ 76 h 141"/>
                  <a:gd name="T40" fmla="*/ 175 w 355"/>
                  <a:gd name="T41" fmla="*/ 103 h 141"/>
                  <a:gd name="T42" fmla="*/ 182 w 355"/>
                  <a:gd name="T43" fmla="*/ 115 h 141"/>
                  <a:gd name="T44" fmla="*/ 196 w 355"/>
                  <a:gd name="T45" fmla="*/ 111 h 141"/>
                  <a:gd name="T46" fmla="*/ 220 w 355"/>
                  <a:gd name="T47" fmla="*/ 96 h 141"/>
                  <a:gd name="T48" fmla="*/ 222 w 355"/>
                  <a:gd name="T49" fmla="*/ 106 h 141"/>
                  <a:gd name="T50" fmla="*/ 226 w 355"/>
                  <a:gd name="T51" fmla="*/ 119 h 141"/>
                  <a:gd name="T52" fmla="*/ 235 w 355"/>
                  <a:gd name="T53" fmla="*/ 125 h 141"/>
                  <a:gd name="T54" fmla="*/ 246 w 355"/>
                  <a:gd name="T55" fmla="*/ 114 h 141"/>
                  <a:gd name="T56" fmla="*/ 254 w 355"/>
                  <a:gd name="T57" fmla="*/ 103 h 141"/>
                  <a:gd name="T58" fmla="*/ 264 w 355"/>
                  <a:gd name="T59" fmla="*/ 117 h 141"/>
                  <a:gd name="T60" fmla="*/ 274 w 355"/>
                  <a:gd name="T61" fmla="*/ 125 h 141"/>
                  <a:gd name="T62" fmla="*/ 287 w 355"/>
                  <a:gd name="T63" fmla="*/ 126 h 141"/>
                  <a:gd name="T64" fmla="*/ 301 w 355"/>
                  <a:gd name="T65" fmla="*/ 117 h 141"/>
                  <a:gd name="T66" fmla="*/ 302 w 355"/>
                  <a:gd name="T67" fmla="*/ 124 h 141"/>
                  <a:gd name="T68" fmla="*/ 307 w 355"/>
                  <a:gd name="T69" fmla="*/ 132 h 141"/>
                  <a:gd name="T70" fmla="*/ 317 w 355"/>
                  <a:gd name="T71" fmla="*/ 135 h 141"/>
                  <a:gd name="T72" fmla="*/ 343 w 355"/>
                  <a:gd name="T73" fmla="*/ 132 h 141"/>
                  <a:gd name="T74" fmla="*/ 355 w 355"/>
                  <a:gd name="T75" fmla="*/ 133 h 141"/>
                  <a:gd name="T76" fmla="*/ 346 w 355"/>
                  <a:gd name="T77" fmla="*/ 120 h 141"/>
                  <a:gd name="T78" fmla="*/ 323 w 355"/>
                  <a:gd name="T79" fmla="*/ 113 h 141"/>
                  <a:gd name="T80" fmla="*/ 314 w 355"/>
                  <a:gd name="T81" fmla="*/ 111 h 141"/>
                  <a:gd name="T82" fmla="*/ 312 w 355"/>
                  <a:gd name="T83" fmla="*/ 106 h 141"/>
                  <a:gd name="T84" fmla="*/ 306 w 355"/>
                  <a:gd name="T85" fmla="*/ 94 h 141"/>
                  <a:gd name="T86" fmla="*/ 262 w 355"/>
                  <a:gd name="T87" fmla="*/ 90 h 141"/>
                  <a:gd name="T88" fmla="*/ 254 w 355"/>
                  <a:gd name="T89" fmla="*/ 81 h 141"/>
                  <a:gd name="T90" fmla="*/ 245 w 355"/>
                  <a:gd name="T91" fmla="*/ 88 h 141"/>
                  <a:gd name="T92" fmla="*/ 230 w 355"/>
                  <a:gd name="T93" fmla="*/ 99 h 141"/>
                  <a:gd name="T94" fmla="*/ 229 w 355"/>
                  <a:gd name="T95" fmla="*/ 90 h 141"/>
                  <a:gd name="T96" fmla="*/ 226 w 355"/>
                  <a:gd name="T97" fmla="*/ 84 h 141"/>
                  <a:gd name="T98" fmla="*/ 220 w 355"/>
                  <a:gd name="T99" fmla="*/ 78 h 141"/>
                  <a:gd name="T100" fmla="*/ 210 w 355"/>
                  <a:gd name="T101" fmla="*/ 84 h 141"/>
                  <a:gd name="T102" fmla="*/ 191 w 355"/>
                  <a:gd name="T103" fmla="*/ 95 h 141"/>
                  <a:gd name="T104" fmla="*/ 182 w 355"/>
                  <a:gd name="T105" fmla="*/ 61 h 141"/>
                  <a:gd name="T106" fmla="*/ 178 w 355"/>
                  <a:gd name="T107" fmla="*/ 57 h 141"/>
                  <a:gd name="T108" fmla="*/ 173 w 355"/>
                  <a:gd name="T109" fmla="*/ 54 h 141"/>
                  <a:gd name="T110" fmla="*/ 139 w 355"/>
                  <a:gd name="T111" fmla="*/ 94 h 141"/>
                  <a:gd name="T112" fmla="*/ 168 w 355"/>
                  <a:gd name="T113" fmla="*/ 6 h 141"/>
                  <a:gd name="T114" fmla="*/ 163 w 355"/>
                  <a:gd name="T115" fmla="*/ 0 h 141"/>
                  <a:gd name="T116" fmla="*/ 94 w 355"/>
                  <a:gd name="T117" fmla="*/ 63 h 141"/>
                  <a:gd name="T118" fmla="*/ 100 w 355"/>
                  <a:gd name="T119" fmla="*/ 9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55" h="141">
                    <a:moveTo>
                      <a:pt x="100" y="6"/>
                    </a:moveTo>
                    <a:lnTo>
                      <a:pt x="94" y="0"/>
                    </a:lnTo>
                    <a:lnTo>
                      <a:pt x="91" y="0"/>
                    </a:lnTo>
                    <a:lnTo>
                      <a:pt x="53" y="25"/>
                    </a:lnTo>
                    <a:lnTo>
                      <a:pt x="31" y="45"/>
                    </a:lnTo>
                    <a:lnTo>
                      <a:pt x="22" y="57"/>
                    </a:lnTo>
                    <a:lnTo>
                      <a:pt x="0" y="76"/>
                    </a:lnTo>
                    <a:lnTo>
                      <a:pt x="0" y="78"/>
                    </a:lnTo>
                    <a:lnTo>
                      <a:pt x="1" y="79"/>
                    </a:lnTo>
                    <a:lnTo>
                      <a:pt x="2" y="81"/>
                    </a:lnTo>
                    <a:lnTo>
                      <a:pt x="5" y="81"/>
                    </a:lnTo>
                    <a:lnTo>
                      <a:pt x="12" y="72"/>
                    </a:lnTo>
                    <a:lnTo>
                      <a:pt x="22" y="65"/>
                    </a:lnTo>
                    <a:lnTo>
                      <a:pt x="43" y="43"/>
                    </a:lnTo>
                    <a:lnTo>
                      <a:pt x="55" y="35"/>
                    </a:lnTo>
                    <a:lnTo>
                      <a:pt x="60" y="33"/>
                    </a:lnTo>
                    <a:lnTo>
                      <a:pt x="66" y="30"/>
                    </a:lnTo>
                    <a:lnTo>
                      <a:pt x="77" y="24"/>
                    </a:lnTo>
                    <a:lnTo>
                      <a:pt x="84" y="23"/>
                    </a:lnTo>
                    <a:lnTo>
                      <a:pt x="80" y="37"/>
                    </a:lnTo>
                    <a:lnTo>
                      <a:pt x="38" y="126"/>
                    </a:lnTo>
                    <a:lnTo>
                      <a:pt x="40" y="132"/>
                    </a:lnTo>
                    <a:lnTo>
                      <a:pt x="43" y="138"/>
                    </a:lnTo>
                    <a:lnTo>
                      <a:pt x="48" y="141"/>
                    </a:lnTo>
                    <a:lnTo>
                      <a:pt x="53" y="141"/>
                    </a:lnTo>
                    <a:lnTo>
                      <a:pt x="113" y="63"/>
                    </a:lnTo>
                    <a:lnTo>
                      <a:pt x="134" y="40"/>
                    </a:lnTo>
                    <a:lnTo>
                      <a:pt x="150" y="21"/>
                    </a:lnTo>
                    <a:lnTo>
                      <a:pt x="151" y="22"/>
                    </a:lnTo>
                    <a:lnTo>
                      <a:pt x="126" y="89"/>
                    </a:lnTo>
                    <a:lnTo>
                      <a:pt x="125" y="109"/>
                    </a:lnTo>
                    <a:lnTo>
                      <a:pt x="125" y="113"/>
                    </a:lnTo>
                    <a:lnTo>
                      <a:pt x="126" y="117"/>
                    </a:lnTo>
                    <a:lnTo>
                      <a:pt x="131" y="119"/>
                    </a:lnTo>
                    <a:lnTo>
                      <a:pt x="134" y="119"/>
                    </a:lnTo>
                    <a:lnTo>
                      <a:pt x="140" y="109"/>
                    </a:lnTo>
                    <a:lnTo>
                      <a:pt x="148" y="99"/>
                    </a:lnTo>
                    <a:lnTo>
                      <a:pt x="163" y="81"/>
                    </a:lnTo>
                    <a:lnTo>
                      <a:pt x="169" y="76"/>
                    </a:lnTo>
                    <a:lnTo>
                      <a:pt x="173" y="76"/>
                    </a:lnTo>
                    <a:lnTo>
                      <a:pt x="176" y="85"/>
                    </a:lnTo>
                    <a:lnTo>
                      <a:pt x="175" y="103"/>
                    </a:lnTo>
                    <a:lnTo>
                      <a:pt x="176" y="107"/>
                    </a:lnTo>
                    <a:lnTo>
                      <a:pt x="182" y="115"/>
                    </a:lnTo>
                    <a:lnTo>
                      <a:pt x="187" y="115"/>
                    </a:lnTo>
                    <a:lnTo>
                      <a:pt x="196" y="111"/>
                    </a:lnTo>
                    <a:lnTo>
                      <a:pt x="204" y="107"/>
                    </a:lnTo>
                    <a:lnTo>
                      <a:pt x="220" y="96"/>
                    </a:lnTo>
                    <a:lnTo>
                      <a:pt x="221" y="101"/>
                    </a:lnTo>
                    <a:lnTo>
                      <a:pt x="222" y="106"/>
                    </a:lnTo>
                    <a:lnTo>
                      <a:pt x="224" y="115"/>
                    </a:lnTo>
                    <a:lnTo>
                      <a:pt x="226" y="119"/>
                    </a:lnTo>
                    <a:lnTo>
                      <a:pt x="230" y="123"/>
                    </a:lnTo>
                    <a:lnTo>
                      <a:pt x="235" y="125"/>
                    </a:lnTo>
                    <a:lnTo>
                      <a:pt x="239" y="125"/>
                    </a:lnTo>
                    <a:lnTo>
                      <a:pt x="246" y="114"/>
                    </a:lnTo>
                    <a:lnTo>
                      <a:pt x="251" y="109"/>
                    </a:lnTo>
                    <a:lnTo>
                      <a:pt x="254" y="103"/>
                    </a:lnTo>
                    <a:lnTo>
                      <a:pt x="259" y="111"/>
                    </a:lnTo>
                    <a:lnTo>
                      <a:pt x="264" y="117"/>
                    </a:lnTo>
                    <a:lnTo>
                      <a:pt x="269" y="123"/>
                    </a:lnTo>
                    <a:lnTo>
                      <a:pt x="274" y="125"/>
                    </a:lnTo>
                    <a:lnTo>
                      <a:pt x="281" y="126"/>
                    </a:lnTo>
                    <a:lnTo>
                      <a:pt x="287" y="126"/>
                    </a:lnTo>
                    <a:lnTo>
                      <a:pt x="293" y="123"/>
                    </a:lnTo>
                    <a:lnTo>
                      <a:pt x="301" y="117"/>
                    </a:lnTo>
                    <a:lnTo>
                      <a:pt x="301" y="123"/>
                    </a:lnTo>
                    <a:lnTo>
                      <a:pt x="302" y="124"/>
                    </a:lnTo>
                    <a:lnTo>
                      <a:pt x="302" y="129"/>
                    </a:lnTo>
                    <a:lnTo>
                      <a:pt x="307" y="132"/>
                    </a:lnTo>
                    <a:lnTo>
                      <a:pt x="312" y="135"/>
                    </a:lnTo>
                    <a:lnTo>
                      <a:pt x="317" y="135"/>
                    </a:lnTo>
                    <a:lnTo>
                      <a:pt x="325" y="131"/>
                    </a:lnTo>
                    <a:lnTo>
                      <a:pt x="343" y="132"/>
                    </a:lnTo>
                    <a:lnTo>
                      <a:pt x="352" y="135"/>
                    </a:lnTo>
                    <a:lnTo>
                      <a:pt x="355" y="133"/>
                    </a:lnTo>
                    <a:lnTo>
                      <a:pt x="350" y="124"/>
                    </a:lnTo>
                    <a:lnTo>
                      <a:pt x="346" y="120"/>
                    </a:lnTo>
                    <a:lnTo>
                      <a:pt x="330" y="114"/>
                    </a:lnTo>
                    <a:lnTo>
                      <a:pt x="323" y="113"/>
                    </a:lnTo>
                    <a:lnTo>
                      <a:pt x="316" y="114"/>
                    </a:lnTo>
                    <a:lnTo>
                      <a:pt x="314" y="111"/>
                    </a:lnTo>
                    <a:lnTo>
                      <a:pt x="312" y="109"/>
                    </a:lnTo>
                    <a:lnTo>
                      <a:pt x="312" y="106"/>
                    </a:lnTo>
                    <a:lnTo>
                      <a:pt x="311" y="100"/>
                    </a:lnTo>
                    <a:lnTo>
                      <a:pt x="306" y="94"/>
                    </a:lnTo>
                    <a:lnTo>
                      <a:pt x="302" y="91"/>
                    </a:lnTo>
                    <a:lnTo>
                      <a:pt x="262" y="90"/>
                    </a:lnTo>
                    <a:lnTo>
                      <a:pt x="260" y="88"/>
                    </a:lnTo>
                    <a:lnTo>
                      <a:pt x="254" y="81"/>
                    </a:lnTo>
                    <a:lnTo>
                      <a:pt x="250" y="82"/>
                    </a:lnTo>
                    <a:lnTo>
                      <a:pt x="245" y="88"/>
                    </a:lnTo>
                    <a:lnTo>
                      <a:pt x="232" y="103"/>
                    </a:lnTo>
                    <a:lnTo>
                      <a:pt x="230" y="99"/>
                    </a:lnTo>
                    <a:lnTo>
                      <a:pt x="230" y="95"/>
                    </a:lnTo>
                    <a:lnTo>
                      <a:pt x="229" y="90"/>
                    </a:lnTo>
                    <a:lnTo>
                      <a:pt x="227" y="87"/>
                    </a:lnTo>
                    <a:lnTo>
                      <a:pt x="226" y="84"/>
                    </a:lnTo>
                    <a:lnTo>
                      <a:pt x="222" y="79"/>
                    </a:lnTo>
                    <a:lnTo>
                      <a:pt x="220" y="78"/>
                    </a:lnTo>
                    <a:lnTo>
                      <a:pt x="216" y="78"/>
                    </a:lnTo>
                    <a:lnTo>
                      <a:pt x="210" y="84"/>
                    </a:lnTo>
                    <a:lnTo>
                      <a:pt x="204" y="88"/>
                    </a:lnTo>
                    <a:lnTo>
                      <a:pt x="191" y="95"/>
                    </a:lnTo>
                    <a:lnTo>
                      <a:pt x="188" y="90"/>
                    </a:lnTo>
                    <a:lnTo>
                      <a:pt x="182" y="61"/>
                    </a:lnTo>
                    <a:lnTo>
                      <a:pt x="180" y="60"/>
                    </a:lnTo>
                    <a:lnTo>
                      <a:pt x="178" y="57"/>
                    </a:lnTo>
                    <a:lnTo>
                      <a:pt x="175" y="54"/>
                    </a:lnTo>
                    <a:lnTo>
                      <a:pt x="173" y="54"/>
                    </a:lnTo>
                    <a:lnTo>
                      <a:pt x="166" y="66"/>
                    </a:lnTo>
                    <a:lnTo>
                      <a:pt x="139" y="94"/>
                    </a:lnTo>
                    <a:lnTo>
                      <a:pt x="168" y="9"/>
                    </a:lnTo>
                    <a:lnTo>
                      <a:pt x="168" y="6"/>
                    </a:lnTo>
                    <a:lnTo>
                      <a:pt x="166" y="3"/>
                    </a:lnTo>
                    <a:lnTo>
                      <a:pt x="163" y="0"/>
                    </a:lnTo>
                    <a:lnTo>
                      <a:pt x="158" y="0"/>
                    </a:lnTo>
                    <a:lnTo>
                      <a:pt x="94" y="63"/>
                    </a:lnTo>
                    <a:lnTo>
                      <a:pt x="74" y="85"/>
                    </a:lnTo>
                    <a:lnTo>
                      <a:pt x="100" y="9"/>
                    </a:lnTo>
                    <a:lnTo>
                      <a:pt x="10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" name="Freeform 412"/>
              <p:cNvSpPr>
                <a:spLocks/>
              </p:cNvSpPr>
              <p:nvPr/>
            </p:nvSpPr>
            <p:spPr bwMode="auto">
              <a:xfrm>
                <a:off x="3677" y="2973"/>
                <a:ext cx="48" cy="62"/>
              </a:xfrm>
              <a:custGeom>
                <a:avLst/>
                <a:gdLst>
                  <a:gd name="T0" fmla="*/ 87 w 142"/>
                  <a:gd name="T1" fmla="*/ 0 h 186"/>
                  <a:gd name="T2" fmla="*/ 83 w 142"/>
                  <a:gd name="T3" fmla="*/ 1 h 186"/>
                  <a:gd name="T4" fmla="*/ 60 w 142"/>
                  <a:gd name="T5" fmla="*/ 61 h 186"/>
                  <a:gd name="T6" fmla="*/ 51 w 142"/>
                  <a:gd name="T7" fmla="*/ 80 h 186"/>
                  <a:gd name="T8" fmla="*/ 15 w 142"/>
                  <a:gd name="T9" fmla="*/ 134 h 186"/>
                  <a:gd name="T10" fmla="*/ 0 w 142"/>
                  <a:gd name="T11" fmla="*/ 150 h 186"/>
                  <a:gd name="T12" fmla="*/ 0 w 142"/>
                  <a:gd name="T13" fmla="*/ 156 h 186"/>
                  <a:gd name="T14" fmla="*/ 5 w 142"/>
                  <a:gd name="T15" fmla="*/ 163 h 186"/>
                  <a:gd name="T16" fmla="*/ 10 w 142"/>
                  <a:gd name="T17" fmla="*/ 167 h 186"/>
                  <a:gd name="T18" fmla="*/ 16 w 142"/>
                  <a:gd name="T19" fmla="*/ 167 h 186"/>
                  <a:gd name="T20" fmla="*/ 31 w 142"/>
                  <a:gd name="T21" fmla="*/ 146 h 186"/>
                  <a:gd name="T22" fmla="*/ 45 w 142"/>
                  <a:gd name="T23" fmla="*/ 126 h 186"/>
                  <a:gd name="T24" fmla="*/ 67 w 142"/>
                  <a:gd name="T25" fmla="*/ 82 h 186"/>
                  <a:gd name="T26" fmla="*/ 63 w 142"/>
                  <a:gd name="T27" fmla="*/ 125 h 186"/>
                  <a:gd name="T28" fmla="*/ 64 w 142"/>
                  <a:gd name="T29" fmla="*/ 167 h 186"/>
                  <a:gd name="T30" fmla="*/ 67 w 142"/>
                  <a:gd name="T31" fmla="*/ 173 h 186"/>
                  <a:gd name="T32" fmla="*/ 73 w 142"/>
                  <a:gd name="T33" fmla="*/ 181 h 186"/>
                  <a:gd name="T34" fmla="*/ 81 w 142"/>
                  <a:gd name="T35" fmla="*/ 186 h 186"/>
                  <a:gd name="T36" fmla="*/ 87 w 142"/>
                  <a:gd name="T37" fmla="*/ 185 h 186"/>
                  <a:gd name="T38" fmla="*/ 91 w 142"/>
                  <a:gd name="T39" fmla="*/ 175 h 186"/>
                  <a:gd name="T40" fmla="*/ 105 w 142"/>
                  <a:gd name="T41" fmla="*/ 160 h 186"/>
                  <a:gd name="T42" fmla="*/ 111 w 142"/>
                  <a:gd name="T43" fmla="*/ 150 h 186"/>
                  <a:gd name="T44" fmla="*/ 120 w 142"/>
                  <a:gd name="T45" fmla="*/ 157 h 186"/>
                  <a:gd name="T46" fmla="*/ 137 w 142"/>
                  <a:gd name="T47" fmla="*/ 166 h 186"/>
                  <a:gd name="T48" fmla="*/ 139 w 142"/>
                  <a:gd name="T49" fmla="*/ 166 h 186"/>
                  <a:gd name="T50" fmla="*/ 142 w 142"/>
                  <a:gd name="T51" fmla="*/ 163 h 186"/>
                  <a:gd name="T52" fmla="*/ 139 w 142"/>
                  <a:gd name="T53" fmla="*/ 160 h 186"/>
                  <a:gd name="T54" fmla="*/ 137 w 142"/>
                  <a:gd name="T55" fmla="*/ 156 h 186"/>
                  <a:gd name="T56" fmla="*/ 121 w 142"/>
                  <a:gd name="T57" fmla="*/ 145 h 186"/>
                  <a:gd name="T58" fmla="*/ 118 w 142"/>
                  <a:gd name="T59" fmla="*/ 140 h 186"/>
                  <a:gd name="T60" fmla="*/ 120 w 142"/>
                  <a:gd name="T61" fmla="*/ 127 h 186"/>
                  <a:gd name="T62" fmla="*/ 118 w 142"/>
                  <a:gd name="T63" fmla="*/ 120 h 186"/>
                  <a:gd name="T64" fmla="*/ 106 w 142"/>
                  <a:gd name="T65" fmla="*/ 110 h 186"/>
                  <a:gd name="T66" fmla="*/ 101 w 142"/>
                  <a:gd name="T67" fmla="*/ 113 h 186"/>
                  <a:gd name="T68" fmla="*/ 96 w 142"/>
                  <a:gd name="T69" fmla="*/ 128 h 186"/>
                  <a:gd name="T70" fmla="*/ 90 w 142"/>
                  <a:gd name="T71" fmla="*/ 134 h 186"/>
                  <a:gd name="T72" fmla="*/ 85 w 142"/>
                  <a:gd name="T73" fmla="*/ 140 h 186"/>
                  <a:gd name="T74" fmla="*/ 99 w 142"/>
                  <a:gd name="T75" fmla="*/ 12 h 186"/>
                  <a:gd name="T76" fmla="*/ 96 w 142"/>
                  <a:gd name="T77" fmla="*/ 7 h 186"/>
                  <a:gd name="T78" fmla="*/ 91 w 142"/>
                  <a:gd name="T79" fmla="*/ 2 h 186"/>
                  <a:gd name="T80" fmla="*/ 87 w 142"/>
                  <a:gd name="T81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2" h="186">
                    <a:moveTo>
                      <a:pt x="87" y="0"/>
                    </a:moveTo>
                    <a:lnTo>
                      <a:pt x="83" y="1"/>
                    </a:lnTo>
                    <a:lnTo>
                      <a:pt x="60" y="61"/>
                    </a:lnTo>
                    <a:lnTo>
                      <a:pt x="51" y="80"/>
                    </a:lnTo>
                    <a:lnTo>
                      <a:pt x="15" y="134"/>
                    </a:lnTo>
                    <a:lnTo>
                      <a:pt x="0" y="150"/>
                    </a:lnTo>
                    <a:lnTo>
                      <a:pt x="0" y="156"/>
                    </a:lnTo>
                    <a:lnTo>
                      <a:pt x="5" y="163"/>
                    </a:lnTo>
                    <a:lnTo>
                      <a:pt x="10" y="167"/>
                    </a:lnTo>
                    <a:lnTo>
                      <a:pt x="16" y="167"/>
                    </a:lnTo>
                    <a:lnTo>
                      <a:pt x="31" y="146"/>
                    </a:lnTo>
                    <a:lnTo>
                      <a:pt x="45" y="126"/>
                    </a:lnTo>
                    <a:lnTo>
                      <a:pt x="67" y="82"/>
                    </a:lnTo>
                    <a:lnTo>
                      <a:pt x="63" y="125"/>
                    </a:lnTo>
                    <a:lnTo>
                      <a:pt x="64" y="167"/>
                    </a:lnTo>
                    <a:lnTo>
                      <a:pt x="67" y="173"/>
                    </a:lnTo>
                    <a:lnTo>
                      <a:pt x="73" y="181"/>
                    </a:lnTo>
                    <a:lnTo>
                      <a:pt x="81" y="186"/>
                    </a:lnTo>
                    <a:lnTo>
                      <a:pt x="87" y="185"/>
                    </a:lnTo>
                    <a:lnTo>
                      <a:pt x="91" y="175"/>
                    </a:lnTo>
                    <a:lnTo>
                      <a:pt x="105" y="160"/>
                    </a:lnTo>
                    <a:lnTo>
                      <a:pt x="111" y="150"/>
                    </a:lnTo>
                    <a:lnTo>
                      <a:pt x="120" y="157"/>
                    </a:lnTo>
                    <a:lnTo>
                      <a:pt x="137" y="166"/>
                    </a:lnTo>
                    <a:lnTo>
                      <a:pt x="139" y="166"/>
                    </a:lnTo>
                    <a:lnTo>
                      <a:pt x="142" y="163"/>
                    </a:lnTo>
                    <a:lnTo>
                      <a:pt x="139" y="160"/>
                    </a:lnTo>
                    <a:lnTo>
                      <a:pt x="137" y="156"/>
                    </a:lnTo>
                    <a:lnTo>
                      <a:pt x="121" y="145"/>
                    </a:lnTo>
                    <a:lnTo>
                      <a:pt x="118" y="140"/>
                    </a:lnTo>
                    <a:lnTo>
                      <a:pt x="120" y="127"/>
                    </a:lnTo>
                    <a:lnTo>
                      <a:pt x="118" y="120"/>
                    </a:lnTo>
                    <a:lnTo>
                      <a:pt x="106" y="110"/>
                    </a:lnTo>
                    <a:lnTo>
                      <a:pt x="101" y="113"/>
                    </a:lnTo>
                    <a:lnTo>
                      <a:pt x="96" y="128"/>
                    </a:lnTo>
                    <a:lnTo>
                      <a:pt x="90" y="134"/>
                    </a:lnTo>
                    <a:lnTo>
                      <a:pt x="85" y="140"/>
                    </a:lnTo>
                    <a:lnTo>
                      <a:pt x="99" y="12"/>
                    </a:lnTo>
                    <a:lnTo>
                      <a:pt x="96" y="7"/>
                    </a:lnTo>
                    <a:lnTo>
                      <a:pt x="91" y="2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" name="Freeform 413"/>
              <p:cNvSpPr>
                <a:spLocks/>
              </p:cNvSpPr>
              <p:nvPr/>
            </p:nvSpPr>
            <p:spPr bwMode="auto">
              <a:xfrm>
                <a:off x="3727" y="3012"/>
                <a:ext cx="50" cy="22"/>
              </a:xfrm>
              <a:custGeom>
                <a:avLst/>
                <a:gdLst>
                  <a:gd name="T0" fmla="*/ 47 w 149"/>
                  <a:gd name="T1" fmla="*/ 3 h 67"/>
                  <a:gd name="T2" fmla="*/ 41 w 149"/>
                  <a:gd name="T3" fmla="*/ 10 h 67"/>
                  <a:gd name="T4" fmla="*/ 32 w 149"/>
                  <a:gd name="T5" fmla="*/ 16 h 67"/>
                  <a:gd name="T6" fmla="*/ 24 w 149"/>
                  <a:gd name="T7" fmla="*/ 20 h 67"/>
                  <a:gd name="T8" fmla="*/ 16 w 149"/>
                  <a:gd name="T9" fmla="*/ 26 h 67"/>
                  <a:gd name="T10" fmla="*/ 17 w 149"/>
                  <a:gd name="T11" fmla="*/ 22 h 67"/>
                  <a:gd name="T12" fmla="*/ 19 w 149"/>
                  <a:gd name="T13" fmla="*/ 14 h 67"/>
                  <a:gd name="T14" fmla="*/ 22 w 149"/>
                  <a:gd name="T15" fmla="*/ 12 h 67"/>
                  <a:gd name="T16" fmla="*/ 17 w 149"/>
                  <a:gd name="T17" fmla="*/ 2 h 67"/>
                  <a:gd name="T18" fmla="*/ 12 w 149"/>
                  <a:gd name="T19" fmla="*/ 1 h 67"/>
                  <a:gd name="T20" fmla="*/ 10 w 149"/>
                  <a:gd name="T21" fmla="*/ 2 h 67"/>
                  <a:gd name="T22" fmla="*/ 4 w 149"/>
                  <a:gd name="T23" fmla="*/ 12 h 67"/>
                  <a:gd name="T24" fmla="*/ 0 w 149"/>
                  <a:gd name="T25" fmla="*/ 20 h 67"/>
                  <a:gd name="T26" fmla="*/ 0 w 149"/>
                  <a:gd name="T27" fmla="*/ 30 h 67"/>
                  <a:gd name="T28" fmla="*/ 4 w 149"/>
                  <a:gd name="T29" fmla="*/ 39 h 67"/>
                  <a:gd name="T30" fmla="*/ 6 w 149"/>
                  <a:gd name="T31" fmla="*/ 44 h 67"/>
                  <a:gd name="T32" fmla="*/ 13 w 149"/>
                  <a:gd name="T33" fmla="*/ 49 h 67"/>
                  <a:gd name="T34" fmla="*/ 17 w 149"/>
                  <a:gd name="T35" fmla="*/ 49 h 67"/>
                  <a:gd name="T36" fmla="*/ 38 w 149"/>
                  <a:gd name="T37" fmla="*/ 38 h 67"/>
                  <a:gd name="T38" fmla="*/ 44 w 149"/>
                  <a:gd name="T39" fmla="*/ 33 h 67"/>
                  <a:gd name="T40" fmla="*/ 44 w 149"/>
                  <a:gd name="T41" fmla="*/ 44 h 67"/>
                  <a:gd name="T42" fmla="*/ 43 w 149"/>
                  <a:gd name="T43" fmla="*/ 46 h 67"/>
                  <a:gd name="T44" fmla="*/ 44 w 149"/>
                  <a:gd name="T45" fmla="*/ 54 h 67"/>
                  <a:gd name="T46" fmla="*/ 50 w 149"/>
                  <a:gd name="T47" fmla="*/ 61 h 67"/>
                  <a:gd name="T48" fmla="*/ 58 w 149"/>
                  <a:gd name="T49" fmla="*/ 67 h 67"/>
                  <a:gd name="T50" fmla="*/ 64 w 149"/>
                  <a:gd name="T51" fmla="*/ 66 h 67"/>
                  <a:gd name="T52" fmla="*/ 78 w 149"/>
                  <a:gd name="T53" fmla="*/ 55 h 67"/>
                  <a:gd name="T54" fmla="*/ 85 w 149"/>
                  <a:gd name="T55" fmla="*/ 51 h 67"/>
                  <a:gd name="T56" fmla="*/ 91 w 149"/>
                  <a:gd name="T57" fmla="*/ 45 h 67"/>
                  <a:gd name="T58" fmla="*/ 96 w 149"/>
                  <a:gd name="T59" fmla="*/ 51 h 67"/>
                  <a:gd name="T60" fmla="*/ 101 w 149"/>
                  <a:gd name="T61" fmla="*/ 55 h 67"/>
                  <a:gd name="T62" fmla="*/ 107 w 149"/>
                  <a:gd name="T63" fmla="*/ 57 h 67"/>
                  <a:gd name="T64" fmla="*/ 113 w 149"/>
                  <a:gd name="T65" fmla="*/ 58 h 67"/>
                  <a:gd name="T66" fmla="*/ 124 w 149"/>
                  <a:gd name="T67" fmla="*/ 56 h 67"/>
                  <a:gd name="T68" fmla="*/ 134 w 149"/>
                  <a:gd name="T69" fmla="*/ 51 h 67"/>
                  <a:gd name="T70" fmla="*/ 149 w 149"/>
                  <a:gd name="T71" fmla="*/ 32 h 67"/>
                  <a:gd name="T72" fmla="*/ 149 w 149"/>
                  <a:gd name="T73" fmla="*/ 27 h 67"/>
                  <a:gd name="T74" fmla="*/ 145 w 149"/>
                  <a:gd name="T75" fmla="*/ 22 h 67"/>
                  <a:gd name="T76" fmla="*/ 139 w 149"/>
                  <a:gd name="T77" fmla="*/ 19 h 67"/>
                  <a:gd name="T78" fmla="*/ 136 w 149"/>
                  <a:gd name="T79" fmla="*/ 18 h 67"/>
                  <a:gd name="T80" fmla="*/ 125 w 149"/>
                  <a:gd name="T81" fmla="*/ 22 h 67"/>
                  <a:gd name="T82" fmla="*/ 120 w 149"/>
                  <a:gd name="T83" fmla="*/ 24 h 67"/>
                  <a:gd name="T84" fmla="*/ 114 w 149"/>
                  <a:gd name="T85" fmla="*/ 27 h 67"/>
                  <a:gd name="T86" fmla="*/ 114 w 149"/>
                  <a:gd name="T87" fmla="*/ 18 h 67"/>
                  <a:gd name="T88" fmla="*/ 110 w 149"/>
                  <a:gd name="T89" fmla="*/ 12 h 67"/>
                  <a:gd name="T90" fmla="*/ 106 w 149"/>
                  <a:gd name="T91" fmla="*/ 4 h 67"/>
                  <a:gd name="T92" fmla="*/ 98 w 149"/>
                  <a:gd name="T93" fmla="*/ 0 h 67"/>
                  <a:gd name="T94" fmla="*/ 92 w 149"/>
                  <a:gd name="T95" fmla="*/ 1 h 67"/>
                  <a:gd name="T96" fmla="*/ 86 w 149"/>
                  <a:gd name="T97" fmla="*/ 9 h 67"/>
                  <a:gd name="T98" fmla="*/ 72 w 149"/>
                  <a:gd name="T99" fmla="*/ 22 h 67"/>
                  <a:gd name="T100" fmla="*/ 64 w 149"/>
                  <a:gd name="T101" fmla="*/ 28 h 67"/>
                  <a:gd name="T102" fmla="*/ 64 w 149"/>
                  <a:gd name="T103" fmla="*/ 22 h 67"/>
                  <a:gd name="T104" fmla="*/ 62 w 149"/>
                  <a:gd name="T105" fmla="*/ 19 h 67"/>
                  <a:gd name="T106" fmla="*/ 62 w 149"/>
                  <a:gd name="T107" fmla="*/ 16 h 67"/>
                  <a:gd name="T108" fmla="*/ 61 w 149"/>
                  <a:gd name="T109" fmla="*/ 12 h 67"/>
                  <a:gd name="T110" fmla="*/ 50 w 149"/>
                  <a:gd name="T111" fmla="*/ 2 h 67"/>
                  <a:gd name="T112" fmla="*/ 47 w 149"/>
                  <a:gd name="T113" fmla="*/ 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9" h="67">
                    <a:moveTo>
                      <a:pt x="47" y="3"/>
                    </a:moveTo>
                    <a:lnTo>
                      <a:pt x="41" y="10"/>
                    </a:lnTo>
                    <a:lnTo>
                      <a:pt x="32" y="16"/>
                    </a:lnTo>
                    <a:lnTo>
                      <a:pt x="24" y="20"/>
                    </a:lnTo>
                    <a:lnTo>
                      <a:pt x="16" y="26"/>
                    </a:lnTo>
                    <a:lnTo>
                      <a:pt x="17" y="22"/>
                    </a:lnTo>
                    <a:lnTo>
                      <a:pt x="19" y="14"/>
                    </a:lnTo>
                    <a:lnTo>
                      <a:pt x="22" y="12"/>
                    </a:lnTo>
                    <a:lnTo>
                      <a:pt x="17" y="2"/>
                    </a:lnTo>
                    <a:lnTo>
                      <a:pt x="12" y="1"/>
                    </a:lnTo>
                    <a:lnTo>
                      <a:pt x="10" y="2"/>
                    </a:lnTo>
                    <a:lnTo>
                      <a:pt x="4" y="12"/>
                    </a:lnTo>
                    <a:lnTo>
                      <a:pt x="0" y="20"/>
                    </a:lnTo>
                    <a:lnTo>
                      <a:pt x="0" y="30"/>
                    </a:lnTo>
                    <a:lnTo>
                      <a:pt x="4" y="39"/>
                    </a:lnTo>
                    <a:lnTo>
                      <a:pt x="6" y="44"/>
                    </a:lnTo>
                    <a:lnTo>
                      <a:pt x="13" y="49"/>
                    </a:lnTo>
                    <a:lnTo>
                      <a:pt x="17" y="49"/>
                    </a:lnTo>
                    <a:lnTo>
                      <a:pt x="38" y="38"/>
                    </a:lnTo>
                    <a:lnTo>
                      <a:pt x="44" y="33"/>
                    </a:lnTo>
                    <a:lnTo>
                      <a:pt x="44" y="44"/>
                    </a:lnTo>
                    <a:lnTo>
                      <a:pt x="43" y="46"/>
                    </a:lnTo>
                    <a:lnTo>
                      <a:pt x="44" y="54"/>
                    </a:lnTo>
                    <a:lnTo>
                      <a:pt x="50" y="61"/>
                    </a:lnTo>
                    <a:lnTo>
                      <a:pt x="58" y="67"/>
                    </a:lnTo>
                    <a:lnTo>
                      <a:pt x="64" y="66"/>
                    </a:lnTo>
                    <a:lnTo>
                      <a:pt x="78" y="55"/>
                    </a:lnTo>
                    <a:lnTo>
                      <a:pt x="85" y="51"/>
                    </a:lnTo>
                    <a:lnTo>
                      <a:pt x="91" y="45"/>
                    </a:lnTo>
                    <a:lnTo>
                      <a:pt x="96" y="51"/>
                    </a:lnTo>
                    <a:lnTo>
                      <a:pt x="101" y="55"/>
                    </a:lnTo>
                    <a:lnTo>
                      <a:pt x="107" y="57"/>
                    </a:lnTo>
                    <a:lnTo>
                      <a:pt x="113" y="58"/>
                    </a:lnTo>
                    <a:lnTo>
                      <a:pt x="124" y="56"/>
                    </a:lnTo>
                    <a:lnTo>
                      <a:pt x="134" y="51"/>
                    </a:lnTo>
                    <a:lnTo>
                      <a:pt x="149" y="32"/>
                    </a:lnTo>
                    <a:lnTo>
                      <a:pt x="149" y="27"/>
                    </a:lnTo>
                    <a:lnTo>
                      <a:pt x="145" y="22"/>
                    </a:lnTo>
                    <a:lnTo>
                      <a:pt x="139" y="19"/>
                    </a:lnTo>
                    <a:lnTo>
                      <a:pt x="136" y="18"/>
                    </a:lnTo>
                    <a:lnTo>
                      <a:pt x="125" y="22"/>
                    </a:lnTo>
                    <a:lnTo>
                      <a:pt x="120" y="24"/>
                    </a:lnTo>
                    <a:lnTo>
                      <a:pt x="114" y="27"/>
                    </a:lnTo>
                    <a:lnTo>
                      <a:pt x="114" y="18"/>
                    </a:lnTo>
                    <a:lnTo>
                      <a:pt x="110" y="12"/>
                    </a:lnTo>
                    <a:lnTo>
                      <a:pt x="106" y="4"/>
                    </a:lnTo>
                    <a:lnTo>
                      <a:pt x="98" y="0"/>
                    </a:lnTo>
                    <a:lnTo>
                      <a:pt x="92" y="1"/>
                    </a:lnTo>
                    <a:lnTo>
                      <a:pt x="86" y="9"/>
                    </a:lnTo>
                    <a:lnTo>
                      <a:pt x="72" y="22"/>
                    </a:lnTo>
                    <a:lnTo>
                      <a:pt x="64" y="28"/>
                    </a:lnTo>
                    <a:lnTo>
                      <a:pt x="64" y="22"/>
                    </a:lnTo>
                    <a:lnTo>
                      <a:pt x="62" y="19"/>
                    </a:lnTo>
                    <a:lnTo>
                      <a:pt x="62" y="16"/>
                    </a:lnTo>
                    <a:lnTo>
                      <a:pt x="61" y="12"/>
                    </a:lnTo>
                    <a:lnTo>
                      <a:pt x="50" y="2"/>
                    </a:lnTo>
                    <a:lnTo>
                      <a:pt x="47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" name="Freeform 414"/>
              <p:cNvSpPr>
                <a:spLocks/>
              </p:cNvSpPr>
              <p:nvPr/>
            </p:nvSpPr>
            <p:spPr bwMode="auto">
              <a:xfrm>
                <a:off x="3610" y="2798"/>
                <a:ext cx="35" cy="45"/>
              </a:xfrm>
              <a:custGeom>
                <a:avLst/>
                <a:gdLst>
                  <a:gd name="T0" fmla="*/ 97 w 103"/>
                  <a:gd name="T1" fmla="*/ 2 h 134"/>
                  <a:gd name="T2" fmla="*/ 92 w 103"/>
                  <a:gd name="T3" fmla="*/ 0 h 134"/>
                  <a:gd name="T4" fmla="*/ 81 w 103"/>
                  <a:gd name="T5" fmla="*/ 6 h 134"/>
                  <a:gd name="T6" fmla="*/ 44 w 103"/>
                  <a:gd name="T7" fmla="*/ 18 h 134"/>
                  <a:gd name="T8" fmla="*/ 33 w 103"/>
                  <a:gd name="T9" fmla="*/ 24 h 134"/>
                  <a:gd name="T10" fmla="*/ 22 w 103"/>
                  <a:gd name="T11" fmla="*/ 27 h 134"/>
                  <a:gd name="T12" fmla="*/ 0 w 103"/>
                  <a:gd name="T13" fmla="*/ 40 h 134"/>
                  <a:gd name="T14" fmla="*/ 0 w 103"/>
                  <a:gd name="T15" fmla="*/ 43 h 134"/>
                  <a:gd name="T16" fmla="*/ 2 w 103"/>
                  <a:gd name="T17" fmla="*/ 46 h 134"/>
                  <a:gd name="T18" fmla="*/ 4 w 103"/>
                  <a:gd name="T19" fmla="*/ 50 h 134"/>
                  <a:gd name="T20" fmla="*/ 9 w 103"/>
                  <a:gd name="T21" fmla="*/ 50 h 134"/>
                  <a:gd name="T22" fmla="*/ 31 w 103"/>
                  <a:gd name="T23" fmla="*/ 37 h 134"/>
                  <a:gd name="T24" fmla="*/ 54 w 103"/>
                  <a:gd name="T25" fmla="*/ 28 h 134"/>
                  <a:gd name="T26" fmla="*/ 62 w 103"/>
                  <a:gd name="T27" fmla="*/ 26 h 134"/>
                  <a:gd name="T28" fmla="*/ 70 w 103"/>
                  <a:gd name="T29" fmla="*/ 24 h 134"/>
                  <a:gd name="T30" fmla="*/ 61 w 103"/>
                  <a:gd name="T31" fmla="*/ 34 h 134"/>
                  <a:gd name="T32" fmla="*/ 44 w 103"/>
                  <a:gd name="T33" fmla="*/ 60 h 134"/>
                  <a:gd name="T34" fmla="*/ 38 w 103"/>
                  <a:gd name="T35" fmla="*/ 72 h 134"/>
                  <a:gd name="T36" fmla="*/ 32 w 103"/>
                  <a:gd name="T37" fmla="*/ 98 h 134"/>
                  <a:gd name="T38" fmla="*/ 33 w 103"/>
                  <a:gd name="T39" fmla="*/ 112 h 134"/>
                  <a:gd name="T40" fmla="*/ 38 w 103"/>
                  <a:gd name="T41" fmla="*/ 127 h 134"/>
                  <a:gd name="T42" fmla="*/ 43 w 103"/>
                  <a:gd name="T43" fmla="*/ 132 h 134"/>
                  <a:gd name="T44" fmla="*/ 48 w 103"/>
                  <a:gd name="T45" fmla="*/ 134 h 134"/>
                  <a:gd name="T46" fmla="*/ 48 w 103"/>
                  <a:gd name="T47" fmla="*/ 132 h 134"/>
                  <a:gd name="T48" fmla="*/ 48 w 103"/>
                  <a:gd name="T49" fmla="*/ 112 h 134"/>
                  <a:gd name="T50" fmla="*/ 51 w 103"/>
                  <a:gd name="T51" fmla="*/ 97 h 134"/>
                  <a:gd name="T52" fmla="*/ 61 w 103"/>
                  <a:gd name="T53" fmla="*/ 66 h 134"/>
                  <a:gd name="T54" fmla="*/ 79 w 103"/>
                  <a:gd name="T55" fmla="*/ 37 h 134"/>
                  <a:gd name="T56" fmla="*/ 103 w 103"/>
                  <a:gd name="T57" fmla="*/ 12 h 134"/>
                  <a:gd name="T58" fmla="*/ 103 w 103"/>
                  <a:gd name="T59" fmla="*/ 8 h 134"/>
                  <a:gd name="T60" fmla="*/ 100 w 103"/>
                  <a:gd name="T61" fmla="*/ 4 h 134"/>
                  <a:gd name="T62" fmla="*/ 97 w 103"/>
                  <a:gd name="T63" fmla="*/ 2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3" h="134">
                    <a:moveTo>
                      <a:pt x="97" y="2"/>
                    </a:moveTo>
                    <a:lnTo>
                      <a:pt x="92" y="0"/>
                    </a:lnTo>
                    <a:lnTo>
                      <a:pt x="81" y="6"/>
                    </a:lnTo>
                    <a:lnTo>
                      <a:pt x="44" y="18"/>
                    </a:lnTo>
                    <a:lnTo>
                      <a:pt x="33" y="24"/>
                    </a:lnTo>
                    <a:lnTo>
                      <a:pt x="22" y="27"/>
                    </a:lnTo>
                    <a:lnTo>
                      <a:pt x="0" y="40"/>
                    </a:lnTo>
                    <a:lnTo>
                      <a:pt x="0" y="43"/>
                    </a:lnTo>
                    <a:lnTo>
                      <a:pt x="2" y="46"/>
                    </a:lnTo>
                    <a:lnTo>
                      <a:pt x="4" y="50"/>
                    </a:lnTo>
                    <a:lnTo>
                      <a:pt x="9" y="50"/>
                    </a:lnTo>
                    <a:lnTo>
                      <a:pt x="31" y="37"/>
                    </a:lnTo>
                    <a:lnTo>
                      <a:pt x="54" y="28"/>
                    </a:lnTo>
                    <a:lnTo>
                      <a:pt x="62" y="26"/>
                    </a:lnTo>
                    <a:lnTo>
                      <a:pt x="70" y="24"/>
                    </a:lnTo>
                    <a:lnTo>
                      <a:pt x="61" y="34"/>
                    </a:lnTo>
                    <a:lnTo>
                      <a:pt x="44" y="60"/>
                    </a:lnTo>
                    <a:lnTo>
                      <a:pt x="38" y="72"/>
                    </a:lnTo>
                    <a:lnTo>
                      <a:pt x="32" y="98"/>
                    </a:lnTo>
                    <a:lnTo>
                      <a:pt x="33" y="112"/>
                    </a:lnTo>
                    <a:lnTo>
                      <a:pt x="38" y="127"/>
                    </a:lnTo>
                    <a:lnTo>
                      <a:pt x="43" y="132"/>
                    </a:lnTo>
                    <a:lnTo>
                      <a:pt x="48" y="134"/>
                    </a:lnTo>
                    <a:lnTo>
                      <a:pt x="48" y="132"/>
                    </a:lnTo>
                    <a:lnTo>
                      <a:pt x="48" y="112"/>
                    </a:lnTo>
                    <a:lnTo>
                      <a:pt x="51" y="97"/>
                    </a:lnTo>
                    <a:lnTo>
                      <a:pt x="61" y="66"/>
                    </a:lnTo>
                    <a:lnTo>
                      <a:pt x="79" y="37"/>
                    </a:lnTo>
                    <a:lnTo>
                      <a:pt x="103" y="12"/>
                    </a:lnTo>
                    <a:lnTo>
                      <a:pt x="103" y="8"/>
                    </a:lnTo>
                    <a:lnTo>
                      <a:pt x="100" y="4"/>
                    </a:lnTo>
                    <a:lnTo>
                      <a:pt x="97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7" name="Freeform 415"/>
              <p:cNvSpPr>
                <a:spLocks/>
              </p:cNvSpPr>
              <p:nvPr/>
            </p:nvSpPr>
            <p:spPr bwMode="auto">
              <a:xfrm>
                <a:off x="3635" y="2797"/>
                <a:ext cx="60" cy="28"/>
              </a:xfrm>
              <a:custGeom>
                <a:avLst/>
                <a:gdLst>
                  <a:gd name="T0" fmla="*/ 35 w 178"/>
                  <a:gd name="T1" fmla="*/ 49 h 85"/>
                  <a:gd name="T2" fmla="*/ 25 w 178"/>
                  <a:gd name="T3" fmla="*/ 59 h 85"/>
                  <a:gd name="T4" fmla="*/ 0 w 178"/>
                  <a:gd name="T5" fmla="*/ 76 h 85"/>
                  <a:gd name="T6" fmla="*/ 1 w 178"/>
                  <a:gd name="T7" fmla="*/ 79 h 85"/>
                  <a:gd name="T8" fmla="*/ 6 w 178"/>
                  <a:gd name="T9" fmla="*/ 82 h 85"/>
                  <a:gd name="T10" fmla="*/ 22 w 178"/>
                  <a:gd name="T11" fmla="*/ 72 h 85"/>
                  <a:gd name="T12" fmla="*/ 37 w 178"/>
                  <a:gd name="T13" fmla="*/ 60 h 85"/>
                  <a:gd name="T14" fmla="*/ 41 w 178"/>
                  <a:gd name="T15" fmla="*/ 76 h 85"/>
                  <a:gd name="T16" fmla="*/ 54 w 178"/>
                  <a:gd name="T17" fmla="*/ 85 h 85"/>
                  <a:gd name="T18" fmla="*/ 91 w 178"/>
                  <a:gd name="T19" fmla="*/ 74 h 85"/>
                  <a:gd name="T20" fmla="*/ 106 w 178"/>
                  <a:gd name="T21" fmla="*/ 56 h 85"/>
                  <a:gd name="T22" fmla="*/ 107 w 178"/>
                  <a:gd name="T23" fmla="*/ 74 h 85"/>
                  <a:gd name="T24" fmla="*/ 113 w 178"/>
                  <a:gd name="T25" fmla="*/ 83 h 85"/>
                  <a:gd name="T26" fmla="*/ 120 w 178"/>
                  <a:gd name="T27" fmla="*/ 84 h 85"/>
                  <a:gd name="T28" fmla="*/ 127 w 178"/>
                  <a:gd name="T29" fmla="*/ 82 h 85"/>
                  <a:gd name="T30" fmla="*/ 136 w 178"/>
                  <a:gd name="T31" fmla="*/ 78 h 85"/>
                  <a:gd name="T32" fmla="*/ 142 w 178"/>
                  <a:gd name="T33" fmla="*/ 74 h 85"/>
                  <a:gd name="T34" fmla="*/ 148 w 178"/>
                  <a:gd name="T35" fmla="*/ 70 h 85"/>
                  <a:gd name="T36" fmla="*/ 150 w 178"/>
                  <a:gd name="T37" fmla="*/ 74 h 85"/>
                  <a:gd name="T38" fmla="*/ 153 w 178"/>
                  <a:gd name="T39" fmla="*/ 77 h 85"/>
                  <a:gd name="T40" fmla="*/ 165 w 178"/>
                  <a:gd name="T41" fmla="*/ 79 h 85"/>
                  <a:gd name="T42" fmla="*/ 174 w 178"/>
                  <a:gd name="T43" fmla="*/ 78 h 85"/>
                  <a:gd name="T44" fmla="*/ 177 w 178"/>
                  <a:gd name="T45" fmla="*/ 74 h 85"/>
                  <a:gd name="T46" fmla="*/ 169 w 178"/>
                  <a:gd name="T47" fmla="*/ 68 h 85"/>
                  <a:gd name="T48" fmla="*/ 165 w 178"/>
                  <a:gd name="T49" fmla="*/ 66 h 85"/>
                  <a:gd name="T50" fmla="*/ 157 w 178"/>
                  <a:gd name="T51" fmla="*/ 64 h 85"/>
                  <a:gd name="T52" fmla="*/ 159 w 178"/>
                  <a:gd name="T53" fmla="*/ 54 h 85"/>
                  <a:gd name="T54" fmla="*/ 151 w 178"/>
                  <a:gd name="T55" fmla="*/ 48 h 85"/>
                  <a:gd name="T56" fmla="*/ 137 w 178"/>
                  <a:gd name="T57" fmla="*/ 59 h 85"/>
                  <a:gd name="T58" fmla="*/ 120 w 178"/>
                  <a:gd name="T59" fmla="*/ 66 h 85"/>
                  <a:gd name="T60" fmla="*/ 121 w 178"/>
                  <a:gd name="T61" fmla="*/ 38 h 85"/>
                  <a:gd name="T62" fmla="*/ 126 w 178"/>
                  <a:gd name="T63" fmla="*/ 1 h 85"/>
                  <a:gd name="T64" fmla="*/ 118 w 178"/>
                  <a:gd name="T65" fmla="*/ 1 h 85"/>
                  <a:gd name="T66" fmla="*/ 108 w 178"/>
                  <a:gd name="T67" fmla="*/ 35 h 85"/>
                  <a:gd name="T68" fmla="*/ 91 w 178"/>
                  <a:gd name="T69" fmla="*/ 54 h 85"/>
                  <a:gd name="T70" fmla="*/ 72 w 178"/>
                  <a:gd name="T71" fmla="*/ 68 h 85"/>
                  <a:gd name="T72" fmla="*/ 61 w 178"/>
                  <a:gd name="T73" fmla="*/ 73 h 85"/>
                  <a:gd name="T74" fmla="*/ 51 w 178"/>
                  <a:gd name="T75" fmla="*/ 74 h 85"/>
                  <a:gd name="T76" fmla="*/ 45 w 178"/>
                  <a:gd name="T77" fmla="*/ 60 h 85"/>
                  <a:gd name="T78" fmla="*/ 51 w 178"/>
                  <a:gd name="T79" fmla="*/ 40 h 85"/>
                  <a:gd name="T80" fmla="*/ 45 w 178"/>
                  <a:gd name="T8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78" h="85">
                    <a:moveTo>
                      <a:pt x="42" y="35"/>
                    </a:moveTo>
                    <a:lnTo>
                      <a:pt x="35" y="49"/>
                    </a:lnTo>
                    <a:lnTo>
                      <a:pt x="30" y="54"/>
                    </a:lnTo>
                    <a:lnTo>
                      <a:pt x="25" y="59"/>
                    </a:lnTo>
                    <a:lnTo>
                      <a:pt x="17" y="64"/>
                    </a:lnTo>
                    <a:lnTo>
                      <a:pt x="0" y="76"/>
                    </a:lnTo>
                    <a:lnTo>
                      <a:pt x="0" y="77"/>
                    </a:lnTo>
                    <a:lnTo>
                      <a:pt x="1" y="79"/>
                    </a:lnTo>
                    <a:lnTo>
                      <a:pt x="3" y="82"/>
                    </a:lnTo>
                    <a:lnTo>
                      <a:pt x="6" y="82"/>
                    </a:lnTo>
                    <a:lnTo>
                      <a:pt x="13" y="76"/>
                    </a:lnTo>
                    <a:lnTo>
                      <a:pt x="22" y="72"/>
                    </a:lnTo>
                    <a:lnTo>
                      <a:pt x="29" y="66"/>
                    </a:lnTo>
                    <a:lnTo>
                      <a:pt x="37" y="60"/>
                    </a:lnTo>
                    <a:lnTo>
                      <a:pt x="39" y="68"/>
                    </a:lnTo>
                    <a:lnTo>
                      <a:pt x="41" y="76"/>
                    </a:lnTo>
                    <a:lnTo>
                      <a:pt x="47" y="82"/>
                    </a:lnTo>
                    <a:lnTo>
                      <a:pt x="54" y="85"/>
                    </a:lnTo>
                    <a:lnTo>
                      <a:pt x="70" y="85"/>
                    </a:lnTo>
                    <a:lnTo>
                      <a:pt x="91" y="74"/>
                    </a:lnTo>
                    <a:lnTo>
                      <a:pt x="102" y="64"/>
                    </a:lnTo>
                    <a:lnTo>
                      <a:pt x="106" y="56"/>
                    </a:lnTo>
                    <a:lnTo>
                      <a:pt x="106" y="70"/>
                    </a:lnTo>
                    <a:lnTo>
                      <a:pt x="107" y="74"/>
                    </a:lnTo>
                    <a:lnTo>
                      <a:pt x="108" y="78"/>
                    </a:lnTo>
                    <a:lnTo>
                      <a:pt x="113" y="83"/>
                    </a:lnTo>
                    <a:lnTo>
                      <a:pt x="117" y="85"/>
                    </a:lnTo>
                    <a:lnTo>
                      <a:pt x="120" y="84"/>
                    </a:lnTo>
                    <a:lnTo>
                      <a:pt x="124" y="83"/>
                    </a:lnTo>
                    <a:lnTo>
                      <a:pt x="127" y="82"/>
                    </a:lnTo>
                    <a:lnTo>
                      <a:pt x="132" y="79"/>
                    </a:lnTo>
                    <a:lnTo>
                      <a:pt x="136" y="78"/>
                    </a:lnTo>
                    <a:lnTo>
                      <a:pt x="139" y="76"/>
                    </a:lnTo>
                    <a:lnTo>
                      <a:pt x="142" y="74"/>
                    </a:lnTo>
                    <a:lnTo>
                      <a:pt x="145" y="72"/>
                    </a:lnTo>
                    <a:lnTo>
                      <a:pt x="148" y="70"/>
                    </a:lnTo>
                    <a:lnTo>
                      <a:pt x="149" y="72"/>
                    </a:lnTo>
                    <a:lnTo>
                      <a:pt x="150" y="74"/>
                    </a:lnTo>
                    <a:lnTo>
                      <a:pt x="151" y="76"/>
                    </a:lnTo>
                    <a:lnTo>
                      <a:pt x="153" y="77"/>
                    </a:lnTo>
                    <a:lnTo>
                      <a:pt x="159" y="79"/>
                    </a:lnTo>
                    <a:lnTo>
                      <a:pt x="165" y="79"/>
                    </a:lnTo>
                    <a:lnTo>
                      <a:pt x="169" y="78"/>
                    </a:lnTo>
                    <a:lnTo>
                      <a:pt x="174" y="78"/>
                    </a:lnTo>
                    <a:lnTo>
                      <a:pt x="178" y="77"/>
                    </a:lnTo>
                    <a:lnTo>
                      <a:pt x="177" y="74"/>
                    </a:lnTo>
                    <a:lnTo>
                      <a:pt x="172" y="70"/>
                    </a:lnTo>
                    <a:lnTo>
                      <a:pt x="169" y="68"/>
                    </a:lnTo>
                    <a:lnTo>
                      <a:pt x="167" y="67"/>
                    </a:lnTo>
                    <a:lnTo>
                      <a:pt x="165" y="66"/>
                    </a:lnTo>
                    <a:lnTo>
                      <a:pt x="157" y="66"/>
                    </a:lnTo>
                    <a:lnTo>
                      <a:pt x="157" y="64"/>
                    </a:lnTo>
                    <a:lnTo>
                      <a:pt x="159" y="62"/>
                    </a:lnTo>
                    <a:lnTo>
                      <a:pt x="159" y="54"/>
                    </a:lnTo>
                    <a:lnTo>
                      <a:pt x="155" y="50"/>
                    </a:lnTo>
                    <a:lnTo>
                      <a:pt x="151" y="48"/>
                    </a:lnTo>
                    <a:lnTo>
                      <a:pt x="149" y="49"/>
                    </a:lnTo>
                    <a:lnTo>
                      <a:pt x="137" y="59"/>
                    </a:lnTo>
                    <a:lnTo>
                      <a:pt x="124" y="66"/>
                    </a:lnTo>
                    <a:lnTo>
                      <a:pt x="120" y="66"/>
                    </a:lnTo>
                    <a:lnTo>
                      <a:pt x="118" y="67"/>
                    </a:lnTo>
                    <a:lnTo>
                      <a:pt x="121" y="38"/>
                    </a:lnTo>
                    <a:lnTo>
                      <a:pt x="130" y="10"/>
                    </a:lnTo>
                    <a:lnTo>
                      <a:pt x="126" y="1"/>
                    </a:lnTo>
                    <a:lnTo>
                      <a:pt x="121" y="0"/>
                    </a:lnTo>
                    <a:lnTo>
                      <a:pt x="118" y="1"/>
                    </a:lnTo>
                    <a:lnTo>
                      <a:pt x="111" y="25"/>
                    </a:lnTo>
                    <a:lnTo>
                      <a:pt x="108" y="35"/>
                    </a:lnTo>
                    <a:lnTo>
                      <a:pt x="106" y="35"/>
                    </a:lnTo>
                    <a:lnTo>
                      <a:pt x="91" y="54"/>
                    </a:lnTo>
                    <a:lnTo>
                      <a:pt x="82" y="62"/>
                    </a:lnTo>
                    <a:lnTo>
                      <a:pt x="72" y="68"/>
                    </a:lnTo>
                    <a:lnTo>
                      <a:pt x="66" y="70"/>
                    </a:lnTo>
                    <a:lnTo>
                      <a:pt x="61" y="73"/>
                    </a:lnTo>
                    <a:lnTo>
                      <a:pt x="57" y="74"/>
                    </a:lnTo>
                    <a:lnTo>
                      <a:pt x="51" y="74"/>
                    </a:lnTo>
                    <a:lnTo>
                      <a:pt x="45" y="70"/>
                    </a:lnTo>
                    <a:lnTo>
                      <a:pt x="45" y="60"/>
                    </a:lnTo>
                    <a:lnTo>
                      <a:pt x="51" y="42"/>
                    </a:lnTo>
                    <a:lnTo>
                      <a:pt x="51" y="40"/>
                    </a:lnTo>
                    <a:lnTo>
                      <a:pt x="48" y="37"/>
                    </a:lnTo>
                    <a:lnTo>
                      <a:pt x="45" y="35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" name="Freeform 416"/>
              <p:cNvSpPr>
                <a:spLocks/>
              </p:cNvSpPr>
              <p:nvPr/>
            </p:nvSpPr>
            <p:spPr bwMode="auto">
              <a:xfrm>
                <a:off x="3707" y="2802"/>
                <a:ext cx="12" cy="28"/>
              </a:xfrm>
              <a:custGeom>
                <a:avLst/>
                <a:gdLst>
                  <a:gd name="T0" fmla="*/ 29 w 36"/>
                  <a:gd name="T1" fmla="*/ 0 h 85"/>
                  <a:gd name="T2" fmla="*/ 28 w 36"/>
                  <a:gd name="T3" fmla="*/ 0 h 85"/>
                  <a:gd name="T4" fmla="*/ 8 w 36"/>
                  <a:gd name="T5" fmla="*/ 34 h 85"/>
                  <a:gd name="T6" fmla="*/ 2 w 36"/>
                  <a:gd name="T7" fmla="*/ 54 h 85"/>
                  <a:gd name="T8" fmla="*/ 0 w 36"/>
                  <a:gd name="T9" fmla="*/ 73 h 85"/>
                  <a:gd name="T10" fmla="*/ 1 w 36"/>
                  <a:gd name="T11" fmla="*/ 78 h 85"/>
                  <a:gd name="T12" fmla="*/ 10 w 36"/>
                  <a:gd name="T13" fmla="*/ 85 h 85"/>
                  <a:gd name="T14" fmla="*/ 13 w 36"/>
                  <a:gd name="T15" fmla="*/ 81 h 85"/>
                  <a:gd name="T16" fmla="*/ 28 w 36"/>
                  <a:gd name="T17" fmla="*/ 46 h 85"/>
                  <a:gd name="T18" fmla="*/ 36 w 36"/>
                  <a:gd name="T19" fmla="*/ 7 h 85"/>
                  <a:gd name="T20" fmla="*/ 35 w 36"/>
                  <a:gd name="T21" fmla="*/ 4 h 85"/>
                  <a:gd name="T22" fmla="*/ 31 w 36"/>
                  <a:gd name="T23" fmla="*/ 2 h 85"/>
                  <a:gd name="T24" fmla="*/ 29 w 36"/>
                  <a:gd name="T25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85">
                    <a:moveTo>
                      <a:pt x="29" y="0"/>
                    </a:moveTo>
                    <a:lnTo>
                      <a:pt x="28" y="0"/>
                    </a:lnTo>
                    <a:lnTo>
                      <a:pt x="8" y="34"/>
                    </a:lnTo>
                    <a:lnTo>
                      <a:pt x="2" y="54"/>
                    </a:lnTo>
                    <a:lnTo>
                      <a:pt x="0" y="73"/>
                    </a:lnTo>
                    <a:lnTo>
                      <a:pt x="1" y="78"/>
                    </a:lnTo>
                    <a:lnTo>
                      <a:pt x="10" y="85"/>
                    </a:lnTo>
                    <a:lnTo>
                      <a:pt x="13" y="81"/>
                    </a:lnTo>
                    <a:lnTo>
                      <a:pt x="28" y="46"/>
                    </a:lnTo>
                    <a:lnTo>
                      <a:pt x="36" y="7"/>
                    </a:lnTo>
                    <a:lnTo>
                      <a:pt x="35" y="4"/>
                    </a:lnTo>
                    <a:lnTo>
                      <a:pt x="31" y="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" name="Freeform 417"/>
              <p:cNvSpPr>
                <a:spLocks/>
              </p:cNvSpPr>
              <p:nvPr/>
            </p:nvSpPr>
            <p:spPr bwMode="auto">
              <a:xfrm>
                <a:off x="3728" y="2816"/>
                <a:ext cx="4" cy="6"/>
              </a:xfrm>
              <a:custGeom>
                <a:avLst/>
                <a:gdLst>
                  <a:gd name="T0" fmla="*/ 5 w 12"/>
                  <a:gd name="T1" fmla="*/ 0 h 18"/>
                  <a:gd name="T2" fmla="*/ 3 w 12"/>
                  <a:gd name="T3" fmla="*/ 1 h 18"/>
                  <a:gd name="T4" fmla="*/ 3 w 12"/>
                  <a:gd name="T5" fmla="*/ 5 h 18"/>
                  <a:gd name="T6" fmla="*/ 2 w 12"/>
                  <a:gd name="T7" fmla="*/ 7 h 18"/>
                  <a:gd name="T8" fmla="*/ 2 w 12"/>
                  <a:gd name="T9" fmla="*/ 9 h 18"/>
                  <a:gd name="T10" fmla="*/ 0 w 12"/>
                  <a:gd name="T11" fmla="*/ 13 h 18"/>
                  <a:gd name="T12" fmla="*/ 0 w 12"/>
                  <a:gd name="T13" fmla="*/ 14 h 18"/>
                  <a:gd name="T14" fmla="*/ 2 w 12"/>
                  <a:gd name="T15" fmla="*/ 17 h 18"/>
                  <a:gd name="T16" fmla="*/ 4 w 12"/>
                  <a:gd name="T17" fmla="*/ 18 h 18"/>
                  <a:gd name="T18" fmla="*/ 5 w 12"/>
                  <a:gd name="T19" fmla="*/ 18 h 18"/>
                  <a:gd name="T20" fmla="*/ 8 w 12"/>
                  <a:gd name="T21" fmla="*/ 15 h 18"/>
                  <a:gd name="T22" fmla="*/ 10 w 12"/>
                  <a:gd name="T23" fmla="*/ 14 h 18"/>
                  <a:gd name="T24" fmla="*/ 11 w 12"/>
                  <a:gd name="T25" fmla="*/ 11 h 18"/>
                  <a:gd name="T26" fmla="*/ 12 w 12"/>
                  <a:gd name="T27" fmla="*/ 8 h 18"/>
                  <a:gd name="T28" fmla="*/ 8 w 12"/>
                  <a:gd name="T29" fmla="*/ 1 h 18"/>
                  <a:gd name="T30" fmla="*/ 5 w 12"/>
                  <a:gd name="T3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" h="18">
                    <a:moveTo>
                      <a:pt x="5" y="0"/>
                    </a:moveTo>
                    <a:lnTo>
                      <a:pt x="3" y="1"/>
                    </a:lnTo>
                    <a:lnTo>
                      <a:pt x="3" y="5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0" y="13"/>
                    </a:lnTo>
                    <a:lnTo>
                      <a:pt x="0" y="14"/>
                    </a:lnTo>
                    <a:lnTo>
                      <a:pt x="2" y="17"/>
                    </a:lnTo>
                    <a:lnTo>
                      <a:pt x="4" y="18"/>
                    </a:lnTo>
                    <a:lnTo>
                      <a:pt x="5" y="18"/>
                    </a:lnTo>
                    <a:lnTo>
                      <a:pt x="8" y="15"/>
                    </a:lnTo>
                    <a:lnTo>
                      <a:pt x="10" y="14"/>
                    </a:lnTo>
                    <a:lnTo>
                      <a:pt x="11" y="11"/>
                    </a:lnTo>
                    <a:lnTo>
                      <a:pt x="12" y="8"/>
                    </a:lnTo>
                    <a:lnTo>
                      <a:pt x="8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" name="Freeform 418"/>
              <p:cNvSpPr>
                <a:spLocks/>
              </p:cNvSpPr>
              <p:nvPr/>
            </p:nvSpPr>
            <p:spPr bwMode="auto">
              <a:xfrm>
                <a:off x="3409" y="2851"/>
                <a:ext cx="165" cy="29"/>
              </a:xfrm>
              <a:custGeom>
                <a:avLst/>
                <a:gdLst>
                  <a:gd name="T0" fmla="*/ 478 w 495"/>
                  <a:gd name="T1" fmla="*/ 53 h 88"/>
                  <a:gd name="T2" fmla="*/ 357 w 495"/>
                  <a:gd name="T3" fmla="*/ 65 h 88"/>
                  <a:gd name="T4" fmla="*/ 310 w 495"/>
                  <a:gd name="T5" fmla="*/ 55 h 88"/>
                  <a:gd name="T6" fmla="*/ 291 w 495"/>
                  <a:gd name="T7" fmla="*/ 41 h 88"/>
                  <a:gd name="T8" fmla="*/ 281 w 495"/>
                  <a:gd name="T9" fmla="*/ 53 h 88"/>
                  <a:gd name="T10" fmla="*/ 265 w 495"/>
                  <a:gd name="T11" fmla="*/ 61 h 88"/>
                  <a:gd name="T12" fmla="*/ 256 w 495"/>
                  <a:gd name="T13" fmla="*/ 53 h 88"/>
                  <a:gd name="T14" fmla="*/ 252 w 495"/>
                  <a:gd name="T15" fmla="*/ 49 h 88"/>
                  <a:gd name="T16" fmla="*/ 240 w 495"/>
                  <a:gd name="T17" fmla="*/ 55 h 88"/>
                  <a:gd name="T18" fmla="*/ 219 w 495"/>
                  <a:gd name="T19" fmla="*/ 55 h 88"/>
                  <a:gd name="T20" fmla="*/ 215 w 495"/>
                  <a:gd name="T21" fmla="*/ 50 h 88"/>
                  <a:gd name="T22" fmla="*/ 209 w 495"/>
                  <a:gd name="T23" fmla="*/ 49 h 88"/>
                  <a:gd name="T24" fmla="*/ 174 w 495"/>
                  <a:gd name="T25" fmla="*/ 70 h 88"/>
                  <a:gd name="T26" fmla="*/ 165 w 495"/>
                  <a:gd name="T27" fmla="*/ 65 h 88"/>
                  <a:gd name="T28" fmla="*/ 157 w 495"/>
                  <a:gd name="T29" fmla="*/ 30 h 88"/>
                  <a:gd name="T30" fmla="*/ 154 w 495"/>
                  <a:gd name="T31" fmla="*/ 24 h 88"/>
                  <a:gd name="T32" fmla="*/ 132 w 495"/>
                  <a:gd name="T33" fmla="*/ 41 h 88"/>
                  <a:gd name="T34" fmla="*/ 97 w 495"/>
                  <a:gd name="T35" fmla="*/ 56 h 88"/>
                  <a:gd name="T36" fmla="*/ 83 w 495"/>
                  <a:gd name="T37" fmla="*/ 41 h 88"/>
                  <a:gd name="T38" fmla="*/ 83 w 495"/>
                  <a:gd name="T39" fmla="*/ 11 h 88"/>
                  <a:gd name="T40" fmla="*/ 70 w 495"/>
                  <a:gd name="T41" fmla="*/ 2 h 88"/>
                  <a:gd name="T42" fmla="*/ 3 w 495"/>
                  <a:gd name="T43" fmla="*/ 71 h 88"/>
                  <a:gd name="T44" fmla="*/ 5 w 495"/>
                  <a:gd name="T45" fmla="*/ 80 h 88"/>
                  <a:gd name="T46" fmla="*/ 16 w 495"/>
                  <a:gd name="T47" fmla="*/ 84 h 88"/>
                  <a:gd name="T48" fmla="*/ 35 w 495"/>
                  <a:gd name="T49" fmla="*/ 66 h 88"/>
                  <a:gd name="T50" fmla="*/ 47 w 495"/>
                  <a:gd name="T51" fmla="*/ 55 h 88"/>
                  <a:gd name="T52" fmla="*/ 66 w 495"/>
                  <a:gd name="T53" fmla="*/ 35 h 88"/>
                  <a:gd name="T54" fmla="*/ 72 w 495"/>
                  <a:gd name="T55" fmla="*/ 56 h 88"/>
                  <a:gd name="T56" fmla="*/ 90 w 495"/>
                  <a:gd name="T57" fmla="*/ 74 h 88"/>
                  <a:gd name="T58" fmla="*/ 119 w 495"/>
                  <a:gd name="T59" fmla="*/ 74 h 88"/>
                  <a:gd name="T60" fmla="*/ 138 w 495"/>
                  <a:gd name="T61" fmla="*/ 53 h 88"/>
                  <a:gd name="T62" fmla="*/ 151 w 495"/>
                  <a:gd name="T63" fmla="*/ 44 h 88"/>
                  <a:gd name="T64" fmla="*/ 161 w 495"/>
                  <a:gd name="T65" fmla="*/ 79 h 88"/>
                  <a:gd name="T66" fmla="*/ 163 w 495"/>
                  <a:gd name="T67" fmla="*/ 84 h 88"/>
                  <a:gd name="T68" fmla="*/ 167 w 495"/>
                  <a:gd name="T69" fmla="*/ 88 h 88"/>
                  <a:gd name="T70" fmla="*/ 204 w 495"/>
                  <a:gd name="T71" fmla="*/ 65 h 88"/>
                  <a:gd name="T72" fmla="*/ 209 w 495"/>
                  <a:gd name="T73" fmla="*/ 70 h 88"/>
                  <a:gd name="T74" fmla="*/ 211 w 495"/>
                  <a:gd name="T75" fmla="*/ 74 h 88"/>
                  <a:gd name="T76" fmla="*/ 217 w 495"/>
                  <a:gd name="T77" fmla="*/ 78 h 88"/>
                  <a:gd name="T78" fmla="*/ 238 w 495"/>
                  <a:gd name="T79" fmla="*/ 65 h 88"/>
                  <a:gd name="T80" fmla="*/ 252 w 495"/>
                  <a:gd name="T81" fmla="*/ 71 h 88"/>
                  <a:gd name="T82" fmla="*/ 256 w 495"/>
                  <a:gd name="T83" fmla="*/ 74 h 88"/>
                  <a:gd name="T84" fmla="*/ 262 w 495"/>
                  <a:gd name="T85" fmla="*/ 78 h 88"/>
                  <a:gd name="T86" fmla="*/ 281 w 495"/>
                  <a:gd name="T87" fmla="*/ 70 h 88"/>
                  <a:gd name="T88" fmla="*/ 304 w 495"/>
                  <a:gd name="T89" fmla="*/ 68 h 88"/>
                  <a:gd name="T90" fmla="*/ 372 w 495"/>
                  <a:gd name="T91" fmla="*/ 84 h 88"/>
                  <a:gd name="T92" fmla="*/ 401 w 495"/>
                  <a:gd name="T93" fmla="*/ 88 h 88"/>
                  <a:gd name="T94" fmla="*/ 445 w 495"/>
                  <a:gd name="T95" fmla="*/ 80 h 88"/>
                  <a:gd name="T96" fmla="*/ 495 w 495"/>
                  <a:gd name="T97" fmla="*/ 68 h 88"/>
                  <a:gd name="T98" fmla="*/ 485 w 495"/>
                  <a:gd name="T99" fmla="*/ 55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95" h="88">
                    <a:moveTo>
                      <a:pt x="485" y="55"/>
                    </a:moveTo>
                    <a:lnTo>
                      <a:pt x="478" y="53"/>
                    </a:lnTo>
                    <a:lnTo>
                      <a:pt x="384" y="65"/>
                    </a:lnTo>
                    <a:lnTo>
                      <a:pt x="357" y="65"/>
                    </a:lnTo>
                    <a:lnTo>
                      <a:pt x="331" y="61"/>
                    </a:lnTo>
                    <a:lnTo>
                      <a:pt x="310" y="55"/>
                    </a:lnTo>
                    <a:lnTo>
                      <a:pt x="291" y="42"/>
                    </a:lnTo>
                    <a:lnTo>
                      <a:pt x="291" y="41"/>
                    </a:lnTo>
                    <a:lnTo>
                      <a:pt x="287" y="41"/>
                    </a:lnTo>
                    <a:lnTo>
                      <a:pt x="281" y="53"/>
                    </a:lnTo>
                    <a:lnTo>
                      <a:pt x="274" y="60"/>
                    </a:lnTo>
                    <a:lnTo>
                      <a:pt x="265" y="61"/>
                    </a:lnTo>
                    <a:lnTo>
                      <a:pt x="257" y="55"/>
                    </a:lnTo>
                    <a:lnTo>
                      <a:pt x="256" y="53"/>
                    </a:lnTo>
                    <a:lnTo>
                      <a:pt x="255" y="50"/>
                    </a:lnTo>
                    <a:lnTo>
                      <a:pt x="252" y="49"/>
                    </a:lnTo>
                    <a:lnTo>
                      <a:pt x="249" y="49"/>
                    </a:lnTo>
                    <a:lnTo>
                      <a:pt x="240" y="55"/>
                    </a:lnTo>
                    <a:lnTo>
                      <a:pt x="223" y="62"/>
                    </a:lnTo>
                    <a:lnTo>
                      <a:pt x="219" y="55"/>
                    </a:lnTo>
                    <a:lnTo>
                      <a:pt x="217" y="53"/>
                    </a:lnTo>
                    <a:lnTo>
                      <a:pt x="215" y="50"/>
                    </a:lnTo>
                    <a:lnTo>
                      <a:pt x="211" y="49"/>
                    </a:lnTo>
                    <a:lnTo>
                      <a:pt x="209" y="49"/>
                    </a:lnTo>
                    <a:lnTo>
                      <a:pt x="193" y="60"/>
                    </a:lnTo>
                    <a:lnTo>
                      <a:pt x="174" y="70"/>
                    </a:lnTo>
                    <a:lnTo>
                      <a:pt x="169" y="68"/>
                    </a:lnTo>
                    <a:lnTo>
                      <a:pt x="165" y="65"/>
                    </a:lnTo>
                    <a:lnTo>
                      <a:pt x="159" y="31"/>
                    </a:lnTo>
                    <a:lnTo>
                      <a:pt x="157" y="30"/>
                    </a:lnTo>
                    <a:lnTo>
                      <a:pt x="156" y="25"/>
                    </a:lnTo>
                    <a:lnTo>
                      <a:pt x="154" y="24"/>
                    </a:lnTo>
                    <a:lnTo>
                      <a:pt x="151" y="24"/>
                    </a:lnTo>
                    <a:lnTo>
                      <a:pt x="132" y="41"/>
                    </a:lnTo>
                    <a:lnTo>
                      <a:pt x="108" y="55"/>
                    </a:lnTo>
                    <a:lnTo>
                      <a:pt x="97" y="56"/>
                    </a:lnTo>
                    <a:lnTo>
                      <a:pt x="89" y="53"/>
                    </a:lnTo>
                    <a:lnTo>
                      <a:pt x="83" y="41"/>
                    </a:lnTo>
                    <a:lnTo>
                      <a:pt x="84" y="16"/>
                    </a:lnTo>
                    <a:lnTo>
                      <a:pt x="83" y="11"/>
                    </a:lnTo>
                    <a:lnTo>
                      <a:pt x="75" y="0"/>
                    </a:lnTo>
                    <a:lnTo>
                      <a:pt x="70" y="2"/>
                    </a:lnTo>
                    <a:lnTo>
                      <a:pt x="46" y="30"/>
                    </a:lnTo>
                    <a:lnTo>
                      <a:pt x="3" y="71"/>
                    </a:lnTo>
                    <a:lnTo>
                      <a:pt x="0" y="74"/>
                    </a:lnTo>
                    <a:lnTo>
                      <a:pt x="5" y="80"/>
                    </a:lnTo>
                    <a:lnTo>
                      <a:pt x="10" y="84"/>
                    </a:lnTo>
                    <a:lnTo>
                      <a:pt x="16" y="84"/>
                    </a:lnTo>
                    <a:lnTo>
                      <a:pt x="29" y="74"/>
                    </a:lnTo>
                    <a:lnTo>
                      <a:pt x="35" y="66"/>
                    </a:lnTo>
                    <a:lnTo>
                      <a:pt x="41" y="61"/>
                    </a:lnTo>
                    <a:lnTo>
                      <a:pt x="47" y="55"/>
                    </a:lnTo>
                    <a:lnTo>
                      <a:pt x="54" y="49"/>
                    </a:lnTo>
                    <a:lnTo>
                      <a:pt x="66" y="35"/>
                    </a:lnTo>
                    <a:lnTo>
                      <a:pt x="69" y="46"/>
                    </a:lnTo>
                    <a:lnTo>
                      <a:pt x="72" y="56"/>
                    </a:lnTo>
                    <a:lnTo>
                      <a:pt x="79" y="65"/>
                    </a:lnTo>
                    <a:lnTo>
                      <a:pt x="90" y="74"/>
                    </a:lnTo>
                    <a:lnTo>
                      <a:pt x="107" y="78"/>
                    </a:lnTo>
                    <a:lnTo>
                      <a:pt x="119" y="74"/>
                    </a:lnTo>
                    <a:lnTo>
                      <a:pt x="130" y="65"/>
                    </a:lnTo>
                    <a:lnTo>
                      <a:pt x="138" y="53"/>
                    </a:lnTo>
                    <a:lnTo>
                      <a:pt x="145" y="46"/>
                    </a:lnTo>
                    <a:lnTo>
                      <a:pt x="151" y="44"/>
                    </a:lnTo>
                    <a:lnTo>
                      <a:pt x="156" y="55"/>
                    </a:lnTo>
                    <a:lnTo>
                      <a:pt x="161" y="79"/>
                    </a:lnTo>
                    <a:lnTo>
                      <a:pt x="161" y="82"/>
                    </a:lnTo>
                    <a:lnTo>
                      <a:pt x="163" y="84"/>
                    </a:lnTo>
                    <a:lnTo>
                      <a:pt x="165" y="88"/>
                    </a:lnTo>
                    <a:lnTo>
                      <a:pt x="167" y="88"/>
                    </a:lnTo>
                    <a:lnTo>
                      <a:pt x="201" y="65"/>
                    </a:lnTo>
                    <a:lnTo>
                      <a:pt x="204" y="65"/>
                    </a:lnTo>
                    <a:lnTo>
                      <a:pt x="208" y="65"/>
                    </a:lnTo>
                    <a:lnTo>
                      <a:pt x="209" y="70"/>
                    </a:lnTo>
                    <a:lnTo>
                      <a:pt x="210" y="72"/>
                    </a:lnTo>
                    <a:lnTo>
                      <a:pt x="211" y="74"/>
                    </a:lnTo>
                    <a:lnTo>
                      <a:pt x="214" y="78"/>
                    </a:lnTo>
                    <a:lnTo>
                      <a:pt x="217" y="78"/>
                    </a:lnTo>
                    <a:lnTo>
                      <a:pt x="228" y="70"/>
                    </a:lnTo>
                    <a:lnTo>
                      <a:pt x="238" y="65"/>
                    </a:lnTo>
                    <a:lnTo>
                      <a:pt x="246" y="62"/>
                    </a:lnTo>
                    <a:lnTo>
                      <a:pt x="252" y="71"/>
                    </a:lnTo>
                    <a:lnTo>
                      <a:pt x="255" y="72"/>
                    </a:lnTo>
                    <a:lnTo>
                      <a:pt x="256" y="74"/>
                    </a:lnTo>
                    <a:lnTo>
                      <a:pt x="258" y="78"/>
                    </a:lnTo>
                    <a:lnTo>
                      <a:pt x="262" y="78"/>
                    </a:lnTo>
                    <a:lnTo>
                      <a:pt x="271" y="72"/>
                    </a:lnTo>
                    <a:lnTo>
                      <a:pt x="281" y="70"/>
                    </a:lnTo>
                    <a:lnTo>
                      <a:pt x="291" y="68"/>
                    </a:lnTo>
                    <a:lnTo>
                      <a:pt x="304" y="68"/>
                    </a:lnTo>
                    <a:lnTo>
                      <a:pt x="343" y="74"/>
                    </a:lnTo>
                    <a:lnTo>
                      <a:pt x="372" y="84"/>
                    </a:lnTo>
                    <a:lnTo>
                      <a:pt x="387" y="88"/>
                    </a:lnTo>
                    <a:lnTo>
                      <a:pt x="401" y="88"/>
                    </a:lnTo>
                    <a:lnTo>
                      <a:pt x="432" y="84"/>
                    </a:lnTo>
                    <a:lnTo>
                      <a:pt x="445" y="80"/>
                    </a:lnTo>
                    <a:lnTo>
                      <a:pt x="492" y="72"/>
                    </a:lnTo>
                    <a:lnTo>
                      <a:pt x="495" y="68"/>
                    </a:lnTo>
                    <a:lnTo>
                      <a:pt x="492" y="61"/>
                    </a:lnTo>
                    <a:lnTo>
                      <a:pt x="485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" name="Freeform 419"/>
              <p:cNvSpPr>
                <a:spLocks/>
              </p:cNvSpPr>
              <p:nvPr/>
            </p:nvSpPr>
            <p:spPr bwMode="auto">
              <a:xfrm>
                <a:off x="3689" y="2931"/>
                <a:ext cx="13" cy="22"/>
              </a:xfrm>
              <a:custGeom>
                <a:avLst/>
                <a:gdLst>
                  <a:gd name="T0" fmla="*/ 28 w 38"/>
                  <a:gd name="T1" fmla="*/ 0 h 66"/>
                  <a:gd name="T2" fmla="*/ 23 w 38"/>
                  <a:gd name="T3" fmla="*/ 3 h 66"/>
                  <a:gd name="T4" fmla="*/ 4 w 38"/>
                  <a:gd name="T5" fmla="*/ 40 h 66"/>
                  <a:gd name="T6" fmla="*/ 0 w 38"/>
                  <a:gd name="T7" fmla="*/ 53 h 66"/>
                  <a:gd name="T8" fmla="*/ 1 w 38"/>
                  <a:gd name="T9" fmla="*/ 57 h 66"/>
                  <a:gd name="T10" fmla="*/ 10 w 38"/>
                  <a:gd name="T11" fmla="*/ 66 h 66"/>
                  <a:gd name="T12" fmla="*/ 13 w 38"/>
                  <a:gd name="T13" fmla="*/ 65 h 66"/>
                  <a:gd name="T14" fmla="*/ 19 w 38"/>
                  <a:gd name="T15" fmla="*/ 54 h 66"/>
                  <a:gd name="T16" fmla="*/ 20 w 38"/>
                  <a:gd name="T17" fmla="*/ 51 h 66"/>
                  <a:gd name="T18" fmla="*/ 26 w 38"/>
                  <a:gd name="T19" fmla="*/ 39 h 66"/>
                  <a:gd name="T20" fmla="*/ 38 w 38"/>
                  <a:gd name="T21" fmla="*/ 20 h 66"/>
                  <a:gd name="T22" fmla="*/ 38 w 38"/>
                  <a:gd name="T23" fmla="*/ 12 h 66"/>
                  <a:gd name="T24" fmla="*/ 35 w 38"/>
                  <a:gd name="T25" fmla="*/ 6 h 66"/>
                  <a:gd name="T26" fmla="*/ 28 w 38"/>
                  <a:gd name="T2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66">
                    <a:moveTo>
                      <a:pt x="28" y="0"/>
                    </a:moveTo>
                    <a:lnTo>
                      <a:pt x="23" y="3"/>
                    </a:lnTo>
                    <a:lnTo>
                      <a:pt x="4" y="40"/>
                    </a:lnTo>
                    <a:lnTo>
                      <a:pt x="0" y="53"/>
                    </a:lnTo>
                    <a:lnTo>
                      <a:pt x="1" y="57"/>
                    </a:lnTo>
                    <a:lnTo>
                      <a:pt x="10" y="66"/>
                    </a:lnTo>
                    <a:lnTo>
                      <a:pt x="13" y="65"/>
                    </a:lnTo>
                    <a:lnTo>
                      <a:pt x="19" y="54"/>
                    </a:lnTo>
                    <a:lnTo>
                      <a:pt x="20" y="51"/>
                    </a:lnTo>
                    <a:lnTo>
                      <a:pt x="26" y="39"/>
                    </a:lnTo>
                    <a:lnTo>
                      <a:pt x="38" y="20"/>
                    </a:lnTo>
                    <a:lnTo>
                      <a:pt x="38" y="12"/>
                    </a:lnTo>
                    <a:lnTo>
                      <a:pt x="35" y="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" name="Freeform 420"/>
              <p:cNvSpPr>
                <a:spLocks/>
              </p:cNvSpPr>
              <p:nvPr/>
            </p:nvSpPr>
            <p:spPr bwMode="auto">
              <a:xfrm>
                <a:off x="3705" y="2933"/>
                <a:ext cx="18" cy="21"/>
              </a:xfrm>
              <a:custGeom>
                <a:avLst/>
                <a:gdLst>
                  <a:gd name="T0" fmla="*/ 1 w 55"/>
                  <a:gd name="T1" fmla="*/ 52 h 62"/>
                  <a:gd name="T2" fmla="*/ 6 w 55"/>
                  <a:gd name="T3" fmla="*/ 57 h 62"/>
                  <a:gd name="T4" fmla="*/ 8 w 55"/>
                  <a:gd name="T5" fmla="*/ 60 h 62"/>
                  <a:gd name="T6" fmla="*/ 14 w 55"/>
                  <a:gd name="T7" fmla="*/ 62 h 62"/>
                  <a:gd name="T8" fmla="*/ 20 w 55"/>
                  <a:gd name="T9" fmla="*/ 62 h 62"/>
                  <a:gd name="T10" fmla="*/ 29 w 55"/>
                  <a:gd name="T11" fmla="*/ 59 h 62"/>
                  <a:gd name="T12" fmla="*/ 35 w 55"/>
                  <a:gd name="T13" fmla="*/ 57 h 62"/>
                  <a:gd name="T14" fmla="*/ 39 w 55"/>
                  <a:gd name="T15" fmla="*/ 53 h 62"/>
                  <a:gd name="T16" fmla="*/ 50 w 55"/>
                  <a:gd name="T17" fmla="*/ 42 h 62"/>
                  <a:gd name="T18" fmla="*/ 55 w 55"/>
                  <a:gd name="T19" fmla="*/ 29 h 62"/>
                  <a:gd name="T20" fmla="*/ 54 w 55"/>
                  <a:gd name="T21" fmla="*/ 24 h 62"/>
                  <a:gd name="T22" fmla="*/ 51 w 55"/>
                  <a:gd name="T23" fmla="*/ 20 h 62"/>
                  <a:gd name="T24" fmla="*/ 45 w 55"/>
                  <a:gd name="T25" fmla="*/ 17 h 62"/>
                  <a:gd name="T26" fmla="*/ 42 w 55"/>
                  <a:gd name="T27" fmla="*/ 17 h 62"/>
                  <a:gd name="T28" fmla="*/ 38 w 55"/>
                  <a:gd name="T29" fmla="*/ 22 h 62"/>
                  <a:gd name="T30" fmla="*/ 33 w 55"/>
                  <a:gd name="T31" fmla="*/ 26 h 62"/>
                  <a:gd name="T32" fmla="*/ 30 w 55"/>
                  <a:gd name="T33" fmla="*/ 29 h 62"/>
                  <a:gd name="T34" fmla="*/ 29 w 55"/>
                  <a:gd name="T35" fmla="*/ 34 h 62"/>
                  <a:gd name="T36" fmla="*/ 25 w 55"/>
                  <a:gd name="T37" fmla="*/ 38 h 62"/>
                  <a:gd name="T38" fmla="*/ 24 w 55"/>
                  <a:gd name="T39" fmla="*/ 38 h 62"/>
                  <a:gd name="T40" fmla="*/ 20 w 55"/>
                  <a:gd name="T41" fmla="*/ 38 h 62"/>
                  <a:gd name="T42" fmla="*/ 18 w 55"/>
                  <a:gd name="T43" fmla="*/ 39 h 62"/>
                  <a:gd name="T44" fmla="*/ 20 w 55"/>
                  <a:gd name="T45" fmla="*/ 34 h 62"/>
                  <a:gd name="T46" fmla="*/ 25 w 55"/>
                  <a:gd name="T47" fmla="*/ 28 h 62"/>
                  <a:gd name="T48" fmla="*/ 29 w 55"/>
                  <a:gd name="T49" fmla="*/ 22 h 62"/>
                  <a:gd name="T50" fmla="*/ 32 w 55"/>
                  <a:gd name="T51" fmla="*/ 16 h 62"/>
                  <a:gd name="T52" fmla="*/ 30 w 55"/>
                  <a:gd name="T53" fmla="*/ 10 h 62"/>
                  <a:gd name="T54" fmla="*/ 26 w 55"/>
                  <a:gd name="T55" fmla="*/ 5 h 62"/>
                  <a:gd name="T56" fmla="*/ 19 w 55"/>
                  <a:gd name="T57" fmla="*/ 0 h 62"/>
                  <a:gd name="T58" fmla="*/ 15 w 55"/>
                  <a:gd name="T59" fmla="*/ 4 h 62"/>
                  <a:gd name="T60" fmla="*/ 8 w 55"/>
                  <a:gd name="T61" fmla="*/ 15 h 62"/>
                  <a:gd name="T62" fmla="*/ 3 w 55"/>
                  <a:gd name="T63" fmla="*/ 24 h 62"/>
                  <a:gd name="T64" fmla="*/ 0 w 55"/>
                  <a:gd name="T65" fmla="*/ 35 h 62"/>
                  <a:gd name="T66" fmla="*/ 0 w 55"/>
                  <a:gd name="T67" fmla="*/ 47 h 62"/>
                  <a:gd name="T68" fmla="*/ 1 w 55"/>
                  <a:gd name="T6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" h="62">
                    <a:moveTo>
                      <a:pt x="1" y="52"/>
                    </a:moveTo>
                    <a:lnTo>
                      <a:pt x="6" y="57"/>
                    </a:lnTo>
                    <a:lnTo>
                      <a:pt x="8" y="60"/>
                    </a:lnTo>
                    <a:lnTo>
                      <a:pt x="14" y="62"/>
                    </a:lnTo>
                    <a:lnTo>
                      <a:pt x="20" y="62"/>
                    </a:lnTo>
                    <a:lnTo>
                      <a:pt x="29" y="59"/>
                    </a:lnTo>
                    <a:lnTo>
                      <a:pt x="35" y="57"/>
                    </a:lnTo>
                    <a:lnTo>
                      <a:pt x="39" y="53"/>
                    </a:lnTo>
                    <a:lnTo>
                      <a:pt x="50" y="42"/>
                    </a:lnTo>
                    <a:lnTo>
                      <a:pt x="55" y="29"/>
                    </a:lnTo>
                    <a:lnTo>
                      <a:pt x="54" y="24"/>
                    </a:lnTo>
                    <a:lnTo>
                      <a:pt x="51" y="20"/>
                    </a:lnTo>
                    <a:lnTo>
                      <a:pt x="45" y="17"/>
                    </a:lnTo>
                    <a:lnTo>
                      <a:pt x="42" y="17"/>
                    </a:lnTo>
                    <a:lnTo>
                      <a:pt x="38" y="22"/>
                    </a:lnTo>
                    <a:lnTo>
                      <a:pt x="33" y="26"/>
                    </a:lnTo>
                    <a:lnTo>
                      <a:pt x="30" y="29"/>
                    </a:lnTo>
                    <a:lnTo>
                      <a:pt x="29" y="34"/>
                    </a:lnTo>
                    <a:lnTo>
                      <a:pt x="25" y="38"/>
                    </a:lnTo>
                    <a:lnTo>
                      <a:pt x="24" y="38"/>
                    </a:lnTo>
                    <a:lnTo>
                      <a:pt x="20" y="38"/>
                    </a:lnTo>
                    <a:lnTo>
                      <a:pt x="18" y="39"/>
                    </a:lnTo>
                    <a:lnTo>
                      <a:pt x="20" y="34"/>
                    </a:lnTo>
                    <a:lnTo>
                      <a:pt x="25" y="28"/>
                    </a:lnTo>
                    <a:lnTo>
                      <a:pt x="29" y="22"/>
                    </a:lnTo>
                    <a:lnTo>
                      <a:pt x="32" y="16"/>
                    </a:lnTo>
                    <a:lnTo>
                      <a:pt x="30" y="10"/>
                    </a:lnTo>
                    <a:lnTo>
                      <a:pt x="26" y="5"/>
                    </a:lnTo>
                    <a:lnTo>
                      <a:pt x="19" y="0"/>
                    </a:lnTo>
                    <a:lnTo>
                      <a:pt x="15" y="4"/>
                    </a:lnTo>
                    <a:lnTo>
                      <a:pt x="8" y="15"/>
                    </a:lnTo>
                    <a:lnTo>
                      <a:pt x="3" y="24"/>
                    </a:lnTo>
                    <a:lnTo>
                      <a:pt x="0" y="35"/>
                    </a:lnTo>
                    <a:lnTo>
                      <a:pt x="0" y="47"/>
                    </a:lnTo>
                    <a:lnTo>
                      <a:pt x="1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" name="Freeform 421"/>
              <p:cNvSpPr>
                <a:spLocks/>
              </p:cNvSpPr>
              <p:nvPr/>
            </p:nvSpPr>
            <p:spPr bwMode="auto">
              <a:xfrm>
                <a:off x="3725" y="2936"/>
                <a:ext cx="15" cy="18"/>
              </a:xfrm>
              <a:custGeom>
                <a:avLst/>
                <a:gdLst>
                  <a:gd name="T0" fmla="*/ 37 w 44"/>
                  <a:gd name="T1" fmla="*/ 7 h 54"/>
                  <a:gd name="T2" fmla="*/ 35 w 44"/>
                  <a:gd name="T3" fmla="*/ 3 h 54"/>
                  <a:gd name="T4" fmla="*/ 29 w 44"/>
                  <a:gd name="T5" fmla="*/ 0 h 54"/>
                  <a:gd name="T6" fmla="*/ 25 w 44"/>
                  <a:gd name="T7" fmla="*/ 0 h 54"/>
                  <a:gd name="T8" fmla="*/ 16 w 44"/>
                  <a:gd name="T9" fmla="*/ 8 h 54"/>
                  <a:gd name="T10" fmla="*/ 4 w 44"/>
                  <a:gd name="T11" fmla="*/ 29 h 54"/>
                  <a:gd name="T12" fmla="*/ 0 w 44"/>
                  <a:gd name="T13" fmla="*/ 38 h 54"/>
                  <a:gd name="T14" fmla="*/ 0 w 44"/>
                  <a:gd name="T15" fmla="*/ 42 h 54"/>
                  <a:gd name="T16" fmla="*/ 2 w 44"/>
                  <a:gd name="T17" fmla="*/ 45 h 54"/>
                  <a:gd name="T18" fmla="*/ 6 w 44"/>
                  <a:gd name="T19" fmla="*/ 48 h 54"/>
                  <a:gd name="T20" fmla="*/ 8 w 44"/>
                  <a:gd name="T21" fmla="*/ 50 h 54"/>
                  <a:gd name="T22" fmla="*/ 19 w 44"/>
                  <a:gd name="T23" fmla="*/ 54 h 54"/>
                  <a:gd name="T24" fmla="*/ 29 w 44"/>
                  <a:gd name="T25" fmla="*/ 53 h 54"/>
                  <a:gd name="T26" fmla="*/ 37 w 44"/>
                  <a:gd name="T27" fmla="*/ 48 h 54"/>
                  <a:gd name="T28" fmla="*/ 44 w 44"/>
                  <a:gd name="T29" fmla="*/ 38 h 54"/>
                  <a:gd name="T30" fmla="*/ 44 w 44"/>
                  <a:gd name="T31" fmla="*/ 36 h 54"/>
                  <a:gd name="T32" fmla="*/ 44 w 44"/>
                  <a:gd name="T33" fmla="*/ 32 h 54"/>
                  <a:gd name="T34" fmla="*/ 40 w 44"/>
                  <a:gd name="T35" fmla="*/ 30 h 54"/>
                  <a:gd name="T36" fmla="*/ 37 w 44"/>
                  <a:gd name="T37" fmla="*/ 29 h 54"/>
                  <a:gd name="T38" fmla="*/ 32 w 44"/>
                  <a:gd name="T39" fmla="*/ 29 h 54"/>
                  <a:gd name="T40" fmla="*/ 30 w 44"/>
                  <a:gd name="T41" fmla="*/ 30 h 54"/>
                  <a:gd name="T42" fmla="*/ 28 w 44"/>
                  <a:gd name="T43" fmla="*/ 33 h 54"/>
                  <a:gd name="T44" fmla="*/ 25 w 44"/>
                  <a:gd name="T45" fmla="*/ 35 h 54"/>
                  <a:gd name="T46" fmla="*/ 23 w 44"/>
                  <a:gd name="T47" fmla="*/ 36 h 54"/>
                  <a:gd name="T48" fmla="*/ 20 w 44"/>
                  <a:gd name="T49" fmla="*/ 38 h 54"/>
                  <a:gd name="T50" fmla="*/ 19 w 44"/>
                  <a:gd name="T51" fmla="*/ 38 h 54"/>
                  <a:gd name="T52" fmla="*/ 16 w 44"/>
                  <a:gd name="T53" fmla="*/ 38 h 54"/>
                  <a:gd name="T54" fmla="*/ 37 w 44"/>
                  <a:gd name="T55" fmla="*/ 11 h 54"/>
                  <a:gd name="T56" fmla="*/ 37 w 44"/>
                  <a:gd name="T57" fmla="*/ 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4" h="54">
                    <a:moveTo>
                      <a:pt x="37" y="7"/>
                    </a:moveTo>
                    <a:lnTo>
                      <a:pt x="35" y="3"/>
                    </a:lnTo>
                    <a:lnTo>
                      <a:pt x="29" y="0"/>
                    </a:lnTo>
                    <a:lnTo>
                      <a:pt x="25" y="0"/>
                    </a:lnTo>
                    <a:lnTo>
                      <a:pt x="16" y="8"/>
                    </a:lnTo>
                    <a:lnTo>
                      <a:pt x="4" y="29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2" y="45"/>
                    </a:lnTo>
                    <a:lnTo>
                      <a:pt x="6" y="48"/>
                    </a:lnTo>
                    <a:lnTo>
                      <a:pt x="8" y="50"/>
                    </a:lnTo>
                    <a:lnTo>
                      <a:pt x="19" y="54"/>
                    </a:lnTo>
                    <a:lnTo>
                      <a:pt x="29" y="53"/>
                    </a:lnTo>
                    <a:lnTo>
                      <a:pt x="37" y="48"/>
                    </a:lnTo>
                    <a:lnTo>
                      <a:pt x="44" y="38"/>
                    </a:lnTo>
                    <a:lnTo>
                      <a:pt x="44" y="36"/>
                    </a:lnTo>
                    <a:lnTo>
                      <a:pt x="44" y="32"/>
                    </a:lnTo>
                    <a:lnTo>
                      <a:pt x="40" y="30"/>
                    </a:lnTo>
                    <a:lnTo>
                      <a:pt x="37" y="29"/>
                    </a:lnTo>
                    <a:lnTo>
                      <a:pt x="32" y="29"/>
                    </a:lnTo>
                    <a:lnTo>
                      <a:pt x="30" y="30"/>
                    </a:lnTo>
                    <a:lnTo>
                      <a:pt x="28" y="33"/>
                    </a:lnTo>
                    <a:lnTo>
                      <a:pt x="25" y="35"/>
                    </a:lnTo>
                    <a:lnTo>
                      <a:pt x="23" y="36"/>
                    </a:lnTo>
                    <a:lnTo>
                      <a:pt x="20" y="38"/>
                    </a:lnTo>
                    <a:lnTo>
                      <a:pt x="19" y="38"/>
                    </a:lnTo>
                    <a:lnTo>
                      <a:pt x="16" y="38"/>
                    </a:lnTo>
                    <a:lnTo>
                      <a:pt x="37" y="11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" name="Freeform 422"/>
              <p:cNvSpPr>
                <a:spLocks/>
              </p:cNvSpPr>
              <p:nvPr/>
            </p:nvSpPr>
            <p:spPr bwMode="auto">
              <a:xfrm>
                <a:off x="3748" y="2934"/>
                <a:ext cx="13" cy="12"/>
              </a:xfrm>
              <a:custGeom>
                <a:avLst/>
                <a:gdLst>
                  <a:gd name="T0" fmla="*/ 39 w 39"/>
                  <a:gd name="T1" fmla="*/ 26 h 35"/>
                  <a:gd name="T2" fmla="*/ 36 w 39"/>
                  <a:gd name="T3" fmla="*/ 23 h 35"/>
                  <a:gd name="T4" fmla="*/ 34 w 39"/>
                  <a:gd name="T5" fmla="*/ 19 h 35"/>
                  <a:gd name="T6" fmla="*/ 29 w 39"/>
                  <a:gd name="T7" fmla="*/ 15 h 35"/>
                  <a:gd name="T8" fmla="*/ 26 w 39"/>
                  <a:gd name="T9" fmla="*/ 14 h 35"/>
                  <a:gd name="T10" fmla="*/ 24 w 39"/>
                  <a:gd name="T11" fmla="*/ 14 h 35"/>
                  <a:gd name="T12" fmla="*/ 24 w 39"/>
                  <a:gd name="T13" fmla="*/ 7 h 35"/>
                  <a:gd name="T14" fmla="*/ 20 w 39"/>
                  <a:gd name="T15" fmla="*/ 2 h 35"/>
                  <a:gd name="T16" fmla="*/ 14 w 39"/>
                  <a:gd name="T17" fmla="*/ 0 h 35"/>
                  <a:gd name="T18" fmla="*/ 8 w 39"/>
                  <a:gd name="T19" fmla="*/ 1 h 35"/>
                  <a:gd name="T20" fmla="*/ 6 w 39"/>
                  <a:gd name="T21" fmla="*/ 3 h 35"/>
                  <a:gd name="T22" fmla="*/ 2 w 39"/>
                  <a:gd name="T23" fmla="*/ 11 h 35"/>
                  <a:gd name="T24" fmla="*/ 0 w 39"/>
                  <a:gd name="T25" fmla="*/ 14 h 35"/>
                  <a:gd name="T26" fmla="*/ 2 w 39"/>
                  <a:gd name="T27" fmla="*/ 20 h 35"/>
                  <a:gd name="T28" fmla="*/ 4 w 39"/>
                  <a:gd name="T29" fmla="*/ 25 h 35"/>
                  <a:gd name="T30" fmla="*/ 6 w 39"/>
                  <a:gd name="T31" fmla="*/ 29 h 35"/>
                  <a:gd name="T32" fmla="*/ 10 w 39"/>
                  <a:gd name="T33" fmla="*/ 32 h 35"/>
                  <a:gd name="T34" fmla="*/ 17 w 39"/>
                  <a:gd name="T35" fmla="*/ 35 h 35"/>
                  <a:gd name="T36" fmla="*/ 26 w 39"/>
                  <a:gd name="T37" fmla="*/ 35 h 35"/>
                  <a:gd name="T38" fmla="*/ 34 w 39"/>
                  <a:gd name="T39" fmla="*/ 32 h 35"/>
                  <a:gd name="T40" fmla="*/ 39 w 39"/>
                  <a:gd name="T41" fmla="*/ 2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35">
                    <a:moveTo>
                      <a:pt x="39" y="26"/>
                    </a:moveTo>
                    <a:lnTo>
                      <a:pt x="36" y="23"/>
                    </a:lnTo>
                    <a:lnTo>
                      <a:pt x="34" y="19"/>
                    </a:lnTo>
                    <a:lnTo>
                      <a:pt x="29" y="15"/>
                    </a:lnTo>
                    <a:lnTo>
                      <a:pt x="26" y="14"/>
                    </a:lnTo>
                    <a:lnTo>
                      <a:pt x="24" y="14"/>
                    </a:lnTo>
                    <a:lnTo>
                      <a:pt x="24" y="7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2" y="11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4" y="25"/>
                    </a:lnTo>
                    <a:lnTo>
                      <a:pt x="6" y="29"/>
                    </a:lnTo>
                    <a:lnTo>
                      <a:pt x="10" y="32"/>
                    </a:lnTo>
                    <a:lnTo>
                      <a:pt x="17" y="35"/>
                    </a:lnTo>
                    <a:lnTo>
                      <a:pt x="26" y="35"/>
                    </a:lnTo>
                    <a:lnTo>
                      <a:pt x="34" y="32"/>
                    </a:lnTo>
                    <a:lnTo>
                      <a:pt x="39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" name="Freeform 423"/>
              <p:cNvSpPr>
                <a:spLocks/>
              </p:cNvSpPr>
              <p:nvPr/>
            </p:nvSpPr>
            <p:spPr bwMode="auto">
              <a:xfrm>
                <a:off x="3765" y="2932"/>
                <a:ext cx="10" cy="13"/>
              </a:xfrm>
              <a:custGeom>
                <a:avLst/>
                <a:gdLst>
                  <a:gd name="T0" fmla="*/ 10 w 30"/>
                  <a:gd name="T1" fmla="*/ 0 h 37"/>
                  <a:gd name="T2" fmla="*/ 6 w 30"/>
                  <a:gd name="T3" fmla="*/ 0 h 37"/>
                  <a:gd name="T4" fmla="*/ 1 w 30"/>
                  <a:gd name="T5" fmla="*/ 7 h 37"/>
                  <a:gd name="T6" fmla="*/ 0 w 30"/>
                  <a:gd name="T7" fmla="*/ 12 h 37"/>
                  <a:gd name="T8" fmla="*/ 0 w 30"/>
                  <a:gd name="T9" fmla="*/ 19 h 37"/>
                  <a:gd name="T10" fmla="*/ 4 w 30"/>
                  <a:gd name="T11" fmla="*/ 26 h 37"/>
                  <a:gd name="T12" fmla="*/ 8 w 30"/>
                  <a:gd name="T13" fmla="*/ 31 h 37"/>
                  <a:gd name="T14" fmla="*/ 16 w 30"/>
                  <a:gd name="T15" fmla="*/ 36 h 37"/>
                  <a:gd name="T16" fmla="*/ 23 w 30"/>
                  <a:gd name="T17" fmla="*/ 37 h 37"/>
                  <a:gd name="T18" fmla="*/ 29 w 30"/>
                  <a:gd name="T19" fmla="*/ 35 h 37"/>
                  <a:gd name="T20" fmla="*/ 30 w 30"/>
                  <a:gd name="T21" fmla="*/ 31 h 37"/>
                  <a:gd name="T22" fmla="*/ 28 w 30"/>
                  <a:gd name="T23" fmla="*/ 26 h 37"/>
                  <a:gd name="T24" fmla="*/ 23 w 30"/>
                  <a:gd name="T25" fmla="*/ 23 h 37"/>
                  <a:gd name="T26" fmla="*/ 20 w 30"/>
                  <a:gd name="T27" fmla="*/ 20 h 37"/>
                  <a:gd name="T28" fmla="*/ 18 w 30"/>
                  <a:gd name="T29" fmla="*/ 20 h 37"/>
                  <a:gd name="T30" fmla="*/ 19 w 30"/>
                  <a:gd name="T31" fmla="*/ 19 h 37"/>
                  <a:gd name="T32" fmla="*/ 20 w 30"/>
                  <a:gd name="T33" fmla="*/ 18 h 37"/>
                  <a:gd name="T34" fmla="*/ 20 w 30"/>
                  <a:gd name="T35" fmla="*/ 17 h 37"/>
                  <a:gd name="T36" fmla="*/ 22 w 30"/>
                  <a:gd name="T37" fmla="*/ 15 h 37"/>
                  <a:gd name="T38" fmla="*/ 20 w 30"/>
                  <a:gd name="T39" fmla="*/ 9 h 37"/>
                  <a:gd name="T40" fmla="*/ 16 w 30"/>
                  <a:gd name="T41" fmla="*/ 3 h 37"/>
                  <a:gd name="T42" fmla="*/ 10 w 30"/>
                  <a:gd name="T43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37">
                    <a:moveTo>
                      <a:pt x="10" y="0"/>
                    </a:moveTo>
                    <a:lnTo>
                      <a:pt x="6" y="0"/>
                    </a:lnTo>
                    <a:lnTo>
                      <a:pt x="1" y="7"/>
                    </a:lnTo>
                    <a:lnTo>
                      <a:pt x="0" y="12"/>
                    </a:lnTo>
                    <a:lnTo>
                      <a:pt x="0" y="19"/>
                    </a:lnTo>
                    <a:lnTo>
                      <a:pt x="4" y="26"/>
                    </a:lnTo>
                    <a:lnTo>
                      <a:pt x="8" y="31"/>
                    </a:lnTo>
                    <a:lnTo>
                      <a:pt x="16" y="36"/>
                    </a:lnTo>
                    <a:lnTo>
                      <a:pt x="23" y="37"/>
                    </a:lnTo>
                    <a:lnTo>
                      <a:pt x="29" y="35"/>
                    </a:lnTo>
                    <a:lnTo>
                      <a:pt x="30" y="31"/>
                    </a:lnTo>
                    <a:lnTo>
                      <a:pt x="28" y="26"/>
                    </a:lnTo>
                    <a:lnTo>
                      <a:pt x="23" y="23"/>
                    </a:lnTo>
                    <a:lnTo>
                      <a:pt x="20" y="20"/>
                    </a:lnTo>
                    <a:lnTo>
                      <a:pt x="18" y="20"/>
                    </a:lnTo>
                    <a:lnTo>
                      <a:pt x="19" y="19"/>
                    </a:lnTo>
                    <a:lnTo>
                      <a:pt x="20" y="18"/>
                    </a:lnTo>
                    <a:lnTo>
                      <a:pt x="20" y="17"/>
                    </a:lnTo>
                    <a:lnTo>
                      <a:pt x="22" y="15"/>
                    </a:lnTo>
                    <a:lnTo>
                      <a:pt x="20" y="9"/>
                    </a:lnTo>
                    <a:lnTo>
                      <a:pt x="16" y="3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" name="Freeform 424"/>
              <p:cNvSpPr>
                <a:spLocks/>
              </p:cNvSpPr>
              <p:nvPr/>
            </p:nvSpPr>
            <p:spPr bwMode="auto">
              <a:xfrm>
                <a:off x="3683" y="2955"/>
                <a:ext cx="79" cy="7"/>
              </a:xfrm>
              <a:custGeom>
                <a:avLst/>
                <a:gdLst>
                  <a:gd name="T0" fmla="*/ 236 w 237"/>
                  <a:gd name="T1" fmla="*/ 12 h 22"/>
                  <a:gd name="T2" fmla="*/ 231 w 237"/>
                  <a:gd name="T3" fmla="*/ 8 h 22"/>
                  <a:gd name="T4" fmla="*/ 228 w 237"/>
                  <a:gd name="T5" fmla="*/ 7 h 22"/>
                  <a:gd name="T6" fmla="*/ 186 w 237"/>
                  <a:gd name="T7" fmla="*/ 5 h 22"/>
                  <a:gd name="T8" fmla="*/ 171 w 237"/>
                  <a:gd name="T9" fmla="*/ 2 h 22"/>
                  <a:gd name="T10" fmla="*/ 116 w 237"/>
                  <a:gd name="T11" fmla="*/ 2 h 22"/>
                  <a:gd name="T12" fmla="*/ 101 w 237"/>
                  <a:gd name="T13" fmla="*/ 0 h 22"/>
                  <a:gd name="T14" fmla="*/ 3 w 237"/>
                  <a:gd name="T15" fmla="*/ 0 h 22"/>
                  <a:gd name="T16" fmla="*/ 0 w 237"/>
                  <a:gd name="T17" fmla="*/ 2 h 22"/>
                  <a:gd name="T18" fmla="*/ 1 w 237"/>
                  <a:gd name="T19" fmla="*/ 7 h 22"/>
                  <a:gd name="T20" fmla="*/ 11 w 237"/>
                  <a:gd name="T21" fmla="*/ 14 h 22"/>
                  <a:gd name="T22" fmla="*/ 138 w 237"/>
                  <a:gd name="T23" fmla="*/ 19 h 22"/>
                  <a:gd name="T24" fmla="*/ 152 w 237"/>
                  <a:gd name="T25" fmla="*/ 22 h 22"/>
                  <a:gd name="T26" fmla="*/ 194 w 237"/>
                  <a:gd name="T27" fmla="*/ 22 h 22"/>
                  <a:gd name="T28" fmla="*/ 209 w 237"/>
                  <a:gd name="T29" fmla="*/ 19 h 22"/>
                  <a:gd name="T30" fmla="*/ 236 w 237"/>
                  <a:gd name="T31" fmla="*/ 18 h 22"/>
                  <a:gd name="T32" fmla="*/ 237 w 237"/>
                  <a:gd name="T33" fmla="*/ 17 h 22"/>
                  <a:gd name="T34" fmla="*/ 236 w 237"/>
                  <a:gd name="T35" fmla="*/ 1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7" h="22">
                    <a:moveTo>
                      <a:pt x="236" y="12"/>
                    </a:moveTo>
                    <a:lnTo>
                      <a:pt x="231" y="8"/>
                    </a:lnTo>
                    <a:lnTo>
                      <a:pt x="228" y="7"/>
                    </a:lnTo>
                    <a:lnTo>
                      <a:pt x="186" y="5"/>
                    </a:lnTo>
                    <a:lnTo>
                      <a:pt x="171" y="2"/>
                    </a:lnTo>
                    <a:lnTo>
                      <a:pt x="116" y="2"/>
                    </a:lnTo>
                    <a:lnTo>
                      <a:pt x="101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1" y="7"/>
                    </a:lnTo>
                    <a:lnTo>
                      <a:pt x="11" y="14"/>
                    </a:lnTo>
                    <a:lnTo>
                      <a:pt x="138" y="19"/>
                    </a:lnTo>
                    <a:lnTo>
                      <a:pt x="152" y="22"/>
                    </a:lnTo>
                    <a:lnTo>
                      <a:pt x="194" y="22"/>
                    </a:lnTo>
                    <a:lnTo>
                      <a:pt x="209" y="19"/>
                    </a:lnTo>
                    <a:lnTo>
                      <a:pt x="236" y="18"/>
                    </a:lnTo>
                    <a:lnTo>
                      <a:pt x="237" y="17"/>
                    </a:lnTo>
                    <a:lnTo>
                      <a:pt x="236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" name="Freeform 425"/>
              <p:cNvSpPr>
                <a:spLocks/>
              </p:cNvSpPr>
              <p:nvPr/>
            </p:nvSpPr>
            <p:spPr bwMode="auto">
              <a:xfrm>
                <a:off x="3700" y="2656"/>
                <a:ext cx="649" cy="303"/>
              </a:xfrm>
              <a:custGeom>
                <a:avLst/>
                <a:gdLst>
                  <a:gd name="T0" fmla="*/ 1947 w 1947"/>
                  <a:gd name="T1" fmla="*/ 75 h 908"/>
                  <a:gd name="T2" fmla="*/ 1947 w 1947"/>
                  <a:gd name="T3" fmla="*/ 0 h 908"/>
                  <a:gd name="T4" fmla="*/ 0 w 1947"/>
                  <a:gd name="T5" fmla="*/ 0 h 908"/>
                  <a:gd name="T6" fmla="*/ 0 w 1947"/>
                  <a:gd name="T7" fmla="*/ 908 h 908"/>
                  <a:gd name="T8" fmla="*/ 501 w 1947"/>
                  <a:gd name="T9" fmla="*/ 908 h 908"/>
                  <a:gd name="T10" fmla="*/ 532 w 1947"/>
                  <a:gd name="T11" fmla="*/ 904 h 908"/>
                  <a:gd name="T12" fmla="*/ 565 w 1947"/>
                  <a:gd name="T13" fmla="*/ 902 h 908"/>
                  <a:gd name="T14" fmla="*/ 627 w 1947"/>
                  <a:gd name="T15" fmla="*/ 896 h 908"/>
                  <a:gd name="T16" fmla="*/ 688 w 1947"/>
                  <a:gd name="T17" fmla="*/ 889 h 908"/>
                  <a:gd name="T18" fmla="*/ 718 w 1947"/>
                  <a:gd name="T19" fmla="*/ 884 h 908"/>
                  <a:gd name="T20" fmla="*/ 750 w 1947"/>
                  <a:gd name="T21" fmla="*/ 880 h 908"/>
                  <a:gd name="T22" fmla="*/ 778 w 1947"/>
                  <a:gd name="T23" fmla="*/ 874 h 908"/>
                  <a:gd name="T24" fmla="*/ 808 w 1947"/>
                  <a:gd name="T25" fmla="*/ 870 h 908"/>
                  <a:gd name="T26" fmla="*/ 837 w 1947"/>
                  <a:gd name="T27" fmla="*/ 864 h 908"/>
                  <a:gd name="T28" fmla="*/ 867 w 1947"/>
                  <a:gd name="T29" fmla="*/ 859 h 908"/>
                  <a:gd name="T30" fmla="*/ 895 w 1947"/>
                  <a:gd name="T31" fmla="*/ 852 h 908"/>
                  <a:gd name="T32" fmla="*/ 924 w 1947"/>
                  <a:gd name="T33" fmla="*/ 846 h 908"/>
                  <a:gd name="T34" fmla="*/ 951 w 1947"/>
                  <a:gd name="T35" fmla="*/ 838 h 908"/>
                  <a:gd name="T36" fmla="*/ 980 w 1947"/>
                  <a:gd name="T37" fmla="*/ 832 h 908"/>
                  <a:gd name="T38" fmla="*/ 1033 w 1947"/>
                  <a:gd name="T39" fmla="*/ 816 h 908"/>
                  <a:gd name="T40" fmla="*/ 1086 w 1947"/>
                  <a:gd name="T41" fmla="*/ 799 h 908"/>
                  <a:gd name="T42" fmla="*/ 1137 w 1947"/>
                  <a:gd name="T43" fmla="*/ 780 h 908"/>
                  <a:gd name="T44" fmla="*/ 1189 w 1947"/>
                  <a:gd name="T45" fmla="*/ 760 h 908"/>
                  <a:gd name="T46" fmla="*/ 1238 w 1947"/>
                  <a:gd name="T47" fmla="*/ 739 h 908"/>
                  <a:gd name="T48" fmla="*/ 1262 w 1947"/>
                  <a:gd name="T49" fmla="*/ 727 h 908"/>
                  <a:gd name="T50" fmla="*/ 1274 w 1947"/>
                  <a:gd name="T51" fmla="*/ 721 h 908"/>
                  <a:gd name="T52" fmla="*/ 1287 w 1947"/>
                  <a:gd name="T53" fmla="*/ 716 h 908"/>
                  <a:gd name="T54" fmla="*/ 1334 w 1947"/>
                  <a:gd name="T55" fmla="*/ 692 h 908"/>
                  <a:gd name="T56" fmla="*/ 1381 w 1947"/>
                  <a:gd name="T57" fmla="*/ 668 h 908"/>
                  <a:gd name="T58" fmla="*/ 1424 w 1947"/>
                  <a:gd name="T59" fmla="*/ 640 h 908"/>
                  <a:gd name="T60" fmla="*/ 1467 w 1947"/>
                  <a:gd name="T61" fmla="*/ 612 h 908"/>
                  <a:gd name="T62" fmla="*/ 1477 w 1947"/>
                  <a:gd name="T63" fmla="*/ 603 h 908"/>
                  <a:gd name="T64" fmla="*/ 1488 w 1947"/>
                  <a:gd name="T65" fmla="*/ 596 h 908"/>
                  <a:gd name="T66" fmla="*/ 1509 w 1947"/>
                  <a:gd name="T67" fmla="*/ 582 h 908"/>
                  <a:gd name="T68" fmla="*/ 1519 w 1947"/>
                  <a:gd name="T69" fmla="*/ 573 h 908"/>
                  <a:gd name="T70" fmla="*/ 1530 w 1947"/>
                  <a:gd name="T71" fmla="*/ 566 h 908"/>
                  <a:gd name="T72" fmla="*/ 1551 w 1947"/>
                  <a:gd name="T73" fmla="*/ 552 h 908"/>
                  <a:gd name="T74" fmla="*/ 1570 w 1947"/>
                  <a:gd name="T75" fmla="*/ 535 h 908"/>
                  <a:gd name="T76" fmla="*/ 1580 w 1947"/>
                  <a:gd name="T77" fmla="*/ 526 h 908"/>
                  <a:gd name="T78" fmla="*/ 1591 w 1947"/>
                  <a:gd name="T79" fmla="*/ 519 h 908"/>
                  <a:gd name="T80" fmla="*/ 1629 w 1947"/>
                  <a:gd name="T81" fmla="*/ 486 h 908"/>
                  <a:gd name="T82" fmla="*/ 1638 w 1947"/>
                  <a:gd name="T83" fmla="*/ 476 h 908"/>
                  <a:gd name="T84" fmla="*/ 1647 w 1947"/>
                  <a:gd name="T85" fmla="*/ 468 h 908"/>
                  <a:gd name="T86" fmla="*/ 1666 w 1947"/>
                  <a:gd name="T87" fmla="*/ 451 h 908"/>
                  <a:gd name="T88" fmla="*/ 1704 w 1947"/>
                  <a:gd name="T89" fmla="*/ 415 h 908"/>
                  <a:gd name="T90" fmla="*/ 1737 w 1947"/>
                  <a:gd name="T91" fmla="*/ 376 h 908"/>
                  <a:gd name="T92" fmla="*/ 1771 w 1947"/>
                  <a:gd name="T93" fmla="*/ 337 h 908"/>
                  <a:gd name="T94" fmla="*/ 1803 w 1947"/>
                  <a:gd name="T95" fmla="*/ 296 h 908"/>
                  <a:gd name="T96" fmla="*/ 1834 w 1947"/>
                  <a:gd name="T97" fmla="*/ 255 h 908"/>
                  <a:gd name="T98" fmla="*/ 1863 w 1947"/>
                  <a:gd name="T99" fmla="*/ 212 h 908"/>
                  <a:gd name="T100" fmla="*/ 1892 w 1947"/>
                  <a:gd name="T101" fmla="*/ 168 h 908"/>
                  <a:gd name="T102" fmla="*/ 1920 w 1947"/>
                  <a:gd name="T103" fmla="*/ 122 h 908"/>
                  <a:gd name="T104" fmla="*/ 1933 w 1947"/>
                  <a:gd name="T105" fmla="*/ 98 h 908"/>
                  <a:gd name="T106" fmla="*/ 1947 w 1947"/>
                  <a:gd name="T107" fmla="*/ 75 h 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47" h="908">
                    <a:moveTo>
                      <a:pt x="1947" y="75"/>
                    </a:moveTo>
                    <a:lnTo>
                      <a:pt x="1947" y="0"/>
                    </a:lnTo>
                    <a:lnTo>
                      <a:pt x="0" y="0"/>
                    </a:lnTo>
                    <a:lnTo>
                      <a:pt x="0" y="908"/>
                    </a:lnTo>
                    <a:lnTo>
                      <a:pt x="501" y="908"/>
                    </a:lnTo>
                    <a:lnTo>
                      <a:pt x="532" y="904"/>
                    </a:lnTo>
                    <a:lnTo>
                      <a:pt x="565" y="902"/>
                    </a:lnTo>
                    <a:lnTo>
                      <a:pt x="627" y="896"/>
                    </a:lnTo>
                    <a:lnTo>
                      <a:pt x="688" y="889"/>
                    </a:lnTo>
                    <a:lnTo>
                      <a:pt x="718" y="884"/>
                    </a:lnTo>
                    <a:lnTo>
                      <a:pt x="750" y="880"/>
                    </a:lnTo>
                    <a:lnTo>
                      <a:pt x="778" y="874"/>
                    </a:lnTo>
                    <a:lnTo>
                      <a:pt x="808" y="870"/>
                    </a:lnTo>
                    <a:lnTo>
                      <a:pt x="837" y="864"/>
                    </a:lnTo>
                    <a:lnTo>
                      <a:pt x="867" y="859"/>
                    </a:lnTo>
                    <a:lnTo>
                      <a:pt x="895" y="852"/>
                    </a:lnTo>
                    <a:lnTo>
                      <a:pt x="924" y="846"/>
                    </a:lnTo>
                    <a:lnTo>
                      <a:pt x="951" y="838"/>
                    </a:lnTo>
                    <a:lnTo>
                      <a:pt x="980" y="832"/>
                    </a:lnTo>
                    <a:lnTo>
                      <a:pt x="1033" y="816"/>
                    </a:lnTo>
                    <a:lnTo>
                      <a:pt x="1086" y="799"/>
                    </a:lnTo>
                    <a:lnTo>
                      <a:pt x="1137" y="780"/>
                    </a:lnTo>
                    <a:lnTo>
                      <a:pt x="1189" y="760"/>
                    </a:lnTo>
                    <a:lnTo>
                      <a:pt x="1238" y="739"/>
                    </a:lnTo>
                    <a:lnTo>
                      <a:pt x="1262" y="727"/>
                    </a:lnTo>
                    <a:lnTo>
                      <a:pt x="1274" y="721"/>
                    </a:lnTo>
                    <a:lnTo>
                      <a:pt x="1287" y="716"/>
                    </a:lnTo>
                    <a:lnTo>
                      <a:pt x="1334" y="692"/>
                    </a:lnTo>
                    <a:lnTo>
                      <a:pt x="1381" y="668"/>
                    </a:lnTo>
                    <a:lnTo>
                      <a:pt x="1424" y="640"/>
                    </a:lnTo>
                    <a:lnTo>
                      <a:pt x="1467" y="612"/>
                    </a:lnTo>
                    <a:lnTo>
                      <a:pt x="1477" y="603"/>
                    </a:lnTo>
                    <a:lnTo>
                      <a:pt x="1488" y="596"/>
                    </a:lnTo>
                    <a:lnTo>
                      <a:pt x="1509" y="582"/>
                    </a:lnTo>
                    <a:lnTo>
                      <a:pt x="1519" y="573"/>
                    </a:lnTo>
                    <a:lnTo>
                      <a:pt x="1530" y="566"/>
                    </a:lnTo>
                    <a:lnTo>
                      <a:pt x="1551" y="552"/>
                    </a:lnTo>
                    <a:lnTo>
                      <a:pt x="1570" y="535"/>
                    </a:lnTo>
                    <a:lnTo>
                      <a:pt x="1580" y="526"/>
                    </a:lnTo>
                    <a:lnTo>
                      <a:pt x="1591" y="519"/>
                    </a:lnTo>
                    <a:lnTo>
                      <a:pt x="1629" y="486"/>
                    </a:lnTo>
                    <a:lnTo>
                      <a:pt x="1638" y="476"/>
                    </a:lnTo>
                    <a:lnTo>
                      <a:pt x="1647" y="468"/>
                    </a:lnTo>
                    <a:lnTo>
                      <a:pt x="1666" y="451"/>
                    </a:lnTo>
                    <a:lnTo>
                      <a:pt x="1704" y="415"/>
                    </a:lnTo>
                    <a:lnTo>
                      <a:pt x="1737" y="376"/>
                    </a:lnTo>
                    <a:lnTo>
                      <a:pt x="1771" y="337"/>
                    </a:lnTo>
                    <a:lnTo>
                      <a:pt x="1803" y="296"/>
                    </a:lnTo>
                    <a:lnTo>
                      <a:pt x="1834" y="255"/>
                    </a:lnTo>
                    <a:lnTo>
                      <a:pt x="1863" y="212"/>
                    </a:lnTo>
                    <a:lnTo>
                      <a:pt x="1892" y="168"/>
                    </a:lnTo>
                    <a:lnTo>
                      <a:pt x="1920" y="122"/>
                    </a:lnTo>
                    <a:lnTo>
                      <a:pt x="1933" y="98"/>
                    </a:lnTo>
                    <a:lnTo>
                      <a:pt x="1947" y="75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8" name="Freeform 426"/>
              <p:cNvSpPr>
                <a:spLocks/>
              </p:cNvSpPr>
              <p:nvPr/>
            </p:nvSpPr>
            <p:spPr bwMode="auto">
              <a:xfrm>
                <a:off x="3867" y="2681"/>
                <a:ext cx="482" cy="278"/>
              </a:xfrm>
              <a:custGeom>
                <a:avLst/>
                <a:gdLst>
                  <a:gd name="T0" fmla="*/ 1446 w 1446"/>
                  <a:gd name="T1" fmla="*/ 833 h 833"/>
                  <a:gd name="T2" fmla="*/ 1446 w 1446"/>
                  <a:gd name="T3" fmla="*/ 0 h 833"/>
                  <a:gd name="T4" fmla="*/ 1432 w 1446"/>
                  <a:gd name="T5" fmla="*/ 23 h 833"/>
                  <a:gd name="T6" fmla="*/ 1419 w 1446"/>
                  <a:gd name="T7" fmla="*/ 47 h 833"/>
                  <a:gd name="T8" fmla="*/ 1391 w 1446"/>
                  <a:gd name="T9" fmla="*/ 93 h 833"/>
                  <a:gd name="T10" fmla="*/ 1362 w 1446"/>
                  <a:gd name="T11" fmla="*/ 137 h 833"/>
                  <a:gd name="T12" fmla="*/ 1333 w 1446"/>
                  <a:gd name="T13" fmla="*/ 180 h 833"/>
                  <a:gd name="T14" fmla="*/ 1302 w 1446"/>
                  <a:gd name="T15" fmla="*/ 221 h 833"/>
                  <a:gd name="T16" fmla="*/ 1270 w 1446"/>
                  <a:gd name="T17" fmla="*/ 262 h 833"/>
                  <a:gd name="T18" fmla="*/ 1236 w 1446"/>
                  <a:gd name="T19" fmla="*/ 301 h 833"/>
                  <a:gd name="T20" fmla="*/ 1203 w 1446"/>
                  <a:gd name="T21" fmla="*/ 340 h 833"/>
                  <a:gd name="T22" fmla="*/ 1165 w 1446"/>
                  <a:gd name="T23" fmla="*/ 376 h 833"/>
                  <a:gd name="T24" fmla="*/ 1146 w 1446"/>
                  <a:gd name="T25" fmla="*/ 393 h 833"/>
                  <a:gd name="T26" fmla="*/ 1137 w 1446"/>
                  <a:gd name="T27" fmla="*/ 401 h 833"/>
                  <a:gd name="T28" fmla="*/ 1128 w 1446"/>
                  <a:gd name="T29" fmla="*/ 411 h 833"/>
                  <a:gd name="T30" fmla="*/ 1090 w 1446"/>
                  <a:gd name="T31" fmla="*/ 444 h 833"/>
                  <a:gd name="T32" fmla="*/ 1079 w 1446"/>
                  <a:gd name="T33" fmla="*/ 451 h 833"/>
                  <a:gd name="T34" fmla="*/ 1069 w 1446"/>
                  <a:gd name="T35" fmla="*/ 460 h 833"/>
                  <a:gd name="T36" fmla="*/ 1050 w 1446"/>
                  <a:gd name="T37" fmla="*/ 477 h 833"/>
                  <a:gd name="T38" fmla="*/ 1029 w 1446"/>
                  <a:gd name="T39" fmla="*/ 491 h 833"/>
                  <a:gd name="T40" fmla="*/ 1018 w 1446"/>
                  <a:gd name="T41" fmla="*/ 498 h 833"/>
                  <a:gd name="T42" fmla="*/ 1008 w 1446"/>
                  <a:gd name="T43" fmla="*/ 507 h 833"/>
                  <a:gd name="T44" fmla="*/ 987 w 1446"/>
                  <a:gd name="T45" fmla="*/ 521 h 833"/>
                  <a:gd name="T46" fmla="*/ 976 w 1446"/>
                  <a:gd name="T47" fmla="*/ 528 h 833"/>
                  <a:gd name="T48" fmla="*/ 966 w 1446"/>
                  <a:gd name="T49" fmla="*/ 537 h 833"/>
                  <a:gd name="T50" fmla="*/ 923 w 1446"/>
                  <a:gd name="T51" fmla="*/ 565 h 833"/>
                  <a:gd name="T52" fmla="*/ 880 w 1446"/>
                  <a:gd name="T53" fmla="*/ 593 h 833"/>
                  <a:gd name="T54" fmla="*/ 833 w 1446"/>
                  <a:gd name="T55" fmla="*/ 617 h 833"/>
                  <a:gd name="T56" fmla="*/ 786 w 1446"/>
                  <a:gd name="T57" fmla="*/ 641 h 833"/>
                  <a:gd name="T58" fmla="*/ 773 w 1446"/>
                  <a:gd name="T59" fmla="*/ 646 h 833"/>
                  <a:gd name="T60" fmla="*/ 761 w 1446"/>
                  <a:gd name="T61" fmla="*/ 652 h 833"/>
                  <a:gd name="T62" fmla="*/ 737 w 1446"/>
                  <a:gd name="T63" fmla="*/ 664 h 833"/>
                  <a:gd name="T64" fmla="*/ 688 w 1446"/>
                  <a:gd name="T65" fmla="*/ 685 h 833"/>
                  <a:gd name="T66" fmla="*/ 636 w 1446"/>
                  <a:gd name="T67" fmla="*/ 705 h 833"/>
                  <a:gd name="T68" fmla="*/ 585 w 1446"/>
                  <a:gd name="T69" fmla="*/ 724 h 833"/>
                  <a:gd name="T70" fmla="*/ 532 w 1446"/>
                  <a:gd name="T71" fmla="*/ 741 h 833"/>
                  <a:gd name="T72" fmla="*/ 479 w 1446"/>
                  <a:gd name="T73" fmla="*/ 757 h 833"/>
                  <a:gd name="T74" fmla="*/ 450 w 1446"/>
                  <a:gd name="T75" fmla="*/ 763 h 833"/>
                  <a:gd name="T76" fmla="*/ 423 w 1446"/>
                  <a:gd name="T77" fmla="*/ 771 h 833"/>
                  <a:gd name="T78" fmla="*/ 394 w 1446"/>
                  <a:gd name="T79" fmla="*/ 777 h 833"/>
                  <a:gd name="T80" fmla="*/ 366 w 1446"/>
                  <a:gd name="T81" fmla="*/ 784 h 833"/>
                  <a:gd name="T82" fmla="*/ 336 w 1446"/>
                  <a:gd name="T83" fmla="*/ 789 h 833"/>
                  <a:gd name="T84" fmla="*/ 307 w 1446"/>
                  <a:gd name="T85" fmla="*/ 795 h 833"/>
                  <a:gd name="T86" fmla="*/ 277 w 1446"/>
                  <a:gd name="T87" fmla="*/ 799 h 833"/>
                  <a:gd name="T88" fmla="*/ 249 w 1446"/>
                  <a:gd name="T89" fmla="*/ 805 h 833"/>
                  <a:gd name="T90" fmla="*/ 217 w 1446"/>
                  <a:gd name="T91" fmla="*/ 809 h 833"/>
                  <a:gd name="T92" fmla="*/ 187 w 1446"/>
                  <a:gd name="T93" fmla="*/ 814 h 833"/>
                  <a:gd name="T94" fmla="*/ 126 w 1446"/>
                  <a:gd name="T95" fmla="*/ 821 h 833"/>
                  <a:gd name="T96" fmla="*/ 64 w 1446"/>
                  <a:gd name="T97" fmla="*/ 827 h 833"/>
                  <a:gd name="T98" fmla="*/ 31 w 1446"/>
                  <a:gd name="T99" fmla="*/ 829 h 833"/>
                  <a:gd name="T100" fmla="*/ 0 w 1446"/>
                  <a:gd name="T101" fmla="*/ 833 h 833"/>
                  <a:gd name="T102" fmla="*/ 1446 w 1446"/>
                  <a:gd name="T103" fmla="*/ 833 h 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46" h="833">
                    <a:moveTo>
                      <a:pt x="1446" y="833"/>
                    </a:moveTo>
                    <a:lnTo>
                      <a:pt x="1446" y="0"/>
                    </a:lnTo>
                    <a:lnTo>
                      <a:pt x="1432" y="23"/>
                    </a:lnTo>
                    <a:lnTo>
                      <a:pt x="1419" y="47"/>
                    </a:lnTo>
                    <a:lnTo>
                      <a:pt x="1391" y="93"/>
                    </a:lnTo>
                    <a:lnTo>
                      <a:pt x="1362" y="137"/>
                    </a:lnTo>
                    <a:lnTo>
                      <a:pt x="1333" y="180"/>
                    </a:lnTo>
                    <a:lnTo>
                      <a:pt x="1302" y="221"/>
                    </a:lnTo>
                    <a:lnTo>
                      <a:pt x="1270" y="262"/>
                    </a:lnTo>
                    <a:lnTo>
                      <a:pt x="1236" y="301"/>
                    </a:lnTo>
                    <a:lnTo>
                      <a:pt x="1203" y="340"/>
                    </a:lnTo>
                    <a:lnTo>
                      <a:pt x="1165" y="376"/>
                    </a:lnTo>
                    <a:lnTo>
                      <a:pt x="1146" y="393"/>
                    </a:lnTo>
                    <a:lnTo>
                      <a:pt x="1137" y="401"/>
                    </a:lnTo>
                    <a:lnTo>
                      <a:pt x="1128" y="411"/>
                    </a:lnTo>
                    <a:lnTo>
                      <a:pt x="1090" y="444"/>
                    </a:lnTo>
                    <a:lnTo>
                      <a:pt x="1079" y="451"/>
                    </a:lnTo>
                    <a:lnTo>
                      <a:pt x="1069" y="460"/>
                    </a:lnTo>
                    <a:lnTo>
                      <a:pt x="1050" y="477"/>
                    </a:lnTo>
                    <a:lnTo>
                      <a:pt x="1029" y="491"/>
                    </a:lnTo>
                    <a:lnTo>
                      <a:pt x="1018" y="498"/>
                    </a:lnTo>
                    <a:lnTo>
                      <a:pt x="1008" y="507"/>
                    </a:lnTo>
                    <a:lnTo>
                      <a:pt x="987" y="521"/>
                    </a:lnTo>
                    <a:lnTo>
                      <a:pt x="976" y="528"/>
                    </a:lnTo>
                    <a:lnTo>
                      <a:pt x="966" y="537"/>
                    </a:lnTo>
                    <a:lnTo>
                      <a:pt x="923" y="565"/>
                    </a:lnTo>
                    <a:lnTo>
                      <a:pt x="880" y="593"/>
                    </a:lnTo>
                    <a:lnTo>
                      <a:pt x="833" y="617"/>
                    </a:lnTo>
                    <a:lnTo>
                      <a:pt x="786" y="641"/>
                    </a:lnTo>
                    <a:lnTo>
                      <a:pt x="773" y="646"/>
                    </a:lnTo>
                    <a:lnTo>
                      <a:pt x="761" y="652"/>
                    </a:lnTo>
                    <a:lnTo>
                      <a:pt x="737" y="664"/>
                    </a:lnTo>
                    <a:lnTo>
                      <a:pt x="688" y="685"/>
                    </a:lnTo>
                    <a:lnTo>
                      <a:pt x="636" y="705"/>
                    </a:lnTo>
                    <a:lnTo>
                      <a:pt x="585" y="724"/>
                    </a:lnTo>
                    <a:lnTo>
                      <a:pt x="532" y="741"/>
                    </a:lnTo>
                    <a:lnTo>
                      <a:pt x="479" y="757"/>
                    </a:lnTo>
                    <a:lnTo>
                      <a:pt x="450" y="763"/>
                    </a:lnTo>
                    <a:lnTo>
                      <a:pt x="423" y="771"/>
                    </a:lnTo>
                    <a:lnTo>
                      <a:pt x="394" y="777"/>
                    </a:lnTo>
                    <a:lnTo>
                      <a:pt x="366" y="784"/>
                    </a:lnTo>
                    <a:lnTo>
                      <a:pt x="336" y="789"/>
                    </a:lnTo>
                    <a:lnTo>
                      <a:pt x="307" y="795"/>
                    </a:lnTo>
                    <a:lnTo>
                      <a:pt x="277" y="799"/>
                    </a:lnTo>
                    <a:lnTo>
                      <a:pt x="249" y="805"/>
                    </a:lnTo>
                    <a:lnTo>
                      <a:pt x="217" y="809"/>
                    </a:lnTo>
                    <a:lnTo>
                      <a:pt x="187" y="814"/>
                    </a:lnTo>
                    <a:lnTo>
                      <a:pt x="126" y="821"/>
                    </a:lnTo>
                    <a:lnTo>
                      <a:pt x="64" y="827"/>
                    </a:lnTo>
                    <a:lnTo>
                      <a:pt x="31" y="829"/>
                    </a:lnTo>
                    <a:lnTo>
                      <a:pt x="0" y="833"/>
                    </a:lnTo>
                    <a:lnTo>
                      <a:pt x="1446" y="833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" name="Freeform 427"/>
              <p:cNvSpPr>
                <a:spLocks/>
              </p:cNvSpPr>
              <p:nvPr/>
            </p:nvSpPr>
            <p:spPr bwMode="auto">
              <a:xfrm>
                <a:off x="3700" y="2656"/>
                <a:ext cx="649" cy="303"/>
              </a:xfrm>
              <a:custGeom>
                <a:avLst/>
                <a:gdLst>
                  <a:gd name="T0" fmla="*/ 1947 w 1947"/>
                  <a:gd name="T1" fmla="*/ 0 h 908"/>
                  <a:gd name="T2" fmla="*/ 0 w 1947"/>
                  <a:gd name="T3" fmla="*/ 0 h 908"/>
                  <a:gd name="T4" fmla="*/ 0 w 1947"/>
                  <a:gd name="T5" fmla="*/ 908 h 908"/>
                  <a:gd name="T6" fmla="*/ 501 w 1947"/>
                  <a:gd name="T7" fmla="*/ 908 h 908"/>
                  <a:gd name="T8" fmla="*/ 1947 w 1947"/>
                  <a:gd name="T9" fmla="*/ 908 h 908"/>
                  <a:gd name="T10" fmla="*/ 1947 w 1947"/>
                  <a:gd name="T11" fmla="*/ 75 h 908"/>
                  <a:gd name="T12" fmla="*/ 1947 w 1947"/>
                  <a:gd name="T13" fmla="*/ 0 h 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47" h="908">
                    <a:moveTo>
                      <a:pt x="1947" y="0"/>
                    </a:moveTo>
                    <a:lnTo>
                      <a:pt x="0" y="0"/>
                    </a:lnTo>
                    <a:lnTo>
                      <a:pt x="0" y="908"/>
                    </a:lnTo>
                    <a:lnTo>
                      <a:pt x="501" y="908"/>
                    </a:lnTo>
                    <a:lnTo>
                      <a:pt x="1947" y="908"/>
                    </a:lnTo>
                    <a:lnTo>
                      <a:pt x="1947" y="75"/>
                    </a:lnTo>
                    <a:lnTo>
                      <a:pt x="1947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" name="Freeform 428"/>
              <p:cNvSpPr>
                <a:spLocks/>
              </p:cNvSpPr>
              <p:nvPr/>
            </p:nvSpPr>
            <p:spPr bwMode="auto">
              <a:xfrm>
                <a:off x="3745" y="2767"/>
                <a:ext cx="453" cy="21"/>
              </a:xfrm>
              <a:custGeom>
                <a:avLst/>
                <a:gdLst>
                  <a:gd name="T0" fmla="*/ 1357 w 1357"/>
                  <a:gd name="T1" fmla="*/ 34 h 63"/>
                  <a:gd name="T2" fmla="*/ 1357 w 1357"/>
                  <a:gd name="T3" fmla="*/ 13 h 63"/>
                  <a:gd name="T4" fmla="*/ 903 w 1357"/>
                  <a:gd name="T5" fmla="*/ 0 h 63"/>
                  <a:gd name="T6" fmla="*/ 205 w 1357"/>
                  <a:gd name="T7" fmla="*/ 24 h 63"/>
                  <a:gd name="T8" fmla="*/ 7 w 1357"/>
                  <a:gd name="T9" fmla="*/ 42 h 63"/>
                  <a:gd name="T10" fmla="*/ 3 w 1357"/>
                  <a:gd name="T11" fmla="*/ 43 h 63"/>
                  <a:gd name="T12" fmla="*/ 0 w 1357"/>
                  <a:gd name="T13" fmla="*/ 43 h 63"/>
                  <a:gd name="T14" fmla="*/ 3 w 1357"/>
                  <a:gd name="T15" fmla="*/ 63 h 63"/>
                  <a:gd name="T16" fmla="*/ 5 w 1357"/>
                  <a:gd name="T17" fmla="*/ 63 h 63"/>
                  <a:gd name="T18" fmla="*/ 11 w 1357"/>
                  <a:gd name="T19" fmla="*/ 63 h 63"/>
                  <a:gd name="T20" fmla="*/ 21 w 1357"/>
                  <a:gd name="T21" fmla="*/ 63 h 63"/>
                  <a:gd name="T22" fmla="*/ 282 w 1357"/>
                  <a:gd name="T23" fmla="*/ 40 h 63"/>
                  <a:gd name="T24" fmla="*/ 1027 w 1357"/>
                  <a:gd name="T25" fmla="*/ 22 h 63"/>
                  <a:gd name="T26" fmla="*/ 1357 w 1357"/>
                  <a:gd name="T27" fmla="*/ 3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57" h="63">
                    <a:moveTo>
                      <a:pt x="1357" y="34"/>
                    </a:moveTo>
                    <a:lnTo>
                      <a:pt x="1357" y="13"/>
                    </a:lnTo>
                    <a:lnTo>
                      <a:pt x="903" y="0"/>
                    </a:lnTo>
                    <a:lnTo>
                      <a:pt x="205" y="24"/>
                    </a:lnTo>
                    <a:lnTo>
                      <a:pt x="7" y="42"/>
                    </a:lnTo>
                    <a:lnTo>
                      <a:pt x="3" y="43"/>
                    </a:lnTo>
                    <a:lnTo>
                      <a:pt x="0" y="43"/>
                    </a:lnTo>
                    <a:lnTo>
                      <a:pt x="3" y="63"/>
                    </a:lnTo>
                    <a:lnTo>
                      <a:pt x="5" y="63"/>
                    </a:lnTo>
                    <a:lnTo>
                      <a:pt x="11" y="63"/>
                    </a:lnTo>
                    <a:lnTo>
                      <a:pt x="21" y="63"/>
                    </a:lnTo>
                    <a:lnTo>
                      <a:pt x="282" y="40"/>
                    </a:lnTo>
                    <a:lnTo>
                      <a:pt x="1027" y="22"/>
                    </a:lnTo>
                    <a:lnTo>
                      <a:pt x="1357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" name="Freeform 429"/>
              <p:cNvSpPr>
                <a:spLocks/>
              </p:cNvSpPr>
              <p:nvPr/>
            </p:nvSpPr>
            <p:spPr bwMode="auto">
              <a:xfrm>
                <a:off x="3751" y="2832"/>
                <a:ext cx="446" cy="20"/>
              </a:xfrm>
              <a:custGeom>
                <a:avLst/>
                <a:gdLst>
                  <a:gd name="T0" fmla="*/ 1337 w 1339"/>
                  <a:gd name="T1" fmla="*/ 27 h 60"/>
                  <a:gd name="T2" fmla="*/ 1339 w 1339"/>
                  <a:gd name="T3" fmla="*/ 6 h 60"/>
                  <a:gd name="T4" fmla="*/ 845 w 1339"/>
                  <a:gd name="T5" fmla="*/ 0 h 60"/>
                  <a:gd name="T6" fmla="*/ 468 w 1339"/>
                  <a:gd name="T7" fmla="*/ 11 h 60"/>
                  <a:gd name="T8" fmla="*/ 36 w 1339"/>
                  <a:gd name="T9" fmla="*/ 38 h 60"/>
                  <a:gd name="T10" fmla="*/ 21 w 1339"/>
                  <a:gd name="T11" fmla="*/ 39 h 60"/>
                  <a:gd name="T12" fmla="*/ 9 w 1339"/>
                  <a:gd name="T13" fmla="*/ 39 h 60"/>
                  <a:gd name="T14" fmla="*/ 1 w 1339"/>
                  <a:gd name="T15" fmla="*/ 41 h 60"/>
                  <a:gd name="T16" fmla="*/ 0 w 1339"/>
                  <a:gd name="T17" fmla="*/ 41 h 60"/>
                  <a:gd name="T18" fmla="*/ 1 w 1339"/>
                  <a:gd name="T19" fmla="*/ 60 h 60"/>
                  <a:gd name="T20" fmla="*/ 5 w 1339"/>
                  <a:gd name="T21" fmla="*/ 60 h 60"/>
                  <a:gd name="T22" fmla="*/ 11 w 1339"/>
                  <a:gd name="T23" fmla="*/ 59 h 60"/>
                  <a:gd name="T24" fmla="*/ 24 w 1339"/>
                  <a:gd name="T25" fmla="*/ 59 h 60"/>
                  <a:gd name="T26" fmla="*/ 327 w 1339"/>
                  <a:gd name="T27" fmla="*/ 38 h 60"/>
                  <a:gd name="T28" fmla="*/ 845 w 1339"/>
                  <a:gd name="T29" fmla="*/ 19 h 60"/>
                  <a:gd name="T30" fmla="*/ 1337 w 1339"/>
                  <a:gd name="T31" fmla="*/ 2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39" h="60">
                    <a:moveTo>
                      <a:pt x="1337" y="27"/>
                    </a:moveTo>
                    <a:lnTo>
                      <a:pt x="1339" y="6"/>
                    </a:lnTo>
                    <a:lnTo>
                      <a:pt x="845" y="0"/>
                    </a:lnTo>
                    <a:lnTo>
                      <a:pt x="468" y="11"/>
                    </a:lnTo>
                    <a:lnTo>
                      <a:pt x="36" y="38"/>
                    </a:lnTo>
                    <a:lnTo>
                      <a:pt x="21" y="39"/>
                    </a:lnTo>
                    <a:lnTo>
                      <a:pt x="9" y="39"/>
                    </a:lnTo>
                    <a:lnTo>
                      <a:pt x="1" y="41"/>
                    </a:lnTo>
                    <a:lnTo>
                      <a:pt x="0" y="41"/>
                    </a:lnTo>
                    <a:lnTo>
                      <a:pt x="1" y="60"/>
                    </a:lnTo>
                    <a:lnTo>
                      <a:pt x="5" y="60"/>
                    </a:lnTo>
                    <a:lnTo>
                      <a:pt x="11" y="59"/>
                    </a:lnTo>
                    <a:lnTo>
                      <a:pt x="24" y="59"/>
                    </a:lnTo>
                    <a:lnTo>
                      <a:pt x="327" y="38"/>
                    </a:lnTo>
                    <a:lnTo>
                      <a:pt x="845" y="19"/>
                    </a:lnTo>
                    <a:lnTo>
                      <a:pt x="1337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" name="Freeform 430"/>
              <p:cNvSpPr>
                <a:spLocks/>
              </p:cNvSpPr>
              <p:nvPr/>
            </p:nvSpPr>
            <p:spPr bwMode="auto">
              <a:xfrm>
                <a:off x="3720" y="2686"/>
                <a:ext cx="91" cy="18"/>
              </a:xfrm>
              <a:custGeom>
                <a:avLst/>
                <a:gdLst>
                  <a:gd name="T0" fmla="*/ 271 w 271"/>
                  <a:gd name="T1" fmla="*/ 40 h 55"/>
                  <a:gd name="T2" fmla="*/ 271 w 271"/>
                  <a:gd name="T3" fmla="*/ 0 h 55"/>
                  <a:gd name="T4" fmla="*/ 7 w 271"/>
                  <a:gd name="T5" fmla="*/ 13 h 55"/>
                  <a:gd name="T6" fmla="*/ 2 w 271"/>
                  <a:gd name="T7" fmla="*/ 15 h 55"/>
                  <a:gd name="T8" fmla="*/ 0 w 271"/>
                  <a:gd name="T9" fmla="*/ 15 h 55"/>
                  <a:gd name="T10" fmla="*/ 4 w 271"/>
                  <a:gd name="T11" fmla="*/ 55 h 55"/>
                  <a:gd name="T12" fmla="*/ 6 w 271"/>
                  <a:gd name="T13" fmla="*/ 55 h 55"/>
                  <a:gd name="T14" fmla="*/ 12 w 271"/>
                  <a:gd name="T15" fmla="*/ 54 h 55"/>
                  <a:gd name="T16" fmla="*/ 19 w 271"/>
                  <a:gd name="T17" fmla="*/ 54 h 55"/>
                  <a:gd name="T18" fmla="*/ 271 w 271"/>
                  <a:gd name="T19" fmla="*/ 4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1" h="55">
                    <a:moveTo>
                      <a:pt x="271" y="40"/>
                    </a:moveTo>
                    <a:lnTo>
                      <a:pt x="271" y="0"/>
                    </a:lnTo>
                    <a:lnTo>
                      <a:pt x="7" y="13"/>
                    </a:lnTo>
                    <a:lnTo>
                      <a:pt x="2" y="15"/>
                    </a:lnTo>
                    <a:lnTo>
                      <a:pt x="0" y="15"/>
                    </a:lnTo>
                    <a:lnTo>
                      <a:pt x="4" y="55"/>
                    </a:lnTo>
                    <a:lnTo>
                      <a:pt x="6" y="55"/>
                    </a:lnTo>
                    <a:lnTo>
                      <a:pt x="12" y="54"/>
                    </a:lnTo>
                    <a:lnTo>
                      <a:pt x="19" y="54"/>
                    </a:lnTo>
                    <a:lnTo>
                      <a:pt x="271" y="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" name="Freeform 431"/>
              <p:cNvSpPr>
                <a:spLocks/>
              </p:cNvSpPr>
              <p:nvPr/>
            </p:nvSpPr>
            <p:spPr bwMode="auto">
              <a:xfrm>
                <a:off x="3721" y="2706"/>
                <a:ext cx="91" cy="18"/>
              </a:xfrm>
              <a:custGeom>
                <a:avLst/>
                <a:gdLst>
                  <a:gd name="T0" fmla="*/ 3 w 271"/>
                  <a:gd name="T1" fmla="*/ 15 h 54"/>
                  <a:gd name="T2" fmla="*/ 0 w 271"/>
                  <a:gd name="T3" fmla="*/ 15 h 54"/>
                  <a:gd name="T4" fmla="*/ 4 w 271"/>
                  <a:gd name="T5" fmla="*/ 54 h 54"/>
                  <a:gd name="T6" fmla="*/ 6 w 271"/>
                  <a:gd name="T7" fmla="*/ 54 h 54"/>
                  <a:gd name="T8" fmla="*/ 11 w 271"/>
                  <a:gd name="T9" fmla="*/ 54 h 54"/>
                  <a:gd name="T10" fmla="*/ 19 w 271"/>
                  <a:gd name="T11" fmla="*/ 54 h 54"/>
                  <a:gd name="T12" fmla="*/ 30 w 271"/>
                  <a:gd name="T13" fmla="*/ 51 h 54"/>
                  <a:gd name="T14" fmla="*/ 270 w 271"/>
                  <a:gd name="T15" fmla="*/ 40 h 54"/>
                  <a:gd name="T16" fmla="*/ 271 w 271"/>
                  <a:gd name="T17" fmla="*/ 0 h 54"/>
                  <a:gd name="T18" fmla="*/ 159 w 271"/>
                  <a:gd name="T19" fmla="*/ 1 h 54"/>
                  <a:gd name="T20" fmla="*/ 16 w 271"/>
                  <a:gd name="T21" fmla="*/ 13 h 54"/>
                  <a:gd name="T22" fmla="*/ 9 w 271"/>
                  <a:gd name="T23" fmla="*/ 13 h 54"/>
                  <a:gd name="T24" fmla="*/ 3 w 271"/>
                  <a:gd name="T25" fmla="*/ 1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1" h="54">
                    <a:moveTo>
                      <a:pt x="3" y="15"/>
                    </a:moveTo>
                    <a:lnTo>
                      <a:pt x="0" y="15"/>
                    </a:lnTo>
                    <a:lnTo>
                      <a:pt x="4" y="54"/>
                    </a:lnTo>
                    <a:lnTo>
                      <a:pt x="6" y="54"/>
                    </a:lnTo>
                    <a:lnTo>
                      <a:pt x="11" y="54"/>
                    </a:lnTo>
                    <a:lnTo>
                      <a:pt x="19" y="54"/>
                    </a:lnTo>
                    <a:lnTo>
                      <a:pt x="30" y="51"/>
                    </a:lnTo>
                    <a:lnTo>
                      <a:pt x="270" y="40"/>
                    </a:lnTo>
                    <a:lnTo>
                      <a:pt x="271" y="0"/>
                    </a:lnTo>
                    <a:lnTo>
                      <a:pt x="159" y="1"/>
                    </a:lnTo>
                    <a:lnTo>
                      <a:pt x="16" y="13"/>
                    </a:lnTo>
                    <a:lnTo>
                      <a:pt x="9" y="13"/>
                    </a:lnTo>
                    <a:lnTo>
                      <a:pt x="3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" name="Freeform 432"/>
              <p:cNvSpPr>
                <a:spLocks/>
              </p:cNvSpPr>
              <p:nvPr/>
            </p:nvSpPr>
            <p:spPr bwMode="auto">
              <a:xfrm>
                <a:off x="3721" y="2725"/>
                <a:ext cx="70" cy="18"/>
              </a:xfrm>
              <a:custGeom>
                <a:avLst/>
                <a:gdLst>
                  <a:gd name="T0" fmla="*/ 4 w 208"/>
                  <a:gd name="T1" fmla="*/ 14 h 55"/>
                  <a:gd name="T2" fmla="*/ 0 w 208"/>
                  <a:gd name="T3" fmla="*/ 14 h 55"/>
                  <a:gd name="T4" fmla="*/ 6 w 208"/>
                  <a:gd name="T5" fmla="*/ 55 h 55"/>
                  <a:gd name="T6" fmla="*/ 10 w 208"/>
                  <a:gd name="T7" fmla="*/ 55 h 55"/>
                  <a:gd name="T8" fmla="*/ 208 w 208"/>
                  <a:gd name="T9" fmla="*/ 40 h 55"/>
                  <a:gd name="T10" fmla="*/ 208 w 208"/>
                  <a:gd name="T11" fmla="*/ 0 h 55"/>
                  <a:gd name="T12" fmla="*/ 35 w 208"/>
                  <a:gd name="T13" fmla="*/ 11 h 55"/>
                  <a:gd name="T14" fmla="*/ 4 w 208"/>
                  <a:gd name="T15" fmla="*/ 1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8" h="55">
                    <a:moveTo>
                      <a:pt x="4" y="14"/>
                    </a:moveTo>
                    <a:lnTo>
                      <a:pt x="0" y="14"/>
                    </a:lnTo>
                    <a:lnTo>
                      <a:pt x="6" y="55"/>
                    </a:lnTo>
                    <a:lnTo>
                      <a:pt x="10" y="55"/>
                    </a:lnTo>
                    <a:lnTo>
                      <a:pt x="208" y="40"/>
                    </a:lnTo>
                    <a:lnTo>
                      <a:pt x="208" y="0"/>
                    </a:lnTo>
                    <a:lnTo>
                      <a:pt x="35" y="11"/>
                    </a:lnTo>
                    <a:lnTo>
                      <a:pt x="4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" name="Freeform 433"/>
              <p:cNvSpPr>
                <a:spLocks/>
              </p:cNvSpPr>
              <p:nvPr/>
            </p:nvSpPr>
            <p:spPr bwMode="auto">
              <a:xfrm>
                <a:off x="3739" y="2920"/>
                <a:ext cx="111" cy="9"/>
              </a:xfrm>
              <a:custGeom>
                <a:avLst/>
                <a:gdLst>
                  <a:gd name="T0" fmla="*/ 0 w 331"/>
                  <a:gd name="T1" fmla="*/ 11 h 26"/>
                  <a:gd name="T2" fmla="*/ 1 w 331"/>
                  <a:gd name="T3" fmla="*/ 26 h 26"/>
                  <a:gd name="T4" fmla="*/ 331 w 331"/>
                  <a:gd name="T5" fmla="*/ 14 h 26"/>
                  <a:gd name="T6" fmla="*/ 331 w 331"/>
                  <a:gd name="T7" fmla="*/ 0 h 26"/>
                  <a:gd name="T8" fmla="*/ 0 w 331"/>
                  <a:gd name="T9" fmla="*/ 1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1" h="26">
                    <a:moveTo>
                      <a:pt x="0" y="11"/>
                    </a:moveTo>
                    <a:lnTo>
                      <a:pt x="1" y="26"/>
                    </a:lnTo>
                    <a:lnTo>
                      <a:pt x="331" y="14"/>
                    </a:lnTo>
                    <a:lnTo>
                      <a:pt x="331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" name="Freeform 434"/>
              <p:cNvSpPr>
                <a:spLocks/>
              </p:cNvSpPr>
              <p:nvPr/>
            </p:nvSpPr>
            <p:spPr bwMode="auto">
              <a:xfrm>
                <a:off x="4120" y="2913"/>
                <a:ext cx="203" cy="11"/>
              </a:xfrm>
              <a:custGeom>
                <a:avLst/>
                <a:gdLst>
                  <a:gd name="T0" fmla="*/ 606 w 608"/>
                  <a:gd name="T1" fmla="*/ 32 h 32"/>
                  <a:gd name="T2" fmla="*/ 608 w 608"/>
                  <a:gd name="T3" fmla="*/ 12 h 32"/>
                  <a:gd name="T4" fmla="*/ 321 w 608"/>
                  <a:gd name="T5" fmla="*/ 0 h 32"/>
                  <a:gd name="T6" fmla="*/ 19 w 608"/>
                  <a:gd name="T7" fmla="*/ 3 h 32"/>
                  <a:gd name="T8" fmla="*/ 6 w 608"/>
                  <a:gd name="T9" fmla="*/ 5 h 32"/>
                  <a:gd name="T10" fmla="*/ 0 w 608"/>
                  <a:gd name="T11" fmla="*/ 5 h 32"/>
                  <a:gd name="T12" fmla="*/ 2 w 608"/>
                  <a:gd name="T13" fmla="*/ 24 h 32"/>
                  <a:gd name="T14" fmla="*/ 180 w 608"/>
                  <a:gd name="T15" fmla="*/ 22 h 32"/>
                  <a:gd name="T16" fmla="*/ 606 w 608"/>
                  <a:gd name="T1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8" h="32">
                    <a:moveTo>
                      <a:pt x="606" y="32"/>
                    </a:moveTo>
                    <a:lnTo>
                      <a:pt x="608" y="12"/>
                    </a:lnTo>
                    <a:lnTo>
                      <a:pt x="321" y="0"/>
                    </a:lnTo>
                    <a:lnTo>
                      <a:pt x="19" y="3"/>
                    </a:lnTo>
                    <a:lnTo>
                      <a:pt x="6" y="5"/>
                    </a:lnTo>
                    <a:lnTo>
                      <a:pt x="0" y="5"/>
                    </a:lnTo>
                    <a:lnTo>
                      <a:pt x="2" y="24"/>
                    </a:lnTo>
                    <a:lnTo>
                      <a:pt x="180" y="22"/>
                    </a:lnTo>
                    <a:lnTo>
                      <a:pt x="606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7" name="Freeform 435"/>
              <p:cNvSpPr>
                <a:spLocks/>
              </p:cNvSpPr>
              <p:nvPr/>
            </p:nvSpPr>
            <p:spPr bwMode="auto">
              <a:xfrm>
                <a:off x="4138" y="2708"/>
                <a:ext cx="159" cy="13"/>
              </a:xfrm>
              <a:custGeom>
                <a:avLst/>
                <a:gdLst>
                  <a:gd name="T0" fmla="*/ 0 w 478"/>
                  <a:gd name="T1" fmla="*/ 0 h 38"/>
                  <a:gd name="T2" fmla="*/ 0 w 478"/>
                  <a:gd name="T3" fmla="*/ 19 h 38"/>
                  <a:gd name="T4" fmla="*/ 431 w 478"/>
                  <a:gd name="T5" fmla="*/ 33 h 38"/>
                  <a:gd name="T6" fmla="*/ 472 w 478"/>
                  <a:gd name="T7" fmla="*/ 38 h 38"/>
                  <a:gd name="T8" fmla="*/ 478 w 478"/>
                  <a:gd name="T9" fmla="*/ 19 h 38"/>
                  <a:gd name="T10" fmla="*/ 436 w 478"/>
                  <a:gd name="T11" fmla="*/ 13 h 38"/>
                  <a:gd name="T12" fmla="*/ 0 w 478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8">
                    <a:moveTo>
                      <a:pt x="0" y="0"/>
                    </a:moveTo>
                    <a:lnTo>
                      <a:pt x="0" y="19"/>
                    </a:lnTo>
                    <a:lnTo>
                      <a:pt x="431" y="33"/>
                    </a:lnTo>
                    <a:lnTo>
                      <a:pt x="472" y="38"/>
                    </a:lnTo>
                    <a:lnTo>
                      <a:pt x="478" y="19"/>
                    </a:lnTo>
                    <a:lnTo>
                      <a:pt x="436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8" name="Freeform 436"/>
              <p:cNvSpPr>
                <a:spLocks/>
              </p:cNvSpPr>
              <p:nvPr/>
            </p:nvSpPr>
            <p:spPr bwMode="auto">
              <a:xfrm>
                <a:off x="3811" y="2725"/>
                <a:ext cx="41" cy="51"/>
              </a:xfrm>
              <a:custGeom>
                <a:avLst/>
                <a:gdLst>
                  <a:gd name="T0" fmla="*/ 120 w 122"/>
                  <a:gd name="T1" fmla="*/ 23 h 153"/>
                  <a:gd name="T2" fmla="*/ 122 w 122"/>
                  <a:gd name="T3" fmla="*/ 11 h 153"/>
                  <a:gd name="T4" fmla="*/ 122 w 122"/>
                  <a:gd name="T5" fmla="*/ 8 h 153"/>
                  <a:gd name="T6" fmla="*/ 120 w 122"/>
                  <a:gd name="T7" fmla="*/ 3 h 153"/>
                  <a:gd name="T8" fmla="*/ 116 w 122"/>
                  <a:gd name="T9" fmla="*/ 0 h 153"/>
                  <a:gd name="T10" fmla="*/ 113 w 122"/>
                  <a:gd name="T11" fmla="*/ 0 h 153"/>
                  <a:gd name="T12" fmla="*/ 97 w 122"/>
                  <a:gd name="T13" fmla="*/ 9 h 153"/>
                  <a:gd name="T14" fmla="*/ 60 w 122"/>
                  <a:gd name="T15" fmla="*/ 40 h 153"/>
                  <a:gd name="T16" fmla="*/ 18 w 122"/>
                  <a:gd name="T17" fmla="*/ 92 h 153"/>
                  <a:gd name="T18" fmla="*/ 24 w 122"/>
                  <a:gd name="T19" fmla="*/ 58 h 153"/>
                  <a:gd name="T20" fmla="*/ 22 w 122"/>
                  <a:gd name="T21" fmla="*/ 56 h 153"/>
                  <a:gd name="T22" fmla="*/ 20 w 122"/>
                  <a:gd name="T23" fmla="*/ 53 h 153"/>
                  <a:gd name="T24" fmla="*/ 18 w 122"/>
                  <a:gd name="T25" fmla="*/ 52 h 153"/>
                  <a:gd name="T26" fmla="*/ 16 w 122"/>
                  <a:gd name="T27" fmla="*/ 53 h 153"/>
                  <a:gd name="T28" fmla="*/ 0 w 122"/>
                  <a:gd name="T29" fmla="*/ 119 h 153"/>
                  <a:gd name="T30" fmla="*/ 0 w 122"/>
                  <a:gd name="T31" fmla="*/ 123 h 153"/>
                  <a:gd name="T32" fmla="*/ 2 w 122"/>
                  <a:gd name="T33" fmla="*/ 128 h 153"/>
                  <a:gd name="T34" fmla="*/ 6 w 122"/>
                  <a:gd name="T35" fmla="*/ 130 h 153"/>
                  <a:gd name="T36" fmla="*/ 10 w 122"/>
                  <a:gd name="T37" fmla="*/ 129 h 153"/>
                  <a:gd name="T38" fmla="*/ 53 w 122"/>
                  <a:gd name="T39" fmla="*/ 71 h 153"/>
                  <a:gd name="T40" fmla="*/ 104 w 122"/>
                  <a:gd name="T41" fmla="*/ 23 h 153"/>
                  <a:gd name="T42" fmla="*/ 101 w 122"/>
                  <a:gd name="T43" fmla="*/ 30 h 153"/>
                  <a:gd name="T44" fmla="*/ 95 w 122"/>
                  <a:gd name="T45" fmla="*/ 39 h 153"/>
                  <a:gd name="T46" fmla="*/ 68 w 122"/>
                  <a:gd name="T47" fmla="*/ 68 h 153"/>
                  <a:gd name="T48" fmla="*/ 60 w 122"/>
                  <a:gd name="T49" fmla="*/ 74 h 153"/>
                  <a:gd name="T50" fmla="*/ 54 w 122"/>
                  <a:gd name="T51" fmla="*/ 81 h 153"/>
                  <a:gd name="T52" fmla="*/ 54 w 122"/>
                  <a:gd name="T53" fmla="*/ 83 h 153"/>
                  <a:gd name="T54" fmla="*/ 59 w 122"/>
                  <a:gd name="T55" fmla="*/ 89 h 153"/>
                  <a:gd name="T56" fmla="*/ 62 w 122"/>
                  <a:gd name="T57" fmla="*/ 90 h 153"/>
                  <a:gd name="T58" fmla="*/ 76 w 122"/>
                  <a:gd name="T59" fmla="*/ 92 h 153"/>
                  <a:gd name="T60" fmla="*/ 85 w 122"/>
                  <a:gd name="T61" fmla="*/ 96 h 153"/>
                  <a:gd name="T62" fmla="*/ 88 w 122"/>
                  <a:gd name="T63" fmla="*/ 101 h 153"/>
                  <a:gd name="T64" fmla="*/ 90 w 122"/>
                  <a:gd name="T65" fmla="*/ 110 h 153"/>
                  <a:gd name="T66" fmla="*/ 82 w 122"/>
                  <a:gd name="T67" fmla="*/ 129 h 153"/>
                  <a:gd name="T68" fmla="*/ 71 w 122"/>
                  <a:gd name="T69" fmla="*/ 144 h 153"/>
                  <a:gd name="T70" fmla="*/ 71 w 122"/>
                  <a:gd name="T71" fmla="*/ 147 h 153"/>
                  <a:gd name="T72" fmla="*/ 72 w 122"/>
                  <a:gd name="T73" fmla="*/ 149 h 153"/>
                  <a:gd name="T74" fmla="*/ 74 w 122"/>
                  <a:gd name="T75" fmla="*/ 153 h 153"/>
                  <a:gd name="T76" fmla="*/ 78 w 122"/>
                  <a:gd name="T77" fmla="*/ 153 h 153"/>
                  <a:gd name="T78" fmla="*/ 94 w 122"/>
                  <a:gd name="T79" fmla="*/ 134 h 153"/>
                  <a:gd name="T80" fmla="*/ 100 w 122"/>
                  <a:gd name="T81" fmla="*/ 111 h 153"/>
                  <a:gd name="T82" fmla="*/ 91 w 122"/>
                  <a:gd name="T83" fmla="*/ 93 h 153"/>
                  <a:gd name="T84" fmla="*/ 73 w 122"/>
                  <a:gd name="T85" fmla="*/ 82 h 153"/>
                  <a:gd name="T86" fmla="*/ 90 w 122"/>
                  <a:gd name="T87" fmla="*/ 68 h 153"/>
                  <a:gd name="T88" fmla="*/ 110 w 122"/>
                  <a:gd name="T89" fmla="*/ 42 h 153"/>
                  <a:gd name="T90" fmla="*/ 116 w 122"/>
                  <a:gd name="T91" fmla="*/ 33 h 153"/>
                  <a:gd name="T92" fmla="*/ 120 w 122"/>
                  <a:gd name="T93" fmla="*/ 2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22" h="153">
                    <a:moveTo>
                      <a:pt x="120" y="23"/>
                    </a:moveTo>
                    <a:lnTo>
                      <a:pt x="122" y="11"/>
                    </a:lnTo>
                    <a:lnTo>
                      <a:pt x="122" y="8"/>
                    </a:lnTo>
                    <a:lnTo>
                      <a:pt x="120" y="3"/>
                    </a:lnTo>
                    <a:lnTo>
                      <a:pt x="116" y="0"/>
                    </a:lnTo>
                    <a:lnTo>
                      <a:pt x="113" y="0"/>
                    </a:lnTo>
                    <a:lnTo>
                      <a:pt x="97" y="9"/>
                    </a:lnTo>
                    <a:lnTo>
                      <a:pt x="60" y="40"/>
                    </a:lnTo>
                    <a:lnTo>
                      <a:pt x="18" y="92"/>
                    </a:lnTo>
                    <a:lnTo>
                      <a:pt x="24" y="58"/>
                    </a:lnTo>
                    <a:lnTo>
                      <a:pt x="22" y="56"/>
                    </a:lnTo>
                    <a:lnTo>
                      <a:pt x="20" y="53"/>
                    </a:lnTo>
                    <a:lnTo>
                      <a:pt x="18" y="52"/>
                    </a:lnTo>
                    <a:lnTo>
                      <a:pt x="16" y="53"/>
                    </a:lnTo>
                    <a:lnTo>
                      <a:pt x="0" y="119"/>
                    </a:lnTo>
                    <a:lnTo>
                      <a:pt x="0" y="123"/>
                    </a:lnTo>
                    <a:lnTo>
                      <a:pt x="2" y="128"/>
                    </a:lnTo>
                    <a:lnTo>
                      <a:pt x="6" y="130"/>
                    </a:lnTo>
                    <a:lnTo>
                      <a:pt x="10" y="129"/>
                    </a:lnTo>
                    <a:lnTo>
                      <a:pt x="53" y="71"/>
                    </a:lnTo>
                    <a:lnTo>
                      <a:pt x="104" y="23"/>
                    </a:lnTo>
                    <a:lnTo>
                      <a:pt x="101" y="30"/>
                    </a:lnTo>
                    <a:lnTo>
                      <a:pt x="95" y="39"/>
                    </a:lnTo>
                    <a:lnTo>
                      <a:pt x="68" y="68"/>
                    </a:lnTo>
                    <a:lnTo>
                      <a:pt x="60" y="74"/>
                    </a:lnTo>
                    <a:lnTo>
                      <a:pt x="54" y="81"/>
                    </a:lnTo>
                    <a:lnTo>
                      <a:pt x="54" y="83"/>
                    </a:lnTo>
                    <a:lnTo>
                      <a:pt x="59" y="89"/>
                    </a:lnTo>
                    <a:lnTo>
                      <a:pt x="62" y="90"/>
                    </a:lnTo>
                    <a:lnTo>
                      <a:pt x="76" y="92"/>
                    </a:lnTo>
                    <a:lnTo>
                      <a:pt x="85" y="96"/>
                    </a:lnTo>
                    <a:lnTo>
                      <a:pt x="88" y="101"/>
                    </a:lnTo>
                    <a:lnTo>
                      <a:pt x="90" y="110"/>
                    </a:lnTo>
                    <a:lnTo>
                      <a:pt x="82" y="129"/>
                    </a:lnTo>
                    <a:lnTo>
                      <a:pt x="71" y="144"/>
                    </a:lnTo>
                    <a:lnTo>
                      <a:pt x="71" y="147"/>
                    </a:lnTo>
                    <a:lnTo>
                      <a:pt x="72" y="149"/>
                    </a:lnTo>
                    <a:lnTo>
                      <a:pt x="74" y="153"/>
                    </a:lnTo>
                    <a:lnTo>
                      <a:pt x="78" y="153"/>
                    </a:lnTo>
                    <a:lnTo>
                      <a:pt x="94" y="134"/>
                    </a:lnTo>
                    <a:lnTo>
                      <a:pt x="100" y="111"/>
                    </a:lnTo>
                    <a:lnTo>
                      <a:pt x="91" y="93"/>
                    </a:lnTo>
                    <a:lnTo>
                      <a:pt x="73" y="82"/>
                    </a:lnTo>
                    <a:lnTo>
                      <a:pt x="90" y="68"/>
                    </a:lnTo>
                    <a:lnTo>
                      <a:pt x="110" y="42"/>
                    </a:lnTo>
                    <a:lnTo>
                      <a:pt x="116" y="33"/>
                    </a:lnTo>
                    <a:lnTo>
                      <a:pt x="120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" name="Freeform 437"/>
              <p:cNvSpPr>
                <a:spLocks/>
              </p:cNvSpPr>
              <p:nvPr/>
            </p:nvSpPr>
            <p:spPr bwMode="auto">
              <a:xfrm>
                <a:off x="3853" y="2738"/>
                <a:ext cx="63" cy="27"/>
              </a:xfrm>
              <a:custGeom>
                <a:avLst/>
                <a:gdLst>
                  <a:gd name="T0" fmla="*/ 95 w 190"/>
                  <a:gd name="T1" fmla="*/ 26 h 79"/>
                  <a:gd name="T2" fmla="*/ 89 w 190"/>
                  <a:gd name="T3" fmla="*/ 20 h 79"/>
                  <a:gd name="T4" fmla="*/ 86 w 190"/>
                  <a:gd name="T5" fmla="*/ 19 h 79"/>
                  <a:gd name="T6" fmla="*/ 82 w 190"/>
                  <a:gd name="T7" fmla="*/ 20 h 79"/>
                  <a:gd name="T8" fmla="*/ 77 w 190"/>
                  <a:gd name="T9" fmla="*/ 29 h 79"/>
                  <a:gd name="T10" fmla="*/ 70 w 190"/>
                  <a:gd name="T11" fmla="*/ 35 h 79"/>
                  <a:gd name="T12" fmla="*/ 62 w 190"/>
                  <a:gd name="T13" fmla="*/ 39 h 79"/>
                  <a:gd name="T14" fmla="*/ 56 w 190"/>
                  <a:gd name="T15" fmla="*/ 48 h 79"/>
                  <a:gd name="T16" fmla="*/ 58 w 190"/>
                  <a:gd name="T17" fmla="*/ 29 h 79"/>
                  <a:gd name="T18" fmla="*/ 59 w 190"/>
                  <a:gd name="T19" fmla="*/ 20 h 79"/>
                  <a:gd name="T20" fmla="*/ 62 w 190"/>
                  <a:gd name="T21" fmla="*/ 13 h 79"/>
                  <a:gd name="T22" fmla="*/ 60 w 190"/>
                  <a:gd name="T23" fmla="*/ 8 h 79"/>
                  <a:gd name="T24" fmla="*/ 58 w 190"/>
                  <a:gd name="T25" fmla="*/ 3 h 79"/>
                  <a:gd name="T26" fmla="*/ 53 w 190"/>
                  <a:gd name="T27" fmla="*/ 0 h 79"/>
                  <a:gd name="T28" fmla="*/ 49 w 190"/>
                  <a:gd name="T29" fmla="*/ 0 h 79"/>
                  <a:gd name="T30" fmla="*/ 0 w 190"/>
                  <a:gd name="T31" fmla="*/ 60 h 79"/>
                  <a:gd name="T32" fmla="*/ 0 w 190"/>
                  <a:gd name="T33" fmla="*/ 63 h 79"/>
                  <a:gd name="T34" fmla="*/ 4 w 190"/>
                  <a:gd name="T35" fmla="*/ 69 h 79"/>
                  <a:gd name="T36" fmla="*/ 8 w 190"/>
                  <a:gd name="T37" fmla="*/ 72 h 79"/>
                  <a:gd name="T38" fmla="*/ 12 w 190"/>
                  <a:gd name="T39" fmla="*/ 72 h 79"/>
                  <a:gd name="T40" fmla="*/ 19 w 190"/>
                  <a:gd name="T41" fmla="*/ 63 h 79"/>
                  <a:gd name="T42" fmla="*/ 34 w 190"/>
                  <a:gd name="T43" fmla="*/ 48 h 79"/>
                  <a:gd name="T44" fmla="*/ 41 w 190"/>
                  <a:gd name="T45" fmla="*/ 38 h 79"/>
                  <a:gd name="T46" fmla="*/ 40 w 190"/>
                  <a:gd name="T47" fmla="*/ 44 h 79"/>
                  <a:gd name="T48" fmla="*/ 40 w 190"/>
                  <a:gd name="T49" fmla="*/ 51 h 79"/>
                  <a:gd name="T50" fmla="*/ 38 w 190"/>
                  <a:gd name="T51" fmla="*/ 57 h 79"/>
                  <a:gd name="T52" fmla="*/ 37 w 190"/>
                  <a:gd name="T53" fmla="*/ 63 h 79"/>
                  <a:gd name="T54" fmla="*/ 38 w 190"/>
                  <a:gd name="T55" fmla="*/ 69 h 79"/>
                  <a:gd name="T56" fmla="*/ 48 w 190"/>
                  <a:gd name="T57" fmla="*/ 79 h 79"/>
                  <a:gd name="T58" fmla="*/ 53 w 190"/>
                  <a:gd name="T59" fmla="*/ 77 h 79"/>
                  <a:gd name="T60" fmla="*/ 91 w 190"/>
                  <a:gd name="T61" fmla="*/ 38 h 79"/>
                  <a:gd name="T62" fmla="*/ 91 w 190"/>
                  <a:gd name="T63" fmla="*/ 39 h 79"/>
                  <a:gd name="T64" fmla="*/ 91 w 190"/>
                  <a:gd name="T65" fmla="*/ 43 h 79"/>
                  <a:gd name="T66" fmla="*/ 94 w 190"/>
                  <a:gd name="T67" fmla="*/ 48 h 79"/>
                  <a:gd name="T68" fmla="*/ 101 w 190"/>
                  <a:gd name="T69" fmla="*/ 53 h 79"/>
                  <a:gd name="T70" fmla="*/ 104 w 190"/>
                  <a:gd name="T71" fmla="*/ 53 h 79"/>
                  <a:gd name="T72" fmla="*/ 142 w 190"/>
                  <a:gd name="T73" fmla="*/ 25 h 79"/>
                  <a:gd name="T74" fmla="*/ 144 w 190"/>
                  <a:gd name="T75" fmla="*/ 32 h 79"/>
                  <a:gd name="T76" fmla="*/ 149 w 190"/>
                  <a:gd name="T77" fmla="*/ 38 h 79"/>
                  <a:gd name="T78" fmla="*/ 154 w 190"/>
                  <a:gd name="T79" fmla="*/ 42 h 79"/>
                  <a:gd name="T80" fmla="*/ 158 w 190"/>
                  <a:gd name="T81" fmla="*/ 43 h 79"/>
                  <a:gd name="T82" fmla="*/ 170 w 190"/>
                  <a:gd name="T83" fmla="*/ 43 h 79"/>
                  <a:gd name="T84" fmla="*/ 188 w 190"/>
                  <a:gd name="T85" fmla="*/ 39 h 79"/>
                  <a:gd name="T86" fmla="*/ 190 w 190"/>
                  <a:gd name="T87" fmla="*/ 38 h 79"/>
                  <a:gd name="T88" fmla="*/ 188 w 190"/>
                  <a:gd name="T89" fmla="*/ 36 h 79"/>
                  <a:gd name="T90" fmla="*/ 187 w 190"/>
                  <a:gd name="T91" fmla="*/ 33 h 79"/>
                  <a:gd name="T92" fmla="*/ 185 w 190"/>
                  <a:gd name="T93" fmla="*/ 32 h 79"/>
                  <a:gd name="T94" fmla="*/ 173 w 190"/>
                  <a:gd name="T95" fmla="*/ 33 h 79"/>
                  <a:gd name="T96" fmla="*/ 163 w 190"/>
                  <a:gd name="T97" fmla="*/ 36 h 79"/>
                  <a:gd name="T98" fmla="*/ 154 w 190"/>
                  <a:gd name="T99" fmla="*/ 32 h 79"/>
                  <a:gd name="T100" fmla="*/ 148 w 190"/>
                  <a:gd name="T101" fmla="*/ 19 h 79"/>
                  <a:gd name="T102" fmla="*/ 145 w 190"/>
                  <a:gd name="T103" fmla="*/ 17 h 79"/>
                  <a:gd name="T104" fmla="*/ 142 w 190"/>
                  <a:gd name="T105" fmla="*/ 13 h 79"/>
                  <a:gd name="T106" fmla="*/ 139 w 190"/>
                  <a:gd name="T107" fmla="*/ 13 h 79"/>
                  <a:gd name="T108" fmla="*/ 131 w 190"/>
                  <a:gd name="T109" fmla="*/ 20 h 79"/>
                  <a:gd name="T110" fmla="*/ 98 w 190"/>
                  <a:gd name="T111" fmla="*/ 36 h 79"/>
                  <a:gd name="T112" fmla="*/ 97 w 190"/>
                  <a:gd name="T113" fmla="*/ 33 h 79"/>
                  <a:gd name="T114" fmla="*/ 97 w 190"/>
                  <a:gd name="T115" fmla="*/ 32 h 79"/>
                  <a:gd name="T116" fmla="*/ 96 w 190"/>
                  <a:gd name="T117" fmla="*/ 29 h 79"/>
                  <a:gd name="T118" fmla="*/ 95 w 190"/>
                  <a:gd name="T119" fmla="*/ 2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90" h="79">
                    <a:moveTo>
                      <a:pt x="95" y="26"/>
                    </a:moveTo>
                    <a:lnTo>
                      <a:pt x="89" y="20"/>
                    </a:lnTo>
                    <a:lnTo>
                      <a:pt x="86" y="19"/>
                    </a:lnTo>
                    <a:lnTo>
                      <a:pt x="82" y="20"/>
                    </a:lnTo>
                    <a:lnTo>
                      <a:pt x="77" y="29"/>
                    </a:lnTo>
                    <a:lnTo>
                      <a:pt x="70" y="35"/>
                    </a:lnTo>
                    <a:lnTo>
                      <a:pt x="62" y="39"/>
                    </a:lnTo>
                    <a:lnTo>
                      <a:pt x="56" y="48"/>
                    </a:lnTo>
                    <a:lnTo>
                      <a:pt x="58" y="29"/>
                    </a:lnTo>
                    <a:lnTo>
                      <a:pt x="59" y="20"/>
                    </a:lnTo>
                    <a:lnTo>
                      <a:pt x="62" y="13"/>
                    </a:lnTo>
                    <a:lnTo>
                      <a:pt x="60" y="8"/>
                    </a:lnTo>
                    <a:lnTo>
                      <a:pt x="58" y="3"/>
                    </a:lnTo>
                    <a:lnTo>
                      <a:pt x="53" y="0"/>
                    </a:lnTo>
                    <a:lnTo>
                      <a:pt x="49" y="0"/>
                    </a:lnTo>
                    <a:lnTo>
                      <a:pt x="0" y="60"/>
                    </a:lnTo>
                    <a:lnTo>
                      <a:pt x="0" y="63"/>
                    </a:lnTo>
                    <a:lnTo>
                      <a:pt x="4" y="69"/>
                    </a:lnTo>
                    <a:lnTo>
                      <a:pt x="8" y="72"/>
                    </a:lnTo>
                    <a:lnTo>
                      <a:pt x="12" y="72"/>
                    </a:lnTo>
                    <a:lnTo>
                      <a:pt x="19" y="63"/>
                    </a:lnTo>
                    <a:lnTo>
                      <a:pt x="34" y="48"/>
                    </a:lnTo>
                    <a:lnTo>
                      <a:pt x="41" y="38"/>
                    </a:lnTo>
                    <a:lnTo>
                      <a:pt x="40" y="44"/>
                    </a:lnTo>
                    <a:lnTo>
                      <a:pt x="40" y="51"/>
                    </a:lnTo>
                    <a:lnTo>
                      <a:pt x="38" y="57"/>
                    </a:lnTo>
                    <a:lnTo>
                      <a:pt x="37" y="63"/>
                    </a:lnTo>
                    <a:lnTo>
                      <a:pt x="38" y="69"/>
                    </a:lnTo>
                    <a:lnTo>
                      <a:pt x="48" y="79"/>
                    </a:lnTo>
                    <a:lnTo>
                      <a:pt x="53" y="77"/>
                    </a:lnTo>
                    <a:lnTo>
                      <a:pt x="91" y="38"/>
                    </a:lnTo>
                    <a:lnTo>
                      <a:pt x="91" y="39"/>
                    </a:lnTo>
                    <a:lnTo>
                      <a:pt x="91" y="43"/>
                    </a:lnTo>
                    <a:lnTo>
                      <a:pt x="94" y="48"/>
                    </a:lnTo>
                    <a:lnTo>
                      <a:pt x="101" y="53"/>
                    </a:lnTo>
                    <a:lnTo>
                      <a:pt x="104" y="53"/>
                    </a:lnTo>
                    <a:lnTo>
                      <a:pt x="142" y="25"/>
                    </a:lnTo>
                    <a:lnTo>
                      <a:pt x="144" y="32"/>
                    </a:lnTo>
                    <a:lnTo>
                      <a:pt x="149" y="38"/>
                    </a:lnTo>
                    <a:lnTo>
                      <a:pt x="154" y="42"/>
                    </a:lnTo>
                    <a:lnTo>
                      <a:pt x="158" y="43"/>
                    </a:lnTo>
                    <a:lnTo>
                      <a:pt x="170" y="43"/>
                    </a:lnTo>
                    <a:lnTo>
                      <a:pt x="188" y="39"/>
                    </a:lnTo>
                    <a:lnTo>
                      <a:pt x="190" y="38"/>
                    </a:lnTo>
                    <a:lnTo>
                      <a:pt x="188" y="36"/>
                    </a:lnTo>
                    <a:lnTo>
                      <a:pt x="187" y="33"/>
                    </a:lnTo>
                    <a:lnTo>
                      <a:pt x="185" y="32"/>
                    </a:lnTo>
                    <a:lnTo>
                      <a:pt x="173" y="33"/>
                    </a:lnTo>
                    <a:lnTo>
                      <a:pt x="163" y="36"/>
                    </a:lnTo>
                    <a:lnTo>
                      <a:pt x="154" y="32"/>
                    </a:lnTo>
                    <a:lnTo>
                      <a:pt x="148" y="19"/>
                    </a:lnTo>
                    <a:lnTo>
                      <a:pt x="145" y="17"/>
                    </a:lnTo>
                    <a:lnTo>
                      <a:pt x="142" y="13"/>
                    </a:lnTo>
                    <a:lnTo>
                      <a:pt x="139" y="13"/>
                    </a:lnTo>
                    <a:lnTo>
                      <a:pt x="131" y="20"/>
                    </a:lnTo>
                    <a:lnTo>
                      <a:pt x="98" y="36"/>
                    </a:lnTo>
                    <a:lnTo>
                      <a:pt x="97" y="33"/>
                    </a:lnTo>
                    <a:lnTo>
                      <a:pt x="97" y="32"/>
                    </a:lnTo>
                    <a:lnTo>
                      <a:pt x="96" y="29"/>
                    </a:lnTo>
                    <a:lnTo>
                      <a:pt x="95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" name="Freeform 438"/>
              <p:cNvSpPr>
                <a:spLocks/>
              </p:cNvSpPr>
              <p:nvPr/>
            </p:nvSpPr>
            <p:spPr bwMode="auto">
              <a:xfrm>
                <a:off x="3821" y="2808"/>
                <a:ext cx="126" cy="25"/>
              </a:xfrm>
              <a:custGeom>
                <a:avLst/>
                <a:gdLst>
                  <a:gd name="T0" fmla="*/ 68 w 380"/>
                  <a:gd name="T1" fmla="*/ 6 h 73"/>
                  <a:gd name="T2" fmla="*/ 1 w 380"/>
                  <a:gd name="T3" fmla="*/ 63 h 73"/>
                  <a:gd name="T4" fmla="*/ 2 w 380"/>
                  <a:gd name="T5" fmla="*/ 71 h 73"/>
                  <a:gd name="T6" fmla="*/ 9 w 380"/>
                  <a:gd name="T7" fmla="*/ 73 h 73"/>
                  <a:gd name="T8" fmla="*/ 24 w 380"/>
                  <a:gd name="T9" fmla="*/ 62 h 73"/>
                  <a:gd name="T10" fmla="*/ 61 w 380"/>
                  <a:gd name="T11" fmla="*/ 31 h 73"/>
                  <a:gd name="T12" fmla="*/ 62 w 380"/>
                  <a:gd name="T13" fmla="*/ 36 h 73"/>
                  <a:gd name="T14" fmla="*/ 59 w 380"/>
                  <a:gd name="T15" fmla="*/ 49 h 73"/>
                  <a:gd name="T16" fmla="*/ 71 w 380"/>
                  <a:gd name="T17" fmla="*/ 66 h 73"/>
                  <a:gd name="T18" fmla="*/ 92 w 380"/>
                  <a:gd name="T19" fmla="*/ 71 h 73"/>
                  <a:gd name="T20" fmla="*/ 113 w 380"/>
                  <a:gd name="T21" fmla="*/ 62 h 73"/>
                  <a:gd name="T22" fmla="*/ 146 w 380"/>
                  <a:gd name="T23" fmla="*/ 25 h 73"/>
                  <a:gd name="T24" fmla="*/ 150 w 380"/>
                  <a:gd name="T25" fmla="*/ 37 h 73"/>
                  <a:gd name="T26" fmla="*/ 155 w 380"/>
                  <a:gd name="T27" fmla="*/ 50 h 73"/>
                  <a:gd name="T28" fmla="*/ 159 w 380"/>
                  <a:gd name="T29" fmla="*/ 59 h 73"/>
                  <a:gd name="T30" fmla="*/ 169 w 380"/>
                  <a:gd name="T31" fmla="*/ 62 h 73"/>
                  <a:gd name="T32" fmla="*/ 193 w 380"/>
                  <a:gd name="T33" fmla="*/ 41 h 73"/>
                  <a:gd name="T34" fmla="*/ 206 w 380"/>
                  <a:gd name="T35" fmla="*/ 43 h 73"/>
                  <a:gd name="T36" fmla="*/ 221 w 380"/>
                  <a:gd name="T37" fmla="*/ 56 h 73"/>
                  <a:gd name="T38" fmla="*/ 239 w 380"/>
                  <a:gd name="T39" fmla="*/ 59 h 73"/>
                  <a:gd name="T40" fmla="*/ 267 w 380"/>
                  <a:gd name="T41" fmla="*/ 44 h 73"/>
                  <a:gd name="T42" fmla="*/ 287 w 380"/>
                  <a:gd name="T43" fmla="*/ 59 h 73"/>
                  <a:gd name="T44" fmla="*/ 327 w 380"/>
                  <a:gd name="T45" fmla="*/ 55 h 73"/>
                  <a:gd name="T46" fmla="*/ 377 w 380"/>
                  <a:gd name="T47" fmla="*/ 49 h 73"/>
                  <a:gd name="T48" fmla="*/ 378 w 380"/>
                  <a:gd name="T49" fmla="*/ 41 h 73"/>
                  <a:gd name="T50" fmla="*/ 359 w 380"/>
                  <a:gd name="T51" fmla="*/ 31 h 73"/>
                  <a:gd name="T52" fmla="*/ 303 w 380"/>
                  <a:gd name="T53" fmla="*/ 35 h 73"/>
                  <a:gd name="T54" fmla="*/ 283 w 380"/>
                  <a:gd name="T55" fmla="*/ 30 h 73"/>
                  <a:gd name="T56" fmla="*/ 270 w 380"/>
                  <a:gd name="T57" fmla="*/ 14 h 73"/>
                  <a:gd name="T58" fmla="*/ 260 w 380"/>
                  <a:gd name="T59" fmla="*/ 12 h 73"/>
                  <a:gd name="T60" fmla="*/ 246 w 380"/>
                  <a:gd name="T61" fmla="*/ 29 h 73"/>
                  <a:gd name="T62" fmla="*/ 233 w 380"/>
                  <a:gd name="T63" fmla="*/ 31 h 73"/>
                  <a:gd name="T64" fmla="*/ 207 w 380"/>
                  <a:gd name="T65" fmla="*/ 19 h 73"/>
                  <a:gd name="T66" fmla="*/ 198 w 380"/>
                  <a:gd name="T67" fmla="*/ 8 h 73"/>
                  <a:gd name="T68" fmla="*/ 179 w 380"/>
                  <a:gd name="T69" fmla="*/ 25 h 73"/>
                  <a:gd name="T70" fmla="*/ 163 w 380"/>
                  <a:gd name="T71" fmla="*/ 39 h 73"/>
                  <a:gd name="T72" fmla="*/ 153 w 380"/>
                  <a:gd name="T73" fmla="*/ 9 h 73"/>
                  <a:gd name="T74" fmla="*/ 147 w 380"/>
                  <a:gd name="T75" fmla="*/ 2 h 73"/>
                  <a:gd name="T76" fmla="*/ 140 w 380"/>
                  <a:gd name="T77" fmla="*/ 1 h 73"/>
                  <a:gd name="T78" fmla="*/ 97 w 380"/>
                  <a:gd name="T79" fmla="*/ 44 h 73"/>
                  <a:gd name="T80" fmla="*/ 78 w 380"/>
                  <a:gd name="T81" fmla="*/ 45 h 73"/>
                  <a:gd name="T82" fmla="*/ 78 w 380"/>
                  <a:gd name="T83" fmla="*/ 15 h 73"/>
                  <a:gd name="T84" fmla="*/ 75 w 380"/>
                  <a:gd name="T85" fmla="*/ 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0" h="73">
                    <a:moveTo>
                      <a:pt x="73" y="6"/>
                    </a:moveTo>
                    <a:lnTo>
                      <a:pt x="68" y="6"/>
                    </a:lnTo>
                    <a:lnTo>
                      <a:pt x="61" y="14"/>
                    </a:lnTo>
                    <a:lnTo>
                      <a:pt x="1" y="63"/>
                    </a:lnTo>
                    <a:lnTo>
                      <a:pt x="0" y="66"/>
                    </a:lnTo>
                    <a:lnTo>
                      <a:pt x="2" y="71"/>
                    </a:lnTo>
                    <a:lnTo>
                      <a:pt x="7" y="73"/>
                    </a:lnTo>
                    <a:lnTo>
                      <a:pt x="9" y="73"/>
                    </a:lnTo>
                    <a:lnTo>
                      <a:pt x="17" y="68"/>
                    </a:lnTo>
                    <a:lnTo>
                      <a:pt x="24" y="62"/>
                    </a:lnTo>
                    <a:lnTo>
                      <a:pt x="30" y="59"/>
                    </a:lnTo>
                    <a:lnTo>
                      <a:pt x="61" y="31"/>
                    </a:lnTo>
                    <a:lnTo>
                      <a:pt x="63" y="30"/>
                    </a:lnTo>
                    <a:lnTo>
                      <a:pt x="62" y="36"/>
                    </a:lnTo>
                    <a:lnTo>
                      <a:pt x="61" y="43"/>
                    </a:lnTo>
                    <a:lnTo>
                      <a:pt x="59" y="49"/>
                    </a:lnTo>
                    <a:lnTo>
                      <a:pt x="63" y="59"/>
                    </a:lnTo>
                    <a:lnTo>
                      <a:pt x="71" y="66"/>
                    </a:lnTo>
                    <a:lnTo>
                      <a:pt x="81" y="71"/>
                    </a:lnTo>
                    <a:lnTo>
                      <a:pt x="92" y="71"/>
                    </a:lnTo>
                    <a:lnTo>
                      <a:pt x="103" y="68"/>
                    </a:lnTo>
                    <a:lnTo>
                      <a:pt x="113" y="62"/>
                    </a:lnTo>
                    <a:lnTo>
                      <a:pt x="140" y="35"/>
                    </a:lnTo>
                    <a:lnTo>
                      <a:pt x="146" y="25"/>
                    </a:lnTo>
                    <a:lnTo>
                      <a:pt x="150" y="31"/>
                    </a:lnTo>
                    <a:lnTo>
                      <a:pt x="150" y="37"/>
                    </a:lnTo>
                    <a:lnTo>
                      <a:pt x="153" y="44"/>
                    </a:lnTo>
                    <a:lnTo>
                      <a:pt x="155" y="50"/>
                    </a:lnTo>
                    <a:lnTo>
                      <a:pt x="156" y="55"/>
                    </a:lnTo>
                    <a:lnTo>
                      <a:pt x="159" y="59"/>
                    </a:lnTo>
                    <a:lnTo>
                      <a:pt x="164" y="62"/>
                    </a:lnTo>
                    <a:lnTo>
                      <a:pt x="169" y="62"/>
                    </a:lnTo>
                    <a:lnTo>
                      <a:pt x="176" y="54"/>
                    </a:lnTo>
                    <a:lnTo>
                      <a:pt x="193" y="41"/>
                    </a:lnTo>
                    <a:lnTo>
                      <a:pt x="200" y="33"/>
                    </a:lnTo>
                    <a:lnTo>
                      <a:pt x="206" y="43"/>
                    </a:lnTo>
                    <a:lnTo>
                      <a:pt x="212" y="50"/>
                    </a:lnTo>
                    <a:lnTo>
                      <a:pt x="221" y="56"/>
                    </a:lnTo>
                    <a:lnTo>
                      <a:pt x="229" y="59"/>
                    </a:lnTo>
                    <a:lnTo>
                      <a:pt x="239" y="59"/>
                    </a:lnTo>
                    <a:lnTo>
                      <a:pt x="258" y="53"/>
                    </a:lnTo>
                    <a:lnTo>
                      <a:pt x="267" y="44"/>
                    </a:lnTo>
                    <a:lnTo>
                      <a:pt x="276" y="54"/>
                    </a:lnTo>
                    <a:lnTo>
                      <a:pt x="287" y="59"/>
                    </a:lnTo>
                    <a:lnTo>
                      <a:pt x="299" y="59"/>
                    </a:lnTo>
                    <a:lnTo>
                      <a:pt x="327" y="55"/>
                    </a:lnTo>
                    <a:lnTo>
                      <a:pt x="343" y="50"/>
                    </a:lnTo>
                    <a:lnTo>
                      <a:pt x="377" y="49"/>
                    </a:lnTo>
                    <a:lnTo>
                      <a:pt x="380" y="47"/>
                    </a:lnTo>
                    <a:lnTo>
                      <a:pt x="378" y="41"/>
                    </a:lnTo>
                    <a:lnTo>
                      <a:pt x="368" y="33"/>
                    </a:lnTo>
                    <a:lnTo>
                      <a:pt x="359" y="31"/>
                    </a:lnTo>
                    <a:lnTo>
                      <a:pt x="331" y="31"/>
                    </a:lnTo>
                    <a:lnTo>
                      <a:pt x="303" y="35"/>
                    </a:lnTo>
                    <a:lnTo>
                      <a:pt x="291" y="33"/>
                    </a:lnTo>
                    <a:lnTo>
                      <a:pt x="283" y="30"/>
                    </a:lnTo>
                    <a:lnTo>
                      <a:pt x="279" y="25"/>
                    </a:lnTo>
                    <a:lnTo>
                      <a:pt x="270" y="14"/>
                    </a:lnTo>
                    <a:lnTo>
                      <a:pt x="265" y="11"/>
                    </a:lnTo>
                    <a:lnTo>
                      <a:pt x="260" y="12"/>
                    </a:lnTo>
                    <a:lnTo>
                      <a:pt x="251" y="26"/>
                    </a:lnTo>
                    <a:lnTo>
                      <a:pt x="246" y="29"/>
                    </a:lnTo>
                    <a:lnTo>
                      <a:pt x="240" y="31"/>
                    </a:lnTo>
                    <a:lnTo>
                      <a:pt x="233" y="31"/>
                    </a:lnTo>
                    <a:lnTo>
                      <a:pt x="217" y="25"/>
                    </a:lnTo>
                    <a:lnTo>
                      <a:pt x="207" y="19"/>
                    </a:lnTo>
                    <a:lnTo>
                      <a:pt x="206" y="15"/>
                    </a:lnTo>
                    <a:lnTo>
                      <a:pt x="198" y="8"/>
                    </a:lnTo>
                    <a:lnTo>
                      <a:pt x="193" y="8"/>
                    </a:lnTo>
                    <a:lnTo>
                      <a:pt x="179" y="25"/>
                    </a:lnTo>
                    <a:lnTo>
                      <a:pt x="171" y="33"/>
                    </a:lnTo>
                    <a:lnTo>
                      <a:pt x="163" y="39"/>
                    </a:lnTo>
                    <a:lnTo>
                      <a:pt x="156" y="20"/>
                    </a:lnTo>
                    <a:lnTo>
                      <a:pt x="153" y="9"/>
                    </a:lnTo>
                    <a:lnTo>
                      <a:pt x="151" y="6"/>
                    </a:lnTo>
                    <a:lnTo>
                      <a:pt x="147" y="2"/>
                    </a:lnTo>
                    <a:lnTo>
                      <a:pt x="144" y="0"/>
                    </a:lnTo>
                    <a:lnTo>
                      <a:pt x="140" y="1"/>
                    </a:lnTo>
                    <a:lnTo>
                      <a:pt x="109" y="36"/>
                    </a:lnTo>
                    <a:lnTo>
                      <a:pt x="97" y="44"/>
                    </a:lnTo>
                    <a:lnTo>
                      <a:pt x="86" y="49"/>
                    </a:lnTo>
                    <a:lnTo>
                      <a:pt x="78" y="45"/>
                    </a:lnTo>
                    <a:lnTo>
                      <a:pt x="74" y="36"/>
                    </a:lnTo>
                    <a:lnTo>
                      <a:pt x="78" y="15"/>
                    </a:lnTo>
                    <a:lnTo>
                      <a:pt x="78" y="12"/>
                    </a:lnTo>
                    <a:lnTo>
                      <a:pt x="75" y="8"/>
                    </a:lnTo>
                    <a:lnTo>
                      <a:pt x="73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" name="Freeform 439"/>
              <p:cNvSpPr>
                <a:spLocks/>
              </p:cNvSpPr>
              <p:nvPr/>
            </p:nvSpPr>
            <p:spPr bwMode="auto">
              <a:xfrm>
                <a:off x="3967" y="2809"/>
                <a:ext cx="56" cy="17"/>
              </a:xfrm>
              <a:custGeom>
                <a:avLst/>
                <a:gdLst>
                  <a:gd name="T0" fmla="*/ 152 w 170"/>
                  <a:gd name="T1" fmla="*/ 33 h 52"/>
                  <a:gd name="T2" fmla="*/ 169 w 170"/>
                  <a:gd name="T3" fmla="*/ 25 h 52"/>
                  <a:gd name="T4" fmla="*/ 170 w 170"/>
                  <a:gd name="T5" fmla="*/ 23 h 52"/>
                  <a:gd name="T6" fmla="*/ 168 w 170"/>
                  <a:gd name="T7" fmla="*/ 17 h 52"/>
                  <a:gd name="T8" fmla="*/ 163 w 170"/>
                  <a:gd name="T9" fmla="*/ 13 h 52"/>
                  <a:gd name="T10" fmla="*/ 159 w 170"/>
                  <a:gd name="T11" fmla="*/ 12 h 52"/>
                  <a:gd name="T12" fmla="*/ 152 w 170"/>
                  <a:gd name="T13" fmla="*/ 12 h 52"/>
                  <a:gd name="T14" fmla="*/ 145 w 170"/>
                  <a:gd name="T15" fmla="*/ 13 h 52"/>
                  <a:gd name="T16" fmla="*/ 139 w 170"/>
                  <a:gd name="T17" fmla="*/ 15 h 52"/>
                  <a:gd name="T18" fmla="*/ 132 w 170"/>
                  <a:gd name="T19" fmla="*/ 15 h 52"/>
                  <a:gd name="T20" fmla="*/ 126 w 170"/>
                  <a:gd name="T21" fmla="*/ 16 h 52"/>
                  <a:gd name="T22" fmla="*/ 120 w 170"/>
                  <a:gd name="T23" fmla="*/ 15 h 52"/>
                  <a:gd name="T24" fmla="*/ 114 w 170"/>
                  <a:gd name="T25" fmla="*/ 12 h 52"/>
                  <a:gd name="T26" fmla="*/ 107 w 170"/>
                  <a:gd name="T27" fmla="*/ 6 h 52"/>
                  <a:gd name="T28" fmla="*/ 105 w 170"/>
                  <a:gd name="T29" fmla="*/ 4 h 52"/>
                  <a:gd name="T30" fmla="*/ 103 w 170"/>
                  <a:gd name="T31" fmla="*/ 4 h 52"/>
                  <a:gd name="T32" fmla="*/ 101 w 170"/>
                  <a:gd name="T33" fmla="*/ 4 h 52"/>
                  <a:gd name="T34" fmla="*/ 97 w 170"/>
                  <a:gd name="T35" fmla="*/ 4 h 52"/>
                  <a:gd name="T36" fmla="*/ 91 w 170"/>
                  <a:gd name="T37" fmla="*/ 16 h 52"/>
                  <a:gd name="T38" fmla="*/ 81 w 170"/>
                  <a:gd name="T39" fmla="*/ 25 h 52"/>
                  <a:gd name="T40" fmla="*/ 72 w 170"/>
                  <a:gd name="T41" fmla="*/ 33 h 52"/>
                  <a:gd name="T42" fmla="*/ 62 w 170"/>
                  <a:gd name="T43" fmla="*/ 37 h 52"/>
                  <a:gd name="T44" fmla="*/ 54 w 170"/>
                  <a:gd name="T45" fmla="*/ 37 h 52"/>
                  <a:gd name="T46" fmla="*/ 48 w 170"/>
                  <a:gd name="T47" fmla="*/ 34 h 52"/>
                  <a:gd name="T48" fmla="*/ 42 w 170"/>
                  <a:gd name="T49" fmla="*/ 24 h 52"/>
                  <a:gd name="T50" fmla="*/ 41 w 170"/>
                  <a:gd name="T51" fmla="*/ 7 h 52"/>
                  <a:gd name="T52" fmla="*/ 39 w 170"/>
                  <a:gd name="T53" fmla="*/ 4 h 52"/>
                  <a:gd name="T54" fmla="*/ 33 w 170"/>
                  <a:gd name="T55" fmla="*/ 0 h 52"/>
                  <a:gd name="T56" fmla="*/ 32 w 170"/>
                  <a:gd name="T57" fmla="*/ 0 h 52"/>
                  <a:gd name="T58" fmla="*/ 0 w 170"/>
                  <a:gd name="T59" fmla="*/ 37 h 52"/>
                  <a:gd name="T60" fmla="*/ 0 w 170"/>
                  <a:gd name="T61" fmla="*/ 41 h 52"/>
                  <a:gd name="T62" fmla="*/ 2 w 170"/>
                  <a:gd name="T63" fmla="*/ 42 h 52"/>
                  <a:gd name="T64" fmla="*/ 5 w 170"/>
                  <a:gd name="T65" fmla="*/ 42 h 52"/>
                  <a:gd name="T66" fmla="*/ 31 w 170"/>
                  <a:gd name="T67" fmla="*/ 16 h 52"/>
                  <a:gd name="T68" fmla="*/ 32 w 170"/>
                  <a:gd name="T69" fmla="*/ 27 h 52"/>
                  <a:gd name="T70" fmla="*/ 37 w 170"/>
                  <a:gd name="T71" fmla="*/ 37 h 52"/>
                  <a:gd name="T72" fmla="*/ 43 w 170"/>
                  <a:gd name="T73" fmla="*/ 45 h 52"/>
                  <a:gd name="T74" fmla="*/ 53 w 170"/>
                  <a:gd name="T75" fmla="*/ 48 h 52"/>
                  <a:gd name="T76" fmla="*/ 62 w 170"/>
                  <a:gd name="T77" fmla="*/ 52 h 52"/>
                  <a:gd name="T78" fmla="*/ 78 w 170"/>
                  <a:gd name="T79" fmla="*/ 48 h 52"/>
                  <a:gd name="T80" fmla="*/ 85 w 170"/>
                  <a:gd name="T81" fmla="*/ 45 h 52"/>
                  <a:gd name="T82" fmla="*/ 91 w 170"/>
                  <a:gd name="T83" fmla="*/ 39 h 52"/>
                  <a:gd name="T84" fmla="*/ 108 w 170"/>
                  <a:gd name="T85" fmla="*/ 18 h 52"/>
                  <a:gd name="T86" fmla="*/ 115 w 170"/>
                  <a:gd name="T87" fmla="*/ 24 h 52"/>
                  <a:gd name="T88" fmla="*/ 122 w 170"/>
                  <a:gd name="T89" fmla="*/ 28 h 52"/>
                  <a:gd name="T90" fmla="*/ 135 w 170"/>
                  <a:gd name="T91" fmla="*/ 34 h 52"/>
                  <a:gd name="T92" fmla="*/ 144 w 170"/>
                  <a:gd name="T93" fmla="*/ 34 h 52"/>
                  <a:gd name="T94" fmla="*/ 152 w 170"/>
                  <a:gd name="T95" fmla="*/ 3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0" h="52">
                    <a:moveTo>
                      <a:pt x="152" y="33"/>
                    </a:moveTo>
                    <a:lnTo>
                      <a:pt x="169" y="25"/>
                    </a:lnTo>
                    <a:lnTo>
                      <a:pt x="170" y="23"/>
                    </a:lnTo>
                    <a:lnTo>
                      <a:pt x="168" y="17"/>
                    </a:lnTo>
                    <a:lnTo>
                      <a:pt x="163" y="13"/>
                    </a:lnTo>
                    <a:lnTo>
                      <a:pt x="159" y="12"/>
                    </a:lnTo>
                    <a:lnTo>
                      <a:pt x="152" y="12"/>
                    </a:lnTo>
                    <a:lnTo>
                      <a:pt x="145" y="13"/>
                    </a:lnTo>
                    <a:lnTo>
                      <a:pt x="139" y="15"/>
                    </a:lnTo>
                    <a:lnTo>
                      <a:pt x="132" y="15"/>
                    </a:lnTo>
                    <a:lnTo>
                      <a:pt x="126" y="16"/>
                    </a:lnTo>
                    <a:lnTo>
                      <a:pt x="120" y="15"/>
                    </a:lnTo>
                    <a:lnTo>
                      <a:pt x="114" y="12"/>
                    </a:lnTo>
                    <a:lnTo>
                      <a:pt x="107" y="6"/>
                    </a:lnTo>
                    <a:lnTo>
                      <a:pt x="105" y="4"/>
                    </a:lnTo>
                    <a:lnTo>
                      <a:pt x="103" y="4"/>
                    </a:lnTo>
                    <a:lnTo>
                      <a:pt x="101" y="4"/>
                    </a:lnTo>
                    <a:lnTo>
                      <a:pt x="97" y="4"/>
                    </a:lnTo>
                    <a:lnTo>
                      <a:pt x="91" y="16"/>
                    </a:lnTo>
                    <a:lnTo>
                      <a:pt x="81" y="25"/>
                    </a:lnTo>
                    <a:lnTo>
                      <a:pt x="72" y="33"/>
                    </a:lnTo>
                    <a:lnTo>
                      <a:pt x="62" y="37"/>
                    </a:lnTo>
                    <a:lnTo>
                      <a:pt x="54" y="37"/>
                    </a:lnTo>
                    <a:lnTo>
                      <a:pt x="48" y="34"/>
                    </a:lnTo>
                    <a:lnTo>
                      <a:pt x="42" y="24"/>
                    </a:lnTo>
                    <a:lnTo>
                      <a:pt x="41" y="7"/>
                    </a:lnTo>
                    <a:lnTo>
                      <a:pt x="39" y="4"/>
                    </a:lnTo>
                    <a:lnTo>
                      <a:pt x="33" y="0"/>
                    </a:lnTo>
                    <a:lnTo>
                      <a:pt x="32" y="0"/>
                    </a:lnTo>
                    <a:lnTo>
                      <a:pt x="0" y="37"/>
                    </a:lnTo>
                    <a:lnTo>
                      <a:pt x="0" y="41"/>
                    </a:lnTo>
                    <a:lnTo>
                      <a:pt x="2" y="42"/>
                    </a:lnTo>
                    <a:lnTo>
                      <a:pt x="5" y="42"/>
                    </a:lnTo>
                    <a:lnTo>
                      <a:pt x="31" y="16"/>
                    </a:lnTo>
                    <a:lnTo>
                      <a:pt x="32" y="27"/>
                    </a:lnTo>
                    <a:lnTo>
                      <a:pt x="37" y="37"/>
                    </a:lnTo>
                    <a:lnTo>
                      <a:pt x="43" y="45"/>
                    </a:lnTo>
                    <a:lnTo>
                      <a:pt x="53" y="48"/>
                    </a:lnTo>
                    <a:lnTo>
                      <a:pt x="62" y="52"/>
                    </a:lnTo>
                    <a:lnTo>
                      <a:pt x="78" y="48"/>
                    </a:lnTo>
                    <a:lnTo>
                      <a:pt x="85" y="45"/>
                    </a:lnTo>
                    <a:lnTo>
                      <a:pt x="91" y="39"/>
                    </a:lnTo>
                    <a:lnTo>
                      <a:pt x="108" y="18"/>
                    </a:lnTo>
                    <a:lnTo>
                      <a:pt x="115" y="24"/>
                    </a:lnTo>
                    <a:lnTo>
                      <a:pt x="122" y="28"/>
                    </a:lnTo>
                    <a:lnTo>
                      <a:pt x="135" y="34"/>
                    </a:lnTo>
                    <a:lnTo>
                      <a:pt x="144" y="34"/>
                    </a:lnTo>
                    <a:lnTo>
                      <a:pt x="152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" name="Freeform 440"/>
              <p:cNvSpPr>
                <a:spLocks/>
              </p:cNvSpPr>
              <p:nvPr/>
            </p:nvSpPr>
            <p:spPr bwMode="auto">
              <a:xfrm>
                <a:off x="4039" y="2815"/>
                <a:ext cx="112" cy="6"/>
              </a:xfrm>
              <a:custGeom>
                <a:avLst/>
                <a:gdLst>
                  <a:gd name="T0" fmla="*/ 331 w 336"/>
                  <a:gd name="T1" fmla="*/ 7 h 17"/>
                  <a:gd name="T2" fmla="*/ 329 w 336"/>
                  <a:gd name="T3" fmla="*/ 6 h 17"/>
                  <a:gd name="T4" fmla="*/ 288 w 336"/>
                  <a:gd name="T5" fmla="*/ 0 h 17"/>
                  <a:gd name="T6" fmla="*/ 1 w 336"/>
                  <a:gd name="T7" fmla="*/ 0 h 17"/>
                  <a:gd name="T8" fmla="*/ 0 w 336"/>
                  <a:gd name="T9" fmla="*/ 1 h 17"/>
                  <a:gd name="T10" fmla="*/ 0 w 336"/>
                  <a:gd name="T11" fmla="*/ 6 h 17"/>
                  <a:gd name="T12" fmla="*/ 5 w 336"/>
                  <a:gd name="T13" fmla="*/ 10 h 17"/>
                  <a:gd name="T14" fmla="*/ 7 w 336"/>
                  <a:gd name="T15" fmla="*/ 11 h 17"/>
                  <a:gd name="T16" fmla="*/ 333 w 336"/>
                  <a:gd name="T17" fmla="*/ 17 h 17"/>
                  <a:gd name="T18" fmla="*/ 336 w 336"/>
                  <a:gd name="T19" fmla="*/ 16 h 17"/>
                  <a:gd name="T20" fmla="*/ 333 w 336"/>
                  <a:gd name="T21" fmla="*/ 11 h 17"/>
                  <a:gd name="T22" fmla="*/ 331 w 336"/>
                  <a:gd name="T23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6" h="17">
                    <a:moveTo>
                      <a:pt x="331" y="7"/>
                    </a:moveTo>
                    <a:lnTo>
                      <a:pt x="329" y="6"/>
                    </a:lnTo>
                    <a:lnTo>
                      <a:pt x="288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6"/>
                    </a:lnTo>
                    <a:lnTo>
                      <a:pt x="5" y="10"/>
                    </a:lnTo>
                    <a:lnTo>
                      <a:pt x="7" y="11"/>
                    </a:lnTo>
                    <a:lnTo>
                      <a:pt x="333" y="17"/>
                    </a:lnTo>
                    <a:lnTo>
                      <a:pt x="336" y="16"/>
                    </a:lnTo>
                    <a:lnTo>
                      <a:pt x="333" y="11"/>
                    </a:lnTo>
                    <a:lnTo>
                      <a:pt x="331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" name="Freeform 441"/>
              <p:cNvSpPr>
                <a:spLocks/>
              </p:cNvSpPr>
              <p:nvPr/>
            </p:nvSpPr>
            <p:spPr bwMode="auto">
              <a:xfrm>
                <a:off x="4158" y="2808"/>
                <a:ext cx="21" cy="23"/>
              </a:xfrm>
              <a:custGeom>
                <a:avLst/>
                <a:gdLst>
                  <a:gd name="T0" fmla="*/ 60 w 65"/>
                  <a:gd name="T1" fmla="*/ 0 h 69"/>
                  <a:gd name="T2" fmla="*/ 58 w 65"/>
                  <a:gd name="T3" fmla="*/ 0 h 69"/>
                  <a:gd name="T4" fmla="*/ 29 w 65"/>
                  <a:gd name="T5" fmla="*/ 28 h 69"/>
                  <a:gd name="T6" fmla="*/ 22 w 65"/>
                  <a:gd name="T7" fmla="*/ 37 h 69"/>
                  <a:gd name="T8" fmla="*/ 14 w 65"/>
                  <a:gd name="T9" fmla="*/ 45 h 69"/>
                  <a:gd name="T10" fmla="*/ 0 w 65"/>
                  <a:gd name="T11" fmla="*/ 61 h 69"/>
                  <a:gd name="T12" fmla="*/ 0 w 65"/>
                  <a:gd name="T13" fmla="*/ 64 h 69"/>
                  <a:gd name="T14" fmla="*/ 2 w 65"/>
                  <a:gd name="T15" fmla="*/ 67 h 69"/>
                  <a:gd name="T16" fmla="*/ 3 w 65"/>
                  <a:gd name="T17" fmla="*/ 69 h 69"/>
                  <a:gd name="T18" fmla="*/ 5 w 65"/>
                  <a:gd name="T19" fmla="*/ 69 h 69"/>
                  <a:gd name="T20" fmla="*/ 35 w 65"/>
                  <a:gd name="T21" fmla="*/ 40 h 69"/>
                  <a:gd name="T22" fmla="*/ 50 w 65"/>
                  <a:gd name="T23" fmla="*/ 22 h 69"/>
                  <a:gd name="T24" fmla="*/ 64 w 65"/>
                  <a:gd name="T25" fmla="*/ 7 h 69"/>
                  <a:gd name="T26" fmla="*/ 65 w 65"/>
                  <a:gd name="T27" fmla="*/ 3 h 69"/>
                  <a:gd name="T28" fmla="*/ 64 w 65"/>
                  <a:gd name="T29" fmla="*/ 1 h 69"/>
                  <a:gd name="T30" fmla="*/ 60 w 65"/>
                  <a:gd name="T31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5" h="69">
                    <a:moveTo>
                      <a:pt x="60" y="0"/>
                    </a:moveTo>
                    <a:lnTo>
                      <a:pt x="58" y="0"/>
                    </a:lnTo>
                    <a:lnTo>
                      <a:pt x="29" y="28"/>
                    </a:lnTo>
                    <a:lnTo>
                      <a:pt x="22" y="37"/>
                    </a:lnTo>
                    <a:lnTo>
                      <a:pt x="14" y="45"/>
                    </a:lnTo>
                    <a:lnTo>
                      <a:pt x="0" y="61"/>
                    </a:lnTo>
                    <a:lnTo>
                      <a:pt x="0" y="64"/>
                    </a:lnTo>
                    <a:lnTo>
                      <a:pt x="2" y="67"/>
                    </a:lnTo>
                    <a:lnTo>
                      <a:pt x="3" y="69"/>
                    </a:lnTo>
                    <a:lnTo>
                      <a:pt x="5" y="69"/>
                    </a:lnTo>
                    <a:lnTo>
                      <a:pt x="35" y="40"/>
                    </a:lnTo>
                    <a:lnTo>
                      <a:pt x="50" y="22"/>
                    </a:lnTo>
                    <a:lnTo>
                      <a:pt x="64" y="7"/>
                    </a:lnTo>
                    <a:lnTo>
                      <a:pt x="65" y="3"/>
                    </a:lnTo>
                    <a:lnTo>
                      <a:pt x="64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" name="Freeform 442"/>
              <p:cNvSpPr>
                <a:spLocks/>
              </p:cNvSpPr>
              <p:nvPr/>
            </p:nvSpPr>
            <p:spPr bwMode="auto">
              <a:xfrm>
                <a:off x="4161" y="2811"/>
                <a:ext cx="15" cy="16"/>
              </a:xfrm>
              <a:custGeom>
                <a:avLst/>
                <a:gdLst>
                  <a:gd name="T0" fmla="*/ 32 w 44"/>
                  <a:gd name="T1" fmla="*/ 28 h 47"/>
                  <a:gd name="T2" fmla="*/ 29 w 44"/>
                  <a:gd name="T3" fmla="*/ 24 h 47"/>
                  <a:gd name="T4" fmla="*/ 25 w 44"/>
                  <a:gd name="T5" fmla="*/ 18 h 47"/>
                  <a:gd name="T6" fmla="*/ 20 w 44"/>
                  <a:gd name="T7" fmla="*/ 15 h 47"/>
                  <a:gd name="T8" fmla="*/ 17 w 44"/>
                  <a:gd name="T9" fmla="*/ 9 h 47"/>
                  <a:gd name="T10" fmla="*/ 11 w 44"/>
                  <a:gd name="T11" fmla="*/ 5 h 47"/>
                  <a:gd name="T12" fmla="*/ 6 w 44"/>
                  <a:gd name="T13" fmla="*/ 0 h 47"/>
                  <a:gd name="T14" fmla="*/ 1 w 44"/>
                  <a:gd name="T15" fmla="*/ 0 h 47"/>
                  <a:gd name="T16" fmla="*/ 0 w 44"/>
                  <a:gd name="T17" fmla="*/ 5 h 47"/>
                  <a:gd name="T18" fmla="*/ 12 w 44"/>
                  <a:gd name="T19" fmla="*/ 20 h 47"/>
                  <a:gd name="T20" fmla="*/ 19 w 44"/>
                  <a:gd name="T21" fmla="*/ 30 h 47"/>
                  <a:gd name="T22" fmla="*/ 28 w 44"/>
                  <a:gd name="T23" fmla="*/ 40 h 47"/>
                  <a:gd name="T24" fmla="*/ 37 w 44"/>
                  <a:gd name="T25" fmla="*/ 46 h 47"/>
                  <a:gd name="T26" fmla="*/ 41 w 44"/>
                  <a:gd name="T27" fmla="*/ 47 h 47"/>
                  <a:gd name="T28" fmla="*/ 44 w 44"/>
                  <a:gd name="T29" fmla="*/ 45 h 47"/>
                  <a:gd name="T30" fmla="*/ 42 w 44"/>
                  <a:gd name="T31" fmla="*/ 40 h 47"/>
                  <a:gd name="T32" fmla="*/ 32 w 44"/>
                  <a:gd name="T33" fmla="*/ 2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4" h="47">
                    <a:moveTo>
                      <a:pt x="32" y="28"/>
                    </a:moveTo>
                    <a:lnTo>
                      <a:pt x="29" y="24"/>
                    </a:lnTo>
                    <a:lnTo>
                      <a:pt x="25" y="18"/>
                    </a:lnTo>
                    <a:lnTo>
                      <a:pt x="20" y="15"/>
                    </a:lnTo>
                    <a:lnTo>
                      <a:pt x="17" y="9"/>
                    </a:lnTo>
                    <a:lnTo>
                      <a:pt x="11" y="5"/>
                    </a:lnTo>
                    <a:lnTo>
                      <a:pt x="6" y="0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12" y="20"/>
                    </a:lnTo>
                    <a:lnTo>
                      <a:pt x="19" y="30"/>
                    </a:lnTo>
                    <a:lnTo>
                      <a:pt x="28" y="40"/>
                    </a:lnTo>
                    <a:lnTo>
                      <a:pt x="37" y="46"/>
                    </a:lnTo>
                    <a:lnTo>
                      <a:pt x="41" y="47"/>
                    </a:lnTo>
                    <a:lnTo>
                      <a:pt x="44" y="45"/>
                    </a:lnTo>
                    <a:lnTo>
                      <a:pt x="42" y="40"/>
                    </a:lnTo>
                    <a:lnTo>
                      <a:pt x="32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" name="Freeform 443"/>
              <p:cNvSpPr>
                <a:spLocks/>
              </p:cNvSpPr>
              <p:nvPr/>
            </p:nvSpPr>
            <p:spPr bwMode="auto">
              <a:xfrm>
                <a:off x="4178" y="2807"/>
                <a:ext cx="25" cy="25"/>
              </a:xfrm>
              <a:custGeom>
                <a:avLst/>
                <a:gdLst>
                  <a:gd name="T0" fmla="*/ 77 w 77"/>
                  <a:gd name="T1" fmla="*/ 10 h 76"/>
                  <a:gd name="T2" fmla="*/ 74 w 77"/>
                  <a:gd name="T3" fmla="*/ 4 h 76"/>
                  <a:gd name="T4" fmla="*/ 68 w 77"/>
                  <a:gd name="T5" fmla="*/ 0 h 76"/>
                  <a:gd name="T6" fmla="*/ 63 w 77"/>
                  <a:gd name="T7" fmla="*/ 0 h 76"/>
                  <a:gd name="T8" fmla="*/ 24 w 77"/>
                  <a:gd name="T9" fmla="*/ 30 h 76"/>
                  <a:gd name="T10" fmla="*/ 10 w 77"/>
                  <a:gd name="T11" fmla="*/ 44 h 76"/>
                  <a:gd name="T12" fmla="*/ 4 w 77"/>
                  <a:gd name="T13" fmla="*/ 54 h 76"/>
                  <a:gd name="T14" fmla="*/ 0 w 77"/>
                  <a:gd name="T15" fmla="*/ 64 h 76"/>
                  <a:gd name="T16" fmla="*/ 0 w 77"/>
                  <a:gd name="T17" fmla="*/ 67 h 76"/>
                  <a:gd name="T18" fmla="*/ 4 w 77"/>
                  <a:gd name="T19" fmla="*/ 73 h 76"/>
                  <a:gd name="T20" fmla="*/ 8 w 77"/>
                  <a:gd name="T21" fmla="*/ 76 h 76"/>
                  <a:gd name="T22" fmla="*/ 11 w 77"/>
                  <a:gd name="T23" fmla="*/ 76 h 76"/>
                  <a:gd name="T24" fmla="*/ 27 w 77"/>
                  <a:gd name="T25" fmla="*/ 61 h 76"/>
                  <a:gd name="T26" fmla="*/ 34 w 77"/>
                  <a:gd name="T27" fmla="*/ 54 h 76"/>
                  <a:gd name="T28" fmla="*/ 77 w 77"/>
                  <a:gd name="T29" fmla="*/ 13 h 76"/>
                  <a:gd name="T30" fmla="*/ 77 w 77"/>
                  <a:gd name="T31" fmla="*/ 1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7" h="76">
                    <a:moveTo>
                      <a:pt x="77" y="10"/>
                    </a:moveTo>
                    <a:lnTo>
                      <a:pt x="74" y="4"/>
                    </a:lnTo>
                    <a:lnTo>
                      <a:pt x="68" y="0"/>
                    </a:lnTo>
                    <a:lnTo>
                      <a:pt x="63" y="0"/>
                    </a:lnTo>
                    <a:lnTo>
                      <a:pt x="24" y="30"/>
                    </a:lnTo>
                    <a:lnTo>
                      <a:pt x="10" y="44"/>
                    </a:lnTo>
                    <a:lnTo>
                      <a:pt x="4" y="54"/>
                    </a:lnTo>
                    <a:lnTo>
                      <a:pt x="0" y="64"/>
                    </a:lnTo>
                    <a:lnTo>
                      <a:pt x="0" y="67"/>
                    </a:lnTo>
                    <a:lnTo>
                      <a:pt x="4" y="73"/>
                    </a:lnTo>
                    <a:lnTo>
                      <a:pt x="8" y="76"/>
                    </a:lnTo>
                    <a:lnTo>
                      <a:pt x="11" y="76"/>
                    </a:lnTo>
                    <a:lnTo>
                      <a:pt x="27" y="61"/>
                    </a:lnTo>
                    <a:lnTo>
                      <a:pt x="34" y="54"/>
                    </a:lnTo>
                    <a:lnTo>
                      <a:pt x="77" y="13"/>
                    </a:lnTo>
                    <a:lnTo>
                      <a:pt x="77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" name="Freeform 444"/>
              <p:cNvSpPr>
                <a:spLocks/>
              </p:cNvSpPr>
              <p:nvPr/>
            </p:nvSpPr>
            <p:spPr bwMode="auto">
              <a:xfrm>
                <a:off x="4184" y="2812"/>
                <a:ext cx="19" cy="20"/>
              </a:xfrm>
              <a:custGeom>
                <a:avLst/>
                <a:gdLst>
                  <a:gd name="T0" fmla="*/ 57 w 57"/>
                  <a:gd name="T1" fmla="*/ 55 h 61"/>
                  <a:gd name="T2" fmla="*/ 56 w 57"/>
                  <a:gd name="T3" fmla="*/ 51 h 61"/>
                  <a:gd name="T4" fmla="*/ 38 w 57"/>
                  <a:gd name="T5" fmla="*/ 30 h 61"/>
                  <a:gd name="T6" fmla="*/ 26 w 57"/>
                  <a:gd name="T7" fmla="*/ 19 h 61"/>
                  <a:gd name="T8" fmla="*/ 19 w 57"/>
                  <a:gd name="T9" fmla="*/ 8 h 61"/>
                  <a:gd name="T10" fmla="*/ 15 w 57"/>
                  <a:gd name="T11" fmla="*/ 6 h 61"/>
                  <a:gd name="T12" fmla="*/ 12 w 57"/>
                  <a:gd name="T13" fmla="*/ 1 h 61"/>
                  <a:gd name="T14" fmla="*/ 7 w 57"/>
                  <a:gd name="T15" fmla="*/ 0 h 61"/>
                  <a:gd name="T16" fmla="*/ 3 w 57"/>
                  <a:gd name="T17" fmla="*/ 0 h 61"/>
                  <a:gd name="T18" fmla="*/ 0 w 57"/>
                  <a:gd name="T19" fmla="*/ 3 h 61"/>
                  <a:gd name="T20" fmla="*/ 0 w 57"/>
                  <a:gd name="T21" fmla="*/ 6 h 61"/>
                  <a:gd name="T22" fmla="*/ 2 w 57"/>
                  <a:gd name="T23" fmla="*/ 9 h 61"/>
                  <a:gd name="T24" fmla="*/ 3 w 57"/>
                  <a:gd name="T25" fmla="*/ 13 h 61"/>
                  <a:gd name="T26" fmla="*/ 9 w 57"/>
                  <a:gd name="T27" fmla="*/ 19 h 61"/>
                  <a:gd name="T28" fmla="*/ 13 w 57"/>
                  <a:gd name="T29" fmla="*/ 26 h 61"/>
                  <a:gd name="T30" fmla="*/ 36 w 57"/>
                  <a:gd name="T31" fmla="*/ 49 h 61"/>
                  <a:gd name="T32" fmla="*/ 50 w 57"/>
                  <a:gd name="T33" fmla="*/ 60 h 61"/>
                  <a:gd name="T34" fmla="*/ 54 w 57"/>
                  <a:gd name="T35" fmla="*/ 61 h 61"/>
                  <a:gd name="T36" fmla="*/ 57 w 57"/>
                  <a:gd name="T37" fmla="*/ 60 h 61"/>
                  <a:gd name="T38" fmla="*/ 57 w 57"/>
                  <a:gd name="T39" fmla="*/ 5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7" h="61">
                    <a:moveTo>
                      <a:pt x="57" y="55"/>
                    </a:moveTo>
                    <a:lnTo>
                      <a:pt x="56" y="51"/>
                    </a:lnTo>
                    <a:lnTo>
                      <a:pt x="38" y="30"/>
                    </a:lnTo>
                    <a:lnTo>
                      <a:pt x="26" y="19"/>
                    </a:lnTo>
                    <a:lnTo>
                      <a:pt x="19" y="8"/>
                    </a:lnTo>
                    <a:lnTo>
                      <a:pt x="15" y="6"/>
                    </a:lnTo>
                    <a:lnTo>
                      <a:pt x="12" y="1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2" y="9"/>
                    </a:lnTo>
                    <a:lnTo>
                      <a:pt x="3" y="13"/>
                    </a:lnTo>
                    <a:lnTo>
                      <a:pt x="9" y="19"/>
                    </a:lnTo>
                    <a:lnTo>
                      <a:pt x="13" y="26"/>
                    </a:lnTo>
                    <a:lnTo>
                      <a:pt x="36" y="49"/>
                    </a:lnTo>
                    <a:lnTo>
                      <a:pt x="50" y="60"/>
                    </a:lnTo>
                    <a:lnTo>
                      <a:pt x="54" y="61"/>
                    </a:lnTo>
                    <a:lnTo>
                      <a:pt x="57" y="60"/>
                    </a:lnTo>
                    <a:lnTo>
                      <a:pt x="57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" name="Freeform 445"/>
              <p:cNvSpPr>
                <a:spLocks/>
              </p:cNvSpPr>
              <p:nvPr/>
            </p:nvSpPr>
            <p:spPr bwMode="auto">
              <a:xfrm>
                <a:off x="4099" y="2862"/>
                <a:ext cx="119" cy="47"/>
              </a:xfrm>
              <a:custGeom>
                <a:avLst/>
                <a:gdLst>
                  <a:gd name="T0" fmla="*/ 94 w 355"/>
                  <a:gd name="T1" fmla="*/ 0 h 140"/>
                  <a:gd name="T2" fmla="*/ 53 w 355"/>
                  <a:gd name="T3" fmla="*/ 25 h 140"/>
                  <a:gd name="T4" fmla="*/ 22 w 355"/>
                  <a:gd name="T5" fmla="*/ 56 h 140"/>
                  <a:gd name="T6" fmla="*/ 0 w 355"/>
                  <a:gd name="T7" fmla="*/ 78 h 140"/>
                  <a:gd name="T8" fmla="*/ 3 w 355"/>
                  <a:gd name="T9" fmla="*/ 80 h 140"/>
                  <a:gd name="T10" fmla="*/ 12 w 355"/>
                  <a:gd name="T11" fmla="*/ 72 h 140"/>
                  <a:gd name="T12" fmla="*/ 43 w 355"/>
                  <a:gd name="T13" fmla="*/ 43 h 140"/>
                  <a:gd name="T14" fmla="*/ 60 w 355"/>
                  <a:gd name="T15" fmla="*/ 32 h 140"/>
                  <a:gd name="T16" fmla="*/ 77 w 355"/>
                  <a:gd name="T17" fmla="*/ 24 h 140"/>
                  <a:gd name="T18" fmla="*/ 81 w 355"/>
                  <a:gd name="T19" fmla="*/ 37 h 140"/>
                  <a:gd name="T20" fmla="*/ 40 w 355"/>
                  <a:gd name="T21" fmla="*/ 132 h 140"/>
                  <a:gd name="T22" fmla="*/ 48 w 355"/>
                  <a:gd name="T23" fmla="*/ 140 h 140"/>
                  <a:gd name="T24" fmla="*/ 113 w 355"/>
                  <a:gd name="T25" fmla="*/ 62 h 140"/>
                  <a:gd name="T26" fmla="*/ 150 w 355"/>
                  <a:gd name="T27" fmla="*/ 20 h 140"/>
                  <a:gd name="T28" fmla="*/ 126 w 355"/>
                  <a:gd name="T29" fmla="*/ 88 h 140"/>
                  <a:gd name="T30" fmla="*/ 125 w 355"/>
                  <a:gd name="T31" fmla="*/ 112 h 140"/>
                  <a:gd name="T32" fmla="*/ 131 w 355"/>
                  <a:gd name="T33" fmla="*/ 118 h 140"/>
                  <a:gd name="T34" fmla="*/ 141 w 355"/>
                  <a:gd name="T35" fmla="*/ 109 h 140"/>
                  <a:gd name="T36" fmla="*/ 163 w 355"/>
                  <a:gd name="T37" fmla="*/ 80 h 140"/>
                  <a:gd name="T38" fmla="*/ 173 w 355"/>
                  <a:gd name="T39" fmla="*/ 75 h 140"/>
                  <a:gd name="T40" fmla="*/ 175 w 355"/>
                  <a:gd name="T41" fmla="*/ 103 h 140"/>
                  <a:gd name="T42" fmla="*/ 183 w 355"/>
                  <a:gd name="T43" fmla="*/ 115 h 140"/>
                  <a:gd name="T44" fmla="*/ 196 w 355"/>
                  <a:gd name="T45" fmla="*/ 110 h 140"/>
                  <a:gd name="T46" fmla="*/ 220 w 355"/>
                  <a:gd name="T47" fmla="*/ 96 h 140"/>
                  <a:gd name="T48" fmla="*/ 222 w 355"/>
                  <a:gd name="T49" fmla="*/ 105 h 140"/>
                  <a:gd name="T50" fmla="*/ 226 w 355"/>
                  <a:gd name="T51" fmla="*/ 118 h 140"/>
                  <a:gd name="T52" fmla="*/ 235 w 355"/>
                  <a:gd name="T53" fmla="*/ 124 h 140"/>
                  <a:gd name="T54" fmla="*/ 246 w 355"/>
                  <a:gd name="T55" fmla="*/ 114 h 140"/>
                  <a:gd name="T56" fmla="*/ 255 w 355"/>
                  <a:gd name="T57" fmla="*/ 103 h 140"/>
                  <a:gd name="T58" fmla="*/ 264 w 355"/>
                  <a:gd name="T59" fmla="*/ 116 h 140"/>
                  <a:gd name="T60" fmla="*/ 274 w 355"/>
                  <a:gd name="T61" fmla="*/ 124 h 140"/>
                  <a:gd name="T62" fmla="*/ 287 w 355"/>
                  <a:gd name="T63" fmla="*/ 126 h 140"/>
                  <a:gd name="T64" fmla="*/ 301 w 355"/>
                  <a:gd name="T65" fmla="*/ 116 h 140"/>
                  <a:gd name="T66" fmla="*/ 303 w 355"/>
                  <a:gd name="T67" fmla="*/ 123 h 140"/>
                  <a:gd name="T68" fmla="*/ 307 w 355"/>
                  <a:gd name="T69" fmla="*/ 132 h 140"/>
                  <a:gd name="T70" fmla="*/ 317 w 355"/>
                  <a:gd name="T71" fmla="*/ 134 h 140"/>
                  <a:gd name="T72" fmla="*/ 343 w 355"/>
                  <a:gd name="T73" fmla="*/ 132 h 140"/>
                  <a:gd name="T74" fmla="*/ 355 w 355"/>
                  <a:gd name="T75" fmla="*/ 133 h 140"/>
                  <a:gd name="T76" fmla="*/ 346 w 355"/>
                  <a:gd name="T77" fmla="*/ 120 h 140"/>
                  <a:gd name="T78" fmla="*/ 323 w 355"/>
                  <a:gd name="T79" fmla="*/ 112 h 140"/>
                  <a:gd name="T80" fmla="*/ 315 w 355"/>
                  <a:gd name="T81" fmla="*/ 110 h 140"/>
                  <a:gd name="T82" fmla="*/ 312 w 355"/>
                  <a:gd name="T83" fmla="*/ 105 h 140"/>
                  <a:gd name="T84" fmla="*/ 306 w 355"/>
                  <a:gd name="T85" fmla="*/ 93 h 140"/>
                  <a:gd name="T86" fmla="*/ 262 w 355"/>
                  <a:gd name="T87" fmla="*/ 90 h 140"/>
                  <a:gd name="T88" fmla="*/ 255 w 355"/>
                  <a:gd name="T89" fmla="*/ 80 h 140"/>
                  <a:gd name="T90" fmla="*/ 245 w 355"/>
                  <a:gd name="T91" fmla="*/ 87 h 140"/>
                  <a:gd name="T92" fmla="*/ 231 w 355"/>
                  <a:gd name="T93" fmla="*/ 98 h 140"/>
                  <a:gd name="T94" fmla="*/ 229 w 355"/>
                  <a:gd name="T95" fmla="*/ 90 h 140"/>
                  <a:gd name="T96" fmla="*/ 226 w 355"/>
                  <a:gd name="T97" fmla="*/ 84 h 140"/>
                  <a:gd name="T98" fmla="*/ 220 w 355"/>
                  <a:gd name="T99" fmla="*/ 78 h 140"/>
                  <a:gd name="T100" fmla="*/ 210 w 355"/>
                  <a:gd name="T101" fmla="*/ 84 h 140"/>
                  <a:gd name="T102" fmla="*/ 191 w 355"/>
                  <a:gd name="T103" fmla="*/ 94 h 140"/>
                  <a:gd name="T104" fmla="*/ 183 w 355"/>
                  <a:gd name="T105" fmla="*/ 61 h 140"/>
                  <a:gd name="T106" fmla="*/ 178 w 355"/>
                  <a:gd name="T107" fmla="*/ 56 h 140"/>
                  <a:gd name="T108" fmla="*/ 173 w 355"/>
                  <a:gd name="T109" fmla="*/ 54 h 140"/>
                  <a:gd name="T110" fmla="*/ 139 w 355"/>
                  <a:gd name="T111" fmla="*/ 93 h 140"/>
                  <a:gd name="T112" fmla="*/ 168 w 355"/>
                  <a:gd name="T113" fmla="*/ 6 h 140"/>
                  <a:gd name="T114" fmla="*/ 163 w 355"/>
                  <a:gd name="T115" fmla="*/ 0 h 140"/>
                  <a:gd name="T116" fmla="*/ 94 w 355"/>
                  <a:gd name="T117" fmla="*/ 62 h 140"/>
                  <a:gd name="T118" fmla="*/ 100 w 355"/>
                  <a:gd name="T119" fmla="*/ 8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55" h="140">
                    <a:moveTo>
                      <a:pt x="100" y="6"/>
                    </a:moveTo>
                    <a:lnTo>
                      <a:pt x="94" y="0"/>
                    </a:lnTo>
                    <a:lnTo>
                      <a:pt x="91" y="0"/>
                    </a:lnTo>
                    <a:lnTo>
                      <a:pt x="53" y="25"/>
                    </a:lnTo>
                    <a:lnTo>
                      <a:pt x="31" y="44"/>
                    </a:lnTo>
                    <a:lnTo>
                      <a:pt x="22" y="56"/>
                    </a:lnTo>
                    <a:lnTo>
                      <a:pt x="0" y="75"/>
                    </a:lnTo>
                    <a:lnTo>
                      <a:pt x="0" y="78"/>
                    </a:lnTo>
                    <a:lnTo>
                      <a:pt x="1" y="79"/>
                    </a:lnTo>
                    <a:lnTo>
                      <a:pt x="3" y="80"/>
                    </a:lnTo>
                    <a:lnTo>
                      <a:pt x="5" y="80"/>
                    </a:lnTo>
                    <a:lnTo>
                      <a:pt x="12" y="72"/>
                    </a:lnTo>
                    <a:lnTo>
                      <a:pt x="22" y="64"/>
                    </a:lnTo>
                    <a:lnTo>
                      <a:pt x="43" y="43"/>
                    </a:lnTo>
                    <a:lnTo>
                      <a:pt x="55" y="34"/>
                    </a:lnTo>
                    <a:lnTo>
                      <a:pt x="60" y="32"/>
                    </a:lnTo>
                    <a:lnTo>
                      <a:pt x="66" y="30"/>
                    </a:lnTo>
                    <a:lnTo>
                      <a:pt x="77" y="24"/>
                    </a:lnTo>
                    <a:lnTo>
                      <a:pt x="84" y="22"/>
                    </a:lnTo>
                    <a:lnTo>
                      <a:pt x="81" y="37"/>
                    </a:lnTo>
                    <a:lnTo>
                      <a:pt x="39" y="126"/>
                    </a:lnTo>
                    <a:lnTo>
                      <a:pt x="40" y="132"/>
                    </a:lnTo>
                    <a:lnTo>
                      <a:pt x="43" y="138"/>
                    </a:lnTo>
                    <a:lnTo>
                      <a:pt x="48" y="140"/>
                    </a:lnTo>
                    <a:lnTo>
                      <a:pt x="53" y="140"/>
                    </a:lnTo>
                    <a:lnTo>
                      <a:pt x="113" y="62"/>
                    </a:lnTo>
                    <a:lnTo>
                      <a:pt x="135" y="39"/>
                    </a:lnTo>
                    <a:lnTo>
                      <a:pt x="150" y="20"/>
                    </a:lnTo>
                    <a:lnTo>
                      <a:pt x="151" y="21"/>
                    </a:lnTo>
                    <a:lnTo>
                      <a:pt x="126" y="88"/>
                    </a:lnTo>
                    <a:lnTo>
                      <a:pt x="125" y="109"/>
                    </a:lnTo>
                    <a:lnTo>
                      <a:pt x="125" y="112"/>
                    </a:lnTo>
                    <a:lnTo>
                      <a:pt x="126" y="116"/>
                    </a:lnTo>
                    <a:lnTo>
                      <a:pt x="131" y="118"/>
                    </a:lnTo>
                    <a:lnTo>
                      <a:pt x="135" y="118"/>
                    </a:lnTo>
                    <a:lnTo>
                      <a:pt x="141" y="109"/>
                    </a:lnTo>
                    <a:lnTo>
                      <a:pt x="148" y="98"/>
                    </a:lnTo>
                    <a:lnTo>
                      <a:pt x="163" y="80"/>
                    </a:lnTo>
                    <a:lnTo>
                      <a:pt x="169" y="75"/>
                    </a:lnTo>
                    <a:lnTo>
                      <a:pt x="173" y="75"/>
                    </a:lnTo>
                    <a:lnTo>
                      <a:pt x="177" y="85"/>
                    </a:lnTo>
                    <a:lnTo>
                      <a:pt x="175" y="103"/>
                    </a:lnTo>
                    <a:lnTo>
                      <a:pt x="177" y="106"/>
                    </a:lnTo>
                    <a:lnTo>
                      <a:pt x="183" y="115"/>
                    </a:lnTo>
                    <a:lnTo>
                      <a:pt x="187" y="115"/>
                    </a:lnTo>
                    <a:lnTo>
                      <a:pt x="196" y="110"/>
                    </a:lnTo>
                    <a:lnTo>
                      <a:pt x="204" y="106"/>
                    </a:lnTo>
                    <a:lnTo>
                      <a:pt x="220" y="96"/>
                    </a:lnTo>
                    <a:lnTo>
                      <a:pt x="221" y="100"/>
                    </a:lnTo>
                    <a:lnTo>
                      <a:pt x="222" y="105"/>
                    </a:lnTo>
                    <a:lnTo>
                      <a:pt x="225" y="115"/>
                    </a:lnTo>
                    <a:lnTo>
                      <a:pt x="226" y="118"/>
                    </a:lnTo>
                    <a:lnTo>
                      <a:pt x="231" y="122"/>
                    </a:lnTo>
                    <a:lnTo>
                      <a:pt x="235" y="124"/>
                    </a:lnTo>
                    <a:lnTo>
                      <a:pt x="239" y="124"/>
                    </a:lnTo>
                    <a:lnTo>
                      <a:pt x="246" y="114"/>
                    </a:lnTo>
                    <a:lnTo>
                      <a:pt x="251" y="109"/>
                    </a:lnTo>
                    <a:lnTo>
                      <a:pt x="255" y="103"/>
                    </a:lnTo>
                    <a:lnTo>
                      <a:pt x="259" y="110"/>
                    </a:lnTo>
                    <a:lnTo>
                      <a:pt x="264" y="116"/>
                    </a:lnTo>
                    <a:lnTo>
                      <a:pt x="269" y="122"/>
                    </a:lnTo>
                    <a:lnTo>
                      <a:pt x="274" y="124"/>
                    </a:lnTo>
                    <a:lnTo>
                      <a:pt x="281" y="126"/>
                    </a:lnTo>
                    <a:lnTo>
                      <a:pt x="287" y="126"/>
                    </a:lnTo>
                    <a:lnTo>
                      <a:pt x="293" y="122"/>
                    </a:lnTo>
                    <a:lnTo>
                      <a:pt x="301" y="116"/>
                    </a:lnTo>
                    <a:lnTo>
                      <a:pt x="301" y="122"/>
                    </a:lnTo>
                    <a:lnTo>
                      <a:pt x="303" y="123"/>
                    </a:lnTo>
                    <a:lnTo>
                      <a:pt x="303" y="128"/>
                    </a:lnTo>
                    <a:lnTo>
                      <a:pt x="307" y="132"/>
                    </a:lnTo>
                    <a:lnTo>
                      <a:pt x="312" y="134"/>
                    </a:lnTo>
                    <a:lnTo>
                      <a:pt x="317" y="134"/>
                    </a:lnTo>
                    <a:lnTo>
                      <a:pt x="325" y="130"/>
                    </a:lnTo>
                    <a:lnTo>
                      <a:pt x="343" y="132"/>
                    </a:lnTo>
                    <a:lnTo>
                      <a:pt x="352" y="134"/>
                    </a:lnTo>
                    <a:lnTo>
                      <a:pt x="355" y="133"/>
                    </a:lnTo>
                    <a:lnTo>
                      <a:pt x="351" y="123"/>
                    </a:lnTo>
                    <a:lnTo>
                      <a:pt x="346" y="120"/>
                    </a:lnTo>
                    <a:lnTo>
                      <a:pt x="330" y="114"/>
                    </a:lnTo>
                    <a:lnTo>
                      <a:pt x="323" y="112"/>
                    </a:lnTo>
                    <a:lnTo>
                      <a:pt x="316" y="114"/>
                    </a:lnTo>
                    <a:lnTo>
                      <a:pt x="315" y="110"/>
                    </a:lnTo>
                    <a:lnTo>
                      <a:pt x="312" y="109"/>
                    </a:lnTo>
                    <a:lnTo>
                      <a:pt x="312" y="105"/>
                    </a:lnTo>
                    <a:lnTo>
                      <a:pt x="311" y="99"/>
                    </a:lnTo>
                    <a:lnTo>
                      <a:pt x="306" y="93"/>
                    </a:lnTo>
                    <a:lnTo>
                      <a:pt x="303" y="91"/>
                    </a:lnTo>
                    <a:lnTo>
                      <a:pt x="262" y="90"/>
                    </a:lnTo>
                    <a:lnTo>
                      <a:pt x="261" y="87"/>
                    </a:lnTo>
                    <a:lnTo>
                      <a:pt x="255" y="80"/>
                    </a:lnTo>
                    <a:lnTo>
                      <a:pt x="250" y="81"/>
                    </a:lnTo>
                    <a:lnTo>
                      <a:pt x="245" y="87"/>
                    </a:lnTo>
                    <a:lnTo>
                      <a:pt x="232" y="103"/>
                    </a:lnTo>
                    <a:lnTo>
                      <a:pt x="231" y="98"/>
                    </a:lnTo>
                    <a:lnTo>
                      <a:pt x="231" y="94"/>
                    </a:lnTo>
                    <a:lnTo>
                      <a:pt x="229" y="90"/>
                    </a:lnTo>
                    <a:lnTo>
                      <a:pt x="227" y="86"/>
                    </a:lnTo>
                    <a:lnTo>
                      <a:pt x="226" y="84"/>
                    </a:lnTo>
                    <a:lnTo>
                      <a:pt x="222" y="79"/>
                    </a:lnTo>
                    <a:lnTo>
                      <a:pt x="220" y="78"/>
                    </a:lnTo>
                    <a:lnTo>
                      <a:pt x="216" y="78"/>
                    </a:lnTo>
                    <a:lnTo>
                      <a:pt x="210" y="84"/>
                    </a:lnTo>
                    <a:lnTo>
                      <a:pt x="204" y="87"/>
                    </a:lnTo>
                    <a:lnTo>
                      <a:pt x="191" y="94"/>
                    </a:lnTo>
                    <a:lnTo>
                      <a:pt x="189" y="90"/>
                    </a:lnTo>
                    <a:lnTo>
                      <a:pt x="183" y="61"/>
                    </a:lnTo>
                    <a:lnTo>
                      <a:pt x="180" y="60"/>
                    </a:lnTo>
                    <a:lnTo>
                      <a:pt x="178" y="56"/>
                    </a:lnTo>
                    <a:lnTo>
                      <a:pt x="175" y="54"/>
                    </a:lnTo>
                    <a:lnTo>
                      <a:pt x="173" y="54"/>
                    </a:lnTo>
                    <a:lnTo>
                      <a:pt x="166" y="66"/>
                    </a:lnTo>
                    <a:lnTo>
                      <a:pt x="139" y="93"/>
                    </a:lnTo>
                    <a:lnTo>
                      <a:pt x="168" y="8"/>
                    </a:lnTo>
                    <a:lnTo>
                      <a:pt x="168" y="6"/>
                    </a:lnTo>
                    <a:lnTo>
                      <a:pt x="166" y="2"/>
                    </a:lnTo>
                    <a:lnTo>
                      <a:pt x="163" y="0"/>
                    </a:lnTo>
                    <a:lnTo>
                      <a:pt x="159" y="0"/>
                    </a:lnTo>
                    <a:lnTo>
                      <a:pt x="94" y="62"/>
                    </a:lnTo>
                    <a:lnTo>
                      <a:pt x="75" y="85"/>
                    </a:lnTo>
                    <a:lnTo>
                      <a:pt x="100" y="8"/>
                    </a:lnTo>
                    <a:lnTo>
                      <a:pt x="10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" name="Freeform 446"/>
              <p:cNvSpPr>
                <a:spLocks/>
              </p:cNvSpPr>
              <p:nvPr/>
            </p:nvSpPr>
            <p:spPr bwMode="auto">
              <a:xfrm>
                <a:off x="4218" y="2851"/>
                <a:ext cx="47" cy="62"/>
              </a:xfrm>
              <a:custGeom>
                <a:avLst/>
                <a:gdLst>
                  <a:gd name="T0" fmla="*/ 87 w 142"/>
                  <a:gd name="T1" fmla="*/ 0 h 186"/>
                  <a:gd name="T2" fmla="*/ 83 w 142"/>
                  <a:gd name="T3" fmla="*/ 2 h 186"/>
                  <a:gd name="T4" fmla="*/ 60 w 142"/>
                  <a:gd name="T5" fmla="*/ 62 h 186"/>
                  <a:gd name="T6" fmla="*/ 51 w 142"/>
                  <a:gd name="T7" fmla="*/ 81 h 186"/>
                  <a:gd name="T8" fmla="*/ 15 w 142"/>
                  <a:gd name="T9" fmla="*/ 135 h 186"/>
                  <a:gd name="T10" fmla="*/ 0 w 142"/>
                  <a:gd name="T11" fmla="*/ 150 h 186"/>
                  <a:gd name="T12" fmla="*/ 0 w 142"/>
                  <a:gd name="T13" fmla="*/ 156 h 186"/>
                  <a:gd name="T14" fmla="*/ 5 w 142"/>
                  <a:gd name="T15" fmla="*/ 164 h 186"/>
                  <a:gd name="T16" fmla="*/ 10 w 142"/>
                  <a:gd name="T17" fmla="*/ 167 h 186"/>
                  <a:gd name="T18" fmla="*/ 16 w 142"/>
                  <a:gd name="T19" fmla="*/ 167 h 186"/>
                  <a:gd name="T20" fmla="*/ 32 w 142"/>
                  <a:gd name="T21" fmla="*/ 147 h 186"/>
                  <a:gd name="T22" fmla="*/ 45 w 142"/>
                  <a:gd name="T23" fmla="*/ 126 h 186"/>
                  <a:gd name="T24" fmla="*/ 68 w 142"/>
                  <a:gd name="T25" fmla="*/ 82 h 186"/>
                  <a:gd name="T26" fmla="*/ 63 w 142"/>
                  <a:gd name="T27" fmla="*/ 125 h 186"/>
                  <a:gd name="T28" fmla="*/ 64 w 142"/>
                  <a:gd name="T29" fmla="*/ 167 h 186"/>
                  <a:gd name="T30" fmla="*/ 68 w 142"/>
                  <a:gd name="T31" fmla="*/ 173 h 186"/>
                  <a:gd name="T32" fmla="*/ 74 w 142"/>
                  <a:gd name="T33" fmla="*/ 182 h 186"/>
                  <a:gd name="T34" fmla="*/ 81 w 142"/>
                  <a:gd name="T35" fmla="*/ 186 h 186"/>
                  <a:gd name="T36" fmla="*/ 87 w 142"/>
                  <a:gd name="T37" fmla="*/ 185 h 186"/>
                  <a:gd name="T38" fmla="*/ 92 w 142"/>
                  <a:gd name="T39" fmla="*/ 176 h 186"/>
                  <a:gd name="T40" fmla="*/ 105 w 142"/>
                  <a:gd name="T41" fmla="*/ 160 h 186"/>
                  <a:gd name="T42" fmla="*/ 111 w 142"/>
                  <a:gd name="T43" fmla="*/ 150 h 186"/>
                  <a:gd name="T44" fmla="*/ 120 w 142"/>
                  <a:gd name="T45" fmla="*/ 158 h 186"/>
                  <a:gd name="T46" fmla="*/ 137 w 142"/>
                  <a:gd name="T47" fmla="*/ 166 h 186"/>
                  <a:gd name="T48" fmla="*/ 140 w 142"/>
                  <a:gd name="T49" fmla="*/ 166 h 186"/>
                  <a:gd name="T50" fmla="*/ 142 w 142"/>
                  <a:gd name="T51" fmla="*/ 164 h 186"/>
                  <a:gd name="T52" fmla="*/ 140 w 142"/>
                  <a:gd name="T53" fmla="*/ 160 h 186"/>
                  <a:gd name="T54" fmla="*/ 137 w 142"/>
                  <a:gd name="T55" fmla="*/ 156 h 186"/>
                  <a:gd name="T56" fmla="*/ 122 w 142"/>
                  <a:gd name="T57" fmla="*/ 146 h 186"/>
                  <a:gd name="T58" fmla="*/ 118 w 142"/>
                  <a:gd name="T59" fmla="*/ 141 h 186"/>
                  <a:gd name="T60" fmla="*/ 120 w 142"/>
                  <a:gd name="T61" fmla="*/ 128 h 186"/>
                  <a:gd name="T62" fmla="*/ 118 w 142"/>
                  <a:gd name="T63" fmla="*/ 120 h 186"/>
                  <a:gd name="T64" fmla="*/ 106 w 142"/>
                  <a:gd name="T65" fmla="*/ 111 h 186"/>
                  <a:gd name="T66" fmla="*/ 101 w 142"/>
                  <a:gd name="T67" fmla="*/ 113 h 186"/>
                  <a:gd name="T68" fmla="*/ 96 w 142"/>
                  <a:gd name="T69" fmla="*/ 129 h 186"/>
                  <a:gd name="T70" fmla="*/ 90 w 142"/>
                  <a:gd name="T71" fmla="*/ 135 h 186"/>
                  <a:gd name="T72" fmla="*/ 86 w 142"/>
                  <a:gd name="T73" fmla="*/ 141 h 186"/>
                  <a:gd name="T74" fmla="*/ 99 w 142"/>
                  <a:gd name="T75" fmla="*/ 12 h 186"/>
                  <a:gd name="T76" fmla="*/ 96 w 142"/>
                  <a:gd name="T77" fmla="*/ 8 h 186"/>
                  <a:gd name="T78" fmla="*/ 92 w 142"/>
                  <a:gd name="T79" fmla="*/ 3 h 186"/>
                  <a:gd name="T80" fmla="*/ 87 w 142"/>
                  <a:gd name="T81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2" h="186">
                    <a:moveTo>
                      <a:pt x="87" y="0"/>
                    </a:moveTo>
                    <a:lnTo>
                      <a:pt x="83" y="2"/>
                    </a:lnTo>
                    <a:lnTo>
                      <a:pt x="60" y="62"/>
                    </a:lnTo>
                    <a:lnTo>
                      <a:pt x="51" y="81"/>
                    </a:lnTo>
                    <a:lnTo>
                      <a:pt x="15" y="135"/>
                    </a:lnTo>
                    <a:lnTo>
                      <a:pt x="0" y="150"/>
                    </a:lnTo>
                    <a:lnTo>
                      <a:pt x="0" y="156"/>
                    </a:lnTo>
                    <a:lnTo>
                      <a:pt x="5" y="164"/>
                    </a:lnTo>
                    <a:lnTo>
                      <a:pt x="10" y="167"/>
                    </a:lnTo>
                    <a:lnTo>
                      <a:pt x="16" y="167"/>
                    </a:lnTo>
                    <a:lnTo>
                      <a:pt x="32" y="147"/>
                    </a:lnTo>
                    <a:lnTo>
                      <a:pt x="45" y="126"/>
                    </a:lnTo>
                    <a:lnTo>
                      <a:pt x="68" y="82"/>
                    </a:lnTo>
                    <a:lnTo>
                      <a:pt x="63" y="125"/>
                    </a:lnTo>
                    <a:lnTo>
                      <a:pt x="64" y="167"/>
                    </a:lnTo>
                    <a:lnTo>
                      <a:pt x="68" y="173"/>
                    </a:lnTo>
                    <a:lnTo>
                      <a:pt x="74" y="182"/>
                    </a:lnTo>
                    <a:lnTo>
                      <a:pt x="81" y="186"/>
                    </a:lnTo>
                    <a:lnTo>
                      <a:pt x="87" y="185"/>
                    </a:lnTo>
                    <a:lnTo>
                      <a:pt x="92" y="176"/>
                    </a:lnTo>
                    <a:lnTo>
                      <a:pt x="105" y="160"/>
                    </a:lnTo>
                    <a:lnTo>
                      <a:pt x="111" y="150"/>
                    </a:lnTo>
                    <a:lnTo>
                      <a:pt x="120" y="158"/>
                    </a:lnTo>
                    <a:lnTo>
                      <a:pt x="137" y="166"/>
                    </a:lnTo>
                    <a:lnTo>
                      <a:pt x="140" y="166"/>
                    </a:lnTo>
                    <a:lnTo>
                      <a:pt x="142" y="164"/>
                    </a:lnTo>
                    <a:lnTo>
                      <a:pt x="140" y="160"/>
                    </a:lnTo>
                    <a:lnTo>
                      <a:pt x="137" y="156"/>
                    </a:lnTo>
                    <a:lnTo>
                      <a:pt x="122" y="146"/>
                    </a:lnTo>
                    <a:lnTo>
                      <a:pt x="118" y="141"/>
                    </a:lnTo>
                    <a:lnTo>
                      <a:pt x="120" y="128"/>
                    </a:lnTo>
                    <a:lnTo>
                      <a:pt x="118" y="120"/>
                    </a:lnTo>
                    <a:lnTo>
                      <a:pt x="106" y="111"/>
                    </a:lnTo>
                    <a:lnTo>
                      <a:pt x="101" y="113"/>
                    </a:lnTo>
                    <a:lnTo>
                      <a:pt x="96" y="129"/>
                    </a:lnTo>
                    <a:lnTo>
                      <a:pt x="90" y="135"/>
                    </a:lnTo>
                    <a:lnTo>
                      <a:pt x="86" y="141"/>
                    </a:lnTo>
                    <a:lnTo>
                      <a:pt x="99" y="12"/>
                    </a:lnTo>
                    <a:lnTo>
                      <a:pt x="96" y="8"/>
                    </a:lnTo>
                    <a:lnTo>
                      <a:pt x="92" y="3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9" name="Freeform 447"/>
              <p:cNvSpPr>
                <a:spLocks/>
              </p:cNvSpPr>
              <p:nvPr/>
            </p:nvSpPr>
            <p:spPr bwMode="auto">
              <a:xfrm>
                <a:off x="4267" y="2891"/>
                <a:ext cx="50" cy="22"/>
              </a:xfrm>
              <a:custGeom>
                <a:avLst/>
                <a:gdLst>
                  <a:gd name="T0" fmla="*/ 47 w 149"/>
                  <a:gd name="T1" fmla="*/ 4 h 67"/>
                  <a:gd name="T2" fmla="*/ 41 w 149"/>
                  <a:gd name="T3" fmla="*/ 11 h 67"/>
                  <a:gd name="T4" fmla="*/ 33 w 149"/>
                  <a:gd name="T5" fmla="*/ 17 h 67"/>
                  <a:gd name="T6" fmla="*/ 24 w 149"/>
                  <a:gd name="T7" fmla="*/ 20 h 67"/>
                  <a:gd name="T8" fmla="*/ 16 w 149"/>
                  <a:gd name="T9" fmla="*/ 26 h 67"/>
                  <a:gd name="T10" fmla="*/ 17 w 149"/>
                  <a:gd name="T11" fmla="*/ 23 h 67"/>
                  <a:gd name="T12" fmla="*/ 19 w 149"/>
                  <a:gd name="T13" fmla="*/ 14 h 67"/>
                  <a:gd name="T14" fmla="*/ 22 w 149"/>
                  <a:gd name="T15" fmla="*/ 12 h 67"/>
                  <a:gd name="T16" fmla="*/ 17 w 149"/>
                  <a:gd name="T17" fmla="*/ 2 h 67"/>
                  <a:gd name="T18" fmla="*/ 12 w 149"/>
                  <a:gd name="T19" fmla="*/ 1 h 67"/>
                  <a:gd name="T20" fmla="*/ 10 w 149"/>
                  <a:gd name="T21" fmla="*/ 2 h 67"/>
                  <a:gd name="T22" fmla="*/ 4 w 149"/>
                  <a:gd name="T23" fmla="*/ 12 h 67"/>
                  <a:gd name="T24" fmla="*/ 0 w 149"/>
                  <a:gd name="T25" fmla="*/ 20 h 67"/>
                  <a:gd name="T26" fmla="*/ 0 w 149"/>
                  <a:gd name="T27" fmla="*/ 30 h 67"/>
                  <a:gd name="T28" fmla="*/ 4 w 149"/>
                  <a:gd name="T29" fmla="*/ 40 h 67"/>
                  <a:gd name="T30" fmla="*/ 6 w 149"/>
                  <a:gd name="T31" fmla="*/ 44 h 67"/>
                  <a:gd name="T32" fmla="*/ 13 w 149"/>
                  <a:gd name="T33" fmla="*/ 49 h 67"/>
                  <a:gd name="T34" fmla="*/ 17 w 149"/>
                  <a:gd name="T35" fmla="*/ 49 h 67"/>
                  <a:gd name="T36" fmla="*/ 39 w 149"/>
                  <a:gd name="T37" fmla="*/ 38 h 67"/>
                  <a:gd name="T38" fmla="*/ 45 w 149"/>
                  <a:gd name="T39" fmla="*/ 34 h 67"/>
                  <a:gd name="T40" fmla="*/ 45 w 149"/>
                  <a:gd name="T41" fmla="*/ 44 h 67"/>
                  <a:gd name="T42" fmla="*/ 43 w 149"/>
                  <a:gd name="T43" fmla="*/ 47 h 67"/>
                  <a:gd name="T44" fmla="*/ 45 w 149"/>
                  <a:gd name="T45" fmla="*/ 54 h 67"/>
                  <a:gd name="T46" fmla="*/ 51 w 149"/>
                  <a:gd name="T47" fmla="*/ 61 h 67"/>
                  <a:gd name="T48" fmla="*/ 58 w 149"/>
                  <a:gd name="T49" fmla="*/ 67 h 67"/>
                  <a:gd name="T50" fmla="*/ 64 w 149"/>
                  <a:gd name="T51" fmla="*/ 66 h 67"/>
                  <a:gd name="T52" fmla="*/ 78 w 149"/>
                  <a:gd name="T53" fmla="*/ 55 h 67"/>
                  <a:gd name="T54" fmla="*/ 85 w 149"/>
                  <a:gd name="T55" fmla="*/ 52 h 67"/>
                  <a:gd name="T56" fmla="*/ 91 w 149"/>
                  <a:gd name="T57" fmla="*/ 46 h 67"/>
                  <a:gd name="T58" fmla="*/ 96 w 149"/>
                  <a:gd name="T59" fmla="*/ 52 h 67"/>
                  <a:gd name="T60" fmla="*/ 101 w 149"/>
                  <a:gd name="T61" fmla="*/ 55 h 67"/>
                  <a:gd name="T62" fmla="*/ 107 w 149"/>
                  <a:gd name="T63" fmla="*/ 58 h 67"/>
                  <a:gd name="T64" fmla="*/ 113 w 149"/>
                  <a:gd name="T65" fmla="*/ 59 h 67"/>
                  <a:gd name="T66" fmla="*/ 124 w 149"/>
                  <a:gd name="T67" fmla="*/ 56 h 67"/>
                  <a:gd name="T68" fmla="*/ 135 w 149"/>
                  <a:gd name="T69" fmla="*/ 52 h 67"/>
                  <a:gd name="T70" fmla="*/ 149 w 149"/>
                  <a:gd name="T71" fmla="*/ 32 h 67"/>
                  <a:gd name="T72" fmla="*/ 149 w 149"/>
                  <a:gd name="T73" fmla="*/ 28 h 67"/>
                  <a:gd name="T74" fmla="*/ 145 w 149"/>
                  <a:gd name="T75" fmla="*/ 23 h 67"/>
                  <a:gd name="T76" fmla="*/ 139 w 149"/>
                  <a:gd name="T77" fmla="*/ 19 h 67"/>
                  <a:gd name="T78" fmla="*/ 136 w 149"/>
                  <a:gd name="T79" fmla="*/ 18 h 67"/>
                  <a:gd name="T80" fmla="*/ 125 w 149"/>
                  <a:gd name="T81" fmla="*/ 23 h 67"/>
                  <a:gd name="T82" fmla="*/ 120 w 149"/>
                  <a:gd name="T83" fmla="*/ 24 h 67"/>
                  <a:gd name="T84" fmla="*/ 114 w 149"/>
                  <a:gd name="T85" fmla="*/ 28 h 67"/>
                  <a:gd name="T86" fmla="*/ 114 w 149"/>
                  <a:gd name="T87" fmla="*/ 18 h 67"/>
                  <a:gd name="T88" fmla="*/ 111 w 149"/>
                  <a:gd name="T89" fmla="*/ 12 h 67"/>
                  <a:gd name="T90" fmla="*/ 106 w 149"/>
                  <a:gd name="T91" fmla="*/ 5 h 67"/>
                  <a:gd name="T92" fmla="*/ 99 w 149"/>
                  <a:gd name="T93" fmla="*/ 0 h 67"/>
                  <a:gd name="T94" fmla="*/ 93 w 149"/>
                  <a:gd name="T95" fmla="*/ 1 h 67"/>
                  <a:gd name="T96" fmla="*/ 87 w 149"/>
                  <a:gd name="T97" fmla="*/ 10 h 67"/>
                  <a:gd name="T98" fmla="*/ 72 w 149"/>
                  <a:gd name="T99" fmla="*/ 23 h 67"/>
                  <a:gd name="T100" fmla="*/ 64 w 149"/>
                  <a:gd name="T101" fmla="*/ 29 h 67"/>
                  <a:gd name="T102" fmla="*/ 64 w 149"/>
                  <a:gd name="T103" fmla="*/ 23 h 67"/>
                  <a:gd name="T104" fmla="*/ 63 w 149"/>
                  <a:gd name="T105" fmla="*/ 19 h 67"/>
                  <a:gd name="T106" fmla="*/ 63 w 149"/>
                  <a:gd name="T107" fmla="*/ 17 h 67"/>
                  <a:gd name="T108" fmla="*/ 61 w 149"/>
                  <a:gd name="T109" fmla="*/ 12 h 67"/>
                  <a:gd name="T110" fmla="*/ 51 w 149"/>
                  <a:gd name="T111" fmla="*/ 2 h 67"/>
                  <a:gd name="T112" fmla="*/ 47 w 149"/>
                  <a:gd name="T113" fmla="*/ 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9" h="67">
                    <a:moveTo>
                      <a:pt x="47" y="4"/>
                    </a:moveTo>
                    <a:lnTo>
                      <a:pt x="41" y="11"/>
                    </a:lnTo>
                    <a:lnTo>
                      <a:pt x="33" y="17"/>
                    </a:lnTo>
                    <a:lnTo>
                      <a:pt x="24" y="20"/>
                    </a:lnTo>
                    <a:lnTo>
                      <a:pt x="16" y="26"/>
                    </a:lnTo>
                    <a:lnTo>
                      <a:pt x="17" y="23"/>
                    </a:lnTo>
                    <a:lnTo>
                      <a:pt x="19" y="14"/>
                    </a:lnTo>
                    <a:lnTo>
                      <a:pt x="22" y="12"/>
                    </a:lnTo>
                    <a:lnTo>
                      <a:pt x="17" y="2"/>
                    </a:lnTo>
                    <a:lnTo>
                      <a:pt x="12" y="1"/>
                    </a:lnTo>
                    <a:lnTo>
                      <a:pt x="10" y="2"/>
                    </a:lnTo>
                    <a:lnTo>
                      <a:pt x="4" y="12"/>
                    </a:lnTo>
                    <a:lnTo>
                      <a:pt x="0" y="20"/>
                    </a:lnTo>
                    <a:lnTo>
                      <a:pt x="0" y="30"/>
                    </a:lnTo>
                    <a:lnTo>
                      <a:pt x="4" y="40"/>
                    </a:lnTo>
                    <a:lnTo>
                      <a:pt x="6" y="44"/>
                    </a:lnTo>
                    <a:lnTo>
                      <a:pt x="13" y="49"/>
                    </a:lnTo>
                    <a:lnTo>
                      <a:pt x="17" y="49"/>
                    </a:lnTo>
                    <a:lnTo>
                      <a:pt x="39" y="38"/>
                    </a:lnTo>
                    <a:lnTo>
                      <a:pt x="45" y="34"/>
                    </a:lnTo>
                    <a:lnTo>
                      <a:pt x="45" y="44"/>
                    </a:lnTo>
                    <a:lnTo>
                      <a:pt x="43" y="47"/>
                    </a:lnTo>
                    <a:lnTo>
                      <a:pt x="45" y="54"/>
                    </a:lnTo>
                    <a:lnTo>
                      <a:pt x="51" y="61"/>
                    </a:lnTo>
                    <a:lnTo>
                      <a:pt x="58" y="67"/>
                    </a:lnTo>
                    <a:lnTo>
                      <a:pt x="64" y="66"/>
                    </a:lnTo>
                    <a:lnTo>
                      <a:pt x="78" y="55"/>
                    </a:lnTo>
                    <a:lnTo>
                      <a:pt x="85" y="52"/>
                    </a:lnTo>
                    <a:lnTo>
                      <a:pt x="91" y="46"/>
                    </a:lnTo>
                    <a:lnTo>
                      <a:pt x="96" y="52"/>
                    </a:lnTo>
                    <a:lnTo>
                      <a:pt x="101" y="55"/>
                    </a:lnTo>
                    <a:lnTo>
                      <a:pt x="107" y="58"/>
                    </a:lnTo>
                    <a:lnTo>
                      <a:pt x="113" y="59"/>
                    </a:lnTo>
                    <a:lnTo>
                      <a:pt x="124" y="56"/>
                    </a:lnTo>
                    <a:lnTo>
                      <a:pt x="135" y="52"/>
                    </a:lnTo>
                    <a:lnTo>
                      <a:pt x="149" y="32"/>
                    </a:lnTo>
                    <a:lnTo>
                      <a:pt x="149" y="28"/>
                    </a:lnTo>
                    <a:lnTo>
                      <a:pt x="145" y="23"/>
                    </a:lnTo>
                    <a:lnTo>
                      <a:pt x="139" y="19"/>
                    </a:lnTo>
                    <a:lnTo>
                      <a:pt x="136" y="18"/>
                    </a:lnTo>
                    <a:lnTo>
                      <a:pt x="125" y="23"/>
                    </a:lnTo>
                    <a:lnTo>
                      <a:pt x="120" y="24"/>
                    </a:lnTo>
                    <a:lnTo>
                      <a:pt x="114" y="28"/>
                    </a:lnTo>
                    <a:lnTo>
                      <a:pt x="114" y="18"/>
                    </a:lnTo>
                    <a:lnTo>
                      <a:pt x="111" y="12"/>
                    </a:lnTo>
                    <a:lnTo>
                      <a:pt x="106" y="5"/>
                    </a:lnTo>
                    <a:lnTo>
                      <a:pt x="99" y="0"/>
                    </a:lnTo>
                    <a:lnTo>
                      <a:pt x="93" y="1"/>
                    </a:lnTo>
                    <a:lnTo>
                      <a:pt x="87" y="10"/>
                    </a:lnTo>
                    <a:lnTo>
                      <a:pt x="72" y="23"/>
                    </a:lnTo>
                    <a:lnTo>
                      <a:pt x="64" y="29"/>
                    </a:lnTo>
                    <a:lnTo>
                      <a:pt x="64" y="23"/>
                    </a:lnTo>
                    <a:lnTo>
                      <a:pt x="63" y="19"/>
                    </a:lnTo>
                    <a:lnTo>
                      <a:pt x="63" y="17"/>
                    </a:lnTo>
                    <a:lnTo>
                      <a:pt x="61" y="12"/>
                    </a:lnTo>
                    <a:lnTo>
                      <a:pt x="51" y="2"/>
                    </a:lnTo>
                    <a:lnTo>
                      <a:pt x="47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" name="Freeform 448"/>
              <p:cNvSpPr>
                <a:spLocks/>
              </p:cNvSpPr>
              <p:nvPr/>
            </p:nvSpPr>
            <p:spPr bwMode="auto">
              <a:xfrm>
                <a:off x="4151" y="2677"/>
                <a:ext cx="34" cy="44"/>
              </a:xfrm>
              <a:custGeom>
                <a:avLst/>
                <a:gdLst>
                  <a:gd name="T0" fmla="*/ 97 w 103"/>
                  <a:gd name="T1" fmla="*/ 2 h 134"/>
                  <a:gd name="T2" fmla="*/ 92 w 103"/>
                  <a:gd name="T3" fmla="*/ 0 h 134"/>
                  <a:gd name="T4" fmla="*/ 81 w 103"/>
                  <a:gd name="T5" fmla="*/ 6 h 134"/>
                  <a:gd name="T6" fmla="*/ 44 w 103"/>
                  <a:gd name="T7" fmla="*/ 18 h 134"/>
                  <a:gd name="T8" fmla="*/ 33 w 103"/>
                  <a:gd name="T9" fmla="*/ 24 h 134"/>
                  <a:gd name="T10" fmla="*/ 23 w 103"/>
                  <a:gd name="T11" fmla="*/ 28 h 134"/>
                  <a:gd name="T12" fmla="*/ 0 w 103"/>
                  <a:gd name="T13" fmla="*/ 41 h 134"/>
                  <a:gd name="T14" fmla="*/ 0 w 103"/>
                  <a:gd name="T15" fmla="*/ 43 h 134"/>
                  <a:gd name="T16" fmla="*/ 2 w 103"/>
                  <a:gd name="T17" fmla="*/ 47 h 134"/>
                  <a:gd name="T18" fmla="*/ 5 w 103"/>
                  <a:gd name="T19" fmla="*/ 50 h 134"/>
                  <a:gd name="T20" fmla="*/ 9 w 103"/>
                  <a:gd name="T21" fmla="*/ 50 h 134"/>
                  <a:gd name="T22" fmla="*/ 31 w 103"/>
                  <a:gd name="T23" fmla="*/ 37 h 134"/>
                  <a:gd name="T24" fmla="*/ 54 w 103"/>
                  <a:gd name="T25" fmla="*/ 29 h 134"/>
                  <a:gd name="T26" fmla="*/ 62 w 103"/>
                  <a:gd name="T27" fmla="*/ 26 h 134"/>
                  <a:gd name="T28" fmla="*/ 71 w 103"/>
                  <a:gd name="T29" fmla="*/ 24 h 134"/>
                  <a:gd name="T30" fmla="*/ 61 w 103"/>
                  <a:gd name="T31" fmla="*/ 35 h 134"/>
                  <a:gd name="T32" fmla="*/ 44 w 103"/>
                  <a:gd name="T33" fmla="*/ 60 h 134"/>
                  <a:gd name="T34" fmla="*/ 38 w 103"/>
                  <a:gd name="T35" fmla="*/ 72 h 134"/>
                  <a:gd name="T36" fmla="*/ 32 w 103"/>
                  <a:gd name="T37" fmla="*/ 98 h 134"/>
                  <a:gd name="T38" fmla="*/ 33 w 103"/>
                  <a:gd name="T39" fmla="*/ 113 h 134"/>
                  <a:gd name="T40" fmla="*/ 38 w 103"/>
                  <a:gd name="T41" fmla="*/ 127 h 134"/>
                  <a:gd name="T42" fmla="*/ 43 w 103"/>
                  <a:gd name="T43" fmla="*/ 132 h 134"/>
                  <a:gd name="T44" fmla="*/ 48 w 103"/>
                  <a:gd name="T45" fmla="*/ 134 h 134"/>
                  <a:gd name="T46" fmla="*/ 48 w 103"/>
                  <a:gd name="T47" fmla="*/ 132 h 134"/>
                  <a:gd name="T48" fmla="*/ 48 w 103"/>
                  <a:gd name="T49" fmla="*/ 113 h 134"/>
                  <a:gd name="T50" fmla="*/ 51 w 103"/>
                  <a:gd name="T51" fmla="*/ 97 h 134"/>
                  <a:gd name="T52" fmla="*/ 61 w 103"/>
                  <a:gd name="T53" fmla="*/ 66 h 134"/>
                  <a:gd name="T54" fmla="*/ 79 w 103"/>
                  <a:gd name="T55" fmla="*/ 37 h 134"/>
                  <a:gd name="T56" fmla="*/ 103 w 103"/>
                  <a:gd name="T57" fmla="*/ 12 h 134"/>
                  <a:gd name="T58" fmla="*/ 103 w 103"/>
                  <a:gd name="T59" fmla="*/ 8 h 134"/>
                  <a:gd name="T60" fmla="*/ 101 w 103"/>
                  <a:gd name="T61" fmla="*/ 5 h 134"/>
                  <a:gd name="T62" fmla="*/ 97 w 103"/>
                  <a:gd name="T63" fmla="*/ 2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3" h="134">
                    <a:moveTo>
                      <a:pt x="97" y="2"/>
                    </a:moveTo>
                    <a:lnTo>
                      <a:pt x="92" y="0"/>
                    </a:lnTo>
                    <a:lnTo>
                      <a:pt x="81" y="6"/>
                    </a:lnTo>
                    <a:lnTo>
                      <a:pt x="44" y="18"/>
                    </a:lnTo>
                    <a:lnTo>
                      <a:pt x="33" y="24"/>
                    </a:lnTo>
                    <a:lnTo>
                      <a:pt x="23" y="28"/>
                    </a:lnTo>
                    <a:lnTo>
                      <a:pt x="0" y="41"/>
                    </a:lnTo>
                    <a:lnTo>
                      <a:pt x="0" y="43"/>
                    </a:lnTo>
                    <a:lnTo>
                      <a:pt x="2" y="47"/>
                    </a:lnTo>
                    <a:lnTo>
                      <a:pt x="5" y="50"/>
                    </a:lnTo>
                    <a:lnTo>
                      <a:pt x="9" y="50"/>
                    </a:lnTo>
                    <a:lnTo>
                      <a:pt x="31" y="37"/>
                    </a:lnTo>
                    <a:lnTo>
                      <a:pt x="54" y="29"/>
                    </a:lnTo>
                    <a:lnTo>
                      <a:pt x="62" y="26"/>
                    </a:lnTo>
                    <a:lnTo>
                      <a:pt x="71" y="24"/>
                    </a:lnTo>
                    <a:lnTo>
                      <a:pt x="61" y="35"/>
                    </a:lnTo>
                    <a:lnTo>
                      <a:pt x="44" y="60"/>
                    </a:lnTo>
                    <a:lnTo>
                      <a:pt x="38" y="72"/>
                    </a:lnTo>
                    <a:lnTo>
                      <a:pt x="32" y="98"/>
                    </a:lnTo>
                    <a:lnTo>
                      <a:pt x="33" y="113"/>
                    </a:lnTo>
                    <a:lnTo>
                      <a:pt x="38" y="127"/>
                    </a:lnTo>
                    <a:lnTo>
                      <a:pt x="43" y="132"/>
                    </a:lnTo>
                    <a:lnTo>
                      <a:pt x="48" y="134"/>
                    </a:lnTo>
                    <a:lnTo>
                      <a:pt x="48" y="132"/>
                    </a:lnTo>
                    <a:lnTo>
                      <a:pt x="48" y="113"/>
                    </a:lnTo>
                    <a:lnTo>
                      <a:pt x="51" y="97"/>
                    </a:lnTo>
                    <a:lnTo>
                      <a:pt x="61" y="66"/>
                    </a:lnTo>
                    <a:lnTo>
                      <a:pt x="79" y="37"/>
                    </a:lnTo>
                    <a:lnTo>
                      <a:pt x="103" y="12"/>
                    </a:lnTo>
                    <a:lnTo>
                      <a:pt x="103" y="8"/>
                    </a:lnTo>
                    <a:lnTo>
                      <a:pt x="101" y="5"/>
                    </a:lnTo>
                    <a:lnTo>
                      <a:pt x="97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" name="Freeform 449"/>
              <p:cNvSpPr>
                <a:spLocks/>
              </p:cNvSpPr>
              <p:nvPr/>
            </p:nvSpPr>
            <p:spPr bwMode="auto">
              <a:xfrm>
                <a:off x="4176" y="2675"/>
                <a:ext cx="59" cy="29"/>
              </a:xfrm>
              <a:custGeom>
                <a:avLst/>
                <a:gdLst>
                  <a:gd name="T0" fmla="*/ 35 w 178"/>
                  <a:gd name="T1" fmla="*/ 50 h 86"/>
                  <a:gd name="T2" fmla="*/ 26 w 178"/>
                  <a:gd name="T3" fmla="*/ 59 h 86"/>
                  <a:gd name="T4" fmla="*/ 0 w 178"/>
                  <a:gd name="T5" fmla="*/ 76 h 86"/>
                  <a:gd name="T6" fmla="*/ 2 w 178"/>
                  <a:gd name="T7" fmla="*/ 80 h 86"/>
                  <a:gd name="T8" fmla="*/ 6 w 178"/>
                  <a:gd name="T9" fmla="*/ 82 h 86"/>
                  <a:gd name="T10" fmla="*/ 22 w 178"/>
                  <a:gd name="T11" fmla="*/ 72 h 86"/>
                  <a:gd name="T12" fmla="*/ 38 w 178"/>
                  <a:gd name="T13" fmla="*/ 60 h 86"/>
                  <a:gd name="T14" fmla="*/ 41 w 178"/>
                  <a:gd name="T15" fmla="*/ 76 h 86"/>
                  <a:gd name="T16" fmla="*/ 54 w 178"/>
                  <a:gd name="T17" fmla="*/ 86 h 86"/>
                  <a:gd name="T18" fmla="*/ 92 w 178"/>
                  <a:gd name="T19" fmla="*/ 75 h 86"/>
                  <a:gd name="T20" fmla="*/ 106 w 178"/>
                  <a:gd name="T21" fmla="*/ 57 h 86"/>
                  <a:gd name="T22" fmla="*/ 107 w 178"/>
                  <a:gd name="T23" fmla="*/ 75 h 86"/>
                  <a:gd name="T24" fmla="*/ 113 w 178"/>
                  <a:gd name="T25" fmla="*/ 83 h 86"/>
                  <a:gd name="T26" fmla="*/ 120 w 178"/>
                  <a:gd name="T27" fmla="*/ 84 h 86"/>
                  <a:gd name="T28" fmla="*/ 128 w 178"/>
                  <a:gd name="T29" fmla="*/ 82 h 86"/>
                  <a:gd name="T30" fmla="*/ 136 w 178"/>
                  <a:gd name="T31" fmla="*/ 78 h 86"/>
                  <a:gd name="T32" fmla="*/ 142 w 178"/>
                  <a:gd name="T33" fmla="*/ 75 h 86"/>
                  <a:gd name="T34" fmla="*/ 148 w 178"/>
                  <a:gd name="T35" fmla="*/ 70 h 86"/>
                  <a:gd name="T36" fmla="*/ 150 w 178"/>
                  <a:gd name="T37" fmla="*/ 75 h 86"/>
                  <a:gd name="T38" fmla="*/ 153 w 178"/>
                  <a:gd name="T39" fmla="*/ 77 h 86"/>
                  <a:gd name="T40" fmla="*/ 165 w 178"/>
                  <a:gd name="T41" fmla="*/ 80 h 86"/>
                  <a:gd name="T42" fmla="*/ 174 w 178"/>
                  <a:gd name="T43" fmla="*/ 78 h 86"/>
                  <a:gd name="T44" fmla="*/ 177 w 178"/>
                  <a:gd name="T45" fmla="*/ 75 h 86"/>
                  <a:gd name="T46" fmla="*/ 170 w 178"/>
                  <a:gd name="T47" fmla="*/ 69 h 86"/>
                  <a:gd name="T48" fmla="*/ 165 w 178"/>
                  <a:gd name="T49" fmla="*/ 66 h 86"/>
                  <a:gd name="T50" fmla="*/ 158 w 178"/>
                  <a:gd name="T51" fmla="*/ 64 h 86"/>
                  <a:gd name="T52" fmla="*/ 159 w 178"/>
                  <a:gd name="T53" fmla="*/ 54 h 86"/>
                  <a:gd name="T54" fmla="*/ 152 w 178"/>
                  <a:gd name="T55" fmla="*/ 48 h 86"/>
                  <a:gd name="T56" fmla="*/ 137 w 178"/>
                  <a:gd name="T57" fmla="*/ 59 h 86"/>
                  <a:gd name="T58" fmla="*/ 120 w 178"/>
                  <a:gd name="T59" fmla="*/ 66 h 86"/>
                  <a:gd name="T60" fmla="*/ 122 w 178"/>
                  <a:gd name="T61" fmla="*/ 39 h 86"/>
                  <a:gd name="T62" fmla="*/ 126 w 178"/>
                  <a:gd name="T63" fmla="*/ 2 h 86"/>
                  <a:gd name="T64" fmla="*/ 118 w 178"/>
                  <a:gd name="T65" fmla="*/ 2 h 86"/>
                  <a:gd name="T66" fmla="*/ 108 w 178"/>
                  <a:gd name="T67" fmla="*/ 35 h 86"/>
                  <a:gd name="T68" fmla="*/ 92 w 178"/>
                  <a:gd name="T69" fmla="*/ 54 h 86"/>
                  <a:gd name="T70" fmla="*/ 72 w 178"/>
                  <a:gd name="T71" fmla="*/ 69 h 86"/>
                  <a:gd name="T72" fmla="*/ 62 w 178"/>
                  <a:gd name="T73" fmla="*/ 74 h 86"/>
                  <a:gd name="T74" fmla="*/ 51 w 178"/>
                  <a:gd name="T75" fmla="*/ 75 h 86"/>
                  <a:gd name="T76" fmla="*/ 45 w 178"/>
                  <a:gd name="T77" fmla="*/ 60 h 86"/>
                  <a:gd name="T78" fmla="*/ 51 w 178"/>
                  <a:gd name="T79" fmla="*/ 40 h 86"/>
                  <a:gd name="T80" fmla="*/ 45 w 178"/>
                  <a:gd name="T81" fmla="*/ 35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78" h="86">
                    <a:moveTo>
                      <a:pt x="42" y="35"/>
                    </a:moveTo>
                    <a:lnTo>
                      <a:pt x="35" y="50"/>
                    </a:lnTo>
                    <a:lnTo>
                      <a:pt x="30" y="54"/>
                    </a:lnTo>
                    <a:lnTo>
                      <a:pt x="26" y="59"/>
                    </a:lnTo>
                    <a:lnTo>
                      <a:pt x="17" y="64"/>
                    </a:lnTo>
                    <a:lnTo>
                      <a:pt x="0" y="76"/>
                    </a:lnTo>
                    <a:lnTo>
                      <a:pt x="0" y="77"/>
                    </a:lnTo>
                    <a:lnTo>
                      <a:pt x="2" y="80"/>
                    </a:lnTo>
                    <a:lnTo>
                      <a:pt x="3" y="82"/>
                    </a:lnTo>
                    <a:lnTo>
                      <a:pt x="6" y="82"/>
                    </a:lnTo>
                    <a:lnTo>
                      <a:pt x="14" y="76"/>
                    </a:lnTo>
                    <a:lnTo>
                      <a:pt x="22" y="72"/>
                    </a:lnTo>
                    <a:lnTo>
                      <a:pt x="29" y="66"/>
                    </a:lnTo>
                    <a:lnTo>
                      <a:pt x="38" y="60"/>
                    </a:lnTo>
                    <a:lnTo>
                      <a:pt x="39" y="69"/>
                    </a:lnTo>
                    <a:lnTo>
                      <a:pt x="41" y="76"/>
                    </a:lnTo>
                    <a:lnTo>
                      <a:pt x="47" y="82"/>
                    </a:lnTo>
                    <a:lnTo>
                      <a:pt x="54" y="86"/>
                    </a:lnTo>
                    <a:lnTo>
                      <a:pt x="70" y="86"/>
                    </a:lnTo>
                    <a:lnTo>
                      <a:pt x="92" y="75"/>
                    </a:lnTo>
                    <a:lnTo>
                      <a:pt x="102" y="64"/>
                    </a:lnTo>
                    <a:lnTo>
                      <a:pt x="106" y="57"/>
                    </a:lnTo>
                    <a:lnTo>
                      <a:pt x="106" y="70"/>
                    </a:lnTo>
                    <a:lnTo>
                      <a:pt x="107" y="75"/>
                    </a:lnTo>
                    <a:lnTo>
                      <a:pt x="108" y="78"/>
                    </a:lnTo>
                    <a:lnTo>
                      <a:pt x="113" y="83"/>
                    </a:lnTo>
                    <a:lnTo>
                      <a:pt x="117" y="86"/>
                    </a:lnTo>
                    <a:lnTo>
                      <a:pt x="120" y="84"/>
                    </a:lnTo>
                    <a:lnTo>
                      <a:pt x="124" y="83"/>
                    </a:lnTo>
                    <a:lnTo>
                      <a:pt x="128" y="82"/>
                    </a:lnTo>
                    <a:lnTo>
                      <a:pt x="132" y="80"/>
                    </a:lnTo>
                    <a:lnTo>
                      <a:pt x="136" y="78"/>
                    </a:lnTo>
                    <a:lnTo>
                      <a:pt x="140" y="76"/>
                    </a:lnTo>
                    <a:lnTo>
                      <a:pt x="142" y="75"/>
                    </a:lnTo>
                    <a:lnTo>
                      <a:pt x="146" y="72"/>
                    </a:lnTo>
                    <a:lnTo>
                      <a:pt x="148" y="70"/>
                    </a:lnTo>
                    <a:lnTo>
                      <a:pt x="149" y="72"/>
                    </a:lnTo>
                    <a:lnTo>
                      <a:pt x="150" y="75"/>
                    </a:lnTo>
                    <a:lnTo>
                      <a:pt x="152" y="76"/>
                    </a:lnTo>
                    <a:lnTo>
                      <a:pt x="153" y="77"/>
                    </a:lnTo>
                    <a:lnTo>
                      <a:pt x="159" y="80"/>
                    </a:lnTo>
                    <a:lnTo>
                      <a:pt x="165" y="80"/>
                    </a:lnTo>
                    <a:lnTo>
                      <a:pt x="170" y="78"/>
                    </a:lnTo>
                    <a:lnTo>
                      <a:pt x="174" y="78"/>
                    </a:lnTo>
                    <a:lnTo>
                      <a:pt x="178" y="77"/>
                    </a:lnTo>
                    <a:lnTo>
                      <a:pt x="177" y="75"/>
                    </a:lnTo>
                    <a:lnTo>
                      <a:pt x="172" y="70"/>
                    </a:lnTo>
                    <a:lnTo>
                      <a:pt x="170" y="69"/>
                    </a:lnTo>
                    <a:lnTo>
                      <a:pt x="167" y="68"/>
                    </a:lnTo>
                    <a:lnTo>
                      <a:pt x="165" y="66"/>
                    </a:lnTo>
                    <a:lnTo>
                      <a:pt x="158" y="66"/>
                    </a:lnTo>
                    <a:lnTo>
                      <a:pt x="158" y="64"/>
                    </a:lnTo>
                    <a:lnTo>
                      <a:pt x="159" y="63"/>
                    </a:lnTo>
                    <a:lnTo>
                      <a:pt x="159" y="54"/>
                    </a:lnTo>
                    <a:lnTo>
                      <a:pt x="155" y="51"/>
                    </a:lnTo>
                    <a:lnTo>
                      <a:pt x="152" y="48"/>
                    </a:lnTo>
                    <a:lnTo>
                      <a:pt x="149" y="50"/>
                    </a:lnTo>
                    <a:lnTo>
                      <a:pt x="137" y="59"/>
                    </a:lnTo>
                    <a:lnTo>
                      <a:pt x="124" y="66"/>
                    </a:lnTo>
                    <a:lnTo>
                      <a:pt x="120" y="66"/>
                    </a:lnTo>
                    <a:lnTo>
                      <a:pt x="118" y="68"/>
                    </a:lnTo>
                    <a:lnTo>
                      <a:pt x="122" y="39"/>
                    </a:lnTo>
                    <a:lnTo>
                      <a:pt x="130" y="10"/>
                    </a:lnTo>
                    <a:lnTo>
                      <a:pt x="126" y="2"/>
                    </a:lnTo>
                    <a:lnTo>
                      <a:pt x="122" y="0"/>
                    </a:lnTo>
                    <a:lnTo>
                      <a:pt x="118" y="2"/>
                    </a:lnTo>
                    <a:lnTo>
                      <a:pt x="111" y="26"/>
                    </a:lnTo>
                    <a:lnTo>
                      <a:pt x="108" y="35"/>
                    </a:lnTo>
                    <a:lnTo>
                      <a:pt x="106" y="35"/>
                    </a:lnTo>
                    <a:lnTo>
                      <a:pt x="92" y="54"/>
                    </a:lnTo>
                    <a:lnTo>
                      <a:pt x="82" y="63"/>
                    </a:lnTo>
                    <a:lnTo>
                      <a:pt x="72" y="69"/>
                    </a:lnTo>
                    <a:lnTo>
                      <a:pt x="66" y="70"/>
                    </a:lnTo>
                    <a:lnTo>
                      <a:pt x="62" y="74"/>
                    </a:lnTo>
                    <a:lnTo>
                      <a:pt x="57" y="75"/>
                    </a:lnTo>
                    <a:lnTo>
                      <a:pt x="51" y="75"/>
                    </a:lnTo>
                    <a:lnTo>
                      <a:pt x="45" y="70"/>
                    </a:lnTo>
                    <a:lnTo>
                      <a:pt x="45" y="60"/>
                    </a:lnTo>
                    <a:lnTo>
                      <a:pt x="51" y="42"/>
                    </a:lnTo>
                    <a:lnTo>
                      <a:pt x="51" y="40"/>
                    </a:lnTo>
                    <a:lnTo>
                      <a:pt x="48" y="38"/>
                    </a:lnTo>
                    <a:lnTo>
                      <a:pt x="45" y="35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" name="Freeform 450"/>
              <p:cNvSpPr>
                <a:spLocks/>
              </p:cNvSpPr>
              <p:nvPr/>
            </p:nvSpPr>
            <p:spPr bwMode="auto">
              <a:xfrm>
                <a:off x="4247" y="2681"/>
                <a:ext cx="12" cy="28"/>
              </a:xfrm>
              <a:custGeom>
                <a:avLst/>
                <a:gdLst>
                  <a:gd name="T0" fmla="*/ 29 w 36"/>
                  <a:gd name="T1" fmla="*/ 0 h 85"/>
                  <a:gd name="T2" fmla="*/ 28 w 36"/>
                  <a:gd name="T3" fmla="*/ 0 h 85"/>
                  <a:gd name="T4" fmla="*/ 9 w 36"/>
                  <a:gd name="T5" fmla="*/ 35 h 85"/>
                  <a:gd name="T6" fmla="*/ 3 w 36"/>
                  <a:gd name="T7" fmla="*/ 54 h 85"/>
                  <a:gd name="T8" fmla="*/ 0 w 36"/>
                  <a:gd name="T9" fmla="*/ 73 h 85"/>
                  <a:gd name="T10" fmla="*/ 1 w 36"/>
                  <a:gd name="T11" fmla="*/ 78 h 85"/>
                  <a:gd name="T12" fmla="*/ 10 w 36"/>
                  <a:gd name="T13" fmla="*/ 85 h 85"/>
                  <a:gd name="T14" fmla="*/ 13 w 36"/>
                  <a:gd name="T15" fmla="*/ 82 h 85"/>
                  <a:gd name="T16" fmla="*/ 28 w 36"/>
                  <a:gd name="T17" fmla="*/ 47 h 85"/>
                  <a:gd name="T18" fmla="*/ 36 w 36"/>
                  <a:gd name="T19" fmla="*/ 7 h 85"/>
                  <a:gd name="T20" fmla="*/ 35 w 36"/>
                  <a:gd name="T21" fmla="*/ 5 h 85"/>
                  <a:gd name="T22" fmla="*/ 31 w 36"/>
                  <a:gd name="T23" fmla="*/ 2 h 85"/>
                  <a:gd name="T24" fmla="*/ 29 w 36"/>
                  <a:gd name="T25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85">
                    <a:moveTo>
                      <a:pt x="29" y="0"/>
                    </a:moveTo>
                    <a:lnTo>
                      <a:pt x="28" y="0"/>
                    </a:lnTo>
                    <a:lnTo>
                      <a:pt x="9" y="35"/>
                    </a:lnTo>
                    <a:lnTo>
                      <a:pt x="3" y="54"/>
                    </a:lnTo>
                    <a:lnTo>
                      <a:pt x="0" y="73"/>
                    </a:lnTo>
                    <a:lnTo>
                      <a:pt x="1" y="78"/>
                    </a:lnTo>
                    <a:lnTo>
                      <a:pt x="10" y="85"/>
                    </a:lnTo>
                    <a:lnTo>
                      <a:pt x="13" y="82"/>
                    </a:lnTo>
                    <a:lnTo>
                      <a:pt x="28" y="47"/>
                    </a:lnTo>
                    <a:lnTo>
                      <a:pt x="36" y="7"/>
                    </a:lnTo>
                    <a:lnTo>
                      <a:pt x="35" y="5"/>
                    </a:lnTo>
                    <a:lnTo>
                      <a:pt x="31" y="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" name="Freeform 451"/>
              <p:cNvSpPr>
                <a:spLocks/>
              </p:cNvSpPr>
              <p:nvPr/>
            </p:nvSpPr>
            <p:spPr bwMode="auto">
              <a:xfrm>
                <a:off x="4268" y="2695"/>
                <a:ext cx="4" cy="6"/>
              </a:xfrm>
              <a:custGeom>
                <a:avLst/>
                <a:gdLst>
                  <a:gd name="T0" fmla="*/ 4 w 12"/>
                  <a:gd name="T1" fmla="*/ 0 h 18"/>
                  <a:gd name="T2" fmla="*/ 2 w 12"/>
                  <a:gd name="T3" fmla="*/ 1 h 18"/>
                  <a:gd name="T4" fmla="*/ 2 w 12"/>
                  <a:gd name="T5" fmla="*/ 5 h 18"/>
                  <a:gd name="T6" fmla="*/ 1 w 12"/>
                  <a:gd name="T7" fmla="*/ 7 h 18"/>
                  <a:gd name="T8" fmla="*/ 1 w 12"/>
                  <a:gd name="T9" fmla="*/ 10 h 18"/>
                  <a:gd name="T10" fmla="*/ 0 w 12"/>
                  <a:gd name="T11" fmla="*/ 13 h 18"/>
                  <a:gd name="T12" fmla="*/ 0 w 12"/>
                  <a:gd name="T13" fmla="*/ 15 h 18"/>
                  <a:gd name="T14" fmla="*/ 1 w 12"/>
                  <a:gd name="T15" fmla="*/ 17 h 18"/>
                  <a:gd name="T16" fmla="*/ 3 w 12"/>
                  <a:gd name="T17" fmla="*/ 18 h 18"/>
                  <a:gd name="T18" fmla="*/ 4 w 12"/>
                  <a:gd name="T19" fmla="*/ 18 h 18"/>
                  <a:gd name="T20" fmla="*/ 7 w 12"/>
                  <a:gd name="T21" fmla="*/ 16 h 18"/>
                  <a:gd name="T22" fmla="*/ 9 w 12"/>
                  <a:gd name="T23" fmla="*/ 15 h 18"/>
                  <a:gd name="T24" fmla="*/ 10 w 12"/>
                  <a:gd name="T25" fmla="*/ 11 h 18"/>
                  <a:gd name="T26" fmla="*/ 12 w 12"/>
                  <a:gd name="T27" fmla="*/ 9 h 18"/>
                  <a:gd name="T28" fmla="*/ 7 w 12"/>
                  <a:gd name="T29" fmla="*/ 1 h 18"/>
                  <a:gd name="T30" fmla="*/ 4 w 12"/>
                  <a:gd name="T3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" h="18">
                    <a:moveTo>
                      <a:pt x="4" y="0"/>
                    </a:moveTo>
                    <a:lnTo>
                      <a:pt x="2" y="1"/>
                    </a:lnTo>
                    <a:lnTo>
                      <a:pt x="2" y="5"/>
                    </a:lnTo>
                    <a:lnTo>
                      <a:pt x="1" y="7"/>
                    </a:lnTo>
                    <a:lnTo>
                      <a:pt x="1" y="10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1" y="17"/>
                    </a:lnTo>
                    <a:lnTo>
                      <a:pt x="3" y="18"/>
                    </a:lnTo>
                    <a:lnTo>
                      <a:pt x="4" y="18"/>
                    </a:lnTo>
                    <a:lnTo>
                      <a:pt x="7" y="16"/>
                    </a:lnTo>
                    <a:lnTo>
                      <a:pt x="9" y="15"/>
                    </a:lnTo>
                    <a:lnTo>
                      <a:pt x="10" y="11"/>
                    </a:lnTo>
                    <a:lnTo>
                      <a:pt x="12" y="9"/>
                    </a:lnTo>
                    <a:lnTo>
                      <a:pt x="7" y="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" name="Freeform 452"/>
              <p:cNvSpPr>
                <a:spLocks/>
              </p:cNvSpPr>
              <p:nvPr/>
            </p:nvSpPr>
            <p:spPr bwMode="auto">
              <a:xfrm>
                <a:off x="3950" y="2729"/>
                <a:ext cx="165" cy="30"/>
              </a:xfrm>
              <a:custGeom>
                <a:avLst/>
                <a:gdLst>
                  <a:gd name="T0" fmla="*/ 478 w 495"/>
                  <a:gd name="T1" fmla="*/ 53 h 88"/>
                  <a:gd name="T2" fmla="*/ 357 w 495"/>
                  <a:gd name="T3" fmla="*/ 65 h 88"/>
                  <a:gd name="T4" fmla="*/ 310 w 495"/>
                  <a:gd name="T5" fmla="*/ 56 h 88"/>
                  <a:gd name="T6" fmla="*/ 291 w 495"/>
                  <a:gd name="T7" fmla="*/ 41 h 88"/>
                  <a:gd name="T8" fmla="*/ 281 w 495"/>
                  <a:gd name="T9" fmla="*/ 53 h 88"/>
                  <a:gd name="T10" fmla="*/ 266 w 495"/>
                  <a:gd name="T11" fmla="*/ 62 h 88"/>
                  <a:gd name="T12" fmla="*/ 256 w 495"/>
                  <a:gd name="T13" fmla="*/ 53 h 88"/>
                  <a:gd name="T14" fmla="*/ 252 w 495"/>
                  <a:gd name="T15" fmla="*/ 50 h 88"/>
                  <a:gd name="T16" fmla="*/ 240 w 495"/>
                  <a:gd name="T17" fmla="*/ 56 h 88"/>
                  <a:gd name="T18" fmla="*/ 219 w 495"/>
                  <a:gd name="T19" fmla="*/ 56 h 88"/>
                  <a:gd name="T20" fmla="*/ 215 w 495"/>
                  <a:gd name="T21" fmla="*/ 51 h 88"/>
                  <a:gd name="T22" fmla="*/ 209 w 495"/>
                  <a:gd name="T23" fmla="*/ 50 h 88"/>
                  <a:gd name="T24" fmla="*/ 174 w 495"/>
                  <a:gd name="T25" fmla="*/ 70 h 88"/>
                  <a:gd name="T26" fmla="*/ 165 w 495"/>
                  <a:gd name="T27" fmla="*/ 65 h 88"/>
                  <a:gd name="T28" fmla="*/ 158 w 495"/>
                  <a:gd name="T29" fmla="*/ 30 h 88"/>
                  <a:gd name="T30" fmla="*/ 154 w 495"/>
                  <a:gd name="T31" fmla="*/ 24 h 88"/>
                  <a:gd name="T32" fmla="*/ 132 w 495"/>
                  <a:gd name="T33" fmla="*/ 41 h 88"/>
                  <a:gd name="T34" fmla="*/ 98 w 495"/>
                  <a:gd name="T35" fmla="*/ 57 h 88"/>
                  <a:gd name="T36" fmla="*/ 83 w 495"/>
                  <a:gd name="T37" fmla="*/ 41 h 88"/>
                  <a:gd name="T38" fmla="*/ 83 w 495"/>
                  <a:gd name="T39" fmla="*/ 11 h 88"/>
                  <a:gd name="T40" fmla="*/ 70 w 495"/>
                  <a:gd name="T41" fmla="*/ 3 h 88"/>
                  <a:gd name="T42" fmla="*/ 3 w 495"/>
                  <a:gd name="T43" fmla="*/ 71 h 88"/>
                  <a:gd name="T44" fmla="*/ 5 w 495"/>
                  <a:gd name="T45" fmla="*/ 81 h 88"/>
                  <a:gd name="T46" fmla="*/ 16 w 495"/>
                  <a:gd name="T47" fmla="*/ 84 h 88"/>
                  <a:gd name="T48" fmla="*/ 35 w 495"/>
                  <a:gd name="T49" fmla="*/ 66 h 88"/>
                  <a:gd name="T50" fmla="*/ 47 w 495"/>
                  <a:gd name="T51" fmla="*/ 56 h 88"/>
                  <a:gd name="T52" fmla="*/ 66 w 495"/>
                  <a:gd name="T53" fmla="*/ 35 h 88"/>
                  <a:gd name="T54" fmla="*/ 72 w 495"/>
                  <a:gd name="T55" fmla="*/ 57 h 88"/>
                  <a:gd name="T56" fmla="*/ 90 w 495"/>
                  <a:gd name="T57" fmla="*/ 75 h 88"/>
                  <a:gd name="T58" fmla="*/ 119 w 495"/>
                  <a:gd name="T59" fmla="*/ 75 h 88"/>
                  <a:gd name="T60" fmla="*/ 138 w 495"/>
                  <a:gd name="T61" fmla="*/ 53 h 88"/>
                  <a:gd name="T62" fmla="*/ 152 w 495"/>
                  <a:gd name="T63" fmla="*/ 45 h 88"/>
                  <a:gd name="T64" fmla="*/ 161 w 495"/>
                  <a:gd name="T65" fmla="*/ 80 h 88"/>
                  <a:gd name="T66" fmla="*/ 164 w 495"/>
                  <a:gd name="T67" fmla="*/ 84 h 88"/>
                  <a:gd name="T68" fmla="*/ 167 w 495"/>
                  <a:gd name="T69" fmla="*/ 88 h 88"/>
                  <a:gd name="T70" fmla="*/ 204 w 495"/>
                  <a:gd name="T71" fmla="*/ 65 h 88"/>
                  <a:gd name="T72" fmla="*/ 209 w 495"/>
                  <a:gd name="T73" fmla="*/ 70 h 88"/>
                  <a:gd name="T74" fmla="*/ 212 w 495"/>
                  <a:gd name="T75" fmla="*/ 75 h 88"/>
                  <a:gd name="T76" fmla="*/ 218 w 495"/>
                  <a:gd name="T77" fmla="*/ 78 h 88"/>
                  <a:gd name="T78" fmla="*/ 238 w 495"/>
                  <a:gd name="T79" fmla="*/ 65 h 88"/>
                  <a:gd name="T80" fmla="*/ 252 w 495"/>
                  <a:gd name="T81" fmla="*/ 71 h 88"/>
                  <a:gd name="T82" fmla="*/ 256 w 495"/>
                  <a:gd name="T83" fmla="*/ 75 h 88"/>
                  <a:gd name="T84" fmla="*/ 262 w 495"/>
                  <a:gd name="T85" fmla="*/ 78 h 88"/>
                  <a:gd name="T86" fmla="*/ 281 w 495"/>
                  <a:gd name="T87" fmla="*/ 70 h 88"/>
                  <a:gd name="T88" fmla="*/ 304 w 495"/>
                  <a:gd name="T89" fmla="*/ 69 h 88"/>
                  <a:gd name="T90" fmla="*/ 372 w 495"/>
                  <a:gd name="T91" fmla="*/ 84 h 88"/>
                  <a:gd name="T92" fmla="*/ 401 w 495"/>
                  <a:gd name="T93" fmla="*/ 88 h 88"/>
                  <a:gd name="T94" fmla="*/ 446 w 495"/>
                  <a:gd name="T95" fmla="*/ 81 h 88"/>
                  <a:gd name="T96" fmla="*/ 495 w 495"/>
                  <a:gd name="T97" fmla="*/ 69 h 88"/>
                  <a:gd name="T98" fmla="*/ 485 w 495"/>
                  <a:gd name="T99" fmla="*/ 56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95" h="88">
                    <a:moveTo>
                      <a:pt x="485" y="56"/>
                    </a:moveTo>
                    <a:lnTo>
                      <a:pt x="478" y="53"/>
                    </a:lnTo>
                    <a:lnTo>
                      <a:pt x="384" y="65"/>
                    </a:lnTo>
                    <a:lnTo>
                      <a:pt x="357" y="65"/>
                    </a:lnTo>
                    <a:lnTo>
                      <a:pt x="332" y="62"/>
                    </a:lnTo>
                    <a:lnTo>
                      <a:pt x="310" y="56"/>
                    </a:lnTo>
                    <a:lnTo>
                      <a:pt x="291" y="42"/>
                    </a:lnTo>
                    <a:lnTo>
                      <a:pt x="291" y="41"/>
                    </a:lnTo>
                    <a:lnTo>
                      <a:pt x="287" y="41"/>
                    </a:lnTo>
                    <a:lnTo>
                      <a:pt x="281" y="53"/>
                    </a:lnTo>
                    <a:lnTo>
                      <a:pt x="274" y="60"/>
                    </a:lnTo>
                    <a:lnTo>
                      <a:pt x="266" y="62"/>
                    </a:lnTo>
                    <a:lnTo>
                      <a:pt x="257" y="56"/>
                    </a:lnTo>
                    <a:lnTo>
                      <a:pt x="256" y="53"/>
                    </a:lnTo>
                    <a:lnTo>
                      <a:pt x="255" y="51"/>
                    </a:lnTo>
                    <a:lnTo>
                      <a:pt x="252" y="50"/>
                    </a:lnTo>
                    <a:lnTo>
                      <a:pt x="249" y="50"/>
                    </a:lnTo>
                    <a:lnTo>
                      <a:pt x="240" y="56"/>
                    </a:lnTo>
                    <a:lnTo>
                      <a:pt x="224" y="63"/>
                    </a:lnTo>
                    <a:lnTo>
                      <a:pt x="219" y="56"/>
                    </a:lnTo>
                    <a:lnTo>
                      <a:pt x="218" y="53"/>
                    </a:lnTo>
                    <a:lnTo>
                      <a:pt x="215" y="51"/>
                    </a:lnTo>
                    <a:lnTo>
                      <a:pt x="212" y="50"/>
                    </a:lnTo>
                    <a:lnTo>
                      <a:pt x="209" y="50"/>
                    </a:lnTo>
                    <a:lnTo>
                      <a:pt x="194" y="60"/>
                    </a:lnTo>
                    <a:lnTo>
                      <a:pt x="174" y="70"/>
                    </a:lnTo>
                    <a:lnTo>
                      <a:pt x="170" y="69"/>
                    </a:lnTo>
                    <a:lnTo>
                      <a:pt x="165" y="65"/>
                    </a:lnTo>
                    <a:lnTo>
                      <a:pt x="159" y="32"/>
                    </a:lnTo>
                    <a:lnTo>
                      <a:pt x="158" y="30"/>
                    </a:lnTo>
                    <a:lnTo>
                      <a:pt x="156" y="26"/>
                    </a:lnTo>
                    <a:lnTo>
                      <a:pt x="154" y="24"/>
                    </a:lnTo>
                    <a:lnTo>
                      <a:pt x="152" y="24"/>
                    </a:lnTo>
                    <a:lnTo>
                      <a:pt x="132" y="41"/>
                    </a:lnTo>
                    <a:lnTo>
                      <a:pt x="108" y="56"/>
                    </a:lnTo>
                    <a:lnTo>
                      <a:pt x="98" y="57"/>
                    </a:lnTo>
                    <a:lnTo>
                      <a:pt x="89" y="53"/>
                    </a:lnTo>
                    <a:lnTo>
                      <a:pt x="83" y="41"/>
                    </a:lnTo>
                    <a:lnTo>
                      <a:pt x="84" y="16"/>
                    </a:lnTo>
                    <a:lnTo>
                      <a:pt x="83" y="11"/>
                    </a:lnTo>
                    <a:lnTo>
                      <a:pt x="75" y="0"/>
                    </a:lnTo>
                    <a:lnTo>
                      <a:pt x="70" y="3"/>
                    </a:lnTo>
                    <a:lnTo>
                      <a:pt x="46" y="30"/>
                    </a:lnTo>
                    <a:lnTo>
                      <a:pt x="3" y="71"/>
                    </a:lnTo>
                    <a:lnTo>
                      <a:pt x="0" y="75"/>
                    </a:lnTo>
                    <a:lnTo>
                      <a:pt x="5" y="81"/>
                    </a:lnTo>
                    <a:lnTo>
                      <a:pt x="10" y="84"/>
                    </a:lnTo>
                    <a:lnTo>
                      <a:pt x="16" y="84"/>
                    </a:lnTo>
                    <a:lnTo>
                      <a:pt x="29" y="75"/>
                    </a:lnTo>
                    <a:lnTo>
                      <a:pt x="35" y="66"/>
                    </a:lnTo>
                    <a:lnTo>
                      <a:pt x="41" y="62"/>
                    </a:lnTo>
                    <a:lnTo>
                      <a:pt x="47" y="56"/>
                    </a:lnTo>
                    <a:lnTo>
                      <a:pt x="54" y="50"/>
                    </a:lnTo>
                    <a:lnTo>
                      <a:pt x="66" y="35"/>
                    </a:lnTo>
                    <a:lnTo>
                      <a:pt x="69" y="46"/>
                    </a:lnTo>
                    <a:lnTo>
                      <a:pt x="72" y="57"/>
                    </a:lnTo>
                    <a:lnTo>
                      <a:pt x="80" y="65"/>
                    </a:lnTo>
                    <a:lnTo>
                      <a:pt x="90" y="75"/>
                    </a:lnTo>
                    <a:lnTo>
                      <a:pt x="107" y="78"/>
                    </a:lnTo>
                    <a:lnTo>
                      <a:pt x="119" y="75"/>
                    </a:lnTo>
                    <a:lnTo>
                      <a:pt x="130" y="65"/>
                    </a:lnTo>
                    <a:lnTo>
                      <a:pt x="138" y="53"/>
                    </a:lnTo>
                    <a:lnTo>
                      <a:pt x="146" y="46"/>
                    </a:lnTo>
                    <a:lnTo>
                      <a:pt x="152" y="45"/>
                    </a:lnTo>
                    <a:lnTo>
                      <a:pt x="156" y="56"/>
                    </a:lnTo>
                    <a:lnTo>
                      <a:pt x="161" y="80"/>
                    </a:lnTo>
                    <a:lnTo>
                      <a:pt x="161" y="82"/>
                    </a:lnTo>
                    <a:lnTo>
                      <a:pt x="164" y="84"/>
                    </a:lnTo>
                    <a:lnTo>
                      <a:pt x="165" y="88"/>
                    </a:lnTo>
                    <a:lnTo>
                      <a:pt x="167" y="88"/>
                    </a:lnTo>
                    <a:lnTo>
                      <a:pt x="201" y="65"/>
                    </a:lnTo>
                    <a:lnTo>
                      <a:pt x="204" y="65"/>
                    </a:lnTo>
                    <a:lnTo>
                      <a:pt x="208" y="65"/>
                    </a:lnTo>
                    <a:lnTo>
                      <a:pt x="209" y="70"/>
                    </a:lnTo>
                    <a:lnTo>
                      <a:pt x="210" y="72"/>
                    </a:lnTo>
                    <a:lnTo>
                      <a:pt x="212" y="75"/>
                    </a:lnTo>
                    <a:lnTo>
                      <a:pt x="214" y="78"/>
                    </a:lnTo>
                    <a:lnTo>
                      <a:pt x="218" y="78"/>
                    </a:lnTo>
                    <a:lnTo>
                      <a:pt x="228" y="70"/>
                    </a:lnTo>
                    <a:lnTo>
                      <a:pt x="238" y="65"/>
                    </a:lnTo>
                    <a:lnTo>
                      <a:pt x="246" y="63"/>
                    </a:lnTo>
                    <a:lnTo>
                      <a:pt x="252" y="71"/>
                    </a:lnTo>
                    <a:lnTo>
                      <a:pt x="255" y="72"/>
                    </a:lnTo>
                    <a:lnTo>
                      <a:pt x="256" y="75"/>
                    </a:lnTo>
                    <a:lnTo>
                      <a:pt x="258" y="78"/>
                    </a:lnTo>
                    <a:lnTo>
                      <a:pt x="262" y="78"/>
                    </a:lnTo>
                    <a:lnTo>
                      <a:pt x="272" y="72"/>
                    </a:lnTo>
                    <a:lnTo>
                      <a:pt x="281" y="70"/>
                    </a:lnTo>
                    <a:lnTo>
                      <a:pt x="291" y="69"/>
                    </a:lnTo>
                    <a:lnTo>
                      <a:pt x="304" y="69"/>
                    </a:lnTo>
                    <a:lnTo>
                      <a:pt x="344" y="75"/>
                    </a:lnTo>
                    <a:lnTo>
                      <a:pt x="372" y="84"/>
                    </a:lnTo>
                    <a:lnTo>
                      <a:pt x="387" y="88"/>
                    </a:lnTo>
                    <a:lnTo>
                      <a:pt x="401" y="88"/>
                    </a:lnTo>
                    <a:lnTo>
                      <a:pt x="432" y="84"/>
                    </a:lnTo>
                    <a:lnTo>
                      <a:pt x="446" y="81"/>
                    </a:lnTo>
                    <a:lnTo>
                      <a:pt x="492" y="72"/>
                    </a:lnTo>
                    <a:lnTo>
                      <a:pt x="495" y="69"/>
                    </a:lnTo>
                    <a:lnTo>
                      <a:pt x="492" y="62"/>
                    </a:lnTo>
                    <a:lnTo>
                      <a:pt x="485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" name="Freeform 453"/>
              <p:cNvSpPr>
                <a:spLocks/>
              </p:cNvSpPr>
              <p:nvPr/>
            </p:nvSpPr>
            <p:spPr bwMode="auto">
              <a:xfrm>
                <a:off x="4229" y="2810"/>
                <a:ext cx="13" cy="22"/>
              </a:xfrm>
              <a:custGeom>
                <a:avLst/>
                <a:gdLst>
                  <a:gd name="T0" fmla="*/ 28 w 39"/>
                  <a:gd name="T1" fmla="*/ 0 h 66"/>
                  <a:gd name="T2" fmla="*/ 23 w 39"/>
                  <a:gd name="T3" fmla="*/ 2 h 66"/>
                  <a:gd name="T4" fmla="*/ 4 w 39"/>
                  <a:gd name="T5" fmla="*/ 39 h 66"/>
                  <a:gd name="T6" fmla="*/ 0 w 39"/>
                  <a:gd name="T7" fmla="*/ 53 h 66"/>
                  <a:gd name="T8" fmla="*/ 1 w 39"/>
                  <a:gd name="T9" fmla="*/ 56 h 66"/>
                  <a:gd name="T10" fmla="*/ 10 w 39"/>
                  <a:gd name="T11" fmla="*/ 66 h 66"/>
                  <a:gd name="T12" fmla="*/ 13 w 39"/>
                  <a:gd name="T13" fmla="*/ 65 h 66"/>
                  <a:gd name="T14" fmla="*/ 19 w 39"/>
                  <a:gd name="T15" fmla="*/ 54 h 66"/>
                  <a:gd name="T16" fmla="*/ 21 w 39"/>
                  <a:gd name="T17" fmla="*/ 50 h 66"/>
                  <a:gd name="T18" fmla="*/ 27 w 39"/>
                  <a:gd name="T19" fmla="*/ 38 h 66"/>
                  <a:gd name="T20" fmla="*/ 39 w 39"/>
                  <a:gd name="T21" fmla="*/ 19 h 66"/>
                  <a:gd name="T22" fmla="*/ 39 w 39"/>
                  <a:gd name="T23" fmla="*/ 12 h 66"/>
                  <a:gd name="T24" fmla="*/ 35 w 39"/>
                  <a:gd name="T25" fmla="*/ 6 h 66"/>
                  <a:gd name="T26" fmla="*/ 28 w 39"/>
                  <a:gd name="T2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66">
                    <a:moveTo>
                      <a:pt x="28" y="0"/>
                    </a:moveTo>
                    <a:lnTo>
                      <a:pt x="23" y="2"/>
                    </a:lnTo>
                    <a:lnTo>
                      <a:pt x="4" y="39"/>
                    </a:lnTo>
                    <a:lnTo>
                      <a:pt x="0" y="53"/>
                    </a:lnTo>
                    <a:lnTo>
                      <a:pt x="1" y="56"/>
                    </a:lnTo>
                    <a:lnTo>
                      <a:pt x="10" y="66"/>
                    </a:lnTo>
                    <a:lnTo>
                      <a:pt x="13" y="65"/>
                    </a:lnTo>
                    <a:lnTo>
                      <a:pt x="19" y="54"/>
                    </a:lnTo>
                    <a:lnTo>
                      <a:pt x="21" y="50"/>
                    </a:lnTo>
                    <a:lnTo>
                      <a:pt x="27" y="38"/>
                    </a:lnTo>
                    <a:lnTo>
                      <a:pt x="39" y="19"/>
                    </a:lnTo>
                    <a:lnTo>
                      <a:pt x="39" y="12"/>
                    </a:lnTo>
                    <a:lnTo>
                      <a:pt x="35" y="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6" name="Freeform 454"/>
              <p:cNvSpPr>
                <a:spLocks/>
              </p:cNvSpPr>
              <p:nvPr/>
            </p:nvSpPr>
            <p:spPr bwMode="auto">
              <a:xfrm>
                <a:off x="4245" y="2812"/>
                <a:ext cx="18" cy="21"/>
              </a:xfrm>
              <a:custGeom>
                <a:avLst/>
                <a:gdLst>
                  <a:gd name="T0" fmla="*/ 1 w 55"/>
                  <a:gd name="T1" fmla="*/ 51 h 61"/>
                  <a:gd name="T2" fmla="*/ 6 w 55"/>
                  <a:gd name="T3" fmla="*/ 56 h 61"/>
                  <a:gd name="T4" fmla="*/ 8 w 55"/>
                  <a:gd name="T5" fmla="*/ 60 h 61"/>
                  <a:gd name="T6" fmla="*/ 14 w 55"/>
                  <a:gd name="T7" fmla="*/ 61 h 61"/>
                  <a:gd name="T8" fmla="*/ 20 w 55"/>
                  <a:gd name="T9" fmla="*/ 61 h 61"/>
                  <a:gd name="T10" fmla="*/ 29 w 55"/>
                  <a:gd name="T11" fmla="*/ 59 h 61"/>
                  <a:gd name="T12" fmla="*/ 35 w 55"/>
                  <a:gd name="T13" fmla="*/ 56 h 61"/>
                  <a:gd name="T14" fmla="*/ 40 w 55"/>
                  <a:gd name="T15" fmla="*/ 53 h 61"/>
                  <a:gd name="T16" fmla="*/ 50 w 55"/>
                  <a:gd name="T17" fmla="*/ 42 h 61"/>
                  <a:gd name="T18" fmla="*/ 55 w 55"/>
                  <a:gd name="T19" fmla="*/ 29 h 61"/>
                  <a:gd name="T20" fmla="*/ 54 w 55"/>
                  <a:gd name="T21" fmla="*/ 24 h 61"/>
                  <a:gd name="T22" fmla="*/ 52 w 55"/>
                  <a:gd name="T23" fmla="*/ 19 h 61"/>
                  <a:gd name="T24" fmla="*/ 46 w 55"/>
                  <a:gd name="T25" fmla="*/ 17 h 61"/>
                  <a:gd name="T26" fmla="*/ 42 w 55"/>
                  <a:gd name="T27" fmla="*/ 17 h 61"/>
                  <a:gd name="T28" fmla="*/ 38 w 55"/>
                  <a:gd name="T29" fmla="*/ 21 h 61"/>
                  <a:gd name="T30" fmla="*/ 34 w 55"/>
                  <a:gd name="T31" fmla="*/ 25 h 61"/>
                  <a:gd name="T32" fmla="*/ 30 w 55"/>
                  <a:gd name="T33" fmla="*/ 29 h 61"/>
                  <a:gd name="T34" fmla="*/ 29 w 55"/>
                  <a:gd name="T35" fmla="*/ 33 h 61"/>
                  <a:gd name="T36" fmla="*/ 25 w 55"/>
                  <a:gd name="T37" fmla="*/ 37 h 61"/>
                  <a:gd name="T38" fmla="*/ 24 w 55"/>
                  <a:gd name="T39" fmla="*/ 37 h 61"/>
                  <a:gd name="T40" fmla="*/ 20 w 55"/>
                  <a:gd name="T41" fmla="*/ 37 h 61"/>
                  <a:gd name="T42" fmla="*/ 18 w 55"/>
                  <a:gd name="T43" fmla="*/ 38 h 61"/>
                  <a:gd name="T44" fmla="*/ 20 w 55"/>
                  <a:gd name="T45" fmla="*/ 33 h 61"/>
                  <a:gd name="T46" fmla="*/ 25 w 55"/>
                  <a:gd name="T47" fmla="*/ 27 h 61"/>
                  <a:gd name="T48" fmla="*/ 29 w 55"/>
                  <a:gd name="T49" fmla="*/ 21 h 61"/>
                  <a:gd name="T50" fmla="*/ 32 w 55"/>
                  <a:gd name="T51" fmla="*/ 15 h 61"/>
                  <a:gd name="T52" fmla="*/ 30 w 55"/>
                  <a:gd name="T53" fmla="*/ 9 h 61"/>
                  <a:gd name="T54" fmla="*/ 26 w 55"/>
                  <a:gd name="T55" fmla="*/ 5 h 61"/>
                  <a:gd name="T56" fmla="*/ 19 w 55"/>
                  <a:gd name="T57" fmla="*/ 0 h 61"/>
                  <a:gd name="T58" fmla="*/ 16 w 55"/>
                  <a:gd name="T59" fmla="*/ 3 h 61"/>
                  <a:gd name="T60" fmla="*/ 8 w 55"/>
                  <a:gd name="T61" fmla="*/ 14 h 61"/>
                  <a:gd name="T62" fmla="*/ 4 w 55"/>
                  <a:gd name="T63" fmla="*/ 24 h 61"/>
                  <a:gd name="T64" fmla="*/ 0 w 55"/>
                  <a:gd name="T65" fmla="*/ 35 h 61"/>
                  <a:gd name="T66" fmla="*/ 0 w 55"/>
                  <a:gd name="T67" fmla="*/ 47 h 61"/>
                  <a:gd name="T68" fmla="*/ 1 w 55"/>
                  <a:gd name="T69" fmla="*/ 5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" h="61">
                    <a:moveTo>
                      <a:pt x="1" y="51"/>
                    </a:moveTo>
                    <a:lnTo>
                      <a:pt x="6" y="56"/>
                    </a:lnTo>
                    <a:lnTo>
                      <a:pt x="8" y="60"/>
                    </a:lnTo>
                    <a:lnTo>
                      <a:pt x="14" y="61"/>
                    </a:lnTo>
                    <a:lnTo>
                      <a:pt x="20" y="61"/>
                    </a:lnTo>
                    <a:lnTo>
                      <a:pt x="29" y="59"/>
                    </a:lnTo>
                    <a:lnTo>
                      <a:pt x="35" y="56"/>
                    </a:lnTo>
                    <a:lnTo>
                      <a:pt x="40" y="53"/>
                    </a:lnTo>
                    <a:lnTo>
                      <a:pt x="50" y="42"/>
                    </a:lnTo>
                    <a:lnTo>
                      <a:pt x="55" y="29"/>
                    </a:lnTo>
                    <a:lnTo>
                      <a:pt x="54" y="24"/>
                    </a:lnTo>
                    <a:lnTo>
                      <a:pt x="52" y="19"/>
                    </a:lnTo>
                    <a:lnTo>
                      <a:pt x="46" y="17"/>
                    </a:lnTo>
                    <a:lnTo>
                      <a:pt x="42" y="17"/>
                    </a:lnTo>
                    <a:lnTo>
                      <a:pt x="38" y="21"/>
                    </a:lnTo>
                    <a:lnTo>
                      <a:pt x="34" y="25"/>
                    </a:lnTo>
                    <a:lnTo>
                      <a:pt x="30" y="29"/>
                    </a:lnTo>
                    <a:lnTo>
                      <a:pt x="29" y="33"/>
                    </a:lnTo>
                    <a:lnTo>
                      <a:pt x="25" y="37"/>
                    </a:lnTo>
                    <a:lnTo>
                      <a:pt x="24" y="37"/>
                    </a:lnTo>
                    <a:lnTo>
                      <a:pt x="20" y="37"/>
                    </a:lnTo>
                    <a:lnTo>
                      <a:pt x="18" y="38"/>
                    </a:lnTo>
                    <a:lnTo>
                      <a:pt x="20" y="33"/>
                    </a:lnTo>
                    <a:lnTo>
                      <a:pt x="25" y="27"/>
                    </a:lnTo>
                    <a:lnTo>
                      <a:pt x="29" y="21"/>
                    </a:lnTo>
                    <a:lnTo>
                      <a:pt x="32" y="15"/>
                    </a:lnTo>
                    <a:lnTo>
                      <a:pt x="30" y="9"/>
                    </a:lnTo>
                    <a:lnTo>
                      <a:pt x="26" y="5"/>
                    </a:lnTo>
                    <a:lnTo>
                      <a:pt x="19" y="0"/>
                    </a:lnTo>
                    <a:lnTo>
                      <a:pt x="16" y="3"/>
                    </a:lnTo>
                    <a:lnTo>
                      <a:pt x="8" y="14"/>
                    </a:lnTo>
                    <a:lnTo>
                      <a:pt x="4" y="24"/>
                    </a:lnTo>
                    <a:lnTo>
                      <a:pt x="0" y="35"/>
                    </a:lnTo>
                    <a:lnTo>
                      <a:pt x="0" y="47"/>
                    </a:lnTo>
                    <a:lnTo>
                      <a:pt x="1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" name="Freeform 455"/>
              <p:cNvSpPr>
                <a:spLocks/>
              </p:cNvSpPr>
              <p:nvPr/>
            </p:nvSpPr>
            <p:spPr bwMode="auto">
              <a:xfrm>
                <a:off x="4265" y="2815"/>
                <a:ext cx="15" cy="18"/>
              </a:xfrm>
              <a:custGeom>
                <a:avLst/>
                <a:gdLst>
                  <a:gd name="T0" fmla="*/ 37 w 45"/>
                  <a:gd name="T1" fmla="*/ 7 h 54"/>
                  <a:gd name="T2" fmla="*/ 35 w 45"/>
                  <a:gd name="T3" fmla="*/ 4 h 54"/>
                  <a:gd name="T4" fmla="*/ 29 w 45"/>
                  <a:gd name="T5" fmla="*/ 0 h 54"/>
                  <a:gd name="T6" fmla="*/ 25 w 45"/>
                  <a:gd name="T7" fmla="*/ 0 h 54"/>
                  <a:gd name="T8" fmla="*/ 16 w 45"/>
                  <a:gd name="T9" fmla="*/ 9 h 54"/>
                  <a:gd name="T10" fmla="*/ 4 w 45"/>
                  <a:gd name="T11" fmla="*/ 29 h 54"/>
                  <a:gd name="T12" fmla="*/ 0 w 45"/>
                  <a:gd name="T13" fmla="*/ 39 h 54"/>
                  <a:gd name="T14" fmla="*/ 0 w 45"/>
                  <a:gd name="T15" fmla="*/ 42 h 54"/>
                  <a:gd name="T16" fmla="*/ 3 w 45"/>
                  <a:gd name="T17" fmla="*/ 46 h 54"/>
                  <a:gd name="T18" fmla="*/ 6 w 45"/>
                  <a:gd name="T19" fmla="*/ 48 h 54"/>
                  <a:gd name="T20" fmla="*/ 9 w 45"/>
                  <a:gd name="T21" fmla="*/ 51 h 54"/>
                  <a:gd name="T22" fmla="*/ 19 w 45"/>
                  <a:gd name="T23" fmla="*/ 54 h 54"/>
                  <a:gd name="T24" fmla="*/ 29 w 45"/>
                  <a:gd name="T25" fmla="*/ 53 h 54"/>
                  <a:gd name="T26" fmla="*/ 37 w 45"/>
                  <a:gd name="T27" fmla="*/ 48 h 54"/>
                  <a:gd name="T28" fmla="*/ 45 w 45"/>
                  <a:gd name="T29" fmla="*/ 39 h 54"/>
                  <a:gd name="T30" fmla="*/ 45 w 45"/>
                  <a:gd name="T31" fmla="*/ 36 h 54"/>
                  <a:gd name="T32" fmla="*/ 45 w 45"/>
                  <a:gd name="T33" fmla="*/ 33 h 54"/>
                  <a:gd name="T34" fmla="*/ 40 w 45"/>
                  <a:gd name="T35" fmla="*/ 30 h 54"/>
                  <a:gd name="T36" fmla="*/ 37 w 45"/>
                  <a:gd name="T37" fmla="*/ 29 h 54"/>
                  <a:gd name="T38" fmla="*/ 33 w 45"/>
                  <a:gd name="T39" fmla="*/ 29 h 54"/>
                  <a:gd name="T40" fmla="*/ 30 w 45"/>
                  <a:gd name="T41" fmla="*/ 30 h 54"/>
                  <a:gd name="T42" fmla="*/ 28 w 45"/>
                  <a:gd name="T43" fmla="*/ 34 h 54"/>
                  <a:gd name="T44" fmla="*/ 25 w 45"/>
                  <a:gd name="T45" fmla="*/ 35 h 54"/>
                  <a:gd name="T46" fmla="*/ 23 w 45"/>
                  <a:gd name="T47" fmla="*/ 36 h 54"/>
                  <a:gd name="T48" fmla="*/ 21 w 45"/>
                  <a:gd name="T49" fmla="*/ 39 h 54"/>
                  <a:gd name="T50" fmla="*/ 19 w 45"/>
                  <a:gd name="T51" fmla="*/ 39 h 54"/>
                  <a:gd name="T52" fmla="*/ 16 w 45"/>
                  <a:gd name="T53" fmla="*/ 39 h 54"/>
                  <a:gd name="T54" fmla="*/ 37 w 45"/>
                  <a:gd name="T55" fmla="*/ 11 h 54"/>
                  <a:gd name="T56" fmla="*/ 37 w 45"/>
                  <a:gd name="T57" fmla="*/ 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5" h="54">
                    <a:moveTo>
                      <a:pt x="37" y="7"/>
                    </a:moveTo>
                    <a:lnTo>
                      <a:pt x="35" y="4"/>
                    </a:lnTo>
                    <a:lnTo>
                      <a:pt x="29" y="0"/>
                    </a:lnTo>
                    <a:lnTo>
                      <a:pt x="25" y="0"/>
                    </a:lnTo>
                    <a:lnTo>
                      <a:pt x="16" y="9"/>
                    </a:lnTo>
                    <a:lnTo>
                      <a:pt x="4" y="29"/>
                    </a:lnTo>
                    <a:lnTo>
                      <a:pt x="0" y="39"/>
                    </a:lnTo>
                    <a:lnTo>
                      <a:pt x="0" y="42"/>
                    </a:lnTo>
                    <a:lnTo>
                      <a:pt x="3" y="46"/>
                    </a:lnTo>
                    <a:lnTo>
                      <a:pt x="6" y="48"/>
                    </a:lnTo>
                    <a:lnTo>
                      <a:pt x="9" y="51"/>
                    </a:lnTo>
                    <a:lnTo>
                      <a:pt x="19" y="54"/>
                    </a:lnTo>
                    <a:lnTo>
                      <a:pt x="29" y="53"/>
                    </a:lnTo>
                    <a:lnTo>
                      <a:pt x="37" y="48"/>
                    </a:lnTo>
                    <a:lnTo>
                      <a:pt x="45" y="39"/>
                    </a:lnTo>
                    <a:lnTo>
                      <a:pt x="45" y="36"/>
                    </a:lnTo>
                    <a:lnTo>
                      <a:pt x="45" y="33"/>
                    </a:lnTo>
                    <a:lnTo>
                      <a:pt x="40" y="30"/>
                    </a:lnTo>
                    <a:lnTo>
                      <a:pt x="37" y="29"/>
                    </a:lnTo>
                    <a:lnTo>
                      <a:pt x="33" y="29"/>
                    </a:lnTo>
                    <a:lnTo>
                      <a:pt x="30" y="30"/>
                    </a:lnTo>
                    <a:lnTo>
                      <a:pt x="28" y="34"/>
                    </a:lnTo>
                    <a:lnTo>
                      <a:pt x="25" y="35"/>
                    </a:lnTo>
                    <a:lnTo>
                      <a:pt x="23" y="36"/>
                    </a:lnTo>
                    <a:lnTo>
                      <a:pt x="21" y="39"/>
                    </a:lnTo>
                    <a:lnTo>
                      <a:pt x="19" y="39"/>
                    </a:lnTo>
                    <a:lnTo>
                      <a:pt x="16" y="39"/>
                    </a:lnTo>
                    <a:lnTo>
                      <a:pt x="37" y="11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" name="Freeform 456"/>
              <p:cNvSpPr>
                <a:spLocks/>
              </p:cNvSpPr>
              <p:nvPr/>
            </p:nvSpPr>
            <p:spPr bwMode="auto">
              <a:xfrm>
                <a:off x="4288" y="2813"/>
                <a:ext cx="13" cy="12"/>
              </a:xfrm>
              <a:custGeom>
                <a:avLst/>
                <a:gdLst>
                  <a:gd name="T0" fmla="*/ 38 w 38"/>
                  <a:gd name="T1" fmla="*/ 27 h 35"/>
                  <a:gd name="T2" fmla="*/ 36 w 38"/>
                  <a:gd name="T3" fmla="*/ 23 h 35"/>
                  <a:gd name="T4" fmla="*/ 33 w 38"/>
                  <a:gd name="T5" fmla="*/ 19 h 35"/>
                  <a:gd name="T6" fmla="*/ 28 w 38"/>
                  <a:gd name="T7" fmla="*/ 16 h 35"/>
                  <a:gd name="T8" fmla="*/ 25 w 38"/>
                  <a:gd name="T9" fmla="*/ 15 h 35"/>
                  <a:gd name="T10" fmla="*/ 24 w 38"/>
                  <a:gd name="T11" fmla="*/ 15 h 35"/>
                  <a:gd name="T12" fmla="*/ 24 w 38"/>
                  <a:gd name="T13" fmla="*/ 7 h 35"/>
                  <a:gd name="T14" fmla="*/ 19 w 38"/>
                  <a:gd name="T15" fmla="*/ 3 h 35"/>
                  <a:gd name="T16" fmla="*/ 13 w 38"/>
                  <a:gd name="T17" fmla="*/ 0 h 35"/>
                  <a:gd name="T18" fmla="*/ 7 w 38"/>
                  <a:gd name="T19" fmla="*/ 1 h 35"/>
                  <a:gd name="T20" fmla="*/ 6 w 38"/>
                  <a:gd name="T21" fmla="*/ 4 h 35"/>
                  <a:gd name="T22" fmla="*/ 1 w 38"/>
                  <a:gd name="T23" fmla="*/ 11 h 35"/>
                  <a:gd name="T24" fmla="*/ 0 w 38"/>
                  <a:gd name="T25" fmla="*/ 15 h 35"/>
                  <a:gd name="T26" fmla="*/ 1 w 38"/>
                  <a:gd name="T27" fmla="*/ 21 h 35"/>
                  <a:gd name="T28" fmla="*/ 3 w 38"/>
                  <a:gd name="T29" fmla="*/ 25 h 35"/>
                  <a:gd name="T30" fmla="*/ 6 w 38"/>
                  <a:gd name="T31" fmla="*/ 29 h 35"/>
                  <a:gd name="T32" fmla="*/ 9 w 38"/>
                  <a:gd name="T33" fmla="*/ 33 h 35"/>
                  <a:gd name="T34" fmla="*/ 16 w 38"/>
                  <a:gd name="T35" fmla="*/ 35 h 35"/>
                  <a:gd name="T36" fmla="*/ 25 w 38"/>
                  <a:gd name="T37" fmla="*/ 35 h 35"/>
                  <a:gd name="T38" fmla="*/ 33 w 38"/>
                  <a:gd name="T39" fmla="*/ 33 h 35"/>
                  <a:gd name="T40" fmla="*/ 38 w 38"/>
                  <a:gd name="T41" fmla="*/ 2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" h="35">
                    <a:moveTo>
                      <a:pt x="38" y="27"/>
                    </a:moveTo>
                    <a:lnTo>
                      <a:pt x="36" y="23"/>
                    </a:lnTo>
                    <a:lnTo>
                      <a:pt x="33" y="19"/>
                    </a:lnTo>
                    <a:lnTo>
                      <a:pt x="28" y="16"/>
                    </a:lnTo>
                    <a:lnTo>
                      <a:pt x="25" y="15"/>
                    </a:lnTo>
                    <a:lnTo>
                      <a:pt x="24" y="15"/>
                    </a:lnTo>
                    <a:lnTo>
                      <a:pt x="24" y="7"/>
                    </a:lnTo>
                    <a:lnTo>
                      <a:pt x="19" y="3"/>
                    </a:lnTo>
                    <a:lnTo>
                      <a:pt x="13" y="0"/>
                    </a:lnTo>
                    <a:lnTo>
                      <a:pt x="7" y="1"/>
                    </a:lnTo>
                    <a:lnTo>
                      <a:pt x="6" y="4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1" y="21"/>
                    </a:lnTo>
                    <a:lnTo>
                      <a:pt x="3" y="25"/>
                    </a:lnTo>
                    <a:lnTo>
                      <a:pt x="6" y="29"/>
                    </a:lnTo>
                    <a:lnTo>
                      <a:pt x="9" y="33"/>
                    </a:lnTo>
                    <a:lnTo>
                      <a:pt x="16" y="35"/>
                    </a:lnTo>
                    <a:lnTo>
                      <a:pt x="25" y="35"/>
                    </a:lnTo>
                    <a:lnTo>
                      <a:pt x="33" y="33"/>
                    </a:lnTo>
                    <a:lnTo>
                      <a:pt x="38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9" name="Freeform 457"/>
              <p:cNvSpPr>
                <a:spLocks/>
              </p:cNvSpPr>
              <p:nvPr/>
            </p:nvSpPr>
            <p:spPr bwMode="auto">
              <a:xfrm>
                <a:off x="4305" y="2811"/>
                <a:ext cx="10" cy="12"/>
              </a:xfrm>
              <a:custGeom>
                <a:avLst/>
                <a:gdLst>
                  <a:gd name="T0" fmla="*/ 10 w 30"/>
                  <a:gd name="T1" fmla="*/ 0 h 37"/>
                  <a:gd name="T2" fmla="*/ 6 w 30"/>
                  <a:gd name="T3" fmla="*/ 0 h 37"/>
                  <a:gd name="T4" fmla="*/ 1 w 30"/>
                  <a:gd name="T5" fmla="*/ 7 h 37"/>
                  <a:gd name="T6" fmla="*/ 0 w 30"/>
                  <a:gd name="T7" fmla="*/ 12 h 37"/>
                  <a:gd name="T8" fmla="*/ 0 w 30"/>
                  <a:gd name="T9" fmla="*/ 19 h 37"/>
                  <a:gd name="T10" fmla="*/ 4 w 30"/>
                  <a:gd name="T11" fmla="*/ 27 h 37"/>
                  <a:gd name="T12" fmla="*/ 9 w 30"/>
                  <a:gd name="T13" fmla="*/ 31 h 37"/>
                  <a:gd name="T14" fmla="*/ 16 w 30"/>
                  <a:gd name="T15" fmla="*/ 36 h 37"/>
                  <a:gd name="T16" fmla="*/ 23 w 30"/>
                  <a:gd name="T17" fmla="*/ 37 h 37"/>
                  <a:gd name="T18" fmla="*/ 29 w 30"/>
                  <a:gd name="T19" fmla="*/ 35 h 37"/>
                  <a:gd name="T20" fmla="*/ 30 w 30"/>
                  <a:gd name="T21" fmla="*/ 31 h 37"/>
                  <a:gd name="T22" fmla="*/ 28 w 30"/>
                  <a:gd name="T23" fmla="*/ 27 h 37"/>
                  <a:gd name="T24" fmla="*/ 23 w 30"/>
                  <a:gd name="T25" fmla="*/ 23 h 37"/>
                  <a:gd name="T26" fmla="*/ 21 w 30"/>
                  <a:gd name="T27" fmla="*/ 21 h 37"/>
                  <a:gd name="T28" fmla="*/ 18 w 30"/>
                  <a:gd name="T29" fmla="*/ 21 h 37"/>
                  <a:gd name="T30" fmla="*/ 19 w 30"/>
                  <a:gd name="T31" fmla="*/ 19 h 37"/>
                  <a:gd name="T32" fmla="*/ 21 w 30"/>
                  <a:gd name="T33" fmla="*/ 18 h 37"/>
                  <a:gd name="T34" fmla="*/ 21 w 30"/>
                  <a:gd name="T35" fmla="*/ 17 h 37"/>
                  <a:gd name="T36" fmla="*/ 22 w 30"/>
                  <a:gd name="T37" fmla="*/ 16 h 37"/>
                  <a:gd name="T38" fmla="*/ 21 w 30"/>
                  <a:gd name="T39" fmla="*/ 10 h 37"/>
                  <a:gd name="T40" fmla="*/ 16 w 30"/>
                  <a:gd name="T41" fmla="*/ 4 h 37"/>
                  <a:gd name="T42" fmla="*/ 10 w 30"/>
                  <a:gd name="T43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37">
                    <a:moveTo>
                      <a:pt x="10" y="0"/>
                    </a:moveTo>
                    <a:lnTo>
                      <a:pt x="6" y="0"/>
                    </a:lnTo>
                    <a:lnTo>
                      <a:pt x="1" y="7"/>
                    </a:lnTo>
                    <a:lnTo>
                      <a:pt x="0" y="12"/>
                    </a:lnTo>
                    <a:lnTo>
                      <a:pt x="0" y="19"/>
                    </a:lnTo>
                    <a:lnTo>
                      <a:pt x="4" y="27"/>
                    </a:lnTo>
                    <a:lnTo>
                      <a:pt x="9" y="31"/>
                    </a:lnTo>
                    <a:lnTo>
                      <a:pt x="16" y="36"/>
                    </a:lnTo>
                    <a:lnTo>
                      <a:pt x="23" y="37"/>
                    </a:lnTo>
                    <a:lnTo>
                      <a:pt x="29" y="35"/>
                    </a:lnTo>
                    <a:lnTo>
                      <a:pt x="30" y="31"/>
                    </a:lnTo>
                    <a:lnTo>
                      <a:pt x="28" y="27"/>
                    </a:lnTo>
                    <a:lnTo>
                      <a:pt x="23" y="23"/>
                    </a:lnTo>
                    <a:lnTo>
                      <a:pt x="21" y="21"/>
                    </a:lnTo>
                    <a:lnTo>
                      <a:pt x="18" y="21"/>
                    </a:lnTo>
                    <a:lnTo>
                      <a:pt x="19" y="19"/>
                    </a:lnTo>
                    <a:lnTo>
                      <a:pt x="21" y="18"/>
                    </a:lnTo>
                    <a:lnTo>
                      <a:pt x="21" y="17"/>
                    </a:lnTo>
                    <a:lnTo>
                      <a:pt x="22" y="16"/>
                    </a:lnTo>
                    <a:lnTo>
                      <a:pt x="21" y="10"/>
                    </a:lnTo>
                    <a:lnTo>
                      <a:pt x="16" y="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" name="Freeform 458"/>
              <p:cNvSpPr>
                <a:spLocks/>
              </p:cNvSpPr>
              <p:nvPr/>
            </p:nvSpPr>
            <p:spPr bwMode="auto">
              <a:xfrm>
                <a:off x="4223" y="2833"/>
                <a:ext cx="79" cy="8"/>
              </a:xfrm>
              <a:custGeom>
                <a:avLst/>
                <a:gdLst>
                  <a:gd name="T0" fmla="*/ 236 w 238"/>
                  <a:gd name="T1" fmla="*/ 12 h 22"/>
                  <a:gd name="T2" fmla="*/ 232 w 238"/>
                  <a:gd name="T3" fmla="*/ 9 h 22"/>
                  <a:gd name="T4" fmla="*/ 228 w 238"/>
                  <a:gd name="T5" fmla="*/ 8 h 22"/>
                  <a:gd name="T6" fmla="*/ 186 w 238"/>
                  <a:gd name="T7" fmla="*/ 5 h 22"/>
                  <a:gd name="T8" fmla="*/ 172 w 238"/>
                  <a:gd name="T9" fmla="*/ 3 h 22"/>
                  <a:gd name="T10" fmla="*/ 116 w 238"/>
                  <a:gd name="T11" fmla="*/ 3 h 22"/>
                  <a:gd name="T12" fmla="*/ 101 w 238"/>
                  <a:gd name="T13" fmla="*/ 0 h 22"/>
                  <a:gd name="T14" fmla="*/ 4 w 238"/>
                  <a:gd name="T15" fmla="*/ 0 h 22"/>
                  <a:gd name="T16" fmla="*/ 0 w 238"/>
                  <a:gd name="T17" fmla="*/ 3 h 22"/>
                  <a:gd name="T18" fmla="*/ 1 w 238"/>
                  <a:gd name="T19" fmla="*/ 8 h 22"/>
                  <a:gd name="T20" fmla="*/ 11 w 238"/>
                  <a:gd name="T21" fmla="*/ 15 h 22"/>
                  <a:gd name="T22" fmla="*/ 138 w 238"/>
                  <a:gd name="T23" fmla="*/ 20 h 22"/>
                  <a:gd name="T24" fmla="*/ 152 w 238"/>
                  <a:gd name="T25" fmla="*/ 22 h 22"/>
                  <a:gd name="T26" fmla="*/ 194 w 238"/>
                  <a:gd name="T27" fmla="*/ 22 h 22"/>
                  <a:gd name="T28" fmla="*/ 209 w 238"/>
                  <a:gd name="T29" fmla="*/ 20 h 22"/>
                  <a:gd name="T30" fmla="*/ 236 w 238"/>
                  <a:gd name="T31" fmla="*/ 18 h 22"/>
                  <a:gd name="T32" fmla="*/ 238 w 238"/>
                  <a:gd name="T33" fmla="*/ 17 h 22"/>
                  <a:gd name="T34" fmla="*/ 236 w 238"/>
                  <a:gd name="T35" fmla="*/ 1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8" h="22">
                    <a:moveTo>
                      <a:pt x="236" y="12"/>
                    </a:moveTo>
                    <a:lnTo>
                      <a:pt x="232" y="9"/>
                    </a:lnTo>
                    <a:lnTo>
                      <a:pt x="228" y="8"/>
                    </a:lnTo>
                    <a:lnTo>
                      <a:pt x="186" y="5"/>
                    </a:lnTo>
                    <a:lnTo>
                      <a:pt x="172" y="3"/>
                    </a:lnTo>
                    <a:lnTo>
                      <a:pt x="116" y="3"/>
                    </a:lnTo>
                    <a:lnTo>
                      <a:pt x="101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" y="8"/>
                    </a:lnTo>
                    <a:lnTo>
                      <a:pt x="11" y="15"/>
                    </a:lnTo>
                    <a:lnTo>
                      <a:pt x="138" y="20"/>
                    </a:lnTo>
                    <a:lnTo>
                      <a:pt x="152" y="22"/>
                    </a:lnTo>
                    <a:lnTo>
                      <a:pt x="194" y="22"/>
                    </a:lnTo>
                    <a:lnTo>
                      <a:pt x="209" y="20"/>
                    </a:lnTo>
                    <a:lnTo>
                      <a:pt x="236" y="18"/>
                    </a:lnTo>
                    <a:lnTo>
                      <a:pt x="238" y="17"/>
                    </a:lnTo>
                    <a:lnTo>
                      <a:pt x="236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" name="Freeform 459"/>
              <p:cNvSpPr>
                <a:spLocks/>
              </p:cNvSpPr>
              <p:nvPr/>
            </p:nvSpPr>
            <p:spPr bwMode="auto">
              <a:xfrm>
                <a:off x="4354" y="3087"/>
                <a:ext cx="1" cy="1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4 h 4"/>
                  <a:gd name="T4" fmla="*/ 2 w 2"/>
                  <a:gd name="T5" fmla="*/ 3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0" y="4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" name="Freeform 460"/>
              <p:cNvSpPr>
                <a:spLocks/>
              </p:cNvSpPr>
              <p:nvPr/>
            </p:nvSpPr>
            <p:spPr bwMode="auto">
              <a:xfrm>
                <a:off x="3833" y="3109"/>
                <a:ext cx="52" cy="20"/>
              </a:xfrm>
              <a:custGeom>
                <a:avLst/>
                <a:gdLst>
                  <a:gd name="T0" fmla="*/ 157 w 157"/>
                  <a:gd name="T1" fmla="*/ 0 h 61"/>
                  <a:gd name="T2" fmla="*/ 0 w 157"/>
                  <a:gd name="T3" fmla="*/ 0 h 61"/>
                  <a:gd name="T4" fmla="*/ 0 w 157"/>
                  <a:gd name="T5" fmla="*/ 61 h 61"/>
                  <a:gd name="T6" fmla="*/ 10 w 157"/>
                  <a:gd name="T7" fmla="*/ 58 h 61"/>
                  <a:gd name="T8" fmla="*/ 10 w 157"/>
                  <a:gd name="T9" fmla="*/ 57 h 61"/>
                  <a:gd name="T10" fmla="*/ 10 w 157"/>
                  <a:gd name="T11" fmla="*/ 12 h 61"/>
                  <a:gd name="T12" fmla="*/ 10 w 157"/>
                  <a:gd name="T13" fmla="*/ 15 h 61"/>
                  <a:gd name="T14" fmla="*/ 10 w 157"/>
                  <a:gd name="T15" fmla="*/ 5 h 61"/>
                  <a:gd name="T16" fmla="*/ 149 w 157"/>
                  <a:gd name="T17" fmla="*/ 5 h 61"/>
                  <a:gd name="T18" fmla="*/ 148 w 157"/>
                  <a:gd name="T19" fmla="*/ 4 h 61"/>
                  <a:gd name="T20" fmla="*/ 157 w 157"/>
                  <a:gd name="T2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7" h="61">
                    <a:moveTo>
                      <a:pt x="157" y="0"/>
                    </a:moveTo>
                    <a:lnTo>
                      <a:pt x="0" y="0"/>
                    </a:lnTo>
                    <a:lnTo>
                      <a:pt x="0" y="61"/>
                    </a:lnTo>
                    <a:lnTo>
                      <a:pt x="10" y="58"/>
                    </a:lnTo>
                    <a:lnTo>
                      <a:pt x="10" y="57"/>
                    </a:lnTo>
                    <a:lnTo>
                      <a:pt x="10" y="12"/>
                    </a:lnTo>
                    <a:lnTo>
                      <a:pt x="10" y="15"/>
                    </a:lnTo>
                    <a:lnTo>
                      <a:pt x="10" y="5"/>
                    </a:lnTo>
                    <a:lnTo>
                      <a:pt x="149" y="5"/>
                    </a:lnTo>
                    <a:lnTo>
                      <a:pt x="148" y="4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" name="Freeform 461"/>
              <p:cNvSpPr>
                <a:spLocks/>
              </p:cNvSpPr>
              <p:nvPr/>
            </p:nvSpPr>
            <p:spPr bwMode="auto">
              <a:xfrm>
                <a:off x="3833" y="3109"/>
                <a:ext cx="52" cy="21"/>
              </a:xfrm>
              <a:custGeom>
                <a:avLst/>
                <a:gdLst>
                  <a:gd name="T0" fmla="*/ 157 w 157"/>
                  <a:gd name="T1" fmla="*/ 0 h 63"/>
                  <a:gd name="T2" fmla="*/ 148 w 157"/>
                  <a:gd name="T3" fmla="*/ 4 h 63"/>
                  <a:gd name="T4" fmla="*/ 149 w 157"/>
                  <a:gd name="T5" fmla="*/ 5 h 63"/>
                  <a:gd name="T6" fmla="*/ 149 w 157"/>
                  <a:gd name="T7" fmla="*/ 15 h 63"/>
                  <a:gd name="T8" fmla="*/ 149 w 157"/>
                  <a:gd name="T9" fmla="*/ 57 h 63"/>
                  <a:gd name="T10" fmla="*/ 10 w 157"/>
                  <a:gd name="T11" fmla="*/ 57 h 63"/>
                  <a:gd name="T12" fmla="*/ 10 w 157"/>
                  <a:gd name="T13" fmla="*/ 58 h 63"/>
                  <a:gd name="T14" fmla="*/ 0 w 157"/>
                  <a:gd name="T15" fmla="*/ 61 h 63"/>
                  <a:gd name="T16" fmla="*/ 0 w 157"/>
                  <a:gd name="T17" fmla="*/ 63 h 63"/>
                  <a:gd name="T18" fmla="*/ 157 w 157"/>
                  <a:gd name="T19" fmla="*/ 63 h 63"/>
                  <a:gd name="T20" fmla="*/ 157 w 157"/>
                  <a:gd name="T2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7" h="63">
                    <a:moveTo>
                      <a:pt x="157" y="0"/>
                    </a:moveTo>
                    <a:lnTo>
                      <a:pt x="148" y="4"/>
                    </a:lnTo>
                    <a:lnTo>
                      <a:pt x="149" y="5"/>
                    </a:lnTo>
                    <a:lnTo>
                      <a:pt x="149" y="15"/>
                    </a:lnTo>
                    <a:lnTo>
                      <a:pt x="149" y="57"/>
                    </a:lnTo>
                    <a:lnTo>
                      <a:pt x="10" y="57"/>
                    </a:lnTo>
                    <a:lnTo>
                      <a:pt x="10" y="58"/>
                    </a:lnTo>
                    <a:lnTo>
                      <a:pt x="0" y="61"/>
                    </a:lnTo>
                    <a:lnTo>
                      <a:pt x="0" y="63"/>
                    </a:lnTo>
                    <a:lnTo>
                      <a:pt x="157" y="63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" name="Freeform 462"/>
              <p:cNvSpPr>
                <a:spLocks/>
              </p:cNvSpPr>
              <p:nvPr/>
            </p:nvSpPr>
            <p:spPr bwMode="auto">
              <a:xfrm>
                <a:off x="3836" y="3111"/>
                <a:ext cx="47" cy="17"/>
              </a:xfrm>
              <a:custGeom>
                <a:avLst/>
                <a:gdLst>
                  <a:gd name="T0" fmla="*/ 0 w 139"/>
                  <a:gd name="T1" fmla="*/ 10 h 52"/>
                  <a:gd name="T2" fmla="*/ 0 w 139"/>
                  <a:gd name="T3" fmla="*/ 7 h 52"/>
                  <a:gd name="T4" fmla="*/ 0 w 139"/>
                  <a:gd name="T5" fmla="*/ 52 h 52"/>
                  <a:gd name="T6" fmla="*/ 139 w 139"/>
                  <a:gd name="T7" fmla="*/ 52 h 52"/>
                  <a:gd name="T8" fmla="*/ 139 w 139"/>
                  <a:gd name="T9" fmla="*/ 10 h 52"/>
                  <a:gd name="T10" fmla="*/ 139 w 139"/>
                  <a:gd name="T11" fmla="*/ 0 h 52"/>
                  <a:gd name="T12" fmla="*/ 0 w 139"/>
                  <a:gd name="T13" fmla="*/ 0 h 52"/>
                  <a:gd name="T14" fmla="*/ 0 w 139"/>
                  <a:gd name="T15" fmla="*/ 1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9" h="52">
                    <a:moveTo>
                      <a:pt x="0" y="10"/>
                    </a:moveTo>
                    <a:lnTo>
                      <a:pt x="0" y="7"/>
                    </a:lnTo>
                    <a:lnTo>
                      <a:pt x="0" y="52"/>
                    </a:lnTo>
                    <a:lnTo>
                      <a:pt x="139" y="52"/>
                    </a:lnTo>
                    <a:lnTo>
                      <a:pt x="139" y="10"/>
                    </a:lnTo>
                    <a:lnTo>
                      <a:pt x="139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5" name="Freeform 463"/>
              <p:cNvSpPr>
                <a:spLocks/>
              </p:cNvSpPr>
              <p:nvPr/>
            </p:nvSpPr>
            <p:spPr bwMode="auto">
              <a:xfrm>
                <a:off x="3833" y="3109"/>
                <a:ext cx="0" cy="21"/>
              </a:xfrm>
              <a:custGeom>
                <a:avLst/>
                <a:gdLst>
                  <a:gd name="T0" fmla="*/ 63 h 63"/>
                  <a:gd name="T1" fmla="*/ 61 h 63"/>
                  <a:gd name="T2" fmla="*/ 0 h 6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3">
                    <a:moveTo>
                      <a:pt x="0" y="63"/>
                    </a:moveTo>
                    <a:lnTo>
                      <a:pt x="0" y="61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6" name="Freeform 464"/>
              <p:cNvSpPr>
                <a:spLocks/>
              </p:cNvSpPr>
              <p:nvPr/>
            </p:nvSpPr>
            <p:spPr bwMode="auto">
              <a:xfrm>
                <a:off x="3836" y="3181"/>
                <a:ext cx="47" cy="17"/>
              </a:xfrm>
              <a:custGeom>
                <a:avLst/>
                <a:gdLst>
                  <a:gd name="T0" fmla="*/ 139 w 139"/>
                  <a:gd name="T1" fmla="*/ 10 h 52"/>
                  <a:gd name="T2" fmla="*/ 139 w 139"/>
                  <a:gd name="T3" fmla="*/ 0 h 52"/>
                  <a:gd name="T4" fmla="*/ 0 w 139"/>
                  <a:gd name="T5" fmla="*/ 0 h 52"/>
                  <a:gd name="T6" fmla="*/ 0 w 139"/>
                  <a:gd name="T7" fmla="*/ 10 h 52"/>
                  <a:gd name="T8" fmla="*/ 0 w 139"/>
                  <a:gd name="T9" fmla="*/ 7 h 52"/>
                  <a:gd name="T10" fmla="*/ 0 w 139"/>
                  <a:gd name="T11" fmla="*/ 52 h 52"/>
                  <a:gd name="T12" fmla="*/ 139 w 139"/>
                  <a:gd name="T13" fmla="*/ 52 h 52"/>
                  <a:gd name="T14" fmla="*/ 139 w 139"/>
                  <a:gd name="T15" fmla="*/ 1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9" h="52">
                    <a:moveTo>
                      <a:pt x="139" y="1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52"/>
                    </a:lnTo>
                    <a:lnTo>
                      <a:pt x="139" y="52"/>
                    </a:lnTo>
                    <a:lnTo>
                      <a:pt x="139" y="1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7" name="Freeform 465"/>
              <p:cNvSpPr>
                <a:spLocks/>
              </p:cNvSpPr>
              <p:nvPr/>
            </p:nvSpPr>
            <p:spPr bwMode="auto">
              <a:xfrm>
                <a:off x="3833" y="3179"/>
                <a:ext cx="52" cy="21"/>
              </a:xfrm>
              <a:custGeom>
                <a:avLst/>
                <a:gdLst>
                  <a:gd name="T0" fmla="*/ 149 w 157"/>
                  <a:gd name="T1" fmla="*/ 5 h 63"/>
                  <a:gd name="T2" fmla="*/ 149 w 157"/>
                  <a:gd name="T3" fmla="*/ 15 h 63"/>
                  <a:gd name="T4" fmla="*/ 149 w 157"/>
                  <a:gd name="T5" fmla="*/ 57 h 63"/>
                  <a:gd name="T6" fmla="*/ 10 w 157"/>
                  <a:gd name="T7" fmla="*/ 57 h 63"/>
                  <a:gd name="T8" fmla="*/ 10 w 157"/>
                  <a:gd name="T9" fmla="*/ 58 h 63"/>
                  <a:gd name="T10" fmla="*/ 0 w 157"/>
                  <a:gd name="T11" fmla="*/ 61 h 63"/>
                  <a:gd name="T12" fmla="*/ 0 w 157"/>
                  <a:gd name="T13" fmla="*/ 63 h 63"/>
                  <a:gd name="T14" fmla="*/ 157 w 157"/>
                  <a:gd name="T15" fmla="*/ 63 h 63"/>
                  <a:gd name="T16" fmla="*/ 157 w 157"/>
                  <a:gd name="T17" fmla="*/ 0 h 63"/>
                  <a:gd name="T18" fmla="*/ 148 w 157"/>
                  <a:gd name="T19" fmla="*/ 4 h 63"/>
                  <a:gd name="T20" fmla="*/ 149 w 157"/>
                  <a:gd name="T21" fmla="*/ 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7" h="63">
                    <a:moveTo>
                      <a:pt x="149" y="5"/>
                    </a:moveTo>
                    <a:lnTo>
                      <a:pt x="149" y="15"/>
                    </a:lnTo>
                    <a:lnTo>
                      <a:pt x="149" y="57"/>
                    </a:lnTo>
                    <a:lnTo>
                      <a:pt x="10" y="57"/>
                    </a:lnTo>
                    <a:lnTo>
                      <a:pt x="10" y="58"/>
                    </a:lnTo>
                    <a:lnTo>
                      <a:pt x="0" y="61"/>
                    </a:lnTo>
                    <a:lnTo>
                      <a:pt x="0" y="63"/>
                    </a:lnTo>
                    <a:lnTo>
                      <a:pt x="157" y="63"/>
                    </a:lnTo>
                    <a:lnTo>
                      <a:pt x="157" y="0"/>
                    </a:lnTo>
                    <a:lnTo>
                      <a:pt x="148" y="4"/>
                    </a:lnTo>
                    <a:lnTo>
                      <a:pt x="149" y="5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8" name="Freeform 466"/>
              <p:cNvSpPr>
                <a:spLocks/>
              </p:cNvSpPr>
              <p:nvPr/>
            </p:nvSpPr>
            <p:spPr bwMode="auto">
              <a:xfrm>
                <a:off x="3833" y="3179"/>
                <a:ext cx="52" cy="20"/>
              </a:xfrm>
              <a:custGeom>
                <a:avLst/>
                <a:gdLst>
                  <a:gd name="T0" fmla="*/ 10 w 157"/>
                  <a:gd name="T1" fmla="*/ 5 h 61"/>
                  <a:gd name="T2" fmla="*/ 149 w 157"/>
                  <a:gd name="T3" fmla="*/ 5 h 61"/>
                  <a:gd name="T4" fmla="*/ 148 w 157"/>
                  <a:gd name="T5" fmla="*/ 4 h 61"/>
                  <a:gd name="T6" fmla="*/ 157 w 157"/>
                  <a:gd name="T7" fmla="*/ 0 h 61"/>
                  <a:gd name="T8" fmla="*/ 0 w 157"/>
                  <a:gd name="T9" fmla="*/ 0 h 61"/>
                  <a:gd name="T10" fmla="*/ 0 w 157"/>
                  <a:gd name="T11" fmla="*/ 61 h 61"/>
                  <a:gd name="T12" fmla="*/ 10 w 157"/>
                  <a:gd name="T13" fmla="*/ 58 h 61"/>
                  <a:gd name="T14" fmla="*/ 10 w 157"/>
                  <a:gd name="T15" fmla="*/ 57 h 61"/>
                  <a:gd name="T16" fmla="*/ 10 w 157"/>
                  <a:gd name="T17" fmla="*/ 12 h 61"/>
                  <a:gd name="T18" fmla="*/ 10 w 157"/>
                  <a:gd name="T19" fmla="*/ 15 h 61"/>
                  <a:gd name="T20" fmla="*/ 10 w 157"/>
                  <a:gd name="T21" fmla="*/ 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7" h="61">
                    <a:moveTo>
                      <a:pt x="10" y="5"/>
                    </a:moveTo>
                    <a:lnTo>
                      <a:pt x="149" y="5"/>
                    </a:lnTo>
                    <a:lnTo>
                      <a:pt x="148" y="4"/>
                    </a:lnTo>
                    <a:lnTo>
                      <a:pt x="157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10" y="58"/>
                    </a:lnTo>
                    <a:lnTo>
                      <a:pt x="10" y="57"/>
                    </a:lnTo>
                    <a:lnTo>
                      <a:pt x="10" y="12"/>
                    </a:lnTo>
                    <a:lnTo>
                      <a:pt x="10" y="15"/>
                    </a:ln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9" name="Freeform 467"/>
              <p:cNvSpPr>
                <a:spLocks/>
              </p:cNvSpPr>
              <p:nvPr/>
            </p:nvSpPr>
            <p:spPr bwMode="auto">
              <a:xfrm>
                <a:off x="3833" y="3179"/>
                <a:ext cx="0" cy="21"/>
              </a:xfrm>
              <a:custGeom>
                <a:avLst/>
                <a:gdLst>
                  <a:gd name="T0" fmla="*/ 63 h 63"/>
                  <a:gd name="T1" fmla="*/ 61 h 63"/>
                  <a:gd name="T2" fmla="*/ 0 h 6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3">
                    <a:moveTo>
                      <a:pt x="0" y="63"/>
                    </a:moveTo>
                    <a:lnTo>
                      <a:pt x="0" y="61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0" name="Freeform 468"/>
              <p:cNvSpPr>
                <a:spLocks/>
              </p:cNvSpPr>
              <p:nvPr/>
            </p:nvSpPr>
            <p:spPr bwMode="auto">
              <a:xfrm>
                <a:off x="3836" y="3251"/>
                <a:ext cx="47" cy="17"/>
              </a:xfrm>
              <a:custGeom>
                <a:avLst/>
                <a:gdLst>
                  <a:gd name="T0" fmla="*/ 139 w 139"/>
                  <a:gd name="T1" fmla="*/ 10 h 52"/>
                  <a:gd name="T2" fmla="*/ 139 w 139"/>
                  <a:gd name="T3" fmla="*/ 0 h 52"/>
                  <a:gd name="T4" fmla="*/ 0 w 139"/>
                  <a:gd name="T5" fmla="*/ 0 h 52"/>
                  <a:gd name="T6" fmla="*/ 0 w 139"/>
                  <a:gd name="T7" fmla="*/ 10 h 52"/>
                  <a:gd name="T8" fmla="*/ 0 w 139"/>
                  <a:gd name="T9" fmla="*/ 7 h 52"/>
                  <a:gd name="T10" fmla="*/ 0 w 139"/>
                  <a:gd name="T11" fmla="*/ 52 h 52"/>
                  <a:gd name="T12" fmla="*/ 139 w 139"/>
                  <a:gd name="T13" fmla="*/ 52 h 52"/>
                  <a:gd name="T14" fmla="*/ 139 w 139"/>
                  <a:gd name="T15" fmla="*/ 1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9" h="52">
                    <a:moveTo>
                      <a:pt x="139" y="1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52"/>
                    </a:lnTo>
                    <a:lnTo>
                      <a:pt x="139" y="52"/>
                    </a:lnTo>
                    <a:lnTo>
                      <a:pt x="139" y="1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" name="Freeform 469"/>
              <p:cNvSpPr>
                <a:spLocks/>
              </p:cNvSpPr>
              <p:nvPr/>
            </p:nvSpPr>
            <p:spPr bwMode="auto">
              <a:xfrm>
                <a:off x="3833" y="3249"/>
                <a:ext cx="52" cy="21"/>
              </a:xfrm>
              <a:custGeom>
                <a:avLst/>
                <a:gdLst>
                  <a:gd name="T0" fmla="*/ 149 w 157"/>
                  <a:gd name="T1" fmla="*/ 5 h 63"/>
                  <a:gd name="T2" fmla="*/ 149 w 157"/>
                  <a:gd name="T3" fmla="*/ 15 h 63"/>
                  <a:gd name="T4" fmla="*/ 149 w 157"/>
                  <a:gd name="T5" fmla="*/ 57 h 63"/>
                  <a:gd name="T6" fmla="*/ 10 w 157"/>
                  <a:gd name="T7" fmla="*/ 57 h 63"/>
                  <a:gd name="T8" fmla="*/ 10 w 157"/>
                  <a:gd name="T9" fmla="*/ 58 h 63"/>
                  <a:gd name="T10" fmla="*/ 0 w 157"/>
                  <a:gd name="T11" fmla="*/ 61 h 63"/>
                  <a:gd name="T12" fmla="*/ 0 w 157"/>
                  <a:gd name="T13" fmla="*/ 63 h 63"/>
                  <a:gd name="T14" fmla="*/ 157 w 157"/>
                  <a:gd name="T15" fmla="*/ 63 h 63"/>
                  <a:gd name="T16" fmla="*/ 157 w 157"/>
                  <a:gd name="T17" fmla="*/ 0 h 63"/>
                  <a:gd name="T18" fmla="*/ 148 w 157"/>
                  <a:gd name="T19" fmla="*/ 4 h 63"/>
                  <a:gd name="T20" fmla="*/ 149 w 157"/>
                  <a:gd name="T21" fmla="*/ 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7" h="63">
                    <a:moveTo>
                      <a:pt x="149" y="5"/>
                    </a:moveTo>
                    <a:lnTo>
                      <a:pt x="149" y="15"/>
                    </a:lnTo>
                    <a:lnTo>
                      <a:pt x="149" y="57"/>
                    </a:lnTo>
                    <a:lnTo>
                      <a:pt x="10" y="57"/>
                    </a:lnTo>
                    <a:lnTo>
                      <a:pt x="10" y="58"/>
                    </a:lnTo>
                    <a:lnTo>
                      <a:pt x="0" y="61"/>
                    </a:lnTo>
                    <a:lnTo>
                      <a:pt x="0" y="63"/>
                    </a:lnTo>
                    <a:lnTo>
                      <a:pt x="157" y="63"/>
                    </a:lnTo>
                    <a:lnTo>
                      <a:pt x="157" y="0"/>
                    </a:lnTo>
                    <a:lnTo>
                      <a:pt x="148" y="4"/>
                    </a:lnTo>
                    <a:lnTo>
                      <a:pt x="149" y="5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" name="Freeform 470"/>
              <p:cNvSpPr>
                <a:spLocks/>
              </p:cNvSpPr>
              <p:nvPr/>
            </p:nvSpPr>
            <p:spPr bwMode="auto">
              <a:xfrm>
                <a:off x="3833" y="3249"/>
                <a:ext cx="52" cy="21"/>
              </a:xfrm>
              <a:custGeom>
                <a:avLst/>
                <a:gdLst>
                  <a:gd name="T0" fmla="*/ 10 w 157"/>
                  <a:gd name="T1" fmla="*/ 5 h 61"/>
                  <a:gd name="T2" fmla="*/ 149 w 157"/>
                  <a:gd name="T3" fmla="*/ 5 h 61"/>
                  <a:gd name="T4" fmla="*/ 148 w 157"/>
                  <a:gd name="T5" fmla="*/ 4 h 61"/>
                  <a:gd name="T6" fmla="*/ 157 w 157"/>
                  <a:gd name="T7" fmla="*/ 0 h 61"/>
                  <a:gd name="T8" fmla="*/ 0 w 157"/>
                  <a:gd name="T9" fmla="*/ 0 h 61"/>
                  <a:gd name="T10" fmla="*/ 0 w 157"/>
                  <a:gd name="T11" fmla="*/ 61 h 61"/>
                  <a:gd name="T12" fmla="*/ 10 w 157"/>
                  <a:gd name="T13" fmla="*/ 58 h 61"/>
                  <a:gd name="T14" fmla="*/ 10 w 157"/>
                  <a:gd name="T15" fmla="*/ 57 h 61"/>
                  <a:gd name="T16" fmla="*/ 10 w 157"/>
                  <a:gd name="T17" fmla="*/ 12 h 61"/>
                  <a:gd name="T18" fmla="*/ 10 w 157"/>
                  <a:gd name="T19" fmla="*/ 15 h 61"/>
                  <a:gd name="T20" fmla="*/ 10 w 157"/>
                  <a:gd name="T21" fmla="*/ 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7" h="61">
                    <a:moveTo>
                      <a:pt x="10" y="5"/>
                    </a:moveTo>
                    <a:lnTo>
                      <a:pt x="149" y="5"/>
                    </a:lnTo>
                    <a:lnTo>
                      <a:pt x="148" y="4"/>
                    </a:lnTo>
                    <a:lnTo>
                      <a:pt x="157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10" y="58"/>
                    </a:lnTo>
                    <a:lnTo>
                      <a:pt x="10" y="57"/>
                    </a:lnTo>
                    <a:lnTo>
                      <a:pt x="10" y="12"/>
                    </a:lnTo>
                    <a:lnTo>
                      <a:pt x="10" y="15"/>
                    </a:ln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" name="Freeform 471"/>
              <p:cNvSpPr>
                <a:spLocks/>
              </p:cNvSpPr>
              <p:nvPr/>
            </p:nvSpPr>
            <p:spPr bwMode="auto">
              <a:xfrm>
                <a:off x="3833" y="3249"/>
                <a:ext cx="0" cy="21"/>
              </a:xfrm>
              <a:custGeom>
                <a:avLst/>
                <a:gdLst>
                  <a:gd name="T0" fmla="*/ 63 h 63"/>
                  <a:gd name="T1" fmla="*/ 61 h 63"/>
                  <a:gd name="T2" fmla="*/ 0 h 6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3">
                    <a:moveTo>
                      <a:pt x="0" y="63"/>
                    </a:moveTo>
                    <a:lnTo>
                      <a:pt x="0" y="61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" name="Freeform 472"/>
              <p:cNvSpPr>
                <a:spLocks/>
              </p:cNvSpPr>
              <p:nvPr/>
            </p:nvSpPr>
            <p:spPr bwMode="auto">
              <a:xfrm>
                <a:off x="3833" y="3318"/>
                <a:ext cx="52" cy="21"/>
              </a:xfrm>
              <a:custGeom>
                <a:avLst/>
                <a:gdLst>
                  <a:gd name="T0" fmla="*/ 157 w 157"/>
                  <a:gd name="T1" fmla="*/ 0 h 61"/>
                  <a:gd name="T2" fmla="*/ 0 w 157"/>
                  <a:gd name="T3" fmla="*/ 0 h 61"/>
                  <a:gd name="T4" fmla="*/ 0 w 157"/>
                  <a:gd name="T5" fmla="*/ 61 h 61"/>
                  <a:gd name="T6" fmla="*/ 10 w 157"/>
                  <a:gd name="T7" fmla="*/ 57 h 61"/>
                  <a:gd name="T8" fmla="*/ 10 w 157"/>
                  <a:gd name="T9" fmla="*/ 56 h 61"/>
                  <a:gd name="T10" fmla="*/ 10 w 157"/>
                  <a:gd name="T11" fmla="*/ 12 h 61"/>
                  <a:gd name="T12" fmla="*/ 10 w 157"/>
                  <a:gd name="T13" fmla="*/ 14 h 61"/>
                  <a:gd name="T14" fmla="*/ 10 w 157"/>
                  <a:gd name="T15" fmla="*/ 4 h 61"/>
                  <a:gd name="T16" fmla="*/ 149 w 157"/>
                  <a:gd name="T17" fmla="*/ 4 h 61"/>
                  <a:gd name="T18" fmla="*/ 148 w 157"/>
                  <a:gd name="T19" fmla="*/ 3 h 61"/>
                  <a:gd name="T20" fmla="*/ 157 w 157"/>
                  <a:gd name="T2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7" h="61">
                    <a:moveTo>
                      <a:pt x="157" y="0"/>
                    </a:moveTo>
                    <a:lnTo>
                      <a:pt x="0" y="0"/>
                    </a:lnTo>
                    <a:lnTo>
                      <a:pt x="0" y="61"/>
                    </a:lnTo>
                    <a:lnTo>
                      <a:pt x="10" y="57"/>
                    </a:lnTo>
                    <a:lnTo>
                      <a:pt x="10" y="56"/>
                    </a:lnTo>
                    <a:lnTo>
                      <a:pt x="10" y="12"/>
                    </a:lnTo>
                    <a:lnTo>
                      <a:pt x="10" y="14"/>
                    </a:lnTo>
                    <a:lnTo>
                      <a:pt x="10" y="4"/>
                    </a:lnTo>
                    <a:lnTo>
                      <a:pt x="149" y="4"/>
                    </a:lnTo>
                    <a:lnTo>
                      <a:pt x="148" y="3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5" name="Freeform 473"/>
              <p:cNvSpPr>
                <a:spLocks/>
              </p:cNvSpPr>
              <p:nvPr/>
            </p:nvSpPr>
            <p:spPr bwMode="auto">
              <a:xfrm>
                <a:off x="3833" y="3318"/>
                <a:ext cx="52" cy="21"/>
              </a:xfrm>
              <a:custGeom>
                <a:avLst/>
                <a:gdLst>
                  <a:gd name="T0" fmla="*/ 157 w 157"/>
                  <a:gd name="T1" fmla="*/ 0 h 62"/>
                  <a:gd name="T2" fmla="*/ 148 w 157"/>
                  <a:gd name="T3" fmla="*/ 3 h 62"/>
                  <a:gd name="T4" fmla="*/ 149 w 157"/>
                  <a:gd name="T5" fmla="*/ 4 h 62"/>
                  <a:gd name="T6" fmla="*/ 149 w 157"/>
                  <a:gd name="T7" fmla="*/ 14 h 62"/>
                  <a:gd name="T8" fmla="*/ 149 w 157"/>
                  <a:gd name="T9" fmla="*/ 56 h 62"/>
                  <a:gd name="T10" fmla="*/ 10 w 157"/>
                  <a:gd name="T11" fmla="*/ 56 h 62"/>
                  <a:gd name="T12" fmla="*/ 10 w 157"/>
                  <a:gd name="T13" fmla="*/ 57 h 62"/>
                  <a:gd name="T14" fmla="*/ 0 w 157"/>
                  <a:gd name="T15" fmla="*/ 61 h 62"/>
                  <a:gd name="T16" fmla="*/ 0 w 157"/>
                  <a:gd name="T17" fmla="*/ 62 h 62"/>
                  <a:gd name="T18" fmla="*/ 157 w 157"/>
                  <a:gd name="T19" fmla="*/ 62 h 62"/>
                  <a:gd name="T20" fmla="*/ 157 w 157"/>
                  <a:gd name="T2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7" h="62">
                    <a:moveTo>
                      <a:pt x="157" y="0"/>
                    </a:moveTo>
                    <a:lnTo>
                      <a:pt x="148" y="3"/>
                    </a:lnTo>
                    <a:lnTo>
                      <a:pt x="149" y="4"/>
                    </a:lnTo>
                    <a:lnTo>
                      <a:pt x="149" y="14"/>
                    </a:lnTo>
                    <a:lnTo>
                      <a:pt x="149" y="56"/>
                    </a:lnTo>
                    <a:lnTo>
                      <a:pt x="10" y="56"/>
                    </a:lnTo>
                    <a:lnTo>
                      <a:pt x="10" y="57"/>
                    </a:lnTo>
                    <a:lnTo>
                      <a:pt x="0" y="61"/>
                    </a:lnTo>
                    <a:lnTo>
                      <a:pt x="0" y="62"/>
                    </a:lnTo>
                    <a:lnTo>
                      <a:pt x="157" y="62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6" name="Freeform 474"/>
              <p:cNvSpPr>
                <a:spLocks/>
              </p:cNvSpPr>
              <p:nvPr/>
            </p:nvSpPr>
            <p:spPr bwMode="auto">
              <a:xfrm>
                <a:off x="3836" y="3320"/>
                <a:ext cx="47" cy="17"/>
              </a:xfrm>
              <a:custGeom>
                <a:avLst/>
                <a:gdLst>
                  <a:gd name="T0" fmla="*/ 0 w 139"/>
                  <a:gd name="T1" fmla="*/ 10 h 52"/>
                  <a:gd name="T2" fmla="*/ 0 w 139"/>
                  <a:gd name="T3" fmla="*/ 8 h 52"/>
                  <a:gd name="T4" fmla="*/ 0 w 139"/>
                  <a:gd name="T5" fmla="*/ 52 h 52"/>
                  <a:gd name="T6" fmla="*/ 139 w 139"/>
                  <a:gd name="T7" fmla="*/ 52 h 52"/>
                  <a:gd name="T8" fmla="*/ 139 w 139"/>
                  <a:gd name="T9" fmla="*/ 10 h 52"/>
                  <a:gd name="T10" fmla="*/ 139 w 139"/>
                  <a:gd name="T11" fmla="*/ 0 h 52"/>
                  <a:gd name="T12" fmla="*/ 0 w 139"/>
                  <a:gd name="T13" fmla="*/ 0 h 52"/>
                  <a:gd name="T14" fmla="*/ 0 w 139"/>
                  <a:gd name="T15" fmla="*/ 1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9" h="52">
                    <a:moveTo>
                      <a:pt x="0" y="10"/>
                    </a:moveTo>
                    <a:lnTo>
                      <a:pt x="0" y="8"/>
                    </a:lnTo>
                    <a:lnTo>
                      <a:pt x="0" y="52"/>
                    </a:lnTo>
                    <a:lnTo>
                      <a:pt x="139" y="52"/>
                    </a:lnTo>
                    <a:lnTo>
                      <a:pt x="139" y="10"/>
                    </a:lnTo>
                    <a:lnTo>
                      <a:pt x="139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7" name="Freeform 475"/>
              <p:cNvSpPr>
                <a:spLocks/>
              </p:cNvSpPr>
              <p:nvPr/>
            </p:nvSpPr>
            <p:spPr bwMode="auto">
              <a:xfrm>
                <a:off x="4269" y="3318"/>
                <a:ext cx="53" cy="21"/>
              </a:xfrm>
              <a:custGeom>
                <a:avLst/>
                <a:gdLst>
                  <a:gd name="T0" fmla="*/ 149 w 157"/>
                  <a:gd name="T1" fmla="*/ 4 h 62"/>
                  <a:gd name="T2" fmla="*/ 149 w 157"/>
                  <a:gd name="T3" fmla="*/ 14 h 62"/>
                  <a:gd name="T4" fmla="*/ 149 w 157"/>
                  <a:gd name="T5" fmla="*/ 56 h 62"/>
                  <a:gd name="T6" fmla="*/ 10 w 157"/>
                  <a:gd name="T7" fmla="*/ 56 h 62"/>
                  <a:gd name="T8" fmla="*/ 10 w 157"/>
                  <a:gd name="T9" fmla="*/ 57 h 62"/>
                  <a:gd name="T10" fmla="*/ 0 w 157"/>
                  <a:gd name="T11" fmla="*/ 61 h 62"/>
                  <a:gd name="T12" fmla="*/ 0 w 157"/>
                  <a:gd name="T13" fmla="*/ 62 h 62"/>
                  <a:gd name="T14" fmla="*/ 157 w 157"/>
                  <a:gd name="T15" fmla="*/ 62 h 62"/>
                  <a:gd name="T16" fmla="*/ 157 w 157"/>
                  <a:gd name="T17" fmla="*/ 0 h 62"/>
                  <a:gd name="T18" fmla="*/ 148 w 157"/>
                  <a:gd name="T19" fmla="*/ 3 h 62"/>
                  <a:gd name="T20" fmla="*/ 149 w 157"/>
                  <a:gd name="T21" fmla="*/ 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7" h="62">
                    <a:moveTo>
                      <a:pt x="149" y="4"/>
                    </a:moveTo>
                    <a:lnTo>
                      <a:pt x="149" y="14"/>
                    </a:lnTo>
                    <a:lnTo>
                      <a:pt x="149" y="56"/>
                    </a:lnTo>
                    <a:lnTo>
                      <a:pt x="10" y="56"/>
                    </a:lnTo>
                    <a:lnTo>
                      <a:pt x="10" y="57"/>
                    </a:lnTo>
                    <a:lnTo>
                      <a:pt x="0" y="61"/>
                    </a:lnTo>
                    <a:lnTo>
                      <a:pt x="0" y="62"/>
                    </a:lnTo>
                    <a:lnTo>
                      <a:pt x="157" y="62"/>
                    </a:lnTo>
                    <a:lnTo>
                      <a:pt x="157" y="0"/>
                    </a:lnTo>
                    <a:lnTo>
                      <a:pt x="148" y="3"/>
                    </a:lnTo>
                    <a:lnTo>
                      <a:pt x="149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8" name="Freeform 476"/>
              <p:cNvSpPr>
                <a:spLocks/>
              </p:cNvSpPr>
              <p:nvPr/>
            </p:nvSpPr>
            <p:spPr bwMode="auto">
              <a:xfrm>
                <a:off x="4269" y="3318"/>
                <a:ext cx="53" cy="21"/>
              </a:xfrm>
              <a:custGeom>
                <a:avLst/>
                <a:gdLst>
                  <a:gd name="T0" fmla="*/ 10 w 157"/>
                  <a:gd name="T1" fmla="*/ 4 h 61"/>
                  <a:gd name="T2" fmla="*/ 149 w 157"/>
                  <a:gd name="T3" fmla="*/ 4 h 61"/>
                  <a:gd name="T4" fmla="*/ 148 w 157"/>
                  <a:gd name="T5" fmla="*/ 3 h 61"/>
                  <a:gd name="T6" fmla="*/ 157 w 157"/>
                  <a:gd name="T7" fmla="*/ 0 h 61"/>
                  <a:gd name="T8" fmla="*/ 0 w 157"/>
                  <a:gd name="T9" fmla="*/ 0 h 61"/>
                  <a:gd name="T10" fmla="*/ 0 w 157"/>
                  <a:gd name="T11" fmla="*/ 61 h 61"/>
                  <a:gd name="T12" fmla="*/ 10 w 157"/>
                  <a:gd name="T13" fmla="*/ 57 h 61"/>
                  <a:gd name="T14" fmla="*/ 10 w 157"/>
                  <a:gd name="T15" fmla="*/ 56 h 61"/>
                  <a:gd name="T16" fmla="*/ 10 w 157"/>
                  <a:gd name="T17" fmla="*/ 12 h 61"/>
                  <a:gd name="T18" fmla="*/ 10 w 157"/>
                  <a:gd name="T19" fmla="*/ 14 h 61"/>
                  <a:gd name="T20" fmla="*/ 10 w 157"/>
                  <a:gd name="T21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7" h="61">
                    <a:moveTo>
                      <a:pt x="10" y="4"/>
                    </a:moveTo>
                    <a:lnTo>
                      <a:pt x="149" y="4"/>
                    </a:lnTo>
                    <a:lnTo>
                      <a:pt x="148" y="3"/>
                    </a:lnTo>
                    <a:lnTo>
                      <a:pt x="157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10" y="57"/>
                    </a:lnTo>
                    <a:lnTo>
                      <a:pt x="10" y="56"/>
                    </a:lnTo>
                    <a:lnTo>
                      <a:pt x="10" y="12"/>
                    </a:lnTo>
                    <a:lnTo>
                      <a:pt x="10" y="14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9" name="Freeform 477"/>
              <p:cNvSpPr>
                <a:spLocks/>
              </p:cNvSpPr>
              <p:nvPr/>
            </p:nvSpPr>
            <p:spPr bwMode="auto">
              <a:xfrm>
                <a:off x="3836" y="3041"/>
                <a:ext cx="47" cy="17"/>
              </a:xfrm>
              <a:custGeom>
                <a:avLst/>
                <a:gdLst>
                  <a:gd name="T0" fmla="*/ 139 w 139"/>
                  <a:gd name="T1" fmla="*/ 10 h 52"/>
                  <a:gd name="T2" fmla="*/ 139 w 139"/>
                  <a:gd name="T3" fmla="*/ 0 h 52"/>
                  <a:gd name="T4" fmla="*/ 0 w 139"/>
                  <a:gd name="T5" fmla="*/ 0 h 52"/>
                  <a:gd name="T6" fmla="*/ 0 w 139"/>
                  <a:gd name="T7" fmla="*/ 10 h 52"/>
                  <a:gd name="T8" fmla="*/ 0 w 139"/>
                  <a:gd name="T9" fmla="*/ 7 h 52"/>
                  <a:gd name="T10" fmla="*/ 0 w 139"/>
                  <a:gd name="T11" fmla="*/ 52 h 52"/>
                  <a:gd name="T12" fmla="*/ 139 w 139"/>
                  <a:gd name="T13" fmla="*/ 52 h 52"/>
                  <a:gd name="T14" fmla="*/ 139 w 139"/>
                  <a:gd name="T15" fmla="*/ 1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9" h="52">
                    <a:moveTo>
                      <a:pt x="139" y="1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52"/>
                    </a:lnTo>
                    <a:lnTo>
                      <a:pt x="139" y="52"/>
                    </a:lnTo>
                    <a:lnTo>
                      <a:pt x="139" y="1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0" name="Freeform 478"/>
              <p:cNvSpPr>
                <a:spLocks/>
              </p:cNvSpPr>
              <p:nvPr/>
            </p:nvSpPr>
            <p:spPr bwMode="auto">
              <a:xfrm>
                <a:off x="3833" y="3039"/>
                <a:ext cx="52" cy="21"/>
              </a:xfrm>
              <a:custGeom>
                <a:avLst/>
                <a:gdLst>
                  <a:gd name="T0" fmla="*/ 149 w 157"/>
                  <a:gd name="T1" fmla="*/ 5 h 63"/>
                  <a:gd name="T2" fmla="*/ 149 w 157"/>
                  <a:gd name="T3" fmla="*/ 15 h 63"/>
                  <a:gd name="T4" fmla="*/ 149 w 157"/>
                  <a:gd name="T5" fmla="*/ 57 h 63"/>
                  <a:gd name="T6" fmla="*/ 10 w 157"/>
                  <a:gd name="T7" fmla="*/ 57 h 63"/>
                  <a:gd name="T8" fmla="*/ 10 w 157"/>
                  <a:gd name="T9" fmla="*/ 58 h 63"/>
                  <a:gd name="T10" fmla="*/ 0 w 157"/>
                  <a:gd name="T11" fmla="*/ 61 h 63"/>
                  <a:gd name="T12" fmla="*/ 0 w 157"/>
                  <a:gd name="T13" fmla="*/ 63 h 63"/>
                  <a:gd name="T14" fmla="*/ 157 w 157"/>
                  <a:gd name="T15" fmla="*/ 63 h 63"/>
                  <a:gd name="T16" fmla="*/ 157 w 157"/>
                  <a:gd name="T17" fmla="*/ 0 h 63"/>
                  <a:gd name="T18" fmla="*/ 148 w 157"/>
                  <a:gd name="T19" fmla="*/ 4 h 63"/>
                  <a:gd name="T20" fmla="*/ 149 w 157"/>
                  <a:gd name="T21" fmla="*/ 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7" h="63">
                    <a:moveTo>
                      <a:pt x="149" y="5"/>
                    </a:moveTo>
                    <a:lnTo>
                      <a:pt x="149" y="15"/>
                    </a:lnTo>
                    <a:lnTo>
                      <a:pt x="149" y="57"/>
                    </a:lnTo>
                    <a:lnTo>
                      <a:pt x="10" y="57"/>
                    </a:lnTo>
                    <a:lnTo>
                      <a:pt x="10" y="58"/>
                    </a:lnTo>
                    <a:lnTo>
                      <a:pt x="0" y="61"/>
                    </a:lnTo>
                    <a:lnTo>
                      <a:pt x="0" y="63"/>
                    </a:lnTo>
                    <a:lnTo>
                      <a:pt x="157" y="63"/>
                    </a:lnTo>
                    <a:lnTo>
                      <a:pt x="157" y="0"/>
                    </a:lnTo>
                    <a:lnTo>
                      <a:pt x="148" y="4"/>
                    </a:lnTo>
                    <a:lnTo>
                      <a:pt x="149" y="5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" name="Freeform 479"/>
              <p:cNvSpPr>
                <a:spLocks/>
              </p:cNvSpPr>
              <p:nvPr/>
            </p:nvSpPr>
            <p:spPr bwMode="auto">
              <a:xfrm>
                <a:off x="3833" y="3039"/>
                <a:ext cx="52" cy="20"/>
              </a:xfrm>
              <a:custGeom>
                <a:avLst/>
                <a:gdLst>
                  <a:gd name="T0" fmla="*/ 10 w 157"/>
                  <a:gd name="T1" fmla="*/ 5 h 61"/>
                  <a:gd name="T2" fmla="*/ 149 w 157"/>
                  <a:gd name="T3" fmla="*/ 5 h 61"/>
                  <a:gd name="T4" fmla="*/ 148 w 157"/>
                  <a:gd name="T5" fmla="*/ 4 h 61"/>
                  <a:gd name="T6" fmla="*/ 157 w 157"/>
                  <a:gd name="T7" fmla="*/ 0 h 61"/>
                  <a:gd name="T8" fmla="*/ 0 w 157"/>
                  <a:gd name="T9" fmla="*/ 0 h 61"/>
                  <a:gd name="T10" fmla="*/ 0 w 157"/>
                  <a:gd name="T11" fmla="*/ 61 h 61"/>
                  <a:gd name="T12" fmla="*/ 10 w 157"/>
                  <a:gd name="T13" fmla="*/ 58 h 61"/>
                  <a:gd name="T14" fmla="*/ 10 w 157"/>
                  <a:gd name="T15" fmla="*/ 57 h 61"/>
                  <a:gd name="T16" fmla="*/ 10 w 157"/>
                  <a:gd name="T17" fmla="*/ 12 h 61"/>
                  <a:gd name="T18" fmla="*/ 10 w 157"/>
                  <a:gd name="T19" fmla="*/ 15 h 61"/>
                  <a:gd name="T20" fmla="*/ 10 w 157"/>
                  <a:gd name="T21" fmla="*/ 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7" h="61">
                    <a:moveTo>
                      <a:pt x="10" y="5"/>
                    </a:moveTo>
                    <a:lnTo>
                      <a:pt x="149" y="5"/>
                    </a:lnTo>
                    <a:lnTo>
                      <a:pt x="148" y="4"/>
                    </a:lnTo>
                    <a:lnTo>
                      <a:pt x="157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10" y="58"/>
                    </a:lnTo>
                    <a:lnTo>
                      <a:pt x="10" y="57"/>
                    </a:lnTo>
                    <a:lnTo>
                      <a:pt x="10" y="12"/>
                    </a:lnTo>
                    <a:lnTo>
                      <a:pt x="10" y="15"/>
                    </a:ln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" name="Freeform 480"/>
              <p:cNvSpPr>
                <a:spLocks/>
              </p:cNvSpPr>
              <p:nvPr/>
            </p:nvSpPr>
            <p:spPr bwMode="auto">
              <a:xfrm>
                <a:off x="3833" y="3039"/>
                <a:ext cx="0" cy="21"/>
              </a:xfrm>
              <a:custGeom>
                <a:avLst/>
                <a:gdLst>
                  <a:gd name="T0" fmla="*/ 63 h 63"/>
                  <a:gd name="T1" fmla="*/ 61 h 63"/>
                  <a:gd name="T2" fmla="*/ 0 h 6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3">
                    <a:moveTo>
                      <a:pt x="0" y="63"/>
                    </a:moveTo>
                    <a:lnTo>
                      <a:pt x="0" y="61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" name="Freeform 481"/>
              <p:cNvSpPr>
                <a:spLocks/>
              </p:cNvSpPr>
              <p:nvPr/>
            </p:nvSpPr>
            <p:spPr bwMode="auto">
              <a:xfrm>
                <a:off x="3424" y="2999"/>
                <a:ext cx="649" cy="303"/>
              </a:xfrm>
              <a:custGeom>
                <a:avLst/>
                <a:gdLst>
                  <a:gd name="T0" fmla="*/ 1948 w 1948"/>
                  <a:gd name="T1" fmla="*/ 76 h 908"/>
                  <a:gd name="T2" fmla="*/ 1948 w 1948"/>
                  <a:gd name="T3" fmla="*/ 0 h 908"/>
                  <a:gd name="T4" fmla="*/ 0 w 1948"/>
                  <a:gd name="T5" fmla="*/ 0 h 908"/>
                  <a:gd name="T6" fmla="*/ 0 w 1948"/>
                  <a:gd name="T7" fmla="*/ 908 h 908"/>
                  <a:gd name="T8" fmla="*/ 502 w 1948"/>
                  <a:gd name="T9" fmla="*/ 908 h 908"/>
                  <a:gd name="T10" fmla="*/ 533 w 1948"/>
                  <a:gd name="T11" fmla="*/ 905 h 908"/>
                  <a:gd name="T12" fmla="*/ 566 w 1948"/>
                  <a:gd name="T13" fmla="*/ 902 h 908"/>
                  <a:gd name="T14" fmla="*/ 628 w 1948"/>
                  <a:gd name="T15" fmla="*/ 896 h 908"/>
                  <a:gd name="T16" fmla="*/ 689 w 1948"/>
                  <a:gd name="T17" fmla="*/ 889 h 908"/>
                  <a:gd name="T18" fmla="*/ 719 w 1948"/>
                  <a:gd name="T19" fmla="*/ 884 h 908"/>
                  <a:gd name="T20" fmla="*/ 750 w 1948"/>
                  <a:gd name="T21" fmla="*/ 881 h 908"/>
                  <a:gd name="T22" fmla="*/ 779 w 1948"/>
                  <a:gd name="T23" fmla="*/ 875 h 908"/>
                  <a:gd name="T24" fmla="*/ 809 w 1948"/>
                  <a:gd name="T25" fmla="*/ 870 h 908"/>
                  <a:gd name="T26" fmla="*/ 838 w 1948"/>
                  <a:gd name="T27" fmla="*/ 864 h 908"/>
                  <a:gd name="T28" fmla="*/ 868 w 1948"/>
                  <a:gd name="T29" fmla="*/ 859 h 908"/>
                  <a:gd name="T30" fmla="*/ 896 w 1948"/>
                  <a:gd name="T31" fmla="*/ 852 h 908"/>
                  <a:gd name="T32" fmla="*/ 924 w 1948"/>
                  <a:gd name="T33" fmla="*/ 846 h 908"/>
                  <a:gd name="T34" fmla="*/ 952 w 1948"/>
                  <a:gd name="T35" fmla="*/ 839 h 908"/>
                  <a:gd name="T36" fmla="*/ 981 w 1948"/>
                  <a:gd name="T37" fmla="*/ 833 h 908"/>
                  <a:gd name="T38" fmla="*/ 1034 w 1948"/>
                  <a:gd name="T39" fmla="*/ 816 h 908"/>
                  <a:gd name="T40" fmla="*/ 1086 w 1948"/>
                  <a:gd name="T41" fmla="*/ 799 h 908"/>
                  <a:gd name="T42" fmla="*/ 1138 w 1948"/>
                  <a:gd name="T43" fmla="*/ 780 h 908"/>
                  <a:gd name="T44" fmla="*/ 1190 w 1948"/>
                  <a:gd name="T45" fmla="*/ 761 h 908"/>
                  <a:gd name="T46" fmla="*/ 1239 w 1948"/>
                  <a:gd name="T47" fmla="*/ 739 h 908"/>
                  <a:gd name="T48" fmla="*/ 1263 w 1948"/>
                  <a:gd name="T49" fmla="*/ 727 h 908"/>
                  <a:gd name="T50" fmla="*/ 1275 w 1948"/>
                  <a:gd name="T51" fmla="*/ 721 h 908"/>
                  <a:gd name="T52" fmla="*/ 1288 w 1948"/>
                  <a:gd name="T53" fmla="*/ 717 h 908"/>
                  <a:gd name="T54" fmla="*/ 1335 w 1948"/>
                  <a:gd name="T55" fmla="*/ 693 h 908"/>
                  <a:gd name="T56" fmla="*/ 1382 w 1948"/>
                  <a:gd name="T57" fmla="*/ 669 h 908"/>
                  <a:gd name="T58" fmla="*/ 1425 w 1948"/>
                  <a:gd name="T59" fmla="*/ 641 h 908"/>
                  <a:gd name="T60" fmla="*/ 1468 w 1948"/>
                  <a:gd name="T61" fmla="*/ 612 h 908"/>
                  <a:gd name="T62" fmla="*/ 1478 w 1948"/>
                  <a:gd name="T63" fmla="*/ 604 h 908"/>
                  <a:gd name="T64" fmla="*/ 1488 w 1948"/>
                  <a:gd name="T65" fmla="*/ 597 h 908"/>
                  <a:gd name="T66" fmla="*/ 1510 w 1948"/>
                  <a:gd name="T67" fmla="*/ 582 h 908"/>
                  <a:gd name="T68" fmla="*/ 1520 w 1948"/>
                  <a:gd name="T69" fmla="*/ 574 h 908"/>
                  <a:gd name="T70" fmla="*/ 1530 w 1948"/>
                  <a:gd name="T71" fmla="*/ 567 h 908"/>
                  <a:gd name="T72" fmla="*/ 1552 w 1948"/>
                  <a:gd name="T73" fmla="*/ 552 h 908"/>
                  <a:gd name="T74" fmla="*/ 1571 w 1948"/>
                  <a:gd name="T75" fmla="*/ 535 h 908"/>
                  <a:gd name="T76" fmla="*/ 1581 w 1948"/>
                  <a:gd name="T77" fmla="*/ 527 h 908"/>
                  <a:gd name="T78" fmla="*/ 1592 w 1948"/>
                  <a:gd name="T79" fmla="*/ 520 h 908"/>
                  <a:gd name="T80" fmla="*/ 1630 w 1948"/>
                  <a:gd name="T81" fmla="*/ 486 h 908"/>
                  <a:gd name="T82" fmla="*/ 1638 w 1948"/>
                  <a:gd name="T83" fmla="*/ 477 h 908"/>
                  <a:gd name="T84" fmla="*/ 1648 w 1948"/>
                  <a:gd name="T85" fmla="*/ 468 h 908"/>
                  <a:gd name="T86" fmla="*/ 1667 w 1948"/>
                  <a:gd name="T87" fmla="*/ 451 h 908"/>
                  <a:gd name="T88" fmla="*/ 1704 w 1948"/>
                  <a:gd name="T89" fmla="*/ 415 h 908"/>
                  <a:gd name="T90" fmla="*/ 1738 w 1948"/>
                  <a:gd name="T91" fmla="*/ 377 h 908"/>
                  <a:gd name="T92" fmla="*/ 1772 w 1948"/>
                  <a:gd name="T93" fmla="*/ 337 h 908"/>
                  <a:gd name="T94" fmla="*/ 1804 w 1948"/>
                  <a:gd name="T95" fmla="*/ 297 h 908"/>
                  <a:gd name="T96" fmla="*/ 1835 w 1948"/>
                  <a:gd name="T97" fmla="*/ 256 h 908"/>
                  <a:gd name="T98" fmla="*/ 1864 w 1948"/>
                  <a:gd name="T99" fmla="*/ 213 h 908"/>
                  <a:gd name="T100" fmla="*/ 1893 w 1948"/>
                  <a:gd name="T101" fmla="*/ 168 h 908"/>
                  <a:gd name="T102" fmla="*/ 1920 w 1948"/>
                  <a:gd name="T103" fmla="*/ 123 h 908"/>
                  <a:gd name="T104" fmla="*/ 1934 w 1948"/>
                  <a:gd name="T105" fmla="*/ 99 h 908"/>
                  <a:gd name="T106" fmla="*/ 1948 w 1948"/>
                  <a:gd name="T107" fmla="*/ 76 h 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48" h="908">
                    <a:moveTo>
                      <a:pt x="1948" y="76"/>
                    </a:moveTo>
                    <a:lnTo>
                      <a:pt x="1948" y="0"/>
                    </a:lnTo>
                    <a:lnTo>
                      <a:pt x="0" y="0"/>
                    </a:lnTo>
                    <a:lnTo>
                      <a:pt x="0" y="908"/>
                    </a:lnTo>
                    <a:lnTo>
                      <a:pt x="502" y="908"/>
                    </a:lnTo>
                    <a:lnTo>
                      <a:pt x="533" y="905"/>
                    </a:lnTo>
                    <a:lnTo>
                      <a:pt x="566" y="902"/>
                    </a:lnTo>
                    <a:lnTo>
                      <a:pt x="628" y="896"/>
                    </a:lnTo>
                    <a:lnTo>
                      <a:pt x="689" y="889"/>
                    </a:lnTo>
                    <a:lnTo>
                      <a:pt x="719" y="884"/>
                    </a:lnTo>
                    <a:lnTo>
                      <a:pt x="750" y="881"/>
                    </a:lnTo>
                    <a:lnTo>
                      <a:pt x="779" y="875"/>
                    </a:lnTo>
                    <a:lnTo>
                      <a:pt x="809" y="870"/>
                    </a:lnTo>
                    <a:lnTo>
                      <a:pt x="838" y="864"/>
                    </a:lnTo>
                    <a:lnTo>
                      <a:pt x="868" y="859"/>
                    </a:lnTo>
                    <a:lnTo>
                      <a:pt x="896" y="852"/>
                    </a:lnTo>
                    <a:lnTo>
                      <a:pt x="924" y="846"/>
                    </a:lnTo>
                    <a:lnTo>
                      <a:pt x="952" y="839"/>
                    </a:lnTo>
                    <a:lnTo>
                      <a:pt x="981" y="833"/>
                    </a:lnTo>
                    <a:lnTo>
                      <a:pt x="1034" y="816"/>
                    </a:lnTo>
                    <a:lnTo>
                      <a:pt x="1086" y="799"/>
                    </a:lnTo>
                    <a:lnTo>
                      <a:pt x="1138" y="780"/>
                    </a:lnTo>
                    <a:lnTo>
                      <a:pt x="1190" y="761"/>
                    </a:lnTo>
                    <a:lnTo>
                      <a:pt x="1239" y="739"/>
                    </a:lnTo>
                    <a:lnTo>
                      <a:pt x="1263" y="727"/>
                    </a:lnTo>
                    <a:lnTo>
                      <a:pt x="1275" y="721"/>
                    </a:lnTo>
                    <a:lnTo>
                      <a:pt x="1288" y="717"/>
                    </a:lnTo>
                    <a:lnTo>
                      <a:pt x="1335" y="693"/>
                    </a:lnTo>
                    <a:lnTo>
                      <a:pt x="1382" y="669"/>
                    </a:lnTo>
                    <a:lnTo>
                      <a:pt x="1425" y="641"/>
                    </a:lnTo>
                    <a:lnTo>
                      <a:pt x="1468" y="612"/>
                    </a:lnTo>
                    <a:lnTo>
                      <a:pt x="1478" y="604"/>
                    </a:lnTo>
                    <a:lnTo>
                      <a:pt x="1488" y="597"/>
                    </a:lnTo>
                    <a:lnTo>
                      <a:pt x="1510" y="582"/>
                    </a:lnTo>
                    <a:lnTo>
                      <a:pt x="1520" y="574"/>
                    </a:lnTo>
                    <a:lnTo>
                      <a:pt x="1530" y="567"/>
                    </a:lnTo>
                    <a:lnTo>
                      <a:pt x="1552" y="552"/>
                    </a:lnTo>
                    <a:lnTo>
                      <a:pt x="1571" y="535"/>
                    </a:lnTo>
                    <a:lnTo>
                      <a:pt x="1581" y="527"/>
                    </a:lnTo>
                    <a:lnTo>
                      <a:pt x="1592" y="520"/>
                    </a:lnTo>
                    <a:lnTo>
                      <a:pt x="1630" y="486"/>
                    </a:lnTo>
                    <a:lnTo>
                      <a:pt x="1638" y="477"/>
                    </a:lnTo>
                    <a:lnTo>
                      <a:pt x="1648" y="468"/>
                    </a:lnTo>
                    <a:lnTo>
                      <a:pt x="1667" y="451"/>
                    </a:lnTo>
                    <a:lnTo>
                      <a:pt x="1704" y="415"/>
                    </a:lnTo>
                    <a:lnTo>
                      <a:pt x="1738" y="377"/>
                    </a:lnTo>
                    <a:lnTo>
                      <a:pt x="1772" y="337"/>
                    </a:lnTo>
                    <a:lnTo>
                      <a:pt x="1804" y="297"/>
                    </a:lnTo>
                    <a:lnTo>
                      <a:pt x="1835" y="256"/>
                    </a:lnTo>
                    <a:lnTo>
                      <a:pt x="1864" y="213"/>
                    </a:lnTo>
                    <a:lnTo>
                      <a:pt x="1893" y="168"/>
                    </a:lnTo>
                    <a:lnTo>
                      <a:pt x="1920" y="123"/>
                    </a:lnTo>
                    <a:lnTo>
                      <a:pt x="1934" y="99"/>
                    </a:lnTo>
                    <a:lnTo>
                      <a:pt x="1948" y="76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4" name="Freeform 482"/>
              <p:cNvSpPr>
                <a:spLocks/>
              </p:cNvSpPr>
              <p:nvPr/>
            </p:nvSpPr>
            <p:spPr bwMode="auto">
              <a:xfrm>
                <a:off x="3591" y="3024"/>
                <a:ext cx="482" cy="278"/>
              </a:xfrm>
              <a:custGeom>
                <a:avLst/>
                <a:gdLst>
                  <a:gd name="T0" fmla="*/ 1446 w 1446"/>
                  <a:gd name="T1" fmla="*/ 832 h 832"/>
                  <a:gd name="T2" fmla="*/ 1446 w 1446"/>
                  <a:gd name="T3" fmla="*/ 0 h 832"/>
                  <a:gd name="T4" fmla="*/ 1432 w 1446"/>
                  <a:gd name="T5" fmla="*/ 23 h 832"/>
                  <a:gd name="T6" fmla="*/ 1418 w 1446"/>
                  <a:gd name="T7" fmla="*/ 47 h 832"/>
                  <a:gd name="T8" fmla="*/ 1391 w 1446"/>
                  <a:gd name="T9" fmla="*/ 92 h 832"/>
                  <a:gd name="T10" fmla="*/ 1362 w 1446"/>
                  <a:gd name="T11" fmla="*/ 137 h 832"/>
                  <a:gd name="T12" fmla="*/ 1333 w 1446"/>
                  <a:gd name="T13" fmla="*/ 180 h 832"/>
                  <a:gd name="T14" fmla="*/ 1302 w 1446"/>
                  <a:gd name="T15" fmla="*/ 221 h 832"/>
                  <a:gd name="T16" fmla="*/ 1270 w 1446"/>
                  <a:gd name="T17" fmla="*/ 261 h 832"/>
                  <a:gd name="T18" fmla="*/ 1236 w 1446"/>
                  <a:gd name="T19" fmla="*/ 301 h 832"/>
                  <a:gd name="T20" fmla="*/ 1202 w 1446"/>
                  <a:gd name="T21" fmla="*/ 339 h 832"/>
                  <a:gd name="T22" fmla="*/ 1165 w 1446"/>
                  <a:gd name="T23" fmla="*/ 375 h 832"/>
                  <a:gd name="T24" fmla="*/ 1146 w 1446"/>
                  <a:gd name="T25" fmla="*/ 392 h 832"/>
                  <a:gd name="T26" fmla="*/ 1136 w 1446"/>
                  <a:gd name="T27" fmla="*/ 401 h 832"/>
                  <a:gd name="T28" fmla="*/ 1128 w 1446"/>
                  <a:gd name="T29" fmla="*/ 410 h 832"/>
                  <a:gd name="T30" fmla="*/ 1090 w 1446"/>
                  <a:gd name="T31" fmla="*/ 444 h 832"/>
                  <a:gd name="T32" fmla="*/ 1079 w 1446"/>
                  <a:gd name="T33" fmla="*/ 451 h 832"/>
                  <a:gd name="T34" fmla="*/ 1069 w 1446"/>
                  <a:gd name="T35" fmla="*/ 459 h 832"/>
                  <a:gd name="T36" fmla="*/ 1050 w 1446"/>
                  <a:gd name="T37" fmla="*/ 476 h 832"/>
                  <a:gd name="T38" fmla="*/ 1028 w 1446"/>
                  <a:gd name="T39" fmla="*/ 491 h 832"/>
                  <a:gd name="T40" fmla="*/ 1018 w 1446"/>
                  <a:gd name="T41" fmla="*/ 498 h 832"/>
                  <a:gd name="T42" fmla="*/ 1008 w 1446"/>
                  <a:gd name="T43" fmla="*/ 506 h 832"/>
                  <a:gd name="T44" fmla="*/ 986 w 1446"/>
                  <a:gd name="T45" fmla="*/ 521 h 832"/>
                  <a:gd name="T46" fmla="*/ 976 w 1446"/>
                  <a:gd name="T47" fmla="*/ 528 h 832"/>
                  <a:gd name="T48" fmla="*/ 966 w 1446"/>
                  <a:gd name="T49" fmla="*/ 536 h 832"/>
                  <a:gd name="T50" fmla="*/ 923 w 1446"/>
                  <a:gd name="T51" fmla="*/ 565 h 832"/>
                  <a:gd name="T52" fmla="*/ 880 w 1446"/>
                  <a:gd name="T53" fmla="*/ 593 h 832"/>
                  <a:gd name="T54" fmla="*/ 833 w 1446"/>
                  <a:gd name="T55" fmla="*/ 617 h 832"/>
                  <a:gd name="T56" fmla="*/ 786 w 1446"/>
                  <a:gd name="T57" fmla="*/ 641 h 832"/>
                  <a:gd name="T58" fmla="*/ 773 w 1446"/>
                  <a:gd name="T59" fmla="*/ 645 h 832"/>
                  <a:gd name="T60" fmla="*/ 761 w 1446"/>
                  <a:gd name="T61" fmla="*/ 651 h 832"/>
                  <a:gd name="T62" fmla="*/ 737 w 1446"/>
                  <a:gd name="T63" fmla="*/ 663 h 832"/>
                  <a:gd name="T64" fmla="*/ 688 w 1446"/>
                  <a:gd name="T65" fmla="*/ 685 h 832"/>
                  <a:gd name="T66" fmla="*/ 636 w 1446"/>
                  <a:gd name="T67" fmla="*/ 704 h 832"/>
                  <a:gd name="T68" fmla="*/ 584 w 1446"/>
                  <a:gd name="T69" fmla="*/ 723 h 832"/>
                  <a:gd name="T70" fmla="*/ 532 w 1446"/>
                  <a:gd name="T71" fmla="*/ 740 h 832"/>
                  <a:gd name="T72" fmla="*/ 479 w 1446"/>
                  <a:gd name="T73" fmla="*/ 757 h 832"/>
                  <a:gd name="T74" fmla="*/ 450 w 1446"/>
                  <a:gd name="T75" fmla="*/ 763 h 832"/>
                  <a:gd name="T76" fmla="*/ 422 w 1446"/>
                  <a:gd name="T77" fmla="*/ 770 h 832"/>
                  <a:gd name="T78" fmla="*/ 394 w 1446"/>
                  <a:gd name="T79" fmla="*/ 776 h 832"/>
                  <a:gd name="T80" fmla="*/ 366 w 1446"/>
                  <a:gd name="T81" fmla="*/ 783 h 832"/>
                  <a:gd name="T82" fmla="*/ 336 w 1446"/>
                  <a:gd name="T83" fmla="*/ 788 h 832"/>
                  <a:gd name="T84" fmla="*/ 307 w 1446"/>
                  <a:gd name="T85" fmla="*/ 794 h 832"/>
                  <a:gd name="T86" fmla="*/ 277 w 1446"/>
                  <a:gd name="T87" fmla="*/ 799 h 832"/>
                  <a:gd name="T88" fmla="*/ 248 w 1446"/>
                  <a:gd name="T89" fmla="*/ 805 h 832"/>
                  <a:gd name="T90" fmla="*/ 217 w 1446"/>
                  <a:gd name="T91" fmla="*/ 808 h 832"/>
                  <a:gd name="T92" fmla="*/ 187 w 1446"/>
                  <a:gd name="T93" fmla="*/ 813 h 832"/>
                  <a:gd name="T94" fmla="*/ 126 w 1446"/>
                  <a:gd name="T95" fmla="*/ 820 h 832"/>
                  <a:gd name="T96" fmla="*/ 64 w 1446"/>
                  <a:gd name="T97" fmla="*/ 826 h 832"/>
                  <a:gd name="T98" fmla="*/ 31 w 1446"/>
                  <a:gd name="T99" fmla="*/ 829 h 832"/>
                  <a:gd name="T100" fmla="*/ 0 w 1446"/>
                  <a:gd name="T101" fmla="*/ 832 h 832"/>
                  <a:gd name="T102" fmla="*/ 1446 w 1446"/>
                  <a:gd name="T103" fmla="*/ 832 h 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46" h="832">
                    <a:moveTo>
                      <a:pt x="1446" y="832"/>
                    </a:moveTo>
                    <a:lnTo>
                      <a:pt x="1446" y="0"/>
                    </a:lnTo>
                    <a:lnTo>
                      <a:pt x="1432" y="23"/>
                    </a:lnTo>
                    <a:lnTo>
                      <a:pt x="1418" y="47"/>
                    </a:lnTo>
                    <a:lnTo>
                      <a:pt x="1391" y="92"/>
                    </a:lnTo>
                    <a:lnTo>
                      <a:pt x="1362" y="137"/>
                    </a:lnTo>
                    <a:lnTo>
                      <a:pt x="1333" y="180"/>
                    </a:lnTo>
                    <a:lnTo>
                      <a:pt x="1302" y="221"/>
                    </a:lnTo>
                    <a:lnTo>
                      <a:pt x="1270" y="261"/>
                    </a:lnTo>
                    <a:lnTo>
                      <a:pt x="1236" y="301"/>
                    </a:lnTo>
                    <a:lnTo>
                      <a:pt x="1202" y="339"/>
                    </a:lnTo>
                    <a:lnTo>
                      <a:pt x="1165" y="375"/>
                    </a:lnTo>
                    <a:lnTo>
                      <a:pt x="1146" y="392"/>
                    </a:lnTo>
                    <a:lnTo>
                      <a:pt x="1136" y="401"/>
                    </a:lnTo>
                    <a:lnTo>
                      <a:pt x="1128" y="410"/>
                    </a:lnTo>
                    <a:lnTo>
                      <a:pt x="1090" y="444"/>
                    </a:lnTo>
                    <a:lnTo>
                      <a:pt x="1079" y="451"/>
                    </a:lnTo>
                    <a:lnTo>
                      <a:pt x="1069" y="459"/>
                    </a:lnTo>
                    <a:lnTo>
                      <a:pt x="1050" y="476"/>
                    </a:lnTo>
                    <a:lnTo>
                      <a:pt x="1028" y="491"/>
                    </a:lnTo>
                    <a:lnTo>
                      <a:pt x="1018" y="498"/>
                    </a:lnTo>
                    <a:lnTo>
                      <a:pt x="1008" y="506"/>
                    </a:lnTo>
                    <a:lnTo>
                      <a:pt x="986" y="521"/>
                    </a:lnTo>
                    <a:lnTo>
                      <a:pt x="976" y="528"/>
                    </a:lnTo>
                    <a:lnTo>
                      <a:pt x="966" y="536"/>
                    </a:lnTo>
                    <a:lnTo>
                      <a:pt x="923" y="565"/>
                    </a:lnTo>
                    <a:lnTo>
                      <a:pt x="880" y="593"/>
                    </a:lnTo>
                    <a:lnTo>
                      <a:pt x="833" y="617"/>
                    </a:lnTo>
                    <a:lnTo>
                      <a:pt x="786" y="641"/>
                    </a:lnTo>
                    <a:lnTo>
                      <a:pt x="773" y="645"/>
                    </a:lnTo>
                    <a:lnTo>
                      <a:pt x="761" y="651"/>
                    </a:lnTo>
                    <a:lnTo>
                      <a:pt x="737" y="663"/>
                    </a:lnTo>
                    <a:lnTo>
                      <a:pt x="688" y="685"/>
                    </a:lnTo>
                    <a:lnTo>
                      <a:pt x="636" y="704"/>
                    </a:lnTo>
                    <a:lnTo>
                      <a:pt x="584" y="723"/>
                    </a:lnTo>
                    <a:lnTo>
                      <a:pt x="532" y="740"/>
                    </a:lnTo>
                    <a:lnTo>
                      <a:pt x="479" y="757"/>
                    </a:lnTo>
                    <a:lnTo>
                      <a:pt x="450" y="763"/>
                    </a:lnTo>
                    <a:lnTo>
                      <a:pt x="422" y="770"/>
                    </a:lnTo>
                    <a:lnTo>
                      <a:pt x="394" y="776"/>
                    </a:lnTo>
                    <a:lnTo>
                      <a:pt x="366" y="783"/>
                    </a:lnTo>
                    <a:lnTo>
                      <a:pt x="336" y="788"/>
                    </a:lnTo>
                    <a:lnTo>
                      <a:pt x="307" y="794"/>
                    </a:lnTo>
                    <a:lnTo>
                      <a:pt x="277" y="799"/>
                    </a:lnTo>
                    <a:lnTo>
                      <a:pt x="248" y="805"/>
                    </a:lnTo>
                    <a:lnTo>
                      <a:pt x="217" y="808"/>
                    </a:lnTo>
                    <a:lnTo>
                      <a:pt x="187" y="813"/>
                    </a:lnTo>
                    <a:lnTo>
                      <a:pt x="126" y="820"/>
                    </a:lnTo>
                    <a:lnTo>
                      <a:pt x="64" y="826"/>
                    </a:lnTo>
                    <a:lnTo>
                      <a:pt x="31" y="829"/>
                    </a:lnTo>
                    <a:lnTo>
                      <a:pt x="0" y="832"/>
                    </a:lnTo>
                    <a:lnTo>
                      <a:pt x="1446" y="832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5" name="Freeform 483"/>
              <p:cNvSpPr>
                <a:spLocks/>
              </p:cNvSpPr>
              <p:nvPr/>
            </p:nvSpPr>
            <p:spPr bwMode="auto">
              <a:xfrm>
                <a:off x="3424" y="2999"/>
                <a:ext cx="649" cy="303"/>
              </a:xfrm>
              <a:custGeom>
                <a:avLst/>
                <a:gdLst>
                  <a:gd name="T0" fmla="*/ 1948 w 1948"/>
                  <a:gd name="T1" fmla="*/ 0 h 908"/>
                  <a:gd name="T2" fmla="*/ 0 w 1948"/>
                  <a:gd name="T3" fmla="*/ 0 h 908"/>
                  <a:gd name="T4" fmla="*/ 0 w 1948"/>
                  <a:gd name="T5" fmla="*/ 908 h 908"/>
                  <a:gd name="T6" fmla="*/ 502 w 1948"/>
                  <a:gd name="T7" fmla="*/ 908 h 908"/>
                  <a:gd name="T8" fmla="*/ 1948 w 1948"/>
                  <a:gd name="T9" fmla="*/ 908 h 908"/>
                  <a:gd name="T10" fmla="*/ 1948 w 1948"/>
                  <a:gd name="T11" fmla="*/ 76 h 908"/>
                  <a:gd name="T12" fmla="*/ 1948 w 1948"/>
                  <a:gd name="T13" fmla="*/ 0 h 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48" h="908">
                    <a:moveTo>
                      <a:pt x="1948" y="0"/>
                    </a:moveTo>
                    <a:lnTo>
                      <a:pt x="0" y="0"/>
                    </a:lnTo>
                    <a:lnTo>
                      <a:pt x="0" y="908"/>
                    </a:lnTo>
                    <a:lnTo>
                      <a:pt x="502" y="908"/>
                    </a:lnTo>
                    <a:lnTo>
                      <a:pt x="1948" y="908"/>
                    </a:lnTo>
                    <a:lnTo>
                      <a:pt x="1948" y="76"/>
                    </a:lnTo>
                    <a:lnTo>
                      <a:pt x="194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6" name="Freeform 484"/>
              <p:cNvSpPr>
                <a:spLocks/>
              </p:cNvSpPr>
              <p:nvPr/>
            </p:nvSpPr>
            <p:spPr bwMode="auto">
              <a:xfrm>
                <a:off x="3469" y="3110"/>
                <a:ext cx="452" cy="21"/>
              </a:xfrm>
              <a:custGeom>
                <a:avLst/>
                <a:gdLst>
                  <a:gd name="T0" fmla="*/ 1357 w 1357"/>
                  <a:gd name="T1" fmla="*/ 33 h 62"/>
                  <a:gd name="T2" fmla="*/ 1357 w 1357"/>
                  <a:gd name="T3" fmla="*/ 13 h 62"/>
                  <a:gd name="T4" fmla="*/ 902 w 1357"/>
                  <a:gd name="T5" fmla="*/ 0 h 62"/>
                  <a:gd name="T6" fmla="*/ 205 w 1357"/>
                  <a:gd name="T7" fmla="*/ 24 h 62"/>
                  <a:gd name="T8" fmla="*/ 7 w 1357"/>
                  <a:gd name="T9" fmla="*/ 42 h 62"/>
                  <a:gd name="T10" fmla="*/ 2 w 1357"/>
                  <a:gd name="T11" fmla="*/ 43 h 62"/>
                  <a:gd name="T12" fmla="*/ 0 w 1357"/>
                  <a:gd name="T13" fmla="*/ 43 h 62"/>
                  <a:gd name="T14" fmla="*/ 2 w 1357"/>
                  <a:gd name="T15" fmla="*/ 62 h 62"/>
                  <a:gd name="T16" fmla="*/ 5 w 1357"/>
                  <a:gd name="T17" fmla="*/ 62 h 62"/>
                  <a:gd name="T18" fmla="*/ 11 w 1357"/>
                  <a:gd name="T19" fmla="*/ 62 h 62"/>
                  <a:gd name="T20" fmla="*/ 20 w 1357"/>
                  <a:gd name="T21" fmla="*/ 62 h 62"/>
                  <a:gd name="T22" fmla="*/ 282 w 1357"/>
                  <a:gd name="T23" fmla="*/ 39 h 62"/>
                  <a:gd name="T24" fmla="*/ 1027 w 1357"/>
                  <a:gd name="T25" fmla="*/ 21 h 62"/>
                  <a:gd name="T26" fmla="*/ 1357 w 1357"/>
                  <a:gd name="T27" fmla="*/ 3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57" h="62">
                    <a:moveTo>
                      <a:pt x="1357" y="33"/>
                    </a:moveTo>
                    <a:lnTo>
                      <a:pt x="1357" y="13"/>
                    </a:lnTo>
                    <a:lnTo>
                      <a:pt x="902" y="0"/>
                    </a:lnTo>
                    <a:lnTo>
                      <a:pt x="205" y="24"/>
                    </a:lnTo>
                    <a:lnTo>
                      <a:pt x="7" y="42"/>
                    </a:lnTo>
                    <a:lnTo>
                      <a:pt x="2" y="43"/>
                    </a:lnTo>
                    <a:lnTo>
                      <a:pt x="0" y="43"/>
                    </a:lnTo>
                    <a:lnTo>
                      <a:pt x="2" y="62"/>
                    </a:lnTo>
                    <a:lnTo>
                      <a:pt x="5" y="62"/>
                    </a:lnTo>
                    <a:lnTo>
                      <a:pt x="11" y="62"/>
                    </a:lnTo>
                    <a:lnTo>
                      <a:pt x="20" y="62"/>
                    </a:lnTo>
                    <a:lnTo>
                      <a:pt x="282" y="39"/>
                    </a:lnTo>
                    <a:lnTo>
                      <a:pt x="1027" y="21"/>
                    </a:lnTo>
                    <a:lnTo>
                      <a:pt x="1357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7" name="Freeform 485"/>
              <p:cNvSpPr>
                <a:spLocks/>
              </p:cNvSpPr>
              <p:nvPr/>
            </p:nvSpPr>
            <p:spPr bwMode="auto">
              <a:xfrm>
                <a:off x="3474" y="3175"/>
                <a:ext cx="447" cy="20"/>
              </a:xfrm>
              <a:custGeom>
                <a:avLst/>
                <a:gdLst>
                  <a:gd name="T0" fmla="*/ 1336 w 1339"/>
                  <a:gd name="T1" fmla="*/ 28 h 60"/>
                  <a:gd name="T2" fmla="*/ 1339 w 1339"/>
                  <a:gd name="T3" fmla="*/ 6 h 60"/>
                  <a:gd name="T4" fmla="*/ 844 w 1339"/>
                  <a:gd name="T5" fmla="*/ 0 h 60"/>
                  <a:gd name="T6" fmla="*/ 468 w 1339"/>
                  <a:gd name="T7" fmla="*/ 11 h 60"/>
                  <a:gd name="T8" fmla="*/ 36 w 1339"/>
                  <a:gd name="T9" fmla="*/ 39 h 60"/>
                  <a:gd name="T10" fmla="*/ 21 w 1339"/>
                  <a:gd name="T11" fmla="*/ 40 h 60"/>
                  <a:gd name="T12" fmla="*/ 9 w 1339"/>
                  <a:gd name="T13" fmla="*/ 40 h 60"/>
                  <a:gd name="T14" fmla="*/ 1 w 1339"/>
                  <a:gd name="T15" fmla="*/ 41 h 60"/>
                  <a:gd name="T16" fmla="*/ 0 w 1339"/>
                  <a:gd name="T17" fmla="*/ 41 h 60"/>
                  <a:gd name="T18" fmla="*/ 1 w 1339"/>
                  <a:gd name="T19" fmla="*/ 60 h 60"/>
                  <a:gd name="T20" fmla="*/ 4 w 1339"/>
                  <a:gd name="T21" fmla="*/ 60 h 60"/>
                  <a:gd name="T22" fmla="*/ 10 w 1339"/>
                  <a:gd name="T23" fmla="*/ 59 h 60"/>
                  <a:gd name="T24" fmla="*/ 24 w 1339"/>
                  <a:gd name="T25" fmla="*/ 59 h 60"/>
                  <a:gd name="T26" fmla="*/ 327 w 1339"/>
                  <a:gd name="T27" fmla="*/ 39 h 60"/>
                  <a:gd name="T28" fmla="*/ 844 w 1339"/>
                  <a:gd name="T29" fmla="*/ 20 h 60"/>
                  <a:gd name="T30" fmla="*/ 1336 w 1339"/>
                  <a:gd name="T31" fmla="*/ 2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39" h="60">
                    <a:moveTo>
                      <a:pt x="1336" y="28"/>
                    </a:moveTo>
                    <a:lnTo>
                      <a:pt x="1339" y="6"/>
                    </a:lnTo>
                    <a:lnTo>
                      <a:pt x="844" y="0"/>
                    </a:lnTo>
                    <a:lnTo>
                      <a:pt x="468" y="11"/>
                    </a:lnTo>
                    <a:lnTo>
                      <a:pt x="36" y="39"/>
                    </a:lnTo>
                    <a:lnTo>
                      <a:pt x="21" y="40"/>
                    </a:lnTo>
                    <a:lnTo>
                      <a:pt x="9" y="40"/>
                    </a:lnTo>
                    <a:lnTo>
                      <a:pt x="1" y="41"/>
                    </a:lnTo>
                    <a:lnTo>
                      <a:pt x="0" y="41"/>
                    </a:lnTo>
                    <a:lnTo>
                      <a:pt x="1" y="60"/>
                    </a:lnTo>
                    <a:lnTo>
                      <a:pt x="4" y="60"/>
                    </a:lnTo>
                    <a:lnTo>
                      <a:pt x="10" y="59"/>
                    </a:lnTo>
                    <a:lnTo>
                      <a:pt x="24" y="59"/>
                    </a:lnTo>
                    <a:lnTo>
                      <a:pt x="327" y="39"/>
                    </a:lnTo>
                    <a:lnTo>
                      <a:pt x="844" y="20"/>
                    </a:lnTo>
                    <a:lnTo>
                      <a:pt x="1336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8" name="Freeform 486"/>
              <p:cNvSpPr>
                <a:spLocks/>
              </p:cNvSpPr>
              <p:nvPr/>
            </p:nvSpPr>
            <p:spPr bwMode="auto">
              <a:xfrm>
                <a:off x="3444" y="3029"/>
                <a:ext cx="90" cy="18"/>
              </a:xfrm>
              <a:custGeom>
                <a:avLst/>
                <a:gdLst>
                  <a:gd name="T0" fmla="*/ 272 w 272"/>
                  <a:gd name="T1" fmla="*/ 41 h 55"/>
                  <a:gd name="T2" fmla="*/ 272 w 272"/>
                  <a:gd name="T3" fmla="*/ 0 h 55"/>
                  <a:gd name="T4" fmla="*/ 8 w 272"/>
                  <a:gd name="T5" fmla="*/ 13 h 55"/>
                  <a:gd name="T6" fmla="*/ 3 w 272"/>
                  <a:gd name="T7" fmla="*/ 16 h 55"/>
                  <a:gd name="T8" fmla="*/ 0 w 272"/>
                  <a:gd name="T9" fmla="*/ 16 h 55"/>
                  <a:gd name="T10" fmla="*/ 5 w 272"/>
                  <a:gd name="T11" fmla="*/ 55 h 55"/>
                  <a:gd name="T12" fmla="*/ 6 w 272"/>
                  <a:gd name="T13" fmla="*/ 55 h 55"/>
                  <a:gd name="T14" fmla="*/ 12 w 272"/>
                  <a:gd name="T15" fmla="*/ 54 h 55"/>
                  <a:gd name="T16" fmla="*/ 20 w 272"/>
                  <a:gd name="T17" fmla="*/ 54 h 55"/>
                  <a:gd name="T18" fmla="*/ 272 w 272"/>
                  <a:gd name="T19" fmla="*/ 4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2" h="55">
                    <a:moveTo>
                      <a:pt x="272" y="41"/>
                    </a:moveTo>
                    <a:lnTo>
                      <a:pt x="272" y="0"/>
                    </a:lnTo>
                    <a:lnTo>
                      <a:pt x="8" y="13"/>
                    </a:lnTo>
                    <a:lnTo>
                      <a:pt x="3" y="16"/>
                    </a:lnTo>
                    <a:lnTo>
                      <a:pt x="0" y="16"/>
                    </a:lnTo>
                    <a:lnTo>
                      <a:pt x="5" y="55"/>
                    </a:lnTo>
                    <a:lnTo>
                      <a:pt x="6" y="55"/>
                    </a:lnTo>
                    <a:lnTo>
                      <a:pt x="12" y="54"/>
                    </a:lnTo>
                    <a:lnTo>
                      <a:pt x="20" y="54"/>
                    </a:lnTo>
                    <a:lnTo>
                      <a:pt x="272" y="4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9" name="Freeform 487"/>
              <p:cNvSpPr>
                <a:spLocks/>
              </p:cNvSpPr>
              <p:nvPr/>
            </p:nvSpPr>
            <p:spPr bwMode="auto">
              <a:xfrm>
                <a:off x="3445" y="3049"/>
                <a:ext cx="90" cy="18"/>
              </a:xfrm>
              <a:custGeom>
                <a:avLst/>
                <a:gdLst>
                  <a:gd name="T0" fmla="*/ 2 w 271"/>
                  <a:gd name="T1" fmla="*/ 16 h 54"/>
                  <a:gd name="T2" fmla="*/ 0 w 271"/>
                  <a:gd name="T3" fmla="*/ 16 h 54"/>
                  <a:gd name="T4" fmla="*/ 4 w 271"/>
                  <a:gd name="T5" fmla="*/ 54 h 54"/>
                  <a:gd name="T6" fmla="*/ 6 w 271"/>
                  <a:gd name="T7" fmla="*/ 54 h 54"/>
                  <a:gd name="T8" fmla="*/ 11 w 271"/>
                  <a:gd name="T9" fmla="*/ 54 h 54"/>
                  <a:gd name="T10" fmla="*/ 19 w 271"/>
                  <a:gd name="T11" fmla="*/ 54 h 54"/>
                  <a:gd name="T12" fmla="*/ 30 w 271"/>
                  <a:gd name="T13" fmla="*/ 52 h 54"/>
                  <a:gd name="T14" fmla="*/ 270 w 271"/>
                  <a:gd name="T15" fmla="*/ 41 h 54"/>
                  <a:gd name="T16" fmla="*/ 271 w 271"/>
                  <a:gd name="T17" fmla="*/ 0 h 54"/>
                  <a:gd name="T18" fmla="*/ 158 w 271"/>
                  <a:gd name="T19" fmla="*/ 1 h 54"/>
                  <a:gd name="T20" fmla="*/ 16 w 271"/>
                  <a:gd name="T21" fmla="*/ 13 h 54"/>
                  <a:gd name="T22" fmla="*/ 8 w 271"/>
                  <a:gd name="T23" fmla="*/ 13 h 54"/>
                  <a:gd name="T24" fmla="*/ 2 w 271"/>
                  <a:gd name="T25" fmla="*/ 1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1" h="54">
                    <a:moveTo>
                      <a:pt x="2" y="16"/>
                    </a:moveTo>
                    <a:lnTo>
                      <a:pt x="0" y="16"/>
                    </a:lnTo>
                    <a:lnTo>
                      <a:pt x="4" y="54"/>
                    </a:lnTo>
                    <a:lnTo>
                      <a:pt x="6" y="54"/>
                    </a:lnTo>
                    <a:lnTo>
                      <a:pt x="11" y="54"/>
                    </a:lnTo>
                    <a:lnTo>
                      <a:pt x="19" y="54"/>
                    </a:lnTo>
                    <a:lnTo>
                      <a:pt x="30" y="52"/>
                    </a:lnTo>
                    <a:lnTo>
                      <a:pt x="270" y="41"/>
                    </a:lnTo>
                    <a:lnTo>
                      <a:pt x="271" y="0"/>
                    </a:lnTo>
                    <a:lnTo>
                      <a:pt x="158" y="1"/>
                    </a:lnTo>
                    <a:lnTo>
                      <a:pt x="16" y="13"/>
                    </a:lnTo>
                    <a:lnTo>
                      <a:pt x="8" y="13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0" name="Freeform 488"/>
              <p:cNvSpPr>
                <a:spLocks/>
              </p:cNvSpPr>
              <p:nvPr/>
            </p:nvSpPr>
            <p:spPr bwMode="auto">
              <a:xfrm>
                <a:off x="3445" y="3068"/>
                <a:ext cx="69" cy="18"/>
              </a:xfrm>
              <a:custGeom>
                <a:avLst/>
                <a:gdLst>
                  <a:gd name="T0" fmla="*/ 4 w 208"/>
                  <a:gd name="T1" fmla="*/ 14 h 55"/>
                  <a:gd name="T2" fmla="*/ 0 w 208"/>
                  <a:gd name="T3" fmla="*/ 14 h 55"/>
                  <a:gd name="T4" fmla="*/ 6 w 208"/>
                  <a:gd name="T5" fmla="*/ 55 h 55"/>
                  <a:gd name="T6" fmla="*/ 10 w 208"/>
                  <a:gd name="T7" fmla="*/ 55 h 55"/>
                  <a:gd name="T8" fmla="*/ 208 w 208"/>
                  <a:gd name="T9" fmla="*/ 39 h 55"/>
                  <a:gd name="T10" fmla="*/ 208 w 208"/>
                  <a:gd name="T11" fmla="*/ 0 h 55"/>
                  <a:gd name="T12" fmla="*/ 35 w 208"/>
                  <a:gd name="T13" fmla="*/ 10 h 55"/>
                  <a:gd name="T14" fmla="*/ 4 w 208"/>
                  <a:gd name="T15" fmla="*/ 1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8" h="55">
                    <a:moveTo>
                      <a:pt x="4" y="14"/>
                    </a:moveTo>
                    <a:lnTo>
                      <a:pt x="0" y="14"/>
                    </a:lnTo>
                    <a:lnTo>
                      <a:pt x="6" y="55"/>
                    </a:lnTo>
                    <a:lnTo>
                      <a:pt x="10" y="55"/>
                    </a:lnTo>
                    <a:lnTo>
                      <a:pt x="208" y="39"/>
                    </a:lnTo>
                    <a:lnTo>
                      <a:pt x="208" y="0"/>
                    </a:lnTo>
                    <a:lnTo>
                      <a:pt x="35" y="10"/>
                    </a:lnTo>
                    <a:lnTo>
                      <a:pt x="4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" name="Freeform 489"/>
              <p:cNvSpPr>
                <a:spLocks/>
              </p:cNvSpPr>
              <p:nvPr/>
            </p:nvSpPr>
            <p:spPr bwMode="auto">
              <a:xfrm>
                <a:off x="3463" y="3263"/>
                <a:ext cx="110" cy="9"/>
              </a:xfrm>
              <a:custGeom>
                <a:avLst/>
                <a:gdLst>
                  <a:gd name="T0" fmla="*/ 0 w 331"/>
                  <a:gd name="T1" fmla="*/ 11 h 27"/>
                  <a:gd name="T2" fmla="*/ 1 w 331"/>
                  <a:gd name="T3" fmla="*/ 27 h 27"/>
                  <a:gd name="T4" fmla="*/ 331 w 331"/>
                  <a:gd name="T5" fmla="*/ 15 h 27"/>
                  <a:gd name="T6" fmla="*/ 331 w 331"/>
                  <a:gd name="T7" fmla="*/ 0 h 27"/>
                  <a:gd name="T8" fmla="*/ 0 w 331"/>
                  <a:gd name="T9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1" h="27">
                    <a:moveTo>
                      <a:pt x="0" y="11"/>
                    </a:moveTo>
                    <a:lnTo>
                      <a:pt x="1" y="27"/>
                    </a:lnTo>
                    <a:lnTo>
                      <a:pt x="331" y="15"/>
                    </a:lnTo>
                    <a:lnTo>
                      <a:pt x="331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" name="Freeform 490"/>
              <p:cNvSpPr>
                <a:spLocks/>
              </p:cNvSpPr>
              <p:nvPr/>
            </p:nvSpPr>
            <p:spPr bwMode="auto">
              <a:xfrm>
                <a:off x="3844" y="3257"/>
                <a:ext cx="203" cy="10"/>
              </a:xfrm>
              <a:custGeom>
                <a:avLst/>
                <a:gdLst>
                  <a:gd name="T0" fmla="*/ 606 w 609"/>
                  <a:gd name="T1" fmla="*/ 31 h 31"/>
                  <a:gd name="T2" fmla="*/ 609 w 609"/>
                  <a:gd name="T3" fmla="*/ 12 h 31"/>
                  <a:gd name="T4" fmla="*/ 322 w 609"/>
                  <a:gd name="T5" fmla="*/ 0 h 31"/>
                  <a:gd name="T6" fmla="*/ 20 w 609"/>
                  <a:gd name="T7" fmla="*/ 2 h 31"/>
                  <a:gd name="T8" fmla="*/ 6 w 609"/>
                  <a:gd name="T9" fmla="*/ 5 h 31"/>
                  <a:gd name="T10" fmla="*/ 0 w 609"/>
                  <a:gd name="T11" fmla="*/ 5 h 31"/>
                  <a:gd name="T12" fmla="*/ 3 w 609"/>
                  <a:gd name="T13" fmla="*/ 24 h 31"/>
                  <a:gd name="T14" fmla="*/ 180 w 609"/>
                  <a:gd name="T15" fmla="*/ 21 h 31"/>
                  <a:gd name="T16" fmla="*/ 606 w 609"/>
                  <a:gd name="T1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9" h="31">
                    <a:moveTo>
                      <a:pt x="606" y="31"/>
                    </a:moveTo>
                    <a:lnTo>
                      <a:pt x="609" y="12"/>
                    </a:lnTo>
                    <a:lnTo>
                      <a:pt x="322" y="0"/>
                    </a:lnTo>
                    <a:lnTo>
                      <a:pt x="20" y="2"/>
                    </a:lnTo>
                    <a:lnTo>
                      <a:pt x="6" y="5"/>
                    </a:lnTo>
                    <a:lnTo>
                      <a:pt x="0" y="5"/>
                    </a:lnTo>
                    <a:lnTo>
                      <a:pt x="3" y="24"/>
                    </a:lnTo>
                    <a:lnTo>
                      <a:pt x="180" y="21"/>
                    </a:lnTo>
                    <a:lnTo>
                      <a:pt x="606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" name="Freeform 491"/>
              <p:cNvSpPr>
                <a:spLocks/>
              </p:cNvSpPr>
              <p:nvPr/>
            </p:nvSpPr>
            <p:spPr bwMode="auto">
              <a:xfrm>
                <a:off x="3861" y="3051"/>
                <a:ext cx="160" cy="13"/>
              </a:xfrm>
              <a:custGeom>
                <a:avLst/>
                <a:gdLst>
                  <a:gd name="T0" fmla="*/ 0 w 478"/>
                  <a:gd name="T1" fmla="*/ 0 h 39"/>
                  <a:gd name="T2" fmla="*/ 0 w 478"/>
                  <a:gd name="T3" fmla="*/ 19 h 39"/>
                  <a:gd name="T4" fmla="*/ 431 w 478"/>
                  <a:gd name="T5" fmla="*/ 34 h 39"/>
                  <a:gd name="T6" fmla="*/ 472 w 478"/>
                  <a:gd name="T7" fmla="*/ 39 h 39"/>
                  <a:gd name="T8" fmla="*/ 478 w 478"/>
                  <a:gd name="T9" fmla="*/ 19 h 39"/>
                  <a:gd name="T10" fmla="*/ 436 w 478"/>
                  <a:gd name="T11" fmla="*/ 13 h 39"/>
                  <a:gd name="T12" fmla="*/ 0 w 478"/>
                  <a:gd name="T13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9">
                    <a:moveTo>
                      <a:pt x="0" y="0"/>
                    </a:moveTo>
                    <a:lnTo>
                      <a:pt x="0" y="19"/>
                    </a:lnTo>
                    <a:lnTo>
                      <a:pt x="431" y="34"/>
                    </a:lnTo>
                    <a:lnTo>
                      <a:pt x="472" y="39"/>
                    </a:lnTo>
                    <a:lnTo>
                      <a:pt x="478" y="19"/>
                    </a:lnTo>
                    <a:lnTo>
                      <a:pt x="436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" name="Freeform 492"/>
              <p:cNvSpPr>
                <a:spLocks/>
              </p:cNvSpPr>
              <p:nvPr/>
            </p:nvSpPr>
            <p:spPr bwMode="auto">
              <a:xfrm>
                <a:off x="3535" y="3069"/>
                <a:ext cx="40" cy="50"/>
              </a:xfrm>
              <a:custGeom>
                <a:avLst/>
                <a:gdLst>
                  <a:gd name="T0" fmla="*/ 120 w 122"/>
                  <a:gd name="T1" fmla="*/ 23 h 152"/>
                  <a:gd name="T2" fmla="*/ 122 w 122"/>
                  <a:gd name="T3" fmla="*/ 11 h 152"/>
                  <a:gd name="T4" fmla="*/ 122 w 122"/>
                  <a:gd name="T5" fmla="*/ 7 h 152"/>
                  <a:gd name="T6" fmla="*/ 120 w 122"/>
                  <a:gd name="T7" fmla="*/ 2 h 152"/>
                  <a:gd name="T8" fmla="*/ 116 w 122"/>
                  <a:gd name="T9" fmla="*/ 0 h 152"/>
                  <a:gd name="T10" fmla="*/ 113 w 122"/>
                  <a:gd name="T11" fmla="*/ 0 h 152"/>
                  <a:gd name="T12" fmla="*/ 97 w 122"/>
                  <a:gd name="T13" fmla="*/ 8 h 152"/>
                  <a:gd name="T14" fmla="*/ 60 w 122"/>
                  <a:gd name="T15" fmla="*/ 40 h 152"/>
                  <a:gd name="T16" fmla="*/ 18 w 122"/>
                  <a:gd name="T17" fmla="*/ 91 h 152"/>
                  <a:gd name="T18" fmla="*/ 24 w 122"/>
                  <a:gd name="T19" fmla="*/ 58 h 152"/>
                  <a:gd name="T20" fmla="*/ 21 w 122"/>
                  <a:gd name="T21" fmla="*/ 55 h 152"/>
                  <a:gd name="T22" fmla="*/ 20 w 122"/>
                  <a:gd name="T23" fmla="*/ 53 h 152"/>
                  <a:gd name="T24" fmla="*/ 18 w 122"/>
                  <a:gd name="T25" fmla="*/ 52 h 152"/>
                  <a:gd name="T26" fmla="*/ 15 w 122"/>
                  <a:gd name="T27" fmla="*/ 53 h 152"/>
                  <a:gd name="T28" fmla="*/ 0 w 122"/>
                  <a:gd name="T29" fmla="*/ 119 h 152"/>
                  <a:gd name="T30" fmla="*/ 0 w 122"/>
                  <a:gd name="T31" fmla="*/ 122 h 152"/>
                  <a:gd name="T32" fmla="*/ 2 w 122"/>
                  <a:gd name="T33" fmla="*/ 127 h 152"/>
                  <a:gd name="T34" fmla="*/ 6 w 122"/>
                  <a:gd name="T35" fmla="*/ 130 h 152"/>
                  <a:gd name="T36" fmla="*/ 9 w 122"/>
                  <a:gd name="T37" fmla="*/ 128 h 152"/>
                  <a:gd name="T38" fmla="*/ 53 w 122"/>
                  <a:gd name="T39" fmla="*/ 71 h 152"/>
                  <a:gd name="T40" fmla="*/ 104 w 122"/>
                  <a:gd name="T41" fmla="*/ 23 h 152"/>
                  <a:gd name="T42" fmla="*/ 101 w 122"/>
                  <a:gd name="T43" fmla="*/ 30 h 152"/>
                  <a:gd name="T44" fmla="*/ 95 w 122"/>
                  <a:gd name="T45" fmla="*/ 38 h 152"/>
                  <a:gd name="T46" fmla="*/ 68 w 122"/>
                  <a:gd name="T47" fmla="*/ 67 h 152"/>
                  <a:gd name="T48" fmla="*/ 60 w 122"/>
                  <a:gd name="T49" fmla="*/ 73 h 152"/>
                  <a:gd name="T50" fmla="*/ 54 w 122"/>
                  <a:gd name="T51" fmla="*/ 80 h 152"/>
                  <a:gd name="T52" fmla="*/ 54 w 122"/>
                  <a:gd name="T53" fmla="*/ 83 h 152"/>
                  <a:gd name="T54" fmla="*/ 59 w 122"/>
                  <a:gd name="T55" fmla="*/ 89 h 152"/>
                  <a:gd name="T56" fmla="*/ 62 w 122"/>
                  <a:gd name="T57" fmla="*/ 90 h 152"/>
                  <a:gd name="T58" fmla="*/ 75 w 122"/>
                  <a:gd name="T59" fmla="*/ 91 h 152"/>
                  <a:gd name="T60" fmla="*/ 85 w 122"/>
                  <a:gd name="T61" fmla="*/ 96 h 152"/>
                  <a:gd name="T62" fmla="*/ 87 w 122"/>
                  <a:gd name="T63" fmla="*/ 101 h 152"/>
                  <a:gd name="T64" fmla="*/ 90 w 122"/>
                  <a:gd name="T65" fmla="*/ 109 h 152"/>
                  <a:gd name="T66" fmla="*/ 81 w 122"/>
                  <a:gd name="T67" fmla="*/ 128 h 152"/>
                  <a:gd name="T68" fmla="*/ 71 w 122"/>
                  <a:gd name="T69" fmla="*/ 144 h 152"/>
                  <a:gd name="T70" fmla="*/ 71 w 122"/>
                  <a:gd name="T71" fmla="*/ 146 h 152"/>
                  <a:gd name="T72" fmla="*/ 72 w 122"/>
                  <a:gd name="T73" fmla="*/ 149 h 152"/>
                  <a:gd name="T74" fmla="*/ 74 w 122"/>
                  <a:gd name="T75" fmla="*/ 152 h 152"/>
                  <a:gd name="T76" fmla="*/ 78 w 122"/>
                  <a:gd name="T77" fmla="*/ 152 h 152"/>
                  <a:gd name="T78" fmla="*/ 93 w 122"/>
                  <a:gd name="T79" fmla="*/ 133 h 152"/>
                  <a:gd name="T80" fmla="*/ 99 w 122"/>
                  <a:gd name="T81" fmla="*/ 110 h 152"/>
                  <a:gd name="T82" fmla="*/ 91 w 122"/>
                  <a:gd name="T83" fmla="*/ 92 h 152"/>
                  <a:gd name="T84" fmla="*/ 73 w 122"/>
                  <a:gd name="T85" fmla="*/ 82 h 152"/>
                  <a:gd name="T86" fmla="*/ 90 w 122"/>
                  <a:gd name="T87" fmla="*/ 67 h 152"/>
                  <a:gd name="T88" fmla="*/ 110 w 122"/>
                  <a:gd name="T89" fmla="*/ 42 h 152"/>
                  <a:gd name="T90" fmla="*/ 116 w 122"/>
                  <a:gd name="T91" fmla="*/ 32 h 152"/>
                  <a:gd name="T92" fmla="*/ 120 w 122"/>
                  <a:gd name="T93" fmla="*/ 2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22" h="152">
                    <a:moveTo>
                      <a:pt x="120" y="23"/>
                    </a:moveTo>
                    <a:lnTo>
                      <a:pt x="122" y="11"/>
                    </a:lnTo>
                    <a:lnTo>
                      <a:pt x="122" y="7"/>
                    </a:lnTo>
                    <a:lnTo>
                      <a:pt x="120" y="2"/>
                    </a:lnTo>
                    <a:lnTo>
                      <a:pt x="116" y="0"/>
                    </a:lnTo>
                    <a:lnTo>
                      <a:pt x="113" y="0"/>
                    </a:lnTo>
                    <a:lnTo>
                      <a:pt x="97" y="8"/>
                    </a:lnTo>
                    <a:lnTo>
                      <a:pt x="60" y="40"/>
                    </a:lnTo>
                    <a:lnTo>
                      <a:pt x="18" y="91"/>
                    </a:lnTo>
                    <a:lnTo>
                      <a:pt x="24" y="58"/>
                    </a:lnTo>
                    <a:lnTo>
                      <a:pt x="21" y="55"/>
                    </a:lnTo>
                    <a:lnTo>
                      <a:pt x="20" y="53"/>
                    </a:lnTo>
                    <a:lnTo>
                      <a:pt x="18" y="52"/>
                    </a:lnTo>
                    <a:lnTo>
                      <a:pt x="15" y="53"/>
                    </a:lnTo>
                    <a:lnTo>
                      <a:pt x="0" y="119"/>
                    </a:lnTo>
                    <a:lnTo>
                      <a:pt x="0" y="122"/>
                    </a:lnTo>
                    <a:lnTo>
                      <a:pt x="2" y="127"/>
                    </a:lnTo>
                    <a:lnTo>
                      <a:pt x="6" y="130"/>
                    </a:lnTo>
                    <a:lnTo>
                      <a:pt x="9" y="128"/>
                    </a:lnTo>
                    <a:lnTo>
                      <a:pt x="53" y="71"/>
                    </a:lnTo>
                    <a:lnTo>
                      <a:pt x="104" y="23"/>
                    </a:lnTo>
                    <a:lnTo>
                      <a:pt x="101" y="30"/>
                    </a:lnTo>
                    <a:lnTo>
                      <a:pt x="95" y="38"/>
                    </a:lnTo>
                    <a:lnTo>
                      <a:pt x="68" y="67"/>
                    </a:lnTo>
                    <a:lnTo>
                      <a:pt x="60" y="73"/>
                    </a:lnTo>
                    <a:lnTo>
                      <a:pt x="54" y="80"/>
                    </a:lnTo>
                    <a:lnTo>
                      <a:pt x="54" y="83"/>
                    </a:lnTo>
                    <a:lnTo>
                      <a:pt x="59" y="89"/>
                    </a:lnTo>
                    <a:lnTo>
                      <a:pt x="62" y="90"/>
                    </a:lnTo>
                    <a:lnTo>
                      <a:pt x="75" y="91"/>
                    </a:lnTo>
                    <a:lnTo>
                      <a:pt x="85" y="96"/>
                    </a:lnTo>
                    <a:lnTo>
                      <a:pt x="87" y="101"/>
                    </a:lnTo>
                    <a:lnTo>
                      <a:pt x="90" y="109"/>
                    </a:lnTo>
                    <a:lnTo>
                      <a:pt x="81" y="128"/>
                    </a:lnTo>
                    <a:lnTo>
                      <a:pt x="71" y="144"/>
                    </a:lnTo>
                    <a:lnTo>
                      <a:pt x="71" y="146"/>
                    </a:lnTo>
                    <a:lnTo>
                      <a:pt x="72" y="149"/>
                    </a:lnTo>
                    <a:lnTo>
                      <a:pt x="74" y="152"/>
                    </a:lnTo>
                    <a:lnTo>
                      <a:pt x="78" y="152"/>
                    </a:lnTo>
                    <a:lnTo>
                      <a:pt x="93" y="133"/>
                    </a:lnTo>
                    <a:lnTo>
                      <a:pt x="99" y="110"/>
                    </a:lnTo>
                    <a:lnTo>
                      <a:pt x="91" y="92"/>
                    </a:lnTo>
                    <a:lnTo>
                      <a:pt x="73" y="82"/>
                    </a:lnTo>
                    <a:lnTo>
                      <a:pt x="90" y="67"/>
                    </a:lnTo>
                    <a:lnTo>
                      <a:pt x="110" y="42"/>
                    </a:lnTo>
                    <a:lnTo>
                      <a:pt x="116" y="32"/>
                    </a:lnTo>
                    <a:lnTo>
                      <a:pt x="120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" name="Freeform 493"/>
              <p:cNvSpPr>
                <a:spLocks/>
              </p:cNvSpPr>
              <p:nvPr/>
            </p:nvSpPr>
            <p:spPr bwMode="auto">
              <a:xfrm>
                <a:off x="3577" y="3081"/>
                <a:ext cx="63" cy="27"/>
              </a:xfrm>
              <a:custGeom>
                <a:avLst/>
                <a:gdLst>
                  <a:gd name="T0" fmla="*/ 95 w 189"/>
                  <a:gd name="T1" fmla="*/ 27 h 80"/>
                  <a:gd name="T2" fmla="*/ 89 w 189"/>
                  <a:gd name="T3" fmla="*/ 21 h 80"/>
                  <a:gd name="T4" fmla="*/ 86 w 189"/>
                  <a:gd name="T5" fmla="*/ 20 h 80"/>
                  <a:gd name="T6" fmla="*/ 81 w 189"/>
                  <a:gd name="T7" fmla="*/ 21 h 80"/>
                  <a:gd name="T8" fmla="*/ 77 w 189"/>
                  <a:gd name="T9" fmla="*/ 29 h 80"/>
                  <a:gd name="T10" fmla="*/ 69 w 189"/>
                  <a:gd name="T11" fmla="*/ 35 h 80"/>
                  <a:gd name="T12" fmla="*/ 62 w 189"/>
                  <a:gd name="T13" fmla="*/ 40 h 80"/>
                  <a:gd name="T14" fmla="*/ 56 w 189"/>
                  <a:gd name="T15" fmla="*/ 48 h 80"/>
                  <a:gd name="T16" fmla="*/ 57 w 189"/>
                  <a:gd name="T17" fmla="*/ 29 h 80"/>
                  <a:gd name="T18" fmla="*/ 59 w 189"/>
                  <a:gd name="T19" fmla="*/ 21 h 80"/>
                  <a:gd name="T20" fmla="*/ 62 w 189"/>
                  <a:gd name="T21" fmla="*/ 14 h 80"/>
                  <a:gd name="T22" fmla="*/ 60 w 189"/>
                  <a:gd name="T23" fmla="*/ 9 h 80"/>
                  <a:gd name="T24" fmla="*/ 57 w 189"/>
                  <a:gd name="T25" fmla="*/ 4 h 80"/>
                  <a:gd name="T26" fmla="*/ 53 w 189"/>
                  <a:gd name="T27" fmla="*/ 0 h 80"/>
                  <a:gd name="T28" fmla="*/ 49 w 189"/>
                  <a:gd name="T29" fmla="*/ 0 h 80"/>
                  <a:gd name="T30" fmla="*/ 0 w 189"/>
                  <a:gd name="T31" fmla="*/ 60 h 80"/>
                  <a:gd name="T32" fmla="*/ 0 w 189"/>
                  <a:gd name="T33" fmla="*/ 64 h 80"/>
                  <a:gd name="T34" fmla="*/ 3 w 189"/>
                  <a:gd name="T35" fmla="*/ 70 h 80"/>
                  <a:gd name="T36" fmla="*/ 8 w 189"/>
                  <a:gd name="T37" fmla="*/ 72 h 80"/>
                  <a:gd name="T38" fmla="*/ 12 w 189"/>
                  <a:gd name="T39" fmla="*/ 72 h 80"/>
                  <a:gd name="T40" fmla="*/ 19 w 189"/>
                  <a:gd name="T41" fmla="*/ 64 h 80"/>
                  <a:gd name="T42" fmla="*/ 33 w 189"/>
                  <a:gd name="T43" fmla="*/ 48 h 80"/>
                  <a:gd name="T44" fmla="*/ 41 w 189"/>
                  <a:gd name="T45" fmla="*/ 39 h 80"/>
                  <a:gd name="T46" fmla="*/ 39 w 189"/>
                  <a:gd name="T47" fmla="*/ 45 h 80"/>
                  <a:gd name="T48" fmla="*/ 39 w 189"/>
                  <a:gd name="T49" fmla="*/ 52 h 80"/>
                  <a:gd name="T50" fmla="*/ 38 w 189"/>
                  <a:gd name="T51" fmla="*/ 58 h 80"/>
                  <a:gd name="T52" fmla="*/ 37 w 189"/>
                  <a:gd name="T53" fmla="*/ 64 h 80"/>
                  <a:gd name="T54" fmla="*/ 38 w 189"/>
                  <a:gd name="T55" fmla="*/ 70 h 80"/>
                  <a:gd name="T56" fmla="*/ 48 w 189"/>
                  <a:gd name="T57" fmla="*/ 80 h 80"/>
                  <a:gd name="T58" fmla="*/ 53 w 189"/>
                  <a:gd name="T59" fmla="*/ 77 h 80"/>
                  <a:gd name="T60" fmla="*/ 91 w 189"/>
                  <a:gd name="T61" fmla="*/ 39 h 80"/>
                  <a:gd name="T62" fmla="*/ 91 w 189"/>
                  <a:gd name="T63" fmla="*/ 40 h 80"/>
                  <a:gd name="T64" fmla="*/ 91 w 189"/>
                  <a:gd name="T65" fmla="*/ 44 h 80"/>
                  <a:gd name="T66" fmla="*/ 93 w 189"/>
                  <a:gd name="T67" fmla="*/ 48 h 80"/>
                  <a:gd name="T68" fmla="*/ 101 w 189"/>
                  <a:gd name="T69" fmla="*/ 53 h 80"/>
                  <a:gd name="T70" fmla="*/ 104 w 189"/>
                  <a:gd name="T71" fmla="*/ 53 h 80"/>
                  <a:gd name="T72" fmla="*/ 141 w 189"/>
                  <a:gd name="T73" fmla="*/ 26 h 80"/>
                  <a:gd name="T74" fmla="*/ 144 w 189"/>
                  <a:gd name="T75" fmla="*/ 33 h 80"/>
                  <a:gd name="T76" fmla="*/ 149 w 189"/>
                  <a:gd name="T77" fmla="*/ 39 h 80"/>
                  <a:gd name="T78" fmla="*/ 153 w 189"/>
                  <a:gd name="T79" fmla="*/ 42 h 80"/>
                  <a:gd name="T80" fmla="*/ 158 w 189"/>
                  <a:gd name="T81" fmla="*/ 44 h 80"/>
                  <a:gd name="T82" fmla="*/ 170 w 189"/>
                  <a:gd name="T83" fmla="*/ 44 h 80"/>
                  <a:gd name="T84" fmla="*/ 188 w 189"/>
                  <a:gd name="T85" fmla="*/ 40 h 80"/>
                  <a:gd name="T86" fmla="*/ 189 w 189"/>
                  <a:gd name="T87" fmla="*/ 39 h 80"/>
                  <a:gd name="T88" fmla="*/ 188 w 189"/>
                  <a:gd name="T89" fmla="*/ 36 h 80"/>
                  <a:gd name="T90" fmla="*/ 187 w 189"/>
                  <a:gd name="T91" fmla="*/ 34 h 80"/>
                  <a:gd name="T92" fmla="*/ 185 w 189"/>
                  <a:gd name="T93" fmla="*/ 33 h 80"/>
                  <a:gd name="T94" fmla="*/ 173 w 189"/>
                  <a:gd name="T95" fmla="*/ 34 h 80"/>
                  <a:gd name="T96" fmla="*/ 163 w 189"/>
                  <a:gd name="T97" fmla="*/ 36 h 80"/>
                  <a:gd name="T98" fmla="*/ 153 w 189"/>
                  <a:gd name="T99" fmla="*/ 33 h 80"/>
                  <a:gd name="T100" fmla="*/ 147 w 189"/>
                  <a:gd name="T101" fmla="*/ 20 h 80"/>
                  <a:gd name="T102" fmla="*/ 145 w 189"/>
                  <a:gd name="T103" fmla="*/ 17 h 80"/>
                  <a:gd name="T104" fmla="*/ 141 w 189"/>
                  <a:gd name="T105" fmla="*/ 14 h 80"/>
                  <a:gd name="T106" fmla="*/ 139 w 189"/>
                  <a:gd name="T107" fmla="*/ 14 h 80"/>
                  <a:gd name="T108" fmla="*/ 131 w 189"/>
                  <a:gd name="T109" fmla="*/ 21 h 80"/>
                  <a:gd name="T110" fmla="*/ 98 w 189"/>
                  <a:gd name="T111" fmla="*/ 36 h 80"/>
                  <a:gd name="T112" fmla="*/ 97 w 189"/>
                  <a:gd name="T113" fmla="*/ 34 h 80"/>
                  <a:gd name="T114" fmla="*/ 97 w 189"/>
                  <a:gd name="T115" fmla="*/ 33 h 80"/>
                  <a:gd name="T116" fmla="*/ 96 w 189"/>
                  <a:gd name="T117" fmla="*/ 29 h 80"/>
                  <a:gd name="T118" fmla="*/ 95 w 189"/>
                  <a:gd name="T119" fmla="*/ 27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89" h="80">
                    <a:moveTo>
                      <a:pt x="95" y="27"/>
                    </a:moveTo>
                    <a:lnTo>
                      <a:pt x="89" y="21"/>
                    </a:lnTo>
                    <a:lnTo>
                      <a:pt x="86" y="20"/>
                    </a:lnTo>
                    <a:lnTo>
                      <a:pt x="81" y="21"/>
                    </a:lnTo>
                    <a:lnTo>
                      <a:pt x="77" y="29"/>
                    </a:lnTo>
                    <a:lnTo>
                      <a:pt x="69" y="35"/>
                    </a:lnTo>
                    <a:lnTo>
                      <a:pt x="62" y="40"/>
                    </a:lnTo>
                    <a:lnTo>
                      <a:pt x="56" y="48"/>
                    </a:lnTo>
                    <a:lnTo>
                      <a:pt x="57" y="29"/>
                    </a:lnTo>
                    <a:lnTo>
                      <a:pt x="59" y="21"/>
                    </a:lnTo>
                    <a:lnTo>
                      <a:pt x="62" y="14"/>
                    </a:lnTo>
                    <a:lnTo>
                      <a:pt x="60" y="9"/>
                    </a:lnTo>
                    <a:lnTo>
                      <a:pt x="57" y="4"/>
                    </a:lnTo>
                    <a:lnTo>
                      <a:pt x="53" y="0"/>
                    </a:lnTo>
                    <a:lnTo>
                      <a:pt x="49" y="0"/>
                    </a:lnTo>
                    <a:lnTo>
                      <a:pt x="0" y="60"/>
                    </a:lnTo>
                    <a:lnTo>
                      <a:pt x="0" y="64"/>
                    </a:lnTo>
                    <a:lnTo>
                      <a:pt x="3" y="70"/>
                    </a:lnTo>
                    <a:lnTo>
                      <a:pt x="8" y="72"/>
                    </a:lnTo>
                    <a:lnTo>
                      <a:pt x="12" y="72"/>
                    </a:lnTo>
                    <a:lnTo>
                      <a:pt x="19" y="64"/>
                    </a:lnTo>
                    <a:lnTo>
                      <a:pt x="33" y="48"/>
                    </a:lnTo>
                    <a:lnTo>
                      <a:pt x="41" y="39"/>
                    </a:lnTo>
                    <a:lnTo>
                      <a:pt x="39" y="45"/>
                    </a:lnTo>
                    <a:lnTo>
                      <a:pt x="39" y="52"/>
                    </a:lnTo>
                    <a:lnTo>
                      <a:pt x="38" y="58"/>
                    </a:lnTo>
                    <a:lnTo>
                      <a:pt x="37" y="64"/>
                    </a:lnTo>
                    <a:lnTo>
                      <a:pt x="38" y="70"/>
                    </a:lnTo>
                    <a:lnTo>
                      <a:pt x="48" y="80"/>
                    </a:lnTo>
                    <a:lnTo>
                      <a:pt x="53" y="77"/>
                    </a:lnTo>
                    <a:lnTo>
                      <a:pt x="91" y="39"/>
                    </a:lnTo>
                    <a:lnTo>
                      <a:pt x="91" y="40"/>
                    </a:lnTo>
                    <a:lnTo>
                      <a:pt x="91" y="44"/>
                    </a:lnTo>
                    <a:lnTo>
                      <a:pt x="93" y="48"/>
                    </a:lnTo>
                    <a:lnTo>
                      <a:pt x="101" y="53"/>
                    </a:lnTo>
                    <a:lnTo>
                      <a:pt x="104" y="53"/>
                    </a:lnTo>
                    <a:lnTo>
                      <a:pt x="141" y="26"/>
                    </a:lnTo>
                    <a:lnTo>
                      <a:pt x="144" y="33"/>
                    </a:lnTo>
                    <a:lnTo>
                      <a:pt x="149" y="39"/>
                    </a:lnTo>
                    <a:lnTo>
                      <a:pt x="153" y="42"/>
                    </a:lnTo>
                    <a:lnTo>
                      <a:pt x="158" y="44"/>
                    </a:lnTo>
                    <a:lnTo>
                      <a:pt x="170" y="44"/>
                    </a:lnTo>
                    <a:lnTo>
                      <a:pt x="188" y="40"/>
                    </a:lnTo>
                    <a:lnTo>
                      <a:pt x="189" y="39"/>
                    </a:lnTo>
                    <a:lnTo>
                      <a:pt x="188" y="36"/>
                    </a:lnTo>
                    <a:lnTo>
                      <a:pt x="187" y="34"/>
                    </a:lnTo>
                    <a:lnTo>
                      <a:pt x="185" y="33"/>
                    </a:lnTo>
                    <a:lnTo>
                      <a:pt x="173" y="34"/>
                    </a:lnTo>
                    <a:lnTo>
                      <a:pt x="163" y="36"/>
                    </a:lnTo>
                    <a:lnTo>
                      <a:pt x="153" y="33"/>
                    </a:lnTo>
                    <a:lnTo>
                      <a:pt x="147" y="20"/>
                    </a:lnTo>
                    <a:lnTo>
                      <a:pt x="145" y="17"/>
                    </a:lnTo>
                    <a:lnTo>
                      <a:pt x="141" y="14"/>
                    </a:lnTo>
                    <a:lnTo>
                      <a:pt x="139" y="14"/>
                    </a:lnTo>
                    <a:lnTo>
                      <a:pt x="131" y="21"/>
                    </a:lnTo>
                    <a:lnTo>
                      <a:pt x="98" y="36"/>
                    </a:lnTo>
                    <a:lnTo>
                      <a:pt x="97" y="34"/>
                    </a:lnTo>
                    <a:lnTo>
                      <a:pt x="97" y="33"/>
                    </a:lnTo>
                    <a:lnTo>
                      <a:pt x="96" y="29"/>
                    </a:lnTo>
                    <a:lnTo>
                      <a:pt x="95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6" name="Freeform 494"/>
              <p:cNvSpPr>
                <a:spLocks/>
              </p:cNvSpPr>
              <p:nvPr/>
            </p:nvSpPr>
            <p:spPr bwMode="auto">
              <a:xfrm>
                <a:off x="3544" y="3151"/>
                <a:ext cx="127" cy="25"/>
              </a:xfrm>
              <a:custGeom>
                <a:avLst/>
                <a:gdLst>
                  <a:gd name="T0" fmla="*/ 68 w 380"/>
                  <a:gd name="T1" fmla="*/ 6 h 74"/>
                  <a:gd name="T2" fmla="*/ 1 w 380"/>
                  <a:gd name="T3" fmla="*/ 64 h 74"/>
                  <a:gd name="T4" fmla="*/ 2 w 380"/>
                  <a:gd name="T5" fmla="*/ 71 h 74"/>
                  <a:gd name="T6" fmla="*/ 9 w 380"/>
                  <a:gd name="T7" fmla="*/ 74 h 74"/>
                  <a:gd name="T8" fmla="*/ 24 w 380"/>
                  <a:gd name="T9" fmla="*/ 63 h 74"/>
                  <a:gd name="T10" fmla="*/ 61 w 380"/>
                  <a:gd name="T11" fmla="*/ 32 h 74"/>
                  <a:gd name="T12" fmla="*/ 62 w 380"/>
                  <a:gd name="T13" fmla="*/ 36 h 74"/>
                  <a:gd name="T14" fmla="*/ 58 w 380"/>
                  <a:gd name="T15" fmla="*/ 50 h 74"/>
                  <a:gd name="T16" fmla="*/ 70 w 380"/>
                  <a:gd name="T17" fmla="*/ 66 h 74"/>
                  <a:gd name="T18" fmla="*/ 92 w 380"/>
                  <a:gd name="T19" fmla="*/ 71 h 74"/>
                  <a:gd name="T20" fmla="*/ 112 w 380"/>
                  <a:gd name="T21" fmla="*/ 63 h 74"/>
                  <a:gd name="T22" fmla="*/ 146 w 380"/>
                  <a:gd name="T23" fmla="*/ 26 h 74"/>
                  <a:gd name="T24" fmla="*/ 150 w 380"/>
                  <a:gd name="T25" fmla="*/ 38 h 74"/>
                  <a:gd name="T26" fmla="*/ 154 w 380"/>
                  <a:gd name="T27" fmla="*/ 51 h 74"/>
                  <a:gd name="T28" fmla="*/ 159 w 380"/>
                  <a:gd name="T29" fmla="*/ 59 h 74"/>
                  <a:gd name="T30" fmla="*/ 169 w 380"/>
                  <a:gd name="T31" fmla="*/ 63 h 74"/>
                  <a:gd name="T32" fmla="*/ 193 w 380"/>
                  <a:gd name="T33" fmla="*/ 41 h 74"/>
                  <a:gd name="T34" fmla="*/ 206 w 380"/>
                  <a:gd name="T35" fmla="*/ 44 h 74"/>
                  <a:gd name="T36" fmla="*/ 220 w 380"/>
                  <a:gd name="T37" fmla="*/ 57 h 74"/>
                  <a:gd name="T38" fmla="*/ 238 w 380"/>
                  <a:gd name="T39" fmla="*/ 59 h 74"/>
                  <a:gd name="T40" fmla="*/ 267 w 380"/>
                  <a:gd name="T41" fmla="*/ 45 h 74"/>
                  <a:gd name="T42" fmla="*/ 286 w 380"/>
                  <a:gd name="T43" fmla="*/ 59 h 74"/>
                  <a:gd name="T44" fmla="*/ 327 w 380"/>
                  <a:gd name="T45" fmla="*/ 56 h 74"/>
                  <a:gd name="T46" fmla="*/ 376 w 380"/>
                  <a:gd name="T47" fmla="*/ 50 h 74"/>
                  <a:gd name="T48" fmla="*/ 378 w 380"/>
                  <a:gd name="T49" fmla="*/ 41 h 74"/>
                  <a:gd name="T50" fmla="*/ 358 w 380"/>
                  <a:gd name="T51" fmla="*/ 32 h 74"/>
                  <a:gd name="T52" fmla="*/ 303 w 380"/>
                  <a:gd name="T53" fmla="*/ 35 h 74"/>
                  <a:gd name="T54" fmla="*/ 283 w 380"/>
                  <a:gd name="T55" fmla="*/ 30 h 74"/>
                  <a:gd name="T56" fmla="*/ 270 w 380"/>
                  <a:gd name="T57" fmla="*/ 15 h 74"/>
                  <a:gd name="T58" fmla="*/ 260 w 380"/>
                  <a:gd name="T59" fmla="*/ 12 h 74"/>
                  <a:gd name="T60" fmla="*/ 246 w 380"/>
                  <a:gd name="T61" fmla="*/ 29 h 74"/>
                  <a:gd name="T62" fmla="*/ 232 w 380"/>
                  <a:gd name="T63" fmla="*/ 32 h 74"/>
                  <a:gd name="T64" fmla="*/ 207 w 380"/>
                  <a:gd name="T65" fmla="*/ 20 h 74"/>
                  <a:gd name="T66" fmla="*/ 198 w 380"/>
                  <a:gd name="T67" fmla="*/ 9 h 74"/>
                  <a:gd name="T68" fmla="*/ 178 w 380"/>
                  <a:gd name="T69" fmla="*/ 26 h 74"/>
                  <a:gd name="T70" fmla="*/ 163 w 380"/>
                  <a:gd name="T71" fmla="*/ 40 h 74"/>
                  <a:gd name="T72" fmla="*/ 153 w 380"/>
                  <a:gd name="T73" fmla="*/ 10 h 74"/>
                  <a:gd name="T74" fmla="*/ 147 w 380"/>
                  <a:gd name="T75" fmla="*/ 3 h 74"/>
                  <a:gd name="T76" fmla="*/ 140 w 380"/>
                  <a:gd name="T77" fmla="*/ 2 h 74"/>
                  <a:gd name="T78" fmla="*/ 97 w 380"/>
                  <a:gd name="T79" fmla="*/ 45 h 74"/>
                  <a:gd name="T80" fmla="*/ 78 w 380"/>
                  <a:gd name="T81" fmla="*/ 46 h 74"/>
                  <a:gd name="T82" fmla="*/ 78 w 380"/>
                  <a:gd name="T83" fmla="*/ 16 h 74"/>
                  <a:gd name="T84" fmla="*/ 75 w 380"/>
                  <a:gd name="T85" fmla="*/ 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0" h="74">
                    <a:moveTo>
                      <a:pt x="73" y="6"/>
                    </a:moveTo>
                    <a:lnTo>
                      <a:pt x="68" y="6"/>
                    </a:lnTo>
                    <a:lnTo>
                      <a:pt x="61" y="15"/>
                    </a:lnTo>
                    <a:lnTo>
                      <a:pt x="1" y="64"/>
                    </a:lnTo>
                    <a:lnTo>
                      <a:pt x="0" y="66"/>
                    </a:lnTo>
                    <a:lnTo>
                      <a:pt x="2" y="71"/>
                    </a:lnTo>
                    <a:lnTo>
                      <a:pt x="7" y="74"/>
                    </a:lnTo>
                    <a:lnTo>
                      <a:pt x="9" y="74"/>
                    </a:lnTo>
                    <a:lnTo>
                      <a:pt x="16" y="69"/>
                    </a:lnTo>
                    <a:lnTo>
                      <a:pt x="24" y="63"/>
                    </a:lnTo>
                    <a:lnTo>
                      <a:pt x="30" y="59"/>
                    </a:lnTo>
                    <a:lnTo>
                      <a:pt x="61" y="32"/>
                    </a:lnTo>
                    <a:lnTo>
                      <a:pt x="63" y="30"/>
                    </a:lnTo>
                    <a:lnTo>
                      <a:pt x="62" y="36"/>
                    </a:lnTo>
                    <a:lnTo>
                      <a:pt x="61" y="44"/>
                    </a:lnTo>
                    <a:lnTo>
                      <a:pt x="58" y="50"/>
                    </a:lnTo>
                    <a:lnTo>
                      <a:pt x="63" y="59"/>
                    </a:lnTo>
                    <a:lnTo>
                      <a:pt x="70" y="66"/>
                    </a:lnTo>
                    <a:lnTo>
                      <a:pt x="81" y="71"/>
                    </a:lnTo>
                    <a:lnTo>
                      <a:pt x="92" y="71"/>
                    </a:lnTo>
                    <a:lnTo>
                      <a:pt x="103" y="69"/>
                    </a:lnTo>
                    <a:lnTo>
                      <a:pt x="112" y="63"/>
                    </a:lnTo>
                    <a:lnTo>
                      <a:pt x="140" y="35"/>
                    </a:lnTo>
                    <a:lnTo>
                      <a:pt x="146" y="26"/>
                    </a:lnTo>
                    <a:lnTo>
                      <a:pt x="150" y="32"/>
                    </a:lnTo>
                    <a:lnTo>
                      <a:pt x="150" y="38"/>
                    </a:lnTo>
                    <a:lnTo>
                      <a:pt x="153" y="45"/>
                    </a:lnTo>
                    <a:lnTo>
                      <a:pt x="154" y="51"/>
                    </a:lnTo>
                    <a:lnTo>
                      <a:pt x="156" y="56"/>
                    </a:lnTo>
                    <a:lnTo>
                      <a:pt x="159" y="59"/>
                    </a:lnTo>
                    <a:lnTo>
                      <a:pt x="164" y="63"/>
                    </a:lnTo>
                    <a:lnTo>
                      <a:pt x="169" y="63"/>
                    </a:lnTo>
                    <a:lnTo>
                      <a:pt x="176" y="54"/>
                    </a:lnTo>
                    <a:lnTo>
                      <a:pt x="193" y="41"/>
                    </a:lnTo>
                    <a:lnTo>
                      <a:pt x="200" y="34"/>
                    </a:lnTo>
                    <a:lnTo>
                      <a:pt x="206" y="44"/>
                    </a:lnTo>
                    <a:lnTo>
                      <a:pt x="212" y="51"/>
                    </a:lnTo>
                    <a:lnTo>
                      <a:pt x="220" y="57"/>
                    </a:lnTo>
                    <a:lnTo>
                      <a:pt x="229" y="59"/>
                    </a:lnTo>
                    <a:lnTo>
                      <a:pt x="238" y="59"/>
                    </a:lnTo>
                    <a:lnTo>
                      <a:pt x="258" y="53"/>
                    </a:lnTo>
                    <a:lnTo>
                      <a:pt x="267" y="45"/>
                    </a:lnTo>
                    <a:lnTo>
                      <a:pt x="276" y="54"/>
                    </a:lnTo>
                    <a:lnTo>
                      <a:pt x="286" y="59"/>
                    </a:lnTo>
                    <a:lnTo>
                      <a:pt x="298" y="59"/>
                    </a:lnTo>
                    <a:lnTo>
                      <a:pt x="327" y="56"/>
                    </a:lnTo>
                    <a:lnTo>
                      <a:pt x="343" y="51"/>
                    </a:lnTo>
                    <a:lnTo>
                      <a:pt x="376" y="50"/>
                    </a:lnTo>
                    <a:lnTo>
                      <a:pt x="380" y="47"/>
                    </a:lnTo>
                    <a:lnTo>
                      <a:pt x="378" y="41"/>
                    </a:lnTo>
                    <a:lnTo>
                      <a:pt x="368" y="34"/>
                    </a:lnTo>
                    <a:lnTo>
                      <a:pt x="358" y="32"/>
                    </a:lnTo>
                    <a:lnTo>
                      <a:pt x="331" y="32"/>
                    </a:lnTo>
                    <a:lnTo>
                      <a:pt x="303" y="35"/>
                    </a:lnTo>
                    <a:lnTo>
                      <a:pt x="291" y="34"/>
                    </a:lnTo>
                    <a:lnTo>
                      <a:pt x="283" y="30"/>
                    </a:lnTo>
                    <a:lnTo>
                      <a:pt x="279" y="26"/>
                    </a:lnTo>
                    <a:lnTo>
                      <a:pt x="270" y="15"/>
                    </a:lnTo>
                    <a:lnTo>
                      <a:pt x="265" y="11"/>
                    </a:lnTo>
                    <a:lnTo>
                      <a:pt x="260" y="12"/>
                    </a:lnTo>
                    <a:lnTo>
                      <a:pt x="250" y="27"/>
                    </a:lnTo>
                    <a:lnTo>
                      <a:pt x="246" y="29"/>
                    </a:lnTo>
                    <a:lnTo>
                      <a:pt x="240" y="32"/>
                    </a:lnTo>
                    <a:lnTo>
                      <a:pt x="232" y="32"/>
                    </a:lnTo>
                    <a:lnTo>
                      <a:pt x="217" y="26"/>
                    </a:lnTo>
                    <a:lnTo>
                      <a:pt x="207" y="20"/>
                    </a:lnTo>
                    <a:lnTo>
                      <a:pt x="206" y="16"/>
                    </a:lnTo>
                    <a:lnTo>
                      <a:pt x="198" y="9"/>
                    </a:lnTo>
                    <a:lnTo>
                      <a:pt x="193" y="9"/>
                    </a:lnTo>
                    <a:lnTo>
                      <a:pt x="178" y="26"/>
                    </a:lnTo>
                    <a:lnTo>
                      <a:pt x="171" y="34"/>
                    </a:lnTo>
                    <a:lnTo>
                      <a:pt x="163" y="40"/>
                    </a:lnTo>
                    <a:lnTo>
                      <a:pt x="156" y="21"/>
                    </a:lnTo>
                    <a:lnTo>
                      <a:pt x="153" y="10"/>
                    </a:lnTo>
                    <a:lnTo>
                      <a:pt x="151" y="6"/>
                    </a:lnTo>
                    <a:lnTo>
                      <a:pt x="147" y="3"/>
                    </a:lnTo>
                    <a:lnTo>
                      <a:pt x="144" y="0"/>
                    </a:lnTo>
                    <a:lnTo>
                      <a:pt x="140" y="2"/>
                    </a:lnTo>
                    <a:lnTo>
                      <a:pt x="109" y="36"/>
                    </a:lnTo>
                    <a:lnTo>
                      <a:pt x="97" y="45"/>
                    </a:lnTo>
                    <a:lnTo>
                      <a:pt x="86" y="50"/>
                    </a:lnTo>
                    <a:lnTo>
                      <a:pt x="78" y="46"/>
                    </a:lnTo>
                    <a:lnTo>
                      <a:pt x="74" y="36"/>
                    </a:lnTo>
                    <a:lnTo>
                      <a:pt x="78" y="16"/>
                    </a:lnTo>
                    <a:lnTo>
                      <a:pt x="78" y="12"/>
                    </a:lnTo>
                    <a:lnTo>
                      <a:pt x="75" y="9"/>
                    </a:lnTo>
                    <a:lnTo>
                      <a:pt x="73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" name="Freeform 495"/>
              <p:cNvSpPr>
                <a:spLocks/>
              </p:cNvSpPr>
              <p:nvPr/>
            </p:nvSpPr>
            <p:spPr bwMode="auto">
              <a:xfrm>
                <a:off x="3690" y="3152"/>
                <a:ext cx="57" cy="17"/>
              </a:xfrm>
              <a:custGeom>
                <a:avLst/>
                <a:gdLst>
                  <a:gd name="T0" fmla="*/ 152 w 170"/>
                  <a:gd name="T1" fmla="*/ 32 h 51"/>
                  <a:gd name="T2" fmla="*/ 169 w 170"/>
                  <a:gd name="T3" fmla="*/ 25 h 51"/>
                  <a:gd name="T4" fmla="*/ 170 w 170"/>
                  <a:gd name="T5" fmla="*/ 23 h 51"/>
                  <a:gd name="T6" fmla="*/ 168 w 170"/>
                  <a:gd name="T7" fmla="*/ 17 h 51"/>
                  <a:gd name="T8" fmla="*/ 163 w 170"/>
                  <a:gd name="T9" fmla="*/ 13 h 51"/>
                  <a:gd name="T10" fmla="*/ 159 w 170"/>
                  <a:gd name="T11" fmla="*/ 12 h 51"/>
                  <a:gd name="T12" fmla="*/ 152 w 170"/>
                  <a:gd name="T13" fmla="*/ 12 h 51"/>
                  <a:gd name="T14" fmla="*/ 145 w 170"/>
                  <a:gd name="T15" fmla="*/ 13 h 51"/>
                  <a:gd name="T16" fmla="*/ 139 w 170"/>
                  <a:gd name="T17" fmla="*/ 14 h 51"/>
                  <a:gd name="T18" fmla="*/ 132 w 170"/>
                  <a:gd name="T19" fmla="*/ 14 h 51"/>
                  <a:gd name="T20" fmla="*/ 126 w 170"/>
                  <a:gd name="T21" fmla="*/ 15 h 51"/>
                  <a:gd name="T22" fmla="*/ 120 w 170"/>
                  <a:gd name="T23" fmla="*/ 14 h 51"/>
                  <a:gd name="T24" fmla="*/ 114 w 170"/>
                  <a:gd name="T25" fmla="*/ 12 h 51"/>
                  <a:gd name="T26" fmla="*/ 106 w 170"/>
                  <a:gd name="T27" fmla="*/ 6 h 51"/>
                  <a:gd name="T28" fmla="*/ 105 w 170"/>
                  <a:gd name="T29" fmla="*/ 3 h 51"/>
                  <a:gd name="T30" fmla="*/ 103 w 170"/>
                  <a:gd name="T31" fmla="*/ 3 h 51"/>
                  <a:gd name="T32" fmla="*/ 100 w 170"/>
                  <a:gd name="T33" fmla="*/ 3 h 51"/>
                  <a:gd name="T34" fmla="*/ 97 w 170"/>
                  <a:gd name="T35" fmla="*/ 3 h 51"/>
                  <a:gd name="T36" fmla="*/ 91 w 170"/>
                  <a:gd name="T37" fmla="*/ 15 h 51"/>
                  <a:gd name="T38" fmla="*/ 81 w 170"/>
                  <a:gd name="T39" fmla="*/ 25 h 51"/>
                  <a:gd name="T40" fmla="*/ 72 w 170"/>
                  <a:gd name="T41" fmla="*/ 32 h 51"/>
                  <a:gd name="T42" fmla="*/ 62 w 170"/>
                  <a:gd name="T43" fmla="*/ 37 h 51"/>
                  <a:gd name="T44" fmla="*/ 54 w 170"/>
                  <a:gd name="T45" fmla="*/ 37 h 51"/>
                  <a:gd name="T46" fmla="*/ 48 w 170"/>
                  <a:gd name="T47" fmla="*/ 33 h 51"/>
                  <a:gd name="T48" fmla="*/ 42 w 170"/>
                  <a:gd name="T49" fmla="*/ 24 h 51"/>
                  <a:gd name="T50" fmla="*/ 40 w 170"/>
                  <a:gd name="T51" fmla="*/ 7 h 51"/>
                  <a:gd name="T52" fmla="*/ 39 w 170"/>
                  <a:gd name="T53" fmla="*/ 3 h 51"/>
                  <a:gd name="T54" fmla="*/ 33 w 170"/>
                  <a:gd name="T55" fmla="*/ 0 h 51"/>
                  <a:gd name="T56" fmla="*/ 32 w 170"/>
                  <a:gd name="T57" fmla="*/ 0 h 51"/>
                  <a:gd name="T58" fmla="*/ 0 w 170"/>
                  <a:gd name="T59" fmla="*/ 37 h 51"/>
                  <a:gd name="T60" fmla="*/ 0 w 170"/>
                  <a:gd name="T61" fmla="*/ 41 h 51"/>
                  <a:gd name="T62" fmla="*/ 2 w 170"/>
                  <a:gd name="T63" fmla="*/ 42 h 51"/>
                  <a:gd name="T64" fmla="*/ 4 w 170"/>
                  <a:gd name="T65" fmla="*/ 42 h 51"/>
                  <a:gd name="T66" fmla="*/ 31 w 170"/>
                  <a:gd name="T67" fmla="*/ 15 h 51"/>
                  <a:gd name="T68" fmla="*/ 32 w 170"/>
                  <a:gd name="T69" fmla="*/ 26 h 51"/>
                  <a:gd name="T70" fmla="*/ 37 w 170"/>
                  <a:gd name="T71" fmla="*/ 37 h 51"/>
                  <a:gd name="T72" fmla="*/ 43 w 170"/>
                  <a:gd name="T73" fmla="*/ 44 h 51"/>
                  <a:gd name="T74" fmla="*/ 52 w 170"/>
                  <a:gd name="T75" fmla="*/ 48 h 51"/>
                  <a:gd name="T76" fmla="*/ 62 w 170"/>
                  <a:gd name="T77" fmla="*/ 51 h 51"/>
                  <a:gd name="T78" fmla="*/ 78 w 170"/>
                  <a:gd name="T79" fmla="*/ 48 h 51"/>
                  <a:gd name="T80" fmla="*/ 85 w 170"/>
                  <a:gd name="T81" fmla="*/ 44 h 51"/>
                  <a:gd name="T82" fmla="*/ 91 w 170"/>
                  <a:gd name="T83" fmla="*/ 38 h 51"/>
                  <a:gd name="T84" fmla="*/ 108 w 170"/>
                  <a:gd name="T85" fmla="*/ 18 h 51"/>
                  <a:gd name="T86" fmla="*/ 115 w 170"/>
                  <a:gd name="T87" fmla="*/ 24 h 51"/>
                  <a:gd name="T88" fmla="*/ 122 w 170"/>
                  <a:gd name="T89" fmla="*/ 27 h 51"/>
                  <a:gd name="T90" fmla="*/ 135 w 170"/>
                  <a:gd name="T91" fmla="*/ 33 h 51"/>
                  <a:gd name="T92" fmla="*/ 144 w 170"/>
                  <a:gd name="T93" fmla="*/ 33 h 51"/>
                  <a:gd name="T94" fmla="*/ 152 w 170"/>
                  <a:gd name="T95" fmla="*/ 3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0" h="51">
                    <a:moveTo>
                      <a:pt x="152" y="32"/>
                    </a:moveTo>
                    <a:lnTo>
                      <a:pt x="169" y="25"/>
                    </a:lnTo>
                    <a:lnTo>
                      <a:pt x="170" y="23"/>
                    </a:lnTo>
                    <a:lnTo>
                      <a:pt x="168" y="17"/>
                    </a:lnTo>
                    <a:lnTo>
                      <a:pt x="163" y="13"/>
                    </a:lnTo>
                    <a:lnTo>
                      <a:pt x="159" y="12"/>
                    </a:lnTo>
                    <a:lnTo>
                      <a:pt x="152" y="12"/>
                    </a:lnTo>
                    <a:lnTo>
                      <a:pt x="145" y="13"/>
                    </a:lnTo>
                    <a:lnTo>
                      <a:pt x="139" y="14"/>
                    </a:lnTo>
                    <a:lnTo>
                      <a:pt x="132" y="14"/>
                    </a:lnTo>
                    <a:lnTo>
                      <a:pt x="126" y="15"/>
                    </a:lnTo>
                    <a:lnTo>
                      <a:pt x="120" y="14"/>
                    </a:lnTo>
                    <a:lnTo>
                      <a:pt x="114" y="12"/>
                    </a:lnTo>
                    <a:lnTo>
                      <a:pt x="106" y="6"/>
                    </a:lnTo>
                    <a:lnTo>
                      <a:pt x="105" y="3"/>
                    </a:lnTo>
                    <a:lnTo>
                      <a:pt x="103" y="3"/>
                    </a:lnTo>
                    <a:lnTo>
                      <a:pt x="100" y="3"/>
                    </a:lnTo>
                    <a:lnTo>
                      <a:pt x="97" y="3"/>
                    </a:lnTo>
                    <a:lnTo>
                      <a:pt x="91" y="15"/>
                    </a:lnTo>
                    <a:lnTo>
                      <a:pt x="81" y="25"/>
                    </a:lnTo>
                    <a:lnTo>
                      <a:pt x="72" y="32"/>
                    </a:lnTo>
                    <a:lnTo>
                      <a:pt x="62" y="37"/>
                    </a:lnTo>
                    <a:lnTo>
                      <a:pt x="54" y="37"/>
                    </a:lnTo>
                    <a:lnTo>
                      <a:pt x="48" y="33"/>
                    </a:lnTo>
                    <a:lnTo>
                      <a:pt x="42" y="24"/>
                    </a:lnTo>
                    <a:lnTo>
                      <a:pt x="40" y="7"/>
                    </a:lnTo>
                    <a:lnTo>
                      <a:pt x="39" y="3"/>
                    </a:lnTo>
                    <a:lnTo>
                      <a:pt x="33" y="0"/>
                    </a:lnTo>
                    <a:lnTo>
                      <a:pt x="32" y="0"/>
                    </a:lnTo>
                    <a:lnTo>
                      <a:pt x="0" y="37"/>
                    </a:lnTo>
                    <a:lnTo>
                      <a:pt x="0" y="41"/>
                    </a:lnTo>
                    <a:lnTo>
                      <a:pt x="2" y="42"/>
                    </a:lnTo>
                    <a:lnTo>
                      <a:pt x="4" y="42"/>
                    </a:lnTo>
                    <a:lnTo>
                      <a:pt x="31" y="15"/>
                    </a:lnTo>
                    <a:lnTo>
                      <a:pt x="32" y="26"/>
                    </a:lnTo>
                    <a:lnTo>
                      <a:pt x="37" y="37"/>
                    </a:lnTo>
                    <a:lnTo>
                      <a:pt x="43" y="44"/>
                    </a:lnTo>
                    <a:lnTo>
                      <a:pt x="52" y="48"/>
                    </a:lnTo>
                    <a:lnTo>
                      <a:pt x="62" y="51"/>
                    </a:lnTo>
                    <a:lnTo>
                      <a:pt x="78" y="48"/>
                    </a:lnTo>
                    <a:lnTo>
                      <a:pt x="85" y="44"/>
                    </a:lnTo>
                    <a:lnTo>
                      <a:pt x="91" y="38"/>
                    </a:lnTo>
                    <a:lnTo>
                      <a:pt x="108" y="18"/>
                    </a:lnTo>
                    <a:lnTo>
                      <a:pt x="115" y="24"/>
                    </a:lnTo>
                    <a:lnTo>
                      <a:pt x="122" y="27"/>
                    </a:lnTo>
                    <a:lnTo>
                      <a:pt x="135" y="33"/>
                    </a:lnTo>
                    <a:lnTo>
                      <a:pt x="144" y="33"/>
                    </a:lnTo>
                    <a:lnTo>
                      <a:pt x="152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8" name="Freeform 496"/>
              <p:cNvSpPr>
                <a:spLocks/>
              </p:cNvSpPr>
              <p:nvPr/>
            </p:nvSpPr>
            <p:spPr bwMode="auto">
              <a:xfrm>
                <a:off x="3762" y="3158"/>
                <a:ext cx="112" cy="6"/>
              </a:xfrm>
              <a:custGeom>
                <a:avLst/>
                <a:gdLst>
                  <a:gd name="T0" fmla="*/ 331 w 336"/>
                  <a:gd name="T1" fmla="*/ 7 h 17"/>
                  <a:gd name="T2" fmla="*/ 328 w 336"/>
                  <a:gd name="T3" fmla="*/ 6 h 17"/>
                  <a:gd name="T4" fmla="*/ 288 w 336"/>
                  <a:gd name="T5" fmla="*/ 0 h 17"/>
                  <a:gd name="T6" fmla="*/ 1 w 336"/>
                  <a:gd name="T7" fmla="*/ 0 h 17"/>
                  <a:gd name="T8" fmla="*/ 0 w 336"/>
                  <a:gd name="T9" fmla="*/ 1 h 17"/>
                  <a:gd name="T10" fmla="*/ 0 w 336"/>
                  <a:gd name="T11" fmla="*/ 6 h 17"/>
                  <a:gd name="T12" fmla="*/ 4 w 336"/>
                  <a:gd name="T13" fmla="*/ 9 h 17"/>
                  <a:gd name="T14" fmla="*/ 7 w 336"/>
                  <a:gd name="T15" fmla="*/ 11 h 17"/>
                  <a:gd name="T16" fmla="*/ 333 w 336"/>
                  <a:gd name="T17" fmla="*/ 17 h 17"/>
                  <a:gd name="T18" fmla="*/ 336 w 336"/>
                  <a:gd name="T19" fmla="*/ 15 h 17"/>
                  <a:gd name="T20" fmla="*/ 333 w 336"/>
                  <a:gd name="T21" fmla="*/ 11 h 17"/>
                  <a:gd name="T22" fmla="*/ 331 w 336"/>
                  <a:gd name="T23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6" h="17">
                    <a:moveTo>
                      <a:pt x="331" y="7"/>
                    </a:moveTo>
                    <a:lnTo>
                      <a:pt x="328" y="6"/>
                    </a:lnTo>
                    <a:lnTo>
                      <a:pt x="288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6"/>
                    </a:lnTo>
                    <a:lnTo>
                      <a:pt x="4" y="9"/>
                    </a:lnTo>
                    <a:lnTo>
                      <a:pt x="7" y="11"/>
                    </a:lnTo>
                    <a:lnTo>
                      <a:pt x="333" y="17"/>
                    </a:lnTo>
                    <a:lnTo>
                      <a:pt x="336" y="15"/>
                    </a:lnTo>
                    <a:lnTo>
                      <a:pt x="333" y="11"/>
                    </a:lnTo>
                    <a:lnTo>
                      <a:pt x="331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9" name="Freeform 497"/>
              <p:cNvSpPr>
                <a:spLocks/>
              </p:cNvSpPr>
              <p:nvPr/>
            </p:nvSpPr>
            <p:spPr bwMode="auto">
              <a:xfrm>
                <a:off x="3881" y="3151"/>
                <a:ext cx="22" cy="23"/>
              </a:xfrm>
              <a:custGeom>
                <a:avLst/>
                <a:gdLst>
                  <a:gd name="T0" fmla="*/ 60 w 65"/>
                  <a:gd name="T1" fmla="*/ 0 h 70"/>
                  <a:gd name="T2" fmla="*/ 58 w 65"/>
                  <a:gd name="T3" fmla="*/ 0 h 70"/>
                  <a:gd name="T4" fmla="*/ 29 w 65"/>
                  <a:gd name="T5" fmla="*/ 29 h 70"/>
                  <a:gd name="T6" fmla="*/ 22 w 65"/>
                  <a:gd name="T7" fmla="*/ 37 h 70"/>
                  <a:gd name="T8" fmla="*/ 13 w 65"/>
                  <a:gd name="T9" fmla="*/ 46 h 70"/>
                  <a:gd name="T10" fmla="*/ 0 w 65"/>
                  <a:gd name="T11" fmla="*/ 61 h 70"/>
                  <a:gd name="T12" fmla="*/ 0 w 65"/>
                  <a:gd name="T13" fmla="*/ 65 h 70"/>
                  <a:gd name="T14" fmla="*/ 1 w 65"/>
                  <a:gd name="T15" fmla="*/ 67 h 70"/>
                  <a:gd name="T16" fmla="*/ 3 w 65"/>
                  <a:gd name="T17" fmla="*/ 70 h 70"/>
                  <a:gd name="T18" fmla="*/ 5 w 65"/>
                  <a:gd name="T19" fmla="*/ 70 h 70"/>
                  <a:gd name="T20" fmla="*/ 35 w 65"/>
                  <a:gd name="T21" fmla="*/ 41 h 70"/>
                  <a:gd name="T22" fmla="*/ 49 w 65"/>
                  <a:gd name="T23" fmla="*/ 23 h 70"/>
                  <a:gd name="T24" fmla="*/ 64 w 65"/>
                  <a:gd name="T25" fmla="*/ 7 h 70"/>
                  <a:gd name="T26" fmla="*/ 65 w 65"/>
                  <a:gd name="T27" fmla="*/ 4 h 70"/>
                  <a:gd name="T28" fmla="*/ 64 w 65"/>
                  <a:gd name="T29" fmla="*/ 1 h 70"/>
                  <a:gd name="T30" fmla="*/ 60 w 65"/>
                  <a:gd name="T3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5" h="70">
                    <a:moveTo>
                      <a:pt x="60" y="0"/>
                    </a:moveTo>
                    <a:lnTo>
                      <a:pt x="58" y="0"/>
                    </a:lnTo>
                    <a:lnTo>
                      <a:pt x="29" y="29"/>
                    </a:lnTo>
                    <a:lnTo>
                      <a:pt x="22" y="37"/>
                    </a:lnTo>
                    <a:lnTo>
                      <a:pt x="13" y="46"/>
                    </a:lnTo>
                    <a:lnTo>
                      <a:pt x="0" y="61"/>
                    </a:lnTo>
                    <a:lnTo>
                      <a:pt x="0" y="65"/>
                    </a:lnTo>
                    <a:lnTo>
                      <a:pt x="1" y="67"/>
                    </a:lnTo>
                    <a:lnTo>
                      <a:pt x="3" y="70"/>
                    </a:lnTo>
                    <a:lnTo>
                      <a:pt x="5" y="70"/>
                    </a:lnTo>
                    <a:lnTo>
                      <a:pt x="35" y="41"/>
                    </a:lnTo>
                    <a:lnTo>
                      <a:pt x="49" y="23"/>
                    </a:lnTo>
                    <a:lnTo>
                      <a:pt x="64" y="7"/>
                    </a:lnTo>
                    <a:lnTo>
                      <a:pt x="65" y="4"/>
                    </a:lnTo>
                    <a:lnTo>
                      <a:pt x="64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0" name="Freeform 498"/>
              <p:cNvSpPr>
                <a:spLocks/>
              </p:cNvSpPr>
              <p:nvPr/>
            </p:nvSpPr>
            <p:spPr bwMode="auto">
              <a:xfrm>
                <a:off x="3885" y="3155"/>
                <a:ext cx="14" cy="15"/>
              </a:xfrm>
              <a:custGeom>
                <a:avLst/>
                <a:gdLst>
                  <a:gd name="T0" fmla="*/ 32 w 44"/>
                  <a:gd name="T1" fmla="*/ 28 h 47"/>
                  <a:gd name="T2" fmla="*/ 29 w 44"/>
                  <a:gd name="T3" fmla="*/ 24 h 47"/>
                  <a:gd name="T4" fmla="*/ 25 w 44"/>
                  <a:gd name="T5" fmla="*/ 18 h 47"/>
                  <a:gd name="T6" fmla="*/ 20 w 44"/>
                  <a:gd name="T7" fmla="*/ 14 h 47"/>
                  <a:gd name="T8" fmla="*/ 17 w 44"/>
                  <a:gd name="T9" fmla="*/ 8 h 47"/>
                  <a:gd name="T10" fmla="*/ 11 w 44"/>
                  <a:gd name="T11" fmla="*/ 5 h 47"/>
                  <a:gd name="T12" fmla="*/ 6 w 44"/>
                  <a:gd name="T13" fmla="*/ 0 h 47"/>
                  <a:gd name="T14" fmla="*/ 1 w 44"/>
                  <a:gd name="T15" fmla="*/ 0 h 47"/>
                  <a:gd name="T16" fmla="*/ 0 w 44"/>
                  <a:gd name="T17" fmla="*/ 5 h 47"/>
                  <a:gd name="T18" fmla="*/ 12 w 44"/>
                  <a:gd name="T19" fmla="*/ 19 h 47"/>
                  <a:gd name="T20" fmla="*/ 19 w 44"/>
                  <a:gd name="T21" fmla="*/ 30 h 47"/>
                  <a:gd name="T22" fmla="*/ 27 w 44"/>
                  <a:gd name="T23" fmla="*/ 40 h 47"/>
                  <a:gd name="T24" fmla="*/ 37 w 44"/>
                  <a:gd name="T25" fmla="*/ 46 h 47"/>
                  <a:gd name="T26" fmla="*/ 41 w 44"/>
                  <a:gd name="T27" fmla="*/ 47 h 47"/>
                  <a:gd name="T28" fmla="*/ 44 w 44"/>
                  <a:gd name="T29" fmla="*/ 44 h 47"/>
                  <a:gd name="T30" fmla="*/ 42 w 44"/>
                  <a:gd name="T31" fmla="*/ 40 h 47"/>
                  <a:gd name="T32" fmla="*/ 32 w 44"/>
                  <a:gd name="T33" fmla="*/ 2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4" h="47">
                    <a:moveTo>
                      <a:pt x="32" y="28"/>
                    </a:moveTo>
                    <a:lnTo>
                      <a:pt x="29" y="24"/>
                    </a:lnTo>
                    <a:lnTo>
                      <a:pt x="25" y="18"/>
                    </a:lnTo>
                    <a:lnTo>
                      <a:pt x="20" y="14"/>
                    </a:lnTo>
                    <a:lnTo>
                      <a:pt x="17" y="8"/>
                    </a:lnTo>
                    <a:lnTo>
                      <a:pt x="11" y="5"/>
                    </a:lnTo>
                    <a:lnTo>
                      <a:pt x="6" y="0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12" y="19"/>
                    </a:lnTo>
                    <a:lnTo>
                      <a:pt x="19" y="30"/>
                    </a:lnTo>
                    <a:lnTo>
                      <a:pt x="27" y="40"/>
                    </a:lnTo>
                    <a:lnTo>
                      <a:pt x="37" y="46"/>
                    </a:lnTo>
                    <a:lnTo>
                      <a:pt x="41" y="47"/>
                    </a:lnTo>
                    <a:lnTo>
                      <a:pt x="44" y="44"/>
                    </a:lnTo>
                    <a:lnTo>
                      <a:pt x="42" y="40"/>
                    </a:lnTo>
                    <a:lnTo>
                      <a:pt x="32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" name="Freeform 499"/>
              <p:cNvSpPr>
                <a:spLocks/>
              </p:cNvSpPr>
              <p:nvPr/>
            </p:nvSpPr>
            <p:spPr bwMode="auto">
              <a:xfrm>
                <a:off x="3901" y="3150"/>
                <a:ext cx="26" cy="25"/>
              </a:xfrm>
              <a:custGeom>
                <a:avLst/>
                <a:gdLst>
                  <a:gd name="T0" fmla="*/ 77 w 77"/>
                  <a:gd name="T1" fmla="*/ 9 h 75"/>
                  <a:gd name="T2" fmla="*/ 73 w 77"/>
                  <a:gd name="T3" fmla="*/ 3 h 75"/>
                  <a:gd name="T4" fmla="*/ 67 w 77"/>
                  <a:gd name="T5" fmla="*/ 0 h 75"/>
                  <a:gd name="T6" fmla="*/ 63 w 77"/>
                  <a:gd name="T7" fmla="*/ 0 h 75"/>
                  <a:gd name="T8" fmla="*/ 24 w 77"/>
                  <a:gd name="T9" fmla="*/ 30 h 75"/>
                  <a:gd name="T10" fmla="*/ 10 w 77"/>
                  <a:gd name="T11" fmla="*/ 44 h 75"/>
                  <a:gd name="T12" fmla="*/ 4 w 77"/>
                  <a:gd name="T13" fmla="*/ 54 h 75"/>
                  <a:gd name="T14" fmla="*/ 0 w 77"/>
                  <a:gd name="T15" fmla="*/ 63 h 75"/>
                  <a:gd name="T16" fmla="*/ 0 w 77"/>
                  <a:gd name="T17" fmla="*/ 67 h 75"/>
                  <a:gd name="T18" fmla="*/ 4 w 77"/>
                  <a:gd name="T19" fmla="*/ 73 h 75"/>
                  <a:gd name="T20" fmla="*/ 7 w 77"/>
                  <a:gd name="T21" fmla="*/ 75 h 75"/>
                  <a:gd name="T22" fmla="*/ 11 w 77"/>
                  <a:gd name="T23" fmla="*/ 75 h 75"/>
                  <a:gd name="T24" fmla="*/ 27 w 77"/>
                  <a:gd name="T25" fmla="*/ 61 h 75"/>
                  <a:gd name="T26" fmla="*/ 34 w 77"/>
                  <a:gd name="T27" fmla="*/ 54 h 75"/>
                  <a:gd name="T28" fmla="*/ 77 w 77"/>
                  <a:gd name="T29" fmla="*/ 13 h 75"/>
                  <a:gd name="T30" fmla="*/ 77 w 77"/>
                  <a:gd name="T31" fmla="*/ 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7" h="75">
                    <a:moveTo>
                      <a:pt x="77" y="9"/>
                    </a:moveTo>
                    <a:lnTo>
                      <a:pt x="73" y="3"/>
                    </a:lnTo>
                    <a:lnTo>
                      <a:pt x="67" y="0"/>
                    </a:lnTo>
                    <a:lnTo>
                      <a:pt x="63" y="0"/>
                    </a:lnTo>
                    <a:lnTo>
                      <a:pt x="24" y="30"/>
                    </a:lnTo>
                    <a:lnTo>
                      <a:pt x="10" y="44"/>
                    </a:lnTo>
                    <a:lnTo>
                      <a:pt x="4" y="54"/>
                    </a:lnTo>
                    <a:lnTo>
                      <a:pt x="0" y="63"/>
                    </a:lnTo>
                    <a:lnTo>
                      <a:pt x="0" y="67"/>
                    </a:lnTo>
                    <a:lnTo>
                      <a:pt x="4" y="73"/>
                    </a:lnTo>
                    <a:lnTo>
                      <a:pt x="7" y="75"/>
                    </a:lnTo>
                    <a:lnTo>
                      <a:pt x="11" y="75"/>
                    </a:lnTo>
                    <a:lnTo>
                      <a:pt x="27" y="61"/>
                    </a:lnTo>
                    <a:lnTo>
                      <a:pt x="34" y="54"/>
                    </a:lnTo>
                    <a:lnTo>
                      <a:pt x="77" y="13"/>
                    </a:lnTo>
                    <a:lnTo>
                      <a:pt x="77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" name="Freeform 500"/>
              <p:cNvSpPr>
                <a:spLocks/>
              </p:cNvSpPr>
              <p:nvPr/>
            </p:nvSpPr>
            <p:spPr bwMode="auto">
              <a:xfrm>
                <a:off x="3908" y="3155"/>
                <a:ext cx="19" cy="20"/>
              </a:xfrm>
              <a:custGeom>
                <a:avLst/>
                <a:gdLst>
                  <a:gd name="T0" fmla="*/ 58 w 58"/>
                  <a:gd name="T1" fmla="*/ 55 h 61"/>
                  <a:gd name="T2" fmla="*/ 57 w 58"/>
                  <a:gd name="T3" fmla="*/ 52 h 61"/>
                  <a:gd name="T4" fmla="*/ 39 w 58"/>
                  <a:gd name="T5" fmla="*/ 30 h 61"/>
                  <a:gd name="T6" fmla="*/ 27 w 58"/>
                  <a:gd name="T7" fmla="*/ 19 h 61"/>
                  <a:gd name="T8" fmla="*/ 20 w 58"/>
                  <a:gd name="T9" fmla="*/ 9 h 61"/>
                  <a:gd name="T10" fmla="*/ 16 w 58"/>
                  <a:gd name="T11" fmla="*/ 6 h 61"/>
                  <a:gd name="T12" fmla="*/ 12 w 58"/>
                  <a:gd name="T13" fmla="*/ 1 h 61"/>
                  <a:gd name="T14" fmla="*/ 8 w 58"/>
                  <a:gd name="T15" fmla="*/ 0 h 61"/>
                  <a:gd name="T16" fmla="*/ 4 w 58"/>
                  <a:gd name="T17" fmla="*/ 0 h 61"/>
                  <a:gd name="T18" fmla="*/ 0 w 58"/>
                  <a:gd name="T19" fmla="*/ 4 h 61"/>
                  <a:gd name="T20" fmla="*/ 0 w 58"/>
                  <a:gd name="T21" fmla="*/ 6 h 61"/>
                  <a:gd name="T22" fmla="*/ 3 w 58"/>
                  <a:gd name="T23" fmla="*/ 10 h 61"/>
                  <a:gd name="T24" fmla="*/ 4 w 58"/>
                  <a:gd name="T25" fmla="*/ 13 h 61"/>
                  <a:gd name="T26" fmla="*/ 10 w 58"/>
                  <a:gd name="T27" fmla="*/ 19 h 61"/>
                  <a:gd name="T28" fmla="*/ 14 w 58"/>
                  <a:gd name="T29" fmla="*/ 27 h 61"/>
                  <a:gd name="T30" fmla="*/ 36 w 58"/>
                  <a:gd name="T31" fmla="*/ 49 h 61"/>
                  <a:gd name="T32" fmla="*/ 51 w 58"/>
                  <a:gd name="T33" fmla="*/ 60 h 61"/>
                  <a:gd name="T34" fmla="*/ 54 w 58"/>
                  <a:gd name="T35" fmla="*/ 61 h 61"/>
                  <a:gd name="T36" fmla="*/ 58 w 58"/>
                  <a:gd name="T37" fmla="*/ 60 h 61"/>
                  <a:gd name="T38" fmla="*/ 58 w 58"/>
                  <a:gd name="T39" fmla="*/ 5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8" h="61">
                    <a:moveTo>
                      <a:pt x="58" y="55"/>
                    </a:moveTo>
                    <a:lnTo>
                      <a:pt x="57" y="52"/>
                    </a:lnTo>
                    <a:lnTo>
                      <a:pt x="39" y="30"/>
                    </a:lnTo>
                    <a:lnTo>
                      <a:pt x="27" y="19"/>
                    </a:lnTo>
                    <a:lnTo>
                      <a:pt x="20" y="9"/>
                    </a:lnTo>
                    <a:lnTo>
                      <a:pt x="16" y="6"/>
                    </a:lnTo>
                    <a:lnTo>
                      <a:pt x="12" y="1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3" y="10"/>
                    </a:lnTo>
                    <a:lnTo>
                      <a:pt x="4" y="13"/>
                    </a:lnTo>
                    <a:lnTo>
                      <a:pt x="10" y="19"/>
                    </a:lnTo>
                    <a:lnTo>
                      <a:pt x="14" y="27"/>
                    </a:lnTo>
                    <a:lnTo>
                      <a:pt x="36" y="49"/>
                    </a:lnTo>
                    <a:lnTo>
                      <a:pt x="51" y="60"/>
                    </a:lnTo>
                    <a:lnTo>
                      <a:pt x="54" y="61"/>
                    </a:lnTo>
                    <a:lnTo>
                      <a:pt x="58" y="60"/>
                    </a:lnTo>
                    <a:lnTo>
                      <a:pt x="58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" name="Freeform 501"/>
              <p:cNvSpPr>
                <a:spLocks/>
              </p:cNvSpPr>
              <p:nvPr/>
            </p:nvSpPr>
            <p:spPr bwMode="auto">
              <a:xfrm>
                <a:off x="3823" y="3205"/>
                <a:ext cx="118" cy="47"/>
              </a:xfrm>
              <a:custGeom>
                <a:avLst/>
                <a:gdLst>
                  <a:gd name="T0" fmla="*/ 94 w 355"/>
                  <a:gd name="T1" fmla="*/ 0 h 141"/>
                  <a:gd name="T2" fmla="*/ 53 w 355"/>
                  <a:gd name="T3" fmla="*/ 25 h 141"/>
                  <a:gd name="T4" fmla="*/ 22 w 355"/>
                  <a:gd name="T5" fmla="*/ 57 h 141"/>
                  <a:gd name="T6" fmla="*/ 0 w 355"/>
                  <a:gd name="T7" fmla="*/ 78 h 141"/>
                  <a:gd name="T8" fmla="*/ 2 w 355"/>
                  <a:gd name="T9" fmla="*/ 81 h 141"/>
                  <a:gd name="T10" fmla="*/ 12 w 355"/>
                  <a:gd name="T11" fmla="*/ 72 h 141"/>
                  <a:gd name="T12" fmla="*/ 43 w 355"/>
                  <a:gd name="T13" fmla="*/ 43 h 141"/>
                  <a:gd name="T14" fmla="*/ 60 w 355"/>
                  <a:gd name="T15" fmla="*/ 33 h 141"/>
                  <a:gd name="T16" fmla="*/ 77 w 355"/>
                  <a:gd name="T17" fmla="*/ 24 h 141"/>
                  <a:gd name="T18" fmla="*/ 80 w 355"/>
                  <a:gd name="T19" fmla="*/ 37 h 141"/>
                  <a:gd name="T20" fmla="*/ 40 w 355"/>
                  <a:gd name="T21" fmla="*/ 132 h 141"/>
                  <a:gd name="T22" fmla="*/ 48 w 355"/>
                  <a:gd name="T23" fmla="*/ 141 h 141"/>
                  <a:gd name="T24" fmla="*/ 113 w 355"/>
                  <a:gd name="T25" fmla="*/ 63 h 141"/>
                  <a:gd name="T26" fmla="*/ 150 w 355"/>
                  <a:gd name="T27" fmla="*/ 21 h 141"/>
                  <a:gd name="T28" fmla="*/ 126 w 355"/>
                  <a:gd name="T29" fmla="*/ 89 h 141"/>
                  <a:gd name="T30" fmla="*/ 125 w 355"/>
                  <a:gd name="T31" fmla="*/ 113 h 141"/>
                  <a:gd name="T32" fmla="*/ 131 w 355"/>
                  <a:gd name="T33" fmla="*/ 119 h 141"/>
                  <a:gd name="T34" fmla="*/ 140 w 355"/>
                  <a:gd name="T35" fmla="*/ 109 h 141"/>
                  <a:gd name="T36" fmla="*/ 163 w 355"/>
                  <a:gd name="T37" fmla="*/ 81 h 141"/>
                  <a:gd name="T38" fmla="*/ 173 w 355"/>
                  <a:gd name="T39" fmla="*/ 76 h 141"/>
                  <a:gd name="T40" fmla="*/ 175 w 355"/>
                  <a:gd name="T41" fmla="*/ 103 h 141"/>
                  <a:gd name="T42" fmla="*/ 182 w 355"/>
                  <a:gd name="T43" fmla="*/ 115 h 141"/>
                  <a:gd name="T44" fmla="*/ 196 w 355"/>
                  <a:gd name="T45" fmla="*/ 111 h 141"/>
                  <a:gd name="T46" fmla="*/ 220 w 355"/>
                  <a:gd name="T47" fmla="*/ 96 h 141"/>
                  <a:gd name="T48" fmla="*/ 222 w 355"/>
                  <a:gd name="T49" fmla="*/ 106 h 141"/>
                  <a:gd name="T50" fmla="*/ 226 w 355"/>
                  <a:gd name="T51" fmla="*/ 119 h 141"/>
                  <a:gd name="T52" fmla="*/ 235 w 355"/>
                  <a:gd name="T53" fmla="*/ 125 h 141"/>
                  <a:gd name="T54" fmla="*/ 246 w 355"/>
                  <a:gd name="T55" fmla="*/ 114 h 141"/>
                  <a:gd name="T56" fmla="*/ 254 w 355"/>
                  <a:gd name="T57" fmla="*/ 103 h 141"/>
                  <a:gd name="T58" fmla="*/ 264 w 355"/>
                  <a:gd name="T59" fmla="*/ 117 h 141"/>
                  <a:gd name="T60" fmla="*/ 274 w 355"/>
                  <a:gd name="T61" fmla="*/ 125 h 141"/>
                  <a:gd name="T62" fmla="*/ 287 w 355"/>
                  <a:gd name="T63" fmla="*/ 126 h 141"/>
                  <a:gd name="T64" fmla="*/ 301 w 355"/>
                  <a:gd name="T65" fmla="*/ 117 h 141"/>
                  <a:gd name="T66" fmla="*/ 302 w 355"/>
                  <a:gd name="T67" fmla="*/ 124 h 141"/>
                  <a:gd name="T68" fmla="*/ 307 w 355"/>
                  <a:gd name="T69" fmla="*/ 132 h 141"/>
                  <a:gd name="T70" fmla="*/ 317 w 355"/>
                  <a:gd name="T71" fmla="*/ 135 h 141"/>
                  <a:gd name="T72" fmla="*/ 343 w 355"/>
                  <a:gd name="T73" fmla="*/ 132 h 141"/>
                  <a:gd name="T74" fmla="*/ 355 w 355"/>
                  <a:gd name="T75" fmla="*/ 133 h 141"/>
                  <a:gd name="T76" fmla="*/ 346 w 355"/>
                  <a:gd name="T77" fmla="*/ 120 h 141"/>
                  <a:gd name="T78" fmla="*/ 323 w 355"/>
                  <a:gd name="T79" fmla="*/ 113 h 141"/>
                  <a:gd name="T80" fmla="*/ 314 w 355"/>
                  <a:gd name="T81" fmla="*/ 111 h 141"/>
                  <a:gd name="T82" fmla="*/ 312 w 355"/>
                  <a:gd name="T83" fmla="*/ 106 h 141"/>
                  <a:gd name="T84" fmla="*/ 306 w 355"/>
                  <a:gd name="T85" fmla="*/ 94 h 141"/>
                  <a:gd name="T86" fmla="*/ 262 w 355"/>
                  <a:gd name="T87" fmla="*/ 90 h 141"/>
                  <a:gd name="T88" fmla="*/ 254 w 355"/>
                  <a:gd name="T89" fmla="*/ 81 h 141"/>
                  <a:gd name="T90" fmla="*/ 245 w 355"/>
                  <a:gd name="T91" fmla="*/ 88 h 141"/>
                  <a:gd name="T92" fmla="*/ 230 w 355"/>
                  <a:gd name="T93" fmla="*/ 99 h 141"/>
                  <a:gd name="T94" fmla="*/ 229 w 355"/>
                  <a:gd name="T95" fmla="*/ 90 h 141"/>
                  <a:gd name="T96" fmla="*/ 226 w 355"/>
                  <a:gd name="T97" fmla="*/ 84 h 141"/>
                  <a:gd name="T98" fmla="*/ 220 w 355"/>
                  <a:gd name="T99" fmla="*/ 78 h 141"/>
                  <a:gd name="T100" fmla="*/ 210 w 355"/>
                  <a:gd name="T101" fmla="*/ 84 h 141"/>
                  <a:gd name="T102" fmla="*/ 191 w 355"/>
                  <a:gd name="T103" fmla="*/ 95 h 141"/>
                  <a:gd name="T104" fmla="*/ 182 w 355"/>
                  <a:gd name="T105" fmla="*/ 61 h 141"/>
                  <a:gd name="T106" fmla="*/ 178 w 355"/>
                  <a:gd name="T107" fmla="*/ 57 h 141"/>
                  <a:gd name="T108" fmla="*/ 173 w 355"/>
                  <a:gd name="T109" fmla="*/ 54 h 141"/>
                  <a:gd name="T110" fmla="*/ 139 w 355"/>
                  <a:gd name="T111" fmla="*/ 94 h 141"/>
                  <a:gd name="T112" fmla="*/ 168 w 355"/>
                  <a:gd name="T113" fmla="*/ 6 h 141"/>
                  <a:gd name="T114" fmla="*/ 163 w 355"/>
                  <a:gd name="T115" fmla="*/ 0 h 141"/>
                  <a:gd name="T116" fmla="*/ 94 w 355"/>
                  <a:gd name="T117" fmla="*/ 63 h 141"/>
                  <a:gd name="T118" fmla="*/ 100 w 355"/>
                  <a:gd name="T119" fmla="*/ 9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55" h="141">
                    <a:moveTo>
                      <a:pt x="100" y="6"/>
                    </a:moveTo>
                    <a:lnTo>
                      <a:pt x="94" y="0"/>
                    </a:lnTo>
                    <a:lnTo>
                      <a:pt x="91" y="0"/>
                    </a:lnTo>
                    <a:lnTo>
                      <a:pt x="53" y="25"/>
                    </a:lnTo>
                    <a:lnTo>
                      <a:pt x="31" y="45"/>
                    </a:lnTo>
                    <a:lnTo>
                      <a:pt x="22" y="57"/>
                    </a:lnTo>
                    <a:lnTo>
                      <a:pt x="0" y="76"/>
                    </a:lnTo>
                    <a:lnTo>
                      <a:pt x="0" y="78"/>
                    </a:lnTo>
                    <a:lnTo>
                      <a:pt x="1" y="79"/>
                    </a:lnTo>
                    <a:lnTo>
                      <a:pt x="2" y="81"/>
                    </a:lnTo>
                    <a:lnTo>
                      <a:pt x="5" y="81"/>
                    </a:lnTo>
                    <a:lnTo>
                      <a:pt x="12" y="72"/>
                    </a:lnTo>
                    <a:lnTo>
                      <a:pt x="22" y="65"/>
                    </a:lnTo>
                    <a:lnTo>
                      <a:pt x="43" y="43"/>
                    </a:lnTo>
                    <a:lnTo>
                      <a:pt x="55" y="35"/>
                    </a:lnTo>
                    <a:lnTo>
                      <a:pt x="60" y="33"/>
                    </a:lnTo>
                    <a:lnTo>
                      <a:pt x="66" y="30"/>
                    </a:lnTo>
                    <a:lnTo>
                      <a:pt x="77" y="24"/>
                    </a:lnTo>
                    <a:lnTo>
                      <a:pt x="84" y="23"/>
                    </a:lnTo>
                    <a:lnTo>
                      <a:pt x="80" y="37"/>
                    </a:lnTo>
                    <a:lnTo>
                      <a:pt x="38" y="126"/>
                    </a:lnTo>
                    <a:lnTo>
                      <a:pt x="40" y="132"/>
                    </a:lnTo>
                    <a:lnTo>
                      <a:pt x="43" y="138"/>
                    </a:lnTo>
                    <a:lnTo>
                      <a:pt x="48" y="141"/>
                    </a:lnTo>
                    <a:lnTo>
                      <a:pt x="53" y="141"/>
                    </a:lnTo>
                    <a:lnTo>
                      <a:pt x="113" y="63"/>
                    </a:lnTo>
                    <a:lnTo>
                      <a:pt x="134" y="40"/>
                    </a:lnTo>
                    <a:lnTo>
                      <a:pt x="150" y="21"/>
                    </a:lnTo>
                    <a:lnTo>
                      <a:pt x="151" y="22"/>
                    </a:lnTo>
                    <a:lnTo>
                      <a:pt x="126" y="89"/>
                    </a:lnTo>
                    <a:lnTo>
                      <a:pt x="125" y="109"/>
                    </a:lnTo>
                    <a:lnTo>
                      <a:pt x="125" y="113"/>
                    </a:lnTo>
                    <a:lnTo>
                      <a:pt x="126" y="117"/>
                    </a:lnTo>
                    <a:lnTo>
                      <a:pt x="131" y="119"/>
                    </a:lnTo>
                    <a:lnTo>
                      <a:pt x="134" y="119"/>
                    </a:lnTo>
                    <a:lnTo>
                      <a:pt x="140" y="109"/>
                    </a:lnTo>
                    <a:lnTo>
                      <a:pt x="148" y="99"/>
                    </a:lnTo>
                    <a:lnTo>
                      <a:pt x="163" y="81"/>
                    </a:lnTo>
                    <a:lnTo>
                      <a:pt x="169" y="76"/>
                    </a:lnTo>
                    <a:lnTo>
                      <a:pt x="173" y="76"/>
                    </a:lnTo>
                    <a:lnTo>
                      <a:pt x="176" y="85"/>
                    </a:lnTo>
                    <a:lnTo>
                      <a:pt x="175" y="103"/>
                    </a:lnTo>
                    <a:lnTo>
                      <a:pt x="176" y="107"/>
                    </a:lnTo>
                    <a:lnTo>
                      <a:pt x="182" y="115"/>
                    </a:lnTo>
                    <a:lnTo>
                      <a:pt x="187" y="115"/>
                    </a:lnTo>
                    <a:lnTo>
                      <a:pt x="196" y="111"/>
                    </a:lnTo>
                    <a:lnTo>
                      <a:pt x="204" y="107"/>
                    </a:lnTo>
                    <a:lnTo>
                      <a:pt x="220" y="96"/>
                    </a:lnTo>
                    <a:lnTo>
                      <a:pt x="221" y="101"/>
                    </a:lnTo>
                    <a:lnTo>
                      <a:pt x="222" y="106"/>
                    </a:lnTo>
                    <a:lnTo>
                      <a:pt x="224" y="115"/>
                    </a:lnTo>
                    <a:lnTo>
                      <a:pt x="226" y="119"/>
                    </a:lnTo>
                    <a:lnTo>
                      <a:pt x="230" y="123"/>
                    </a:lnTo>
                    <a:lnTo>
                      <a:pt x="235" y="125"/>
                    </a:lnTo>
                    <a:lnTo>
                      <a:pt x="239" y="125"/>
                    </a:lnTo>
                    <a:lnTo>
                      <a:pt x="246" y="114"/>
                    </a:lnTo>
                    <a:lnTo>
                      <a:pt x="251" y="109"/>
                    </a:lnTo>
                    <a:lnTo>
                      <a:pt x="254" y="103"/>
                    </a:lnTo>
                    <a:lnTo>
                      <a:pt x="259" y="111"/>
                    </a:lnTo>
                    <a:lnTo>
                      <a:pt x="264" y="117"/>
                    </a:lnTo>
                    <a:lnTo>
                      <a:pt x="269" y="123"/>
                    </a:lnTo>
                    <a:lnTo>
                      <a:pt x="274" y="125"/>
                    </a:lnTo>
                    <a:lnTo>
                      <a:pt x="281" y="126"/>
                    </a:lnTo>
                    <a:lnTo>
                      <a:pt x="287" y="126"/>
                    </a:lnTo>
                    <a:lnTo>
                      <a:pt x="293" y="123"/>
                    </a:lnTo>
                    <a:lnTo>
                      <a:pt x="301" y="117"/>
                    </a:lnTo>
                    <a:lnTo>
                      <a:pt x="301" y="123"/>
                    </a:lnTo>
                    <a:lnTo>
                      <a:pt x="302" y="124"/>
                    </a:lnTo>
                    <a:lnTo>
                      <a:pt x="302" y="129"/>
                    </a:lnTo>
                    <a:lnTo>
                      <a:pt x="307" y="132"/>
                    </a:lnTo>
                    <a:lnTo>
                      <a:pt x="312" y="135"/>
                    </a:lnTo>
                    <a:lnTo>
                      <a:pt x="317" y="135"/>
                    </a:lnTo>
                    <a:lnTo>
                      <a:pt x="325" y="131"/>
                    </a:lnTo>
                    <a:lnTo>
                      <a:pt x="343" y="132"/>
                    </a:lnTo>
                    <a:lnTo>
                      <a:pt x="352" y="135"/>
                    </a:lnTo>
                    <a:lnTo>
                      <a:pt x="355" y="133"/>
                    </a:lnTo>
                    <a:lnTo>
                      <a:pt x="350" y="124"/>
                    </a:lnTo>
                    <a:lnTo>
                      <a:pt x="346" y="120"/>
                    </a:lnTo>
                    <a:lnTo>
                      <a:pt x="330" y="114"/>
                    </a:lnTo>
                    <a:lnTo>
                      <a:pt x="323" y="113"/>
                    </a:lnTo>
                    <a:lnTo>
                      <a:pt x="316" y="114"/>
                    </a:lnTo>
                    <a:lnTo>
                      <a:pt x="314" y="111"/>
                    </a:lnTo>
                    <a:lnTo>
                      <a:pt x="312" y="109"/>
                    </a:lnTo>
                    <a:lnTo>
                      <a:pt x="312" y="106"/>
                    </a:lnTo>
                    <a:lnTo>
                      <a:pt x="311" y="100"/>
                    </a:lnTo>
                    <a:lnTo>
                      <a:pt x="306" y="94"/>
                    </a:lnTo>
                    <a:lnTo>
                      <a:pt x="302" y="91"/>
                    </a:lnTo>
                    <a:lnTo>
                      <a:pt x="262" y="90"/>
                    </a:lnTo>
                    <a:lnTo>
                      <a:pt x="260" y="88"/>
                    </a:lnTo>
                    <a:lnTo>
                      <a:pt x="254" y="81"/>
                    </a:lnTo>
                    <a:lnTo>
                      <a:pt x="250" y="82"/>
                    </a:lnTo>
                    <a:lnTo>
                      <a:pt x="245" y="88"/>
                    </a:lnTo>
                    <a:lnTo>
                      <a:pt x="232" y="103"/>
                    </a:lnTo>
                    <a:lnTo>
                      <a:pt x="230" y="99"/>
                    </a:lnTo>
                    <a:lnTo>
                      <a:pt x="230" y="95"/>
                    </a:lnTo>
                    <a:lnTo>
                      <a:pt x="229" y="90"/>
                    </a:lnTo>
                    <a:lnTo>
                      <a:pt x="227" y="87"/>
                    </a:lnTo>
                    <a:lnTo>
                      <a:pt x="226" y="84"/>
                    </a:lnTo>
                    <a:lnTo>
                      <a:pt x="222" y="79"/>
                    </a:lnTo>
                    <a:lnTo>
                      <a:pt x="220" y="78"/>
                    </a:lnTo>
                    <a:lnTo>
                      <a:pt x="216" y="78"/>
                    </a:lnTo>
                    <a:lnTo>
                      <a:pt x="210" y="84"/>
                    </a:lnTo>
                    <a:lnTo>
                      <a:pt x="204" y="88"/>
                    </a:lnTo>
                    <a:lnTo>
                      <a:pt x="191" y="95"/>
                    </a:lnTo>
                    <a:lnTo>
                      <a:pt x="188" y="90"/>
                    </a:lnTo>
                    <a:lnTo>
                      <a:pt x="182" y="61"/>
                    </a:lnTo>
                    <a:lnTo>
                      <a:pt x="180" y="60"/>
                    </a:lnTo>
                    <a:lnTo>
                      <a:pt x="178" y="57"/>
                    </a:lnTo>
                    <a:lnTo>
                      <a:pt x="175" y="54"/>
                    </a:lnTo>
                    <a:lnTo>
                      <a:pt x="173" y="54"/>
                    </a:lnTo>
                    <a:lnTo>
                      <a:pt x="166" y="66"/>
                    </a:lnTo>
                    <a:lnTo>
                      <a:pt x="139" y="94"/>
                    </a:lnTo>
                    <a:lnTo>
                      <a:pt x="168" y="9"/>
                    </a:lnTo>
                    <a:lnTo>
                      <a:pt x="168" y="6"/>
                    </a:lnTo>
                    <a:lnTo>
                      <a:pt x="166" y="3"/>
                    </a:lnTo>
                    <a:lnTo>
                      <a:pt x="163" y="0"/>
                    </a:lnTo>
                    <a:lnTo>
                      <a:pt x="158" y="0"/>
                    </a:lnTo>
                    <a:lnTo>
                      <a:pt x="94" y="63"/>
                    </a:lnTo>
                    <a:lnTo>
                      <a:pt x="74" y="85"/>
                    </a:lnTo>
                    <a:lnTo>
                      <a:pt x="100" y="9"/>
                    </a:lnTo>
                    <a:lnTo>
                      <a:pt x="10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4" name="Freeform 502"/>
              <p:cNvSpPr>
                <a:spLocks/>
              </p:cNvSpPr>
              <p:nvPr/>
            </p:nvSpPr>
            <p:spPr bwMode="auto">
              <a:xfrm>
                <a:off x="3941" y="3195"/>
                <a:ext cx="48" cy="62"/>
              </a:xfrm>
              <a:custGeom>
                <a:avLst/>
                <a:gdLst>
                  <a:gd name="T0" fmla="*/ 87 w 142"/>
                  <a:gd name="T1" fmla="*/ 0 h 186"/>
                  <a:gd name="T2" fmla="*/ 83 w 142"/>
                  <a:gd name="T3" fmla="*/ 1 h 186"/>
                  <a:gd name="T4" fmla="*/ 60 w 142"/>
                  <a:gd name="T5" fmla="*/ 61 h 186"/>
                  <a:gd name="T6" fmla="*/ 51 w 142"/>
                  <a:gd name="T7" fmla="*/ 80 h 186"/>
                  <a:gd name="T8" fmla="*/ 15 w 142"/>
                  <a:gd name="T9" fmla="*/ 134 h 186"/>
                  <a:gd name="T10" fmla="*/ 0 w 142"/>
                  <a:gd name="T11" fmla="*/ 150 h 186"/>
                  <a:gd name="T12" fmla="*/ 0 w 142"/>
                  <a:gd name="T13" fmla="*/ 156 h 186"/>
                  <a:gd name="T14" fmla="*/ 5 w 142"/>
                  <a:gd name="T15" fmla="*/ 163 h 186"/>
                  <a:gd name="T16" fmla="*/ 10 w 142"/>
                  <a:gd name="T17" fmla="*/ 167 h 186"/>
                  <a:gd name="T18" fmla="*/ 16 w 142"/>
                  <a:gd name="T19" fmla="*/ 167 h 186"/>
                  <a:gd name="T20" fmla="*/ 31 w 142"/>
                  <a:gd name="T21" fmla="*/ 146 h 186"/>
                  <a:gd name="T22" fmla="*/ 45 w 142"/>
                  <a:gd name="T23" fmla="*/ 126 h 186"/>
                  <a:gd name="T24" fmla="*/ 67 w 142"/>
                  <a:gd name="T25" fmla="*/ 82 h 186"/>
                  <a:gd name="T26" fmla="*/ 63 w 142"/>
                  <a:gd name="T27" fmla="*/ 125 h 186"/>
                  <a:gd name="T28" fmla="*/ 64 w 142"/>
                  <a:gd name="T29" fmla="*/ 167 h 186"/>
                  <a:gd name="T30" fmla="*/ 67 w 142"/>
                  <a:gd name="T31" fmla="*/ 173 h 186"/>
                  <a:gd name="T32" fmla="*/ 73 w 142"/>
                  <a:gd name="T33" fmla="*/ 181 h 186"/>
                  <a:gd name="T34" fmla="*/ 81 w 142"/>
                  <a:gd name="T35" fmla="*/ 186 h 186"/>
                  <a:gd name="T36" fmla="*/ 87 w 142"/>
                  <a:gd name="T37" fmla="*/ 185 h 186"/>
                  <a:gd name="T38" fmla="*/ 91 w 142"/>
                  <a:gd name="T39" fmla="*/ 175 h 186"/>
                  <a:gd name="T40" fmla="*/ 105 w 142"/>
                  <a:gd name="T41" fmla="*/ 160 h 186"/>
                  <a:gd name="T42" fmla="*/ 111 w 142"/>
                  <a:gd name="T43" fmla="*/ 150 h 186"/>
                  <a:gd name="T44" fmla="*/ 120 w 142"/>
                  <a:gd name="T45" fmla="*/ 157 h 186"/>
                  <a:gd name="T46" fmla="*/ 137 w 142"/>
                  <a:gd name="T47" fmla="*/ 166 h 186"/>
                  <a:gd name="T48" fmla="*/ 139 w 142"/>
                  <a:gd name="T49" fmla="*/ 166 h 186"/>
                  <a:gd name="T50" fmla="*/ 142 w 142"/>
                  <a:gd name="T51" fmla="*/ 163 h 186"/>
                  <a:gd name="T52" fmla="*/ 139 w 142"/>
                  <a:gd name="T53" fmla="*/ 160 h 186"/>
                  <a:gd name="T54" fmla="*/ 137 w 142"/>
                  <a:gd name="T55" fmla="*/ 156 h 186"/>
                  <a:gd name="T56" fmla="*/ 121 w 142"/>
                  <a:gd name="T57" fmla="*/ 145 h 186"/>
                  <a:gd name="T58" fmla="*/ 118 w 142"/>
                  <a:gd name="T59" fmla="*/ 140 h 186"/>
                  <a:gd name="T60" fmla="*/ 120 w 142"/>
                  <a:gd name="T61" fmla="*/ 127 h 186"/>
                  <a:gd name="T62" fmla="*/ 118 w 142"/>
                  <a:gd name="T63" fmla="*/ 120 h 186"/>
                  <a:gd name="T64" fmla="*/ 106 w 142"/>
                  <a:gd name="T65" fmla="*/ 110 h 186"/>
                  <a:gd name="T66" fmla="*/ 101 w 142"/>
                  <a:gd name="T67" fmla="*/ 113 h 186"/>
                  <a:gd name="T68" fmla="*/ 96 w 142"/>
                  <a:gd name="T69" fmla="*/ 128 h 186"/>
                  <a:gd name="T70" fmla="*/ 90 w 142"/>
                  <a:gd name="T71" fmla="*/ 134 h 186"/>
                  <a:gd name="T72" fmla="*/ 85 w 142"/>
                  <a:gd name="T73" fmla="*/ 140 h 186"/>
                  <a:gd name="T74" fmla="*/ 99 w 142"/>
                  <a:gd name="T75" fmla="*/ 12 h 186"/>
                  <a:gd name="T76" fmla="*/ 96 w 142"/>
                  <a:gd name="T77" fmla="*/ 7 h 186"/>
                  <a:gd name="T78" fmla="*/ 91 w 142"/>
                  <a:gd name="T79" fmla="*/ 2 h 186"/>
                  <a:gd name="T80" fmla="*/ 87 w 142"/>
                  <a:gd name="T81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2" h="186">
                    <a:moveTo>
                      <a:pt x="87" y="0"/>
                    </a:moveTo>
                    <a:lnTo>
                      <a:pt x="83" y="1"/>
                    </a:lnTo>
                    <a:lnTo>
                      <a:pt x="60" y="61"/>
                    </a:lnTo>
                    <a:lnTo>
                      <a:pt x="51" y="80"/>
                    </a:lnTo>
                    <a:lnTo>
                      <a:pt x="15" y="134"/>
                    </a:lnTo>
                    <a:lnTo>
                      <a:pt x="0" y="150"/>
                    </a:lnTo>
                    <a:lnTo>
                      <a:pt x="0" y="156"/>
                    </a:lnTo>
                    <a:lnTo>
                      <a:pt x="5" y="163"/>
                    </a:lnTo>
                    <a:lnTo>
                      <a:pt x="10" y="167"/>
                    </a:lnTo>
                    <a:lnTo>
                      <a:pt x="16" y="167"/>
                    </a:lnTo>
                    <a:lnTo>
                      <a:pt x="31" y="146"/>
                    </a:lnTo>
                    <a:lnTo>
                      <a:pt x="45" y="126"/>
                    </a:lnTo>
                    <a:lnTo>
                      <a:pt x="67" y="82"/>
                    </a:lnTo>
                    <a:lnTo>
                      <a:pt x="63" y="125"/>
                    </a:lnTo>
                    <a:lnTo>
                      <a:pt x="64" y="167"/>
                    </a:lnTo>
                    <a:lnTo>
                      <a:pt x="67" y="173"/>
                    </a:lnTo>
                    <a:lnTo>
                      <a:pt x="73" y="181"/>
                    </a:lnTo>
                    <a:lnTo>
                      <a:pt x="81" y="186"/>
                    </a:lnTo>
                    <a:lnTo>
                      <a:pt x="87" y="185"/>
                    </a:lnTo>
                    <a:lnTo>
                      <a:pt x="91" y="175"/>
                    </a:lnTo>
                    <a:lnTo>
                      <a:pt x="105" y="160"/>
                    </a:lnTo>
                    <a:lnTo>
                      <a:pt x="111" y="150"/>
                    </a:lnTo>
                    <a:lnTo>
                      <a:pt x="120" y="157"/>
                    </a:lnTo>
                    <a:lnTo>
                      <a:pt x="137" y="166"/>
                    </a:lnTo>
                    <a:lnTo>
                      <a:pt x="139" y="166"/>
                    </a:lnTo>
                    <a:lnTo>
                      <a:pt x="142" y="163"/>
                    </a:lnTo>
                    <a:lnTo>
                      <a:pt x="139" y="160"/>
                    </a:lnTo>
                    <a:lnTo>
                      <a:pt x="137" y="156"/>
                    </a:lnTo>
                    <a:lnTo>
                      <a:pt x="121" y="145"/>
                    </a:lnTo>
                    <a:lnTo>
                      <a:pt x="118" y="140"/>
                    </a:lnTo>
                    <a:lnTo>
                      <a:pt x="120" y="127"/>
                    </a:lnTo>
                    <a:lnTo>
                      <a:pt x="118" y="120"/>
                    </a:lnTo>
                    <a:lnTo>
                      <a:pt x="106" y="110"/>
                    </a:lnTo>
                    <a:lnTo>
                      <a:pt x="101" y="113"/>
                    </a:lnTo>
                    <a:lnTo>
                      <a:pt x="96" y="128"/>
                    </a:lnTo>
                    <a:lnTo>
                      <a:pt x="90" y="134"/>
                    </a:lnTo>
                    <a:lnTo>
                      <a:pt x="85" y="140"/>
                    </a:lnTo>
                    <a:lnTo>
                      <a:pt x="99" y="12"/>
                    </a:lnTo>
                    <a:lnTo>
                      <a:pt x="96" y="7"/>
                    </a:lnTo>
                    <a:lnTo>
                      <a:pt x="91" y="2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" name="Freeform 503"/>
              <p:cNvSpPr>
                <a:spLocks/>
              </p:cNvSpPr>
              <p:nvPr/>
            </p:nvSpPr>
            <p:spPr bwMode="auto">
              <a:xfrm>
                <a:off x="3991" y="3234"/>
                <a:ext cx="50" cy="22"/>
              </a:xfrm>
              <a:custGeom>
                <a:avLst/>
                <a:gdLst>
                  <a:gd name="T0" fmla="*/ 47 w 149"/>
                  <a:gd name="T1" fmla="*/ 3 h 67"/>
                  <a:gd name="T2" fmla="*/ 41 w 149"/>
                  <a:gd name="T3" fmla="*/ 10 h 67"/>
                  <a:gd name="T4" fmla="*/ 32 w 149"/>
                  <a:gd name="T5" fmla="*/ 16 h 67"/>
                  <a:gd name="T6" fmla="*/ 24 w 149"/>
                  <a:gd name="T7" fmla="*/ 20 h 67"/>
                  <a:gd name="T8" fmla="*/ 16 w 149"/>
                  <a:gd name="T9" fmla="*/ 26 h 67"/>
                  <a:gd name="T10" fmla="*/ 17 w 149"/>
                  <a:gd name="T11" fmla="*/ 22 h 67"/>
                  <a:gd name="T12" fmla="*/ 19 w 149"/>
                  <a:gd name="T13" fmla="*/ 14 h 67"/>
                  <a:gd name="T14" fmla="*/ 22 w 149"/>
                  <a:gd name="T15" fmla="*/ 12 h 67"/>
                  <a:gd name="T16" fmla="*/ 17 w 149"/>
                  <a:gd name="T17" fmla="*/ 2 h 67"/>
                  <a:gd name="T18" fmla="*/ 12 w 149"/>
                  <a:gd name="T19" fmla="*/ 1 h 67"/>
                  <a:gd name="T20" fmla="*/ 10 w 149"/>
                  <a:gd name="T21" fmla="*/ 2 h 67"/>
                  <a:gd name="T22" fmla="*/ 4 w 149"/>
                  <a:gd name="T23" fmla="*/ 12 h 67"/>
                  <a:gd name="T24" fmla="*/ 0 w 149"/>
                  <a:gd name="T25" fmla="*/ 20 h 67"/>
                  <a:gd name="T26" fmla="*/ 0 w 149"/>
                  <a:gd name="T27" fmla="*/ 30 h 67"/>
                  <a:gd name="T28" fmla="*/ 4 w 149"/>
                  <a:gd name="T29" fmla="*/ 39 h 67"/>
                  <a:gd name="T30" fmla="*/ 6 w 149"/>
                  <a:gd name="T31" fmla="*/ 44 h 67"/>
                  <a:gd name="T32" fmla="*/ 13 w 149"/>
                  <a:gd name="T33" fmla="*/ 49 h 67"/>
                  <a:gd name="T34" fmla="*/ 17 w 149"/>
                  <a:gd name="T35" fmla="*/ 49 h 67"/>
                  <a:gd name="T36" fmla="*/ 38 w 149"/>
                  <a:gd name="T37" fmla="*/ 38 h 67"/>
                  <a:gd name="T38" fmla="*/ 44 w 149"/>
                  <a:gd name="T39" fmla="*/ 33 h 67"/>
                  <a:gd name="T40" fmla="*/ 44 w 149"/>
                  <a:gd name="T41" fmla="*/ 44 h 67"/>
                  <a:gd name="T42" fmla="*/ 43 w 149"/>
                  <a:gd name="T43" fmla="*/ 46 h 67"/>
                  <a:gd name="T44" fmla="*/ 44 w 149"/>
                  <a:gd name="T45" fmla="*/ 54 h 67"/>
                  <a:gd name="T46" fmla="*/ 50 w 149"/>
                  <a:gd name="T47" fmla="*/ 61 h 67"/>
                  <a:gd name="T48" fmla="*/ 58 w 149"/>
                  <a:gd name="T49" fmla="*/ 67 h 67"/>
                  <a:gd name="T50" fmla="*/ 64 w 149"/>
                  <a:gd name="T51" fmla="*/ 65 h 67"/>
                  <a:gd name="T52" fmla="*/ 78 w 149"/>
                  <a:gd name="T53" fmla="*/ 55 h 67"/>
                  <a:gd name="T54" fmla="*/ 85 w 149"/>
                  <a:gd name="T55" fmla="*/ 51 h 67"/>
                  <a:gd name="T56" fmla="*/ 91 w 149"/>
                  <a:gd name="T57" fmla="*/ 45 h 67"/>
                  <a:gd name="T58" fmla="*/ 96 w 149"/>
                  <a:gd name="T59" fmla="*/ 51 h 67"/>
                  <a:gd name="T60" fmla="*/ 101 w 149"/>
                  <a:gd name="T61" fmla="*/ 55 h 67"/>
                  <a:gd name="T62" fmla="*/ 107 w 149"/>
                  <a:gd name="T63" fmla="*/ 57 h 67"/>
                  <a:gd name="T64" fmla="*/ 113 w 149"/>
                  <a:gd name="T65" fmla="*/ 58 h 67"/>
                  <a:gd name="T66" fmla="*/ 124 w 149"/>
                  <a:gd name="T67" fmla="*/ 56 h 67"/>
                  <a:gd name="T68" fmla="*/ 134 w 149"/>
                  <a:gd name="T69" fmla="*/ 51 h 67"/>
                  <a:gd name="T70" fmla="*/ 149 w 149"/>
                  <a:gd name="T71" fmla="*/ 32 h 67"/>
                  <a:gd name="T72" fmla="*/ 149 w 149"/>
                  <a:gd name="T73" fmla="*/ 27 h 67"/>
                  <a:gd name="T74" fmla="*/ 145 w 149"/>
                  <a:gd name="T75" fmla="*/ 22 h 67"/>
                  <a:gd name="T76" fmla="*/ 139 w 149"/>
                  <a:gd name="T77" fmla="*/ 19 h 67"/>
                  <a:gd name="T78" fmla="*/ 136 w 149"/>
                  <a:gd name="T79" fmla="*/ 18 h 67"/>
                  <a:gd name="T80" fmla="*/ 125 w 149"/>
                  <a:gd name="T81" fmla="*/ 22 h 67"/>
                  <a:gd name="T82" fmla="*/ 120 w 149"/>
                  <a:gd name="T83" fmla="*/ 24 h 67"/>
                  <a:gd name="T84" fmla="*/ 114 w 149"/>
                  <a:gd name="T85" fmla="*/ 27 h 67"/>
                  <a:gd name="T86" fmla="*/ 114 w 149"/>
                  <a:gd name="T87" fmla="*/ 18 h 67"/>
                  <a:gd name="T88" fmla="*/ 110 w 149"/>
                  <a:gd name="T89" fmla="*/ 12 h 67"/>
                  <a:gd name="T90" fmla="*/ 106 w 149"/>
                  <a:gd name="T91" fmla="*/ 4 h 67"/>
                  <a:gd name="T92" fmla="*/ 98 w 149"/>
                  <a:gd name="T93" fmla="*/ 0 h 67"/>
                  <a:gd name="T94" fmla="*/ 92 w 149"/>
                  <a:gd name="T95" fmla="*/ 1 h 67"/>
                  <a:gd name="T96" fmla="*/ 86 w 149"/>
                  <a:gd name="T97" fmla="*/ 9 h 67"/>
                  <a:gd name="T98" fmla="*/ 72 w 149"/>
                  <a:gd name="T99" fmla="*/ 22 h 67"/>
                  <a:gd name="T100" fmla="*/ 64 w 149"/>
                  <a:gd name="T101" fmla="*/ 28 h 67"/>
                  <a:gd name="T102" fmla="*/ 64 w 149"/>
                  <a:gd name="T103" fmla="*/ 22 h 67"/>
                  <a:gd name="T104" fmla="*/ 62 w 149"/>
                  <a:gd name="T105" fmla="*/ 19 h 67"/>
                  <a:gd name="T106" fmla="*/ 62 w 149"/>
                  <a:gd name="T107" fmla="*/ 16 h 67"/>
                  <a:gd name="T108" fmla="*/ 61 w 149"/>
                  <a:gd name="T109" fmla="*/ 12 h 67"/>
                  <a:gd name="T110" fmla="*/ 50 w 149"/>
                  <a:gd name="T111" fmla="*/ 2 h 67"/>
                  <a:gd name="T112" fmla="*/ 47 w 149"/>
                  <a:gd name="T113" fmla="*/ 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9" h="67">
                    <a:moveTo>
                      <a:pt x="47" y="3"/>
                    </a:moveTo>
                    <a:lnTo>
                      <a:pt x="41" y="10"/>
                    </a:lnTo>
                    <a:lnTo>
                      <a:pt x="32" y="16"/>
                    </a:lnTo>
                    <a:lnTo>
                      <a:pt x="24" y="20"/>
                    </a:lnTo>
                    <a:lnTo>
                      <a:pt x="16" y="26"/>
                    </a:lnTo>
                    <a:lnTo>
                      <a:pt x="17" y="22"/>
                    </a:lnTo>
                    <a:lnTo>
                      <a:pt x="19" y="14"/>
                    </a:lnTo>
                    <a:lnTo>
                      <a:pt x="22" y="12"/>
                    </a:lnTo>
                    <a:lnTo>
                      <a:pt x="17" y="2"/>
                    </a:lnTo>
                    <a:lnTo>
                      <a:pt x="12" y="1"/>
                    </a:lnTo>
                    <a:lnTo>
                      <a:pt x="10" y="2"/>
                    </a:lnTo>
                    <a:lnTo>
                      <a:pt x="4" y="12"/>
                    </a:lnTo>
                    <a:lnTo>
                      <a:pt x="0" y="20"/>
                    </a:lnTo>
                    <a:lnTo>
                      <a:pt x="0" y="30"/>
                    </a:lnTo>
                    <a:lnTo>
                      <a:pt x="4" y="39"/>
                    </a:lnTo>
                    <a:lnTo>
                      <a:pt x="6" y="44"/>
                    </a:lnTo>
                    <a:lnTo>
                      <a:pt x="13" y="49"/>
                    </a:lnTo>
                    <a:lnTo>
                      <a:pt x="17" y="49"/>
                    </a:lnTo>
                    <a:lnTo>
                      <a:pt x="38" y="38"/>
                    </a:lnTo>
                    <a:lnTo>
                      <a:pt x="44" y="33"/>
                    </a:lnTo>
                    <a:lnTo>
                      <a:pt x="44" y="44"/>
                    </a:lnTo>
                    <a:lnTo>
                      <a:pt x="43" y="46"/>
                    </a:lnTo>
                    <a:lnTo>
                      <a:pt x="44" y="54"/>
                    </a:lnTo>
                    <a:lnTo>
                      <a:pt x="50" y="61"/>
                    </a:lnTo>
                    <a:lnTo>
                      <a:pt x="58" y="67"/>
                    </a:lnTo>
                    <a:lnTo>
                      <a:pt x="64" y="65"/>
                    </a:lnTo>
                    <a:lnTo>
                      <a:pt x="78" y="55"/>
                    </a:lnTo>
                    <a:lnTo>
                      <a:pt x="85" y="51"/>
                    </a:lnTo>
                    <a:lnTo>
                      <a:pt x="91" y="45"/>
                    </a:lnTo>
                    <a:lnTo>
                      <a:pt x="96" y="51"/>
                    </a:lnTo>
                    <a:lnTo>
                      <a:pt x="101" y="55"/>
                    </a:lnTo>
                    <a:lnTo>
                      <a:pt x="107" y="57"/>
                    </a:lnTo>
                    <a:lnTo>
                      <a:pt x="113" y="58"/>
                    </a:lnTo>
                    <a:lnTo>
                      <a:pt x="124" y="56"/>
                    </a:lnTo>
                    <a:lnTo>
                      <a:pt x="134" y="51"/>
                    </a:lnTo>
                    <a:lnTo>
                      <a:pt x="149" y="32"/>
                    </a:lnTo>
                    <a:lnTo>
                      <a:pt x="149" y="27"/>
                    </a:lnTo>
                    <a:lnTo>
                      <a:pt x="145" y="22"/>
                    </a:lnTo>
                    <a:lnTo>
                      <a:pt x="139" y="19"/>
                    </a:lnTo>
                    <a:lnTo>
                      <a:pt x="136" y="18"/>
                    </a:lnTo>
                    <a:lnTo>
                      <a:pt x="125" y="22"/>
                    </a:lnTo>
                    <a:lnTo>
                      <a:pt x="120" y="24"/>
                    </a:lnTo>
                    <a:lnTo>
                      <a:pt x="114" y="27"/>
                    </a:lnTo>
                    <a:lnTo>
                      <a:pt x="114" y="18"/>
                    </a:lnTo>
                    <a:lnTo>
                      <a:pt x="110" y="12"/>
                    </a:lnTo>
                    <a:lnTo>
                      <a:pt x="106" y="4"/>
                    </a:lnTo>
                    <a:lnTo>
                      <a:pt x="98" y="0"/>
                    </a:lnTo>
                    <a:lnTo>
                      <a:pt x="92" y="1"/>
                    </a:lnTo>
                    <a:lnTo>
                      <a:pt x="86" y="9"/>
                    </a:lnTo>
                    <a:lnTo>
                      <a:pt x="72" y="22"/>
                    </a:lnTo>
                    <a:lnTo>
                      <a:pt x="64" y="28"/>
                    </a:lnTo>
                    <a:lnTo>
                      <a:pt x="64" y="22"/>
                    </a:lnTo>
                    <a:lnTo>
                      <a:pt x="62" y="19"/>
                    </a:lnTo>
                    <a:lnTo>
                      <a:pt x="62" y="16"/>
                    </a:lnTo>
                    <a:lnTo>
                      <a:pt x="61" y="12"/>
                    </a:lnTo>
                    <a:lnTo>
                      <a:pt x="50" y="2"/>
                    </a:lnTo>
                    <a:lnTo>
                      <a:pt x="47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6" name="Freeform 504"/>
              <p:cNvSpPr>
                <a:spLocks/>
              </p:cNvSpPr>
              <p:nvPr/>
            </p:nvSpPr>
            <p:spPr bwMode="auto">
              <a:xfrm>
                <a:off x="3874" y="3020"/>
                <a:ext cx="35" cy="45"/>
              </a:xfrm>
              <a:custGeom>
                <a:avLst/>
                <a:gdLst>
                  <a:gd name="T0" fmla="*/ 97 w 103"/>
                  <a:gd name="T1" fmla="*/ 2 h 134"/>
                  <a:gd name="T2" fmla="*/ 92 w 103"/>
                  <a:gd name="T3" fmla="*/ 0 h 134"/>
                  <a:gd name="T4" fmla="*/ 81 w 103"/>
                  <a:gd name="T5" fmla="*/ 6 h 134"/>
                  <a:gd name="T6" fmla="*/ 44 w 103"/>
                  <a:gd name="T7" fmla="*/ 18 h 134"/>
                  <a:gd name="T8" fmla="*/ 33 w 103"/>
                  <a:gd name="T9" fmla="*/ 24 h 134"/>
                  <a:gd name="T10" fmla="*/ 22 w 103"/>
                  <a:gd name="T11" fmla="*/ 27 h 134"/>
                  <a:gd name="T12" fmla="*/ 0 w 103"/>
                  <a:gd name="T13" fmla="*/ 40 h 134"/>
                  <a:gd name="T14" fmla="*/ 0 w 103"/>
                  <a:gd name="T15" fmla="*/ 43 h 134"/>
                  <a:gd name="T16" fmla="*/ 2 w 103"/>
                  <a:gd name="T17" fmla="*/ 46 h 134"/>
                  <a:gd name="T18" fmla="*/ 4 w 103"/>
                  <a:gd name="T19" fmla="*/ 50 h 134"/>
                  <a:gd name="T20" fmla="*/ 9 w 103"/>
                  <a:gd name="T21" fmla="*/ 50 h 134"/>
                  <a:gd name="T22" fmla="*/ 31 w 103"/>
                  <a:gd name="T23" fmla="*/ 37 h 134"/>
                  <a:gd name="T24" fmla="*/ 54 w 103"/>
                  <a:gd name="T25" fmla="*/ 28 h 134"/>
                  <a:gd name="T26" fmla="*/ 62 w 103"/>
                  <a:gd name="T27" fmla="*/ 26 h 134"/>
                  <a:gd name="T28" fmla="*/ 70 w 103"/>
                  <a:gd name="T29" fmla="*/ 24 h 134"/>
                  <a:gd name="T30" fmla="*/ 61 w 103"/>
                  <a:gd name="T31" fmla="*/ 34 h 134"/>
                  <a:gd name="T32" fmla="*/ 44 w 103"/>
                  <a:gd name="T33" fmla="*/ 60 h 134"/>
                  <a:gd name="T34" fmla="*/ 38 w 103"/>
                  <a:gd name="T35" fmla="*/ 72 h 134"/>
                  <a:gd name="T36" fmla="*/ 32 w 103"/>
                  <a:gd name="T37" fmla="*/ 98 h 134"/>
                  <a:gd name="T38" fmla="*/ 33 w 103"/>
                  <a:gd name="T39" fmla="*/ 112 h 134"/>
                  <a:gd name="T40" fmla="*/ 38 w 103"/>
                  <a:gd name="T41" fmla="*/ 127 h 134"/>
                  <a:gd name="T42" fmla="*/ 43 w 103"/>
                  <a:gd name="T43" fmla="*/ 132 h 134"/>
                  <a:gd name="T44" fmla="*/ 48 w 103"/>
                  <a:gd name="T45" fmla="*/ 134 h 134"/>
                  <a:gd name="T46" fmla="*/ 48 w 103"/>
                  <a:gd name="T47" fmla="*/ 132 h 134"/>
                  <a:gd name="T48" fmla="*/ 48 w 103"/>
                  <a:gd name="T49" fmla="*/ 112 h 134"/>
                  <a:gd name="T50" fmla="*/ 51 w 103"/>
                  <a:gd name="T51" fmla="*/ 97 h 134"/>
                  <a:gd name="T52" fmla="*/ 61 w 103"/>
                  <a:gd name="T53" fmla="*/ 66 h 134"/>
                  <a:gd name="T54" fmla="*/ 79 w 103"/>
                  <a:gd name="T55" fmla="*/ 37 h 134"/>
                  <a:gd name="T56" fmla="*/ 103 w 103"/>
                  <a:gd name="T57" fmla="*/ 12 h 134"/>
                  <a:gd name="T58" fmla="*/ 103 w 103"/>
                  <a:gd name="T59" fmla="*/ 8 h 134"/>
                  <a:gd name="T60" fmla="*/ 100 w 103"/>
                  <a:gd name="T61" fmla="*/ 4 h 134"/>
                  <a:gd name="T62" fmla="*/ 97 w 103"/>
                  <a:gd name="T63" fmla="*/ 2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3" h="134">
                    <a:moveTo>
                      <a:pt x="97" y="2"/>
                    </a:moveTo>
                    <a:lnTo>
                      <a:pt x="92" y="0"/>
                    </a:lnTo>
                    <a:lnTo>
                      <a:pt x="81" y="6"/>
                    </a:lnTo>
                    <a:lnTo>
                      <a:pt x="44" y="18"/>
                    </a:lnTo>
                    <a:lnTo>
                      <a:pt x="33" y="24"/>
                    </a:lnTo>
                    <a:lnTo>
                      <a:pt x="22" y="27"/>
                    </a:lnTo>
                    <a:lnTo>
                      <a:pt x="0" y="40"/>
                    </a:lnTo>
                    <a:lnTo>
                      <a:pt x="0" y="43"/>
                    </a:lnTo>
                    <a:lnTo>
                      <a:pt x="2" y="46"/>
                    </a:lnTo>
                    <a:lnTo>
                      <a:pt x="4" y="50"/>
                    </a:lnTo>
                    <a:lnTo>
                      <a:pt x="9" y="50"/>
                    </a:lnTo>
                    <a:lnTo>
                      <a:pt x="31" y="37"/>
                    </a:lnTo>
                    <a:lnTo>
                      <a:pt x="54" y="28"/>
                    </a:lnTo>
                    <a:lnTo>
                      <a:pt x="62" y="26"/>
                    </a:lnTo>
                    <a:lnTo>
                      <a:pt x="70" y="24"/>
                    </a:lnTo>
                    <a:lnTo>
                      <a:pt x="61" y="34"/>
                    </a:lnTo>
                    <a:lnTo>
                      <a:pt x="44" y="60"/>
                    </a:lnTo>
                    <a:lnTo>
                      <a:pt x="38" y="72"/>
                    </a:lnTo>
                    <a:lnTo>
                      <a:pt x="32" y="98"/>
                    </a:lnTo>
                    <a:lnTo>
                      <a:pt x="33" y="112"/>
                    </a:lnTo>
                    <a:lnTo>
                      <a:pt x="38" y="127"/>
                    </a:lnTo>
                    <a:lnTo>
                      <a:pt x="43" y="132"/>
                    </a:lnTo>
                    <a:lnTo>
                      <a:pt x="48" y="134"/>
                    </a:lnTo>
                    <a:lnTo>
                      <a:pt x="48" y="132"/>
                    </a:lnTo>
                    <a:lnTo>
                      <a:pt x="48" y="112"/>
                    </a:lnTo>
                    <a:lnTo>
                      <a:pt x="51" y="97"/>
                    </a:lnTo>
                    <a:lnTo>
                      <a:pt x="61" y="66"/>
                    </a:lnTo>
                    <a:lnTo>
                      <a:pt x="79" y="37"/>
                    </a:lnTo>
                    <a:lnTo>
                      <a:pt x="103" y="12"/>
                    </a:lnTo>
                    <a:lnTo>
                      <a:pt x="103" y="8"/>
                    </a:lnTo>
                    <a:lnTo>
                      <a:pt x="100" y="4"/>
                    </a:lnTo>
                    <a:lnTo>
                      <a:pt x="97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7" name="Freeform 505"/>
              <p:cNvSpPr>
                <a:spLocks/>
              </p:cNvSpPr>
              <p:nvPr/>
            </p:nvSpPr>
            <p:spPr bwMode="auto">
              <a:xfrm>
                <a:off x="3899" y="3019"/>
                <a:ext cx="60" cy="28"/>
              </a:xfrm>
              <a:custGeom>
                <a:avLst/>
                <a:gdLst>
                  <a:gd name="T0" fmla="*/ 35 w 178"/>
                  <a:gd name="T1" fmla="*/ 49 h 85"/>
                  <a:gd name="T2" fmla="*/ 25 w 178"/>
                  <a:gd name="T3" fmla="*/ 59 h 85"/>
                  <a:gd name="T4" fmla="*/ 0 w 178"/>
                  <a:gd name="T5" fmla="*/ 76 h 85"/>
                  <a:gd name="T6" fmla="*/ 1 w 178"/>
                  <a:gd name="T7" fmla="*/ 79 h 85"/>
                  <a:gd name="T8" fmla="*/ 6 w 178"/>
                  <a:gd name="T9" fmla="*/ 82 h 85"/>
                  <a:gd name="T10" fmla="*/ 22 w 178"/>
                  <a:gd name="T11" fmla="*/ 72 h 85"/>
                  <a:gd name="T12" fmla="*/ 37 w 178"/>
                  <a:gd name="T13" fmla="*/ 60 h 85"/>
                  <a:gd name="T14" fmla="*/ 41 w 178"/>
                  <a:gd name="T15" fmla="*/ 76 h 85"/>
                  <a:gd name="T16" fmla="*/ 54 w 178"/>
                  <a:gd name="T17" fmla="*/ 85 h 85"/>
                  <a:gd name="T18" fmla="*/ 91 w 178"/>
                  <a:gd name="T19" fmla="*/ 74 h 85"/>
                  <a:gd name="T20" fmla="*/ 106 w 178"/>
                  <a:gd name="T21" fmla="*/ 56 h 85"/>
                  <a:gd name="T22" fmla="*/ 107 w 178"/>
                  <a:gd name="T23" fmla="*/ 74 h 85"/>
                  <a:gd name="T24" fmla="*/ 113 w 178"/>
                  <a:gd name="T25" fmla="*/ 83 h 85"/>
                  <a:gd name="T26" fmla="*/ 120 w 178"/>
                  <a:gd name="T27" fmla="*/ 84 h 85"/>
                  <a:gd name="T28" fmla="*/ 127 w 178"/>
                  <a:gd name="T29" fmla="*/ 82 h 85"/>
                  <a:gd name="T30" fmla="*/ 136 w 178"/>
                  <a:gd name="T31" fmla="*/ 78 h 85"/>
                  <a:gd name="T32" fmla="*/ 142 w 178"/>
                  <a:gd name="T33" fmla="*/ 74 h 85"/>
                  <a:gd name="T34" fmla="*/ 148 w 178"/>
                  <a:gd name="T35" fmla="*/ 70 h 85"/>
                  <a:gd name="T36" fmla="*/ 150 w 178"/>
                  <a:gd name="T37" fmla="*/ 74 h 85"/>
                  <a:gd name="T38" fmla="*/ 153 w 178"/>
                  <a:gd name="T39" fmla="*/ 77 h 85"/>
                  <a:gd name="T40" fmla="*/ 165 w 178"/>
                  <a:gd name="T41" fmla="*/ 79 h 85"/>
                  <a:gd name="T42" fmla="*/ 174 w 178"/>
                  <a:gd name="T43" fmla="*/ 78 h 85"/>
                  <a:gd name="T44" fmla="*/ 177 w 178"/>
                  <a:gd name="T45" fmla="*/ 74 h 85"/>
                  <a:gd name="T46" fmla="*/ 169 w 178"/>
                  <a:gd name="T47" fmla="*/ 68 h 85"/>
                  <a:gd name="T48" fmla="*/ 165 w 178"/>
                  <a:gd name="T49" fmla="*/ 66 h 85"/>
                  <a:gd name="T50" fmla="*/ 157 w 178"/>
                  <a:gd name="T51" fmla="*/ 64 h 85"/>
                  <a:gd name="T52" fmla="*/ 159 w 178"/>
                  <a:gd name="T53" fmla="*/ 54 h 85"/>
                  <a:gd name="T54" fmla="*/ 151 w 178"/>
                  <a:gd name="T55" fmla="*/ 48 h 85"/>
                  <a:gd name="T56" fmla="*/ 137 w 178"/>
                  <a:gd name="T57" fmla="*/ 59 h 85"/>
                  <a:gd name="T58" fmla="*/ 120 w 178"/>
                  <a:gd name="T59" fmla="*/ 66 h 85"/>
                  <a:gd name="T60" fmla="*/ 121 w 178"/>
                  <a:gd name="T61" fmla="*/ 38 h 85"/>
                  <a:gd name="T62" fmla="*/ 126 w 178"/>
                  <a:gd name="T63" fmla="*/ 1 h 85"/>
                  <a:gd name="T64" fmla="*/ 118 w 178"/>
                  <a:gd name="T65" fmla="*/ 1 h 85"/>
                  <a:gd name="T66" fmla="*/ 108 w 178"/>
                  <a:gd name="T67" fmla="*/ 35 h 85"/>
                  <a:gd name="T68" fmla="*/ 91 w 178"/>
                  <a:gd name="T69" fmla="*/ 54 h 85"/>
                  <a:gd name="T70" fmla="*/ 72 w 178"/>
                  <a:gd name="T71" fmla="*/ 68 h 85"/>
                  <a:gd name="T72" fmla="*/ 61 w 178"/>
                  <a:gd name="T73" fmla="*/ 73 h 85"/>
                  <a:gd name="T74" fmla="*/ 51 w 178"/>
                  <a:gd name="T75" fmla="*/ 74 h 85"/>
                  <a:gd name="T76" fmla="*/ 45 w 178"/>
                  <a:gd name="T77" fmla="*/ 60 h 85"/>
                  <a:gd name="T78" fmla="*/ 51 w 178"/>
                  <a:gd name="T79" fmla="*/ 40 h 85"/>
                  <a:gd name="T80" fmla="*/ 45 w 178"/>
                  <a:gd name="T8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78" h="85">
                    <a:moveTo>
                      <a:pt x="42" y="35"/>
                    </a:moveTo>
                    <a:lnTo>
                      <a:pt x="35" y="49"/>
                    </a:lnTo>
                    <a:lnTo>
                      <a:pt x="30" y="54"/>
                    </a:lnTo>
                    <a:lnTo>
                      <a:pt x="25" y="59"/>
                    </a:lnTo>
                    <a:lnTo>
                      <a:pt x="17" y="64"/>
                    </a:lnTo>
                    <a:lnTo>
                      <a:pt x="0" y="76"/>
                    </a:lnTo>
                    <a:lnTo>
                      <a:pt x="0" y="77"/>
                    </a:lnTo>
                    <a:lnTo>
                      <a:pt x="1" y="79"/>
                    </a:lnTo>
                    <a:lnTo>
                      <a:pt x="3" y="82"/>
                    </a:lnTo>
                    <a:lnTo>
                      <a:pt x="6" y="82"/>
                    </a:lnTo>
                    <a:lnTo>
                      <a:pt x="13" y="76"/>
                    </a:lnTo>
                    <a:lnTo>
                      <a:pt x="22" y="72"/>
                    </a:lnTo>
                    <a:lnTo>
                      <a:pt x="29" y="66"/>
                    </a:lnTo>
                    <a:lnTo>
                      <a:pt x="37" y="60"/>
                    </a:lnTo>
                    <a:lnTo>
                      <a:pt x="39" y="68"/>
                    </a:lnTo>
                    <a:lnTo>
                      <a:pt x="41" y="76"/>
                    </a:lnTo>
                    <a:lnTo>
                      <a:pt x="47" y="82"/>
                    </a:lnTo>
                    <a:lnTo>
                      <a:pt x="54" y="85"/>
                    </a:lnTo>
                    <a:lnTo>
                      <a:pt x="70" y="85"/>
                    </a:lnTo>
                    <a:lnTo>
                      <a:pt x="91" y="74"/>
                    </a:lnTo>
                    <a:lnTo>
                      <a:pt x="102" y="64"/>
                    </a:lnTo>
                    <a:lnTo>
                      <a:pt x="106" y="56"/>
                    </a:lnTo>
                    <a:lnTo>
                      <a:pt x="106" y="70"/>
                    </a:lnTo>
                    <a:lnTo>
                      <a:pt x="107" y="74"/>
                    </a:lnTo>
                    <a:lnTo>
                      <a:pt x="108" y="78"/>
                    </a:lnTo>
                    <a:lnTo>
                      <a:pt x="113" y="83"/>
                    </a:lnTo>
                    <a:lnTo>
                      <a:pt x="117" y="85"/>
                    </a:lnTo>
                    <a:lnTo>
                      <a:pt x="120" y="84"/>
                    </a:lnTo>
                    <a:lnTo>
                      <a:pt x="124" y="83"/>
                    </a:lnTo>
                    <a:lnTo>
                      <a:pt x="127" y="82"/>
                    </a:lnTo>
                    <a:lnTo>
                      <a:pt x="132" y="79"/>
                    </a:lnTo>
                    <a:lnTo>
                      <a:pt x="136" y="78"/>
                    </a:lnTo>
                    <a:lnTo>
                      <a:pt x="139" y="76"/>
                    </a:lnTo>
                    <a:lnTo>
                      <a:pt x="142" y="74"/>
                    </a:lnTo>
                    <a:lnTo>
                      <a:pt x="145" y="72"/>
                    </a:lnTo>
                    <a:lnTo>
                      <a:pt x="148" y="70"/>
                    </a:lnTo>
                    <a:lnTo>
                      <a:pt x="149" y="72"/>
                    </a:lnTo>
                    <a:lnTo>
                      <a:pt x="150" y="74"/>
                    </a:lnTo>
                    <a:lnTo>
                      <a:pt x="151" y="76"/>
                    </a:lnTo>
                    <a:lnTo>
                      <a:pt x="153" y="77"/>
                    </a:lnTo>
                    <a:lnTo>
                      <a:pt x="159" y="79"/>
                    </a:lnTo>
                    <a:lnTo>
                      <a:pt x="165" y="79"/>
                    </a:lnTo>
                    <a:lnTo>
                      <a:pt x="169" y="78"/>
                    </a:lnTo>
                    <a:lnTo>
                      <a:pt x="174" y="78"/>
                    </a:lnTo>
                    <a:lnTo>
                      <a:pt x="178" y="77"/>
                    </a:lnTo>
                    <a:lnTo>
                      <a:pt x="177" y="74"/>
                    </a:lnTo>
                    <a:lnTo>
                      <a:pt x="172" y="70"/>
                    </a:lnTo>
                    <a:lnTo>
                      <a:pt x="169" y="68"/>
                    </a:lnTo>
                    <a:lnTo>
                      <a:pt x="167" y="67"/>
                    </a:lnTo>
                    <a:lnTo>
                      <a:pt x="165" y="66"/>
                    </a:lnTo>
                    <a:lnTo>
                      <a:pt x="157" y="66"/>
                    </a:lnTo>
                    <a:lnTo>
                      <a:pt x="157" y="64"/>
                    </a:lnTo>
                    <a:lnTo>
                      <a:pt x="159" y="62"/>
                    </a:lnTo>
                    <a:lnTo>
                      <a:pt x="159" y="54"/>
                    </a:lnTo>
                    <a:lnTo>
                      <a:pt x="155" y="50"/>
                    </a:lnTo>
                    <a:lnTo>
                      <a:pt x="151" y="48"/>
                    </a:lnTo>
                    <a:lnTo>
                      <a:pt x="149" y="49"/>
                    </a:lnTo>
                    <a:lnTo>
                      <a:pt x="137" y="59"/>
                    </a:lnTo>
                    <a:lnTo>
                      <a:pt x="124" y="66"/>
                    </a:lnTo>
                    <a:lnTo>
                      <a:pt x="120" y="66"/>
                    </a:lnTo>
                    <a:lnTo>
                      <a:pt x="118" y="67"/>
                    </a:lnTo>
                    <a:lnTo>
                      <a:pt x="121" y="38"/>
                    </a:lnTo>
                    <a:lnTo>
                      <a:pt x="130" y="10"/>
                    </a:lnTo>
                    <a:lnTo>
                      <a:pt x="126" y="1"/>
                    </a:lnTo>
                    <a:lnTo>
                      <a:pt x="121" y="0"/>
                    </a:lnTo>
                    <a:lnTo>
                      <a:pt x="118" y="1"/>
                    </a:lnTo>
                    <a:lnTo>
                      <a:pt x="111" y="25"/>
                    </a:lnTo>
                    <a:lnTo>
                      <a:pt x="108" y="35"/>
                    </a:lnTo>
                    <a:lnTo>
                      <a:pt x="106" y="35"/>
                    </a:lnTo>
                    <a:lnTo>
                      <a:pt x="91" y="54"/>
                    </a:lnTo>
                    <a:lnTo>
                      <a:pt x="82" y="62"/>
                    </a:lnTo>
                    <a:lnTo>
                      <a:pt x="72" y="68"/>
                    </a:lnTo>
                    <a:lnTo>
                      <a:pt x="66" y="70"/>
                    </a:lnTo>
                    <a:lnTo>
                      <a:pt x="61" y="73"/>
                    </a:lnTo>
                    <a:lnTo>
                      <a:pt x="57" y="74"/>
                    </a:lnTo>
                    <a:lnTo>
                      <a:pt x="51" y="74"/>
                    </a:lnTo>
                    <a:lnTo>
                      <a:pt x="45" y="70"/>
                    </a:lnTo>
                    <a:lnTo>
                      <a:pt x="45" y="60"/>
                    </a:lnTo>
                    <a:lnTo>
                      <a:pt x="51" y="42"/>
                    </a:lnTo>
                    <a:lnTo>
                      <a:pt x="51" y="40"/>
                    </a:lnTo>
                    <a:lnTo>
                      <a:pt x="48" y="37"/>
                    </a:lnTo>
                    <a:lnTo>
                      <a:pt x="45" y="35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8" name="Freeform 506"/>
              <p:cNvSpPr>
                <a:spLocks/>
              </p:cNvSpPr>
              <p:nvPr/>
            </p:nvSpPr>
            <p:spPr bwMode="auto">
              <a:xfrm>
                <a:off x="3971" y="3024"/>
                <a:ext cx="12" cy="28"/>
              </a:xfrm>
              <a:custGeom>
                <a:avLst/>
                <a:gdLst>
                  <a:gd name="T0" fmla="*/ 29 w 36"/>
                  <a:gd name="T1" fmla="*/ 0 h 85"/>
                  <a:gd name="T2" fmla="*/ 28 w 36"/>
                  <a:gd name="T3" fmla="*/ 0 h 85"/>
                  <a:gd name="T4" fmla="*/ 8 w 36"/>
                  <a:gd name="T5" fmla="*/ 34 h 85"/>
                  <a:gd name="T6" fmla="*/ 2 w 36"/>
                  <a:gd name="T7" fmla="*/ 54 h 85"/>
                  <a:gd name="T8" fmla="*/ 0 w 36"/>
                  <a:gd name="T9" fmla="*/ 73 h 85"/>
                  <a:gd name="T10" fmla="*/ 1 w 36"/>
                  <a:gd name="T11" fmla="*/ 78 h 85"/>
                  <a:gd name="T12" fmla="*/ 10 w 36"/>
                  <a:gd name="T13" fmla="*/ 85 h 85"/>
                  <a:gd name="T14" fmla="*/ 13 w 36"/>
                  <a:gd name="T15" fmla="*/ 81 h 85"/>
                  <a:gd name="T16" fmla="*/ 28 w 36"/>
                  <a:gd name="T17" fmla="*/ 46 h 85"/>
                  <a:gd name="T18" fmla="*/ 36 w 36"/>
                  <a:gd name="T19" fmla="*/ 7 h 85"/>
                  <a:gd name="T20" fmla="*/ 35 w 36"/>
                  <a:gd name="T21" fmla="*/ 4 h 85"/>
                  <a:gd name="T22" fmla="*/ 31 w 36"/>
                  <a:gd name="T23" fmla="*/ 2 h 85"/>
                  <a:gd name="T24" fmla="*/ 29 w 36"/>
                  <a:gd name="T25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85">
                    <a:moveTo>
                      <a:pt x="29" y="0"/>
                    </a:moveTo>
                    <a:lnTo>
                      <a:pt x="28" y="0"/>
                    </a:lnTo>
                    <a:lnTo>
                      <a:pt x="8" y="34"/>
                    </a:lnTo>
                    <a:lnTo>
                      <a:pt x="2" y="54"/>
                    </a:lnTo>
                    <a:lnTo>
                      <a:pt x="0" y="73"/>
                    </a:lnTo>
                    <a:lnTo>
                      <a:pt x="1" y="78"/>
                    </a:lnTo>
                    <a:lnTo>
                      <a:pt x="10" y="85"/>
                    </a:lnTo>
                    <a:lnTo>
                      <a:pt x="13" y="81"/>
                    </a:lnTo>
                    <a:lnTo>
                      <a:pt x="28" y="46"/>
                    </a:lnTo>
                    <a:lnTo>
                      <a:pt x="36" y="7"/>
                    </a:lnTo>
                    <a:lnTo>
                      <a:pt x="35" y="4"/>
                    </a:lnTo>
                    <a:lnTo>
                      <a:pt x="31" y="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9" name="Freeform 507"/>
              <p:cNvSpPr>
                <a:spLocks/>
              </p:cNvSpPr>
              <p:nvPr/>
            </p:nvSpPr>
            <p:spPr bwMode="auto">
              <a:xfrm>
                <a:off x="3992" y="3038"/>
                <a:ext cx="4" cy="6"/>
              </a:xfrm>
              <a:custGeom>
                <a:avLst/>
                <a:gdLst>
                  <a:gd name="T0" fmla="*/ 5 w 12"/>
                  <a:gd name="T1" fmla="*/ 0 h 18"/>
                  <a:gd name="T2" fmla="*/ 3 w 12"/>
                  <a:gd name="T3" fmla="*/ 1 h 18"/>
                  <a:gd name="T4" fmla="*/ 3 w 12"/>
                  <a:gd name="T5" fmla="*/ 5 h 18"/>
                  <a:gd name="T6" fmla="*/ 2 w 12"/>
                  <a:gd name="T7" fmla="*/ 7 h 18"/>
                  <a:gd name="T8" fmla="*/ 2 w 12"/>
                  <a:gd name="T9" fmla="*/ 9 h 18"/>
                  <a:gd name="T10" fmla="*/ 0 w 12"/>
                  <a:gd name="T11" fmla="*/ 13 h 18"/>
                  <a:gd name="T12" fmla="*/ 0 w 12"/>
                  <a:gd name="T13" fmla="*/ 14 h 18"/>
                  <a:gd name="T14" fmla="*/ 2 w 12"/>
                  <a:gd name="T15" fmla="*/ 17 h 18"/>
                  <a:gd name="T16" fmla="*/ 4 w 12"/>
                  <a:gd name="T17" fmla="*/ 18 h 18"/>
                  <a:gd name="T18" fmla="*/ 5 w 12"/>
                  <a:gd name="T19" fmla="*/ 18 h 18"/>
                  <a:gd name="T20" fmla="*/ 8 w 12"/>
                  <a:gd name="T21" fmla="*/ 15 h 18"/>
                  <a:gd name="T22" fmla="*/ 10 w 12"/>
                  <a:gd name="T23" fmla="*/ 14 h 18"/>
                  <a:gd name="T24" fmla="*/ 11 w 12"/>
                  <a:gd name="T25" fmla="*/ 11 h 18"/>
                  <a:gd name="T26" fmla="*/ 12 w 12"/>
                  <a:gd name="T27" fmla="*/ 8 h 18"/>
                  <a:gd name="T28" fmla="*/ 8 w 12"/>
                  <a:gd name="T29" fmla="*/ 1 h 18"/>
                  <a:gd name="T30" fmla="*/ 5 w 12"/>
                  <a:gd name="T3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" h="18">
                    <a:moveTo>
                      <a:pt x="5" y="0"/>
                    </a:moveTo>
                    <a:lnTo>
                      <a:pt x="3" y="1"/>
                    </a:lnTo>
                    <a:lnTo>
                      <a:pt x="3" y="5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0" y="13"/>
                    </a:lnTo>
                    <a:lnTo>
                      <a:pt x="0" y="14"/>
                    </a:lnTo>
                    <a:lnTo>
                      <a:pt x="2" y="17"/>
                    </a:lnTo>
                    <a:lnTo>
                      <a:pt x="4" y="18"/>
                    </a:lnTo>
                    <a:lnTo>
                      <a:pt x="5" y="18"/>
                    </a:lnTo>
                    <a:lnTo>
                      <a:pt x="8" y="15"/>
                    </a:lnTo>
                    <a:lnTo>
                      <a:pt x="10" y="14"/>
                    </a:lnTo>
                    <a:lnTo>
                      <a:pt x="11" y="11"/>
                    </a:lnTo>
                    <a:lnTo>
                      <a:pt x="12" y="8"/>
                    </a:lnTo>
                    <a:lnTo>
                      <a:pt x="8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0" name="Freeform 508"/>
              <p:cNvSpPr>
                <a:spLocks/>
              </p:cNvSpPr>
              <p:nvPr/>
            </p:nvSpPr>
            <p:spPr bwMode="auto">
              <a:xfrm>
                <a:off x="3673" y="3073"/>
                <a:ext cx="165" cy="29"/>
              </a:xfrm>
              <a:custGeom>
                <a:avLst/>
                <a:gdLst>
                  <a:gd name="T0" fmla="*/ 478 w 495"/>
                  <a:gd name="T1" fmla="*/ 53 h 88"/>
                  <a:gd name="T2" fmla="*/ 357 w 495"/>
                  <a:gd name="T3" fmla="*/ 65 h 88"/>
                  <a:gd name="T4" fmla="*/ 310 w 495"/>
                  <a:gd name="T5" fmla="*/ 55 h 88"/>
                  <a:gd name="T6" fmla="*/ 291 w 495"/>
                  <a:gd name="T7" fmla="*/ 41 h 88"/>
                  <a:gd name="T8" fmla="*/ 281 w 495"/>
                  <a:gd name="T9" fmla="*/ 53 h 88"/>
                  <a:gd name="T10" fmla="*/ 265 w 495"/>
                  <a:gd name="T11" fmla="*/ 61 h 88"/>
                  <a:gd name="T12" fmla="*/ 256 w 495"/>
                  <a:gd name="T13" fmla="*/ 53 h 88"/>
                  <a:gd name="T14" fmla="*/ 252 w 495"/>
                  <a:gd name="T15" fmla="*/ 49 h 88"/>
                  <a:gd name="T16" fmla="*/ 240 w 495"/>
                  <a:gd name="T17" fmla="*/ 55 h 88"/>
                  <a:gd name="T18" fmla="*/ 219 w 495"/>
                  <a:gd name="T19" fmla="*/ 55 h 88"/>
                  <a:gd name="T20" fmla="*/ 215 w 495"/>
                  <a:gd name="T21" fmla="*/ 50 h 88"/>
                  <a:gd name="T22" fmla="*/ 209 w 495"/>
                  <a:gd name="T23" fmla="*/ 49 h 88"/>
                  <a:gd name="T24" fmla="*/ 174 w 495"/>
                  <a:gd name="T25" fmla="*/ 70 h 88"/>
                  <a:gd name="T26" fmla="*/ 165 w 495"/>
                  <a:gd name="T27" fmla="*/ 65 h 88"/>
                  <a:gd name="T28" fmla="*/ 157 w 495"/>
                  <a:gd name="T29" fmla="*/ 30 h 88"/>
                  <a:gd name="T30" fmla="*/ 154 w 495"/>
                  <a:gd name="T31" fmla="*/ 24 h 88"/>
                  <a:gd name="T32" fmla="*/ 132 w 495"/>
                  <a:gd name="T33" fmla="*/ 41 h 88"/>
                  <a:gd name="T34" fmla="*/ 97 w 495"/>
                  <a:gd name="T35" fmla="*/ 56 h 88"/>
                  <a:gd name="T36" fmla="*/ 83 w 495"/>
                  <a:gd name="T37" fmla="*/ 41 h 88"/>
                  <a:gd name="T38" fmla="*/ 83 w 495"/>
                  <a:gd name="T39" fmla="*/ 11 h 88"/>
                  <a:gd name="T40" fmla="*/ 70 w 495"/>
                  <a:gd name="T41" fmla="*/ 2 h 88"/>
                  <a:gd name="T42" fmla="*/ 3 w 495"/>
                  <a:gd name="T43" fmla="*/ 71 h 88"/>
                  <a:gd name="T44" fmla="*/ 5 w 495"/>
                  <a:gd name="T45" fmla="*/ 80 h 88"/>
                  <a:gd name="T46" fmla="*/ 16 w 495"/>
                  <a:gd name="T47" fmla="*/ 84 h 88"/>
                  <a:gd name="T48" fmla="*/ 35 w 495"/>
                  <a:gd name="T49" fmla="*/ 66 h 88"/>
                  <a:gd name="T50" fmla="*/ 47 w 495"/>
                  <a:gd name="T51" fmla="*/ 55 h 88"/>
                  <a:gd name="T52" fmla="*/ 66 w 495"/>
                  <a:gd name="T53" fmla="*/ 35 h 88"/>
                  <a:gd name="T54" fmla="*/ 72 w 495"/>
                  <a:gd name="T55" fmla="*/ 56 h 88"/>
                  <a:gd name="T56" fmla="*/ 90 w 495"/>
                  <a:gd name="T57" fmla="*/ 74 h 88"/>
                  <a:gd name="T58" fmla="*/ 119 w 495"/>
                  <a:gd name="T59" fmla="*/ 74 h 88"/>
                  <a:gd name="T60" fmla="*/ 138 w 495"/>
                  <a:gd name="T61" fmla="*/ 53 h 88"/>
                  <a:gd name="T62" fmla="*/ 151 w 495"/>
                  <a:gd name="T63" fmla="*/ 44 h 88"/>
                  <a:gd name="T64" fmla="*/ 161 w 495"/>
                  <a:gd name="T65" fmla="*/ 79 h 88"/>
                  <a:gd name="T66" fmla="*/ 163 w 495"/>
                  <a:gd name="T67" fmla="*/ 84 h 88"/>
                  <a:gd name="T68" fmla="*/ 167 w 495"/>
                  <a:gd name="T69" fmla="*/ 88 h 88"/>
                  <a:gd name="T70" fmla="*/ 204 w 495"/>
                  <a:gd name="T71" fmla="*/ 65 h 88"/>
                  <a:gd name="T72" fmla="*/ 209 w 495"/>
                  <a:gd name="T73" fmla="*/ 70 h 88"/>
                  <a:gd name="T74" fmla="*/ 211 w 495"/>
                  <a:gd name="T75" fmla="*/ 74 h 88"/>
                  <a:gd name="T76" fmla="*/ 217 w 495"/>
                  <a:gd name="T77" fmla="*/ 78 h 88"/>
                  <a:gd name="T78" fmla="*/ 238 w 495"/>
                  <a:gd name="T79" fmla="*/ 65 h 88"/>
                  <a:gd name="T80" fmla="*/ 252 w 495"/>
                  <a:gd name="T81" fmla="*/ 71 h 88"/>
                  <a:gd name="T82" fmla="*/ 256 w 495"/>
                  <a:gd name="T83" fmla="*/ 74 h 88"/>
                  <a:gd name="T84" fmla="*/ 262 w 495"/>
                  <a:gd name="T85" fmla="*/ 78 h 88"/>
                  <a:gd name="T86" fmla="*/ 281 w 495"/>
                  <a:gd name="T87" fmla="*/ 70 h 88"/>
                  <a:gd name="T88" fmla="*/ 304 w 495"/>
                  <a:gd name="T89" fmla="*/ 68 h 88"/>
                  <a:gd name="T90" fmla="*/ 372 w 495"/>
                  <a:gd name="T91" fmla="*/ 84 h 88"/>
                  <a:gd name="T92" fmla="*/ 401 w 495"/>
                  <a:gd name="T93" fmla="*/ 88 h 88"/>
                  <a:gd name="T94" fmla="*/ 445 w 495"/>
                  <a:gd name="T95" fmla="*/ 80 h 88"/>
                  <a:gd name="T96" fmla="*/ 495 w 495"/>
                  <a:gd name="T97" fmla="*/ 68 h 88"/>
                  <a:gd name="T98" fmla="*/ 485 w 495"/>
                  <a:gd name="T99" fmla="*/ 55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95" h="88">
                    <a:moveTo>
                      <a:pt x="485" y="55"/>
                    </a:moveTo>
                    <a:lnTo>
                      <a:pt x="478" y="53"/>
                    </a:lnTo>
                    <a:lnTo>
                      <a:pt x="384" y="65"/>
                    </a:lnTo>
                    <a:lnTo>
                      <a:pt x="357" y="65"/>
                    </a:lnTo>
                    <a:lnTo>
                      <a:pt x="331" y="61"/>
                    </a:lnTo>
                    <a:lnTo>
                      <a:pt x="310" y="55"/>
                    </a:lnTo>
                    <a:lnTo>
                      <a:pt x="291" y="42"/>
                    </a:lnTo>
                    <a:lnTo>
                      <a:pt x="291" y="41"/>
                    </a:lnTo>
                    <a:lnTo>
                      <a:pt x="287" y="41"/>
                    </a:lnTo>
                    <a:lnTo>
                      <a:pt x="281" y="53"/>
                    </a:lnTo>
                    <a:lnTo>
                      <a:pt x="274" y="60"/>
                    </a:lnTo>
                    <a:lnTo>
                      <a:pt x="265" y="61"/>
                    </a:lnTo>
                    <a:lnTo>
                      <a:pt x="257" y="55"/>
                    </a:lnTo>
                    <a:lnTo>
                      <a:pt x="256" y="53"/>
                    </a:lnTo>
                    <a:lnTo>
                      <a:pt x="255" y="50"/>
                    </a:lnTo>
                    <a:lnTo>
                      <a:pt x="252" y="49"/>
                    </a:lnTo>
                    <a:lnTo>
                      <a:pt x="249" y="49"/>
                    </a:lnTo>
                    <a:lnTo>
                      <a:pt x="240" y="55"/>
                    </a:lnTo>
                    <a:lnTo>
                      <a:pt x="223" y="62"/>
                    </a:lnTo>
                    <a:lnTo>
                      <a:pt x="219" y="55"/>
                    </a:lnTo>
                    <a:lnTo>
                      <a:pt x="217" y="53"/>
                    </a:lnTo>
                    <a:lnTo>
                      <a:pt x="215" y="50"/>
                    </a:lnTo>
                    <a:lnTo>
                      <a:pt x="211" y="49"/>
                    </a:lnTo>
                    <a:lnTo>
                      <a:pt x="209" y="49"/>
                    </a:lnTo>
                    <a:lnTo>
                      <a:pt x="193" y="60"/>
                    </a:lnTo>
                    <a:lnTo>
                      <a:pt x="174" y="70"/>
                    </a:lnTo>
                    <a:lnTo>
                      <a:pt x="169" y="68"/>
                    </a:lnTo>
                    <a:lnTo>
                      <a:pt x="165" y="65"/>
                    </a:lnTo>
                    <a:lnTo>
                      <a:pt x="159" y="31"/>
                    </a:lnTo>
                    <a:lnTo>
                      <a:pt x="157" y="30"/>
                    </a:lnTo>
                    <a:lnTo>
                      <a:pt x="156" y="25"/>
                    </a:lnTo>
                    <a:lnTo>
                      <a:pt x="154" y="24"/>
                    </a:lnTo>
                    <a:lnTo>
                      <a:pt x="151" y="24"/>
                    </a:lnTo>
                    <a:lnTo>
                      <a:pt x="132" y="41"/>
                    </a:lnTo>
                    <a:lnTo>
                      <a:pt x="108" y="55"/>
                    </a:lnTo>
                    <a:lnTo>
                      <a:pt x="97" y="56"/>
                    </a:lnTo>
                    <a:lnTo>
                      <a:pt x="89" y="53"/>
                    </a:lnTo>
                    <a:lnTo>
                      <a:pt x="83" y="41"/>
                    </a:lnTo>
                    <a:lnTo>
                      <a:pt x="84" y="16"/>
                    </a:lnTo>
                    <a:lnTo>
                      <a:pt x="83" y="11"/>
                    </a:lnTo>
                    <a:lnTo>
                      <a:pt x="75" y="0"/>
                    </a:lnTo>
                    <a:lnTo>
                      <a:pt x="70" y="2"/>
                    </a:lnTo>
                    <a:lnTo>
                      <a:pt x="46" y="30"/>
                    </a:lnTo>
                    <a:lnTo>
                      <a:pt x="3" y="71"/>
                    </a:lnTo>
                    <a:lnTo>
                      <a:pt x="0" y="74"/>
                    </a:lnTo>
                    <a:lnTo>
                      <a:pt x="5" y="80"/>
                    </a:lnTo>
                    <a:lnTo>
                      <a:pt x="10" y="84"/>
                    </a:lnTo>
                    <a:lnTo>
                      <a:pt x="16" y="84"/>
                    </a:lnTo>
                    <a:lnTo>
                      <a:pt x="29" y="74"/>
                    </a:lnTo>
                    <a:lnTo>
                      <a:pt x="35" y="66"/>
                    </a:lnTo>
                    <a:lnTo>
                      <a:pt x="41" y="61"/>
                    </a:lnTo>
                    <a:lnTo>
                      <a:pt x="47" y="55"/>
                    </a:lnTo>
                    <a:lnTo>
                      <a:pt x="54" y="49"/>
                    </a:lnTo>
                    <a:lnTo>
                      <a:pt x="66" y="35"/>
                    </a:lnTo>
                    <a:lnTo>
                      <a:pt x="69" y="46"/>
                    </a:lnTo>
                    <a:lnTo>
                      <a:pt x="72" y="56"/>
                    </a:lnTo>
                    <a:lnTo>
                      <a:pt x="79" y="65"/>
                    </a:lnTo>
                    <a:lnTo>
                      <a:pt x="90" y="74"/>
                    </a:lnTo>
                    <a:lnTo>
                      <a:pt x="107" y="78"/>
                    </a:lnTo>
                    <a:lnTo>
                      <a:pt x="119" y="74"/>
                    </a:lnTo>
                    <a:lnTo>
                      <a:pt x="130" y="65"/>
                    </a:lnTo>
                    <a:lnTo>
                      <a:pt x="138" y="53"/>
                    </a:lnTo>
                    <a:lnTo>
                      <a:pt x="145" y="46"/>
                    </a:lnTo>
                    <a:lnTo>
                      <a:pt x="151" y="44"/>
                    </a:lnTo>
                    <a:lnTo>
                      <a:pt x="156" y="55"/>
                    </a:lnTo>
                    <a:lnTo>
                      <a:pt x="161" y="79"/>
                    </a:lnTo>
                    <a:lnTo>
                      <a:pt x="161" y="82"/>
                    </a:lnTo>
                    <a:lnTo>
                      <a:pt x="163" y="84"/>
                    </a:lnTo>
                    <a:lnTo>
                      <a:pt x="165" y="88"/>
                    </a:lnTo>
                    <a:lnTo>
                      <a:pt x="167" y="88"/>
                    </a:lnTo>
                    <a:lnTo>
                      <a:pt x="201" y="65"/>
                    </a:lnTo>
                    <a:lnTo>
                      <a:pt x="204" y="65"/>
                    </a:lnTo>
                    <a:lnTo>
                      <a:pt x="208" y="65"/>
                    </a:lnTo>
                    <a:lnTo>
                      <a:pt x="209" y="70"/>
                    </a:lnTo>
                    <a:lnTo>
                      <a:pt x="210" y="72"/>
                    </a:lnTo>
                    <a:lnTo>
                      <a:pt x="211" y="74"/>
                    </a:lnTo>
                    <a:lnTo>
                      <a:pt x="214" y="78"/>
                    </a:lnTo>
                    <a:lnTo>
                      <a:pt x="217" y="78"/>
                    </a:lnTo>
                    <a:lnTo>
                      <a:pt x="228" y="70"/>
                    </a:lnTo>
                    <a:lnTo>
                      <a:pt x="238" y="65"/>
                    </a:lnTo>
                    <a:lnTo>
                      <a:pt x="246" y="62"/>
                    </a:lnTo>
                    <a:lnTo>
                      <a:pt x="252" y="71"/>
                    </a:lnTo>
                    <a:lnTo>
                      <a:pt x="255" y="72"/>
                    </a:lnTo>
                    <a:lnTo>
                      <a:pt x="256" y="74"/>
                    </a:lnTo>
                    <a:lnTo>
                      <a:pt x="258" y="78"/>
                    </a:lnTo>
                    <a:lnTo>
                      <a:pt x="262" y="78"/>
                    </a:lnTo>
                    <a:lnTo>
                      <a:pt x="271" y="72"/>
                    </a:lnTo>
                    <a:lnTo>
                      <a:pt x="281" y="70"/>
                    </a:lnTo>
                    <a:lnTo>
                      <a:pt x="291" y="68"/>
                    </a:lnTo>
                    <a:lnTo>
                      <a:pt x="304" y="68"/>
                    </a:lnTo>
                    <a:lnTo>
                      <a:pt x="343" y="74"/>
                    </a:lnTo>
                    <a:lnTo>
                      <a:pt x="372" y="84"/>
                    </a:lnTo>
                    <a:lnTo>
                      <a:pt x="387" y="88"/>
                    </a:lnTo>
                    <a:lnTo>
                      <a:pt x="401" y="88"/>
                    </a:lnTo>
                    <a:lnTo>
                      <a:pt x="432" y="84"/>
                    </a:lnTo>
                    <a:lnTo>
                      <a:pt x="445" y="80"/>
                    </a:lnTo>
                    <a:lnTo>
                      <a:pt x="492" y="72"/>
                    </a:lnTo>
                    <a:lnTo>
                      <a:pt x="495" y="68"/>
                    </a:lnTo>
                    <a:lnTo>
                      <a:pt x="492" y="61"/>
                    </a:lnTo>
                    <a:lnTo>
                      <a:pt x="485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" name="Freeform 509"/>
              <p:cNvSpPr>
                <a:spLocks/>
              </p:cNvSpPr>
              <p:nvPr/>
            </p:nvSpPr>
            <p:spPr bwMode="auto">
              <a:xfrm>
                <a:off x="3953" y="3153"/>
                <a:ext cx="13" cy="22"/>
              </a:xfrm>
              <a:custGeom>
                <a:avLst/>
                <a:gdLst>
                  <a:gd name="T0" fmla="*/ 28 w 38"/>
                  <a:gd name="T1" fmla="*/ 0 h 66"/>
                  <a:gd name="T2" fmla="*/ 23 w 38"/>
                  <a:gd name="T3" fmla="*/ 3 h 66"/>
                  <a:gd name="T4" fmla="*/ 4 w 38"/>
                  <a:gd name="T5" fmla="*/ 40 h 66"/>
                  <a:gd name="T6" fmla="*/ 0 w 38"/>
                  <a:gd name="T7" fmla="*/ 53 h 66"/>
                  <a:gd name="T8" fmla="*/ 1 w 38"/>
                  <a:gd name="T9" fmla="*/ 57 h 66"/>
                  <a:gd name="T10" fmla="*/ 10 w 38"/>
                  <a:gd name="T11" fmla="*/ 66 h 66"/>
                  <a:gd name="T12" fmla="*/ 13 w 38"/>
                  <a:gd name="T13" fmla="*/ 65 h 66"/>
                  <a:gd name="T14" fmla="*/ 19 w 38"/>
                  <a:gd name="T15" fmla="*/ 54 h 66"/>
                  <a:gd name="T16" fmla="*/ 20 w 38"/>
                  <a:gd name="T17" fmla="*/ 51 h 66"/>
                  <a:gd name="T18" fmla="*/ 26 w 38"/>
                  <a:gd name="T19" fmla="*/ 39 h 66"/>
                  <a:gd name="T20" fmla="*/ 38 w 38"/>
                  <a:gd name="T21" fmla="*/ 20 h 66"/>
                  <a:gd name="T22" fmla="*/ 38 w 38"/>
                  <a:gd name="T23" fmla="*/ 12 h 66"/>
                  <a:gd name="T24" fmla="*/ 35 w 38"/>
                  <a:gd name="T25" fmla="*/ 6 h 66"/>
                  <a:gd name="T26" fmla="*/ 28 w 38"/>
                  <a:gd name="T2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66">
                    <a:moveTo>
                      <a:pt x="28" y="0"/>
                    </a:moveTo>
                    <a:lnTo>
                      <a:pt x="23" y="3"/>
                    </a:lnTo>
                    <a:lnTo>
                      <a:pt x="4" y="40"/>
                    </a:lnTo>
                    <a:lnTo>
                      <a:pt x="0" y="53"/>
                    </a:lnTo>
                    <a:lnTo>
                      <a:pt x="1" y="57"/>
                    </a:lnTo>
                    <a:lnTo>
                      <a:pt x="10" y="66"/>
                    </a:lnTo>
                    <a:lnTo>
                      <a:pt x="13" y="65"/>
                    </a:lnTo>
                    <a:lnTo>
                      <a:pt x="19" y="54"/>
                    </a:lnTo>
                    <a:lnTo>
                      <a:pt x="20" y="51"/>
                    </a:lnTo>
                    <a:lnTo>
                      <a:pt x="26" y="39"/>
                    </a:lnTo>
                    <a:lnTo>
                      <a:pt x="38" y="20"/>
                    </a:lnTo>
                    <a:lnTo>
                      <a:pt x="38" y="12"/>
                    </a:lnTo>
                    <a:lnTo>
                      <a:pt x="35" y="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" name="Freeform 510"/>
              <p:cNvSpPr>
                <a:spLocks/>
              </p:cNvSpPr>
              <p:nvPr/>
            </p:nvSpPr>
            <p:spPr bwMode="auto">
              <a:xfrm>
                <a:off x="3969" y="3155"/>
                <a:ext cx="18" cy="21"/>
              </a:xfrm>
              <a:custGeom>
                <a:avLst/>
                <a:gdLst>
                  <a:gd name="T0" fmla="*/ 1 w 55"/>
                  <a:gd name="T1" fmla="*/ 52 h 62"/>
                  <a:gd name="T2" fmla="*/ 6 w 55"/>
                  <a:gd name="T3" fmla="*/ 57 h 62"/>
                  <a:gd name="T4" fmla="*/ 8 w 55"/>
                  <a:gd name="T5" fmla="*/ 60 h 62"/>
                  <a:gd name="T6" fmla="*/ 14 w 55"/>
                  <a:gd name="T7" fmla="*/ 62 h 62"/>
                  <a:gd name="T8" fmla="*/ 20 w 55"/>
                  <a:gd name="T9" fmla="*/ 62 h 62"/>
                  <a:gd name="T10" fmla="*/ 29 w 55"/>
                  <a:gd name="T11" fmla="*/ 59 h 62"/>
                  <a:gd name="T12" fmla="*/ 35 w 55"/>
                  <a:gd name="T13" fmla="*/ 57 h 62"/>
                  <a:gd name="T14" fmla="*/ 39 w 55"/>
                  <a:gd name="T15" fmla="*/ 53 h 62"/>
                  <a:gd name="T16" fmla="*/ 50 w 55"/>
                  <a:gd name="T17" fmla="*/ 42 h 62"/>
                  <a:gd name="T18" fmla="*/ 55 w 55"/>
                  <a:gd name="T19" fmla="*/ 29 h 62"/>
                  <a:gd name="T20" fmla="*/ 54 w 55"/>
                  <a:gd name="T21" fmla="*/ 24 h 62"/>
                  <a:gd name="T22" fmla="*/ 51 w 55"/>
                  <a:gd name="T23" fmla="*/ 20 h 62"/>
                  <a:gd name="T24" fmla="*/ 45 w 55"/>
                  <a:gd name="T25" fmla="*/ 17 h 62"/>
                  <a:gd name="T26" fmla="*/ 42 w 55"/>
                  <a:gd name="T27" fmla="*/ 17 h 62"/>
                  <a:gd name="T28" fmla="*/ 38 w 55"/>
                  <a:gd name="T29" fmla="*/ 22 h 62"/>
                  <a:gd name="T30" fmla="*/ 33 w 55"/>
                  <a:gd name="T31" fmla="*/ 26 h 62"/>
                  <a:gd name="T32" fmla="*/ 30 w 55"/>
                  <a:gd name="T33" fmla="*/ 29 h 62"/>
                  <a:gd name="T34" fmla="*/ 29 w 55"/>
                  <a:gd name="T35" fmla="*/ 34 h 62"/>
                  <a:gd name="T36" fmla="*/ 25 w 55"/>
                  <a:gd name="T37" fmla="*/ 38 h 62"/>
                  <a:gd name="T38" fmla="*/ 24 w 55"/>
                  <a:gd name="T39" fmla="*/ 38 h 62"/>
                  <a:gd name="T40" fmla="*/ 20 w 55"/>
                  <a:gd name="T41" fmla="*/ 38 h 62"/>
                  <a:gd name="T42" fmla="*/ 18 w 55"/>
                  <a:gd name="T43" fmla="*/ 39 h 62"/>
                  <a:gd name="T44" fmla="*/ 20 w 55"/>
                  <a:gd name="T45" fmla="*/ 34 h 62"/>
                  <a:gd name="T46" fmla="*/ 25 w 55"/>
                  <a:gd name="T47" fmla="*/ 28 h 62"/>
                  <a:gd name="T48" fmla="*/ 29 w 55"/>
                  <a:gd name="T49" fmla="*/ 22 h 62"/>
                  <a:gd name="T50" fmla="*/ 32 w 55"/>
                  <a:gd name="T51" fmla="*/ 16 h 62"/>
                  <a:gd name="T52" fmla="*/ 30 w 55"/>
                  <a:gd name="T53" fmla="*/ 10 h 62"/>
                  <a:gd name="T54" fmla="*/ 26 w 55"/>
                  <a:gd name="T55" fmla="*/ 5 h 62"/>
                  <a:gd name="T56" fmla="*/ 19 w 55"/>
                  <a:gd name="T57" fmla="*/ 0 h 62"/>
                  <a:gd name="T58" fmla="*/ 15 w 55"/>
                  <a:gd name="T59" fmla="*/ 4 h 62"/>
                  <a:gd name="T60" fmla="*/ 8 w 55"/>
                  <a:gd name="T61" fmla="*/ 15 h 62"/>
                  <a:gd name="T62" fmla="*/ 3 w 55"/>
                  <a:gd name="T63" fmla="*/ 24 h 62"/>
                  <a:gd name="T64" fmla="*/ 0 w 55"/>
                  <a:gd name="T65" fmla="*/ 35 h 62"/>
                  <a:gd name="T66" fmla="*/ 0 w 55"/>
                  <a:gd name="T67" fmla="*/ 47 h 62"/>
                  <a:gd name="T68" fmla="*/ 1 w 55"/>
                  <a:gd name="T6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" h="62">
                    <a:moveTo>
                      <a:pt x="1" y="52"/>
                    </a:moveTo>
                    <a:lnTo>
                      <a:pt x="6" y="57"/>
                    </a:lnTo>
                    <a:lnTo>
                      <a:pt x="8" y="60"/>
                    </a:lnTo>
                    <a:lnTo>
                      <a:pt x="14" y="62"/>
                    </a:lnTo>
                    <a:lnTo>
                      <a:pt x="20" y="62"/>
                    </a:lnTo>
                    <a:lnTo>
                      <a:pt x="29" y="59"/>
                    </a:lnTo>
                    <a:lnTo>
                      <a:pt x="35" y="57"/>
                    </a:lnTo>
                    <a:lnTo>
                      <a:pt x="39" y="53"/>
                    </a:lnTo>
                    <a:lnTo>
                      <a:pt x="50" y="42"/>
                    </a:lnTo>
                    <a:lnTo>
                      <a:pt x="55" y="29"/>
                    </a:lnTo>
                    <a:lnTo>
                      <a:pt x="54" y="24"/>
                    </a:lnTo>
                    <a:lnTo>
                      <a:pt x="51" y="20"/>
                    </a:lnTo>
                    <a:lnTo>
                      <a:pt x="45" y="17"/>
                    </a:lnTo>
                    <a:lnTo>
                      <a:pt x="42" y="17"/>
                    </a:lnTo>
                    <a:lnTo>
                      <a:pt x="38" y="22"/>
                    </a:lnTo>
                    <a:lnTo>
                      <a:pt x="33" y="26"/>
                    </a:lnTo>
                    <a:lnTo>
                      <a:pt x="30" y="29"/>
                    </a:lnTo>
                    <a:lnTo>
                      <a:pt x="29" y="34"/>
                    </a:lnTo>
                    <a:lnTo>
                      <a:pt x="25" y="38"/>
                    </a:lnTo>
                    <a:lnTo>
                      <a:pt x="24" y="38"/>
                    </a:lnTo>
                    <a:lnTo>
                      <a:pt x="20" y="38"/>
                    </a:lnTo>
                    <a:lnTo>
                      <a:pt x="18" y="39"/>
                    </a:lnTo>
                    <a:lnTo>
                      <a:pt x="20" y="34"/>
                    </a:lnTo>
                    <a:lnTo>
                      <a:pt x="25" y="28"/>
                    </a:lnTo>
                    <a:lnTo>
                      <a:pt x="29" y="22"/>
                    </a:lnTo>
                    <a:lnTo>
                      <a:pt x="32" y="16"/>
                    </a:lnTo>
                    <a:lnTo>
                      <a:pt x="30" y="10"/>
                    </a:lnTo>
                    <a:lnTo>
                      <a:pt x="26" y="5"/>
                    </a:lnTo>
                    <a:lnTo>
                      <a:pt x="19" y="0"/>
                    </a:lnTo>
                    <a:lnTo>
                      <a:pt x="15" y="4"/>
                    </a:lnTo>
                    <a:lnTo>
                      <a:pt x="8" y="15"/>
                    </a:lnTo>
                    <a:lnTo>
                      <a:pt x="3" y="24"/>
                    </a:lnTo>
                    <a:lnTo>
                      <a:pt x="0" y="35"/>
                    </a:lnTo>
                    <a:lnTo>
                      <a:pt x="0" y="47"/>
                    </a:lnTo>
                    <a:lnTo>
                      <a:pt x="1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" name="Freeform 511"/>
              <p:cNvSpPr>
                <a:spLocks/>
              </p:cNvSpPr>
              <p:nvPr/>
            </p:nvSpPr>
            <p:spPr bwMode="auto">
              <a:xfrm>
                <a:off x="3989" y="3158"/>
                <a:ext cx="15" cy="18"/>
              </a:xfrm>
              <a:custGeom>
                <a:avLst/>
                <a:gdLst>
                  <a:gd name="T0" fmla="*/ 37 w 44"/>
                  <a:gd name="T1" fmla="*/ 7 h 54"/>
                  <a:gd name="T2" fmla="*/ 35 w 44"/>
                  <a:gd name="T3" fmla="*/ 3 h 54"/>
                  <a:gd name="T4" fmla="*/ 29 w 44"/>
                  <a:gd name="T5" fmla="*/ 0 h 54"/>
                  <a:gd name="T6" fmla="*/ 25 w 44"/>
                  <a:gd name="T7" fmla="*/ 0 h 54"/>
                  <a:gd name="T8" fmla="*/ 16 w 44"/>
                  <a:gd name="T9" fmla="*/ 8 h 54"/>
                  <a:gd name="T10" fmla="*/ 4 w 44"/>
                  <a:gd name="T11" fmla="*/ 29 h 54"/>
                  <a:gd name="T12" fmla="*/ 0 w 44"/>
                  <a:gd name="T13" fmla="*/ 38 h 54"/>
                  <a:gd name="T14" fmla="*/ 0 w 44"/>
                  <a:gd name="T15" fmla="*/ 42 h 54"/>
                  <a:gd name="T16" fmla="*/ 2 w 44"/>
                  <a:gd name="T17" fmla="*/ 45 h 54"/>
                  <a:gd name="T18" fmla="*/ 6 w 44"/>
                  <a:gd name="T19" fmla="*/ 48 h 54"/>
                  <a:gd name="T20" fmla="*/ 8 w 44"/>
                  <a:gd name="T21" fmla="*/ 50 h 54"/>
                  <a:gd name="T22" fmla="*/ 19 w 44"/>
                  <a:gd name="T23" fmla="*/ 54 h 54"/>
                  <a:gd name="T24" fmla="*/ 29 w 44"/>
                  <a:gd name="T25" fmla="*/ 53 h 54"/>
                  <a:gd name="T26" fmla="*/ 37 w 44"/>
                  <a:gd name="T27" fmla="*/ 48 h 54"/>
                  <a:gd name="T28" fmla="*/ 44 w 44"/>
                  <a:gd name="T29" fmla="*/ 38 h 54"/>
                  <a:gd name="T30" fmla="*/ 44 w 44"/>
                  <a:gd name="T31" fmla="*/ 36 h 54"/>
                  <a:gd name="T32" fmla="*/ 44 w 44"/>
                  <a:gd name="T33" fmla="*/ 32 h 54"/>
                  <a:gd name="T34" fmla="*/ 40 w 44"/>
                  <a:gd name="T35" fmla="*/ 30 h 54"/>
                  <a:gd name="T36" fmla="*/ 37 w 44"/>
                  <a:gd name="T37" fmla="*/ 29 h 54"/>
                  <a:gd name="T38" fmla="*/ 32 w 44"/>
                  <a:gd name="T39" fmla="*/ 29 h 54"/>
                  <a:gd name="T40" fmla="*/ 30 w 44"/>
                  <a:gd name="T41" fmla="*/ 30 h 54"/>
                  <a:gd name="T42" fmla="*/ 28 w 44"/>
                  <a:gd name="T43" fmla="*/ 33 h 54"/>
                  <a:gd name="T44" fmla="*/ 25 w 44"/>
                  <a:gd name="T45" fmla="*/ 35 h 54"/>
                  <a:gd name="T46" fmla="*/ 23 w 44"/>
                  <a:gd name="T47" fmla="*/ 36 h 54"/>
                  <a:gd name="T48" fmla="*/ 20 w 44"/>
                  <a:gd name="T49" fmla="*/ 38 h 54"/>
                  <a:gd name="T50" fmla="*/ 19 w 44"/>
                  <a:gd name="T51" fmla="*/ 38 h 54"/>
                  <a:gd name="T52" fmla="*/ 16 w 44"/>
                  <a:gd name="T53" fmla="*/ 38 h 54"/>
                  <a:gd name="T54" fmla="*/ 37 w 44"/>
                  <a:gd name="T55" fmla="*/ 11 h 54"/>
                  <a:gd name="T56" fmla="*/ 37 w 44"/>
                  <a:gd name="T57" fmla="*/ 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4" h="54">
                    <a:moveTo>
                      <a:pt x="37" y="7"/>
                    </a:moveTo>
                    <a:lnTo>
                      <a:pt x="35" y="3"/>
                    </a:lnTo>
                    <a:lnTo>
                      <a:pt x="29" y="0"/>
                    </a:lnTo>
                    <a:lnTo>
                      <a:pt x="25" y="0"/>
                    </a:lnTo>
                    <a:lnTo>
                      <a:pt x="16" y="8"/>
                    </a:lnTo>
                    <a:lnTo>
                      <a:pt x="4" y="29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2" y="45"/>
                    </a:lnTo>
                    <a:lnTo>
                      <a:pt x="6" y="48"/>
                    </a:lnTo>
                    <a:lnTo>
                      <a:pt x="8" y="50"/>
                    </a:lnTo>
                    <a:lnTo>
                      <a:pt x="19" y="54"/>
                    </a:lnTo>
                    <a:lnTo>
                      <a:pt x="29" y="53"/>
                    </a:lnTo>
                    <a:lnTo>
                      <a:pt x="37" y="48"/>
                    </a:lnTo>
                    <a:lnTo>
                      <a:pt x="44" y="38"/>
                    </a:lnTo>
                    <a:lnTo>
                      <a:pt x="44" y="36"/>
                    </a:lnTo>
                    <a:lnTo>
                      <a:pt x="44" y="32"/>
                    </a:lnTo>
                    <a:lnTo>
                      <a:pt x="40" y="30"/>
                    </a:lnTo>
                    <a:lnTo>
                      <a:pt x="37" y="29"/>
                    </a:lnTo>
                    <a:lnTo>
                      <a:pt x="32" y="29"/>
                    </a:lnTo>
                    <a:lnTo>
                      <a:pt x="30" y="30"/>
                    </a:lnTo>
                    <a:lnTo>
                      <a:pt x="28" y="33"/>
                    </a:lnTo>
                    <a:lnTo>
                      <a:pt x="25" y="35"/>
                    </a:lnTo>
                    <a:lnTo>
                      <a:pt x="23" y="36"/>
                    </a:lnTo>
                    <a:lnTo>
                      <a:pt x="20" y="38"/>
                    </a:lnTo>
                    <a:lnTo>
                      <a:pt x="19" y="38"/>
                    </a:lnTo>
                    <a:lnTo>
                      <a:pt x="16" y="38"/>
                    </a:lnTo>
                    <a:lnTo>
                      <a:pt x="37" y="11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" name="Freeform 512"/>
              <p:cNvSpPr>
                <a:spLocks/>
              </p:cNvSpPr>
              <p:nvPr/>
            </p:nvSpPr>
            <p:spPr bwMode="auto">
              <a:xfrm>
                <a:off x="4012" y="3156"/>
                <a:ext cx="13" cy="12"/>
              </a:xfrm>
              <a:custGeom>
                <a:avLst/>
                <a:gdLst>
                  <a:gd name="T0" fmla="*/ 39 w 39"/>
                  <a:gd name="T1" fmla="*/ 26 h 35"/>
                  <a:gd name="T2" fmla="*/ 36 w 39"/>
                  <a:gd name="T3" fmla="*/ 23 h 35"/>
                  <a:gd name="T4" fmla="*/ 34 w 39"/>
                  <a:gd name="T5" fmla="*/ 19 h 35"/>
                  <a:gd name="T6" fmla="*/ 29 w 39"/>
                  <a:gd name="T7" fmla="*/ 15 h 35"/>
                  <a:gd name="T8" fmla="*/ 26 w 39"/>
                  <a:gd name="T9" fmla="*/ 14 h 35"/>
                  <a:gd name="T10" fmla="*/ 24 w 39"/>
                  <a:gd name="T11" fmla="*/ 14 h 35"/>
                  <a:gd name="T12" fmla="*/ 24 w 39"/>
                  <a:gd name="T13" fmla="*/ 7 h 35"/>
                  <a:gd name="T14" fmla="*/ 20 w 39"/>
                  <a:gd name="T15" fmla="*/ 2 h 35"/>
                  <a:gd name="T16" fmla="*/ 14 w 39"/>
                  <a:gd name="T17" fmla="*/ 0 h 35"/>
                  <a:gd name="T18" fmla="*/ 8 w 39"/>
                  <a:gd name="T19" fmla="*/ 1 h 35"/>
                  <a:gd name="T20" fmla="*/ 6 w 39"/>
                  <a:gd name="T21" fmla="*/ 3 h 35"/>
                  <a:gd name="T22" fmla="*/ 2 w 39"/>
                  <a:gd name="T23" fmla="*/ 11 h 35"/>
                  <a:gd name="T24" fmla="*/ 0 w 39"/>
                  <a:gd name="T25" fmla="*/ 14 h 35"/>
                  <a:gd name="T26" fmla="*/ 2 w 39"/>
                  <a:gd name="T27" fmla="*/ 20 h 35"/>
                  <a:gd name="T28" fmla="*/ 4 w 39"/>
                  <a:gd name="T29" fmla="*/ 25 h 35"/>
                  <a:gd name="T30" fmla="*/ 6 w 39"/>
                  <a:gd name="T31" fmla="*/ 29 h 35"/>
                  <a:gd name="T32" fmla="*/ 10 w 39"/>
                  <a:gd name="T33" fmla="*/ 32 h 35"/>
                  <a:gd name="T34" fmla="*/ 17 w 39"/>
                  <a:gd name="T35" fmla="*/ 35 h 35"/>
                  <a:gd name="T36" fmla="*/ 26 w 39"/>
                  <a:gd name="T37" fmla="*/ 35 h 35"/>
                  <a:gd name="T38" fmla="*/ 34 w 39"/>
                  <a:gd name="T39" fmla="*/ 32 h 35"/>
                  <a:gd name="T40" fmla="*/ 39 w 39"/>
                  <a:gd name="T41" fmla="*/ 2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35">
                    <a:moveTo>
                      <a:pt x="39" y="26"/>
                    </a:moveTo>
                    <a:lnTo>
                      <a:pt x="36" y="23"/>
                    </a:lnTo>
                    <a:lnTo>
                      <a:pt x="34" y="19"/>
                    </a:lnTo>
                    <a:lnTo>
                      <a:pt x="29" y="15"/>
                    </a:lnTo>
                    <a:lnTo>
                      <a:pt x="26" y="14"/>
                    </a:lnTo>
                    <a:lnTo>
                      <a:pt x="24" y="14"/>
                    </a:lnTo>
                    <a:lnTo>
                      <a:pt x="24" y="7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2" y="11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4" y="25"/>
                    </a:lnTo>
                    <a:lnTo>
                      <a:pt x="6" y="29"/>
                    </a:lnTo>
                    <a:lnTo>
                      <a:pt x="10" y="32"/>
                    </a:lnTo>
                    <a:lnTo>
                      <a:pt x="17" y="35"/>
                    </a:lnTo>
                    <a:lnTo>
                      <a:pt x="26" y="35"/>
                    </a:lnTo>
                    <a:lnTo>
                      <a:pt x="34" y="32"/>
                    </a:lnTo>
                    <a:lnTo>
                      <a:pt x="39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" name="Freeform 513"/>
              <p:cNvSpPr>
                <a:spLocks/>
              </p:cNvSpPr>
              <p:nvPr/>
            </p:nvSpPr>
            <p:spPr bwMode="auto">
              <a:xfrm>
                <a:off x="4029" y="3154"/>
                <a:ext cx="10" cy="13"/>
              </a:xfrm>
              <a:custGeom>
                <a:avLst/>
                <a:gdLst>
                  <a:gd name="T0" fmla="*/ 10 w 30"/>
                  <a:gd name="T1" fmla="*/ 0 h 37"/>
                  <a:gd name="T2" fmla="*/ 6 w 30"/>
                  <a:gd name="T3" fmla="*/ 0 h 37"/>
                  <a:gd name="T4" fmla="*/ 1 w 30"/>
                  <a:gd name="T5" fmla="*/ 7 h 37"/>
                  <a:gd name="T6" fmla="*/ 0 w 30"/>
                  <a:gd name="T7" fmla="*/ 12 h 37"/>
                  <a:gd name="T8" fmla="*/ 0 w 30"/>
                  <a:gd name="T9" fmla="*/ 19 h 37"/>
                  <a:gd name="T10" fmla="*/ 4 w 30"/>
                  <a:gd name="T11" fmla="*/ 26 h 37"/>
                  <a:gd name="T12" fmla="*/ 8 w 30"/>
                  <a:gd name="T13" fmla="*/ 31 h 37"/>
                  <a:gd name="T14" fmla="*/ 16 w 30"/>
                  <a:gd name="T15" fmla="*/ 36 h 37"/>
                  <a:gd name="T16" fmla="*/ 23 w 30"/>
                  <a:gd name="T17" fmla="*/ 37 h 37"/>
                  <a:gd name="T18" fmla="*/ 29 w 30"/>
                  <a:gd name="T19" fmla="*/ 35 h 37"/>
                  <a:gd name="T20" fmla="*/ 30 w 30"/>
                  <a:gd name="T21" fmla="*/ 31 h 37"/>
                  <a:gd name="T22" fmla="*/ 28 w 30"/>
                  <a:gd name="T23" fmla="*/ 26 h 37"/>
                  <a:gd name="T24" fmla="*/ 23 w 30"/>
                  <a:gd name="T25" fmla="*/ 23 h 37"/>
                  <a:gd name="T26" fmla="*/ 20 w 30"/>
                  <a:gd name="T27" fmla="*/ 20 h 37"/>
                  <a:gd name="T28" fmla="*/ 18 w 30"/>
                  <a:gd name="T29" fmla="*/ 20 h 37"/>
                  <a:gd name="T30" fmla="*/ 19 w 30"/>
                  <a:gd name="T31" fmla="*/ 19 h 37"/>
                  <a:gd name="T32" fmla="*/ 20 w 30"/>
                  <a:gd name="T33" fmla="*/ 18 h 37"/>
                  <a:gd name="T34" fmla="*/ 20 w 30"/>
                  <a:gd name="T35" fmla="*/ 17 h 37"/>
                  <a:gd name="T36" fmla="*/ 22 w 30"/>
                  <a:gd name="T37" fmla="*/ 15 h 37"/>
                  <a:gd name="T38" fmla="*/ 20 w 30"/>
                  <a:gd name="T39" fmla="*/ 9 h 37"/>
                  <a:gd name="T40" fmla="*/ 16 w 30"/>
                  <a:gd name="T41" fmla="*/ 3 h 37"/>
                  <a:gd name="T42" fmla="*/ 10 w 30"/>
                  <a:gd name="T43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37">
                    <a:moveTo>
                      <a:pt x="10" y="0"/>
                    </a:moveTo>
                    <a:lnTo>
                      <a:pt x="6" y="0"/>
                    </a:lnTo>
                    <a:lnTo>
                      <a:pt x="1" y="7"/>
                    </a:lnTo>
                    <a:lnTo>
                      <a:pt x="0" y="12"/>
                    </a:lnTo>
                    <a:lnTo>
                      <a:pt x="0" y="19"/>
                    </a:lnTo>
                    <a:lnTo>
                      <a:pt x="4" y="26"/>
                    </a:lnTo>
                    <a:lnTo>
                      <a:pt x="8" y="31"/>
                    </a:lnTo>
                    <a:lnTo>
                      <a:pt x="16" y="36"/>
                    </a:lnTo>
                    <a:lnTo>
                      <a:pt x="23" y="37"/>
                    </a:lnTo>
                    <a:lnTo>
                      <a:pt x="29" y="35"/>
                    </a:lnTo>
                    <a:lnTo>
                      <a:pt x="30" y="31"/>
                    </a:lnTo>
                    <a:lnTo>
                      <a:pt x="28" y="26"/>
                    </a:lnTo>
                    <a:lnTo>
                      <a:pt x="23" y="23"/>
                    </a:lnTo>
                    <a:lnTo>
                      <a:pt x="20" y="20"/>
                    </a:lnTo>
                    <a:lnTo>
                      <a:pt x="18" y="20"/>
                    </a:lnTo>
                    <a:lnTo>
                      <a:pt x="19" y="19"/>
                    </a:lnTo>
                    <a:lnTo>
                      <a:pt x="20" y="18"/>
                    </a:lnTo>
                    <a:lnTo>
                      <a:pt x="20" y="17"/>
                    </a:lnTo>
                    <a:lnTo>
                      <a:pt x="22" y="15"/>
                    </a:lnTo>
                    <a:lnTo>
                      <a:pt x="20" y="9"/>
                    </a:lnTo>
                    <a:lnTo>
                      <a:pt x="16" y="3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" name="Freeform 514"/>
              <p:cNvSpPr>
                <a:spLocks/>
              </p:cNvSpPr>
              <p:nvPr/>
            </p:nvSpPr>
            <p:spPr bwMode="auto">
              <a:xfrm>
                <a:off x="3947" y="3177"/>
                <a:ext cx="79" cy="7"/>
              </a:xfrm>
              <a:custGeom>
                <a:avLst/>
                <a:gdLst>
                  <a:gd name="T0" fmla="*/ 236 w 237"/>
                  <a:gd name="T1" fmla="*/ 12 h 22"/>
                  <a:gd name="T2" fmla="*/ 231 w 237"/>
                  <a:gd name="T3" fmla="*/ 8 h 22"/>
                  <a:gd name="T4" fmla="*/ 228 w 237"/>
                  <a:gd name="T5" fmla="*/ 7 h 22"/>
                  <a:gd name="T6" fmla="*/ 186 w 237"/>
                  <a:gd name="T7" fmla="*/ 5 h 22"/>
                  <a:gd name="T8" fmla="*/ 171 w 237"/>
                  <a:gd name="T9" fmla="*/ 2 h 22"/>
                  <a:gd name="T10" fmla="*/ 116 w 237"/>
                  <a:gd name="T11" fmla="*/ 2 h 22"/>
                  <a:gd name="T12" fmla="*/ 101 w 237"/>
                  <a:gd name="T13" fmla="*/ 0 h 22"/>
                  <a:gd name="T14" fmla="*/ 3 w 237"/>
                  <a:gd name="T15" fmla="*/ 0 h 22"/>
                  <a:gd name="T16" fmla="*/ 0 w 237"/>
                  <a:gd name="T17" fmla="*/ 2 h 22"/>
                  <a:gd name="T18" fmla="*/ 1 w 237"/>
                  <a:gd name="T19" fmla="*/ 7 h 22"/>
                  <a:gd name="T20" fmla="*/ 11 w 237"/>
                  <a:gd name="T21" fmla="*/ 14 h 22"/>
                  <a:gd name="T22" fmla="*/ 138 w 237"/>
                  <a:gd name="T23" fmla="*/ 19 h 22"/>
                  <a:gd name="T24" fmla="*/ 152 w 237"/>
                  <a:gd name="T25" fmla="*/ 22 h 22"/>
                  <a:gd name="T26" fmla="*/ 194 w 237"/>
                  <a:gd name="T27" fmla="*/ 22 h 22"/>
                  <a:gd name="T28" fmla="*/ 209 w 237"/>
                  <a:gd name="T29" fmla="*/ 19 h 22"/>
                  <a:gd name="T30" fmla="*/ 236 w 237"/>
                  <a:gd name="T31" fmla="*/ 18 h 22"/>
                  <a:gd name="T32" fmla="*/ 237 w 237"/>
                  <a:gd name="T33" fmla="*/ 17 h 22"/>
                  <a:gd name="T34" fmla="*/ 236 w 237"/>
                  <a:gd name="T35" fmla="*/ 1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7" h="22">
                    <a:moveTo>
                      <a:pt x="236" y="12"/>
                    </a:moveTo>
                    <a:lnTo>
                      <a:pt x="231" y="8"/>
                    </a:lnTo>
                    <a:lnTo>
                      <a:pt x="228" y="7"/>
                    </a:lnTo>
                    <a:lnTo>
                      <a:pt x="186" y="5"/>
                    </a:lnTo>
                    <a:lnTo>
                      <a:pt x="171" y="2"/>
                    </a:lnTo>
                    <a:lnTo>
                      <a:pt x="116" y="2"/>
                    </a:lnTo>
                    <a:lnTo>
                      <a:pt x="101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1" y="7"/>
                    </a:lnTo>
                    <a:lnTo>
                      <a:pt x="11" y="14"/>
                    </a:lnTo>
                    <a:lnTo>
                      <a:pt x="138" y="19"/>
                    </a:lnTo>
                    <a:lnTo>
                      <a:pt x="152" y="22"/>
                    </a:lnTo>
                    <a:lnTo>
                      <a:pt x="194" y="22"/>
                    </a:lnTo>
                    <a:lnTo>
                      <a:pt x="209" y="19"/>
                    </a:lnTo>
                    <a:lnTo>
                      <a:pt x="236" y="18"/>
                    </a:lnTo>
                    <a:lnTo>
                      <a:pt x="237" y="17"/>
                    </a:lnTo>
                    <a:lnTo>
                      <a:pt x="236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7" name="Rectangle 7"/>
            <p:cNvSpPr>
              <a:spLocks noChangeArrowheads="1"/>
            </p:cNvSpPr>
            <p:nvPr/>
          </p:nvSpPr>
          <p:spPr bwMode="auto">
            <a:xfrm>
              <a:off x="5566085" y="2655715"/>
              <a:ext cx="142577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Data </a:t>
              </a:r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moved to CAS</a:t>
              </a:r>
            </a:p>
            <a:p>
              <a:pPr algn="ctr"/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(after 60 days)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8" name="Rectangle 361"/>
            <p:cNvSpPr>
              <a:spLocks noChangeArrowheads="1"/>
            </p:cNvSpPr>
            <p:nvPr/>
          </p:nvSpPr>
          <p:spPr bwMode="auto">
            <a:xfrm>
              <a:off x="3176650" y="2655715"/>
              <a:ext cx="126214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Stored locally </a:t>
              </a:r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for</a:t>
              </a:r>
            </a:p>
            <a:p>
              <a:pPr algn="ctr"/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short-term use </a:t>
              </a:r>
            </a:p>
            <a:p>
              <a:pPr algn="ctr"/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(60 </a:t>
              </a: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d</a:t>
              </a:r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ays) </a:t>
              </a:r>
              <a:endParaRPr lang="en-US" sz="1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640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8: </a:t>
            </a:r>
            <a:r>
              <a:rPr lang="en-US" dirty="0" smtClean="0"/>
              <a:t>Object-based </a:t>
            </a:r>
            <a:r>
              <a:rPr lang="en-US" dirty="0"/>
              <a:t>and Unified Storage</a:t>
            </a:r>
            <a:endParaRPr lang="en-US" dirty="0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During this lesson the following topics are covered: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Key components of unified storage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Data access from unified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Lesson 2: Unified </a:t>
            </a:r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0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for Unified Storage</a:t>
            </a:r>
            <a:endParaRPr lang="en-US" dirty="0" smtClean="0"/>
          </a:p>
        </p:txBody>
      </p:sp>
      <p:sp>
        <p:nvSpPr>
          <p:cNvPr id="24579" name="Content Placeholder 6"/>
          <p:cNvSpPr>
            <a:spLocks noGrp="1"/>
          </p:cNvSpPr>
          <p:nvPr>
            <p:ph idx="4294967295"/>
          </p:nvPr>
        </p:nvSpPr>
        <p:spPr>
          <a:xfrm>
            <a:off x="304800" y="914400"/>
            <a:ext cx="8458200" cy="5181600"/>
          </a:xfrm>
        </p:spPr>
        <p:txBody>
          <a:bodyPr/>
          <a:lstStyle/>
          <a:p>
            <a:r>
              <a:rPr lang="en-US" dirty="0" smtClean="0"/>
              <a:t>Deploying </a:t>
            </a:r>
            <a:r>
              <a:rPr lang="en-US" dirty="0"/>
              <a:t>disparate storage </a:t>
            </a:r>
            <a:r>
              <a:rPr lang="en-US" dirty="0" smtClean="0"/>
              <a:t>solutions (SAN, NAS, and OSD) </a:t>
            </a:r>
            <a:r>
              <a:rPr lang="en-US" dirty="0"/>
              <a:t>adds management cost, complexity, and environmental overhead</a:t>
            </a:r>
          </a:p>
          <a:p>
            <a:r>
              <a:rPr lang="en-US" dirty="0"/>
              <a:t>Unified storage consolidates block, file, and object-based access within one unified platform</a:t>
            </a:r>
          </a:p>
          <a:p>
            <a:pPr lvl="1"/>
            <a:r>
              <a:rPr lang="en-US" dirty="0"/>
              <a:t>Supports multiple protocols for data access</a:t>
            </a:r>
          </a:p>
          <a:p>
            <a:pPr lvl="1"/>
            <a:r>
              <a:rPr lang="en-US" dirty="0"/>
              <a:t>Can be managed through single management interface</a:t>
            </a:r>
          </a:p>
          <a:p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0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</a:t>
            </a:r>
            <a:r>
              <a:rPr lang="en-US" dirty="0"/>
              <a:t>of Unified Storage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0" name="Content Placeholder 214"/>
          <p:cNvSpPr txBox="1">
            <a:spLocks/>
          </p:cNvSpPr>
          <p:nvPr/>
        </p:nvSpPr>
        <p:spPr>
          <a:xfrm>
            <a:off x="228600" y="1143000"/>
            <a:ext cx="3124200" cy="2286000"/>
          </a:xfrm>
          <a:prstGeom prst="wedgeRoundRectCallout">
            <a:avLst>
              <a:gd name="adj1" fmla="val 53601"/>
              <a:gd name="adj2" fmla="val 77872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2625" indent="-341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425"/>
              </a:buClr>
              <a:buSzPct val="90000"/>
              <a:buFont typeface="Webdings" pitchFamily="18" charset="2"/>
              <a:buChar char="4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3381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5761B"/>
              </a:buClr>
              <a:buSzPct val="90000"/>
              <a:buFont typeface="Webdings" pitchFamily="18" charset="2"/>
              <a:buChar char="8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487488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11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000" dirty="0" smtClean="0"/>
              <a:t>Components of unified storage are:</a:t>
            </a:r>
          </a:p>
          <a:p>
            <a:r>
              <a:rPr lang="en-US" sz="2000" dirty="0" smtClean="0"/>
              <a:t>Storage Controller</a:t>
            </a:r>
          </a:p>
          <a:p>
            <a:r>
              <a:rPr lang="en-US" sz="2000" dirty="0" smtClean="0"/>
              <a:t>NAS head</a:t>
            </a:r>
          </a:p>
          <a:p>
            <a:r>
              <a:rPr lang="en-US" sz="2000" dirty="0" smtClean="0"/>
              <a:t>OSD node</a:t>
            </a:r>
          </a:p>
          <a:p>
            <a:r>
              <a:rPr lang="en-US" sz="2000" dirty="0" smtClean="0"/>
              <a:t>Storage</a:t>
            </a:r>
            <a:endParaRPr lang="en-US" sz="2000" dirty="0"/>
          </a:p>
        </p:txBody>
      </p:sp>
      <p:grpSp>
        <p:nvGrpSpPr>
          <p:cNvPr id="78" name="Group 77"/>
          <p:cNvGrpSpPr/>
          <p:nvPr/>
        </p:nvGrpSpPr>
        <p:grpSpPr>
          <a:xfrm>
            <a:off x="3352800" y="584284"/>
            <a:ext cx="5856091" cy="5511716"/>
            <a:chOff x="3352800" y="584284"/>
            <a:chExt cx="5856091" cy="5511716"/>
          </a:xfrm>
        </p:grpSpPr>
        <p:sp>
          <p:nvSpPr>
            <p:cNvPr id="7" name="Rounded Rectangle 6"/>
            <p:cNvSpPr/>
            <p:nvPr/>
          </p:nvSpPr>
          <p:spPr>
            <a:xfrm>
              <a:off x="3535230" y="3657600"/>
              <a:ext cx="5397435" cy="22688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635188" y="4743450"/>
              <a:ext cx="5224824" cy="3356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Storage Controller</a:t>
              </a:r>
              <a:endParaRPr lang="en-US" sz="1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776949" y="2202286"/>
              <a:ext cx="0" cy="30162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413237" y="2202286"/>
              <a:ext cx="0" cy="30577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5183578" y="3807450"/>
              <a:ext cx="1503001" cy="335605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NAS Head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Up-Down Arrow 11"/>
            <p:cNvSpPr/>
            <p:nvPr/>
          </p:nvSpPr>
          <p:spPr>
            <a:xfrm>
              <a:off x="5678498" y="3142000"/>
              <a:ext cx="513160" cy="64008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Up-Down Arrow 12"/>
            <p:cNvSpPr/>
            <p:nvPr/>
          </p:nvSpPr>
          <p:spPr>
            <a:xfrm>
              <a:off x="5737498" y="4195425"/>
              <a:ext cx="395161" cy="50101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075291" y="3810625"/>
              <a:ext cx="1503001" cy="33560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OSD Node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Up-Down Arrow 14"/>
            <p:cNvSpPr/>
            <p:nvPr/>
          </p:nvSpPr>
          <p:spPr>
            <a:xfrm>
              <a:off x="7570211" y="3145176"/>
              <a:ext cx="513160" cy="64008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627491" y="2202286"/>
              <a:ext cx="0" cy="30590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263779" y="2202286"/>
              <a:ext cx="0" cy="31005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505803" y="2202286"/>
              <a:ext cx="0" cy="30816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8142091" y="2202286"/>
              <a:ext cx="0" cy="31231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352800" y="601785"/>
              <a:ext cx="12378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Calibri" pitchFamily="34" charset="0"/>
                  <a:cs typeface="Calibri" pitchFamily="34" charset="0"/>
                </a:rPr>
                <a:t>Application Servers</a:t>
              </a:r>
              <a:endParaRPr lang="en-US" sz="105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77062" y="586155"/>
              <a:ext cx="8114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Calibri" pitchFamily="34" charset="0"/>
                  <a:cs typeface="Calibri" pitchFamily="34" charset="0"/>
                </a:rPr>
                <a:t>NAS Clients</a:t>
              </a:r>
              <a:endParaRPr lang="en-US" sz="105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22891" y="584284"/>
              <a:ext cx="15263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Calibri" pitchFamily="34" charset="0"/>
                  <a:cs typeface="Calibri" pitchFamily="34" charset="0"/>
                </a:rPr>
                <a:t>Web Application Servers</a:t>
              </a:r>
              <a:endParaRPr lang="en-US" sz="105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Up-Down Arrow 22"/>
            <p:cNvSpPr/>
            <p:nvPr/>
          </p:nvSpPr>
          <p:spPr>
            <a:xfrm>
              <a:off x="7629211" y="4191000"/>
              <a:ext cx="395161" cy="50101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90490" y="5788223"/>
              <a:ext cx="131549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Unified Storage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98897" y="3295650"/>
              <a:ext cx="10618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Block Request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84847" y="3295650"/>
              <a:ext cx="9432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File Request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70053" y="3295650"/>
              <a:ext cx="11388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Object Request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03741" y="4307433"/>
              <a:ext cx="7569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Block I/O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13803" y="4297908"/>
              <a:ext cx="7569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Block I/O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7310868" y="802399"/>
              <a:ext cx="1162962" cy="1407702"/>
              <a:chOff x="9803003" y="1131135"/>
              <a:chExt cx="1162962" cy="1407702"/>
            </a:xfrm>
          </p:grpSpPr>
          <p:pic>
            <p:nvPicPr>
              <p:cNvPr id="32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293835" y="1131135"/>
                <a:ext cx="672130" cy="14074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3" name="Picture 7" descr="C:\Documents and Settings\sridhs\Desktop\ISM Book L3\colored Icons\Host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9803003" y="1763689"/>
                <a:ext cx="335348" cy="775148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5441248" y="794283"/>
              <a:ext cx="1162962" cy="1407702"/>
              <a:chOff x="9803003" y="1131135"/>
              <a:chExt cx="1162962" cy="1407702"/>
            </a:xfrm>
          </p:grpSpPr>
          <p:pic>
            <p:nvPicPr>
              <p:cNvPr id="35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293835" y="1131135"/>
                <a:ext cx="672130" cy="14074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6" name="Picture 7" descr="C:\Documents and Settings\sridhs\Desktop\ISM Book L3\colored Icons\Host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9803003" y="1763689"/>
                <a:ext cx="335348" cy="775148"/>
              </a:xfrm>
              <a:prstGeom prst="rect">
                <a:avLst/>
              </a:prstGeom>
              <a:noFill/>
            </p:spPr>
          </p:pic>
        </p:grpSp>
        <p:grpSp>
          <p:nvGrpSpPr>
            <p:cNvPr id="37" name="Group 36"/>
            <p:cNvGrpSpPr/>
            <p:nvPr/>
          </p:nvGrpSpPr>
          <p:grpSpPr>
            <a:xfrm>
              <a:off x="3597030" y="795120"/>
              <a:ext cx="1162962" cy="1407702"/>
              <a:chOff x="9803003" y="1131135"/>
              <a:chExt cx="1162962" cy="1407702"/>
            </a:xfrm>
          </p:grpSpPr>
          <p:pic>
            <p:nvPicPr>
              <p:cNvPr id="38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293835" y="1131135"/>
                <a:ext cx="672130" cy="14074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9" name="Picture 7" descr="C:\Documents and Settings\sridhs\Desktop\ISM Book L3\colored Icons\Host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9803003" y="1763689"/>
                <a:ext cx="335348" cy="775148"/>
              </a:xfrm>
              <a:prstGeom prst="rect">
                <a:avLst/>
              </a:prstGeom>
              <a:noFill/>
            </p:spPr>
          </p:pic>
        </p:grpSp>
        <p:pic>
          <p:nvPicPr>
            <p:cNvPr id="40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7365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9820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2275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7185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9640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2095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4550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7005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9460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915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4370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4730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6825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9275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9765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2220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4675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9585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2040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4495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6950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9405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1860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4315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770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7130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9225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Up-Down Arrow 66"/>
            <p:cNvSpPr/>
            <p:nvPr/>
          </p:nvSpPr>
          <p:spPr>
            <a:xfrm>
              <a:off x="3829910" y="3154700"/>
              <a:ext cx="513160" cy="155448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3626652" y="2533052"/>
              <a:ext cx="926335" cy="594360"/>
              <a:chOff x="3626652" y="2495214"/>
              <a:chExt cx="926335" cy="594360"/>
            </a:xfrm>
          </p:grpSpPr>
          <p:pic>
            <p:nvPicPr>
              <p:cNvPr id="69" name="Picture 14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631622" y="2495214"/>
                <a:ext cx="916395" cy="594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70" name="Text Box 30"/>
              <p:cNvSpPr txBox="1">
                <a:spLocks noChangeArrowheads="1"/>
              </p:cNvSpPr>
              <p:nvPr/>
            </p:nvSpPr>
            <p:spPr bwMode="auto">
              <a:xfrm>
                <a:off x="3626652" y="2669284"/>
                <a:ext cx="926335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000" b="1" dirty="0" err="1" smtClean="0">
                    <a:latin typeface="Calibri" pitchFamily="34" charset="0"/>
                    <a:cs typeface="Calibri" pitchFamily="34" charset="0"/>
                  </a:rPr>
                  <a:t>iSCSI</a:t>
                </a:r>
                <a:r>
                  <a:rPr lang="en-US" sz="1000" b="1" dirty="0" smtClean="0">
                    <a:latin typeface="Calibri" pitchFamily="34" charset="0"/>
                    <a:cs typeface="Calibri" pitchFamily="34" charset="0"/>
                  </a:rPr>
                  <a:t>/FC/</a:t>
                </a:r>
                <a:r>
                  <a:rPr lang="en-US" sz="1000" b="1" dirty="0" err="1" smtClean="0">
                    <a:latin typeface="Calibri" pitchFamily="34" charset="0"/>
                    <a:cs typeface="Calibri" pitchFamily="34" charset="0"/>
                  </a:rPr>
                  <a:t>FCoE</a:t>
                </a:r>
                <a:endParaRPr lang="en-US" sz="1000" b="1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5474880" y="2534346"/>
              <a:ext cx="914400" cy="593066"/>
              <a:chOff x="5474880" y="2529884"/>
              <a:chExt cx="914400" cy="593066"/>
            </a:xfrm>
          </p:grpSpPr>
          <p:pic>
            <p:nvPicPr>
              <p:cNvPr id="72" name="Picture 16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474880" y="2529884"/>
                <a:ext cx="914400" cy="593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73" name="Text Box 30"/>
              <p:cNvSpPr txBox="1">
                <a:spLocks noChangeArrowheads="1"/>
              </p:cNvSpPr>
              <p:nvPr/>
            </p:nvSpPr>
            <p:spPr bwMode="auto">
              <a:xfrm>
                <a:off x="5560405" y="2695612"/>
                <a:ext cx="743351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050" b="1" dirty="0" smtClean="0">
                    <a:latin typeface="Calibri" pitchFamily="34" charset="0"/>
                    <a:cs typeface="Calibri" pitchFamily="34" charset="0"/>
                  </a:rPr>
                  <a:t>CIFS/NFS</a:t>
                </a:r>
                <a:endParaRPr lang="en-US" sz="1050" b="1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7372803" y="2534346"/>
              <a:ext cx="914400" cy="593066"/>
              <a:chOff x="7358514" y="2534346"/>
              <a:chExt cx="914400" cy="593066"/>
            </a:xfrm>
          </p:grpSpPr>
          <p:pic>
            <p:nvPicPr>
              <p:cNvPr id="75" name="Picture 16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358514" y="2534346"/>
                <a:ext cx="914400" cy="593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76" name="Text Box 30"/>
              <p:cNvSpPr txBox="1">
                <a:spLocks noChangeArrowheads="1"/>
              </p:cNvSpPr>
              <p:nvPr/>
            </p:nvSpPr>
            <p:spPr bwMode="auto">
              <a:xfrm>
                <a:off x="7375215" y="2623130"/>
                <a:ext cx="880999" cy="415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50" b="1" dirty="0" smtClean="0">
                    <a:latin typeface="Calibri" pitchFamily="34" charset="0"/>
                    <a:cs typeface="Calibri" pitchFamily="34" charset="0"/>
                  </a:rPr>
                  <a:t>REST/SOAP/API</a:t>
                </a:r>
                <a:endParaRPr lang="en-US" sz="1050" b="1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640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Unified Storage</a:t>
            </a:r>
            <a:endParaRPr lang="en-US" dirty="0" smtClean="0"/>
          </a:p>
        </p:txBody>
      </p:sp>
      <p:sp>
        <p:nvSpPr>
          <p:cNvPr id="24579" name="Content Placeholder 6"/>
          <p:cNvSpPr>
            <a:spLocks noGrp="1"/>
          </p:cNvSpPr>
          <p:nvPr>
            <p:ph idx="4294967295"/>
          </p:nvPr>
        </p:nvSpPr>
        <p:spPr>
          <a:xfrm>
            <a:off x="304800" y="914400"/>
            <a:ext cx="8458200" cy="5181600"/>
          </a:xfrm>
        </p:spPr>
        <p:txBody>
          <a:bodyPr/>
          <a:lstStyle/>
          <a:p>
            <a:r>
              <a:rPr lang="en-PH" dirty="0" smtClean="0"/>
              <a:t>Storage </a:t>
            </a:r>
            <a:r>
              <a:rPr lang="en-PH" dirty="0"/>
              <a:t>controller </a:t>
            </a:r>
            <a:endParaRPr lang="en-PH" dirty="0" smtClean="0"/>
          </a:p>
          <a:p>
            <a:pPr lvl="1"/>
            <a:r>
              <a:rPr lang="en-PH" dirty="0" smtClean="0"/>
              <a:t>Provides block-level </a:t>
            </a:r>
            <a:r>
              <a:rPr lang="en-PH" dirty="0"/>
              <a:t>access to application servers through </a:t>
            </a:r>
            <a:r>
              <a:rPr lang="en-PH" dirty="0" err="1"/>
              <a:t>iSCSI</a:t>
            </a:r>
            <a:r>
              <a:rPr lang="en-PH" dirty="0"/>
              <a:t>, FC, </a:t>
            </a:r>
            <a:r>
              <a:rPr lang="en-PH" dirty="0" smtClean="0"/>
              <a:t>or </a:t>
            </a:r>
            <a:r>
              <a:rPr lang="en-PH" dirty="0" err="1"/>
              <a:t>FCoE</a:t>
            </a:r>
            <a:r>
              <a:rPr lang="en-PH" dirty="0"/>
              <a:t> </a:t>
            </a:r>
            <a:r>
              <a:rPr lang="en-PH" dirty="0" smtClean="0"/>
              <a:t>protocols</a:t>
            </a:r>
          </a:p>
          <a:p>
            <a:pPr lvl="1"/>
            <a:r>
              <a:rPr lang="en-PH" dirty="0" smtClean="0"/>
              <a:t>Contains </a:t>
            </a:r>
            <a:r>
              <a:rPr lang="en-PH" dirty="0" err="1" smtClean="0"/>
              <a:t>iSCSI</a:t>
            </a:r>
            <a:r>
              <a:rPr lang="en-PH" dirty="0"/>
              <a:t>, FC, and </a:t>
            </a:r>
            <a:r>
              <a:rPr lang="en-PH" dirty="0" err="1"/>
              <a:t>FCoE</a:t>
            </a:r>
            <a:r>
              <a:rPr lang="en-PH" dirty="0"/>
              <a:t> front-end ports for direct block </a:t>
            </a:r>
            <a:r>
              <a:rPr lang="en-PH" dirty="0" smtClean="0"/>
              <a:t>access </a:t>
            </a:r>
          </a:p>
          <a:p>
            <a:pPr lvl="1"/>
            <a:r>
              <a:rPr lang="en-PH" dirty="0" smtClean="0"/>
              <a:t>Responsible for </a:t>
            </a:r>
            <a:r>
              <a:rPr lang="en-PH" dirty="0"/>
              <a:t>managing the back-end storage pool in the </a:t>
            </a:r>
            <a:r>
              <a:rPr lang="en-PH" dirty="0" smtClean="0"/>
              <a:t>storage system</a:t>
            </a:r>
          </a:p>
          <a:p>
            <a:pPr lvl="1"/>
            <a:r>
              <a:rPr lang="en-PH" dirty="0" smtClean="0"/>
              <a:t>Configures LUNs </a:t>
            </a:r>
            <a:r>
              <a:rPr lang="en-PH" dirty="0"/>
              <a:t>and presents them to application servers, </a:t>
            </a:r>
            <a:r>
              <a:rPr lang="en-PH" dirty="0" smtClean="0"/>
              <a:t>NAS </a:t>
            </a:r>
            <a:r>
              <a:rPr lang="en-PH" dirty="0"/>
              <a:t>heads, and OSD </a:t>
            </a:r>
            <a:r>
              <a:rPr lang="en-PH" dirty="0" smtClean="0"/>
              <a:t>nodes</a:t>
            </a:r>
          </a:p>
          <a:p>
            <a:pPr lvl="1"/>
            <a:r>
              <a:rPr lang="en-PH" dirty="0" smtClean="0"/>
              <a:t>LUNs </a:t>
            </a:r>
            <a:r>
              <a:rPr lang="en-PH" dirty="0"/>
              <a:t>presented to the application server appear as local </a:t>
            </a:r>
            <a:r>
              <a:rPr lang="en-PH" dirty="0" smtClean="0"/>
              <a:t>physical disks</a:t>
            </a:r>
          </a:p>
          <a:p>
            <a:pPr lvl="2"/>
            <a:r>
              <a:rPr lang="en-PH" dirty="0" smtClean="0"/>
              <a:t>A </a:t>
            </a:r>
            <a:r>
              <a:rPr lang="en-PH" dirty="0"/>
              <a:t>file system is configured on these LUNs and is made available to </a:t>
            </a:r>
            <a:r>
              <a:rPr lang="en-PH" dirty="0" smtClean="0"/>
              <a:t>applications </a:t>
            </a:r>
            <a:r>
              <a:rPr lang="en-PH" dirty="0"/>
              <a:t>for storing </a:t>
            </a:r>
            <a:r>
              <a:rPr lang="en-PH" dirty="0" smtClean="0"/>
              <a:t>data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0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Unified Storage</a:t>
            </a:r>
            <a:endParaRPr lang="en-US" dirty="0" smtClean="0"/>
          </a:p>
        </p:txBody>
      </p:sp>
      <p:sp>
        <p:nvSpPr>
          <p:cNvPr id="24579" name="Content Placeholder 6"/>
          <p:cNvSpPr>
            <a:spLocks noGrp="1"/>
          </p:cNvSpPr>
          <p:nvPr>
            <p:ph idx="4294967295"/>
          </p:nvPr>
        </p:nvSpPr>
        <p:spPr>
          <a:xfrm>
            <a:off x="304800" y="914400"/>
            <a:ext cx="8458200" cy="5181600"/>
          </a:xfrm>
        </p:spPr>
        <p:txBody>
          <a:bodyPr/>
          <a:lstStyle/>
          <a:p>
            <a:r>
              <a:rPr lang="en-PH" dirty="0" smtClean="0"/>
              <a:t>NAS head</a:t>
            </a:r>
          </a:p>
          <a:p>
            <a:pPr lvl="1"/>
            <a:r>
              <a:rPr lang="en-PH" dirty="0" smtClean="0"/>
              <a:t>Dedicated </a:t>
            </a:r>
            <a:r>
              <a:rPr lang="en-PH" dirty="0"/>
              <a:t>file server that provides file access to NAS </a:t>
            </a:r>
            <a:r>
              <a:rPr lang="en-PH" dirty="0" smtClean="0"/>
              <a:t>clients</a:t>
            </a:r>
          </a:p>
          <a:p>
            <a:pPr lvl="1"/>
            <a:r>
              <a:rPr lang="en-PH" dirty="0" smtClean="0"/>
              <a:t>Connected </a:t>
            </a:r>
            <a:r>
              <a:rPr lang="en-PH" dirty="0"/>
              <a:t>to the storage via the storage controller typically using a FC or </a:t>
            </a:r>
            <a:r>
              <a:rPr lang="en-PH" dirty="0" err="1" smtClean="0"/>
              <a:t>FCoE</a:t>
            </a:r>
            <a:r>
              <a:rPr lang="en-PH" dirty="0" smtClean="0"/>
              <a:t> connection</a:t>
            </a:r>
          </a:p>
          <a:p>
            <a:pPr lvl="1"/>
            <a:r>
              <a:rPr lang="en-PH" dirty="0" smtClean="0"/>
              <a:t>Typically </a:t>
            </a:r>
            <a:r>
              <a:rPr lang="en-PH" dirty="0"/>
              <a:t>has two or more NAS heads for </a:t>
            </a:r>
            <a:r>
              <a:rPr lang="en-PH" dirty="0" smtClean="0"/>
              <a:t>redundancy</a:t>
            </a:r>
          </a:p>
          <a:p>
            <a:pPr lvl="1"/>
            <a:r>
              <a:rPr lang="en-PH" dirty="0" smtClean="0"/>
              <a:t>The </a:t>
            </a:r>
            <a:r>
              <a:rPr lang="en-PH" dirty="0"/>
              <a:t>LUNs </a:t>
            </a:r>
            <a:r>
              <a:rPr lang="en-PH" dirty="0" smtClean="0"/>
              <a:t>presented </a:t>
            </a:r>
            <a:r>
              <a:rPr lang="en-PH" dirty="0"/>
              <a:t>to the NAS head appear as physical </a:t>
            </a:r>
            <a:r>
              <a:rPr lang="en-PH" dirty="0" smtClean="0"/>
              <a:t>disks</a:t>
            </a:r>
          </a:p>
          <a:p>
            <a:pPr lvl="2"/>
            <a:r>
              <a:rPr lang="en-PH" dirty="0" smtClean="0"/>
              <a:t>The </a:t>
            </a:r>
            <a:r>
              <a:rPr lang="en-PH" dirty="0"/>
              <a:t>NAS head configures the file </a:t>
            </a:r>
            <a:r>
              <a:rPr lang="en-PH" dirty="0" smtClean="0"/>
              <a:t>systems </a:t>
            </a:r>
            <a:r>
              <a:rPr lang="en-PH" dirty="0"/>
              <a:t>on these disks, creates a NFS, CIFS, or mixed share, and exports the share to the </a:t>
            </a:r>
            <a:r>
              <a:rPr lang="en-PH" dirty="0" smtClean="0"/>
              <a:t>NAS clients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7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Unified Storage</a:t>
            </a:r>
            <a:endParaRPr lang="en-US" dirty="0" smtClean="0"/>
          </a:p>
        </p:txBody>
      </p:sp>
      <p:sp>
        <p:nvSpPr>
          <p:cNvPr id="24579" name="Content Placeholder 6"/>
          <p:cNvSpPr>
            <a:spLocks noGrp="1"/>
          </p:cNvSpPr>
          <p:nvPr>
            <p:ph idx="4294967295"/>
          </p:nvPr>
        </p:nvSpPr>
        <p:spPr>
          <a:xfrm>
            <a:off x="304800" y="914400"/>
            <a:ext cx="8458200" cy="5181600"/>
          </a:xfrm>
        </p:spPr>
        <p:txBody>
          <a:bodyPr/>
          <a:lstStyle/>
          <a:p>
            <a:r>
              <a:rPr lang="en-PH" dirty="0"/>
              <a:t>The OSD node </a:t>
            </a:r>
            <a:endParaRPr lang="en-PH" dirty="0" smtClean="0"/>
          </a:p>
          <a:p>
            <a:pPr lvl="1"/>
            <a:r>
              <a:rPr lang="en-PH" dirty="0" smtClean="0"/>
              <a:t>Accesses </a:t>
            </a:r>
            <a:r>
              <a:rPr lang="en-PH" dirty="0"/>
              <a:t>the storage through the storage controller using a FC or </a:t>
            </a:r>
            <a:r>
              <a:rPr lang="en-PH" dirty="0" err="1" smtClean="0"/>
              <a:t>FCoE</a:t>
            </a:r>
            <a:r>
              <a:rPr lang="en-PH" dirty="0" smtClean="0"/>
              <a:t> connection</a:t>
            </a:r>
          </a:p>
          <a:p>
            <a:pPr lvl="1"/>
            <a:r>
              <a:rPr lang="en-PH" dirty="0" smtClean="0"/>
              <a:t>The </a:t>
            </a:r>
            <a:r>
              <a:rPr lang="en-PH" dirty="0"/>
              <a:t>LUNs assigned to the OSD node appear as physical </a:t>
            </a:r>
            <a:r>
              <a:rPr lang="en-PH" dirty="0" smtClean="0"/>
              <a:t>disks</a:t>
            </a:r>
          </a:p>
          <a:p>
            <a:pPr lvl="2"/>
            <a:r>
              <a:rPr lang="en-PH" dirty="0" smtClean="0"/>
              <a:t>These </a:t>
            </a:r>
            <a:r>
              <a:rPr lang="en-PH" dirty="0"/>
              <a:t>disks are </a:t>
            </a:r>
            <a:r>
              <a:rPr lang="en-PH" dirty="0" smtClean="0"/>
              <a:t>configured </a:t>
            </a:r>
            <a:r>
              <a:rPr lang="en-PH" dirty="0"/>
              <a:t>by the OSD nodes, enabling them to store the data from the web application </a:t>
            </a:r>
            <a:r>
              <a:rPr lang="en-PH" dirty="0" smtClean="0"/>
              <a:t>servers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3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 from Unified Storage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278859" y="2514600"/>
            <a:ext cx="3073941" cy="129713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Block</a:t>
            </a:r>
            <a:r>
              <a:rPr lang="en-US" sz="2000" i="1" dirty="0">
                <a:solidFill>
                  <a:schemeClr val="tx1"/>
                </a:solidFill>
                <a:latin typeface="Calibri" pitchFamily="34" charset="0"/>
              </a:rPr>
              <a:t>, file, and object requests to the storage 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travel </a:t>
            </a:r>
            <a:r>
              <a:rPr lang="en-US" sz="2000" i="1" dirty="0">
                <a:solidFill>
                  <a:schemeClr val="tx1"/>
                </a:solidFill>
                <a:latin typeface="Calibri" pitchFamily="34" charset="0"/>
              </a:rPr>
              <a:t>through different I/O paths.</a:t>
            </a:r>
            <a:endParaRPr lang="en-US" sz="2000" i="1" dirty="0"/>
          </a:p>
        </p:txBody>
      </p:sp>
      <p:grpSp>
        <p:nvGrpSpPr>
          <p:cNvPr id="79" name="Group 78"/>
          <p:cNvGrpSpPr/>
          <p:nvPr/>
        </p:nvGrpSpPr>
        <p:grpSpPr>
          <a:xfrm>
            <a:off x="3352800" y="584284"/>
            <a:ext cx="5856091" cy="5511716"/>
            <a:chOff x="3352800" y="584284"/>
            <a:chExt cx="5856091" cy="5511716"/>
          </a:xfrm>
        </p:grpSpPr>
        <p:sp>
          <p:nvSpPr>
            <p:cNvPr id="80" name="Rounded Rectangle 79"/>
            <p:cNvSpPr/>
            <p:nvPr/>
          </p:nvSpPr>
          <p:spPr>
            <a:xfrm>
              <a:off x="3535230" y="3657600"/>
              <a:ext cx="5397435" cy="22688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635188" y="4743450"/>
              <a:ext cx="5224824" cy="3356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Storage Controller</a:t>
              </a:r>
              <a:endParaRPr lang="en-US" sz="1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>
              <a:off x="3776949" y="2202286"/>
              <a:ext cx="0" cy="30162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4413237" y="2202286"/>
              <a:ext cx="0" cy="30577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5183578" y="3807450"/>
              <a:ext cx="1503001" cy="335605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NAS Head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5" name="Up-Down Arrow 84"/>
            <p:cNvSpPr/>
            <p:nvPr/>
          </p:nvSpPr>
          <p:spPr>
            <a:xfrm>
              <a:off x="5678498" y="3142000"/>
              <a:ext cx="513160" cy="64008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6" name="Up-Down Arrow 85"/>
            <p:cNvSpPr/>
            <p:nvPr/>
          </p:nvSpPr>
          <p:spPr>
            <a:xfrm>
              <a:off x="5737498" y="4195425"/>
              <a:ext cx="395161" cy="50101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7075291" y="3810625"/>
              <a:ext cx="1503001" cy="33560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OSD Node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8" name="Up-Down Arrow 87"/>
            <p:cNvSpPr/>
            <p:nvPr/>
          </p:nvSpPr>
          <p:spPr>
            <a:xfrm>
              <a:off x="7570211" y="3145176"/>
              <a:ext cx="513160" cy="64008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5627491" y="2202286"/>
              <a:ext cx="0" cy="30590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6263779" y="2202286"/>
              <a:ext cx="0" cy="31005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7505803" y="2202286"/>
              <a:ext cx="0" cy="30816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8142091" y="2202286"/>
              <a:ext cx="0" cy="31231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3352800" y="601785"/>
              <a:ext cx="12378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Calibri" pitchFamily="34" charset="0"/>
                  <a:cs typeface="Calibri" pitchFamily="34" charset="0"/>
                </a:rPr>
                <a:t>Application Servers</a:t>
              </a:r>
              <a:endParaRPr lang="en-US" sz="105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477062" y="586155"/>
              <a:ext cx="8114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Calibri" pitchFamily="34" charset="0"/>
                  <a:cs typeface="Calibri" pitchFamily="34" charset="0"/>
                </a:rPr>
                <a:t>NAS Clients</a:t>
              </a:r>
              <a:endParaRPr lang="en-US" sz="105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922891" y="584284"/>
              <a:ext cx="15263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Calibri" pitchFamily="34" charset="0"/>
                  <a:cs typeface="Calibri" pitchFamily="34" charset="0"/>
                </a:rPr>
                <a:t>Web Application Servers</a:t>
              </a:r>
              <a:endParaRPr lang="en-US" sz="105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Up-Down Arrow 95"/>
            <p:cNvSpPr/>
            <p:nvPr/>
          </p:nvSpPr>
          <p:spPr>
            <a:xfrm>
              <a:off x="7629211" y="4191000"/>
              <a:ext cx="395161" cy="50101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590490" y="5788223"/>
              <a:ext cx="131549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Unified Storage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298897" y="3295650"/>
              <a:ext cx="10618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Block Request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184847" y="3295650"/>
              <a:ext cx="9432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File Request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070053" y="3295650"/>
              <a:ext cx="11388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Object Request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103741" y="4307433"/>
              <a:ext cx="7569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Block I/O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013803" y="4297908"/>
              <a:ext cx="7569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Block I/O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03" name="Group 30"/>
            <p:cNvGrpSpPr/>
            <p:nvPr/>
          </p:nvGrpSpPr>
          <p:grpSpPr>
            <a:xfrm>
              <a:off x="7310868" y="802399"/>
              <a:ext cx="1162962" cy="1407702"/>
              <a:chOff x="9803003" y="1131135"/>
              <a:chExt cx="1162962" cy="1407702"/>
            </a:xfrm>
          </p:grpSpPr>
          <p:pic>
            <p:nvPicPr>
              <p:cNvPr id="147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293835" y="1131135"/>
                <a:ext cx="672130" cy="14074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8" name="Picture 7" descr="C:\Documents and Settings\sridhs\Desktop\ISM Book L3\colored Icons\Host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9803003" y="1763689"/>
                <a:ext cx="335348" cy="775148"/>
              </a:xfrm>
              <a:prstGeom prst="rect">
                <a:avLst/>
              </a:prstGeom>
              <a:noFill/>
            </p:spPr>
          </p:pic>
        </p:grpSp>
        <p:grpSp>
          <p:nvGrpSpPr>
            <p:cNvPr id="104" name="Group 33"/>
            <p:cNvGrpSpPr/>
            <p:nvPr/>
          </p:nvGrpSpPr>
          <p:grpSpPr>
            <a:xfrm>
              <a:off x="5441248" y="794283"/>
              <a:ext cx="1162962" cy="1407702"/>
              <a:chOff x="9803003" y="1131135"/>
              <a:chExt cx="1162962" cy="1407702"/>
            </a:xfrm>
          </p:grpSpPr>
          <p:pic>
            <p:nvPicPr>
              <p:cNvPr id="145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293835" y="1131135"/>
                <a:ext cx="672130" cy="14074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6" name="Picture 7" descr="C:\Documents and Settings\sridhs\Desktop\ISM Book L3\colored Icons\Host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9803003" y="1763689"/>
                <a:ext cx="335348" cy="775148"/>
              </a:xfrm>
              <a:prstGeom prst="rect">
                <a:avLst/>
              </a:prstGeom>
              <a:noFill/>
            </p:spPr>
          </p:pic>
        </p:grpSp>
        <p:grpSp>
          <p:nvGrpSpPr>
            <p:cNvPr id="105" name="Group 36"/>
            <p:cNvGrpSpPr/>
            <p:nvPr/>
          </p:nvGrpSpPr>
          <p:grpSpPr>
            <a:xfrm>
              <a:off x="3597030" y="795120"/>
              <a:ext cx="1162962" cy="1407702"/>
              <a:chOff x="9803003" y="1131135"/>
              <a:chExt cx="1162962" cy="1407702"/>
            </a:xfrm>
          </p:grpSpPr>
          <p:pic>
            <p:nvPicPr>
              <p:cNvPr id="143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293835" y="1131135"/>
                <a:ext cx="672130" cy="14074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4" name="Picture 7" descr="C:\Documents and Settings\sridhs\Desktop\ISM Book L3\colored Icons\Host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9803003" y="1763689"/>
                <a:ext cx="335348" cy="775148"/>
              </a:xfrm>
              <a:prstGeom prst="rect">
                <a:avLst/>
              </a:prstGeom>
              <a:noFill/>
            </p:spPr>
          </p:pic>
        </p:grpSp>
        <p:pic>
          <p:nvPicPr>
            <p:cNvPr id="106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7365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9820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2275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7185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9640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2095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4550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7005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9460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915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4370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4730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6825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9275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9765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2220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4675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9585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2040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4495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6950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9405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1860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4315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770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7130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9225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" name="Up-Down Arrow 132"/>
            <p:cNvSpPr/>
            <p:nvPr/>
          </p:nvSpPr>
          <p:spPr>
            <a:xfrm>
              <a:off x="3829910" y="3154700"/>
              <a:ext cx="513160" cy="155448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3626652" y="2533052"/>
              <a:ext cx="926335" cy="594360"/>
              <a:chOff x="3626652" y="2495214"/>
              <a:chExt cx="926335" cy="594360"/>
            </a:xfrm>
          </p:grpSpPr>
          <p:pic>
            <p:nvPicPr>
              <p:cNvPr id="141" name="Picture 14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631622" y="2495214"/>
                <a:ext cx="916395" cy="594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42" name="Text Box 30"/>
              <p:cNvSpPr txBox="1">
                <a:spLocks noChangeArrowheads="1"/>
              </p:cNvSpPr>
              <p:nvPr/>
            </p:nvSpPr>
            <p:spPr bwMode="auto">
              <a:xfrm>
                <a:off x="3626652" y="2669284"/>
                <a:ext cx="926335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000" b="1" dirty="0" err="1" smtClean="0">
                    <a:latin typeface="Calibri" pitchFamily="34" charset="0"/>
                    <a:cs typeface="Calibri" pitchFamily="34" charset="0"/>
                  </a:rPr>
                  <a:t>iSCSI</a:t>
                </a:r>
                <a:r>
                  <a:rPr lang="en-US" sz="1000" b="1" dirty="0" smtClean="0">
                    <a:latin typeface="Calibri" pitchFamily="34" charset="0"/>
                    <a:cs typeface="Calibri" pitchFamily="34" charset="0"/>
                  </a:rPr>
                  <a:t>/FC/</a:t>
                </a:r>
                <a:r>
                  <a:rPr lang="en-US" sz="1000" b="1" dirty="0" err="1" smtClean="0">
                    <a:latin typeface="Calibri" pitchFamily="34" charset="0"/>
                    <a:cs typeface="Calibri" pitchFamily="34" charset="0"/>
                  </a:rPr>
                  <a:t>FCoE</a:t>
                </a:r>
                <a:endParaRPr lang="en-US" sz="1000" b="1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35" name="Group 70"/>
            <p:cNvGrpSpPr/>
            <p:nvPr/>
          </p:nvGrpSpPr>
          <p:grpSpPr>
            <a:xfrm>
              <a:off x="5474880" y="2534346"/>
              <a:ext cx="914400" cy="593066"/>
              <a:chOff x="5474880" y="2529884"/>
              <a:chExt cx="914400" cy="593066"/>
            </a:xfrm>
          </p:grpSpPr>
          <p:pic>
            <p:nvPicPr>
              <p:cNvPr id="139" name="Picture 16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474880" y="2529884"/>
                <a:ext cx="914400" cy="593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40" name="Text Box 30"/>
              <p:cNvSpPr txBox="1">
                <a:spLocks noChangeArrowheads="1"/>
              </p:cNvSpPr>
              <p:nvPr/>
            </p:nvSpPr>
            <p:spPr bwMode="auto">
              <a:xfrm>
                <a:off x="5560405" y="2695612"/>
                <a:ext cx="743351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050" b="1" dirty="0" smtClean="0">
                    <a:latin typeface="Calibri" pitchFamily="34" charset="0"/>
                    <a:cs typeface="Calibri" pitchFamily="34" charset="0"/>
                  </a:rPr>
                  <a:t>CIFS/NFS</a:t>
                </a:r>
                <a:endParaRPr lang="en-US" sz="1050" b="1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36" name="Group 73"/>
            <p:cNvGrpSpPr/>
            <p:nvPr/>
          </p:nvGrpSpPr>
          <p:grpSpPr>
            <a:xfrm>
              <a:off x="7372803" y="2534346"/>
              <a:ext cx="914400" cy="593066"/>
              <a:chOff x="7358514" y="2534346"/>
              <a:chExt cx="914400" cy="593066"/>
            </a:xfrm>
          </p:grpSpPr>
          <p:pic>
            <p:nvPicPr>
              <p:cNvPr id="137" name="Picture 16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358514" y="2534346"/>
                <a:ext cx="914400" cy="593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38" name="Text Box 30"/>
              <p:cNvSpPr txBox="1">
                <a:spLocks noChangeArrowheads="1"/>
              </p:cNvSpPr>
              <p:nvPr/>
            </p:nvSpPr>
            <p:spPr bwMode="auto">
              <a:xfrm>
                <a:off x="7375215" y="2623130"/>
                <a:ext cx="880999" cy="415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50" b="1" dirty="0" smtClean="0">
                    <a:latin typeface="Calibri" pitchFamily="34" charset="0"/>
                    <a:cs typeface="Calibri" pitchFamily="34" charset="0"/>
                  </a:rPr>
                  <a:t>REST/SOAP/API</a:t>
                </a:r>
                <a:endParaRPr lang="en-US" sz="1050" b="1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6400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for </a:t>
            </a:r>
            <a:r>
              <a:rPr lang="en-US" dirty="0" smtClean="0"/>
              <a:t>Object-based </a:t>
            </a:r>
            <a:r>
              <a:rPr lang="en-US" dirty="0"/>
              <a:t>Storage</a:t>
            </a:r>
            <a:endParaRPr lang="en-US" dirty="0" smtClean="0"/>
          </a:p>
        </p:txBody>
      </p:sp>
      <p:sp>
        <p:nvSpPr>
          <p:cNvPr id="24579" name="Content Placeholder 6"/>
          <p:cNvSpPr>
            <a:spLocks noGrp="1"/>
          </p:cNvSpPr>
          <p:nvPr>
            <p:ph idx="4294967295"/>
          </p:nvPr>
        </p:nvSpPr>
        <p:spPr>
          <a:xfrm>
            <a:off x="304800" y="914400"/>
            <a:ext cx="8458200" cy="5181600"/>
          </a:xfrm>
        </p:spPr>
        <p:txBody>
          <a:bodyPr/>
          <a:lstStyle/>
          <a:p>
            <a:r>
              <a:rPr lang="en-US" dirty="0"/>
              <a:t>More than 90% of the data being generated is unstructured</a:t>
            </a:r>
          </a:p>
          <a:p>
            <a:r>
              <a:rPr lang="en-US" dirty="0"/>
              <a:t>Traditional </a:t>
            </a:r>
            <a:r>
              <a:rPr lang="en-US" dirty="0" smtClean="0"/>
              <a:t>solutions are inefficient to handle the growth</a:t>
            </a:r>
            <a:endParaRPr lang="en-US" dirty="0"/>
          </a:p>
          <a:p>
            <a:pPr lvl="1"/>
            <a:r>
              <a:rPr lang="en-US" dirty="0"/>
              <a:t>High overhead on NAS due to managing large number of permissions and nested directories</a:t>
            </a:r>
          </a:p>
          <a:p>
            <a:r>
              <a:rPr lang="en-US" dirty="0" smtClean="0"/>
              <a:t>These </a:t>
            </a:r>
            <a:r>
              <a:rPr lang="en-US" dirty="0"/>
              <a:t>challenges demanded a smarter approach to manage unstructured data based on its content </a:t>
            </a:r>
          </a:p>
          <a:p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05341" y="4343400"/>
            <a:ext cx="7543801" cy="9906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Object-based storage is a way to store file data in the form </a:t>
            </a:r>
            <a:r>
              <a:rPr lang="en-US" i="1" dirty="0"/>
              <a:t>of objects on flat address </a:t>
            </a:r>
            <a:r>
              <a:rPr lang="en-US" i="1" dirty="0" smtClean="0"/>
              <a:t>space based on its content  and attributes rather than the name and location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 from Unified Storage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278859" y="2514600"/>
            <a:ext cx="3073941" cy="129713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Block</a:t>
            </a:r>
            <a:r>
              <a:rPr lang="en-US" sz="2000" i="1" dirty="0">
                <a:solidFill>
                  <a:schemeClr val="tx1"/>
                </a:solidFill>
                <a:latin typeface="Calibri" pitchFamily="34" charset="0"/>
              </a:rPr>
              <a:t>, file, and object requests to the storage 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travel </a:t>
            </a:r>
            <a:r>
              <a:rPr lang="en-US" sz="2000" i="1" dirty="0">
                <a:solidFill>
                  <a:schemeClr val="tx1"/>
                </a:solidFill>
                <a:latin typeface="Calibri" pitchFamily="34" charset="0"/>
              </a:rPr>
              <a:t>through different I/O paths.</a:t>
            </a:r>
            <a:endParaRPr lang="en-US" sz="2000" i="1" dirty="0"/>
          </a:p>
        </p:txBody>
      </p:sp>
      <p:grpSp>
        <p:nvGrpSpPr>
          <p:cNvPr id="79" name="Group 78"/>
          <p:cNvGrpSpPr/>
          <p:nvPr/>
        </p:nvGrpSpPr>
        <p:grpSpPr>
          <a:xfrm>
            <a:off x="3352800" y="584284"/>
            <a:ext cx="5856091" cy="5511716"/>
            <a:chOff x="3352800" y="584284"/>
            <a:chExt cx="5856091" cy="5511716"/>
          </a:xfrm>
        </p:grpSpPr>
        <p:sp>
          <p:nvSpPr>
            <p:cNvPr id="80" name="Rounded Rectangle 79"/>
            <p:cNvSpPr/>
            <p:nvPr/>
          </p:nvSpPr>
          <p:spPr>
            <a:xfrm>
              <a:off x="3535230" y="3657600"/>
              <a:ext cx="5397435" cy="22688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635188" y="4743450"/>
              <a:ext cx="5224824" cy="3356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Storage Controller</a:t>
              </a:r>
              <a:endParaRPr lang="en-US" sz="1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>
              <a:off x="3776949" y="2202286"/>
              <a:ext cx="0" cy="30162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4413237" y="2202286"/>
              <a:ext cx="0" cy="30577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5183578" y="3807450"/>
              <a:ext cx="1503001" cy="335605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NAS Head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5" name="Up-Down Arrow 84"/>
            <p:cNvSpPr/>
            <p:nvPr/>
          </p:nvSpPr>
          <p:spPr>
            <a:xfrm>
              <a:off x="5678498" y="3142000"/>
              <a:ext cx="513160" cy="64008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6" name="Up-Down Arrow 85"/>
            <p:cNvSpPr/>
            <p:nvPr/>
          </p:nvSpPr>
          <p:spPr>
            <a:xfrm>
              <a:off x="5737498" y="4195425"/>
              <a:ext cx="395161" cy="50101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7075291" y="3810625"/>
              <a:ext cx="1503001" cy="33560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OSD Node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8" name="Up-Down Arrow 87"/>
            <p:cNvSpPr/>
            <p:nvPr/>
          </p:nvSpPr>
          <p:spPr>
            <a:xfrm>
              <a:off x="7570211" y="3145176"/>
              <a:ext cx="513160" cy="64008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5627491" y="2202286"/>
              <a:ext cx="0" cy="30590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6263779" y="2202286"/>
              <a:ext cx="0" cy="31005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7505803" y="2202286"/>
              <a:ext cx="0" cy="30816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8142091" y="2202286"/>
              <a:ext cx="0" cy="31231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3352800" y="601785"/>
              <a:ext cx="12378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Calibri" pitchFamily="34" charset="0"/>
                  <a:cs typeface="Calibri" pitchFamily="34" charset="0"/>
                </a:rPr>
                <a:t>Application Servers</a:t>
              </a:r>
              <a:endParaRPr lang="en-US" sz="105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477062" y="586155"/>
              <a:ext cx="8114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Calibri" pitchFamily="34" charset="0"/>
                  <a:cs typeface="Calibri" pitchFamily="34" charset="0"/>
                </a:rPr>
                <a:t>NAS Clients</a:t>
              </a:r>
              <a:endParaRPr lang="en-US" sz="105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922891" y="584284"/>
              <a:ext cx="15263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Calibri" pitchFamily="34" charset="0"/>
                  <a:cs typeface="Calibri" pitchFamily="34" charset="0"/>
                </a:rPr>
                <a:t>Web Application Servers</a:t>
              </a:r>
              <a:endParaRPr lang="en-US" sz="105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Up-Down Arrow 95"/>
            <p:cNvSpPr/>
            <p:nvPr/>
          </p:nvSpPr>
          <p:spPr>
            <a:xfrm>
              <a:off x="7629211" y="4191000"/>
              <a:ext cx="395161" cy="50101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590490" y="5788223"/>
              <a:ext cx="131549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Unified Storage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298897" y="3295650"/>
              <a:ext cx="10618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Block Request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184847" y="3295650"/>
              <a:ext cx="9432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File Request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070053" y="3295650"/>
              <a:ext cx="11388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Object Request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103741" y="4307433"/>
              <a:ext cx="7569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Block I/O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013803" y="4297908"/>
              <a:ext cx="7569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Block I/O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03" name="Group 30"/>
            <p:cNvGrpSpPr/>
            <p:nvPr/>
          </p:nvGrpSpPr>
          <p:grpSpPr>
            <a:xfrm>
              <a:off x="7310868" y="802399"/>
              <a:ext cx="1162962" cy="1407702"/>
              <a:chOff x="9803003" y="1131135"/>
              <a:chExt cx="1162962" cy="1407702"/>
            </a:xfrm>
          </p:grpSpPr>
          <p:pic>
            <p:nvPicPr>
              <p:cNvPr id="147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293835" y="1131135"/>
                <a:ext cx="672130" cy="14074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8" name="Picture 7" descr="C:\Documents and Settings\sridhs\Desktop\ISM Book L3\colored Icons\Host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9803003" y="1763689"/>
                <a:ext cx="335348" cy="775148"/>
              </a:xfrm>
              <a:prstGeom prst="rect">
                <a:avLst/>
              </a:prstGeom>
              <a:noFill/>
            </p:spPr>
          </p:pic>
        </p:grpSp>
        <p:grpSp>
          <p:nvGrpSpPr>
            <p:cNvPr id="104" name="Group 33"/>
            <p:cNvGrpSpPr/>
            <p:nvPr/>
          </p:nvGrpSpPr>
          <p:grpSpPr>
            <a:xfrm>
              <a:off x="5441248" y="794283"/>
              <a:ext cx="1162962" cy="1407702"/>
              <a:chOff x="9803003" y="1131135"/>
              <a:chExt cx="1162962" cy="1407702"/>
            </a:xfrm>
          </p:grpSpPr>
          <p:pic>
            <p:nvPicPr>
              <p:cNvPr id="145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293835" y="1131135"/>
                <a:ext cx="672130" cy="14074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6" name="Picture 7" descr="C:\Documents and Settings\sridhs\Desktop\ISM Book L3\colored Icons\Host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9803003" y="1763689"/>
                <a:ext cx="335348" cy="775148"/>
              </a:xfrm>
              <a:prstGeom prst="rect">
                <a:avLst/>
              </a:prstGeom>
              <a:noFill/>
            </p:spPr>
          </p:pic>
        </p:grpSp>
        <p:grpSp>
          <p:nvGrpSpPr>
            <p:cNvPr id="105" name="Group 36"/>
            <p:cNvGrpSpPr/>
            <p:nvPr/>
          </p:nvGrpSpPr>
          <p:grpSpPr>
            <a:xfrm>
              <a:off x="3597030" y="795120"/>
              <a:ext cx="1162962" cy="1407702"/>
              <a:chOff x="9803003" y="1131135"/>
              <a:chExt cx="1162962" cy="1407702"/>
            </a:xfrm>
          </p:grpSpPr>
          <p:pic>
            <p:nvPicPr>
              <p:cNvPr id="143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293835" y="1131135"/>
                <a:ext cx="672130" cy="14074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4" name="Picture 7" descr="C:\Documents and Settings\sridhs\Desktop\ISM Book L3\colored Icons\Host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9803003" y="1763689"/>
                <a:ext cx="335348" cy="775148"/>
              </a:xfrm>
              <a:prstGeom prst="rect">
                <a:avLst/>
              </a:prstGeom>
              <a:noFill/>
            </p:spPr>
          </p:pic>
        </p:grpSp>
        <p:pic>
          <p:nvPicPr>
            <p:cNvPr id="106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7365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9820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2275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7185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9640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2095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4550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7005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9460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915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4370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4730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6825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9275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9765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2220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4675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9585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2040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4495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6950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9405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1860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4315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770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7130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9225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" name="Up-Down Arrow 132"/>
            <p:cNvSpPr/>
            <p:nvPr/>
          </p:nvSpPr>
          <p:spPr>
            <a:xfrm>
              <a:off x="3829910" y="3154700"/>
              <a:ext cx="513160" cy="155448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3626652" y="2533052"/>
              <a:ext cx="926335" cy="594360"/>
              <a:chOff x="3626652" y="2495214"/>
              <a:chExt cx="926335" cy="594360"/>
            </a:xfrm>
          </p:grpSpPr>
          <p:pic>
            <p:nvPicPr>
              <p:cNvPr id="141" name="Picture 14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631622" y="2495214"/>
                <a:ext cx="916395" cy="594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42" name="Text Box 30"/>
              <p:cNvSpPr txBox="1">
                <a:spLocks noChangeArrowheads="1"/>
              </p:cNvSpPr>
              <p:nvPr/>
            </p:nvSpPr>
            <p:spPr bwMode="auto">
              <a:xfrm>
                <a:off x="3626652" y="2669284"/>
                <a:ext cx="926335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000" b="1" dirty="0" err="1" smtClean="0">
                    <a:latin typeface="Calibri" pitchFamily="34" charset="0"/>
                    <a:cs typeface="Calibri" pitchFamily="34" charset="0"/>
                  </a:rPr>
                  <a:t>iSCSI</a:t>
                </a:r>
                <a:r>
                  <a:rPr lang="en-US" sz="1000" b="1" dirty="0" smtClean="0">
                    <a:latin typeface="Calibri" pitchFamily="34" charset="0"/>
                    <a:cs typeface="Calibri" pitchFamily="34" charset="0"/>
                  </a:rPr>
                  <a:t>/FC/</a:t>
                </a:r>
                <a:r>
                  <a:rPr lang="en-US" sz="1000" b="1" dirty="0" err="1" smtClean="0">
                    <a:latin typeface="Calibri" pitchFamily="34" charset="0"/>
                    <a:cs typeface="Calibri" pitchFamily="34" charset="0"/>
                  </a:rPr>
                  <a:t>FCoE</a:t>
                </a:r>
                <a:endParaRPr lang="en-US" sz="1000" b="1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35" name="Group 70"/>
            <p:cNvGrpSpPr/>
            <p:nvPr/>
          </p:nvGrpSpPr>
          <p:grpSpPr>
            <a:xfrm>
              <a:off x="5474880" y="2534346"/>
              <a:ext cx="914400" cy="593066"/>
              <a:chOff x="5474880" y="2529884"/>
              <a:chExt cx="914400" cy="593066"/>
            </a:xfrm>
          </p:grpSpPr>
          <p:pic>
            <p:nvPicPr>
              <p:cNvPr id="139" name="Picture 16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474880" y="2529884"/>
                <a:ext cx="914400" cy="593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40" name="Text Box 30"/>
              <p:cNvSpPr txBox="1">
                <a:spLocks noChangeArrowheads="1"/>
              </p:cNvSpPr>
              <p:nvPr/>
            </p:nvSpPr>
            <p:spPr bwMode="auto">
              <a:xfrm>
                <a:off x="5560405" y="2695612"/>
                <a:ext cx="743351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050" b="1" dirty="0" smtClean="0">
                    <a:latin typeface="Calibri" pitchFamily="34" charset="0"/>
                    <a:cs typeface="Calibri" pitchFamily="34" charset="0"/>
                  </a:rPr>
                  <a:t>CIFS/NFS</a:t>
                </a:r>
                <a:endParaRPr lang="en-US" sz="1050" b="1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36" name="Group 73"/>
            <p:cNvGrpSpPr/>
            <p:nvPr/>
          </p:nvGrpSpPr>
          <p:grpSpPr>
            <a:xfrm>
              <a:off x="7372803" y="2534346"/>
              <a:ext cx="914400" cy="593066"/>
              <a:chOff x="7358514" y="2534346"/>
              <a:chExt cx="914400" cy="593066"/>
            </a:xfrm>
          </p:grpSpPr>
          <p:pic>
            <p:nvPicPr>
              <p:cNvPr id="137" name="Picture 16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358514" y="2534346"/>
                <a:ext cx="914400" cy="593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38" name="Text Box 30"/>
              <p:cNvSpPr txBox="1">
                <a:spLocks noChangeArrowheads="1"/>
              </p:cNvSpPr>
              <p:nvPr/>
            </p:nvSpPr>
            <p:spPr bwMode="auto">
              <a:xfrm>
                <a:off x="7375215" y="2623130"/>
                <a:ext cx="880999" cy="415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50" b="1" dirty="0" smtClean="0">
                    <a:latin typeface="Calibri" pitchFamily="34" charset="0"/>
                    <a:cs typeface="Calibri" pitchFamily="34" charset="0"/>
                  </a:rPr>
                  <a:t>REST/SOAP/API</a:t>
                </a:r>
                <a:endParaRPr lang="en-US" sz="1050" b="1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124200" y="584284"/>
            <a:ext cx="2466290" cy="44947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0308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 from Unified Storage</a:t>
            </a:r>
            <a:endParaRPr lang="en-US" dirty="0" smtClean="0"/>
          </a:p>
        </p:txBody>
      </p:sp>
      <p:sp>
        <p:nvSpPr>
          <p:cNvPr id="24579" name="Content Placeholder 6"/>
          <p:cNvSpPr>
            <a:spLocks noGrp="1"/>
          </p:cNvSpPr>
          <p:nvPr>
            <p:ph idx="4294967295"/>
          </p:nvPr>
        </p:nvSpPr>
        <p:spPr>
          <a:xfrm>
            <a:off x="304800" y="914400"/>
            <a:ext cx="8458200" cy="5181600"/>
          </a:xfrm>
        </p:spPr>
        <p:txBody>
          <a:bodyPr/>
          <a:lstStyle/>
          <a:p>
            <a:r>
              <a:rPr lang="en-PH" dirty="0"/>
              <a:t>Block I/O </a:t>
            </a:r>
            <a:r>
              <a:rPr lang="en-PH" dirty="0" smtClean="0"/>
              <a:t>request</a:t>
            </a:r>
          </a:p>
          <a:p>
            <a:pPr marL="798512" lvl="1" indent="-457200">
              <a:buFont typeface="+mj-lt"/>
              <a:buAutoNum type="arabicPeriod"/>
            </a:pPr>
            <a:r>
              <a:rPr lang="en-PH" dirty="0" smtClean="0"/>
              <a:t>The </a:t>
            </a:r>
            <a:r>
              <a:rPr lang="en-PH" dirty="0"/>
              <a:t>application servers are connected to an FC, </a:t>
            </a:r>
            <a:r>
              <a:rPr lang="en-PH" dirty="0" err="1"/>
              <a:t>iSCSI</a:t>
            </a:r>
            <a:r>
              <a:rPr lang="en-PH" dirty="0"/>
              <a:t>, or </a:t>
            </a:r>
            <a:r>
              <a:rPr lang="en-PH" dirty="0" err="1"/>
              <a:t>FCoE</a:t>
            </a:r>
            <a:r>
              <a:rPr lang="en-PH" dirty="0"/>
              <a:t> port on </a:t>
            </a:r>
            <a:r>
              <a:rPr lang="en-PH" dirty="0" smtClean="0"/>
              <a:t>the </a:t>
            </a:r>
            <a:r>
              <a:rPr lang="en-PH" dirty="0"/>
              <a:t>storage </a:t>
            </a:r>
            <a:r>
              <a:rPr lang="en-PH" dirty="0" smtClean="0"/>
              <a:t>controller</a:t>
            </a:r>
          </a:p>
          <a:p>
            <a:pPr marL="798512" lvl="1" indent="-457200">
              <a:buFont typeface="+mj-lt"/>
              <a:buAutoNum type="arabicPeriod"/>
            </a:pPr>
            <a:r>
              <a:rPr lang="en-PH" dirty="0" smtClean="0"/>
              <a:t>The </a:t>
            </a:r>
            <a:r>
              <a:rPr lang="en-PH" dirty="0"/>
              <a:t>server sends a block request over an FC, </a:t>
            </a:r>
            <a:r>
              <a:rPr lang="en-PH" dirty="0" err="1"/>
              <a:t>iSCSI</a:t>
            </a:r>
            <a:r>
              <a:rPr lang="en-PH" dirty="0"/>
              <a:t>, or </a:t>
            </a:r>
            <a:r>
              <a:rPr lang="en-PH" dirty="0" err="1" smtClean="0"/>
              <a:t>FCoE</a:t>
            </a:r>
            <a:r>
              <a:rPr lang="en-PH" dirty="0" smtClean="0"/>
              <a:t> connection</a:t>
            </a:r>
          </a:p>
          <a:p>
            <a:pPr marL="798512" lvl="1" indent="-457200">
              <a:buFont typeface="+mj-lt"/>
              <a:buAutoNum type="arabicPeriod"/>
            </a:pPr>
            <a:r>
              <a:rPr lang="en-PH" dirty="0" smtClean="0"/>
              <a:t>The </a:t>
            </a:r>
            <a:r>
              <a:rPr lang="en-PH" dirty="0"/>
              <a:t>storage controller processes the I/O and responds to the application </a:t>
            </a:r>
            <a:r>
              <a:rPr lang="en-PH" dirty="0" smtClean="0"/>
              <a:t>server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6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 from Unified Storage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278859" y="2514600"/>
            <a:ext cx="3073941" cy="129713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Block</a:t>
            </a:r>
            <a:r>
              <a:rPr lang="en-US" sz="2000" i="1" dirty="0">
                <a:solidFill>
                  <a:schemeClr val="tx1"/>
                </a:solidFill>
                <a:latin typeface="Calibri" pitchFamily="34" charset="0"/>
              </a:rPr>
              <a:t>, file, and object requests to the storage 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travel </a:t>
            </a:r>
            <a:r>
              <a:rPr lang="en-US" sz="2000" i="1" dirty="0">
                <a:solidFill>
                  <a:schemeClr val="tx1"/>
                </a:solidFill>
                <a:latin typeface="Calibri" pitchFamily="34" charset="0"/>
              </a:rPr>
              <a:t>through different I/O paths.</a:t>
            </a:r>
            <a:endParaRPr lang="en-US" sz="2000" i="1" dirty="0"/>
          </a:p>
        </p:txBody>
      </p:sp>
      <p:grpSp>
        <p:nvGrpSpPr>
          <p:cNvPr id="79" name="Group 78"/>
          <p:cNvGrpSpPr/>
          <p:nvPr/>
        </p:nvGrpSpPr>
        <p:grpSpPr>
          <a:xfrm>
            <a:off x="3352800" y="584284"/>
            <a:ext cx="5856091" cy="5511716"/>
            <a:chOff x="3352800" y="584284"/>
            <a:chExt cx="5856091" cy="5511716"/>
          </a:xfrm>
        </p:grpSpPr>
        <p:sp>
          <p:nvSpPr>
            <p:cNvPr id="80" name="Rounded Rectangle 79"/>
            <p:cNvSpPr/>
            <p:nvPr/>
          </p:nvSpPr>
          <p:spPr>
            <a:xfrm>
              <a:off x="3535230" y="3657600"/>
              <a:ext cx="5397435" cy="22688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635188" y="4743450"/>
              <a:ext cx="5224824" cy="3356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Storage Controller</a:t>
              </a:r>
              <a:endParaRPr lang="en-US" sz="1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>
              <a:off x="3776949" y="2202286"/>
              <a:ext cx="0" cy="30162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4413237" y="2202286"/>
              <a:ext cx="0" cy="30577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5183578" y="3807450"/>
              <a:ext cx="1503001" cy="335605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NAS Head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5" name="Up-Down Arrow 84"/>
            <p:cNvSpPr/>
            <p:nvPr/>
          </p:nvSpPr>
          <p:spPr>
            <a:xfrm>
              <a:off x="5678498" y="3142000"/>
              <a:ext cx="513160" cy="64008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6" name="Up-Down Arrow 85"/>
            <p:cNvSpPr/>
            <p:nvPr/>
          </p:nvSpPr>
          <p:spPr>
            <a:xfrm>
              <a:off x="5737498" y="4195425"/>
              <a:ext cx="395161" cy="50101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7075291" y="3810625"/>
              <a:ext cx="1503001" cy="33560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OSD Node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8" name="Up-Down Arrow 87"/>
            <p:cNvSpPr/>
            <p:nvPr/>
          </p:nvSpPr>
          <p:spPr>
            <a:xfrm>
              <a:off x="7570211" y="3145176"/>
              <a:ext cx="513160" cy="64008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5627491" y="2202286"/>
              <a:ext cx="0" cy="30590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6263779" y="2202286"/>
              <a:ext cx="0" cy="31005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7505803" y="2202286"/>
              <a:ext cx="0" cy="30816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8142091" y="2202286"/>
              <a:ext cx="0" cy="31231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3352800" y="601785"/>
              <a:ext cx="12378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Calibri" pitchFamily="34" charset="0"/>
                  <a:cs typeface="Calibri" pitchFamily="34" charset="0"/>
                </a:rPr>
                <a:t>Application Servers</a:t>
              </a:r>
              <a:endParaRPr lang="en-US" sz="105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477062" y="586155"/>
              <a:ext cx="8114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Calibri" pitchFamily="34" charset="0"/>
                  <a:cs typeface="Calibri" pitchFamily="34" charset="0"/>
                </a:rPr>
                <a:t>NAS Clients</a:t>
              </a:r>
              <a:endParaRPr lang="en-US" sz="105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922891" y="584284"/>
              <a:ext cx="15263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Calibri" pitchFamily="34" charset="0"/>
                  <a:cs typeface="Calibri" pitchFamily="34" charset="0"/>
                </a:rPr>
                <a:t>Web Application Servers</a:t>
              </a:r>
              <a:endParaRPr lang="en-US" sz="105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Up-Down Arrow 95"/>
            <p:cNvSpPr/>
            <p:nvPr/>
          </p:nvSpPr>
          <p:spPr>
            <a:xfrm>
              <a:off x="7629211" y="4191000"/>
              <a:ext cx="395161" cy="50101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590490" y="5788223"/>
              <a:ext cx="131549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Unified Storage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298897" y="3295650"/>
              <a:ext cx="10618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Block Request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184847" y="3295650"/>
              <a:ext cx="9432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File Request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070053" y="3295650"/>
              <a:ext cx="11388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Object Request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103741" y="4307433"/>
              <a:ext cx="7569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Block I/O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013803" y="4297908"/>
              <a:ext cx="7569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Block I/O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03" name="Group 30"/>
            <p:cNvGrpSpPr/>
            <p:nvPr/>
          </p:nvGrpSpPr>
          <p:grpSpPr>
            <a:xfrm>
              <a:off x="7310868" y="802399"/>
              <a:ext cx="1162962" cy="1407702"/>
              <a:chOff x="9803003" y="1131135"/>
              <a:chExt cx="1162962" cy="1407702"/>
            </a:xfrm>
          </p:grpSpPr>
          <p:pic>
            <p:nvPicPr>
              <p:cNvPr id="147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293835" y="1131135"/>
                <a:ext cx="672130" cy="14074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8" name="Picture 7" descr="C:\Documents and Settings\sridhs\Desktop\ISM Book L3\colored Icons\Host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9803003" y="1763689"/>
                <a:ext cx="335348" cy="775148"/>
              </a:xfrm>
              <a:prstGeom prst="rect">
                <a:avLst/>
              </a:prstGeom>
              <a:noFill/>
            </p:spPr>
          </p:pic>
        </p:grpSp>
        <p:grpSp>
          <p:nvGrpSpPr>
            <p:cNvPr id="104" name="Group 33"/>
            <p:cNvGrpSpPr/>
            <p:nvPr/>
          </p:nvGrpSpPr>
          <p:grpSpPr>
            <a:xfrm>
              <a:off x="5441248" y="794283"/>
              <a:ext cx="1162962" cy="1407702"/>
              <a:chOff x="9803003" y="1131135"/>
              <a:chExt cx="1162962" cy="1407702"/>
            </a:xfrm>
          </p:grpSpPr>
          <p:pic>
            <p:nvPicPr>
              <p:cNvPr id="145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293835" y="1131135"/>
                <a:ext cx="672130" cy="14074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6" name="Picture 7" descr="C:\Documents and Settings\sridhs\Desktop\ISM Book L3\colored Icons\Host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9803003" y="1763689"/>
                <a:ext cx="335348" cy="775148"/>
              </a:xfrm>
              <a:prstGeom prst="rect">
                <a:avLst/>
              </a:prstGeom>
              <a:noFill/>
            </p:spPr>
          </p:pic>
        </p:grpSp>
        <p:grpSp>
          <p:nvGrpSpPr>
            <p:cNvPr id="105" name="Group 36"/>
            <p:cNvGrpSpPr/>
            <p:nvPr/>
          </p:nvGrpSpPr>
          <p:grpSpPr>
            <a:xfrm>
              <a:off x="3597030" y="795120"/>
              <a:ext cx="1162962" cy="1407702"/>
              <a:chOff x="9803003" y="1131135"/>
              <a:chExt cx="1162962" cy="1407702"/>
            </a:xfrm>
          </p:grpSpPr>
          <p:pic>
            <p:nvPicPr>
              <p:cNvPr id="143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293835" y="1131135"/>
                <a:ext cx="672130" cy="14074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4" name="Picture 7" descr="C:\Documents and Settings\sridhs\Desktop\ISM Book L3\colored Icons\Host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9803003" y="1763689"/>
                <a:ext cx="335348" cy="775148"/>
              </a:xfrm>
              <a:prstGeom prst="rect">
                <a:avLst/>
              </a:prstGeom>
              <a:noFill/>
            </p:spPr>
          </p:pic>
        </p:grpSp>
        <p:pic>
          <p:nvPicPr>
            <p:cNvPr id="106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7365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9820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2275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7185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9640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2095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4550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7005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9460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915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4370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4730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6825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9275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9765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2220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4675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9585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2040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4495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6950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9405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1860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4315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770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7130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9225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" name="Up-Down Arrow 132"/>
            <p:cNvSpPr/>
            <p:nvPr/>
          </p:nvSpPr>
          <p:spPr>
            <a:xfrm>
              <a:off x="3829910" y="3154700"/>
              <a:ext cx="513160" cy="155448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3626652" y="2533052"/>
              <a:ext cx="926335" cy="594360"/>
              <a:chOff x="3626652" y="2495214"/>
              <a:chExt cx="926335" cy="594360"/>
            </a:xfrm>
          </p:grpSpPr>
          <p:pic>
            <p:nvPicPr>
              <p:cNvPr id="141" name="Picture 14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631622" y="2495214"/>
                <a:ext cx="916395" cy="594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42" name="Text Box 30"/>
              <p:cNvSpPr txBox="1">
                <a:spLocks noChangeArrowheads="1"/>
              </p:cNvSpPr>
              <p:nvPr/>
            </p:nvSpPr>
            <p:spPr bwMode="auto">
              <a:xfrm>
                <a:off x="3626652" y="2669284"/>
                <a:ext cx="926335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000" b="1" dirty="0" err="1" smtClean="0">
                    <a:latin typeface="Calibri" pitchFamily="34" charset="0"/>
                    <a:cs typeface="Calibri" pitchFamily="34" charset="0"/>
                  </a:rPr>
                  <a:t>iSCSI</a:t>
                </a:r>
                <a:r>
                  <a:rPr lang="en-US" sz="1000" b="1" dirty="0" smtClean="0">
                    <a:latin typeface="Calibri" pitchFamily="34" charset="0"/>
                    <a:cs typeface="Calibri" pitchFamily="34" charset="0"/>
                  </a:rPr>
                  <a:t>/FC/</a:t>
                </a:r>
                <a:r>
                  <a:rPr lang="en-US" sz="1000" b="1" dirty="0" err="1" smtClean="0">
                    <a:latin typeface="Calibri" pitchFamily="34" charset="0"/>
                    <a:cs typeface="Calibri" pitchFamily="34" charset="0"/>
                  </a:rPr>
                  <a:t>FCoE</a:t>
                </a:r>
                <a:endParaRPr lang="en-US" sz="1000" b="1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35" name="Group 70"/>
            <p:cNvGrpSpPr/>
            <p:nvPr/>
          </p:nvGrpSpPr>
          <p:grpSpPr>
            <a:xfrm>
              <a:off x="5474880" y="2534346"/>
              <a:ext cx="914400" cy="593066"/>
              <a:chOff x="5474880" y="2529884"/>
              <a:chExt cx="914400" cy="593066"/>
            </a:xfrm>
          </p:grpSpPr>
          <p:pic>
            <p:nvPicPr>
              <p:cNvPr id="139" name="Picture 16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474880" y="2529884"/>
                <a:ext cx="914400" cy="593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40" name="Text Box 30"/>
              <p:cNvSpPr txBox="1">
                <a:spLocks noChangeArrowheads="1"/>
              </p:cNvSpPr>
              <p:nvPr/>
            </p:nvSpPr>
            <p:spPr bwMode="auto">
              <a:xfrm>
                <a:off x="5560405" y="2695612"/>
                <a:ext cx="743351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050" b="1" dirty="0" smtClean="0">
                    <a:latin typeface="Calibri" pitchFamily="34" charset="0"/>
                    <a:cs typeface="Calibri" pitchFamily="34" charset="0"/>
                  </a:rPr>
                  <a:t>CIFS/NFS</a:t>
                </a:r>
                <a:endParaRPr lang="en-US" sz="1050" b="1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36" name="Group 73"/>
            <p:cNvGrpSpPr/>
            <p:nvPr/>
          </p:nvGrpSpPr>
          <p:grpSpPr>
            <a:xfrm>
              <a:off x="7372803" y="2534346"/>
              <a:ext cx="914400" cy="593066"/>
              <a:chOff x="7358514" y="2534346"/>
              <a:chExt cx="914400" cy="593066"/>
            </a:xfrm>
          </p:grpSpPr>
          <p:pic>
            <p:nvPicPr>
              <p:cNvPr id="137" name="Picture 16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358514" y="2534346"/>
                <a:ext cx="914400" cy="593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38" name="Text Box 30"/>
              <p:cNvSpPr txBox="1">
                <a:spLocks noChangeArrowheads="1"/>
              </p:cNvSpPr>
              <p:nvPr/>
            </p:nvSpPr>
            <p:spPr bwMode="auto">
              <a:xfrm>
                <a:off x="7375215" y="2623130"/>
                <a:ext cx="880999" cy="415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50" b="1" dirty="0" smtClean="0">
                    <a:latin typeface="Calibri" pitchFamily="34" charset="0"/>
                    <a:cs typeface="Calibri" pitchFamily="34" charset="0"/>
                  </a:rPr>
                  <a:t>REST/SOAP/API</a:t>
                </a:r>
                <a:endParaRPr lang="en-US" sz="1050" b="1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76" name="Rectangle 75"/>
          <p:cNvSpPr/>
          <p:nvPr/>
        </p:nvSpPr>
        <p:spPr>
          <a:xfrm>
            <a:off x="4693322" y="597068"/>
            <a:ext cx="2466290" cy="44947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5637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 from Unified Storage</a:t>
            </a:r>
            <a:endParaRPr lang="en-US" dirty="0" smtClean="0"/>
          </a:p>
        </p:txBody>
      </p:sp>
      <p:sp>
        <p:nvSpPr>
          <p:cNvPr id="24579" name="Content Placeholder 6"/>
          <p:cNvSpPr>
            <a:spLocks noGrp="1"/>
          </p:cNvSpPr>
          <p:nvPr>
            <p:ph idx="4294967295"/>
          </p:nvPr>
        </p:nvSpPr>
        <p:spPr>
          <a:xfrm>
            <a:off x="304800" y="914400"/>
            <a:ext cx="8458200" cy="5181600"/>
          </a:xfrm>
        </p:spPr>
        <p:txBody>
          <a:bodyPr/>
          <a:lstStyle/>
          <a:p>
            <a:r>
              <a:rPr lang="en-PH" dirty="0"/>
              <a:t>File I/O </a:t>
            </a:r>
            <a:r>
              <a:rPr lang="en-PH" dirty="0" smtClean="0"/>
              <a:t>request</a:t>
            </a:r>
          </a:p>
          <a:p>
            <a:pPr marL="798512" lvl="1" indent="-457200">
              <a:buFont typeface="+mj-lt"/>
              <a:buAutoNum type="arabicPeriod"/>
            </a:pPr>
            <a:r>
              <a:rPr lang="en-PH" dirty="0" smtClean="0"/>
              <a:t>The </a:t>
            </a:r>
            <a:r>
              <a:rPr lang="en-PH" dirty="0"/>
              <a:t>NAS clients (where the NAS share is mounted or mapped) sends a file </a:t>
            </a:r>
            <a:r>
              <a:rPr lang="en-PH" dirty="0" smtClean="0"/>
              <a:t>request </a:t>
            </a:r>
            <a:r>
              <a:rPr lang="en-PH" dirty="0"/>
              <a:t>to the NAS head using the NFS or CIFS </a:t>
            </a:r>
            <a:r>
              <a:rPr lang="en-PH" dirty="0" smtClean="0"/>
              <a:t>protocol</a:t>
            </a:r>
          </a:p>
          <a:p>
            <a:pPr marL="798512" lvl="1" indent="-457200">
              <a:buFont typeface="+mj-lt"/>
              <a:buAutoNum type="arabicPeriod"/>
            </a:pPr>
            <a:r>
              <a:rPr lang="en-PH" dirty="0" smtClean="0"/>
              <a:t>The </a:t>
            </a:r>
            <a:r>
              <a:rPr lang="en-PH" dirty="0"/>
              <a:t>NAS head receives the </a:t>
            </a:r>
            <a:r>
              <a:rPr lang="en-PH" dirty="0" smtClean="0"/>
              <a:t>request</a:t>
            </a:r>
            <a:r>
              <a:rPr lang="en-PH" dirty="0"/>
              <a:t>, converts it into a block request, and forwards it to the storage </a:t>
            </a:r>
            <a:r>
              <a:rPr lang="en-PH" dirty="0" smtClean="0"/>
              <a:t>controller</a:t>
            </a:r>
          </a:p>
          <a:p>
            <a:pPr marL="798512" lvl="1" indent="-457200">
              <a:buFont typeface="+mj-lt"/>
              <a:buAutoNum type="arabicPeriod"/>
            </a:pPr>
            <a:r>
              <a:rPr lang="en-PH" dirty="0" smtClean="0"/>
              <a:t>Upon receiving </a:t>
            </a:r>
            <a:r>
              <a:rPr lang="en-PH" dirty="0"/>
              <a:t>the block data from the storage controller, the NAS head again converts the </a:t>
            </a:r>
            <a:r>
              <a:rPr lang="en-PH" dirty="0" smtClean="0"/>
              <a:t>block </a:t>
            </a:r>
            <a:r>
              <a:rPr lang="en-PH" dirty="0"/>
              <a:t>request back to the file request and sends it to the </a:t>
            </a:r>
            <a:r>
              <a:rPr lang="en-PH" dirty="0" smtClean="0"/>
              <a:t>clients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1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 from Unified Storage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278859" y="2514600"/>
            <a:ext cx="3073941" cy="129713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Block</a:t>
            </a:r>
            <a:r>
              <a:rPr lang="en-US" sz="2000" i="1" dirty="0">
                <a:solidFill>
                  <a:schemeClr val="tx1"/>
                </a:solidFill>
                <a:latin typeface="Calibri" pitchFamily="34" charset="0"/>
              </a:rPr>
              <a:t>, file, and object requests to the storage 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travel </a:t>
            </a:r>
            <a:r>
              <a:rPr lang="en-US" sz="2000" i="1" dirty="0">
                <a:solidFill>
                  <a:schemeClr val="tx1"/>
                </a:solidFill>
                <a:latin typeface="Calibri" pitchFamily="34" charset="0"/>
              </a:rPr>
              <a:t>through different I/O paths.</a:t>
            </a:r>
            <a:endParaRPr lang="en-US" sz="2000" i="1" dirty="0"/>
          </a:p>
        </p:txBody>
      </p:sp>
      <p:grpSp>
        <p:nvGrpSpPr>
          <p:cNvPr id="79" name="Group 78"/>
          <p:cNvGrpSpPr/>
          <p:nvPr/>
        </p:nvGrpSpPr>
        <p:grpSpPr>
          <a:xfrm>
            <a:off x="3352800" y="584284"/>
            <a:ext cx="5856091" cy="5511716"/>
            <a:chOff x="3352800" y="584284"/>
            <a:chExt cx="5856091" cy="5511716"/>
          </a:xfrm>
        </p:grpSpPr>
        <p:sp>
          <p:nvSpPr>
            <p:cNvPr id="80" name="Rounded Rectangle 79"/>
            <p:cNvSpPr/>
            <p:nvPr/>
          </p:nvSpPr>
          <p:spPr>
            <a:xfrm>
              <a:off x="3535230" y="3657600"/>
              <a:ext cx="5397435" cy="22688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635188" y="4743450"/>
              <a:ext cx="5224824" cy="3356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Storage Controller</a:t>
              </a:r>
              <a:endParaRPr lang="en-US" sz="1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>
              <a:off x="3776949" y="2202286"/>
              <a:ext cx="0" cy="30162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4413237" y="2202286"/>
              <a:ext cx="0" cy="30577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5183578" y="3807450"/>
              <a:ext cx="1503001" cy="335605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NAS Head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5" name="Up-Down Arrow 84"/>
            <p:cNvSpPr/>
            <p:nvPr/>
          </p:nvSpPr>
          <p:spPr>
            <a:xfrm>
              <a:off x="5678498" y="3142000"/>
              <a:ext cx="513160" cy="64008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6" name="Up-Down Arrow 85"/>
            <p:cNvSpPr/>
            <p:nvPr/>
          </p:nvSpPr>
          <p:spPr>
            <a:xfrm>
              <a:off x="5737498" y="4195425"/>
              <a:ext cx="395161" cy="50101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7075291" y="3810625"/>
              <a:ext cx="1503001" cy="33560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OSD Node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8" name="Up-Down Arrow 87"/>
            <p:cNvSpPr/>
            <p:nvPr/>
          </p:nvSpPr>
          <p:spPr>
            <a:xfrm>
              <a:off x="7570211" y="3145176"/>
              <a:ext cx="513160" cy="64008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5627491" y="2202286"/>
              <a:ext cx="0" cy="30590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6263779" y="2202286"/>
              <a:ext cx="0" cy="31005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7505803" y="2202286"/>
              <a:ext cx="0" cy="30816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8142091" y="2202286"/>
              <a:ext cx="0" cy="31231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3352800" y="601785"/>
              <a:ext cx="12378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Calibri" pitchFamily="34" charset="0"/>
                  <a:cs typeface="Calibri" pitchFamily="34" charset="0"/>
                </a:rPr>
                <a:t>Application Servers</a:t>
              </a:r>
              <a:endParaRPr lang="en-US" sz="105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477062" y="586155"/>
              <a:ext cx="8114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Calibri" pitchFamily="34" charset="0"/>
                  <a:cs typeface="Calibri" pitchFamily="34" charset="0"/>
                </a:rPr>
                <a:t>NAS Clients</a:t>
              </a:r>
              <a:endParaRPr lang="en-US" sz="105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922891" y="584284"/>
              <a:ext cx="15263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Calibri" pitchFamily="34" charset="0"/>
                  <a:cs typeface="Calibri" pitchFamily="34" charset="0"/>
                </a:rPr>
                <a:t>Web Application Servers</a:t>
              </a:r>
              <a:endParaRPr lang="en-US" sz="105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Up-Down Arrow 95"/>
            <p:cNvSpPr/>
            <p:nvPr/>
          </p:nvSpPr>
          <p:spPr>
            <a:xfrm>
              <a:off x="7629211" y="4191000"/>
              <a:ext cx="395161" cy="50101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590490" y="5788223"/>
              <a:ext cx="131549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Unified Storage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298897" y="3295650"/>
              <a:ext cx="10618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Block Request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184847" y="3295650"/>
              <a:ext cx="9432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File Request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070053" y="3295650"/>
              <a:ext cx="11388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Object Request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103741" y="4307433"/>
              <a:ext cx="7569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Block I/O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013803" y="4297908"/>
              <a:ext cx="7569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Block I/O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03" name="Group 30"/>
            <p:cNvGrpSpPr/>
            <p:nvPr/>
          </p:nvGrpSpPr>
          <p:grpSpPr>
            <a:xfrm>
              <a:off x="7310868" y="802399"/>
              <a:ext cx="1162962" cy="1407702"/>
              <a:chOff x="9803003" y="1131135"/>
              <a:chExt cx="1162962" cy="1407702"/>
            </a:xfrm>
          </p:grpSpPr>
          <p:pic>
            <p:nvPicPr>
              <p:cNvPr id="147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293835" y="1131135"/>
                <a:ext cx="672130" cy="14074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8" name="Picture 7" descr="C:\Documents and Settings\sridhs\Desktop\ISM Book L3\colored Icons\Host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9803003" y="1763689"/>
                <a:ext cx="335348" cy="775148"/>
              </a:xfrm>
              <a:prstGeom prst="rect">
                <a:avLst/>
              </a:prstGeom>
              <a:noFill/>
            </p:spPr>
          </p:pic>
        </p:grpSp>
        <p:grpSp>
          <p:nvGrpSpPr>
            <p:cNvPr id="104" name="Group 33"/>
            <p:cNvGrpSpPr/>
            <p:nvPr/>
          </p:nvGrpSpPr>
          <p:grpSpPr>
            <a:xfrm>
              <a:off x="5441248" y="794283"/>
              <a:ext cx="1162962" cy="1407702"/>
              <a:chOff x="9803003" y="1131135"/>
              <a:chExt cx="1162962" cy="1407702"/>
            </a:xfrm>
          </p:grpSpPr>
          <p:pic>
            <p:nvPicPr>
              <p:cNvPr id="145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293835" y="1131135"/>
                <a:ext cx="672130" cy="14074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6" name="Picture 7" descr="C:\Documents and Settings\sridhs\Desktop\ISM Book L3\colored Icons\Host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9803003" y="1763689"/>
                <a:ext cx="335348" cy="775148"/>
              </a:xfrm>
              <a:prstGeom prst="rect">
                <a:avLst/>
              </a:prstGeom>
              <a:noFill/>
            </p:spPr>
          </p:pic>
        </p:grpSp>
        <p:grpSp>
          <p:nvGrpSpPr>
            <p:cNvPr id="105" name="Group 36"/>
            <p:cNvGrpSpPr/>
            <p:nvPr/>
          </p:nvGrpSpPr>
          <p:grpSpPr>
            <a:xfrm>
              <a:off x="3597030" y="795120"/>
              <a:ext cx="1162962" cy="1407702"/>
              <a:chOff x="9803003" y="1131135"/>
              <a:chExt cx="1162962" cy="1407702"/>
            </a:xfrm>
          </p:grpSpPr>
          <p:pic>
            <p:nvPicPr>
              <p:cNvPr id="143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293835" y="1131135"/>
                <a:ext cx="672130" cy="14074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4" name="Picture 7" descr="C:\Documents and Settings\sridhs\Desktop\ISM Book L3\colored Icons\Host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9803003" y="1763689"/>
                <a:ext cx="335348" cy="775148"/>
              </a:xfrm>
              <a:prstGeom prst="rect">
                <a:avLst/>
              </a:prstGeom>
              <a:noFill/>
            </p:spPr>
          </p:pic>
        </p:grpSp>
        <p:pic>
          <p:nvPicPr>
            <p:cNvPr id="106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7365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9820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2275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7185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9640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2095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4550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7005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9460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915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4370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4730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6825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9275" y="5180163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9765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2220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4675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9585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2040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4495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6950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9405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1860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4315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770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7130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4" descr="C:\Documents and Settings\patils1\Local Settings\Temp\colored Icons\Standard dis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9225" y="5523525"/>
              <a:ext cx="285984" cy="28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" name="Up-Down Arrow 132"/>
            <p:cNvSpPr/>
            <p:nvPr/>
          </p:nvSpPr>
          <p:spPr>
            <a:xfrm>
              <a:off x="3829910" y="3154700"/>
              <a:ext cx="513160" cy="155448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3626652" y="2533052"/>
              <a:ext cx="926335" cy="594360"/>
              <a:chOff x="3626652" y="2495214"/>
              <a:chExt cx="926335" cy="594360"/>
            </a:xfrm>
          </p:grpSpPr>
          <p:pic>
            <p:nvPicPr>
              <p:cNvPr id="141" name="Picture 14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631622" y="2495214"/>
                <a:ext cx="916395" cy="594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42" name="Text Box 30"/>
              <p:cNvSpPr txBox="1">
                <a:spLocks noChangeArrowheads="1"/>
              </p:cNvSpPr>
              <p:nvPr/>
            </p:nvSpPr>
            <p:spPr bwMode="auto">
              <a:xfrm>
                <a:off x="3626652" y="2669284"/>
                <a:ext cx="926335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000" b="1" dirty="0" err="1" smtClean="0">
                    <a:latin typeface="Calibri" pitchFamily="34" charset="0"/>
                    <a:cs typeface="Calibri" pitchFamily="34" charset="0"/>
                  </a:rPr>
                  <a:t>iSCSI</a:t>
                </a:r>
                <a:r>
                  <a:rPr lang="en-US" sz="1000" b="1" dirty="0" smtClean="0">
                    <a:latin typeface="Calibri" pitchFamily="34" charset="0"/>
                    <a:cs typeface="Calibri" pitchFamily="34" charset="0"/>
                  </a:rPr>
                  <a:t>/FC/</a:t>
                </a:r>
                <a:r>
                  <a:rPr lang="en-US" sz="1000" b="1" dirty="0" err="1" smtClean="0">
                    <a:latin typeface="Calibri" pitchFamily="34" charset="0"/>
                    <a:cs typeface="Calibri" pitchFamily="34" charset="0"/>
                  </a:rPr>
                  <a:t>FCoE</a:t>
                </a:r>
                <a:endParaRPr lang="en-US" sz="1000" b="1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35" name="Group 70"/>
            <p:cNvGrpSpPr/>
            <p:nvPr/>
          </p:nvGrpSpPr>
          <p:grpSpPr>
            <a:xfrm>
              <a:off x="5474880" y="2534346"/>
              <a:ext cx="914400" cy="593066"/>
              <a:chOff x="5474880" y="2529884"/>
              <a:chExt cx="914400" cy="593066"/>
            </a:xfrm>
          </p:grpSpPr>
          <p:pic>
            <p:nvPicPr>
              <p:cNvPr id="139" name="Picture 16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474880" y="2529884"/>
                <a:ext cx="914400" cy="593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40" name="Text Box 30"/>
              <p:cNvSpPr txBox="1">
                <a:spLocks noChangeArrowheads="1"/>
              </p:cNvSpPr>
              <p:nvPr/>
            </p:nvSpPr>
            <p:spPr bwMode="auto">
              <a:xfrm>
                <a:off x="5560405" y="2695612"/>
                <a:ext cx="743351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050" b="1" dirty="0" smtClean="0">
                    <a:latin typeface="Calibri" pitchFamily="34" charset="0"/>
                    <a:cs typeface="Calibri" pitchFamily="34" charset="0"/>
                  </a:rPr>
                  <a:t>CIFS/NFS</a:t>
                </a:r>
                <a:endParaRPr lang="en-US" sz="1050" b="1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36" name="Group 73"/>
            <p:cNvGrpSpPr/>
            <p:nvPr/>
          </p:nvGrpSpPr>
          <p:grpSpPr>
            <a:xfrm>
              <a:off x="7372803" y="2534346"/>
              <a:ext cx="914400" cy="593066"/>
              <a:chOff x="7358514" y="2534346"/>
              <a:chExt cx="914400" cy="593066"/>
            </a:xfrm>
          </p:grpSpPr>
          <p:pic>
            <p:nvPicPr>
              <p:cNvPr id="137" name="Picture 16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358514" y="2534346"/>
                <a:ext cx="914400" cy="593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38" name="Text Box 30"/>
              <p:cNvSpPr txBox="1">
                <a:spLocks noChangeArrowheads="1"/>
              </p:cNvSpPr>
              <p:nvPr/>
            </p:nvSpPr>
            <p:spPr bwMode="auto">
              <a:xfrm>
                <a:off x="7375215" y="2623130"/>
                <a:ext cx="880999" cy="415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50" b="1" dirty="0" smtClean="0">
                    <a:latin typeface="Calibri" pitchFamily="34" charset="0"/>
                    <a:cs typeface="Calibri" pitchFamily="34" charset="0"/>
                  </a:rPr>
                  <a:t>REST/SOAP/API</a:t>
                </a:r>
                <a:endParaRPr lang="en-US" sz="1050" b="1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76" name="Rectangle 75"/>
          <p:cNvSpPr/>
          <p:nvPr/>
        </p:nvSpPr>
        <p:spPr>
          <a:xfrm>
            <a:off x="6656483" y="416565"/>
            <a:ext cx="2466290" cy="44947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65348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 from Unified Storage</a:t>
            </a:r>
            <a:endParaRPr lang="en-US" dirty="0" smtClean="0"/>
          </a:p>
        </p:txBody>
      </p:sp>
      <p:sp>
        <p:nvSpPr>
          <p:cNvPr id="24579" name="Content Placeholder 6"/>
          <p:cNvSpPr>
            <a:spLocks noGrp="1"/>
          </p:cNvSpPr>
          <p:nvPr>
            <p:ph idx="4294967295"/>
          </p:nvPr>
        </p:nvSpPr>
        <p:spPr>
          <a:xfrm>
            <a:off x="304800" y="914400"/>
            <a:ext cx="8458200" cy="5181600"/>
          </a:xfrm>
        </p:spPr>
        <p:txBody>
          <a:bodyPr/>
          <a:lstStyle/>
          <a:p>
            <a:r>
              <a:rPr lang="en-PH" dirty="0"/>
              <a:t>Object I/O </a:t>
            </a:r>
            <a:r>
              <a:rPr lang="en-PH" dirty="0" smtClean="0"/>
              <a:t>request</a:t>
            </a:r>
          </a:p>
          <a:p>
            <a:pPr marL="798512" lvl="1" indent="-457200">
              <a:buFont typeface="+mj-lt"/>
              <a:buAutoNum type="arabicPeriod"/>
            </a:pPr>
            <a:r>
              <a:rPr lang="en-PH" dirty="0" smtClean="0"/>
              <a:t>The </a:t>
            </a:r>
            <a:r>
              <a:rPr lang="en-PH" dirty="0"/>
              <a:t>web application servers send an object request, typically using </a:t>
            </a:r>
            <a:r>
              <a:rPr lang="en-PH" dirty="0" smtClean="0"/>
              <a:t>REST </a:t>
            </a:r>
            <a:r>
              <a:rPr lang="en-PH" dirty="0"/>
              <a:t>or SOAP protocols, to the OSD </a:t>
            </a:r>
            <a:r>
              <a:rPr lang="en-PH" dirty="0" smtClean="0"/>
              <a:t>node</a:t>
            </a:r>
          </a:p>
          <a:p>
            <a:pPr marL="798512" lvl="1" indent="-457200">
              <a:buFont typeface="+mj-lt"/>
              <a:buAutoNum type="arabicPeriod"/>
            </a:pPr>
            <a:r>
              <a:rPr lang="en-PH" dirty="0" smtClean="0"/>
              <a:t>The </a:t>
            </a:r>
            <a:r>
              <a:rPr lang="en-PH" dirty="0"/>
              <a:t>OSD node receives the request, converts it </a:t>
            </a:r>
            <a:r>
              <a:rPr lang="en-PH" dirty="0" smtClean="0"/>
              <a:t>into </a:t>
            </a:r>
            <a:r>
              <a:rPr lang="en-PH" dirty="0"/>
              <a:t>a block request, and sends it to the disk through the storage </a:t>
            </a:r>
            <a:r>
              <a:rPr lang="en-PH" dirty="0" smtClean="0"/>
              <a:t>controller</a:t>
            </a:r>
          </a:p>
          <a:p>
            <a:pPr marL="798512" lvl="1" indent="-457200">
              <a:buFont typeface="+mj-lt"/>
              <a:buAutoNum type="arabicPeriod"/>
            </a:pPr>
            <a:r>
              <a:rPr lang="en-PH" dirty="0" smtClean="0"/>
              <a:t>The </a:t>
            </a:r>
            <a:r>
              <a:rPr lang="en-PH" dirty="0"/>
              <a:t>controller </a:t>
            </a:r>
            <a:r>
              <a:rPr lang="en-PH" dirty="0" smtClean="0"/>
              <a:t>in </a:t>
            </a:r>
            <a:r>
              <a:rPr lang="en-PH" dirty="0"/>
              <a:t>turn processes the block request and responds back to the OSD node, which in turn </a:t>
            </a:r>
            <a:r>
              <a:rPr lang="en-PH" dirty="0" smtClean="0"/>
              <a:t>provides </a:t>
            </a:r>
            <a:r>
              <a:rPr lang="en-PH" dirty="0"/>
              <a:t>the requested object to the web application </a:t>
            </a:r>
            <a:r>
              <a:rPr lang="en-PH" dirty="0" smtClean="0"/>
              <a:t>server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3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7" name="Title 6"/>
          <p:cNvSpPr txBox="1">
            <a:spLocks/>
          </p:cNvSpPr>
          <p:nvPr/>
        </p:nvSpPr>
        <p:spPr bwMode="auto">
          <a:xfrm>
            <a:off x="685800" y="612648"/>
            <a:ext cx="724204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2C95DD"/>
                </a:solidFill>
                <a:latin typeface="MetaNormalLF-Roman" pitchFamily="34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2C95DD"/>
                </a:solidFill>
                <a:latin typeface="MetaNormalLF-Roman" pitchFamily="34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2C95DD"/>
                </a:solidFill>
                <a:latin typeface="MetaNormalLF-Roman" pitchFamily="34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2C95DD"/>
                </a:solidFill>
                <a:latin typeface="MetaNormalLF-Roman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B0F0"/>
                </a:solidFill>
                <a:latin typeface="MetaNormalLF-Roman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B0F0"/>
                </a:solidFill>
                <a:latin typeface="MetaNormalLF-Roman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B0F0"/>
                </a:solidFill>
                <a:latin typeface="MetaNormalLF-Roman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B0F0"/>
                </a:solidFill>
                <a:latin typeface="MetaNormalLF-Roman" pitchFamily="34" charset="0"/>
                <a:cs typeface="Arial" charset="0"/>
              </a:defRPr>
            </a:lvl9pPr>
          </a:lstStyle>
          <a:p>
            <a:r>
              <a:rPr lang="en-US" dirty="0" smtClean="0"/>
              <a:t>Module 8: Object-based and Unified Storage</a:t>
            </a:r>
          </a:p>
        </p:txBody>
      </p:sp>
      <p:sp>
        <p:nvSpPr>
          <p:cNvPr id="9" name="Subtitle 1"/>
          <p:cNvSpPr txBox="1">
            <a:spLocks/>
          </p:cNvSpPr>
          <p:nvPr/>
        </p:nvSpPr>
        <p:spPr bwMode="auto">
          <a:xfrm>
            <a:off x="1371600" y="2587752"/>
            <a:ext cx="7086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425"/>
              </a:buClr>
              <a:buSzPct val="90000"/>
              <a:buFont typeface="Webdings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5761B"/>
              </a:buClr>
              <a:buSzPct val="90000"/>
              <a:buFont typeface="Webdings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110000"/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EMC 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</a:rPr>
              <a:t>Atmos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EMC VNX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EMC 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</a:rPr>
              <a:t>Centera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85800" y="1984248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None/>
              <a:defRPr sz="2400" kern="1200">
                <a:solidFill>
                  <a:srgbClr val="2C95DD"/>
                </a:solidFill>
                <a:latin typeface="Calibri" pitchFamily="34" charset="0"/>
                <a:ea typeface="+mn-ea"/>
                <a:cs typeface="+mn-cs"/>
              </a:defRPr>
            </a:lvl1pPr>
            <a:lvl2pPr marL="682625" indent="-341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425"/>
              </a:buClr>
              <a:buSzPct val="90000"/>
              <a:buFont typeface="Webdings" pitchFamily="18" charset="2"/>
              <a:buNone/>
              <a:defRPr sz="22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3381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5761B"/>
              </a:buClr>
              <a:buSzPct val="90000"/>
              <a:buFont typeface="Webdings" pitchFamily="18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 marL="1487488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None/>
              <a:defRPr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110000"/>
              <a:buFont typeface="Arial" charset="0"/>
              <a:buNone/>
              <a:defRPr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Concept in Practice</a:t>
            </a:r>
          </a:p>
        </p:txBody>
      </p:sp>
    </p:spTree>
    <p:extLst>
      <p:ext uri="{BB962C8B-B14F-4D97-AF65-F5344CB8AC3E}">
        <p14:creationId xmlns:p14="http://schemas.microsoft.com/office/powerpoint/2010/main" val="392640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EMC </a:t>
            </a:r>
            <a:r>
              <a:rPr lang="en-US" dirty="0" err="1"/>
              <a:t>Atmos</a:t>
            </a:r>
            <a:endParaRPr lang="en-US" dirty="0" smtClean="0"/>
          </a:p>
        </p:txBody>
      </p:sp>
      <p:sp>
        <p:nvSpPr>
          <p:cNvPr id="24579" name="Content Placeholder 6"/>
          <p:cNvSpPr>
            <a:spLocks noGrp="1"/>
          </p:cNvSpPr>
          <p:nvPr>
            <p:ph idx="4294967295"/>
          </p:nvPr>
        </p:nvSpPr>
        <p:spPr>
          <a:xfrm>
            <a:off x="304800" y="914400"/>
            <a:ext cx="8458200" cy="5181600"/>
          </a:xfrm>
        </p:spPr>
        <p:txBody>
          <a:bodyPr/>
          <a:lstStyle/>
          <a:p>
            <a:r>
              <a:rPr lang="en-US" dirty="0"/>
              <a:t>Massively scalable objects-based storage</a:t>
            </a:r>
          </a:p>
          <a:p>
            <a:r>
              <a:rPr lang="en-US" dirty="0"/>
              <a:t>Can be deployed in two ways: purpose-built hardware appliance or virtual machine (VM)</a:t>
            </a:r>
          </a:p>
          <a:p>
            <a:r>
              <a:rPr lang="en-US" dirty="0"/>
              <a:t>Key </a:t>
            </a:r>
            <a:r>
              <a:rPr lang="en-US" dirty="0" smtClean="0"/>
              <a:t>features </a:t>
            </a:r>
            <a:endParaRPr lang="en-US" dirty="0"/>
          </a:p>
          <a:p>
            <a:pPr lvl="1"/>
            <a:r>
              <a:rPr lang="en-US" dirty="0"/>
              <a:t>Enable policy-based management</a:t>
            </a:r>
          </a:p>
          <a:p>
            <a:pPr lvl="1"/>
            <a:r>
              <a:rPr lang="en-US" dirty="0"/>
              <a:t>Provide protection with replication and parity</a:t>
            </a:r>
          </a:p>
          <a:p>
            <a:pPr lvl="1"/>
            <a:r>
              <a:rPr lang="en-US" dirty="0"/>
              <a:t>Provide </a:t>
            </a:r>
            <a:r>
              <a:rPr lang="en-US" dirty="0" smtClean="0"/>
              <a:t>services </a:t>
            </a:r>
            <a:r>
              <a:rPr lang="en-US" dirty="0"/>
              <a:t>such as </a:t>
            </a:r>
            <a:r>
              <a:rPr lang="en-US" dirty="0" smtClean="0"/>
              <a:t>compression and </a:t>
            </a:r>
            <a:r>
              <a:rPr lang="en-US" dirty="0" err="1" smtClean="0"/>
              <a:t>deduplication</a:t>
            </a:r>
            <a:endParaRPr lang="en-US" dirty="0"/>
          </a:p>
          <a:p>
            <a:pPr lvl="1"/>
            <a:r>
              <a:rPr lang="en-US" dirty="0"/>
              <a:t>Support web </a:t>
            </a:r>
            <a:r>
              <a:rPr lang="en-US" dirty="0" smtClean="0"/>
              <a:t>service </a:t>
            </a:r>
            <a:r>
              <a:rPr lang="en-US" dirty="0"/>
              <a:t>and legacy protocols</a:t>
            </a:r>
          </a:p>
          <a:p>
            <a:pPr lvl="2"/>
            <a:r>
              <a:rPr lang="en-US" dirty="0"/>
              <a:t>REST, SOAP, CIFS, NFS, and Installable </a:t>
            </a:r>
            <a:r>
              <a:rPr lang="en-US" dirty="0" smtClean="0"/>
              <a:t>File </a:t>
            </a:r>
            <a:r>
              <a:rPr lang="en-US" dirty="0"/>
              <a:t>S</a:t>
            </a:r>
            <a:r>
              <a:rPr lang="en-US" dirty="0" smtClean="0"/>
              <a:t>ystem</a:t>
            </a:r>
            <a:endParaRPr lang="en-US" dirty="0"/>
          </a:p>
          <a:p>
            <a:pPr lvl="1"/>
            <a:r>
              <a:rPr lang="en-US" dirty="0"/>
              <a:t>Enable automated system management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 err="1" smtClean="0"/>
              <a:t>multitenancy</a:t>
            </a:r>
            <a:endParaRPr lang="en-US" dirty="0"/>
          </a:p>
          <a:p>
            <a:pPr lvl="1"/>
            <a:r>
              <a:rPr lang="en-US" dirty="0"/>
              <a:t>Flexible administration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0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EMC </a:t>
            </a:r>
            <a:r>
              <a:rPr lang="en-US" dirty="0" err="1"/>
              <a:t>Centera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733800" y="4038600"/>
            <a:ext cx="5257800" cy="1981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2625" indent="-341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425"/>
              </a:buClr>
              <a:buSzPct val="90000"/>
              <a:buFont typeface="Webdings" pitchFamily="18" charset="2"/>
              <a:buChar char="4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3381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5761B"/>
              </a:buClr>
              <a:buSzPct val="90000"/>
              <a:buFont typeface="Webdings" pitchFamily="18" charset="2"/>
              <a:buChar char="8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487488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11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000" i="1" dirty="0" smtClean="0">
                <a:solidFill>
                  <a:schemeClr val="tx1"/>
                </a:solidFill>
              </a:rPr>
              <a:t>EMC </a:t>
            </a:r>
            <a:r>
              <a:rPr lang="en-US" sz="2000" i="1" dirty="0" err="1" smtClean="0">
                <a:solidFill>
                  <a:schemeClr val="tx1"/>
                </a:solidFill>
              </a:rPr>
              <a:t>Centera</a:t>
            </a:r>
            <a:r>
              <a:rPr lang="en-US" sz="2000" i="1" dirty="0" smtClean="0">
                <a:solidFill>
                  <a:schemeClr val="tx1"/>
                </a:solidFill>
              </a:rPr>
              <a:t> is offered in three different models</a:t>
            </a:r>
          </a:p>
          <a:p>
            <a:r>
              <a:rPr lang="en-US" sz="2000" i="1" dirty="0" smtClean="0">
                <a:solidFill>
                  <a:schemeClr val="tx1"/>
                </a:solidFill>
                <a:cs typeface="Calibri" pitchFamily="34" charset="0"/>
              </a:rPr>
              <a:t>EMC </a:t>
            </a:r>
            <a:r>
              <a:rPr lang="en-US" sz="2000" i="1" dirty="0" err="1" smtClean="0">
                <a:solidFill>
                  <a:schemeClr val="tx1"/>
                </a:solidFill>
                <a:cs typeface="Calibri" pitchFamily="34" charset="0"/>
              </a:rPr>
              <a:t>Centera</a:t>
            </a:r>
            <a:r>
              <a:rPr lang="en-US" sz="2000" i="1" dirty="0" smtClean="0">
                <a:solidFill>
                  <a:schemeClr val="tx1"/>
                </a:solidFill>
                <a:cs typeface="Calibri" pitchFamily="34" charset="0"/>
              </a:rPr>
              <a:t> Basic</a:t>
            </a:r>
          </a:p>
          <a:p>
            <a:r>
              <a:rPr lang="en-US" sz="2000" i="1" dirty="0" smtClean="0">
                <a:solidFill>
                  <a:schemeClr val="tx1"/>
                </a:solidFill>
                <a:cs typeface="Calibri" pitchFamily="34" charset="0"/>
              </a:rPr>
              <a:t>EMC </a:t>
            </a:r>
            <a:r>
              <a:rPr lang="en-US" sz="2000" i="1" dirty="0" err="1" smtClean="0">
                <a:solidFill>
                  <a:schemeClr val="tx1"/>
                </a:solidFill>
                <a:cs typeface="Calibri" pitchFamily="34" charset="0"/>
              </a:rPr>
              <a:t>Centera</a:t>
            </a:r>
            <a:r>
              <a:rPr lang="en-US" sz="2000" i="1" dirty="0" smtClean="0">
                <a:solidFill>
                  <a:schemeClr val="tx1"/>
                </a:solidFill>
                <a:cs typeface="Calibri" pitchFamily="34" charset="0"/>
              </a:rPr>
              <a:t> Governance Edition</a:t>
            </a:r>
          </a:p>
          <a:p>
            <a:r>
              <a:rPr lang="en-US" sz="2000" i="1" dirty="0" smtClean="0">
                <a:solidFill>
                  <a:schemeClr val="tx1"/>
                </a:solidFill>
                <a:cs typeface="Calibri" pitchFamily="34" charset="0"/>
              </a:rPr>
              <a:t>EMC </a:t>
            </a:r>
            <a:r>
              <a:rPr lang="en-US" sz="2000" i="1" dirty="0" err="1" smtClean="0">
                <a:solidFill>
                  <a:schemeClr val="tx1"/>
                </a:solidFill>
                <a:cs typeface="Calibri" pitchFamily="34" charset="0"/>
              </a:rPr>
              <a:t>Centera</a:t>
            </a:r>
            <a:r>
              <a:rPr lang="en-US" sz="2000" i="1" dirty="0" smtClean="0">
                <a:solidFill>
                  <a:schemeClr val="tx1"/>
                </a:solidFill>
                <a:cs typeface="Calibri" pitchFamily="34" charset="0"/>
              </a:rPr>
              <a:t> Compliance Edition Plus (CE+)</a:t>
            </a:r>
            <a:endParaRPr lang="en-US" sz="2000" i="1" dirty="0">
              <a:cs typeface="Calibri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6577" y="407571"/>
            <a:ext cx="8110223" cy="4621629"/>
            <a:chOff x="576577" y="331371"/>
            <a:chExt cx="8110223" cy="4621629"/>
          </a:xfrm>
        </p:grpSpPr>
        <p:sp>
          <p:nvSpPr>
            <p:cNvPr id="9" name="Line 3"/>
            <p:cNvSpPr>
              <a:spLocks noChangeShapeType="1"/>
            </p:cNvSpPr>
            <p:nvPr/>
          </p:nvSpPr>
          <p:spPr bwMode="auto">
            <a:xfrm flipH="1" flipV="1">
              <a:off x="2590800" y="2760146"/>
              <a:ext cx="0" cy="763588"/>
            </a:xfrm>
            <a:prstGeom prst="line">
              <a:avLst/>
            </a:prstGeom>
            <a:ln w="12700">
              <a:solidFill>
                <a:srgbClr val="0000FF"/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0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66481" y="3257372"/>
              <a:ext cx="648638" cy="1499310"/>
            </a:xfrm>
            <a:prstGeom prst="rect">
              <a:avLst/>
            </a:prstGeom>
            <a:noFill/>
          </p:spPr>
        </p:pic>
        <p:sp>
          <p:nvSpPr>
            <p:cNvPr id="11" name="Line 2"/>
            <p:cNvSpPr>
              <a:spLocks noChangeShapeType="1"/>
            </p:cNvSpPr>
            <p:nvPr/>
          </p:nvSpPr>
          <p:spPr bwMode="auto">
            <a:xfrm flipH="1" flipV="1">
              <a:off x="3027362" y="2455346"/>
              <a:ext cx="1316037" cy="794"/>
            </a:xfrm>
            <a:prstGeom prst="line">
              <a:avLst/>
            </a:prstGeom>
            <a:ln w="12700">
              <a:solidFill>
                <a:srgbClr val="0000FF"/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2044700" y="4768334"/>
              <a:ext cx="114018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Application Server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6275388" y="331371"/>
              <a:ext cx="2411412" cy="20843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rgbClr val="00061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7772400" y="1004371"/>
              <a:ext cx="166688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7493000" y="1004371"/>
              <a:ext cx="279400" cy="63500"/>
            </a:xfrm>
            <a:prstGeom prst="rect">
              <a:avLst/>
            </a:prstGeom>
            <a:gradFill rotWithShape="1">
              <a:gsLst>
                <a:gs pos="0">
                  <a:srgbClr val="005596"/>
                </a:gs>
                <a:gs pos="100000">
                  <a:srgbClr val="00559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5596"/>
              </a:extrusionClr>
            </a:sp3d>
            <a:extLst>
              <a:ext uri="{91240B29-F687-4F45-9708-019B960494DF}">
                <a14:hiddenLine xmlns:a14="http://schemas.microsoft.com/office/drawing/2010/main" w="9525" algn="ctr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>
              <a:flatTx/>
            </a:bodyPr>
            <a:lstStyle/>
            <a:p>
              <a:endParaRPr 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8041481" y="999609"/>
              <a:ext cx="0" cy="99377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8039100" y="1004371"/>
              <a:ext cx="168275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6863850" y="838200"/>
              <a:ext cx="617537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1050" dirty="0">
                  <a:solidFill>
                    <a:srgbClr val="000610"/>
                  </a:solidFill>
                  <a:latin typeface="Calibri" pitchFamily="34" charset="0"/>
                  <a:cs typeface="Calibri" pitchFamily="34" charset="0"/>
                </a:rPr>
                <a:t>Private LAN</a:t>
              </a: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7493000" y="673395"/>
              <a:ext cx="1069975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0610"/>
                  </a:solidFill>
                  <a:latin typeface="Calibri" pitchFamily="34" charset="0"/>
                  <a:cs typeface="Calibri" pitchFamily="34" charset="0"/>
                </a:rPr>
                <a:t>Storage </a:t>
              </a:r>
              <a:r>
                <a:rPr lang="en-US" sz="1050" dirty="0" smtClean="0">
                  <a:solidFill>
                    <a:srgbClr val="000610"/>
                  </a:solidFill>
                  <a:latin typeface="Calibri" pitchFamily="34" charset="0"/>
                  <a:cs typeface="Calibri" pitchFamily="34" charset="0"/>
                </a:rPr>
                <a:t>Nodes</a:t>
              </a:r>
              <a:endParaRPr lang="en-US" sz="1050" dirty="0">
                <a:solidFill>
                  <a:srgbClr val="00061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6336932" y="826318"/>
              <a:ext cx="589080" cy="356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1050" dirty="0">
                  <a:solidFill>
                    <a:srgbClr val="000610"/>
                  </a:solidFill>
                  <a:latin typeface="Calibri" pitchFamily="34" charset="0"/>
                  <a:cs typeface="Calibri" pitchFamily="34" charset="0"/>
                </a:rPr>
                <a:t>Access Nodes</a:t>
              </a:r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 flipV="1">
              <a:off x="5200650" y="1032944"/>
              <a:ext cx="1155332" cy="1396206"/>
            </a:xfrm>
            <a:prstGeom prst="line">
              <a:avLst/>
            </a:prstGeom>
            <a:noFill/>
            <a:ln w="22225">
              <a:solidFill>
                <a:srgbClr val="00061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4370288" y="3654980"/>
              <a:ext cx="81131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EMC </a:t>
              </a:r>
              <a:r>
                <a:rPr lang="en-US" sz="1200" dirty="0" err="1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Centera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Line 28"/>
            <p:cNvSpPr>
              <a:spLocks noChangeShapeType="1"/>
            </p:cNvSpPr>
            <p:nvPr/>
          </p:nvSpPr>
          <p:spPr bwMode="auto">
            <a:xfrm flipV="1">
              <a:off x="5181600" y="2415758"/>
              <a:ext cx="2209800" cy="344386"/>
            </a:xfrm>
            <a:prstGeom prst="line">
              <a:avLst/>
            </a:prstGeom>
            <a:noFill/>
            <a:ln w="22225">
              <a:solidFill>
                <a:srgbClr val="00061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9"/>
            <p:cNvSpPr>
              <a:spLocks noChangeShapeType="1"/>
            </p:cNvSpPr>
            <p:nvPr/>
          </p:nvSpPr>
          <p:spPr bwMode="auto">
            <a:xfrm>
              <a:off x="7772400" y="1748909"/>
              <a:ext cx="166688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30"/>
            <p:cNvSpPr>
              <a:spLocks noChangeShapeType="1"/>
            </p:cNvSpPr>
            <p:nvPr/>
          </p:nvSpPr>
          <p:spPr bwMode="auto">
            <a:xfrm>
              <a:off x="7772400" y="1625084"/>
              <a:ext cx="166688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>
              <a:off x="7772400" y="1501259"/>
              <a:ext cx="166688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>
              <a:off x="7772400" y="1377434"/>
              <a:ext cx="166688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3"/>
            <p:cNvSpPr>
              <a:spLocks noChangeShapeType="1"/>
            </p:cNvSpPr>
            <p:nvPr/>
          </p:nvSpPr>
          <p:spPr bwMode="auto">
            <a:xfrm>
              <a:off x="7772400" y="1252021"/>
              <a:ext cx="166688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34"/>
            <p:cNvSpPr>
              <a:spLocks noChangeShapeType="1"/>
            </p:cNvSpPr>
            <p:nvPr/>
          </p:nvSpPr>
          <p:spPr bwMode="auto">
            <a:xfrm>
              <a:off x="7772400" y="1128196"/>
              <a:ext cx="166688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5"/>
            <p:cNvSpPr>
              <a:spLocks noChangeShapeType="1"/>
            </p:cNvSpPr>
            <p:nvPr/>
          </p:nvSpPr>
          <p:spPr bwMode="auto">
            <a:xfrm>
              <a:off x="6636552" y="1377434"/>
              <a:ext cx="223837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7493000" y="1128196"/>
              <a:ext cx="279400" cy="61913"/>
            </a:xfrm>
            <a:prstGeom prst="rect">
              <a:avLst/>
            </a:prstGeom>
            <a:gradFill rotWithShape="1">
              <a:gsLst>
                <a:gs pos="0">
                  <a:srgbClr val="005596"/>
                </a:gs>
                <a:gs pos="100000">
                  <a:srgbClr val="00559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5596"/>
              </a:extrusionClr>
            </a:sp3d>
            <a:extLst>
              <a:ext uri="{91240B29-F687-4F45-9708-019B960494DF}">
                <a14:hiddenLine xmlns:a14="http://schemas.microsoft.com/office/drawing/2010/main" w="9525" algn="ctr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>
              <a:flatTx/>
            </a:bodyPr>
            <a:lstStyle/>
            <a:p>
              <a:endParaRPr lang="en-US"/>
            </a:p>
          </p:txBody>
        </p:sp>
        <p:sp>
          <p:nvSpPr>
            <p:cNvPr id="32" name="Rectangle 37"/>
            <p:cNvSpPr>
              <a:spLocks noChangeArrowheads="1"/>
            </p:cNvSpPr>
            <p:nvPr/>
          </p:nvSpPr>
          <p:spPr bwMode="auto">
            <a:xfrm>
              <a:off x="7493000" y="1252021"/>
              <a:ext cx="279400" cy="61913"/>
            </a:xfrm>
            <a:prstGeom prst="rect">
              <a:avLst/>
            </a:prstGeom>
            <a:gradFill rotWithShape="1">
              <a:gsLst>
                <a:gs pos="0">
                  <a:srgbClr val="005596"/>
                </a:gs>
                <a:gs pos="100000">
                  <a:srgbClr val="00559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5596"/>
              </a:extrusionClr>
            </a:sp3d>
            <a:extLst>
              <a:ext uri="{91240B29-F687-4F45-9708-019B960494DF}">
                <a14:hiddenLine xmlns:a14="http://schemas.microsoft.com/office/drawing/2010/main" w="9525" algn="ctr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>
              <a:flatTx/>
            </a:bodyPr>
            <a:lstStyle/>
            <a:p>
              <a:endParaRPr lang="en-US"/>
            </a:p>
          </p:txBody>
        </p:sp>
        <p:sp>
          <p:nvSpPr>
            <p:cNvPr id="33" name="Rectangle 38"/>
            <p:cNvSpPr>
              <a:spLocks noChangeArrowheads="1"/>
            </p:cNvSpPr>
            <p:nvPr/>
          </p:nvSpPr>
          <p:spPr bwMode="auto">
            <a:xfrm>
              <a:off x="7493000" y="1377434"/>
              <a:ext cx="279400" cy="61912"/>
            </a:xfrm>
            <a:prstGeom prst="rect">
              <a:avLst/>
            </a:prstGeom>
            <a:gradFill rotWithShape="1">
              <a:gsLst>
                <a:gs pos="0">
                  <a:srgbClr val="005596"/>
                </a:gs>
                <a:gs pos="100000">
                  <a:srgbClr val="00559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5596"/>
              </a:extrusionClr>
            </a:sp3d>
            <a:extLst>
              <a:ext uri="{91240B29-F687-4F45-9708-019B960494DF}">
                <a14:hiddenLine xmlns:a14="http://schemas.microsoft.com/office/drawing/2010/main" w="9525" algn="ctr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>
              <a:flatTx/>
            </a:bodyPr>
            <a:lstStyle/>
            <a:p>
              <a:endParaRPr lang="en-US"/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7493000" y="1501259"/>
              <a:ext cx="279400" cy="61912"/>
            </a:xfrm>
            <a:prstGeom prst="rect">
              <a:avLst/>
            </a:prstGeom>
            <a:gradFill rotWithShape="1">
              <a:gsLst>
                <a:gs pos="0">
                  <a:srgbClr val="005596"/>
                </a:gs>
                <a:gs pos="100000">
                  <a:srgbClr val="00559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5596"/>
              </a:extrusionClr>
            </a:sp3d>
            <a:extLst>
              <a:ext uri="{91240B29-F687-4F45-9708-019B960494DF}">
                <a14:hiddenLine xmlns:a14="http://schemas.microsoft.com/office/drawing/2010/main" w="9525" algn="ctr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>
              <a:flatTx/>
            </a:bodyPr>
            <a:lstStyle/>
            <a:p>
              <a:endParaRPr lang="en-US"/>
            </a:p>
          </p:txBody>
        </p:sp>
        <p:sp>
          <p:nvSpPr>
            <p:cNvPr id="35" name="Rectangle 40"/>
            <p:cNvSpPr>
              <a:spLocks noChangeArrowheads="1"/>
            </p:cNvSpPr>
            <p:nvPr/>
          </p:nvSpPr>
          <p:spPr bwMode="auto">
            <a:xfrm>
              <a:off x="7493000" y="1625084"/>
              <a:ext cx="279400" cy="61912"/>
            </a:xfrm>
            <a:prstGeom prst="rect">
              <a:avLst/>
            </a:prstGeom>
            <a:gradFill rotWithShape="1">
              <a:gsLst>
                <a:gs pos="0">
                  <a:srgbClr val="005596"/>
                </a:gs>
                <a:gs pos="100000">
                  <a:srgbClr val="00559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5596"/>
              </a:extrusionClr>
            </a:sp3d>
            <a:extLst>
              <a:ext uri="{91240B29-F687-4F45-9708-019B960494DF}">
                <a14:hiddenLine xmlns:a14="http://schemas.microsoft.com/office/drawing/2010/main" w="9525" algn="ctr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>
              <a:flatTx/>
            </a:bodyPr>
            <a:lstStyle/>
            <a:p>
              <a:endParaRPr lang="en-US"/>
            </a:p>
          </p:txBody>
        </p:sp>
        <p:sp>
          <p:nvSpPr>
            <p:cNvPr id="36" name="Rectangle 41"/>
            <p:cNvSpPr>
              <a:spLocks noChangeArrowheads="1"/>
            </p:cNvSpPr>
            <p:nvPr/>
          </p:nvSpPr>
          <p:spPr bwMode="auto">
            <a:xfrm>
              <a:off x="7493000" y="1748909"/>
              <a:ext cx="279400" cy="61912"/>
            </a:xfrm>
            <a:prstGeom prst="rect">
              <a:avLst/>
            </a:prstGeom>
            <a:gradFill rotWithShape="1">
              <a:gsLst>
                <a:gs pos="0">
                  <a:srgbClr val="005596"/>
                </a:gs>
                <a:gs pos="100000">
                  <a:srgbClr val="00559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5596"/>
              </a:extrusionClr>
            </a:sp3d>
            <a:extLst>
              <a:ext uri="{91240B29-F687-4F45-9708-019B960494DF}">
                <a14:hiddenLine xmlns:a14="http://schemas.microsoft.com/office/drawing/2010/main" w="9525" algn="ctr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>
              <a:flatTx/>
            </a:bodyPr>
            <a:lstStyle/>
            <a:p>
              <a:endParaRPr lang="en-US"/>
            </a:p>
          </p:txBody>
        </p:sp>
        <p:sp>
          <p:nvSpPr>
            <p:cNvPr id="37" name="Line 42"/>
            <p:cNvSpPr>
              <a:spLocks noChangeShapeType="1"/>
            </p:cNvSpPr>
            <p:nvPr/>
          </p:nvSpPr>
          <p:spPr bwMode="auto">
            <a:xfrm>
              <a:off x="8039100" y="1252021"/>
              <a:ext cx="168275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43"/>
            <p:cNvSpPr>
              <a:spLocks noChangeShapeType="1"/>
            </p:cNvSpPr>
            <p:nvPr/>
          </p:nvSpPr>
          <p:spPr bwMode="auto">
            <a:xfrm>
              <a:off x="8039100" y="1128196"/>
              <a:ext cx="168275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44"/>
            <p:cNvSpPr>
              <a:spLocks noChangeShapeType="1"/>
            </p:cNvSpPr>
            <p:nvPr/>
          </p:nvSpPr>
          <p:spPr bwMode="auto">
            <a:xfrm>
              <a:off x="8039100" y="1377434"/>
              <a:ext cx="168275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5"/>
            <p:cNvSpPr>
              <a:spLocks noChangeShapeType="1"/>
            </p:cNvSpPr>
            <p:nvPr/>
          </p:nvSpPr>
          <p:spPr bwMode="auto">
            <a:xfrm>
              <a:off x="8039100" y="1501259"/>
              <a:ext cx="168275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6"/>
            <p:cNvSpPr>
              <a:spLocks noChangeShapeType="1"/>
            </p:cNvSpPr>
            <p:nvPr/>
          </p:nvSpPr>
          <p:spPr bwMode="auto">
            <a:xfrm>
              <a:off x="8039100" y="1625084"/>
              <a:ext cx="168275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7"/>
            <p:cNvSpPr>
              <a:spLocks noChangeShapeType="1"/>
            </p:cNvSpPr>
            <p:nvPr/>
          </p:nvSpPr>
          <p:spPr bwMode="auto">
            <a:xfrm>
              <a:off x="8039100" y="1748909"/>
              <a:ext cx="168275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61"/>
            <p:cNvSpPr>
              <a:spLocks noChangeShapeType="1"/>
            </p:cNvSpPr>
            <p:nvPr/>
          </p:nvSpPr>
          <p:spPr bwMode="auto">
            <a:xfrm>
              <a:off x="7107237" y="1556028"/>
              <a:ext cx="0" cy="43497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62"/>
            <p:cNvSpPr>
              <a:spLocks noChangeShapeType="1"/>
            </p:cNvSpPr>
            <p:nvPr/>
          </p:nvSpPr>
          <p:spPr bwMode="auto">
            <a:xfrm>
              <a:off x="6645280" y="1256784"/>
              <a:ext cx="27940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63"/>
            <p:cNvSpPr>
              <a:spLocks noChangeShapeType="1"/>
            </p:cNvSpPr>
            <p:nvPr/>
          </p:nvSpPr>
          <p:spPr bwMode="auto">
            <a:xfrm>
              <a:off x="6688138" y="1501259"/>
              <a:ext cx="223837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64"/>
            <p:cNvSpPr>
              <a:spLocks noChangeShapeType="1"/>
            </p:cNvSpPr>
            <p:nvPr/>
          </p:nvSpPr>
          <p:spPr bwMode="auto">
            <a:xfrm>
              <a:off x="6688138" y="1625084"/>
              <a:ext cx="27940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66"/>
            <p:cNvSpPr>
              <a:spLocks noChangeShapeType="1"/>
            </p:cNvSpPr>
            <p:nvPr/>
          </p:nvSpPr>
          <p:spPr bwMode="auto">
            <a:xfrm>
              <a:off x="6855627" y="1373981"/>
              <a:ext cx="0" cy="90646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68"/>
            <p:cNvSpPr>
              <a:spLocks noChangeShapeType="1"/>
            </p:cNvSpPr>
            <p:nvPr/>
          </p:nvSpPr>
          <p:spPr bwMode="auto">
            <a:xfrm>
              <a:off x="7204076" y="1925121"/>
              <a:ext cx="73660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674816" y="4022725"/>
              <a:ext cx="449384" cy="246221"/>
              <a:chOff x="2674816" y="4022725"/>
              <a:chExt cx="449384" cy="246221"/>
            </a:xfrm>
          </p:grpSpPr>
          <p:sp>
            <p:nvSpPr>
              <p:cNvPr id="75" name="Freeform 73"/>
              <p:cNvSpPr>
                <a:spLocks/>
              </p:cNvSpPr>
              <p:nvPr/>
            </p:nvSpPr>
            <p:spPr bwMode="auto">
              <a:xfrm>
                <a:off x="2716090" y="4029075"/>
                <a:ext cx="373063" cy="238125"/>
              </a:xfrm>
              <a:custGeom>
                <a:avLst/>
                <a:gdLst>
                  <a:gd name="T0" fmla="*/ 127 w 733"/>
                  <a:gd name="T1" fmla="*/ 0 h 492"/>
                  <a:gd name="T2" fmla="*/ 606 w 733"/>
                  <a:gd name="T3" fmla="*/ 0 h 492"/>
                  <a:gd name="T4" fmla="*/ 636 w 733"/>
                  <a:gd name="T5" fmla="*/ 1 h 492"/>
                  <a:gd name="T6" fmla="*/ 648 w 733"/>
                  <a:gd name="T7" fmla="*/ 4 h 492"/>
                  <a:gd name="T8" fmla="*/ 661 w 733"/>
                  <a:gd name="T9" fmla="*/ 8 h 492"/>
                  <a:gd name="T10" fmla="*/ 682 w 733"/>
                  <a:gd name="T11" fmla="*/ 17 h 492"/>
                  <a:gd name="T12" fmla="*/ 692 w 733"/>
                  <a:gd name="T13" fmla="*/ 24 h 492"/>
                  <a:gd name="T14" fmla="*/ 702 w 733"/>
                  <a:gd name="T15" fmla="*/ 32 h 492"/>
                  <a:gd name="T16" fmla="*/ 708 w 733"/>
                  <a:gd name="T17" fmla="*/ 40 h 492"/>
                  <a:gd name="T18" fmla="*/ 714 w 733"/>
                  <a:gd name="T19" fmla="*/ 49 h 492"/>
                  <a:gd name="T20" fmla="*/ 725 w 733"/>
                  <a:gd name="T21" fmla="*/ 72 h 492"/>
                  <a:gd name="T22" fmla="*/ 728 w 733"/>
                  <a:gd name="T23" fmla="*/ 83 h 492"/>
                  <a:gd name="T24" fmla="*/ 731 w 733"/>
                  <a:gd name="T25" fmla="*/ 97 h 492"/>
                  <a:gd name="T26" fmla="*/ 733 w 733"/>
                  <a:gd name="T27" fmla="*/ 128 h 492"/>
                  <a:gd name="T28" fmla="*/ 733 w 733"/>
                  <a:gd name="T29" fmla="*/ 364 h 492"/>
                  <a:gd name="T30" fmla="*/ 732 w 733"/>
                  <a:gd name="T31" fmla="*/ 379 h 492"/>
                  <a:gd name="T32" fmla="*/ 731 w 733"/>
                  <a:gd name="T33" fmla="*/ 394 h 492"/>
                  <a:gd name="T34" fmla="*/ 728 w 733"/>
                  <a:gd name="T35" fmla="*/ 407 h 492"/>
                  <a:gd name="T36" fmla="*/ 725 w 733"/>
                  <a:gd name="T37" fmla="*/ 420 h 492"/>
                  <a:gd name="T38" fmla="*/ 720 w 733"/>
                  <a:gd name="T39" fmla="*/ 430 h 492"/>
                  <a:gd name="T40" fmla="*/ 714 w 733"/>
                  <a:gd name="T41" fmla="*/ 441 h 492"/>
                  <a:gd name="T42" fmla="*/ 708 w 733"/>
                  <a:gd name="T43" fmla="*/ 450 h 492"/>
                  <a:gd name="T44" fmla="*/ 702 w 733"/>
                  <a:gd name="T45" fmla="*/ 460 h 492"/>
                  <a:gd name="T46" fmla="*/ 692 w 733"/>
                  <a:gd name="T47" fmla="*/ 466 h 492"/>
                  <a:gd name="T48" fmla="*/ 682 w 733"/>
                  <a:gd name="T49" fmla="*/ 473 h 492"/>
                  <a:gd name="T50" fmla="*/ 672 w 733"/>
                  <a:gd name="T51" fmla="*/ 478 h 492"/>
                  <a:gd name="T52" fmla="*/ 661 w 733"/>
                  <a:gd name="T53" fmla="*/ 483 h 492"/>
                  <a:gd name="T54" fmla="*/ 648 w 733"/>
                  <a:gd name="T55" fmla="*/ 486 h 492"/>
                  <a:gd name="T56" fmla="*/ 636 w 733"/>
                  <a:gd name="T57" fmla="*/ 490 h 492"/>
                  <a:gd name="T58" fmla="*/ 621 w 733"/>
                  <a:gd name="T59" fmla="*/ 491 h 492"/>
                  <a:gd name="T60" fmla="*/ 606 w 733"/>
                  <a:gd name="T61" fmla="*/ 492 h 492"/>
                  <a:gd name="T62" fmla="*/ 127 w 733"/>
                  <a:gd name="T63" fmla="*/ 492 h 492"/>
                  <a:gd name="T64" fmla="*/ 97 w 733"/>
                  <a:gd name="T65" fmla="*/ 490 h 492"/>
                  <a:gd name="T66" fmla="*/ 83 w 733"/>
                  <a:gd name="T67" fmla="*/ 486 h 492"/>
                  <a:gd name="T68" fmla="*/ 71 w 733"/>
                  <a:gd name="T69" fmla="*/ 483 h 492"/>
                  <a:gd name="T70" fmla="*/ 49 w 733"/>
                  <a:gd name="T71" fmla="*/ 473 h 492"/>
                  <a:gd name="T72" fmla="*/ 39 w 733"/>
                  <a:gd name="T73" fmla="*/ 466 h 492"/>
                  <a:gd name="T74" fmla="*/ 32 w 733"/>
                  <a:gd name="T75" fmla="*/ 460 h 492"/>
                  <a:gd name="T76" fmla="*/ 23 w 733"/>
                  <a:gd name="T77" fmla="*/ 450 h 492"/>
                  <a:gd name="T78" fmla="*/ 17 w 733"/>
                  <a:gd name="T79" fmla="*/ 441 h 492"/>
                  <a:gd name="T80" fmla="*/ 8 w 733"/>
                  <a:gd name="T81" fmla="*/ 420 h 492"/>
                  <a:gd name="T82" fmla="*/ 3 w 733"/>
                  <a:gd name="T83" fmla="*/ 407 h 492"/>
                  <a:gd name="T84" fmla="*/ 1 w 733"/>
                  <a:gd name="T85" fmla="*/ 394 h 492"/>
                  <a:gd name="T86" fmla="*/ 0 w 733"/>
                  <a:gd name="T87" fmla="*/ 364 h 492"/>
                  <a:gd name="T88" fmla="*/ 0 w 733"/>
                  <a:gd name="T89" fmla="*/ 128 h 492"/>
                  <a:gd name="T90" fmla="*/ 1 w 733"/>
                  <a:gd name="T91" fmla="*/ 97 h 492"/>
                  <a:gd name="T92" fmla="*/ 3 w 733"/>
                  <a:gd name="T93" fmla="*/ 83 h 492"/>
                  <a:gd name="T94" fmla="*/ 8 w 733"/>
                  <a:gd name="T95" fmla="*/ 72 h 492"/>
                  <a:gd name="T96" fmla="*/ 17 w 733"/>
                  <a:gd name="T97" fmla="*/ 49 h 492"/>
                  <a:gd name="T98" fmla="*/ 23 w 733"/>
                  <a:gd name="T99" fmla="*/ 40 h 492"/>
                  <a:gd name="T100" fmla="*/ 32 w 733"/>
                  <a:gd name="T101" fmla="*/ 32 h 492"/>
                  <a:gd name="T102" fmla="*/ 39 w 733"/>
                  <a:gd name="T103" fmla="*/ 24 h 492"/>
                  <a:gd name="T104" fmla="*/ 49 w 733"/>
                  <a:gd name="T105" fmla="*/ 17 h 492"/>
                  <a:gd name="T106" fmla="*/ 71 w 733"/>
                  <a:gd name="T107" fmla="*/ 8 h 492"/>
                  <a:gd name="T108" fmla="*/ 83 w 733"/>
                  <a:gd name="T109" fmla="*/ 4 h 492"/>
                  <a:gd name="T110" fmla="*/ 97 w 733"/>
                  <a:gd name="T111" fmla="*/ 1 h 492"/>
                  <a:gd name="T112" fmla="*/ 127 w 733"/>
                  <a:gd name="T113" fmla="*/ 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3" h="492">
                    <a:moveTo>
                      <a:pt x="127" y="0"/>
                    </a:moveTo>
                    <a:lnTo>
                      <a:pt x="606" y="0"/>
                    </a:lnTo>
                    <a:lnTo>
                      <a:pt x="636" y="1"/>
                    </a:lnTo>
                    <a:lnTo>
                      <a:pt x="648" y="4"/>
                    </a:lnTo>
                    <a:lnTo>
                      <a:pt x="661" y="8"/>
                    </a:lnTo>
                    <a:lnTo>
                      <a:pt x="682" y="17"/>
                    </a:lnTo>
                    <a:lnTo>
                      <a:pt x="692" y="24"/>
                    </a:lnTo>
                    <a:lnTo>
                      <a:pt x="702" y="32"/>
                    </a:lnTo>
                    <a:lnTo>
                      <a:pt x="708" y="40"/>
                    </a:lnTo>
                    <a:lnTo>
                      <a:pt x="714" y="49"/>
                    </a:lnTo>
                    <a:lnTo>
                      <a:pt x="725" y="72"/>
                    </a:lnTo>
                    <a:lnTo>
                      <a:pt x="728" y="83"/>
                    </a:lnTo>
                    <a:lnTo>
                      <a:pt x="731" y="97"/>
                    </a:lnTo>
                    <a:lnTo>
                      <a:pt x="733" y="128"/>
                    </a:lnTo>
                    <a:lnTo>
                      <a:pt x="733" y="364"/>
                    </a:lnTo>
                    <a:lnTo>
                      <a:pt x="732" y="379"/>
                    </a:lnTo>
                    <a:lnTo>
                      <a:pt x="731" y="394"/>
                    </a:lnTo>
                    <a:lnTo>
                      <a:pt x="728" y="407"/>
                    </a:lnTo>
                    <a:lnTo>
                      <a:pt x="725" y="420"/>
                    </a:lnTo>
                    <a:lnTo>
                      <a:pt x="720" y="430"/>
                    </a:lnTo>
                    <a:lnTo>
                      <a:pt x="714" y="441"/>
                    </a:lnTo>
                    <a:lnTo>
                      <a:pt x="708" y="450"/>
                    </a:lnTo>
                    <a:lnTo>
                      <a:pt x="702" y="460"/>
                    </a:lnTo>
                    <a:lnTo>
                      <a:pt x="692" y="466"/>
                    </a:lnTo>
                    <a:lnTo>
                      <a:pt x="682" y="473"/>
                    </a:lnTo>
                    <a:lnTo>
                      <a:pt x="672" y="478"/>
                    </a:lnTo>
                    <a:lnTo>
                      <a:pt x="661" y="483"/>
                    </a:lnTo>
                    <a:lnTo>
                      <a:pt x="648" y="486"/>
                    </a:lnTo>
                    <a:lnTo>
                      <a:pt x="636" y="490"/>
                    </a:lnTo>
                    <a:lnTo>
                      <a:pt x="621" y="491"/>
                    </a:lnTo>
                    <a:lnTo>
                      <a:pt x="606" y="492"/>
                    </a:lnTo>
                    <a:lnTo>
                      <a:pt x="127" y="492"/>
                    </a:lnTo>
                    <a:lnTo>
                      <a:pt x="97" y="490"/>
                    </a:lnTo>
                    <a:lnTo>
                      <a:pt x="83" y="486"/>
                    </a:lnTo>
                    <a:lnTo>
                      <a:pt x="71" y="483"/>
                    </a:lnTo>
                    <a:lnTo>
                      <a:pt x="49" y="473"/>
                    </a:lnTo>
                    <a:lnTo>
                      <a:pt x="39" y="466"/>
                    </a:lnTo>
                    <a:lnTo>
                      <a:pt x="32" y="460"/>
                    </a:lnTo>
                    <a:lnTo>
                      <a:pt x="23" y="450"/>
                    </a:lnTo>
                    <a:lnTo>
                      <a:pt x="17" y="441"/>
                    </a:lnTo>
                    <a:lnTo>
                      <a:pt x="8" y="420"/>
                    </a:lnTo>
                    <a:lnTo>
                      <a:pt x="3" y="407"/>
                    </a:lnTo>
                    <a:lnTo>
                      <a:pt x="1" y="394"/>
                    </a:lnTo>
                    <a:lnTo>
                      <a:pt x="0" y="364"/>
                    </a:lnTo>
                    <a:lnTo>
                      <a:pt x="0" y="128"/>
                    </a:lnTo>
                    <a:lnTo>
                      <a:pt x="1" y="97"/>
                    </a:lnTo>
                    <a:lnTo>
                      <a:pt x="3" y="83"/>
                    </a:lnTo>
                    <a:lnTo>
                      <a:pt x="8" y="72"/>
                    </a:lnTo>
                    <a:lnTo>
                      <a:pt x="17" y="49"/>
                    </a:lnTo>
                    <a:lnTo>
                      <a:pt x="23" y="40"/>
                    </a:lnTo>
                    <a:lnTo>
                      <a:pt x="32" y="32"/>
                    </a:lnTo>
                    <a:lnTo>
                      <a:pt x="39" y="24"/>
                    </a:lnTo>
                    <a:lnTo>
                      <a:pt x="49" y="17"/>
                    </a:lnTo>
                    <a:lnTo>
                      <a:pt x="71" y="8"/>
                    </a:lnTo>
                    <a:lnTo>
                      <a:pt x="83" y="4"/>
                    </a:lnTo>
                    <a:lnTo>
                      <a:pt x="97" y="1"/>
                    </a:lnTo>
                    <a:lnTo>
                      <a:pt x="127" y="0"/>
                    </a:lnTo>
                  </a:path>
                </a:pathLst>
              </a:custGeom>
              <a:solidFill>
                <a:srgbClr val="CC0000"/>
              </a:solidFill>
              <a:ln w="22225">
                <a:solidFill>
                  <a:srgbClr val="B63C1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Text Box 74"/>
              <p:cNvSpPr txBox="1">
                <a:spLocks noChangeArrowheads="1"/>
              </p:cNvSpPr>
              <p:nvPr/>
            </p:nvSpPr>
            <p:spPr bwMode="auto">
              <a:xfrm>
                <a:off x="2674816" y="4022725"/>
                <a:ext cx="449384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buClrTx/>
                  <a:buFontTx/>
                  <a:buNone/>
                </a:pPr>
                <a:r>
                  <a:rPr lang="en-US" sz="1000" b="1" dirty="0">
                    <a:solidFill>
                      <a:schemeClr val="bg1"/>
                    </a:solidFill>
                    <a:latin typeface="Verdana" pitchFamily="34" charset="0"/>
                  </a:rPr>
                  <a:t>API</a:t>
                </a:r>
              </a:p>
            </p:txBody>
          </p:sp>
        </p:grpSp>
        <p:sp>
          <p:nvSpPr>
            <p:cNvPr id="50" name="Line 77"/>
            <p:cNvSpPr>
              <a:spLocks noChangeShapeType="1"/>
            </p:cNvSpPr>
            <p:nvPr/>
          </p:nvSpPr>
          <p:spPr bwMode="auto">
            <a:xfrm flipH="1">
              <a:off x="1066799" y="2464871"/>
              <a:ext cx="1057275" cy="0"/>
            </a:xfrm>
            <a:prstGeom prst="line">
              <a:avLst/>
            </a:prstGeom>
            <a:ln w="12700">
              <a:solidFill>
                <a:srgbClr val="0000FF"/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05921" y="2669521"/>
              <a:ext cx="5439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Client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53" name="Picture 2" descr="C:\Documents and Settings\patils1\Desktop\Centera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73" t="2561" r="11564" b="3968"/>
            <a:stretch/>
          </p:blipFill>
          <p:spPr bwMode="auto">
            <a:xfrm>
              <a:off x="4343400" y="903514"/>
              <a:ext cx="885818" cy="2754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76577" y="2020275"/>
              <a:ext cx="636386" cy="636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5" name="Rectangle 11"/>
            <p:cNvSpPr>
              <a:spLocks noChangeArrowheads="1"/>
            </p:cNvSpPr>
            <p:nvPr/>
          </p:nvSpPr>
          <p:spPr bwMode="auto">
            <a:xfrm>
              <a:off x="8174038" y="1004371"/>
              <a:ext cx="279400" cy="63500"/>
            </a:xfrm>
            <a:prstGeom prst="rect">
              <a:avLst/>
            </a:prstGeom>
            <a:gradFill rotWithShape="1">
              <a:gsLst>
                <a:gs pos="0">
                  <a:srgbClr val="005596"/>
                </a:gs>
                <a:gs pos="100000">
                  <a:srgbClr val="00559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5596"/>
              </a:extrusionClr>
            </a:sp3d>
            <a:extLst>
              <a:ext uri="{91240B29-F687-4F45-9708-019B960494DF}">
                <a14:hiddenLine xmlns:a14="http://schemas.microsoft.com/office/drawing/2010/main" w="9525" algn="ctr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>
              <a:flatTx/>
            </a:bodyPr>
            <a:lstStyle/>
            <a:p>
              <a:endParaRPr lang="en-US"/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8174038" y="1128196"/>
              <a:ext cx="279400" cy="61913"/>
            </a:xfrm>
            <a:prstGeom prst="rect">
              <a:avLst/>
            </a:prstGeom>
            <a:gradFill rotWithShape="1">
              <a:gsLst>
                <a:gs pos="0">
                  <a:srgbClr val="005596"/>
                </a:gs>
                <a:gs pos="100000">
                  <a:srgbClr val="00559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5596"/>
              </a:extrusionClr>
            </a:sp3d>
            <a:extLst>
              <a:ext uri="{91240B29-F687-4F45-9708-019B960494DF}">
                <a14:hiddenLine xmlns:a14="http://schemas.microsoft.com/office/drawing/2010/main" w="9525" algn="ctr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>
              <a:flatTx/>
            </a:bodyPr>
            <a:lstStyle/>
            <a:p>
              <a:endParaRPr lang="en-US"/>
            </a:p>
          </p:txBody>
        </p:sp>
        <p:sp>
          <p:nvSpPr>
            <p:cNvPr id="57" name="Rectangle 13"/>
            <p:cNvSpPr>
              <a:spLocks noChangeArrowheads="1"/>
            </p:cNvSpPr>
            <p:nvPr/>
          </p:nvSpPr>
          <p:spPr bwMode="auto">
            <a:xfrm>
              <a:off x="8174038" y="1252021"/>
              <a:ext cx="279400" cy="61913"/>
            </a:xfrm>
            <a:prstGeom prst="rect">
              <a:avLst/>
            </a:prstGeom>
            <a:gradFill rotWithShape="1">
              <a:gsLst>
                <a:gs pos="0">
                  <a:srgbClr val="005596"/>
                </a:gs>
                <a:gs pos="100000">
                  <a:srgbClr val="00559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5596"/>
              </a:extrusionClr>
            </a:sp3d>
            <a:extLst>
              <a:ext uri="{91240B29-F687-4F45-9708-019B960494DF}">
                <a14:hiddenLine xmlns:a14="http://schemas.microsoft.com/office/drawing/2010/main" w="9525" algn="ctr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>
              <a:flatTx/>
            </a:bodyPr>
            <a:lstStyle/>
            <a:p>
              <a:endParaRPr lang="en-US"/>
            </a:p>
          </p:txBody>
        </p:sp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8174038" y="1377434"/>
              <a:ext cx="279400" cy="61912"/>
            </a:xfrm>
            <a:prstGeom prst="rect">
              <a:avLst/>
            </a:prstGeom>
            <a:gradFill rotWithShape="1">
              <a:gsLst>
                <a:gs pos="0">
                  <a:srgbClr val="005596"/>
                </a:gs>
                <a:gs pos="100000">
                  <a:srgbClr val="00559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5596"/>
              </a:extrusionClr>
            </a:sp3d>
            <a:extLst>
              <a:ext uri="{91240B29-F687-4F45-9708-019B960494DF}">
                <a14:hiddenLine xmlns:a14="http://schemas.microsoft.com/office/drawing/2010/main" w="9525" algn="ctr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>
              <a:flatTx/>
            </a:bodyPr>
            <a:lstStyle/>
            <a:p>
              <a:endParaRPr lang="en-US"/>
            </a:p>
          </p:txBody>
        </p:sp>
        <p:sp>
          <p:nvSpPr>
            <p:cNvPr id="59" name="Rectangle 15"/>
            <p:cNvSpPr>
              <a:spLocks noChangeArrowheads="1"/>
            </p:cNvSpPr>
            <p:nvPr/>
          </p:nvSpPr>
          <p:spPr bwMode="auto">
            <a:xfrm>
              <a:off x="8174038" y="1501259"/>
              <a:ext cx="279400" cy="61912"/>
            </a:xfrm>
            <a:prstGeom prst="rect">
              <a:avLst/>
            </a:prstGeom>
            <a:gradFill rotWithShape="1">
              <a:gsLst>
                <a:gs pos="0">
                  <a:srgbClr val="005596"/>
                </a:gs>
                <a:gs pos="100000">
                  <a:srgbClr val="00559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5596"/>
              </a:extrusionClr>
            </a:sp3d>
            <a:extLst>
              <a:ext uri="{91240B29-F687-4F45-9708-019B960494DF}">
                <a14:hiddenLine xmlns:a14="http://schemas.microsoft.com/office/drawing/2010/main" w="9525" algn="ctr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>
              <a:flatTx/>
            </a:bodyPr>
            <a:lstStyle/>
            <a:p>
              <a:endParaRPr lang="en-US"/>
            </a:p>
          </p:txBody>
        </p:sp>
        <p:sp>
          <p:nvSpPr>
            <p:cNvPr id="60" name="Rectangle 16"/>
            <p:cNvSpPr>
              <a:spLocks noChangeArrowheads="1"/>
            </p:cNvSpPr>
            <p:nvPr/>
          </p:nvSpPr>
          <p:spPr bwMode="auto">
            <a:xfrm>
              <a:off x="8174038" y="1625084"/>
              <a:ext cx="279400" cy="61912"/>
            </a:xfrm>
            <a:prstGeom prst="rect">
              <a:avLst/>
            </a:prstGeom>
            <a:gradFill rotWithShape="1">
              <a:gsLst>
                <a:gs pos="0">
                  <a:srgbClr val="005596"/>
                </a:gs>
                <a:gs pos="100000">
                  <a:srgbClr val="00559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5596"/>
              </a:extrusionClr>
            </a:sp3d>
            <a:extLst>
              <a:ext uri="{91240B29-F687-4F45-9708-019B960494DF}">
                <a14:hiddenLine xmlns:a14="http://schemas.microsoft.com/office/drawing/2010/main" w="9525" algn="ctr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>
              <a:flatTx/>
            </a:bodyPr>
            <a:lstStyle/>
            <a:p>
              <a:endParaRPr lang="en-US"/>
            </a:p>
          </p:txBody>
        </p:sp>
        <p:sp>
          <p:nvSpPr>
            <p:cNvPr id="61" name="Rectangle 17"/>
            <p:cNvSpPr>
              <a:spLocks noChangeArrowheads="1"/>
            </p:cNvSpPr>
            <p:nvPr/>
          </p:nvSpPr>
          <p:spPr bwMode="auto">
            <a:xfrm>
              <a:off x="8174038" y="1748909"/>
              <a:ext cx="279400" cy="61912"/>
            </a:xfrm>
            <a:prstGeom prst="rect">
              <a:avLst/>
            </a:prstGeom>
            <a:gradFill rotWithShape="1">
              <a:gsLst>
                <a:gs pos="0">
                  <a:srgbClr val="005596"/>
                </a:gs>
                <a:gs pos="100000">
                  <a:srgbClr val="00559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5596"/>
              </a:extrusionClr>
            </a:sp3d>
            <a:extLst>
              <a:ext uri="{91240B29-F687-4F45-9708-019B960494DF}">
                <a14:hiddenLine xmlns:a14="http://schemas.microsoft.com/office/drawing/2010/main" w="9525" algn="ctr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>
              <a:flatTx/>
            </a:bodyPr>
            <a:lstStyle/>
            <a:p>
              <a:endParaRPr lang="en-US"/>
            </a:p>
          </p:txBody>
        </p:sp>
        <p:sp>
          <p:nvSpPr>
            <p:cNvPr id="62" name="Rectangle 49"/>
            <p:cNvSpPr>
              <a:spLocks noChangeArrowheads="1"/>
            </p:cNvSpPr>
            <p:nvPr/>
          </p:nvSpPr>
          <p:spPr bwMode="auto">
            <a:xfrm>
              <a:off x="6408738" y="1252021"/>
              <a:ext cx="279400" cy="61913"/>
            </a:xfrm>
            <a:prstGeom prst="rect">
              <a:avLst/>
            </a:prstGeom>
            <a:gradFill rotWithShape="1">
              <a:gsLst>
                <a:gs pos="0">
                  <a:srgbClr val="005596"/>
                </a:gs>
                <a:gs pos="100000">
                  <a:srgbClr val="00559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5596"/>
              </a:extrusionClr>
            </a:sp3d>
            <a:extLst>
              <a:ext uri="{91240B29-F687-4F45-9708-019B960494DF}">
                <a14:hiddenLine xmlns:a14="http://schemas.microsoft.com/office/drawing/2010/main" w="9525" algn="ctr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>
              <a:flatTx/>
            </a:bodyPr>
            <a:lstStyle/>
            <a:p>
              <a:endParaRPr lang="en-US"/>
            </a:p>
          </p:txBody>
        </p:sp>
        <p:sp>
          <p:nvSpPr>
            <p:cNvPr id="63" name="Rectangle 50"/>
            <p:cNvSpPr>
              <a:spLocks noChangeArrowheads="1"/>
            </p:cNvSpPr>
            <p:nvPr/>
          </p:nvSpPr>
          <p:spPr bwMode="auto">
            <a:xfrm>
              <a:off x="6408738" y="1377434"/>
              <a:ext cx="279400" cy="61912"/>
            </a:xfrm>
            <a:prstGeom prst="rect">
              <a:avLst/>
            </a:prstGeom>
            <a:gradFill rotWithShape="1">
              <a:gsLst>
                <a:gs pos="0">
                  <a:srgbClr val="005596"/>
                </a:gs>
                <a:gs pos="100000">
                  <a:srgbClr val="00559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5596"/>
              </a:extrusionClr>
            </a:sp3d>
            <a:extLst>
              <a:ext uri="{91240B29-F687-4F45-9708-019B960494DF}">
                <a14:hiddenLine xmlns:a14="http://schemas.microsoft.com/office/drawing/2010/main" w="9525" algn="ctr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>
              <a:flatTx/>
            </a:bodyPr>
            <a:lstStyle/>
            <a:p>
              <a:endParaRPr lang="en-US"/>
            </a:p>
          </p:txBody>
        </p:sp>
        <p:sp>
          <p:nvSpPr>
            <p:cNvPr id="64" name="Rectangle 51"/>
            <p:cNvSpPr>
              <a:spLocks noChangeArrowheads="1"/>
            </p:cNvSpPr>
            <p:nvPr/>
          </p:nvSpPr>
          <p:spPr bwMode="auto">
            <a:xfrm>
              <a:off x="6408738" y="1501259"/>
              <a:ext cx="279400" cy="61912"/>
            </a:xfrm>
            <a:prstGeom prst="rect">
              <a:avLst/>
            </a:prstGeom>
            <a:gradFill rotWithShape="1">
              <a:gsLst>
                <a:gs pos="0">
                  <a:srgbClr val="005596"/>
                </a:gs>
                <a:gs pos="100000">
                  <a:srgbClr val="00559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5596"/>
              </a:extrusionClr>
            </a:sp3d>
            <a:extLst>
              <a:ext uri="{91240B29-F687-4F45-9708-019B960494DF}">
                <a14:hiddenLine xmlns:a14="http://schemas.microsoft.com/office/drawing/2010/main" w="9525" algn="ctr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>
              <a:flatTx/>
            </a:bodyPr>
            <a:lstStyle/>
            <a:p>
              <a:endParaRPr lang="en-US"/>
            </a:p>
          </p:txBody>
        </p:sp>
        <p:sp>
          <p:nvSpPr>
            <p:cNvPr id="65" name="Rectangle 52"/>
            <p:cNvSpPr>
              <a:spLocks noChangeArrowheads="1"/>
            </p:cNvSpPr>
            <p:nvPr/>
          </p:nvSpPr>
          <p:spPr bwMode="auto">
            <a:xfrm>
              <a:off x="6408738" y="1625084"/>
              <a:ext cx="279400" cy="61912"/>
            </a:xfrm>
            <a:prstGeom prst="rect">
              <a:avLst/>
            </a:prstGeom>
            <a:gradFill rotWithShape="1">
              <a:gsLst>
                <a:gs pos="0">
                  <a:srgbClr val="005596"/>
                </a:gs>
                <a:gs pos="100000">
                  <a:srgbClr val="00559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5596"/>
              </a:extrusionClr>
            </a:sp3d>
            <a:extLst>
              <a:ext uri="{91240B29-F687-4F45-9708-019B960494DF}">
                <a14:hiddenLine xmlns:a14="http://schemas.microsoft.com/office/drawing/2010/main" w="9525" algn="ctr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>
              <a:flatTx/>
            </a:bodyPr>
            <a:lstStyle/>
            <a:p>
              <a:endParaRPr lang="en-US"/>
            </a:p>
          </p:txBody>
        </p:sp>
        <p:sp>
          <p:nvSpPr>
            <p:cNvPr id="66" name="Line 18"/>
            <p:cNvSpPr>
              <a:spLocks noChangeShapeType="1"/>
            </p:cNvSpPr>
            <p:nvPr/>
          </p:nvSpPr>
          <p:spPr bwMode="auto">
            <a:xfrm>
              <a:off x="7936705" y="999609"/>
              <a:ext cx="0" cy="92710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61"/>
            <p:cNvSpPr>
              <a:spLocks noChangeShapeType="1"/>
            </p:cNvSpPr>
            <p:nvPr/>
          </p:nvSpPr>
          <p:spPr bwMode="auto">
            <a:xfrm>
              <a:off x="7207255" y="1493843"/>
              <a:ext cx="0" cy="43497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68"/>
            <p:cNvSpPr>
              <a:spLocks noChangeShapeType="1"/>
            </p:cNvSpPr>
            <p:nvPr/>
          </p:nvSpPr>
          <p:spPr bwMode="auto">
            <a:xfrm>
              <a:off x="7102808" y="1988343"/>
              <a:ext cx="938674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5"/>
            <p:cNvSpPr>
              <a:spLocks noChangeShapeType="1"/>
            </p:cNvSpPr>
            <p:nvPr/>
          </p:nvSpPr>
          <p:spPr bwMode="auto">
            <a:xfrm flipV="1">
              <a:off x="6962776" y="1527605"/>
              <a:ext cx="0" cy="9971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2122487" y="2206404"/>
              <a:ext cx="914400" cy="593066"/>
              <a:chOff x="5474880" y="2529884"/>
              <a:chExt cx="914400" cy="593066"/>
            </a:xfrm>
          </p:grpSpPr>
          <p:pic>
            <p:nvPicPr>
              <p:cNvPr id="73" name="Picture 16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474880" y="2529884"/>
                <a:ext cx="914400" cy="593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74" name="Text Box 30"/>
              <p:cNvSpPr txBox="1">
                <a:spLocks noChangeArrowheads="1"/>
              </p:cNvSpPr>
              <p:nvPr/>
            </p:nvSpPr>
            <p:spPr bwMode="auto">
              <a:xfrm>
                <a:off x="5560405" y="2619005"/>
                <a:ext cx="743351" cy="415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50" b="1" dirty="0" smtClean="0">
                    <a:latin typeface="Calibri" pitchFamily="34" charset="0"/>
                  </a:rPr>
                  <a:t>External LAN</a:t>
                </a:r>
                <a:endParaRPr lang="en-US" sz="1050" b="1" dirty="0">
                  <a:latin typeface="Calibri" pitchFamily="34" charset="0"/>
                </a:endParaRPr>
              </a:p>
            </p:txBody>
          </p:sp>
        </p:grpSp>
        <p:sp>
          <p:nvSpPr>
            <p:cNvPr id="71" name="Line 65"/>
            <p:cNvSpPr>
              <a:spLocks noChangeShapeType="1"/>
            </p:cNvSpPr>
            <p:nvPr/>
          </p:nvSpPr>
          <p:spPr bwMode="auto">
            <a:xfrm flipV="1">
              <a:off x="6919914" y="1260828"/>
              <a:ext cx="0" cy="19431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847313" y="1327723"/>
              <a:ext cx="575410" cy="237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92640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EMC VNX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304800" y="914400"/>
            <a:ext cx="8458200" cy="5181600"/>
          </a:xfrm>
          <a:prstGeom prst="rect">
            <a:avLst/>
          </a:prstGeom>
        </p:spPr>
        <p:txBody>
          <a:bodyPr/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defRPr sz="24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682625" indent="-341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425"/>
              </a:buClr>
              <a:buSzPct val="90000"/>
              <a:buFont typeface="Webdings" pitchFamily="18" charset="2"/>
              <a:buChar char="4"/>
              <a:defRPr sz="22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3381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5761B"/>
              </a:buClr>
              <a:buSzPct val="90000"/>
              <a:buFont typeface="Webdings" pitchFamily="18" charset="2"/>
              <a:buChar char="8"/>
              <a:defRPr sz="20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 marL="1487488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110000"/>
              <a:buFont typeface="Arial" charset="0"/>
              <a:buChar char="•"/>
              <a:defRPr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Unified storage platform that consolidates block, file, and object accesses in one solution</a:t>
            </a:r>
          </a:p>
          <a:p>
            <a:pPr lvl="1"/>
            <a:r>
              <a:rPr lang="en-US" dirty="0" smtClean="0"/>
              <a:t>Supports block access via storage processors </a:t>
            </a:r>
          </a:p>
          <a:p>
            <a:pPr lvl="1"/>
            <a:r>
              <a:rPr lang="en-US" dirty="0" smtClean="0"/>
              <a:t>File access via X-Blade</a:t>
            </a:r>
          </a:p>
          <a:p>
            <a:pPr lvl="1"/>
            <a:r>
              <a:rPr lang="en-US" dirty="0" smtClean="0"/>
              <a:t>Object access via EMC </a:t>
            </a:r>
            <a:r>
              <a:rPr lang="en-US" dirty="0" err="1" smtClean="0"/>
              <a:t>Atmos</a:t>
            </a:r>
            <a:r>
              <a:rPr lang="en-US" dirty="0" smtClean="0"/>
              <a:t> VE</a:t>
            </a:r>
          </a:p>
          <a:p>
            <a:r>
              <a:rPr lang="en-US" dirty="0" smtClean="0"/>
              <a:t>Components of VNX are:</a:t>
            </a:r>
          </a:p>
          <a:p>
            <a:pPr lvl="1"/>
            <a:r>
              <a:rPr lang="en-US" dirty="0" smtClean="0"/>
              <a:t>Storage processor</a:t>
            </a:r>
          </a:p>
          <a:p>
            <a:pPr lvl="1"/>
            <a:r>
              <a:rPr lang="en-US" dirty="0" smtClean="0"/>
              <a:t>X-Blade</a:t>
            </a:r>
          </a:p>
          <a:p>
            <a:pPr lvl="1"/>
            <a:r>
              <a:rPr lang="en-US" dirty="0" smtClean="0"/>
              <a:t>Control station</a:t>
            </a:r>
          </a:p>
          <a:p>
            <a:pPr lvl="1"/>
            <a:r>
              <a:rPr lang="en-US" dirty="0" smtClean="0"/>
              <a:t>Disk-array enclosures</a:t>
            </a:r>
          </a:p>
          <a:p>
            <a:pPr lvl="1"/>
            <a:r>
              <a:rPr lang="en-US" dirty="0" smtClean="0"/>
              <a:t>Standby power supply</a:t>
            </a:r>
          </a:p>
          <a:p>
            <a:pPr lvl="1"/>
            <a:endParaRPr lang="en-US" dirty="0"/>
          </a:p>
        </p:txBody>
      </p:sp>
      <p:pic>
        <p:nvPicPr>
          <p:cNvPr id="8" name="Picture 2" descr="C:\Documents and Settings\patils1\Local Settings\Temp\Fig8-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019" y="2400300"/>
            <a:ext cx="2291781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40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>
                <a:cs typeface="Calibri" pitchFamily="34" charset="0"/>
              </a:rPr>
              <a:t>Hierarchical file system organizes data in the form of files and </a:t>
            </a:r>
            <a:r>
              <a:rPr lang="en-US" sz="2000" dirty="0" smtClean="0">
                <a:cs typeface="Calibri" pitchFamily="34" charset="0"/>
              </a:rPr>
              <a:t>directories</a:t>
            </a:r>
            <a:endParaRPr lang="en-PH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File System Vs. Flat Address Space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37885" y="1040094"/>
            <a:ext cx="4016516" cy="4599845"/>
            <a:chOff x="9312663" y="363081"/>
            <a:chExt cx="2193537" cy="2856963"/>
          </a:xfrm>
        </p:grpSpPr>
        <p:grpSp>
          <p:nvGrpSpPr>
            <p:cNvPr id="10" name="Group 9"/>
            <p:cNvGrpSpPr/>
            <p:nvPr/>
          </p:nvGrpSpPr>
          <p:grpSpPr>
            <a:xfrm>
              <a:off x="9312663" y="609600"/>
              <a:ext cx="2193537" cy="2438400"/>
              <a:chOff x="9312663" y="609600"/>
              <a:chExt cx="2193537" cy="24384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9677400" y="1600200"/>
                <a:ext cx="1447800" cy="1447800"/>
                <a:chOff x="9677400" y="1600200"/>
                <a:chExt cx="1447800" cy="1447800"/>
              </a:xfrm>
            </p:grpSpPr>
            <p:pic>
              <p:nvPicPr>
                <p:cNvPr id="48" name="Picture 41" descr="disk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77400" y="1600200"/>
                  <a:ext cx="1447800" cy="1447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9" name="Freeform 10"/>
                <p:cNvSpPr>
                  <a:spLocks/>
                </p:cNvSpPr>
                <p:nvPr/>
              </p:nvSpPr>
              <p:spPr bwMode="auto">
                <a:xfrm>
                  <a:off x="9824225" y="2388930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0" name="Freeform 10"/>
                <p:cNvSpPr>
                  <a:spLocks/>
                </p:cNvSpPr>
                <p:nvPr/>
              </p:nvSpPr>
              <p:spPr bwMode="auto">
                <a:xfrm>
                  <a:off x="10275849" y="2115910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1" name="Freeform 10"/>
                <p:cNvSpPr>
                  <a:spLocks/>
                </p:cNvSpPr>
                <p:nvPr/>
              </p:nvSpPr>
              <p:spPr bwMode="auto">
                <a:xfrm>
                  <a:off x="10123449" y="2388930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2" name="Freeform 10"/>
                <p:cNvSpPr>
                  <a:spLocks/>
                </p:cNvSpPr>
                <p:nvPr/>
              </p:nvSpPr>
              <p:spPr bwMode="auto">
                <a:xfrm>
                  <a:off x="9976625" y="2115910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3" name="Freeform 10"/>
                <p:cNvSpPr>
                  <a:spLocks/>
                </p:cNvSpPr>
                <p:nvPr/>
              </p:nvSpPr>
              <p:spPr bwMode="auto">
                <a:xfrm>
                  <a:off x="10422673" y="2388930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4" name="Freeform 10"/>
                <p:cNvSpPr>
                  <a:spLocks/>
                </p:cNvSpPr>
                <p:nvPr/>
              </p:nvSpPr>
              <p:spPr bwMode="auto">
                <a:xfrm>
                  <a:off x="10874298" y="2115910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5" name="Freeform 10"/>
                <p:cNvSpPr>
                  <a:spLocks/>
                </p:cNvSpPr>
                <p:nvPr/>
              </p:nvSpPr>
              <p:spPr bwMode="auto">
                <a:xfrm>
                  <a:off x="10721898" y="2388930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6" name="Freeform 10"/>
                <p:cNvSpPr>
                  <a:spLocks/>
                </p:cNvSpPr>
                <p:nvPr/>
              </p:nvSpPr>
              <p:spPr bwMode="auto">
                <a:xfrm>
                  <a:off x="10575073" y="2115910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7" name="Freeform 10"/>
                <p:cNvSpPr>
                  <a:spLocks/>
                </p:cNvSpPr>
                <p:nvPr/>
              </p:nvSpPr>
              <p:spPr bwMode="auto">
                <a:xfrm>
                  <a:off x="9807498" y="1831701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8" name="Freeform 10"/>
                <p:cNvSpPr>
                  <a:spLocks/>
                </p:cNvSpPr>
                <p:nvPr/>
              </p:nvSpPr>
              <p:spPr bwMode="auto">
                <a:xfrm>
                  <a:off x="10259122" y="2651091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9" name="Freeform 10"/>
                <p:cNvSpPr>
                  <a:spLocks/>
                </p:cNvSpPr>
                <p:nvPr/>
              </p:nvSpPr>
              <p:spPr bwMode="auto">
                <a:xfrm>
                  <a:off x="10106722" y="1831701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0" name="Freeform 10"/>
                <p:cNvSpPr>
                  <a:spLocks/>
                </p:cNvSpPr>
                <p:nvPr/>
              </p:nvSpPr>
              <p:spPr bwMode="auto">
                <a:xfrm>
                  <a:off x="9959898" y="2651091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1" name="Freeform 10"/>
                <p:cNvSpPr>
                  <a:spLocks/>
                </p:cNvSpPr>
                <p:nvPr/>
              </p:nvSpPr>
              <p:spPr bwMode="auto">
                <a:xfrm>
                  <a:off x="10405946" y="1831701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2" name="Freeform 10"/>
                <p:cNvSpPr>
                  <a:spLocks/>
                </p:cNvSpPr>
                <p:nvPr/>
              </p:nvSpPr>
              <p:spPr bwMode="auto">
                <a:xfrm>
                  <a:off x="10857571" y="2651091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3" name="Freeform 10"/>
                <p:cNvSpPr>
                  <a:spLocks/>
                </p:cNvSpPr>
                <p:nvPr/>
              </p:nvSpPr>
              <p:spPr bwMode="auto">
                <a:xfrm>
                  <a:off x="10705171" y="1831701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4" name="Freeform 10"/>
                <p:cNvSpPr>
                  <a:spLocks/>
                </p:cNvSpPr>
                <p:nvPr/>
              </p:nvSpPr>
              <p:spPr bwMode="auto">
                <a:xfrm>
                  <a:off x="10558346" y="2651091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10265162" y="60960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9862325" y="92202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668000" y="92202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0264140" y="91440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9312663" y="128016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9753600" y="128016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9533131" y="128016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0134600" y="129540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0575537" y="129540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0355068" y="129540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0989063" y="129540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1430000" y="129540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1209531" y="129540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27" name="Straight Connector 26"/>
              <p:cNvCxnSpPr>
                <a:stCxn id="14" idx="2"/>
                <a:endCxn id="15" idx="0"/>
              </p:cNvCxnSpPr>
              <p:nvPr/>
            </p:nvCxnSpPr>
            <p:spPr>
              <a:xfrm flipH="1">
                <a:off x="9900425" y="685800"/>
                <a:ext cx="402837" cy="2362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4" idx="2"/>
                <a:endCxn id="17" idx="0"/>
              </p:cNvCxnSpPr>
              <p:nvPr/>
            </p:nvCxnSpPr>
            <p:spPr>
              <a:xfrm flipH="1">
                <a:off x="10302240" y="685800"/>
                <a:ext cx="1022" cy="228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4" idx="2"/>
                <a:endCxn id="16" idx="0"/>
              </p:cNvCxnSpPr>
              <p:nvPr/>
            </p:nvCxnSpPr>
            <p:spPr>
              <a:xfrm>
                <a:off x="10303262" y="685800"/>
                <a:ext cx="402838" cy="2362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15" idx="2"/>
                <a:endCxn id="18" idx="0"/>
              </p:cNvCxnSpPr>
              <p:nvPr/>
            </p:nvCxnSpPr>
            <p:spPr>
              <a:xfrm flipH="1">
                <a:off x="9350763" y="998220"/>
                <a:ext cx="549662" cy="2819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5" idx="2"/>
                <a:endCxn id="20" idx="0"/>
              </p:cNvCxnSpPr>
              <p:nvPr/>
            </p:nvCxnSpPr>
            <p:spPr>
              <a:xfrm flipH="1">
                <a:off x="9571231" y="998220"/>
                <a:ext cx="329194" cy="2819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5" idx="2"/>
                <a:endCxn id="19" idx="0"/>
              </p:cNvCxnSpPr>
              <p:nvPr/>
            </p:nvCxnSpPr>
            <p:spPr>
              <a:xfrm flipH="1">
                <a:off x="9791700" y="998220"/>
                <a:ext cx="108725" cy="2819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7" idx="2"/>
                <a:endCxn id="21" idx="0"/>
              </p:cNvCxnSpPr>
              <p:nvPr/>
            </p:nvCxnSpPr>
            <p:spPr>
              <a:xfrm flipH="1">
                <a:off x="10172700" y="990600"/>
                <a:ext cx="129540" cy="304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17" idx="2"/>
                <a:endCxn id="23" idx="0"/>
              </p:cNvCxnSpPr>
              <p:nvPr/>
            </p:nvCxnSpPr>
            <p:spPr>
              <a:xfrm>
                <a:off x="10302240" y="990600"/>
                <a:ext cx="90928" cy="304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17" idx="2"/>
                <a:endCxn id="22" idx="0"/>
              </p:cNvCxnSpPr>
              <p:nvPr/>
            </p:nvCxnSpPr>
            <p:spPr>
              <a:xfrm>
                <a:off x="10302240" y="990600"/>
                <a:ext cx="311397" cy="304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16" idx="2"/>
                <a:endCxn id="24" idx="0"/>
              </p:cNvCxnSpPr>
              <p:nvPr/>
            </p:nvCxnSpPr>
            <p:spPr>
              <a:xfrm>
                <a:off x="10706100" y="998220"/>
                <a:ext cx="321063" cy="2971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16" idx="2"/>
                <a:endCxn id="26" idx="0"/>
              </p:cNvCxnSpPr>
              <p:nvPr/>
            </p:nvCxnSpPr>
            <p:spPr>
              <a:xfrm>
                <a:off x="10706100" y="998220"/>
                <a:ext cx="541531" cy="2971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16" idx="2"/>
                <a:endCxn id="25" idx="0"/>
              </p:cNvCxnSpPr>
              <p:nvPr/>
            </p:nvCxnSpPr>
            <p:spPr>
              <a:xfrm>
                <a:off x="10706100" y="998220"/>
                <a:ext cx="762000" cy="2971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18" idx="2"/>
                <a:endCxn id="49" idx="0"/>
              </p:cNvCxnSpPr>
              <p:nvPr/>
            </p:nvCxnSpPr>
            <p:spPr>
              <a:xfrm>
                <a:off x="9350763" y="1356360"/>
                <a:ext cx="473462" cy="10325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20" idx="2"/>
                <a:endCxn id="57" idx="4"/>
              </p:cNvCxnSpPr>
              <p:nvPr/>
            </p:nvCxnSpPr>
            <p:spPr>
              <a:xfrm>
                <a:off x="9571231" y="1356360"/>
                <a:ext cx="347818" cy="4784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19" idx="2"/>
                <a:endCxn id="59" idx="0"/>
              </p:cNvCxnSpPr>
              <p:nvPr/>
            </p:nvCxnSpPr>
            <p:spPr>
              <a:xfrm>
                <a:off x="9791700" y="1356360"/>
                <a:ext cx="315022" cy="4753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21" idx="2"/>
                <a:endCxn id="52" idx="4"/>
              </p:cNvCxnSpPr>
              <p:nvPr/>
            </p:nvCxnSpPr>
            <p:spPr>
              <a:xfrm flipH="1">
                <a:off x="10088176" y="1371600"/>
                <a:ext cx="84524" cy="7474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23" idx="2"/>
                <a:endCxn id="60" idx="4"/>
              </p:cNvCxnSpPr>
              <p:nvPr/>
            </p:nvCxnSpPr>
            <p:spPr>
              <a:xfrm flipH="1">
                <a:off x="10071449" y="1371600"/>
                <a:ext cx="321719" cy="12826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22" idx="2"/>
                <a:endCxn id="61" idx="4"/>
              </p:cNvCxnSpPr>
              <p:nvPr/>
            </p:nvCxnSpPr>
            <p:spPr>
              <a:xfrm flipH="1">
                <a:off x="10517497" y="1371600"/>
                <a:ext cx="96140" cy="4632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24" idx="2"/>
                <a:endCxn id="50" idx="3"/>
              </p:cNvCxnSpPr>
              <p:nvPr/>
            </p:nvCxnSpPr>
            <p:spPr>
              <a:xfrm flipH="1">
                <a:off x="10428249" y="1371600"/>
                <a:ext cx="598914" cy="7883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26" idx="2"/>
                <a:endCxn id="63" idx="3"/>
              </p:cNvCxnSpPr>
              <p:nvPr/>
            </p:nvCxnSpPr>
            <p:spPr>
              <a:xfrm flipH="1">
                <a:off x="10857571" y="1371600"/>
                <a:ext cx="390060" cy="50409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25" idx="2"/>
                <a:endCxn id="54" idx="4"/>
              </p:cNvCxnSpPr>
              <p:nvPr/>
            </p:nvCxnSpPr>
            <p:spPr>
              <a:xfrm flipH="1">
                <a:off x="10985849" y="1371600"/>
                <a:ext cx="482251" cy="7474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9902632" y="363081"/>
              <a:ext cx="1162632" cy="265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Filenames/</a:t>
              </a:r>
              <a:r>
                <a:rPr lang="en-US" sz="1200" dirty="0" err="1" smtClean="0">
                  <a:latin typeface="Calibri" pitchFamily="34" charset="0"/>
                  <a:cs typeface="Calibri" pitchFamily="34" charset="0"/>
                </a:rPr>
                <a:t>inodes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71985" y="3048000"/>
              <a:ext cx="1446100" cy="17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Hierarchical File System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29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8: Summary</a:t>
            </a:r>
            <a:endParaRPr lang="en-US" dirty="0" smtClean="0"/>
          </a:p>
        </p:txBody>
      </p:sp>
      <p:sp>
        <p:nvSpPr>
          <p:cNvPr id="28675" name="Content Placeholder 7"/>
          <p:cNvSpPr>
            <a:spLocks noGrp="1"/>
          </p:cNvSpPr>
          <p:nvPr>
            <p:ph idx="4294967295"/>
          </p:nvPr>
        </p:nvSpPr>
        <p:spPr>
          <a:xfrm>
            <a:off x="304800" y="914400"/>
            <a:ext cx="8458200" cy="4343400"/>
          </a:xfrm>
        </p:spPr>
        <p:txBody>
          <a:bodyPr/>
          <a:lstStyle/>
          <a:p>
            <a:pPr>
              <a:buNone/>
            </a:pPr>
            <a:r>
              <a:rPr lang="en-US" dirty="0"/>
              <a:t>Key points covered in this module:</a:t>
            </a:r>
          </a:p>
          <a:p>
            <a:r>
              <a:rPr lang="en-US" dirty="0" smtClean="0"/>
              <a:t>Object-based storage model</a:t>
            </a:r>
            <a:endParaRPr lang="en-US" dirty="0"/>
          </a:p>
          <a:p>
            <a:r>
              <a:rPr lang="en-US" dirty="0"/>
              <a:t>Key components of object-based storage</a:t>
            </a:r>
          </a:p>
          <a:p>
            <a:r>
              <a:rPr lang="en-US" dirty="0"/>
              <a:t>Process of storage and retrieval in object-based storage</a:t>
            </a:r>
          </a:p>
          <a:p>
            <a:r>
              <a:rPr lang="en-US" dirty="0"/>
              <a:t>Content-addressed storage</a:t>
            </a:r>
          </a:p>
          <a:p>
            <a:r>
              <a:rPr lang="en-US" dirty="0" smtClean="0"/>
              <a:t>Key components </a:t>
            </a:r>
            <a:r>
              <a:rPr lang="en-US" dirty="0"/>
              <a:t>of unified storage </a:t>
            </a:r>
          </a:p>
          <a:p>
            <a:r>
              <a:rPr lang="en-US" dirty="0"/>
              <a:t>Process of data access from unified storage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3B2F22-DCBC-4BF9-BA15-DABB3F788E73}" type="slidenum">
              <a:rPr lang="en-US"/>
              <a:pPr>
                <a:defRPr/>
              </a:pPr>
              <a:t>50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Object-based storage devices store the data in the form of objects</a:t>
            </a:r>
          </a:p>
          <a:p>
            <a:pPr lvl="1"/>
            <a:r>
              <a:rPr lang="en-US" sz="1800" dirty="0"/>
              <a:t>It uses flat address space that enables storage of large number of objects</a:t>
            </a:r>
          </a:p>
          <a:p>
            <a:pPr lvl="1"/>
            <a:r>
              <a:rPr lang="en-US" sz="1800" dirty="0"/>
              <a:t>An object contains user data, related </a:t>
            </a:r>
            <a:r>
              <a:rPr lang="en-US" sz="1800" dirty="0" smtClean="0"/>
              <a:t>metadata (size, date, ownership, etc.) </a:t>
            </a:r>
            <a:r>
              <a:rPr lang="en-US" sz="1800" dirty="0"/>
              <a:t>and other </a:t>
            </a:r>
            <a:r>
              <a:rPr lang="en-US" sz="1800" dirty="0" smtClean="0"/>
              <a:t>attributes (retention, access pattern, etc.)</a:t>
            </a:r>
            <a:endParaRPr lang="en-US" sz="1800" dirty="0"/>
          </a:p>
          <a:p>
            <a:pPr lvl="1"/>
            <a:r>
              <a:rPr lang="en-US" sz="1800" dirty="0"/>
              <a:t>Each object has a unique object ID, generated using specialized algorithm</a:t>
            </a:r>
          </a:p>
          <a:p>
            <a:pPr marL="0" indent="0">
              <a:buNone/>
            </a:pP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File System Vs. Flat Address Space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3364277" y="3078200"/>
            <a:ext cx="5269329" cy="2985001"/>
            <a:chOff x="4876800" y="3798979"/>
            <a:chExt cx="3567439" cy="2237205"/>
          </a:xfrm>
        </p:grpSpPr>
        <p:grpSp>
          <p:nvGrpSpPr>
            <p:cNvPr id="66" name="Group 65"/>
            <p:cNvGrpSpPr/>
            <p:nvPr/>
          </p:nvGrpSpPr>
          <p:grpSpPr>
            <a:xfrm>
              <a:off x="6996439" y="3798979"/>
              <a:ext cx="1447800" cy="2237205"/>
              <a:chOff x="9677400" y="3990201"/>
              <a:chExt cx="1447800" cy="2237205"/>
            </a:xfrm>
          </p:grpSpPr>
          <p:pic>
            <p:nvPicPr>
              <p:cNvPr id="83" name="Picture 41" descr="disk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4572000"/>
                <a:ext cx="1447800" cy="1447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Rectangle 83"/>
              <p:cNvSpPr/>
              <p:nvPr/>
            </p:nvSpPr>
            <p:spPr>
              <a:xfrm>
                <a:off x="9906000" y="426720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0256520" y="427441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0076242" y="426720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0455663" y="426720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0896600" y="426720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0676131" y="426720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90" name="Straight Arrow Connector 89"/>
              <p:cNvCxnSpPr>
                <a:stCxn id="84" idx="2"/>
                <a:endCxn id="114" idx="0"/>
              </p:cNvCxnSpPr>
              <p:nvPr/>
            </p:nvCxnSpPr>
            <p:spPr>
              <a:xfrm>
                <a:off x="9944100" y="4343400"/>
                <a:ext cx="12355" cy="4835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85" idx="2"/>
              </p:cNvCxnSpPr>
              <p:nvPr/>
            </p:nvCxnSpPr>
            <p:spPr>
              <a:xfrm>
                <a:off x="10294620" y="4350610"/>
                <a:ext cx="7620" cy="8467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87" idx="2"/>
              </p:cNvCxnSpPr>
              <p:nvPr/>
            </p:nvCxnSpPr>
            <p:spPr>
              <a:xfrm>
                <a:off x="10493763" y="4343400"/>
                <a:ext cx="10918" cy="5011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9745995" y="3990201"/>
                <a:ext cx="1227485" cy="257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Object IDs</a:t>
                </a:r>
                <a:endParaRPr lang="en-US" sz="12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9827073" y="6019800"/>
                <a:ext cx="1221889" cy="207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Flat Address Space</a:t>
                </a:r>
                <a:endParaRPr lang="en-US" sz="1200" dirty="0"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95" name="Group 94"/>
              <p:cNvGrpSpPr/>
              <p:nvPr/>
            </p:nvGrpSpPr>
            <p:grpSpPr>
              <a:xfrm>
                <a:off x="9703462" y="4826902"/>
                <a:ext cx="505986" cy="263950"/>
                <a:chOff x="9726322" y="4826902"/>
                <a:chExt cx="505986" cy="263950"/>
              </a:xfrm>
            </p:grpSpPr>
            <p:sp>
              <p:nvSpPr>
                <p:cNvPr id="114" name="Oval 113"/>
                <p:cNvSpPr/>
                <p:nvPr/>
              </p:nvSpPr>
              <p:spPr>
                <a:xfrm>
                  <a:off x="9726322" y="4826902"/>
                  <a:ext cx="505986" cy="2639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b="1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9737608" y="4841060"/>
                  <a:ext cx="458409" cy="2355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>
                      <a:solidFill>
                        <a:schemeClr val="bg1"/>
                      </a:solidFill>
                      <a:latin typeface="Calibri" pitchFamily="34" charset="0"/>
                      <a:cs typeface="Calibri" pitchFamily="34" charset="0"/>
                    </a:rPr>
                    <a:t>Object</a:t>
                  </a:r>
                  <a:endParaRPr lang="en-US" sz="105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96" name="Group 95"/>
              <p:cNvGrpSpPr/>
              <p:nvPr/>
            </p:nvGrpSpPr>
            <p:grpSpPr>
              <a:xfrm>
                <a:off x="10445878" y="4826902"/>
                <a:ext cx="505986" cy="263950"/>
                <a:chOff x="9726322" y="4826902"/>
                <a:chExt cx="505986" cy="263950"/>
              </a:xfrm>
            </p:grpSpPr>
            <p:sp>
              <p:nvSpPr>
                <p:cNvPr id="112" name="Oval 111"/>
                <p:cNvSpPr/>
                <p:nvPr/>
              </p:nvSpPr>
              <p:spPr>
                <a:xfrm>
                  <a:off x="9726322" y="4826902"/>
                  <a:ext cx="505986" cy="2639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b="1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9737608" y="4841060"/>
                  <a:ext cx="458409" cy="2355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>
                      <a:solidFill>
                        <a:schemeClr val="bg1"/>
                      </a:solidFill>
                      <a:latin typeface="Calibri" pitchFamily="34" charset="0"/>
                      <a:cs typeface="Calibri" pitchFamily="34" charset="0"/>
                    </a:rPr>
                    <a:t>Object</a:t>
                  </a:r>
                  <a:endParaRPr lang="en-US" sz="105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>
                <a:off x="9988678" y="5186337"/>
                <a:ext cx="505986" cy="263950"/>
                <a:chOff x="9726322" y="4826902"/>
                <a:chExt cx="505986" cy="26395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9726322" y="4826902"/>
                  <a:ext cx="505986" cy="2639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b="1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9737608" y="4841060"/>
                  <a:ext cx="458409" cy="2355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>
                      <a:solidFill>
                        <a:schemeClr val="bg1"/>
                      </a:solidFill>
                      <a:latin typeface="Calibri" pitchFamily="34" charset="0"/>
                      <a:cs typeface="Calibri" pitchFamily="34" charset="0"/>
                    </a:rPr>
                    <a:t>Object</a:t>
                  </a:r>
                  <a:endParaRPr lang="en-US" sz="105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10590658" y="5186337"/>
                <a:ext cx="505986" cy="263950"/>
                <a:chOff x="9726322" y="4826902"/>
                <a:chExt cx="505986" cy="263950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9726322" y="4826902"/>
                  <a:ext cx="505986" cy="2639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b="1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9737608" y="4841060"/>
                  <a:ext cx="458409" cy="2355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>
                      <a:solidFill>
                        <a:schemeClr val="bg1"/>
                      </a:solidFill>
                      <a:latin typeface="Calibri" pitchFamily="34" charset="0"/>
                      <a:cs typeface="Calibri" pitchFamily="34" charset="0"/>
                    </a:rPr>
                    <a:t>Object</a:t>
                  </a:r>
                  <a:endParaRPr lang="en-US" sz="105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9734710" y="5572970"/>
                <a:ext cx="505986" cy="263950"/>
                <a:chOff x="9726322" y="4826902"/>
                <a:chExt cx="505986" cy="26395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9726322" y="4826902"/>
                  <a:ext cx="505986" cy="2639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b="1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9737608" y="4841060"/>
                  <a:ext cx="458409" cy="2355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>
                      <a:solidFill>
                        <a:schemeClr val="bg1"/>
                      </a:solidFill>
                      <a:latin typeface="Calibri" pitchFamily="34" charset="0"/>
                      <a:cs typeface="Calibri" pitchFamily="34" charset="0"/>
                    </a:rPr>
                    <a:t>Object</a:t>
                  </a:r>
                  <a:endParaRPr lang="en-US" sz="105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10553326" y="5572970"/>
                <a:ext cx="505986" cy="263950"/>
                <a:chOff x="9726322" y="4826902"/>
                <a:chExt cx="505986" cy="263950"/>
              </a:xfrm>
            </p:grpSpPr>
            <p:sp>
              <p:nvSpPr>
                <p:cNvPr id="104" name="Oval 103"/>
                <p:cNvSpPr/>
                <p:nvPr/>
              </p:nvSpPr>
              <p:spPr>
                <a:xfrm>
                  <a:off x="9726322" y="4826902"/>
                  <a:ext cx="505986" cy="2639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b="1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9737608" y="4841060"/>
                  <a:ext cx="458409" cy="2355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>
                      <a:solidFill>
                        <a:schemeClr val="bg1"/>
                      </a:solidFill>
                      <a:latin typeface="Calibri" pitchFamily="34" charset="0"/>
                      <a:cs typeface="Calibri" pitchFamily="34" charset="0"/>
                    </a:rPr>
                    <a:t>Object</a:t>
                  </a:r>
                  <a:endParaRPr lang="en-US" sz="105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cxnSp>
            <p:nvCxnSpPr>
              <p:cNvPr id="101" name="Straight Arrow Connector 100"/>
              <p:cNvCxnSpPr>
                <a:stCxn id="86" idx="2"/>
              </p:cNvCxnSpPr>
              <p:nvPr/>
            </p:nvCxnSpPr>
            <p:spPr>
              <a:xfrm>
                <a:off x="10114342" y="4343400"/>
                <a:ext cx="0" cy="12295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88" idx="2"/>
              </p:cNvCxnSpPr>
              <p:nvPr/>
            </p:nvCxnSpPr>
            <p:spPr>
              <a:xfrm>
                <a:off x="10934700" y="4343400"/>
                <a:ext cx="0" cy="12295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>
                <a:stCxn id="89" idx="2"/>
              </p:cNvCxnSpPr>
              <p:nvPr/>
            </p:nvCxnSpPr>
            <p:spPr>
              <a:xfrm>
                <a:off x="10714231" y="4343400"/>
                <a:ext cx="0" cy="8539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Oval 66"/>
            <p:cNvSpPr/>
            <p:nvPr/>
          </p:nvSpPr>
          <p:spPr>
            <a:xfrm>
              <a:off x="4876800" y="4833458"/>
              <a:ext cx="1752600" cy="8815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68" name="Straight Connector 67"/>
            <p:cNvCxnSpPr>
              <a:stCxn id="67" idx="7"/>
              <a:endCxn id="107" idx="0"/>
            </p:cNvCxnSpPr>
            <p:nvPr/>
          </p:nvCxnSpPr>
          <p:spPr>
            <a:xfrm>
              <a:off x="6372738" y="4962557"/>
              <a:ext cx="921503" cy="43335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06" idx="4"/>
            </p:cNvCxnSpPr>
            <p:nvPr/>
          </p:nvCxnSpPr>
          <p:spPr>
            <a:xfrm flipH="1">
              <a:off x="6097396" y="5645698"/>
              <a:ext cx="1209346" cy="3465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/>
            <p:cNvGrpSpPr/>
            <p:nvPr/>
          </p:nvGrpSpPr>
          <p:grpSpPr>
            <a:xfrm>
              <a:off x="4907280" y="5155011"/>
              <a:ext cx="609600" cy="238437"/>
              <a:chOff x="4114800" y="4774011"/>
              <a:chExt cx="609600" cy="238437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4114800" y="4774011"/>
                <a:ext cx="609600" cy="238437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247078" y="4791701"/>
                <a:ext cx="345553" cy="214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Calibri" pitchFamily="34" charset="0"/>
                    <a:cs typeface="Calibri" pitchFamily="34" charset="0"/>
                  </a:rPr>
                  <a:t>Data</a:t>
                </a:r>
                <a:endParaRPr lang="en-US" sz="900" b="1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5448301" y="5348070"/>
              <a:ext cx="609600" cy="238437"/>
              <a:chOff x="4109597" y="4767655"/>
              <a:chExt cx="609600" cy="238437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4109597" y="4767655"/>
                <a:ext cx="609600" cy="238437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117092" y="4782429"/>
                <a:ext cx="594608" cy="214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Calibri" pitchFamily="34" charset="0"/>
                    <a:cs typeface="Calibri" pitchFamily="34" charset="0"/>
                  </a:rPr>
                  <a:t>Attributes</a:t>
                </a:r>
                <a:endParaRPr lang="en-US" sz="900" b="1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5448300" y="4964660"/>
              <a:ext cx="649095" cy="238437"/>
              <a:chOff x="4114800" y="4734765"/>
              <a:chExt cx="649095" cy="238437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4114800" y="4734765"/>
                <a:ext cx="609600" cy="238437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160279" y="4749539"/>
                <a:ext cx="603616" cy="214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latin typeface="Calibri" pitchFamily="34" charset="0"/>
                    <a:cs typeface="Calibri" pitchFamily="34" charset="0"/>
                  </a:rPr>
                  <a:t>Object ID</a:t>
                </a:r>
                <a:endParaRPr lang="en-US" sz="900" b="1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5997170" y="5142330"/>
              <a:ext cx="609600" cy="238437"/>
              <a:chOff x="4114800" y="4767655"/>
              <a:chExt cx="609600" cy="238437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4114800" y="4767655"/>
                <a:ext cx="609600" cy="238437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137784" y="4785344"/>
                <a:ext cx="562526" cy="214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Calibri" pitchFamily="34" charset="0"/>
                    <a:cs typeface="Calibri" pitchFamily="34" charset="0"/>
                  </a:rPr>
                  <a:t>Metadata</a:t>
                </a:r>
                <a:endParaRPr lang="en-US" sz="900" b="1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5512483" y="4778412"/>
              <a:ext cx="481234" cy="235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Object</a:t>
              </a:r>
              <a:endParaRPr lang="en-US" sz="105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17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File System Vs. Flat Address Space</a:t>
            </a:r>
            <a:endParaRPr lang="en-US" dirty="0" smtClean="0"/>
          </a:p>
        </p:txBody>
      </p:sp>
      <p:sp>
        <p:nvSpPr>
          <p:cNvPr id="24579" name="Content Placeholder 6"/>
          <p:cNvSpPr>
            <a:spLocks noGrp="1"/>
          </p:cNvSpPr>
          <p:nvPr>
            <p:ph idx="4294967295"/>
          </p:nvPr>
        </p:nvSpPr>
        <p:spPr>
          <a:xfrm>
            <a:off x="304800" y="914400"/>
            <a:ext cx="8458200" cy="5181600"/>
          </a:xfrm>
        </p:spPr>
        <p:txBody>
          <a:bodyPr/>
          <a:lstStyle/>
          <a:p>
            <a:r>
              <a:rPr lang="en-US" dirty="0"/>
              <a:t>More than 90% of the data being generated is unstructured</a:t>
            </a:r>
          </a:p>
          <a:p>
            <a:r>
              <a:rPr lang="en-US" dirty="0"/>
              <a:t>Traditional </a:t>
            </a:r>
            <a:r>
              <a:rPr lang="en-US" dirty="0" smtClean="0"/>
              <a:t>solutions are inefficient to handle the growth</a:t>
            </a:r>
            <a:endParaRPr lang="en-US" dirty="0"/>
          </a:p>
          <a:p>
            <a:pPr lvl="1"/>
            <a:r>
              <a:rPr lang="en-US" dirty="0"/>
              <a:t>High overhead on NAS due to managing large number of permissions and nested directories</a:t>
            </a:r>
          </a:p>
          <a:p>
            <a:r>
              <a:rPr lang="en-US" dirty="0" smtClean="0"/>
              <a:t>These </a:t>
            </a:r>
            <a:r>
              <a:rPr lang="en-US" dirty="0"/>
              <a:t>challenges demanded a smarter approach to manage unstructured data based on its content </a:t>
            </a:r>
          </a:p>
          <a:p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2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Traditional</a:t>
            </a:r>
            <a:r>
              <a:rPr lang="en-US" dirty="0" smtClean="0"/>
              <a:t> Vs. Object-based Storage Model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2438400" y="1703796"/>
            <a:ext cx="1839792" cy="198762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79923" y="977900"/>
            <a:ext cx="1556747" cy="389016"/>
            <a:chOff x="1960192" y="301394"/>
            <a:chExt cx="1676400" cy="457200"/>
          </a:xfrm>
        </p:grpSpPr>
        <p:sp>
          <p:nvSpPr>
            <p:cNvPr id="10" name="AutoShape 18"/>
            <p:cNvSpPr>
              <a:spLocks noChangeArrowheads="1"/>
            </p:cNvSpPr>
            <p:nvPr/>
          </p:nvSpPr>
          <p:spPr bwMode="auto">
            <a:xfrm>
              <a:off x="1960192" y="301394"/>
              <a:ext cx="16764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2166309" y="319166"/>
              <a:ext cx="1373575" cy="3978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alibri" pitchFamily="34" charset="0"/>
                </a:rPr>
                <a:t>Application</a:t>
              </a:r>
              <a:endParaRPr lang="en-US" sz="16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389111" y="5638800"/>
            <a:ext cx="192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Block-Level Access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4985804" y="1703796"/>
            <a:ext cx="1839792" cy="198762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141820" y="977900"/>
            <a:ext cx="1556747" cy="389016"/>
            <a:chOff x="4699949" y="206566"/>
            <a:chExt cx="1676400" cy="457200"/>
          </a:xfrm>
        </p:grpSpPr>
        <p:sp>
          <p:nvSpPr>
            <p:cNvPr id="15" name="AutoShape 18"/>
            <p:cNvSpPr>
              <a:spLocks noChangeArrowheads="1"/>
            </p:cNvSpPr>
            <p:nvPr/>
          </p:nvSpPr>
          <p:spPr bwMode="auto">
            <a:xfrm>
              <a:off x="4699949" y="206566"/>
              <a:ext cx="16764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4916203" y="224454"/>
              <a:ext cx="1408005" cy="3978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alibri" pitchFamily="34" charset="0"/>
                </a:rPr>
                <a:t>Application</a:t>
              </a:r>
              <a:endParaRPr lang="en-US" sz="16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grpSp>
        <p:nvGrpSpPr>
          <p:cNvPr id="17" name="Group 61"/>
          <p:cNvGrpSpPr/>
          <p:nvPr/>
        </p:nvGrpSpPr>
        <p:grpSpPr>
          <a:xfrm>
            <a:off x="2579923" y="2252598"/>
            <a:ext cx="1556747" cy="461665"/>
            <a:chOff x="4703392" y="1600200"/>
            <a:chExt cx="1676400" cy="542583"/>
          </a:xfrm>
        </p:grpSpPr>
        <p:sp>
          <p:nvSpPr>
            <p:cNvPr id="18" name="AutoShape 19"/>
            <p:cNvSpPr>
              <a:spLocks noChangeArrowheads="1"/>
            </p:cNvSpPr>
            <p:nvPr/>
          </p:nvSpPr>
          <p:spPr bwMode="auto">
            <a:xfrm flipH="1" flipV="1">
              <a:off x="4703392" y="1643848"/>
              <a:ext cx="1676400" cy="457200"/>
            </a:xfrm>
            <a:prstGeom prst="flowChartManualInpu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4800600" y="1600200"/>
              <a:ext cx="1480813" cy="542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alibri" pitchFamily="34" charset="0"/>
                </a:rPr>
                <a:t>File </a:t>
              </a:r>
              <a:r>
                <a:rPr lang="en-US" sz="1200" b="1" dirty="0" smtClean="0">
                  <a:solidFill>
                    <a:schemeClr val="bg1"/>
                  </a:solidFill>
                  <a:latin typeface="Calibri" pitchFamily="34" charset="0"/>
                </a:rPr>
                <a:t>System User Component</a:t>
              </a:r>
              <a:endParaRPr lang="en-US" sz="12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5329292" y="3691416"/>
            <a:ext cx="101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Network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15676" y="5638800"/>
            <a:ext cx="222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Object-Level Access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2" name="AutoShape 18"/>
          <p:cNvSpPr>
            <a:spLocks noChangeArrowheads="1"/>
          </p:cNvSpPr>
          <p:nvPr/>
        </p:nvSpPr>
        <p:spPr bwMode="auto">
          <a:xfrm>
            <a:off x="5148654" y="3386892"/>
            <a:ext cx="1556747" cy="19450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Calibri" pitchFamily="34" charset="0"/>
              </a:rPr>
              <a:t>OSD Interface</a:t>
            </a:r>
            <a:endParaRPr lang="en-US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23" name="Group 63"/>
          <p:cNvGrpSpPr/>
          <p:nvPr/>
        </p:nvGrpSpPr>
        <p:grpSpPr>
          <a:xfrm>
            <a:off x="5148654" y="2252598"/>
            <a:ext cx="1556747" cy="461665"/>
            <a:chOff x="4703392" y="1600200"/>
            <a:chExt cx="1676400" cy="542583"/>
          </a:xfrm>
        </p:grpSpPr>
        <p:sp>
          <p:nvSpPr>
            <p:cNvPr id="24" name="AutoShape 19"/>
            <p:cNvSpPr>
              <a:spLocks noChangeArrowheads="1"/>
            </p:cNvSpPr>
            <p:nvPr/>
          </p:nvSpPr>
          <p:spPr bwMode="auto">
            <a:xfrm flipH="1" flipV="1">
              <a:off x="4703392" y="1643849"/>
              <a:ext cx="1676400" cy="457200"/>
            </a:xfrm>
            <a:prstGeom prst="flowChartManualInpu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4800600" y="1600200"/>
              <a:ext cx="1480813" cy="542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alibri" pitchFamily="34" charset="0"/>
                </a:rPr>
                <a:t>File </a:t>
              </a:r>
              <a:r>
                <a:rPr lang="en-US" sz="1200" b="1" dirty="0" smtClean="0">
                  <a:solidFill>
                    <a:schemeClr val="bg1"/>
                  </a:solidFill>
                  <a:latin typeface="Calibri" pitchFamily="34" charset="0"/>
                </a:rPr>
                <a:t>System User Component</a:t>
              </a:r>
              <a:endParaRPr lang="en-US" sz="12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grpSp>
        <p:nvGrpSpPr>
          <p:cNvPr id="26" name="Group 67"/>
          <p:cNvGrpSpPr/>
          <p:nvPr/>
        </p:nvGrpSpPr>
        <p:grpSpPr>
          <a:xfrm>
            <a:off x="2579881" y="2665369"/>
            <a:ext cx="1603720" cy="475766"/>
            <a:chOff x="4708022" y="4698766"/>
            <a:chExt cx="1726983" cy="559155"/>
          </a:xfrm>
        </p:grpSpPr>
        <p:sp>
          <p:nvSpPr>
            <p:cNvPr id="27" name="AutoShape 19"/>
            <p:cNvSpPr>
              <a:spLocks noChangeArrowheads="1"/>
            </p:cNvSpPr>
            <p:nvPr/>
          </p:nvSpPr>
          <p:spPr bwMode="auto">
            <a:xfrm>
              <a:off x="4708022" y="4698766"/>
              <a:ext cx="1676400" cy="537335"/>
            </a:xfrm>
            <a:prstGeom prst="flowChartManualInpu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4854934" y="4715338"/>
              <a:ext cx="1580071" cy="542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Calibri" pitchFamily="34" charset="0"/>
                </a:rPr>
                <a:t>File System Storage</a:t>
              </a:r>
            </a:p>
            <a:p>
              <a:r>
                <a:rPr lang="en-US" sz="1200" b="1" dirty="0" smtClean="0">
                  <a:solidFill>
                    <a:schemeClr val="bg1"/>
                  </a:solidFill>
                  <a:latin typeface="Calibri" pitchFamily="34" charset="0"/>
                </a:rPr>
                <a:t>Component</a:t>
              </a:r>
              <a:endParaRPr lang="en-US" sz="12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29" name="Rectangle 21"/>
          <p:cNvSpPr>
            <a:spLocks noChangeArrowheads="1"/>
          </p:cNvSpPr>
          <p:nvPr/>
        </p:nvSpPr>
        <p:spPr bwMode="auto">
          <a:xfrm>
            <a:off x="4987623" y="4029970"/>
            <a:ext cx="1839792" cy="1575077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" name="AutoShape 22"/>
          <p:cNvSpPr>
            <a:spLocks noChangeArrowheads="1"/>
          </p:cNvSpPr>
          <p:nvPr/>
        </p:nvSpPr>
        <p:spPr bwMode="auto">
          <a:xfrm>
            <a:off x="5152954" y="5097384"/>
            <a:ext cx="1556747" cy="38901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5516310" y="5138004"/>
            <a:ext cx="8300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libri" pitchFamily="34" charset="0"/>
              </a:rPr>
              <a:t>Storage</a:t>
            </a:r>
          </a:p>
        </p:txBody>
      </p:sp>
      <p:grpSp>
        <p:nvGrpSpPr>
          <p:cNvPr id="32" name="Group 66"/>
          <p:cNvGrpSpPr/>
          <p:nvPr/>
        </p:nvGrpSpPr>
        <p:grpSpPr>
          <a:xfrm>
            <a:off x="5151135" y="4090384"/>
            <a:ext cx="1556747" cy="513870"/>
            <a:chOff x="4708022" y="4653984"/>
            <a:chExt cx="1676400" cy="603937"/>
          </a:xfrm>
        </p:grpSpPr>
        <p:sp>
          <p:nvSpPr>
            <p:cNvPr id="33" name="AutoShape 19"/>
            <p:cNvSpPr>
              <a:spLocks noChangeArrowheads="1"/>
            </p:cNvSpPr>
            <p:nvPr/>
          </p:nvSpPr>
          <p:spPr bwMode="auto">
            <a:xfrm>
              <a:off x="4708022" y="4653984"/>
              <a:ext cx="1676400" cy="537335"/>
            </a:xfrm>
            <a:prstGeom prst="flowChartManualInpu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4" name="Text Box 27"/>
            <p:cNvSpPr txBox="1">
              <a:spLocks noChangeArrowheads="1"/>
            </p:cNvSpPr>
            <p:nvPr/>
          </p:nvSpPr>
          <p:spPr bwMode="auto">
            <a:xfrm>
              <a:off x="5076858" y="4715338"/>
              <a:ext cx="1093031" cy="542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Calibri" pitchFamily="34" charset="0"/>
                </a:rPr>
                <a:t>OSD Storage</a:t>
              </a:r>
            </a:p>
            <a:p>
              <a:r>
                <a:rPr lang="en-US" sz="1200" b="1" dirty="0" smtClean="0">
                  <a:solidFill>
                    <a:schemeClr val="bg1"/>
                  </a:solidFill>
                  <a:latin typeface="Calibri" pitchFamily="34" charset="0"/>
                </a:rPr>
                <a:t>Component</a:t>
              </a:r>
              <a:endParaRPr lang="en-US" sz="12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35" name="AutoShape 18"/>
          <p:cNvSpPr>
            <a:spLocks noChangeArrowheads="1"/>
          </p:cNvSpPr>
          <p:nvPr/>
        </p:nvSpPr>
        <p:spPr bwMode="auto">
          <a:xfrm>
            <a:off x="5150472" y="4602181"/>
            <a:ext cx="1556747" cy="19450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Calibri" pitchFamily="34" charset="0"/>
              </a:rPr>
              <a:t>Block I/O</a:t>
            </a:r>
            <a:endParaRPr lang="en-US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" name="AutoShape 18"/>
          <p:cNvSpPr>
            <a:spLocks noChangeArrowheads="1"/>
          </p:cNvSpPr>
          <p:nvPr/>
        </p:nvSpPr>
        <p:spPr bwMode="auto">
          <a:xfrm>
            <a:off x="2579923" y="3386892"/>
            <a:ext cx="1556747" cy="19450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Calibri" pitchFamily="34" charset="0"/>
              </a:rPr>
              <a:t>Block Interface</a:t>
            </a:r>
            <a:endParaRPr lang="en-US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2438400" y="4029971"/>
            <a:ext cx="1839792" cy="157507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AutoShape 22"/>
          <p:cNvSpPr>
            <a:spLocks noChangeArrowheads="1"/>
          </p:cNvSpPr>
          <p:nvPr/>
        </p:nvSpPr>
        <p:spPr bwMode="auto">
          <a:xfrm>
            <a:off x="2579922" y="5097385"/>
            <a:ext cx="1556747" cy="38901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Text Box 28"/>
          <p:cNvSpPr txBox="1">
            <a:spLocks noChangeArrowheads="1"/>
          </p:cNvSpPr>
          <p:nvPr/>
        </p:nvSpPr>
        <p:spPr bwMode="auto">
          <a:xfrm>
            <a:off x="2943278" y="5138004"/>
            <a:ext cx="8300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libri" pitchFamily="34" charset="0"/>
              </a:rPr>
              <a:t>Storage</a:t>
            </a:r>
          </a:p>
        </p:txBody>
      </p:sp>
      <p:sp>
        <p:nvSpPr>
          <p:cNvPr id="40" name="AutoShape 18"/>
          <p:cNvSpPr>
            <a:spLocks noChangeArrowheads="1"/>
          </p:cNvSpPr>
          <p:nvPr/>
        </p:nvSpPr>
        <p:spPr bwMode="auto">
          <a:xfrm>
            <a:off x="2578104" y="4135582"/>
            <a:ext cx="1556747" cy="20781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Calibri" pitchFamily="34" charset="0"/>
              </a:rPr>
              <a:t>Block I/O</a:t>
            </a:r>
            <a:endParaRPr lang="en-US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41" name="Straight Arrow Connector 40"/>
          <p:cNvCxnSpPr>
            <a:stCxn id="18" idx="1"/>
            <a:endCxn id="24" idx="3"/>
          </p:cNvCxnSpPr>
          <p:nvPr/>
        </p:nvCxnSpPr>
        <p:spPr>
          <a:xfrm>
            <a:off x="4136670" y="2484246"/>
            <a:ext cx="1011984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" idx="3"/>
            <a:endCxn id="33" idx="1"/>
          </p:cNvCxnSpPr>
          <p:nvPr/>
        </p:nvCxnSpPr>
        <p:spPr>
          <a:xfrm>
            <a:off x="4136628" y="2893965"/>
            <a:ext cx="1014507" cy="1425015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AutoShape 18"/>
          <p:cNvSpPr>
            <a:spLocks noChangeArrowheads="1"/>
          </p:cNvSpPr>
          <p:nvPr/>
        </p:nvSpPr>
        <p:spPr bwMode="auto">
          <a:xfrm>
            <a:off x="5147800" y="1778763"/>
            <a:ext cx="1556747" cy="19450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Calibri" pitchFamily="34" charset="0"/>
              </a:rPr>
              <a:t>System Call Interface</a:t>
            </a:r>
            <a:endParaRPr lang="en-US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AutoShape 18"/>
          <p:cNvSpPr>
            <a:spLocks noChangeArrowheads="1"/>
          </p:cNvSpPr>
          <p:nvPr/>
        </p:nvSpPr>
        <p:spPr bwMode="auto">
          <a:xfrm>
            <a:off x="2579923" y="1778763"/>
            <a:ext cx="1556747" cy="19450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Calibri" pitchFamily="34" charset="0"/>
              </a:rPr>
              <a:t>System Call Interface</a:t>
            </a:r>
            <a:endParaRPr lang="en-US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358296" y="1416330"/>
            <a:ext cx="0" cy="2593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913061" y="1416330"/>
            <a:ext cx="0" cy="2593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358296" y="1987595"/>
            <a:ext cx="0" cy="2593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352800" y="3144256"/>
            <a:ext cx="0" cy="2286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352800" y="3716864"/>
            <a:ext cx="0" cy="28527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352800" y="4381370"/>
            <a:ext cx="0" cy="67267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943600" y="1989015"/>
            <a:ext cx="0" cy="2593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943600" y="2719916"/>
            <a:ext cx="0" cy="61152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943600" y="4826000"/>
            <a:ext cx="0" cy="2593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943600" y="3718170"/>
            <a:ext cx="0" cy="28527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58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Traditional</a:t>
            </a:r>
            <a:r>
              <a:rPr lang="en-US" dirty="0" smtClean="0"/>
              <a:t> Vs. Object-based Storage Model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8: Object-Based and Unified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2438400" y="1703796"/>
            <a:ext cx="1839792" cy="198762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79923" y="977900"/>
            <a:ext cx="1556747" cy="389016"/>
            <a:chOff x="1960192" y="301394"/>
            <a:chExt cx="1676400" cy="457200"/>
          </a:xfrm>
        </p:grpSpPr>
        <p:sp>
          <p:nvSpPr>
            <p:cNvPr id="10" name="AutoShape 18"/>
            <p:cNvSpPr>
              <a:spLocks noChangeArrowheads="1"/>
            </p:cNvSpPr>
            <p:nvPr/>
          </p:nvSpPr>
          <p:spPr bwMode="auto">
            <a:xfrm>
              <a:off x="1960192" y="301394"/>
              <a:ext cx="16764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2166309" y="319166"/>
              <a:ext cx="1373575" cy="3978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alibri" pitchFamily="34" charset="0"/>
                </a:rPr>
                <a:t>Application</a:t>
              </a:r>
              <a:endParaRPr lang="en-US" sz="16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389111" y="5638800"/>
            <a:ext cx="192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Block-Level Access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4985804" y="1703796"/>
            <a:ext cx="1839792" cy="198762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141820" y="977900"/>
            <a:ext cx="1556747" cy="389016"/>
            <a:chOff x="4699949" y="206566"/>
            <a:chExt cx="1676400" cy="457200"/>
          </a:xfrm>
        </p:grpSpPr>
        <p:sp>
          <p:nvSpPr>
            <p:cNvPr id="15" name="AutoShape 18"/>
            <p:cNvSpPr>
              <a:spLocks noChangeArrowheads="1"/>
            </p:cNvSpPr>
            <p:nvPr/>
          </p:nvSpPr>
          <p:spPr bwMode="auto">
            <a:xfrm>
              <a:off x="4699949" y="206566"/>
              <a:ext cx="16764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4916203" y="224454"/>
              <a:ext cx="1408005" cy="3978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alibri" pitchFamily="34" charset="0"/>
                </a:rPr>
                <a:t>Application</a:t>
              </a:r>
              <a:endParaRPr lang="en-US" sz="16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grpSp>
        <p:nvGrpSpPr>
          <p:cNvPr id="17" name="Group 61"/>
          <p:cNvGrpSpPr/>
          <p:nvPr/>
        </p:nvGrpSpPr>
        <p:grpSpPr>
          <a:xfrm>
            <a:off x="2579923" y="2252598"/>
            <a:ext cx="1556747" cy="461665"/>
            <a:chOff x="4703392" y="1600200"/>
            <a:chExt cx="1676400" cy="542583"/>
          </a:xfrm>
        </p:grpSpPr>
        <p:sp>
          <p:nvSpPr>
            <p:cNvPr id="18" name="AutoShape 19"/>
            <p:cNvSpPr>
              <a:spLocks noChangeArrowheads="1"/>
            </p:cNvSpPr>
            <p:nvPr/>
          </p:nvSpPr>
          <p:spPr bwMode="auto">
            <a:xfrm flipH="1" flipV="1">
              <a:off x="4703392" y="1643848"/>
              <a:ext cx="1676400" cy="457200"/>
            </a:xfrm>
            <a:prstGeom prst="flowChartManualInpu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4800600" y="1600200"/>
              <a:ext cx="1480813" cy="542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alibri" pitchFamily="34" charset="0"/>
                </a:rPr>
                <a:t>File </a:t>
              </a:r>
              <a:r>
                <a:rPr lang="en-US" sz="1200" b="1" dirty="0" smtClean="0">
                  <a:solidFill>
                    <a:schemeClr val="bg1"/>
                  </a:solidFill>
                  <a:latin typeface="Calibri" pitchFamily="34" charset="0"/>
                </a:rPr>
                <a:t>System User Component</a:t>
              </a:r>
              <a:endParaRPr lang="en-US" sz="12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5329292" y="3691416"/>
            <a:ext cx="101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Network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15676" y="5638800"/>
            <a:ext cx="222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Object-Level Access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2" name="AutoShape 18"/>
          <p:cNvSpPr>
            <a:spLocks noChangeArrowheads="1"/>
          </p:cNvSpPr>
          <p:nvPr/>
        </p:nvSpPr>
        <p:spPr bwMode="auto">
          <a:xfrm>
            <a:off x="5148654" y="3386892"/>
            <a:ext cx="1556747" cy="19450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Calibri" pitchFamily="34" charset="0"/>
              </a:rPr>
              <a:t>OSD Interface</a:t>
            </a:r>
            <a:endParaRPr lang="en-US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23" name="Group 63"/>
          <p:cNvGrpSpPr/>
          <p:nvPr/>
        </p:nvGrpSpPr>
        <p:grpSpPr>
          <a:xfrm>
            <a:off x="5148654" y="2252598"/>
            <a:ext cx="1556747" cy="461665"/>
            <a:chOff x="4703392" y="1600200"/>
            <a:chExt cx="1676400" cy="542583"/>
          </a:xfrm>
        </p:grpSpPr>
        <p:sp>
          <p:nvSpPr>
            <p:cNvPr id="24" name="AutoShape 19"/>
            <p:cNvSpPr>
              <a:spLocks noChangeArrowheads="1"/>
            </p:cNvSpPr>
            <p:nvPr/>
          </p:nvSpPr>
          <p:spPr bwMode="auto">
            <a:xfrm flipH="1" flipV="1">
              <a:off x="4703392" y="1643849"/>
              <a:ext cx="1676400" cy="457200"/>
            </a:xfrm>
            <a:prstGeom prst="flowChartManualInpu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4800600" y="1600200"/>
              <a:ext cx="1480813" cy="542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alibri" pitchFamily="34" charset="0"/>
                </a:rPr>
                <a:t>File </a:t>
              </a:r>
              <a:r>
                <a:rPr lang="en-US" sz="1200" b="1" dirty="0" smtClean="0">
                  <a:solidFill>
                    <a:schemeClr val="bg1"/>
                  </a:solidFill>
                  <a:latin typeface="Calibri" pitchFamily="34" charset="0"/>
                </a:rPr>
                <a:t>System User Component</a:t>
              </a:r>
              <a:endParaRPr lang="en-US" sz="12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grpSp>
        <p:nvGrpSpPr>
          <p:cNvPr id="26" name="Group 67"/>
          <p:cNvGrpSpPr/>
          <p:nvPr/>
        </p:nvGrpSpPr>
        <p:grpSpPr>
          <a:xfrm>
            <a:off x="2579881" y="2665369"/>
            <a:ext cx="1603720" cy="475766"/>
            <a:chOff x="4708022" y="4698766"/>
            <a:chExt cx="1726983" cy="559155"/>
          </a:xfrm>
        </p:grpSpPr>
        <p:sp>
          <p:nvSpPr>
            <p:cNvPr id="27" name="AutoShape 19"/>
            <p:cNvSpPr>
              <a:spLocks noChangeArrowheads="1"/>
            </p:cNvSpPr>
            <p:nvPr/>
          </p:nvSpPr>
          <p:spPr bwMode="auto">
            <a:xfrm>
              <a:off x="4708022" y="4698766"/>
              <a:ext cx="1676400" cy="537335"/>
            </a:xfrm>
            <a:prstGeom prst="flowChartManualInpu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4854934" y="4715338"/>
              <a:ext cx="1580071" cy="542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Calibri" pitchFamily="34" charset="0"/>
                </a:rPr>
                <a:t>File System Storage</a:t>
              </a:r>
            </a:p>
            <a:p>
              <a:r>
                <a:rPr lang="en-US" sz="1200" b="1" dirty="0" smtClean="0">
                  <a:solidFill>
                    <a:schemeClr val="bg1"/>
                  </a:solidFill>
                  <a:latin typeface="Calibri" pitchFamily="34" charset="0"/>
                </a:rPr>
                <a:t>Component</a:t>
              </a:r>
              <a:endParaRPr lang="en-US" sz="12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29" name="Rectangle 21"/>
          <p:cNvSpPr>
            <a:spLocks noChangeArrowheads="1"/>
          </p:cNvSpPr>
          <p:nvPr/>
        </p:nvSpPr>
        <p:spPr bwMode="auto">
          <a:xfrm>
            <a:off x="4987623" y="4029970"/>
            <a:ext cx="1839792" cy="1575077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" name="AutoShape 22"/>
          <p:cNvSpPr>
            <a:spLocks noChangeArrowheads="1"/>
          </p:cNvSpPr>
          <p:nvPr/>
        </p:nvSpPr>
        <p:spPr bwMode="auto">
          <a:xfrm>
            <a:off x="5152954" y="5097384"/>
            <a:ext cx="1556747" cy="38901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5516310" y="5138004"/>
            <a:ext cx="8300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libri" pitchFamily="34" charset="0"/>
              </a:rPr>
              <a:t>Storage</a:t>
            </a:r>
          </a:p>
        </p:txBody>
      </p:sp>
      <p:grpSp>
        <p:nvGrpSpPr>
          <p:cNvPr id="32" name="Group 66"/>
          <p:cNvGrpSpPr/>
          <p:nvPr/>
        </p:nvGrpSpPr>
        <p:grpSpPr>
          <a:xfrm>
            <a:off x="5151135" y="4090384"/>
            <a:ext cx="1556747" cy="513870"/>
            <a:chOff x="4708022" y="4653984"/>
            <a:chExt cx="1676400" cy="603937"/>
          </a:xfrm>
        </p:grpSpPr>
        <p:sp>
          <p:nvSpPr>
            <p:cNvPr id="33" name="AutoShape 19"/>
            <p:cNvSpPr>
              <a:spLocks noChangeArrowheads="1"/>
            </p:cNvSpPr>
            <p:nvPr/>
          </p:nvSpPr>
          <p:spPr bwMode="auto">
            <a:xfrm>
              <a:off x="4708022" y="4653984"/>
              <a:ext cx="1676400" cy="537335"/>
            </a:xfrm>
            <a:prstGeom prst="flowChartManualInpu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4" name="Text Box 27"/>
            <p:cNvSpPr txBox="1">
              <a:spLocks noChangeArrowheads="1"/>
            </p:cNvSpPr>
            <p:nvPr/>
          </p:nvSpPr>
          <p:spPr bwMode="auto">
            <a:xfrm>
              <a:off x="5076858" y="4715338"/>
              <a:ext cx="1093031" cy="542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Calibri" pitchFamily="34" charset="0"/>
                </a:rPr>
                <a:t>OSD Storage</a:t>
              </a:r>
            </a:p>
            <a:p>
              <a:r>
                <a:rPr lang="en-US" sz="1200" b="1" dirty="0" smtClean="0">
                  <a:solidFill>
                    <a:schemeClr val="bg1"/>
                  </a:solidFill>
                  <a:latin typeface="Calibri" pitchFamily="34" charset="0"/>
                </a:rPr>
                <a:t>Component</a:t>
              </a:r>
              <a:endParaRPr lang="en-US" sz="12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35" name="AutoShape 18"/>
          <p:cNvSpPr>
            <a:spLocks noChangeArrowheads="1"/>
          </p:cNvSpPr>
          <p:nvPr/>
        </p:nvSpPr>
        <p:spPr bwMode="auto">
          <a:xfrm>
            <a:off x="5150472" y="4602181"/>
            <a:ext cx="1556747" cy="19450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Calibri" pitchFamily="34" charset="0"/>
              </a:rPr>
              <a:t>Block I/O</a:t>
            </a:r>
            <a:endParaRPr lang="en-US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" name="AutoShape 18"/>
          <p:cNvSpPr>
            <a:spLocks noChangeArrowheads="1"/>
          </p:cNvSpPr>
          <p:nvPr/>
        </p:nvSpPr>
        <p:spPr bwMode="auto">
          <a:xfrm>
            <a:off x="2579923" y="3386892"/>
            <a:ext cx="1556747" cy="19450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Calibri" pitchFamily="34" charset="0"/>
              </a:rPr>
              <a:t>Block Interface</a:t>
            </a:r>
            <a:endParaRPr lang="en-US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2438400" y="4029971"/>
            <a:ext cx="1839792" cy="157507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AutoShape 22"/>
          <p:cNvSpPr>
            <a:spLocks noChangeArrowheads="1"/>
          </p:cNvSpPr>
          <p:nvPr/>
        </p:nvSpPr>
        <p:spPr bwMode="auto">
          <a:xfrm>
            <a:off x="2579922" y="5097385"/>
            <a:ext cx="1556747" cy="38901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Text Box 28"/>
          <p:cNvSpPr txBox="1">
            <a:spLocks noChangeArrowheads="1"/>
          </p:cNvSpPr>
          <p:nvPr/>
        </p:nvSpPr>
        <p:spPr bwMode="auto">
          <a:xfrm>
            <a:off x="2943278" y="5138004"/>
            <a:ext cx="8300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libri" pitchFamily="34" charset="0"/>
              </a:rPr>
              <a:t>Storage</a:t>
            </a:r>
          </a:p>
        </p:txBody>
      </p:sp>
      <p:sp>
        <p:nvSpPr>
          <p:cNvPr id="40" name="AutoShape 18"/>
          <p:cNvSpPr>
            <a:spLocks noChangeArrowheads="1"/>
          </p:cNvSpPr>
          <p:nvPr/>
        </p:nvSpPr>
        <p:spPr bwMode="auto">
          <a:xfrm>
            <a:off x="2578104" y="4135582"/>
            <a:ext cx="1556747" cy="20781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Calibri" pitchFamily="34" charset="0"/>
              </a:rPr>
              <a:t>Block I/O</a:t>
            </a:r>
            <a:endParaRPr lang="en-US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41" name="Straight Arrow Connector 40"/>
          <p:cNvCxnSpPr>
            <a:stCxn id="18" idx="1"/>
            <a:endCxn id="24" idx="3"/>
          </p:cNvCxnSpPr>
          <p:nvPr/>
        </p:nvCxnSpPr>
        <p:spPr>
          <a:xfrm>
            <a:off x="4136670" y="2484246"/>
            <a:ext cx="1011984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" idx="3"/>
            <a:endCxn id="33" idx="1"/>
          </p:cNvCxnSpPr>
          <p:nvPr/>
        </p:nvCxnSpPr>
        <p:spPr>
          <a:xfrm>
            <a:off x="4136628" y="2893965"/>
            <a:ext cx="1014507" cy="1425015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AutoShape 18"/>
          <p:cNvSpPr>
            <a:spLocks noChangeArrowheads="1"/>
          </p:cNvSpPr>
          <p:nvPr/>
        </p:nvSpPr>
        <p:spPr bwMode="auto">
          <a:xfrm>
            <a:off x="5147800" y="1778763"/>
            <a:ext cx="1556747" cy="19450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Calibri" pitchFamily="34" charset="0"/>
              </a:rPr>
              <a:t>System Call Interface</a:t>
            </a:r>
            <a:endParaRPr lang="en-US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AutoShape 18"/>
          <p:cNvSpPr>
            <a:spLocks noChangeArrowheads="1"/>
          </p:cNvSpPr>
          <p:nvPr/>
        </p:nvSpPr>
        <p:spPr bwMode="auto">
          <a:xfrm>
            <a:off x="2579923" y="1778763"/>
            <a:ext cx="1556747" cy="19450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Calibri" pitchFamily="34" charset="0"/>
              </a:rPr>
              <a:t>System Call Interface</a:t>
            </a:r>
            <a:endParaRPr lang="en-US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358296" y="1416330"/>
            <a:ext cx="0" cy="2593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913061" y="1416330"/>
            <a:ext cx="0" cy="2593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358296" y="1987595"/>
            <a:ext cx="0" cy="2593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352800" y="3144256"/>
            <a:ext cx="0" cy="2286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352800" y="3716864"/>
            <a:ext cx="0" cy="28527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352800" y="4381370"/>
            <a:ext cx="0" cy="67267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943600" y="1989015"/>
            <a:ext cx="0" cy="2593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943600" y="2719916"/>
            <a:ext cx="0" cy="61152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943600" y="4826000"/>
            <a:ext cx="0" cy="2593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943600" y="3718170"/>
            <a:ext cx="0" cy="28527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52400" y="2133600"/>
            <a:ext cx="2120904" cy="89624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 smtClean="0"/>
              <a:t>*hierarchy management</a:t>
            </a:r>
          </a:p>
          <a:p>
            <a:r>
              <a:rPr lang="en-PH" sz="1400" dirty="0" smtClean="0"/>
              <a:t>*naming</a:t>
            </a:r>
          </a:p>
          <a:p>
            <a:r>
              <a:rPr lang="en-PH" sz="1400" dirty="0" smtClean="0"/>
              <a:t>*user access control</a:t>
            </a:r>
            <a:endParaRPr lang="en-PH" sz="1400" dirty="0"/>
          </a:p>
        </p:txBody>
      </p:sp>
      <p:sp>
        <p:nvSpPr>
          <p:cNvPr id="4" name="Rectangle 3"/>
          <p:cNvSpPr/>
          <p:nvPr/>
        </p:nvSpPr>
        <p:spPr>
          <a:xfrm>
            <a:off x="2389111" y="2117267"/>
            <a:ext cx="1928889" cy="7522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933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7ba815e-6b19-44b0-ab2f-cdc44d969a4a"/>
</p:tagLst>
</file>

<file path=ppt/theme/theme1.xml><?xml version="1.0" encoding="utf-8"?>
<a:theme xmlns:a="http://schemas.openxmlformats.org/drawingml/2006/main" name="ILT_OILT_VILT_Template_2012_Final_ProvenProfessional_V2_wmA">
  <a:themeElements>
    <a:clrScheme name="NPR2011">
      <a:dk1>
        <a:srgbClr val="000000"/>
      </a:dk1>
      <a:lt1>
        <a:srgbClr val="FFFFFF"/>
      </a:lt1>
      <a:dk2>
        <a:srgbClr val="007DC3"/>
      </a:dk2>
      <a:lt2>
        <a:srgbClr val="5F5F5F"/>
      </a:lt2>
      <a:accent1>
        <a:srgbClr val="2C95DD"/>
      </a:accent1>
      <a:accent2>
        <a:srgbClr val="49A942"/>
      </a:accent2>
      <a:accent3>
        <a:srgbClr val="74C167"/>
      </a:accent3>
      <a:accent4>
        <a:srgbClr val="FFC425"/>
      </a:accent4>
      <a:accent5>
        <a:srgbClr val="B5761B"/>
      </a:accent5>
      <a:accent6>
        <a:srgbClr val="A80000"/>
      </a:accent6>
      <a:hlink>
        <a:srgbClr val="0070C0"/>
      </a:hlink>
      <a:folHlink>
        <a:srgbClr val="49A942"/>
      </a:folHlink>
    </a:clrScheme>
    <a:fontScheme name="NPR2011Template">
      <a:majorFont>
        <a:latin typeface="MetaNormalLF-Roman"/>
        <a:ea typeface=""/>
        <a:cs typeface="Arial"/>
      </a:majorFont>
      <a:minorFont>
        <a:latin typeface="MetaNormalLF-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PR2011Template">
      <a:majorFont>
        <a:latin typeface="MetaNormalLF-Roman"/>
        <a:ea typeface=""/>
        <a:cs typeface="Arial"/>
      </a:majorFont>
      <a:minorFont>
        <a:latin typeface="MetaNormalLF-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ILT_OILT_VILT_Template_2012_Final_ProvenProfessional_V2_wmA</Template>
  <TotalTime>0</TotalTime>
  <Words>4022</Words>
  <Application>Microsoft Office PowerPoint</Application>
  <PresentationFormat>On-screen Show (4:3)</PresentationFormat>
  <Paragraphs>919</Paragraphs>
  <Slides>50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ILT_OILT_VILT_Template_2012_Final_ProvenProfessional_V2_wmA</vt:lpstr>
      <vt:lpstr>MODULE – 8    OBJECT-BASED AND UNIFIED STORAGE</vt:lpstr>
      <vt:lpstr>Module 8: Object-based and Unified Storage</vt:lpstr>
      <vt:lpstr>Module 8: Object-based and Unified Storage</vt:lpstr>
      <vt:lpstr>Drivers for Object-based Storage</vt:lpstr>
      <vt:lpstr>Hierarchical File System Vs. Flat Address Space</vt:lpstr>
      <vt:lpstr>Hierarchical File System Vs. Flat Address Space</vt:lpstr>
      <vt:lpstr>Hierarchical File System Vs. Flat Address Space</vt:lpstr>
      <vt:lpstr>Traditional Vs. Object-based Storage Model</vt:lpstr>
      <vt:lpstr>Traditional Vs. Object-based Storage Model</vt:lpstr>
      <vt:lpstr>Traditional Vs. Object-based Storage Model</vt:lpstr>
      <vt:lpstr>Traditional Vs. Object-based Storage Model</vt:lpstr>
      <vt:lpstr>Key Components of Object-based Storage Device</vt:lpstr>
      <vt:lpstr>Key Components of Object-based Storage Device</vt:lpstr>
      <vt:lpstr>Key Components of Object-based Storage Device</vt:lpstr>
      <vt:lpstr>Process of Storing Object in OSD</vt:lpstr>
      <vt:lpstr>Process of Storing Object in OSD</vt:lpstr>
      <vt:lpstr>Process of Storing Object in OSD</vt:lpstr>
      <vt:lpstr>Process of Storing Object in OSD</vt:lpstr>
      <vt:lpstr>Process of Storing Object in OSD</vt:lpstr>
      <vt:lpstr>Process of Storing Object in OSD</vt:lpstr>
      <vt:lpstr>Process of Retrieving Object from OSD</vt:lpstr>
      <vt:lpstr>Process of Retrieving Object from OSD</vt:lpstr>
      <vt:lpstr>Process of Retrieving Object from OSD</vt:lpstr>
      <vt:lpstr>Process of Retrieving Object from OSD</vt:lpstr>
      <vt:lpstr>Process of Retrieving Object from OSD</vt:lpstr>
      <vt:lpstr>Process of Retrieving Object from OSD</vt:lpstr>
      <vt:lpstr>Key Benefits of Object-based Storage</vt:lpstr>
      <vt:lpstr>Use Case 1: Cloud-based Storage</vt:lpstr>
      <vt:lpstr>Use Case 2: Content Address Storage (CAS)</vt:lpstr>
      <vt:lpstr>Key Features of CAS</vt:lpstr>
      <vt:lpstr>Use Case 1: Healthcare Solution</vt:lpstr>
      <vt:lpstr>Use Case 2: Financial Solution</vt:lpstr>
      <vt:lpstr>Module 8: Object-based and Unified Storage</vt:lpstr>
      <vt:lpstr>Drivers for Unified Storage</vt:lpstr>
      <vt:lpstr>Components of Unified Storage</vt:lpstr>
      <vt:lpstr>Components of Unified Storage</vt:lpstr>
      <vt:lpstr>Components of Unified Storage</vt:lpstr>
      <vt:lpstr>Components of Unified Storage</vt:lpstr>
      <vt:lpstr>Data Access from Unified Storage</vt:lpstr>
      <vt:lpstr>Data Access from Unified Storage</vt:lpstr>
      <vt:lpstr>Data Access from Unified Storage</vt:lpstr>
      <vt:lpstr>Data Access from Unified Storage</vt:lpstr>
      <vt:lpstr>Data Access from Unified Storage</vt:lpstr>
      <vt:lpstr>Data Access from Unified Storage</vt:lpstr>
      <vt:lpstr>Data Access from Unified Storage</vt:lpstr>
      <vt:lpstr>PowerPoint Presentation</vt:lpstr>
      <vt:lpstr>EMC Atmos</vt:lpstr>
      <vt:lpstr>EMC Centera</vt:lpstr>
      <vt:lpstr>EMC VNX</vt:lpstr>
      <vt:lpstr>Module 8: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2012-03-01T16:07:49Z</dcterms:created>
  <dcterms:modified xsi:type="dcterms:W3CDTF">2015-02-23T04:34:04Z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