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86" r:id="rId1"/>
  </p:sldMasterIdLst>
  <p:notesMasterIdLst>
    <p:notesMasterId r:id="rId82"/>
  </p:notesMasterIdLst>
  <p:handoutMasterIdLst>
    <p:handoutMasterId r:id="rId83"/>
  </p:handoutMasterIdLst>
  <p:sldIdLst>
    <p:sldId id="422" r:id="rId2"/>
    <p:sldId id="259" r:id="rId3"/>
    <p:sldId id="260" r:id="rId4"/>
    <p:sldId id="340" r:id="rId5"/>
    <p:sldId id="364" r:id="rId6"/>
    <p:sldId id="431" r:id="rId7"/>
    <p:sldId id="360" r:id="rId8"/>
    <p:sldId id="432" r:id="rId9"/>
    <p:sldId id="433" r:id="rId10"/>
    <p:sldId id="361" r:id="rId11"/>
    <p:sldId id="434" r:id="rId12"/>
    <p:sldId id="362" r:id="rId13"/>
    <p:sldId id="435" r:id="rId14"/>
    <p:sldId id="430" r:id="rId15"/>
    <p:sldId id="436" r:id="rId16"/>
    <p:sldId id="365" r:id="rId17"/>
    <p:sldId id="366" r:id="rId18"/>
    <p:sldId id="423" r:id="rId19"/>
    <p:sldId id="437" r:id="rId20"/>
    <p:sldId id="424" r:id="rId21"/>
    <p:sldId id="428" r:id="rId22"/>
    <p:sldId id="368" r:id="rId23"/>
    <p:sldId id="438" r:id="rId24"/>
    <p:sldId id="369" r:id="rId25"/>
    <p:sldId id="439" r:id="rId26"/>
    <p:sldId id="371" r:id="rId27"/>
    <p:sldId id="440" r:id="rId28"/>
    <p:sldId id="372" r:id="rId29"/>
    <p:sldId id="441" r:id="rId30"/>
    <p:sldId id="373" r:id="rId31"/>
    <p:sldId id="376" r:id="rId32"/>
    <p:sldId id="442" r:id="rId33"/>
    <p:sldId id="374" r:id="rId34"/>
    <p:sldId id="443" r:id="rId35"/>
    <p:sldId id="375" r:id="rId36"/>
    <p:sldId id="444" r:id="rId37"/>
    <p:sldId id="445" r:id="rId38"/>
    <p:sldId id="446" r:id="rId39"/>
    <p:sldId id="378" r:id="rId40"/>
    <p:sldId id="447" r:id="rId41"/>
    <p:sldId id="379" r:id="rId42"/>
    <p:sldId id="380" r:id="rId43"/>
    <p:sldId id="382" r:id="rId44"/>
    <p:sldId id="385" r:id="rId45"/>
    <p:sldId id="387" r:id="rId46"/>
    <p:sldId id="388" r:id="rId47"/>
    <p:sldId id="389" r:id="rId48"/>
    <p:sldId id="400" r:id="rId49"/>
    <p:sldId id="390" r:id="rId50"/>
    <p:sldId id="392" r:id="rId51"/>
    <p:sldId id="448" r:id="rId52"/>
    <p:sldId id="393" r:id="rId53"/>
    <p:sldId id="449" r:id="rId54"/>
    <p:sldId id="450" r:id="rId55"/>
    <p:sldId id="399" r:id="rId56"/>
    <p:sldId id="395" r:id="rId57"/>
    <p:sldId id="396" r:id="rId58"/>
    <p:sldId id="401" r:id="rId59"/>
    <p:sldId id="402" r:id="rId60"/>
    <p:sldId id="403" r:id="rId61"/>
    <p:sldId id="405" r:id="rId62"/>
    <p:sldId id="408" r:id="rId63"/>
    <p:sldId id="409" r:id="rId64"/>
    <p:sldId id="421" r:id="rId65"/>
    <p:sldId id="451" r:id="rId66"/>
    <p:sldId id="411" r:id="rId67"/>
    <p:sldId id="413" r:id="rId68"/>
    <p:sldId id="414" r:id="rId69"/>
    <p:sldId id="415" r:id="rId70"/>
    <p:sldId id="453" r:id="rId71"/>
    <p:sldId id="454" r:id="rId72"/>
    <p:sldId id="455" r:id="rId73"/>
    <p:sldId id="456" r:id="rId74"/>
    <p:sldId id="452" r:id="rId75"/>
    <p:sldId id="359" r:id="rId76"/>
    <p:sldId id="416" r:id="rId77"/>
    <p:sldId id="417" r:id="rId78"/>
    <p:sldId id="418" r:id="rId79"/>
    <p:sldId id="271" r:id="rId80"/>
    <p:sldId id="429" r:id="rId81"/>
  </p:sldIdLst>
  <p:sldSz cx="9144000" cy="6858000" type="screen4x3"/>
  <p:notesSz cx="7104063" cy="10234613"/>
  <p:custDataLst>
    <p:tags r:id="rId8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777777"/>
    <a:srgbClr val="2C95DD"/>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96522" autoAdjust="0"/>
  </p:normalViewPr>
  <p:slideViewPr>
    <p:cSldViewPr>
      <p:cViewPr>
        <p:scale>
          <a:sx n="75" d="100"/>
          <a:sy n="75" d="100"/>
        </p:scale>
        <p:origin x="-142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0" d="100"/>
          <a:sy n="60" d="100"/>
        </p:scale>
        <p:origin x="-3402" y="-144"/>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B7476ED5-2D64-43CD-A5A9-B4F8A2316785}" type="datetimeFigureOut">
              <a:rPr lang="en-US"/>
              <a:pPr>
                <a:defRPr/>
              </a:pPr>
              <a:t>03/16/15</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r>
              <a:rPr lang="en-US" smtClean="0"/>
              <a:t>Copyright © 2012 EMC Corporation. All Rights Reserved.</a:t>
            </a: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60216AA8-8606-4326-BD3F-B6ED45665008}" type="slidenum">
              <a:rPr lang="en-US"/>
              <a:pPr>
                <a:defRPr/>
              </a:pPr>
              <a:t>‹#›</a:t>
            </a:fld>
            <a:endParaRPr lang="en-US"/>
          </a:p>
        </p:txBody>
      </p:sp>
    </p:spTree>
    <p:extLst>
      <p:ext uri="{BB962C8B-B14F-4D97-AF65-F5344CB8AC3E}">
        <p14:creationId xmlns:p14="http://schemas.microsoft.com/office/powerpoint/2010/main" val="30361184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104063" cy="511731"/>
          </a:xfrm>
          <a:prstGeom prst="rect">
            <a:avLst/>
          </a:prstGeom>
        </p:spPr>
        <p:txBody>
          <a:bodyPr vert="horz" lIns="99075" tIns="49538" rIns="99075" bIns="49538" rtlCol="0" anchor="ctr"/>
          <a:lstStyle>
            <a:lvl1pPr algn="ctr" fontAlgn="auto">
              <a:spcBef>
                <a:spcPts val="0"/>
              </a:spcBef>
              <a:spcAft>
                <a:spcPts val="0"/>
              </a:spcAft>
              <a:defRPr sz="130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914400" y="548640"/>
            <a:ext cx="4956048" cy="3712464"/>
          </a:xfrm>
          <a:prstGeom prst="rect">
            <a:avLst/>
          </a:prstGeom>
          <a:noFill/>
          <a:ln w="12700">
            <a:solidFill>
              <a:prstClr val="black"/>
            </a:solidFill>
          </a:ln>
        </p:spPr>
        <p:txBody>
          <a:bodyPr vert="horz" lIns="99075" tIns="49538" rIns="99075" bIns="49538" rtlCol="0" anchor="ctr"/>
          <a:lstStyle>
            <a:extLst/>
          </a:lstStyle>
          <a:p>
            <a:pPr lvl="0"/>
            <a:endParaRPr lang="en-US" noProof="0"/>
          </a:p>
        </p:txBody>
      </p:sp>
      <p:sp>
        <p:nvSpPr>
          <p:cNvPr id="6" name="Footer Placeholder 5"/>
          <p:cNvSpPr>
            <a:spLocks noGrp="1"/>
          </p:cNvSpPr>
          <p:nvPr>
            <p:ph type="ftr" sz="quarter" idx="4"/>
          </p:nvPr>
        </p:nvSpPr>
        <p:spPr>
          <a:xfrm>
            <a:off x="0" y="9893459"/>
            <a:ext cx="4420306" cy="341154"/>
          </a:xfrm>
          <a:prstGeom prst="rect">
            <a:avLst/>
          </a:prstGeom>
        </p:spPr>
        <p:txBody>
          <a:bodyPr vert="horz" lIns="99075" tIns="49538" rIns="99075" bIns="49538" rtlCol="0" anchor="b"/>
          <a:lstStyle>
            <a:lvl1pPr algn="l" fontAlgn="auto">
              <a:spcBef>
                <a:spcPts val="0"/>
              </a:spcBef>
              <a:spcAft>
                <a:spcPts val="0"/>
              </a:spcAft>
              <a:defRPr sz="1000">
                <a:latin typeface="MetaNormalLF-Roman" pitchFamily="34" charset="0"/>
                <a:cs typeface="+mn-cs"/>
              </a:defRPr>
            </a:lvl1pPr>
            <a:extLst/>
          </a:lstStyle>
          <a:p>
            <a:pPr>
              <a:defRPr/>
            </a:pPr>
            <a:r>
              <a:rPr lang="en-US" smtClean="0"/>
              <a:t>Copyright © 2012 EMC Corporation. All Rights Reserved.</a:t>
            </a:r>
            <a:endParaRPr lang="en-US" dirty="0"/>
          </a:p>
        </p:txBody>
      </p:sp>
      <p:sp>
        <p:nvSpPr>
          <p:cNvPr id="7" name="Slide Number Placeholder 6"/>
          <p:cNvSpPr>
            <a:spLocks noGrp="1"/>
          </p:cNvSpPr>
          <p:nvPr>
            <p:ph type="sldNum" sz="quarter" idx="5"/>
          </p:nvPr>
        </p:nvSpPr>
        <p:spPr>
          <a:xfrm>
            <a:off x="6630459" y="9893459"/>
            <a:ext cx="471960" cy="341154"/>
          </a:xfrm>
          <a:prstGeom prst="rect">
            <a:avLst/>
          </a:prstGeom>
        </p:spPr>
        <p:txBody>
          <a:bodyPr vert="horz" lIns="99075" tIns="49538" rIns="99075" bIns="49538" rtlCol="0" anchor="b"/>
          <a:lstStyle>
            <a:lvl1pPr algn="r" fontAlgn="auto">
              <a:spcBef>
                <a:spcPts val="0"/>
              </a:spcBef>
              <a:spcAft>
                <a:spcPts val="0"/>
              </a:spcAft>
              <a:defRPr sz="1000">
                <a:latin typeface="MetaNormalLF-Roman" pitchFamily="34" charset="0"/>
                <a:cs typeface="+mn-cs"/>
              </a:defRPr>
            </a:lvl1pPr>
            <a:extLst/>
          </a:lstStyle>
          <a:p>
            <a:pPr>
              <a:defRPr/>
            </a:pPr>
            <a:fld id="{80249327-EC2F-4096-8D35-6B76097739FC}" type="slidenum">
              <a:rPr lang="en-US"/>
              <a:pPr>
                <a:defRPr/>
              </a:pPr>
              <a:t>‹#›</a:t>
            </a:fld>
            <a:endParaRPr lang="en-US"/>
          </a:p>
        </p:txBody>
      </p:sp>
    </p:spTree>
    <p:extLst>
      <p:ext uri="{BB962C8B-B14F-4D97-AF65-F5344CB8AC3E}">
        <p14:creationId xmlns:p14="http://schemas.microsoft.com/office/powerpoint/2010/main" val="14171211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73604" y="597019"/>
            <a:ext cx="6156855" cy="9211152"/>
          </a:xfrm>
          <a:prstGeom prst="rect">
            <a:avLst/>
          </a:prstGeom>
        </p:spPr>
        <p:txBody>
          <a:bodyPr>
            <a:normAutofit/>
          </a:bodyPr>
          <a:lstStyle/>
          <a:p>
            <a:endParaRPr lang="en-US" sz="4800" dirty="0"/>
          </a:p>
          <a:p>
            <a:endParaRPr lang="en-US" sz="4800" dirty="0"/>
          </a:p>
          <a:p>
            <a:endParaRPr lang="en-US" sz="4800" dirty="0"/>
          </a:p>
          <a:p>
            <a:pPr algn="ctr"/>
            <a:r>
              <a:rPr lang="en-US" sz="4400" dirty="0">
                <a:solidFill>
                  <a:srgbClr val="2C95DD"/>
                </a:solidFill>
                <a:latin typeface="+mj-lt"/>
              </a:rPr>
              <a:t>Module – </a:t>
            </a:r>
            <a:r>
              <a:rPr lang="en-US" sz="4400" dirty="0" smtClean="0">
                <a:solidFill>
                  <a:srgbClr val="2C95DD"/>
                </a:solidFill>
                <a:latin typeface="+mj-lt"/>
              </a:rPr>
              <a:t>10</a:t>
            </a:r>
            <a:endParaRPr lang="en-US" sz="4400" dirty="0">
              <a:solidFill>
                <a:srgbClr val="2C95DD"/>
              </a:solidFill>
              <a:latin typeface="+mj-lt"/>
            </a:endParaRPr>
          </a:p>
          <a:p>
            <a:pPr algn="ctr"/>
            <a:r>
              <a:rPr lang="en-US" sz="4400" dirty="0">
                <a:solidFill>
                  <a:srgbClr val="2C95DD"/>
                </a:solidFill>
                <a:latin typeface="+mj-lt"/>
              </a:rPr>
              <a:t>Backup and Archive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
        <p:nvSpPr>
          <p:cNvPr id="4" name="Footer Placeholder 3"/>
          <p:cNvSpPr>
            <a:spLocks noGrp="1"/>
          </p:cNvSpPr>
          <p:nvPr>
            <p:ph type="ftr" sz="quarter" idx="4"/>
          </p:nvPr>
        </p:nvSpPr>
        <p:spPr>
          <a:xfrm>
            <a:off x="0" y="9893459"/>
            <a:ext cx="4420306" cy="341154"/>
          </a:xfrm>
        </p:spPr>
        <p:txBody>
          <a:bodyPr/>
          <a:lstStyle/>
          <a:p>
            <a:pPr>
              <a:defRPr/>
            </a:pPr>
            <a:r>
              <a:rPr lang="en-US" smtClean="0"/>
              <a:t>Copyright © 2012 EMC Corporation. All Rights Reserved.</a:t>
            </a:r>
            <a:endParaRPr lang="en-US" dirty="0"/>
          </a:p>
        </p:txBody>
      </p:sp>
      <p:sp>
        <p:nvSpPr>
          <p:cNvPr id="6"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914400" y="548640"/>
            <a:ext cx="4956048" cy="3712464"/>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4E7A8FCD-CAF3-47F6-8A34-9CCB6BC41AA7}" type="slidenum">
              <a:rPr lang="en-US"/>
              <a:pPr>
                <a:defRPr/>
              </a:pPr>
              <a:t>2</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a:p>
        </p:txBody>
      </p:sp>
      <p:sp>
        <p:nvSpPr>
          <p:cNvPr id="6"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a:p>
        </p:txBody>
      </p:sp>
    </p:spTree>
    <p:extLst>
      <p:ext uri="{BB962C8B-B14F-4D97-AF65-F5344CB8AC3E}">
        <p14:creationId xmlns:p14="http://schemas.microsoft.com/office/powerpoint/2010/main" val="1141497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920750"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22</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28</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30</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3</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917575"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42</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917575"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48</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50</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52</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917575"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58</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60</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917575"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0AE62709-12B7-481E-AF02-15961EF83D30}" type="slidenum">
              <a:rPr lang="en-US"/>
              <a:pPr>
                <a:defRPr/>
              </a:pPr>
              <a:t>62</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68</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70</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71</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72</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73</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74</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75</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76</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78</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920750" y="549275"/>
            <a:ext cx="4949825" cy="3711575"/>
          </a:xfrm>
          <a:noFill/>
          <a:ln>
            <a:solidFill>
              <a:srgbClr val="000000"/>
            </a:solidFill>
            <a:miter lim="800000"/>
            <a:headEnd/>
            <a:tailEnd/>
          </a:ln>
        </p:spPr>
      </p:sp>
      <p:sp>
        <p:nvSpPr>
          <p:cNvPr id="4" name="Footer Placeholder 3"/>
          <p:cNvSpPr>
            <a:spLocks noGrp="1"/>
          </p:cNvSpPr>
          <p:nvPr>
            <p:ph type="ftr" sz="quarter" idx="4"/>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5"/>
          </p:nvPr>
        </p:nvSpPr>
        <p:spPr/>
        <p:txBody>
          <a:bodyPr/>
          <a:lstStyle/>
          <a:p>
            <a:pPr>
              <a:defRPr/>
            </a:pPr>
            <a:fld id="{4DF64EBD-D312-4E29-9396-4EA9F4281184}" type="slidenum">
              <a:rPr lang="en-US"/>
              <a:pPr>
                <a:defRPr/>
              </a:pPr>
              <a:t>79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570" name="Rectangle 2"/>
          <p:cNvSpPr>
            <a:spLocks noGrp="1" noRot="1" noChangeAspect="1" noChangeArrowheads="1" noTextEdit="1"/>
          </p:cNvSpPr>
          <p:nvPr>
            <p:ph type="sldImg"/>
          </p:nvPr>
        </p:nvSpPr>
        <p:spPr>
          <a:xfrm>
            <a:off x="920750" y="549275"/>
            <a:ext cx="4949825" cy="3711575"/>
          </a:xfrm>
          <a:ln/>
        </p:spPr>
      </p:sp>
      <p:sp>
        <p:nvSpPr>
          <p:cNvPr id="5" name="Footer Placeholder 3"/>
          <p:cNvSpPr>
            <a:spLocks noGrp="1"/>
          </p:cNvSpPr>
          <p:nvPr>
            <p:ph type="ftr" sz="quarter" idx="4"/>
          </p:nvPr>
        </p:nvSpPr>
        <p:spPr>
          <a:xfrm>
            <a:off x="0" y="9893459"/>
            <a:ext cx="4420306" cy="341154"/>
          </a:xfrm>
        </p:spPr>
        <p:txBody>
          <a:bodyPr/>
          <a:lstStyle/>
          <a:p>
            <a:pPr>
              <a:defRPr/>
            </a:pPr>
            <a:r>
              <a:rPr lang="en-US" dirty="0" smtClean="0"/>
              <a:t>Copyright © 2012 EMC Corporation. All Rights Reserved.</a:t>
            </a:r>
            <a:endParaRPr lang="en-US" dirty="0"/>
          </a:p>
        </p:txBody>
      </p:sp>
      <p:sp>
        <p:nvSpPr>
          <p:cNvPr id="9" name="Slide Number Placeholder 4"/>
          <p:cNvSpPr>
            <a:spLocks noGrp="1"/>
          </p:cNvSpPr>
          <p:nvPr>
            <p:ph type="sldNum" sz="quarter" idx="5"/>
          </p:nvPr>
        </p:nvSpPr>
        <p:spPr>
          <a:xfrm>
            <a:off x="6630459" y="9893459"/>
            <a:ext cx="471960" cy="341154"/>
          </a:xfrm>
        </p:spPr>
        <p:txBody>
          <a:bodyPr/>
          <a:lstStyle/>
          <a:p>
            <a:pPr>
              <a:defRPr/>
            </a:pPr>
            <a:fld id="{81E1E3F9-87E8-449F-A61E-BF0174C0A570}" type="slidenum">
              <a:rPr lang="en-US"/>
              <a:pPr>
                <a:defRPr/>
              </a:pPr>
              <a:t>80</a:t>
            </a:fld>
            <a:endParaRPr lang="en-US" dirty="0"/>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549275"/>
            <a:ext cx="4949825" cy="3711575"/>
          </a:xfrm>
        </p:spPr>
      </p:sp>
      <p:sp>
        <p:nvSpPr>
          <p:cNvPr id="4" name="Footer Placeholder 3"/>
          <p:cNvSpPr>
            <a:spLocks noGrp="1"/>
          </p:cNvSpPr>
          <p:nvPr>
            <p:ph type="ftr" sz="quarter" idx="10"/>
          </p:nvPr>
        </p:nvSpPr>
        <p:spPr/>
        <p:txBody>
          <a:bodyPr/>
          <a:lstStyle/>
          <a:p>
            <a:pPr>
              <a:defRPr/>
            </a:pPr>
            <a:r>
              <a:rPr lang="en-US" smtClean="0"/>
              <a:t>Copyright © 2012 EMC Corporation.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a:p>
        </p:txBody>
      </p:sp>
      <p:sp>
        <p:nvSpPr>
          <p:cNvPr id="7" name="Footer Placeholder 7"/>
          <p:cNvSpPr txBox="1">
            <a:spLocks/>
          </p:cNvSpPr>
          <p:nvPr/>
        </p:nvSpPr>
        <p:spPr>
          <a:xfrm>
            <a:off x="4800600" y="9994106"/>
            <a:ext cx="2104231" cy="228600"/>
          </a:xfrm>
          <a:prstGeom prst="rect">
            <a:avLst/>
          </a:prstGeom>
        </p:spPr>
        <p:txBody>
          <a:bodyPr vert="horz" lIns="99075" tIns="49538" rIns="99075" bIns="49538"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MetaNormalLF-Roman" pitchFamily="34" charset="0"/>
                <a:ea typeface="+mn-ea"/>
                <a:cs typeface="+mn-cs"/>
              </a:rPr>
              <a:t>Module 10: Backup and Archive</a:t>
            </a:r>
            <a:endParaRPr kumimoji="0" lang="en-US" sz="1000" b="0" i="0" u="none" strike="noStrike" kern="1200" cap="none" spc="0" normalizeH="0" baseline="0" noProof="0" dirty="0">
              <a:ln>
                <a:noFill/>
              </a:ln>
              <a:solidFill>
                <a:schemeClr val="tx1"/>
              </a:solidFill>
              <a:effectLst/>
              <a:uLnTx/>
              <a:uFillTx/>
              <a:latin typeface="MetaNormalLF-Roman"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4"/>
          <p:cNvSpPr>
            <a:spLocks noGrp="1"/>
          </p:cNvSpPr>
          <p:nvPr>
            <p:ph type="ftr" sz="quarter" idx="10"/>
          </p:nvPr>
        </p:nvSpPr>
        <p:spPr>
          <a:xfrm>
            <a:off x="4495800" y="6629400"/>
            <a:ext cx="4191000" cy="228600"/>
          </a:xfrm>
        </p:spPr>
        <p:txBody>
          <a:bodyPr/>
          <a:lstStyle>
            <a:lvl1pPr>
              <a:defRPr>
                <a:solidFill>
                  <a:schemeClr val="tx1">
                    <a:lumMod val="75000"/>
                    <a:lumOff val="25000"/>
                  </a:schemeClr>
                </a:solidFill>
              </a:defRPr>
            </a:lvl1pPr>
          </a:lstStyle>
          <a:p>
            <a:pPr>
              <a:defRPr/>
            </a:pPr>
            <a:r>
              <a:rPr lang="en-US" dirty="0" smtClean="0"/>
              <a:t>Module #: Module Name</a:t>
            </a:r>
            <a:endParaRPr lang="en-US" dirty="0"/>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5BA1DFFF-3F85-458B-986A-7762775E0CEF}" type="slidenum">
              <a:rPr lang="en-US"/>
              <a:pPr>
                <a:defRPr/>
              </a:pPr>
              <a:t>‹#›</a:t>
            </a:fld>
            <a:endParaRPr lang="en-US"/>
          </a:p>
        </p:txBody>
      </p:sp>
      <p:sp>
        <p:nvSpPr>
          <p:cNvPr id="7" name="Rectangle 6"/>
          <p:cNvSpPr/>
          <p:nvPr userDrawn="1"/>
        </p:nvSpPr>
        <p:spPr>
          <a:xfrm>
            <a:off x="3200400" y="1524000"/>
            <a:ext cx="2667000" cy="3810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10" name="Slide Number Placeholder 9"/>
          <p:cNvSpPr>
            <a:spLocks noGrp="1"/>
          </p:cNvSpPr>
          <p:nvPr>
            <p:ph type="sldNum" sz="quarter" idx="13"/>
          </p:nvPr>
        </p:nvSpPr>
        <p:spPr/>
        <p:txBody>
          <a:bodyPr/>
          <a:lstStyle/>
          <a:p>
            <a:pPr>
              <a:defRPr/>
            </a:pPr>
            <a:fld id="{2F0FE6C8-51A2-4AA8-BE8B-722D435E963D}" type="slidenum">
              <a:rPr lang="en-US" smtClean="0"/>
              <a:pPr>
                <a:defRPr/>
              </a:pPr>
              <a:t>‹#›</a:t>
            </a:fld>
            <a:endParaRPr lang="en-US"/>
          </a:p>
        </p:txBody>
      </p:sp>
      <p:sp>
        <p:nvSpPr>
          <p:cNvPr id="11" name="Footer Placeholder 10"/>
          <p:cNvSpPr>
            <a:spLocks noGrp="1"/>
          </p:cNvSpPr>
          <p:nvPr>
            <p:ph type="ftr" sz="quarter" idx="14"/>
          </p:nvPr>
        </p:nvSpPr>
        <p:spPr/>
        <p:txBody>
          <a:bodyPr/>
          <a:lstStyle/>
          <a:p>
            <a:pPr>
              <a:defRPr/>
            </a:pPr>
            <a:r>
              <a:rPr lang="en-US" smtClean="0"/>
              <a:t>Module #: Module Name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smtClean="0"/>
              <a:t>Click icon to add picture</a:t>
            </a:r>
            <a:endParaRPr lang="en-US" noProof="0"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8" name="Slide Number Placeholder 7"/>
          <p:cNvSpPr>
            <a:spLocks noGrp="1"/>
          </p:cNvSpPr>
          <p:nvPr>
            <p:ph type="sldNum" sz="quarter" idx="13"/>
          </p:nvPr>
        </p:nvSpPr>
        <p:spPr/>
        <p:txBody>
          <a:bodyPr/>
          <a:lstStyle/>
          <a:p>
            <a:pPr>
              <a:defRPr/>
            </a:pPr>
            <a:fld id="{2F0FE6C8-51A2-4AA8-BE8B-722D435E963D}" type="slidenum">
              <a:rPr lang="en-US" smtClean="0"/>
              <a:pPr>
                <a:defRPr/>
              </a:pPr>
              <a:t>‹#›</a:t>
            </a:fld>
            <a:endParaRPr lang="en-US"/>
          </a:p>
        </p:txBody>
      </p:sp>
      <p:sp>
        <p:nvSpPr>
          <p:cNvPr id="10" name="Footer Placeholder 9"/>
          <p:cNvSpPr>
            <a:spLocks noGrp="1"/>
          </p:cNvSpPr>
          <p:nvPr>
            <p:ph type="ftr" sz="quarter" idx="14"/>
          </p:nvPr>
        </p:nvSpPr>
        <p:spPr/>
        <p:txBody>
          <a:bodyPr/>
          <a:lstStyle/>
          <a:p>
            <a:pPr>
              <a:defRPr/>
            </a:pPr>
            <a:r>
              <a:rPr lang="en-US" smtClean="0"/>
              <a:t>Module #: Module Name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0"/>
          </p:nvPr>
        </p:nvSpPr>
        <p:spPr/>
        <p:txBody>
          <a:bodyPr/>
          <a:lstStyle/>
          <a:p>
            <a:pPr>
              <a:defRPr/>
            </a:pPr>
            <a:fld id="{2F0FE6C8-51A2-4AA8-BE8B-722D435E963D}" type="slidenum">
              <a:rPr lang="en-US" smtClean="0"/>
              <a:pPr>
                <a:defRPr/>
              </a:pPr>
              <a:t>‹#›</a:t>
            </a:fld>
            <a:endParaRPr lang="en-US"/>
          </a:p>
        </p:txBody>
      </p:sp>
      <p:sp>
        <p:nvSpPr>
          <p:cNvPr id="10" name="Footer Placeholder 9"/>
          <p:cNvSpPr>
            <a:spLocks noGrp="1"/>
          </p:cNvSpPr>
          <p:nvPr>
            <p:ph type="ftr" sz="quarter" idx="11"/>
          </p:nvPr>
        </p:nvSpPr>
        <p:spPr/>
        <p:txBody>
          <a:bodyPr/>
          <a:lstStyle/>
          <a:p>
            <a:pPr>
              <a:defRPr/>
            </a:pPr>
            <a:r>
              <a:rPr lang="en-US" smtClean="0"/>
              <a:t>Module #: Module Name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8" name="Slide Number Placeholder 7"/>
          <p:cNvSpPr>
            <a:spLocks noGrp="1"/>
          </p:cNvSpPr>
          <p:nvPr>
            <p:ph type="sldNum" sz="quarter" idx="13"/>
          </p:nvPr>
        </p:nvSpPr>
        <p:spPr/>
        <p:txBody>
          <a:bodyPr/>
          <a:lstStyle/>
          <a:p>
            <a:pPr>
              <a:defRPr/>
            </a:pPr>
            <a:fld id="{2F0FE6C8-51A2-4AA8-BE8B-722D435E963D}" type="slidenum">
              <a:rPr lang="en-US" smtClean="0"/>
              <a:pPr>
                <a:defRPr/>
              </a:pPr>
              <a:t>‹#›</a:t>
            </a:fld>
            <a:endParaRPr lang="en-US"/>
          </a:p>
        </p:txBody>
      </p:sp>
      <p:sp>
        <p:nvSpPr>
          <p:cNvPr id="9" name="Footer Placeholder 8"/>
          <p:cNvSpPr>
            <a:spLocks noGrp="1"/>
          </p:cNvSpPr>
          <p:nvPr>
            <p:ph type="ftr" sz="quarter" idx="14"/>
          </p:nvPr>
        </p:nvSpPr>
        <p:spPr/>
        <p:txBody>
          <a:bodyPr/>
          <a:lstStyle/>
          <a:p>
            <a:pPr>
              <a:defRPr/>
            </a:pPr>
            <a:r>
              <a:rPr lang="en-US" smtClean="0"/>
              <a:t>Module #: Module Name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smtClean="0"/>
              <a:t>Click icon to add picture</a:t>
            </a:r>
            <a:endParaRPr lang="en-US" noProof="0"/>
          </a:p>
        </p:txBody>
      </p:sp>
      <p:sp>
        <p:nvSpPr>
          <p:cNvPr id="6" name="Slide Number Placeholder 5"/>
          <p:cNvSpPr>
            <a:spLocks noGrp="1"/>
          </p:cNvSpPr>
          <p:nvPr>
            <p:ph type="sldNum" sz="quarter" idx="14"/>
          </p:nvPr>
        </p:nvSpPr>
        <p:spPr/>
        <p:txBody>
          <a:bodyPr/>
          <a:lstStyle/>
          <a:p>
            <a:pPr>
              <a:defRPr/>
            </a:pPr>
            <a:fld id="{2F0FE6C8-51A2-4AA8-BE8B-722D435E963D}" type="slidenum">
              <a:rPr lang="en-US" smtClean="0"/>
              <a:pPr>
                <a:defRPr/>
              </a:pPr>
              <a:t>‹#›</a:t>
            </a:fld>
            <a:endParaRPr lang="en-US"/>
          </a:p>
        </p:txBody>
      </p:sp>
      <p:sp>
        <p:nvSpPr>
          <p:cNvPr id="8" name="Footer Placeholder 7"/>
          <p:cNvSpPr>
            <a:spLocks noGrp="1"/>
          </p:cNvSpPr>
          <p:nvPr>
            <p:ph type="ftr" sz="quarter" idx="15"/>
          </p:nvPr>
        </p:nvSpPr>
        <p:spPr/>
        <p:txBody>
          <a:bodyPr/>
          <a:lstStyle/>
          <a:p>
            <a:pPr>
              <a:defRPr/>
            </a:pPr>
            <a:r>
              <a:rPr lang="en-US" smtClean="0"/>
              <a:t>Module #: Module Name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pPr>
              <a:defRPr/>
            </a:pPr>
            <a:fld id="{2F0FE6C8-51A2-4AA8-BE8B-722D435E963D}" type="slidenum">
              <a:rPr lang="en-US" smtClean="0"/>
              <a:pPr>
                <a:defRPr/>
              </a:pPr>
              <a:t>‹#›</a:t>
            </a:fld>
            <a:endParaRPr lang="en-US"/>
          </a:p>
        </p:txBody>
      </p:sp>
      <p:sp>
        <p:nvSpPr>
          <p:cNvPr id="6" name="Footer Placeholder 5"/>
          <p:cNvSpPr>
            <a:spLocks noGrp="1"/>
          </p:cNvSpPr>
          <p:nvPr>
            <p:ph type="ftr" sz="quarter" idx="11"/>
          </p:nvPr>
        </p:nvSpPr>
        <p:spPr/>
        <p:txBody>
          <a:bodyPr/>
          <a:lstStyle/>
          <a:p>
            <a:pPr>
              <a:defRPr/>
            </a:pPr>
            <a:r>
              <a:rPr lang="en-US" smtClean="0"/>
              <a:t>Module #: Module Name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0"/>
          <p:cNvSpPr>
            <a:spLocks noGrp="1"/>
          </p:cNvSpPr>
          <p:nvPr>
            <p:ph type="sldNum" sz="quarter" idx="14"/>
          </p:nvPr>
        </p:nvSpPr>
        <p:spPr/>
        <p:txBody>
          <a:bodyPr/>
          <a:lstStyle/>
          <a:p>
            <a:pPr>
              <a:defRPr/>
            </a:pPr>
            <a:fld id="{2F0FE6C8-51A2-4AA8-BE8B-722D435E963D}" type="slidenum">
              <a:rPr lang="en-US" smtClean="0"/>
              <a:pPr>
                <a:defRPr/>
              </a:pPr>
              <a:t>‹#›</a:t>
            </a:fld>
            <a:endParaRPr lang="en-US"/>
          </a:p>
        </p:txBody>
      </p:sp>
      <p:sp>
        <p:nvSpPr>
          <p:cNvPr id="12" name="Footer Placeholder 11"/>
          <p:cNvSpPr>
            <a:spLocks noGrp="1"/>
          </p:cNvSpPr>
          <p:nvPr>
            <p:ph type="ftr" sz="quarter" idx="15"/>
          </p:nvPr>
        </p:nvSpPr>
        <p:spPr/>
        <p:txBody>
          <a:bodyPr/>
          <a:lstStyle/>
          <a:p>
            <a:pPr>
              <a:defRPr/>
            </a:pPr>
            <a:r>
              <a:rPr lang="en-US" smtClean="0"/>
              <a:t>Module #: Module Name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Box 2"/>
          <p:cNvSpPr txBox="1"/>
          <p:nvPr userDrawn="1"/>
        </p:nvSpPr>
        <p:spPr>
          <a:xfrm>
            <a:off x="2667000" y="2895600"/>
            <a:ext cx="3705181" cy="1015663"/>
          </a:xfrm>
          <a:prstGeom prst="rect">
            <a:avLst/>
          </a:prstGeom>
          <a:noFill/>
        </p:spPr>
        <p:txBody>
          <a:bodyPr wrap="none" rtlCol="0">
            <a:spAutoFit/>
          </a:bodyPr>
          <a:lstStyle/>
          <a:p>
            <a:pPr algn="ctr"/>
            <a:r>
              <a:rPr lang="en-US" sz="6000" dirty="0" smtClean="0">
                <a:solidFill>
                  <a:schemeClr val="tx2"/>
                </a:solidFill>
              </a:rPr>
              <a:t>Thank You!</a:t>
            </a:r>
            <a:endParaRPr lang="en-US" sz="6000" dirty="0">
              <a:solidFill>
                <a:schemeClr val="tx2"/>
              </a:solidFill>
            </a:endParaRPr>
          </a:p>
        </p:txBody>
      </p:sp>
      <p:sp>
        <p:nvSpPr>
          <p:cNvPr id="4" name="Slide Number Placeholder 3"/>
          <p:cNvSpPr>
            <a:spLocks noGrp="1"/>
          </p:cNvSpPr>
          <p:nvPr>
            <p:ph type="sldNum" sz="quarter" idx="10"/>
          </p:nvPr>
        </p:nvSpPr>
        <p:spPr/>
        <p:txBody>
          <a:bodyPr/>
          <a:lstStyle/>
          <a:p>
            <a:pPr>
              <a:defRPr/>
            </a:pPr>
            <a:fld id="{2F0FE6C8-51A2-4AA8-BE8B-722D435E963D}" type="slidenum">
              <a:rPr lang="en-US" smtClean="0"/>
              <a:pPr>
                <a:defRPr/>
              </a:pPr>
              <a:t>‹#›</a:t>
            </a:fld>
            <a:endParaRPr lang="en-US"/>
          </a:p>
        </p:txBody>
      </p:sp>
      <p:sp>
        <p:nvSpPr>
          <p:cNvPr id="5" name="Footer Placeholder 4"/>
          <p:cNvSpPr>
            <a:spLocks noGrp="1"/>
          </p:cNvSpPr>
          <p:nvPr>
            <p:ph type="ftr" sz="quarter" idx="11"/>
          </p:nvPr>
        </p:nvSpPr>
        <p:spPr/>
        <p:txBody>
          <a:bodyPr/>
          <a:lstStyle/>
          <a:p>
            <a:pPr>
              <a:defRPr/>
            </a:pPr>
            <a:r>
              <a:rPr lang="en-US" smtClean="0"/>
              <a:t>Module #: Module Name</a:t>
            </a:r>
            <a:endParaRPr lang="en-US" dirty="0"/>
          </a:p>
        </p:txBody>
      </p:sp>
      <p:pic>
        <p:nvPicPr>
          <p:cNvPr id="6" name="Picture 5" descr="EMC_proven_Professional.blue-01.jpg"/>
          <p:cNvPicPr>
            <a:picLocks noChangeAspect="1"/>
          </p:cNvPicPr>
          <p:nvPr userDrawn="1"/>
        </p:nvPicPr>
        <p:blipFill>
          <a:blip r:embed="rId2" cstate="print"/>
          <a:stretch>
            <a:fillRect/>
          </a:stretch>
        </p:blipFill>
        <p:spPr>
          <a:xfrm>
            <a:off x="220640" y="206992"/>
            <a:ext cx="933047" cy="1443956"/>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Content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4495800" y="6629400"/>
            <a:ext cx="4191000" cy="228600"/>
          </a:xfrm>
        </p:spPr>
        <p:txBody>
          <a:bodyPr/>
          <a:lstStyle>
            <a:lvl1pPr>
              <a:defRPr>
                <a:solidFill>
                  <a:schemeClr val="tx1">
                    <a:lumMod val="75000"/>
                    <a:lumOff val="25000"/>
                  </a:schemeClr>
                </a:solidFill>
              </a:defRPr>
            </a:lvl1p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5BA1DFFF-3F85-458B-986A-7762775E0CE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953000" y="6629400"/>
            <a:ext cx="3962400" cy="228600"/>
          </a:xfrm>
        </p:spPr>
        <p:txBody>
          <a:bodyPr/>
          <a:lstStyle>
            <a:lvl1pPr>
              <a:defRPr/>
            </a:lvl1pPr>
          </a:lstStyle>
          <a:p>
            <a:pPr>
              <a:defRPr/>
            </a:pPr>
            <a:r>
              <a:rPr lang="en-US" smtClean="0"/>
              <a:t>Module 10: Backup and Archive</a:t>
            </a:r>
            <a:endParaRPr lang="en-US"/>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smtClean="0"/>
              <a:t>Click icon to add picture</a:t>
            </a:r>
            <a:endParaRPr lang="en-US" noProof="0"/>
          </a:p>
        </p:txBody>
      </p:sp>
      <p:sp>
        <p:nvSpPr>
          <p:cNvPr id="6" name="Footer Placeholder 4"/>
          <p:cNvSpPr>
            <a:spLocks noGrp="1"/>
          </p:cNvSpPr>
          <p:nvPr>
            <p:ph type="ftr" sz="quarter" idx="13"/>
          </p:nvPr>
        </p:nvSpPr>
        <p:spPr>
          <a:xfrm>
            <a:off x="4495800" y="6629400"/>
            <a:ext cx="4191000" cy="228600"/>
          </a:xfrm>
        </p:spPr>
        <p:txBody>
          <a:bodyPr/>
          <a:lstStyle>
            <a:lvl1pPr>
              <a:defRPr>
                <a:solidFill>
                  <a:schemeClr val="tx1">
                    <a:lumMod val="75000"/>
                    <a:lumOff val="25000"/>
                  </a:schemeClr>
                </a:solidFill>
              </a:defRPr>
            </a:lvl1pPr>
          </a:lstStyle>
          <a:p>
            <a:pPr>
              <a:defRPr/>
            </a:pPr>
            <a:r>
              <a:rPr lang="en-US" dirty="0" smtClean="0"/>
              <a:t>Module #: Module Name</a:t>
            </a:r>
            <a:endParaRPr lang="en-US" dirty="0"/>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895683FA-D0FB-447D-82E1-0D3AF418E35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953000" y="6629400"/>
            <a:ext cx="3962400" cy="228600"/>
          </a:xfrm>
        </p:spPr>
        <p:txBody>
          <a:bodyPr/>
          <a:lstStyle>
            <a:lvl1pPr>
              <a:defRPr/>
            </a:lvl1pPr>
          </a:lstStyle>
          <a:p>
            <a:pPr>
              <a:defRPr/>
            </a:pPr>
            <a:r>
              <a:rPr lang="en-US" smtClean="0"/>
              <a:t>Module 10: Backup and Archive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953000" y="6629400"/>
            <a:ext cx="3962400" cy="228600"/>
          </a:xfrm>
        </p:spPr>
        <p:txBody>
          <a:bodyPr/>
          <a:lstStyle>
            <a:lvl1pPr>
              <a:defRPr/>
            </a:lvl1pPr>
          </a:lstStyle>
          <a:p>
            <a:pPr>
              <a:defRPr/>
            </a:pPr>
            <a:r>
              <a:rPr lang="en-US" smtClean="0"/>
              <a:t>Module 10: Backup and Archive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953000" y="6629400"/>
            <a:ext cx="3962400" cy="228600"/>
          </a:xfrm>
        </p:spPr>
        <p:txBody>
          <a:bodyPr/>
          <a:lstStyle>
            <a:lvl1pPr>
              <a:defRPr/>
            </a:lvl1pPr>
          </a:lstStyle>
          <a:p>
            <a:pPr>
              <a:defRPr/>
            </a:pPr>
            <a:r>
              <a:rPr lang="en-US" smtClean="0"/>
              <a:t>Module 10: Backup and Archive</a:t>
            </a:r>
            <a:endParaRPr lang="en-US"/>
          </a:p>
        </p:txBody>
      </p:sp>
      <p:sp>
        <p:nvSpPr>
          <p:cNvPr id="6" name="Slide Number Placeholder 6"/>
          <p:cNvSpPr>
            <a:spLocks noGrp="1"/>
          </p:cNvSpPr>
          <p:nvPr>
            <p:ph type="sldNum" sz="quarter" idx="14"/>
          </p:nvPr>
        </p:nvSpPr>
        <p:spPr/>
        <p:txBody>
          <a:bodyPr/>
          <a:lstStyle>
            <a:lvl1pPr>
              <a:defRPr/>
            </a:lvl1pPr>
          </a:lstStyle>
          <a:p>
            <a:pPr>
              <a:defRPr/>
            </a:pPr>
            <a:fld id="{F6773B01-4140-4737-A600-00C5477C65A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smtClean="0"/>
              <a:t>Click icon to add picture</a:t>
            </a:r>
            <a:endParaRPr lang="en-US" noProof="0" dirty="0"/>
          </a:p>
        </p:txBody>
      </p:sp>
      <p:sp>
        <p:nvSpPr>
          <p:cNvPr id="6" name="Footer Placeholder 4"/>
          <p:cNvSpPr>
            <a:spLocks noGrp="1"/>
          </p:cNvSpPr>
          <p:nvPr>
            <p:ph type="ftr" sz="quarter" idx="13"/>
          </p:nvPr>
        </p:nvSpPr>
        <p:spPr>
          <a:xfrm>
            <a:off x="4495800" y="6629400"/>
            <a:ext cx="4191000" cy="228600"/>
          </a:xfrm>
        </p:spPr>
        <p:txBody>
          <a:bodyPr/>
          <a:lstStyle>
            <a:lvl1pPr>
              <a:defRPr>
                <a:solidFill>
                  <a:schemeClr val="tx1">
                    <a:lumMod val="75000"/>
                    <a:lumOff val="25000"/>
                  </a:schemeClr>
                </a:solidFill>
              </a:defRPr>
            </a:lvl1pPr>
          </a:lstStyle>
          <a:p>
            <a:pPr>
              <a:defRPr/>
            </a:pPr>
            <a:r>
              <a:rPr lang="en-US" dirty="0" smtClean="0"/>
              <a:t>Module #: Module Name</a:t>
            </a:r>
            <a:endParaRPr lang="en-US" dirty="0"/>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BA4D05BE-A5A8-4D83-BF6E-65FCE94A14E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sp>
        <p:nvSpPr>
          <p:cNvPr id="8" name="Rectangle 7"/>
          <p:cNvSpPr/>
          <p:nvPr userDrawn="1"/>
        </p:nvSpPr>
        <p:spPr>
          <a:xfrm>
            <a:off x="3276600" y="1447800"/>
            <a:ext cx="2667000" cy="403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0" y="1143000"/>
            <a:ext cx="6705600" cy="688975"/>
          </a:xfrm>
        </p:spPr>
        <p:txBody>
          <a:bodyPr anchor="t"/>
          <a:lstStyle>
            <a:lvl1pPr>
              <a:defRPr sz="2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10"/>
          </p:nvPr>
        </p:nvSpPr>
        <p:spPr>
          <a:xfrm>
            <a:off x="4495800" y="6629400"/>
            <a:ext cx="4191000" cy="228600"/>
          </a:xfrm>
        </p:spPr>
        <p:txBody>
          <a:bodyPr/>
          <a:lstStyle>
            <a:lvl1pPr>
              <a:defRPr/>
            </a:lvl1pPr>
          </a:lstStyle>
          <a:p>
            <a:pPr>
              <a:defRPr/>
            </a:pPr>
            <a:r>
              <a:rPr lang="en-US" dirty="0" smtClean="0"/>
              <a:t>Module #: Module Name</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550CDAE9-9707-4120-A90B-FABB84BE074E}" type="slidenum">
              <a:rPr lang="en-US"/>
              <a:pPr>
                <a:defRPr/>
              </a:pPr>
              <a:t>‹#›</a:t>
            </a:fld>
            <a:endParaRPr lang="en-US"/>
          </a:p>
        </p:txBody>
      </p:sp>
      <p:pic>
        <p:nvPicPr>
          <p:cNvPr id="11" name="Picture 10" descr="EMC_proven_Professional.blue-01.jpg"/>
          <p:cNvPicPr>
            <a:picLocks noChangeAspect="1"/>
          </p:cNvPicPr>
          <p:nvPr userDrawn="1"/>
        </p:nvPicPr>
        <p:blipFill>
          <a:blip r:embed="rId2" cstate="print"/>
          <a:stretch>
            <a:fillRect/>
          </a:stretch>
        </p:blipFill>
        <p:spPr>
          <a:xfrm>
            <a:off x="220640" y="206992"/>
            <a:ext cx="933047" cy="14439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7" name="Footer Placeholder 4"/>
          <p:cNvSpPr>
            <a:spLocks noGrp="1"/>
          </p:cNvSpPr>
          <p:nvPr>
            <p:ph type="ftr" sz="quarter" idx="14"/>
          </p:nvPr>
        </p:nvSpPr>
        <p:spPr>
          <a:xfrm>
            <a:off x="4495800" y="6629400"/>
            <a:ext cx="4191000" cy="228600"/>
          </a:xfrm>
        </p:spPr>
        <p:txBody>
          <a:bodyPr/>
          <a:lstStyle>
            <a:lvl1pPr>
              <a:defRPr>
                <a:solidFill>
                  <a:schemeClr val="tx1">
                    <a:lumMod val="75000"/>
                    <a:lumOff val="25000"/>
                  </a:schemeClr>
                </a:solidFill>
              </a:defRPr>
            </a:lvl1pPr>
          </a:lstStyle>
          <a:p>
            <a:pPr>
              <a:defRPr/>
            </a:pPr>
            <a:r>
              <a:rPr lang="en-US" dirty="0" smtClean="0"/>
              <a:t>Module #: Module Name</a:t>
            </a:r>
            <a:endParaRPr lang="en-US" dirty="0"/>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9C12BD9-86B3-4048-86CE-AC10D4E8430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7" name="Rectangle 6"/>
          <p:cNvSpPr/>
          <p:nvPr userDrawn="1"/>
        </p:nvSpPr>
        <p:spPr>
          <a:xfrm>
            <a:off x="3276600" y="1447800"/>
            <a:ext cx="2667000" cy="403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pPr>
              <a:defRPr/>
            </a:pPr>
            <a:fld id="{2F0FE6C8-51A2-4AA8-BE8B-722D435E963D}" type="slidenum">
              <a:rPr lang="en-US" smtClean="0"/>
              <a:pPr>
                <a:defRPr/>
              </a:pPr>
              <a:t>‹#›</a:t>
            </a:fld>
            <a:endParaRPr lang="en-US"/>
          </a:p>
        </p:txBody>
      </p:sp>
      <p:sp>
        <p:nvSpPr>
          <p:cNvPr id="5" name="Footer Placeholder 4"/>
          <p:cNvSpPr>
            <a:spLocks noGrp="1"/>
          </p:cNvSpPr>
          <p:nvPr>
            <p:ph type="ftr" sz="quarter" idx="11"/>
          </p:nvPr>
        </p:nvSpPr>
        <p:spPr/>
        <p:txBody>
          <a:bodyPr/>
          <a:lstStyle/>
          <a:p>
            <a:pPr>
              <a:defRPr/>
            </a:pPr>
            <a:r>
              <a:rPr lang="en-US" smtClean="0"/>
              <a:t>Module #: Module Name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0"/>
          </p:nvPr>
        </p:nvSpPr>
        <p:spPr>
          <a:xfrm>
            <a:off x="4724400" y="6629400"/>
            <a:ext cx="3962400" cy="228600"/>
          </a:xfrm>
        </p:spPr>
        <p:txBody>
          <a:bodyPr/>
          <a:lstStyle>
            <a:lvl1pPr>
              <a:defRPr/>
            </a:lvl1pPr>
          </a:lstStyle>
          <a:p>
            <a:pPr>
              <a:defRPr/>
            </a:pPr>
            <a:r>
              <a:rPr lang="en-US" dirty="0" smtClean="0"/>
              <a:t>Module #: Module Name</a:t>
            </a:r>
            <a:endParaRPr lang="en-US" dirty="0"/>
          </a:p>
        </p:txBody>
      </p:sp>
      <p:sp>
        <p:nvSpPr>
          <p:cNvPr id="6" name="Slide Number Placeholder 6"/>
          <p:cNvSpPr>
            <a:spLocks noGrp="1"/>
          </p:cNvSpPr>
          <p:nvPr>
            <p:ph type="sldNum" sz="quarter" idx="11"/>
          </p:nvPr>
        </p:nvSpPr>
        <p:spPr/>
        <p:txBody>
          <a:bodyPr/>
          <a:lstStyle>
            <a:lvl1pPr>
              <a:defRPr/>
            </a:lvl1pPr>
          </a:lstStyle>
          <a:p>
            <a:pPr>
              <a:defRPr/>
            </a:pPr>
            <a:fld id="{3D6A4D2E-BFDE-4579-B1E4-06245D6D649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8" name="Slide Number Placeholder 7"/>
          <p:cNvSpPr>
            <a:spLocks noGrp="1"/>
          </p:cNvSpPr>
          <p:nvPr>
            <p:ph type="sldNum" sz="quarter" idx="13"/>
          </p:nvPr>
        </p:nvSpPr>
        <p:spPr/>
        <p:txBody>
          <a:bodyPr/>
          <a:lstStyle/>
          <a:p>
            <a:pPr>
              <a:defRPr/>
            </a:pPr>
            <a:fld id="{2F0FE6C8-51A2-4AA8-BE8B-722D435E963D}" type="slidenum">
              <a:rPr lang="en-US" smtClean="0"/>
              <a:pPr>
                <a:defRPr/>
              </a:pPr>
              <a:t>‹#›</a:t>
            </a:fld>
            <a:endParaRPr lang="en-US"/>
          </a:p>
        </p:txBody>
      </p:sp>
      <p:sp>
        <p:nvSpPr>
          <p:cNvPr id="10" name="Footer Placeholder 9"/>
          <p:cNvSpPr>
            <a:spLocks noGrp="1"/>
          </p:cNvSpPr>
          <p:nvPr>
            <p:ph type="ftr" sz="quarter" idx="14"/>
          </p:nvPr>
        </p:nvSpPr>
        <p:spPr/>
        <p:txBody>
          <a:bodyPr/>
          <a:lstStyle/>
          <a:p>
            <a:pPr>
              <a:defRPr/>
            </a:pPr>
            <a:r>
              <a:rPr lang="en-US" smtClean="0"/>
              <a:t>Module #: Module Name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smtClean="0"/>
              <a:t>Click icon to add picture</a:t>
            </a:r>
            <a:endParaRPr lang="en-US" noProof="0" dirty="0"/>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0"/>
          <p:cNvSpPr>
            <a:spLocks noGrp="1"/>
          </p:cNvSpPr>
          <p:nvPr>
            <p:ph type="sldNum" sz="quarter" idx="14"/>
          </p:nvPr>
        </p:nvSpPr>
        <p:spPr/>
        <p:txBody>
          <a:bodyPr/>
          <a:lstStyle/>
          <a:p>
            <a:pPr>
              <a:defRPr/>
            </a:pPr>
            <a:fld id="{2F0FE6C8-51A2-4AA8-BE8B-722D435E963D}" type="slidenum">
              <a:rPr lang="en-US" smtClean="0"/>
              <a:pPr>
                <a:defRPr/>
              </a:pPr>
              <a:t>‹#›</a:t>
            </a:fld>
            <a:endParaRPr lang="en-US"/>
          </a:p>
        </p:txBody>
      </p:sp>
      <p:sp>
        <p:nvSpPr>
          <p:cNvPr id="12" name="Footer Placeholder 11"/>
          <p:cNvSpPr>
            <a:spLocks noGrp="1"/>
          </p:cNvSpPr>
          <p:nvPr>
            <p:ph type="ftr" sz="quarter" idx="15"/>
          </p:nvPr>
        </p:nvSpPr>
        <p:spPr/>
        <p:txBody>
          <a:bodyPr/>
          <a:lstStyle/>
          <a:p>
            <a:pPr>
              <a:defRPr/>
            </a:pPr>
            <a:r>
              <a:rPr lang="en-US" smtClean="0"/>
              <a:t>Module #: Module Name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4495800" y="6629400"/>
            <a:ext cx="41910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r>
              <a:rPr lang="en-US" dirty="0" smtClean="0"/>
              <a:t>Module #: Module Name</a:t>
            </a:r>
            <a:endParaRPr lang="en-US" dirty="0"/>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fld id="{2F0FE6C8-51A2-4AA8-BE8B-722D435E963D}" type="slidenum">
              <a:rPr lang="en-US"/>
              <a:pPr>
                <a:defRPr/>
              </a:pPr>
              <a:t>‹#›</a:t>
            </a:fld>
            <a:endParaRPr lang="en-US"/>
          </a:p>
        </p:txBody>
      </p:sp>
      <p:sp>
        <p:nvSpPr>
          <p:cNvPr id="8" name="Rectangle 7"/>
          <p:cNvSpPr/>
          <p:nvPr/>
        </p:nvSpPr>
        <p:spPr>
          <a:xfrm>
            <a:off x="0" y="6611779"/>
            <a:ext cx="4984978" cy="253916"/>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50" dirty="0" smtClean="0">
                <a:solidFill>
                  <a:schemeClr val="accent1">
                    <a:lumMod val="75000"/>
                  </a:schemeClr>
                </a:solidFill>
                <a:latin typeface="Calibri" pitchFamily="34" charset="0"/>
              </a:rPr>
              <a:t>EMC Proven Professional</a:t>
            </a:r>
            <a:r>
              <a:rPr lang="en-US" sz="1000" kern="1200" dirty="0" smtClean="0">
                <a:solidFill>
                  <a:schemeClr val="tx1">
                    <a:lumMod val="75000"/>
                    <a:lumOff val="25000"/>
                  </a:schemeClr>
                </a:solidFill>
                <a:latin typeface="Calibri" pitchFamily="34" charset="0"/>
                <a:ea typeface="+mn-ea"/>
                <a:cs typeface="+mn-cs"/>
              </a:rPr>
              <a:t>. Copyright </a:t>
            </a:r>
            <a:r>
              <a:rPr lang="en-US" sz="1000" kern="1200" dirty="0">
                <a:solidFill>
                  <a:schemeClr val="tx1">
                    <a:lumMod val="75000"/>
                    <a:lumOff val="25000"/>
                  </a:schemeClr>
                </a:solidFill>
                <a:latin typeface="Calibri" pitchFamily="34" charset="0"/>
                <a:ea typeface="+mn-ea"/>
                <a:cs typeface="+mn-cs"/>
              </a:rPr>
              <a:t>© </a:t>
            </a:r>
            <a:r>
              <a:rPr lang="en-US" sz="1000" kern="1200" dirty="0" smtClean="0">
                <a:solidFill>
                  <a:schemeClr val="tx1">
                    <a:lumMod val="75000"/>
                    <a:lumOff val="25000"/>
                  </a:schemeClr>
                </a:solidFill>
                <a:latin typeface="Calibri" pitchFamily="34" charset="0"/>
                <a:ea typeface="+mn-ea"/>
                <a:cs typeface="+mn-cs"/>
              </a:rPr>
              <a:t>2012 EMC </a:t>
            </a:r>
            <a:r>
              <a:rPr lang="en-US" sz="1000" kern="1200" dirty="0">
                <a:solidFill>
                  <a:schemeClr val="tx1">
                    <a:lumMod val="75000"/>
                    <a:lumOff val="25000"/>
                  </a:schemeClr>
                </a:solidFill>
                <a:latin typeface="Calibri" pitchFamily="34" charset="0"/>
                <a:ea typeface="+mn-ea"/>
                <a:cs typeface="+mn-cs"/>
              </a:rPr>
              <a:t>Corporation. All Rights Reserved</a:t>
            </a:r>
            <a:r>
              <a:rPr lang="en-US" sz="950" dirty="0" smtClean="0">
                <a:solidFill>
                  <a:schemeClr val="bg1">
                    <a:lumMod val="50000"/>
                  </a:schemeClr>
                </a:solidFill>
                <a:latin typeface="Calibri" pitchFamily="34" charset="0"/>
              </a:rPr>
              <a:t>.</a:t>
            </a:r>
            <a:endParaRPr lang="en-US" sz="950" dirty="0">
              <a:solidFill>
                <a:schemeClr val="bg1">
                  <a:lumMod val="50000"/>
                </a:schemeClr>
              </a:solidFill>
              <a:latin typeface="Calibri" pitchFamily="34" charset="0"/>
            </a:endParaRPr>
          </a:p>
        </p:txBody>
      </p:sp>
      <p:sp>
        <p:nvSpPr>
          <p:cNvPr id="9" name="Rectangle 8"/>
          <p:cNvSpPr/>
          <p:nvPr/>
        </p:nvSpPr>
        <p:spPr bwMode="gray">
          <a:xfrm>
            <a:off x="0" y="6102750"/>
            <a:ext cx="91440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3" name="TextBox 12"/>
          <p:cNvSpPr txBox="1"/>
          <p:nvPr/>
        </p:nvSpPr>
        <p:spPr>
          <a:xfrm>
            <a:off x="304800" y="5410200"/>
            <a:ext cx="3382816" cy="307777"/>
          </a:xfrm>
          <a:prstGeom prst="rect">
            <a:avLst/>
          </a:prstGeom>
        </p:spPr>
        <p:txBody>
          <a:bodyPr wrap="square" rtlCol="0">
            <a:spAutoFit/>
          </a:bodyPr>
          <a:lstStyle/>
          <a:p>
            <a:r>
              <a:rPr lang="en-US" sz="1400" dirty="0" smtClean="0">
                <a:solidFill>
                  <a:schemeClr val="bg1"/>
                </a:solidFill>
                <a:latin typeface="Calibri" pitchFamily="34" charset="0"/>
                <a:cs typeface="Calibri" pitchFamily="34" charset="0"/>
              </a:rPr>
              <a:t>EMC</a:t>
            </a:r>
            <a:r>
              <a:rPr lang="en-US" sz="1400" baseline="0" dirty="0" smtClean="0">
                <a:solidFill>
                  <a:schemeClr val="bg1"/>
                </a:solidFill>
                <a:latin typeface="Calibri" pitchFamily="34" charset="0"/>
                <a:cs typeface="Calibri" pitchFamily="34" charset="0"/>
              </a:rPr>
              <a:t> </a:t>
            </a:r>
            <a:r>
              <a:rPr lang="en-US" sz="1400" dirty="0" smtClean="0">
                <a:solidFill>
                  <a:schemeClr val="bg1"/>
                </a:solidFill>
                <a:latin typeface="Calibri" pitchFamily="34" charset="0"/>
                <a:cs typeface="Calibri" pitchFamily="34" charset="0"/>
              </a:rPr>
              <a:t>Proven Professional</a:t>
            </a:r>
            <a:endParaRPr lang="en-US" sz="1400" dirty="0">
              <a:solidFill>
                <a:schemeClr val="bg1"/>
              </a:solidFill>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 id="2147483906" r:id="rId20"/>
    <p:sldLayoutId id="2147483907" r:id="rId21"/>
    <p:sldLayoutId id="2147483908" r:id="rId22"/>
  </p:sldLayoutIdLst>
  <p:hf hdr="0" dt="0"/>
  <p:txStyles>
    <p:titleStyle>
      <a:lvl1pPr algn="l" rtl="0" eaLnBrk="1" fontAlgn="base" hangingPunct="1">
        <a:spcBef>
          <a:spcPct val="0"/>
        </a:spcBef>
        <a:spcAft>
          <a:spcPct val="0"/>
        </a:spcAft>
        <a:defRPr sz="2800" kern="1200">
          <a:solidFill>
            <a:srgbClr val="2C95DD"/>
          </a:solidFill>
          <a:latin typeface="+mj-lt"/>
          <a:ea typeface="+mj-ea"/>
          <a:cs typeface="+mj-cs"/>
        </a:defRPr>
      </a:lvl1pPr>
      <a:lvl2pPr algn="l" rtl="0" eaLnBrk="1" fontAlgn="base" hangingPunct="1">
        <a:spcBef>
          <a:spcPct val="0"/>
        </a:spcBef>
        <a:spcAft>
          <a:spcPct val="0"/>
        </a:spcAft>
        <a:defRPr sz="2800">
          <a:solidFill>
            <a:srgbClr val="2C95DD"/>
          </a:solidFill>
          <a:latin typeface="MetaNormalLF-Roman" pitchFamily="34" charset="0"/>
          <a:cs typeface="Arial" charset="0"/>
        </a:defRPr>
      </a:lvl2pPr>
      <a:lvl3pPr algn="l" rtl="0" eaLnBrk="1" fontAlgn="base" hangingPunct="1">
        <a:spcBef>
          <a:spcPct val="0"/>
        </a:spcBef>
        <a:spcAft>
          <a:spcPct val="0"/>
        </a:spcAft>
        <a:defRPr sz="2800">
          <a:solidFill>
            <a:srgbClr val="2C95DD"/>
          </a:solidFill>
          <a:latin typeface="MetaNormalLF-Roman" pitchFamily="34" charset="0"/>
          <a:cs typeface="Arial" charset="0"/>
        </a:defRPr>
      </a:lvl3pPr>
      <a:lvl4pPr algn="l" rtl="0" eaLnBrk="1" fontAlgn="base" hangingPunct="1">
        <a:spcBef>
          <a:spcPct val="0"/>
        </a:spcBef>
        <a:spcAft>
          <a:spcPct val="0"/>
        </a:spcAft>
        <a:defRPr sz="2800">
          <a:solidFill>
            <a:srgbClr val="2C95DD"/>
          </a:solidFill>
          <a:latin typeface="MetaNormalLF-Roman" pitchFamily="34" charset="0"/>
          <a:cs typeface="Arial" charset="0"/>
        </a:defRPr>
      </a:lvl4pPr>
      <a:lvl5pPr algn="l" rtl="0" eaLnBrk="1" fontAlgn="base" hangingPunct="1">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eaLnBrk="1" fontAlgn="base" hangingPunct="1">
        <a:spcBef>
          <a:spcPct val="20000"/>
        </a:spcBef>
        <a:spcAft>
          <a:spcPct val="0"/>
        </a:spcAft>
        <a:buClr>
          <a:srgbClr val="92D050"/>
        </a:buClr>
        <a:buSzPct val="120000"/>
        <a:buFont typeface="Arial" charset="0"/>
        <a:buChar char="•"/>
        <a:defRPr sz="2400" kern="1200">
          <a:solidFill>
            <a:schemeClr val="bg2">
              <a:lumMod val="75000"/>
            </a:schemeClr>
          </a:solidFill>
          <a:latin typeface="Calibri" pitchFamily="34" charset="0"/>
          <a:ea typeface="+mn-ea"/>
          <a:cs typeface="+mn-cs"/>
        </a:defRPr>
      </a:lvl1pPr>
      <a:lvl2pPr marL="682625" indent="-341313" algn="l" rtl="0" eaLnBrk="1" fontAlgn="base" hangingPunct="1">
        <a:spcBef>
          <a:spcPct val="20000"/>
        </a:spcBef>
        <a:spcAft>
          <a:spcPct val="0"/>
        </a:spcAft>
        <a:buClr>
          <a:srgbClr val="FFC425"/>
        </a:buClr>
        <a:buSzPct val="90000"/>
        <a:buFont typeface="Webdings" pitchFamily="18" charset="2"/>
        <a:buChar char="4"/>
        <a:defRPr sz="2200" kern="1200">
          <a:solidFill>
            <a:schemeClr val="bg2">
              <a:lumMod val="75000"/>
            </a:schemeClr>
          </a:solidFill>
          <a:latin typeface="Calibri" pitchFamily="34" charset="0"/>
          <a:ea typeface="+mn-ea"/>
          <a:cs typeface="+mn-cs"/>
        </a:defRPr>
      </a:lvl2pPr>
      <a:lvl3pPr marL="1143000" indent="-338138" algn="l" rtl="0" eaLnBrk="1" fontAlgn="base" hangingPunct="1">
        <a:spcBef>
          <a:spcPct val="20000"/>
        </a:spcBef>
        <a:spcAft>
          <a:spcPct val="0"/>
        </a:spcAft>
        <a:buClr>
          <a:srgbClr val="B5761B"/>
        </a:buClr>
        <a:buSzPct val="90000"/>
        <a:buFont typeface="Webdings" pitchFamily="18" charset="2"/>
        <a:buChar char="8"/>
        <a:defRPr sz="2000" kern="1200">
          <a:solidFill>
            <a:schemeClr val="bg2">
              <a:lumMod val="75000"/>
            </a:schemeClr>
          </a:solidFill>
          <a:latin typeface="Calibri" pitchFamily="34" charset="0"/>
          <a:ea typeface="+mn-ea"/>
          <a:cs typeface="+mn-cs"/>
        </a:defRPr>
      </a:lvl3pPr>
      <a:lvl4pPr marL="1487488" indent="-231775" algn="l" rtl="0" eaLnBrk="1" fontAlgn="base" hangingPunct="1">
        <a:spcBef>
          <a:spcPct val="20000"/>
        </a:spcBef>
        <a:spcAft>
          <a:spcPct val="0"/>
        </a:spcAft>
        <a:buClr>
          <a:schemeClr val="tx2"/>
        </a:buClr>
        <a:buFont typeface="Wingdings" pitchFamily="2" charset="2"/>
        <a:buChar char="§"/>
        <a:defRPr kern="1200">
          <a:solidFill>
            <a:schemeClr val="bg2">
              <a:lumMod val="75000"/>
            </a:schemeClr>
          </a:solidFill>
          <a:latin typeface="Calibri" pitchFamily="34" charset="0"/>
          <a:ea typeface="+mn-ea"/>
          <a:cs typeface="+mn-cs"/>
        </a:defRPr>
      </a:lvl4pPr>
      <a:lvl5pPr marL="1828800" indent="-231775" algn="l" rtl="0" eaLnBrk="1" fontAlgn="base" hangingPunct="1">
        <a:spcBef>
          <a:spcPct val="20000"/>
        </a:spcBef>
        <a:spcAft>
          <a:spcPct val="0"/>
        </a:spcAft>
        <a:buClr>
          <a:srgbClr val="7030A0"/>
        </a:buClr>
        <a:buSzPct val="110000"/>
        <a:buFont typeface="Arial" charset="0"/>
        <a:buChar char="•"/>
        <a:defRPr kern="1200">
          <a:solidFill>
            <a:schemeClr val="bg2">
              <a:lumMod val="75000"/>
            </a:schemeClr>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5.xml"/><Relationship Id="rId6" Type="http://schemas.openxmlformats.org/officeDocument/2006/relationships/image" Target="../media/image5.gif"/><Relationship Id="rId5" Type="http://schemas.openxmlformats.org/officeDocument/2006/relationships/image" Target="../media/image16.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5.xml"/><Relationship Id="rId6" Type="http://schemas.openxmlformats.org/officeDocument/2006/relationships/image" Target="../media/image5.gif"/><Relationship Id="rId5" Type="http://schemas.openxmlformats.org/officeDocument/2006/relationships/image" Target="../media/image16.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5.xml"/><Relationship Id="rId6" Type="http://schemas.openxmlformats.org/officeDocument/2006/relationships/image" Target="../media/image5.gif"/><Relationship Id="rId5" Type="http://schemas.openxmlformats.org/officeDocument/2006/relationships/image" Target="../media/image16.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9113" y="1524000"/>
            <a:ext cx="6705600" cy="2819400"/>
          </a:xfrm>
          <a:ln>
            <a:noFill/>
          </a:ln>
        </p:spPr>
        <p:txBody>
          <a:bodyPr/>
          <a:lstStyle/>
          <a:p>
            <a:r>
              <a:rPr lang="en-US" sz="4400" dirty="0" smtClean="0">
                <a:solidFill>
                  <a:srgbClr val="2C95DD"/>
                </a:solidFill>
              </a:rPr>
              <a:t>Module – 10  </a:t>
            </a:r>
            <a:br>
              <a:rPr lang="en-US" sz="4400" dirty="0" smtClean="0">
                <a:solidFill>
                  <a:srgbClr val="2C95DD"/>
                </a:solidFill>
              </a:rPr>
            </a:br>
            <a:r>
              <a:rPr lang="en-US" sz="4400" dirty="0" smtClean="0">
                <a:solidFill>
                  <a:srgbClr val="2C95DD"/>
                </a:solidFill>
              </a:rPr>
              <a:t/>
            </a:r>
            <a:br>
              <a:rPr lang="en-US" sz="4400" dirty="0" smtClean="0">
                <a:solidFill>
                  <a:srgbClr val="2C95DD"/>
                </a:solidFill>
              </a:rPr>
            </a:br>
            <a:r>
              <a:rPr lang="en-US" sz="4400" dirty="0"/>
              <a:t>Backup and Archive</a:t>
            </a:r>
            <a:endParaRPr lang="en-US" sz="4400" dirty="0">
              <a:solidFill>
                <a:srgbClr val="2C95DD"/>
              </a:solidFill>
            </a:endParaRPr>
          </a:p>
        </p:txBody>
      </p:sp>
      <p:sp>
        <p:nvSpPr>
          <p:cNvPr id="3" name="Footer Placeholder 7"/>
          <p:cNvSpPr>
            <a:spLocks noGrp="1"/>
          </p:cNvSpPr>
          <p:nvPr>
            <p:ph type="ftr" sz="quarter" idx="10"/>
          </p:nvPr>
        </p:nvSpPr>
        <p:spPr>
          <a:xfrm>
            <a:off x="4495800" y="6629400"/>
            <a:ext cx="4191000" cy="228600"/>
          </a:xfrm>
        </p:spPr>
        <p:txBody>
          <a:bodyPr/>
          <a:lstStyle/>
          <a:p>
            <a:pPr>
              <a:defRPr/>
            </a:pPr>
            <a:r>
              <a:rPr lang="en-US" dirty="0" smtClean="0"/>
              <a:t>Module 10: Backup and Archive</a:t>
            </a:r>
            <a:endParaRPr lang="en-US" dirty="0"/>
          </a:p>
        </p:txBody>
      </p:sp>
      <p:sp>
        <p:nvSpPr>
          <p:cNvPr id="4" name="Slide Number Placeholder 8"/>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550CDAE9-9707-4120-A90B-FABB84BE074E}" type="slidenum">
              <a:rPr kumimoji="0" lang="en-US" sz="1000" b="0" i="0" u="none" strike="noStrike" kern="1200" cap="none" spc="0" normalizeH="0" baseline="0" noProof="0" smtClean="0">
                <a:ln>
                  <a:noFill/>
                </a:ln>
                <a:solidFill>
                  <a:schemeClr val="tx1">
                    <a:lumMod val="75000"/>
                    <a:lumOff val="25000"/>
                  </a:schemeClr>
                </a:solidFill>
                <a:effectLst/>
                <a:uLnTx/>
                <a:uFillTx/>
                <a:latin typeface="Calibr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schemeClr val="tx1">
                  <a:lumMod val="75000"/>
                  <a:lumOff val="25000"/>
                </a:schemeClr>
              </a:solidFill>
              <a:effectLst/>
              <a:uLnTx/>
              <a:uFillTx/>
              <a:latin typeface="Calibri" pitchFamily="34" charset="0"/>
              <a:ea typeface="+mn-ea"/>
              <a:cs typeface="+mn-cs"/>
            </a:endParaRPr>
          </a:p>
        </p:txBody>
      </p:sp>
    </p:spTree>
    <p:extLst>
      <p:ext uri="{BB962C8B-B14F-4D97-AF65-F5344CB8AC3E}">
        <p14:creationId xmlns:p14="http://schemas.microsoft.com/office/powerpoint/2010/main" val="256782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Restoring from Incremental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10</a:t>
            </a:fld>
            <a:endParaRPr lang="en-US"/>
          </a:p>
        </p:txBody>
      </p:sp>
      <p:sp>
        <p:nvSpPr>
          <p:cNvPr id="3" name="Footer Placeholder 2"/>
          <p:cNvSpPr>
            <a:spLocks noGrp="1"/>
          </p:cNvSpPr>
          <p:nvPr>
            <p:ph type="ftr" sz="quarter" idx="11"/>
          </p:nvPr>
        </p:nvSpPr>
        <p:spPr/>
        <p:txBody>
          <a:bodyPr/>
          <a:lstStyle/>
          <a:p>
            <a:pPr>
              <a:defRPr/>
            </a:pPr>
            <a:r>
              <a:rPr lang="en-US" dirty="0" smtClean="0"/>
              <a:t>Module 10: Backup and Archive</a:t>
            </a:r>
            <a:endParaRPr lang="en-US" dirty="0"/>
          </a:p>
        </p:txBody>
      </p:sp>
      <p:sp>
        <p:nvSpPr>
          <p:cNvPr id="6" name="AutoShape 17"/>
          <p:cNvSpPr>
            <a:spLocks noChangeArrowheads="1"/>
          </p:cNvSpPr>
          <p:nvPr/>
        </p:nvSpPr>
        <p:spPr bwMode="auto">
          <a:xfrm>
            <a:off x="5641975" y="3302000"/>
            <a:ext cx="1530350" cy="120650"/>
          </a:xfrm>
          <a:prstGeom prst="rightArrow">
            <a:avLst>
              <a:gd name="adj1" fmla="val 52630"/>
              <a:gd name="adj2" fmla="val 282870"/>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7" name="Rectangle 18"/>
          <p:cNvSpPr>
            <a:spLocks noChangeArrowheads="1"/>
          </p:cNvSpPr>
          <p:nvPr/>
        </p:nvSpPr>
        <p:spPr bwMode="auto">
          <a:xfrm rot="5400000">
            <a:off x="5599113" y="3186113"/>
            <a:ext cx="239712" cy="171450"/>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sp>
        <p:nvSpPr>
          <p:cNvPr id="9" name="AutoShape 20"/>
          <p:cNvSpPr>
            <a:spLocks noChangeArrowheads="1"/>
          </p:cNvSpPr>
          <p:nvPr/>
        </p:nvSpPr>
        <p:spPr bwMode="auto">
          <a:xfrm>
            <a:off x="4092575" y="3444875"/>
            <a:ext cx="3079750" cy="120650"/>
          </a:xfrm>
          <a:prstGeom prst="rightArrow">
            <a:avLst>
              <a:gd name="adj1" fmla="val 52630"/>
              <a:gd name="adj2" fmla="val 278899"/>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10" name="Rectangle 21"/>
          <p:cNvSpPr>
            <a:spLocks noChangeArrowheads="1"/>
          </p:cNvSpPr>
          <p:nvPr/>
        </p:nvSpPr>
        <p:spPr bwMode="auto">
          <a:xfrm rot="5400000">
            <a:off x="3986213" y="3257550"/>
            <a:ext cx="384175" cy="171450"/>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sp>
        <p:nvSpPr>
          <p:cNvPr id="12" name="Rectangle 23"/>
          <p:cNvSpPr>
            <a:spLocks noChangeArrowheads="1"/>
          </p:cNvSpPr>
          <p:nvPr/>
        </p:nvSpPr>
        <p:spPr bwMode="auto">
          <a:xfrm rot="5400000">
            <a:off x="2376488" y="3325813"/>
            <a:ext cx="536575" cy="171450"/>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sp>
        <p:nvSpPr>
          <p:cNvPr id="13" name="AutoShape 24"/>
          <p:cNvSpPr>
            <a:spLocks noChangeArrowheads="1"/>
          </p:cNvSpPr>
          <p:nvPr/>
        </p:nvSpPr>
        <p:spPr bwMode="auto">
          <a:xfrm>
            <a:off x="2571750" y="3587750"/>
            <a:ext cx="4600575" cy="120650"/>
          </a:xfrm>
          <a:prstGeom prst="rightArrow">
            <a:avLst>
              <a:gd name="adj1" fmla="val 53120"/>
              <a:gd name="adj2" fmla="val 278925"/>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15" name="Line 28"/>
          <p:cNvSpPr>
            <a:spLocks noChangeShapeType="1"/>
          </p:cNvSpPr>
          <p:nvPr/>
        </p:nvSpPr>
        <p:spPr bwMode="auto">
          <a:xfrm flipV="1">
            <a:off x="18764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16" name="AutoShape 29"/>
          <p:cNvSpPr>
            <a:spLocks noChangeArrowheads="1"/>
          </p:cNvSpPr>
          <p:nvPr/>
        </p:nvSpPr>
        <p:spPr bwMode="auto">
          <a:xfrm>
            <a:off x="2105025" y="2678113"/>
            <a:ext cx="1054100" cy="595313"/>
          </a:xfrm>
          <a:prstGeom prst="can">
            <a:avLst>
              <a:gd name="adj" fmla="val 42398"/>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17" name="Rectangle 30"/>
          <p:cNvSpPr>
            <a:spLocks noChangeArrowheads="1"/>
          </p:cNvSpPr>
          <p:nvPr/>
        </p:nvSpPr>
        <p:spPr bwMode="auto">
          <a:xfrm>
            <a:off x="2189509" y="2965660"/>
            <a:ext cx="895502"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algn="ctr" eaLnBrk="0" hangingPunct="0"/>
            <a:r>
              <a:rPr lang="en-US" sz="1400" b="1" dirty="0">
                <a:solidFill>
                  <a:schemeClr val="bg1"/>
                </a:solidFill>
                <a:latin typeface="Calibri" pitchFamily="34" charset="0"/>
                <a:cs typeface="Calibri" pitchFamily="34" charset="0"/>
              </a:rPr>
              <a:t>Incremental</a:t>
            </a:r>
          </a:p>
        </p:txBody>
      </p:sp>
      <p:sp>
        <p:nvSpPr>
          <p:cNvPr id="18" name="AutoShape 31"/>
          <p:cNvSpPr>
            <a:spLocks noChangeArrowheads="1"/>
          </p:cNvSpPr>
          <p:nvPr/>
        </p:nvSpPr>
        <p:spPr bwMode="auto">
          <a:xfrm>
            <a:off x="221773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19" name="Rectangle 32"/>
          <p:cNvSpPr>
            <a:spLocks noChangeArrowheads="1"/>
          </p:cNvSpPr>
          <p:nvPr/>
        </p:nvSpPr>
        <p:spPr bwMode="auto">
          <a:xfrm>
            <a:off x="2222500" y="1117600"/>
            <a:ext cx="774251"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Tuesday</a:t>
            </a:r>
          </a:p>
        </p:txBody>
      </p:sp>
      <p:sp>
        <p:nvSpPr>
          <p:cNvPr id="20" name="Rectangle 33"/>
          <p:cNvSpPr>
            <a:spLocks noChangeArrowheads="1"/>
          </p:cNvSpPr>
          <p:nvPr/>
        </p:nvSpPr>
        <p:spPr bwMode="auto">
          <a:xfrm>
            <a:off x="2416175" y="2270125"/>
            <a:ext cx="440826"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 4</a:t>
            </a:r>
          </a:p>
        </p:txBody>
      </p:sp>
      <p:sp>
        <p:nvSpPr>
          <p:cNvPr id="22" name="Line 35"/>
          <p:cNvSpPr>
            <a:spLocks noChangeShapeType="1"/>
          </p:cNvSpPr>
          <p:nvPr/>
        </p:nvSpPr>
        <p:spPr bwMode="auto">
          <a:xfrm flipV="1">
            <a:off x="33877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23" name="AutoShape 36"/>
          <p:cNvSpPr>
            <a:spLocks noChangeArrowheads="1"/>
          </p:cNvSpPr>
          <p:nvPr/>
        </p:nvSpPr>
        <p:spPr bwMode="auto">
          <a:xfrm>
            <a:off x="3651250" y="2805113"/>
            <a:ext cx="1054100" cy="468313"/>
          </a:xfrm>
          <a:prstGeom prst="can">
            <a:avLst>
              <a:gd name="adj" fmla="val 42398"/>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24" name="Rectangle 37"/>
          <p:cNvSpPr>
            <a:spLocks noChangeArrowheads="1"/>
          </p:cNvSpPr>
          <p:nvPr/>
        </p:nvSpPr>
        <p:spPr bwMode="auto">
          <a:xfrm>
            <a:off x="3758223" y="2965660"/>
            <a:ext cx="895502"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algn="ctr" eaLnBrk="0" hangingPunct="0"/>
            <a:r>
              <a:rPr lang="en-US" sz="1400" b="1" dirty="0">
                <a:solidFill>
                  <a:schemeClr val="bg1"/>
                </a:solidFill>
                <a:latin typeface="Calibri" pitchFamily="34" charset="0"/>
                <a:cs typeface="Calibri" pitchFamily="34" charset="0"/>
              </a:rPr>
              <a:t>Incremental</a:t>
            </a:r>
          </a:p>
        </p:txBody>
      </p:sp>
      <p:sp>
        <p:nvSpPr>
          <p:cNvPr id="25" name="AutoShape 38"/>
          <p:cNvSpPr>
            <a:spLocks noChangeArrowheads="1"/>
          </p:cNvSpPr>
          <p:nvPr/>
        </p:nvSpPr>
        <p:spPr bwMode="auto">
          <a:xfrm>
            <a:off x="3763963"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26" name="Rectangle 39"/>
          <p:cNvSpPr>
            <a:spLocks noChangeArrowheads="1"/>
          </p:cNvSpPr>
          <p:nvPr/>
        </p:nvSpPr>
        <p:spPr bwMode="auto">
          <a:xfrm>
            <a:off x="3617913" y="1117600"/>
            <a:ext cx="1112933"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Wednesday</a:t>
            </a:r>
          </a:p>
        </p:txBody>
      </p:sp>
      <p:sp>
        <p:nvSpPr>
          <p:cNvPr id="27" name="Rectangle 40"/>
          <p:cNvSpPr>
            <a:spLocks noChangeArrowheads="1"/>
          </p:cNvSpPr>
          <p:nvPr/>
        </p:nvSpPr>
        <p:spPr bwMode="auto">
          <a:xfrm>
            <a:off x="3605213" y="2270125"/>
            <a:ext cx="1206164"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Updated File 3</a:t>
            </a:r>
          </a:p>
        </p:txBody>
      </p:sp>
      <p:sp>
        <p:nvSpPr>
          <p:cNvPr id="29" name="Line 42"/>
          <p:cNvSpPr>
            <a:spLocks noChangeShapeType="1"/>
          </p:cNvSpPr>
          <p:nvPr/>
        </p:nvSpPr>
        <p:spPr bwMode="auto">
          <a:xfrm flipV="1">
            <a:off x="4973638"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30" name="AutoShape 43"/>
          <p:cNvSpPr>
            <a:spLocks noChangeArrowheads="1"/>
          </p:cNvSpPr>
          <p:nvPr/>
        </p:nvSpPr>
        <p:spPr bwMode="auto">
          <a:xfrm>
            <a:off x="5202238" y="2562225"/>
            <a:ext cx="1054100" cy="711200"/>
          </a:xfrm>
          <a:prstGeom prst="can">
            <a:avLst>
              <a:gd name="adj" fmla="val 42398"/>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31" name="Rectangle 44"/>
          <p:cNvSpPr>
            <a:spLocks noChangeArrowheads="1"/>
          </p:cNvSpPr>
          <p:nvPr/>
        </p:nvSpPr>
        <p:spPr bwMode="auto">
          <a:xfrm>
            <a:off x="5293240" y="2965660"/>
            <a:ext cx="895502"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algn="ctr" eaLnBrk="0" hangingPunct="0"/>
            <a:r>
              <a:rPr lang="en-US" sz="1400" b="1" dirty="0">
                <a:solidFill>
                  <a:schemeClr val="bg1"/>
                </a:solidFill>
                <a:latin typeface="Calibri" pitchFamily="34" charset="0"/>
                <a:cs typeface="Calibri" pitchFamily="34" charset="0"/>
              </a:rPr>
              <a:t>Incremental</a:t>
            </a:r>
          </a:p>
        </p:txBody>
      </p:sp>
      <p:sp>
        <p:nvSpPr>
          <p:cNvPr id="32" name="AutoShape 45"/>
          <p:cNvSpPr>
            <a:spLocks noChangeArrowheads="1"/>
          </p:cNvSpPr>
          <p:nvPr/>
        </p:nvSpPr>
        <p:spPr bwMode="auto">
          <a:xfrm>
            <a:off x="5314951"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33" name="Rectangle 46"/>
          <p:cNvSpPr>
            <a:spLocks noChangeArrowheads="1"/>
          </p:cNvSpPr>
          <p:nvPr/>
        </p:nvSpPr>
        <p:spPr bwMode="auto">
          <a:xfrm>
            <a:off x="5273676" y="1117600"/>
            <a:ext cx="873060"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Thursday</a:t>
            </a:r>
          </a:p>
        </p:txBody>
      </p:sp>
      <p:sp>
        <p:nvSpPr>
          <p:cNvPr id="34" name="Rectangle 47"/>
          <p:cNvSpPr>
            <a:spLocks noChangeArrowheads="1"/>
          </p:cNvSpPr>
          <p:nvPr/>
        </p:nvSpPr>
        <p:spPr bwMode="auto">
          <a:xfrm>
            <a:off x="5513388" y="2270125"/>
            <a:ext cx="440826"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 5</a:t>
            </a:r>
          </a:p>
        </p:txBody>
      </p:sp>
      <p:sp>
        <p:nvSpPr>
          <p:cNvPr id="36" name="Line 6"/>
          <p:cNvSpPr>
            <a:spLocks noChangeShapeType="1"/>
          </p:cNvSpPr>
          <p:nvPr/>
        </p:nvSpPr>
        <p:spPr bwMode="auto">
          <a:xfrm flipV="1">
            <a:off x="64865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37" name="AutoShape 4"/>
          <p:cNvSpPr>
            <a:spLocks noChangeArrowheads="1"/>
          </p:cNvSpPr>
          <p:nvPr/>
        </p:nvSpPr>
        <p:spPr bwMode="auto">
          <a:xfrm>
            <a:off x="1038225" y="3714750"/>
            <a:ext cx="6134100" cy="304800"/>
          </a:xfrm>
          <a:prstGeom prst="rightArrow">
            <a:avLst>
              <a:gd name="adj1" fmla="val 65620"/>
              <a:gd name="adj2" fmla="val 112458"/>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38" name="Rectangle 5"/>
          <p:cNvSpPr>
            <a:spLocks noChangeArrowheads="1"/>
          </p:cNvSpPr>
          <p:nvPr/>
        </p:nvSpPr>
        <p:spPr bwMode="auto">
          <a:xfrm rot="5400000">
            <a:off x="795338" y="3554413"/>
            <a:ext cx="650875" cy="171450"/>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sp>
        <p:nvSpPr>
          <p:cNvPr id="39" name="AutoShape 7"/>
          <p:cNvSpPr>
            <a:spLocks noChangeArrowheads="1"/>
          </p:cNvSpPr>
          <p:nvPr/>
        </p:nvSpPr>
        <p:spPr bwMode="auto">
          <a:xfrm>
            <a:off x="7199313" y="3216275"/>
            <a:ext cx="1074738" cy="795338"/>
          </a:xfrm>
          <a:prstGeom prst="can">
            <a:avLst>
              <a:gd name="adj" fmla="val 31130"/>
            </a:avLst>
          </a:prstGeom>
          <a:gradFill rotWithShape="1">
            <a:gsLst>
              <a:gs pos="0">
                <a:srgbClr val="DC8300">
                  <a:gamma/>
                  <a:shade val="46275"/>
                  <a:invGamma/>
                </a:srgbClr>
              </a:gs>
              <a:gs pos="50000">
                <a:srgbClr val="DC8300"/>
              </a:gs>
              <a:gs pos="100000">
                <a:srgbClr val="DC8300">
                  <a:gamma/>
                  <a:shade val="46275"/>
                  <a:invGamma/>
                </a:srgbClr>
              </a:gs>
            </a:gsLst>
            <a:lin ang="0" scaled="1"/>
          </a:gradFill>
          <a:ln w="9525">
            <a:solidFill>
              <a:srgbClr val="000000"/>
            </a:solidFill>
            <a:round/>
            <a:headEnd/>
            <a:tailEnd/>
          </a:ln>
          <a:effectLst/>
        </p:spPr>
        <p:txBody>
          <a:bodyPr wrap="none" anchor="ctr"/>
          <a:lstStyle/>
          <a:p>
            <a:endParaRPr lang="en-US">
              <a:latin typeface="Calibri" pitchFamily="34" charset="0"/>
              <a:cs typeface="Calibri" pitchFamily="34" charset="0"/>
            </a:endParaRPr>
          </a:p>
        </p:txBody>
      </p:sp>
      <p:sp>
        <p:nvSpPr>
          <p:cNvPr id="40" name="Rectangle 8"/>
          <p:cNvSpPr>
            <a:spLocks noChangeArrowheads="1"/>
          </p:cNvSpPr>
          <p:nvPr/>
        </p:nvSpPr>
        <p:spPr bwMode="auto">
          <a:xfrm>
            <a:off x="6924675" y="2270125"/>
            <a:ext cx="1328890"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Files 1, 2, 3, 4, 5</a:t>
            </a:r>
          </a:p>
        </p:txBody>
      </p:sp>
      <p:sp>
        <p:nvSpPr>
          <p:cNvPr id="41" name="AutoShape 9"/>
          <p:cNvSpPr>
            <a:spLocks noChangeArrowheads="1"/>
          </p:cNvSpPr>
          <p:nvPr/>
        </p:nvSpPr>
        <p:spPr bwMode="auto">
          <a:xfrm>
            <a:off x="685800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2" name="AutoShape 10"/>
          <p:cNvSpPr>
            <a:spLocks noChangeArrowheads="1"/>
          </p:cNvSpPr>
          <p:nvPr/>
        </p:nvSpPr>
        <p:spPr bwMode="auto">
          <a:xfrm>
            <a:off x="673893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43" name="AutoShape 11"/>
          <p:cNvSpPr>
            <a:spLocks noChangeArrowheads="1"/>
          </p:cNvSpPr>
          <p:nvPr/>
        </p:nvSpPr>
        <p:spPr bwMode="auto">
          <a:xfrm>
            <a:off x="661828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44" name="AutoShape 12"/>
          <p:cNvSpPr>
            <a:spLocks noChangeArrowheads="1"/>
          </p:cNvSpPr>
          <p:nvPr/>
        </p:nvSpPr>
        <p:spPr bwMode="auto">
          <a:xfrm>
            <a:off x="798195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5" name="AutoShape 13"/>
          <p:cNvSpPr>
            <a:spLocks noChangeArrowheads="1"/>
          </p:cNvSpPr>
          <p:nvPr/>
        </p:nvSpPr>
        <p:spPr bwMode="auto">
          <a:xfrm>
            <a:off x="786288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46" name="AutoShape 14"/>
          <p:cNvSpPr>
            <a:spLocks noChangeArrowheads="1"/>
          </p:cNvSpPr>
          <p:nvPr/>
        </p:nvSpPr>
        <p:spPr bwMode="auto">
          <a:xfrm>
            <a:off x="774223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47" name="Rectangle 15"/>
          <p:cNvSpPr>
            <a:spLocks noChangeArrowheads="1"/>
          </p:cNvSpPr>
          <p:nvPr/>
        </p:nvSpPr>
        <p:spPr bwMode="auto">
          <a:xfrm>
            <a:off x="7312025" y="3603625"/>
            <a:ext cx="80342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a:solidFill>
                  <a:schemeClr val="bg1"/>
                </a:solidFill>
                <a:latin typeface="Calibri" pitchFamily="34" charset="0"/>
                <a:cs typeface="Calibri" pitchFamily="34" charset="0"/>
              </a:rPr>
              <a:t>Production</a:t>
            </a:r>
          </a:p>
        </p:txBody>
      </p:sp>
      <p:sp>
        <p:nvSpPr>
          <p:cNvPr id="48" name="Rectangle 56"/>
          <p:cNvSpPr>
            <a:spLocks noChangeArrowheads="1"/>
          </p:cNvSpPr>
          <p:nvPr/>
        </p:nvSpPr>
        <p:spPr bwMode="auto">
          <a:xfrm>
            <a:off x="7502525" y="1117600"/>
            <a:ext cx="585738"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Friday</a:t>
            </a:r>
          </a:p>
        </p:txBody>
      </p:sp>
      <p:sp>
        <p:nvSpPr>
          <p:cNvPr id="50" name="Rectangle 52"/>
          <p:cNvSpPr>
            <a:spLocks noChangeArrowheads="1"/>
          </p:cNvSpPr>
          <p:nvPr/>
        </p:nvSpPr>
        <p:spPr bwMode="auto">
          <a:xfrm>
            <a:off x="527050" y="2270125"/>
            <a:ext cx="924933"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dirty="0">
                <a:solidFill>
                  <a:srgbClr val="000000"/>
                </a:solidFill>
                <a:latin typeface="Calibri" pitchFamily="34" charset="0"/>
                <a:cs typeface="Calibri" pitchFamily="34" charset="0"/>
              </a:rPr>
              <a:t>Files 1, 2, 3</a:t>
            </a:r>
          </a:p>
        </p:txBody>
      </p:sp>
      <p:sp>
        <p:nvSpPr>
          <p:cNvPr id="51" name="AutoShape 49"/>
          <p:cNvSpPr>
            <a:spLocks noChangeArrowheads="1"/>
          </p:cNvSpPr>
          <p:nvPr/>
        </p:nvSpPr>
        <p:spPr bwMode="auto">
          <a:xfrm>
            <a:off x="81915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52" name="AutoShape 50"/>
          <p:cNvSpPr>
            <a:spLocks noChangeArrowheads="1"/>
          </p:cNvSpPr>
          <p:nvPr/>
        </p:nvSpPr>
        <p:spPr bwMode="auto">
          <a:xfrm>
            <a:off x="70008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3" name="AutoShape 51"/>
          <p:cNvSpPr>
            <a:spLocks noChangeArrowheads="1"/>
          </p:cNvSpPr>
          <p:nvPr/>
        </p:nvSpPr>
        <p:spPr bwMode="auto">
          <a:xfrm>
            <a:off x="57943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4" name="Rectangle 53"/>
          <p:cNvSpPr>
            <a:spLocks noChangeArrowheads="1"/>
          </p:cNvSpPr>
          <p:nvPr/>
        </p:nvSpPr>
        <p:spPr bwMode="auto">
          <a:xfrm>
            <a:off x="733425" y="1117600"/>
            <a:ext cx="790922"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dirty="0">
                <a:solidFill>
                  <a:srgbClr val="000000"/>
                </a:solidFill>
                <a:latin typeface="Calibri" pitchFamily="34" charset="0"/>
                <a:cs typeface="Calibri" pitchFamily="34" charset="0"/>
              </a:rPr>
              <a:t>Monday</a:t>
            </a:r>
          </a:p>
        </p:txBody>
      </p:sp>
      <p:sp>
        <p:nvSpPr>
          <p:cNvPr id="55" name="AutoShape 54"/>
          <p:cNvSpPr>
            <a:spLocks noChangeArrowheads="1"/>
          </p:cNvSpPr>
          <p:nvPr/>
        </p:nvSpPr>
        <p:spPr bwMode="auto">
          <a:xfrm>
            <a:off x="566738" y="2578100"/>
            <a:ext cx="1074738" cy="795338"/>
          </a:xfrm>
          <a:prstGeom prst="can">
            <a:avLst>
              <a:gd name="adj" fmla="val 31130"/>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pPr marL="354013" indent="-354013" defTabSz="941388"/>
            <a:endParaRPr lang="en-US">
              <a:latin typeface="Calibri" pitchFamily="34" charset="0"/>
              <a:cs typeface="Calibri" pitchFamily="34" charset="0"/>
            </a:endParaRPr>
          </a:p>
        </p:txBody>
      </p:sp>
      <p:sp>
        <p:nvSpPr>
          <p:cNvPr id="57" name="Rectangle 26"/>
          <p:cNvSpPr txBox="1">
            <a:spLocks noChangeArrowheads="1"/>
          </p:cNvSpPr>
          <p:nvPr/>
        </p:nvSpPr>
        <p:spPr bwMode="auto">
          <a:xfrm>
            <a:off x="419100" y="4343400"/>
            <a:ext cx="8372475" cy="221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indent="-231775">
              <a:spcBef>
                <a:spcPct val="20000"/>
              </a:spcBef>
              <a:buClr>
                <a:srgbClr val="92D050"/>
              </a:buClr>
              <a:buSzPct val="120000"/>
              <a:buFont typeface="Arial" charset="0"/>
              <a:buChar char="•"/>
              <a:defRPr/>
            </a:pPr>
            <a:r>
              <a:rPr lang="en-US" sz="2400" dirty="0" smtClean="0">
                <a:solidFill>
                  <a:schemeClr val="bg2">
                    <a:lumMod val="75000"/>
                  </a:schemeClr>
                </a:solidFill>
                <a:latin typeface="Calibri" pitchFamily="34" charset="0"/>
                <a:cs typeface="+mn-cs"/>
              </a:rPr>
              <a:t>Less number of files to be backed up, therefore, it takes less time to backup and requires less storage space</a:t>
            </a:r>
          </a:p>
          <a:p>
            <a:pPr marL="231775" indent="-231775">
              <a:spcBef>
                <a:spcPct val="20000"/>
              </a:spcBef>
              <a:buClr>
                <a:srgbClr val="92D050"/>
              </a:buClr>
              <a:buSzPct val="120000"/>
              <a:buFont typeface="Arial" charset="0"/>
              <a:buChar char="•"/>
              <a:defRPr/>
            </a:pPr>
            <a:r>
              <a:rPr lang="en-US" sz="2400" dirty="0" smtClean="0">
                <a:solidFill>
                  <a:schemeClr val="bg2">
                    <a:lumMod val="75000"/>
                  </a:schemeClr>
                </a:solidFill>
                <a:latin typeface="Calibri" pitchFamily="34" charset="0"/>
                <a:cs typeface="+mn-cs"/>
              </a:rPr>
              <a:t>Longer restore because last full and all subsequent incremental backups must be applied</a:t>
            </a:r>
            <a:endParaRPr lang="en-US" sz="2400" dirty="0">
              <a:solidFill>
                <a:schemeClr val="bg2">
                  <a:lumMod val="75000"/>
                </a:schemeClr>
              </a:solidFill>
              <a:latin typeface="Calibri" pitchFamily="34" charset="0"/>
              <a:cs typeface="+mn-cs"/>
            </a:endParaRPr>
          </a:p>
        </p:txBody>
      </p:sp>
      <p:sp>
        <p:nvSpPr>
          <p:cNvPr id="58" name="Rectangle 35"/>
          <p:cNvSpPr>
            <a:spLocks noChangeArrowheads="1"/>
          </p:cNvSpPr>
          <p:nvPr/>
        </p:nvSpPr>
        <p:spPr bwMode="auto">
          <a:xfrm>
            <a:off x="674985" y="2965660"/>
            <a:ext cx="84901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b="1" dirty="0">
                <a:solidFill>
                  <a:schemeClr val="bg1"/>
                </a:solidFill>
                <a:latin typeface="Calibri" pitchFamily="34" charset="0"/>
                <a:cs typeface="Calibri" pitchFamily="34" charset="0"/>
              </a:rPr>
              <a:t>Full Backup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Granularity </a:t>
            </a:r>
          </a:p>
        </p:txBody>
      </p:sp>
      <p:sp>
        <p:nvSpPr>
          <p:cNvPr id="4" name="Content Placeholder 3"/>
          <p:cNvSpPr>
            <a:spLocks noGrp="1"/>
          </p:cNvSpPr>
          <p:nvPr>
            <p:ph idx="1"/>
          </p:nvPr>
        </p:nvSpPr>
        <p:spPr/>
        <p:txBody>
          <a:bodyPr/>
          <a:lstStyle/>
          <a:p>
            <a:r>
              <a:rPr lang="en-US" dirty="0" smtClean="0"/>
              <a:t>Cumulative/Differential Backup</a:t>
            </a:r>
          </a:p>
          <a:p>
            <a:pPr lvl="1"/>
            <a:r>
              <a:rPr lang="en-US" dirty="0" smtClean="0"/>
              <a:t>Copies </a:t>
            </a:r>
            <a:r>
              <a:rPr lang="en-US" dirty="0"/>
              <a:t>the data that has changed since the last </a:t>
            </a:r>
            <a:r>
              <a:rPr lang="en-US" dirty="0" smtClean="0"/>
              <a:t>full backup</a:t>
            </a:r>
          </a:p>
          <a:p>
            <a:pPr lvl="1"/>
            <a:r>
              <a:rPr lang="en-US" dirty="0" smtClean="0"/>
              <a:t>Takes </a:t>
            </a:r>
            <a:r>
              <a:rPr lang="en-US" dirty="0"/>
              <a:t>longer than an incremental backup but is faster to </a:t>
            </a:r>
            <a:r>
              <a:rPr lang="en-US" dirty="0" smtClean="0"/>
              <a:t>restore</a:t>
            </a:r>
          </a:p>
          <a:p>
            <a:pPr lvl="1"/>
            <a:r>
              <a:rPr lang="en-US" dirty="0" smtClean="0"/>
              <a:t>Example: You </a:t>
            </a:r>
            <a:r>
              <a:rPr lang="en-US" dirty="0"/>
              <a:t>do a full backup on Sunday. On Monday you back up only the files that changed since Sunday, on Tuesday you back up only the files that changed since Sunday, and so on until the next full backup</a:t>
            </a:r>
          </a:p>
        </p:txBody>
      </p:sp>
      <p:sp>
        <p:nvSpPr>
          <p:cNvPr id="31" name="Footer Placeholder 2"/>
          <p:cNvSpPr>
            <a:spLocks noGrp="1"/>
          </p:cNvSpPr>
          <p:nvPr>
            <p:ph type="ftr" sz="quarter" idx="10"/>
          </p:nvPr>
        </p:nvSpPr>
        <p:spPr>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11</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3375385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Restoring from Cumulative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12</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grpSp>
        <p:nvGrpSpPr>
          <p:cNvPr id="5" name="Group 63"/>
          <p:cNvGrpSpPr>
            <a:grpSpLocks/>
          </p:cNvGrpSpPr>
          <p:nvPr/>
        </p:nvGrpSpPr>
        <p:grpSpPr bwMode="auto">
          <a:xfrm>
            <a:off x="5641975" y="3275013"/>
            <a:ext cx="1530350" cy="338137"/>
            <a:chOff x="3554" y="2063"/>
            <a:chExt cx="964" cy="213"/>
          </a:xfrm>
        </p:grpSpPr>
        <p:sp>
          <p:nvSpPr>
            <p:cNvPr id="6" name="AutoShape 19"/>
            <p:cNvSpPr>
              <a:spLocks noChangeArrowheads="1"/>
            </p:cNvSpPr>
            <p:nvPr/>
          </p:nvSpPr>
          <p:spPr bwMode="auto">
            <a:xfrm>
              <a:off x="3554" y="2116"/>
              <a:ext cx="964" cy="160"/>
            </a:xfrm>
            <a:prstGeom prst="rightArrow">
              <a:avLst>
                <a:gd name="adj1" fmla="val 52630"/>
                <a:gd name="adj2" fmla="val 134363"/>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7" name="Rectangle 20"/>
            <p:cNvSpPr>
              <a:spLocks noChangeArrowheads="1"/>
            </p:cNvSpPr>
            <p:nvPr/>
          </p:nvSpPr>
          <p:spPr bwMode="auto">
            <a:xfrm rot="5400000">
              <a:off x="3532" y="2085"/>
              <a:ext cx="151" cy="108"/>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grpSp>
      <p:sp>
        <p:nvSpPr>
          <p:cNvPr id="9" name="Line 22"/>
          <p:cNvSpPr>
            <a:spLocks noChangeShapeType="1"/>
          </p:cNvSpPr>
          <p:nvPr/>
        </p:nvSpPr>
        <p:spPr bwMode="auto">
          <a:xfrm flipV="1">
            <a:off x="18764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10" name="AutoShape 23"/>
          <p:cNvSpPr>
            <a:spLocks noChangeArrowheads="1"/>
          </p:cNvSpPr>
          <p:nvPr/>
        </p:nvSpPr>
        <p:spPr bwMode="auto">
          <a:xfrm>
            <a:off x="2105025" y="2678113"/>
            <a:ext cx="1054100" cy="595313"/>
          </a:xfrm>
          <a:prstGeom prst="can">
            <a:avLst>
              <a:gd name="adj" fmla="val 42398"/>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11" name="Rectangle 24"/>
          <p:cNvSpPr>
            <a:spLocks noChangeArrowheads="1"/>
          </p:cNvSpPr>
          <p:nvPr/>
        </p:nvSpPr>
        <p:spPr bwMode="auto">
          <a:xfrm>
            <a:off x="2209800" y="2962656"/>
            <a:ext cx="84465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algn="ctr" eaLnBrk="0" hangingPunct="0"/>
            <a:r>
              <a:rPr lang="en-US" sz="1400" b="1" dirty="0">
                <a:solidFill>
                  <a:schemeClr val="bg1"/>
                </a:solidFill>
                <a:latin typeface="Calibri" pitchFamily="34" charset="0"/>
                <a:cs typeface="Calibri" pitchFamily="34" charset="0"/>
              </a:rPr>
              <a:t>Cumulative</a:t>
            </a:r>
          </a:p>
        </p:txBody>
      </p:sp>
      <p:sp>
        <p:nvSpPr>
          <p:cNvPr id="12" name="AutoShape 25"/>
          <p:cNvSpPr>
            <a:spLocks noChangeArrowheads="1"/>
          </p:cNvSpPr>
          <p:nvPr/>
        </p:nvSpPr>
        <p:spPr bwMode="auto">
          <a:xfrm>
            <a:off x="221773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13" name="Rectangle 26"/>
          <p:cNvSpPr>
            <a:spLocks noChangeArrowheads="1"/>
          </p:cNvSpPr>
          <p:nvPr/>
        </p:nvSpPr>
        <p:spPr bwMode="auto">
          <a:xfrm>
            <a:off x="2222500" y="1117600"/>
            <a:ext cx="774251"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Tuesday</a:t>
            </a:r>
          </a:p>
        </p:txBody>
      </p:sp>
      <p:sp>
        <p:nvSpPr>
          <p:cNvPr id="14" name="Rectangle 27"/>
          <p:cNvSpPr>
            <a:spLocks noChangeArrowheads="1"/>
          </p:cNvSpPr>
          <p:nvPr/>
        </p:nvSpPr>
        <p:spPr bwMode="auto">
          <a:xfrm>
            <a:off x="2416175" y="2270125"/>
            <a:ext cx="440826"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 4</a:t>
            </a:r>
          </a:p>
        </p:txBody>
      </p:sp>
      <p:sp>
        <p:nvSpPr>
          <p:cNvPr id="16" name="AutoShape 29"/>
          <p:cNvSpPr>
            <a:spLocks noChangeArrowheads="1"/>
          </p:cNvSpPr>
          <p:nvPr/>
        </p:nvSpPr>
        <p:spPr bwMode="auto">
          <a:xfrm>
            <a:off x="81915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17" name="AutoShape 30"/>
          <p:cNvSpPr>
            <a:spLocks noChangeArrowheads="1"/>
          </p:cNvSpPr>
          <p:nvPr/>
        </p:nvSpPr>
        <p:spPr bwMode="auto">
          <a:xfrm>
            <a:off x="70008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18" name="AutoShape 31"/>
          <p:cNvSpPr>
            <a:spLocks noChangeArrowheads="1"/>
          </p:cNvSpPr>
          <p:nvPr/>
        </p:nvSpPr>
        <p:spPr bwMode="auto">
          <a:xfrm>
            <a:off x="57943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19" name="Rectangle 32"/>
          <p:cNvSpPr>
            <a:spLocks noChangeArrowheads="1"/>
          </p:cNvSpPr>
          <p:nvPr/>
        </p:nvSpPr>
        <p:spPr bwMode="auto">
          <a:xfrm>
            <a:off x="527050" y="2270125"/>
            <a:ext cx="924933"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dirty="0">
                <a:solidFill>
                  <a:srgbClr val="000000"/>
                </a:solidFill>
                <a:latin typeface="Calibri" pitchFamily="34" charset="0"/>
                <a:cs typeface="Calibri" pitchFamily="34" charset="0"/>
              </a:rPr>
              <a:t>Files 1, 2, 3</a:t>
            </a:r>
          </a:p>
        </p:txBody>
      </p:sp>
      <p:sp>
        <p:nvSpPr>
          <p:cNvPr id="20" name="Rectangle 33"/>
          <p:cNvSpPr>
            <a:spLocks noChangeArrowheads="1"/>
          </p:cNvSpPr>
          <p:nvPr/>
        </p:nvSpPr>
        <p:spPr bwMode="auto">
          <a:xfrm>
            <a:off x="733425" y="1117600"/>
            <a:ext cx="790922"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dirty="0">
                <a:solidFill>
                  <a:srgbClr val="000000"/>
                </a:solidFill>
                <a:latin typeface="Calibri" pitchFamily="34" charset="0"/>
                <a:cs typeface="Calibri" pitchFamily="34" charset="0"/>
              </a:rPr>
              <a:t>Monday</a:t>
            </a:r>
          </a:p>
        </p:txBody>
      </p:sp>
      <p:sp>
        <p:nvSpPr>
          <p:cNvPr id="21" name="AutoShape 34"/>
          <p:cNvSpPr>
            <a:spLocks noChangeArrowheads="1"/>
          </p:cNvSpPr>
          <p:nvPr/>
        </p:nvSpPr>
        <p:spPr bwMode="auto">
          <a:xfrm>
            <a:off x="579438" y="2595563"/>
            <a:ext cx="1074738" cy="795338"/>
          </a:xfrm>
          <a:prstGeom prst="can">
            <a:avLst>
              <a:gd name="adj" fmla="val 31130"/>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22" name="Rectangle 35"/>
          <p:cNvSpPr>
            <a:spLocks noChangeArrowheads="1"/>
          </p:cNvSpPr>
          <p:nvPr/>
        </p:nvSpPr>
        <p:spPr bwMode="auto">
          <a:xfrm>
            <a:off x="674985" y="2962656"/>
            <a:ext cx="84901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b="1" dirty="0">
                <a:solidFill>
                  <a:schemeClr val="bg1"/>
                </a:solidFill>
                <a:latin typeface="Calibri" pitchFamily="34" charset="0"/>
                <a:cs typeface="Calibri" pitchFamily="34" charset="0"/>
              </a:rPr>
              <a:t>Full Backup</a:t>
            </a:r>
          </a:p>
        </p:txBody>
      </p:sp>
      <p:sp>
        <p:nvSpPr>
          <p:cNvPr id="24" name="Line 37"/>
          <p:cNvSpPr>
            <a:spLocks noChangeShapeType="1"/>
          </p:cNvSpPr>
          <p:nvPr/>
        </p:nvSpPr>
        <p:spPr bwMode="auto">
          <a:xfrm flipV="1">
            <a:off x="33877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25" name="AutoShape 38"/>
          <p:cNvSpPr>
            <a:spLocks noChangeArrowheads="1"/>
          </p:cNvSpPr>
          <p:nvPr/>
        </p:nvSpPr>
        <p:spPr bwMode="auto">
          <a:xfrm>
            <a:off x="3651250" y="2667000"/>
            <a:ext cx="1054100" cy="654050"/>
          </a:xfrm>
          <a:prstGeom prst="can">
            <a:avLst>
              <a:gd name="adj" fmla="val 39565"/>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26" name="Rectangle 39"/>
          <p:cNvSpPr>
            <a:spLocks noChangeArrowheads="1"/>
          </p:cNvSpPr>
          <p:nvPr/>
        </p:nvSpPr>
        <p:spPr bwMode="auto">
          <a:xfrm>
            <a:off x="3781511" y="2962656"/>
            <a:ext cx="84465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b="1" dirty="0">
                <a:solidFill>
                  <a:schemeClr val="bg1"/>
                </a:solidFill>
                <a:latin typeface="Calibri" pitchFamily="34" charset="0"/>
                <a:cs typeface="Calibri" pitchFamily="34" charset="0"/>
              </a:rPr>
              <a:t>Cumulative</a:t>
            </a:r>
          </a:p>
        </p:txBody>
      </p:sp>
      <p:sp>
        <p:nvSpPr>
          <p:cNvPr id="27" name="Rectangle 40"/>
          <p:cNvSpPr>
            <a:spLocks noChangeArrowheads="1"/>
          </p:cNvSpPr>
          <p:nvPr/>
        </p:nvSpPr>
        <p:spPr bwMode="auto">
          <a:xfrm>
            <a:off x="3617913" y="1117600"/>
            <a:ext cx="1112933"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Wednesday</a:t>
            </a:r>
          </a:p>
        </p:txBody>
      </p:sp>
      <p:sp>
        <p:nvSpPr>
          <p:cNvPr id="28" name="Rectangle 41"/>
          <p:cNvSpPr>
            <a:spLocks noChangeArrowheads="1"/>
          </p:cNvSpPr>
          <p:nvPr/>
        </p:nvSpPr>
        <p:spPr bwMode="auto">
          <a:xfrm>
            <a:off x="3821113" y="2270125"/>
            <a:ext cx="722955"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Files 4, 5</a:t>
            </a:r>
          </a:p>
        </p:txBody>
      </p:sp>
      <p:grpSp>
        <p:nvGrpSpPr>
          <p:cNvPr id="29" name="Group 42"/>
          <p:cNvGrpSpPr>
            <a:grpSpLocks/>
          </p:cNvGrpSpPr>
          <p:nvPr/>
        </p:nvGrpSpPr>
        <p:grpSpPr bwMode="auto">
          <a:xfrm>
            <a:off x="3706813" y="1466850"/>
            <a:ext cx="947738" cy="652463"/>
            <a:chOff x="2343" y="924"/>
            <a:chExt cx="597" cy="411"/>
          </a:xfrm>
        </p:grpSpPr>
        <p:sp>
          <p:nvSpPr>
            <p:cNvPr id="30" name="AutoShape 43"/>
            <p:cNvSpPr>
              <a:spLocks noChangeArrowheads="1"/>
            </p:cNvSpPr>
            <p:nvPr/>
          </p:nvSpPr>
          <p:spPr bwMode="auto">
            <a:xfrm>
              <a:off x="2418" y="924"/>
              <a:ext cx="522" cy="342"/>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31" name="AutoShape 44"/>
            <p:cNvSpPr>
              <a:spLocks noChangeArrowheads="1"/>
            </p:cNvSpPr>
            <p:nvPr/>
          </p:nvSpPr>
          <p:spPr bwMode="auto">
            <a:xfrm>
              <a:off x="234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grpSp>
      <p:sp>
        <p:nvSpPr>
          <p:cNvPr id="33" name="Line 46"/>
          <p:cNvSpPr>
            <a:spLocks noChangeShapeType="1"/>
          </p:cNvSpPr>
          <p:nvPr/>
        </p:nvSpPr>
        <p:spPr bwMode="auto">
          <a:xfrm flipV="1">
            <a:off x="4973638"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34" name="AutoShape 47"/>
          <p:cNvSpPr>
            <a:spLocks noChangeArrowheads="1"/>
          </p:cNvSpPr>
          <p:nvPr/>
        </p:nvSpPr>
        <p:spPr bwMode="auto">
          <a:xfrm>
            <a:off x="5202238" y="2628900"/>
            <a:ext cx="1054100" cy="730250"/>
          </a:xfrm>
          <a:prstGeom prst="can">
            <a:avLst>
              <a:gd name="adj" fmla="val 34565"/>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round/>
            <a:headEnd/>
            <a:tailEnd/>
          </a:ln>
          <a:effectLst/>
        </p:spPr>
        <p:txBody>
          <a:bodyPr/>
          <a:lstStyle/>
          <a:p>
            <a:endParaRPr lang="en-US">
              <a:latin typeface="Calibri" pitchFamily="34" charset="0"/>
              <a:cs typeface="Calibri" pitchFamily="34" charset="0"/>
            </a:endParaRPr>
          </a:p>
        </p:txBody>
      </p:sp>
      <p:sp>
        <p:nvSpPr>
          <p:cNvPr id="35" name="Rectangle 48"/>
          <p:cNvSpPr>
            <a:spLocks noChangeArrowheads="1"/>
          </p:cNvSpPr>
          <p:nvPr/>
        </p:nvSpPr>
        <p:spPr bwMode="auto">
          <a:xfrm>
            <a:off x="5306822" y="2962656"/>
            <a:ext cx="84465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b="1" dirty="0">
                <a:solidFill>
                  <a:schemeClr val="bg1"/>
                </a:solidFill>
                <a:latin typeface="Calibri" pitchFamily="34" charset="0"/>
                <a:cs typeface="Calibri" pitchFamily="34" charset="0"/>
              </a:rPr>
              <a:t>Cumulative</a:t>
            </a:r>
          </a:p>
        </p:txBody>
      </p:sp>
      <p:sp>
        <p:nvSpPr>
          <p:cNvPr id="36" name="Rectangle 49"/>
          <p:cNvSpPr>
            <a:spLocks noChangeArrowheads="1"/>
          </p:cNvSpPr>
          <p:nvPr/>
        </p:nvSpPr>
        <p:spPr bwMode="auto">
          <a:xfrm>
            <a:off x="5273675" y="1117600"/>
            <a:ext cx="873060" cy="2492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b="1">
                <a:solidFill>
                  <a:srgbClr val="000000"/>
                </a:solidFill>
                <a:latin typeface="Calibri" pitchFamily="34" charset="0"/>
                <a:cs typeface="Calibri" pitchFamily="34" charset="0"/>
              </a:rPr>
              <a:t>Thursday</a:t>
            </a:r>
          </a:p>
        </p:txBody>
      </p:sp>
      <p:sp>
        <p:nvSpPr>
          <p:cNvPr id="37" name="Rectangle 50"/>
          <p:cNvSpPr>
            <a:spLocks noChangeArrowheads="1"/>
          </p:cNvSpPr>
          <p:nvPr/>
        </p:nvSpPr>
        <p:spPr bwMode="auto">
          <a:xfrm>
            <a:off x="5275263" y="2270125"/>
            <a:ext cx="924933"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Files 4, 5, 6</a:t>
            </a:r>
          </a:p>
        </p:txBody>
      </p:sp>
      <p:grpSp>
        <p:nvGrpSpPr>
          <p:cNvPr id="38" name="Group 51"/>
          <p:cNvGrpSpPr>
            <a:grpSpLocks/>
          </p:cNvGrpSpPr>
          <p:nvPr/>
        </p:nvGrpSpPr>
        <p:grpSpPr bwMode="auto">
          <a:xfrm>
            <a:off x="5195888" y="1466850"/>
            <a:ext cx="1068387" cy="762000"/>
            <a:chOff x="3287" y="924"/>
            <a:chExt cx="673" cy="480"/>
          </a:xfrm>
        </p:grpSpPr>
        <p:sp>
          <p:nvSpPr>
            <p:cNvPr id="39" name="AutoShape 52"/>
            <p:cNvSpPr>
              <a:spLocks noChangeArrowheads="1"/>
            </p:cNvSpPr>
            <p:nvPr/>
          </p:nvSpPr>
          <p:spPr bwMode="auto">
            <a:xfrm>
              <a:off x="3438" y="924"/>
              <a:ext cx="522" cy="342"/>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0" name="AutoShape 53"/>
            <p:cNvSpPr>
              <a:spLocks noChangeArrowheads="1"/>
            </p:cNvSpPr>
            <p:nvPr/>
          </p:nvSpPr>
          <p:spPr bwMode="auto">
            <a:xfrm>
              <a:off x="3363" y="993"/>
              <a:ext cx="522" cy="342"/>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41" name="AutoShape 54"/>
            <p:cNvSpPr>
              <a:spLocks noChangeArrowheads="1"/>
            </p:cNvSpPr>
            <p:nvPr/>
          </p:nvSpPr>
          <p:spPr bwMode="auto">
            <a:xfrm>
              <a:off x="3287" y="1062"/>
              <a:ext cx="522" cy="342"/>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grpSp>
      <p:sp>
        <p:nvSpPr>
          <p:cNvPr id="43" name="AutoShape 6"/>
          <p:cNvSpPr>
            <a:spLocks noChangeArrowheads="1"/>
          </p:cNvSpPr>
          <p:nvPr/>
        </p:nvSpPr>
        <p:spPr bwMode="auto">
          <a:xfrm>
            <a:off x="1038225" y="3714750"/>
            <a:ext cx="6134100" cy="304800"/>
          </a:xfrm>
          <a:prstGeom prst="rightArrow">
            <a:avLst>
              <a:gd name="adj1" fmla="val 65620"/>
              <a:gd name="adj2" fmla="val 112458"/>
            </a:avLst>
          </a:prstGeom>
          <a:gradFill rotWithShape="1">
            <a:gsLst>
              <a:gs pos="0">
                <a:srgbClr val="33CCCC"/>
              </a:gs>
              <a:gs pos="100000">
                <a:srgbClr val="DC8300"/>
              </a:gs>
            </a:gsLst>
            <a:lin ang="0" scaled="1"/>
          </a:gradFill>
          <a:ln w="12700" algn="ctr">
            <a:no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4" name="Rectangle 7"/>
          <p:cNvSpPr>
            <a:spLocks noChangeArrowheads="1"/>
          </p:cNvSpPr>
          <p:nvPr/>
        </p:nvSpPr>
        <p:spPr bwMode="auto">
          <a:xfrm rot="5400000">
            <a:off x="795338" y="3554413"/>
            <a:ext cx="650875" cy="171450"/>
          </a:xfrm>
          <a:prstGeom prst="rect">
            <a:avLst/>
          </a:prstGeom>
          <a:solidFill>
            <a:srgbClr val="33CCCC"/>
          </a:solidFill>
          <a:ln w="9525" algn="ctr">
            <a:noFill/>
            <a:miter lim="800000"/>
            <a:headEnd/>
            <a:tailEnd/>
          </a:ln>
          <a:effectLst/>
        </p:spPr>
        <p:txBody>
          <a:bodyPr wrap="none" anchor="ctr"/>
          <a:lstStyle/>
          <a:p>
            <a:endParaRPr lang="en-US">
              <a:latin typeface="Calibri" pitchFamily="34" charset="0"/>
              <a:cs typeface="Calibri" pitchFamily="34" charset="0"/>
            </a:endParaRPr>
          </a:p>
        </p:txBody>
      </p:sp>
      <p:sp>
        <p:nvSpPr>
          <p:cNvPr id="45" name="Line 8"/>
          <p:cNvSpPr>
            <a:spLocks noChangeShapeType="1"/>
          </p:cNvSpPr>
          <p:nvPr/>
        </p:nvSpPr>
        <p:spPr bwMode="auto">
          <a:xfrm flipV="1">
            <a:off x="6486525" y="1123950"/>
            <a:ext cx="0" cy="2171700"/>
          </a:xfrm>
          <a:prstGeom prst="line">
            <a:avLst/>
          </a:prstGeom>
          <a:noFill/>
          <a:ln w="28575" cap="rnd">
            <a:solidFill>
              <a:srgbClr val="777777"/>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46" name="AutoShape 9"/>
          <p:cNvSpPr>
            <a:spLocks noChangeArrowheads="1"/>
          </p:cNvSpPr>
          <p:nvPr/>
        </p:nvSpPr>
        <p:spPr bwMode="auto">
          <a:xfrm>
            <a:off x="7199313" y="3216275"/>
            <a:ext cx="1074738" cy="795338"/>
          </a:xfrm>
          <a:prstGeom prst="can">
            <a:avLst>
              <a:gd name="adj" fmla="val 31130"/>
            </a:avLst>
          </a:prstGeom>
          <a:gradFill rotWithShape="1">
            <a:gsLst>
              <a:gs pos="0">
                <a:srgbClr val="DC8300">
                  <a:gamma/>
                  <a:shade val="46275"/>
                  <a:invGamma/>
                </a:srgbClr>
              </a:gs>
              <a:gs pos="50000">
                <a:srgbClr val="DC8300"/>
              </a:gs>
              <a:gs pos="100000">
                <a:srgbClr val="DC8300">
                  <a:gamma/>
                  <a:shade val="46275"/>
                  <a:invGamma/>
                </a:srgbClr>
              </a:gs>
            </a:gsLst>
            <a:lin ang="0" scaled="1"/>
          </a:gradFill>
          <a:ln w="9525">
            <a:solidFill>
              <a:srgbClr val="000000"/>
            </a:solidFill>
            <a:round/>
            <a:headEnd/>
            <a:tailEnd/>
          </a:ln>
          <a:effectLst/>
        </p:spPr>
        <p:txBody>
          <a:bodyPr wrap="none" anchor="ctr"/>
          <a:lstStyle/>
          <a:p>
            <a:endParaRPr lang="en-US">
              <a:latin typeface="Calibri" pitchFamily="34" charset="0"/>
              <a:cs typeface="Calibri" pitchFamily="34" charset="0"/>
            </a:endParaRPr>
          </a:p>
        </p:txBody>
      </p:sp>
      <p:sp>
        <p:nvSpPr>
          <p:cNvPr id="47" name="Rectangle 10"/>
          <p:cNvSpPr>
            <a:spLocks noChangeArrowheads="1"/>
          </p:cNvSpPr>
          <p:nvPr/>
        </p:nvSpPr>
        <p:spPr bwMode="auto">
          <a:xfrm>
            <a:off x="6827838" y="2270125"/>
            <a:ext cx="1530868" cy="221599"/>
          </a:xfrm>
          <a:prstGeom prst="rect">
            <a:avLst/>
          </a:prstGeom>
          <a:noFill/>
          <a:ln w="12700">
            <a:noFill/>
            <a:miter lim="800000"/>
            <a:headEnd/>
            <a:tailEnd/>
          </a:ln>
          <a:effectLst/>
        </p:spPr>
        <p:txBody>
          <a:bodyPr wrap="none" lIns="0" tIns="0" rIns="0" bIns="0">
            <a:spAutoFit/>
          </a:bodyPr>
          <a:lstStyle/>
          <a:p>
            <a:pPr eaLnBrk="0" hangingPunct="0">
              <a:lnSpc>
                <a:spcPct val="90000"/>
              </a:lnSpc>
            </a:pPr>
            <a:r>
              <a:rPr lang="en-US" sz="1600">
                <a:solidFill>
                  <a:srgbClr val="000000"/>
                </a:solidFill>
                <a:latin typeface="Calibri" pitchFamily="34" charset="0"/>
                <a:cs typeface="Calibri" pitchFamily="34" charset="0"/>
              </a:rPr>
              <a:t>Files 1, 2, 3, 4, 5, 6</a:t>
            </a:r>
          </a:p>
        </p:txBody>
      </p:sp>
      <p:sp>
        <p:nvSpPr>
          <p:cNvPr id="48" name="AutoShape 11"/>
          <p:cNvSpPr>
            <a:spLocks noChangeArrowheads="1"/>
          </p:cNvSpPr>
          <p:nvPr/>
        </p:nvSpPr>
        <p:spPr bwMode="auto">
          <a:xfrm>
            <a:off x="685800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9" name="AutoShape 12"/>
          <p:cNvSpPr>
            <a:spLocks noChangeArrowheads="1"/>
          </p:cNvSpPr>
          <p:nvPr/>
        </p:nvSpPr>
        <p:spPr bwMode="auto">
          <a:xfrm>
            <a:off x="673893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0" name="AutoShape 13"/>
          <p:cNvSpPr>
            <a:spLocks noChangeArrowheads="1"/>
          </p:cNvSpPr>
          <p:nvPr/>
        </p:nvSpPr>
        <p:spPr bwMode="auto">
          <a:xfrm>
            <a:off x="661828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1" name="AutoShape 14"/>
          <p:cNvSpPr>
            <a:spLocks noChangeArrowheads="1"/>
          </p:cNvSpPr>
          <p:nvPr/>
        </p:nvSpPr>
        <p:spPr bwMode="auto">
          <a:xfrm>
            <a:off x="7981950" y="1466850"/>
            <a:ext cx="828675" cy="542925"/>
          </a:xfrm>
          <a:prstGeom prst="flowChartDocument">
            <a:avLst/>
          </a:prstGeom>
          <a:solidFill>
            <a:srgbClr val="C0C0C0"/>
          </a:soli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52" name="AutoShape 15"/>
          <p:cNvSpPr>
            <a:spLocks noChangeArrowheads="1"/>
          </p:cNvSpPr>
          <p:nvPr/>
        </p:nvSpPr>
        <p:spPr bwMode="auto">
          <a:xfrm>
            <a:off x="7862888" y="1576388"/>
            <a:ext cx="828675" cy="542925"/>
          </a:xfrm>
          <a:prstGeom prst="flowChartDocument">
            <a:avLst/>
          </a:prstGeom>
          <a:solidFill>
            <a:srgbClr val="DDDDDD"/>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3" name="AutoShape 16"/>
          <p:cNvSpPr>
            <a:spLocks noChangeArrowheads="1"/>
          </p:cNvSpPr>
          <p:nvPr/>
        </p:nvSpPr>
        <p:spPr bwMode="auto">
          <a:xfrm>
            <a:off x="7742238" y="1685925"/>
            <a:ext cx="828675" cy="542925"/>
          </a:xfrm>
          <a:prstGeom prst="flowChartDocument">
            <a:avLst/>
          </a:prstGeom>
          <a:solidFill>
            <a:srgbClr val="EAEAEA"/>
          </a:solidFill>
          <a:ln w="12700" algn="ctr">
            <a:solidFill>
              <a:srgbClr val="000000"/>
            </a:solidFill>
            <a:miter lim="800000"/>
            <a:headEnd/>
            <a:tailEnd/>
          </a:ln>
          <a:effectLst>
            <a:outerShdw dist="35921" dir="18900000" algn="ctr" rotWithShape="0">
              <a:schemeClr val="bg1"/>
            </a:outerShdw>
          </a:effectLst>
        </p:spPr>
        <p:txBody>
          <a:bodyPr wrap="none" lIns="0" tIns="0" rIns="0" bIns="0" anchor="ctr"/>
          <a:lstStyle/>
          <a:p>
            <a:endParaRPr lang="en-US">
              <a:latin typeface="Calibri" pitchFamily="34" charset="0"/>
              <a:cs typeface="Calibri" pitchFamily="34" charset="0"/>
            </a:endParaRPr>
          </a:p>
        </p:txBody>
      </p:sp>
      <p:sp>
        <p:nvSpPr>
          <p:cNvPr id="54" name="Rectangle 17"/>
          <p:cNvSpPr>
            <a:spLocks noChangeArrowheads="1"/>
          </p:cNvSpPr>
          <p:nvPr/>
        </p:nvSpPr>
        <p:spPr bwMode="auto">
          <a:xfrm>
            <a:off x="7312025" y="3603625"/>
            <a:ext cx="803425" cy="215444"/>
          </a:xfrm>
          <a:prstGeom prst="rect">
            <a:avLst/>
          </a:prstGeom>
          <a:noFill/>
          <a:ln w="12700">
            <a:noFill/>
            <a:miter lim="800000"/>
            <a:headEnd/>
            <a:tailEnd/>
          </a:ln>
          <a:effectLst>
            <a:outerShdw dist="17961" dir="2700000" algn="ctr" rotWithShape="0">
              <a:srgbClr val="000000"/>
            </a:outerShdw>
          </a:effectLst>
        </p:spPr>
        <p:txBody>
          <a:bodyPr wrap="none" lIns="0" tIns="0" rIns="0" bIns="0">
            <a:spAutoFit/>
          </a:bodyPr>
          <a:lstStyle/>
          <a:p>
            <a:pPr eaLnBrk="0" hangingPunct="0"/>
            <a:r>
              <a:rPr lang="en-US" sz="1400">
                <a:solidFill>
                  <a:schemeClr val="bg1"/>
                </a:solidFill>
                <a:latin typeface="Calibri" pitchFamily="34" charset="0"/>
                <a:cs typeface="Calibri" pitchFamily="34" charset="0"/>
              </a:rPr>
              <a:t>Production</a:t>
            </a:r>
          </a:p>
        </p:txBody>
      </p:sp>
      <p:sp>
        <p:nvSpPr>
          <p:cNvPr id="55" name="Text Box 55"/>
          <p:cNvSpPr txBox="1">
            <a:spLocks noChangeArrowheads="1"/>
          </p:cNvSpPr>
          <p:nvPr/>
        </p:nvSpPr>
        <p:spPr bwMode="auto">
          <a:xfrm>
            <a:off x="7456488" y="1076325"/>
            <a:ext cx="585738" cy="276999"/>
          </a:xfrm>
          <a:prstGeom prst="rect">
            <a:avLst/>
          </a:prstGeom>
          <a:noFill/>
          <a:ln w="25400" algn="ctr">
            <a:noFill/>
            <a:miter lim="800000"/>
            <a:headEnd/>
            <a:tailEnd/>
          </a:ln>
          <a:effectLst/>
        </p:spPr>
        <p:txBody>
          <a:bodyPr wrap="none" lIns="0" tIns="0" rIns="0" bIns="0">
            <a:spAutoFit/>
          </a:bodyPr>
          <a:lstStyle/>
          <a:p>
            <a:pPr marL="354013" indent="-354013" defTabSz="941388"/>
            <a:r>
              <a:rPr lang="en-US" b="1">
                <a:solidFill>
                  <a:srgbClr val="000000"/>
                </a:solidFill>
                <a:latin typeface="Calibri" pitchFamily="34" charset="0"/>
                <a:cs typeface="Calibri" pitchFamily="34" charset="0"/>
              </a:rPr>
              <a:t>Friday</a:t>
            </a:r>
          </a:p>
        </p:txBody>
      </p:sp>
      <p:sp>
        <p:nvSpPr>
          <p:cNvPr id="57" name="Rectangle 26"/>
          <p:cNvSpPr txBox="1">
            <a:spLocks noChangeArrowheads="1"/>
          </p:cNvSpPr>
          <p:nvPr/>
        </p:nvSpPr>
        <p:spPr bwMode="auto">
          <a:xfrm>
            <a:off x="419100" y="4343400"/>
            <a:ext cx="8372475" cy="2143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lvl="1" indent="-231775">
              <a:spcBef>
                <a:spcPct val="20000"/>
              </a:spcBef>
              <a:buClr>
                <a:srgbClr val="92D050"/>
              </a:buClr>
              <a:buSzPct val="120000"/>
              <a:buFont typeface="Arial" charset="0"/>
              <a:buChar char="•"/>
            </a:pPr>
            <a:r>
              <a:rPr lang="en-US" sz="2400" dirty="0" smtClean="0">
                <a:solidFill>
                  <a:schemeClr val="bg2">
                    <a:lumMod val="75000"/>
                  </a:schemeClr>
                </a:solidFill>
                <a:latin typeface="Calibri" pitchFamily="34" charset="0"/>
                <a:cs typeface="+mn-cs"/>
              </a:rPr>
              <a:t>More files to be backed up, therefore, it takes more time to backup and requires more storage space</a:t>
            </a:r>
          </a:p>
          <a:p>
            <a:pPr marL="231775" lvl="1" indent="-231775">
              <a:spcBef>
                <a:spcPct val="20000"/>
              </a:spcBef>
              <a:buClr>
                <a:srgbClr val="92D050"/>
              </a:buClr>
              <a:buSzPct val="120000"/>
              <a:buFont typeface="Arial" charset="0"/>
              <a:buChar char="•"/>
            </a:pPr>
            <a:r>
              <a:rPr lang="en-US" sz="2400" dirty="0" smtClean="0">
                <a:solidFill>
                  <a:schemeClr val="bg2">
                    <a:lumMod val="75000"/>
                  </a:schemeClr>
                </a:solidFill>
                <a:latin typeface="Calibri" pitchFamily="34" charset="0"/>
                <a:cs typeface="+mn-cs"/>
              </a:rPr>
              <a:t>Faster restore because only the last full and the last cumulative backup must be applied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304800" y="914400"/>
            <a:ext cx="4191000" cy="4953001"/>
          </a:xfrm>
        </p:spPr>
        <p:txBody>
          <a:bodyPr/>
          <a:lstStyle/>
          <a:p>
            <a:r>
              <a:rPr lang="en-US" b="1" u="sng" dirty="0" smtClean="0"/>
              <a:t>Backup server</a:t>
            </a:r>
          </a:p>
          <a:p>
            <a:pPr lvl="1"/>
            <a:r>
              <a:rPr lang="en-US" dirty="0" smtClean="0"/>
              <a:t>Manages backup operations and maintains backup catalog that contains backup </a:t>
            </a:r>
            <a:r>
              <a:rPr lang="en-US" dirty="0"/>
              <a:t>configuration and backup </a:t>
            </a:r>
            <a:r>
              <a:rPr lang="en-US" dirty="0" smtClean="0"/>
              <a:t>metadata</a:t>
            </a:r>
          </a:p>
          <a:p>
            <a:pPr lvl="2"/>
            <a:r>
              <a:rPr lang="en-US" b="1" u="sng" dirty="0"/>
              <a:t>Backup configuration</a:t>
            </a:r>
            <a:r>
              <a:rPr lang="en-US" b="1" dirty="0"/>
              <a:t> </a:t>
            </a:r>
            <a:r>
              <a:rPr lang="en-US" dirty="0"/>
              <a:t>contains information about when to run backups, which client data to be backed </a:t>
            </a:r>
            <a:r>
              <a:rPr lang="en-US" dirty="0" smtClean="0"/>
              <a:t>up, etc.</a:t>
            </a:r>
          </a:p>
          <a:p>
            <a:pPr lvl="2"/>
            <a:r>
              <a:rPr lang="en-US" b="1" u="sng" dirty="0" smtClean="0"/>
              <a:t>Backup </a:t>
            </a:r>
            <a:r>
              <a:rPr lang="en-US" b="1" u="sng" dirty="0"/>
              <a:t>metadata</a:t>
            </a:r>
            <a:r>
              <a:rPr lang="en-US" b="1" dirty="0"/>
              <a:t> </a:t>
            </a:r>
            <a:r>
              <a:rPr lang="en-US" dirty="0"/>
              <a:t>contains information about the backed up data</a:t>
            </a:r>
            <a:endParaRPr lang="en-US" dirty="0" smtClean="0"/>
          </a:p>
        </p:txBody>
      </p:sp>
      <p:sp>
        <p:nvSpPr>
          <p:cNvPr id="2" name="Title 1"/>
          <p:cNvSpPr>
            <a:spLocks noGrp="1"/>
          </p:cNvSpPr>
          <p:nvPr>
            <p:ph type="title"/>
          </p:nvPr>
        </p:nvSpPr>
        <p:spPr/>
        <p:txBody>
          <a:bodyPr/>
          <a:lstStyle/>
          <a:p>
            <a:r>
              <a:rPr lang="en-US" dirty="0" smtClean="0"/>
              <a:t>Backup Architecture</a:t>
            </a:r>
            <a:endParaRPr lang="en-US" dirty="0"/>
          </a:p>
        </p:txBody>
      </p:sp>
      <p:sp>
        <p:nvSpPr>
          <p:cNvPr id="31"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16" name="Rectangle 3489"/>
          <p:cNvSpPr>
            <a:spLocks noChangeArrowheads="1"/>
          </p:cNvSpPr>
          <p:nvPr/>
        </p:nvSpPr>
        <p:spPr bwMode="auto">
          <a:xfrm>
            <a:off x="6431280" y="4366081"/>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Storage Node</a:t>
            </a:r>
            <a:endParaRPr lang="en-US" sz="1400" b="1" dirty="0">
              <a:solidFill>
                <a:srgbClr val="001636"/>
              </a:solidFill>
              <a:latin typeface="Calibri" pitchFamily="34" charset="0"/>
              <a:cs typeface="Calibri" pitchFamily="34" charset="0"/>
            </a:endParaRPr>
          </a:p>
        </p:txBody>
      </p:sp>
      <p:sp>
        <p:nvSpPr>
          <p:cNvPr id="17" name="Rectangle 3491"/>
          <p:cNvSpPr>
            <a:spLocks noChangeArrowheads="1"/>
          </p:cNvSpPr>
          <p:nvPr/>
        </p:nvSpPr>
        <p:spPr bwMode="auto">
          <a:xfrm>
            <a:off x="8326422" y="4379238"/>
            <a:ext cx="581313"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a:t>
            </a:r>
          </a:p>
          <a:p>
            <a:pPr marL="354013" indent="-354013" algn="ctr" defTabSz="941388"/>
            <a:r>
              <a:rPr lang="en-US" sz="1400" b="1" dirty="0" smtClean="0">
                <a:solidFill>
                  <a:srgbClr val="001636"/>
                </a:solidFill>
                <a:latin typeface="Calibri" pitchFamily="34" charset="0"/>
                <a:cs typeface="Calibri" pitchFamily="34" charset="0"/>
              </a:rPr>
              <a:t>Device</a:t>
            </a:r>
            <a:endParaRPr lang="en-US" sz="1400" b="1" dirty="0">
              <a:solidFill>
                <a:srgbClr val="001636"/>
              </a:solidFill>
              <a:latin typeface="Calibri" pitchFamily="34" charset="0"/>
              <a:cs typeface="Calibri" pitchFamily="34" charset="0"/>
            </a:endParaRPr>
          </a:p>
        </p:txBody>
      </p:sp>
      <p:sp>
        <p:nvSpPr>
          <p:cNvPr id="19" name="Rectangle 3493"/>
          <p:cNvSpPr>
            <a:spLocks noChangeArrowheads="1"/>
          </p:cNvSpPr>
          <p:nvPr/>
        </p:nvSpPr>
        <p:spPr bwMode="auto">
          <a:xfrm>
            <a:off x="4429126" y="4382869"/>
            <a:ext cx="1828799" cy="646331"/>
          </a:xfrm>
          <a:prstGeom prst="rect">
            <a:avLst/>
          </a:prstGeom>
          <a:noFill/>
          <a:ln w="25400" algn="ctr">
            <a:noFill/>
            <a:miter lim="800000"/>
            <a:headEnd/>
            <a:tailEnd/>
          </a:ln>
          <a:effectLst/>
        </p:spPr>
        <p:txBody>
          <a:bodyPr wrap="squar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Client</a:t>
            </a:r>
          </a:p>
          <a:p>
            <a:pPr marL="354013" indent="-354013" algn="ctr" defTabSz="941388"/>
            <a:r>
              <a:rPr lang="en-US" sz="1400" b="1" dirty="0" smtClean="0">
                <a:solidFill>
                  <a:srgbClr val="001636"/>
                </a:solidFill>
                <a:latin typeface="Calibri" pitchFamily="34" charset="0"/>
                <a:cs typeface="Calibri" pitchFamily="34" charset="0"/>
              </a:rPr>
              <a:t>(Application Server)</a:t>
            </a:r>
          </a:p>
          <a:p>
            <a:pPr marL="354013" indent="-354013" algn="ctr" defTabSz="941388"/>
            <a:endParaRPr lang="en-US" sz="1400" b="1" dirty="0">
              <a:solidFill>
                <a:srgbClr val="001636"/>
              </a:solidFill>
              <a:latin typeface="Calibri" pitchFamily="34" charset="0"/>
              <a:cs typeface="Calibri" pitchFamily="34" charset="0"/>
            </a:endParaRPr>
          </a:p>
        </p:txBody>
      </p:sp>
      <p:sp>
        <p:nvSpPr>
          <p:cNvPr id="20" name="Rectangle 3512"/>
          <p:cNvSpPr>
            <a:spLocks noChangeArrowheads="1"/>
          </p:cNvSpPr>
          <p:nvPr/>
        </p:nvSpPr>
        <p:spPr bwMode="auto">
          <a:xfrm>
            <a:off x="5767387" y="3411310"/>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22" name="Line 3527"/>
          <p:cNvSpPr>
            <a:spLocks noChangeShapeType="1"/>
          </p:cNvSpPr>
          <p:nvPr/>
        </p:nvSpPr>
        <p:spPr bwMode="auto">
          <a:xfrm>
            <a:off x="5705475" y="3638550"/>
            <a:ext cx="9144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0" name="Rectangle 3489"/>
          <p:cNvSpPr>
            <a:spLocks noChangeArrowheads="1"/>
          </p:cNvSpPr>
          <p:nvPr/>
        </p:nvSpPr>
        <p:spPr bwMode="auto">
          <a:xfrm>
            <a:off x="6469380" y="838200"/>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Backup Server</a:t>
            </a:r>
            <a:endParaRPr lang="en-US" sz="1400" b="1" dirty="0">
              <a:solidFill>
                <a:srgbClr val="001636"/>
              </a:solidFill>
              <a:latin typeface="Calibri" pitchFamily="34" charset="0"/>
              <a:cs typeface="Calibri" pitchFamily="34" charset="0"/>
            </a:endParaRPr>
          </a:p>
        </p:txBody>
      </p:sp>
      <p:sp>
        <p:nvSpPr>
          <p:cNvPr id="32" name="Line 3527"/>
          <p:cNvSpPr>
            <a:spLocks noChangeShapeType="1"/>
          </p:cNvSpPr>
          <p:nvPr/>
        </p:nvSpPr>
        <p:spPr bwMode="auto">
          <a:xfrm flipV="1">
            <a:off x="5602605" y="2105025"/>
            <a:ext cx="100584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3" name="Text Box 3535"/>
          <p:cNvSpPr txBox="1">
            <a:spLocks noChangeArrowheads="1"/>
          </p:cNvSpPr>
          <p:nvPr/>
        </p:nvSpPr>
        <p:spPr bwMode="auto">
          <a:xfrm rot="19002724">
            <a:off x="5405862" y="2431070"/>
            <a:ext cx="1114088"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Tracking Information</a:t>
            </a:r>
            <a:endParaRPr lang="en-US" sz="1000" b="1" dirty="0">
              <a:solidFill>
                <a:srgbClr val="000000"/>
              </a:solidFill>
              <a:latin typeface="Calibri" pitchFamily="34" charset="0"/>
              <a:cs typeface="Calibri" pitchFamily="34" charset="0"/>
            </a:endParaRPr>
          </a:p>
        </p:txBody>
      </p:sp>
      <p:sp>
        <p:nvSpPr>
          <p:cNvPr id="34" name="Line 3527"/>
          <p:cNvSpPr>
            <a:spLocks noChangeShapeType="1"/>
          </p:cNvSpPr>
          <p:nvPr/>
        </p:nvSpPr>
        <p:spPr bwMode="auto">
          <a:xfrm flipV="1">
            <a:off x="6964680" y="2362200"/>
            <a:ext cx="0" cy="6858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5" name="Text Box 3535"/>
          <p:cNvSpPr txBox="1">
            <a:spLocks noChangeArrowheads="1"/>
          </p:cNvSpPr>
          <p:nvPr/>
        </p:nvSpPr>
        <p:spPr bwMode="auto">
          <a:xfrm>
            <a:off x="7017393" y="2654498"/>
            <a:ext cx="637995" cy="307777"/>
          </a:xfrm>
          <a:prstGeom prst="rect">
            <a:avLst/>
          </a:prstGeom>
          <a:noFill/>
          <a:ln w="9525" algn="ctr">
            <a:noFill/>
            <a:miter lim="800000"/>
            <a:headEnd/>
            <a:tailEnd/>
          </a:ln>
          <a:effectLst/>
        </p:spPr>
        <p:txBody>
          <a:bodyPr wrap="non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Tracking </a:t>
            </a:r>
          </a:p>
          <a:p>
            <a:pPr marL="354013" indent="-354013" algn="ctr" defTabSz="941388"/>
            <a:r>
              <a:rPr lang="en-US" sz="1000" b="1" dirty="0" smtClean="0">
                <a:solidFill>
                  <a:srgbClr val="000000"/>
                </a:solidFill>
                <a:latin typeface="Calibri" pitchFamily="34" charset="0"/>
                <a:cs typeface="Calibri" pitchFamily="34" charset="0"/>
              </a:rPr>
              <a:t>Information</a:t>
            </a:r>
            <a:endParaRPr lang="en-US" sz="1000" b="1" dirty="0">
              <a:solidFill>
                <a:srgbClr val="000000"/>
              </a:solidFill>
              <a:latin typeface="Calibri" pitchFamily="34" charset="0"/>
              <a:cs typeface="Calibri" pitchFamily="34" charset="0"/>
            </a:endParaRPr>
          </a:p>
        </p:txBody>
      </p:sp>
      <p:sp>
        <p:nvSpPr>
          <p:cNvPr id="37" name="Text Box 3535"/>
          <p:cNvSpPr txBox="1">
            <a:spLocks noChangeArrowheads="1"/>
          </p:cNvSpPr>
          <p:nvPr/>
        </p:nvSpPr>
        <p:spPr bwMode="auto">
          <a:xfrm>
            <a:off x="7355205" y="1579662"/>
            <a:ext cx="923553" cy="153888"/>
          </a:xfrm>
          <a:prstGeom prst="rect">
            <a:avLst/>
          </a:prstGeom>
          <a:noFill/>
          <a:ln w="9525" algn="ctr">
            <a:noFill/>
            <a:miter lim="800000"/>
            <a:headEnd/>
            <a:tailEnd/>
          </a:ln>
          <a:effectLst/>
        </p:spPr>
        <p:txBody>
          <a:bodyPr wrap="squar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Backup Catalog</a:t>
            </a:r>
            <a:endParaRPr lang="en-US" sz="1000" b="1" dirty="0">
              <a:solidFill>
                <a:srgbClr val="000000"/>
              </a:solidFill>
              <a:latin typeface="Calibri" pitchFamily="34" charset="0"/>
              <a:cs typeface="Calibri" pitchFamily="34" charset="0"/>
            </a:endParaRPr>
          </a:p>
        </p:txBody>
      </p:sp>
      <p:pic>
        <p:nvPicPr>
          <p:cNvPr id="2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076825" y="3087469"/>
            <a:ext cx="543668" cy="1256676"/>
          </a:xfrm>
          <a:prstGeom prst="rect">
            <a:avLst/>
          </a:prstGeom>
          <a:noFill/>
        </p:spPr>
      </p:pic>
      <p:pic>
        <p:nvPicPr>
          <p:cNvPr id="2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6688455" y="3086724"/>
            <a:ext cx="543668" cy="1256676"/>
          </a:xfrm>
          <a:prstGeom prst="rect">
            <a:avLst/>
          </a:prstGeom>
          <a:noFill/>
        </p:spPr>
      </p:pic>
      <p:grpSp>
        <p:nvGrpSpPr>
          <p:cNvPr id="28" name="Group 27"/>
          <p:cNvGrpSpPr/>
          <p:nvPr/>
        </p:nvGrpSpPr>
        <p:grpSpPr>
          <a:xfrm>
            <a:off x="6688455" y="1066800"/>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8"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sp>
        <p:nvSpPr>
          <p:cNvPr id="36" name="Line 3527"/>
          <p:cNvSpPr>
            <a:spLocks noChangeShapeType="1"/>
          </p:cNvSpPr>
          <p:nvPr/>
        </p:nvSpPr>
        <p:spPr bwMode="auto">
          <a:xfrm flipH="1">
            <a:off x="7117080" y="1828800"/>
            <a:ext cx="12192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pic>
        <p:nvPicPr>
          <p:cNvPr id="40" name="Picture 6"/>
          <p:cNvPicPr>
            <a:picLocks noChangeAspect="1" noChangeArrowheads="1"/>
          </p:cNvPicPr>
          <p:nvPr/>
        </p:nvPicPr>
        <p:blipFill>
          <a:blip r:embed="rId5" cstate="print"/>
          <a:srcRect/>
          <a:stretch>
            <a:fillRect/>
          </a:stretch>
        </p:blipFill>
        <p:spPr bwMode="auto">
          <a:xfrm>
            <a:off x="8202930" y="2909455"/>
            <a:ext cx="788670" cy="1433945"/>
          </a:xfrm>
          <a:prstGeom prst="rect">
            <a:avLst/>
          </a:prstGeom>
          <a:noFill/>
          <a:ln w="9525">
            <a:noFill/>
            <a:miter lim="800000"/>
            <a:headEnd/>
            <a:tailEnd/>
          </a:ln>
          <a:effectLst/>
        </p:spPr>
      </p:pic>
      <p:sp>
        <p:nvSpPr>
          <p:cNvPr id="41" name="Rectangle 3512"/>
          <p:cNvSpPr>
            <a:spLocks noChangeArrowheads="1"/>
          </p:cNvSpPr>
          <p:nvPr/>
        </p:nvSpPr>
        <p:spPr bwMode="auto">
          <a:xfrm>
            <a:off x="7339012" y="3400425"/>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42" name="Line 3527"/>
          <p:cNvSpPr>
            <a:spLocks noChangeShapeType="1"/>
          </p:cNvSpPr>
          <p:nvPr/>
        </p:nvSpPr>
        <p:spPr bwMode="auto">
          <a:xfrm>
            <a:off x="7311390" y="3627665"/>
            <a:ext cx="82296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13</a:t>
            </a:fld>
            <a:endParaRPr lang="en-US" sz="1000" dirty="0">
              <a:solidFill>
                <a:schemeClr val="tx1">
                  <a:lumMod val="75000"/>
                  <a:lumOff val="25000"/>
                </a:schemeClr>
              </a:solidFill>
              <a:latin typeface="Calibri" pitchFamily="34" charset="0"/>
              <a:cs typeface="+mn-cs"/>
            </a:endParaRPr>
          </a:p>
        </p:txBody>
      </p:sp>
      <p:pic>
        <p:nvPicPr>
          <p:cNvPr id="44"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60275" y="1155659"/>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69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304800" y="914400"/>
            <a:ext cx="4191000" cy="4953001"/>
          </a:xfrm>
        </p:spPr>
        <p:txBody>
          <a:bodyPr/>
          <a:lstStyle/>
          <a:p>
            <a:r>
              <a:rPr lang="en-US" b="1" u="sng" dirty="0" smtClean="0"/>
              <a:t>Backup client</a:t>
            </a:r>
          </a:p>
          <a:p>
            <a:pPr lvl="1"/>
            <a:r>
              <a:rPr lang="en-US" dirty="0" smtClean="0"/>
              <a:t>Gathers the data that is to be backed up and send it to storage node</a:t>
            </a:r>
          </a:p>
          <a:p>
            <a:pPr lvl="1"/>
            <a:r>
              <a:rPr lang="en-US" dirty="0" smtClean="0"/>
              <a:t>Also </a:t>
            </a:r>
            <a:r>
              <a:rPr lang="en-US" dirty="0"/>
              <a:t>sends the tracking information to the backup server</a:t>
            </a:r>
            <a:endParaRPr lang="en-US" dirty="0" smtClean="0"/>
          </a:p>
        </p:txBody>
      </p:sp>
      <p:sp>
        <p:nvSpPr>
          <p:cNvPr id="2" name="Title 1"/>
          <p:cNvSpPr>
            <a:spLocks noGrp="1"/>
          </p:cNvSpPr>
          <p:nvPr>
            <p:ph type="title"/>
          </p:nvPr>
        </p:nvSpPr>
        <p:spPr/>
        <p:txBody>
          <a:bodyPr/>
          <a:lstStyle/>
          <a:p>
            <a:r>
              <a:rPr lang="en-US" dirty="0" smtClean="0"/>
              <a:t>Backup Architecture</a:t>
            </a:r>
            <a:endParaRPr lang="en-US" dirty="0"/>
          </a:p>
        </p:txBody>
      </p:sp>
      <p:sp>
        <p:nvSpPr>
          <p:cNvPr id="31"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16" name="Rectangle 3489"/>
          <p:cNvSpPr>
            <a:spLocks noChangeArrowheads="1"/>
          </p:cNvSpPr>
          <p:nvPr/>
        </p:nvSpPr>
        <p:spPr bwMode="auto">
          <a:xfrm>
            <a:off x="6431280" y="4366081"/>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Storage Node</a:t>
            </a:r>
            <a:endParaRPr lang="en-US" sz="1400" b="1" dirty="0">
              <a:solidFill>
                <a:srgbClr val="001636"/>
              </a:solidFill>
              <a:latin typeface="Calibri" pitchFamily="34" charset="0"/>
              <a:cs typeface="Calibri" pitchFamily="34" charset="0"/>
            </a:endParaRPr>
          </a:p>
        </p:txBody>
      </p:sp>
      <p:sp>
        <p:nvSpPr>
          <p:cNvPr id="17" name="Rectangle 3491"/>
          <p:cNvSpPr>
            <a:spLocks noChangeArrowheads="1"/>
          </p:cNvSpPr>
          <p:nvPr/>
        </p:nvSpPr>
        <p:spPr bwMode="auto">
          <a:xfrm>
            <a:off x="8326422" y="4379238"/>
            <a:ext cx="581313"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a:t>
            </a:r>
          </a:p>
          <a:p>
            <a:pPr marL="354013" indent="-354013" algn="ctr" defTabSz="941388"/>
            <a:r>
              <a:rPr lang="en-US" sz="1400" b="1" dirty="0" smtClean="0">
                <a:solidFill>
                  <a:srgbClr val="001636"/>
                </a:solidFill>
                <a:latin typeface="Calibri" pitchFamily="34" charset="0"/>
                <a:cs typeface="Calibri" pitchFamily="34" charset="0"/>
              </a:rPr>
              <a:t>Device</a:t>
            </a:r>
            <a:endParaRPr lang="en-US" sz="1400" b="1" dirty="0">
              <a:solidFill>
                <a:srgbClr val="001636"/>
              </a:solidFill>
              <a:latin typeface="Calibri" pitchFamily="34" charset="0"/>
              <a:cs typeface="Calibri" pitchFamily="34" charset="0"/>
            </a:endParaRPr>
          </a:p>
        </p:txBody>
      </p:sp>
      <p:sp>
        <p:nvSpPr>
          <p:cNvPr id="19" name="Rectangle 3493"/>
          <p:cNvSpPr>
            <a:spLocks noChangeArrowheads="1"/>
          </p:cNvSpPr>
          <p:nvPr/>
        </p:nvSpPr>
        <p:spPr bwMode="auto">
          <a:xfrm>
            <a:off x="4429126" y="4382869"/>
            <a:ext cx="1828799" cy="646331"/>
          </a:xfrm>
          <a:prstGeom prst="rect">
            <a:avLst/>
          </a:prstGeom>
          <a:noFill/>
          <a:ln w="25400" algn="ctr">
            <a:noFill/>
            <a:miter lim="800000"/>
            <a:headEnd/>
            <a:tailEnd/>
          </a:ln>
          <a:effectLst/>
        </p:spPr>
        <p:txBody>
          <a:bodyPr wrap="squar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Client</a:t>
            </a:r>
          </a:p>
          <a:p>
            <a:pPr marL="354013" indent="-354013" algn="ctr" defTabSz="941388"/>
            <a:r>
              <a:rPr lang="en-US" sz="1400" b="1" dirty="0" smtClean="0">
                <a:solidFill>
                  <a:srgbClr val="001636"/>
                </a:solidFill>
                <a:latin typeface="Calibri" pitchFamily="34" charset="0"/>
                <a:cs typeface="Calibri" pitchFamily="34" charset="0"/>
              </a:rPr>
              <a:t>(Application Server)</a:t>
            </a:r>
          </a:p>
          <a:p>
            <a:pPr marL="354013" indent="-354013" algn="ctr" defTabSz="941388"/>
            <a:endParaRPr lang="en-US" sz="1400" b="1" dirty="0">
              <a:solidFill>
                <a:srgbClr val="001636"/>
              </a:solidFill>
              <a:latin typeface="Calibri" pitchFamily="34" charset="0"/>
              <a:cs typeface="Calibri" pitchFamily="34" charset="0"/>
            </a:endParaRPr>
          </a:p>
        </p:txBody>
      </p:sp>
      <p:sp>
        <p:nvSpPr>
          <p:cNvPr id="20" name="Rectangle 3512"/>
          <p:cNvSpPr>
            <a:spLocks noChangeArrowheads="1"/>
          </p:cNvSpPr>
          <p:nvPr/>
        </p:nvSpPr>
        <p:spPr bwMode="auto">
          <a:xfrm>
            <a:off x="5767387" y="3411310"/>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22" name="Line 3527"/>
          <p:cNvSpPr>
            <a:spLocks noChangeShapeType="1"/>
          </p:cNvSpPr>
          <p:nvPr/>
        </p:nvSpPr>
        <p:spPr bwMode="auto">
          <a:xfrm>
            <a:off x="5705475" y="3638550"/>
            <a:ext cx="9144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0" name="Rectangle 3489"/>
          <p:cNvSpPr>
            <a:spLocks noChangeArrowheads="1"/>
          </p:cNvSpPr>
          <p:nvPr/>
        </p:nvSpPr>
        <p:spPr bwMode="auto">
          <a:xfrm>
            <a:off x="6469380" y="838200"/>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Backup Server</a:t>
            </a:r>
            <a:endParaRPr lang="en-US" sz="1400" b="1" dirty="0">
              <a:solidFill>
                <a:srgbClr val="001636"/>
              </a:solidFill>
              <a:latin typeface="Calibri" pitchFamily="34" charset="0"/>
              <a:cs typeface="Calibri" pitchFamily="34" charset="0"/>
            </a:endParaRPr>
          </a:p>
        </p:txBody>
      </p:sp>
      <p:sp>
        <p:nvSpPr>
          <p:cNvPr id="32" name="Line 3527"/>
          <p:cNvSpPr>
            <a:spLocks noChangeShapeType="1"/>
          </p:cNvSpPr>
          <p:nvPr/>
        </p:nvSpPr>
        <p:spPr bwMode="auto">
          <a:xfrm flipV="1">
            <a:off x="5602605" y="2105025"/>
            <a:ext cx="100584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3" name="Text Box 3535"/>
          <p:cNvSpPr txBox="1">
            <a:spLocks noChangeArrowheads="1"/>
          </p:cNvSpPr>
          <p:nvPr/>
        </p:nvSpPr>
        <p:spPr bwMode="auto">
          <a:xfrm rot="19002724">
            <a:off x="5405862" y="2431070"/>
            <a:ext cx="1114088"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Tracking Information</a:t>
            </a:r>
            <a:endParaRPr lang="en-US" sz="1000" b="1" dirty="0">
              <a:solidFill>
                <a:srgbClr val="000000"/>
              </a:solidFill>
              <a:latin typeface="Calibri" pitchFamily="34" charset="0"/>
              <a:cs typeface="Calibri" pitchFamily="34" charset="0"/>
            </a:endParaRPr>
          </a:p>
        </p:txBody>
      </p:sp>
      <p:sp>
        <p:nvSpPr>
          <p:cNvPr id="34" name="Line 3527"/>
          <p:cNvSpPr>
            <a:spLocks noChangeShapeType="1"/>
          </p:cNvSpPr>
          <p:nvPr/>
        </p:nvSpPr>
        <p:spPr bwMode="auto">
          <a:xfrm flipV="1">
            <a:off x="6964680" y="2362200"/>
            <a:ext cx="0" cy="6858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5" name="Text Box 3535"/>
          <p:cNvSpPr txBox="1">
            <a:spLocks noChangeArrowheads="1"/>
          </p:cNvSpPr>
          <p:nvPr/>
        </p:nvSpPr>
        <p:spPr bwMode="auto">
          <a:xfrm>
            <a:off x="7017393" y="2654498"/>
            <a:ext cx="637995" cy="307777"/>
          </a:xfrm>
          <a:prstGeom prst="rect">
            <a:avLst/>
          </a:prstGeom>
          <a:noFill/>
          <a:ln w="9525" algn="ctr">
            <a:noFill/>
            <a:miter lim="800000"/>
            <a:headEnd/>
            <a:tailEnd/>
          </a:ln>
          <a:effectLst/>
        </p:spPr>
        <p:txBody>
          <a:bodyPr wrap="non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Tracking </a:t>
            </a:r>
          </a:p>
          <a:p>
            <a:pPr marL="354013" indent="-354013" algn="ctr" defTabSz="941388"/>
            <a:r>
              <a:rPr lang="en-US" sz="1000" b="1" dirty="0" smtClean="0">
                <a:solidFill>
                  <a:srgbClr val="000000"/>
                </a:solidFill>
                <a:latin typeface="Calibri" pitchFamily="34" charset="0"/>
                <a:cs typeface="Calibri" pitchFamily="34" charset="0"/>
              </a:rPr>
              <a:t>Information</a:t>
            </a:r>
            <a:endParaRPr lang="en-US" sz="1000" b="1" dirty="0">
              <a:solidFill>
                <a:srgbClr val="000000"/>
              </a:solidFill>
              <a:latin typeface="Calibri" pitchFamily="34" charset="0"/>
              <a:cs typeface="Calibri" pitchFamily="34" charset="0"/>
            </a:endParaRPr>
          </a:p>
        </p:txBody>
      </p:sp>
      <p:sp>
        <p:nvSpPr>
          <p:cNvPr id="37" name="Text Box 3535"/>
          <p:cNvSpPr txBox="1">
            <a:spLocks noChangeArrowheads="1"/>
          </p:cNvSpPr>
          <p:nvPr/>
        </p:nvSpPr>
        <p:spPr bwMode="auto">
          <a:xfrm>
            <a:off x="7355205" y="1579662"/>
            <a:ext cx="923553" cy="153888"/>
          </a:xfrm>
          <a:prstGeom prst="rect">
            <a:avLst/>
          </a:prstGeom>
          <a:noFill/>
          <a:ln w="9525" algn="ctr">
            <a:noFill/>
            <a:miter lim="800000"/>
            <a:headEnd/>
            <a:tailEnd/>
          </a:ln>
          <a:effectLst/>
        </p:spPr>
        <p:txBody>
          <a:bodyPr wrap="squar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Backup Catalog</a:t>
            </a:r>
            <a:endParaRPr lang="en-US" sz="1000" b="1" dirty="0">
              <a:solidFill>
                <a:srgbClr val="000000"/>
              </a:solidFill>
              <a:latin typeface="Calibri" pitchFamily="34" charset="0"/>
              <a:cs typeface="Calibri" pitchFamily="34" charset="0"/>
            </a:endParaRPr>
          </a:p>
        </p:txBody>
      </p:sp>
      <p:pic>
        <p:nvPicPr>
          <p:cNvPr id="2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076825" y="3087469"/>
            <a:ext cx="543668" cy="1256676"/>
          </a:xfrm>
          <a:prstGeom prst="rect">
            <a:avLst/>
          </a:prstGeom>
          <a:noFill/>
        </p:spPr>
      </p:pic>
      <p:pic>
        <p:nvPicPr>
          <p:cNvPr id="2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6688455" y="3086724"/>
            <a:ext cx="543668" cy="1256676"/>
          </a:xfrm>
          <a:prstGeom prst="rect">
            <a:avLst/>
          </a:prstGeom>
          <a:noFill/>
        </p:spPr>
      </p:pic>
      <p:grpSp>
        <p:nvGrpSpPr>
          <p:cNvPr id="28" name="Group 27"/>
          <p:cNvGrpSpPr/>
          <p:nvPr/>
        </p:nvGrpSpPr>
        <p:grpSpPr>
          <a:xfrm>
            <a:off x="6688455" y="1066800"/>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8"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sp>
        <p:nvSpPr>
          <p:cNvPr id="36" name="Line 3527"/>
          <p:cNvSpPr>
            <a:spLocks noChangeShapeType="1"/>
          </p:cNvSpPr>
          <p:nvPr/>
        </p:nvSpPr>
        <p:spPr bwMode="auto">
          <a:xfrm flipH="1">
            <a:off x="7117080" y="1828800"/>
            <a:ext cx="12192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pic>
        <p:nvPicPr>
          <p:cNvPr id="40" name="Picture 6"/>
          <p:cNvPicPr>
            <a:picLocks noChangeAspect="1" noChangeArrowheads="1"/>
          </p:cNvPicPr>
          <p:nvPr/>
        </p:nvPicPr>
        <p:blipFill>
          <a:blip r:embed="rId5" cstate="print"/>
          <a:srcRect/>
          <a:stretch>
            <a:fillRect/>
          </a:stretch>
        </p:blipFill>
        <p:spPr bwMode="auto">
          <a:xfrm>
            <a:off x="8202930" y="2909455"/>
            <a:ext cx="788670" cy="1433945"/>
          </a:xfrm>
          <a:prstGeom prst="rect">
            <a:avLst/>
          </a:prstGeom>
          <a:noFill/>
          <a:ln w="9525">
            <a:noFill/>
            <a:miter lim="800000"/>
            <a:headEnd/>
            <a:tailEnd/>
          </a:ln>
          <a:effectLst/>
        </p:spPr>
      </p:pic>
      <p:sp>
        <p:nvSpPr>
          <p:cNvPr id="41" name="Rectangle 3512"/>
          <p:cNvSpPr>
            <a:spLocks noChangeArrowheads="1"/>
          </p:cNvSpPr>
          <p:nvPr/>
        </p:nvSpPr>
        <p:spPr bwMode="auto">
          <a:xfrm>
            <a:off x="7339012" y="3400425"/>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42" name="Line 3527"/>
          <p:cNvSpPr>
            <a:spLocks noChangeShapeType="1"/>
          </p:cNvSpPr>
          <p:nvPr/>
        </p:nvSpPr>
        <p:spPr bwMode="auto">
          <a:xfrm>
            <a:off x="7311390" y="3627665"/>
            <a:ext cx="82296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14</a:t>
            </a:fld>
            <a:endParaRPr lang="en-US" sz="1000" dirty="0">
              <a:solidFill>
                <a:schemeClr val="tx1">
                  <a:lumMod val="75000"/>
                  <a:lumOff val="25000"/>
                </a:schemeClr>
              </a:solidFill>
              <a:latin typeface="Calibri" pitchFamily="34" charset="0"/>
              <a:cs typeface="+mn-cs"/>
            </a:endParaRPr>
          </a:p>
        </p:txBody>
      </p:sp>
      <p:pic>
        <p:nvPicPr>
          <p:cNvPr id="1026"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891459" y="4810125"/>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34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304800" y="914400"/>
            <a:ext cx="4191000" cy="4953001"/>
          </a:xfrm>
        </p:spPr>
        <p:txBody>
          <a:bodyPr/>
          <a:lstStyle/>
          <a:p>
            <a:r>
              <a:rPr lang="en-US" b="1" u="sng" dirty="0" smtClean="0"/>
              <a:t>Storage node</a:t>
            </a:r>
          </a:p>
          <a:p>
            <a:pPr lvl="1"/>
            <a:r>
              <a:rPr lang="en-US" dirty="0" smtClean="0"/>
              <a:t>Responsible for writing data to backup device</a:t>
            </a:r>
          </a:p>
          <a:p>
            <a:pPr lvl="1"/>
            <a:r>
              <a:rPr lang="en-US" dirty="0" smtClean="0"/>
              <a:t>Manages the backup device</a:t>
            </a:r>
            <a:endParaRPr lang="en-US" dirty="0"/>
          </a:p>
        </p:txBody>
      </p:sp>
      <p:sp>
        <p:nvSpPr>
          <p:cNvPr id="2" name="Title 1"/>
          <p:cNvSpPr>
            <a:spLocks noGrp="1"/>
          </p:cNvSpPr>
          <p:nvPr>
            <p:ph type="title"/>
          </p:nvPr>
        </p:nvSpPr>
        <p:spPr/>
        <p:txBody>
          <a:bodyPr/>
          <a:lstStyle/>
          <a:p>
            <a:r>
              <a:rPr lang="en-US" dirty="0" smtClean="0"/>
              <a:t>Backup Architecture</a:t>
            </a:r>
            <a:endParaRPr lang="en-US" dirty="0"/>
          </a:p>
        </p:txBody>
      </p:sp>
      <p:sp>
        <p:nvSpPr>
          <p:cNvPr id="31"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16" name="Rectangle 3489"/>
          <p:cNvSpPr>
            <a:spLocks noChangeArrowheads="1"/>
          </p:cNvSpPr>
          <p:nvPr/>
        </p:nvSpPr>
        <p:spPr bwMode="auto">
          <a:xfrm>
            <a:off x="6431280" y="4366081"/>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Storage Node</a:t>
            </a:r>
            <a:endParaRPr lang="en-US" sz="1400" b="1" dirty="0">
              <a:solidFill>
                <a:srgbClr val="001636"/>
              </a:solidFill>
              <a:latin typeface="Calibri" pitchFamily="34" charset="0"/>
              <a:cs typeface="Calibri" pitchFamily="34" charset="0"/>
            </a:endParaRPr>
          </a:p>
        </p:txBody>
      </p:sp>
      <p:sp>
        <p:nvSpPr>
          <p:cNvPr id="17" name="Rectangle 3491"/>
          <p:cNvSpPr>
            <a:spLocks noChangeArrowheads="1"/>
          </p:cNvSpPr>
          <p:nvPr/>
        </p:nvSpPr>
        <p:spPr bwMode="auto">
          <a:xfrm>
            <a:off x="8326422" y="4379238"/>
            <a:ext cx="581313"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a:t>
            </a:r>
          </a:p>
          <a:p>
            <a:pPr marL="354013" indent="-354013" algn="ctr" defTabSz="941388"/>
            <a:r>
              <a:rPr lang="en-US" sz="1400" b="1" dirty="0" smtClean="0">
                <a:solidFill>
                  <a:srgbClr val="001636"/>
                </a:solidFill>
                <a:latin typeface="Calibri" pitchFamily="34" charset="0"/>
                <a:cs typeface="Calibri" pitchFamily="34" charset="0"/>
              </a:rPr>
              <a:t>Device</a:t>
            </a:r>
            <a:endParaRPr lang="en-US" sz="1400" b="1" dirty="0">
              <a:solidFill>
                <a:srgbClr val="001636"/>
              </a:solidFill>
              <a:latin typeface="Calibri" pitchFamily="34" charset="0"/>
              <a:cs typeface="Calibri" pitchFamily="34" charset="0"/>
            </a:endParaRPr>
          </a:p>
        </p:txBody>
      </p:sp>
      <p:sp>
        <p:nvSpPr>
          <p:cNvPr id="19" name="Rectangle 3493"/>
          <p:cNvSpPr>
            <a:spLocks noChangeArrowheads="1"/>
          </p:cNvSpPr>
          <p:nvPr/>
        </p:nvSpPr>
        <p:spPr bwMode="auto">
          <a:xfrm>
            <a:off x="4429126" y="4382869"/>
            <a:ext cx="1828799" cy="646331"/>
          </a:xfrm>
          <a:prstGeom prst="rect">
            <a:avLst/>
          </a:prstGeom>
          <a:noFill/>
          <a:ln w="25400" algn="ctr">
            <a:noFill/>
            <a:miter lim="800000"/>
            <a:headEnd/>
            <a:tailEnd/>
          </a:ln>
          <a:effectLst/>
        </p:spPr>
        <p:txBody>
          <a:bodyPr wrap="square" lIns="0" tIns="0" rIns="0" bIns="0" anchor="ctr" anchorCtr="1">
            <a:spAutoFit/>
          </a:bodyPr>
          <a:lstStyle/>
          <a:p>
            <a:pPr marL="354013" indent="-354013" algn="ctr" defTabSz="941388"/>
            <a:r>
              <a:rPr lang="en-US" sz="1400" b="1" dirty="0" smtClean="0">
                <a:solidFill>
                  <a:srgbClr val="001636"/>
                </a:solidFill>
                <a:latin typeface="Calibri" pitchFamily="34" charset="0"/>
                <a:cs typeface="Calibri" pitchFamily="34" charset="0"/>
              </a:rPr>
              <a:t>Backup Client</a:t>
            </a:r>
          </a:p>
          <a:p>
            <a:pPr marL="354013" indent="-354013" algn="ctr" defTabSz="941388"/>
            <a:r>
              <a:rPr lang="en-US" sz="1400" b="1" dirty="0" smtClean="0">
                <a:solidFill>
                  <a:srgbClr val="001636"/>
                </a:solidFill>
                <a:latin typeface="Calibri" pitchFamily="34" charset="0"/>
                <a:cs typeface="Calibri" pitchFamily="34" charset="0"/>
              </a:rPr>
              <a:t>(Application Server)</a:t>
            </a:r>
          </a:p>
          <a:p>
            <a:pPr marL="354013" indent="-354013" algn="ctr" defTabSz="941388"/>
            <a:endParaRPr lang="en-US" sz="1400" b="1" dirty="0">
              <a:solidFill>
                <a:srgbClr val="001636"/>
              </a:solidFill>
              <a:latin typeface="Calibri" pitchFamily="34" charset="0"/>
              <a:cs typeface="Calibri" pitchFamily="34" charset="0"/>
            </a:endParaRPr>
          </a:p>
        </p:txBody>
      </p:sp>
      <p:sp>
        <p:nvSpPr>
          <p:cNvPr id="20" name="Rectangle 3512"/>
          <p:cNvSpPr>
            <a:spLocks noChangeArrowheads="1"/>
          </p:cNvSpPr>
          <p:nvPr/>
        </p:nvSpPr>
        <p:spPr bwMode="auto">
          <a:xfrm>
            <a:off x="5767387" y="3411310"/>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22" name="Line 3527"/>
          <p:cNvSpPr>
            <a:spLocks noChangeShapeType="1"/>
          </p:cNvSpPr>
          <p:nvPr/>
        </p:nvSpPr>
        <p:spPr bwMode="auto">
          <a:xfrm>
            <a:off x="5705475" y="3638550"/>
            <a:ext cx="9144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0" name="Rectangle 3489"/>
          <p:cNvSpPr>
            <a:spLocks noChangeArrowheads="1"/>
          </p:cNvSpPr>
          <p:nvPr/>
        </p:nvSpPr>
        <p:spPr bwMode="auto">
          <a:xfrm>
            <a:off x="6469380" y="838200"/>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smtClean="0">
                <a:solidFill>
                  <a:srgbClr val="001636"/>
                </a:solidFill>
                <a:latin typeface="Calibri" pitchFamily="34" charset="0"/>
                <a:cs typeface="Calibri" pitchFamily="34" charset="0"/>
              </a:rPr>
              <a:t>Backup Server</a:t>
            </a:r>
            <a:endParaRPr lang="en-US" sz="1400" b="1" dirty="0">
              <a:solidFill>
                <a:srgbClr val="001636"/>
              </a:solidFill>
              <a:latin typeface="Calibri" pitchFamily="34" charset="0"/>
              <a:cs typeface="Calibri" pitchFamily="34" charset="0"/>
            </a:endParaRPr>
          </a:p>
        </p:txBody>
      </p:sp>
      <p:sp>
        <p:nvSpPr>
          <p:cNvPr id="32" name="Line 3527"/>
          <p:cNvSpPr>
            <a:spLocks noChangeShapeType="1"/>
          </p:cNvSpPr>
          <p:nvPr/>
        </p:nvSpPr>
        <p:spPr bwMode="auto">
          <a:xfrm flipV="1">
            <a:off x="5602605" y="2105025"/>
            <a:ext cx="100584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3" name="Text Box 3535"/>
          <p:cNvSpPr txBox="1">
            <a:spLocks noChangeArrowheads="1"/>
          </p:cNvSpPr>
          <p:nvPr/>
        </p:nvSpPr>
        <p:spPr bwMode="auto">
          <a:xfrm rot="19002724">
            <a:off x="5405862" y="2431070"/>
            <a:ext cx="1114088"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Tracking Information</a:t>
            </a:r>
            <a:endParaRPr lang="en-US" sz="1000" b="1" dirty="0">
              <a:solidFill>
                <a:srgbClr val="000000"/>
              </a:solidFill>
              <a:latin typeface="Calibri" pitchFamily="34" charset="0"/>
              <a:cs typeface="Calibri" pitchFamily="34" charset="0"/>
            </a:endParaRPr>
          </a:p>
        </p:txBody>
      </p:sp>
      <p:sp>
        <p:nvSpPr>
          <p:cNvPr id="34" name="Line 3527"/>
          <p:cNvSpPr>
            <a:spLocks noChangeShapeType="1"/>
          </p:cNvSpPr>
          <p:nvPr/>
        </p:nvSpPr>
        <p:spPr bwMode="auto">
          <a:xfrm flipV="1">
            <a:off x="6964680" y="2362200"/>
            <a:ext cx="0" cy="6858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35" name="Text Box 3535"/>
          <p:cNvSpPr txBox="1">
            <a:spLocks noChangeArrowheads="1"/>
          </p:cNvSpPr>
          <p:nvPr/>
        </p:nvSpPr>
        <p:spPr bwMode="auto">
          <a:xfrm>
            <a:off x="7017393" y="2654498"/>
            <a:ext cx="637995" cy="307777"/>
          </a:xfrm>
          <a:prstGeom prst="rect">
            <a:avLst/>
          </a:prstGeom>
          <a:noFill/>
          <a:ln w="9525" algn="ctr">
            <a:noFill/>
            <a:miter lim="800000"/>
            <a:headEnd/>
            <a:tailEnd/>
          </a:ln>
          <a:effectLst/>
        </p:spPr>
        <p:txBody>
          <a:bodyPr wrap="non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Tracking </a:t>
            </a:r>
          </a:p>
          <a:p>
            <a:pPr marL="354013" indent="-354013" algn="ctr" defTabSz="941388"/>
            <a:r>
              <a:rPr lang="en-US" sz="1000" b="1" dirty="0" smtClean="0">
                <a:solidFill>
                  <a:srgbClr val="000000"/>
                </a:solidFill>
                <a:latin typeface="Calibri" pitchFamily="34" charset="0"/>
                <a:cs typeface="Calibri" pitchFamily="34" charset="0"/>
              </a:rPr>
              <a:t>Information</a:t>
            </a:r>
            <a:endParaRPr lang="en-US" sz="1000" b="1" dirty="0">
              <a:solidFill>
                <a:srgbClr val="000000"/>
              </a:solidFill>
              <a:latin typeface="Calibri" pitchFamily="34" charset="0"/>
              <a:cs typeface="Calibri" pitchFamily="34" charset="0"/>
            </a:endParaRPr>
          </a:p>
        </p:txBody>
      </p:sp>
      <p:sp>
        <p:nvSpPr>
          <p:cNvPr id="37" name="Text Box 3535"/>
          <p:cNvSpPr txBox="1">
            <a:spLocks noChangeArrowheads="1"/>
          </p:cNvSpPr>
          <p:nvPr/>
        </p:nvSpPr>
        <p:spPr bwMode="auto">
          <a:xfrm>
            <a:off x="7355205" y="1579662"/>
            <a:ext cx="923553" cy="153888"/>
          </a:xfrm>
          <a:prstGeom prst="rect">
            <a:avLst/>
          </a:prstGeom>
          <a:noFill/>
          <a:ln w="9525" algn="ctr">
            <a:noFill/>
            <a:miter lim="800000"/>
            <a:headEnd/>
            <a:tailEnd/>
          </a:ln>
          <a:effectLst/>
        </p:spPr>
        <p:txBody>
          <a:bodyPr wrap="square" lIns="0" tIns="0" rIns="0" bIns="0">
            <a:spAutoFit/>
          </a:bodyPr>
          <a:lstStyle/>
          <a:p>
            <a:pPr marL="354013" indent="-354013" algn="ctr" defTabSz="941388"/>
            <a:r>
              <a:rPr lang="en-US" sz="1000" b="1" dirty="0" smtClean="0">
                <a:solidFill>
                  <a:srgbClr val="000000"/>
                </a:solidFill>
                <a:latin typeface="Calibri" pitchFamily="34" charset="0"/>
                <a:cs typeface="Calibri" pitchFamily="34" charset="0"/>
              </a:rPr>
              <a:t>Backup Catalog</a:t>
            </a:r>
            <a:endParaRPr lang="en-US" sz="1000" b="1" dirty="0">
              <a:solidFill>
                <a:srgbClr val="000000"/>
              </a:solidFill>
              <a:latin typeface="Calibri" pitchFamily="34" charset="0"/>
              <a:cs typeface="Calibri" pitchFamily="34" charset="0"/>
            </a:endParaRPr>
          </a:p>
        </p:txBody>
      </p:sp>
      <p:pic>
        <p:nvPicPr>
          <p:cNvPr id="2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076825" y="3087469"/>
            <a:ext cx="543668" cy="1256676"/>
          </a:xfrm>
          <a:prstGeom prst="rect">
            <a:avLst/>
          </a:prstGeom>
          <a:noFill/>
        </p:spPr>
      </p:pic>
      <p:pic>
        <p:nvPicPr>
          <p:cNvPr id="2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6688455" y="3086724"/>
            <a:ext cx="543668" cy="1256676"/>
          </a:xfrm>
          <a:prstGeom prst="rect">
            <a:avLst/>
          </a:prstGeom>
          <a:noFill/>
        </p:spPr>
      </p:pic>
      <p:grpSp>
        <p:nvGrpSpPr>
          <p:cNvPr id="28" name="Group 27"/>
          <p:cNvGrpSpPr/>
          <p:nvPr/>
        </p:nvGrpSpPr>
        <p:grpSpPr>
          <a:xfrm>
            <a:off x="6688455" y="1066800"/>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8"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9"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sp>
        <p:nvSpPr>
          <p:cNvPr id="36" name="Line 3527"/>
          <p:cNvSpPr>
            <a:spLocks noChangeShapeType="1"/>
          </p:cNvSpPr>
          <p:nvPr/>
        </p:nvSpPr>
        <p:spPr bwMode="auto">
          <a:xfrm flipH="1">
            <a:off x="7117080" y="1828800"/>
            <a:ext cx="121920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pic>
        <p:nvPicPr>
          <p:cNvPr id="40" name="Picture 6"/>
          <p:cNvPicPr>
            <a:picLocks noChangeAspect="1" noChangeArrowheads="1"/>
          </p:cNvPicPr>
          <p:nvPr/>
        </p:nvPicPr>
        <p:blipFill>
          <a:blip r:embed="rId5" cstate="print"/>
          <a:srcRect/>
          <a:stretch>
            <a:fillRect/>
          </a:stretch>
        </p:blipFill>
        <p:spPr bwMode="auto">
          <a:xfrm>
            <a:off x="8202930" y="2909455"/>
            <a:ext cx="788670" cy="1433945"/>
          </a:xfrm>
          <a:prstGeom prst="rect">
            <a:avLst/>
          </a:prstGeom>
          <a:noFill/>
          <a:ln w="9525">
            <a:noFill/>
            <a:miter lim="800000"/>
            <a:headEnd/>
            <a:tailEnd/>
          </a:ln>
          <a:effectLst/>
        </p:spPr>
      </p:pic>
      <p:sp>
        <p:nvSpPr>
          <p:cNvPr id="41" name="Rectangle 3512"/>
          <p:cNvSpPr>
            <a:spLocks noChangeArrowheads="1"/>
          </p:cNvSpPr>
          <p:nvPr/>
        </p:nvSpPr>
        <p:spPr bwMode="auto">
          <a:xfrm>
            <a:off x="7339012" y="3400425"/>
            <a:ext cx="658835" cy="153888"/>
          </a:xfrm>
          <a:prstGeom prst="rect">
            <a:avLst/>
          </a:prstGeom>
          <a:noFill/>
          <a:ln w="9525" algn="ctr">
            <a:noFill/>
            <a:miter lim="800000"/>
            <a:headEnd/>
            <a:tailEnd/>
          </a:ln>
          <a:effectLst/>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Backup Data</a:t>
            </a:r>
          </a:p>
        </p:txBody>
      </p:sp>
      <p:sp>
        <p:nvSpPr>
          <p:cNvPr id="42" name="Line 3527"/>
          <p:cNvSpPr>
            <a:spLocks noChangeShapeType="1"/>
          </p:cNvSpPr>
          <p:nvPr/>
        </p:nvSpPr>
        <p:spPr bwMode="auto">
          <a:xfrm>
            <a:off x="7311390" y="3627665"/>
            <a:ext cx="822960" cy="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15</a:t>
            </a:fld>
            <a:endParaRPr lang="en-US" sz="1000" dirty="0">
              <a:solidFill>
                <a:schemeClr val="tx1">
                  <a:lumMod val="75000"/>
                  <a:lumOff val="25000"/>
                </a:schemeClr>
              </a:solidFill>
              <a:latin typeface="Calibri" pitchFamily="34" charset="0"/>
              <a:cs typeface="+mn-cs"/>
            </a:endParaRPr>
          </a:p>
        </p:txBody>
      </p:sp>
      <p:pic>
        <p:nvPicPr>
          <p:cNvPr id="44"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6503089" y="4594681"/>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29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Operation</a:t>
            </a:r>
            <a:endParaRPr lang="en-US" dirty="0"/>
          </a:p>
        </p:txBody>
      </p:sp>
      <p:sp>
        <p:nvSpPr>
          <p:cNvPr id="6" name="Slide Number Placeholder 5"/>
          <p:cNvSpPr>
            <a:spLocks noGrp="1"/>
          </p:cNvSpPr>
          <p:nvPr>
            <p:ph type="sldNum" sz="quarter" idx="14"/>
          </p:nvPr>
        </p:nvSpPr>
        <p:spPr/>
        <p:txBody>
          <a:bodyPr/>
          <a:lstStyle/>
          <a:p>
            <a:pPr>
              <a:defRPr/>
            </a:pPr>
            <a:fld id="{895683FA-D0FB-447D-82E1-0D3AF418E355}" type="slidenum">
              <a:rPr lang="en-US" smtClean="0"/>
              <a:pPr>
                <a:defRPr/>
              </a:pPr>
              <a:t>16</a:t>
            </a:fld>
            <a:endParaRPr lang="en-US"/>
          </a:p>
        </p:txBody>
      </p:sp>
      <p:sp>
        <p:nvSpPr>
          <p:cNvPr id="5" name="Footer Placeholder 4"/>
          <p:cNvSpPr>
            <a:spLocks noGrp="1"/>
          </p:cNvSpPr>
          <p:nvPr>
            <p:ph type="ftr" sz="quarter" idx="15"/>
          </p:nvPr>
        </p:nvSpPr>
        <p:spPr/>
        <p:txBody>
          <a:bodyPr/>
          <a:lstStyle/>
          <a:p>
            <a:pPr>
              <a:defRPr/>
            </a:pPr>
            <a:r>
              <a:rPr lang="en-US" dirty="0" smtClean="0"/>
              <a:t>Module 10: Backup and Archive</a:t>
            </a:r>
            <a:endParaRPr lang="en-US" dirty="0"/>
          </a:p>
        </p:txBody>
      </p:sp>
      <p:grpSp>
        <p:nvGrpSpPr>
          <p:cNvPr id="11" name="Group 1966"/>
          <p:cNvGrpSpPr>
            <a:grpSpLocks/>
          </p:cNvGrpSpPr>
          <p:nvPr/>
        </p:nvGrpSpPr>
        <p:grpSpPr bwMode="auto">
          <a:xfrm>
            <a:off x="403034" y="4231362"/>
            <a:ext cx="293687" cy="293688"/>
            <a:chOff x="401" y="2752"/>
            <a:chExt cx="185" cy="185"/>
          </a:xfrm>
        </p:grpSpPr>
        <p:sp>
          <p:nvSpPr>
            <p:cNvPr id="12" name="Freeform 1867"/>
            <p:cNvSpPr>
              <a:spLocks/>
            </p:cNvSpPr>
            <p:nvPr/>
          </p:nvSpPr>
          <p:spPr bwMode="auto">
            <a:xfrm>
              <a:off x="401" y="2752"/>
              <a:ext cx="185" cy="185"/>
            </a:xfrm>
            <a:custGeom>
              <a:avLst/>
              <a:gdLst/>
              <a:ahLst/>
              <a:cxnLst>
                <a:cxn ang="0">
                  <a:pos x="491" y="451"/>
                </a:cxn>
                <a:cxn ang="0">
                  <a:pos x="521" y="405"/>
                </a:cxn>
                <a:cxn ang="0">
                  <a:pos x="534" y="382"/>
                </a:cxn>
                <a:cxn ang="0">
                  <a:pos x="545" y="343"/>
                </a:cxn>
                <a:cxn ang="0">
                  <a:pos x="550" y="316"/>
                </a:cxn>
                <a:cxn ang="0">
                  <a:pos x="555" y="277"/>
                </a:cxn>
                <a:cxn ang="0">
                  <a:pos x="549" y="220"/>
                </a:cxn>
                <a:cxn ang="0">
                  <a:pos x="534" y="170"/>
                </a:cxn>
                <a:cxn ang="0">
                  <a:pos x="508" y="122"/>
                </a:cxn>
                <a:cxn ang="0">
                  <a:pos x="473" y="80"/>
                </a:cxn>
                <a:cxn ang="0">
                  <a:pos x="430" y="44"/>
                </a:cxn>
                <a:cxn ang="0">
                  <a:pos x="383" y="19"/>
                </a:cxn>
                <a:cxn ang="0">
                  <a:pos x="331" y="4"/>
                </a:cxn>
                <a:cxn ang="0">
                  <a:pos x="277" y="0"/>
                </a:cxn>
                <a:cxn ang="0">
                  <a:pos x="221" y="4"/>
                </a:cxn>
                <a:cxn ang="0">
                  <a:pos x="171" y="19"/>
                </a:cxn>
                <a:cxn ang="0">
                  <a:pos x="123" y="44"/>
                </a:cxn>
                <a:cxn ang="0">
                  <a:pos x="81" y="80"/>
                </a:cxn>
                <a:cxn ang="0">
                  <a:pos x="45" y="122"/>
                </a:cxn>
                <a:cxn ang="0">
                  <a:pos x="19" y="170"/>
                </a:cxn>
                <a:cxn ang="0">
                  <a:pos x="5" y="220"/>
                </a:cxn>
                <a:cxn ang="0">
                  <a:pos x="0" y="277"/>
                </a:cxn>
                <a:cxn ang="0">
                  <a:pos x="5" y="331"/>
                </a:cxn>
                <a:cxn ang="0">
                  <a:pos x="19" y="382"/>
                </a:cxn>
                <a:cxn ang="0">
                  <a:pos x="45" y="429"/>
                </a:cxn>
                <a:cxn ang="0">
                  <a:pos x="81" y="472"/>
                </a:cxn>
                <a:cxn ang="0">
                  <a:pos x="123" y="507"/>
                </a:cxn>
                <a:cxn ang="0">
                  <a:pos x="171" y="534"/>
                </a:cxn>
                <a:cxn ang="0">
                  <a:pos x="221" y="548"/>
                </a:cxn>
                <a:cxn ang="0">
                  <a:pos x="277" y="554"/>
                </a:cxn>
                <a:cxn ang="0">
                  <a:pos x="317" y="549"/>
                </a:cxn>
                <a:cxn ang="0">
                  <a:pos x="343" y="544"/>
                </a:cxn>
                <a:cxn ang="0">
                  <a:pos x="383" y="534"/>
                </a:cxn>
                <a:cxn ang="0">
                  <a:pos x="406" y="520"/>
                </a:cxn>
                <a:cxn ang="0">
                  <a:pos x="451" y="490"/>
                </a:cxn>
              </a:cxnLst>
              <a:rect l="0" t="0" r="r" b="b"/>
              <a:pathLst>
                <a:path w="555" h="554">
                  <a:moveTo>
                    <a:pt x="473" y="472"/>
                  </a:move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lnTo>
                    <a:pt x="60" y="100"/>
                  </a:lnTo>
                  <a:lnTo>
                    <a:pt x="45"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4"/>
                  </a:lnTo>
                  <a:lnTo>
                    <a:pt x="195" y="542"/>
                  </a:lnTo>
                  <a:lnTo>
                    <a:pt x="221" y="548"/>
                  </a:lnTo>
                  <a:lnTo>
                    <a:pt x="249" y="552"/>
                  </a:lnTo>
                  <a:lnTo>
                    <a:pt x="277" y="554"/>
                  </a:lnTo>
                  <a:lnTo>
                    <a:pt x="304" y="552"/>
                  </a:lnTo>
                  <a:lnTo>
                    <a:pt x="317" y="549"/>
                  </a:lnTo>
                  <a:lnTo>
                    <a:pt x="331" y="548"/>
                  </a:lnTo>
                  <a:lnTo>
                    <a:pt x="343" y="544"/>
                  </a:lnTo>
                  <a:lnTo>
                    <a:pt x="357" y="542"/>
                  </a:lnTo>
                  <a:lnTo>
                    <a:pt x="383" y="534"/>
                  </a:lnTo>
                  <a:lnTo>
                    <a:pt x="394" y="526"/>
                  </a:lnTo>
                  <a:lnTo>
                    <a:pt x="406" y="520"/>
                  </a:lnTo>
                  <a:lnTo>
                    <a:pt x="430" y="507"/>
                  </a:lnTo>
                  <a:lnTo>
                    <a:pt x="451" y="490"/>
                  </a:lnTo>
                  <a:lnTo>
                    <a:pt x="473" y="472"/>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13" name="Rectangle 1868"/>
            <p:cNvSpPr>
              <a:spLocks noChangeArrowheads="1"/>
            </p:cNvSpPr>
            <p:nvPr/>
          </p:nvSpPr>
          <p:spPr bwMode="auto">
            <a:xfrm>
              <a:off x="464" y="2791"/>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1</a:t>
              </a:r>
              <a:endParaRPr lang="en-US">
                <a:latin typeface="Calibri" pitchFamily="34" charset="0"/>
                <a:cs typeface="Calibri" pitchFamily="34" charset="0"/>
              </a:endParaRPr>
            </a:p>
          </p:txBody>
        </p:sp>
      </p:grpSp>
      <p:sp>
        <p:nvSpPr>
          <p:cNvPr id="14" name="Rectangle 1869"/>
          <p:cNvSpPr>
            <a:spLocks noChangeArrowheads="1"/>
          </p:cNvSpPr>
          <p:nvPr/>
        </p:nvSpPr>
        <p:spPr bwMode="auto">
          <a:xfrm>
            <a:off x="690920" y="990600"/>
            <a:ext cx="1479444"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Servers </a:t>
            </a:r>
          </a:p>
          <a:p>
            <a:pPr marL="354013" indent="-354013" algn="ctr" defTabSz="941388"/>
            <a:r>
              <a:rPr lang="en-US" sz="1400" b="1" dirty="0" smtClean="0">
                <a:solidFill>
                  <a:srgbClr val="001636"/>
                </a:solidFill>
                <a:latin typeface="Calibri" pitchFamily="34" charset="0"/>
                <a:cs typeface="Calibri" pitchFamily="34" charset="0"/>
              </a:rPr>
              <a:t>(Backup Clients)</a:t>
            </a:r>
            <a:endParaRPr lang="en-US" sz="1400" b="1" dirty="0">
              <a:solidFill>
                <a:srgbClr val="001636"/>
              </a:solidFill>
              <a:latin typeface="Calibri" pitchFamily="34" charset="0"/>
              <a:cs typeface="Calibri" pitchFamily="34" charset="0"/>
            </a:endParaRPr>
          </a:p>
        </p:txBody>
      </p:sp>
      <p:sp>
        <p:nvSpPr>
          <p:cNvPr id="15" name="Rectangle 1871"/>
          <p:cNvSpPr>
            <a:spLocks noChangeArrowheads="1"/>
          </p:cNvSpPr>
          <p:nvPr/>
        </p:nvSpPr>
        <p:spPr bwMode="auto">
          <a:xfrm>
            <a:off x="486518" y="5488662"/>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16" name="Rectangle 1872"/>
          <p:cNvSpPr>
            <a:spLocks noChangeArrowheads="1"/>
          </p:cNvSpPr>
          <p:nvPr/>
        </p:nvSpPr>
        <p:spPr bwMode="auto">
          <a:xfrm>
            <a:off x="2033945" y="5488662"/>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Storage Node</a:t>
            </a:r>
          </a:p>
        </p:txBody>
      </p:sp>
      <p:sp>
        <p:nvSpPr>
          <p:cNvPr id="17" name="Rectangle 1873"/>
          <p:cNvSpPr>
            <a:spLocks noChangeArrowheads="1"/>
          </p:cNvSpPr>
          <p:nvPr/>
        </p:nvSpPr>
        <p:spPr bwMode="auto">
          <a:xfrm>
            <a:off x="3551981" y="5495925"/>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grpSp>
        <p:nvGrpSpPr>
          <p:cNvPr id="18" name="Group 1967"/>
          <p:cNvGrpSpPr>
            <a:grpSpLocks/>
          </p:cNvGrpSpPr>
          <p:nvPr/>
        </p:nvGrpSpPr>
        <p:grpSpPr bwMode="auto">
          <a:xfrm>
            <a:off x="403578" y="4574262"/>
            <a:ext cx="293687" cy="293688"/>
            <a:chOff x="401" y="2968"/>
            <a:chExt cx="185" cy="185"/>
          </a:xfrm>
        </p:grpSpPr>
        <p:sp>
          <p:nvSpPr>
            <p:cNvPr id="19" name="Freeform 1874"/>
            <p:cNvSpPr>
              <a:spLocks/>
            </p:cNvSpPr>
            <p:nvPr/>
          </p:nvSpPr>
          <p:spPr bwMode="auto">
            <a:xfrm>
              <a:off x="401" y="2968"/>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5" y="542"/>
                </a:cxn>
                <a:cxn ang="0">
                  <a:pos x="249" y="551"/>
                </a:cxn>
                <a:cxn ang="0">
                  <a:pos x="304" y="551"/>
                </a:cxn>
                <a:cxn ang="0">
                  <a:pos x="331"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0"/>
                </a:cxn>
                <a:cxn ang="0">
                  <a:pos x="451" y="60"/>
                </a:cxn>
                <a:cxn ang="0">
                  <a:pos x="406" y="30"/>
                </a:cxn>
                <a:cxn ang="0">
                  <a:pos x="357" y="10"/>
                </a:cxn>
                <a:cxn ang="0">
                  <a:pos x="304" y="1"/>
                </a:cxn>
                <a:cxn ang="0">
                  <a:pos x="249" y="1"/>
                </a:cxn>
                <a:cxn ang="0">
                  <a:pos x="195" y="10"/>
                </a:cxn>
                <a:cxn ang="0">
                  <a:pos x="145" y="30"/>
                </a:cxn>
                <a:cxn ang="0">
                  <a:pos x="101" y="60"/>
                </a:cxn>
              </a:cxnLst>
              <a:rect l="0" t="0" r="r" b="b"/>
              <a:pathLst>
                <a:path w="555" h="554">
                  <a:moveTo>
                    <a:pt x="81" y="80"/>
                  </a:moveTo>
                  <a:lnTo>
                    <a:pt x="60" y="100"/>
                  </a:lnTo>
                  <a:lnTo>
                    <a:pt x="45"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3"/>
                  </a:lnTo>
                  <a:lnTo>
                    <a:pt x="195" y="542"/>
                  </a:lnTo>
                  <a:lnTo>
                    <a:pt x="221" y="548"/>
                  </a:lnTo>
                  <a:lnTo>
                    <a:pt x="249" y="551"/>
                  </a:lnTo>
                  <a:lnTo>
                    <a:pt x="277" y="554"/>
                  </a:lnTo>
                  <a:lnTo>
                    <a:pt x="304" y="551"/>
                  </a:lnTo>
                  <a:lnTo>
                    <a:pt x="317" y="549"/>
                  </a:lnTo>
                  <a:lnTo>
                    <a:pt x="331" y="548"/>
                  </a:lnTo>
                  <a:lnTo>
                    <a:pt x="343" y="544"/>
                  </a:lnTo>
                  <a:lnTo>
                    <a:pt x="357" y="542"/>
                  </a:lnTo>
                  <a:lnTo>
                    <a:pt x="383" y="533"/>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20" name="Rectangle 1875"/>
            <p:cNvSpPr>
              <a:spLocks noChangeArrowheads="1"/>
            </p:cNvSpPr>
            <p:nvPr/>
          </p:nvSpPr>
          <p:spPr bwMode="auto">
            <a:xfrm>
              <a:off x="464" y="3007"/>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2</a:t>
              </a:r>
              <a:endParaRPr lang="en-US">
                <a:latin typeface="Calibri" pitchFamily="34" charset="0"/>
                <a:cs typeface="Calibri" pitchFamily="34" charset="0"/>
              </a:endParaRPr>
            </a:p>
          </p:txBody>
        </p:sp>
      </p:grpSp>
      <p:grpSp>
        <p:nvGrpSpPr>
          <p:cNvPr id="21" name="Group 1973"/>
          <p:cNvGrpSpPr>
            <a:grpSpLocks/>
          </p:cNvGrpSpPr>
          <p:nvPr/>
        </p:nvGrpSpPr>
        <p:grpSpPr bwMode="auto">
          <a:xfrm>
            <a:off x="403578" y="4917162"/>
            <a:ext cx="293687" cy="293688"/>
            <a:chOff x="401" y="3184"/>
            <a:chExt cx="185" cy="185"/>
          </a:xfrm>
        </p:grpSpPr>
        <p:sp>
          <p:nvSpPr>
            <p:cNvPr id="22" name="Freeform 1876"/>
            <p:cNvSpPr>
              <a:spLocks/>
            </p:cNvSpPr>
            <p:nvPr/>
          </p:nvSpPr>
          <p:spPr bwMode="auto">
            <a:xfrm>
              <a:off x="401" y="3184"/>
              <a:ext cx="185" cy="185"/>
            </a:xfrm>
            <a:custGeom>
              <a:avLst/>
              <a:gdLst/>
              <a:ahLst/>
              <a:cxnLst>
                <a:cxn ang="0">
                  <a:pos x="60" y="101"/>
                </a:cxn>
                <a:cxn ang="0">
                  <a:pos x="30" y="146"/>
                </a:cxn>
                <a:cxn ang="0">
                  <a:pos x="11" y="195"/>
                </a:cxn>
                <a:cxn ang="0">
                  <a:pos x="1" y="249"/>
                </a:cxn>
                <a:cxn ang="0">
                  <a:pos x="1" y="304"/>
                </a:cxn>
                <a:cxn ang="0">
                  <a:pos x="11" y="357"/>
                </a:cxn>
                <a:cxn ang="0">
                  <a:pos x="30" y="406"/>
                </a:cxn>
                <a:cxn ang="0">
                  <a:pos x="60" y="452"/>
                </a:cxn>
                <a:cxn ang="0">
                  <a:pos x="101" y="491"/>
                </a:cxn>
                <a:cxn ang="0">
                  <a:pos x="145" y="521"/>
                </a:cxn>
                <a:cxn ang="0">
                  <a:pos x="195" y="543"/>
                </a:cxn>
                <a:cxn ang="0">
                  <a:pos x="249" y="552"/>
                </a:cxn>
                <a:cxn ang="0">
                  <a:pos x="304" y="552"/>
                </a:cxn>
                <a:cxn ang="0">
                  <a:pos x="331" y="549"/>
                </a:cxn>
                <a:cxn ang="0">
                  <a:pos x="357" y="543"/>
                </a:cxn>
                <a:cxn ang="0">
                  <a:pos x="394" y="527"/>
                </a:cxn>
                <a:cxn ang="0">
                  <a:pos x="430" y="508"/>
                </a:cxn>
                <a:cxn ang="0">
                  <a:pos x="473" y="473"/>
                </a:cxn>
                <a:cxn ang="0">
                  <a:pos x="508" y="430"/>
                </a:cxn>
                <a:cxn ang="0">
                  <a:pos x="527" y="394"/>
                </a:cxn>
                <a:cxn ang="0">
                  <a:pos x="543" y="357"/>
                </a:cxn>
                <a:cxn ang="0">
                  <a:pos x="549" y="332"/>
                </a:cxn>
                <a:cxn ang="0">
                  <a:pos x="552" y="304"/>
                </a:cxn>
                <a:cxn ang="0">
                  <a:pos x="552" y="249"/>
                </a:cxn>
                <a:cxn ang="0">
                  <a:pos x="543" y="195"/>
                </a:cxn>
                <a:cxn ang="0">
                  <a:pos x="521" y="146"/>
                </a:cxn>
                <a:cxn ang="0">
                  <a:pos x="491" y="101"/>
                </a:cxn>
                <a:cxn ang="0">
                  <a:pos x="451" y="60"/>
                </a:cxn>
                <a:cxn ang="0">
                  <a:pos x="406" y="30"/>
                </a:cxn>
                <a:cxn ang="0">
                  <a:pos x="357" y="11"/>
                </a:cxn>
                <a:cxn ang="0">
                  <a:pos x="304" y="2"/>
                </a:cxn>
                <a:cxn ang="0">
                  <a:pos x="249" y="2"/>
                </a:cxn>
                <a:cxn ang="0">
                  <a:pos x="195" y="11"/>
                </a:cxn>
                <a:cxn ang="0">
                  <a:pos x="145" y="30"/>
                </a:cxn>
                <a:cxn ang="0">
                  <a:pos x="101" y="60"/>
                </a:cxn>
              </a:cxnLst>
              <a:rect l="0" t="0" r="r" b="b"/>
              <a:pathLst>
                <a:path w="555" h="555">
                  <a:moveTo>
                    <a:pt x="81" y="81"/>
                  </a:moveTo>
                  <a:lnTo>
                    <a:pt x="60" y="101"/>
                  </a:lnTo>
                  <a:lnTo>
                    <a:pt x="45" y="123"/>
                  </a:lnTo>
                  <a:lnTo>
                    <a:pt x="30" y="146"/>
                  </a:lnTo>
                  <a:lnTo>
                    <a:pt x="19" y="171"/>
                  </a:lnTo>
                  <a:lnTo>
                    <a:pt x="11" y="195"/>
                  </a:lnTo>
                  <a:lnTo>
                    <a:pt x="5" y="221"/>
                  </a:lnTo>
                  <a:lnTo>
                    <a:pt x="1" y="249"/>
                  </a:lnTo>
                  <a:lnTo>
                    <a:pt x="0" y="278"/>
                  </a:lnTo>
                  <a:lnTo>
                    <a:pt x="1" y="304"/>
                  </a:lnTo>
                  <a:lnTo>
                    <a:pt x="5" y="332"/>
                  </a:lnTo>
                  <a:lnTo>
                    <a:pt x="11" y="357"/>
                  </a:lnTo>
                  <a:lnTo>
                    <a:pt x="19" y="383"/>
                  </a:lnTo>
                  <a:lnTo>
                    <a:pt x="30" y="406"/>
                  </a:lnTo>
                  <a:lnTo>
                    <a:pt x="45" y="430"/>
                  </a:lnTo>
                  <a:lnTo>
                    <a:pt x="60" y="452"/>
                  </a:lnTo>
                  <a:lnTo>
                    <a:pt x="81" y="473"/>
                  </a:lnTo>
                  <a:lnTo>
                    <a:pt x="101" y="491"/>
                  </a:lnTo>
                  <a:lnTo>
                    <a:pt x="123" y="508"/>
                  </a:lnTo>
                  <a:lnTo>
                    <a:pt x="145" y="521"/>
                  </a:lnTo>
                  <a:lnTo>
                    <a:pt x="171" y="534"/>
                  </a:lnTo>
                  <a:lnTo>
                    <a:pt x="195" y="543"/>
                  </a:lnTo>
                  <a:lnTo>
                    <a:pt x="221" y="549"/>
                  </a:lnTo>
                  <a:lnTo>
                    <a:pt x="249" y="552"/>
                  </a:lnTo>
                  <a:lnTo>
                    <a:pt x="277" y="555"/>
                  </a:lnTo>
                  <a:lnTo>
                    <a:pt x="304" y="552"/>
                  </a:lnTo>
                  <a:lnTo>
                    <a:pt x="317" y="550"/>
                  </a:lnTo>
                  <a:lnTo>
                    <a:pt x="331" y="549"/>
                  </a:lnTo>
                  <a:lnTo>
                    <a:pt x="343" y="545"/>
                  </a:lnTo>
                  <a:lnTo>
                    <a:pt x="357" y="543"/>
                  </a:lnTo>
                  <a:lnTo>
                    <a:pt x="383" y="534"/>
                  </a:lnTo>
                  <a:lnTo>
                    <a:pt x="394" y="527"/>
                  </a:lnTo>
                  <a:lnTo>
                    <a:pt x="406" y="521"/>
                  </a:lnTo>
                  <a:lnTo>
                    <a:pt x="430" y="508"/>
                  </a:lnTo>
                  <a:lnTo>
                    <a:pt x="451" y="491"/>
                  </a:lnTo>
                  <a:lnTo>
                    <a:pt x="473" y="473"/>
                  </a:lnTo>
                  <a:lnTo>
                    <a:pt x="491" y="452"/>
                  </a:lnTo>
                  <a:lnTo>
                    <a:pt x="508" y="430"/>
                  </a:lnTo>
                  <a:lnTo>
                    <a:pt x="521" y="406"/>
                  </a:lnTo>
                  <a:lnTo>
                    <a:pt x="527" y="394"/>
                  </a:lnTo>
                  <a:lnTo>
                    <a:pt x="534" y="383"/>
                  </a:lnTo>
                  <a:lnTo>
                    <a:pt x="543" y="357"/>
                  </a:lnTo>
                  <a:lnTo>
                    <a:pt x="545" y="344"/>
                  </a:lnTo>
                  <a:lnTo>
                    <a:pt x="549" y="332"/>
                  </a:lnTo>
                  <a:lnTo>
                    <a:pt x="550" y="317"/>
                  </a:lnTo>
                  <a:lnTo>
                    <a:pt x="552" y="304"/>
                  </a:lnTo>
                  <a:lnTo>
                    <a:pt x="555" y="278"/>
                  </a:lnTo>
                  <a:lnTo>
                    <a:pt x="552" y="249"/>
                  </a:lnTo>
                  <a:lnTo>
                    <a:pt x="549" y="221"/>
                  </a:lnTo>
                  <a:lnTo>
                    <a:pt x="543" y="195"/>
                  </a:lnTo>
                  <a:lnTo>
                    <a:pt x="534" y="171"/>
                  </a:lnTo>
                  <a:lnTo>
                    <a:pt x="521" y="146"/>
                  </a:lnTo>
                  <a:lnTo>
                    <a:pt x="508" y="123"/>
                  </a:lnTo>
                  <a:lnTo>
                    <a:pt x="491" y="101"/>
                  </a:lnTo>
                  <a:lnTo>
                    <a:pt x="473" y="81"/>
                  </a:lnTo>
                  <a:lnTo>
                    <a:pt x="451" y="60"/>
                  </a:lnTo>
                  <a:lnTo>
                    <a:pt x="430" y="45"/>
                  </a:lnTo>
                  <a:lnTo>
                    <a:pt x="406" y="30"/>
                  </a:lnTo>
                  <a:lnTo>
                    <a:pt x="383" y="20"/>
                  </a:lnTo>
                  <a:lnTo>
                    <a:pt x="357" y="11"/>
                  </a:lnTo>
                  <a:lnTo>
                    <a:pt x="331" y="5"/>
                  </a:lnTo>
                  <a:lnTo>
                    <a:pt x="304" y="2"/>
                  </a:lnTo>
                  <a:lnTo>
                    <a:pt x="277" y="0"/>
                  </a:lnTo>
                  <a:lnTo>
                    <a:pt x="249" y="2"/>
                  </a:lnTo>
                  <a:lnTo>
                    <a:pt x="221" y="5"/>
                  </a:lnTo>
                  <a:lnTo>
                    <a:pt x="195" y="11"/>
                  </a:lnTo>
                  <a:lnTo>
                    <a:pt x="171" y="20"/>
                  </a:lnTo>
                  <a:lnTo>
                    <a:pt x="145" y="30"/>
                  </a:lnTo>
                  <a:lnTo>
                    <a:pt x="123" y="45"/>
                  </a:lnTo>
                  <a:lnTo>
                    <a:pt x="101" y="60"/>
                  </a:lnTo>
                  <a:lnTo>
                    <a:pt x="81" y="81"/>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23" name="Rectangle 1877"/>
            <p:cNvSpPr>
              <a:spLocks noChangeArrowheads="1"/>
            </p:cNvSpPr>
            <p:nvPr/>
          </p:nvSpPr>
          <p:spPr bwMode="auto">
            <a:xfrm>
              <a:off x="464" y="3223"/>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7</a:t>
              </a:r>
              <a:endParaRPr lang="en-US">
                <a:latin typeface="Calibri" pitchFamily="34" charset="0"/>
                <a:cs typeface="Calibri" pitchFamily="34" charset="0"/>
              </a:endParaRPr>
            </a:p>
          </p:txBody>
        </p:sp>
      </p:grpSp>
      <p:grpSp>
        <p:nvGrpSpPr>
          <p:cNvPr id="26" name="Group 1974"/>
          <p:cNvGrpSpPr>
            <a:grpSpLocks/>
          </p:cNvGrpSpPr>
          <p:nvPr/>
        </p:nvGrpSpPr>
        <p:grpSpPr bwMode="auto">
          <a:xfrm>
            <a:off x="621065" y="2770862"/>
            <a:ext cx="411163" cy="1439863"/>
            <a:chOff x="538" y="1832"/>
            <a:chExt cx="259" cy="907"/>
          </a:xfrm>
        </p:grpSpPr>
        <p:grpSp>
          <p:nvGrpSpPr>
            <p:cNvPr id="27" name="Group 1969"/>
            <p:cNvGrpSpPr>
              <a:grpSpLocks/>
            </p:cNvGrpSpPr>
            <p:nvPr/>
          </p:nvGrpSpPr>
          <p:grpSpPr bwMode="auto">
            <a:xfrm>
              <a:off x="538" y="2120"/>
              <a:ext cx="185" cy="185"/>
              <a:chOff x="538" y="2120"/>
              <a:chExt cx="185" cy="185"/>
            </a:xfrm>
          </p:grpSpPr>
          <p:sp>
            <p:nvSpPr>
              <p:cNvPr id="29" name="Freeform 1884"/>
              <p:cNvSpPr>
                <a:spLocks/>
              </p:cNvSpPr>
              <p:nvPr/>
            </p:nvSpPr>
            <p:spPr bwMode="auto">
              <a:xfrm>
                <a:off x="538" y="2120"/>
                <a:ext cx="185" cy="185"/>
              </a:xfrm>
              <a:custGeom>
                <a:avLst/>
                <a:gdLst/>
                <a:ahLst/>
                <a:cxnLst>
                  <a:cxn ang="0">
                    <a:pos x="60" y="101"/>
                  </a:cxn>
                  <a:cxn ang="0">
                    <a:pos x="30" y="145"/>
                  </a:cxn>
                  <a:cxn ang="0">
                    <a:pos x="11" y="194"/>
                  </a:cxn>
                  <a:cxn ang="0">
                    <a:pos x="2" y="248"/>
                  </a:cxn>
                  <a:cxn ang="0">
                    <a:pos x="2" y="303"/>
                  </a:cxn>
                  <a:cxn ang="0">
                    <a:pos x="11" y="356"/>
                  </a:cxn>
                  <a:cxn ang="0">
                    <a:pos x="30" y="405"/>
                  </a:cxn>
                  <a:cxn ang="0">
                    <a:pos x="60" y="451"/>
                  </a:cxn>
                  <a:cxn ang="0">
                    <a:pos x="101" y="490"/>
                  </a:cxn>
                  <a:cxn ang="0">
                    <a:pos x="146" y="520"/>
                  </a:cxn>
                  <a:cxn ang="0">
                    <a:pos x="195" y="542"/>
                  </a:cxn>
                  <a:cxn ang="0">
                    <a:pos x="249" y="552"/>
                  </a:cxn>
                  <a:cxn ang="0">
                    <a:pos x="304" y="552"/>
                  </a:cxn>
                  <a:cxn ang="0">
                    <a:pos x="332"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1"/>
                  </a:cxn>
                  <a:cxn ang="0">
                    <a:pos x="452" y="60"/>
                  </a:cxn>
                  <a:cxn ang="0">
                    <a:pos x="406" y="30"/>
                  </a:cxn>
                  <a:cxn ang="0">
                    <a:pos x="357" y="11"/>
                  </a:cxn>
                  <a:cxn ang="0">
                    <a:pos x="304" y="1"/>
                  </a:cxn>
                  <a:cxn ang="0">
                    <a:pos x="249" y="1"/>
                  </a:cxn>
                  <a:cxn ang="0">
                    <a:pos x="195" y="11"/>
                  </a:cxn>
                  <a:cxn ang="0">
                    <a:pos x="146" y="30"/>
                  </a:cxn>
                  <a:cxn ang="0">
                    <a:pos x="101" y="60"/>
                  </a:cxn>
                </a:cxnLst>
                <a:rect l="0" t="0" r="r" b="b"/>
                <a:pathLst>
                  <a:path w="555" h="554">
                    <a:moveTo>
                      <a:pt x="81" y="80"/>
                    </a:moveTo>
                    <a:lnTo>
                      <a:pt x="60" y="101"/>
                    </a:lnTo>
                    <a:lnTo>
                      <a:pt x="45" y="122"/>
                    </a:lnTo>
                    <a:lnTo>
                      <a:pt x="30" y="145"/>
                    </a:lnTo>
                    <a:lnTo>
                      <a:pt x="20" y="170"/>
                    </a:lnTo>
                    <a:lnTo>
                      <a:pt x="11" y="194"/>
                    </a:lnTo>
                    <a:lnTo>
                      <a:pt x="5" y="220"/>
                    </a:lnTo>
                    <a:lnTo>
                      <a:pt x="2" y="248"/>
                    </a:lnTo>
                    <a:lnTo>
                      <a:pt x="0" y="277"/>
                    </a:lnTo>
                    <a:lnTo>
                      <a:pt x="2" y="303"/>
                    </a:lnTo>
                    <a:lnTo>
                      <a:pt x="5" y="331"/>
                    </a:lnTo>
                    <a:lnTo>
                      <a:pt x="11" y="356"/>
                    </a:lnTo>
                    <a:lnTo>
                      <a:pt x="20" y="382"/>
                    </a:lnTo>
                    <a:lnTo>
                      <a:pt x="30" y="405"/>
                    </a:lnTo>
                    <a:lnTo>
                      <a:pt x="45" y="429"/>
                    </a:lnTo>
                    <a:lnTo>
                      <a:pt x="60" y="451"/>
                    </a:lnTo>
                    <a:lnTo>
                      <a:pt x="81" y="472"/>
                    </a:lnTo>
                    <a:lnTo>
                      <a:pt x="101" y="490"/>
                    </a:lnTo>
                    <a:lnTo>
                      <a:pt x="123" y="507"/>
                    </a:lnTo>
                    <a:lnTo>
                      <a:pt x="146" y="520"/>
                    </a:lnTo>
                    <a:lnTo>
                      <a:pt x="171" y="534"/>
                    </a:lnTo>
                    <a:lnTo>
                      <a:pt x="195" y="542"/>
                    </a:lnTo>
                    <a:lnTo>
                      <a:pt x="221" y="548"/>
                    </a:lnTo>
                    <a:lnTo>
                      <a:pt x="249" y="552"/>
                    </a:lnTo>
                    <a:lnTo>
                      <a:pt x="278" y="554"/>
                    </a:lnTo>
                    <a:lnTo>
                      <a:pt x="304" y="552"/>
                    </a:lnTo>
                    <a:lnTo>
                      <a:pt x="317" y="549"/>
                    </a:lnTo>
                    <a:lnTo>
                      <a:pt x="332" y="548"/>
                    </a:lnTo>
                    <a:lnTo>
                      <a:pt x="344" y="544"/>
                    </a:lnTo>
                    <a:lnTo>
                      <a:pt x="357" y="542"/>
                    </a:lnTo>
                    <a:lnTo>
                      <a:pt x="383" y="534"/>
                    </a:lnTo>
                    <a:lnTo>
                      <a:pt x="394" y="526"/>
                    </a:lnTo>
                    <a:lnTo>
                      <a:pt x="406" y="520"/>
                    </a:lnTo>
                    <a:lnTo>
                      <a:pt x="430" y="507"/>
                    </a:lnTo>
                    <a:lnTo>
                      <a:pt x="452"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1"/>
                    </a:lnTo>
                    <a:lnTo>
                      <a:pt x="473" y="80"/>
                    </a:lnTo>
                    <a:lnTo>
                      <a:pt x="452" y="60"/>
                    </a:lnTo>
                    <a:lnTo>
                      <a:pt x="430" y="44"/>
                    </a:lnTo>
                    <a:lnTo>
                      <a:pt x="406" y="30"/>
                    </a:lnTo>
                    <a:lnTo>
                      <a:pt x="383" y="19"/>
                    </a:lnTo>
                    <a:lnTo>
                      <a:pt x="357" y="11"/>
                    </a:lnTo>
                    <a:lnTo>
                      <a:pt x="332" y="5"/>
                    </a:lnTo>
                    <a:lnTo>
                      <a:pt x="304" y="1"/>
                    </a:lnTo>
                    <a:lnTo>
                      <a:pt x="278" y="0"/>
                    </a:lnTo>
                    <a:lnTo>
                      <a:pt x="249" y="1"/>
                    </a:lnTo>
                    <a:lnTo>
                      <a:pt x="221" y="5"/>
                    </a:lnTo>
                    <a:lnTo>
                      <a:pt x="195" y="11"/>
                    </a:lnTo>
                    <a:lnTo>
                      <a:pt x="171" y="19"/>
                    </a:lnTo>
                    <a:lnTo>
                      <a:pt x="146" y="30"/>
                    </a:lnTo>
                    <a:lnTo>
                      <a:pt x="123" y="44"/>
                    </a:lnTo>
                    <a:lnTo>
                      <a:pt x="101" y="60"/>
                    </a:lnTo>
                    <a:lnTo>
                      <a:pt x="81" y="8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30" name="Rectangle 1885"/>
              <p:cNvSpPr>
                <a:spLocks noChangeArrowheads="1"/>
              </p:cNvSpPr>
              <p:nvPr/>
            </p:nvSpPr>
            <p:spPr bwMode="auto">
              <a:xfrm>
                <a:off x="579" y="2159"/>
                <a:ext cx="85"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3b</a:t>
                </a:r>
                <a:endParaRPr lang="en-US">
                  <a:latin typeface="Calibri" pitchFamily="34" charset="0"/>
                  <a:cs typeface="Calibri" pitchFamily="34" charset="0"/>
                </a:endParaRPr>
              </a:p>
            </p:txBody>
          </p:sp>
        </p:grpSp>
        <p:sp>
          <p:nvSpPr>
            <p:cNvPr id="28" name="Line 1920"/>
            <p:cNvSpPr>
              <a:spLocks noChangeShapeType="1"/>
            </p:cNvSpPr>
            <p:nvPr/>
          </p:nvSpPr>
          <p:spPr bwMode="auto">
            <a:xfrm flipV="1">
              <a:off x="797" y="1832"/>
              <a:ext cx="0" cy="907"/>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grpSp>
      <p:grpSp>
        <p:nvGrpSpPr>
          <p:cNvPr id="31" name="Group 1975"/>
          <p:cNvGrpSpPr>
            <a:grpSpLocks/>
          </p:cNvGrpSpPr>
          <p:nvPr/>
        </p:nvGrpSpPr>
        <p:grpSpPr bwMode="auto">
          <a:xfrm>
            <a:off x="1129065" y="2780387"/>
            <a:ext cx="1293813" cy="1381125"/>
            <a:chOff x="858" y="1838"/>
            <a:chExt cx="815" cy="870"/>
          </a:xfrm>
        </p:grpSpPr>
        <p:grpSp>
          <p:nvGrpSpPr>
            <p:cNvPr id="32" name="Group 1970"/>
            <p:cNvGrpSpPr>
              <a:grpSpLocks/>
            </p:cNvGrpSpPr>
            <p:nvPr/>
          </p:nvGrpSpPr>
          <p:grpSpPr bwMode="auto">
            <a:xfrm>
              <a:off x="1354" y="2120"/>
              <a:ext cx="185" cy="185"/>
              <a:chOff x="1354" y="2120"/>
              <a:chExt cx="185" cy="185"/>
            </a:xfrm>
          </p:grpSpPr>
          <p:sp>
            <p:nvSpPr>
              <p:cNvPr id="34" name="Freeform 1886"/>
              <p:cNvSpPr>
                <a:spLocks/>
              </p:cNvSpPr>
              <p:nvPr/>
            </p:nvSpPr>
            <p:spPr bwMode="auto">
              <a:xfrm>
                <a:off x="1354" y="2120"/>
                <a:ext cx="185" cy="185"/>
              </a:xfrm>
              <a:custGeom>
                <a:avLst/>
                <a:gdLst/>
                <a:ahLst/>
                <a:cxnLst>
                  <a:cxn ang="0">
                    <a:pos x="60" y="101"/>
                  </a:cxn>
                  <a:cxn ang="0">
                    <a:pos x="30" y="145"/>
                  </a:cxn>
                  <a:cxn ang="0">
                    <a:pos x="11" y="194"/>
                  </a:cxn>
                  <a:cxn ang="0">
                    <a:pos x="2" y="248"/>
                  </a:cxn>
                  <a:cxn ang="0">
                    <a:pos x="2" y="303"/>
                  </a:cxn>
                  <a:cxn ang="0">
                    <a:pos x="11" y="356"/>
                  </a:cxn>
                  <a:cxn ang="0">
                    <a:pos x="30" y="405"/>
                  </a:cxn>
                  <a:cxn ang="0">
                    <a:pos x="60" y="451"/>
                  </a:cxn>
                  <a:cxn ang="0">
                    <a:pos x="101" y="490"/>
                  </a:cxn>
                  <a:cxn ang="0">
                    <a:pos x="146" y="520"/>
                  </a:cxn>
                  <a:cxn ang="0">
                    <a:pos x="195" y="542"/>
                  </a:cxn>
                  <a:cxn ang="0">
                    <a:pos x="249" y="552"/>
                  </a:cxn>
                  <a:cxn ang="0">
                    <a:pos x="304" y="552"/>
                  </a:cxn>
                  <a:cxn ang="0">
                    <a:pos x="332"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1"/>
                  </a:cxn>
                  <a:cxn ang="0">
                    <a:pos x="452" y="60"/>
                  </a:cxn>
                  <a:cxn ang="0">
                    <a:pos x="406" y="30"/>
                  </a:cxn>
                  <a:cxn ang="0">
                    <a:pos x="357" y="11"/>
                  </a:cxn>
                  <a:cxn ang="0">
                    <a:pos x="304" y="1"/>
                  </a:cxn>
                  <a:cxn ang="0">
                    <a:pos x="249" y="1"/>
                  </a:cxn>
                  <a:cxn ang="0">
                    <a:pos x="195" y="11"/>
                  </a:cxn>
                  <a:cxn ang="0">
                    <a:pos x="146" y="30"/>
                  </a:cxn>
                  <a:cxn ang="0">
                    <a:pos x="101" y="60"/>
                  </a:cxn>
                </a:cxnLst>
                <a:rect l="0" t="0" r="r" b="b"/>
                <a:pathLst>
                  <a:path w="555" h="554">
                    <a:moveTo>
                      <a:pt x="81" y="80"/>
                    </a:moveTo>
                    <a:lnTo>
                      <a:pt x="60" y="101"/>
                    </a:lnTo>
                    <a:lnTo>
                      <a:pt x="45" y="122"/>
                    </a:lnTo>
                    <a:lnTo>
                      <a:pt x="30" y="145"/>
                    </a:lnTo>
                    <a:lnTo>
                      <a:pt x="20" y="170"/>
                    </a:lnTo>
                    <a:lnTo>
                      <a:pt x="11" y="194"/>
                    </a:lnTo>
                    <a:lnTo>
                      <a:pt x="5" y="220"/>
                    </a:lnTo>
                    <a:lnTo>
                      <a:pt x="2" y="248"/>
                    </a:lnTo>
                    <a:lnTo>
                      <a:pt x="0" y="277"/>
                    </a:lnTo>
                    <a:lnTo>
                      <a:pt x="2" y="303"/>
                    </a:lnTo>
                    <a:lnTo>
                      <a:pt x="5" y="331"/>
                    </a:lnTo>
                    <a:lnTo>
                      <a:pt x="11" y="356"/>
                    </a:lnTo>
                    <a:lnTo>
                      <a:pt x="20" y="382"/>
                    </a:lnTo>
                    <a:lnTo>
                      <a:pt x="30" y="405"/>
                    </a:lnTo>
                    <a:lnTo>
                      <a:pt x="45" y="429"/>
                    </a:lnTo>
                    <a:lnTo>
                      <a:pt x="60" y="451"/>
                    </a:lnTo>
                    <a:lnTo>
                      <a:pt x="81" y="472"/>
                    </a:lnTo>
                    <a:lnTo>
                      <a:pt x="101" y="490"/>
                    </a:lnTo>
                    <a:lnTo>
                      <a:pt x="123" y="507"/>
                    </a:lnTo>
                    <a:lnTo>
                      <a:pt x="146" y="520"/>
                    </a:lnTo>
                    <a:lnTo>
                      <a:pt x="171" y="534"/>
                    </a:lnTo>
                    <a:lnTo>
                      <a:pt x="195" y="542"/>
                    </a:lnTo>
                    <a:lnTo>
                      <a:pt x="221" y="548"/>
                    </a:lnTo>
                    <a:lnTo>
                      <a:pt x="249" y="552"/>
                    </a:lnTo>
                    <a:lnTo>
                      <a:pt x="278" y="554"/>
                    </a:lnTo>
                    <a:lnTo>
                      <a:pt x="304" y="552"/>
                    </a:lnTo>
                    <a:lnTo>
                      <a:pt x="317" y="549"/>
                    </a:lnTo>
                    <a:lnTo>
                      <a:pt x="332" y="548"/>
                    </a:lnTo>
                    <a:lnTo>
                      <a:pt x="344" y="544"/>
                    </a:lnTo>
                    <a:lnTo>
                      <a:pt x="357" y="542"/>
                    </a:lnTo>
                    <a:lnTo>
                      <a:pt x="383" y="534"/>
                    </a:lnTo>
                    <a:lnTo>
                      <a:pt x="394" y="526"/>
                    </a:lnTo>
                    <a:lnTo>
                      <a:pt x="406" y="520"/>
                    </a:lnTo>
                    <a:lnTo>
                      <a:pt x="430" y="507"/>
                    </a:lnTo>
                    <a:lnTo>
                      <a:pt x="452"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1"/>
                    </a:lnTo>
                    <a:lnTo>
                      <a:pt x="473" y="80"/>
                    </a:lnTo>
                    <a:lnTo>
                      <a:pt x="452" y="60"/>
                    </a:lnTo>
                    <a:lnTo>
                      <a:pt x="430" y="44"/>
                    </a:lnTo>
                    <a:lnTo>
                      <a:pt x="406" y="30"/>
                    </a:lnTo>
                    <a:lnTo>
                      <a:pt x="383" y="19"/>
                    </a:lnTo>
                    <a:lnTo>
                      <a:pt x="357" y="11"/>
                    </a:lnTo>
                    <a:lnTo>
                      <a:pt x="332" y="5"/>
                    </a:lnTo>
                    <a:lnTo>
                      <a:pt x="304" y="1"/>
                    </a:lnTo>
                    <a:lnTo>
                      <a:pt x="278" y="0"/>
                    </a:lnTo>
                    <a:lnTo>
                      <a:pt x="249" y="1"/>
                    </a:lnTo>
                    <a:lnTo>
                      <a:pt x="221" y="5"/>
                    </a:lnTo>
                    <a:lnTo>
                      <a:pt x="195" y="11"/>
                    </a:lnTo>
                    <a:lnTo>
                      <a:pt x="171" y="19"/>
                    </a:lnTo>
                    <a:lnTo>
                      <a:pt x="146" y="30"/>
                    </a:lnTo>
                    <a:lnTo>
                      <a:pt x="123" y="44"/>
                    </a:lnTo>
                    <a:lnTo>
                      <a:pt x="101" y="60"/>
                    </a:lnTo>
                    <a:lnTo>
                      <a:pt x="81" y="8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35" name="Rectangle 1887"/>
              <p:cNvSpPr>
                <a:spLocks noChangeArrowheads="1"/>
              </p:cNvSpPr>
              <p:nvPr/>
            </p:nvSpPr>
            <p:spPr bwMode="auto">
              <a:xfrm>
                <a:off x="1417" y="2159"/>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4</a:t>
                </a:r>
                <a:endParaRPr lang="en-US">
                  <a:latin typeface="Calibri" pitchFamily="34" charset="0"/>
                  <a:cs typeface="Calibri" pitchFamily="34" charset="0"/>
                </a:endParaRPr>
              </a:p>
            </p:txBody>
          </p:sp>
        </p:grpSp>
        <p:sp>
          <p:nvSpPr>
            <p:cNvPr id="33" name="Line 1921"/>
            <p:cNvSpPr>
              <a:spLocks noChangeShapeType="1"/>
            </p:cNvSpPr>
            <p:nvPr/>
          </p:nvSpPr>
          <p:spPr bwMode="auto">
            <a:xfrm>
              <a:off x="858" y="1838"/>
              <a:ext cx="815" cy="87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grpSp>
      <p:grpSp>
        <p:nvGrpSpPr>
          <p:cNvPr id="37" name="Group 1971"/>
          <p:cNvGrpSpPr>
            <a:grpSpLocks/>
          </p:cNvGrpSpPr>
          <p:nvPr/>
        </p:nvGrpSpPr>
        <p:grpSpPr bwMode="auto">
          <a:xfrm>
            <a:off x="2968978" y="4244062"/>
            <a:ext cx="293688" cy="293688"/>
            <a:chOff x="2017" y="2760"/>
            <a:chExt cx="185" cy="185"/>
          </a:xfrm>
        </p:grpSpPr>
        <p:sp>
          <p:nvSpPr>
            <p:cNvPr id="39" name="Freeform 1882"/>
            <p:cNvSpPr>
              <a:spLocks/>
            </p:cNvSpPr>
            <p:nvPr/>
          </p:nvSpPr>
          <p:spPr bwMode="auto">
            <a:xfrm>
              <a:off x="2017" y="2760"/>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5" y="542"/>
                </a:cxn>
                <a:cxn ang="0">
                  <a:pos x="249" y="552"/>
                </a:cxn>
                <a:cxn ang="0">
                  <a:pos x="304" y="552"/>
                </a:cxn>
                <a:cxn ang="0">
                  <a:pos x="331"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0"/>
                </a:cxn>
                <a:cxn ang="0">
                  <a:pos x="451" y="60"/>
                </a:cxn>
                <a:cxn ang="0">
                  <a:pos x="406" y="30"/>
                </a:cxn>
                <a:cxn ang="0">
                  <a:pos x="357" y="10"/>
                </a:cxn>
                <a:cxn ang="0">
                  <a:pos x="304" y="1"/>
                </a:cxn>
                <a:cxn ang="0">
                  <a:pos x="249" y="1"/>
                </a:cxn>
                <a:cxn ang="0">
                  <a:pos x="195" y="10"/>
                </a:cxn>
                <a:cxn ang="0">
                  <a:pos x="145" y="30"/>
                </a:cxn>
                <a:cxn ang="0">
                  <a:pos x="101" y="60"/>
                </a:cxn>
              </a:cxnLst>
              <a:rect l="0" t="0" r="r" b="b"/>
              <a:pathLst>
                <a:path w="555" h="554">
                  <a:moveTo>
                    <a:pt x="81" y="80"/>
                  </a:moveTo>
                  <a:lnTo>
                    <a:pt x="60" y="100"/>
                  </a:lnTo>
                  <a:lnTo>
                    <a:pt x="45"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4"/>
                  </a:lnTo>
                  <a:lnTo>
                    <a:pt x="195" y="542"/>
                  </a:lnTo>
                  <a:lnTo>
                    <a:pt x="221" y="548"/>
                  </a:lnTo>
                  <a:lnTo>
                    <a:pt x="249" y="552"/>
                  </a:lnTo>
                  <a:lnTo>
                    <a:pt x="277" y="554"/>
                  </a:lnTo>
                  <a:lnTo>
                    <a:pt x="304" y="552"/>
                  </a:lnTo>
                  <a:lnTo>
                    <a:pt x="317" y="549"/>
                  </a:lnTo>
                  <a:lnTo>
                    <a:pt x="331" y="548"/>
                  </a:lnTo>
                  <a:lnTo>
                    <a:pt x="343" y="544"/>
                  </a:lnTo>
                  <a:lnTo>
                    <a:pt x="357"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40" name="Rectangle 1883"/>
            <p:cNvSpPr>
              <a:spLocks noChangeArrowheads="1"/>
            </p:cNvSpPr>
            <p:nvPr/>
          </p:nvSpPr>
          <p:spPr bwMode="auto">
            <a:xfrm>
              <a:off x="2086" y="2799"/>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5</a:t>
              </a:r>
              <a:endParaRPr lang="en-US">
                <a:latin typeface="Calibri" pitchFamily="34" charset="0"/>
                <a:cs typeface="Calibri" pitchFamily="34" charset="0"/>
              </a:endParaRPr>
            </a:p>
          </p:txBody>
        </p:sp>
      </p:grpSp>
      <p:grpSp>
        <p:nvGrpSpPr>
          <p:cNvPr id="42" name="Group 1968"/>
          <p:cNvGrpSpPr>
            <a:grpSpLocks/>
          </p:cNvGrpSpPr>
          <p:nvPr/>
        </p:nvGrpSpPr>
        <p:grpSpPr bwMode="auto">
          <a:xfrm>
            <a:off x="1605029" y="4244062"/>
            <a:ext cx="293687" cy="293688"/>
            <a:chOff x="1137" y="2760"/>
            <a:chExt cx="185" cy="185"/>
          </a:xfrm>
        </p:grpSpPr>
        <p:sp>
          <p:nvSpPr>
            <p:cNvPr id="44" name="Freeform 1878"/>
            <p:cNvSpPr>
              <a:spLocks/>
            </p:cNvSpPr>
            <p:nvPr/>
          </p:nvSpPr>
          <p:spPr bwMode="auto">
            <a:xfrm>
              <a:off x="1137" y="2760"/>
              <a:ext cx="185" cy="185"/>
            </a:xfrm>
            <a:custGeom>
              <a:avLst/>
              <a:gdLst/>
              <a:ahLst/>
              <a:cxnLst>
                <a:cxn ang="0">
                  <a:pos x="1" y="303"/>
                </a:cxn>
                <a:cxn ang="0">
                  <a:pos x="11" y="356"/>
                </a:cxn>
                <a:cxn ang="0">
                  <a:pos x="30" y="405"/>
                </a:cxn>
                <a:cxn ang="0">
                  <a:pos x="60" y="451"/>
                </a:cxn>
                <a:cxn ang="0">
                  <a:pos x="101" y="490"/>
                </a:cxn>
                <a:cxn ang="0">
                  <a:pos x="145" y="520"/>
                </a:cxn>
                <a:cxn ang="0">
                  <a:pos x="195" y="542"/>
                </a:cxn>
                <a:cxn ang="0">
                  <a:pos x="249" y="552"/>
                </a:cxn>
                <a:cxn ang="0">
                  <a:pos x="304" y="552"/>
                </a:cxn>
                <a:cxn ang="0">
                  <a:pos x="331"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0"/>
                </a:cxn>
                <a:cxn ang="0">
                  <a:pos x="451" y="60"/>
                </a:cxn>
                <a:cxn ang="0">
                  <a:pos x="406" y="30"/>
                </a:cxn>
                <a:cxn ang="0">
                  <a:pos x="357" y="10"/>
                </a:cxn>
                <a:cxn ang="0">
                  <a:pos x="304" y="1"/>
                </a:cxn>
                <a:cxn ang="0">
                  <a:pos x="249" y="1"/>
                </a:cxn>
                <a:cxn ang="0">
                  <a:pos x="195" y="10"/>
                </a:cxn>
                <a:cxn ang="0">
                  <a:pos x="145" y="30"/>
                </a:cxn>
                <a:cxn ang="0">
                  <a:pos x="101" y="60"/>
                </a:cxn>
                <a:cxn ang="0">
                  <a:pos x="60" y="100"/>
                </a:cxn>
                <a:cxn ang="0">
                  <a:pos x="30" y="145"/>
                </a:cxn>
                <a:cxn ang="0">
                  <a:pos x="11" y="194"/>
                </a:cxn>
                <a:cxn ang="0">
                  <a:pos x="1" y="248"/>
                </a:cxn>
              </a:cxnLst>
              <a:rect l="0" t="0" r="r" b="b"/>
              <a:pathLst>
                <a:path w="555" h="554">
                  <a:moveTo>
                    <a:pt x="0" y="277"/>
                  </a:move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4"/>
                  </a:lnTo>
                  <a:lnTo>
                    <a:pt x="195" y="542"/>
                  </a:lnTo>
                  <a:lnTo>
                    <a:pt x="221" y="548"/>
                  </a:lnTo>
                  <a:lnTo>
                    <a:pt x="249" y="552"/>
                  </a:lnTo>
                  <a:lnTo>
                    <a:pt x="277" y="554"/>
                  </a:lnTo>
                  <a:lnTo>
                    <a:pt x="304" y="552"/>
                  </a:lnTo>
                  <a:lnTo>
                    <a:pt x="317" y="549"/>
                  </a:lnTo>
                  <a:lnTo>
                    <a:pt x="331" y="548"/>
                  </a:lnTo>
                  <a:lnTo>
                    <a:pt x="343" y="544"/>
                  </a:lnTo>
                  <a:lnTo>
                    <a:pt x="357"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lnTo>
                    <a:pt x="60" y="100"/>
                  </a:lnTo>
                  <a:lnTo>
                    <a:pt x="45" y="122"/>
                  </a:lnTo>
                  <a:lnTo>
                    <a:pt x="30" y="145"/>
                  </a:lnTo>
                  <a:lnTo>
                    <a:pt x="19" y="170"/>
                  </a:lnTo>
                  <a:lnTo>
                    <a:pt x="11" y="194"/>
                  </a:lnTo>
                  <a:lnTo>
                    <a:pt x="5" y="220"/>
                  </a:lnTo>
                  <a:lnTo>
                    <a:pt x="1" y="248"/>
                  </a:lnTo>
                  <a:lnTo>
                    <a:pt x="0" y="277"/>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45" name="Rectangle 1879"/>
            <p:cNvSpPr>
              <a:spLocks noChangeArrowheads="1"/>
            </p:cNvSpPr>
            <p:nvPr/>
          </p:nvSpPr>
          <p:spPr bwMode="auto">
            <a:xfrm>
              <a:off x="1174" y="2799"/>
              <a:ext cx="81" cy="97"/>
            </a:xfrm>
            <a:prstGeom prst="rect">
              <a:avLst/>
            </a:prstGeom>
            <a:noFill/>
            <a:ln w="9525">
              <a:noFill/>
              <a:miter lim="800000"/>
              <a:headEnd/>
              <a:tailEnd/>
            </a:ln>
          </p:spPr>
          <p:txBody>
            <a:bodyPr wrap="none" lIns="0" tIns="0" rIns="0" bIns="0">
              <a:spAutoFit/>
            </a:bodyPr>
            <a:lstStyle/>
            <a:p>
              <a:pPr marL="354013" indent="-354013" defTabSz="941388"/>
              <a:r>
                <a:rPr lang="en-US" sz="1000" b="1">
                  <a:solidFill>
                    <a:srgbClr val="000000"/>
                  </a:solidFill>
                  <a:latin typeface="Calibri" pitchFamily="34" charset="0"/>
                  <a:cs typeface="Calibri" pitchFamily="34" charset="0"/>
                </a:rPr>
                <a:t>3a</a:t>
              </a:r>
              <a:endParaRPr lang="en-US">
                <a:latin typeface="Calibri" pitchFamily="34" charset="0"/>
                <a:cs typeface="Calibri" pitchFamily="34" charset="0"/>
              </a:endParaRPr>
            </a:p>
          </p:txBody>
        </p:sp>
      </p:grpSp>
      <p:sp>
        <p:nvSpPr>
          <p:cNvPr id="43" name="Line 1923"/>
          <p:cNvSpPr>
            <a:spLocks noChangeShapeType="1"/>
          </p:cNvSpPr>
          <p:nvPr/>
        </p:nvSpPr>
        <p:spPr bwMode="auto">
          <a:xfrm>
            <a:off x="1448153" y="4658400"/>
            <a:ext cx="760412" cy="9525"/>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grpSp>
        <p:nvGrpSpPr>
          <p:cNvPr id="47" name="Group 1972"/>
          <p:cNvGrpSpPr>
            <a:grpSpLocks/>
          </p:cNvGrpSpPr>
          <p:nvPr/>
        </p:nvGrpSpPr>
        <p:grpSpPr bwMode="auto">
          <a:xfrm>
            <a:off x="1606902" y="4958437"/>
            <a:ext cx="293688" cy="292100"/>
            <a:chOff x="1137" y="3169"/>
            <a:chExt cx="185" cy="184"/>
          </a:xfrm>
        </p:grpSpPr>
        <p:sp>
          <p:nvSpPr>
            <p:cNvPr id="49" name="Freeform 1915"/>
            <p:cNvSpPr>
              <a:spLocks/>
            </p:cNvSpPr>
            <p:nvPr/>
          </p:nvSpPr>
          <p:spPr bwMode="auto">
            <a:xfrm>
              <a:off x="1137" y="3169"/>
              <a:ext cx="185" cy="184"/>
            </a:xfrm>
            <a:custGeom>
              <a:avLst/>
              <a:gdLst/>
              <a:ahLst/>
              <a:cxnLst>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5" y="542"/>
                </a:cxn>
                <a:cxn ang="0">
                  <a:pos x="249" y="552"/>
                </a:cxn>
                <a:cxn ang="0">
                  <a:pos x="304" y="552"/>
                </a:cxn>
                <a:cxn ang="0">
                  <a:pos x="331" y="548"/>
                </a:cxn>
                <a:cxn ang="0">
                  <a:pos x="357" y="542"/>
                </a:cxn>
                <a:cxn ang="0">
                  <a:pos x="394" y="527"/>
                </a:cxn>
                <a:cxn ang="0">
                  <a:pos x="430" y="507"/>
                </a:cxn>
                <a:cxn ang="0">
                  <a:pos x="473" y="473"/>
                </a:cxn>
                <a:cxn ang="0">
                  <a:pos x="508" y="429"/>
                </a:cxn>
                <a:cxn ang="0">
                  <a:pos x="527" y="393"/>
                </a:cxn>
                <a:cxn ang="0">
                  <a:pos x="543" y="356"/>
                </a:cxn>
                <a:cxn ang="0">
                  <a:pos x="549" y="331"/>
                </a:cxn>
                <a:cxn ang="0">
                  <a:pos x="552" y="303"/>
                </a:cxn>
                <a:cxn ang="0">
                  <a:pos x="552" y="248"/>
                </a:cxn>
                <a:cxn ang="0">
                  <a:pos x="543" y="194"/>
                </a:cxn>
                <a:cxn ang="0">
                  <a:pos x="521" y="145"/>
                </a:cxn>
                <a:cxn ang="0">
                  <a:pos x="491" y="101"/>
                </a:cxn>
                <a:cxn ang="0">
                  <a:pos x="451" y="60"/>
                </a:cxn>
                <a:cxn ang="0">
                  <a:pos x="406" y="30"/>
                </a:cxn>
                <a:cxn ang="0">
                  <a:pos x="357" y="11"/>
                </a:cxn>
                <a:cxn ang="0">
                  <a:pos x="304" y="1"/>
                </a:cxn>
                <a:cxn ang="0">
                  <a:pos x="249" y="1"/>
                </a:cxn>
                <a:cxn ang="0">
                  <a:pos x="195" y="11"/>
                </a:cxn>
                <a:cxn ang="0">
                  <a:pos x="145" y="30"/>
                </a:cxn>
                <a:cxn ang="0">
                  <a:pos x="101" y="60"/>
                </a:cxn>
              </a:cxnLst>
              <a:rect l="0" t="0" r="r" b="b"/>
              <a:pathLst>
                <a:path w="555" h="554">
                  <a:moveTo>
                    <a:pt x="81" y="80"/>
                  </a:moveTo>
                  <a:lnTo>
                    <a:pt x="60" y="101"/>
                  </a:lnTo>
                  <a:lnTo>
                    <a:pt x="45"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5" y="429"/>
                  </a:lnTo>
                  <a:lnTo>
                    <a:pt x="60" y="451"/>
                  </a:lnTo>
                  <a:lnTo>
                    <a:pt x="81" y="473"/>
                  </a:lnTo>
                  <a:lnTo>
                    <a:pt x="101" y="491"/>
                  </a:lnTo>
                  <a:lnTo>
                    <a:pt x="123" y="507"/>
                  </a:lnTo>
                  <a:lnTo>
                    <a:pt x="145" y="521"/>
                  </a:lnTo>
                  <a:lnTo>
                    <a:pt x="171" y="534"/>
                  </a:lnTo>
                  <a:lnTo>
                    <a:pt x="195" y="542"/>
                  </a:lnTo>
                  <a:lnTo>
                    <a:pt x="221" y="548"/>
                  </a:lnTo>
                  <a:lnTo>
                    <a:pt x="249" y="552"/>
                  </a:lnTo>
                  <a:lnTo>
                    <a:pt x="277" y="554"/>
                  </a:lnTo>
                  <a:lnTo>
                    <a:pt x="304" y="552"/>
                  </a:lnTo>
                  <a:lnTo>
                    <a:pt x="317" y="549"/>
                  </a:lnTo>
                  <a:lnTo>
                    <a:pt x="331" y="548"/>
                  </a:lnTo>
                  <a:lnTo>
                    <a:pt x="343" y="545"/>
                  </a:lnTo>
                  <a:lnTo>
                    <a:pt x="357"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3" y="356"/>
                  </a:lnTo>
                  <a:lnTo>
                    <a:pt x="545" y="343"/>
                  </a:lnTo>
                  <a:lnTo>
                    <a:pt x="549" y="331"/>
                  </a:lnTo>
                  <a:lnTo>
                    <a:pt x="550" y="317"/>
                  </a:lnTo>
                  <a:lnTo>
                    <a:pt x="552" y="303"/>
                  </a:lnTo>
                  <a:lnTo>
                    <a:pt x="555" y="277"/>
                  </a:lnTo>
                  <a:lnTo>
                    <a:pt x="552" y="248"/>
                  </a:lnTo>
                  <a:lnTo>
                    <a:pt x="549" y="221"/>
                  </a:lnTo>
                  <a:lnTo>
                    <a:pt x="543" y="194"/>
                  </a:lnTo>
                  <a:lnTo>
                    <a:pt x="534" y="170"/>
                  </a:lnTo>
                  <a:lnTo>
                    <a:pt x="521" y="145"/>
                  </a:lnTo>
                  <a:lnTo>
                    <a:pt x="508" y="122"/>
                  </a:lnTo>
                  <a:lnTo>
                    <a:pt x="491" y="101"/>
                  </a:lnTo>
                  <a:lnTo>
                    <a:pt x="473" y="80"/>
                  </a:lnTo>
                  <a:lnTo>
                    <a:pt x="451" y="60"/>
                  </a:lnTo>
                  <a:lnTo>
                    <a:pt x="430" y="44"/>
                  </a:lnTo>
                  <a:lnTo>
                    <a:pt x="406" y="30"/>
                  </a:lnTo>
                  <a:lnTo>
                    <a:pt x="383" y="19"/>
                  </a:lnTo>
                  <a:lnTo>
                    <a:pt x="357" y="11"/>
                  </a:lnTo>
                  <a:lnTo>
                    <a:pt x="331" y="5"/>
                  </a:lnTo>
                  <a:lnTo>
                    <a:pt x="304" y="1"/>
                  </a:lnTo>
                  <a:lnTo>
                    <a:pt x="277" y="0"/>
                  </a:lnTo>
                  <a:lnTo>
                    <a:pt x="249" y="1"/>
                  </a:lnTo>
                  <a:lnTo>
                    <a:pt x="221" y="5"/>
                  </a:lnTo>
                  <a:lnTo>
                    <a:pt x="195" y="11"/>
                  </a:lnTo>
                  <a:lnTo>
                    <a:pt x="171" y="19"/>
                  </a:lnTo>
                  <a:lnTo>
                    <a:pt x="145" y="30"/>
                  </a:lnTo>
                  <a:lnTo>
                    <a:pt x="123" y="44"/>
                  </a:lnTo>
                  <a:lnTo>
                    <a:pt x="101" y="60"/>
                  </a:lnTo>
                  <a:lnTo>
                    <a:pt x="81" y="8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50" name="Rectangle 1916"/>
            <p:cNvSpPr>
              <a:spLocks noChangeArrowheads="1"/>
            </p:cNvSpPr>
            <p:nvPr/>
          </p:nvSpPr>
          <p:spPr bwMode="auto">
            <a:xfrm>
              <a:off x="1200" y="3208"/>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6</a:t>
              </a:r>
              <a:endParaRPr lang="en-US" dirty="0">
                <a:latin typeface="Calibri" pitchFamily="34" charset="0"/>
                <a:cs typeface="Calibri" pitchFamily="34" charset="0"/>
              </a:endParaRPr>
            </a:p>
          </p:txBody>
        </p:sp>
      </p:grpSp>
      <p:sp>
        <p:nvSpPr>
          <p:cNvPr id="48" name="Line 1925"/>
          <p:cNvSpPr>
            <a:spLocks noChangeShapeType="1"/>
          </p:cNvSpPr>
          <p:nvPr/>
        </p:nvSpPr>
        <p:spPr bwMode="auto">
          <a:xfrm flipH="1" flipV="1">
            <a:off x="1421165" y="4869537"/>
            <a:ext cx="749300" cy="9525"/>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grpSp>
        <p:nvGrpSpPr>
          <p:cNvPr id="54" name="Group 1982"/>
          <p:cNvGrpSpPr>
            <a:grpSpLocks/>
          </p:cNvGrpSpPr>
          <p:nvPr/>
        </p:nvGrpSpPr>
        <p:grpSpPr bwMode="auto">
          <a:xfrm>
            <a:off x="5106982" y="2180317"/>
            <a:ext cx="2946399" cy="411164"/>
            <a:chOff x="3169" y="1472"/>
            <a:chExt cx="1856" cy="259"/>
          </a:xfrm>
        </p:grpSpPr>
        <p:sp>
          <p:nvSpPr>
            <p:cNvPr id="55" name="Freeform 1937"/>
            <p:cNvSpPr>
              <a:spLocks/>
            </p:cNvSpPr>
            <p:nvPr/>
          </p:nvSpPr>
          <p:spPr bwMode="auto">
            <a:xfrm>
              <a:off x="3169" y="1472"/>
              <a:ext cx="185" cy="185"/>
            </a:xfrm>
            <a:custGeom>
              <a:avLst/>
              <a:gdLst/>
              <a:ahLst/>
              <a:cxnLst>
                <a:cxn ang="0">
                  <a:pos x="248" y="1"/>
                </a:cxn>
                <a:cxn ang="0">
                  <a:pos x="194" y="11"/>
                </a:cxn>
                <a:cxn ang="0">
                  <a:pos x="145" y="30"/>
                </a:cxn>
                <a:cxn ang="0">
                  <a:pos x="101" y="60"/>
                </a:cxn>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4" y="542"/>
                </a:cxn>
                <a:cxn ang="0">
                  <a:pos x="248" y="552"/>
                </a:cxn>
                <a:cxn ang="0">
                  <a:pos x="304" y="552"/>
                </a:cxn>
                <a:cxn ang="0">
                  <a:pos x="331" y="548"/>
                </a:cxn>
                <a:cxn ang="0">
                  <a:pos x="356" y="542"/>
                </a:cxn>
                <a:cxn ang="0">
                  <a:pos x="394" y="527"/>
                </a:cxn>
                <a:cxn ang="0">
                  <a:pos x="430" y="507"/>
                </a:cxn>
                <a:cxn ang="0">
                  <a:pos x="473" y="473"/>
                </a:cxn>
                <a:cxn ang="0">
                  <a:pos x="508" y="429"/>
                </a:cxn>
                <a:cxn ang="0">
                  <a:pos x="527" y="393"/>
                </a:cxn>
                <a:cxn ang="0">
                  <a:pos x="542" y="356"/>
                </a:cxn>
                <a:cxn ang="0">
                  <a:pos x="548" y="331"/>
                </a:cxn>
                <a:cxn ang="0">
                  <a:pos x="552" y="303"/>
                </a:cxn>
                <a:cxn ang="0">
                  <a:pos x="552" y="248"/>
                </a:cxn>
                <a:cxn ang="0">
                  <a:pos x="542" y="194"/>
                </a:cxn>
                <a:cxn ang="0">
                  <a:pos x="521" y="145"/>
                </a:cxn>
                <a:cxn ang="0">
                  <a:pos x="491" y="101"/>
                </a:cxn>
                <a:cxn ang="0">
                  <a:pos x="451" y="60"/>
                </a:cxn>
                <a:cxn ang="0">
                  <a:pos x="406" y="30"/>
                </a:cxn>
                <a:cxn ang="0">
                  <a:pos x="356" y="11"/>
                </a:cxn>
                <a:cxn ang="0">
                  <a:pos x="304" y="1"/>
                </a:cxn>
              </a:cxnLst>
              <a:rect l="0" t="0" r="r" b="b"/>
              <a:pathLst>
                <a:path w="554" h="554">
                  <a:moveTo>
                    <a:pt x="277" y="0"/>
                  </a:moveTo>
                  <a:lnTo>
                    <a:pt x="248" y="1"/>
                  </a:lnTo>
                  <a:lnTo>
                    <a:pt x="221" y="5"/>
                  </a:lnTo>
                  <a:lnTo>
                    <a:pt x="194" y="11"/>
                  </a:lnTo>
                  <a:lnTo>
                    <a:pt x="170" y="19"/>
                  </a:lnTo>
                  <a:lnTo>
                    <a:pt x="145" y="30"/>
                  </a:lnTo>
                  <a:lnTo>
                    <a:pt x="122" y="44"/>
                  </a:lnTo>
                  <a:lnTo>
                    <a:pt x="101" y="60"/>
                  </a:lnTo>
                  <a:lnTo>
                    <a:pt x="80" y="80"/>
                  </a:lnTo>
                  <a:lnTo>
                    <a:pt x="60" y="101"/>
                  </a:lnTo>
                  <a:lnTo>
                    <a:pt x="44"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4" y="552"/>
                  </a:lnTo>
                  <a:lnTo>
                    <a:pt x="317" y="549"/>
                  </a:lnTo>
                  <a:lnTo>
                    <a:pt x="331" y="548"/>
                  </a:lnTo>
                  <a:lnTo>
                    <a:pt x="343" y="545"/>
                  </a:lnTo>
                  <a:lnTo>
                    <a:pt x="356"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2" y="356"/>
                  </a:lnTo>
                  <a:lnTo>
                    <a:pt x="545" y="343"/>
                  </a:lnTo>
                  <a:lnTo>
                    <a:pt x="548" y="331"/>
                  </a:lnTo>
                  <a:lnTo>
                    <a:pt x="550" y="317"/>
                  </a:lnTo>
                  <a:lnTo>
                    <a:pt x="552" y="303"/>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56" name="Rectangle 1938"/>
            <p:cNvSpPr>
              <a:spLocks noChangeArrowheads="1"/>
            </p:cNvSpPr>
            <p:nvPr/>
          </p:nvSpPr>
          <p:spPr bwMode="auto">
            <a:xfrm>
              <a:off x="3207" y="1512"/>
              <a:ext cx="97"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3a</a:t>
              </a:r>
              <a:endParaRPr lang="en-US" sz="1200">
                <a:solidFill>
                  <a:schemeClr val="tx1"/>
                </a:solidFill>
                <a:latin typeface="Calibri" pitchFamily="34" charset="0"/>
                <a:cs typeface="Calibri" pitchFamily="34" charset="0"/>
              </a:endParaRPr>
            </a:p>
          </p:txBody>
        </p:sp>
        <p:sp>
          <p:nvSpPr>
            <p:cNvPr id="57" name="Rectangle 1942"/>
            <p:cNvSpPr>
              <a:spLocks noChangeArrowheads="1"/>
            </p:cNvSpPr>
            <p:nvPr/>
          </p:nvSpPr>
          <p:spPr bwMode="auto">
            <a:xfrm>
              <a:off x="3417" y="1503"/>
              <a:ext cx="1608"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Backup server instructs storage node to </a:t>
              </a:r>
              <a:endParaRPr lang="en-US" sz="1200" dirty="0">
                <a:solidFill>
                  <a:schemeClr val="tx1"/>
                </a:solidFill>
                <a:latin typeface="Calibri" pitchFamily="34" charset="0"/>
                <a:cs typeface="Calibri" pitchFamily="34" charset="0"/>
              </a:endParaRPr>
            </a:p>
          </p:txBody>
        </p:sp>
        <p:sp>
          <p:nvSpPr>
            <p:cNvPr id="58" name="Rectangle 1943"/>
            <p:cNvSpPr>
              <a:spLocks noChangeArrowheads="1"/>
            </p:cNvSpPr>
            <p:nvPr/>
          </p:nvSpPr>
          <p:spPr bwMode="auto">
            <a:xfrm>
              <a:off x="3417" y="1615"/>
              <a:ext cx="1483"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load backup media in backup </a:t>
              </a:r>
              <a:r>
                <a:rPr lang="en-US" sz="1200" b="1" dirty="0" smtClean="0">
                  <a:solidFill>
                    <a:schemeClr val="tx1"/>
                  </a:solidFill>
                  <a:latin typeface="Calibri" pitchFamily="34" charset="0"/>
                  <a:cs typeface="Calibri" pitchFamily="34" charset="0"/>
                </a:rPr>
                <a:t>device.</a:t>
              </a:r>
              <a:endParaRPr lang="en-US" sz="1200" dirty="0">
                <a:solidFill>
                  <a:schemeClr val="tx1"/>
                </a:solidFill>
                <a:latin typeface="Calibri" pitchFamily="34" charset="0"/>
                <a:cs typeface="Calibri" pitchFamily="34" charset="0"/>
              </a:endParaRPr>
            </a:p>
          </p:txBody>
        </p:sp>
      </p:grpSp>
      <p:grpSp>
        <p:nvGrpSpPr>
          <p:cNvPr id="59" name="Group 1980"/>
          <p:cNvGrpSpPr>
            <a:grpSpLocks/>
          </p:cNvGrpSpPr>
          <p:nvPr/>
        </p:nvGrpSpPr>
        <p:grpSpPr bwMode="auto">
          <a:xfrm>
            <a:off x="5106973" y="1151612"/>
            <a:ext cx="3584570" cy="293688"/>
            <a:chOff x="3169" y="824"/>
            <a:chExt cx="2258" cy="185"/>
          </a:xfrm>
        </p:grpSpPr>
        <p:grpSp>
          <p:nvGrpSpPr>
            <p:cNvPr id="60" name="Group 1979"/>
            <p:cNvGrpSpPr>
              <a:grpSpLocks/>
            </p:cNvGrpSpPr>
            <p:nvPr/>
          </p:nvGrpSpPr>
          <p:grpSpPr bwMode="auto">
            <a:xfrm>
              <a:off x="3169" y="824"/>
              <a:ext cx="2258" cy="185"/>
              <a:chOff x="3169" y="824"/>
              <a:chExt cx="2258" cy="185"/>
            </a:xfrm>
          </p:grpSpPr>
          <p:sp>
            <p:nvSpPr>
              <p:cNvPr id="62" name="Rectangle 1939"/>
              <p:cNvSpPr>
                <a:spLocks noChangeArrowheads="1"/>
              </p:cNvSpPr>
              <p:nvPr/>
            </p:nvSpPr>
            <p:spPr bwMode="auto">
              <a:xfrm>
                <a:off x="3419" y="863"/>
                <a:ext cx="2008"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smtClean="0">
                    <a:solidFill>
                      <a:schemeClr val="tx1"/>
                    </a:solidFill>
                    <a:latin typeface="Calibri" pitchFamily="34" charset="0"/>
                    <a:cs typeface="Calibri" pitchFamily="34" charset="0"/>
                  </a:rPr>
                  <a:t>Backup server initiates scheduled backup process.</a:t>
                </a:r>
                <a:endParaRPr lang="en-US" sz="1200" dirty="0">
                  <a:solidFill>
                    <a:schemeClr val="tx1"/>
                  </a:solidFill>
                  <a:latin typeface="Calibri" pitchFamily="34" charset="0"/>
                  <a:cs typeface="Calibri" pitchFamily="34" charset="0"/>
                </a:endParaRPr>
              </a:p>
            </p:txBody>
          </p:sp>
          <p:sp>
            <p:nvSpPr>
              <p:cNvPr id="63" name="Freeform 1952"/>
              <p:cNvSpPr>
                <a:spLocks/>
              </p:cNvSpPr>
              <p:nvPr/>
            </p:nvSpPr>
            <p:spPr bwMode="auto">
              <a:xfrm>
                <a:off x="3169" y="824"/>
                <a:ext cx="185" cy="185"/>
              </a:xfrm>
              <a:custGeom>
                <a:avLst/>
                <a:gdLst/>
                <a:ahLst/>
                <a:cxnLst>
                  <a:cxn ang="0">
                    <a:pos x="491" y="451"/>
                  </a:cxn>
                  <a:cxn ang="0">
                    <a:pos x="521" y="406"/>
                  </a:cxn>
                  <a:cxn ang="0">
                    <a:pos x="534" y="383"/>
                  </a:cxn>
                  <a:cxn ang="0">
                    <a:pos x="545" y="343"/>
                  </a:cxn>
                  <a:cxn ang="0">
                    <a:pos x="550" y="317"/>
                  </a:cxn>
                  <a:cxn ang="0">
                    <a:pos x="554" y="277"/>
                  </a:cxn>
                  <a:cxn ang="0">
                    <a:pos x="548" y="221"/>
                  </a:cxn>
                  <a:cxn ang="0">
                    <a:pos x="534" y="170"/>
                  </a:cxn>
                  <a:cxn ang="0">
                    <a:pos x="508" y="122"/>
                  </a:cxn>
                  <a:cxn ang="0">
                    <a:pos x="473" y="80"/>
                  </a:cxn>
                  <a:cxn ang="0">
                    <a:pos x="430" y="44"/>
                  </a:cxn>
                  <a:cxn ang="0">
                    <a:pos x="383" y="19"/>
                  </a:cxn>
                  <a:cxn ang="0">
                    <a:pos x="331" y="5"/>
                  </a:cxn>
                  <a:cxn ang="0">
                    <a:pos x="277" y="0"/>
                  </a:cxn>
                  <a:cxn ang="0">
                    <a:pos x="221" y="5"/>
                  </a:cxn>
                  <a:cxn ang="0">
                    <a:pos x="170" y="19"/>
                  </a:cxn>
                  <a:cxn ang="0">
                    <a:pos x="122" y="44"/>
                  </a:cxn>
                  <a:cxn ang="0">
                    <a:pos x="80" y="80"/>
                  </a:cxn>
                  <a:cxn ang="0">
                    <a:pos x="44" y="122"/>
                  </a:cxn>
                  <a:cxn ang="0">
                    <a:pos x="19" y="170"/>
                  </a:cxn>
                  <a:cxn ang="0">
                    <a:pos x="5" y="221"/>
                  </a:cxn>
                  <a:cxn ang="0">
                    <a:pos x="0" y="277"/>
                  </a:cxn>
                  <a:cxn ang="0">
                    <a:pos x="5" y="331"/>
                  </a:cxn>
                  <a:cxn ang="0">
                    <a:pos x="19" y="383"/>
                  </a:cxn>
                  <a:cxn ang="0">
                    <a:pos x="44" y="430"/>
                  </a:cxn>
                  <a:cxn ang="0">
                    <a:pos x="80" y="473"/>
                  </a:cxn>
                  <a:cxn ang="0">
                    <a:pos x="122" y="508"/>
                  </a:cxn>
                  <a:cxn ang="0">
                    <a:pos x="170" y="534"/>
                  </a:cxn>
                  <a:cxn ang="0">
                    <a:pos x="221" y="548"/>
                  </a:cxn>
                  <a:cxn ang="0">
                    <a:pos x="277" y="554"/>
                  </a:cxn>
                  <a:cxn ang="0">
                    <a:pos x="317" y="550"/>
                  </a:cxn>
                  <a:cxn ang="0">
                    <a:pos x="343" y="545"/>
                  </a:cxn>
                  <a:cxn ang="0">
                    <a:pos x="383" y="534"/>
                  </a:cxn>
                  <a:cxn ang="0">
                    <a:pos x="406" y="521"/>
                  </a:cxn>
                  <a:cxn ang="0">
                    <a:pos x="451" y="491"/>
                  </a:cxn>
                </a:cxnLst>
                <a:rect l="0" t="0" r="r" b="b"/>
                <a:pathLst>
                  <a:path w="554" h="554">
                    <a:moveTo>
                      <a:pt x="473" y="473"/>
                    </a:moveTo>
                    <a:lnTo>
                      <a:pt x="491" y="451"/>
                    </a:lnTo>
                    <a:lnTo>
                      <a:pt x="508" y="430"/>
                    </a:lnTo>
                    <a:lnTo>
                      <a:pt x="521" y="406"/>
                    </a:lnTo>
                    <a:lnTo>
                      <a:pt x="527" y="394"/>
                    </a:lnTo>
                    <a:lnTo>
                      <a:pt x="534" y="383"/>
                    </a:lnTo>
                    <a:lnTo>
                      <a:pt x="542" y="356"/>
                    </a:lnTo>
                    <a:lnTo>
                      <a:pt x="545" y="343"/>
                    </a:lnTo>
                    <a:lnTo>
                      <a:pt x="548" y="331"/>
                    </a:lnTo>
                    <a:lnTo>
                      <a:pt x="550" y="317"/>
                    </a:lnTo>
                    <a:lnTo>
                      <a:pt x="552" y="304"/>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lnTo>
                      <a:pt x="248" y="1"/>
                    </a:lnTo>
                    <a:lnTo>
                      <a:pt x="221" y="5"/>
                    </a:lnTo>
                    <a:lnTo>
                      <a:pt x="194" y="11"/>
                    </a:lnTo>
                    <a:lnTo>
                      <a:pt x="170" y="19"/>
                    </a:lnTo>
                    <a:lnTo>
                      <a:pt x="145" y="30"/>
                    </a:lnTo>
                    <a:lnTo>
                      <a:pt x="122" y="44"/>
                    </a:lnTo>
                    <a:lnTo>
                      <a:pt x="101" y="60"/>
                    </a:lnTo>
                    <a:lnTo>
                      <a:pt x="80" y="80"/>
                    </a:lnTo>
                    <a:lnTo>
                      <a:pt x="60" y="101"/>
                    </a:lnTo>
                    <a:lnTo>
                      <a:pt x="44" y="122"/>
                    </a:lnTo>
                    <a:lnTo>
                      <a:pt x="30" y="145"/>
                    </a:lnTo>
                    <a:lnTo>
                      <a:pt x="19" y="170"/>
                    </a:lnTo>
                    <a:lnTo>
                      <a:pt x="11" y="194"/>
                    </a:lnTo>
                    <a:lnTo>
                      <a:pt x="5" y="221"/>
                    </a:lnTo>
                    <a:lnTo>
                      <a:pt x="1" y="248"/>
                    </a:lnTo>
                    <a:lnTo>
                      <a:pt x="0" y="277"/>
                    </a:lnTo>
                    <a:lnTo>
                      <a:pt x="1" y="304"/>
                    </a:lnTo>
                    <a:lnTo>
                      <a:pt x="5" y="331"/>
                    </a:lnTo>
                    <a:lnTo>
                      <a:pt x="11" y="356"/>
                    </a:lnTo>
                    <a:lnTo>
                      <a:pt x="19" y="383"/>
                    </a:lnTo>
                    <a:lnTo>
                      <a:pt x="30" y="406"/>
                    </a:lnTo>
                    <a:lnTo>
                      <a:pt x="44" y="430"/>
                    </a:lnTo>
                    <a:lnTo>
                      <a:pt x="60" y="451"/>
                    </a:lnTo>
                    <a:lnTo>
                      <a:pt x="80" y="473"/>
                    </a:lnTo>
                    <a:lnTo>
                      <a:pt x="101" y="491"/>
                    </a:lnTo>
                    <a:lnTo>
                      <a:pt x="122" y="508"/>
                    </a:lnTo>
                    <a:lnTo>
                      <a:pt x="145" y="521"/>
                    </a:lnTo>
                    <a:lnTo>
                      <a:pt x="170" y="534"/>
                    </a:lnTo>
                    <a:lnTo>
                      <a:pt x="194" y="542"/>
                    </a:lnTo>
                    <a:lnTo>
                      <a:pt x="221" y="548"/>
                    </a:lnTo>
                    <a:lnTo>
                      <a:pt x="248" y="552"/>
                    </a:lnTo>
                    <a:lnTo>
                      <a:pt x="277" y="554"/>
                    </a:lnTo>
                    <a:lnTo>
                      <a:pt x="304" y="552"/>
                    </a:lnTo>
                    <a:lnTo>
                      <a:pt x="317" y="550"/>
                    </a:lnTo>
                    <a:lnTo>
                      <a:pt x="331" y="548"/>
                    </a:lnTo>
                    <a:lnTo>
                      <a:pt x="343" y="545"/>
                    </a:lnTo>
                    <a:lnTo>
                      <a:pt x="356" y="542"/>
                    </a:lnTo>
                    <a:lnTo>
                      <a:pt x="383" y="534"/>
                    </a:lnTo>
                    <a:lnTo>
                      <a:pt x="394" y="527"/>
                    </a:lnTo>
                    <a:lnTo>
                      <a:pt x="406" y="521"/>
                    </a:lnTo>
                    <a:lnTo>
                      <a:pt x="430" y="508"/>
                    </a:lnTo>
                    <a:lnTo>
                      <a:pt x="451" y="491"/>
                    </a:lnTo>
                    <a:lnTo>
                      <a:pt x="473" y="473"/>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grpSp>
        <p:sp>
          <p:nvSpPr>
            <p:cNvPr id="61" name="Rectangle 1953"/>
            <p:cNvSpPr>
              <a:spLocks noChangeArrowheads="1"/>
            </p:cNvSpPr>
            <p:nvPr/>
          </p:nvSpPr>
          <p:spPr bwMode="auto">
            <a:xfrm>
              <a:off x="3234" y="864"/>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1</a:t>
              </a:r>
              <a:endParaRPr lang="en-US" sz="1200">
                <a:solidFill>
                  <a:schemeClr val="tx1"/>
                </a:solidFill>
                <a:latin typeface="Calibri" pitchFamily="34" charset="0"/>
                <a:cs typeface="Calibri" pitchFamily="34" charset="0"/>
              </a:endParaRPr>
            </a:p>
          </p:txBody>
        </p:sp>
      </p:grpSp>
      <p:grpSp>
        <p:nvGrpSpPr>
          <p:cNvPr id="64" name="Group 1981"/>
          <p:cNvGrpSpPr>
            <a:grpSpLocks/>
          </p:cNvGrpSpPr>
          <p:nvPr/>
        </p:nvGrpSpPr>
        <p:grpSpPr bwMode="auto">
          <a:xfrm>
            <a:off x="5106984" y="1659616"/>
            <a:ext cx="2916238" cy="411164"/>
            <a:chOff x="3169" y="1144"/>
            <a:chExt cx="1837" cy="259"/>
          </a:xfrm>
        </p:grpSpPr>
        <p:sp>
          <p:nvSpPr>
            <p:cNvPr id="65" name="Rectangle 1940"/>
            <p:cNvSpPr>
              <a:spLocks noChangeArrowheads="1"/>
            </p:cNvSpPr>
            <p:nvPr/>
          </p:nvSpPr>
          <p:spPr bwMode="auto">
            <a:xfrm>
              <a:off x="3417" y="1175"/>
              <a:ext cx="158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Backup server retrieves </a:t>
              </a:r>
              <a:r>
                <a:rPr lang="en-US" sz="1200" b="1" dirty="0" smtClean="0">
                  <a:solidFill>
                    <a:schemeClr val="tx1"/>
                  </a:solidFill>
                  <a:latin typeface="Calibri" pitchFamily="34" charset="0"/>
                  <a:cs typeface="Calibri" pitchFamily="34" charset="0"/>
                </a:rPr>
                <a:t>backup-related </a:t>
              </a:r>
              <a:endParaRPr lang="en-US" sz="1200" dirty="0">
                <a:solidFill>
                  <a:schemeClr val="tx1"/>
                </a:solidFill>
                <a:latin typeface="Calibri" pitchFamily="34" charset="0"/>
                <a:cs typeface="Calibri" pitchFamily="34" charset="0"/>
              </a:endParaRPr>
            </a:p>
          </p:txBody>
        </p:sp>
        <p:sp>
          <p:nvSpPr>
            <p:cNvPr id="66" name="Rectangle 1941"/>
            <p:cNvSpPr>
              <a:spLocks noChangeArrowheads="1"/>
            </p:cNvSpPr>
            <p:nvPr/>
          </p:nvSpPr>
          <p:spPr bwMode="auto">
            <a:xfrm>
              <a:off x="3417" y="1287"/>
              <a:ext cx="1504"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information from </a:t>
              </a:r>
              <a:r>
                <a:rPr lang="en-US" sz="1200" b="1" dirty="0" smtClean="0">
                  <a:solidFill>
                    <a:schemeClr val="tx1"/>
                  </a:solidFill>
                  <a:latin typeface="Calibri" pitchFamily="34" charset="0"/>
                  <a:cs typeface="Calibri" pitchFamily="34" charset="0"/>
                </a:rPr>
                <a:t>the backup catalog.</a:t>
              </a:r>
              <a:endParaRPr lang="en-US" sz="1200" dirty="0">
                <a:solidFill>
                  <a:schemeClr val="tx1"/>
                </a:solidFill>
                <a:latin typeface="Calibri" pitchFamily="34" charset="0"/>
                <a:cs typeface="Calibri" pitchFamily="34" charset="0"/>
              </a:endParaRPr>
            </a:p>
          </p:txBody>
        </p:sp>
        <p:sp>
          <p:nvSpPr>
            <p:cNvPr id="67" name="Freeform 1954"/>
            <p:cNvSpPr>
              <a:spLocks/>
            </p:cNvSpPr>
            <p:nvPr/>
          </p:nvSpPr>
          <p:spPr bwMode="auto">
            <a:xfrm>
              <a:off x="3169" y="1144"/>
              <a:ext cx="185" cy="185"/>
            </a:xfrm>
            <a:custGeom>
              <a:avLst/>
              <a:gdLst/>
              <a:ahLst/>
              <a:cxnLst>
                <a:cxn ang="0">
                  <a:pos x="60" y="101"/>
                </a:cxn>
                <a:cxn ang="0">
                  <a:pos x="30" y="145"/>
                </a:cxn>
                <a:cxn ang="0">
                  <a:pos x="11" y="194"/>
                </a:cxn>
                <a:cxn ang="0">
                  <a:pos x="1" y="248"/>
                </a:cxn>
                <a:cxn ang="0">
                  <a:pos x="1" y="304"/>
                </a:cxn>
                <a:cxn ang="0">
                  <a:pos x="11" y="356"/>
                </a:cxn>
                <a:cxn ang="0">
                  <a:pos x="30" y="405"/>
                </a:cxn>
                <a:cxn ang="0">
                  <a:pos x="60" y="451"/>
                </a:cxn>
                <a:cxn ang="0">
                  <a:pos x="101" y="491"/>
                </a:cxn>
                <a:cxn ang="0">
                  <a:pos x="145" y="521"/>
                </a:cxn>
                <a:cxn ang="0">
                  <a:pos x="194" y="542"/>
                </a:cxn>
                <a:cxn ang="0">
                  <a:pos x="248" y="552"/>
                </a:cxn>
                <a:cxn ang="0">
                  <a:pos x="304" y="552"/>
                </a:cxn>
                <a:cxn ang="0">
                  <a:pos x="331" y="548"/>
                </a:cxn>
                <a:cxn ang="0">
                  <a:pos x="356" y="542"/>
                </a:cxn>
                <a:cxn ang="0">
                  <a:pos x="394" y="527"/>
                </a:cxn>
                <a:cxn ang="0">
                  <a:pos x="430" y="507"/>
                </a:cxn>
                <a:cxn ang="0">
                  <a:pos x="473" y="473"/>
                </a:cxn>
                <a:cxn ang="0">
                  <a:pos x="508" y="429"/>
                </a:cxn>
                <a:cxn ang="0">
                  <a:pos x="527" y="393"/>
                </a:cxn>
                <a:cxn ang="0">
                  <a:pos x="542" y="356"/>
                </a:cxn>
                <a:cxn ang="0">
                  <a:pos x="548" y="331"/>
                </a:cxn>
                <a:cxn ang="0">
                  <a:pos x="552" y="304"/>
                </a:cxn>
                <a:cxn ang="0">
                  <a:pos x="552" y="248"/>
                </a:cxn>
                <a:cxn ang="0">
                  <a:pos x="542" y="194"/>
                </a:cxn>
                <a:cxn ang="0">
                  <a:pos x="521" y="145"/>
                </a:cxn>
                <a:cxn ang="0">
                  <a:pos x="491" y="101"/>
                </a:cxn>
                <a:cxn ang="0">
                  <a:pos x="451" y="60"/>
                </a:cxn>
                <a:cxn ang="0">
                  <a:pos x="406" y="30"/>
                </a:cxn>
                <a:cxn ang="0">
                  <a:pos x="356" y="11"/>
                </a:cxn>
                <a:cxn ang="0">
                  <a:pos x="304" y="1"/>
                </a:cxn>
                <a:cxn ang="0">
                  <a:pos x="248" y="1"/>
                </a:cxn>
                <a:cxn ang="0">
                  <a:pos x="194" y="11"/>
                </a:cxn>
                <a:cxn ang="0">
                  <a:pos x="145" y="30"/>
                </a:cxn>
                <a:cxn ang="0">
                  <a:pos x="101" y="60"/>
                </a:cxn>
              </a:cxnLst>
              <a:rect l="0" t="0" r="r" b="b"/>
              <a:pathLst>
                <a:path w="554" h="554">
                  <a:moveTo>
                    <a:pt x="80" y="80"/>
                  </a:moveTo>
                  <a:lnTo>
                    <a:pt x="60" y="101"/>
                  </a:lnTo>
                  <a:lnTo>
                    <a:pt x="44" y="122"/>
                  </a:lnTo>
                  <a:lnTo>
                    <a:pt x="30" y="145"/>
                  </a:lnTo>
                  <a:lnTo>
                    <a:pt x="19" y="170"/>
                  </a:lnTo>
                  <a:lnTo>
                    <a:pt x="11" y="194"/>
                  </a:lnTo>
                  <a:lnTo>
                    <a:pt x="5" y="221"/>
                  </a:lnTo>
                  <a:lnTo>
                    <a:pt x="1" y="248"/>
                  </a:lnTo>
                  <a:lnTo>
                    <a:pt x="0" y="277"/>
                  </a:lnTo>
                  <a:lnTo>
                    <a:pt x="1" y="304"/>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4" y="552"/>
                  </a:lnTo>
                  <a:lnTo>
                    <a:pt x="317" y="549"/>
                  </a:lnTo>
                  <a:lnTo>
                    <a:pt x="331" y="548"/>
                  </a:lnTo>
                  <a:lnTo>
                    <a:pt x="343" y="545"/>
                  </a:lnTo>
                  <a:lnTo>
                    <a:pt x="356"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2" y="356"/>
                  </a:lnTo>
                  <a:lnTo>
                    <a:pt x="545" y="343"/>
                  </a:lnTo>
                  <a:lnTo>
                    <a:pt x="548" y="331"/>
                  </a:lnTo>
                  <a:lnTo>
                    <a:pt x="550" y="317"/>
                  </a:lnTo>
                  <a:lnTo>
                    <a:pt x="552" y="304"/>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lnTo>
                    <a:pt x="248" y="1"/>
                  </a:lnTo>
                  <a:lnTo>
                    <a:pt x="221" y="5"/>
                  </a:lnTo>
                  <a:lnTo>
                    <a:pt x="194" y="11"/>
                  </a:lnTo>
                  <a:lnTo>
                    <a:pt x="170" y="19"/>
                  </a:lnTo>
                  <a:lnTo>
                    <a:pt x="145" y="30"/>
                  </a:lnTo>
                  <a:lnTo>
                    <a:pt x="122" y="44"/>
                  </a:lnTo>
                  <a:lnTo>
                    <a:pt x="101" y="60"/>
                  </a:lnTo>
                  <a:lnTo>
                    <a:pt x="80"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68" name="Rectangle 1955"/>
            <p:cNvSpPr>
              <a:spLocks noChangeArrowheads="1"/>
            </p:cNvSpPr>
            <p:nvPr/>
          </p:nvSpPr>
          <p:spPr bwMode="auto">
            <a:xfrm>
              <a:off x="3234" y="1184"/>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2</a:t>
              </a:r>
              <a:endParaRPr lang="en-US" sz="1200">
                <a:solidFill>
                  <a:schemeClr val="tx1"/>
                </a:solidFill>
                <a:latin typeface="Calibri" pitchFamily="34" charset="0"/>
                <a:cs typeface="Calibri" pitchFamily="34" charset="0"/>
              </a:endParaRPr>
            </a:p>
          </p:txBody>
        </p:sp>
      </p:grpSp>
      <p:grpSp>
        <p:nvGrpSpPr>
          <p:cNvPr id="69" name="Group 1983"/>
          <p:cNvGrpSpPr>
            <a:grpSpLocks/>
          </p:cNvGrpSpPr>
          <p:nvPr/>
        </p:nvGrpSpPr>
        <p:grpSpPr bwMode="auto">
          <a:xfrm>
            <a:off x="5103809" y="2672438"/>
            <a:ext cx="3154363" cy="411163"/>
            <a:chOff x="3167" y="1824"/>
            <a:chExt cx="1987" cy="259"/>
          </a:xfrm>
        </p:grpSpPr>
        <p:sp>
          <p:nvSpPr>
            <p:cNvPr id="70" name="Rectangle 1944"/>
            <p:cNvSpPr>
              <a:spLocks noChangeArrowheads="1"/>
            </p:cNvSpPr>
            <p:nvPr/>
          </p:nvSpPr>
          <p:spPr bwMode="auto">
            <a:xfrm>
              <a:off x="3417" y="1855"/>
              <a:ext cx="1658"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Backup server instructs </a:t>
              </a:r>
              <a:r>
                <a:rPr lang="en-US" sz="1200" b="1" dirty="0" smtClean="0">
                  <a:solidFill>
                    <a:schemeClr val="tx1"/>
                  </a:solidFill>
                  <a:latin typeface="Calibri" pitchFamily="34" charset="0"/>
                  <a:cs typeface="Calibri" pitchFamily="34" charset="0"/>
                </a:rPr>
                <a:t>backup </a:t>
              </a:r>
              <a:r>
                <a:rPr lang="en-US" sz="1200" b="1" dirty="0">
                  <a:solidFill>
                    <a:schemeClr val="tx1"/>
                  </a:solidFill>
                  <a:latin typeface="Calibri" pitchFamily="34" charset="0"/>
                  <a:cs typeface="Calibri" pitchFamily="34" charset="0"/>
                </a:rPr>
                <a:t>clients to </a:t>
              </a:r>
              <a:endParaRPr lang="en-US" sz="1200" dirty="0">
                <a:solidFill>
                  <a:schemeClr val="tx1"/>
                </a:solidFill>
                <a:latin typeface="Calibri" pitchFamily="34" charset="0"/>
                <a:cs typeface="Calibri" pitchFamily="34" charset="0"/>
              </a:endParaRPr>
            </a:p>
          </p:txBody>
        </p:sp>
        <p:sp>
          <p:nvSpPr>
            <p:cNvPr id="71" name="Rectangle 1945"/>
            <p:cNvSpPr>
              <a:spLocks noChangeArrowheads="1"/>
            </p:cNvSpPr>
            <p:nvPr/>
          </p:nvSpPr>
          <p:spPr bwMode="auto">
            <a:xfrm>
              <a:off x="3417" y="1967"/>
              <a:ext cx="1737"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smtClean="0">
                  <a:solidFill>
                    <a:schemeClr val="tx1"/>
                  </a:solidFill>
                  <a:latin typeface="Calibri" pitchFamily="34" charset="0"/>
                  <a:cs typeface="Calibri" pitchFamily="34" charset="0"/>
                </a:rPr>
                <a:t>send data </a:t>
              </a:r>
              <a:r>
                <a:rPr lang="en-US" sz="1200" b="1" dirty="0">
                  <a:solidFill>
                    <a:schemeClr val="tx1"/>
                  </a:solidFill>
                  <a:latin typeface="Calibri" pitchFamily="34" charset="0"/>
                  <a:cs typeface="Calibri" pitchFamily="34" charset="0"/>
                </a:rPr>
                <a:t>to be backed up to storage </a:t>
              </a:r>
              <a:r>
                <a:rPr lang="en-US" sz="1200" b="1" dirty="0" smtClean="0">
                  <a:solidFill>
                    <a:schemeClr val="tx1"/>
                  </a:solidFill>
                  <a:latin typeface="Calibri" pitchFamily="34" charset="0"/>
                  <a:cs typeface="Calibri" pitchFamily="34" charset="0"/>
                </a:rPr>
                <a:t>node.</a:t>
              </a:r>
              <a:endParaRPr lang="en-US" sz="1200" dirty="0">
                <a:solidFill>
                  <a:schemeClr val="tx1"/>
                </a:solidFill>
                <a:latin typeface="Calibri" pitchFamily="34" charset="0"/>
                <a:cs typeface="Calibri" pitchFamily="34" charset="0"/>
              </a:endParaRPr>
            </a:p>
          </p:txBody>
        </p:sp>
        <p:sp>
          <p:nvSpPr>
            <p:cNvPr id="72" name="Freeform 1956"/>
            <p:cNvSpPr>
              <a:spLocks/>
            </p:cNvSpPr>
            <p:nvPr/>
          </p:nvSpPr>
          <p:spPr bwMode="auto">
            <a:xfrm>
              <a:off x="3167" y="1824"/>
              <a:ext cx="184" cy="185"/>
            </a:xfrm>
            <a:custGeom>
              <a:avLst/>
              <a:gdLst/>
              <a:ahLst/>
              <a:cxnLst>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4" y="542"/>
                </a:cxn>
                <a:cxn ang="0">
                  <a:pos x="248" y="552"/>
                </a:cxn>
                <a:cxn ang="0">
                  <a:pos x="303" y="552"/>
                </a:cxn>
                <a:cxn ang="0">
                  <a:pos x="331" y="548"/>
                </a:cxn>
                <a:cxn ang="0">
                  <a:pos x="356" y="542"/>
                </a:cxn>
                <a:cxn ang="0">
                  <a:pos x="393" y="527"/>
                </a:cxn>
                <a:cxn ang="0">
                  <a:pos x="429" y="507"/>
                </a:cxn>
                <a:cxn ang="0">
                  <a:pos x="473" y="473"/>
                </a:cxn>
                <a:cxn ang="0">
                  <a:pos x="507" y="429"/>
                </a:cxn>
                <a:cxn ang="0">
                  <a:pos x="527" y="393"/>
                </a:cxn>
                <a:cxn ang="0">
                  <a:pos x="542" y="356"/>
                </a:cxn>
                <a:cxn ang="0">
                  <a:pos x="548" y="331"/>
                </a:cxn>
                <a:cxn ang="0">
                  <a:pos x="552" y="303"/>
                </a:cxn>
                <a:cxn ang="0">
                  <a:pos x="552" y="248"/>
                </a:cxn>
                <a:cxn ang="0">
                  <a:pos x="542" y="194"/>
                </a:cxn>
                <a:cxn ang="0">
                  <a:pos x="521" y="145"/>
                </a:cxn>
                <a:cxn ang="0">
                  <a:pos x="491" y="101"/>
                </a:cxn>
                <a:cxn ang="0">
                  <a:pos x="451" y="60"/>
                </a:cxn>
                <a:cxn ang="0">
                  <a:pos x="405" y="30"/>
                </a:cxn>
                <a:cxn ang="0">
                  <a:pos x="356" y="11"/>
                </a:cxn>
                <a:cxn ang="0">
                  <a:pos x="303" y="1"/>
                </a:cxn>
                <a:cxn ang="0">
                  <a:pos x="248" y="1"/>
                </a:cxn>
                <a:cxn ang="0">
                  <a:pos x="194" y="11"/>
                </a:cxn>
                <a:cxn ang="0">
                  <a:pos x="145" y="30"/>
                </a:cxn>
                <a:cxn ang="0">
                  <a:pos x="101" y="60"/>
                </a:cxn>
              </a:cxnLst>
              <a:rect l="0" t="0" r="r" b="b"/>
              <a:pathLst>
                <a:path w="554" h="554">
                  <a:moveTo>
                    <a:pt x="80" y="80"/>
                  </a:moveTo>
                  <a:lnTo>
                    <a:pt x="60" y="101"/>
                  </a:lnTo>
                  <a:lnTo>
                    <a:pt x="44"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3" y="552"/>
                  </a:lnTo>
                  <a:lnTo>
                    <a:pt x="317" y="549"/>
                  </a:lnTo>
                  <a:lnTo>
                    <a:pt x="331" y="548"/>
                  </a:lnTo>
                  <a:lnTo>
                    <a:pt x="343" y="545"/>
                  </a:lnTo>
                  <a:lnTo>
                    <a:pt x="356" y="542"/>
                  </a:lnTo>
                  <a:lnTo>
                    <a:pt x="383" y="534"/>
                  </a:lnTo>
                  <a:lnTo>
                    <a:pt x="393" y="527"/>
                  </a:lnTo>
                  <a:lnTo>
                    <a:pt x="405" y="521"/>
                  </a:lnTo>
                  <a:lnTo>
                    <a:pt x="429" y="507"/>
                  </a:lnTo>
                  <a:lnTo>
                    <a:pt x="451" y="491"/>
                  </a:lnTo>
                  <a:lnTo>
                    <a:pt x="473" y="473"/>
                  </a:lnTo>
                  <a:lnTo>
                    <a:pt x="491" y="451"/>
                  </a:lnTo>
                  <a:lnTo>
                    <a:pt x="507" y="429"/>
                  </a:lnTo>
                  <a:lnTo>
                    <a:pt x="521" y="405"/>
                  </a:lnTo>
                  <a:lnTo>
                    <a:pt x="527" y="393"/>
                  </a:lnTo>
                  <a:lnTo>
                    <a:pt x="534" y="383"/>
                  </a:lnTo>
                  <a:lnTo>
                    <a:pt x="542" y="356"/>
                  </a:lnTo>
                  <a:lnTo>
                    <a:pt x="545" y="343"/>
                  </a:lnTo>
                  <a:lnTo>
                    <a:pt x="548" y="331"/>
                  </a:lnTo>
                  <a:lnTo>
                    <a:pt x="549" y="317"/>
                  </a:lnTo>
                  <a:lnTo>
                    <a:pt x="552" y="303"/>
                  </a:lnTo>
                  <a:lnTo>
                    <a:pt x="554" y="277"/>
                  </a:lnTo>
                  <a:lnTo>
                    <a:pt x="552" y="248"/>
                  </a:lnTo>
                  <a:lnTo>
                    <a:pt x="548" y="221"/>
                  </a:lnTo>
                  <a:lnTo>
                    <a:pt x="542" y="194"/>
                  </a:lnTo>
                  <a:lnTo>
                    <a:pt x="534" y="170"/>
                  </a:lnTo>
                  <a:lnTo>
                    <a:pt x="521" y="145"/>
                  </a:lnTo>
                  <a:lnTo>
                    <a:pt x="507" y="122"/>
                  </a:lnTo>
                  <a:lnTo>
                    <a:pt x="491" y="101"/>
                  </a:lnTo>
                  <a:lnTo>
                    <a:pt x="473" y="80"/>
                  </a:lnTo>
                  <a:lnTo>
                    <a:pt x="451" y="60"/>
                  </a:lnTo>
                  <a:lnTo>
                    <a:pt x="429" y="44"/>
                  </a:lnTo>
                  <a:lnTo>
                    <a:pt x="405" y="30"/>
                  </a:lnTo>
                  <a:lnTo>
                    <a:pt x="383" y="19"/>
                  </a:lnTo>
                  <a:lnTo>
                    <a:pt x="356" y="11"/>
                  </a:lnTo>
                  <a:lnTo>
                    <a:pt x="331" y="5"/>
                  </a:lnTo>
                  <a:lnTo>
                    <a:pt x="303" y="1"/>
                  </a:lnTo>
                  <a:lnTo>
                    <a:pt x="277" y="0"/>
                  </a:lnTo>
                  <a:lnTo>
                    <a:pt x="248" y="1"/>
                  </a:lnTo>
                  <a:lnTo>
                    <a:pt x="221" y="5"/>
                  </a:lnTo>
                  <a:lnTo>
                    <a:pt x="194" y="11"/>
                  </a:lnTo>
                  <a:lnTo>
                    <a:pt x="170" y="19"/>
                  </a:lnTo>
                  <a:lnTo>
                    <a:pt x="145" y="30"/>
                  </a:lnTo>
                  <a:lnTo>
                    <a:pt x="122" y="44"/>
                  </a:lnTo>
                  <a:lnTo>
                    <a:pt x="101" y="60"/>
                  </a:lnTo>
                  <a:lnTo>
                    <a:pt x="80"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73" name="Rectangle 1957"/>
            <p:cNvSpPr>
              <a:spLocks noChangeArrowheads="1"/>
            </p:cNvSpPr>
            <p:nvPr/>
          </p:nvSpPr>
          <p:spPr bwMode="auto">
            <a:xfrm>
              <a:off x="3203" y="1864"/>
              <a:ext cx="102"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3b</a:t>
              </a:r>
              <a:endParaRPr lang="en-US" sz="1200">
                <a:solidFill>
                  <a:schemeClr val="tx1"/>
                </a:solidFill>
                <a:latin typeface="Calibri" pitchFamily="34" charset="0"/>
                <a:cs typeface="Calibri" pitchFamily="34" charset="0"/>
              </a:endParaRPr>
            </a:p>
          </p:txBody>
        </p:sp>
      </p:grpSp>
      <p:grpSp>
        <p:nvGrpSpPr>
          <p:cNvPr id="74" name="Group 1984"/>
          <p:cNvGrpSpPr>
            <a:grpSpLocks/>
          </p:cNvGrpSpPr>
          <p:nvPr/>
        </p:nvGrpSpPr>
        <p:grpSpPr bwMode="auto">
          <a:xfrm>
            <a:off x="5094274" y="3297914"/>
            <a:ext cx="3505195" cy="419101"/>
            <a:chOff x="3161" y="2176"/>
            <a:chExt cx="2208" cy="264"/>
          </a:xfrm>
        </p:grpSpPr>
        <p:sp>
          <p:nvSpPr>
            <p:cNvPr id="75" name="Rectangle 1946"/>
            <p:cNvSpPr>
              <a:spLocks noChangeArrowheads="1"/>
            </p:cNvSpPr>
            <p:nvPr/>
          </p:nvSpPr>
          <p:spPr bwMode="auto">
            <a:xfrm>
              <a:off x="3417" y="2207"/>
              <a:ext cx="1952" cy="233"/>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Backup clients send data to storage </a:t>
              </a:r>
              <a:r>
                <a:rPr lang="en-US" sz="1200" b="1" dirty="0" smtClean="0">
                  <a:solidFill>
                    <a:schemeClr val="tx1"/>
                  </a:solidFill>
                  <a:latin typeface="Calibri" pitchFamily="34" charset="0"/>
                  <a:cs typeface="Calibri" pitchFamily="34" charset="0"/>
                </a:rPr>
                <a:t>node and </a:t>
              </a:r>
            </a:p>
            <a:p>
              <a:pPr algn="l">
                <a:spcBef>
                  <a:spcPct val="0"/>
                </a:spcBef>
                <a:buClrTx/>
                <a:buFontTx/>
                <a:buNone/>
              </a:pPr>
              <a:r>
                <a:rPr lang="en-US" sz="1200" b="1" dirty="0" smtClean="0">
                  <a:solidFill>
                    <a:schemeClr val="tx1"/>
                  </a:solidFill>
                  <a:latin typeface="Calibri" pitchFamily="34" charset="0"/>
                  <a:cs typeface="Calibri" pitchFamily="34" charset="0"/>
                </a:rPr>
                <a:t>update the backup catalog on the backup server.</a:t>
              </a:r>
              <a:endParaRPr lang="en-US" sz="1200" dirty="0">
                <a:solidFill>
                  <a:schemeClr val="tx1"/>
                </a:solidFill>
                <a:latin typeface="Calibri" pitchFamily="34" charset="0"/>
                <a:cs typeface="Calibri" pitchFamily="34" charset="0"/>
              </a:endParaRPr>
            </a:p>
          </p:txBody>
        </p:sp>
        <p:sp>
          <p:nvSpPr>
            <p:cNvPr id="76" name="Freeform 1958"/>
            <p:cNvSpPr>
              <a:spLocks/>
            </p:cNvSpPr>
            <p:nvPr/>
          </p:nvSpPr>
          <p:spPr bwMode="auto">
            <a:xfrm>
              <a:off x="3161" y="2176"/>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5" y="542"/>
                </a:cxn>
                <a:cxn ang="0">
                  <a:pos x="249" y="552"/>
                </a:cxn>
                <a:cxn ang="0">
                  <a:pos x="304" y="552"/>
                </a:cxn>
                <a:cxn ang="0">
                  <a:pos x="331"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0"/>
                </a:cxn>
                <a:cxn ang="0">
                  <a:pos x="451" y="60"/>
                </a:cxn>
                <a:cxn ang="0">
                  <a:pos x="406" y="30"/>
                </a:cxn>
                <a:cxn ang="0">
                  <a:pos x="357" y="10"/>
                </a:cxn>
                <a:cxn ang="0">
                  <a:pos x="304" y="1"/>
                </a:cxn>
                <a:cxn ang="0">
                  <a:pos x="249" y="1"/>
                </a:cxn>
                <a:cxn ang="0">
                  <a:pos x="195" y="10"/>
                </a:cxn>
                <a:cxn ang="0">
                  <a:pos x="145" y="30"/>
                </a:cxn>
                <a:cxn ang="0">
                  <a:pos x="101" y="60"/>
                </a:cxn>
              </a:cxnLst>
              <a:rect l="0" t="0" r="r" b="b"/>
              <a:pathLst>
                <a:path w="555" h="554">
                  <a:moveTo>
                    <a:pt x="81" y="80"/>
                  </a:moveTo>
                  <a:lnTo>
                    <a:pt x="60" y="100"/>
                  </a:lnTo>
                  <a:lnTo>
                    <a:pt x="45"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4"/>
                  </a:lnTo>
                  <a:lnTo>
                    <a:pt x="195" y="542"/>
                  </a:lnTo>
                  <a:lnTo>
                    <a:pt x="221" y="548"/>
                  </a:lnTo>
                  <a:lnTo>
                    <a:pt x="249" y="552"/>
                  </a:lnTo>
                  <a:lnTo>
                    <a:pt x="277" y="554"/>
                  </a:lnTo>
                  <a:lnTo>
                    <a:pt x="304" y="552"/>
                  </a:lnTo>
                  <a:lnTo>
                    <a:pt x="317" y="549"/>
                  </a:lnTo>
                  <a:lnTo>
                    <a:pt x="331" y="548"/>
                  </a:lnTo>
                  <a:lnTo>
                    <a:pt x="343" y="544"/>
                  </a:lnTo>
                  <a:lnTo>
                    <a:pt x="357"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77" name="Rectangle 1959"/>
            <p:cNvSpPr>
              <a:spLocks noChangeArrowheads="1"/>
            </p:cNvSpPr>
            <p:nvPr/>
          </p:nvSpPr>
          <p:spPr bwMode="auto">
            <a:xfrm>
              <a:off x="3226" y="2215"/>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4</a:t>
              </a:r>
              <a:endParaRPr lang="en-US" sz="1200">
                <a:solidFill>
                  <a:schemeClr val="tx1"/>
                </a:solidFill>
                <a:latin typeface="Calibri" pitchFamily="34" charset="0"/>
                <a:cs typeface="Calibri" pitchFamily="34" charset="0"/>
              </a:endParaRPr>
            </a:p>
          </p:txBody>
        </p:sp>
      </p:grpSp>
      <p:grpSp>
        <p:nvGrpSpPr>
          <p:cNvPr id="78" name="Group 1985"/>
          <p:cNvGrpSpPr>
            <a:grpSpLocks/>
          </p:cNvGrpSpPr>
          <p:nvPr/>
        </p:nvGrpSpPr>
        <p:grpSpPr bwMode="auto">
          <a:xfrm>
            <a:off x="5094283" y="3793212"/>
            <a:ext cx="3125787" cy="293688"/>
            <a:chOff x="3161" y="2488"/>
            <a:chExt cx="1969" cy="185"/>
          </a:xfrm>
        </p:grpSpPr>
        <p:sp>
          <p:nvSpPr>
            <p:cNvPr id="79" name="Rectangle 1947"/>
            <p:cNvSpPr>
              <a:spLocks noChangeArrowheads="1"/>
            </p:cNvSpPr>
            <p:nvPr/>
          </p:nvSpPr>
          <p:spPr bwMode="auto">
            <a:xfrm>
              <a:off x="3417" y="2519"/>
              <a:ext cx="1713"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Storage node sends data to backup </a:t>
              </a:r>
              <a:r>
                <a:rPr lang="en-US" sz="1200" b="1" dirty="0" smtClean="0">
                  <a:solidFill>
                    <a:schemeClr val="tx1"/>
                  </a:solidFill>
                  <a:latin typeface="Calibri" pitchFamily="34" charset="0"/>
                  <a:cs typeface="Calibri" pitchFamily="34" charset="0"/>
                </a:rPr>
                <a:t>device.</a:t>
              </a:r>
              <a:endParaRPr lang="en-US" sz="1200" dirty="0">
                <a:solidFill>
                  <a:schemeClr val="tx1"/>
                </a:solidFill>
                <a:latin typeface="Calibri" pitchFamily="34" charset="0"/>
                <a:cs typeface="Calibri" pitchFamily="34" charset="0"/>
              </a:endParaRPr>
            </a:p>
          </p:txBody>
        </p:sp>
        <p:sp>
          <p:nvSpPr>
            <p:cNvPr id="80" name="Freeform 1960"/>
            <p:cNvSpPr>
              <a:spLocks/>
            </p:cNvSpPr>
            <p:nvPr/>
          </p:nvSpPr>
          <p:spPr bwMode="auto">
            <a:xfrm>
              <a:off x="3161" y="2488"/>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5" y="542"/>
                </a:cxn>
                <a:cxn ang="0">
                  <a:pos x="249" y="552"/>
                </a:cxn>
                <a:cxn ang="0">
                  <a:pos x="304" y="552"/>
                </a:cxn>
                <a:cxn ang="0">
                  <a:pos x="331" y="548"/>
                </a:cxn>
                <a:cxn ang="0">
                  <a:pos x="357" y="542"/>
                </a:cxn>
                <a:cxn ang="0">
                  <a:pos x="394" y="526"/>
                </a:cxn>
                <a:cxn ang="0">
                  <a:pos x="430" y="507"/>
                </a:cxn>
                <a:cxn ang="0">
                  <a:pos x="473" y="472"/>
                </a:cxn>
                <a:cxn ang="0">
                  <a:pos x="508" y="429"/>
                </a:cxn>
                <a:cxn ang="0">
                  <a:pos x="527" y="393"/>
                </a:cxn>
                <a:cxn ang="0">
                  <a:pos x="543" y="356"/>
                </a:cxn>
                <a:cxn ang="0">
                  <a:pos x="549" y="331"/>
                </a:cxn>
                <a:cxn ang="0">
                  <a:pos x="552" y="303"/>
                </a:cxn>
                <a:cxn ang="0">
                  <a:pos x="552" y="248"/>
                </a:cxn>
                <a:cxn ang="0">
                  <a:pos x="543" y="194"/>
                </a:cxn>
                <a:cxn ang="0">
                  <a:pos x="521" y="145"/>
                </a:cxn>
                <a:cxn ang="0">
                  <a:pos x="491" y="100"/>
                </a:cxn>
                <a:cxn ang="0">
                  <a:pos x="451" y="60"/>
                </a:cxn>
                <a:cxn ang="0">
                  <a:pos x="406" y="30"/>
                </a:cxn>
                <a:cxn ang="0">
                  <a:pos x="357" y="10"/>
                </a:cxn>
                <a:cxn ang="0">
                  <a:pos x="304" y="1"/>
                </a:cxn>
                <a:cxn ang="0">
                  <a:pos x="249" y="1"/>
                </a:cxn>
                <a:cxn ang="0">
                  <a:pos x="195" y="10"/>
                </a:cxn>
                <a:cxn ang="0">
                  <a:pos x="145" y="30"/>
                </a:cxn>
                <a:cxn ang="0">
                  <a:pos x="101" y="60"/>
                </a:cxn>
              </a:cxnLst>
              <a:rect l="0" t="0" r="r" b="b"/>
              <a:pathLst>
                <a:path w="555" h="554">
                  <a:moveTo>
                    <a:pt x="81" y="80"/>
                  </a:moveTo>
                  <a:lnTo>
                    <a:pt x="60" y="100"/>
                  </a:lnTo>
                  <a:lnTo>
                    <a:pt x="45"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5" y="429"/>
                  </a:lnTo>
                  <a:lnTo>
                    <a:pt x="60" y="451"/>
                  </a:lnTo>
                  <a:lnTo>
                    <a:pt x="81" y="472"/>
                  </a:lnTo>
                  <a:lnTo>
                    <a:pt x="101" y="490"/>
                  </a:lnTo>
                  <a:lnTo>
                    <a:pt x="123" y="507"/>
                  </a:lnTo>
                  <a:lnTo>
                    <a:pt x="145" y="520"/>
                  </a:lnTo>
                  <a:lnTo>
                    <a:pt x="171" y="534"/>
                  </a:lnTo>
                  <a:lnTo>
                    <a:pt x="195" y="542"/>
                  </a:lnTo>
                  <a:lnTo>
                    <a:pt x="221" y="548"/>
                  </a:lnTo>
                  <a:lnTo>
                    <a:pt x="249" y="552"/>
                  </a:lnTo>
                  <a:lnTo>
                    <a:pt x="277" y="554"/>
                  </a:lnTo>
                  <a:lnTo>
                    <a:pt x="304" y="552"/>
                  </a:lnTo>
                  <a:lnTo>
                    <a:pt x="317" y="549"/>
                  </a:lnTo>
                  <a:lnTo>
                    <a:pt x="331" y="548"/>
                  </a:lnTo>
                  <a:lnTo>
                    <a:pt x="343" y="544"/>
                  </a:lnTo>
                  <a:lnTo>
                    <a:pt x="357"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3" y="356"/>
                  </a:lnTo>
                  <a:lnTo>
                    <a:pt x="545" y="343"/>
                  </a:lnTo>
                  <a:lnTo>
                    <a:pt x="549" y="331"/>
                  </a:lnTo>
                  <a:lnTo>
                    <a:pt x="550" y="316"/>
                  </a:lnTo>
                  <a:lnTo>
                    <a:pt x="552" y="303"/>
                  </a:lnTo>
                  <a:lnTo>
                    <a:pt x="555" y="277"/>
                  </a:lnTo>
                  <a:lnTo>
                    <a:pt x="552" y="248"/>
                  </a:lnTo>
                  <a:lnTo>
                    <a:pt x="549" y="220"/>
                  </a:lnTo>
                  <a:lnTo>
                    <a:pt x="543" y="194"/>
                  </a:lnTo>
                  <a:lnTo>
                    <a:pt x="534" y="170"/>
                  </a:lnTo>
                  <a:lnTo>
                    <a:pt x="521" y="145"/>
                  </a:lnTo>
                  <a:lnTo>
                    <a:pt x="508" y="122"/>
                  </a:lnTo>
                  <a:lnTo>
                    <a:pt x="491" y="100"/>
                  </a:lnTo>
                  <a:lnTo>
                    <a:pt x="473" y="80"/>
                  </a:lnTo>
                  <a:lnTo>
                    <a:pt x="451" y="60"/>
                  </a:lnTo>
                  <a:lnTo>
                    <a:pt x="430" y="44"/>
                  </a:lnTo>
                  <a:lnTo>
                    <a:pt x="406" y="30"/>
                  </a:lnTo>
                  <a:lnTo>
                    <a:pt x="383" y="19"/>
                  </a:lnTo>
                  <a:lnTo>
                    <a:pt x="357" y="10"/>
                  </a:lnTo>
                  <a:lnTo>
                    <a:pt x="331" y="4"/>
                  </a:lnTo>
                  <a:lnTo>
                    <a:pt x="304" y="1"/>
                  </a:lnTo>
                  <a:lnTo>
                    <a:pt x="277" y="0"/>
                  </a:lnTo>
                  <a:lnTo>
                    <a:pt x="249" y="1"/>
                  </a:lnTo>
                  <a:lnTo>
                    <a:pt x="221" y="4"/>
                  </a:lnTo>
                  <a:lnTo>
                    <a:pt x="195" y="10"/>
                  </a:lnTo>
                  <a:lnTo>
                    <a:pt x="171" y="19"/>
                  </a:lnTo>
                  <a:lnTo>
                    <a:pt x="145" y="30"/>
                  </a:lnTo>
                  <a:lnTo>
                    <a:pt x="123" y="44"/>
                  </a:lnTo>
                  <a:lnTo>
                    <a:pt x="101" y="60"/>
                  </a:lnTo>
                  <a:lnTo>
                    <a:pt x="81"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81" name="Rectangle 1961"/>
            <p:cNvSpPr>
              <a:spLocks noChangeArrowheads="1"/>
            </p:cNvSpPr>
            <p:nvPr/>
          </p:nvSpPr>
          <p:spPr bwMode="auto">
            <a:xfrm>
              <a:off x="3226" y="2527"/>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5</a:t>
              </a:r>
              <a:endParaRPr lang="en-US" sz="1200">
                <a:solidFill>
                  <a:schemeClr val="tx1"/>
                </a:solidFill>
                <a:latin typeface="Calibri" pitchFamily="34" charset="0"/>
                <a:cs typeface="Calibri" pitchFamily="34" charset="0"/>
              </a:endParaRPr>
            </a:p>
          </p:txBody>
        </p:sp>
      </p:grpSp>
      <p:grpSp>
        <p:nvGrpSpPr>
          <p:cNvPr id="82" name="Group 1986"/>
          <p:cNvGrpSpPr>
            <a:grpSpLocks/>
          </p:cNvGrpSpPr>
          <p:nvPr/>
        </p:nvGrpSpPr>
        <p:grpSpPr bwMode="auto">
          <a:xfrm>
            <a:off x="5106986" y="4301216"/>
            <a:ext cx="4113214" cy="569913"/>
            <a:chOff x="3169" y="2808"/>
            <a:chExt cx="2591" cy="359"/>
          </a:xfrm>
        </p:grpSpPr>
        <p:sp>
          <p:nvSpPr>
            <p:cNvPr id="83" name="Rectangle 1948"/>
            <p:cNvSpPr>
              <a:spLocks noChangeArrowheads="1"/>
            </p:cNvSpPr>
            <p:nvPr/>
          </p:nvSpPr>
          <p:spPr bwMode="auto">
            <a:xfrm>
              <a:off x="3417" y="2818"/>
              <a:ext cx="2343" cy="349"/>
            </a:xfrm>
            <a:prstGeom prst="rect">
              <a:avLst/>
            </a:prstGeom>
            <a:noFill/>
            <a:ln w="9525">
              <a:noFill/>
              <a:miter lim="800000"/>
              <a:headEnd/>
              <a:tailEnd/>
            </a:ln>
          </p:spPr>
          <p:txBody>
            <a:bodyPr wrap="squar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Storage node sends </a:t>
              </a:r>
              <a:r>
                <a:rPr lang="en-US" sz="1200" b="1" dirty="0" smtClean="0">
                  <a:solidFill>
                    <a:schemeClr val="tx1"/>
                  </a:solidFill>
                  <a:latin typeface="Calibri" pitchFamily="34" charset="0"/>
                  <a:cs typeface="Calibri" pitchFamily="34" charset="0"/>
                </a:rPr>
                <a:t>metadata and media  information </a:t>
              </a:r>
              <a:r>
                <a:rPr lang="en-US" sz="1200" b="1" dirty="0">
                  <a:solidFill>
                    <a:schemeClr val="tx1"/>
                  </a:solidFill>
                  <a:latin typeface="Calibri" pitchFamily="34" charset="0"/>
                  <a:cs typeface="Calibri" pitchFamily="34" charset="0"/>
                </a:rPr>
                <a:t>to </a:t>
              </a:r>
              <a:r>
                <a:rPr lang="en-US" sz="1200" b="1" dirty="0" smtClean="0">
                  <a:solidFill>
                    <a:schemeClr val="tx1"/>
                  </a:solidFill>
                  <a:latin typeface="Calibri" pitchFamily="34" charset="0"/>
                  <a:cs typeface="Calibri" pitchFamily="34" charset="0"/>
                </a:rPr>
                <a:t>backup server.</a:t>
              </a:r>
              <a:endParaRPr lang="en-US" sz="1200" b="1" dirty="0">
                <a:solidFill>
                  <a:schemeClr val="tx1"/>
                </a:solidFill>
                <a:latin typeface="Calibri" pitchFamily="34" charset="0"/>
                <a:cs typeface="Calibri" pitchFamily="34" charset="0"/>
              </a:endParaRPr>
            </a:p>
            <a:p>
              <a:pPr algn="l">
                <a:spcBef>
                  <a:spcPct val="0"/>
                </a:spcBef>
                <a:buClrTx/>
                <a:buFontTx/>
                <a:buNone/>
              </a:pPr>
              <a:endParaRPr lang="en-US" sz="1200" b="1" dirty="0">
                <a:solidFill>
                  <a:schemeClr val="tx1"/>
                </a:solidFill>
                <a:latin typeface="Calibri" pitchFamily="34" charset="0"/>
                <a:cs typeface="Calibri" pitchFamily="34" charset="0"/>
              </a:endParaRPr>
            </a:p>
          </p:txBody>
        </p:sp>
        <p:sp>
          <p:nvSpPr>
            <p:cNvPr id="84" name="Rectangle 1949"/>
            <p:cNvSpPr>
              <a:spLocks noChangeArrowheads="1"/>
            </p:cNvSpPr>
            <p:nvPr/>
          </p:nvSpPr>
          <p:spPr bwMode="auto">
            <a:xfrm>
              <a:off x="3417" y="2943"/>
              <a:ext cx="0" cy="116"/>
            </a:xfrm>
            <a:prstGeom prst="rect">
              <a:avLst/>
            </a:prstGeom>
            <a:noFill/>
            <a:ln w="9525">
              <a:noFill/>
              <a:miter lim="800000"/>
              <a:headEnd/>
              <a:tailEnd/>
            </a:ln>
          </p:spPr>
          <p:txBody>
            <a:bodyPr wrap="none" lIns="0" tIns="0" rIns="0" bIns="0">
              <a:spAutoFit/>
            </a:bodyPr>
            <a:lstStyle/>
            <a:p>
              <a:pPr algn="l">
                <a:spcBef>
                  <a:spcPct val="0"/>
                </a:spcBef>
                <a:buClrTx/>
                <a:buFontTx/>
                <a:buNone/>
              </a:pPr>
              <a:endParaRPr lang="en-US" sz="1200">
                <a:solidFill>
                  <a:schemeClr val="tx1"/>
                </a:solidFill>
                <a:latin typeface="Calibri" pitchFamily="34" charset="0"/>
                <a:cs typeface="Calibri" pitchFamily="34" charset="0"/>
              </a:endParaRPr>
            </a:p>
          </p:txBody>
        </p:sp>
        <p:sp>
          <p:nvSpPr>
            <p:cNvPr id="85" name="Freeform 1962"/>
            <p:cNvSpPr>
              <a:spLocks/>
            </p:cNvSpPr>
            <p:nvPr/>
          </p:nvSpPr>
          <p:spPr bwMode="auto">
            <a:xfrm>
              <a:off x="3169" y="2808"/>
              <a:ext cx="185" cy="185"/>
            </a:xfrm>
            <a:custGeom>
              <a:avLst/>
              <a:gdLst/>
              <a:ahLst/>
              <a:cxnLst>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 ang="0">
                  <a:pos x="451" y="60"/>
                </a:cxn>
                <a:cxn ang="0">
                  <a:pos x="406" y="30"/>
                </a:cxn>
                <a:cxn ang="0">
                  <a:pos x="356" y="10"/>
                </a:cxn>
                <a:cxn ang="0">
                  <a:pos x="304" y="1"/>
                </a:cxn>
                <a:cxn ang="0">
                  <a:pos x="248" y="1"/>
                </a:cxn>
                <a:cxn ang="0">
                  <a:pos x="194" y="10"/>
                </a:cxn>
                <a:cxn ang="0">
                  <a:pos x="145" y="30"/>
                </a:cxn>
                <a:cxn ang="0">
                  <a:pos x="101" y="60"/>
                </a:cxn>
                <a:cxn ang="0">
                  <a:pos x="60" y="100"/>
                </a:cxn>
                <a:cxn ang="0">
                  <a:pos x="30" y="145"/>
                </a:cxn>
                <a:cxn ang="0">
                  <a:pos x="11" y="194"/>
                </a:cxn>
                <a:cxn ang="0">
                  <a:pos x="1" y="248"/>
                </a:cxn>
                <a:cxn ang="0">
                  <a:pos x="1" y="303"/>
                </a:cxn>
                <a:cxn ang="0">
                  <a:pos x="11" y="356"/>
                </a:cxn>
                <a:cxn ang="0">
                  <a:pos x="30" y="405"/>
                </a:cxn>
                <a:cxn ang="0">
                  <a:pos x="60" y="451"/>
                </a:cxn>
              </a:cxnLst>
              <a:rect l="0" t="0" r="r" b="b"/>
              <a:pathLst>
                <a:path w="554" h="554">
                  <a:moveTo>
                    <a:pt x="80" y="472"/>
                  </a:move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86" name="Rectangle 1963"/>
            <p:cNvSpPr>
              <a:spLocks noChangeArrowheads="1"/>
            </p:cNvSpPr>
            <p:nvPr/>
          </p:nvSpPr>
          <p:spPr bwMode="auto">
            <a:xfrm>
              <a:off x="3234" y="2847"/>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6</a:t>
              </a:r>
              <a:endParaRPr lang="en-US" sz="1200">
                <a:solidFill>
                  <a:schemeClr val="tx1"/>
                </a:solidFill>
                <a:latin typeface="Calibri" pitchFamily="34" charset="0"/>
                <a:cs typeface="Calibri" pitchFamily="34" charset="0"/>
              </a:endParaRPr>
            </a:p>
          </p:txBody>
        </p:sp>
      </p:grpSp>
      <p:grpSp>
        <p:nvGrpSpPr>
          <p:cNvPr id="87" name="Group 1987"/>
          <p:cNvGrpSpPr>
            <a:grpSpLocks/>
          </p:cNvGrpSpPr>
          <p:nvPr/>
        </p:nvGrpSpPr>
        <p:grpSpPr bwMode="auto">
          <a:xfrm>
            <a:off x="5106976" y="4821925"/>
            <a:ext cx="3119434" cy="398464"/>
            <a:chOff x="3169" y="3136"/>
            <a:chExt cx="1965" cy="251"/>
          </a:xfrm>
        </p:grpSpPr>
        <p:sp>
          <p:nvSpPr>
            <p:cNvPr id="88" name="Rectangle 1950"/>
            <p:cNvSpPr>
              <a:spLocks noChangeArrowheads="1"/>
            </p:cNvSpPr>
            <p:nvPr/>
          </p:nvSpPr>
          <p:spPr bwMode="auto">
            <a:xfrm>
              <a:off x="3417" y="3159"/>
              <a:ext cx="1717"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dirty="0">
                  <a:solidFill>
                    <a:schemeClr val="tx1"/>
                  </a:solidFill>
                  <a:latin typeface="Calibri" pitchFamily="34" charset="0"/>
                  <a:cs typeface="Calibri" pitchFamily="34" charset="0"/>
                </a:rPr>
                <a:t>Backup server </a:t>
              </a:r>
              <a:r>
                <a:rPr lang="en-US" sz="1200" b="1" dirty="0" smtClean="0">
                  <a:solidFill>
                    <a:schemeClr val="tx1"/>
                  </a:solidFill>
                  <a:latin typeface="Calibri" pitchFamily="34" charset="0"/>
                  <a:cs typeface="Calibri" pitchFamily="34" charset="0"/>
                </a:rPr>
                <a:t>updates the backup catalog.</a:t>
              </a:r>
              <a:endParaRPr lang="en-US" sz="1200" dirty="0">
                <a:solidFill>
                  <a:schemeClr val="tx1"/>
                </a:solidFill>
                <a:latin typeface="Calibri" pitchFamily="34" charset="0"/>
                <a:cs typeface="Calibri" pitchFamily="34" charset="0"/>
              </a:endParaRPr>
            </a:p>
          </p:txBody>
        </p:sp>
        <p:sp>
          <p:nvSpPr>
            <p:cNvPr id="89" name="Rectangle 1951"/>
            <p:cNvSpPr>
              <a:spLocks noChangeArrowheads="1"/>
            </p:cNvSpPr>
            <p:nvPr/>
          </p:nvSpPr>
          <p:spPr bwMode="auto">
            <a:xfrm>
              <a:off x="3417" y="3271"/>
              <a:ext cx="0" cy="116"/>
            </a:xfrm>
            <a:prstGeom prst="rect">
              <a:avLst/>
            </a:prstGeom>
            <a:noFill/>
            <a:ln w="9525">
              <a:noFill/>
              <a:miter lim="800000"/>
              <a:headEnd/>
              <a:tailEnd/>
            </a:ln>
          </p:spPr>
          <p:txBody>
            <a:bodyPr wrap="none" lIns="0" tIns="0" rIns="0" bIns="0">
              <a:spAutoFit/>
            </a:bodyPr>
            <a:lstStyle/>
            <a:p>
              <a:pPr algn="l">
                <a:spcBef>
                  <a:spcPct val="0"/>
                </a:spcBef>
                <a:buClrTx/>
                <a:buFontTx/>
                <a:buNone/>
              </a:pPr>
              <a:endParaRPr lang="en-US" sz="1200" dirty="0">
                <a:solidFill>
                  <a:schemeClr val="tx1"/>
                </a:solidFill>
                <a:latin typeface="Calibri" pitchFamily="34" charset="0"/>
                <a:cs typeface="Calibri" pitchFamily="34" charset="0"/>
              </a:endParaRPr>
            </a:p>
          </p:txBody>
        </p:sp>
        <p:sp>
          <p:nvSpPr>
            <p:cNvPr id="90" name="Freeform 1964"/>
            <p:cNvSpPr>
              <a:spLocks/>
            </p:cNvSpPr>
            <p:nvPr/>
          </p:nvSpPr>
          <p:spPr bwMode="auto">
            <a:xfrm>
              <a:off x="3169" y="3136"/>
              <a:ext cx="185" cy="185"/>
            </a:xfrm>
            <a:custGeom>
              <a:avLst/>
              <a:gdLst/>
              <a:ahLst/>
              <a:cxnLst>
                <a:cxn ang="0">
                  <a:pos x="60" y="101"/>
                </a:cxn>
                <a:cxn ang="0">
                  <a:pos x="30" y="146"/>
                </a:cxn>
                <a:cxn ang="0">
                  <a:pos x="11" y="195"/>
                </a:cxn>
                <a:cxn ang="0">
                  <a:pos x="1" y="249"/>
                </a:cxn>
                <a:cxn ang="0">
                  <a:pos x="1" y="304"/>
                </a:cxn>
                <a:cxn ang="0">
                  <a:pos x="11" y="357"/>
                </a:cxn>
                <a:cxn ang="0">
                  <a:pos x="30" y="406"/>
                </a:cxn>
                <a:cxn ang="0">
                  <a:pos x="60" y="452"/>
                </a:cxn>
                <a:cxn ang="0">
                  <a:pos x="101" y="491"/>
                </a:cxn>
                <a:cxn ang="0">
                  <a:pos x="145" y="521"/>
                </a:cxn>
                <a:cxn ang="0">
                  <a:pos x="194" y="543"/>
                </a:cxn>
                <a:cxn ang="0">
                  <a:pos x="248" y="552"/>
                </a:cxn>
                <a:cxn ang="0">
                  <a:pos x="304" y="552"/>
                </a:cxn>
                <a:cxn ang="0">
                  <a:pos x="331" y="549"/>
                </a:cxn>
                <a:cxn ang="0">
                  <a:pos x="356" y="543"/>
                </a:cxn>
                <a:cxn ang="0">
                  <a:pos x="394" y="527"/>
                </a:cxn>
                <a:cxn ang="0">
                  <a:pos x="430" y="508"/>
                </a:cxn>
                <a:cxn ang="0">
                  <a:pos x="473" y="473"/>
                </a:cxn>
                <a:cxn ang="0">
                  <a:pos x="508" y="430"/>
                </a:cxn>
                <a:cxn ang="0">
                  <a:pos x="527" y="394"/>
                </a:cxn>
                <a:cxn ang="0">
                  <a:pos x="542" y="357"/>
                </a:cxn>
                <a:cxn ang="0">
                  <a:pos x="548" y="332"/>
                </a:cxn>
                <a:cxn ang="0">
                  <a:pos x="552" y="304"/>
                </a:cxn>
                <a:cxn ang="0">
                  <a:pos x="552" y="249"/>
                </a:cxn>
                <a:cxn ang="0">
                  <a:pos x="542" y="195"/>
                </a:cxn>
                <a:cxn ang="0">
                  <a:pos x="521" y="146"/>
                </a:cxn>
                <a:cxn ang="0">
                  <a:pos x="491" y="101"/>
                </a:cxn>
                <a:cxn ang="0">
                  <a:pos x="451" y="60"/>
                </a:cxn>
                <a:cxn ang="0">
                  <a:pos x="406" y="30"/>
                </a:cxn>
                <a:cxn ang="0">
                  <a:pos x="356" y="11"/>
                </a:cxn>
                <a:cxn ang="0">
                  <a:pos x="304" y="2"/>
                </a:cxn>
                <a:cxn ang="0">
                  <a:pos x="248" y="2"/>
                </a:cxn>
                <a:cxn ang="0">
                  <a:pos x="194" y="11"/>
                </a:cxn>
                <a:cxn ang="0">
                  <a:pos x="145" y="30"/>
                </a:cxn>
                <a:cxn ang="0">
                  <a:pos x="101" y="60"/>
                </a:cxn>
              </a:cxnLst>
              <a:rect l="0" t="0" r="r" b="b"/>
              <a:pathLst>
                <a:path w="554" h="555">
                  <a:moveTo>
                    <a:pt x="80" y="81"/>
                  </a:moveTo>
                  <a:lnTo>
                    <a:pt x="60" y="101"/>
                  </a:lnTo>
                  <a:lnTo>
                    <a:pt x="44" y="123"/>
                  </a:lnTo>
                  <a:lnTo>
                    <a:pt x="30" y="146"/>
                  </a:lnTo>
                  <a:lnTo>
                    <a:pt x="19" y="171"/>
                  </a:lnTo>
                  <a:lnTo>
                    <a:pt x="11" y="195"/>
                  </a:lnTo>
                  <a:lnTo>
                    <a:pt x="5" y="221"/>
                  </a:lnTo>
                  <a:lnTo>
                    <a:pt x="1" y="249"/>
                  </a:lnTo>
                  <a:lnTo>
                    <a:pt x="0" y="278"/>
                  </a:lnTo>
                  <a:lnTo>
                    <a:pt x="1" y="304"/>
                  </a:lnTo>
                  <a:lnTo>
                    <a:pt x="5" y="332"/>
                  </a:lnTo>
                  <a:lnTo>
                    <a:pt x="11" y="357"/>
                  </a:lnTo>
                  <a:lnTo>
                    <a:pt x="19" y="383"/>
                  </a:lnTo>
                  <a:lnTo>
                    <a:pt x="30" y="406"/>
                  </a:lnTo>
                  <a:lnTo>
                    <a:pt x="44" y="430"/>
                  </a:lnTo>
                  <a:lnTo>
                    <a:pt x="60" y="452"/>
                  </a:lnTo>
                  <a:lnTo>
                    <a:pt x="80" y="473"/>
                  </a:lnTo>
                  <a:lnTo>
                    <a:pt x="101" y="491"/>
                  </a:lnTo>
                  <a:lnTo>
                    <a:pt x="122" y="508"/>
                  </a:lnTo>
                  <a:lnTo>
                    <a:pt x="145" y="521"/>
                  </a:lnTo>
                  <a:lnTo>
                    <a:pt x="170" y="534"/>
                  </a:lnTo>
                  <a:lnTo>
                    <a:pt x="194" y="543"/>
                  </a:lnTo>
                  <a:lnTo>
                    <a:pt x="221" y="549"/>
                  </a:lnTo>
                  <a:lnTo>
                    <a:pt x="248" y="552"/>
                  </a:lnTo>
                  <a:lnTo>
                    <a:pt x="277" y="555"/>
                  </a:lnTo>
                  <a:lnTo>
                    <a:pt x="304" y="552"/>
                  </a:lnTo>
                  <a:lnTo>
                    <a:pt x="317" y="550"/>
                  </a:lnTo>
                  <a:lnTo>
                    <a:pt x="331" y="549"/>
                  </a:lnTo>
                  <a:lnTo>
                    <a:pt x="343" y="545"/>
                  </a:lnTo>
                  <a:lnTo>
                    <a:pt x="356" y="543"/>
                  </a:lnTo>
                  <a:lnTo>
                    <a:pt x="383" y="534"/>
                  </a:lnTo>
                  <a:lnTo>
                    <a:pt x="394" y="527"/>
                  </a:lnTo>
                  <a:lnTo>
                    <a:pt x="406" y="521"/>
                  </a:lnTo>
                  <a:lnTo>
                    <a:pt x="430" y="508"/>
                  </a:lnTo>
                  <a:lnTo>
                    <a:pt x="451" y="491"/>
                  </a:lnTo>
                  <a:lnTo>
                    <a:pt x="473" y="473"/>
                  </a:lnTo>
                  <a:lnTo>
                    <a:pt x="491" y="452"/>
                  </a:lnTo>
                  <a:lnTo>
                    <a:pt x="508" y="430"/>
                  </a:lnTo>
                  <a:lnTo>
                    <a:pt x="521" y="406"/>
                  </a:lnTo>
                  <a:lnTo>
                    <a:pt x="527" y="394"/>
                  </a:lnTo>
                  <a:lnTo>
                    <a:pt x="534" y="383"/>
                  </a:lnTo>
                  <a:lnTo>
                    <a:pt x="542" y="357"/>
                  </a:lnTo>
                  <a:lnTo>
                    <a:pt x="545" y="344"/>
                  </a:lnTo>
                  <a:lnTo>
                    <a:pt x="548" y="332"/>
                  </a:lnTo>
                  <a:lnTo>
                    <a:pt x="550" y="317"/>
                  </a:lnTo>
                  <a:lnTo>
                    <a:pt x="552" y="304"/>
                  </a:lnTo>
                  <a:lnTo>
                    <a:pt x="554" y="278"/>
                  </a:lnTo>
                  <a:lnTo>
                    <a:pt x="552" y="249"/>
                  </a:lnTo>
                  <a:lnTo>
                    <a:pt x="548" y="221"/>
                  </a:lnTo>
                  <a:lnTo>
                    <a:pt x="542" y="195"/>
                  </a:lnTo>
                  <a:lnTo>
                    <a:pt x="534" y="171"/>
                  </a:lnTo>
                  <a:lnTo>
                    <a:pt x="521" y="146"/>
                  </a:lnTo>
                  <a:lnTo>
                    <a:pt x="508" y="123"/>
                  </a:lnTo>
                  <a:lnTo>
                    <a:pt x="491" y="101"/>
                  </a:lnTo>
                  <a:lnTo>
                    <a:pt x="473" y="81"/>
                  </a:lnTo>
                  <a:lnTo>
                    <a:pt x="451" y="60"/>
                  </a:lnTo>
                  <a:lnTo>
                    <a:pt x="430" y="45"/>
                  </a:lnTo>
                  <a:lnTo>
                    <a:pt x="406" y="30"/>
                  </a:lnTo>
                  <a:lnTo>
                    <a:pt x="383" y="20"/>
                  </a:lnTo>
                  <a:lnTo>
                    <a:pt x="356" y="11"/>
                  </a:lnTo>
                  <a:lnTo>
                    <a:pt x="331" y="5"/>
                  </a:lnTo>
                  <a:lnTo>
                    <a:pt x="304" y="2"/>
                  </a:lnTo>
                  <a:lnTo>
                    <a:pt x="277" y="0"/>
                  </a:lnTo>
                  <a:lnTo>
                    <a:pt x="248" y="2"/>
                  </a:lnTo>
                  <a:lnTo>
                    <a:pt x="221" y="5"/>
                  </a:lnTo>
                  <a:lnTo>
                    <a:pt x="194" y="11"/>
                  </a:lnTo>
                  <a:lnTo>
                    <a:pt x="170" y="20"/>
                  </a:lnTo>
                  <a:lnTo>
                    <a:pt x="145" y="30"/>
                  </a:lnTo>
                  <a:lnTo>
                    <a:pt x="122" y="45"/>
                  </a:lnTo>
                  <a:lnTo>
                    <a:pt x="101" y="60"/>
                  </a:lnTo>
                  <a:lnTo>
                    <a:pt x="80" y="81"/>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91" name="Rectangle 1965"/>
            <p:cNvSpPr>
              <a:spLocks noChangeArrowheads="1"/>
            </p:cNvSpPr>
            <p:nvPr/>
          </p:nvSpPr>
          <p:spPr bwMode="auto">
            <a:xfrm>
              <a:off x="3234" y="3175"/>
              <a:ext cx="49" cy="116"/>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200" b="1">
                  <a:solidFill>
                    <a:schemeClr val="tx1"/>
                  </a:solidFill>
                  <a:latin typeface="Calibri" pitchFamily="34" charset="0"/>
                  <a:cs typeface="Calibri" pitchFamily="34" charset="0"/>
                </a:rPr>
                <a:t>7</a:t>
              </a:r>
              <a:endParaRPr lang="en-US" sz="1200">
                <a:solidFill>
                  <a:schemeClr val="tx1"/>
                </a:solidFill>
                <a:latin typeface="Calibri" pitchFamily="34" charset="0"/>
                <a:cs typeface="Calibri" pitchFamily="34" charset="0"/>
              </a:endParaRPr>
            </a:p>
          </p:txBody>
        </p:sp>
      </p:grpSp>
      <p:sp>
        <p:nvSpPr>
          <p:cNvPr id="93" name="Line 1923"/>
          <p:cNvSpPr>
            <a:spLocks noChangeShapeType="1"/>
          </p:cNvSpPr>
          <p:nvPr/>
        </p:nvSpPr>
        <p:spPr bwMode="auto">
          <a:xfrm>
            <a:off x="2892783" y="4657725"/>
            <a:ext cx="760412" cy="9525"/>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pic>
        <p:nvPicPr>
          <p:cNvPr id="94"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52795" y="1447800"/>
            <a:ext cx="543668" cy="1256676"/>
          </a:xfrm>
          <a:prstGeom prst="rect">
            <a:avLst/>
          </a:prstGeom>
          <a:noFill/>
        </p:spPr>
      </p:pic>
      <p:pic>
        <p:nvPicPr>
          <p:cNvPr id="9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062395" y="1457325"/>
            <a:ext cx="543668" cy="1256676"/>
          </a:xfrm>
          <a:prstGeom prst="rect">
            <a:avLst/>
          </a:prstGeom>
          <a:noFill/>
        </p:spPr>
      </p:pic>
      <p:pic>
        <p:nvPicPr>
          <p:cNvPr id="96"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671995" y="1457949"/>
            <a:ext cx="543668" cy="1256676"/>
          </a:xfrm>
          <a:prstGeom prst="rect">
            <a:avLst/>
          </a:prstGeom>
          <a:noFill/>
        </p:spPr>
      </p:pic>
      <p:pic>
        <p:nvPicPr>
          <p:cNvPr id="9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2271327" y="4210674"/>
            <a:ext cx="543668" cy="1256676"/>
          </a:xfrm>
          <a:prstGeom prst="rect">
            <a:avLst/>
          </a:prstGeom>
          <a:noFill/>
        </p:spPr>
      </p:pic>
      <p:pic>
        <p:nvPicPr>
          <p:cNvPr id="102" name="Picture 6"/>
          <p:cNvPicPr>
            <a:picLocks noChangeAspect="1" noChangeArrowheads="1"/>
          </p:cNvPicPr>
          <p:nvPr/>
        </p:nvPicPr>
        <p:blipFill>
          <a:blip r:embed="rId4" cstate="print"/>
          <a:srcRect/>
          <a:stretch>
            <a:fillRect/>
          </a:stretch>
        </p:blipFill>
        <p:spPr bwMode="auto">
          <a:xfrm>
            <a:off x="3702725" y="4038600"/>
            <a:ext cx="788670" cy="1433945"/>
          </a:xfrm>
          <a:prstGeom prst="rect">
            <a:avLst/>
          </a:prstGeom>
          <a:noFill/>
          <a:ln w="9525">
            <a:noFill/>
            <a:miter lim="800000"/>
            <a:headEnd/>
            <a:tailEnd/>
          </a:ln>
          <a:effectLst/>
        </p:spPr>
      </p:pic>
      <p:grpSp>
        <p:nvGrpSpPr>
          <p:cNvPr id="103" name="Group 102"/>
          <p:cNvGrpSpPr/>
          <p:nvPr/>
        </p:nvGrpSpPr>
        <p:grpSpPr>
          <a:xfrm>
            <a:off x="767120" y="4220199"/>
            <a:ext cx="543668" cy="1256676"/>
            <a:chOff x="142132" y="3086724"/>
            <a:chExt cx="543668" cy="1256676"/>
          </a:xfrm>
        </p:grpSpPr>
        <p:pic>
          <p:nvPicPr>
            <p:cNvPr id="104"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105"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228600" y="3785061"/>
              <a:ext cx="152400" cy="152400"/>
            </a:xfrm>
            <a:prstGeom prst="rect">
              <a:avLst/>
            </a:prstGeom>
            <a:noFill/>
          </p:spPr>
        </p:pic>
        <p:pic>
          <p:nvPicPr>
            <p:cNvPr id="106"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405939" y="3785061"/>
              <a:ext cx="152400" cy="152400"/>
            </a:xfrm>
            <a:prstGeom prst="rect">
              <a:avLst/>
            </a:prstGeom>
            <a:noFill/>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Operation</a:t>
            </a:r>
            <a:endParaRPr lang="en-US" dirty="0"/>
          </a:p>
        </p:txBody>
      </p:sp>
      <p:sp>
        <p:nvSpPr>
          <p:cNvPr id="5" name="Slide Number Placeholder 4"/>
          <p:cNvSpPr>
            <a:spLocks noGrp="1"/>
          </p:cNvSpPr>
          <p:nvPr>
            <p:ph type="sldNum" sz="quarter" idx="14"/>
          </p:nvPr>
        </p:nvSpPr>
        <p:spPr/>
        <p:txBody>
          <a:bodyPr/>
          <a:lstStyle/>
          <a:p>
            <a:pPr>
              <a:defRPr/>
            </a:pPr>
            <a:fld id="{D5E37188-7CEB-4CA8-A656-F21412B4458C}" type="slidenum">
              <a:rPr lang="en-US" smtClean="0"/>
              <a:pPr>
                <a:defRPr/>
              </a:pPr>
              <a:t>17</a:t>
            </a:fld>
            <a:endParaRPr lang="en-US"/>
          </a:p>
        </p:txBody>
      </p:sp>
      <p:sp>
        <p:nvSpPr>
          <p:cNvPr id="4" name="Footer Placeholder 3"/>
          <p:cNvSpPr>
            <a:spLocks noGrp="1"/>
          </p:cNvSpPr>
          <p:nvPr>
            <p:ph type="ftr" sz="quarter" idx="15"/>
          </p:nvPr>
        </p:nvSpPr>
        <p:spPr/>
        <p:txBody>
          <a:bodyPr/>
          <a:lstStyle/>
          <a:p>
            <a:pPr>
              <a:defRPr/>
            </a:pPr>
            <a:r>
              <a:rPr lang="en-US" smtClean="0"/>
              <a:t>Module 10: Backup and Archive</a:t>
            </a:r>
            <a:endParaRPr lang="en-US"/>
          </a:p>
        </p:txBody>
      </p:sp>
      <p:sp>
        <p:nvSpPr>
          <p:cNvPr id="6" name="Rectangle 3"/>
          <p:cNvSpPr>
            <a:spLocks noChangeArrowheads="1"/>
          </p:cNvSpPr>
          <p:nvPr/>
        </p:nvSpPr>
        <p:spPr bwMode="auto">
          <a:xfrm>
            <a:off x="688564" y="990600"/>
            <a:ext cx="1479444"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Servers </a:t>
            </a:r>
          </a:p>
          <a:p>
            <a:pPr marL="354013" indent="-354013" algn="ctr" defTabSz="941388"/>
            <a:r>
              <a:rPr lang="en-US" sz="1400" b="1" dirty="0" smtClean="0">
                <a:solidFill>
                  <a:srgbClr val="001636"/>
                </a:solidFill>
                <a:latin typeface="Calibri" pitchFamily="34" charset="0"/>
                <a:cs typeface="Calibri" pitchFamily="34" charset="0"/>
              </a:rPr>
              <a:t>(Backup Clients)</a:t>
            </a:r>
            <a:endParaRPr lang="en-US" sz="1400" b="1" dirty="0">
              <a:solidFill>
                <a:srgbClr val="001636"/>
              </a:solidFill>
              <a:latin typeface="Calibri" pitchFamily="34" charset="0"/>
              <a:cs typeface="Calibri" pitchFamily="34" charset="0"/>
            </a:endParaRPr>
          </a:p>
        </p:txBody>
      </p:sp>
      <p:grpSp>
        <p:nvGrpSpPr>
          <p:cNvPr id="7" name="Group 4"/>
          <p:cNvGrpSpPr>
            <a:grpSpLocks/>
          </p:cNvGrpSpPr>
          <p:nvPr/>
        </p:nvGrpSpPr>
        <p:grpSpPr bwMode="auto">
          <a:xfrm>
            <a:off x="534958" y="4559300"/>
            <a:ext cx="293688" cy="293688"/>
            <a:chOff x="430" y="3116"/>
            <a:chExt cx="185" cy="185"/>
          </a:xfrm>
        </p:grpSpPr>
        <p:sp>
          <p:nvSpPr>
            <p:cNvPr id="8" name="Freeform 5"/>
            <p:cNvSpPr>
              <a:spLocks/>
            </p:cNvSpPr>
            <p:nvPr/>
          </p:nvSpPr>
          <p:spPr bwMode="auto">
            <a:xfrm>
              <a:off x="430" y="3116"/>
              <a:ext cx="185" cy="185"/>
            </a:xfrm>
            <a:custGeom>
              <a:avLst/>
              <a:gdLst/>
              <a:ahLst/>
              <a:cxnLst>
                <a:cxn ang="0">
                  <a:pos x="1" y="303"/>
                </a:cxn>
                <a:cxn ang="0">
                  <a:pos x="10" y="356"/>
                </a:cxn>
                <a:cxn ang="0">
                  <a:pos x="30" y="405"/>
                </a:cxn>
                <a:cxn ang="0">
                  <a:pos x="60" y="451"/>
                </a:cxn>
                <a:cxn ang="0">
                  <a:pos x="100" y="490"/>
                </a:cxn>
                <a:cxn ang="0">
                  <a:pos x="145" y="520"/>
                </a:cxn>
                <a:cxn ang="0">
                  <a:pos x="194" y="542"/>
                </a:cxn>
                <a:cxn ang="0">
                  <a:pos x="248" y="552"/>
                </a:cxn>
                <a:cxn ang="0">
                  <a:pos x="303" y="552"/>
                </a:cxn>
                <a:cxn ang="0">
                  <a:pos x="331" y="548"/>
                </a:cxn>
                <a:cxn ang="0">
                  <a:pos x="356" y="542"/>
                </a:cxn>
                <a:cxn ang="0">
                  <a:pos x="393" y="526"/>
                </a:cxn>
                <a:cxn ang="0">
                  <a:pos x="429" y="507"/>
                </a:cxn>
                <a:cxn ang="0">
                  <a:pos x="472" y="472"/>
                </a:cxn>
                <a:cxn ang="0">
                  <a:pos x="507" y="429"/>
                </a:cxn>
                <a:cxn ang="0">
                  <a:pos x="526" y="393"/>
                </a:cxn>
                <a:cxn ang="0">
                  <a:pos x="542" y="356"/>
                </a:cxn>
                <a:cxn ang="0">
                  <a:pos x="548" y="331"/>
                </a:cxn>
                <a:cxn ang="0">
                  <a:pos x="552" y="303"/>
                </a:cxn>
                <a:cxn ang="0">
                  <a:pos x="552" y="248"/>
                </a:cxn>
                <a:cxn ang="0">
                  <a:pos x="542" y="194"/>
                </a:cxn>
                <a:cxn ang="0">
                  <a:pos x="520" y="145"/>
                </a:cxn>
                <a:cxn ang="0">
                  <a:pos x="490" y="100"/>
                </a:cxn>
                <a:cxn ang="0">
                  <a:pos x="451" y="60"/>
                </a:cxn>
                <a:cxn ang="0">
                  <a:pos x="405" y="30"/>
                </a:cxn>
                <a:cxn ang="0">
                  <a:pos x="356" y="10"/>
                </a:cxn>
                <a:cxn ang="0">
                  <a:pos x="303" y="1"/>
                </a:cxn>
                <a:cxn ang="0">
                  <a:pos x="248" y="1"/>
                </a:cxn>
                <a:cxn ang="0">
                  <a:pos x="194" y="10"/>
                </a:cxn>
                <a:cxn ang="0">
                  <a:pos x="145" y="30"/>
                </a:cxn>
                <a:cxn ang="0">
                  <a:pos x="100" y="60"/>
                </a:cxn>
                <a:cxn ang="0">
                  <a:pos x="60" y="100"/>
                </a:cxn>
                <a:cxn ang="0">
                  <a:pos x="30" y="145"/>
                </a:cxn>
                <a:cxn ang="0">
                  <a:pos x="10" y="194"/>
                </a:cxn>
                <a:cxn ang="0">
                  <a:pos x="1" y="248"/>
                </a:cxn>
              </a:cxnLst>
              <a:rect l="0" t="0" r="r" b="b"/>
              <a:pathLst>
                <a:path w="554" h="554">
                  <a:moveTo>
                    <a:pt x="0" y="277"/>
                  </a:moveTo>
                  <a:lnTo>
                    <a:pt x="1" y="303"/>
                  </a:lnTo>
                  <a:lnTo>
                    <a:pt x="4" y="331"/>
                  </a:lnTo>
                  <a:lnTo>
                    <a:pt x="10" y="356"/>
                  </a:lnTo>
                  <a:lnTo>
                    <a:pt x="19" y="382"/>
                  </a:lnTo>
                  <a:lnTo>
                    <a:pt x="30" y="405"/>
                  </a:lnTo>
                  <a:lnTo>
                    <a:pt x="44" y="429"/>
                  </a:lnTo>
                  <a:lnTo>
                    <a:pt x="60" y="451"/>
                  </a:lnTo>
                  <a:lnTo>
                    <a:pt x="80" y="472"/>
                  </a:lnTo>
                  <a:lnTo>
                    <a:pt x="100" y="490"/>
                  </a:lnTo>
                  <a:lnTo>
                    <a:pt x="122" y="507"/>
                  </a:lnTo>
                  <a:lnTo>
                    <a:pt x="145" y="520"/>
                  </a:lnTo>
                  <a:lnTo>
                    <a:pt x="170" y="534"/>
                  </a:lnTo>
                  <a:lnTo>
                    <a:pt x="194" y="542"/>
                  </a:lnTo>
                  <a:lnTo>
                    <a:pt x="220" y="548"/>
                  </a:lnTo>
                  <a:lnTo>
                    <a:pt x="248" y="552"/>
                  </a:lnTo>
                  <a:lnTo>
                    <a:pt x="277" y="554"/>
                  </a:lnTo>
                  <a:lnTo>
                    <a:pt x="303" y="552"/>
                  </a:lnTo>
                  <a:lnTo>
                    <a:pt x="316" y="549"/>
                  </a:lnTo>
                  <a:lnTo>
                    <a:pt x="331" y="548"/>
                  </a:lnTo>
                  <a:lnTo>
                    <a:pt x="343" y="544"/>
                  </a:lnTo>
                  <a:lnTo>
                    <a:pt x="356" y="542"/>
                  </a:lnTo>
                  <a:lnTo>
                    <a:pt x="382" y="534"/>
                  </a:lnTo>
                  <a:lnTo>
                    <a:pt x="393" y="526"/>
                  </a:lnTo>
                  <a:lnTo>
                    <a:pt x="405" y="520"/>
                  </a:lnTo>
                  <a:lnTo>
                    <a:pt x="429" y="507"/>
                  </a:lnTo>
                  <a:lnTo>
                    <a:pt x="451" y="490"/>
                  </a:lnTo>
                  <a:lnTo>
                    <a:pt x="472" y="472"/>
                  </a:lnTo>
                  <a:lnTo>
                    <a:pt x="490" y="451"/>
                  </a:lnTo>
                  <a:lnTo>
                    <a:pt x="507" y="429"/>
                  </a:lnTo>
                  <a:lnTo>
                    <a:pt x="520" y="405"/>
                  </a:lnTo>
                  <a:lnTo>
                    <a:pt x="526" y="393"/>
                  </a:lnTo>
                  <a:lnTo>
                    <a:pt x="534" y="382"/>
                  </a:lnTo>
                  <a:lnTo>
                    <a:pt x="542" y="356"/>
                  </a:lnTo>
                  <a:lnTo>
                    <a:pt x="544" y="343"/>
                  </a:lnTo>
                  <a:lnTo>
                    <a:pt x="548" y="331"/>
                  </a:lnTo>
                  <a:lnTo>
                    <a:pt x="549" y="316"/>
                  </a:lnTo>
                  <a:lnTo>
                    <a:pt x="552" y="303"/>
                  </a:lnTo>
                  <a:lnTo>
                    <a:pt x="554" y="277"/>
                  </a:lnTo>
                  <a:lnTo>
                    <a:pt x="552" y="248"/>
                  </a:lnTo>
                  <a:lnTo>
                    <a:pt x="548" y="220"/>
                  </a:lnTo>
                  <a:lnTo>
                    <a:pt x="542" y="194"/>
                  </a:lnTo>
                  <a:lnTo>
                    <a:pt x="534" y="170"/>
                  </a:lnTo>
                  <a:lnTo>
                    <a:pt x="520" y="145"/>
                  </a:lnTo>
                  <a:lnTo>
                    <a:pt x="507" y="122"/>
                  </a:lnTo>
                  <a:lnTo>
                    <a:pt x="490" y="100"/>
                  </a:lnTo>
                  <a:lnTo>
                    <a:pt x="472" y="80"/>
                  </a:lnTo>
                  <a:lnTo>
                    <a:pt x="451" y="60"/>
                  </a:lnTo>
                  <a:lnTo>
                    <a:pt x="429" y="44"/>
                  </a:lnTo>
                  <a:lnTo>
                    <a:pt x="405" y="30"/>
                  </a:lnTo>
                  <a:lnTo>
                    <a:pt x="382" y="19"/>
                  </a:lnTo>
                  <a:lnTo>
                    <a:pt x="356" y="10"/>
                  </a:lnTo>
                  <a:lnTo>
                    <a:pt x="331" y="4"/>
                  </a:lnTo>
                  <a:lnTo>
                    <a:pt x="303" y="1"/>
                  </a:lnTo>
                  <a:lnTo>
                    <a:pt x="277" y="0"/>
                  </a:lnTo>
                  <a:lnTo>
                    <a:pt x="248" y="1"/>
                  </a:lnTo>
                  <a:lnTo>
                    <a:pt x="220" y="4"/>
                  </a:lnTo>
                  <a:lnTo>
                    <a:pt x="194" y="10"/>
                  </a:lnTo>
                  <a:lnTo>
                    <a:pt x="170" y="19"/>
                  </a:lnTo>
                  <a:lnTo>
                    <a:pt x="145" y="30"/>
                  </a:lnTo>
                  <a:lnTo>
                    <a:pt x="122" y="44"/>
                  </a:lnTo>
                  <a:lnTo>
                    <a:pt x="100" y="60"/>
                  </a:lnTo>
                  <a:lnTo>
                    <a:pt x="80" y="80"/>
                  </a:lnTo>
                  <a:lnTo>
                    <a:pt x="60" y="100"/>
                  </a:lnTo>
                  <a:lnTo>
                    <a:pt x="44" y="122"/>
                  </a:lnTo>
                  <a:lnTo>
                    <a:pt x="30" y="145"/>
                  </a:lnTo>
                  <a:lnTo>
                    <a:pt x="19" y="170"/>
                  </a:lnTo>
                  <a:lnTo>
                    <a:pt x="10" y="194"/>
                  </a:lnTo>
                  <a:lnTo>
                    <a:pt x="4" y="220"/>
                  </a:lnTo>
                  <a:lnTo>
                    <a:pt x="1" y="248"/>
                  </a:lnTo>
                  <a:lnTo>
                    <a:pt x="0" y="277"/>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9" name="Rectangle 6"/>
            <p:cNvSpPr>
              <a:spLocks noChangeArrowheads="1"/>
            </p:cNvSpPr>
            <p:nvPr/>
          </p:nvSpPr>
          <p:spPr bwMode="auto">
            <a:xfrm>
              <a:off x="499" y="3156"/>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2</a:t>
              </a:r>
              <a:endParaRPr lang="en-US" dirty="0">
                <a:latin typeface="Calibri" pitchFamily="34" charset="0"/>
                <a:cs typeface="Calibri" pitchFamily="34" charset="0"/>
              </a:endParaRPr>
            </a:p>
          </p:txBody>
        </p:sp>
      </p:grpSp>
      <p:grpSp>
        <p:nvGrpSpPr>
          <p:cNvPr id="10" name="Group 7"/>
          <p:cNvGrpSpPr>
            <a:grpSpLocks/>
          </p:cNvGrpSpPr>
          <p:nvPr/>
        </p:nvGrpSpPr>
        <p:grpSpPr bwMode="auto">
          <a:xfrm>
            <a:off x="534958" y="5195888"/>
            <a:ext cx="293688" cy="292100"/>
            <a:chOff x="430" y="3517"/>
            <a:chExt cx="185" cy="184"/>
          </a:xfrm>
        </p:grpSpPr>
        <p:sp>
          <p:nvSpPr>
            <p:cNvPr id="11" name="Freeform 8"/>
            <p:cNvSpPr>
              <a:spLocks/>
            </p:cNvSpPr>
            <p:nvPr/>
          </p:nvSpPr>
          <p:spPr bwMode="auto">
            <a:xfrm>
              <a:off x="430" y="3517"/>
              <a:ext cx="185" cy="184"/>
            </a:xfrm>
            <a:custGeom>
              <a:avLst/>
              <a:gdLst/>
              <a:ahLst/>
              <a:cxnLst>
                <a:cxn ang="0">
                  <a:pos x="248" y="1"/>
                </a:cxn>
                <a:cxn ang="0">
                  <a:pos x="194" y="11"/>
                </a:cxn>
                <a:cxn ang="0">
                  <a:pos x="145" y="30"/>
                </a:cxn>
                <a:cxn ang="0">
                  <a:pos x="100" y="60"/>
                </a:cxn>
                <a:cxn ang="0">
                  <a:pos x="60" y="101"/>
                </a:cxn>
                <a:cxn ang="0">
                  <a:pos x="30" y="145"/>
                </a:cxn>
                <a:cxn ang="0">
                  <a:pos x="10" y="194"/>
                </a:cxn>
                <a:cxn ang="0">
                  <a:pos x="1" y="248"/>
                </a:cxn>
                <a:cxn ang="0">
                  <a:pos x="1" y="303"/>
                </a:cxn>
                <a:cxn ang="0">
                  <a:pos x="10" y="356"/>
                </a:cxn>
                <a:cxn ang="0">
                  <a:pos x="30" y="405"/>
                </a:cxn>
                <a:cxn ang="0">
                  <a:pos x="60" y="451"/>
                </a:cxn>
                <a:cxn ang="0">
                  <a:pos x="100" y="491"/>
                </a:cxn>
                <a:cxn ang="0">
                  <a:pos x="145" y="521"/>
                </a:cxn>
                <a:cxn ang="0">
                  <a:pos x="194" y="542"/>
                </a:cxn>
                <a:cxn ang="0">
                  <a:pos x="248" y="552"/>
                </a:cxn>
                <a:cxn ang="0">
                  <a:pos x="303" y="552"/>
                </a:cxn>
                <a:cxn ang="0">
                  <a:pos x="331" y="548"/>
                </a:cxn>
                <a:cxn ang="0">
                  <a:pos x="356" y="542"/>
                </a:cxn>
                <a:cxn ang="0">
                  <a:pos x="393" y="527"/>
                </a:cxn>
                <a:cxn ang="0">
                  <a:pos x="429" y="507"/>
                </a:cxn>
                <a:cxn ang="0">
                  <a:pos x="472" y="473"/>
                </a:cxn>
                <a:cxn ang="0">
                  <a:pos x="507" y="429"/>
                </a:cxn>
                <a:cxn ang="0">
                  <a:pos x="526" y="393"/>
                </a:cxn>
                <a:cxn ang="0">
                  <a:pos x="542" y="356"/>
                </a:cxn>
                <a:cxn ang="0">
                  <a:pos x="548" y="331"/>
                </a:cxn>
                <a:cxn ang="0">
                  <a:pos x="552" y="303"/>
                </a:cxn>
                <a:cxn ang="0">
                  <a:pos x="552" y="248"/>
                </a:cxn>
                <a:cxn ang="0">
                  <a:pos x="542" y="194"/>
                </a:cxn>
                <a:cxn ang="0">
                  <a:pos x="520" y="145"/>
                </a:cxn>
                <a:cxn ang="0">
                  <a:pos x="490" y="101"/>
                </a:cxn>
                <a:cxn ang="0">
                  <a:pos x="451" y="60"/>
                </a:cxn>
                <a:cxn ang="0">
                  <a:pos x="405" y="30"/>
                </a:cxn>
                <a:cxn ang="0">
                  <a:pos x="356" y="11"/>
                </a:cxn>
                <a:cxn ang="0">
                  <a:pos x="303" y="1"/>
                </a:cxn>
              </a:cxnLst>
              <a:rect l="0" t="0" r="r" b="b"/>
              <a:pathLst>
                <a:path w="554" h="554">
                  <a:moveTo>
                    <a:pt x="277" y="0"/>
                  </a:moveTo>
                  <a:lnTo>
                    <a:pt x="248" y="1"/>
                  </a:lnTo>
                  <a:lnTo>
                    <a:pt x="220" y="5"/>
                  </a:lnTo>
                  <a:lnTo>
                    <a:pt x="194" y="11"/>
                  </a:lnTo>
                  <a:lnTo>
                    <a:pt x="170" y="19"/>
                  </a:lnTo>
                  <a:lnTo>
                    <a:pt x="145" y="30"/>
                  </a:lnTo>
                  <a:lnTo>
                    <a:pt x="122" y="44"/>
                  </a:lnTo>
                  <a:lnTo>
                    <a:pt x="100" y="60"/>
                  </a:lnTo>
                  <a:lnTo>
                    <a:pt x="80" y="80"/>
                  </a:lnTo>
                  <a:lnTo>
                    <a:pt x="60" y="101"/>
                  </a:lnTo>
                  <a:lnTo>
                    <a:pt x="44" y="122"/>
                  </a:lnTo>
                  <a:lnTo>
                    <a:pt x="30" y="145"/>
                  </a:lnTo>
                  <a:lnTo>
                    <a:pt x="19" y="170"/>
                  </a:lnTo>
                  <a:lnTo>
                    <a:pt x="10" y="194"/>
                  </a:lnTo>
                  <a:lnTo>
                    <a:pt x="4" y="221"/>
                  </a:lnTo>
                  <a:lnTo>
                    <a:pt x="1" y="248"/>
                  </a:lnTo>
                  <a:lnTo>
                    <a:pt x="0" y="277"/>
                  </a:lnTo>
                  <a:lnTo>
                    <a:pt x="1" y="303"/>
                  </a:lnTo>
                  <a:lnTo>
                    <a:pt x="4" y="331"/>
                  </a:lnTo>
                  <a:lnTo>
                    <a:pt x="10" y="356"/>
                  </a:lnTo>
                  <a:lnTo>
                    <a:pt x="19" y="383"/>
                  </a:lnTo>
                  <a:lnTo>
                    <a:pt x="30" y="405"/>
                  </a:lnTo>
                  <a:lnTo>
                    <a:pt x="44" y="429"/>
                  </a:lnTo>
                  <a:lnTo>
                    <a:pt x="60" y="451"/>
                  </a:lnTo>
                  <a:lnTo>
                    <a:pt x="80" y="473"/>
                  </a:lnTo>
                  <a:lnTo>
                    <a:pt x="100" y="491"/>
                  </a:lnTo>
                  <a:lnTo>
                    <a:pt x="122" y="507"/>
                  </a:lnTo>
                  <a:lnTo>
                    <a:pt x="145" y="521"/>
                  </a:lnTo>
                  <a:lnTo>
                    <a:pt x="170" y="534"/>
                  </a:lnTo>
                  <a:lnTo>
                    <a:pt x="194" y="542"/>
                  </a:lnTo>
                  <a:lnTo>
                    <a:pt x="220" y="548"/>
                  </a:lnTo>
                  <a:lnTo>
                    <a:pt x="248" y="552"/>
                  </a:lnTo>
                  <a:lnTo>
                    <a:pt x="277" y="554"/>
                  </a:lnTo>
                  <a:lnTo>
                    <a:pt x="303" y="552"/>
                  </a:lnTo>
                  <a:lnTo>
                    <a:pt x="316" y="549"/>
                  </a:lnTo>
                  <a:lnTo>
                    <a:pt x="331" y="548"/>
                  </a:lnTo>
                  <a:lnTo>
                    <a:pt x="343" y="545"/>
                  </a:lnTo>
                  <a:lnTo>
                    <a:pt x="356" y="542"/>
                  </a:lnTo>
                  <a:lnTo>
                    <a:pt x="382" y="534"/>
                  </a:lnTo>
                  <a:lnTo>
                    <a:pt x="393" y="527"/>
                  </a:lnTo>
                  <a:lnTo>
                    <a:pt x="405" y="521"/>
                  </a:lnTo>
                  <a:lnTo>
                    <a:pt x="429" y="507"/>
                  </a:lnTo>
                  <a:lnTo>
                    <a:pt x="451" y="491"/>
                  </a:lnTo>
                  <a:lnTo>
                    <a:pt x="472" y="473"/>
                  </a:lnTo>
                  <a:lnTo>
                    <a:pt x="490" y="451"/>
                  </a:lnTo>
                  <a:lnTo>
                    <a:pt x="507" y="429"/>
                  </a:lnTo>
                  <a:lnTo>
                    <a:pt x="520" y="405"/>
                  </a:lnTo>
                  <a:lnTo>
                    <a:pt x="526" y="393"/>
                  </a:lnTo>
                  <a:lnTo>
                    <a:pt x="534" y="383"/>
                  </a:lnTo>
                  <a:lnTo>
                    <a:pt x="542" y="356"/>
                  </a:lnTo>
                  <a:lnTo>
                    <a:pt x="544" y="343"/>
                  </a:lnTo>
                  <a:lnTo>
                    <a:pt x="548" y="331"/>
                  </a:lnTo>
                  <a:lnTo>
                    <a:pt x="549" y="317"/>
                  </a:lnTo>
                  <a:lnTo>
                    <a:pt x="552" y="303"/>
                  </a:lnTo>
                  <a:lnTo>
                    <a:pt x="554" y="277"/>
                  </a:lnTo>
                  <a:lnTo>
                    <a:pt x="552" y="248"/>
                  </a:lnTo>
                  <a:lnTo>
                    <a:pt x="548" y="221"/>
                  </a:lnTo>
                  <a:lnTo>
                    <a:pt x="542" y="194"/>
                  </a:lnTo>
                  <a:lnTo>
                    <a:pt x="534" y="170"/>
                  </a:lnTo>
                  <a:lnTo>
                    <a:pt x="520" y="145"/>
                  </a:lnTo>
                  <a:lnTo>
                    <a:pt x="507" y="122"/>
                  </a:lnTo>
                  <a:lnTo>
                    <a:pt x="490" y="101"/>
                  </a:lnTo>
                  <a:lnTo>
                    <a:pt x="472" y="80"/>
                  </a:lnTo>
                  <a:lnTo>
                    <a:pt x="451" y="60"/>
                  </a:lnTo>
                  <a:lnTo>
                    <a:pt x="429" y="44"/>
                  </a:lnTo>
                  <a:lnTo>
                    <a:pt x="405" y="30"/>
                  </a:lnTo>
                  <a:lnTo>
                    <a:pt x="382" y="19"/>
                  </a:lnTo>
                  <a:lnTo>
                    <a:pt x="356" y="11"/>
                  </a:lnTo>
                  <a:lnTo>
                    <a:pt x="331" y="5"/>
                  </a:lnTo>
                  <a:lnTo>
                    <a:pt x="303" y="1"/>
                  </a:lnTo>
                  <a:lnTo>
                    <a:pt x="277" y="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12" name="Rectangle 9"/>
            <p:cNvSpPr>
              <a:spLocks noChangeArrowheads="1"/>
            </p:cNvSpPr>
            <p:nvPr/>
          </p:nvSpPr>
          <p:spPr bwMode="auto">
            <a:xfrm>
              <a:off x="499" y="3556"/>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6</a:t>
              </a:r>
              <a:endParaRPr lang="en-US" dirty="0">
                <a:latin typeface="Calibri" pitchFamily="34" charset="0"/>
                <a:cs typeface="Calibri" pitchFamily="34" charset="0"/>
              </a:endParaRPr>
            </a:p>
          </p:txBody>
        </p:sp>
      </p:grpSp>
      <p:grpSp>
        <p:nvGrpSpPr>
          <p:cNvPr id="14" name="Group 11"/>
          <p:cNvGrpSpPr>
            <a:grpSpLocks/>
          </p:cNvGrpSpPr>
          <p:nvPr/>
        </p:nvGrpSpPr>
        <p:grpSpPr bwMode="auto">
          <a:xfrm>
            <a:off x="1949421" y="4535488"/>
            <a:ext cx="292100" cy="292100"/>
            <a:chOff x="1345" y="3101"/>
            <a:chExt cx="184" cy="184"/>
          </a:xfrm>
        </p:grpSpPr>
        <p:sp>
          <p:nvSpPr>
            <p:cNvPr id="17" name="Freeform 12"/>
            <p:cNvSpPr>
              <a:spLocks/>
            </p:cNvSpPr>
            <p:nvPr/>
          </p:nvSpPr>
          <p:spPr bwMode="auto">
            <a:xfrm>
              <a:off x="1345" y="3101"/>
              <a:ext cx="184" cy="184"/>
            </a:xfrm>
            <a:custGeom>
              <a:avLst/>
              <a:gdLst/>
              <a:ahLst/>
              <a:cxnLst>
                <a:cxn ang="0">
                  <a:pos x="248" y="1"/>
                </a:cxn>
                <a:cxn ang="0">
                  <a:pos x="194" y="11"/>
                </a:cxn>
                <a:cxn ang="0">
                  <a:pos x="145" y="30"/>
                </a:cxn>
                <a:cxn ang="0">
                  <a:pos x="101" y="60"/>
                </a:cxn>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4" y="542"/>
                </a:cxn>
                <a:cxn ang="0">
                  <a:pos x="248" y="552"/>
                </a:cxn>
                <a:cxn ang="0">
                  <a:pos x="304" y="552"/>
                </a:cxn>
                <a:cxn ang="0">
                  <a:pos x="331" y="548"/>
                </a:cxn>
                <a:cxn ang="0">
                  <a:pos x="356" y="542"/>
                </a:cxn>
                <a:cxn ang="0">
                  <a:pos x="394" y="527"/>
                </a:cxn>
                <a:cxn ang="0">
                  <a:pos x="430" y="507"/>
                </a:cxn>
                <a:cxn ang="0">
                  <a:pos x="473" y="473"/>
                </a:cxn>
                <a:cxn ang="0">
                  <a:pos x="508" y="429"/>
                </a:cxn>
                <a:cxn ang="0">
                  <a:pos x="527" y="393"/>
                </a:cxn>
                <a:cxn ang="0">
                  <a:pos x="542" y="356"/>
                </a:cxn>
                <a:cxn ang="0">
                  <a:pos x="548" y="331"/>
                </a:cxn>
                <a:cxn ang="0">
                  <a:pos x="552" y="303"/>
                </a:cxn>
                <a:cxn ang="0">
                  <a:pos x="552" y="248"/>
                </a:cxn>
                <a:cxn ang="0">
                  <a:pos x="542" y="194"/>
                </a:cxn>
                <a:cxn ang="0">
                  <a:pos x="521" y="145"/>
                </a:cxn>
                <a:cxn ang="0">
                  <a:pos x="491" y="101"/>
                </a:cxn>
                <a:cxn ang="0">
                  <a:pos x="451" y="60"/>
                </a:cxn>
                <a:cxn ang="0">
                  <a:pos x="406" y="30"/>
                </a:cxn>
                <a:cxn ang="0">
                  <a:pos x="356" y="11"/>
                </a:cxn>
                <a:cxn ang="0">
                  <a:pos x="304" y="1"/>
                </a:cxn>
              </a:cxnLst>
              <a:rect l="0" t="0" r="r" b="b"/>
              <a:pathLst>
                <a:path w="554" h="554">
                  <a:moveTo>
                    <a:pt x="277" y="0"/>
                  </a:moveTo>
                  <a:lnTo>
                    <a:pt x="248" y="1"/>
                  </a:lnTo>
                  <a:lnTo>
                    <a:pt x="221" y="5"/>
                  </a:lnTo>
                  <a:lnTo>
                    <a:pt x="194" y="11"/>
                  </a:lnTo>
                  <a:lnTo>
                    <a:pt x="170" y="19"/>
                  </a:lnTo>
                  <a:lnTo>
                    <a:pt x="145" y="30"/>
                  </a:lnTo>
                  <a:lnTo>
                    <a:pt x="122" y="44"/>
                  </a:lnTo>
                  <a:lnTo>
                    <a:pt x="101" y="60"/>
                  </a:lnTo>
                  <a:lnTo>
                    <a:pt x="80" y="80"/>
                  </a:lnTo>
                  <a:lnTo>
                    <a:pt x="60" y="101"/>
                  </a:lnTo>
                  <a:lnTo>
                    <a:pt x="44"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4" y="552"/>
                  </a:lnTo>
                  <a:lnTo>
                    <a:pt x="317" y="549"/>
                  </a:lnTo>
                  <a:lnTo>
                    <a:pt x="331" y="548"/>
                  </a:lnTo>
                  <a:lnTo>
                    <a:pt x="343" y="545"/>
                  </a:lnTo>
                  <a:lnTo>
                    <a:pt x="356"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2" y="356"/>
                  </a:lnTo>
                  <a:lnTo>
                    <a:pt x="545" y="343"/>
                  </a:lnTo>
                  <a:lnTo>
                    <a:pt x="548" y="331"/>
                  </a:lnTo>
                  <a:lnTo>
                    <a:pt x="550" y="317"/>
                  </a:lnTo>
                  <a:lnTo>
                    <a:pt x="552" y="303"/>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18" name="Rectangle 13"/>
            <p:cNvSpPr>
              <a:spLocks noChangeArrowheads="1"/>
            </p:cNvSpPr>
            <p:nvPr/>
          </p:nvSpPr>
          <p:spPr bwMode="auto">
            <a:xfrm>
              <a:off x="1413" y="3140"/>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3</a:t>
              </a:r>
              <a:endParaRPr lang="en-US" dirty="0">
                <a:latin typeface="Calibri" pitchFamily="34" charset="0"/>
                <a:cs typeface="Calibri" pitchFamily="34" charset="0"/>
              </a:endParaRPr>
            </a:p>
          </p:txBody>
        </p:sp>
      </p:grpSp>
      <p:grpSp>
        <p:nvGrpSpPr>
          <p:cNvPr id="22" name="Group 19"/>
          <p:cNvGrpSpPr>
            <a:grpSpLocks/>
          </p:cNvGrpSpPr>
          <p:nvPr/>
        </p:nvGrpSpPr>
        <p:grpSpPr bwMode="auto">
          <a:xfrm>
            <a:off x="1949421" y="5208588"/>
            <a:ext cx="292100" cy="292100"/>
            <a:chOff x="1345" y="3525"/>
            <a:chExt cx="184" cy="184"/>
          </a:xfrm>
        </p:grpSpPr>
        <p:sp>
          <p:nvSpPr>
            <p:cNvPr id="23" name="Freeform 20"/>
            <p:cNvSpPr>
              <a:spLocks/>
            </p:cNvSpPr>
            <p:nvPr/>
          </p:nvSpPr>
          <p:spPr bwMode="auto">
            <a:xfrm>
              <a:off x="1345" y="3525"/>
              <a:ext cx="184" cy="184"/>
            </a:xfrm>
            <a:custGeom>
              <a:avLst/>
              <a:gdLst/>
              <a:ahLst/>
              <a:cxnLst>
                <a:cxn ang="0">
                  <a:pos x="1" y="303"/>
                </a:cxn>
                <a:cxn ang="0">
                  <a:pos x="11" y="356"/>
                </a:cxn>
                <a:cxn ang="0">
                  <a:pos x="30" y="405"/>
                </a:cxn>
                <a:cxn ang="0">
                  <a:pos x="60" y="451"/>
                </a:cxn>
                <a:cxn ang="0">
                  <a:pos x="101" y="491"/>
                </a:cxn>
                <a:cxn ang="0">
                  <a:pos x="145" y="521"/>
                </a:cxn>
                <a:cxn ang="0">
                  <a:pos x="194" y="542"/>
                </a:cxn>
                <a:cxn ang="0">
                  <a:pos x="248" y="552"/>
                </a:cxn>
                <a:cxn ang="0">
                  <a:pos x="304" y="552"/>
                </a:cxn>
                <a:cxn ang="0">
                  <a:pos x="331" y="548"/>
                </a:cxn>
                <a:cxn ang="0">
                  <a:pos x="356" y="542"/>
                </a:cxn>
                <a:cxn ang="0">
                  <a:pos x="394" y="527"/>
                </a:cxn>
                <a:cxn ang="0">
                  <a:pos x="430" y="507"/>
                </a:cxn>
                <a:cxn ang="0">
                  <a:pos x="473" y="473"/>
                </a:cxn>
                <a:cxn ang="0">
                  <a:pos x="508" y="429"/>
                </a:cxn>
                <a:cxn ang="0">
                  <a:pos x="527" y="393"/>
                </a:cxn>
                <a:cxn ang="0">
                  <a:pos x="542" y="356"/>
                </a:cxn>
                <a:cxn ang="0">
                  <a:pos x="548" y="331"/>
                </a:cxn>
                <a:cxn ang="0">
                  <a:pos x="552" y="303"/>
                </a:cxn>
                <a:cxn ang="0">
                  <a:pos x="552" y="248"/>
                </a:cxn>
                <a:cxn ang="0">
                  <a:pos x="542" y="194"/>
                </a:cxn>
                <a:cxn ang="0">
                  <a:pos x="521" y="145"/>
                </a:cxn>
                <a:cxn ang="0">
                  <a:pos x="491" y="101"/>
                </a:cxn>
                <a:cxn ang="0">
                  <a:pos x="451" y="60"/>
                </a:cxn>
                <a:cxn ang="0">
                  <a:pos x="406" y="30"/>
                </a:cxn>
                <a:cxn ang="0">
                  <a:pos x="356" y="11"/>
                </a:cxn>
                <a:cxn ang="0">
                  <a:pos x="304" y="1"/>
                </a:cxn>
                <a:cxn ang="0">
                  <a:pos x="248" y="1"/>
                </a:cxn>
                <a:cxn ang="0">
                  <a:pos x="194" y="11"/>
                </a:cxn>
                <a:cxn ang="0">
                  <a:pos x="145" y="30"/>
                </a:cxn>
                <a:cxn ang="0">
                  <a:pos x="101" y="60"/>
                </a:cxn>
                <a:cxn ang="0">
                  <a:pos x="60" y="101"/>
                </a:cxn>
                <a:cxn ang="0">
                  <a:pos x="30" y="145"/>
                </a:cxn>
                <a:cxn ang="0">
                  <a:pos x="11" y="194"/>
                </a:cxn>
                <a:cxn ang="0">
                  <a:pos x="1" y="248"/>
                </a:cxn>
              </a:cxnLst>
              <a:rect l="0" t="0" r="r" b="b"/>
              <a:pathLst>
                <a:path w="554" h="554">
                  <a:moveTo>
                    <a:pt x="0" y="277"/>
                  </a:moveTo>
                  <a:lnTo>
                    <a:pt x="1" y="303"/>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4" y="552"/>
                  </a:lnTo>
                  <a:lnTo>
                    <a:pt x="317" y="549"/>
                  </a:lnTo>
                  <a:lnTo>
                    <a:pt x="331" y="548"/>
                  </a:lnTo>
                  <a:lnTo>
                    <a:pt x="343" y="545"/>
                  </a:lnTo>
                  <a:lnTo>
                    <a:pt x="356"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2" y="356"/>
                  </a:lnTo>
                  <a:lnTo>
                    <a:pt x="545" y="343"/>
                  </a:lnTo>
                  <a:lnTo>
                    <a:pt x="548" y="331"/>
                  </a:lnTo>
                  <a:lnTo>
                    <a:pt x="550" y="317"/>
                  </a:lnTo>
                  <a:lnTo>
                    <a:pt x="552" y="303"/>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lnTo>
                    <a:pt x="248" y="1"/>
                  </a:lnTo>
                  <a:lnTo>
                    <a:pt x="221" y="5"/>
                  </a:lnTo>
                  <a:lnTo>
                    <a:pt x="194" y="11"/>
                  </a:lnTo>
                  <a:lnTo>
                    <a:pt x="170" y="19"/>
                  </a:lnTo>
                  <a:lnTo>
                    <a:pt x="145" y="30"/>
                  </a:lnTo>
                  <a:lnTo>
                    <a:pt x="122" y="44"/>
                  </a:lnTo>
                  <a:lnTo>
                    <a:pt x="101" y="60"/>
                  </a:lnTo>
                  <a:lnTo>
                    <a:pt x="80" y="80"/>
                  </a:lnTo>
                  <a:lnTo>
                    <a:pt x="60" y="101"/>
                  </a:lnTo>
                  <a:lnTo>
                    <a:pt x="44" y="122"/>
                  </a:lnTo>
                  <a:lnTo>
                    <a:pt x="30" y="145"/>
                  </a:lnTo>
                  <a:lnTo>
                    <a:pt x="19" y="170"/>
                  </a:lnTo>
                  <a:lnTo>
                    <a:pt x="11" y="194"/>
                  </a:lnTo>
                  <a:lnTo>
                    <a:pt x="5" y="221"/>
                  </a:lnTo>
                  <a:lnTo>
                    <a:pt x="1" y="248"/>
                  </a:lnTo>
                  <a:lnTo>
                    <a:pt x="0" y="277"/>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24" name="Rectangle 21"/>
            <p:cNvSpPr>
              <a:spLocks noChangeArrowheads="1"/>
            </p:cNvSpPr>
            <p:nvPr/>
          </p:nvSpPr>
          <p:spPr bwMode="auto">
            <a:xfrm>
              <a:off x="1413" y="3564"/>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5</a:t>
              </a:r>
              <a:endParaRPr lang="en-US" dirty="0">
                <a:latin typeface="Calibri" pitchFamily="34" charset="0"/>
                <a:cs typeface="Calibri" pitchFamily="34" charset="0"/>
              </a:endParaRPr>
            </a:p>
          </p:txBody>
        </p:sp>
      </p:grpSp>
      <p:grpSp>
        <p:nvGrpSpPr>
          <p:cNvPr id="28" name="Group 25"/>
          <p:cNvGrpSpPr>
            <a:grpSpLocks/>
          </p:cNvGrpSpPr>
          <p:nvPr/>
        </p:nvGrpSpPr>
        <p:grpSpPr bwMode="auto">
          <a:xfrm>
            <a:off x="3613121" y="4586288"/>
            <a:ext cx="293688" cy="292100"/>
            <a:chOff x="2369" y="3133"/>
            <a:chExt cx="185" cy="184"/>
          </a:xfrm>
        </p:grpSpPr>
        <p:sp>
          <p:nvSpPr>
            <p:cNvPr id="29" name="Freeform 26"/>
            <p:cNvSpPr>
              <a:spLocks/>
            </p:cNvSpPr>
            <p:nvPr/>
          </p:nvSpPr>
          <p:spPr bwMode="auto">
            <a:xfrm>
              <a:off x="2369" y="3133"/>
              <a:ext cx="185" cy="184"/>
            </a:xfrm>
            <a:custGeom>
              <a:avLst/>
              <a:gdLst/>
              <a:ahLst/>
              <a:cxnLst>
                <a:cxn ang="0">
                  <a:pos x="249" y="1"/>
                </a:cxn>
                <a:cxn ang="0">
                  <a:pos x="195" y="11"/>
                </a:cxn>
                <a:cxn ang="0">
                  <a:pos x="145" y="30"/>
                </a:cxn>
                <a:cxn ang="0">
                  <a:pos x="101" y="60"/>
                </a:cxn>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5" y="542"/>
                </a:cxn>
                <a:cxn ang="0">
                  <a:pos x="249" y="552"/>
                </a:cxn>
                <a:cxn ang="0">
                  <a:pos x="304" y="552"/>
                </a:cxn>
                <a:cxn ang="0">
                  <a:pos x="331" y="548"/>
                </a:cxn>
                <a:cxn ang="0">
                  <a:pos x="357" y="542"/>
                </a:cxn>
                <a:cxn ang="0">
                  <a:pos x="394" y="527"/>
                </a:cxn>
                <a:cxn ang="0">
                  <a:pos x="430" y="507"/>
                </a:cxn>
                <a:cxn ang="0">
                  <a:pos x="473" y="473"/>
                </a:cxn>
                <a:cxn ang="0">
                  <a:pos x="508" y="429"/>
                </a:cxn>
                <a:cxn ang="0">
                  <a:pos x="527" y="393"/>
                </a:cxn>
                <a:cxn ang="0">
                  <a:pos x="543" y="356"/>
                </a:cxn>
                <a:cxn ang="0">
                  <a:pos x="549" y="331"/>
                </a:cxn>
                <a:cxn ang="0">
                  <a:pos x="552" y="303"/>
                </a:cxn>
                <a:cxn ang="0">
                  <a:pos x="552" y="248"/>
                </a:cxn>
                <a:cxn ang="0">
                  <a:pos x="543" y="194"/>
                </a:cxn>
                <a:cxn ang="0">
                  <a:pos x="521" y="145"/>
                </a:cxn>
                <a:cxn ang="0">
                  <a:pos x="491" y="101"/>
                </a:cxn>
                <a:cxn ang="0">
                  <a:pos x="451" y="60"/>
                </a:cxn>
                <a:cxn ang="0">
                  <a:pos x="406" y="30"/>
                </a:cxn>
                <a:cxn ang="0">
                  <a:pos x="357" y="11"/>
                </a:cxn>
                <a:cxn ang="0">
                  <a:pos x="304" y="1"/>
                </a:cxn>
              </a:cxnLst>
              <a:rect l="0" t="0" r="r" b="b"/>
              <a:pathLst>
                <a:path w="555" h="554">
                  <a:moveTo>
                    <a:pt x="277" y="0"/>
                  </a:moveTo>
                  <a:lnTo>
                    <a:pt x="249" y="1"/>
                  </a:lnTo>
                  <a:lnTo>
                    <a:pt x="221" y="5"/>
                  </a:lnTo>
                  <a:lnTo>
                    <a:pt x="195" y="11"/>
                  </a:lnTo>
                  <a:lnTo>
                    <a:pt x="171" y="19"/>
                  </a:lnTo>
                  <a:lnTo>
                    <a:pt x="145" y="30"/>
                  </a:lnTo>
                  <a:lnTo>
                    <a:pt x="123" y="44"/>
                  </a:lnTo>
                  <a:lnTo>
                    <a:pt x="101" y="60"/>
                  </a:lnTo>
                  <a:lnTo>
                    <a:pt x="81" y="80"/>
                  </a:lnTo>
                  <a:lnTo>
                    <a:pt x="60" y="101"/>
                  </a:lnTo>
                  <a:lnTo>
                    <a:pt x="45"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5" y="429"/>
                  </a:lnTo>
                  <a:lnTo>
                    <a:pt x="60" y="451"/>
                  </a:lnTo>
                  <a:lnTo>
                    <a:pt x="81" y="473"/>
                  </a:lnTo>
                  <a:lnTo>
                    <a:pt x="101" y="491"/>
                  </a:lnTo>
                  <a:lnTo>
                    <a:pt x="123" y="507"/>
                  </a:lnTo>
                  <a:lnTo>
                    <a:pt x="145" y="521"/>
                  </a:lnTo>
                  <a:lnTo>
                    <a:pt x="171" y="534"/>
                  </a:lnTo>
                  <a:lnTo>
                    <a:pt x="195" y="542"/>
                  </a:lnTo>
                  <a:lnTo>
                    <a:pt x="221" y="548"/>
                  </a:lnTo>
                  <a:lnTo>
                    <a:pt x="249" y="552"/>
                  </a:lnTo>
                  <a:lnTo>
                    <a:pt x="277" y="554"/>
                  </a:lnTo>
                  <a:lnTo>
                    <a:pt x="304" y="552"/>
                  </a:lnTo>
                  <a:lnTo>
                    <a:pt x="317" y="549"/>
                  </a:lnTo>
                  <a:lnTo>
                    <a:pt x="331" y="548"/>
                  </a:lnTo>
                  <a:lnTo>
                    <a:pt x="343" y="545"/>
                  </a:lnTo>
                  <a:lnTo>
                    <a:pt x="357"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3" y="356"/>
                  </a:lnTo>
                  <a:lnTo>
                    <a:pt x="545" y="343"/>
                  </a:lnTo>
                  <a:lnTo>
                    <a:pt x="549" y="331"/>
                  </a:lnTo>
                  <a:lnTo>
                    <a:pt x="550" y="317"/>
                  </a:lnTo>
                  <a:lnTo>
                    <a:pt x="552" y="303"/>
                  </a:lnTo>
                  <a:lnTo>
                    <a:pt x="555" y="277"/>
                  </a:lnTo>
                  <a:lnTo>
                    <a:pt x="552" y="248"/>
                  </a:lnTo>
                  <a:lnTo>
                    <a:pt x="549" y="221"/>
                  </a:lnTo>
                  <a:lnTo>
                    <a:pt x="543" y="194"/>
                  </a:lnTo>
                  <a:lnTo>
                    <a:pt x="534" y="170"/>
                  </a:lnTo>
                  <a:lnTo>
                    <a:pt x="521" y="145"/>
                  </a:lnTo>
                  <a:lnTo>
                    <a:pt x="508" y="122"/>
                  </a:lnTo>
                  <a:lnTo>
                    <a:pt x="491" y="101"/>
                  </a:lnTo>
                  <a:lnTo>
                    <a:pt x="473" y="80"/>
                  </a:lnTo>
                  <a:lnTo>
                    <a:pt x="451" y="60"/>
                  </a:lnTo>
                  <a:lnTo>
                    <a:pt x="430" y="44"/>
                  </a:lnTo>
                  <a:lnTo>
                    <a:pt x="406" y="30"/>
                  </a:lnTo>
                  <a:lnTo>
                    <a:pt x="383" y="19"/>
                  </a:lnTo>
                  <a:lnTo>
                    <a:pt x="357" y="11"/>
                  </a:lnTo>
                  <a:lnTo>
                    <a:pt x="331" y="5"/>
                  </a:lnTo>
                  <a:lnTo>
                    <a:pt x="304" y="1"/>
                  </a:lnTo>
                  <a:lnTo>
                    <a:pt x="277" y="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30" name="Rectangle 27"/>
            <p:cNvSpPr>
              <a:spLocks noChangeArrowheads="1"/>
            </p:cNvSpPr>
            <p:nvPr/>
          </p:nvSpPr>
          <p:spPr bwMode="auto">
            <a:xfrm>
              <a:off x="2438" y="3172"/>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4</a:t>
              </a:r>
              <a:endParaRPr lang="en-US" dirty="0">
                <a:latin typeface="Calibri" pitchFamily="34" charset="0"/>
                <a:cs typeface="Calibri" pitchFamily="34" charset="0"/>
              </a:endParaRPr>
            </a:p>
          </p:txBody>
        </p:sp>
      </p:grpSp>
      <p:grpSp>
        <p:nvGrpSpPr>
          <p:cNvPr id="34" name="Group 31"/>
          <p:cNvGrpSpPr>
            <a:grpSpLocks/>
          </p:cNvGrpSpPr>
          <p:nvPr/>
        </p:nvGrpSpPr>
        <p:grpSpPr bwMode="auto">
          <a:xfrm>
            <a:off x="2339946" y="3519488"/>
            <a:ext cx="293688" cy="292100"/>
            <a:chOff x="1567" y="2461"/>
            <a:chExt cx="185" cy="184"/>
          </a:xfrm>
        </p:grpSpPr>
        <p:sp>
          <p:nvSpPr>
            <p:cNvPr id="35" name="Freeform 32"/>
            <p:cNvSpPr>
              <a:spLocks/>
            </p:cNvSpPr>
            <p:nvPr/>
          </p:nvSpPr>
          <p:spPr bwMode="auto">
            <a:xfrm>
              <a:off x="1567" y="2461"/>
              <a:ext cx="185" cy="184"/>
            </a:xfrm>
            <a:custGeom>
              <a:avLst/>
              <a:gdLst/>
              <a:ahLst/>
              <a:cxnLst>
                <a:cxn ang="0">
                  <a:pos x="249" y="1"/>
                </a:cxn>
                <a:cxn ang="0">
                  <a:pos x="195" y="11"/>
                </a:cxn>
                <a:cxn ang="0">
                  <a:pos x="146" y="30"/>
                </a:cxn>
                <a:cxn ang="0">
                  <a:pos x="101" y="60"/>
                </a:cxn>
                <a:cxn ang="0">
                  <a:pos x="60" y="101"/>
                </a:cxn>
                <a:cxn ang="0">
                  <a:pos x="30" y="145"/>
                </a:cxn>
                <a:cxn ang="0">
                  <a:pos x="11" y="194"/>
                </a:cxn>
                <a:cxn ang="0">
                  <a:pos x="2" y="248"/>
                </a:cxn>
                <a:cxn ang="0">
                  <a:pos x="2" y="303"/>
                </a:cxn>
                <a:cxn ang="0">
                  <a:pos x="11" y="356"/>
                </a:cxn>
                <a:cxn ang="0">
                  <a:pos x="30" y="405"/>
                </a:cxn>
                <a:cxn ang="0">
                  <a:pos x="60" y="451"/>
                </a:cxn>
                <a:cxn ang="0">
                  <a:pos x="101" y="491"/>
                </a:cxn>
                <a:cxn ang="0">
                  <a:pos x="146" y="521"/>
                </a:cxn>
                <a:cxn ang="0">
                  <a:pos x="195" y="542"/>
                </a:cxn>
                <a:cxn ang="0">
                  <a:pos x="249" y="552"/>
                </a:cxn>
                <a:cxn ang="0">
                  <a:pos x="304" y="552"/>
                </a:cxn>
                <a:cxn ang="0">
                  <a:pos x="332" y="548"/>
                </a:cxn>
                <a:cxn ang="0">
                  <a:pos x="357" y="542"/>
                </a:cxn>
                <a:cxn ang="0">
                  <a:pos x="394" y="527"/>
                </a:cxn>
                <a:cxn ang="0">
                  <a:pos x="430" y="507"/>
                </a:cxn>
                <a:cxn ang="0">
                  <a:pos x="473" y="473"/>
                </a:cxn>
                <a:cxn ang="0">
                  <a:pos x="508" y="429"/>
                </a:cxn>
                <a:cxn ang="0">
                  <a:pos x="527" y="393"/>
                </a:cxn>
                <a:cxn ang="0">
                  <a:pos x="543" y="356"/>
                </a:cxn>
                <a:cxn ang="0">
                  <a:pos x="549" y="331"/>
                </a:cxn>
                <a:cxn ang="0">
                  <a:pos x="552" y="303"/>
                </a:cxn>
                <a:cxn ang="0">
                  <a:pos x="552" y="248"/>
                </a:cxn>
                <a:cxn ang="0">
                  <a:pos x="543" y="194"/>
                </a:cxn>
                <a:cxn ang="0">
                  <a:pos x="521" y="145"/>
                </a:cxn>
                <a:cxn ang="0">
                  <a:pos x="491" y="101"/>
                </a:cxn>
                <a:cxn ang="0">
                  <a:pos x="452" y="60"/>
                </a:cxn>
                <a:cxn ang="0">
                  <a:pos x="406" y="30"/>
                </a:cxn>
                <a:cxn ang="0">
                  <a:pos x="357" y="11"/>
                </a:cxn>
                <a:cxn ang="0">
                  <a:pos x="304" y="1"/>
                </a:cxn>
              </a:cxnLst>
              <a:rect l="0" t="0" r="r" b="b"/>
              <a:pathLst>
                <a:path w="555" h="554">
                  <a:moveTo>
                    <a:pt x="278" y="0"/>
                  </a:moveTo>
                  <a:lnTo>
                    <a:pt x="249" y="1"/>
                  </a:lnTo>
                  <a:lnTo>
                    <a:pt x="221" y="5"/>
                  </a:lnTo>
                  <a:lnTo>
                    <a:pt x="195" y="11"/>
                  </a:lnTo>
                  <a:lnTo>
                    <a:pt x="171" y="19"/>
                  </a:lnTo>
                  <a:lnTo>
                    <a:pt x="146" y="30"/>
                  </a:lnTo>
                  <a:lnTo>
                    <a:pt x="123" y="44"/>
                  </a:lnTo>
                  <a:lnTo>
                    <a:pt x="101" y="60"/>
                  </a:lnTo>
                  <a:lnTo>
                    <a:pt x="81" y="80"/>
                  </a:lnTo>
                  <a:lnTo>
                    <a:pt x="60" y="101"/>
                  </a:lnTo>
                  <a:lnTo>
                    <a:pt x="45" y="122"/>
                  </a:lnTo>
                  <a:lnTo>
                    <a:pt x="30" y="145"/>
                  </a:lnTo>
                  <a:lnTo>
                    <a:pt x="20" y="170"/>
                  </a:lnTo>
                  <a:lnTo>
                    <a:pt x="11" y="194"/>
                  </a:lnTo>
                  <a:lnTo>
                    <a:pt x="5" y="221"/>
                  </a:lnTo>
                  <a:lnTo>
                    <a:pt x="2" y="248"/>
                  </a:lnTo>
                  <a:lnTo>
                    <a:pt x="0" y="277"/>
                  </a:lnTo>
                  <a:lnTo>
                    <a:pt x="2" y="303"/>
                  </a:lnTo>
                  <a:lnTo>
                    <a:pt x="5" y="331"/>
                  </a:lnTo>
                  <a:lnTo>
                    <a:pt x="11" y="356"/>
                  </a:lnTo>
                  <a:lnTo>
                    <a:pt x="20" y="383"/>
                  </a:lnTo>
                  <a:lnTo>
                    <a:pt x="30" y="405"/>
                  </a:lnTo>
                  <a:lnTo>
                    <a:pt x="45" y="429"/>
                  </a:lnTo>
                  <a:lnTo>
                    <a:pt x="60" y="451"/>
                  </a:lnTo>
                  <a:lnTo>
                    <a:pt x="81" y="473"/>
                  </a:lnTo>
                  <a:lnTo>
                    <a:pt x="101" y="491"/>
                  </a:lnTo>
                  <a:lnTo>
                    <a:pt x="123" y="507"/>
                  </a:lnTo>
                  <a:lnTo>
                    <a:pt x="146" y="521"/>
                  </a:lnTo>
                  <a:lnTo>
                    <a:pt x="171" y="534"/>
                  </a:lnTo>
                  <a:lnTo>
                    <a:pt x="195" y="542"/>
                  </a:lnTo>
                  <a:lnTo>
                    <a:pt x="221" y="548"/>
                  </a:lnTo>
                  <a:lnTo>
                    <a:pt x="249" y="552"/>
                  </a:lnTo>
                  <a:lnTo>
                    <a:pt x="278" y="554"/>
                  </a:lnTo>
                  <a:lnTo>
                    <a:pt x="304" y="552"/>
                  </a:lnTo>
                  <a:lnTo>
                    <a:pt x="317" y="549"/>
                  </a:lnTo>
                  <a:lnTo>
                    <a:pt x="332" y="548"/>
                  </a:lnTo>
                  <a:lnTo>
                    <a:pt x="344" y="545"/>
                  </a:lnTo>
                  <a:lnTo>
                    <a:pt x="357" y="542"/>
                  </a:lnTo>
                  <a:lnTo>
                    <a:pt x="383" y="534"/>
                  </a:lnTo>
                  <a:lnTo>
                    <a:pt x="394" y="527"/>
                  </a:lnTo>
                  <a:lnTo>
                    <a:pt x="406" y="521"/>
                  </a:lnTo>
                  <a:lnTo>
                    <a:pt x="430" y="507"/>
                  </a:lnTo>
                  <a:lnTo>
                    <a:pt x="452" y="491"/>
                  </a:lnTo>
                  <a:lnTo>
                    <a:pt x="473" y="473"/>
                  </a:lnTo>
                  <a:lnTo>
                    <a:pt x="491" y="451"/>
                  </a:lnTo>
                  <a:lnTo>
                    <a:pt x="508" y="429"/>
                  </a:lnTo>
                  <a:lnTo>
                    <a:pt x="521" y="405"/>
                  </a:lnTo>
                  <a:lnTo>
                    <a:pt x="527" y="393"/>
                  </a:lnTo>
                  <a:lnTo>
                    <a:pt x="534" y="383"/>
                  </a:lnTo>
                  <a:lnTo>
                    <a:pt x="543" y="356"/>
                  </a:lnTo>
                  <a:lnTo>
                    <a:pt x="545" y="343"/>
                  </a:lnTo>
                  <a:lnTo>
                    <a:pt x="549" y="331"/>
                  </a:lnTo>
                  <a:lnTo>
                    <a:pt x="550" y="317"/>
                  </a:lnTo>
                  <a:lnTo>
                    <a:pt x="552" y="303"/>
                  </a:lnTo>
                  <a:lnTo>
                    <a:pt x="555" y="277"/>
                  </a:lnTo>
                  <a:lnTo>
                    <a:pt x="552" y="248"/>
                  </a:lnTo>
                  <a:lnTo>
                    <a:pt x="549" y="221"/>
                  </a:lnTo>
                  <a:lnTo>
                    <a:pt x="543" y="194"/>
                  </a:lnTo>
                  <a:lnTo>
                    <a:pt x="534" y="170"/>
                  </a:lnTo>
                  <a:lnTo>
                    <a:pt x="521" y="145"/>
                  </a:lnTo>
                  <a:lnTo>
                    <a:pt x="508" y="122"/>
                  </a:lnTo>
                  <a:lnTo>
                    <a:pt x="491" y="101"/>
                  </a:lnTo>
                  <a:lnTo>
                    <a:pt x="473" y="80"/>
                  </a:lnTo>
                  <a:lnTo>
                    <a:pt x="452" y="60"/>
                  </a:lnTo>
                  <a:lnTo>
                    <a:pt x="430" y="44"/>
                  </a:lnTo>
                  <a:lnTo>
                    <a:pt x="406" y="30"/>
                  </a:lnTo>
                  <a:lnTo>
                    <a:pt x="383" y="19"/>
                  </a:lnTo>
                  <a:lnTo>
                    <a:pt x="357" y="11"/>
                  </a:lnTo>
                  <a:lnTo>
                    <a:pt x="332" y="5"/>
                  </a:lnTo>
                  <a:lnTo>
                    <a:pt x="304" y="1"/>
                  </a:lnTo>
                  <a:lnTo>
                    <a:pt x="278" y="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36" name="Rectangle 33"/>
            <p:cNvSpPr>
              <a:spLocks noChangeArrowheads="1"/>
            </p:cNvSpPr>
            <p:nvPr/>
          </p:nvSpPr>
          <p:spPr bwMode="auto">
            <a:xfrm>
              <a:off x="1636" y="2500"/>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smtClean="0">
                  <a:solidFill>
                    <a:srgbClr val="000000"/>
                  </a:solidFill>
                  <a:latin typeface="Calibri" pitchFamily="34" charset="0"/>
                  <a:cs typeface="Calibri" pitchFamily="34" charset="0"/>
                </a:rPr>
                <a:t>4</a:t>
              </a:r>
              <a:endParaRPr lang="en-US" dirty="0">
                <a:latin typeface="Calibri" pitchFamily="34" charset="0"/>
                <a:cs typeface="Calibri" pitchFamily="34" charset="0"/>
              </a:endParaRPr>
            </a:p>
          </p:txBody>
        </p:sp>
      </p:grpSp>
      <p:sp>
        <p:nvSpPr>
          <p:cNvPr id="37" name="Rectangle 34"/>
          <p:cNvSpPr>
            <a:spLocks noChangeArrowheads="1"/>
          </p:cNvSpPr>
          <p:nvPr/>
        </p:nvSpPr>
        <p:spPr bwMode="auto">
          <a:xfrm>
            <a:off x="676275" y="5777141"/>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38" name="Rectangle 35"/>
          <p:cNvSpPr>
            <a:spLocks noChangeArrowheads="1"/>
          </p:cNvSpPr>
          <p:nvPr/>
        </p:nvSpPr>
        <p:spPr bwMode="auto">
          <a:xfrm>
            <a:off x="2501335" y="5781675"/>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Storage Node</a:t>
            </a:r>
          </a:p>
        </p:txBody>
      </p:sp>
      <p:sp>
        <p:nvSpPr>
          <p:cNvPr id="39" name="Rectangle 36"/>
          <p:cNvSpPr>
            <a:spLocks noChangeArrowheads="1"/>
          </p:cNvSpPr>
          <p:nvPr/>
        </p:nvSpPr>
        <p:spPr bwMode="auto">
          <a:xfrm>
            <a:off x="4083600" y="5791200"/>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grpSp>
        <p:nvGrpSpPr>
          <p:cNvPr id="40" name="Group 37"/>
          <p:cNvGrpSpPr>
            <a:grpSpLocks/>
          </p:cNvGrpSpPr>
          <p:nvPr/>
        </p:nvGrpSpPr>
        <p:grpSpPr bwMode="auto">
          <a:xfrm>
            <a:off x="5105400" y="1617666"/>
            <a:ext cx="2962276" cy="560389"/>
            <a:chOff x="3400" y="1028"/>
            <a:chExt cx="1866" cy="353"/>
          </a:xfrm>
        </p:grpSpPr>
        <p:sp>
          <p:nvSpPr>
            <p:cNvPr id="41" name="Freeform 38"/>
            <p:cNvSpPr>
              <a:spLocks/>
            </p:cNvSpPr>
            <p:nvPr/>
          </p:nvSpPr>
          <p:spPr bwMode="auto">
            <a:xfrm>
              <a:off x="3400" y="1028"/>
              <a:ext cx="185" cy="185"/>
            </a:xfrm>
            <a:custGeom>
              <a:avLst/>
              <a:gdLst/>
              <a:ahLst/>
              <a:cxnLst>
                <a:cxn ang="0">
                  <a:pos x="451" y="60"/>
                </a:cxn>
                <a:cxn ang="0">
                  <a:pos x="406" y="30"/>
                </a:cxn>
                <a:cxn ang="0">
                  <a:pos x="356" y="10"/>
                </a:cxn>
                <a:cxn ang="0">
                  <a:pos x="304" y="1"/>
                </a:cxn>
                <a:cxn ang="0">
                  <a:pos x="248" y="1"/>
                </a:cxn>
                <a:cxn ang="0">
                  <a:pos x="194" y="10"/>
                </a:cxn>
                <a:cxn ang="0">
                  <a:pos x="145" y="30"/>
                </a:cxn>
                <a:cxn ang="0">
                  <a:pos x="101" y="60"/>
                </a:cxn>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Lst>
              <a:rect l="0" t="0" r="r" b="b"/>
              <a:pathLst>
                <a:path w="554" h="554">
                  <a:moveTo>
                    <a:pt x="473" y="80"/>
                  </a:move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42" name="Rectangle 39"/>
            <p:cNvSpPr>
              <a:spLocks noChangeArrowheads="1"/>
            </p:cNvSpPr>
            <p:nvPr/>
          </p:nvSpPr>
          <p:spPr bwMode="auto">
            <a:xfrm>
              <a:off x="3463" y="106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2</a:t>
              </a:r>
              <a:endParaRPr lang="en-US" sz="1200" dirty="0">
                <a:solidFill>
                  <a:schemeClr val="tx1"/>
                </a:solidFill>
                <a:latin typeface="Calibri" pitchFamily="34" charset="0"/>
                <a:cs typeface="Calibri" pitchFamily="34" charset="0"/>
              </a:endParaRPr>
            </a:p>
          </p:txBody>
        </p:sp>
        <p:sp>
          <p:nvSpPr>
            <p:cNvPr id="43" name="Rectangle 40"/>
            <p:cNvSpPr>
              <a:spLocks noChangeArrowheads="1"/>
            </p:cNvSpPr>
            <p:nvPr/>
          </p:nvSpPr>
          <p:spPr bwMode="auto">
            <a:xfrm>
              <a:off x="3681" y="1041"/>
              <a:ext cx="1450"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Backup server scans backup catalog </a:t>
              </a:r>
              <a:endParaRPr lang="en-US" sz="1200" dirty="0">
                <a:solidFill>
                  <a:schemeClr val="tx1"/>
                </a:solidFill>
                <a:latin typeface="Calibri" pitchFamily="34" charset="0"/>
                <a:cs typeface="Calibri" pitchFamily="34" charset="0"/>
              </a:endParaRPr>
            </a:p>
          </p:txBody>
        </p:sp>
        <p:sp>
          <p:nvSpPr>
            <p:cNvPr id="44" name="Rectangle 41"/>
            <p:cNvSpPr>
              <a:spLocks noChangeArrowheads="1"/>
            </p:cNvSpPr>
            <p:nvPr/>
          </p:nvSpPr>
          <p:spPr bwMode="auto">
            <a:xfrm>
              <a:off x="3614" y="1153"/>
              <a:ext cx="1652"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   to identify data to be </a:t>
              </a:r>
              <a:r>
                <a:rPr lang="en-US" sz="1200" b="1" dirty="0" smtClean="0">
                  <a:solidFill>
                    <a:schemeClr val="tx1"/>
                  </a:solidFill>
                  <a:latin typeface="Calibri" pitchFamily="34" charset="0"/>
                  <a:cs typeface="Calibri" pitchFamily="34" charset="0"/>
                </a:rPr>
                <a:t>restored </a:t>
              </a:r>
              <a:r>
                <a:rPr lang="en-US" sz="1200" b="1" dirty="0">
                  <a:solidFill>
                    <a:schemeClr val="tx1"/>
                  </a:solidFill>
                  <a:latin typeface="Calibri" pitchFamily="34" charset="0"/>
                  <a:cs typeface="Calibri" pitchFamily="34" charset="0"/>
                </a:rPr>
                <a:t>and the </a:t>
              </a:r>
              <a:endParaRPr lang="en-US" sz="1200" dirty="0">
                <a:solidFill>
                  <a:schemeClr val="tx1"/>
                </a:solidFill>
                <a:latin typeface="Calibri" pitchFamily="34" charset="0"/>
                <a:cs typeface="Calibri" pitchFamily="34" charset="0"/>
              </a:endParaRPr>
            </a:p>
          </p:txBody>
        </p:sp>
        <p:sp>
          <p:nvSpPr>
            <p:cNvPr id="45" name="Rectangle 42"/>
            <p:cNvSpPr>
              <a:spLocks noChangeArrowheads="1"/>
            </p:cNvSpPr>
            <p:nvPr/>
          </p:nvSpPr>
          <p:spPr bwMode="auto">
            <a:xfrm>
              <a:off x="3653" y="1265"/>
              <a:ext cx="1137"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 client </a:t>
              </a:r>
              <a:r>
                <a:rPr lang="en-US" sz="1200" b="1" dirty="0" smtClean="0">
                  <a:solidFill>
                    <a:schemeClr val="tx1"/>
                  </a:solidFill>
                  <a:latin typeface="Calibri" pitchFamily="34" charset="0"/>
                  <a:cs typeface="Calibri" pitchFamily="34" charset="0"/>
                </a:rPr>
                <a:t>that will </a:t>
              </a:r>
              <a:r>
                <a:rPr lang="en-US" sz="1200" b="1" dirty="0">
                  <a:solidFill>
                    <a:schemeClr val="tx1"/>
                  </a:solidFill>
                  <a:latin typeface="Calibri" pitchFamily="34" charset="0"/>
                  <a:cs typeface="Calibri" pitchFamily="34" charset="0"/>
                </a:rPr>
                <a:t>receive </a:t>
              </a:r>
              <a:r>
                <a:rPr lang="en-US" sz="1200" b="1" dirty="0" smtClean="0">
                  <a:solidFill>
                    <a:schemeClr val="tx1"/>
                  </a:solidFill>
                  <a:latin typeface="Calibri" pitchFamily="34" charset="0"/>
                  <a:cs typeface="Calibri" pitchFamily="34" charset="0"/>
                </a:rPr>
                <a:t>data.</a:t>
              </a:r>
              <a:endParaRPr lang="en-US" sz="1200" dirty="0">
                <a:solidFill>
                  <a:schemeClr val="tx1"/>
                </a:solidFill>
                <a:latin typeface="Calibri" pitchFamily="34" charset="0"/>
                <a:cs typeface="Calibri" pitchFamily="34" charset="0"/>
              </a:endParaRPr>
            </a:p>
          </p:txBody>
        </p:sp>
      </p:grpSp>
      <p:grpSp>
        <p:nvGrpSpPr>
          <p:cNvPr id="46" name="Group 43"/>
          <p:cNvGrpSpPr>
            <a:grpSpLocks/>
          </p:cNvGrpSpPr>
          <p:nvPr/>
        </p:nvGrpSpPr>
        <p:grpSpPr bwMode="auto">
          <a:xfrm>
            <a:off x="5105400" y="2354269"/>
            <a:ext cx="2970213" cy="382589"/>
            <a:chOff x="3400" y="1508"/>
            <a:chExt cx="1871" cy="241"/>
          </a:xfrm>
        </p:grpSpPr>
        <p:sp>
          <p:nvSpPr>
            <p:cNvPr id="47" name="Freeform 44"/>
            <p:cNvSpPr>
              <a:spLocks/>
            </p:cNvSpPr>
            <p:nvPr/>
          </p:nvSpPr>
          <p:spPr bwMode="auto">
            <a:xfrm>
              <a:off x="3400" y="1508"/>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 ang="0">
                  <a:pos x="451" y="60"/>
                </a:cxn>
                <a:cxn ang="0">
                  <a:pos x="406" y="30"/>
                </a:cxn>
                <a:cxn ang="0">
                  <a:pos x="356" y="10"/>
                </a:cxn>
                <a:cxn ang="0">
                  <a:pos x="304" y="1"/>
                </a:cxn>
                <a:cxn ang="0">
                  <a:pos x="248" y="1"/>
                </a:cxn>
                <a:cxn ang="0">
                  <a:pos x="194" y="10"/>
                </a:cxn>
                <a:cxn ang="0">
                  <a:pos x="145" y="30"/>
                </a:cxn>
                <a:cxn ang="0">
                  <a:pos x="101" y="60"/>
                </a:cxn>
              </a:cxnLst>
              <a:rect l="0" t="0" r="r" b="b"/>
              <a:pathLst>
                <a:path w="554" h="554">
                  <a:moveTo>
                    <a:pt x="80" y="80"/>
                  </a:move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48" name="Rectangle 45"/>
            <p:cNvSpPr>
              <a:spLocks noChangeArrowheads="1"/>
            </p:cNvSpPr>
            <p:nvPr/>
          </p:nvSpPr>
          <p:spPr bwMode="auto">
            <a:xfrm>
              <a:off x="3463" y="154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3</a:t>
              </a:r>
              <a:endParaRPr lang="en-US" sz="1200" dirty="0">
                <a:solidFill>
                  <a:schemeClr val="tx1"/>
                </a:solidFill>
                <a:latin typeface="Calibri" pitchFamily="34" charset="0"/>
                <a:cs typeface="Calibri" pitchFamily="34" charset="0"/>
              </a:endParaRPr>
            </a:p>
          </p:txBody>
        </p:sp>
        <p:sp>
          <p:nvSpPr>
            <p:cNvPr id="49" name="Rectangle 46"/>
            <p:cNvSpPr>
              <a:spLocks noChangeArrowheads="1"/>
            </p:cNvSpPr>
            <p:nvPr/>
          </p:nvSpPr>
          <p:spPr bwMode="auto">
            <a:xfrm>
              <a:off x="3680" y="1521"/>
              <a:ext cx="1501"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Backup server instructs storage node </a:t>
              </a:r>
              <a:endParaRPr lang="en-US" sz="1200" dirty="0">
                <a:solidFill>
                  <a:schemeClr val="tx1"/>
                </a:solidFill>
                <a:latin typeface="Calibri" pitchFamily="34" charset="0"/>
                <a:cs typeface="Calibri" pitchFamily="34" charset="0"/>
              </a:endParaRPr>
            </a:p>
          </p:txBody>
        </p:sp>
        <p:sp>
          <p:nvSpPr>
            <p:cNvPr id="50" name="Rectangle 47"/>
            <p:cNvSpPr>
              <a:spLocks noChangeArrowheads="1"/>
            </p:cNvSpPr>
            <p:nvPr/>
          </p:nvSpPr>
          <p:spPr bwMode="auto">
            <a:xfrm>
              <a:off x="3681" y="1633"/>
              <a:ext cx="1590"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to load backup media in backup </a:t>
              </a:r>
              <a:r>
                <a:rPr lang="en-US" sz="1200" b="1" dirty="0" smtClean="0">
                  <a:solidFill>
                    <a:schemeClr val="tx1"/>
                  </a:solidFill>
                  <a:latin typeface="Calibri" pitchFamily="34" charset="0"/>
                  <a:cs typeface="Calibri" pitchFamily="34" charset="0"/>
                </a:rPr>
                <a:t>device.</a:t>
              </a:r>
              <a:endParaRPr lang="en-US" sz="1200" dirty="0">
                <a:solidFill>
                  <a:schemeClr val="tx1"/>
                </a:solidFill>
                <a:latin typeface="Calibri" pitchFamily="34" charset="0"/>
                <a:cs typeface="Calibri" pitchFamily="34" charset="0"/>
              </a:endParaRPr>
            </a:p>
          </p:txBody>
        </p:sp>
      </p:grpSp>
      <p:grpSp>
        <p:nvGrpSpPr>
          <p:cNvPr id="51" name="Group 48"/>
          <p:cNvGrpSpPr>
            <a:grpSpLocks/>
          </p:cNvGrpSpPr>
          <p:nvPr/>
        </p:nvGrpSpPr>
        <p:grpSpPr bwMode="auto">
          <a:xfrm>
            <a:off x="5105399" y="2963863"/>
            <a:ext cx="3221047" cy="293688"/>
            <a:chOff x="3400" y="1908"/>
            <a:chExt cx="2029" cy="185"/>
          </a:xfrm>
        </p:grpSpPr>
        <p:sp>
          <p:nvSpPr>
            <p:cNvPr id="52" name="Freeform 49"/>
            <p:cNvSpPr>
              <a:spLocks/>
            </p:cNvSpPr>
            <p:nvPr/>
          </p:nvSpPr>
          <p:spPr bwMode="auto">
            <a:xfrm>
              <a:off x="3400" y="1908"/>
              <a:ext cx="185" cy="185"/>
            </a:xfrm>
            <a:custGeom>
              <a:avLst/>
              <a:gdLst/>
              <a:ahLst/>
              <a:cxnLst>
                <a:cxn ang="0">
                  <a:pos x="451" y="60"/>
                </a:cxn>
                <a:cxn ang="0">
                  <a:pos x="406" y="30"/>
                </a:cxn>
                <a:cxn ang="0">
                  <a:pos x="356" y="10"/>
                </a:cxn>
                <a:cxn ang="0">
                  <a:pos x="304" y="1"/>
                </a:cxn>
                <a:cxn ang="0">
                  <a:pos x="248" y="1"/>
                </a:cxn>
                <a:cxn ang="0">
                  <a:pos x="194" y="10"/>
                </a:cxn>
                <a:cxn ang="0">
                  <a:pos x="145" y="30"/>
                </a:cxn>
                <a:cxn ang="0">
                  <a:pos x="101" y="60"/>
                </a:cxn>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Lst>
              <a:rect l="0" t="0" r="r" b="b"/>
              <a:pathLst>
                <a:path w="554" h="554">
                  <a:moveTo>
                    <a:pt x="473" y="80"/>
                  </a:move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53" name="Rectangle 50"/>
            <p:cNvSpPr>
              <a:spLocks noChangeArrowheads="1"/>
            </p:cNvSpPr>
            <p:nvPr/>
          </p:nvSpPr>
          <p:spPr bwMode="auto">
            <a:xfrm>
              <a:off x="3463" y="194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4</a:t>
              </a:r>
              <a:endParaRPr lang="en-US" sz="1200" dirty="0">
                <a:solidFill>
                  <a:schemeClr val="tx1"/>
                </a:solidFill>
                <a:latin typeface="Calibri" pitchFamily="34" charset="0"/>
                <a:cs typeface="Calibri" pitchFamily="34" charset="0"/>
              </a:endParaRPr>
            </a:p>
          </p:txBody>
        </p:sp>
        <p:sp>
          <p:nvSpPr>
            <p:cNvPr id="54" name="Rectangle 51"/>
            <p:cNvSpPr>
              <a:spLocks noChangeArrowheads="1"/>
            </p:cNvSpPr>
            <p:nvPr/>
          </p:nvSpPr>
          <p:spPr bwMode="auto">
            <a:xfrm>
              <a:off x="3664" y="1921"/>
              <a:ext cx="1765" cy="116"/>
            </a:xfrm>
            <a:prstGeom prst="rect">
              <a:avLst/>
            </a:prstGeom>
            <a:noFill/>
            <a:ln w="9525">
              <a:noFill/>
              <a:miter lim="800000"/>
              <a:headEnd/>
              <a:tailEnd/>
            </a:ln>
          </p:spPr>
          <p:txBody>
            <a:bodyPr wrap="none" lIns="0" tIns="0" rIns="0" bIns="0">
              <a:spAutoFit/>
            </a:bodyPr>
            <a:lstStyle/>
            <a:p>
              <a:pPr marL="354013" indent="-354013" algn="l" defTabSz="941388"/>
              <a:r>
                <a:rPr lang="en-US" sz="1200" b="1" dirty="0" smtClean="0">
                  <a:solidFill>
                    <a:schemeClr val="tx1"/>
                  </a:solidFill>
                  <a:latin typeface="Calibri" pitchFamily="34" charset="0"/>
                  <a:cs typeface="Calibri" pitchFamily="34" charset="0"/>
                </a:rPr>
                <a:t>Data is then read and send to backup client.</a:t>
              </a:r>
              <a:endParaRPr lang="en-US" sz="1200" dirty="0">
                <a:solidFill>
                  <a:schemeClr val="tx1"/>
                </a:solidFill>
                <a:latin typeface="Calibri" pitchFamily="34" charset="0"/>
                <a:cs typeface="Calibri" pitchFamily="34" charset="0"/>
              </a:endParaRPr>
            </a:p>
          </p:txBody>
        </p:sp>
      </p:grpSp>
      <p:grpSp>
        <p:nvGrpSpPr>
          <p:cNvPr id="55" name="Group 52"/>
          <p:cNvGrpSpPr>
            <a:grpSpLocks/>
          </p:cNvGrpSpPr>
          <p:nvPr/>
        </p:nvGrpSpPr>
        <p:grpSpPr bwMode="auto">
          <a:xfrm>
            <a:off x="5105400" y="3451234"/>
            <a:ext cx="2849563" cy="382589"/>
            <a:chOff x="3400" y="2308"/>
            <a:chExt cx="1795" cy="241"/>
          </a:xfrm>
        </p:grpSpPr>
        <p:sp>
          <p:nvSpPr>
            <p:cNvPr id="56" name="Freeform 53"/>
            <p:cNvSpPr>
              <a:spLocks/>
            </p:cNvSpPr>
            <p:nvPr/>
          </p:nvSpPr>
          <p:spPr bwMode="auto">
            <a:xfrm>
              <a:off x="3400" y="2308"/>
              <a:ext cx="185" cy="185"/>
            </a:xfrm>
            <a:custGeom>
              <a:avLst/>
              <a:gdLst/>
              <a:ahLst/>
              <a:cxnLst>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 ang="0">
                  <a:pos x="451" y="60"/>
                </a:cxn>
                <a:cxn ang="0">
                  <a:pos x="406" y="30"/>
                </a:cxn>
                <a:cxn ang="0">
                  <a:pos x="356" y="10"/>
                </a:cxn>
                <a:cxn ang="0">
                  <a:pos x="304" y="1"/>
                </a:cxn>
                <a:cxn ang="0">
                  <a:pos x="248" y="1"/>
                </a:cxn>
                <a:cxn ang="0">
                  <a:pos x="194" y="10"/>
                </a:cxn>
                <a:cxn ang="0">
                  <a:pos x="145" y="30"/>
                </a:cxn>
                <a:cxn ang="0">
                  <a:pos x="101" y="60"/>
                </a:cxn>
              </a:cxnLst>
              <a:rect l="0" t="0" r="r" b="b"/>
              <a:pathLst>
                <a:path w="554" h="554">
                  <a:moveTo>
                    <a:pt x="80" y="80"/>
                  </a:move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57" name="Rectangle 54"/>
            <p:cNvSpPr>
              <a:spLocks noChangeArrowheads="1"/>
            </p:cNvSpPr>
            <p:nvPr/>
          </p:nvSpPr>
          <p:spPr bwMode="auto">
            <a:xfrm>
              <a:off x="3463" y="234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5</a:t>
              </a:r>
              <a:endParaRPr lang="en-US" sz="1200" dirty="0">
                <a:solidFill>
                  <a:schemeClr val="tx1"/>
                </a:solidFill>
                <a:latin typeface="Calibri" pitchFamily="34" charset="0"/>
                <a:cs typeface="Calibri" pitchFamily="34" charset="0"/>
              </a:endParaRPr>
            </a:p>
          </p:txBody>
        </p:sp>
        <p:sp>
          <p:nvSpPr>
            <p:cNvPr id="58" name="Rectangle 55"/>
            <p:cNvSpPr>
              <a:spLocks noChangeArrowheads="1"/>
            </p:cNvSpPr>
            <p:nvPr/>
          </p:nvSpPr>
          <p:spPr bwMode="auto">
            <a:xfrm>
              <a:off x="3673" y="2321"/>
              <a:ext cx="1522"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Storage node sends restore metadata </a:t>
              </a:r>
              <a:endParaRPr lang="en-US" sz="1200" dirty="0">
                <a:solidFill>
                  <a:schemeClr val="tx1"/>
                </a:solidFill>
                <a:latin typeface="Calibri" pitchFamily="34" charset="0"/>
                <a:cs typeface="Calibri" pitchFamily="34" charset="0"/>
              </a:endParaRPr>
            </a:p>
          </p:txBody>
        </p:sp>
        <p:sp>
          <p:nvSpPr>
            <p:cNvPr id="59" name="Rectangle 56"/>
            <p:cNvSpPr>
              <a:spLocks noChangeArrowheads="1"/>
            </p:cNvSpPr>
            <p:nvPr/>
          </p:nvSpPr>
          <p:spPr bwMode="auto">
            <a:xfrm>
              <a:off x="3673" y="2433"/>
              <a:ext cx="687"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to backup </a:t>
              </a:r>
              <a:r>
                <a:rPr lang="en-US" sz="1200" b="1" dirty="0" smtClean="0">
                  <a:solidFill>
                    <a:schemeClr val="tx1"/>
                  </a:solidFill>
                  <a:latin typeface="Calibri" pitchFamily="34" charset="0"/>
                  <a:cs typeface="Calibri" pitchFamily="34" charset="0"/>
                </a:rPr>
                <a:t>server.</a:t>
              </a:r>
              <a:endParaRPr lang="en-US" sz="1200" dirty="0">
                <a:solidFill>
                  <a:schemeClr val="tx1"/>
                </a:solidFill>
                <a:latin typeface="Calibri" pitchFamily="34" charset="0"/>
                <a:cs typeface="Calibri" pitchFamily="34" charset="0"/>
              </a:endParaRPr>
            </a:p>
          </p:txBody>
        </p:sp>
      </p:grpSp>
      <p:grpSp>
        <p:nvGrpSpPr>
          <p:cNvPr id="60" name="Group 57"/>
          <p:cNvGrpSpPr>
            <a:grpSpLocks/>
          </p:cNvGrpSpPr>
          <p:nvPr/>
        </p:nvGrpSpPr>
        <p:grpSpPr bwMode="auto">
          <a:xfrm>
            <a:off x="5105400" y="3954463"/>
            <a:ext cx="3159127" cy="293688"/>
            <a:chOff x="3400" y="2708"/>
            <a:chExt cx="1990" cy="185"/>
          </a:xfrm>
        </p:grpSpPr>
        <p:sp>
          <p:nvSpPr>
            <p:cNvPr id="61" name="Freeform 58"/>
            <p:cNvSpPr>
              <a:spLocks/>
            </p:cNvSpPr>
            <p:nvPr/>
          </p:nvSpPr>
          <p:spPr bwMode="auto">
            <a:xfrm>
              <a:off x="3400" y="2708"/>
              <a:ext cx="185" cy="185"/>
            </a:xfrm>
            <a:custGeom>
              <a:avLst/>
              <a:gdLst/>
              <a:ahLst/>
              <a:cxnLst>
                <a:cxn ang="0">
                  <a:pos x="451" y="60"/>
                </a:cxn>
                <a:cxn ang="0">
                  <a:pos x="406" y="30"/>
                </a:cxn>
                <a:cxn ang="0">
                  <a:pos x="356" y="10"/>
                </a:cxn>
                <a:cxn ang="0">
                  <a:pos x="304" y="1"/>
                </a:cxn>
                <a:cxn ang="0">
                  <a:pos x="248" y="1"/>
                </a:cxn>
                <a:cxn ang="0">
                  <a:pos x="194" y="10"/>
                </a:cxn>
                <a:cxn ang="0">
                  <a:pos x="145" y="30"/>
                </a:cxn>
                <a:cxn ang="0">
                  <a:pos x="101" y="60"/>
                </a:cxn>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Lst>
              <a:rect l="0" t="0" r="r" b="b"/>
              <a:pathLst>
                <a:path w="554" h="554">
                  <a:moveTo>
                    <a:pt x="473" y="80"/>
                  </a:move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62" name="Rectangle 59"/>
            <p:cNvSpPr>
              <a:spLocks noChangeArrowheads="1"/>
            </p:cNvSpPr>
            <p:nvPr/>
          </p:nvSpPr>
          <p:spPr bwMode="auto">
            <a:xfrm>
              <a:off x="3463" y="274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6</a:t>
              </a:r>
              <a:endParaRPr lang="en-US" sz="1200" dirty="0">
                <a:solidFill>
                  <a:schemeClr val="tx1"/>
                </a:solidFill>
                <a:latin typeface="Calibri" pitchFamily="34" charset="0"/>
                <a:cs typeface="Calibri" pitchFamily="34" charset="0"/>
              </a:endParaRPr>
            </a:p>
          </p:txBody>
        </p:sp>
        <p:sp>
          <p:nvSpPr>
            <p:cNvPr id="63" name="Rectangle 60"/>
            <p:cNvSpPr>
              <a:spLocks noChangeArrowheads="1"/>
            </p:cNvSpPr>
            <p:nvPr/>
          </p:nvSpPr>
          <p:spPr bwMode="auto">
            <a:xfrm>
              <a:off x="3673" y="2745"/>
              <a:ext cx="1717" cy="11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Backup server updates </a:t>
              </a:r>
              <a:r>
                <a:rPr lang="en-US" sz="1200" b="1" dirty="0" smtClean="0">
                  <a:solidFill>
                    <a:schemeClr val="tx1"/>
                  </a:solidFill>
                  <a:latin typeface="Calibri" pitchFamily="34" charset="0"/>
                  <a:cs typeface="Calibri" pitchFamily="34" charset="0"/>
                </a:rPr>
                <a:t>the backup catalog.</a:t>
              </a:r>
              <a:endParaRPr lang="en-US" sz="1200" dirty="0">
                <a:solidFill>
                  <a:schemeClr val="tx1"/>
                </a:solidFill>
                <a:latin typeface="Calibri" pitchFamily="34" charset="0"/>
                <a:cs typeface="Calibri" pitchFamily="34" charset="0"/>
              </a:endParaRPr>
            </a:p>
          </p:txBody>
        </p:sp>
      </p:grpSp>
      <p:grpSp>
        <p:nvGrpSpPr>
          <p:cNvPr id="72" name="Group 11"/>
          <p:cNvGrpSpPr>
            <a:grpSpLocks/>
          </p:cNvGrpSpPr>
          <p:nvPr/>
        </p:nvGrpSpPr>
        <p:grpSpPr bwMode="auto">
          <a:xfrm>
            <a:off x="762000" y="3517900"/>
            <a:ext cx="292100" cy="292100"/>
            <a:chOff x="1345" y="3101"/>
            <a:chExt cx="184" cy="184"/>
          </a:xfrm>
        </p:grpSpPr>
        <p:sp>
          <p:nvSpPr>
            <p:cNvPr id="75" name="Freeform 12"/>
            <p:cNvSpPr>
              <a:spLocks/>
            </p:cNvSpPr>
            <p:nvPr/>
          </p:nvSpPr>
          <p:spPr bwMode="auto">
            <a:xfrm>
              <a:off x="1345" y="3101"/>
              <a:ext cx="184" cy="184"/>
            </a:xfrm>
            <a:custGeom>
              <a:avLst/>
              <a:gdLst/>
              <a:ahLst/>
              <a:cxnLst>
                <a:cxn ang="0">
                  <a:pos x="248" y="1"/>
                </a:cxn>
                <a:cxn ang="0">
                  <a:pos x="194" y="11"/>
                </a:cxn>
                <a:cxn ang="0">
                  <a:pos x="145" y="30"/>
                </a:cxn>
                <a:cxn ang="0">
                  <a:pos x="101" y="60"/>
                </a:cxn>
                <a:cxn ang="0">
                  <a:pos x="60" y="101"/>
                </a:cxn>
                <a:cxn ang="0">
                  <a:pos x="30" y="145"/>
                </a:cxn>
                <a:cxn ang="0">
                  <a:pos x="11" y="194"/>
                </a:cxn>
                <a:cxn ang="0">
                  <a:pos x="1" y="248"/>
                </a:cxn>
                <a:cxn ang="0">
                  <a:pos x="1" y="303"/>
                </a:cxn>
                <a:cxn ang="0">
                  <a:pos x="11" y="356"/>
                </a:cxn>
                <a:cxn ang="0">
                  <a:pos x="30" y="405"/>
                </a:cxn>
                <a:cxn ang="0">
                  <a:pos x="60" y="451"/>
                </a:cxn>
                <a:cxn ang="0">
                  <a:pos x="101" y="491"/>
                </a:cxn>
                <a:cxn ang="0">
                  <a:pos x="145" y="521"/>
                </a:cxn>
                <a:cxn ang="0">
                  <a:pos x="194" y="542"/>
                </a:cxn>
                <a:cxn ang="0">
                  <a:pos x="248" y="552"/>
                </a:cxn>
                <a:cxn ang="0">
                  <a:pos x="304" y="552"/>
                </a:cxn>
                <a:cxn ang="0">
                  <a:pos x="331" y="548"/>
                </a:cxn>
                <a:cxn ang="0">
                  <a:pos x="356" y="542"/>
                </a:cxn>
                <a:cxn ang="0">
                  <a:pos x="394" y="527"/>
                </a:cxn>
                <a:cxn ang="0">
                  <a:pos x="430" y="507"/>
                </a:cxn>
                <a:cxn ang="0">
                  <a:pos x="473" y="473"/>
                </a:cxn>
                <a:cxn ang="0">
                  <a:pos x="508" y="429"/>
                </a:cxn>
                <a:cxn ang="0">
                  <a:pos x="527" y="393"/>
                </a:cxn>
                <a:cxn ang="0">
                  <a:pos x="542" y="356"/>
                </a:cxn>
                <a:cxn ang="0">
                  <a:pos x="548" y="331"/>
                </a:cxn>
                <a:cxn ang="0">
                  <a:pos x="552" y="303"/>
                </a:cxn>
                <a:cxn ang="0">
                  <a:pos x="552" y="248"/>
                </a:cxn>
                <a:cxn ang="0">
                  <a:pos x="542" y="194"/>
                </a:cxn>
                <a:cxn ang="0">
                  <a:pos x="521" y="145"/>
                </a:cxn>
                <a:cxn ang="0">
                  <a:pos x="491" y="101"/>
                </a:cxn>
                <a:cxn ang="0">
                  <a:pos x="451" y="60"/>
                </a:cxn>
                <a:cxn ang="0">
                  <a:pos x="406" y="30"/>
                </a:cxn>
                <a:cxn ang="0">
                  <a:pos x="356" y="11"/>
                </a:cxn>
                <a:cxn ang="0">
                  <a:pos x="304" y="1"/>
                </a:cxn>
              </a:cxnLst>
              <a:rect l="0" t="0" r="r" b="b"/>
              <a:pathLst>
                <a:path w="554" h="554">
                  <a:moveTo>
                    <a:pt x="277" y="0"/>
                  </a:moveTo>
                  <a:lnTo>
                    <a:pt x="248" y="1"/>
                  </a:lnTo>
                  <a:lnTo>
                    <a:pt x="221" y="5"/>
                  </a:lnTo>
                  <a:lnTo>
                    <a:pt x="194" y="11"/>
                  </a:lnTo>
                  <a:lnTo>
                    <a:pt x="170" y="19"/>
                  </a:lnTo>
                  <a:lnTo>
                    <a:pt x="145" y="30"/>
                  </a:lnTo>
                  <a:lnTo>
                    <a:pt x="122" y="44"/>
                  </a:lnTo>
                  <a:lnTo>
                    <a:pt x="101" y="60"/>
                  </a:lnTo>
                  <a:lnTo>
                    <a:pt x="80" y="80"/>
                  </a:lnTo>
                  <a:lnTo>
                    <a:pt x="60" y="101"/>
                  </a:lnTo>
                  <a:lnTo>
                    <a:pt x="44" y="122"/>
                  </a:lnTo>
                  <a:lnTo>
                    <a:pt x="30" y="145"/>
                  </a:lnTo>
                  <a:lnTo>
                    <a:pt x="19" y="170"/>
                  </a:lnTo>
                  <a:lnTo>
                    <a:pt x="11" y="194"/>
                  </a:lnTo>
                  <a:lnTo>
                    <a:pt x="5" y="221"/>
                  </a:lnTo>
                  <a:lnTo>
                    <a:pt x="1" y="248"/>
                  </a:lnTo>
                  <a:lnTo>
                    <a:pt x="0" y="277"/>
                  </a:lnTo>
                  <a:lnTo>
                    <a:pt x="1" y="303"/>
                  </a:lnTo>
                  <a:lnTo>
                    <a:pt x="5" y="331"/>
                  </a:lnTo>
                  <a:lnTo>
                    <a:pt x="11" y="356"/>
                  </a:lnTo>
                  <a:lnTo>
                    <a:pt x="19" y="383"/>
                  </a:lnTo>
                  <a:lnTo>
                    <a:pt x="30" y="405"/>
                  </a:lnTo>
                  <a:lnTo>
                    <a:pt x="44" y="429"/>
                  </a:lnTo>
                  <a:lnTo>
                    <a:pt x="60" y="451"/>
                  </a:lnTo>
                  <a:lnTo>
                    <a:pt x="80" y="473"/>
                  </a:lnTo>
                  <a:lnTo>
                    <a:pt x="101" y="491"/>
                  </a:lnTo>
                  <a:lnTo>
                    <a:pt x="122" y="507"/>
                  </a:lnTo>
                  <a:lnTo>
                    <a:pt x="145" y="521"/>
                  </a:lnTo>
                  <a:lnTo>
                    <a:pt x="170" y="534"/>
                  </a:lnTo>
                  <a:lnTo>
                    <a:pt x="194" y="542"/>
                  </a:lnTo>
                  <a:lnTo>
                    <a:pt x="221" y="548"/>
                  </a:lnTo>
                  <a:lnTo>
                    <a:pt x="248" y="552"/>
                  </a:lnTo>
                  <a:lnTo>
                    <a:pt x="277" y="554"/>
                  </a:lnTo>
                  <a:lnTo>
                    <a:pt x="304" y="552"/>
                  </a:lnTo>
                  <a:lnTo>
                    <a:pt x="317" y="549"/>
                  </a:lnTo>
                  <a:lnTo>
                    <a:pt x="331" y="548"/>
                  </a:lnTo>
                  <a:lnTo>
                    <a:pt x="343" y="545"/>
                  </a:lnTo>
                  <a:lnTo>
                    <a:pt x="356" y="542"/>
                  </a:lnTo>
                  <a:lnTo>
                    <a:pt x="383" y="534"/>
                  </a:lnTo>
                  <a:lnTo>
                    <a:pt x="394" y="527"/>
                  </a:lnTo>
                  <a:lnTo>
                    <a:pt x="406" y="521"/>
                  </a:lnTo>
                  <a:lnTo>
                    <a:pt x="430" y="507"/>
                  </a:lnTo>
                  <a:lnTo>
                    <a:pt x="451" y="491"/>
                  </a:lnTo>
                  <a:lnTo>
                    <a:pt x="473" y="473"/>
                  </a:lnTo>
                  <a:lnTo>
                    <a:pt x="491" y="451"/>
                  </a:lnTo>
                  <a:lnTo>
                    <a:pt x="508" y="429"/>
                  </a:lnTo>
                  <a:lnTo>
                    <a:pt x="521" y="405"/>
                  </a:lnTo>
                  <a:lnTo>
                    <a:pt x="527" y="393"/>
                  </a:lnTo>
                  <a:lnTo>
                    <a:pt x="534" y="383"/>
                  </a:lnTo>
                  <a:lnTo>
                    <a:pt x="542" y="356"/>
                  </a:lnTo>
                  <a:lnTo>
                    <a:pt x="545" y="343"/>
                  </a:lnTo>
                  <a:lnTo>
                    <a:pt x="548" y="331"/>
                  </a:lnTo>
                  <a:lnTo>
                    <a:pt x="550" y="317"/>
                  </a:lnTo>
                  <a:lnTo>
                    <a:pt x="552" y="303"/>
                  </a:lnTo>
                  <a:lnTo>
                    <a:pt x="554" y="277"/>
                  </a:lnTo>
                  <a:lnTo>
                    <a:pt x="552" y="248"/>
                  </a:lnTo>
                  <a:lnTo>
                    <a:pt x="548" y="221"/>
                  </a:lnTo>
                  <a:lnTo>
                    <a:pt x="542" y="194"/>
                  </a:lnTo>
                  <a:lnTo>
                    <a:pt x="534" y="170"/>
                  </a:lnTo>
                  <a:lnTo>
                    <a:pt x="521" y="145"/>
                  </a:lnTo>
                  <a:lnTo>
                    <a:pt x="508" y="122"/>
                  </a:lnTo>
                  <a:lnTo>
                    <a:pt x="491" y="101"/>
                  </a:lnTo>
                  <a:lnTo>
                    <a:pt x="473" y="80"/>
                  </a:lnTo>
                  <a:lnTo>
                    <a:pt x="451" y="60"/>
                  </a:lnTo>
                  <a:lnTo>
                    <a:pt x="430" y="44"/>
                  </a:lnTo>
                  <a:lnTo>
                    <a:pt x="406" y="30"/>
                  </a:lnTo>
                  <a:lnTo>
                    <a:pt x="383" y="19"/>
                  </a:lnTo>
                  <a:lnTo>
                    <a:pt x="356" y="11"/>
                  </a:lnTo>
                  <a:lnTo>
                    <a:pt x="331" y="5"/>
                  </a:lnTo>
                  <a:lnTo>
                    <a:pt x="304" y="1"/>
                  </a:lnTo>
                  <a:lnTo>
                    <a:pt x="277" y="0"/>
                  </a:lnTo>
                </a:path>
              </a:pathLst>
            </a:custGeom>
            <a:noFill/>
            <a:ln w="25400">
              <a:solidFill>
                <a:srgbClr val="000000"/>
              </a:solidFill>
              <a:prstDash val="solid"/>
              <a:round/>
              <a:headEnd/>
              <a:tailEnd/>
            </a:ln>
          </p:spPr>
          <p:txBody>
            <a:bodyPr/>
            <a:lstStyle/>
            <a:p>
              <a:endParaRPr lang="en-US">
                <a:latin typeface="Calibri" pitchFamily="34" charset="0"/>
                <a:cs typeface="Calibri" pitchFamily="34" charset="0"/>
              </a:endParaRPr>
            </a:p>
          </p:txBody>
        </p:sp>
        <p:sp>
          <p:nvSpPr>
            <p:cNvPr id="76" name="Rectangle 13"/>
            <p:cNvSpPr>
              <a:spLocks noChangeArrowheads="1"/>
            </p:cNvSpPr>
            <p:nvPr/>
          </p:nvSpPr>
          <p:spPr bwMode="auto">
            <a:xfrm>
              <a:off x="1413" y="3140"/>
              <a:ext cx="41" cy="97"/>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000000"/>
                  </a:solidFill>
                  <a:latin typeface="Calibri" pitchFamily="34" charset="0"/>
                  <a:cs typeface="Calibri" pitchFamily="34" charset="0"/>
                </a:rPr>
                <a:t>1</a:t>
              </a:r>
              <a:endParaRPr lang="en-US" dirty="0">
                <a:latin typeface="Calibri" pitchFamily="34" charset="0"/>
                <a:cs typeface="Calibri" pitchFamily="34" charset="0"/>
              </a:endParaRPr>
            </a:p>
          </p:txBody>
        </p:sp>
      </p:grpSp>
      <p:grpSp>
        <p:nvGrpSpPr>
          <p:cNvPr id="82" name="Group 57"/>
          <p:cNvGrpSpPr>
            <a:grpSpLocks/>
          </p:cNvGrpSpPr>
          <p:nvPr/>
        </p:nvGrpSpPr>
        <p:grpSpPr bwMode="auto">
          <a:xfrm>
            <a:off x="5105400" y="1123954"/>
            <a:ext cx="3062293" cy="428626"/>
            <a:chOff x="3400" y="2708"/>
            <a:chExt cx="1929" cy="270"/>
          </a:xfrm>
        </p:grpSpPr>
        <p:sp>
          <p:nvSpPr>
            <p:cNvPr id="83" name="Freeform 58"/>
            <p:cNvSpPr>
              <a:spLocks/>
            </p:cNvSpPr>
            <p:nvPr/>
          </p:nvSpPr>
          <p:spPr bwMode="auto">
            <a:xfrm>
              <a:off x="3400" y="2708"/>
              <a:ext cx="185" cy="185"/>
            </a:xfrm>
            <a:custGeom>
              <a:avLst/>
              <a:gdLst/>
              <a:ahLst/>
              <a:cxnLst>
                <a:cxn ang="0">
                  <a:pos x="451" y="60"/>
                </a:cxn>
                <a:cxn ang="0">
                  <a:pos x="406" y="30"/>
                </a:cxn>
                <a:cxn ang="0">
                  <a:pos x="356" y="10"/>
                </a:cxn>
                <a:cxn ang="0">
                  <a:pos x="304" y="1"/>
                </a:cxn>
                <a:cxn ang="0">
                  <a:pos x="248" y="1"/>
                </a:cxn>
                <a:cxn ang="0">
                  <a:pos x="194" y="10"/>
                </a:cxn>
                <a:cxn ang="0">
                  <a:pos x="145" y="30"/>
                </a:cxn>
                <a:cxn ang="0">
                  <a:pos x="101" y="60"/>
                </a:cxn>
                <a:cxn ang="0">
                  <a:pos x="60" y="100"/>
                </a:cxn>
                <a:cxn ang="0">
                  <a:pos x="30" y="145"/>
                </a:cxn>
                <a:cxn ang="0">
                  <a:pos x="11" y="194"/>
                </a:cxn>
                <a:cxn ang="0">
                  <a:pos x="1" y="248"/>
                </a:cxn>
                <a:cxn ang="0">
                  <a:pos x="1" y="303"/>
                </a:cxn>
                <a:cxn ang="0">
                  <a:pos x="11" y="356"/>
                </a:cxn>
                <a:cxn ang="0">
                  <a:pos x="30" y="405"/>
                </a:cxn>
                <a:cxn ang="0">
                  <a:pos x="60" y="451"/>
                </a:cxn>
                <a:cxn ang="0">
                  <a:pos x="101" y="490"/>
                </a:cxn>
                <a:cxn ang="0">
                  <a:pos x="145" y="520"/>
                </a:cxn>
                <a:cxn ang="0">
                  <a:pos x="194" y="542"/>
                </a:cxn>
                <a:cxn ang="0">
                  <a:pos x="248" y="552"/>
                </a:cxn>
                <a:cxn ang="0">
                  <a:pos x="304" y="552"/>
                </a:cxn>
                <a:cxn ang="0">
                  <a:pos x="331" y="548"/>
                </a:cxn>
                <a:cxn ang="0">
                  <a:pos x="356" y="542"/>
                </a:cxn>
                <a:cxn ang="0">
                  <a:pos x="394" y="526"/>
                </a:cxn>
                <a:cxn ang="0">
                  <a:pos x="430" y="507"/>
                </a:cxn>
                <a:cxn ang="0">
                  <a:pos x="473" y="472"/>
                </a:cxn>
                <a:cxn ang="0">
                  <a:pos x="508" y="429"/>
                </a:cxn>
                <a:cxn ang="0">
                  <a:pos x="527" y="393"/>
                </a:cxn>
                <a:cxn ang="0">
                  <a:pos x="542" y="356"/>
                </a:cxn>
                <a:cxn ang="0">
                  <a:pos x="548" y="331"/>
                </a:cxn>
                <a:cxn ang="0">
                  <a:pos x="552" y="303"/>
                </a:cxn>
                <a:cxn ang="0">
                  <a:pos x="552" y="248"/>
                </a:cxn>
                <a:cxn ang="0">
                  <a:pos x="542" y="194"/>
                </a:cxn>
                <a:cxn ang="0">
                  <a:pos x="521" y="145"/>
                </a:cxn>
                <a:cxn ang="0">
                  <a:pos x="491" y="100"/>
                </a:cxn>
              </a:cxnLst>
              <a:rect l="0" t="0" r="r" b="b"/>
              <a:pathLst>
                <a:path w="554" h="554">
                  <a:moveTo>
                    <a:pt x="473" y="80"/>
                  </a:moveTo>
                  <a:lnTo>
                    <a:pt x="451" y="60"/>
                  </a:lnTo>
                  <a:lnTo>
                    <a:pt x="430" y="44"/>
                  </a:lnTo>
                  <a:lnTo>
                    <a:pt x="406" y="30"/>
                  </a:lnTo>
                  <a:lnTo>
                    <a:pt x="383" y="19"/>
                  </a:lnTo>
                  <a:lnTo>
                    <a:pt x="356" y="10"/>
                  </a:lnTo>
                  <a:lnTo>
                    <a:pt x="331" y="4"/>
                  </a:lnTo>
                  <a:lnTo>
                    <a:pt x="304" y="1"/>
                  </a:lnTo>
                  <a:lnTo>
                    <a:pt x="277" y="0"/>
                  </a:lnTo>
                  <a:lnTo>
                    <a:pt x="248" y="1"/>
                  </a:lnTo>
                  <a:lnTo>
                    <a:pt x="221" y="4"/>
                  </a:lnTo>
                  <a:lnTo>
                    <a:pt x="194" y="10"/>
                  </a:lnTo>
                  <a:lnTo>
                    <a:pt x="170" y="19"/>
                  </a:lnTo>
                  <a:lnTo>
                    <a:pt x="145" y="30"/>
                  </a:lnTo>
                  <a:lnTo>
                    <a:pt x="122" y="44"/>
                  </a:lnTo>
                  <a:lnTo>
                    <a:pt x="101" y="60"/>
                  </a:lnTo>
                  <a:lnTo>
                    <a:pt x="80" y="80"/>
                  </a:lnTo>
                  <a:lnTo>
                    <a:pt x="60" y="100"/>
                  </a:lnTo>
                  <a:lnTo>
                    <a:pt x="44" y="122"/>
                  </a:lnTo>
                  <a:lnTo>
                    <a:pt x="30" y="145"/>
                  </a:lnTo>
                  <a:lnTo>
                    <a:pt x="19" y="170"/>
                  </a:lnTo>
                  <a:lnTo>
                    <a:pt x="11" y="194"/>
                  </a:lnTo>
                  <a:lnTo>
                    <a:pt x="5" y="220"/>
                  </a:lnTo>
                  <a:lnTo>
                    <a:pt x="1" y="248"/>
                  </a:lnTo>
                  <a:lnTo>
                    <a:pt x="0" y="277"/>
                  </a:lnTo>
                  <a:lnTo>
                    <a:pt x="1" y="303"/>
                  </a:lnTo>
                  <a:lnTo>
                    <a:pt x="5" y="331"/>
                  </a:lnTo>
                  <a:lnTo>
                    <a:pt x="11" y="356"/>
                  </a:lnTo>
                  <a:lnTo>
                    <a:pt x="19" y="382"/>
                  </a:lnTo>
                  <a:lnTo>
                    <a:pt x="30" y="405"/>
                  </a:lnTo>
                  <a:lnTo>
                    <a:pt x="44" y="429"/>
                  </a:lnTo>
                  <a:lnTo>
                    <a:pt x="60" y="451"/>
                  </a:lnTo>
                  <a:lnTo>
                    <a:pt x="80" y="472"/>
                  </a:lnTo>
                  <a:lnTo>
                    <a:pt x="101" y="490"/>
                  </a:lnTo>
                  <a:lnTo>
                    <a:pt x="122" y="507"/>
                  </a:lnTo>
                  <a:lnTo>
                    <a:pt x="145" y="520"/>
                  </a:lnTo>
                  <a:lnTo>
                    <a:pt x="170" y="534"/>
                  </a:lnTo>
                  <a:lnTo>
                    <a:pt x="194" y="542"/>
                  </a:lnTo>
                  <a:lnTo>
                    <a:pt x="221" y="548"/>
                  </a:lnTo>
                  <a:lnTo>
                    <a:pt x="248" y="552"/>
                  </a:lnTo>
                  <a:lnTo>
                    <a:pt x="277" y="554"/>
                  </a:lnTo>
                  <a:lnTo>
                    <a:pt x="304" y="552"/>
                  </a:lnTo>
                  <a:lnTo>
                    <a:pt x="317" y="549"/>
                  </a:lnTo>
                  <a:lnTo>
                    <a:pt x="331" y="548"/>
                  </a:lnTo>
                  <a:lnTo>
                    <a:pt x="343" y="544"/>
                  </a:lnTo>
                  <a:lnTo>
                    <a:pt x="356" y="542"/>
                  </a:lnTo>
                  <a:lnTo>
                    <a:pt x="383" y="534"/>
                  </a:lnTo>
                  <a:lnTo>
                    <a:pt x="394" y="526"/>
                  </a:lnTo>
                  <a:lnTo>
                    <a:pt x="406" y="520"/>
                  </a:lnTo>
                  <a:lnTo>
                    <a:pt x="430" y="507"/>
                  </a:lnTo>
                  <a:lnTo>
                    <a:pt x="451" y="490"/>
                  </a:lnTo>
                  <a:lnTo>
                    <a:pt x="473" y="472"/>
                  </a:lnTo>
                  <a:lnTo>
                    <a:pt x="491" y="451"/>
                  </a:lnTo>
                  <a:lnTo>
                    <a:pt x="508" y="429"/>
                  </a:lnTo>
                  <a:lnTo>
                    <a:pt x="521" y="405"/>
                  </a:lnTo>
                  <a:lnTo>
                    <a:pt x="527" y="393"/>
                  </a:lnTo>
                  <a:lnTo>
                    <a:pt x="534" y="382"/>
                  </a:lnTo>
                  <a:lnTo>
                    <a:pt x="542" y="356"/>
                  </a:lnTo>
                  <a:lnTo>
                    <a:pt x="545" y="343"/>
                  </a:lnTo>
                  <a:lnTo>
                    <a:pt x="548" y="331"/>
                  </a:lnTo>
                  <a:lnTo>
                    <a:pt x="550" y="316"/>
                  </a:lnTo>
                  <a:lnTo>
                    <a:pt x="552" y="303"/>
                  </a:lnTo>
                  <a:lnTo>
                    <a:pt x="554" y="277"/>
                  </a:lnTo>
                  <a:lnTo>
                    <a:pt x="552" y="248"/>
                  </a:lnTo>
                  <a:lnTo>
                    <a:pt x="548" y="220"/>
                  </a:lnTo>
                  <a:lnTo>
                    <a:pt x="542" y="194"/>
                  </a:lnTo>
                  <a:lnTo>
                    <a:pt x="534" y="170"/>
                  </a:lnTo>
                  <a:lnTo>
                    <a:pt x="521" y="145"/>
                  </a:lnTo>
                  <a:lnTo>
                    <a:pt x="508" y="122"/>
                  </a:lnTo>
                  <a:lnTo>
                    <a:pt x="491" y="100"/>
                  </a:lnTo>
                  <a:lnTo>
                    <a:pt x="473" y="80"/>
                  </a:lnTo>
                </a:path>
              </a:pathLst>
            </a:custGeom>
            <a:noFill/>
            <a:ln w="25400">
              <a:solidFill>
                <a:srgbClr val="000000"/>
              </a:solidFill>
              <a:prstDash val="solid"/>
              <a:round/>
              <a:headEnd/>
              <a:tailEnd/>
            </a:ln>
          </p:spPr>
          <p:txBody>
            <a:bodyPr/>
            <a:lstStyle/>
            <a:p>
              <a:endParaRPr lang="en-US" sz="1200">
                <a:latin typeface="Calibri" pitchFamily="34" charset="0"/>
                <a:cs typeface="Calibri" pitchFamily="34" charset="0"/>
              </a:endParaRPr>
            </a:p>
          </p:txBody>
        </p:sp>
        <p:sp>
          <p:nvSpPr>
            <p:cNvPr id="84" name="Rectangle 59"/>
            <p:cNvSpPr>
              <a:spLocks noChangeArrowheads="1"/>
            </p:cNvSpPr>
            <p:nvPr/>
          </p:nvSpPr>
          <p:spPr bwMode="auto">
            <a:xfrm>
              <a:off x="3463" y="2748"/>
              <a:ext cx="49" cy="11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chemeClr val="tx1"/>
                  </a:solidFill>
                  <a:latin typeface="Calibri" pitchFamily="34" charset="0"/>
                  <a:cs typeface="Calibri" pitchFamily="34" charset="0"/>
                </a:rPr>
                <a:t>1</a:t>
              </a:r>
              <a:endParaRPr lang="en-US" sz="1200" dirty="0">
                <a:solidFill>
                  <a:schemeClr val="tx1"/>
                </a:solidFill>
                <a:latin typeface="Calibri" pitchFamily="34" charset="0"/>
                <a:cs typeface="Calibri" pitchFamily="34" charset="0"/>
              </a:endParaRPr>
            </a:p>
          </p:txBody>
        </p:sp>
        <p:sp>
          <p:nvSpPr>
            <p:cNvPr id="85" name="Rectangle 60"/>
            <p:cNvSpPr>
              <a:spLocks noChangeArrowheads="1"/>
            </p:cNvSpPr>
            <p:nvPr/>
          </p:nvSpPr>
          <p:spPr bwMode="auto">
            <a:xfrm>
              <a:off x="3681" y="2745"/>
              <a:ext cx="1648" cy="233"/>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chemeClr val="tx1"/>
                  </a:solidFill>
                  <a:latin typeface="Calibri" pitchFamily="34" charset="0"/>
                  <a:cs typeface="Calibri" pitchFamily="34" charset="0"/>
                </a:rPr>
                <a:t>Backup </a:t>
              </a:r>
              <a:r>
                <a:rPr lang="en-US" sz="1200" b="1" dirty="0" smtClean="0">
                  <a:solidFill>
                    <a:schemeClr val="tx1"/>
                  </a:solidFill>
                  <a:latin typeface="Calibri" pitchFamily="34" charset="0"/>
                  <a:cs typeface="Calibri" pitchFamily="34" charset="0"/>
                </a:rPr>
                <a:t>client requests backup server for </a:t>
              </a:r>
            </a:p>
            <a:p>
              <a:pPr marL="354013" indent="-354013" defTabSz="941388"/>
              <a:r>
                <a:rPr lang="en-US" sz="1200" b="1" dirty="0" smtClean="0">
                  <a:solidFill>
                    <a:schemeClr val="tx1"/>
                  </a:solidFill>
                  <a:latin typeface="Calibri" pitchFamily="34" charset="0"/>
                  <a:cs typeface="Calibri" pitchFamily="34" charset="0"/>
                </a:rPr>
                <a:t>data restore.</a:t>
              </a:r>
              <a:endParaRPr lang="en-US" sz="1200" dirty="0">
                <a:solidFill>
                  <a:schemeClr val="tx1"/>
                </a:solidFill>
                <a:latin typeface="Calibri" pitchFamily="34" charset="0"/>
                <a:cs typeface="Calibri" pitchFamily="34" charset="0"/>
              </a:endParaRPr>
            </a:p>
          </p:txBody>
        </p:sp>
      </p:grpSp>
      <p:pic>
        <p:nvPicPr>
          <p:cNvPr id="80"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85775" y="1457325"/>
            <a:ext cx="543668" cy="1256676"/>
          </a:xfrm>
          <a:prstGeom prst="rect">
            <a:avLst/>
          </a:prstGeom>
          <a:noFill/>
        </p:spPr>
      </p:pic>
      <p:pic>
        <p:nvPicPr>
          <p:cNvPr id="81"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095375" y="1466850"/>
            <a:ext cx="543668" cy="1256676"/>
          </a:xfrm>
          <a:prstGeom prst="rect">
            <a:avLst/>
          </a:prstGeom>
          <a:noFill/>
        </p:spPr>
      </p:pic>
      <p:pic>
        <p:nvPicPr>
          <p:cNvPr id="86"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704975" y="1467474"/>
            <a:ext cx="543668" cy="1256676"/>
          </a:xfrm>
          <a:prstGeom prst="rect">
            <a:avLst/>
          </a:prstGeom>
          <a:noFill/>
        </p:spPr>
      </p:pic>
      <p:pic>
        <p:nvPicPr>
          <p:cNvPr id="87"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2724150" y="4515474"/>
            <a:ext cx="543668" cy="1256676"/>
          </a:xfrm>
          <a:prstGeom prst="rect">
            <a:avLst/>
          </a:prstGeom>
          <a:noFill/>
        </p:spPr>
      </p:pic>
      <p:grpSp>
        <p:nvGrpSpPr>
          <p:cNvPr id="88" name="Group 87"/>
          <p:cNvGrpSpPr/>
          <p:nvPr/>
        </p:nvGrpSpPr>
        <p:grpSpPr>
          <a:xfrm>
            <a:off x="904875" y="4496424"/>
            <a:ext cx="543668" cy="1256676"/>
            <a:chOff x="142132" y="3086724"/>
            <a:chExt cx="543668" cy="1256676"/>
          </a:xfrm>
        </p:grpSpPr>
        <p:pic>
          <p:nvPicPr>
            <p:cNvPr id="8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90"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91"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92" name="Picture 6"/>
          <p:cNvPicPr>
            <a:picLocks noChangeAspect="1" noChangeArrowheads="1"/>
          </p:cNvPicPr>
          <p:nvPr/>
        </p:nvPicPr>
        <p:blipFill>
          <a:blip r:embed="rId5" cstate="print"/>
          <a:srcRect/>
          <a:stretch>
            <a:fillRect/>
          </a:stretch>
        </p:blipFill>
        <p:spPr bwMode="auto">
          <a:xfrm>
            <a:off x="4276725" y="4338205"/>
            <a:ext cx="788670" cy="1433945"/>
          </a:xfrm>
          <a:prstGeom prst="rect">
            <a:avLst/>
          </a:prstGeom>
          <a:noFill/>
          <a:ln w="9525">
            <a:noFill/>
            <a:miter lim="800000"/>
            <a:headEnd/>
            <a:tailEnd/>
          </a:ln>
          <a:effectLst/>
        </p:spPr>
      </p:pic>
      <p:sp>
        <p:nvSpPr>
          <p:cNvPr id="95" name="Line 1920"/>
          <p:cNvSpPr>
            <a:spLocks noChangeShapeType="1"/>
          </p:cNvSpPr>
          <p:nvPr/>
        </p:nvSpPr>
        <p:spPr bwMode="auto">
          <a:xfrm rot="10800000" flipV="1">
            <a:off x="1176050" y="2990754"/>
            <a:ext cx="0" cy="1439863"/>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98" name="Line 1920"/>
          <p:cNvSpPr>
            <a:spLocks noChangeShapeType="1"/>
          </p:cNvSpPr>
          <p:nvPr/>
        </p:nvSpPr>
        <p:spPr bwMode="auto">
          <a:xfrm rot="10800000">
            <a:off x="1524000" y="2971800"/>
            <a:ext cx="1371600" cy="14478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100" name="Line 1920"/>
          <p:cNvSpPr>
            <a:spLocks noChangeShapeType="1"/>
          </p:cNvSpPr>
          <p:nvPr/>
        </p:nvSpPr>
        <p:spPr bwMode="auto">
          <a:xfrm rot="5400000" flipV="1">
            <a:off x="2144617" y="4473766"/>
            <a:ext cx="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102" name="Line 1920"/>
          <p:cNvSpPr>
            <a:spLocks noChangeShapeType="1"/>
          </p:cNvSpPr>
          <p:nvPr/>
        </p:nvSpPr>
        <p:spPr bwMode="auto">
          <a:xfrm rot="16200000" flipV="1">
            <a:off x="2089532" y="4626166"/>
            <a:ext cx="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103" name="Line 1920"/>
          <p:cNvSpPr>
            <a:spLocks noChangeShapeType="1"/>
          </p:cNvSpPr>
          <p:nvPr/>
        </p:nvSpPr>
        <p:spPr bwMode="auto">
          <a:xfrm rot="16200000" flipV="1">
            <a:off x="3776949" y="4593115"/>
            <a:ext cx="0" cy="914400"/>
          </a:xfrm>
          <a:prstGeom prst="line">
            <a:avLst/>
          </a:prstGeom>
          <a:noFill/>
          <a:ln w="38100">
            <a:solidFill>
              <a:srgbClr val="000000"/>
            </a:solidFill>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Methods</a:t>
            </a:r>
            <a:endParaRPr lang="en-US" dirty="0"/>
          </a:p>
        </p:txBody>
      </p:sp>
      <p:sp>
        <p:nvSpPr>
          <p:cNvPr id="5" name="Content Placeholder 4"/>
          <p:cNvSpPr>
            <a:spLocks noGrp="1"/>
          </p:cNvSpPr>
          <p:nvPr>
            <p:ph idx="1"/>
          </p:nvPr>
        </p:nvSpPr>
        <p:spPr/>
        <p:txBody>
          <a:bodyPr/>
          <a:lstStyle/>
          <a:p>
            <a:r>
              <a:rPr lang="en-US" dirty="0" smtClean="0"/>
              <a:t>Two methods of backup, based on the state of the application when the backup is performed</a:t>
            </a:r>
          </a:p>
          <a:p>
            <a:pPr lvl="1"/>
            <a:r>
              <a:rPr lang="en-US" dirty="0" smtClean="0"/>
              <a:t>Hot or Online</a:t>
            </a:r>
          </a:p>
          <a:p>
            <a:pPr lvl="2"/>
            <a:r>
              <a:rPr lang="en-US" dirty="0" smtClean="0"/>
              <a:t>Application is up and running, with users accessing their data during backup</a:t>
            </a:r>
          </a:p>
          <a:p>
            <a:pPr lvl="2"/>
            <a:r>
              <a:rPr lang="en-US" dirty="0" smtClean="0"/>
              <a:t>Open file agent can be used to backup open files</a:t>
            </a:r>
          </a:p>
          <a:p>
            <a:pPr lvl="2"/>
            <a:r>
              <a:rPr lang="en-US" dirty="0" smtClean="0"/>
              <a:t>Agent interacts directly </a:t>
            </a:r>
            <a:r>
              <a:rPr lang="en-US" dirty="0"/>
              <a:t>with the operating system or application and enable the creation of </a:t>
            </a:r>
            <a:r>
              <a:rPr lang="en-US" dirty="0" smtClean="0"/>
              <a:t>consistent copies </a:t>
            </a:r>
            <a:r>
              <a:rPr lang="en-US" dirty="0"/>
              <a:t>of open </a:t>
            </a:r>
            <a:r>
              <a:rPr lang="en-US" dirty="0" smtClean="0"/>
              <a:t>files</a:t>
            </a:r>
          </a:p>
          <a:p>
            <a:pPr lvl="2"/>
            <a:r>
              <a:rPr lang="en-US" dirty="0" smtClean="0"/>
              <a:t>Agents usually affect </a:t>
            </a:r>
            <a:r>
              <a:rPr lang="en-US" dirty="0"/>
              <a:t>the overall application performance</a:t>
            </a:r>
            <a:endParaRPr lang="en-US" dirty="0" smtClean="0"/>
          </a:p>
          <a:p>
            <a:pPr lvl="1"/>
            <a:r>
              <a:rPr lang="en-US" dirty="0" smtClean="0"/>
              <a:t>Cold or Offline</a:t>
            </a:r>
          </a:p>
          <a:p>
            <a:pPr lvl="2"/>
            <a:r>
              <a:rPr lang="en-US" dirty="0" smtClean="0"/>
              <a:t>Requires application to be shutdown during the backup process</a:t>
            </a:r>
          </a:p>
          <a:p>
            <a:pPr lvl="2"/>
            <a:r>
              <a:rPr lang="en-US" dirty="0" smtClean="0"/>
              <a:t>Disadvantage </a:t>
            </a:r>
            <a:r>
              <a:rPr lang="en-US" dirty="0"/>
              <a:t>of a cold backup is that the database is inaccessible </a:t>
            </a:r>
            <a:r>
              <a:rPr lang="en-US" dirty="0" smtClean="0"/>
              <a:t>to users </a:t>
            </a:r>
            <a:r>
              <a:rPr lang="en-US" dirty="0"/>
              <a:t>during the backup process</a:t>
            </a:r>
            <a:endParaRPr lang="en-US" dirty="0" smtClean="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Methods</a:t>
            </a:r>
            <a:endParaRPr lang="en-US" dirty="0"/>
          </a:p>
        </p:txBody>
      </p:sp>
      <p:sp>
        <p:nvSpPr>
          <p:cNvPr id="5" name="Content Placeholder 4"/>
          <p:cNvSpPr>
            <a:spLocks noGrp="1"/>
          </p:cNvSpPr>
          <p:nvPr>
            <p:ph idx="1"/>
          </p:nvPr>
        </p:nvSpPr>
        <p:spPr/>
        <p:txBody>
          <a:bodyPr/>
          <a:lstStyle/>
          <a:p>
            <a:r>
              <a:rPr lang="en-US" dirty="0" smtClean="0"/>
              <a:t>Bare-metal recovery</a:t>
            </a:r>
          </a:p>
          <a:p>
            <a:pPr lvl="1"/>
            <a:r>
              <a:rPr lang="en-US" dirty="0" smtClean="0"/>
              <a:t>OS, hardware, and application configurations are appropriately backed up for a full system recovery</a:t>
            </a:r>
          </a:p>
          <a:p>
            <a:pPr lvl="1"/>
            <a:r>
              <a:rPr lang="en-US" dirty="0"/>
              <a:t>BMR builds the base system, which includes partitioning, the file system layout, </a:t>
            </a:r>
            <a:r>
              <a:rPr lang="en-US" dirty="0" smtClean="0"/>
              <a:t>the operating </a:t>
            </a:r>
            <a:r>
              <a:rPr lang="en-US" dirty="0"/>
              <a:t>system, the applications, and all the relevant </a:t>
            </a:r>
            <a:r>
              <a:rPr lang="en-US" dirty="0" smtClean="0"/>
              <a:t>configurations</a:t>
            </a:r>
          </a:p>
          <a:p>
            <a:pPr lvl="1"/>
            <a:r>
              <a:rPr lang="en-US" dirty="0"/>
              <a:t>BMR recovers </a:t>
            </a:r>
            <a:r>
              <a:rPr lang="en-US" dirty="0" smtClean="0"/>
              <a:t>the base </a:t>
            </a:r>
            <a:r>
              <a:rPr lang="en-US" dirty="0"/>
              <a:t>system first before starting the recovery of data files</a:t>
            </a:r>
            <a:endParaRPr lang="en-US" dirty="0" smtClean="0"/>
          </a:p>
          <a:p>
            <a:pPr lvl="1"/>
            <a:r>
              <a:rPr lang="en-US" dirty="0" smtClean="0"/>
              <a:t>Server configuration backup (SCB) can also recover a server onto dissimilar hardware</a:t>
            </a:r>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19</a:t>
            </a:fld>
            <a:endParaRPr lang="en-US"/>
          </a:p>
        </p:txBody>
      </p:sp>
    </p:spTree>
    <p:extLst>
      <p:ext uri="{BB962C8B-B14F-4D97-AF65-F5344CB8AC3E}">
        <p14:creationId xmlns:p14="http://schemas.microsoft.com/office/powerpoint/2010/main" val="1294327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ctrTitle"/>
          </p:nvPr>
        </p:nvSpPr>
        <p:spPr>
          <a:xfrm>
            <a:off x="1143000" y="1216025"/>
            <a:ext cx="6705600" cy="688975"/>
          </a:xfrm>
        </p:spPr>
        <p:txBody>
          <a:bodyPr/>
          <a:lstStyle/>
          <a:p>
            <a:r>
              <a:rPr lang="en-US" dirty="0" smtClean="0"/>
              <a:t>Module 10: Backup and Archive</a:t>
            </a:r>
          </a:p>
        </p:txBody>
      </p:sp>
      <p:sp>
        <p:nvSpPr>
          <p:cNvPr id="6" name="Text Placeholder 5"/>
          <p:cNvSpPr>
            <a:spLocks noGrp="1"/>
          </p:cNvSpPr>
          <p:nvPr>
            <p:ph type="subTitle" idx="1"/>
          </p:nvPr>
        </p:nvSpPr>
        <p:spPr>
          <a:xfrm>
            <a:off x="1447800" y="2514600"/>
            <a:ext cx="7467600" cy="3124200"/>
          </a:xfrm>
        </p:spPr>
        <p:txBody>
          <a:bodyPr>
            <a:normAutofit/>
          </a:bodyPr>
          <a:lstStyle/>
          <a:p>
            <a:pPr>
              <a:spcBef>
                <a:spcPts val="1200"/>
              </a:spcBef>
              <a:defRPr/>
            </a:pPr>
            <a:r>
              <a:rPr lang="en-US" dirty="0" smtClean="0">
                <a:solidFill>
                  <a:schemeClr val="bg2">
                    <a:lumMod val="75000"/>
                  </a:schemeClr>
                </a:solidFill>
              </a:rPr>
              <a:t>Upon completion of this module, you should be able to:</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Describe backup granularities</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Explain backup and recovery operations</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Describe various backup targets</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Explain data deduplication </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Describe backup in virtualized environment</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Explain data archive</a:t>
            </a: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8" name="Footer Placeholder 7"/>
          <p:cNvSpPr>
            <a:spLocks noGrp="1"/>
          </p:cNvSpPr>
          <p:nvPr>
            <p:ph type="ftr" sz="quarter" idx="10"/>
          </p:nvPr>
        </p:nvSpPr>
        <p:spPr/>
        <p:txBody>
          <a:bodyPr/>
          <a:lstStyle/>
          <a:p>
            <a:pPr>
              <a:defRPr/>
            </a:pPr>
            <a:r>
              <a:rPr lang="en-US" dirty="0" smtClean="0"/>
              <a:t>Module 10: Backup and Archive</a:t>
            </a:r>
            <a:endParaRPr lang="en-US" dirty="0"/>
          </a:p>
        </p:txBody>
      </p:sp>
      <p:sp>
        <p:nvSpPr>
          <p:cNvPr id="9" name="Slide Number Placeholder 8"/>
          <p:cNvSpPr>
            <a:spLocks noGrp="1"/>
          </p:cNvSpPr>
          <p:nvPr>
            <p:ph type="sldNum" sz="quarter" idx="11"/>
          </p:nvPr>
        </p:nvSpPr>
        <p:spPr/>
        <p:txBody>
          <a:bodyPr/>
          <a:lstStyle/>
          <a:p>
            <a:pPr>
              <a:defRPr/>
            </a:pPr>
            <a:fld id="{550CDAE9-9707-4120-A90B-FABB84BE074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Configuration Backup</a:t>
            </a:r>
            <a:endParaRPr lang="en-US" dirty="0"/>
          </a:p>
        </p:txBody>
      </p:sp>
      <p:sp>
        <p:nvSpPr>
          <p:cNvPr id="3" name="Content Placeholder 2"/>
          <p:cNvSpPr>
            <a:spLocks noGrp="1"/>
          </p:cNvSpPr>
          <p:nvPr>
            <p:ph idx="1"/>
          </p:nvPr>
        </p:nvSpPr>
        <p:spPr/>
        <p:txBody>
          <a:bodyPr/>
          <a:lstStyle/>
          <a:p>
            <a:r>
              <a:rPr lang="en-US" dirty="0" smtClean="0"/>
              <a:t>Creates and backs up server configuration profiles, based on user-defined schedules</a:t>
            </a:r>
          </a:p>
          <a:p>
            <a:pPr lvl="1"/>
            <a:r>
              <a:rPr lang="en-US" dirty="0" smtClean="0"/>
              <a:t>Profiles are used to configure the recovery server in case of production server failure</a:t>
            </a:r>
          </a:p>
          <a:p>
            <a:pPr lvl="1"/>
            <a:r>
              <a:rPr lang="en-US" dirty="0" smtClean="0"/>
              <a:t>Profiles include OS configurations, network configurations, security configurations, registry settings, application configurations </a:t>
            </a:r>
          </a:p>
          <a:p>
            <a:r>
              <a:rPr lang="en-US" dirty="0" smtClean="0"/>
              <a:t>Two types of profiles used</a:t>
            </a:r>
          </a:p>
          <a:p>
            <a:pPr lvl="1"/>
            <a:r>
              <a:rPr lang="en-US" dirty="0" smtClean="0"/>
              <a:t>Base profile</a:t>
            </a:r>
          </a:p>
          <a:p>
            <a:pPr lvl="2"/>
            <a:r>
              <a:rPr lang="en-US" dirty="0" smtClean="0"/>
              <a:t>Contains the key elements of the OS required to recover the server</a:t>
            </a:r>
          </a:p>
          <a:p>
            <a:pPr lvl="1"/>
            <a:r>
              <a:rPr lang="en-US" dirty="0" smtClean="0"/>
              <a:t>Extended profile</a:t>
            </a:r>
          </a:p>
          <a:p>
            <a:pPr lvl="2"/>
            <a:r>
              <a:rPr lang="en-US" dirty="0" smtClean="0"/>
              <a:t>Typically larger than base profile and contains all necessary information to rebuild application environment</a:t>
            </a:r>
          </a:p>
        </p:txBody>
      </p:sp>
      <p:sp>
        <p:nvSpPr>
          <p:cNvPr id="4" name="Footer Placeholder 3"/>
          <p:cNvSpPr>
            <a:spLocks noGrp="1"/>
          </p:cNvSpPr>
          <p:nvPr>
            <p:ph type="ftr" sz="quarter" idx="10"/>
          </p:nvPr>
        </p:nvSpPr>
        <p:spPr/>
        <p:txBody>
          <a:bodyPr/>
          <a:lstStyle/>
          <a:p>
            <a:pPr>
              <a:defRPr/>
            </a:pPr>
            <a:r>
              <a:rPr lang="en-US" smtClean="0"/>
              <a:t>Module 10: Backup and Archive</a:t>
            </a:r>
            <a:endParaRPr lang="en-US" dirty="0"/>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Backup/Restore Considerations</a:t>
            </a:r>
            <a:endParaRPr lang="en-US" dirty="0"/>
          </a:p>
        </p:txBody>
      </p:sp>
      <p:sp>
        <p:nvSpPr>
          <p:cNvPr id="3" name="Content Placeholder 2"/>
          <p:cNvSpPr>
            <a:spLocks noGrp="1"/>
          </p:cNvSpPr>
          <p:nvPr>
            <p:ph idx="1"/>
          </p:nvPr>
        </p:nvSpPr>
        <p:spPr/>
        <p:txBody>
          <a:bodyPr/>
          <a:lstStyle/>
          <a:p>
            <a:r>
              <a:rPr lang="en-US" dirty="0"/>
              <a:t>Customer business needs determine:</a:t>
            </a:r>
          </a:p>
          <a:p>
            <a:pPr lvl="1"/>
            <a:r>
              <a:rPr lang="en-US" dirty="0"/>
              <a:t>What are the restore requirements – RPO &amp; RTO?</a:t>
            </a:r>
          </a:p>
          <a:p>
            <a:pPr lvl="1"/>
            <a:r>
              <a:rPr lang="en-US" dirty="0" smtClean="0"/>
              <a:t>Which </a:t>
            </a:r>
            <a:r>
              <a:rPr lang="en-US" dirty="0"/>
              <a:t>data needs to be backed up?</a:t>
            </a:r>
          </a:p>
          <a:p>
            <a:pPr lvl="1"/>
            <a:r>
              <a:rPr lang="en-US" dirty="0"/>
              <a:t>How frequently should data be backed up?</a:t>
            </a:r>
          </a:p>
          <a:p>
            <a:pPr lvl="1"/>
            <a:r>
              <a:rPr lang="en-US" dirty="0" smtClean="0"/>
              <a:t>How </a:t>
            </a:r>
            <a:r>
              <a:rPr lang="en-US" dirty="0"/>
              <a:t>long will it take to backup?</a:t>
            </a:r>
          </a:p>
          <a:p>
            <a:pPr lvl="1"/>
            <a:r>
              <a:rPr lang="en-US" dirty="0"/>
              <a:t>How many copies to create?</a:t>
            </a:r>
          </a:p>
          <a:p>
            <a:pPr lvl="1"/>
            <a:r>
              <a:rPr lang="en-US" dirty="0"/>
              <a:t>How long to retain backup copies</a:t>
            </a:r>
            <a:r>
              <a:rPr lang="en-US" dirty="0" smtClean="0"/>
              <a:t>?</a:t>
            </a:r>
          </a:p>
          <a:p>
            <a:pPr lvl="1"/>
            <a:r>
              <a:rPr lang="en-US" dirty="0" smtClean="0"/>
              <a:t>Location, size, and number of files?</a:t>
            </a:r>
            <a:endParaRPr lang="en-US" dirty="0"/>
          </a:p>
          <a:p>
            <a:pPr lvl="1"/>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Module 10: Backup and Archive</a:t>
            </a:r>
            <a:endParaRPr lang="en-US" dirty="0"/>
          </a:p>
        </p:txBody>
      </p:sp>
      <p:sp>
        <p:nvSpPr>
          <p:cNvPr id="5" name="Slide Number Placeholder 4"/>
          <p:cNvSpPr>
            <a:spLocks noGrp="1"/>
          </p:cNvSpPr>
          <p:nvPr>
            <p:ph type="sldNum" sz="quarter" idx="11"/>
          </p:nvPr>
        </p:nvSpPr>
        <p:spPr/>
        <p:txBody>
          <a:bodyPr/>
          <a:lstStyle/>
          <a:p>
            <a:pPr>
              <a:defRPr/>
            </a:pPr>
            <a:fld id="{5BA1DFFF-3F85-458B-986A-7762775E0CEF}" type="slidenum">
              <a:rPr lang="en-US" smtClean="0"/>
              <a:pPr>
                <a:defRPr/>
              </a:pPr>
              <a:t>21</a:t>
            </a:fld>
            <a:endParaRPr lang="en-US"/>
          </a:p>
        </p:txBody>
      </p:sp>
    </p:spTree>
    <p:extLst>
      <p:ext uri="{BB962C8B-B14F-4D97-AF65-F5344CB8AC3E}">
        <p14:creationId xmlns:p14="http://schemas.microsoft.com/office/powerpoint/2010/main" val="268447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685800" y="762000"/>
            <a:ext cx="7772400" cy="688975"/>
          </a:xfrm>
        </p:spPr>
        <p:txBody>
          <a:bodyPr/>
          <a:lstStyle/>
          <a:p>
            <a:r>
              <a:rPr lang="en-US" dirty="0" smtClean="0"/>
              <a:t>Module 10: Backup and Archive</a:t>
            </a:r>
          </a:p>
        </p:txBody>
      </p:sp>
      <p:sp>
        <p:nvSpPr>
          <p:cNvPr id="7" name="Subtitle 6"/>
          <p:cNvSpPr>
            <a:spLocks noGrp="1"/>
          </p:cNvSpPr>
          <p:nvPr>
            <p:ph type="subTitle" idx="1"/>
          </p:nvPr>
        </p:nvSpPr>
        <p:spPr/>
        <p:txBody>
          <a:bodyPr>
            <a:normAutofit/>
          </a:bodyPr>
          <a:lstStyle/>
          <a:p>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Common backup topologies</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in NAS environment</a:t>
            </a:r>
          </a:p>
          <a:p>
            <a:pPr lvl="1" indent="-223838" algn="l">
              <a:buClr>
                <a:srgbClr val="92D050"/>
              </a:buClr>
              <a:buSzPct val="110000"/>
              <a:defRPr/>
            </a:pPr>
            <a:endParaRPr lang="en-US" sz="2000" dirty="0" smtClean="0">
              <a:solidFill>
                <a:schemeClr val="bg2">
                  <a:lumMod val="75000"/>
                </a:schemeClr>
              </a:solidFill>
            </a:endParaRP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a:xfrm>
            <a:off x="750983" y="1949068"/>
            <a:ext cx="7772400" cy="457200"/>
          </a:xfrm>
        </p:spPr>
        <p:txBody>
          <a:bodyPr/>
          <a:lstStyle/>
          <a:p>
            <a:r>
              <a:rPr lang="en-US" dirty="0" smtClean="0"/>
              <a:t>Lesson 2: Backup Topologies and Backup in NAS Environment</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Direct-Attached Backup</a:t>
            </a:r>
          </a:p>
        </p:txBody>
      </p:sp>
      <p:sp>
        <p:nvSpPr>
          <p:cNvPr id="7" name="Content Placeholder 6"/>
          <p:cNvSpPr>
            <a:spLocks noGrp="1"/>
          </p:cNvSpPr>
          <p:nvPr>
            <p:ph idx="1"/>
          </p:nvPr>
        </p:nvSpPr>
        <p:spPr/>
        <p:txBody>
          <a:bodyPr/>
          <a:lstStyle/>
          <a:p>
            <a:r>
              <a:rPr lang="en-US" dirty="0" smtClean="0">
                <a:solidFill>
                  <a:srgbClr val="5F5F5F"/>
                </a:solidFill>
                <a:latin typeface="Calibri"/>
              </a:rPr>
              <a:t>Storage </a:t>
            </a:r>
            <a:r>
              <a:rPr lang="en-US" dirty="0">
                <a:solidFill>
                  <a:srgbClr val="5F5F5F"/>
                </a:solidFill>
                <a:latin typeface="Calibri"/>
              </a:rPr>
              <a:t>node is configured on a backup </a:t>
            </a:r>
            <a:r>
              <a:rPr lang="en-US" dirty="0" smtClean="0">
                <a:solidFill>
                  <a:srgbClr val="5F5F5F"/>
                </a:solidFill>
                <a:latin typeface="Calibri"/>
              </a:rPr>
              <a:t>client</a:t>
            </a:r>
          </a:p>
          <a:p>
            <a:r>
              <a:rPr lang="en-US" dirty="0" smtClean="0">
                <a:solidFill>
                  <a:srgbClr val="5F5F5F"/>
                </a:solidFill>
                <a:latin typeface="Calibri"/>
              </a:rPr>
              <a:t>Backup </a:t>
            </a:r>
            <a:r>
              <a:rPr lang="en-US" dirty="0">
                <a:solidFill>
                  <a:srgbClr val="5F5F5F"/>
                </a:solidFill>
                <a:latin typeface="Calibri"/>
              </a:rPr>
              <a:t>device is attached directly to the </a:t>
            </a:r>
            <a:r>
              <a:rPr lang="en-US" dirty="0" smtClean="0">
                <a:solidFill>
                  <a:srgbClr val="5F5F5F"/>
                </a:solidFill>
                <a:latin typeface="Calibri"/>
              </a:rPr>
              <a:t>client</a:t>
            </a:r>
          </a:p>
          <a:p>
            <a:r>
              <a:rPr lang="en-US" dirty="0">
                <a:solidFill>
                  <a:srgbClr val="5F5F5F"/>
                </a:solidFill>
                <a:latin typeface="Calibri"/>
              </a:rPr>
              <a:t>Only the metadata is sent to the </a:t>
            </a:r>
            <a:r>
              <a:rPr lang="en-US" dirty="0" smtClean="0">
                <a:solidFill>
                  <a:srgbClr val="5F5F5F"/>
                </a:solidFill>
                <a:latin typeface="Calibri"/>
              </a:rPr>
              <a:t>backup server </a:t>
            </a:r>
            <a:r>
              <a:rPr lang="en-US" dirty="0">
                <a:solidFill>
                  <a:srgbClr val="5F5F5F"/>
                </a:solidFill>
                <a:latin typeface="Calibri"/>
              </a:rPr>
              <a:t>through the </a:t>
            </a:r>
            <a:r>
              <a:rPr lang="en-US" dirty="0" smtClean="0">
                <a:solidFill>
                  <a:srgbClr val="5F5F5F"/>
                </a:solidFill>
                <a:latin typeface="Calibri"/>
              </a:rPr>
              <a:t>LAN</a:t>
            </a:r>
          </a:p>
          <a:p>
            <a:pPr lvl="1"/>
            <a:r>
              <a:rPr lang="en-US" dirty="0" smtClean="0">
                <a:solidFill>
                  <a:srgbClr val="5F5F5F"/>
                </a:solidFill>
                <a:latin typeface="Calibri"/>
              </a:rPr>
              <a:t>Frees </a:t>
            </a:r>
            <a:r>
              <a:rPr lang="en-US" dirty="0">
                <a:solidFill>
                  <a:srgbClr val="5F5F5F"/>
                </a:solidFill>
                <a:latin typeface="Calibri"/>
              </a:rPr>
              <a:t>the LAN from backup </a:t>
            </a:r>
            <a:r>
              <a:rPr lang="en-US" dirty="0" smtClean="0">
                <a:solidFill>
                  <a:srgbClr val="5F5F5F"/>
                </a:solidFill>
                <a:latin typeface="Calibri"/>
              </a:rPr>
              <a:t>traffic</a:t>
            </a:r>
          </a:p>
          <a:p>
            <a:endParaRPr lang="en-US" dirty="0">
              <a:solidFill>
                <a:srgbClr val="5F5F5F"/>
              </a:solidFill>
              <a:latin typeface="Calibri"/>
            </a:endParaRPr>
          </a:p>
          <a:p>
            <a:endParaRPr lang="en-US" dirty="0" smtClean="0">
              <a:solidFill>
                <a:srgbClr val="5F5F5F"/>
              </a:solidFill>
              <a:latin typeface="Calibri"/>
            </a:endParaRPr>
          </a:p>
          <a:p>
            <a:endParaRPr lang="en-US" dirty="0" smtClean="0">
              <a:solidFill>
                <a:srgbClr val="5F5F5F"/>
              </a:solidFill>
              <a:latin typeface="Calibri"/>
            </a:endParaRPr>
          </a:p>
          <a:p>
            <a:endParaRPr lang="en-US" dirty="0">
              <a:solidFill>
                <a:srgbClr val="5F5F5F"/>
              </a:solidFill>
            </a:endParaRP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23</a:t>
            </a:fld>
            <a:endParaRPr lang="en-US"/>
          </a:p>
        </p:txBody>
      </p:sp>
    </p:spTree>
    <p:extLst>
      <p:ext uri="{BB962C8B-B14F-4D97-AF65-F5344CB8AC3E}">
        <p14:creationId xmlns:p14="http://schemas.microsoft.com/office/powerpoint/2010/main" val="286295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6"/>
          <p:cNvPicPr>
            <a:picLocks noChangeAspect="1" noChangeArrowheads="1"/>
          </p:cNvPicPr>
          <p:nvPr/>
        </p:nvPicPr>
        <p:blipFill>
          <a:blip r:embed="rId3" cstate="print"/>
          <a:srcRect/>
          <a:stretch>
            <a:fillRect/>
          </a:stretch>
        </p:blipFill>
        <p:spPr bwMode="auto">
          <a:xfrm>
            <a:off x="2828925" y="2784715"/>
            <a:ext cx="1066800" cy="691910"/>
          </a:xfrm>
          <a:prstGeom prst="rect">
            <a:avLst/>
          </a:prstGeom>
          <a:noFill/>
          <a:ln w="9525">
            <a:noFill/>
            <a:miter lim="800000"/>
            <a:headEnd/>
            <a:tailEnd/>
          </a:ln>
          <a:effectLst/>
        </p:spPr>
      </p:pic>
      <p:sp>
        <p:nvSpPr>
          <p:cNvPr id="7" name="Title 6"/>
          <p:cNvSpPr>
            <a:spLocks noGrp="1"/>
          </p:cNvSpPr>
          <p:nvPr>
            <p:ph type="title"/>
          </p:nvPr>
        </p:nvSpPr>
        <p:spPr/>
        <p:txBody>
          <a:bodyPr/>
          <a:lstStyle/>
          <a:p>
            <a:r>
              <a:rPr lang="en-US" dirty="0" smtClean="0"/>
              <a:t>Direct-Attached Backup</a:t>
            </a:r>
            <a:endParaRPr lang="en-US" dirty="0"/>
          </a:p>
        </p:txBody>
      </p:sp>
      <p:sp>
        <p:nvSpPr>
          <p:cNvPr id="6" name="Slide Number Placeholder 5"/>
          <p:cNvSpPr>
            <a:spLocks noGrp="1"/>
          </p:cNvSpPr>
          <p:nvPr>
            <p:ph type="sldNum" sz="quarter" idx="10"/>
          </p:nvPr>
        </p:nvSpPr>
        <p:spPr/>
        <p:txBody>
          <a:bodyPr/>
          <a:lstStyle/>
          <a:p>
            <a:pPr>
              <a:defRPr/>
            </a:pPr>
            <a:fld id="{E9C12BD9-86B3-4048-86CE-AC10D4E84307}"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smtClean="0"/>
              <a:t>Module 10: Backup and Archive</a:t>
            </a:r>
            <a:endParaRPr lang="en-US" dirty="0"/>
          </a:p>
        </p:txBody>
      </p:sp>
      <p:sp>
        <p:nvSpPr>
          <p:cNvPr id="8" name="Freeform 36"/>
          <p:cNvSpPr>
            <a:spLocks/>
          </p:cNvSpPr>
          <p:nvPr/>
        </p:nvSpPr>
        <p:spPr bwMode="auto">
          <a:xfrm>
            <a:off x="1524878" y="3117673"/>
            <a:ext cx="1306513" cy="0"/>
          </a:xfrm>
          <a:custGeom>
            <a:avLst/>
            <a:gdLst/>
            <a:ahLst/>
            <a:cxnLst>
              <a:cxn ang="0">
                <a:pos x="2469" y="0"/>
              </a:cxn>
              <a:cxn ang="0">
                <a:pos x="2414" y="0"/>
              </a:cxn>
              <a:cxn ang="0">
                <a:pos x="2367" y="0"/>
              </a:cxn>
              <a:cxn ang="0">
                <a:pos x="0" y="0"/>
              </a:cxn>
            </a:cxnLst>
            <a:rect l="0" t="0" r="r" b="b"/>
            <a:pathLst>
              <a:path w="2469">
                <a:moveTo>
                  <a:pt x="2469" y="0"/>
                </a:moveTo>
                <a:lnTo>
                  <a:pt x="2414" y="0"/>
                </a:lnTo>
                <a:lnTo>
                  <a:pt x="2367" y="0"/>
                </a:lnTo>
                <a:lnTo>
                  <a:pt x="0" y="0"/>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9" name="Freeform 37"/>
          <p:cNvSpPr>
            <a:spLocks/>
          </p:cNvSpPr>
          <p:nvPr/>
        </p:nvSpPr>
        <p:spPr bwMode="auto">
          <a:xfrm>
            <a:off x="3890082" y="3138487"/>
            <a:ext cx="1420812" cy="0"/>
          </a:xfrm>
          <a:custGeom>
            <a:avLst/>
            <a:gdLst/>
            <a:ahLst/>
            <a:cxnLst>
              <a:cxn ang="0">
                <a:pos x="2686" y="0"/>
              </a:cxn>
              <a:cxn ang="0">
                <a:pos x="2560" y="0"/>
              </a:cxn>
              <a:cxn ang="0">
                <a:pos x="126" y="1"/>
              </a:cxn>
              <a:cxn ang="0">
                <a:pos x="0" y="1"/>
              </a:cxn>
            </a:cxnLst>
            <a:rect l="0" t="0" r="r" b="b"/>
            <a:pathLst>
              <a:path w="2686" h="1">
                <a:moveTo>
                  <a:pt x="2686" y="0"/>
                </a:moveTo>
                <a:lnTo>
                  <a:pt x="2560" y="0"/>
                </a:lnTo>
                <a:lnTo>
                  <a:pt x="126" y="1"/>
                </a:lnTo>
                <a:lnTo>
                  <a:pt x="0" y="1"/>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 name="Line 199"/>
          <p:cNvSpPr>
            <a:spLocks noChangeShapeType="1"/>
          </p:cNvSpPr>
          <p:nvPr/>
        </p:nvSpPr>
        <p:spPr bwMode="auto">
          <a:xfrm flipH="1">
            <a:off x="5707062" y="3135312"/>
            <a:ext cx="1598613"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1" name="Rectangle 200"/>
          <p:cNvSpPr>
            <a:spLocks noChangeArrowheads="1"/>
          </p:cNvSpPr>
          <p:nvPr/>
        </p:nvSpPr>
        <p:spPr bwMode="auto">
          <a:xfrm>
            <a:off x="6969675" y="3657600"/>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sp>
        <p:nvSpPr>
          <p:cNvPr id="12" name="Rectangle 201"/>
          <p:cNvSpPr>
            <a:spLocks noChangeArrowheads="1"/>
          </p:cNvSpPr>
          <p:nvPr/>
        </p:nvSpPr>
        <p:spPr bwMode="auto">
          <a:xfrm>
            <a:off x="4854630" y="3649444"/>
            <a:ext cx="1446357" cy="646331"/>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Backup Client/</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Storage </a:t>
            </a:r>
            <a:r>
              <a:rPr lang="en-US" sz="1400" b="1" dirty="0">
                <a:solidFill>
                  <a:srgbClr val="001636"/>
                </a:solidFill>
                <a:latin typeface="Calibri" pitchFamily="34" charset="0"/>
                <a:cs typeface="Calibri" pitchFamily="34" charset="0"/>
              </a:rPr>
              <a:t>Node</a:t>
            </a:r>
          </a:p>
        </p:txBody>
      </p:sp>
      <p:sp>
        <p:nvSpPr>
          <p:cNvPr id="13" name="Rectangle 787"/>
          <p:cNvSpPr>
            <a:spLocks noChangeArrowheads="1"/>
          </p:cNvSpPr>
          <p:nvPr/>
        </p:nvSpPr>
        <p:spPr bwMode="auto">
          <a:xfrm>
            <a:off x="1076325" y="3670756"/>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19" name="Rectangle 1110"/>
          <p:cNvSpPr>
            <a:spLocks noChangeArrowheads="1"/>
          </p:cNvSpPr>
          <p:nvPr/>
        </p:nvSpPr>
        <p:spPr bwMode="auto">
          <a:xfrm>
            <a:off x="4221618" y="2700337"/>
            <a:ext cx="621389" cy="184666"/>
          </a:xfrm>
          <a:prstGeom prst="rect">
            <a:avLst/>
          </a:prstGeom>
          <a:noFill/>
          <a:ln w="9525" algn="ctr">
            <a:noFill/>
            <a:miter lim="800000"/>
            <a:headEnd/>
            <a:tailEnd/>
          </a:ln>
          <a:effectLst/>
        </p:spPr>
        <p:txBody>
          <a:bodyPr wrap="none" lIns="0" tIns="0" rIns="0" bIns="0">
            <a:spAutoFit/>
          </a:bodyPr>
          <a:lstStyle/>
          <a:p>
            <a:pPr marL="354013" indent="-354013" algn="ctr" defTabSz="941388"/>
            <a:r>
              <a:rPr lang="en-US" sz="1200" b="1" dirty="0">
                <a:solidFill>
                  <a:srgbClr val="000000"/>
                </a:solidFill>
                <a:latin typeface="Calibri" pitchFamily="34" charset="0"/>
                <a:cs typeface="Calibri" pitchFamily="34" charset="0"/>
              </a:rPr>
              <a:t>Metadata</a:t>
            </a:r>
          </a:p>
        </p:txBody>
      </p:sp>
      <p:sp>
        <p:nvSpPr>
          <p:cNvPr id="20" name="Line 1120"/>
          <p:cNvSpPr>
            <a:spLocks noChangeShapeType="1"/>
          </p:cNvSpPr>
          <p:nvPr/>
        </p:nvSpPr>
        <p:spPr bwMode="auto">
          <a:xfrm flipH="1">
            <a:off x="1908175" y="2943225"/>
            <a:ext cx="3368675" cy="9525"/>
          </a:xfrm>
          <a:prstGeom prst="line">
            <a:avLst/>
          </a:prstGeom>
          <a:noFill/>
          <a:ln w="38100" cap="rnd">
            <a:solidFill>
              <a:srgbClr val="000000"/>
            </a:solidFill>
            <a:prstDash val="sysDot"/>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24" name="Rectangle 1107"/>
          <p:cNvSpPr>
            <a:spLocks noChangeArrowheads="1"/>
          </p:cNvSpPr>
          <p:nvPr/>
        </p:nvSpPr>
        <p:spPr bwMode="auto">
          <a:xfrm>
            <a:off x="6147062" y="2503487"/>
            <a:ext cx="464614" cy="369332"/>
          </a:xfrm>
          <a:prstGeom prst="rect">
            <a:avLst/>
          </a:prstGeom>
          <a:noFill/>
          <a:ln w="9525" algn="ctr">
            <a:noFill/>
            <a:miter lim="800000"/>
            <a:headEnd/>
            <a:tailEnd/>
          </a:ln>
          <a:effectLst/>
        </p:spPr>
        <p:txBody>
          <a:bodyPr wrap="none" lIns="0" tIns="0" rIns="0" bIns="0">
            <a:spAutoFit/>
          </a:bodyPr>
          <a:lstStyle/>
          <a:p>
            <a:pPr marL="354013" indent="-354013" algn="ctr" defTabSz="941388">
              <a:spcBef>
                <a:spcPts val="0"/>
              </a:spcBef>
            </a:pPr>
            <a:r>
              <a:rPr lang="en-US" sz="1200" b="1" dirty="0" smtClean="0">
                <a:solidFill>
                  <a:srgbClr val="000000"/>
                </a:solidFill>
                <a:latin typeface="Calibri" pitchFamily="34" charset="0"/>
                <a:cs typeface="Calibri" pitchFamily="34" charset="0"/>
              </a:rPr>
              <a:t>Backup</a:t>
            </a:r>
          </a:p>
          <a:p>
            <a:pPr marL="354013" indent="-354013" algn="ctr" defTabSz="941388">
              <a:spcBef>
                <a:spcPts val="0"/>
              </a:spcBef>
            </a:pPr>
            <a:r>
              <a:rPr lang="en-US" sz="1200" b="1" dirty="0" smtClean="0">
                <a:solidFill>
                  <a:srgbClr val="000000"/>
                </a:solidFill>
                <a:latin typeface="Calibri" pitchFamily="34" charset="0"/>
                <a:cs typeface="Calibri" pitchFamily="34" charset="0"/>
              </a:rPr>
              <a:t>Data</a:t>
            </a:r>
            <a:endParaRPr lang="en-US" sz="1200" b="1" dirty="0">
              <a:solidFill>
                <a:srgbClr val="000000"/>
              </a:solidFill>
              <a:latin typeface="Calibri" pitchFamily="34" charset="0"/>
              <a:cs typeface="Calibri" pitchFamily="34" charset="0"/>
            </a:endParaRPr>
          </a:p>
        </p:txBody>
      </p:sp>
      <p:sp>
        <p:nvSpPr>
          <p:cNvPr id="25" name="Line 1123"/>
          <p:cNvSpPr>
            <a:spLocks noChangeShapeType="1"/>
          </p:cNvSpPr>
          <p:nvPr/>
        </p:nvSpPr>
        <p:spPr bwMode="auto">
          <a:xfrm flipV="1">
            <a:off x="5859462" y="2911475"/>
            <a:ext cx="1185863" cy="1588"/>
          </a:xfrm>
          <a:prstGeom prst="line">
            <a:avLst/>
          </a:prstGeom>
          <a:ln>
            <a:prstDash val="sysDash"/>
            <a:tailEnd type="triangle" w="lg" len="med"/>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8" name="Rectangle 1738"/>
          <p:cNvSpPr>
            <a:spLocks noChangeArrowheads="1"/>
          </p:cNvSpPr>
          <p:nvPr/>
        </p:nvSpPr>
        <p:spPr bwMode="auto">
          <a:xfrm>
            <a:off x="3166966" y="2987405"/>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pic>
        <p:nvPicPr>
          <p:cNvPr id="26"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5304682" y="2362824"/>
            <a:ext cx="543668" cy="1256676"/>
          </a:xfrm>
          <a:prstGeom prst="rect">
            <a:avLst/>
          </a:prstGeom>
          <a:noFill/>
        </p:spPr>
      </p:pic>
      <p:grpSp>
        <p:nvGrpSpPr>
          <p:cNvPr id="27" name="Group 26"/>
          <p:cNvGrpSpPr/>
          <p:nvPr/>
        </p:nvGrpSpPr>
        <p:grpSpPr>
          <a:xfrm>
            <a:off x="1333500" y="2362200"/>
            <a:ext cx="543668" cy="1256676"/>
            <a:chOff x="142132" y="3086724"/>
            <a:chExt cx="543668" cy="1256676"/>
          </a:xfrm>
        </p:grpSpPr>
        <p:pic>
          <p:nvPicPr>
            <p:cNvPr id="30"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142132" y="3086724"/>
              <a:ext cx="543668" cy="1256676"/>
            </a:xfrm>
            <a:prstGeom prst="rect">
              <a:avLst/>
            </a:prstGeom>
            <a:noFill/>
          </p:spPr>
        </p:pic>
        <p:pic>
          <p:nvPicPr>
            <p:cNvPr id="31"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228600" y="3785061"/>
              <a:ext cx="152400" cy="152400"/>
            </a:xfrm>
            <a:prstGeom prst="rect">
              <a:avLst/>
            </a:prstGeom>
            <a:noFill/>
          </p:spPr>
        </p:pic>
        <p:pic>
          <p:nvPicPr>
            <p:cNvPr id="32"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405939" y="3785061"/>
              <a:ext cx="152400" cy="152400"/>
            </a:xfrm>
            <a:prstGeom prst="rect">
              <a:avLst/>
            </a:prstGeom>
            <a:noFill/>
          </p:spPr>
        </p:pic>
      </p:grpSp>
      <p:pic>
        <p:nvPicPr>
          <p:cNvPr id="33" name="Picture 6"/>
          <p:cNvPicPr>
            <a:picLocks noChangeAspect="1" noChangeArrowheads="1"/>
          </p:cNvPicPr>
          <p:nvPr/>
        </p:nvPicPr>
        <p:blipFill>
          <a:blip r:embed="rId6" cstate="print"/>
          <a:srcRect/>
          <a:stretch>
            <a:fillRect/>
          </a:stretch>
        </p:blipFill>
        <p:spPr bwMode="auto">
          <a:xfrm>
            <a:off x="7134225" y="2185555"/>
            <a:ext cx="788670" cy="14339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LAN-based Backup</a:t>
            </a:r>
          </a:p>
        </p:txBody>
      </p:sp>
      <p:sp>
        <p:nvSpPr>
          <p:cNvPr id="6" name="Content Placeholder 5"/>
          <p:cNvSpPr>
            <a:spLocks noGrp="1"/>
          </p:cNvSpPr>
          <p:nvPr>
            <p:ph idx="1"/>
          </p:nvPr>
        </p:nvSpPr>
        <p:spPr/>
        <p:txBody>
          <a:bodyPr/>
          <a:lstStyle/>
          <a:p>
            <a:r>
              <a:rPr lang="en-US" dirty="0" smtClean="0"/>
              <a:t>Clients</a:t>
            </a:r>
            <a:r>
              <a:rPr lang="en-US" dirty="0"/>
              <a:t>, backup server, storage node, and backup device </a:t>
            </a:r>
            <a:r>
              <a:rPr lang="en-US" dirty="0" smtClean="0"/>
              <a:t>are connected </a:t>
            </a:r>
            <a:r>
              <a:rPr lang="en-US" dirty="0"/>
              <a:t>to the </a:t>
            </a:r>
            <a:r>
              <a:rPr lang="en-US" dirty="0" smtClean="0"/>
              <a:t>LAN</a:t>
            </a:r>
          </a:p>
          <a:p>
            <a:r>
              <a:rPr lang="en-US" dirty="0" smtClean="0"/>
              <a:t>Data </a:t>
            </a:r>
            <a:r>
              <a:rPr lang="en-US" dirty="0"/>
              <a:t>to be backed up is transferred from the backup </a:t>
            </a:r>
            <a:r>
              <a:rPr lang="en-US" dirty="0" smtClean="0"/>
              <a:t>client (source</a:t>
            </a:r>
            <a:r>
              <a:rPr lang="en-US" dirty="0"/>
              <a:t>) to the backup device (destination) over the </a:t>
            </a:r>
            <a:r>
              <a:rPr lang="en-US" dirty="0" smtClean="0"/>
              <a:t>LAN</a:t>
            </a:r>
          </a:p>
          <a:p>
            <a:pPr lvl="1"/>
            <a:r>
              <a:rPr lang="en-US" dirty="0" smtClean="0"/>
              <a:t>Might affect network performance</a:t>
            </a:r>
          </a:p>
          <a:p>
            <a:r>
              <a:rPr lang="en-US" dirty="0" smtClean="0"/>
              <a:t>Impact </a:t>
            </a:r>
            <a:r>
              <a:rPr lang="en-US" dirty="0"/>
              <a:t>can be minimized by adopting a number of </a:t>
            </a:r>
            <a:r>
              <a:rPr lang="en-US" dirty="0" smtClean="0"/>
              <a:t>measures</a:t>
            </a:r>
          </a:p>
          <a:p>
            <a:pPr lvl="1"/>
            <a:r>
              <a:rPr lang="en-US" dirty="0" smtClean="0"/>
              <a:t>Configuring separate networks for backup</a:t>
            </a:r>
          </a:p>
          <a:p>
            <a:pPr lvl="1"/>
            <a:r>
              <a:rPr lang="en-US" dirty="0" smtClean="0"/>
              <a:t>Installing dedicated storage nodes for some application servers</a:t>
            </a:r>
            <a:endParaRPr lang="en-US" dirty="0"/>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25</a:t>
            </a:fld>
            <a:endParaRPr lang="en-US"/>
          </a:p>
        </p:txBody>
      </p:sp>
    </p:spTree>
    <p:extLst>
      <p:ext uri="{BB962C8B-B14F-4D97-AF65-F5344CB8AC3E}">
        <p14:creationId xmlns:p14="http://schemas.microsoft.com/office/powerpoint/2010/main" val="197333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noChangeArrowheads="1"/>
          </p:cNvPicPr>
          <p:nvPr/>
        </p:nvPicPr>
        <p:blipFill>
          <a:blip r:embed="rId3" cstate="print"/>
          <a:srcRect/>
          <a:stretch>
            <a:fillRect/>
          </a:stretch>
        </p:blipFill>
        <p:spPr bwMode="auto">
          <a:xfrm>
            <a:off x="3905250" y="2889490"/>
            <a:ext cx="1066800" cy="691910"/>
          </a:xfrm>
          <a:prstGeom prst="rect">
            <a:avLst/>
          </a:prstGeom>
          <a:noFill/>
          <a:ln w="9525">
            <a:noFill/>
            <a:miter lim="800000"/>
            <a:headEnd/>
            <a:tailEnd/>
          </a:ln>
          <a:effectLst/>
        </p:spPr>
      </p:pic>
      <p:pic>
        <p:nvPicPr>
          <p:cNvPr id="44"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4133107" y="4171950"/>
            <a:ext cx="543668" cy="1256676"/>
          </a:xfrm>
          <a:prstGeom prst="rect">
            <a:avLst/>
          </a:prstGeom>
          <a:noFill/>
        </p:spPr>
      </p:pic>
      <p:sp>
        <p:nvSpPr>
          <p:cNvPr id="2" name="Title 1"/>
          <p:cNvSpPr>
            <a:spLocks noGrp="1"/>
          </p:cNvSpPr>
          <p:nvPr>
            <p:ph type="title"/>
          </p:nvPr>
        </p:nvSpPr>
        <p:spPr/>
        <p:txBody>
          <a:bodyPr/>
          <a:lstStyle/>
          <a:p>
            <a:r>
              <a:rPr lang="en-US" dirty="0" smtClean="0"/>
              <a:t>LAN-based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26</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sp>
        <p:nvSpPr>
          <p:cNvPr id="9" name="Rectangle 1738"/>
          <p:cNvSpPr>
            <a:spLocks noChangeArrowheads="1"/>
          </p:cNvSpPr>
          <p:nvPr/>
        </p:nvSpPr>
        <p:spPr bwMode="auto">
          <a:xfrm>
            <a:off x="4268900" y="3116007"/>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sp>
        <p:nvSpPr>
          <p:cNvPr id="10" name="Freeform 7"/>
          <p:cNvSpPr>
            <a:spLocks/>
          </p:cNvSpPr>
          <p:nvPr/>
        </p:nvSpPr>
        <p:spPr bwMode="auto">
          <a:xfrm>
            <a:off x="4958334" y="2617964"/>
            <a:ext cx="1371600" cy="622300"/>
          </a:xfrm>
          <a:custGeom>
            <a:avLst/>
            <a:gdLst/>
            <a:ahLst/>
            <a:cxnLst>
              <a:cxn ang="0">
                <a:pos x="0" y="1156"/>
              </a:cxn>
              <a:cxn ang="0">
                <a:pos x="1389" y="1156"/>
              </a:cxn>
              <a:cxn ang="0">
                <a:pos x="2780" y="1156"/>
              </a:cxn>
              <a:cxn ang="0">
                <a:pos x="2780" y="1148"/>
              </a:cxn>
              <a:cxn ang="0">
                <a:pos x="2780" y="1144"/>
              </a:cxn>
              <a:cxn ang="0">
                <a:pos x="2780" y="0"/>
              </a:cxn>
            </a:cxnLst>
            <a:rect l="0" t="0" r="r" b="b"/>
            <a:pathLst>
              <a:path w="2780" h="1156">
                <a:moveTo>
                  <a:pt x="0" y="1156"/>
                </a:moveTo>
                <a:lnTo>
                  <a:pt x="1389" y="1156"/>
                </a:lnTo>
                <a:lnTo>
                  <a:pt x="2780" y="1156"/>
                </a:lnTo>
                <a:lnTo>
                  <a:pt x="2780" y="1148"/>
                </a:lnTo>
                <a:lnTo>
                  <a:pt x="2780" y="1144"/>
                </a:lnTo>
                <a:lnTo>
                  <a:pt x="2780" y="0"/>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1" name="Freeform 8"/>
          <p:cNvSpPr>
            <a:spLocks/>
          </p:cNvSpPr>
          <p:nvPr/>
        </p:nvSpPr>
        <p:spPr bwMode="auto">
          <a:xfrm>
            <a:off x="2492280" y="2624137"/>
            <a:ext cx="1426464" cy="623888"/>
          </a:xfrm>
          <a:custGeom>
            <a:avLst/>
            <a:gdLst/>
            <a:ahLst/>
            <a:cxnLst>
              <a:cxn ang="0">
                <a:pos x="2666" y="1157"/>
              </a:cxn>
              <a:cxn ang="0">
                <a:pos x="0" y="1157"/>
              </a:cxn>
              <a:cxn ang="0">
                <a:pos x="0" y="1149"/>
              </a:cxn>
              <a:cxn ang="0">
                <a:pos x="0" y="1145"/>
              </a:cxn>
              <a:cxn ang="0">
                <a:pos x="0" y="0"/>
              </a:cxn>
            </a:cxnLst>
            <a:rect l="0" t="0" r="r" b="b"/>
            <a:pathLst>
              <a:path w="2666" h="1157">
                <a:moveTo>
                  <a:pt x="2666" y="1157"/>
                </a:moveTo>
                <a:lnTo>
                  <a:pt x="0" y="1157"/>
                </a:lnTo>
                <a:lnTo>
                  <a:pt x="0" y="1149"/>
                </a:lnTo>
                <a:lnTo>
                  <a:pt x="0" y="1145"/>
                </a:lnTo>
                <a:lnTo>
                  <a:pt x="0" y="0"/>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2" name="Freeform 10"/>
          <p:cNvSpPr>
            <a:spLocks/>
          </p:cNvSpPr>
          <p:nvPr/>
        </p:nvSpPr>
        <p:spPr bwMode="auto">
          <a:xfrm>
            <a:off x="4931659" y="3306761"/>
            <a:ext cx="1389888" cy="741363"/>
          </a:xfrm>
          <a:custGeom>
            <a:avLst/>
            <a:gdLst/>
            <a:ahLst/>
            <a:cxnLst>
              <a:cxn ang="0">
                <a:pos x="2780" y="1169"/>
              </a:cxn>
              <a:cxn ang="0">
                <a:pos x="2780" y="7"/>
              </a:cxn>
              <a:cxn ang="0">
                <a:pos x="2780" y="0"/>
              </a:cxn>
              <a:cxn ang="0">
                <a:pos x="1389" y="0"/>
              </a:cxn>
              <a:cxn ang="0">
                <a:pos x="0" y="0"/>
              </a:cxn>
            </a:cxnLst>
            <a:rect l="0" t="0" r="r" b="b"/>
            <a:pathLst>
              <a:path w="2780" h="1169">
                <a:moveTo>
                  <a:pt x="2780" y="1169"/>
                </a:moveTo>
                <a:lnTo>
                  <a:pt x="2780" y="7"/>
                </a:lnTo>
                <a:lnTo>
                  <a:pt x="2780" y="0"/>
                </a:lnTo>
                <a:lnTo>
                  <a:pt x="1389" y="0"/>
                </a:lnTo>
                <a:lnTo>
                  <a:pt x="0" y="0"/>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3" name="Freeform 69"/>
          <p:cNvSpPr>
            <a:spLocks/>
          </p:cNvSpPr>
          <p:nvPr/>
        </p:nvSpPr>
        <p:spPr bwMode="auto">
          <a:xfrm>
            <a:off x="4165600" y="3259137"/>
            <a:ext cx="0" cy="6350"/>
          </a:xfrm>
          <a:custGeom>
            <a:avLst/>
            <a:gdLst/>
            <a:ahLst/>
            <a:cxnLst>
              <a:cxn ang="0">
                <a:pos x="0" y="3"/>
              </a:cxn>
              <a:cxn ang="0">
                <a:pos x="1" y="10"/>
              </a:cxn>
              <a:cxn ang="0">
                <a:pos x="1" y="0"/>
              </a:cxn>
              <a:cxn ang="0">
                <a:pos x="0" y="0"/>
              </a:cxn>
              <a:cxn ang="0">
                <a:pos x="0" y="3"/>
              </a:cxn>
            </a:cxnLst>
            <a:rect l="0" t="0" r="r" b="b"/>
            <a:pathLst>
              <a:path w="1" h="10">
                <a:moveTo>
                  <a:pt x="0" y="3"/>
                </a:moveTo>
                <a:lnTo>
                  <a:pt x="1" y="10"/>
                </a:lnTo>
                <a:lnTo>
                  <a:pt x="1" y="0"/>
                </a:lnTo>
                <a:lnTo>
                  <a:pt x="0" y="0"/>
                </a:lnTo>
                <a:lnTo>
                  <a:pt x="0" y="3"/>
                </a:lnTo>
                <a:close/>
              </a:path>
            </a:pathLst>
          </a:custGeom>
          <a:solidFill>
            <a:srgbClr val="000000"/>
          </a:solidFill>
          <a:ln w="9525">
            <a:noFill/>
            <a:round/>
            <a:headEnd/>
            <a:tailEnd/>
          </a:ln>
        </p:spPr>
        <p:txBody>
          <a:bodyPr/>
          <a:lstStyle/>
          <a:p>
            <a:endParaRPr lang="en-US">
              <a:latin typeface="Calibri" pitchFamily="34" charset="0"/>
              <a:cs typeface="Calibri" pitchFamily="34" charset="0"/>
            </a:endParaRPr>
          </a:p>
        </p:txBody>
      </p:sp>
      <p:sp>
        <p:nvSpPr>
          <p:cNvPr id="14" name="Freeform 121"/>
          <p:cNvSpPr>
            <a:spLocks/>
          </p:cNvSpPr>
          <p:nvPr/>
        </p:nvSpPr>
        <p:spPr bwMode="auto">
          <a:xfrm>
            <a:off x="2640013" y="3260725"/>
            <a:ext cx="1587" cy="4762"/>
          </a:xfrm>
          <a:custGeom>
            <a:avLst/>
            <a:gdLst/>
            <a:ahLst/>
            <a:cxnLst>
              <a:cxn ang="0">
                <a:pos x="1" y="0"/>
              </a:cxn>
              <a:cxn ang="0">
                <a:pos x="0" y="0"/>
              </a:cxn>
              <a:cxn ang="0">
                <a:pos x="0" y="3"/>
              </a:cxn>
              <a:cxn ang="0">
                <a:pos x="1" y="10"/>
              </a:cxn>
              <a:cxn ang="0">
                <a:pos x="1" y="0"/>
              </a:cxn>
            </a:cxnLst>
            <a:rect l="0" t="0" r="r" b="b"/>
            <a:pathLst>
              <a:path w="1" h="10">
                <a:moveTo>
                  <a:pt x="1" y="0"/>
                </a:moveTo>
                <a:lnTo>
                  <a:pt x="0" y="0"/>
                </a:lnTo>
                <a:lnTo>
                  <a:pt x="0" y="3"/>
                </a:lnTo>
                <a:lnTo>
                  <a:pt x="1" y="10"/>
                </a:lnTo>
                <a:lnTo>
                  <a:pt x="1" y="0"/>
                </a:lnTo>
                <a:close/>
              </a:path>
            </a:pathLst>
          </a:custGeom>
          <a:solidFill>
            <a:srgbClr val="000000"/>
          </a:solidFill>
          <a:ln w="9525">
            <a:noFill/>
            <a:round/>
            <a:headEnd/>
            <a:tailEnd/>
          </a:ln>
        </p:spPr>
        <p:txBody>
          <a:bodyPr/>
          <a:lstStyle/>
          <a:p>
            <a:endParaRPr lang="en-US">
              <a:latin typeface="Calibri" pitchFamily="34" charset="0"/>
              <a:cs typeface="Calibri" pitchFamily="34" charset="0"/>
            </a:endParaRPr>
          </a:p>
        </p:txBody>
      </p:sp>
      <p:sp>
        <p:nvSpPr>
          <p:cNvPr id="15" name="Freeform 136"/>
          <p:cNvSpPr>
            <a:spLocks/>
          </p:cNvSpPr>
          <p:nvPr/>
        </p:nvSpPr>
        <p:spPr bwMode="auto">
          <a:xfrm>
            <a:off x="4213225" y="4048125"/>
            <a:ext cx="436563" cy="4762"/>
          </a:xfrm>
          <a:custGeom>
            <a:avLst/>
            <a:gdLst/>
            <a:ahLst/>
            <a:cxnLst>
              <a:cxn ang="0">
                <a:pos x="824" y="9"/>
              </a:cxn>
              <a:cxn ang="0">
                <a:pos x="824" y="8"/>
              </a:cxn>
              <a:cxn ang="0">
                <a:pos x="824" y="7"/>
              </a:cxn>
              <a:cxn ang="0">
                <a:pos x="825" y="7"/>
              </a:cxn>
              <a:cxn ang="0">
                <a:pos x="826" y="4"/>
              </a:cxn>
              <a:cxn ang="0">
                <a:pos x="825" y="2"/>
              </a:cxn>
              <a:cxn ang="0">
                <a:pos x="824" y="0"/>
              </a:cxn>
              <a:cxn ang="0">
                <a:pos x="5" y="0"/>
              </a:cxn>
              <a:cxn ang="0">
                <a:pos x="3" y="2"/>
              </a:cxn>
              <a:cxn ang="0">
                <a:pos x="0" y="2"/>
              </a:cxn>
              <a:cxn ang="0">
                <a:pos x="0" y="4"/>
              </a:cxn>
              <a:cxn ang="0">
                <a:pos x="3" y="7"/>
              </a:cxn>
              <a:cxn ang="0">
                <a:pos x="5" y="9"/>
              </a:cxn>
              <a:cxn ang="0">
                <a:pos x="824" y="9"/>
              </a:cxn>
            </a:cxnLst>
            <a:rect l="0" t="0" r="r" b="b"/>
            <a:pathLst>
              <a:path w="826" h="9">
                <a:moveTo>
                  <a:pt x="824" y="9"/>
                </a:moveTo>
                <a:lnTo>
                  <a:pt x="824" y="8"/>
                </a:lnTo>
                <a:lnTo>
                  <a:pt x="824" y="7"/>
                </a:lnTo>
                <a:lnTo>
                  <a:pt x="825" y="7"/>
                </a:lnTo>
                <a:lnTo>
                  <a:pt x="826" y="4"/>
                </a:lnTo>
                <a:lnTo>
                  <a:pt x="825" y="2"/>
                </a:lnTo>
                <a:lnTo>
                  <a:pt x="824" y="0"/>
                </a:lnTo>
                <a:lnTo>
                  <a:pt x="5" y="0"/>
                </a:lnTo>
                <a:lnTo>
                  <a:pt x="3" y="2"/>
                </a:lnTo>
                <a:lnTo>
                  <a:pt x="0" y="2"/>
                </a:lnTo>
                <a:lnTo>
                  <a:pt x="0" y="4"/>
                </a:lnTo>
                <a:lnTo>
                  <a:pt x="3" y="7"/>
                </a:lnTo>
                <a:lnTo>
                  <a:pt x="5" y="9"/>
                </a:lnTo>
                <a:lnTo>
                  <a:pt x="824" y="9"/>
                </a:lnTo>
                <a:close/>
              </a:path>
            </a:pathLst>
          </a:custGeom>
          <a:solidFill>
            <a:srgbClr val="FFFFFF"/>
          </a:solidFill>
          <a:ln w="9525">
            <a:noFill/>
            <a:round/>
            <a:headEnd/>
            <a:tailEnd/>
          </a:ln>
        </p:spPr>
        <p:txBody>
          <a:bodyPr/>
          <a:lstStyle/>
          <a:p>
            <a:endParaRPr lang="en-US">
              <a:latin typeface="Calibri" pitchFamily="34" charset="0"/>
              <a:cs typeface="Calibri" pitchFamily="34" charset="0"/>
            </a:endParaRPr>
          </a:p>
        </p:txBody>
      </p:sp>
      <p:sp>
        <p:nvSpPr>
          <p:cNvPr id="16" name="Freeform 140"/>
          <p:cNvSpPr>
            <a:spLocks/>
          </p:cNvSpPr>
          <p:nvPr/>
        </p:nvSpPr>
        <p:spPr bwMode="auto">
          <a:xfrm>
            <a:off x="4213225" y="4159250"/>
            <a:ext cx="436563" cy="4762"/>
          </a:xfrm>
          <a:custGeom>
            <a:avLst/>
            <a:gdLst/>
            <a:ahLst/>
            <a:cxnLst>
              <a:cxn ang="0">
                <a:pos x="3" y="8"/>
              </a:cxn>
              <a:cxn ang="0">
                <a:pos x="5" y="10"/>
              </a:cxn>
              <a:cxn ang="0">
                <a:pos x="824" y="10"/>
              </a:cxn>
              <a:cxn ang="0">
                <a:pos x="824" y="9"/>
              </a:cxn>
              <a:cxn ang="0">
                <a:pos x="824" y="8"/>
              </a:cxn>
              <a:cxn ang="0">
                <a:pos x="825" y="8"/>
              </a:cxn>
              <a:cxn ang="0">
                <a:pos x="826" y="5"/>
              </a:cxn>
              <a:cxn ang="0">
                <a:pos x="825" y="3"/>
              </a:cxn>
              <a:cxn ang="0">
                <a:pos x="824" y="0"/>
              </a:cxn>
              <a:cxn ang="0">
                <a:pos x="5" y="0"/>
              </a:cxn>
              <a:cxn ang="0">
                <a:pos x="3" y="3"/>
              </a:cxn>
              <a:cxn ang="0">
                <a:pos x="0" y="5"/>
              </a:cxn>
              <a:cxn ang="0">
                <a:pos x="3" y="8"/>
              </a:cxn>
            </a:cxnLst>
            <a:rect l="0" t="0" r="r" b="b"/>
            <a:pathLst>
              <a:path w="826" h="10">
                <a:moveTo>
                  <a:pt x="3" y="8"/>
                </a:moveTo>
                <a:lnTo>
                  <a:pt x="5" y="10"/>
                </a:lnTo>
                <a:lnTo>
                  <a:pt x="824" y="10"/>
                </a:lnTo>
                <a:lnTo>
                  <a:pt x="824" y="9"/>
                </a:lnTo>
                <a:lnTo>
                  <a:pt x="824" y="8"/>
                </a:lnTo>
                <a:lnTo>
                  <a:pt x="825" y="8"/>
                </a:lnTo>
                <a:lnTo>
                  <a:pt x="826" y="5"/>
                </a:lnTo>
                <a:lnTo>
                  <a:pt x="825" y="3"/>
                </a:lnTo>
                <a:lnTo>
                  <a:pt x="824" y="0"/>
                </a:lnTo>
                <a:lnTo>
                  <a:pt x="5" y="0"/>
                </a:lnTo>
                <a:lnTo>
                  <a:pt x="3" y="3"/>
                </a:lnTo>
                <a:lnTo>
                  <a:pt x="0" y="5"/>
                </a:lnTo>
                <a:lnTo>
                  <a:pt x="3" y="8"/>
                </a:lnTo>
                <a:close/>
              </a:path>
            </a:pathLst>
          </a:custGeom>
          <a:solidFill>
            <a:srgbClr val="FFFFFF"/>
          </a:solidFill>
          <a:ln w="9525">
            <a:noFill/>
            <a:round/>
            <a:headEnd/>
            <a:tailEnd/>
          </a:ln>
        </p:spPr>
        <p:txBody>
          <a:bodyPr/>
          <a:lstStyle/>
          <a:p>
            <a:endParaRPr lang="en-US">
              <a:latin typeface="Calibri" pitchFamily="34" charset="0"/>
              <a:cs typeface="Calibri" pitchFamily="34" charset="0"/>
            </a:endParaRPr>
          </a:p>
        </p:txBody>
      </p:sp>
      <p:sp>
        <p:nvSpPr>
          <p:cNvPr id="17" name="Rectangle 768"/>
          <p:cNvSpPr>
            <a:spLocks noChangeArrowheads="1"/>
          </p:cNvSpPr>
          <p:nvPr/>
        </p:nvSpPr>
        <p:spPr bwMode="auto">
          <a:xfrm>
            <a:off x="3897313" y="5438775"/>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Storage Node</a:t>
            </a:r>
          </a:p>
        </p:txBody>
      </p:sp>
      <p:sp>
        <p:nvSpPr>
          <p:cNvPr id="18" name="Rectangle 769"/>
          <p:cNvSpPr>
            <a:spLocks noChangeArrowheads="1"/>
          </p:cNvSpPr>
          <p:nvPr/>
        </p:nvSpPr>
        <p:spPr bwMode="auto">
          <a:xfrm>
            <a:off x="5762625" y="5413831"/>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sp>
        <p:nvSpPr>
          <p:cNvPr id="19" name="Rectangle 771"/>
          <p:cNvSpPr>
            <a:spLocks noChangeArrowheads="1"/>
          </p:cNvSpPr>
          <p:nvPr/>
        </p:nvSpPr>
        <p:spPr bwMode="auto">
          <a:xfrm>
            <a:off x="5071533" y="3558822"/>
            <a:ext cx="798360"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Backup Data</a:t>
            </a:r>
            <a:endParaRPr lang="en-US" sz="1200" b="1" dirty="0">
              <a:solidFill>
                <a:srgbClr val="000000"/>
              </a:solidFill>
              <a:latin typeface="Calibri" pitchFamily="34" charset="0"/>
              <a:cs typeface="Calibri" pitchFamily="34" charset="0"/>
            </a:endParaRPr>
          </a:p>
        </p:txBody>
      </p:sp>
      <p:sp>
        <p:nvSpPr>
          <p:cNvPr id="20" name="Rectangle 772"/>
          <p:cNvSpPr>
            <a:spLocks noChangeArrowheads="1"/>
          </p:cNvSpPr>
          <p:nvPr/>
        </p:nvSpPr>
        <p:spPr bwMode="auto">
          <a:xfrm>
            <a:off x="1850159" y="1076325"/>
            <a:ext cx="1486433"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Backup </a:t>
            </a:r>
            <a:r>
              <a:rPr lang="en-US" sz="1400" b="1" dirty="0">
                <a:solidFill>
                  <a:srgbClr val="001636"/>
                </a:solidFill>
                <a:latin typeface="Calibri" pitchFamily="34" charset="0"/>
                <a:cs typeface="Calibri" pitchFamily="34" charset="0"/>
              </a:rPr>
              <a:t>Client</a:t>
            </a:r>
          </a:p>
        </p:txBody>
      </p:sp>
      <p:sp>
        <p:nvSpPr>
          <p:cNvPr id="21" name="Rectangle 1356"/>
          <p:cNvSpPr>
            <a:spLocks noChangeArrowheads="1"/>
          </p:cNvSpPr>
          <p:nvPr/>
        </p:nvSpPr>
        <p:spPr bwMode="auto">
          <a:xfrm>
            <a:off x="5638800" y="1213306"/>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22" name="Rectangle 1734"/>
          <p:cNvSpPr>
            <a:spLocks noChangeArrowheads="1"/>
          </p:cNvSpPr>
          <p:nvPr/>
        </p:nvSpPr>
        <p:spPr bwMode="auto">
          <a:xfrm>
            <a:off x="5137150" y="2768600"/>
            <a:ext cx="621389"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Metadata</a:t>
            </a:r>
          </a:p>
        </p:txBody>
      </p:sp>
      <p:sp>
        <p:nvSpPr>
          <p:cNvPr id="26" name="Line 1745"/>
          <p:cNvSpPr>
            <a:spLocks noChangeShapeType="1"/>
          </p:cNvSpPr>
          <p:nvPr/>
        </p:nvSpPr>
        <p:spPr bwMode="auto">
          <a:xfrm>
            <a:off x="2376488" y="2697162"/>
            <a:ext cx="0" cy="758825"/>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7" name="Freeform 1746"/>
          <p:cNvSpPr>
            <a:spLocks/>
          </p:cNvSpPr>
          <p:nvPr/>
        </p:nvSpPr>
        <p:spPr bwMode="auto">
          <a:xfrm>
            <a:off x="2363788" y="3452812"/>
            <a:ext cx="1906587" cy="1588"/>
          </a:xfrm>
          <a:custGeom>
            <a:avLst/>
            <a:gdLst/>
            <a:ahLst/>
            <a:cxnLst>
              <a:cxn ang="0">
                <a:pos x="0" y="0"/>
              </a:cxn>
              <a:cxn ang="0">
                <a:pos x="1201" y="1"/>
              </a:cxn>
            </a:cxnLst>
            <a:rect l="0" t="0" r="r" b="b"/>
            <a:pathLst>
              <a:path w="1201" h="1">
                <a:moveTo>
                  <a:pt x="0" y="0"/>
                </a:moveTo>
                <a:lnTo>
                  <a:pt x="1201" y="1"/>
                </a:lnTo>
              </a:path>
            </a:pathLst>
          </a:cu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8" name="Line 1747"/>
          <p:cNvSpPr>
            <a:spLocks noChangeShapeType="1"/>
          </p:cNvSpPr>
          <p:nvPr/>
        </p:nvSpPr>
        <p:spPr bwMode="auto">
          <a:xfrm>
            <a:off x="4257675" y="3446462"/>
            <a:ext cx="22225" cy="1089025"/>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9" name="Line 1748"/>
          <p:cNvSpPr>
            <a:spLocks noChangeShapeType="1"/>
          </p:cNvSpPr>
          <p:nvPr/>
        </p:nvSpPr>
        <p:spPr bwMode="auto">
          <a:xfrm flipV="1">
            <a:off x="4273550" y="4545012"/>
            <a:ext cx="292100" cy="635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30" name="Line 1749"/>
          <p:cNvSpPr>
            <a:spLocks noChangeShapeType="1"/>
          </p:cNvSpPr>
          <p:nvPr/>
        </p:nvSpPr>
        <p:spPr bwMode="auto">
          <a:xfrm flipH="1" flipV="1">
            <a:off x="4537075" y="3459162"/>
            <a:ext cx="28575" cy="109855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31" name="Line 1750"/>
          <p:cNvSpPr>
            <a:spLocks noChangeShapeType="1"/>
          </p:cNvSpPr>
          <p:nvPr/>
        </p:nvSpPr>
        <p:spPr bwMode="auto">
          <a:xfrm>
            <a:off x="4524375" y="3468687"/>
            <a:ext cx="1625600" cy="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32" name="Line 1751"/>
          <p:cNvSpPr>
            <a:spLocks noChangeShapeType="1"/>
          </p:cNvSpPr>
          <p:nvPr/>
        </p:nvSpPr>
        <p:spPr bwMode="auto">
          <a:xfrm>
            <a:off x="6146800" y="3462337"/>
            <a:ext cx="0" cy="447675"/>
          </a:xfrm>
          <a:prstGeom prst="line">
            <a:avLst/>
          </a:prstGeom>
          <a:ln>
            <a:prstDash val="sysDash"/>
            <a:tailEnd type="triangle" w="lg" len="med"/>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33" name="Line 1752"/>
          <p:cNvSpPr>
            <a:spLocks noChangeShapeType="1"/>
          </p:cNvSpPr>
          <p:nvPr/>
        </p:nvSpPr>
        <p:spPr bwMode="auto">
          <a:xfrm>
            <a:off x="2673350" y="2651793"/>
            <a:ext cx="0" cy="342900"/>
          </a:xfrm>
          <a:prstGeom prst="line">
            <a:avLst/>
          </a:prstGeom>
          <a:noFill/>
          <a:ln w="38100" cap="rnd">
            <a:solidFill>
              <a:srgbClr val="000000"/>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34" name="Line 1753"/>
          <p:cNvSpPr>
            <a:spLocks noChangeShapeType="1"/>
          </p:cNvSpPr>
          <p:nvPr/>
        </p:nvSpPr>
        <p:spPr bwMode="auto">
          <a:xfrm>
            <a:off x="2673350" y="3032125"/>
            <a:ext cx="3490913" cy="0"/>
          </a:xfrm>
          <a:prstGeom prst="line">
            <a:avLst/>
          </a:prstGeom>
          <a:noFill/>
          <a:ln w="38100" cap="rnd">
            <a:solidFill>
              <a:srgbClr val="000000"/>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35" name="Line 1754"/>
          <p:cNvSpPr>
            <a:spLocks noChangeShapeType="1"/>
          </p:cNvSpPr>
          <p:nvPr/>
        </p:nvSpPr>
        <p:spPr bwMode="auto">
          <a:xfrm flipV="1">
            <a:off x="6165850" y="2730500"/>
            <a:ext cx="0" cy="300037"/>
          </a:xfrm>
          <a:prstGeom prst="line">
            <a:avLst/>
          </a:prstGeom>
          <a:noFill/>
          <a:ln w="38100" cap="rnd">
            <a:solidFill>
              <a:srgbClr val="000000"/>
            </a:solidFill>
            <a:prstDash val="sysDot"/>
            <a:round/>
            <a:headEnd/>
            <a:tailEnd type="stealth" w="lg" len="lg"/>
          </a:ln>
          <a:effectLst/>
        </p:spPr>
        <p:txBody>
          <a:bodyPr wrap="none" lIns="0" tIns="0" rIns="0" bIns="0" anchor="ctr"/>
          <a:lstStyle/>
          <a:p>
            <a:endParaRPr lang="en-US">
              <a:latin typeface="Calibri" pitchFamily="34" charset="0"/>
              <a:cs typeface="Calibri" pitchFamily="34" charset="0"/>
            </a:endParaRPr>
          </a:p>
        </p:txBody>
      </p:sp>
      <p:pic>
        <p:nvPicPr>
          <p:cNvPr id="38"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2228850" y="1543050"/>
            <a:ext cx="543668" cy="1256676"/>
          </a:xfrm>
          <a:prstGeom prst="rect">
            <a:avLst/>
          </a:prstGeom>
          <a:noFill/>
        </p:spPr>
      </p:pic>
      <p:grpSp>
        <p:nvGrpSpPr>
          <p:cNvPr id="39" name="Group 38"/>
          <p:cNvGrpSpPr/>
          <p:nvPr/>
        </p:nvGrpSpPr>
        <p:grpSpPr>
          <a:xfrm>
            <a:off x="5914282" y="1466850"/>
            <a:ext cx="543668" cy="1256676"/>
            <a:chOff x="142132" y="3086724"/>
            <a:chExt cx="543668" cy="1256676"/>
          </a:xfrm>
        </p:grpSpPr>
        <p:pic>
          <p:nvPicPr>
            <p:cNvPr id="40"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142132" y="3086724"/>
              <a:ext cx="543668" cy="1256676"/>
            </a:xfrm>
            <a:prstGeom prst="rect">
              <a:avLst/>
            </a:prstGeom>
            <a:noFill/>
          </p:spPr>
        </p:pic>
        <p:pic>
          <p:nvPicPr>
            <p:cNvPr id="41"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228600" y="3785061"/>
              <a:ext cx="152400" cy="152400"/>
            </a:xfrm>
            <a:prstGeom prst="rect">
              <a:avLst/>
            </a:prstGeom>
            <a:noFill/>
          </p:spPr>
        </p:pic>
        <p:pic>
          <p:nvPicPr>
            <p:cNvPr id="42"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405939" y="3785061"/>
              <a:ext cx="152400" cy="152400"/>
            </a:xfrm>
            <a:prstGeom prst="rect">
              <a:avLst/>
            </a:prstGeom>
            <a:noFill/>
          </p:spPr>
        </p:pic>
      </p:grpSp>
      <p:pic>
        <p:nvPicPr>
          <p:cNvPr id="43" name="Picture 6"/>
          <p:cNvPicPr>
            <a:picLocks noChangeAspect="1" noChangeArrowheads="1"/>
          </p:cNvPicPr>
          <p:nvPr/>
        </p:nvPicPr>
        <p:blipFill>
          <a:blip r:embed="rId6" cstate="print"/>
          <a:srcRect/>
          <a:stretch>
            <a:fillRect/>
          </a:stretch>
        </p:blipFill>
        <p:spPr bwMode="auto">
          <a:xfrm>
            <a:off x="5926455" y="3976255"/>
            <a:ext cx="788670" cy="1433945"/>
          </a:xfrm>
          <a:prstGeom prst="rect">
            <a:avLst/>
          </a:prstGeom>
          <a:noFill/>
          <a:ln w="9525">
            <a:noFill/>
            <a:miter lim="800000"/>
            <a:headEnd/>
            <a:tailEnd/>
          </a:ln>
          <a:effectLst/>
        </p:spPr>
      </p:pic>
      <p:cxnSp>
        <p:nvCxnSpPr>
          <p:cNvPr id="46" name="Straight Connector 45"/>
          <p:cNvCxnSpPr/>
          <p:nvPr/>
        </p:nvCxnSpPr>
        <p:spPr>
          <a:xfrm rot="5400000">
            <a:off x="4088543" y="3879406"/>
            <a:ext cx="64008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SAN-based Backup</a:t>
            </a:r>
          </a:p>
        </p:txBody>
      </p:sp>
      <p:sp>
        <p:nvSpPr>
          <p:cNvPr id="6" name="Content Placeholder 5"/>
          <p:cNvSpPr>
            <a:spLocks noGrp="1"/>
          </p:cNvSpPr>
          <p:nvPr>
            <p:ph idx="1"/>
          </p:nvPr>
        </p:nvSpPr>
        <p:spPr/>
        <p:txBody>
          <a:bodyPr/>
          <a:lstStyle/>
          <a:p>
            <a:r>
              <a:rPr lang="en-US" dirty="0" smtClean="0"/>
              <a:t>AKA LAN-free backup</a:t>
            </a:r>
          </a:p>
          <a:p>
            <a:r>
              <a:rPr lang="en-US" dirty="0" smtClean="0"/>
              <a:t>Backup </a:t>
            </a:r>
            <a:r>
              <a:rPr lang="en-US" dirty="0"/>
              <a:t>device and clients are attached to the </a:t>
            </a:r>
            <a:r>
              <a:rPr lang="en-US" dirty="0" smtClean="0"/>
              <a:t>SAN</a:t>
            </a:r>
          </a:p>
          <a:p>
            <a:r>
              <a:rPr lang="en-US" dirty="0" smtClean="0"/>
              <a:t>Client </a:t>
            </a:r>
            <a:r>
              <a:rPr lang="en-US" dirty="0"/>
              <a:t>sends the data to be backed up to the backup device over the </a:t>
            </a:r>
            <a:r>
              <a:rPr lang="en-US" dirty="0" smtClean="0"/>
              <a:t>SAN</a:t>
            </a:r>
          </a:p>
          <a:p>
            <a:pPr lvl="1"/>
            <a:r>
              <a:rPr lang="en-US" dirty="0" smtClean="0"/>
              <a:t>Backup </a:t>
            </a:r>
            <a:r>
              <a:rPr lang="en-US" dirty="0"/>
              <a:t>data traffic is restricted to the SAN, and only the backup metadata is </a:t>
            </a:r>
            <a:r>
              <a:rPr lang="en-US" dirty="0" smtClean="0"/>
              <a:t>transported over </a:t>
            </a:r>
            <a:r>
              <a:rPr lang="en-US" dirty="0"/>
              <a:t>the </a:t>
            </a:r>
            <a:r>
              <a:rPr lang="en-US" dirty="0" smtClean="0"/>
              <a:t>LAN</a:t>
            </a:r>
          </a:p>
          <a:p>
            <a:r>
              <a:rPr lang="en-US" dirty="0" smtClean="0"/>
              <a:t>Volume </a:t>
            </a:r>
            <a:r>
              <a:rPr lang="en-US" dirty="0"/>
              <a:t>of metadata is insignificant when compared to the </a:t>
            </a:r>
            <a:r>
              <a:rPr lang="en-US" dirty="0" smtClean="0"/>
              <a:t>production data</a:t>
            </a:r>
          </a:p>
          <a:p>
            <a:r>
              <a:rPr lang="en-US" dirty="0" smtClean="0"/>
              <a:t>LAN </a:t>
            </a:r>
            <a:r>
              <a:rPr lang="en-US" dirty="0"/>
              <a:t>performance is not degraded in this configuration</a:t>
            </a: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27</a:t>
            </a:fld>
            <a:endParaRPr lang="en-US"/>
          </a:p>
        </p:txBody>
      </p:sp>
    </p:spTree>
    <p:extLst>
      <p:ext uri="{BB962C8B-B14F-4D97-AF65-F5344CB8AC3E}">
        <p14:creationId xmlns:p14="http://schemas.microsoft.com/office/powerpoint/2010/main" val="4065347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5"/>
          <p:cNvPicPr>
            <a:picLocks noChangeAspect="1" noChangeArrowheads="1"/>
          </p:cNvPicPr>
          <p:nvPr/>
        </p:nvPicPr>
        <p:blipFill>
          <a:blip r:embed="rId3" cstate="print"/>
          <a:srcRect/>
          <a:stretch>
            <a:fillRect/>
          </a:stretch>
        </p:blipFill>
        <p:spPr bwMode="auto">
          <a:xfrm>
            <a:off x="5791200" y="1964073"/>
            <a:ext cx="1066800" cy="691910"/>
          </a:xfrm>
          <a:prstGeom prst="rect">
            <a:avLst/>
          </a:prstGeom>
          <a:noFill/>
          <a:ln w="9525">
            <a:noFill/>
            <a:miter lim="800000"/>
            <a:headEnd/>
            <a:tailEnd/>
          </a:ln>
          <a:effectLst/>
        </p:spPr>
      </p:pic>
      <p:pic>
        <p:nvPicPr>
          <p:cNvPr id="32" name="Picture 16"/>
          <p:cNvPicPr>
            <a:picLocks noChangeAspect="1" noChangeArrowheads="1"/>
          </p:cNvPicPr>
          <p:nvPr/>
        </p:nvPicPr>
        <p:blipFill>
          <a:blip r:embed="rId4" cstate="print"/>
          <a:srcRect/>
          <a:stretch>
            <a:fillRect/>
          </a:stretch>
        </p:blipFill>
        <p:spPr bwMode="auto">
          <a:xfrm>
            <a:off x="1948149" y="1960085"/>
            <a:ext cx="1066800" cy="69191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SAN-based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28</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sp>
        <p:nvSpPr>
          <p:cNvPr id="5" name="Line 1617"/>
          <p:cNvSpPr>
            <a:spLocks noChangeShapeType="1"/>
          </p:cNvSpPr>
          <p:nvPr/>
        </p:nvSpPr>
        <p:spPr bwMode="auto">
          <a:xfrm flipH="1" flipV="1">
            <a:off x="885825" y="2452401"/>
            <a:ext cx="3333750" cy="9525"/>
          </a:xfrm>
          <a:prstGeom prst="line">
            <a:avLst/>
          </a:prstGeom>
          <a:noFill/>
          <a:ln w="38100" cap="rnd">
            <a:solidFill>
              <a:srgbClr val="000000"/>
            </a:solidFill>
            <a:prstDash val="sysDot"/>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6" name="Freeform 17"/>
          <p:cNvSpPr>
            <a:spLocks/>
          </p:cNvSpPr>
          <p:nvPr/>
        </p:nvSpPr>
        <p:spPr bwMode="auto">
          <a:xfrm>
            <a:off x="2462308" y="2654682"/>
            <a:ext cx="3798888" cy="1930400"/>
          </a:xfrm>
          <a:custGeom>
            <a:avLst/>
            <a:gdLst/>
            <a:ahLst/>
            <a:cxnLst>
              <a:cxn ang="0">
                <a:pos x="0" y="0"/>
              </a:cxn>
              <a:cxn ang="0">
                <a:pos x="0" y="2147"/>
              </a:cxn>
              <a:cxn ang="0">
                <a:pos x="4743" y="2147"/>
              </a:cxn>
            </a:cxnLst>
            <a:rect l="0" t="0" r="r" b="b"/>
            <a:pathLst>
              <a:path w="4743" h="2147">
                <a:moveTo>
                  <a:pt x="0" y="0"/>
                </a:moveTo>
                <a:lnTo>
                  <a:pt x="0" y="2147"/>
                </a:lnTo>
                <a:lnTo>
                  <a:pt x="4743" y="2147"/>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7" name="Line 19"/>
          <p:cNvSpPr>
            <a:spLocks noChangeShapeType="1"/>
          </p:cNvSpPr>
          <p:nvPr/>
        </p:nvSpPr>
        <p:spPr bwMode="auto">
          <a:xfrm flipH="1">
            <a:off x="786445" y="2311400"/>
            <a:ext cx="1166813" cy="0"/>
          </a:xfrm>
          <a:prstGeom prst="line">
            <a:avLst/>
          </a:prstGeom>
          <a:noFill/>
          <a:ln w="12700">
            <a:solidFill>
              <a:srgbClr val="0000FF"/>
            </a:solidFill>
            <a:round/>
            <a:headEnd/>
            <a:tailEnd/>
          </a:ln>
          <a:effectLst/>
        </p:spPr>
        <p:txBody>
          <a:bodyPr/>
          <a:lstStyle/>
          <a:p>
            <a:endParaRPr lang="en-US">
              <a:latin typeface="Calibri" pitchFamily="34" charset="0"/>
              <a:cs typeface="Calibri" pitchFamily="34" charset="0"/>
            </a:endParaRPr>
          </a:p>
        </p:txBody>
      </p:sp>
      <p:sp>
        <p:nvSpPr>
          <p:cNvPr id="8" name="Line 22"/>
          <p:cNvSpPr>
            <a:spLocks noChangeShapeType="1"/>
          </p:cNvSpPr>
          <p:nvPr/>
        </p:nvSpPr>
        <p:spPr bwMode="auto">
          <a:xfrm>
            <a:off x="6332824" y="2630774"/>
            <a:ext cx="9525" cy="1290638"/>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1" name="Line 18"/>
          <p:cNvSpPr>
            <a:spLocks noChangeShapeType="1"/>
          </p:cNvSpPr>
          <p:nvPr/>
        </p:nvSpPr>
        <p:spPr bwMode="auto">
          <a:xfrm flipH="1" flipV="1">
            <a:off x="3012252" y="2311400"/>
            <a:ext cx="1316736" cy="0"/>
          </a:xfrm>
          <a:prstGeom prst="line">
            <a:avLst/>
          </a:prstGeom>
          <a:noFill/>
          <a:ln w="12700">
            <a:solidFill>
              <a:srgbClr val="0000FF"/>
            </a:solidFill>
            <a:round/>
            <a:headEnd/>
            <a:tailEnd/>
          </a:ln>
          <a:effectLst/>
        </p:spPr>
        <p:txBody>
          <a:bodyPr/>
          <a:lstStyle/>
          <a:p>
            <a:endParaRPr lang="en-US">
              <a:latin typeface="Calibri" pitchFamily="34" charset="0"/>
              <a:cs typeface="Calibri" pitchFamily="34" charset="0"/>
            </a:endParaRPr>
          </a:p>
        </p:txBody>
      </p:sp>
      <p:sp>
        <p:nvSpPr>
          <p:cNvPr id="12" name="Line 20"/>
          <p:cNvSpPr>
            <a:spLocks noChangeShapeType="1"/>
          </p:cNvSpPr>
          <p:nvPr/>
        </p:nvSpPr>
        <p:spPr bwMode="auto">
          <a:xfrm flipH="1">
            <a:off x="4286250" y="2311400"/>
            <a:ext cx="1516063"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3" name="Line 21"/>
          <p:cNvSpPr>
            <a:spLocks noChangeShapeType="1"/>
          </p:cNvSpPr>
          <p:nvPr/>
        </p:nvSpPr>
        <p:spPr bwMode="auto">
          <a:xfrm flipH="1">
            <a:off x="6851943" y="2311400"/>
            <a:ext cx="1389888"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4" name="Rectangle 158"/>
          <p:cNvSpPr>
            <a:spLocks noChangeArrowheads="1"/>
          </p:cNvSpPr>
          <p:nvPr/>
        </p:nvSpPr>
        <p:spPr bwMode="auto">
          <a:xfrm>
            <a:off x="7086600" y="2590800"/>
            <a:ext cx="798360"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Backup Data</a:t>
            </a:r>
            <a:endParaRPr lang="en-US" sz="1200" b="1" dirty="0">
              <a:solidFill>
                <a:srgbClr val="000000"/>
              </a:solidFill>
              <a:latin typeface="Calibri" pitchFamily="34" charset="0"/>
              <a:cs typeface="Calibri" pitchFamily="34" charset="0"/>
            </a:endParaRPr>
          </a:p>
        </p:txBody>
      </p:sp>
      <p:sp>
        <p:nvSpPr>
          <p:cNvPr id="15" name="Rectangle 165"/>
          <p:cNvSpPr>
            <a:spLocks noChangeArrowheads="1"/>
          </p:cNvSpPr>
          <p:nvPr/>
        </p:nvSpPr>
        <p:spPr bwMode="auto">
          <a:xfrm>
            <a:off x="3238500" y="2520950"/>
            <a:ext cx="621389"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Metadata</a:t>
            </a:r>
          </a:p>
        </p:txBody>
      </p:sp>
      <p:sp>
        <p:nvSpPr>
          <p:cNvPr id="16" name="Rectangle 166"/>
          <p:cNvSpPr>
            <a:spLocks noChangeArrowheads="1"/>
          </p:cNvSpPr>
          <p:nvPr/>
        </p:nvSpPr>
        <p:spPr bwMode="auto">
          <a:xfrm>
            <a:off x="7971407" y="2844447"/>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sp>
        <p:nvSpPr>
          <p:cNvPr id="17" name="Rectangle 752"/>
          <p:cNvSpPr>
            <a:spLocks noChangeArrowheads="1"/>
          </p:cNvSpPr>
          <p:nvPr/>
        </p:nvSpPr>
        <p:spPr bwMode="auto">
          <a:xfrm>
            <a:off x="76200" y="2838488"/>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18" name="Rectangle 1071"/>
          <p:cNvSpPr>
            <a:spLocks noChangeArrowheads="1"/>
          </p:cNvSpPr>
          <p:nvPr/>
        </p:nvSpPr>
        <p:spPr bwMode="auto">
          <a:xfrm>
            <a:off x="3721189" y="2877845"/>
            <a:ext cx="1486433"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 </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Backup </a:t>
            </a:r>
            <a:r>
              <a:rPr lang="en-US" sz="1400" b="1" dirty="0">
                <a:solidFill>
                  <a:srgbClr val="001636"/>
                </a:solidFill>
                <a:latin typeface="Calibri" pitchFamily="34" charset="0"/>
                <a:cs typeface="Calibri" pitchFamily="34" charset="0"/>
              </a:rPr>
              <a:t>Client</a:t>
            </a:r>
          </a:p>
        </p:txBody>
      </p:sp>
      <p:sp>
        <p:nvSpPr>
          <p:cNvPr id="19" name="Rectangle 1389"/>
          <p:cNvSpPr>
            <a:spLocks noChangeArrowheads="1"/>
          </p:cNvSpPr>
          <p:nvPr/>
        </p:nvSpPr>
        <p:spPr bwMode="auto">
          <a:xfrm>
            <a:off x="5888324" y="5096522"/>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Storage Node</a:t>
            </a:r>
          </a:p>
        </p:txBody>
      </p:sp>
      <p:sp>
        <p:nvSpPr>
          <p:cNvPr id="21" name="Rectangle 10"/>
          <p:cNvSpPr>
            <a:spLocks noChangeArrowheads="1"/>
          </p:cNvSpPr>
          <p:nvPr/>
        </p:nvSpPr>
        <p:spPr bwMode="auto">
          <a:xfrm>
            <a:off x="2281303" y="2171685"/>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sp>
        <p:nvSpPr>
          <p:cNvPr id="23" name="Rectangle 1662"/>
          <p:cNvSpPr>
            <a:spLocks noChangeArrowheads="1"/>
          </p:cNvSpPr>
          <p:nvPr/>
        </p:nvSpPr>
        <p:spPr bwMode="auto">
          <a:xfrm>
            <a:off x="6038482" y="2192580"/>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sp>
        <p:nvSpPr>
          <p:cNvPr id="25" name="Line 1663"/>
          <p:cNvSpPr>
            <a:spLocks noChangeShapeType="1"/>
          </p:cNvSpPr>
          <p:nvPr/>
        </p:nvSpPr>
        <p:spPr bwMode="auto">
          <a:xfrm>
            <a:off x="4661473" y="2500313"/>
            <a:ext cx="1517650" cy="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9" name="Freeform 1667"/>
          <p:cNvSpPr>
            <a:spLocks/>
          </p:cNvSpPr>
          <p:nvPr/>
        </p:nvSpPr>
        <p:spPr bwMode="auto">
          <a:xfrm>
            <a:off x="6481763" y="2495550"/>
            <a:ext cx="1585912" cy="9525"/>
          </a:xfrm>
          <a:custGeom>
            <a:avLst/>
            <a:gdLst/>
            <a:ahLst/>
            <a:cxnLst>
              <a:cxn ang="0">
                <a:pos x="0" y="6"/>
              </a:cxn>
              <a:cxn ang="0">
                <a:pos x="999" y="0"/>
              </a:cxn>
            </a:cxnLst>
            <a:rect l="0" t="0" r="r" b="b"/>
            <a:pathLst>
              <a:path w="999" h="6">
                <a:moveTo>
                  <a:pt x="0" y="6"/>
                </a:moveTo>
                <a:lnTo>
                  <a:pt x="999" y="0"/>
                </a:lnTo>
              </a:path>
            </a:pathLst>
          </a:custGeom>
          <a:ln>
            <a:prstDash val="sysDash"/>
            <a:tailEnd type="triangle" w="lg" len="med"/>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grpSp>
        <p:nvGrpSpPr>
          <p:cNvPr id="34" name="Group 33"/>
          <p:cNvGrpSpPr/>
          <p:nvPr/>
        </p:nvGrpSpPr>
        <p:grpSpPr>
          <a:xfrm>
            <a:off x="314325" y="1562724"/>
            <a:ext cx="543668" cy="1256676"/>
            <a:chOff x="142132" y="3086724"/>
            <a:chExt cx="543668" cy="1256676"/>
          </a:xfrm>
        </p:grpSpPr>
        <p:pic>
          <p:nvPicPr>
            <p:cNvPr id="35"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142132" y="3086724"/>
              <a:ext cx="543668" cy="1256676"/>
            </a:xfrm>
            <a:prstGeom prst="rect">
              <a:avLst/>
            </a:prstGeom>
            <a:noFill/>
          </p:spPr>
        </p:pic>
        <p:pic>
          <p:nvPicPr>
            <p:cNvPr id="36" name="Picture 10" descr="C:\Documents and Settings\sridhs\Desktop\ISM Book L3\colored Icons\Standard disk.png"/>
            <p:cNvPicPr>
              <a:picLocks noChangeAspect="1" noChangeArrowheads="1"/>
            </p:cNvPicPr>
            <p:nvPr/>
          </p:nvPicPr>
          <p:blipFill>
            <a:blip r:embed="rId6" cstate="print"/>
            <a:srcRect/>
            <a:stretch>
              <a:fillRect/>
            </a:stretch>
          </p:blipFill>
          <p:spPr bwMode="auto">
            <a:xfrm flipH="1">
              <a:off x="228600" y="3785061"/>
              <a:ext cx="152400" cy="152400"/>
            </a:xfrm>
            <a:prstGeom prst="rect">
              <a:avLst/>
            </a:prstGeom>
            <a:noFill/>
          </p:spPr>
        </p:pic>
        <p:pic>
          <p:nvPicPr>
            <p:cNvPr id="37" name="Picture 10" descr="C:\Documents and Settings\sridhs\Desktop\ISM Book L3\colored Icons\Standard disk.png"/>
            <p:cNvPicPr>
              <a:picLocks noChangeAspect="1" noChangeArrowheads="1"/>
            </p:cNvPicPr>
            <p:nvPr/>
          </p:nvPicPr>
          <p:blipFill>
            <a:blip r:embed="rId6" cstate="print"/>
            <a:srcRect/>
            <a:stretch>
              <a:fillRect/>
            </a:stretch>
          </p:blipFill>
          <p:spPr bwMode="auto">
            <a:xfrm flipH="1">
              <a:off x="405939" y="3785061"/>
              <a:ext cx="152400" cy="152400"/>
            </a:xfrm>
            <a:prstGeom prst="rect">
              <a:avLst/>
            </a:prstGeom>
            <a:noFill/>
          </p:spPr>
        </p:pic>
      </p:grpSp>
      <p:pic>
        <p:nvPicPr>
          <p:cNvPr id="38" name="Picture 6"/>
          <p:cNvPicPr>
            <a:picLocks noChangeAspect="1" noChangeArrowheads="1"/>
          </p:cNvPicPr>
          <p:nvPr/>
        </p:nvPicPr>
        <p:blipFill>
          <a:blip r:embed="rId7" cstate="print"/>
          <a:srcRect/>
          <a:stretch>
            <a:fillRect/>
          </a:stretch>
        </p:blipFill>
        <p:spPr bwMode="auto">
          <a:xfrm>
            <a:off x="8117205" y="1381125"/>
            <a:ext cx="788670" cy="1433945"/>
          </a:xfrm>
          <a:prstGeom prst="rect">
            <a:avLst/>
          </a:prstGeom>
          <a:noFill/>
          <a:ln w="9525">
            <a:noFill/>
            <a:miter lim="800000"/>
            <a:headEnd/>
            <a:tailEnd/>
          </a:ln>
          <a:effectLst/>
        </p:spPr>
      </p:pic>
      <p:pic>
        <p:nvPicPr>
          <p:cNvPr id="39"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4171207" y="1571625"/>
            <a:ext cx="543668" cy="1256676"/>
          </a:xfrm>
          <a:prstGeom prst="rect">
            <a:avLst/>
          </a:prstGeom>
          <a:noFill/>
        </p:spPr>
      </p:pic>
      <p:pic>
        <p:nvPicPr>
          <p:cNvPr id="33"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6107766" y="3848724"/>
            <a:ext cx="543668" cy="1256676"/>
          </a:xfrm>
          <a:prstGeom prst="rect">
            <a:avLst/>
          </a:prstGeom>
          <a:noFill/>
        </p:spPr>
      </p:pic>
      <p:sp>
        <p:nvSpPr>
          <p:cNvPr id="28" name="Freeform 1666"/>
          <p:cNvSpPr>
            <a:spLocks/>
          </p:cNvSpPr>
          <p:nvPr/>
        </p:nvSpPr>
        <p:spPr bwMode="auto">
          <a:xfrm>
            <a:off x="6489524" y="2505075"/>
            <a:ext cx="15875" cy="1992313"/>
          </a:xfrm>
          <a:custGeom>
            <a:avLst/>
            <a:gdLst/>
            <a:ahLst/>
            <a:cxnLst>
              <a:cxn ang="0">
                <a:pos x="10" y="1255"/>
              </a:cxn>
              <a:cxn ang="0">
                <a:pos x="0" y="0"/>
              </a:cxn>
            </a:cxnLst>
            <a:rect l="0" t="0" r="r" b="b"/>
            <a:pathLst>
              <a:path w="10" h="1255">
                <a:moveTo>
                  <a:pt x="10" y="1255"/>
                </a:moveTo>
                <a:lnTo>
                  <a:pt x="0" y="0"/>
                </a:lnTo>
              </a:path>
            </a:pathLst>
          </a:cu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6" name="Line 1664"/>
          <p:cNvSpPr>
            <a:spLocks noChangeShapeType="1"/>
          </p:cNvSpPr>
          <p:nvPr/>
        </p:nvSpPr>
        <p:spPr bwMode="auto">
          <a:xfrm>
            <a:off x="6215335" y="2493867"/>
            <a:ext cx="42862" cy="2047875"/>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27" name="Freeform 1665"/>
          <p:cNvSpPr>
            <a:spLocks/>
          </p:cNvSpPr>
          <p:nvPr/>
        </p:nvSpPr>
        <p:spPr bwMode="auto">
          <a:xfrm rot="780000">
            <a:off x="6298704" y="4499440"/>
            <a:ext cx="182880" cy="45719"/>
          </a:xfrm>
          <a:custGeom>
            <a:avLst/>
            <a:gdLst/>
            <a:ahLst/>
            <a:cxnLst>
              <a:cxn ang="0">
                <a:pos x="0" y="5"/>
              </a:cxn>
              <a:cxn ang="0">
                <a:pos x="216" y="0"/>
              </a:cxn>
            </a:cxnLst>
            <a:rect l="0" t="0" r="r" b="b"/>
            <a:pathLst>
              <a:path w="216" h="5">
                <a:moveTo>
                  <a:pt x="0" y="5"/>
                </a:moveTo>
                <a:lnTo>
                  <a:pt x="216" y="0"/>
                </a:lnTo>
              </a:path>
            </a:pathLst>
          </a:cu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Mixed Backup Topology</a:t>
            </a:r>
          </a:p>
        </p:txBody>
      </p:sp>
      <p:sp>
        <p:nvSpPr>
          <p:cNvPr id="6" name="Content Placeholder 5"/>
          <p:cNvSpPr>
            <a:spLocks noGrp="1"/>
          </p:cNvSpPr>
          <p:nvPr>
            <p:ph idx="1"/>
          </p:nvPr>
        </p:nvSpPr>
        <p:spPr/>
        <p:txBody>
          <a:bodyPr/>
          <a:lstStyle/>
          <a:p>
            <a:r>
              <a:rPr lang="en-US" dirty="0" smtClean="0"/>
              <a:t>Uses </a:t>
            </a:r>
            <a:r>
              <a:rPr lang="en-US" dirty="0"/>
              <a:t>both the LAN-based and SAN-based </a:t>
            </a:r>
            <a:r>
              <a:rPr lang="en-US" dirty="0" smtClean="0"/>
              <a:t>topologies</a:t>
            </a:r>
          </a:p>
          <a:p>
            <a:r>
              <a:rPr lang="en-US" dirty="0" smtClean="0"/>
              <a:t>Might </a:t>
            </a:r>
            <a:r>
              <a:rPr lang="en-US" dirty="0"/>
              <a:t>be implemented for several </a:t>
            </a:r>
            <a:r>
              <a:rPr lang="en-US" dirty="0" smtClean="0"/>
              <a:t>reasons</a:t>
            </a:r>
          </a:p>
          <a:p>
            <a:pPr lvl="1"/>
            <a:r>
              <a:rPr lang="en-US" dirty="0" smtClean="0"/>
              <a:t>Cost</a:t>
            </a:r>
          </a:p>
          <a:p>
            <a:pPr lvl="1"/>
            <a:r>
              <a:rPr lang="en-US" dirty="0"/>
              <a:t>S</a:t>
            </a:r>
            <a:r>
              <a:rPr lang="en-US" dirty="0" smtClean="0"/>
              <a:t>erver location</a:t>
            </a:r>
          </a:p>
          <a:p>
            <a:pPr lvl="1"/>
            <a:r>
              <a:rPr lang="en-US" dirty="0"/>
              <a:t>R</a:t>
            </a:r>
            <a:r>
              <a:rPr lang="en-US" dirty="0" smtClean="0"/>
              <a:t>eduction in administrative overhead</a:t>
            </a:r>
          </a:p>
          <a:p>
            <a:pPr lvl="1"/>
            <a:r>
              <a:rPr lang="en-US" dirty="0"/>
              <a:t>P</a:t>
            </a:r>
            <a:r>
              <a:rPr lang="en-US" dirty="0" smtClean="0"/>
              <a:t>erformance </a:t>
            </a:r>
            <a:r>
              <a:rPr lang="en-US" dirty="0"/>
              <a:t>considerations</a:t>
            </a: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29</a:t>
            </a:fld>
            <a:endParaRPr lang="en-US"/>
          </a:p>
        </p:txBody>
      </p:sp>
    </p:spTree>
    <p:extLst>
      <p:ext uri="{BB962C8B-B14F-4D97-AF65-F5344CB8AC3E}">
        <p14:creationId xmlns:p14="http://schemas.microsoft.com/office/powerpoint/2010/main" val="62504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609600" y="685800"/>
            <a:ext cx="7772400" cy="688975"/>
          </a:xfrm>
        </p:spPr>
        <p:txBody>
          <a:bodyPr/>
          <a:lstStyle/>
          <a:p>
            <a:r>
              <a:rPr lang="en-US" dirty="0" smtClean="0"/>
              <a:t>Module 10: Backup and Archive</a:t>
            </a:r>
          </a:p>
        </p:txBody>
      </p:sp>
      <p:sp>
        <p:nvSpPr>
          <p:cNvPr id="7" name="Subtitle 6"/>
          <p:cNvSpPr>
            <a:spLocks noGrp="1"/>
          </p:cNvSpPr>
          <p:nvPr>
            <p:ph type="subTitle" idx="1"/>
          </p:nvPr>
        </p:nvSpPr>
        <p:spPr/>
        <p:txBody>
          <a:bodyPr>
            <a:normAutofit/>
          </a:bodyPr>
          <a:lstStyle/>
          <a:p>
            <a:pPr lvl="0">
              <a:spcBef>
                <a:spcPts val="1200"/>
              </a:spcBef>
              <a:defRPr/>
            </a:pPr>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granularity </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method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architecture</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and recovery operations</a:t>
            </a:r>
          </a:p>
          <a:p>
            <a:pPr lvl="1" indent="-223838" algn="l">
              <a:buClr>
                <a:srgbClr val="92D050"/>
              </a:buClr>
              <a:buSzPct val="110000"/>
              <a:defRPr/>
            </a:pPr>
            <a:endParaRPr lang="en-US" sz="2000" dirty="0" smtClean="0">
              <a:solidFill>
                <a:schemeClr val="bg2">
                  <a:lumMod val="75000"/>
                </a:schemeClr>
              </a:solidFill>
            </a:endParaRP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p:txBody>
          <a:bodyPr/>
          <a:lstStyle/>
          <a:p>
            <a:r>
              <a:rPr lang="en-US" dirty="0" smtClean="0"/>
              <a:t>Lesson 1: Backup Overview</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Backup Topology</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30</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grpSp>
        <p:nvGrpSpPr>
          <p:cNvPr id="53" name="Group 52"/>
          <p:cNvGrpSpPr/>
          <p:nvPr/>
        </p:nvGrpSpPr>
        <p:grpSpPr>
          <a:xfrm>
            <a:off x="383220" y="977745"/>
            <a:ext cx="8403866" cy="4961878"/>
            <a:chOff x="295084" y="1120966"/>
            <a:chExt cx="8403866" cy="4961878"/>
          </a:xfrm>
        </p:grpSpPr>
        <p:sp>
          <p:nvSpPr>
            <p:cNvPr id="54" name="Rectangle 1379"/>
            <p:cNvSpPr>
              <a:spLocks noChangeArrowheads="1"/>
            </p:cNvSpPr>
            <p:nvPr/>
          </p:nvSpPr>
          <p:spPr bwMode="auto">
            <a:xfrm>
              <a:off x="5625535" y="5867400"/>
              <a:ext cx="1003865"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Storage Node</a:t>
              </a:r>
            </a:p>
          </p:txBody>
        </p:sp>
        <p:grpSp>
          <p:nvGrpSpPr>
            <p:cNvPr id="55" name="Group 51"/>
            <p:cNvGrpSpPr/>
            <p:nvPr/>
          </p:nvGrpSpPr>
          <p:grpSpPr>
            <a:xfrm>
              <a:off x="295084" y="1120966"/>
              <a:ext cx="8403866" cy="4749940"/>
              <a:chOff x="295084" y="1120966"/>
              <a:chExt cx="8403866" cy="4749940"/>
            </a:xfrm>
          </p:grpSpPr>
          <p:sp>
            <p:nvSpPr>
              <p:cNvPr id="56" name="Line 10"/>
              <p:cNvSpPr>
                <a:spLocks noChangeShapeType="1"/>
              </p:cNvSpPr>
              <p:nvPr/>
            </p:nvSpPr>
            <p:spPr bwMode="auto">
              <a:xfrm rot="5400000" flipH="1">
                <a:off x="5522531" y="4361436"/>
                <a:ext cx="1235075" cy="0"/>
              </a:xfrm>
              <a:prstGeom prst="line">
                <a:avLst/>
              </a:prstGeom>
              <a:noFill/>
              <a:ln w="38100">
                <a:solidFill>
                  <a:srgbClr val="FF9900"/>
                </a:solidFill>
                <a:round/>
                <a:headEnd/>
                <a:tailEnd/>
              </a:ln>
            </p:spPr>
            <p:txBody>
              <a:bodyPr/>
              <a:lstStyle/>
              <a:p>
                <a:endParaRPr lang="en-US">
                  <a:latin typeface="Calibri" pitchFamily="34" charset="0"/>
                  <a:cs typeface="Calibri" pitchFamily="34" charset="0"/>
                </a:endParaRPr>
              </a:p>
            </p:txBody>
          </p:sp>
          <p:sp>
            <p:nvSpPr>
              <p:cNvPr id="57" name="Freeform 7"/>
              <p:cNvSpPr>
                <a:spLocks/>
              </p:cNvSpPr>
              <p:nvPr/>
            </p:nvSpPr>
            <p:spPr bwMode="auto">
              <a:xfrm>
                <a:off x="2593975" y="3778250"/>
                <a:ext cx="3402013" cy="1716088"/>
              </a:xfrm>
              <a:custGeom>
                <a:avLst/>
                <a:gdLst/>
                <a:ahLst/>
                <a:cxnLst>
                  <a:cxn ang="0">
                    <a:pos x="0" y="0"/>
                  </a:cxn>
                  <a:cxn ang="0">
                    <a:pos x="0" y="1886"/>
                  </a:cxn>
                  <a:cxn ang="0">
                    <a:pos x="4166" y="1886"/>
                  </a:cxn>
                </a:cxnLst>
                <a:rect l="0" t="0" r="r" b="b"/>
                <a:pathLst>
                  <a:path w="4166" h="1886">
                    <a:moveTo>
                      <a:pt x="0" y="0"/>
                    </a:moveTo>
                    <a:lnTo>
                      <a:pt x="0" y="1886"/>
                    </a:lnTo>
                    <a:lnTo>
                      <a:pt x="4166" y="1886"/>
                    </a:lnTo>
                  </a:path>
                </a:pathLst>
              </a:custGeom>
              <a:noFill/>
              <a:ln w="12700" cap="flat" cmpd="sng">
                <a:solidFill>
                  <a:srgbClr val="0000FF"/>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pic>
            <p:nvPicPr>
              <p:cNvPr id="5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900451" y="4614230"/>
                <a:ext cx="543668" cy="1256676"/>
              </a:xfrm>
              <a:prstGeom prst="rect">
                <a:avLst/>
              </a:prstGeom>
              <a:noFill/>
            </p:spPr>
          </p:pic>
          <p:sp>
            <p:nvSpPr>
              <p:cNvPr id="59" name="Line 1672"/>
              <p:cNvSpPr>
                <a:spLocks noChangeShapeType="1"/>
              </p:cNvSpPr>
              <p:nvPr/>
            </p:nvSpPr>
            <p:spPr bwMode="auto">
              <a:xfrm>
                <a:off x="2616200" y="2271426"/>
                <a:ext cx="0" cy="857250"/>
              </a:xfrm>
              <a:prstGeom prst="line">
                <a:avLst/>
              </a:prstGeom>
              <a:noFill/>
              <a:ln w="12700">
                <a:solidFill>
                  <a:srgbClr val="0000FF"/>
                </a:solidFill>
                <a:round/>
                <a:headEnd/>
                <a:tailEnd/>
              </a:ln>
              <a:effectLst/>
            </p:spPr>
            <p:txBody>
              <a:bodyPr/>
              <a:lstStyle/>
              <a:p>
                <a:endParaRPr lang="en-US">
                  <a:latin typeface="Calibri" pitchFamily="34" charset="0"/>
                  <a:cs typeface="Calibri" pitchFamily="34" charset="0"/>
                </a:endParaRPr>
              </a:p>
            </p:txBody>
          </p:sp>
          <p:sp>
            <p:nvSpPr>
              <p:cNvPr id="60" name="Line 8"/>
              <p:cNvSpPr>
                <a:spLocks noChangeShapeType="1"/>
              </p:cNvSpPr>
              <p:nvPr/>
            </p:nvSpPr>
            <p:spPr bwMode="auto">
              <a:xfrm flipH="1">
                <a:off x="3122076" y="3449542"/>
                <a:ext cx="969962"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61" name="Line 9"/>
              <p:cNvSpPr>
                <a:spLocks noChangeShapeType="1"/>
              </p:cNvSpPr>
              <p:nvPr/>
            </p:nvSpPr>
            <p:spPr bwMode="auto">
              <a:xfrm flipH="1">
                <a:off x="1099374" y="3449542"/>
                <a:ext cx="965200" cy="0"/>
              </a:xfrm>
              <a:prstGeom prst="line">
                <a:avLst/>
              </a:prstGeom>
              <a:noFill/>
              <a:ln w="12700">
                <a:solidFill>
                  <a:srgbClr val="0000FF"/>
                </a:solidFill>
                <a:round/>
                <a:headEnd/>
                <a:tailEnd/>
              </a:ln>
              <a:effectLst/>
            </p:spPr>
            <p:txBody>
              <a:bodyPr/>
              <a:lstStyle/>
              <a:p>
                <a:endParaRPr lang="en-US">
                  <a:latin typeface="Calibri" pitchFamily="34" charset="0"/>
                  <a:cs typeface="Calibri" pitchFamily="34" charset="0"/>
                </a:endParaRPr>
              </a:p>
            </p:txBody>
          </p:sp>
          <p:sp>
            <p:nvSpPr>
              <p:cNvPr id="62" name="Line 10"/>
              <p:cNvSpPr>
                <a:spLocks noChangeShapeType="1"/>
              </p:cNvSpPr>
              <p:nvPr/>
            </p:nvSpPr>
            <p:spPr bwMode="auto">
              <a:xfrm flipH="1">
                <a:off x="4412904" y="3449542"/>
                <a:ext cx="1235075" cy="0"/>
              </a:xfrm>
              <a:prstGeom prst="line">
                <a:avLst/>
              </a:prstGeom>
              <a:noFill/>
              <a:ln w="38100">
                <a:solidFill>
                  <a:srgbClr val="FF9900"/>
                </a:solidFill>
                <a:round/>
                <a:headEnd/>
                <a:tailEnd/>
              </a:ln>
            </p:spPr>
            <p:txBody>
              <a:bodyPr/>
              <a:lstStyle/>
              <a:p>
                <a:endParaRPr lang="en-US">
                  <a:latin typeface="Calibri" pitchFamily="34" charset="0"/>
                  <a:cs typeface="Calibri" pitchFamily="34" charset="0"/>
                </a:endParaRPr>
              </a:p>
            </p:txBody>
          </p:sp>
          <p:sp>
            <p:nvSpPr>
              <p:cNvPr id="63" name="Line 11"/>
              <p:cNvSpPr>
                <a:spLocks noChangeShapeType="1"/>
              </p:cNvSpPr>
              <p:nvPr/>
            </p:nvSpPr>
            <p:spPr bwMode="auto">
              <a:xfrm flipH="1">
                <a:off x="6696456" y="3449542"/>
                <a:ext cx="1563624"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64" name="Rectangle 148"/>
              <p:cNvSpPr>
                <a:spLocks noChangeArrowheads="1"/>
              </p:cNvSpPr>
              <p:nvPr/>
            </p:nvSpPr>
            <p:spPr bwMode="auto">
              <a:xfrm>
                <a:off x="6769549" y="3547872"/>
                <a:ext cx="798360"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Backup Data</a:t>
                </a:r>
                <a:endParaRPr lang="en-US" sz="1200" b="1" dirty="0">
                  <a:solidFill>
                    <a:srgbClr val="000000"/>
                  </a:solidFill>
                  <a:latin typeface="Calibri" pitchFamily="34" charset="0"/>
                  <a:cs typeface="Calibri" pitchFamily="34" charset="0"/>
                </a:endParaRPr>
              </a:p>
            </p:txBody>
          </p:sp>
          <p:sp>
            <p:nvSpPr>
              <p:cNvPr id="65" name="Rectangle 155"/>
              <p:cNvSpPr>
                <a:spLocks noChangeArrowheads="1"/>
              </p:cNvSpPr>
              <p:nvPr/>
            </p:nvSpPr>
            <p:spPr bwMode="auto">
              <a:xfrm>
                <a:off x="1802290" y="2692400"/>
                <a:ext cx="621389"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Metadata</a:t>
                </a:r>
              </a:p>
            </p:txBody>
          </p:sp>
          <p:sp>
            <p:nvSpPr>
              <p:cNvPr id="66" name="Rectangle 156"/>
              <p:cNvSpPr>
                <a:spLocks noChangeArrowheads="1"/>
              </p:cNvSpPr>
              <p:nvPr/>
            </p:nvSpPr>
            <p:spPr bwMode="auto">
              <a:xfrm>
                <a:off x="7620000" y="4126118"/>
                <a:ext cx="1078950"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Device</a:t>
                </a:r>
              </a:p>
            </p:txBody>
          </p:sp>
          <p:sp>
            <p:nvSpPr>
              <p:cNvPr id="67" name="Rectangle 742"/>
              <p:cNvSpPr>
                <a:spLocks noChangeArrowheads="1"/>
              </p:cNvSpPr>
              <p:nvPr/>
            </p:nvSpPr>
            <p:spPr bwMode="auto">
              <a:xfrm>
                <a:off x="295084" y="4107760"/>
                <a:ext cx="1058944" cy="215444"/>
              </a:xfrm>
              <a:prstGeom prst="rect">
                <a:avLst/>
              </a:prstGeom>
              <a:noFill/>
              <a:ln w="25400" algn="ctr">
                <a:noFill/>
                <a:miter lim="800000"/>
                <a:headEnd/>
                <a:tailEnd/>
              </a:ln>
              <a:effectLst/>
            </p:spPr>
            <p:txBody>
              <a:bodyPr wrap="none" lIns="0" tIns="0" rIns="0" bIns="0" anchor="ctr" anchorCtr="1">
                <a:spAutoFit/>
              </a:bodyPr>
              <a:lstStyle/>
              <a:p>
                <a:pPr marL="354013" indent="-354013" defTabSz="941388"/>
                <a:r>
                  <a:rPr lang="en-US" sz="1400" b="1" dirty="0">
                    <a:solidFill>
                      <a:srgbClr val="001636"/>
                    </a:solidFill>
                    <a:latin typeface="Calibri" pitchFamily="34" charset="0"/>
                    <a:cs typeface="Calibri" pitchFamily="34" charset="0"/>
                  </a:rPr>
                  <a:t>Backup Server</a:t>
                </a:r>
              </a:p>
            </p:txBody>
          </p:sp>
          <p:sp>
            <p:nvSpPr>
              <p:cNvPr id="68" name="Rectangle 1061"/>
              <p:cNvSpPr>
                <a:spLocks noChangeArrowheads="1"/>
              </p:cNvSpPr>
              <p:nvPr/>
            </p:nvSpPr>
            <p:spPr bwMode="auto">
              <a:xfrm>
                <a:off x="3505209" y="4153968"/>
                <a:ext cx="1592231"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Server-1/</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Backup </a:t>
                </a:r>
                <a:r>
                  <a:rPr lang="en-US" sz="1400" b="1" dirty="0">
                    <a:solidFill>
                      <a:srgbClr val="001636"/>
                    </a:solidFill>
                    <a:latin typeface="Calibri" pitchFamily="34" charset="0"/>
                    <a:cs typeface="Calibri" pitchFamily="34" charset="0"/>
                  </a:rPr>
                  <a:t>Client</a:t>
                </a:r>
              </a:p>
            </p:txBody>
          </p:sp>
          <p:pic>
            <p:nvPicPr>
              <p:cNvPr id="69" name="Picture 16"/>
              <p:cNvPicPr>
                <a:picLocks noChangeAspect="1" noChangeArrowheads="1"/>
              </p:cNvPicPr>
              <p:nvPr/>
            </p:nvPicPr>
            <p:blipFill>
              <a:blip r:embed="rId4" cstate="print"/>
              <a:srcRect/>
              <a:stretch>
                <a:fillRect/>
              </a:stretch>
            </p:blipFill>
            <p:spPr bwMode="auto">
              <a:xfrm>
                <a:off x="2057400" y="3113183"/>
                <a:ext cx="1066800" cy="691910"/>
              </a:xfrm>
              <a:prstGeom prst="rect">
                <a:avLst/>
              </a:prstGeom>
              <a:noFill/>
              <a:ln w="9525">
                <a:noFill/>
                <a:miter lim="800000"/>
                <a:headEnd/>
                <a:tailEnd/>
              </a:ln>
              <a:effectLst/>
            </p:spPr>
          </p:pic>
          <p:sp>
            <p:nvSpPr>
              <p:cNvPr id="70" name="Rectangle 1610"/>
              <p:cNvSpPr>
                <a:spLocks noChangeArrowheads="1"/>
              </p:cNvSpPr>
              <p:nvPr/>
            </p:nvSpPr>
            <p:spPr bwMode="auto">
              <a:xfrm>
                <a:off x="2396951" y="3349757"/>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pic>
            <p:nvPicPr>
              <p:cNvPr id="71" name="Picture 15"/>
              <p:cNvPicPr>
                <a:picLocks noChangeAspect="1" noChangeArrowheads="1"/>
              </p:cNvPicPr>
              <p:nvPr/>
            </p:nvPicPr>
            <p:blipFill>
              <a:blip r:embed="rId5" cstate="print"/>
              <a:srcRect/>
              <a:stretch>
                <a:fillRect/>
              </a:stretch>
            </p:blipFill>
            <p:spPr bwMode="auto">
              <a:xfrm>
                <a:off x="5638800" y="3096975"/>
                <a:ext cx="1066800" cy="691910"/>
              </a:xfrm>
              <a:prstGeom prst="rect">
                <a:avLst/>
              </a:prstGeom>
              <a:noFill/>
              <a:ln w="9525">
                <a:noFill/>
                <a:miter lim="800000"/>
                <a:headEnd/>
                <a:tailEnd/>
              </a:ln>
              <a:effectLst/>
            </p:spPr>
          </p:pic>
          <p:sp>
            <p:nvSpPr>
              <p:cNvPr id="72" name="Rectangle 1612"/>
              <p:cNvSpPr>
                <a:spLocks noChangeArrowheads="1"/>
              </p:cNvSpPr>
              <p:nvPr/>
            </p:nvSpPr>
            <p:spPr bwMode="auto">
              <a:xfrm>
                <a:off x="5903067" y="3304550"/>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sp>
            <p:nvSpPr>
              <p:cNvPr id="73" name="Line 1613"/>
              <p:cNvSpPr>
                <a:spLocks noChangeShapeType="1"/>
              </p:cNvSpPr>
              <p:nvPr/>
            </p:nvSpPr>
            <p:spPr bwMode="auto">
              <a:xfrm flipH="1" flipV="1">
                <a:off x="1157288" y="3582988"/>
                <a:ext cx="2951162" cy="9525"/>
              </a:xfrm>
              <a:prstGeom prst="line">
                <a:avLst/>
              </a:prstGeom>
              <a:noFill/>
              <a:ln w="38100" cap="rnd">
                <a:solidFill>
                  <a:srgbClr val="000000"/>
                </a:solidFill>
                <a:prstDash val="sysDot"/>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74" name="Line 1660"/>
              <p:cNvSpPr>
                <a:spLocks noChangeShapeType="1"/>
              </p:cNvSpPr>
              <p:nvPr/>
            </p:nvSpPr>
            <p:spPr bwMode="auto">
              <a:xfrm>
                <a:off x="4543425" y="3552825"/>
                <a:ext cx="1419225" cy="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75" name="Freeform 1661"/>
              <p:cNvSpPr>
                <a:spLocks/>
              </p:cNvSpPr>
              <p:nvPr/>
            </p:nvSpPr>
            <p:spPr bwMode="auto">
              <a:xfrm>
                <a:off x="5945092" y="3543300"/>
                <a:ext cx="42863" cy="1560513"/>
              </a:xfrm>
              <a:custGeom>
                <a:avLst/>
                <a:gdLst/>
                <a:ahLst/>
                <a:cxnLst>
                  <a:cxn ang="0">
                    <a:pos x="0" y="0"/>
                  </a:cxn>
                  <a:cxn ang="0">
                    <a:pos x="5" y="1189"/>
                  </a:cxn>
                </a:cxnLst>
                <a:rect l="0" t="0" r="r" b="b"/>
                <a:pathLst>
                  <a:path w="5" h="1189">
                    <a:moveTo>
                      <a:pt x="0" y="0"/>
                    </a:moveTo>
                    <a:lnTo>
                      <a:pt x="5" y="1189"/>
                    </a:lnTo>
                  </a:path>
                </a:pathLst>
              </a:cu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76" name="Line 1662"/>
              <p:cNvSpPr>
                <a:spLocks noChangeShapeType="1"/>
              </p:cNvSpPr>
              <p:nvPr/>
            </p:nvSpPr>
            <p:spPr bwMode="auto">
              <a:xfrm>
                <a:off x="5969000" y="5097463"/>
                <a:ext cx="280988" cy="0"/>
              </a:xfrm>
              <a:prstGeom prst="line">
                <a:avLst/>
              </a:prstGeom>
              <a:noFill/>
              <a:ln w="38100">
                <a:solidFill>
                  <a:srgbClr val="000000"/>
                </a:solidFill>
                <a:prstDash val="sysDot"/>
                <a:round/>
                <a:headEnd/>
                <a:tailEnd type="none" w="lg" len="lg"/>
              </a:ln>
              <a:effectLst/>
            </p:spPr>
            <p:txBody>
              <a:bodyPr wrap="none" lIns="0" tIns="0" rIns="0" bIns="0" anchor="ctr"/>
              <a:lstStyle/>
              <a:p>
                <a:endParaRPr lang="en-US">
                  <a:latin typeface="Calibri" pitchFamily="34" charset="0"/>
                  <a:cs typeface="Calibri" pitchFamily="34" charset="0"/>
                </a:endParaRPr>
              </a:p>
            </p:txBody>
          </p:sp>
          <p:sp>
            <p:nvSpPr>
              <p:cNvPr id="77" name="Line 1663"/>
              <p:cNvSpPr>
                <a:spLocks noChangeShapeType="1"/>
              </p:cNvSpPr>
              <p:nvPr/>
            </p:nvSpPr>
            <p:spPr bwMode="auto">
              <a:xfrm flipH="1" flipV="1">
                <a:off x="6230938" y="3533775"/>
                <a:ext cx="25400" cy="1584325"/>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78" name="Line 1664"/>
              <p:cNvSpPr>
                <a:spLocks noChangeShapeType="1"/>
              </p:cNvSpPr>
              <p:nvPr/>
            </p:nvSpPr>
            <p:spPr bwMode="auto">
              <a:xfrm>
                <a:off x="6232525" y="3546475"/>
                <a:ext cx="1479550" cy="0"/>
              </a:xfrm>
              <a:prstGeom prst="line">
                <a:avLst/>
              </a:prstGeom>
              <a:ln>
                <a:prstDash val="sysDash"/>
                <a:tailEnd type="triangle" w="lg" len="med"/>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79" name="Line 1671"/>
              <p:cNvSpPr>
                <a:spLocks noChangeShapeType="1"/>
              </p:cNvSpPr>
              <p:nvPr/>
            </p:nvSpPr>
            <p:spPr bwMode="auto">
              <a:xfrm flipH="1">
                <a:off x="2486025" y="2257425"/>
                <a:ext cx="9525" cy="971550"/>
              </a:xfrm>
              <a:prstGeom prst="line">
                <a:avLst/>
              </a:prstGeom>
              <a:noFill/>
              <a:ln w="38100" cap="rnd">
                <a:solidFill>
                  <a:srgbClr val="000000"/>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sp>
            <p:nvSpPr>
              <p:cNvPr id="80" name="Line 1673"/>
              <p:cNvSpPr>
                <a:spLocks noChangeShapeType="1"/>
              </p:cNvSpPr>
              <p:nvPr/>
            </p:nvSpPr>
            <p:spPr bwMode="auto">
              <a:xfrm flipH="1">
                <a:off x="2752725" y="2286000"/>
                <a:ext cx="9525" cy="3048000"/>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81" name="Line 1674"/>
              <p:cNvSpPr>
                <a:spLocks noChangeShapeType="1"/>
              </p:cNvSpPr>
              <p:nvPr/>
            </p:nvSpPr>
            <p:spPr bwMode="auto">
              <a:xfrm flipV="1">
                <a:off x="2752725" y="5324475"/>
                <a:ext cx="3657600" cy="9525"/>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82" name="Line 1676"/>
              <p:cNvSpPr>
                <a:spLocks noChangeShapeType="1"/>
              </p:cNvSpPr>
              <p:nvPr/>
            </p:nvSpPr>
            <p:spPr bwMode="auto">
              <a:xfrm rot="60000" flipH="1" flipV="1">
                <a:off x="6381750" y="3749293"/>
                <a:ext cx="28575" cy="1591056"/>
              </a:xfrm>
              <a:prstGeom prst="line">
                <a:avLst/>
              </a:prstGeom>
              <a:ln>
                <a:prstDash val="sysDash"/>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83" name="Line 1677"/>
              <p:cNvSpPr>
                <a:spLocks noChangeShapeType="1"/>
              </p:cNvSpPr>
              <p:nvPr/>
            </p:nvSpPr>
            <p:spPr bwMode="auto">
              <a:xfrm>
                <a:off x="6378480" y="3743039"/>
                <a:ext cx="1366837" cy="0"/>
              </a:xfrm>
              <a:prstGeom prst="line">
                <a:avLst/>
              </a:prstGeom>
              <a:ln>
                <a:prstDash val="sysDash"/>
                <a:tailEnd type="triangle" w="lg" len="med"/>
              </a:ln>
            </p:spPr>
            <p:style>
              <a:lnRef idx="2">
                <a:schemeClr val="dk1"/>
              </a:lnRef>
              <a:fillRef idx="0">
                <a:schemeClr val="dk1"/>
              </a:fillRef>
              <a:effectRef idx="1">
                <a:schemeClr val="dk1"/>
              </a:effectRef>
              <a:fontRef idx="minor">
                <a:schemeClr val="tx1"/>
              </a:fontRef>
            </p:style>
            <p:txBody>
              <a:bodyPr wrap="none" lIns="0" tIns="0" rIns="0" bIns="0" anchor="ctr"/>
              <a:lstStyle/>
              <a:p>
                <a:endParaRPr lang="en-US">
                  <a:latin typeface="Calibri" pitchFamily="34" charset="0"/>
                  <a:cs typeface="Calibri" pitchFamily="34" charset="0"/>
                </a:endParaRPr>
              </a:p>
            </p:txBody>
          </p:sp>
          <p:sp>
            <p:nvSpPr>
              <p:cNvPr id="84" name="Line 1678"/>
              <p:cNvSpPr>
                <a:spLocks noChangeShapeType="1"/>
              </p:cNvSpPr>
              <p:nvPr/>
            </p:nvSpPr>
            <p:spPr bwMode="auto">
              <a:xfrm flipH="1">
                <a:off x="1171575" y="3238500"/>
                <a:ext cx="1304925" cy="0"/>
              </a:xfrm>
              <a:prstGeom prst="line">
                <a:avLst/>
              </a:prstGeom>
              <a:noFill/>
              <a:ln w="38100" cap="rnd">
                <a:solidFill>
                  <a:srgbClr val="000000"/>
                </a:solidFill>
                <a:prstDash val="sysDot"/>
                <a:round/>
                <a:headEnd/>
                <a:tailEnd type="stealth" w="lg" len="lg"/>
              </a:ln>
              <a:effectLst/>
            </p:spPr>
            <p:txBody>
              <a:bodyPr wrap="none" lIns="0" tIns="0" rIns="0" bIns="0" anchor="ctr"/>
              <a:lstStyle/>
              <a:p>
                <a:endParaRPr lang="en-US">
                  <a:latin typeface="Calibri" pitchFamily="34" charset="0"/>
                  <a:cs typeface="Calibri" pitchFamily="34" charset="0"/>
                </a:endParaRPr>
              </a:p>
            </p:txBody>
          </p:sp>
          <p:sp>
            <p:nvSpPr>
              <p:cNvPr id="85" name="Rectangle 1679"/>
              <p:cNvSpPr>
                <a:spLocks noChangeArrowheads="1"/>
              </p:cNvSpPr>
              <p:nvPr/>
            </p:nvSpPr>
            <p:spPr bwMode="auto">
              <a:xfrm>
                <a:off x="2959864" y="1517122"/>
                <a:ext cx="1592231" cy="430887"/>
              </a:xfrm>
              <a:prstGeom prst="rect">
                <a:avLst/>
              </a:prstGeom>
              <a:noFill/>
              <a:ln w="25400" algn="ctr">
                <a:noFill/>
                <a:miter lim="800000"/>
                <a:headEnd/>
                <a:tailEnd/>
              </a:ln>
              <a:effectLst/>
            </p:spPr>
            <p:txBody>
              <a:bodyPr wrap="none" lIns="0" tIns="0" rIns="0" bIns="0" anchor="ctr" anchorCtr="1">
                <a:spAutoFit/>
              </a:bodyPr>
              <a:lstStyle/>
              <a:p>
                <a:pPr marL="354013" indent="-354013" algn="ctr" defTabSz="941388"/>
                <a:r>
                  <a:rPr lang="en-US" sz="1400" b="1" dirty="0">
                    <a:solidFill>
                      <a:srgbClr val="001636"/>
                    </a:solidFill>
                    <a:latin typeface="Calibri" pitchFamily="34" charset="0"/>
                    <a:cs typeface="Calibri" pitchFamily="34" charset="0"/>
                  </a:rPr>
                  <a:t>Application </a:t>
                </a:r>
                <a:r>
                  <a:rPr lang="en-US" sz="1400" b="1" dirty="0" smtClean="0">
                    <a:solidFill>
                      <a:srgbClr val="001636"/>
                    </a:solidFill>
                    <a:latin typeface="Calibri" pitchFamily="34" charset="0"/>
                    <a:cs typeface="Calibri" pitchFamily="34" charset="0"/>
                  </a:rPr>
                  <a:t>Server-2/</a:t>
                </a:r>
                <a:endParaRPr lang="en-US" sz="1400" b="1" dirty="0">
                  <a:solidFill>
                    <a:srgbClr val="001636"/>
                  </a:solidFill>
                  <a:latin typeface="Calibri" pitchFamily="34" charset="0"/>
                  <a:cs typeface="Calibri" pitchFamily="34" charset="0"/>
                </a:endParaRPr>
              </a:p>
              <a:p>
                <a:pPr marL="354013" indent="-354013" algn="ctr" defTabSz="941388"/>
                <a:r>
                  <a:rPr lang="en-US" sz="1400" b="1" dirty="0" smtClean="0">
                    <a:solidFill>
                      <a:srgbClr val="001636"/>
                    </a:solidFill>
                    <a:latin typeface="Calibri" pitchFamily="34" charset="0"/>
                    <a:cs typeface="Calibri" pitchFamily="34" charset="0"/>
                  </a:rPr>
                  <a:t>Backup </a:t>
                </a:r>
                <a:r>
                  <a:rPr lang="en-US" sz="1400" b="1" dirty="0">
                    <a:solidFill>
                      <a:srgbClr val="001636"/>
                    </a:solidFill>
                    <a:latin typeface="Calibri" pitchFamily="34" charset="0"/>
                    <a:cs typeface="Calibri" pitchFamily="34" charset="0"/>
                  </a:rPr>
                  <a:t>Client</a:t>
                </a:r>
              </a:p>
            </p:txBody>
          </p:sp>
          <p:sp>
            <p:nvSpPr>
              <p:cNvPr id="86" name="Rectangle 1680"/>
              <p:cNvSpPr>
                <a:spLocks noChangeArrowheads="1"/>
              </p:cNvSpPr>
              <p:nvPr/>
            </p:nvSpPr>
            <p:spPr bwMode="auto">
              <a:xfrm>
                <a:off x="3286426" y="3666419"/>
                <a:ext cx="621389" cy="184666"/>
              </a:xfrm>
              <a:prstGeom prst="rect">
                <a:avLst/>
              </a:prstGeom>
              <a:noFill/>
              <a:ln w="9525" algn="ctr">
                <a:noFill/>
                <a:miter lim="800000"/>
                <a:headEnd/>
                <a:tailEnd/>
              </a:ln>
              <a:effectLst/>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Metadata</a:t>
                </a:r>
              </a:p>
            </p:txBody>
          </p:sp>
          <p:grpSp>
            <p:nvGrpSpPr>
              <p:cNvPr id="87" name="Group 86"/>
              <p:cNvGrpSpPr/>
              <p:nvPr/>
            </p:nvGrpSpPr>
            <p:grpSpPr>
              <a:xfrm>
                <a:off x="589234" y="2841434"/>
                <a:ext cx="543668" cy="1256676"/>
                <a:chOff x="142132" y="3086724"/>
                <a:chExt cx="543668" cy="1256676"/>
              </a:xfrm>
            </p:grpSpPr>
            <p:pic>
              <p:nvPicPr>
                <p:cNvPr id="91"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92" name="Picture 10" descr="C:\Documents and Settings\sridhs\Desktop\ISM Book L3\colored Icons\Standard disk.png"/>
                <p:cNvPicPr>
                  <a:picLocks noChangeAspect="1" noChangeArrowheads="1"/>
                </p:cNvPicPr>
                <p:nvPr/>
              </p:nvPicPr>
              <p:blipFill>
                <a:blip r:embed="rId6" cstate="print"/>
                <a:srcRect/>
                <a:stretch>
                  <a:fillRect/>
                </a:stretch>
              </p:blipFill>
              <p:spPr bwMode="auto">
                <a:xfrm flipH="1">
                  <a:off x="228600" y="3785061"/>
                  <a:ext cx="152400" cy="152400"/>
                </a:xfrm>
                <a:prstGeom prst="rect">
                  <a:avLst/>
                </a:prstGeom>
                <a:noFill/>
              </p:spPr>
            </p:pic>
            <p:pic>
              <p:nvPicPr>
                <p:cNvPr id="93" name="Picture 10" descr="C:\Documents and Settings\sridhs\Desktop\ISM Book L3\colored Icons\Standard disk.png"/>
                <p:cNvPicPr>
                  <a:picLocks noChangeAspect="1" noChangeArrowheads="1"/>
                </p:cNvPicPr>
                <p:nvPr/>
              </p:nvPicPr>
              <p:blipFill>
                <a:blip r:embed="rId6" cstate="print"/>
                <a:srcRect/>
                <a:stretch>
                  <a:fillRect/>
                </a:stretch>
              </p:blipFill>
              <p:spPr bwMode="auto">
                <a:xfrm flipH="1">
                  <a:off x="405939" y="3785061"/>
                  <a:ext cx="152400" cy="152400"/>
                </a:xfrm>
                <a:prstGeom prst="rect">
                  <a:avLst/>
                </a:prstGeom>
                <a:noFill/>
              </p:spPr>
            </p:pic>
          </p:grpSp>
          <p:pic>
            <p:nvPicPr>
              <p:cNvPr id="88" name="Picture 6"/>
              <p:cNvPicPr>
                <a:picLocks noChangeAspect="1" noChangeArrowheads="1"/>
              </p:cNvPicPr>
              <p:nvPr/>
            </p:nvPicPr>
            <p:blipFill>
              <a:blip r:embed="rId7" cstate="print"/>
              <a:srcRect/>
              <a:stretch>
                <a:fillRect/>
              </a:stretch>
            </p:blipFill>
            <p:spPr bwMode="auto">
              <a:xfrm>
                <a:off x="7772400" y="2680855"/>
                <a:ext cx="788670" cy="1433945"/>
              </a:xfrm>
              <a:prstGeom prst="rect">
                <a:avLst/>
              </a:prstGeom>
              <a:noFill/>
              <a:ln w="9525">
                <a:noFill/>
                <a:miter lim="800000"/>
                <a:headEnd/>
                <a:tailEnd/>
              </a:ln>
              <a:effectLst/>
            </p:spPr>
          </p:pic>
          <p:pic>
            <p:nvPicPr>
              <p:cNvPr id="8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005549" y="2858124"/>
                <a:ext cx="543668" cy="1256676"/>
              </a:xfrm>
              <a:prstGeom prst="rect">
                <a:avLst/>
              </a:prstGeom>
              <a:noFill/>
            </p:spPr>
          </p:pic>
          <p:pic>
            <p:nvPicPr>
              <p:cNvPr id="90"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2362949" y="1120966"/>
                <a:ext cx="543668" cy="1256676"/>
              </a:xfrm>
              <a:prstGeom prst="rect">
                <a:avLst/>
              </a:prstGeom>
              <a:noFill/>
            </p:spPr>
          </p:pic>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in NAS Environment</a:t>
            </a:r>
            <a:endParaRPr lang="en-US" dirty="0"/>
          </a:p>
        </p:txBody>
      </p:sp>
      <p:sp>
        <p:nvSpPr>
          <p:cNvPr id="6" name="Content Placeholder 5"/>
          <p:cNvSpPr>
            <a:spLocks noGrp="1"/>
          </p:cNvSpPr>
          <p:nvPr>
            <p:ph idx="1"/>
          </p:nvPr>
        </p:nvSpPr>
        <p:spPr/>
        <p:txBody>
          <a:bodyPr/>
          <a:lstStyle/>
          <a:p>
            <a:r>
              <a:rPr lang="en-US" dirty="0" smtClean="0"/>
              <a:t>Common backup implementations in a NAS environment are:</a:t>
            </a:r>
          </a:p>
          <a:p>
            <a:pPr lvl="1"/>
            <a:r>
              <a:rPr lang="en-US" dirty="0" smtClean="0"/>
              <a:t>Server-based backup</a:t>
            </a:r>
          </a:p>
          <a:p>
            <a:pPr lvl="1"/>
            <a:r>
              <a:rPr lang="en-US" dirty="0" err="1" smtClean="0"/>
              <a:t>Serverless</a:t>
            </a:r>
            <a:r>
              <a:rPr lang="en-US" dirty="0" smtClean="0"/>
              <a:t> backup</a:t>
            </a:r>
          </a:p>
          <a:p>
            <a:pPr lvl="1"/>
            <a:r>
              <a:rPr lang="en-US" dirty="0" smtClean="0"/>
              <a:t>Network Data Management Protocol (NDMP)</a:t>
            </a:r>
          </a:p>
          <a:p>
            <a:pPr lvl="2"/>
            <a:r>
              <a:rPr lang="en-US" dirty="0" smtClean="0"/>
              <a:t>NDMP 2-way backup</a:t>
            </a:r>
          </a:p>
          <a:p>
            <a:pPr lvl="2"/>
            <a:r>
              <a:rPr lang="en-US" dirty="0" smtClean="0"/>
              <a:t>NDMP 3-way backup</a:t>
            </a:r>
            <a:endParaRPr lang="en-US" dirty="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Server-based backup</a:t>
            </a:r>
          </a:p>
        </p:txBody>
      </p:sp>
      <p:sp>
        <p:nvSpPr>
          <p:cNvPr id="6" name="Content Placeholder 5"/>
          <p:cNvSpPr>
            <a:spLocks noGrp="1"/>
          </p:cNvSpPr>
          <p:nvPr>
            <p:ph idx="1"/>
          </p:nvPr>
        </p:nvSpPr>
        <p:spPr/>
        <p:txBody>
          <a:bodyPr/>
          <a:lstStyle/>
          <a:p>
            <a:r>
              <a:rPr lang="en-US" dirty="0"/>
              <a:t>NAS head retrieves data from a storage array </a:t>
            </a:r>
            <a:r>
              <a:rPr lang="en-US" dirty="0" smtClean="0"/>
              <a:t>over the </a:t>
            </a:r>
            <a:r>
              <a:rPr lang="en-US" dirty="0"/>
              <a:t>network and transfers it to the backup client running on the application </a:t>
            </a:r>
            <a:r>
              <a:rPr lang="en-US" dirty="0" smtClean="0"/>
              <a:t>server</a:t>
            </a:r>
          </a:p>
          <a:p>
            <a:r>
              <a:rPr lang="en-US" dirty="0" smtClean="0"/>
              <a:t>Backup </a:t>
            </a:r>
            <a:r>
              <a:rPr lang="en-US" dirty="0"/>
              <a:t>client sends this data to the storage node, which in turn writes the data to </a:t>
            </a:r>
            <a:r>
              <a:rPr lang="en-US" dirty="0" smtClean="0"/>
              <a:t>the backup device</a:t>
            </a:r>
            <a:endParaRPr lang="en-US" dirty="0"/>
          </a:p>
          <a:p>
            <a:r>
              <a:rPr lang="en-US" dirty="0" smtClean="0"/>
              <a:t>Results </a:t>
            </a:r>
            <a:r>
              <a:rPr lang="en-US" dirty="0"/>
              <a:t>in overloading the network with the backup data and </a:t>
            </a:r>
            <a:r>
              <a:rPr lang="en-US" dirty="0" smtClean="0"/>
              <a:t>using application </a:t>
            </a:r>
            <a:r>
              <a:rPr lang="en-US" dirty="0"/>
              <a:t>server resources to move the backup </a:t>
            </a:r>
            <a:r>
              <a:rPr lang="en-US" dirty="0" smtClean="0"/>
              <a:t>data</a:t>
            </a:r>
            <a:endParaRPr lang="en-US" dirty="0"/>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32</a:t>
            </a:fld>
            <a:endParaRPr lang="en-US"/>
          </a:p>
        </p:txBody>
      </p:sp>
    </p:spTree>
    <p:extLst>
      <p:ext uri="{BB962C8B-B14F-4D97-AF65-F5344CB8AC3E}">
        <p14:creationId xmlns:p14="http://schemas.microsoft.com/office/powerpoint/2010/main" val="4265876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Line 8"/>
          <p:cNvSpPr>
            <a:spLocks noChangeShapeType="1"/>
          </p:cNvSpPr>
          <p:nvPr/>
        </p:nvSpPr>
        <p:spPr bwMode="auto">
          <a:xfrm flipH="1">
            <a:off x="1224201" y="3346196"/>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pic>
        <p:nvPicPr>
          <p:cNvPr id="5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925247" y="2716741"/>
            <a:ext cx="543668" cy="1256676"/>
          </a:xfrm>
          <a:prstGeom prst="rect">
            <a:avLst/>
          </a:prstGeom>
          <a:noFill/>
        </p:spPr>
      </p:pic>
      <p:sp>
        <p:nvSpPr>
          <p:cNvPr id="13" name="Line 8"/>
          <p:cNvSpPr>
            <a:spLocks noChangeShapeType="1"/>
          </p:cNvSpPr>
          <p:nvPr/>
        </p:nvSpPr>
        <p:spPr bwMode="auto">
          <a:xfrm flipH="1">
            <a:off x="3345021" y="3335563"/>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1" name="Line 37"/>
          <p:cNvSpPr>
            <a:spLocks noChangeShapeType="1"/>
          </p:cNvSpPr>
          <p:nvPr/>
        </p:nvSpPr>
        <p:spPr bwMode="auto">
          <a:xfrm rot="5400000" flipH="1" flipV="1">
            <a:off x="5318841" y="2889090"/>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Server-based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33</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sp>
        <p:nvSpPr>
          <p:cNvPr id="7" name="Line 8"/>
          <p:cNvSpPr>
            <a:spLocks noChangeShapeType="1"/>
          </p:cNvSpPr>
          <p:nvPr/>
        </p:nvSpPr>
        <p:spPr bwMode="auto">
          <a:xfrm flipH="1">
            <a:off x="4753136" y="4683253"/>
            <a:ext cx="1566866"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8" name="Line 8"/>
          <p:cNvSpPr>
            <a:spLocks noChangeShapeType="1"/>
          </p:cNvSpPr>
          <p:nvPr/>
        </p:nvSpPr>
        <p:spPr bwMode="auto">
          <a:xfrm flipH="1">
            <a:off x="2793697" y="4716304"/>
            <a:ext cx="1453896"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9" name="Line 37"/>
          <p:cNvSpPr>
            <a:spLocks noChangeShapeType="1"/>
          </p:cNvSpPr>
          <p:nvPr/>
        </p:nvSpPr>
        <p:spPr bwMode="auto">
          <a:xfrm flipH="1" flipV="1">
            <a:off x="6317784" y="2129597"/>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8" name="Line 37"/>
          <p:cNvSpPr>
            <a:spLocks noChangeShapeType="1"/>
          </p:cNvSpPr>
          <p:nvPr/>
        </p:nvSpPr>
        <p:spPr bwMode="auto">
          <a:xfrm rot="5400000" flipH="1" flipV="1">
            <a:off x="7253766" y="2884329"/>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cxnSp>
        <p:nvCxnSpPr>
          <p:cNvPr id="24" name="Straight Connector 23"/>
          <p:cNvCxnSpPr/>
          <p:nvPr/>
        </p:nvCxnSpPr>
        <p:spPr>
          <a:xfrm>
            <a:off x="1342631" y="3182779"/>
            <a:ext cx="0" cy="2667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9" name="Line 8"/>
          <p:cNvSpPr>
            <a:spLocks noChangeShapeType="1"/>
          </p:cNvSpPr>
          <p:nvPr/>
        </p:nvSpPr>
        <p:spPr bwMode="auto">
          <a:xfrm rot="5400000" flipH="1">
            <a:off x="2272493" y="4196589"/>
            <a:ext cx="1042416"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cxnSp>
        <p:nvCxnSpPr>
          <p:cNvPr id="32" name="Straight Connector 31"/>
          <p:cNvCxnSpPr/>
          <p:nvPr/>
        </p:nvCxnSpPr>
        <p:spPr>
          <a:xfrm flipH="1">
            <a:off x="2485631" y="5087779"/>
            <a:ext cx="1752600" cy="0"/>
          </a:xfrm>
          <a:prstGeom prst="line">
            <a:avLst/>
          </a:prstGeom>
          <a:noFill/>
          <a:ln w="38100" cap="rnd">
            <a:solidFill>
              <a:srgbClr val="000000"/>
            </a:solidFill>
            <a:prstDash val="sysDot"/>
            <a:round/>
            <a:headEnd type="stealth" w="lg" len="lg"/>
            <a:tailEnd type="none" w="lg" len="lg"/>
          </a:ln>
          <a:effectLst/>
        </p:spPr>
      </p:cxnSp>
      <p:sp>
        <p:nvSpPr>
          <p:cNvPr id="34" name="Line 8"/>
          <p:cNvSpPr>
            <a:spLocks noChangeShapeType="1"/>
          </p:cNvSpPr>
          <p:nvPr/>
        </p:nvSpPr>
        <p:spPr bwMode="auto">
          <a:xfrm rot="5400000" flipH="1">
            <a:off x="5815795" y="4185572"/>
            <a:ext cx="985837"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36" name="TextBox 35"/>
          <p:cNvSpPr txBox="1"/>
          <p:nvPr/>
        </p:nvSpPr>
        <p:spPr>
          <a:xfrm>
            <a:off x="1676400" y="4317313"/>
            <a:ext cx="806054" cy="276999"/>
          </a:xfrm>
          <a:prstGeom prst="rect">
            <a:avLst/>
          </a:prstGeom>
          <a:noFill/>
        </p:spPr>
        <p:txBody>
          <a:bodyPr wrap="none" rtlCol="0">
            <a:spAutoFit/>
          </a:bodyPr>
          <a:lstStyle/>
          <a:p>
            <a:r>
              <a:rPr lang="en-US" sz="1200" b="1" dirty="0" smtClean="0">
                <a:latin typeface="Calibri" pitchFamily="34" charset="0"/>
                <a:cs typeface="Calibri" pitchFamily="34" charset="0"/>
              </a:rPr>
              <a:t>Metadata</a:t>
            </a:r>
            <a:endParaRPr lang="en-US" sz="1200" b="1" dirty="0">
              <a:latin typeface="Calibri" pitchFamily="34" charset="0"/>
              <a:cs typeface="Calibri" pitchFamily="34" charset="0"/>
            </a:endParaRPr>
          </a:p>
        </p:txBody>
      </p:sp>
      <p:sp>
        <p:nvSpPr>
          <p:cNvPr id="38" name="TextBox 37"/>
          <p:cNvSpPr txBox="1"/>
          <p:nvPr/>
        </p:nvSpPr>
        <p:spPr>
          <a:xfrm>
            <a:off x="370372" y="2198783"/>
            <a:ext cx="1631024" cy="523220"/>
          </a:xfrm>
          <a:prstGeom prst="rect">
            <a:avLst/>
          </a:prstGeom>
          <a:noFill/>
        </p:spPr>
        <p:txBody>
          <a:bodyPr wrap="none" rtlCol="0">
            <a:spAutoFit/>
          </a:bodyPr>
          <a:lstStyle/>
          <a:p>
            <a:pPr algn="ctr"/>
            <a:r>
              <a:rPr lang="en-US" sz="1400" b="1" dirty="0" smtClean="0">
                <a:latin typeface="Calibri" pitchFamily="34" charset="0"/>
                <a:cs typeface="Calibri" pitchFamily="34" charset="0"/>
              </a:rPr>
              <a:t>Application Server/</a:t>
            </a:r>
          </a:p>
          <a:p>
            <a:pPr algn="ctr"/>
            <a:r>
              <a:rPr lang="en-US" sz="1400" b="1" dirty="0" smtClean="0">
                <a:latin typeface="Calibri" pitchFamily="34" charset="0"/>
                <a:cs typeface="Calibri" pitchFamily="34" charset="0"/>
              </a:rPr>
              <a:t>Backup Client </a:t>
            </a:r>
            <a:endParaRPr lang="en-US" sz="1400" b="1" dirty="0">
              <a:latin typeface="Calibri" pitchFamily="34" charset="0"/>
              <a:cs typeface="Calibri" pitchFamily="34" charset="0"/>
            </a:endParaRPr>
          </a:p>
        </p:txBody>
      </p:sp>
      <p:sp>
        <p:nvSpPr>
          <p:cNvPr id="39" name="TextBox 38"/>
          <p:cNvSpPr txBox="1"/>
          <p:nvPr/>
        </p:nvSpPr>
        <p:spPr>
          <a:xfrm>
            <a:off x="4099986" y="3519845"/>
            <a:ext cx="925253" cy="307777"/>
          </a:xfrm>
          <a:prstGeom prst="rect">
            <a:avLst/>
          </a:prstGeom>
          <a:noFill/>
        </p:spPr>
        <p:txBody>
          <a:bodyPr wrap="none" rtlCol="0">
            <a:spAutoFit/>
          </a:bodyPr>
          <a:lstStyle/>
          <a:p>
            <a:r>
              <a:rPr lang="en-US" sz="1400" b="1" dirty="0" smtClean="0">
                <a:latin typeface="Calibri" pitchFamily="34" charset="0"/>
                <a:cs typeface="Calibri" pitchFamily="34" charset="0"/>
              </a:rPr>
              <a:t>NAS Head</a:t>
            </a:r>
            <a:endParaRPr lang="en-US" sz="1400" b="1" dirty="0">
              <a:latin typeface="Calibri" pitchFamily="34" charset="0"/>
              <a:cs typeface="Calibri" pitchFamily="34" charset="0"/>
            </a:endParaRPr>
          </a:p>
        </p:txBody>
      </p:sp>
      <p:sp>
        <p:nvSpPr>
          <p:cNvPr id="40" name="TextBox 39"/>
          <p:cNvSpPr txBox="1"/>
          <p:nvPr/>
        </p:nvSpPr>
        <p:spPr>
          <a:xfrm>
            <a:off x="6948195" y="3487579"/>
            <a:ext cx="649280" cy="461665"/>
          </a:xfrm>
          <a:prstGeom prst="rect">
            <a:avLst/>
          </a:prstGeom>
          <a:noFill/>
        </p:spPr>
        <p:txBody>
          <a:bodyPr wrap="none" rtlCol="0">
            <a:spAutoFit/>
          </a:bodyPr>
          <a:lstStyle/>
          <a:p>
            <a:pPr algn="ctr"/>
            <a:r>
              <a:rPr lang="en-US" sz="1200" b="1" dirty="0" smtClean="0">
                <a:latin typeface="Calibri" pitchFamily="34" charset="0"/>
                <a:cs typeface="Calibri" pitchFamily="34" charset="0"/>
              </a:rPr>
              <a:t>Backup</a:t>
            </a:r>
          </a:p>
          <a:p>
            <a:pPr algn="ctr"/>
            <a:r>
              <a:rPr lang="en-US" sz="1200" b="1" dirty="0" smtClean="0">
                <a:latin typeface="Calibri" pitchFamily="34" charset="0"/>
                <a:cs typeface="Calibri" pitchFamily="34" charset="0"/>
              </a:rPr>
              <a:t> Data</a:t>
            </a:r>
            <a:endParaRPr lang="en-US" sz="1200" b="1" dirty="0">
              <a:latin typeface="Calibri" pitchFamily="34" charset="0"/>
              <a:cs typeface="Calibri" pitchFamily="34" charset="0"/>
            </a:endParaRPr>
          </a:p>
        </p:txBody>
      </p:sp>
      <p:sp>
        <p:nvSpPr>
          <p:cNvPr id="41" name="TextBox 40"/>
          <p:cNvSpPr txBox="1"/>
          <p:nvPr/>
        </p:nvSpPr>
        <p:spPr>
          <a:xfrm>
            <a:off x="3889363" y="5321227"/>
            <a:ext cx="1320554" cy="523220"/>
          </a:xfrm>
          <a:prstGeom prst="rect">
            <a:avLst/>
          </a:prstGeom>
          <a:noFill/>
        </p:spPr>
        <p:txBody>
          <a:bodyPr wrap="none" rtlCol="0">
            <a:spAutoFit/>
          </a:bodyPr>
          <a:lstStyle/>
          <a:p>
            <a:r>
              <a:rPr lang="en-US" sz="1400" b="1" dirty="0" smtClean="0">
                <a:latin typeface="Calibri" pitchFamily="34" charset="0"/>
                <a:cs typeface="Calibri" pitchFamily="34" charset="0"/>
              </a:rPr>
              <a:t>Backup Server/</a:t>
            </a:r>
          </a:p>
          <a:p>
            <a:r>
              <a:rPr lang="en-US" sz="1400" b="1" dirty="0" smtClean="0">
                <a:latin typeface="Calibri" pitchFamily="34" charset="0"/>
                <a:cs typeface="Calibri" pitchFamily="34" charset="0"/>
              </a:rPr>
              <a:t>Storage Node</a:t>
            </a:r>
            <a:endParaRPr lang="en-US" sz="1400" b="1" dirty="0">
              <a:latin typeface="Calibri" pitchFamily="34" charset="0"/>
              <a:cs typeface="Calibri" pitchFamily="34" charset="0"/>
            </a:endParaRPr>
          </a:p>
        </p:txBody>
      </p:sp>
      <p:sp>
        <p:nvSpPr>
          <p:cNvPr id="42" name="TextBox 41"/>
          <p:cNvSpPr txBox="1"/>
          <p:nvPr/>
        </p:nvSpPr>
        <p:spPr>
          <a:xfrm>
            <a:off x="5687492" y="470974"/>
            <a:ext cx="1190903" cy="307777"/>
          </a:xfrm>
          <a:prstGeom prst="rect">
            <a:avLst/>
          </a:prstGeom>
          <a:noFill/>
        </p:spPr>
        <p:txBody>
          <a:bodyPr wrap="none" rtlCol="0">
            <a:spAutoFit/>
          </a:bodyPr>
          <a:lstStyle/>
          <a:p>
            <a:r>
              <a:rPr lang="en-US" sz="1400" b="1" dirty="0" smtClean="0">
                <a:latin typeface="Calibri" pitchFamily="34" charset="0"/>
                <a:cs typeface="Calibri" pitchFamily="34" charset="0"/>
              </a:rPr>
              <a:t>Storage Array</a:t>
            </a:r>
            <a:endParaRPr lang="en-US" sz="1400" b="1" dirty="0">
              <a:latin typeface="Calibri" pitchFamily="34" charset="0"/>
              <a:cs typeface="Calibri" pitchFamily="34" charset="0"/>
            </a:endParaRPr>
          </a:p>
        </p:txBody>
      </p:sp>
      <p:sp>
        <p:nvSpPr>
          <p:cNvPr id="43" name="Isosceles Triangle 42"/>
          <p:cNvSpPr/>
          <p:nvPr/>
        </p:nvSpPr>
        <p:spPr>
          <a:xfrm rot="5400000">
            <a:off x="7522541" y="3401605"/>
            <a:ext cx="123332" cy="10632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TextBox 46"/>
          <p:cNvSpPr txBox="1"/>
          <p:nvPr/>
        </p:nvSpPr>
        <p:spPr>
          <a:xfrm>
            <a:off x="7435625" y="4001648"/>
            <a:ext cx="1263616" cy="307777"/>
          </a:xfrm>
          <a:prstGeom prst="rect">
            <a:avLst/>
          </a:prstGeom>
          <a:noFill/>
        </p:spPr>
        <p:txBody>
          <a:bodyPr wrap="none" rtlCol="0">
            <a:spAutoFit/>
          </a:bodyPr>
          <a:lstStyle/>
          <a:p>
            <a:r>
              <a:rPr lang="en-US" sz="1400" b="1" dirty="0" smtClean="0">
                <a:latin typeface="Calibri" pitchFamily="34" charset="0"/>
                <a:cs typeface="Calibri" pitchFamily="34" charset="0"/>
              </a:rPr>
              <a:t>Backup Device</a:t>
            </a:r>
            <a:endParaRPr lang="en-US" sz="1400" b="1" dirty="0">
              <a:latin typeface="Calibri" pitchFamily="34" charset="0"/>
              <a:cs typeface="Calibri" pitchFamily="34" charset="0"/>
            </a:endParaRPr>
          </a:p>
        </p:txBody>
      </p:sp>
      <p:grpSp>
        <p:nvGrpSpPr>
          <p:cNvPr id="50" name="Group 49"/>
          <p:cNvGrpSpPr/>
          <p:nvPr/>
        </p:nvGrpSpPr>
        <p:grpSpPr>
          <a:xfrm>
            <a:off x="4245166" y="4114800"/>
            <a:ext cx="543668" cy="1256676"/>
            <a:chOff x="142132" y="3086724"/>
            <a:chExt cx="543668" cy="1256676"/>
          </a:xfrm>
        </p:grpSpPr>
        <p:pic>
          <p:nvPicPr>
            <p:cNvPr id="51"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5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5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54" name="Picture 6"/>
          <p:cNvPicPr>
            <a:picLocks noChangeAspect="1" noChangeArrowheads="1"/>
          </p:cNvPicPr>
          <p:nvPr/>
        </p:nvPicPr>
        <p:blipFill>
          <a:blip r:embed="rId5" cstate="print"/>
          <a:srcRect/>
          <a:stretch>
            <a:fillRect/>
          </a:stretch>
        </p:blipFill>
        <p:spPr bwMode="auto">
          <a:xfrm>
            <a:off x="7701687" y="2580702"/>
            <a:ext cx="788670" cy="1433945"/>
          </a:xfrm>
          <a:prstGeom prst="rect">
            <a:avLst/>
          </a:prstGeom>
          <a:noFill/>
          <a:ln w="9525">
            <a:noFill/>
            <a:miter lim="800000"/>
            <a:headEnd/>
            <a:tailEnd/>
          </a:ln>
          <a:effectLst/>
        </p:spPr>
      </p:pic>
      <p:pic>
        <p:nvPicPr>
          <p:cNvPr id="57" name="Picture 5"/>
          <p:cNvPicPr>
            <a:picLocks noChangeAspect="1" noChangeArrowheads="1"/>
          </p:cNvPicPr>
          <p:nvPr/>
        </p:nvPicPr>
        <p:blipFill>
          <a:blip r:embed="rId6" cstate="print"/>
          <a:srcRect/>
          <a:stretch>
            <a:fillRect/>
          </a:stretch>
        </p:blipFill>
        <p:spPr bwMode="auto">
          <a:xfrm>
            <a:off x="4038600" y="3081337"/>
            <a:ext cx="1066800" cy="466726"/>
          </a:xfrm>
          <a:prstGeom prst="rect">
            <a:avLst/>
          </a:prstGeom>
          <a:noFill/>
          <a:ln w="9525">
            <a:noFill/>
            <a:miter lim="800000"/>
            <a:headEnd/>
            <a:tailEnd/>
          </a:ln>
          <a:effectLst/>
        </p:spPr>
      </p:pic>
      <p:pic>
        <p:nvPicPr>
          <p:cNvPr id="59" name="Picture 15"/>
          <p:cNvPicPr>
            <a:picLocks noChangeAspect="1" noChangeArrowheads="1"/>
          </p:cNvPicPr>
          <p:nvPr/>
        </p:nvPicPr>
        <p:blipFill>
          <a:blip r:embed="rId7" cstate="print"/>
          <a:srcRect/>
          <a:stretch>
            <a:fillRect/>
          </a:stretch>
        </p:blipFill>
        <p:spPr bwMode="auto">
          <a:xfrm>
            <a:off x="5767328" y="3009758"/>
            <a:ext cx="1066800" cy="691910"/>
          </a:xfrm>
          <a:prstGeom prst="rect">
            <a:avLst/>
          </a:prstGeom>
          <a:noFill/>
          <a:ln w="9525">
            <a:noFill/>
            <a:miter lim="800000"/>
            <a:headEnd/>
            <a:tailEnd/>
          </a:ln>
          <a:effectLst/>
        </p:spPr>
      </p:pic>
      <p:sp>
        <p:nvSpPr>
          <p:cNvPr id="60" name="Rectangle 1612"/>
          <p:cNvSpPr>
            <a:spLocks noChangeArrowheads="1"/>
          </p:cNvSpPr>
          <p:nvPr/>
        </p:nvSpPr>
        <p:spPr bwMode="auto">
          <a:xfrm>
            <a:off x="6042612" y="3206316"/>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pic>
        <p:nvPicPr>
          <p:cNvPr id="62" name="Picture 16"/>
          <p:cNvPicPr>
            <a:picLocks noChangeAspect="1" noChangeArrowheads="1"/>
          </p:cNvPicPr>
          <p:nvPr/>
        </p:nvPicPr>
        <p:blipFill>
          <a:blip r:embed="rId8" cstate="print"/>
          <a:srcRect/>
          <a:stretch>
            <a:fillRect/>
          </a:stretch>
        </p:blipFill>
        <p:spPr bwMode="auto">
          <a:xfrm>
            <a:off x="2286000" y="2998741"/>
            <a:ext cx="1066800" cy="691910"/>
          </a:xfrm>
          <a:prstGeom prst="rect">
            <a:avLst/>
          </a:prstGeom>
          <a:noFill/>
          <a:ln w="9525">
            <a:noFill/>
            <a:miter lim="800000"/>
            <a:headEnd/>
            <a:tailEnd/>
          </a:ln>
          <a:effectLst/>
        </p:spPr>
      </p:pic>
      <p:sp>
        <p:nvSpPr>
          <p:cNvPr id="63" name="Rectangle 1610"/>
          <p:cNvSpPr>
            <a:spLocks noChangeArrowheads="1"/>
          </p:cNvSpPr>
          <p:nvPr/>
        </p:nvSpPr>
        <p:spPr bwMode="auto">
          <a:xfrm>
            <a:off x="2617404" y="3202264"/>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cxnSp>
        <p:nvCxnSpPr>
          <p:cNvPr id="23" name="Straight Connector 22"/>
          <p:cNvCxnSpPr/>
          <p:nvPr/>
        </p:nvCxnSpPr>
        <p:spPr>
          <a:xfrm>
            <a:off x="1342631" y="3171490"/>
            <a:ext cx="4709160"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6074523" y="2167043"/>
            <a:ext cx="0" cy="100584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5981306" y="3449479"/>
            <a:ext cx="0" cy="9525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3" name="Straight Connector 32"/>
          <p:cNvCxnSpPr>
            <a:endCxn id="43" idx="3"/>
          </p:cNvCxnSpPr>
          <p:nvPr/>
        </p:nvCxnSpPr>
        <p:spPr>
          <a:xfrm>
            <a:off x="5974482" y="3449479"/>
            <a:ext cx="1556565" cy="5286"/>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56" name="Picture 11" descr="C:\Documents and Settings\sridhs\Desktop\ISM Book L3\colored Icons\Storage Array.png"/>
          <p:cNvPicPr>
            <a:picLocks noChangeAspect="1" noChangeArrowheads="1"/>
          </p:cNvPicPr>
          <p:nvPr/>
        </p:nvPicPr>
        <p:blipFill>
          <a:blip r:embed="rId9" cstate="print"/>
          <a:srcRect/>
          <a:stretch>
            <a:fillRect/>
          </a:stretch>
        </p:blipFill>
        <p:spPr bwMode="auto">
          <a:xfrm>
            <a:off x="5835268" y="762919"/>
            <a:ext cx="961803" cy="1633538"/>
          </a:xfrm>
          <a:prstGeom prst="rect">
            <a:avLst/>
          </a:prstGeom>
          <a:noFill/>
        </p:spPr>
      </p:pic>
      <p:cxnSp>
        <p:nvCxnSpPr>
          <p:cNvPr id="27" name="Straight Connector 26"/>
          <p:cNvCxnSpPr/>
          <p:nvPr/>
        </p:nvCxnSpPr>
        <p:spPr>
          <a:xfrm>
            <a:off x="3171431" y="4401979"/>
            <a:ext cx="2809875"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1456707" y="3573304"/>
            <a:ext cx="1039941" cy="0"/>
          </a:xfrm>
          <a:prstGeom prst="line">
            <a:avLst/>
          </a:prstGeom>
          <a:noFill/>
          <a:ln w="38100" cap="rnd">
            <a:solidFill>
              <a:srgbClr val="000000"/>
            </a:solidFill>
            <a:prstDash val="sysDot"/>
            <a:round/>
            <a:headEnd type="none" w="lg" len="lg"/>
            <a:tailEnd type="none" w="lg" len="lg"/>
          </a:ln>
          <a:effectLst/>
        </p:spPr>
      </p:cxnSp>
      <p:cxnSp>
        <p:nvCxnSpPr>
          <p:cNvPr id="31" name="Straight Connector 30"/>
          <p:cNvCxnSpPr/>
          <p:nvPr/>
        </p:nvCxnSpPr>
        <p:spPr>
          <a:xfrm flipV="1">
            <a:off x="2485631" y="3573304"/>
            <a:ext cx="0" cy="1514475"/>
          </a:xfrm>
          <a:prstGeom prst="line">
            <a:avLst/>
          </a:prstGeom>
          <a:noFill/>
          <a:ln w="38100" cap="rnd">
            <a:solidFill>
              <a:srgbClr val="000000"/>
            </a:solidFill>
            <a:prstDash val="sysDot"/>
            <a:round/>
            <a:headEnd type="none" w="lg" len="lg"/>
            <a:tailEnd type="none" w="lg" len="lg"/>
          </a:ln>
          <a:effectLst/>
        </p:spPr>
      </p:cxnSp>
      <p:cxnSp>
        <p:nvCxnSpPr>
          <p:cNvPr id="25" name="Straight Connector 24"/>
          <p:cNvCxnSpPr/>
          <p:nvPr/>
        </p:nvCxnSpPr>
        <p:spPr>
          <a:xfrm>
            <a:off x="1342631" y="3449479"/>
            <a:ext cx="1828800"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3171431" y="3449479"/>
            <a:ext cx="0" cy="952500"/>
          </a:xfrm>
          <a:prstGeom prst="line">
            <a:avLst/>
          </a:prstGeom>
          <a:ln>
            <a:prstDash val="sysDash"/>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Serverless</a:t>
            </a:r>
            <a:r>
              <a:rPr lang="en-US" dirty="0"/>
              <a:t> Backup</a:t>
            </a:r>
          </a:p>
        </p:txBody>
      </p:sp>
      <p:sp>
        <p:nvSpPr>
          <p:cNvPr id="6" name="Content Placeholder 5"/>
          <p:cNvSpPr>
            <a:spLocks noGrp="1"/>
          </p:cNvSpPr>
          <p:nvPr>
            <p:ph idx="1"/>
          </p:nvPr>
        </p:nvSpPr>
        <p:spPr/>
        <p:txBody>
          <a:bodyPr/>
          <a:lstStyle/>
          <a:p>
            <a:r>
              <a:rPr lang="en-US" dirty="0"/>
              <a:t>N</a:t>
            </a:r>
            <a:r>
              <a:rPr lang="en-US" dirty="0" smtClean="0"/>
              <a:t>etwork </a:t>
            </a:r>
            <a:r>
              <a:rPr lang="en-US" dirty="0"/>
              <a:t>share is mounted directly on the storage </a:t>
            </a:r>
            <a:r>
              <a:rPr lang="en-US" dirty="0" smtClean="0"/>
              <a:t>node</a:t>
            </a:r>
          </a:p>
          <a:p>
            <a:r>
              <a:rPr lang="en-US" dirty="0" smtClean="0"/>
              <a:t>Avoids </a:t>
            </a:r>
            <a:r>
              <a:rPr lang="en-US" dirty="0"/>
              <a:t>overloading the network during the backup process and eliminates the need to </a:t>
            </a:r>
            <a:r>
              <a:rPr lang="en-US" dirty="0" smtClean="0"/>
              <a:t>use resources </a:t>
            </a:r>
            <a:r>
              <a:rPr lang="en-US" dirty="0"/>
              <a:t>on the application </a:t>
            </a:r>
            <a:r>
              <a:rPr lang="en-US" dirty="0" smtClean="0"/>
              <a:t>server</a:t>
            </a:r>
          </a:p>
          <a:p>
            <a:r>
              <a:rPr lang="en-US" dirty="0" smtClean="0"/>
              <a:t>Storage </a:t>
            </a:r>
            <a:r>
              <a:rPr lang="en-US" dirty="0"/>
              <a:t>node, which is also a </a:t>
            </a:r>
            <a:r>
              <a:rPr lang="en-US" dirty="0" smtClean="0"/>
              <a:t>backup client</a:t>
            </a:r>
            <a:r>
              <a:rPr lang="en-US" dirty="0"/>
              <a:t>, reads the data from the NAS head and writes it to the backup device without </a:t>
            </a:r>
            <a:r>
              <a:rPr lang="en-US" dirty="0" smtClean="0"/>
              <a:t>involving the </a:t>
            </a:r>
            <a:r>
              <a:rPr lang="en-US" dirty="0"/>
              <a:t>application </a:t>
            </a:r>
            <a:r>
              <a:rPr lang="en-US" dirty="0" smtClean="0"/>
              <a:t>server</a:t>
            </a:r>
          </a:p>
          <a:p>
            <a:r>
              <a:rPr lang="en-US" dirty="0" smtClean="0"/>
              <a:t>Eliminates one network hop</a:t>
            </a:r>
            <a:endParaRPr lang="en-US" dirty="0"/>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34</a:t>
            </a:fld>
            <a:endParaRPr lang="en-US"/>
          </a:p>
        </p:txBody>
      </p:sp>
    </p:spTree>
    <p:extLst>
      <p:ext uri="{BB962C8B-B14F-4D97-AF65-F5344CB8AC3E}">
        <p14:creationId xmlns:p14="http://schemas.microsoft.com/office/powerpoint/2010/main" val="2048075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Serverless</a:t>
            </a:r>
            <a:r>
              <a:rPr lang="en-US" dirty="0" smtClean="0"/>
              <a:t>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35</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sp>
        <p:nvSpPr>
          <p:cNvPr id="6" name="Line 8"/>
          <p:cNvSpPr>
            <a:spLocks noChangeShapeType="1"/>
          </p:cNvSpPr>
          <p:nvPr/>
        </p:nvSpPr>
        <p:spPr bwMode="auto">
          <a:xfrm flipH="1">
            <a:off x="4729995" y="4601234"/>
            <a:ext cx="1566866"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7" name="Line 8"/>
          <p:cNvSpPr>
            <a:spLocks noChangeShapeType="1"/>
          </p:cNvSpPr>
          <p:nvPr/>
        </p:nvSpPr>
        <p:spPr bwMode="auto">
          <a:xfrm flipH="1">
            <a:off x="2765529" y="4601234"/>
            <a:ext cx="1453896"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8" name="Line 37"/>
          <p:cNvSpPr>
            <a:spLocks noChangeShapeType="1"/>
          </p:cNvSpPr>
          <p:nvPr/>
        </p:nvSpPr>
        <p:spPr bwMode="auto">
          <a:xfrm flipH="1" flipV="1">
            <a:off x="6283898" y="2036561"/>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9" name="Line 37"/>
          <p:cNvSpPr>
            <a:spLocks noChangeShapeType="1"/>
          </p:cNvSpPr>
          <p:nvPr/>
        </p:nvSpPr>
        <p:spPr bwMode="auto">
          <a:xfrm rot="5400000" flipH="1" flipV="1">
            <a:off x="5318006" y="2818088"/>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1" name="Line 8"/>
          <p:cNvSpPr>
            <a:spLocks noChangeShapeType="1"/>
          </p:cNvSpPr>
          <p:nvPr/>
        </p:nvSpPr>
        <p:spPr bwMode="auto">
          <a:xfrm flipH="1">
            <a:off x="3277812" y="3264561"/>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3" name="Line 8"/>
          <p:cNvSpPr>
            <a:spLocks noChangeShapeType="1"/>
          </p:cNvSpPr>
          <p:nvPr/>
        </p:nvSpPr>
        <p:spPr bwMode="auto">
          <a:xfrm flipH="1">
            <a:off x="1157264" y="3275194"/>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6" name="Line 37"/>
          <p:cNvSpPr>
            <a:spLocks noChangeShapeType="1"/>
          </p:cNvSpPr>
          <p:nvPr/>
        </p:nvSpPr>
        <p:spPr bwMode="auto">
          <a:xfrm rot="5400000" flipH="1" flipV="1">
            <a:off x="7245606" y="2824344"/>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25" name="Line 8"/>
          <p:cNvSpPr>
            <a:spLocks noChangeShapeType="1"/>
          </p:cNvSpPr>
          <p:nvPr/>
        </p:nvSpPr>
        <p:spPr bwMode="auto">
          <a:xfrm rot="5400000" flipH="1">
            <a:off x="2269344" y="4108315"/>
            <a:ext cx="985837"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7" name="Line 8"/>
          <p:cNvSpPr>
            <a:spLocks noChangeShapeType="1"/>
          </p:cNvSpPr>
          <p:nvPr/>
        </p:nvSpPr>
        <p:spPr bwMode="auto">
          <a:xfrm rot="5400000" flipH="1">
            <a:off x="5803943" y="4103553"/>
            <a:ext cx="985837"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28" name="TextBox 27"/>
          <p:cNvSpPr txBox="1"/>
          <p:nvPr/>
        </p:nvSpPr>
        <p:spPr>
          <a:xfrm>
            <a:off x="533400" y="3858429"/>
            <a:ext cx="1554079" cy="307777"/>
          </a:xfrm>
          <a:prstGeom prst="rect">
            <a:avLst/>
          </a:prstGeom>
          <a:noFill/>
        </p:spPr>
        <p:txBody>
          <a:bodyPr wrap="none" rtlCol="0">
            <a:spAutoFit/>
          </a:bodyPr>
          <a:lstStyle/>
          <a:p>
            <a:pPr algn="ctr"/>
            <a:r>
              <a:rPr lang="en-US" sz="1400" b="1" dirty="0" smtClean="0">
                <a:latin typeface="Calibri" pitchFamily="34" charset="0"/>
                <a:cs typeface="Calibri" pitchFamily="34" charset="0"/>
              </a:rPr>
              <a:t>Application Server</a:t>
            </a:r>
          </a:p>
        </p:txBody>
      </p:sp>
      <p:sp>
        <p:nvSpPr>
          <p:cNvPr id="29" name="TextBox 28"/>
          <p:cNvSpPr txBox="1"/>
          <p:nvPr/>
        </p:nvSpPr>
        <p:spPr>
          <a:xfrm>
            <a:off x="4056907" y="2713371"/>
            <a:ext cx="925253" cy="307777"/>
          </a:xfrm>
          <a:prstGeom prst="rect">
            <a:avLst/>
          </a:prstGeom>
          <a:noFill/>
        </p:spPr>
        <p:txBody>
          <a:bodyPr wrap="none" rtlCol="0">
            <a:spAutoFit/>
          </a:bodyPr>
          <a:lstStyle/>
          <a:p>
            <a:r>
              <a:rPr lang="en-US" sz="1400" b="1" dirty="0" smtClean="0">
                <a:latin typeface="Calibri" pitchFamily="34" charset="0"/>
                <a:cs typeface="Calibri" pitchFamily="34" charset="0"/>
              </a:rPr>
              <a:t>NAS Head</a:t>
            </a:r>
            <a:endParaRPr lang="en-US" sz="1400" b="1" dirty="0">
              <a:latin typeface="Calibri" pitchFamily="34" charset="0"/>
              <a:cs typeface="Calibri" pitchFamily="34" charset="0"/>
            </a:endParaRPr>
          </a:p>
        </p:txBody>
      </p:sp>
      <p:sp>
        <p:nvSpPr>
          <p:cNvPr id="30" name="TextBox 29"/>
          <p:cNvSpPr txBox="1"/>
          <p:nvPr/>
        </p:nvSpPr>
        <p:spPr>
          <a:xfrm>
            <a:off x="6754810" y="3427594"/>
            <a:ext cx="725903" cy="523220"/>
          </a:xfrm>
          <a:prstGeom prst="rect">
            <a:avLst/>
          </a:prstGeom>
          <a:noFill/>
        </p:spPr>
        <p:txBody>
          <a:bodyPr wrap="none" rtlCol="0">
            <a:spAutoFit/>
          </a:bodyPr>
          <a:lstStyle/>
          <a:p>
            <a:pPr algn="ctr"/>
            <a:r>
              <a:rPr lang="en-US" sz="1400" b="1" dirty="0" smtClean="0">
                <a:latin typeface="Calibri" pitchFamily="34" charset="0"/>
                <a:cs typeface="Calibri" pitchFamily="34" charset="0"/>
              </a:rPr>
              <a:t>Backup</a:t>
            </a:r>
          </a:p>
          <a:p>
            <a:pPr algn="ctr"/>
            <a:r>
              <a:rPr lang="en-US" sz="1400" b="1" dirty="0" smtClean="0">
                <a:latin typeface="Calibri" pitchFamily="34" charset="0"/>
                <a:cs typeface="Calibri" pitchFamily="34" charset="0"/>
              </a:rPr>
              <a:t> Data</a:t>
            </a:r>
            <a:endParaRPr lang="en-US" sz="1400" b="1" dirty="0">
              <a:latin typeface="Calibri" pitchFamily="34" charset="0"/>
              <a:cs typeface="Calibri" pitchFamily="34" charset="0"/>
            </a:endParaRPr>
          </a:p>
        </p:txBody>
      </p:sp>
      <p:sp>
        <p:nvSpPr>
          <p:cNvPr id="31" name="TextBox 30"/>
          <p:cNvSpPr txBox="1"/>
          <p:nvPr/>
        </p:nvSpPr>
        <p:spPr>
          <a:xfrm>
            <a:off x="3855477" y="5294293"/>
            <a:ext cx="1320554" cy="954107"/>
          </a:xfrm>
          <a:prstGeom prst="rect">
            <a:avLst/>
          </a:prstGeom>
          <a:noFill/>
        </p:spPr>
        <p:txBody>
          <a:bodyPr wrap="none" rtlCol="0">
            <a:spAutoFit/>
          </a:bodyPr>
          <a:lstStyle/>
          <a:p>
            <a:r>
              <a:rPr lang="en-US" sz="1400" b="1" dirty="0" smtClean="0">
                <a:latin typeface="Calibri" pitchFamily="34" charset="0"/>
              </a:rPr>
              <a:t>Backup Server/</a:t>
            </a:r>
          </a:p>
          <a:p>
            <a:r>
              <a:rPr lang="en-US" sz="1400" b="1" dirty="0" smtClean="0">
                <a:latin typeface="Calibri" pitchFamily="34" charset="0"/>
              </a:rPr>
              <a:t>Storage Node/</a:t>
            </a:r>
          </a:p>
          <a:p>
            <a:r>
              <a:rPr lang="en-US" sz="1400" b="1" dirty="0" smtClean="0">
                <a:latin typeface="Calibri" pitchFamily="34" charset="0"/>
              </a:rPr>
              <a:t>Backup Client</a:t>
            </a:r>
          </a:p>
          <a:p>
            <a:endParaRPr lang="en-US" sz="1400" b="1" dirty="0">
              <a:latin typeface="Calibri" pitchFamily="34" charset="0"/>
            </a:endParaRPr>
          </a:p>
        </p:txBody>
      </p:sp>
      <p:sp>
        <p:nvSpPr>
          <p:cNvPr id="32" name="TextBox 31"/>
          <p:cNvSpPr txBox="1"/>
          <p:nvPr/>
        </p:nvSpPr>
        <p:spPr>
          <a:xfrm>
            <a:off x="5691832" y="377101"/>
            <a:ext cx="1190903" cy="307777"/>
          </a:xfrm>
          <a:prstGeom prst="rect">
            <a:avLst/>
          </a:prstGeom>
          <a:noFill/>
        </p:spPr>
        <p:txBody>
          <a:bodyPr wrap="none" rtlCol="0">
            <a:spAutoFit/>
          </a:bodyPr>
          <a:lstStyle/>
          <a:p>
            <a:r>
              <a:rPr lang="en-US" sz="1400" b="1" dirty="0" smtClean="0">
                <a:latin typeface="Calibri" pitchFamily="34" charset="0"/>
                <a:cs typeface="Calibri" pitchFamily="34" charset="0"/>
              </a:rPr>
              <a:t>Storage Array</a:t>
            </a:r>
            <a:endParaRPr lang="en-US" sz="1400" b="1" dirty="0">
              <a:latin typeface="Calibri" pitchFamily="34" charset="0"/>
              <a:cs typeface="Calibri" pitchFamily="34" charset="0"/>
            </a:endParaRPr>
          </a:p>
        </p:txBody>
      </p:sp>
      <p:sp>
        <p:nvSpPr>
          <p:cNvPr id="33" name="Isosceles Triangle 32"/>
          <p:cNvSpPr/>
          <p:nvPr/>
        </p:nvSpPr>
        <p:spPr>
          <a:xfrm rot="5400000">
            <a:off x="7367468" y="3341620"/>
            <a:ext cx="123332" cy="10632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37" name="TextBox 36"/>
          <p:cNvSpPr txBox="1"/>
          <p:nvPr/>
        </p:nvSpPr>
        <p:spPr>
          <a:xfrm>
            <a:off x="7375377" y="3950760"/>
            <a:ext cx="1263616" cy="307777"/>
          </a:xfrm>
          <a:prstGeom prst="rect">
            <a:avLst/>
          </a:prstGeom>
          <a:noFill/>
        </p:spPr>
        <p:txBody>
          <a:bodyPr wrap="none" rtlCol="0">
            <a:spAutoFit/>
          </a:bodyPr>
          <a:lstStyle/>
          <a:p>
            <a:r>
              <a:rPr lang="en-US" sz="1400" b="1" dirty="0" smtClean="0">
                <a:latin typeface="Calibri" pitchFamily="34" charset="0"/>
                <a:cs typeface="Calibri" pitchFamily="34" charset="0"/>
              </a:rPr>
              <a:t>Backup Device</a:t>
            </a:r>
            <a:endParaRPr lang="en-US" sz="1400" b="1" dirty="0">
              <a:latin typeface="Calibri" pitchFamily="34" charset="0"/>
              <a:cs typeface="Calibri" pitchFamily="34" charset="0"/>
            </a:endParaRPr>
          </a:p>
        </p:txBody>
      </p:sp>
      <p:pic>
        <p:nvPicPr>
          <p:cNvPr id="3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041794" y="2639229"/>
            <a:ext cx="543668" cy="1256676"/>
          </a:xfrm>
          <a:prstGeom prst="rect">
            <a:avLst/>
          </a:prstGeom>
          <a:noFill/>
        </p:spPr>
      </p:pic>
      <p:grpSp>
        <p:nvGrpSpPr>
          <p:cNvPr id="40" name="Group 39"/>
          <p:cNvGrpSpPr/>
          <p:nvPr/>
        </p:nvGrpSpPr>
        <p:grpSpPr>
          <a:xfrm>
            <a:off x="4209892" y="4053978"/>
            <a:ext cx="543668" cy="1256676"/>
            <a:chOff x="142132" y="3086724"/>
            <a:chExt cx="543668" cy="1256676"/>
          </a:xfrm>
        </p:grpSpPr>
        <p:pic>
          <p:nvPicPr>
            <p:cNvPr id="41"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4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4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44" name="Picture 6"/>
          <p:cNvPicPr>
            <a:picLocks noChangeAspect="1" noChangeArrowheads="1"/>
          </p:cNvPicPr>
          <p:nvPr/>
        </p:nvPicPr>
        <p:blipFill>
          <a:blip r:embed="rId5" cstate="print"/>
          <a:srcRect/>
          <a:stretch>
            <a:fillRect/>
          </a:stretch>
        </p:blipFill>
        <p:spPr bwMode="auto">
          <a:xfrm>
            <a:off x="7628045" y="2540995"/>
            <a:ext cx="788670" cy="1433945"/>
          </a:xfrm>
          <a:prstGeom prst="rect">
            <a:avLst/>
          </a:prstGeom>
          <a:noFill/>
          <a:ln w="9525">
            <a:noFill/>
            <a:miter lim="800000"/>
            <a:headEnd/>
            <a:tailEnd/>
          </a:ln>
          <a:effectLst/>
        </p:spPr>
      </p:pic>
      <p:pic>
        <p:nvPicPr>
          <p:cNvPr id="45" name="Picture 5"/>
          <p:cNvPicPr>
            <a:picLocks noChangeAspect="1" noChangeArrowheads="1"/>
          </p:cNvPicPr>
          <p:nvPr/>
        </p:nvPicPr>
        <p:blipFill>
          <a:blip r:embed="rId6" cstate="print"/>
          <a:srcRect/>
          <a:stretch>
            <a:fillRect/>
          </a:stretch>
        </p:blipFill>
        <p:spPr bwMode="auto">
          <a:xfrm>
            <a:off x="3970445" y="2998195"/>
            <a:ext cx="1066800" cy="466726"/>
          </a:xfrm>
          <a:prstGeom prst="rect">
            <a:avLst/>
          </a:prstGeom>
          <a:noFill/>
          <a:ln w="9525">
            <a:noFill/>
            <a:miter lim="800000"/>
            <a:headEnd/>
            <a:tailEnd/>
          </a:ln>
          <a:effectLst/>
        </p:spPr>
      </p:pic>
      <p:pic>
        <p:nvPicPr>
          <p:cNvPr id="47" name="Picture 15"/>
          <p:cNvPicPr>
            <a:picLocks noChangeAspect="1" noChangeArrowheads="1"/>
          </p:cNvPicPr>
          <p:nvPr/>
        </p:nvPicPr>
        <p:blipFill>
          <a:blip r:embed="rId7" cstate="print"/>
          <a:srcRect/>
          <a:stretch>
            <a:fillRect/>
          </a:stretch>
        </p:blipFill>
        <p:spPr bwMode="auto">
          <a:xfrm>
            <a:off x="5756096" y="2925983"/>
            <a:ext cx="1066800" cy="691910"/>
          </a:xfrm>
          <a:prstGeom prst="rect">
            <a:avLst/>
          </a:prstGeom>
          <a:noFill/>
          <a:ln w="9525">
            <a:noFill/>
            <a:miter lim="800000"/>
            <a:headEnd/>
            <a:tailEnd/>
          </a:ln>
          <a:effectLst/>
        </p:spPr>
      </p:pic>
      <p:sp>
        <p:nvSpPr>
          <p:cNvPr id="48" name="Rectangle 1612"/>
          <p:cNvSpPr>
            <a:spLocks noChangeArrowheads="1"/>
          </p:cNvSpPr>
          <p:nvPr/>
        </p:nvSpPr>
        <p:spPr bwMode="auto">
          <a:xfrm>
            <a:off x="6020363" y="3133558"/>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pic>
        <p:nvPicPr>
          <p:cNvPr id="50" name="Picture 16"/>
          <p:cNvPicPr>
            <a:picLocks noChangeAspect="1" noChangeArrowheads="1"/>
          </p:cNvPicPr>
          <p:nvPr/>
        </p:nvPicPr>
        <p:blipFill>
          <a:blip r:embed="rId8" cstate="print"/>
          <a:srcRect/>
          <a:stretch>
            <a:fillRect/>
          </a:stretch>
        </p:blipFill>
        <p:spPr bwMode="auto">
          <a:xfrm>
            <a:off x="2229781" y="2926902"/>
            <a:ext cx="1066800" cy="691910"/>
          </a:xfrm>
          <a:prstGeom prst="rect">
            <a:avLst/>
          </a:prstGeom>
          <a:noFill/>
          <a:ln w="9525">
            <a:noFill/>
            <a:miter lim="800000"/>
            <a:headEnd/>
            <a:tailEnd/>
          </a:ln>
          <a:effectLst/>
        </p:spPr>
      </p:pic>
      <p:sp>
        <p:nvSpPr>
          <p:cNvPr id="51" name="Rectangle 1610"/>
          <p:cNvSpPr>
            <a:spLocks noChangeArrowheads="1"/>
          </p:cNvSpPr>
          <p:nvPr/>
        </p:nvSpPr>
        <p:spPr bwMode="auto">
          <a:xfrm>
            <a:off x="2561185" y="3130425"/>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cxnSp>
        <p:nvCxnSpPr>
          <p:cNvPr id="21" name="Straight Connector 20"/>
          <p:cNvCxnSpPr/>
          <p:nvPr/>
        </p:nvCxnSpPr>
        <p:spPr>
          <a:xfrm>
            <a:off x="3016358" y="3100216"/>
            <a:ext cx="2988625"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6004983" y="2033960"/>
            <a:ext cx="0" cy="10668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5826233" y="3389494"/>
            <a:ext cx="0" cy="9525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6" name="Straight Connector 25"/>
          <p:cNvCxnSpPr>
            <a:endCxn id="33" idx="3"/>
          </p:cNvCxnSpPr>
          <p:nvPr/>
        </p:nvCxnSpPr>
        <p:spPr>
          <a:xfrm>
            <a:off x="5819409" y="3389494"/>
            <a:ext cx="1556565" cy="5286"/>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3016358" y="4341994"/>
            <a:ext cx="2809875"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016358" y="3122794"/>
            <a:ext cx="0" cy="1219200"/>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52" name="Picture 11" descr="C:\Documents and Settings\sridhs\Desktop\ISM Book L3\colored Icons\Storage Array.png"/>
          <p:cNvPicPr>
            <a:picLocks noChangeAspect="1" noChangeArrowheads="1"/>
          </p:cNvPicPr>
          <p:nvPr/>
        </p:nvPicPr>
        <p:blipFill>
          <a:blip r:embed="rId9" cstate="print"/>
          <a:srcRect/>
          <a:stretch>
            <a:fillRect/>
          </a:stretch>
        </p:blipFill>
        <p:spPr bwMode="auto">
          <a:xfrm>
            <a:off x="5811181" y="668759"/>
            <a:ext cx="961803" cy="163353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Data Management Protocol (NDMP)</a:t>
            </a:r>
          </a:p>
        </p:txBody>
      </p:sp>
      <p:sp>
        <p:nvSpPr>
          <p:cNvPr id="6" name="Content Placeholder 5"/>
          <p:cNvSpPr>
            <a:spLocks noGrp="1"/>
          </p:cNvSpPr>
          <p:nvPr>
            <p:ph idx="1"/>
          </p:nvPr>
        </p:nvSpPr>
        <p:spPr/>
        <p:txBody>
          <a:bodyPr/>
          <a:lstStyle/>
          <a:p>
            <a:r>
              <a:rPr lang="en-US" dirty="0" smtClean="0"/>
              <a:t>Network Data Management Protocol (NDMP)</a:t>
            </a:r>
          </a:p>
          <a:p>
            <a:pPr lvl="1"/>
            <a:r>
              <a:rPr lang="en-US" dirty="0" smtClean="0"/>
              <a:t>An </a:t>
            </a:r>
            <a:r>
              <a:rPr lang="en-US" dirty="0"/>
              <a:t>industry-standard TCP/IP-based protocol specifically designed for a backup in </a:t>
            </a:r>
            <a:r>
              <a:rPr lang="en-US" dirty="0" smtClean="0"/>
              <a:t>a NAS environment</a:t>
            </a:r>
          </a:p>
          <a:p>
            <a:pPr lvl="1"/>
            <a:r>
              <a:rPr lang="en-US" dirty="0" smtClean="0"/>
              <a:t>Communicates </a:t>
            </a:r>
            <a:r>
              <a:rPr lang="en-US" dirty="0"/>
              <a:t>with several elements in the backup environment (</a:t>
            </a:r>
            <a:r>
              <a:rPr lang="en-US" dirty="0" smtClean="0"/>
              <a:t>NAS head</a:t>
            </a:r>
            <a:r>
              <a:rPr lang="en-US" dirty="0"/>
              <a:t>, backup devices, backup server, and so on) for data transfer and enables vendors to </a:t>
            </a:r>
            <a:r>
              <a:rPr lang="en-US" dirty="0" smtClean="0"/>
              <a:t>use a </a:t>
            </a:r>
            <a:r>
              <a:rPr lang="en-US" dirty="0"/>
              <a:t>common protocol for the backup </a:t>
            </a:r>
            <a:r>
              <a:rPr lang="en-US" dirty="0" smtClean="0"/>
              <a:t>architecture</a:t>
            </a:r>
          </a:p>
          <a:p>
            <a:pPr lvl="1"/>
            <a:r>
              <a:rPr lang="en-US" dirty="0"/>
              <a:t>Data can be backed up using </a:t>
            </a:r>
            <a:r>
              <a:rPr lang="en-US" dirty="0" smtClean="0"/>
              <a:t>NDMP regardless </a:t>
            </a:r>
            <a:r>
              <a:rPr lang="en-US" dirty="0"/>
              <a:t>of the operating system or </a:t>
            </a:r>
            <a:r>
              <a:rPr lang="en-US" dirty="0" smtClean="0"/>
              <a:t>platform</a:t>
            </a:r>
          </a:p>
          <a:p>
            <a:pPr lvl="1"/>
            <a:r>
              <a:rPr lang="en-US" dirty="0" smtClean="0"/>
              <a:t>No </a:t>
            </a:r>
            <a:r>
              <a:rPr lang="en-US" dirty="0"/>
              <a:t>longer </a:t>
            </a:r>
            <a:r>
              <a:rPr lang="en-US" dirty="0" smtClean="0"/>
              <a:t>necessary to </a:t>
            </a:r>
            <a:r>
              <a:rPr lang="en-US" dirty="0"/>
              <a:t>transport data through the application server, which reduces the load on the </a:t>
            </a:r>
            <a:r>
              <a:rPr lang="en-US" dirty="0" smtClean="0"/>
              <a:t>application server </a:t>
            </a:r>
            <a:r>
              <a:rPr lang="en-US" dirty="0"/>
              <a:t>and improves the backup speed</a:t>
            </a: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36</a:t>
            </a:fld>
            <a:endParaRPr lang="en-US"/>
          </a:p>
        </p:txBody>
      </p:sp>
    </p:spTree>
    <p:extLst>
      <p:ext uri="{BB962C8B-B14F-4D97-AF65-F5344CB8AC3E}">
        <p14:creationId xmlns:p14="http://schemas.microsoft.com/office/powerpoint/2010/main" val="2265958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Data Management Protocol (NDMP)</a:t>
            </a:r>
          </a:p>
        </p:txBody>
      </p:sp>
      <p:sp>
        <p:nvSpPr>
          <p:cNvPr id="6" name="Content Placeholder 5"/>
          <p:cNvSpPr>
            <a:spLocks noGrp="1"/>
          </p:cNvSpPr>
          <p:nvPr>
            <p:ph idx="1"/>
          </p:nvPr>
        </p:nvSpPr>
        <p:spPr/>
        <p:txBody>
          <a:bodyPr/>
          <a:lstStyle/>
          <a:p>
            <a:r>
              <a:rPr lang="en-US" dirty="0" smtClean="0"/>
              <a:t>Network Data Management Protocol (NDMP)</a:t>
            </a:r>
          </a:p>
          <a:p>
            <a:pPr lvl="1"/>
            <a:r>
              <a:rPr lang="en-US" dirty="0" smtClean="0"/>
              <a:t>Optimizes </a:t>
            </a:r>
            <a:r>
              <a:rPr lang="en-US" dirty="0"/>
              <a:t>backup and restore by leveraging the high-speed connection between the backup devices and the NAS </a:t>
            </a:r>
            <a:r>
              <a:rPr lang="en-US" dirty="0" smtClean="0"/>
              <a:t>head</a:t>
            </a:r>
          </a:p>
          <a:p>
            <a:pPr lvl="1"/>
            <a:r>
              <a:rPr lang="en-US" dirty="0" smtClean="0"/>
              <a:t>Backup data </a:t>
            </a:r>
            <a:r>
              <a:rPr lang="en-US" dirty="0"/>
              <a:t>is sent directly from the NAS head to the backup device, whereas metadata is sent </a:t>
            </a:r>
            <a:r>
              <a:rPr lang="en-US" dirty="0" smtClean="0"/>
              <a:t>to the </a:t>
            </a:r>
            <a:r>
              <a:rPr lang="en-US" dirty="0"/>
              <a:t>backup </a:t>
            </a:r>
            <a:r>
              <a:rPr lang="en-US" dirty="0" smtClean="0"/>
              <a:t>server</a:t>
            </a:r>
            <a:endParaRPr lang="en-US" dirty="0"/>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37</a:t>
            </a:fld>
            <a:endParaRPr lang="en-US"/>
          </a:p>
        </p:txBody>
      </p:sp>
    </p:spTree>
    <p:extLst>
      <p:ext uri="{BB962C8B-B14F-4D97-AF65-F5344CB8AC3E}">
        <p14:creationId xmlns:p14="http://schemas.microsoft.com/office/powerpoint/2010/main" val="2601377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NDMP 2-way Backup</a:t>
            </a:r>
          </a:p>
        </p:txBody>
      </p:sp>
      <p:sp>
        <p:nvSpPr>
          <p:cNvPr id="6" name="Content Placeholder 5"/>
          <p:cNvSpPr>
            <a:spLocks noGrp="1"/>
          </p:cNvSpPr>
          <p:nvPr>
            <p:ph idx="1"/>
          </p:nvPr>
        </p:nvSpPr>
        <p:spPr/>
        <p:txBody>
          <a:bodyPr/>
          <a:lstStyle/>
          <a:p>
            <a:r>
              <a:rPr lang="en-US" dirty="0" smtClean="0"/>
              <a:t>Network </a:t>
            </a:r>
            <a:r>
              <a:rPr lang="en-US" dirty="0"/>
              <a:t>traffic is minimized by isolating data movement from the NAS head to </a:t>
            </a:r>
            <a:r>
              <a:rPr lang="en-US" dirty="0" smtClean="0"/>
              <a:t>the locally </a:t>
            </a:r>
            <a:r>
              <a:rPr lang="en-US" dirty="0"/>
              <a:t>attached backup </a:t>
            </a:r>
            <a:r>
              <a:rPr lang="en-US" dirty="0" smtClean="0"/>
              <a:t>device</a:t>
            </a:r>
          </a:p>
          <a:p>
            <a:r>
              <a:rPr lang="en-US" dirty="0"/>
              <a:t>Only metadata is transported on the </a:t>
            </a:r>
            <a:r>
              <a:rPr lang="en-US" dirty="0" smtClean="0"/>
              <a:t>network</a:t>
            </a:r>
          </a:p>
          <a:p>
            <a:r>
              <a:rPr lang="en-US" dirty="0" smtClean="0"/>
              <a:t>Backup device </a:t>
            </a:r>
            <a:r>
              <a:rPr lang="en-US" dirty="0"/>
              <a:t>is dedicated to the NAS device, and hence, this method does not support </a:t>
            </a:r>
            <a:r>
              <a:rPr lang="en-US" dirty="0" smtClean="0"/>
              <a:t>centralized management </a:t>
            </a:r>
            <a:r>
              <a:rPr lang="en-US" dirty="0"/>
              <a:t>of all backup devices</a:t>
            </a: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38</a:t>
            </a:fld>
            <a:endParaRPr lang="en-US"/>
          </a:p>
        </p:txBody>
      </p:sp>
    </p:spTree>
    <p:extLst>
      <p:ext uri="{BB962C8B-B14F-4D97-AF65-F5344CB8AC3E}">
        <p14:creationId xmlns:p14="http://schemas.microsoft.com/office/powerpoint/2010/main" val="360503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16"/>
          <p:cNvPicPr>
            <a:picLocks noChangeAspect="1" noChangeArrowheads="1"/>
          </p:cNvPicPr>
          <p:nvPr/>
        </p:nvPicPr>
        <p:blipFill>
          <a:blip r:embed="rId3" cstate="print"/>
          <a:srcRect/>
          <a:stretch>
            <a:fillRect/>
          </a:stretch>
        </p:blipFill>
        <p:spPr bwMode="auto">
          <a:xfrm>
            <a:off x="3080132" y="3331089"/>
            <a:ext cx="1066800" cy="691910"/>
          </a:xfrm>
          <a:prstGeom prst="rect">
            <a:avLst/>
          </a:prstGeom>
          <a:noFill/>
          <a:ln w="9525">
            <a:noFill/>
            <a:miter lim="800000"/>
            <a:headEnd/>
            <a:tailEnd/>
          </a:ln>
          <a:effectLst/>
        </p:spPr>
      </p:pic>
      <p:sp>
        <p:nvSpPr>
          <p:cNvPr id="57" name="Rectangle 1610"/>
          <p:cNvSpPr>
            <a:spLocks noChangeArrowheads="1"/>
          </p:cNvSpPr>
          <p:nvPr/>
        </p:nvSpPr>
        <p:spPr bwMode="auto">
          <a:xfrm>
            <a:off x="3411536" y="3534612"/>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cxnSp>
        <p:nvCxnSpPr>
          <p:cNvPr id="37" name="Straight Connector 36"/>
          <p:cNvCxnSpPr/>
          <p:nvPr/>
        </p:nvCxnSpPr>
        <p:spPr>
          <a:xfrm>
            <a:off x="3981172" y="3733547"/>
            <a:ext cx="990600" cy="0"/>
          </a:xfrm>
          <a:prstGeom prst="line">
            <a:avLst/>
          </a:prstGeom>
          <a:noFill/>
          <a:ln w="38100" cap="rnd">
            <a:solidFill>
              <a:srgbClr val="000000"/>
            </a:solidFill>
            <a:prstDash val="sysDot"/>
            <a:round/>
            <a:headEnd type="none" w="lg" len="lg"/>
            <a:tailEnd type="none" w="lg" len="lg"/>
          </a:ln>
          <a:effectLst/>
        </p:spPr>
      </p:cxnSp>
      <p:sp>
        <p:nvSpPr>
          <p:cNvPr id="18" name="Line 37"/>
          <p:cNvSpPr>
            <a:spLocks noChangeShapeType="1"/>
          </p:cNvSpPr>
          <p:nvPr/>
        </p:nvSpPr>
        <p:spPr bwMode="auto">
          <a:xfrm rot="5400000">
            <a:off x="4902395" y="3052596"/>
            <a:ext cx="914402"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1" name="Line 37"/>
          <p:cNvSpPr>
            <a:spLocks noChangeShapeType="1"/>
          </p:cNvSpPr>
          <p:nvPr/>
        </p:nvSpPr>
        <p:spPr bwMode="auto">
          <a:xfrm rot="5400000" flipH="1" flipV="1">
            <a:off x="6182175" y="3222275"/>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3" name="Line 8"/>
          <p:cNvSpPr>
            <a:spLocks noChangeShapeType="1"/>
          </p:cNvSpPr>
          <p:nvPr/>
        </p:nvSpPr>
        <p:spPr bwMode="auto">
          <a:xfrm flipH="1">
            <a:off x="4119947" y="3646714"/>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NDMP 2-way Backup</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cxnSp>
        <p:nvCxnSpPr>
          <p:cNvPr id="7" name="Straight Connector 6"/>
          <p:cNvCxnSpPr/>
          <p:nvPr/>
        </p:nvCxnSpPr>
        <p:spPr>
          <a:xfrm>
            <a:off x="3962122" y="4914647"/>
            <a:ext cx="1082174" cy="0"/>
          </a:xfrm>
          <a:prstGeom prst="line">
            <a:avLst/>
          </a:prstGeom>
          <a:noFill/>
          <a:ln w="38100" cap="rnd">
            <a:solidFill>
              <a:srgbClr val="000000"/>
            </a:solidFill>
            <a:prstDash val="sysDot"/>
            <a:round/>
            <a:headEnd type="none" w="lg" len="lg"/>
            <a:tailEnd type="stealth" w="lg" len="lg"/>
          </a:ln>
          <a:effectLst/>
        </p:spPr>
      </p:cxnSp>
      <p:sp>
        <p:nvSpPr>
          <p:cNvPr id="9" name="Line 8"/>
          <p:cNvSpPr>
            <a:spLocks noChangeShapeType="1"/>
          </p:cNvSpPr>
          <p:nvPr/>
        </p:nvSpPr>
        <p:spPr bwMode="auto">
          <a:xfrm flipH="1">
            <a:off x="3612964" y="5224496"/>
            <a:ext cx="1433515"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0" name="Line 37"/>
          <p:cNvSpPr>
            <a:spLocks noChangeShapeType="1"/>
          </p:cNvSpPr>
          <p:nvPr/>
        </p:nvSpPr>
        <p:spPr bwMode="auto">
          <a:xfrm flipH="1" flipV="1">
            <a:off x="7148067" y="2429731"/>
            <a:ext cx="0" cy="901701"/>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15" name="Line 8"/>
          <p:cNvSpPr>
            <a:spLocks noChangeShapeType="1"/>
          </p:cNvSpPr>
          <p:nvPr/>
        </p:nvSpPr>
        <p:spPr bwMode="auto">
          <a:xfrm flipH="1">
            <a:off x="2021433" y="3657347"/>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6" name="Line 8"/>
          <p:cNvSpPr>
            <a:spLocks noChangeShapeType="1"/>
          </p:cNvSpPr>
          <p:nvPr/>
        </p:nvSpPr>
        <p:spPr bwMode="auto">
          <a:xfrm rot="5400000" flipH="1">
            <a:off x="3009026" y="4623525"/>
            <a:ext cx="1207883"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9" name="TextBox 28"/>
          <p:cNvSpPr txBox="1"/>
          <p:nvPr/>
        </p:nvSpPr>
        <p:spPr>
          <a:xfrm>
            <a:off x="948713" y="4232405"/>
            <a:ext cx="1631024" cy="523220"/>
          </a:xfrm>
          <a:prstGeom prst="rect">
            <a:avLst/>
          </a:prstGeom>
          <a:noFill/>
        </p:spPr>
        <p:txBody>
          <a:bodyPr wrap="none" rtlCol="0">
            <a:spAutoFit/>
          </a:bodyPr>
          <a:lstStyle/>
          <a:p>
            <a:pPr algn="ctr"/>
            <a:r>
              <a:rPr lang="en-US" sz="1400" b="1" dirty="0" smtClean="0">
                <a:latin typeface="Calibri" pitchFamily="34" charset="0"/>
                <a:cs typeface="Calibri" pitchFamily="34" charset="0"/>
              </a:rPr>
              <a:t>Application Server/</a:t>
            </a:r>
          </a:p>
          <a:p>
            <a:pPr algn="ctr"/>
            <a:r>
              <a:rPr lang="en-US" sz="1400" b="1" dirty="0" smtClean="0">
                <a:latin typeface="Calibri" pitchFamily="34" charset="0"/>
                <a:cs typeface="Calibri" pitchFamily="34" charset="0"/>
              </a:rPr>
              <a:t>Backup Client </a:t>
            </a:r>
            <a:endParaRPr lang="en-US" sz="1400" b="1" dirty="0">
              <a:latin typeface="Calibri" pitchFamily="34" charset="0"/>
              <a:cs typeface="Calibri" pitchFamily="34" charset="0"/>
            </a:endParaRPr>
          </a:p>
        </p:txBody>
      </p:sp>
      <p:sp>
        <p:nvSpPr>
          <p:cNvPr id="30" name="TextBox 29"/>
          <p:cNvSpPr txBox="1"/>
          <p:nvPr/>
        </p:nvSpPr>
        <p:spPr>
          <a:xfrm>
            <a:off x="4966633" y="3847918"/>
            <a:ext cx="925253" cy="307777"/>
          </a:xfrm>
          <a:prstGeom prst="rect">
            <a:avLst/>
          </a:prstGeom>
          <a:noFill/>
        </p:spPr>
        <p:txBody>
          <a:bodyPr wrap="none" rtlCol="0">
            <a:spAutoFit/>
          </a:bodyPr>
          <a:lstStyle/>
          <a:p>
            <a:r>
              <a:rPr lang="en-US" sz="1400" b="1" dirty="0" smtClean="0">
                <a:latin typeface="Calibri" pitchFamily="34" charset="0"/>
                <a:cs typeface="Calibri" pitchFamily="34" charset="0"/>
              </a:rPr>
              <a:t>NAS Head</a:t>
            </a:r>
            <a:endParaRPr lang="en-US" sz="1400" b="1" dirty="0">
              <a:latin typeface="Calibri" pitchFamily="34" charset="0"/>
              <a:cs typeface="Calibri" pitchFamily="34" charset="0"/>
            </a:endParaRPr>
          </a:p>
        </p:txBody>
      </p:sp>
      <p:sp>
        <p:nvSpPr>
          <p:cNvPr id="31" name="TextBox 30"/>
          <p:cNvSpPr txBox="1"/>
          <p:nvPr/>
        </p:nvSpPr>
        <p:spPr>
          <a:xfrm>
            <a:off x="5503251" y="2846948"/>
            <a:ext cx="649280" cy="461665"/>
          </a:xfrm>
          <a:prstGeom prst="rect">
            <a:avLst/>
          </a:prstGeom>
          <a:noFill/>
        </p:spPr>
        <p:txBody>
          <a:bodyPr wrap="none" rtlCol="0">
            <a:spAutoFit/>
          </a:bodyPr>
          <a:lstStyle/>
          <a:p>
            <a:pPr algn="ctr"/>
            <a:r>
              <a:rPr lang="en-US" sz="1200" b="1" dirty="0" smtClean="0">
                <a:latin typeface="Calibri" pitchFamily="34" charset="0"/>
                <a:cs typeface="Calibri" pitchFamily="34" charset="0"/>
              </a:rPr>
              <a:t>Backup</a:t>
            </a:r>
          </a:p>
          <a:p>
            <a:pPr algn="ctr"/>
            <a:r>
              <a:rPr lang="en-US" sz="1200" b="1" dirty="0" smtClean="0">
                <a:latin typeface="Calibri" pitchFamily="34" charset="0"/>
                <a:cs typeface="Calibri" pitchFamily="34" charset="0"/>
              </a:rPr>
              <a:t> Data</a:t>
            </a:r>
            <a:endParaRPr lang="en-US" sz="1200" b="1" dirty="0">
              <a:latin typeface="Calibri" pitchFamily="34" charset="0"/>
              <a:cs typeface="Calibri" pitchFamily="34" charset="0"/>
            </a:endParaRPr>
          </a:p>
        </p:txBody>
      </p:sp>
      <p:sp>
        <p:nvSpPr>
          <p:cNvPr id="32" name="TextBox 31"/>
          <p:cNvSpPr txBox="1"/>
          <p:nvPr/>
        </p:nvSpPr>
        <p:spPr>
          <a:xfrm>
            <a:off x="4708629" y="5819667"/>
            <a:ext cx="1243610" cy="523220"/>
          </a:xfrm>
          <a:prstGeom prst="rect">
            <a:avLst/>
          </a:prstGeom>
          <a:noFill/>
        </p:spPr>
        <p:txBody>
          <a:bodyPr wrap="none" rtlCol="0">
            <a:spAutoFit/>
          </a:bodyPr>
          <a:lstStyle/>
          <a:p>
            <a:r>
              <a:rPr lang="en-US" sz="1400" b="1" dirty="0" smtClean="0">
                <a:latin typeface="Calibri" pitchFamily="34" charset="0"/>
                <a:cs typeface="Calibri" pitchFamily="34" charset="0"/>
              </a:rPr>
              <a:t>Backup Server</a:t>
            </a:r>
          </a:p>
          <a:p>
            <a:endParaRPr lang="en-US" sz="1400" b="1" dirty="0">
              <a:latin typeface="Calibri" pitchFamily="34" charset="0"/>
              <a:cs typeface="Calibri" pitchFamily="34" charset="0"/>
            </a:endParaRPr>
          </a:p>
        </p:txBody>
      </p:sp>
      <p:sp>
        <p:nvSpPr>
          <p:cNvPr id="33" name="TextBox 32"/>
          <p:cNvSpPr txBox="1"/>
          <p:nvPr/>
        </p:nvSpPr>
        <p:spPr>
          <a:xfrm>
            <a:off x="6532085" y="702331"/>
            <a:ext cx="1190903" cy="307777"/>
          </a:xfrm>
          <a:prstGeom prst="rect">
            <a:avLst/>
          </a:prstGeom>
          <a:noFill/>
        </p:spPr>
        <p:txBody>
          <a:bodyPr wrap="none" rtlCol="0">
            <a:spAutoFit/>
          </a:bodyPr>
          <a:lstStyle/>
          <a:p>
            <a:r>
              <a:rPr lang="en-US" sz="1400" b="1" dirty="0" smtClean="0">
                <a:latin typeface="Calibri" pitchFamily="34" charset="0"/>
              </a:rPr>
              <a:t>Storage Array</a:t>
            </a:r>
            <a:endParaRPr lang="en-US" sz="1400" b="1" dirty="0">
              <a:latin typeface="Calibri" pitchFamily="34" charset="0"/>
            </a:endParaRPr>
          </a:p>
        </p:txBody>
      </p:sp>
      <p:sp>
        <p:nvSpPr>
          <p:cNvPr id="38" name="TextBox 37"/>
          <p:cNvSpPr txBox="1"/>
          <p:nvPr/>
        </p:nvSpPr>
        <p:spPr>
          <a:xfrm>
            <a:off x="4743871" y="916937"/>
            <a:ext cx="1273650" cy="307777"/>
          </a:xfrm>
          <a:prstGeom prst="rect">
            <a:avLst/>
          </a:prstGeom>
          <a:noFill/>
        </p:spPr>
        <p:txBody>
          <a:bodyPr wrap="square" rtlCol="0">
            <a:spAutoFit/>
          </a:bodyPr>
          <a:lstStyle/>
          <a:p>
            <a:pPr algn="ctr"/>
            <a:r>
              <a:rPr lang="en-US" sz="1400" b="1" dirty="0" smtClean="0">
                <a:latin typeface="Calibri" pitchFamily="34" charset="0"/>
                <a:cs typeface="Calibri" pitchFamily="34" charset="0"/>
              </a:rPr>
              <a:t>Backup Device</a:t>
            </a:r>
            <a:endParaRPr lang="en-US" sz="1400" b="1" dirty="0">
              <a:latin typeface="Calibri" pitchFamily="34" charset="0"/>
              <a:cs typeface="Calibri" pitchFamily="34" charset="0"/>
            </a:endParaRPr>
          </a:p>
        </p:txBody>
      </p:sp>
      <p:cxnSp>
        <p:nvCxnSpPr>
          <p:cNvPr id="27" name="Straight Connector 26"/>
          <p:cNvCxnSpPr/>
          <p:nvPr/>
        </p:nvCxnSpPr>
        <p:spPr>
          <a:xfrm rot="5400000" flipH="1" flipV="1">
            <a:off x="5123377" y="3100847"/>
            <a:ext cx="777240" cy="0"/>
          </a:xfrm>
          <a:prstGeom prst="line">
            <a:avLst/>
          </a:prstGeom>
          <a:ln>
            <a:prstDash val="sysDash"/>
            <a:headEnd type="none"/>
            <a:tailEnd type="triangle" w="lg" len="med"/>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962400" y="4248711"/>
            <a:ext cx="806054" cy="276999"/>
          </a:xfrm>
          <a:prstGeom prst="rect">
            <a:avLst/>
          </a:prstGeom>
          <a:noFill/>
        </p:spPr>
        <p:txBody>
          <a:bodyPr wrap="none" rtlCol="0">
            <a:spAutoFit/>
          </a:bodyPr>
          <a:lstStyle/>
          <a:p>
            <a:r>
              <a:rPr lang="en-US" sz="1200" b="1" dirty="0" smtClean="0">
                <a:latin typeface="Calibri" pitchFamily="34" charset="0"/>
                <a:cs typeface="Calibri" pitchFamily="34" charset="0"/>
              </a:rPr>
              <a:t>Metadata</a:t>
            </a:r>
            <a:endParaRPr lang="en-US" sz="1200" b="1" dirty="0">
              <a:latin typeface="Calibri" pitchFamily="34" charset="0"/>
              <a:cs typeface="Calibri" pitchFamily="34" charset="0"/>
            </a:endParaRPr>
          </a:p>
        </p:txBody>
      </p:sp>
      <p:pic>
        <p:nvPicPr>
          <p:cNvPr id="45"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1480851" y="3022301"/>
            <a:ext cx="543668" cy="1256676"/>
          </a:xfrm>
          <a:prstGeom prst="rect">
            <a:avLst/>
          </a:prstGeom>
          <a:noFill/>
        </p:spPr>
      </p:pic>
      <p:grpSp>
        <p:nvGrpSpPr>
          <p:cNvPr id="46" name="Group 45"/>
          <p:cNvGrpSpPr/>
          <p:nvPr/>
        </p:nvGrpSpPr>
        <p:grpSpPr>
          <a:xfrm>
            <a:off x="5040217" y="4594204"/>
            <a:ext cx="543668" cy="1256676"/>
            <a:chOff x="142132" y="3086724"/>
            <a:chExt cx="543668" cy="1256676"/>
          </a:xfrm>
        </p:grpSpPr>
        <p:pic>
          <p:nvPicPr>
            <p:cNvPr id="47"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142132" y="3086724"/>
              <a:ext cx="543668" cy="1256676"/>
            </a:xfrm>
            <a:prstGeom prst="rect">
              <a:avLst/>
            </a:prstGeom>
            <a:noFill/>
          </p:spPr>
        </p:pic>
        <p:pic>
          <p:nvPicPr>
            <p:cNvPr id="48"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228600" y="3785061"/>
              <a:ext cx="152400" cy="152400"/>
            </a:xfrm>
            <a:prstGeom prst="rect">
              <a:avLst/>
            </a:prstGeom>
            <a:noFill/>
          </p:spPr>
        </p:pic>
        <p:pic>
          <p:nvPicPr>
            <p:cNvPr id="49" name="Picture 10" descr="C:\Documents and Settings\sridhs\Desktop\ISM Book L3\colored Icons\Standard disk.png"/>
            <p:cNvPicPr>
              <a:picLocks noChangeAspect="1" noChangeArrowheads="1"/>
            </p:cNvPicPr>
            <p:nvPr/>
          </p:nvPicPr>
          <p:blipFill>
            <a:blip r:embed="rId5" cstate="print"/>
            <a:srcRect/>
            <a:stretch>
              <a:fillRect/>
            </a:stretch>
          </p:blipFill>
          <p:spPr bwMode="auto">
            <a:xfrm flipH="1">
              <a:off x="405939" y="3785061"/>
              <a:ext cx="152400" cy="152400"/>
            </a:xfrm>
            <a:prstGeom prst="rect">
              <a:avLst/>
            </a:prstGeom>
            <a:noFill/>
          </p:spPr>
        </p:pic>
      </p:grpSp>
      <p:pic>
        <p:nvPicPr>
          <p:cNvPr id="50" name="Picture 6"/>
          <p:cNvPicPr>
            <a:picLocks noChangeAspect="1" noChangeArrowheads="1"/>
          </p:cNvPicPr>
          <p:nvPr/>
        </p:nvPicPr>
        <p:blipFill>
          <a:blip r:embed="rId6" cstate="print"/>
          <a:srcRect/>
          <a:stretch>
            <a:fillRect/>
          </a:stretch>
        </p:blipFill>
        <p:spPr bwMode="auto">
          <a:xfrm>
            <a:off x="4953000" y="1184403"/>
            <a:ext cx="788670" cy="1433945"/>
          </a:xfrm>
          <a:prstGeom prst="rect">
            <a:avLst/>
          </a:prstGeom>
          <a:noFill/>
          <a:ln w="9525">
            <a:noFill/>
            <a:miter lim="800000"/>
            <a:headEnd/>
            <a:tailEnd/>
          </a:ln>
          <a:effectLst/>
        </p:spPr>
      </p:pic>
      <p:pic>
        <p:nvPicPr>
          <p:cNvPr id="51" name="Picture 5"/>
          <p:cNvPicPr>
            <a:picLocks noChangeAspect="1" noChangeArrowheads="1"/>
          </p:cNvPicPr>
          <p:nvPr/>
        </p:nvPicPr>
        <p:blipFill>
          <a:blip r:embed="rId7" cstate="print"/>
          <a:srcRect/>
          <a:stretch>
            <a:fillRect/>
          </a:stretch>
        </p:blipFill>
        <p:spPr bwMode="auto">
          <a:xfrm>
            <a:off x="4843749" y="3413399"/>
            <a:ext cx="1066800" cy="466726"/>
          </a:xfrm>
          <a:prstGeom prst="rect">
            <a:avLst/>
          </a:prstGeom>
          <a:noFill/>
          <a:ln w="9525">
            <a:noFill/>
            <a:miter lim="800000"/>
            <a:headEnd/>
            <a:tailEnd/>
          </a:ln>
          <a:effectLst/>
        </p:spPr>
      </p:pic>
      <p:pic>
        <p:nvPicPr>
          <p:cNvPr id="53" name="Picture 15"/>
          <p:cNvPicPr>
            <a:picLocks noChangeAspect="1" noChangeArrowheads="1"/>
          </p:cNvPicPr>
          <p:nvPr/>
        </p:nvPicPr>
        <p:blipFill>
          <a:blip r:embed="rId8" cstate="print"/>
          <a:srcRect/>
          <a:stretch>
            <a:fillRect/>
          </a:stretch>
        </p:blipFill>
        <p:spPr bwMode="auto">
          <a:xfrm>
            <a:off x="6619302" y="3316084"/>
            <a:ext cx="1066800" cy="691910"/>
          </a:xfrm>
          <a:prstGeom prst="rect">
            <a:avLst/>
          </a:prstGeom>
          <a:noFill/>
          <a:ln w="9525">
            <a:noFill/>
            <a:miter lim="800000"/>
            <a:headEnd/>
            <a:tailEnd/>
          </a:ln>
          <a:effectLst/>
        </p:spPr>
      </p:pic>
      <p:sp>
        <p:nvSpPr>
          <p:cNvPr id="54" name="Rectangle 1612"/>
          <p:cNvSpPr>
            <a:spLocks noChangeArrowheads="1"/>
          </p:cNvSpPr>
          <p:nvPr/>
        </p:nvSpPr>
        <p:spPr bwMode="auto">
          <a:xfrm>
            <a:off x="6864037" y="3512642"/>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cxnSp>
        <p:nvCxnSpPr>
          <p:cNvPr id="23" name="Straight Connector 22"/>
          <p:cNvCxnSpPr/>
          <p:nvPr/>
        </p:nvCxnSpPr>
        <p:spPr>
          <a:xfrm>
            <a:off x="5512102" y="3484085"/>
            <a:ext cx="1472184" cy="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6979322" y="2417564"/>
            <a:ext cx="0" cy="106680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3971647" y="3731290"/>
            <a:ext cx="0" cy="1183357"/>
          </a:xfrm>
          <a:prstGeom prst="line">
            <a:avLst/>
          </a:prstGeom>
          <a:noFill/>
          <a:ln w="38100" cap="rnd">
            <a:solidFill>
              <a:srgbClr val="000000"/>
            </a:solidFill>
            <a:prstDash val="sysDot"/>
            <a:round/>
            <a:headEnd type="none" w="lg" len="lg"/>
            <a:tailEnd type="none" w="lg" len="lg"/>
          </a:ln>
          <a:effectLst/>
        </p:spPr>
      </p:cxnSp>
      <p:pic>
        <p:nvPicPr>
          <p:cNvPr id="58" name="Picture 11" descr="C:\Documents and Settings\sridhs\Desktop\ISM Book L3\colored Icons\Storage Array.png"/>
          <p:cNvPicPr>
            <a:picLocks noChangeAspect="1" noChangeArrowheads="1"/>
          </p:cNvPicPr>
          <p:nvPr/>
        </p:nvPicPr>
        <p:blipFill>
          <a:blip r:embed="rId9" cstate="print"/>
          <a:srcRect/>
          <a:stretch>
            <a:fillRect/>
          </a:stretch>
        </p:blipFill>
        <p:spPr bwMode="auto">
          <a:xfrm>
            <a:off x="6659116" y="984810"/>
            <a:ext cx="961803" cy="163353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Backup?</a:t>
            </a:r>
            <a:endParaRPr lang="en-US" dirty="0"/>
          </a:p>
        </p:txBody>
      </p:sp>
      <p:sp>
        <p:nvSpPr>
          <p:cNvPr id="15" name="Content Placeholder 7"/>
          <p:cNvSpPr>
            <a:spLocks noGrp="1"/>
          </p:cNvSpPr>
          <p:nvPr>
            <p:ph idx="1"/>
          </p:nvPr>
        </p:nvSpPr>
        <p:spPr>
          <a:xfrm>
            <a:off x="304800" y="2667000"/>
            <a:ext cx="8458200" cy="3276600"/>
          </a:xfrm>
        </p:spPr>
        <p:txBody>
          <a:bodyPr/>
          <a:lstStyle/>
          <a:p>
            <a:r>
              <a:rPr lang="pt-BR" dirty="0" smtClean="0"/>
              <a:t>Organization also takes backup to comply with regulatory requirements</a:t>
            </a:r>
          </a:p>
          <a:p>
            <a:endParaRPr lang="en-US" dirty="0"/>
          </a:p>
        </p:txBody>
      </p:sp>
      <p:sp>
        <p:nvSpPr>
          <p:cNvPr id="9" name="Footer Placeholder 8"/>
          <p:cNvSpPr>
            <a:spLocks noGrp="1"/>
          </p:cNvSpPr>
          <p:nvPr>
            <p:ph type="ftr" sz="quarter" idx="10"/>
          </p:nvPr>
        </p:nvSpPr>
        <p:spPr/>
        <p:txBody>
          <a:bodyPr/>
          <a:lstStyle/>
          <a:p>
            <a:pPr>
              <a:defRPr/>
            </a:pPr>
            <a:r>
              <a:rPr lang="en-US" smtClean="0"/>
              <a:t>Module 10: Backup and Archive</a:t>
            </a:r>
            <a:endParaRPr lang="en-US" dirty="0"/>
          </a:p>
        </p:txBody>
      </p:sp>
      <p:sp>
        <p:nvSpPr>
          <p:cNvPr id="10" name="Slide Number Placeholder 9"/>
          <p:cNvSpPr>
            <a:spLocks noGrp="1"/>
          </p:cNvSpPr>
          <p:nvPr>
            <p:ph type="sldNum" sz="quarter" idx="11"/>
          </p:nvPr>
        </p:nvSpPr>
        <p:spPr/>
        <p:txBody>
          <a:bodyPr/>
          <a:lstStyle/>
          <a:p>
            <a:pPr>
              <a:defRPr/>
            </a:pPr>
            <a:fld id="{5BA1DFFF-3F85-458B-986A-7762775E0CEF}" type="slidenum">
              <a:rPr lang="en-US" smtClean="0"/>
              <a:pPr>
                <a:defRPr/>
              </a:pPr>
              <a:t>4</a:t>
            </a:fld>
            <a:endParaRPr lang="en-US"/>
          </a:p>
        </p:txBody>
      </p:sp>
      <p:sp>
        <p:nvSpPr>
          <p:cNvPr id="11" name="Rectangle 10"/>
          <p:cNvSpPr/>
          <p:nvPr/>
        </p:nvSpPr>
        <p:spPr>
          <a:xfrm>
            <a:off x="457200" y="1143000"/>
            <a:ext cx="8001000" cy="11430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smtClean="0"/>
              <a:t> </a:t>
            </a:r>
          </a:p>
          <a:p>
            <a:endParaRPr lang="en-US" sz="2000" dirty="0" smtClean="0">
              <a:latin typeface="Calibri" pitchFamily="34" charset="0"/>
            </a:endParaRPr>
          </a:p>
          <a:p>
            <a:r>
              <a:rPr lang="en-US" sz="2000" dirty="0" smtClean="0">
                <a:latin typeface="Calibri" pitchFamily="34" charset="0"/>
              </a:rPr>
              <a:t>It is an additional copy of production data that is created and retained for the sole purpose of recovering lost or corrupted data.</a:t>
            </a:r>
          </a:p>
          <a:p>
            <a:endParaRPr lang="en-US" sz="2000" dirty="0" smtClean="0">
              <a:latin typeface="Calibri" pitchFamily="34" charset="0"/>
            </a:endParaRPr>
          </a:p>
          <a:p>
            <a:endParaRPr lang="en-US" sz="2000" dirty="0" smtClean="0">
              <a:latin typeface="Calibri" pitchFamily="34" charset="0"/>
            </a:endParaRPr>
          </a:p>
        </p:txBody>
      </p:sp>
      <p:sp>
        <p:nvSpPr>
          <p:cNvPr id="12" name="Rounded Rectangle 4"/>
          <p:cNvSpPr/>
          <p:nvPr/>
        </p:nvSpPr>
        <p:spPr>
          <a:xfrm>
            <a:off x="685800" y="914400"/>
            <a:ext cx="1097280" cy="36921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rtl="0">
              <a:lnSpc>
                <a:spcPct val="90000"/>
              </a:lnSpc>
              <a:spcBef>
                <a:spcPct val="0"/>
              </a:spcBef>
              <a:spcAft>
                <a:spcPct val="35000"/>
              </a:spcAft>
            </a:pPr>
            <a:r>
              <a:rPr lang="en-US" sz="1600" b="1" kern="1200" dirty="0" smtClean="0">
                <a:latin typeface="Calibri" pitchFamily="34" charset="0"/>
              </a:rPr>
              <a:t>Backup</a:t>
            </a:r>
            <a:endParaRPr lang="en-US" sz="1600" b="1" kern="1200"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NDMP 3-way Backup</a:t>
            </a:r>
          </a:p>
        </p:txBody>
      </p:sp>
      <p:sp>
        <p:nvSpPr>
          <p:cNvPr id="6" name="Content Placeholder 5"/>
          <p:cNvSpPr>
            <a:spLocks noGrp="1"/>
          </p:cNvSpPr>
          <p:nvPr>
            <p:ph idx="1"/>
          </p:nvPr>
        </p:nvSpPr>
        <p:spPr/>
        <p:txBody>
          <a:bodyPr/>
          <a:lstStyle/>
          <a:p>
            <a:r>
              <a:rPr lang="en-US" dirty="0" smtClean="0"/>
              <a:t>To </a:t>
            </a:r>
            <a:r>
              <a:rPr lang="en-US" dirty="0"/>
              <a:t>avoid the backup data traveling on the production LAN, </a:t>
            </a:r>
            <a:r>
              <a:rPr lang="en-US" dirty="0" smtClean="0"/>
              <a:t>a separate </a:t>
            </a:r>
            <a:r>
              <a:rPr lang="en-US" dirty="0"/>
              <a:t>private backup network must be established between all NAS heads and the </a:t>
            </a:r>
            <a:r>
              <a:rPr lang="en-US" dirty="0" smtClean="0"/>
              <a:t>NAS head </a:t>
            </a:r>
            <a:r>
              <a:rPr lang="en-US" dirty="0"/>
              <a:t>connected to the backup </a:t>
            </a:r>
            <a:r>
              <a:rPr lang="en-US" dirty="0" smtClean="0"/>
              <a:t>device</a:t>
            </a:r>
          </a:p>
          <a:p>
            <a:r>
              <a:rPr lang="en-US" dirty="0"/>
              <a:t>Metadata and NDMP control data are still </a:t>
            </a:r>
            <a:r>
              <a:rPr lang="en-US" dirty="0" smtClean="0"/>
              <a:t>transferred across </a:t>
            </a:r>
            <a:r>
              <a:rPr lang="en-US" dirty="0"/>
              <a:t>the public </a:t>
            </a:r>
            <a:r>
              <a:rPr lang="en-US" dirty="0" smtClean="0"/>
              <a:t>network</a:t>
            </a:r>
          </a:p>
          <a:p>
            <a:r>
              <a:rPr lang="en-US" dirty="0" smtClean="0"/>
              <a:t>Useful </a:t>
            </a:r>
            <a:r>
              <a:rPr lang="en-US" dirty="0"/>
              <a:t>when backup devices need to be shared among NAS </a:t>
            </a:r>
            <a:r>
              <a:rPr lang="en-US" dirty="0" smtClean="0"/>
              <a:t>heads</a:t>
            </a:r>
          </a:p>
          <a:p>
            <a:r>
              <a:rPr lang="en-US" dirty="0" smtClean="0"/>
              <a:t>Enables </a:t>
            </a:r>
            <a:r>
              <a:rPr lang="en-US" dirty="0"/>
              <a:t>the NAS </a:t>
            </a:r>
            <a:r>
              <a:rPr lang="en-US" dirty="0" smtClean="0"/>
              <a:t>head to </a:t>
            </a:r>
            <a:r>
              <a:rPr lang="en-US" dirty="0"/>
              <a:t>control the backup device and share it with other NAS heads by receiving the backup </a:t>
            </a:r>
            <a:r>
              <a:rPr lang="en-US" dirty="0" smtClean="0"/>
              <a:t>data through </a:t>
            </a:r>
            <a:r>
              <a:rPr lang="en-US" dirty="0"/>
              <a:t>the NDMP.</a:t>
            </a:r>
          </a:p>
        </p:txBody>
      </p:sp>
      <p:sp>
        <p:nvSpPr>
          <p:cNvPr id="4" name="Footer Placeholder 3"/>
          <p:cNvSpPr>
            <a:spLocks noGrp="1"/>
          </p:cNvSpPr>
          <p:nvPr>
            <p:ph type="ftr" sz="quarter" idx="10"/>
          </p:nvPr>
        </p:nvSpPr>
        <p:spPr/>
        <p:txBody>
          <a:bodyPr/>
          <a:lstStyle/>
          <a:p>
            <a:pPr>
              <a:defRPr/>
            </a:pPr>
            <a:r>
              <a:rPr lang="en-US" smtClean="0"/>
              <a:t>Module #: Module Name</a:t>
            </a:r>
            <a:endParaRPr lang="en-US" dirty="0"/>
          </a:p>
        </p:txBody>
      </p:sp>
      <p:sp>
        <p:nvSpPr>
          <p:cNvPr id="3" name="Slide Number Placeholder 2"/>
          <p:cNvSpPr>
            <a:spLocks noGrp="1"/>
          </p:cNvSpPr>
          <p:nvPr>
            <p:ph type="sldNum" sz="quarter" idx="11"/>
          </p:nvPr>
        </p:nvSpPr>
        <p:spPr/>
        <p:txBody>
          <a:bodyPr/>
          <a:lstStyle/>
          <a:p>
            <a:pPr>
              <a:defRPr/>
            </a:pPr>
            <a:fld id="{2F0FE6C8-51A2-4AA8-BE8B-722D435E963D}" type="slidenum">
              <a:rPr lang="en-US" smtClean="0"/>
              <a:pPr>
                <a:defRPr/>
              </a:pPr>
              <a:t>40</a:t>
            </a:fld>
            <a:endParaRPr lang="en-US"/>
          </a:p>
        </p:txBody>
      </p:sp>
    </p:spTree>
    <p:extLst>
      <p:ext uri="{BB962C8B-B14F-4D97-AF65-F5344CB8AC3E}">
        <p14:creationId xmlns:p14="http://schemas.microsoft.com/office/powerpoint/2010/main" val="3991485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NDMP 3-way Backup</a:t>
            </a:r>
            <a:endParaRPr lang="en-US" dirty="0"/>
          </a:p>
        </p:txBody>
      </p:sp>
      <p:sp>
        <p:nvSpPr>
          <p:cNvPr id="4" name="Slide Number Placeholder 3"/>
          <p:cNvSpPr>
            <a:spLocks noGrp="1"/>
          </p:cNvSpPr>
          <p:nvPr>
            <p:ph type="sldNum" sz="quarter" idx="10"/>
          </p:nvPr>
        </p:nvSpPr>
        <p:spPr/>
        <p:txBody>
          <a:bodyPr/>
          <a:lstStyle/>
          <a:p>
            <a:pPr>
              <a:defRPr/>
            </a:pPr>
            <a:fld id="{6ADD0FD0-5DC7-4614-9D2E-5687F653AACB}" type="slidenum">
              <a:rPr lang="en-US" smtClean="0"/>
              <a:pPr>
                <a:defRPr/>
              </a:pPr>
              <a:t>41</a:t>
            </a:fld>
            <a:endParaRPr lang="en-US"/>
          </a:p>
        </p:txBody>
      </p:sp>
      <p:sp>
        <p:nvSpPr>
          <p:cNvPr id="3" name="Footer Placeholder 2"/>
          <p:cNvSpPr>
            <a:spLocks noGrp="1"/>
          </p:cNvSpPr>
          <p:nvPr>
            <p:ph type="ftr" sz="quarter" idx="11"/>
          </p:nvPr>
        </p:nvSpPr>
        <p:spPr/>
        <p:txBody>
          <a:bodyPr/>
          <a:lstStyle/>
          <a:p>
            <a:pPr>
              <a:defRPr/>
            </a:pPr>
            <a:r>
              <a:rPr lang="en-US" smtClean="0"/>
              <a:t>Module 10: Backup and Archive</a:t>
            </a:r>
            <a:endParaRPr lang="en-US" dirty="0"/>
          </a:p>
        </p:txBody>
      </p:sp>
      <p:sp>
        <p:nvSpPr>
          <p:cNvPr id="6" name="Line 8"/>
          <p:cNvSpPr>
            <a:spLocks noChangeShapeType="1"/>
          </p:cNvSpPr>
          <p:nvPr/>
        </p:nvSpPr>
        <p:spPr bwMode="auto">
          <a:xfrm flipH="1" flipV="1">
            <a:off x="5092448" y="4457346"/>
            <a:ext cx="962025" cy="4762"/>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7" name="Line 8"/>
          <p:cNvSpPr>
            <a:spLocks noChangeShapeType="1"/>
          </p:cNvSpPr>
          <p:nvPr/>
        </p:nvSpPr>
        <p:spPr bwMode="auto">
          <a:xfrm flipH="1">
            <a:off x="3376609" y="4429125"/>
            <a:ext cx="1433515"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9" name="Line 8"/>
          <p:cNvSpPr>
            <a:spLocks noChangeShapeType="1"/>
          </p:cNvSpPr>
          <p:nvPr/>
        </p:nvSpPr>
        <p:spPr bwMode="auto">
          <a:xfrm flipH="1">
            <a:off x="1303432" y="3100674"/>
            <a:ext cx="1152144"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3" name="Line 8"/>
          <p:cNvSpPr>
            <a:spLocks noChangeShapeType="1"/>
          </p:cNvSpPr>
          <p:nvPr/>
        </p:nvSpPr>
        <p:spPr bwMode="auto">
          <a:xfrm rot="5400000" flipH="1">
            <a:off x="2864167" y="3912237"/>
            <a:ext cx="1005840"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14" name="TextBox 13"/>
          <p:cNvSpPr txBox="1"/>
          <p:nvPr/>
        </p:nvSpPr>
        <p:spPr>
          <a:xfrm>
            <a:off x="347949" y="1905000"/>
            <a:ext cx="1631024" cy="523220"/>
          </a:xfrm>
          <a:prstGeom prst="rect">
            <a:avLst/>
          </a:prstGeom>
          <a:noFill/>
        </p:spPr>
        <p:txBody>
          <a:bodyPr wrap="none" rtlCol="0">
            <a:spAutoFit/>
          </a:bodyPr>
          <a:lstStyle/>
          <a:p>
            <a:pPr algn="ctr"/>
            <a:r>
              <a:rPr lang="en-US" sz="1400" b="1" dirty="0" smtClean="0">
                <a:latin typeface="Calibri" pitchFamily="34" charset="0"/>
                <a:cs typeface="Calibri" pitchFamily="34" charset="0"/>
              </a:rPr>
              <a:t>Application Server/</a:t>
            </a:r>
          </a:p>
          <a:p>
            <a:pPr algn="ctr"/>
            <a:r>
              <a:rPr lang="en-US" sz="1400" b="1" dirty="0" smtClean="0">
                <a:latin typeface="Calibri" pitchFamily="34" charset="0"/>
                <a:cs typeface="Calibri" pitchFamily="34" charset="0"/>
              </a:rPr>
              <a:t>Backup Client </a:t>
            </a:r>
            <a:endParaRPr lang="en-US" sz="1400" b="1" dirty="0">
              <a:latin typeface="Calibri" pitchFamily="34" charset="0"/>
              <a:cs typeface="Calibri" pitchFamily="34" charset="0"/>
            </a:endParaRPr>
          </a:p>
        </p:txBody>
      </p:sp>
      <p:sp>
        <p:nvSpPr>
          <p:cNvPr id="15" name="TextBox 14"/>
          <p:cNvSpPr txBox="1"/>
          <p:nvPr/>
        </p:nvSpPr>
        <p:spPr>
          <a:xfrm>
            <a:off x="479234" y="5562600"/>
            <a:ext cx="1243610" cy="307777"/>
          </a:xfrm>
          <a:prstGeom prst="rect">
            <a:avLst/>
          </a:prstGeom>
          <a:noFill/>
        </p:spPr>
        <p:txBody>
          <a:bodyPr wrap="none" rtlCol="0">
            <a:spAutoFit/>
          </a:bodyPr>
          <a:lstStyle/>
          <a:p>
            <a:r>
              <a:rPr lang="en-US" sz="1400" b="1" dirty="0" smtClean="0">
                <a:latin typeface="Calibri" pitchFamily="34" charset="0"/>
                <a:cs typeface="Calibri" pitchFamily="34" charset="0"/>
              </a:rPr>
              <a:t>Backup Server</a:t>
            </a:r>
          </a:p>
        </p:txBody>
      </p:sp>
      <p:sp>
        <p:nvSpPr>
          <p:cNvPr id="16" name="TextBox 15"/>
          <p:cNvSpPr txBox="1"/>
          <p:nvPr/>
        </p:nvSpPr>
        <p:spPr>
          <a:xfrm>
            <a:off x="7715157" y="2131542"/>
            <a:ext cx="1190903" cy="307777"/>
          </a:xfrm>
          <a:prstGeom prst="rect">
            <a:avLst/>
          </a:prstGeom>
          <a:noFill/>
        </p:spPr>
        <p:txBody>
          <a:bodyPr wrap="none" rtlCol="0">
            <a:spAutoFit/>
          </a:bodyPr>
          <a:lstStyle/>
          <a:p>
            <a:r>
              <a:rPr lang="en-US" sz="1400" b="1" dirty="0" smtClean="0">
                <a:latin typeface="Calibri" pitchFamily="34" charset="0"/>
                <a:cs typeface="Calibri" pitchFamily="34" charset="0"/>
              </a:rPr>
              <a:t>Storage Array</a:t>
            </a:r>
            <a:endParaRPr lang="en-US" sz="1400" b="1" dirty="0">
              <a:latin typeface="Calibri" pitchFamily="34" charset="0"/>
              <a:cs typeface="Calibri" pitchFamily="34" charset="0"/>
            </a:endParaRPr>
          </a:p>
        </p:txBody>
      </p:sp>
      <p:cxnSp>
        <p:nvCxnSpPr>
          <p:cNvPr id="17" name="Straight Connector 16"/>
          <p:cNvCxnSpPr/>
          <p:nvPr/>
        </p:nvCxnSpPr>
        <p:spPr>
          <a:xfrm>
            <a:off x="3005137" y="1374219"/>
            <a:ext cx="1240098" cy="0"/>
          </a:xfrm>
          <a:prstGeom prst="line">
            <a:avLst/>
          </a:prstGeom>
          <a:noFill/>
          <a:ln w="38100" cap="rnd">
            <a:solidFill>
              <a:srgbClr val="000000"/>
            </a:solidFill>
            <a:prstDash val="sysDot"/>
            <a:round/>
            <a:headEnd type="none" w="lg" len="lg"/>
            <a:tailEnd type="none" w="lg" len="lg"/>
          </a:ln>
          <a:effectLst/>
        </p:spPr>
      </p:cxnSp>
      <p:sp>
        <p:nvSpPr>
          <p:cNvPr id="18" name="TextBox 17"/>
          <p:cNvSpPr txBox="1"/>
          <p:nvPr/>
        </p:nvSpPr>
        <p:spPr>
          <a:xfrm>
            <a:off x="7628895" y="5153951"/>
            <a:ext cx="1273650" cy="307777"/>
          </a:xfrm>
          <a:prstGeom prst="rect">
            <a:avLst/>
          </a:prstGeom>
          <a:noFill/>
        </p:spPr>
        <p:txBody>
          <a:bodyPr wrap="square" rtlCol="0">
            <a:spAutoFit/>
          </a:bodyPr>
          <a:lstStyle/>
          <a:p>
            <a:pPr algn="ctr"/>
            <a:r>
              <a:rPr lang="en-US" sz="1400" b="1" dirty="0" smtClean="0">
                <a:latin typeface="Calibri" pitchFamily="34" charset="0"/>
                <a:cs typeface="Calibri" pitchFamily="34" charset="0"/>
              </a:rPr>
              <a:t>Backup Device</a:t>
            </a:r>
            <a:endParaRPr lang="en-US" sz="1400" b="1" dirty="0">
              <a:latin typeface="Calibri" pitchFamily="34" charset="0"/>
              <a:cs typeface="Calibri" pitchFamily="34" charset="0"/>
            </a:endParaRPr>
          </a:p>
        </p:txBody>
      </p:sp>
      <p:sp>
        <p:nvSpPr>
          <p:cNvPr id="19" name="Line 8"/>
          <p:cNvSpPr>
            <a:spLocks noChangeShapeType="1"/>
          </p:cNvSpPr>
          <p:nvPr/>
        </p:nvSpPr>
        <p:spPr bwMode="auto">
          <a:xfrm rot="5400000" flipH="1">
            <a:off x="2754628" y="2160269"/>
            <a:ext cx="1234440"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0" name="Line 8"/>
          <p:cNvSpPr>
            <a:spLocks noChangeShapeType="1"/>
          </p:cNvSpPr>
          <p:nvPr/>
        </p:nvSpPr>
        <p:spPr bwMode="auto">
          <a:xfrm flipH="1">
            <a:off x="3381374" y="1542035"/>
            <a:ext cx="1066958"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1" name="Line 8"/>
          <p:cNvSpPr>
            <a:spLocks noChangeShapeType="1"/>
          </p:cNvSpPr>
          <p:nvPr/>
        </p:nvSpPr>
        <p:spPr bwMode="auto">
          <a:xfrm rot="5400000" flipH="1">
            <a:off x="1977959" y="4153157"/>
            <a:ext cx="1472184"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22" name="Line 8"/>
          <p:cNvSpPr>
            <a:spLocks noChangeShapeType="1"/>
          </p:cNvSpPr>
          <p:nvPr/>
        </p:nvSpPr>
        <p:spPr bwMode="auto">
          <a:xfrm flipH="1">
            <a:off x="1147185" y="4897398"/>
            <a:ext cx="1566866"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cxnSp>
        <p:nvCxnSpPr>
          <p:cNvPr id="23" name="Straight Connector 22"/>
          <p:cNvCxnSpPr/>
          <p:nvPr/>
        </p:nvCxnSpPr>
        <p:spPr>
          <a:xfrm>
            <a:off x="3009899" y="3436114"/>
            <a:ext cx="0" cy="1746504"/>
          </a:xfrm>
          <a:prstGeom prst="line">
            <a:avLst/>
          </a:prstGeom>
          <a:noFill/>
          <a:ln w="38100" cap="rnd">
            <a:solidFill>
              <a:srgbClr val="000000"/>
            </a:solidFill>
            <a:prstDash val="sysDot"/>
            <a:round/>
            <a:headEnd type="none" w="lg" len="lg"/>
            <a:tailEnd type="none" w="lg" len="lg"/>
          </a:ln>
          <a:effectLst/>
        </p:spPr>
      </p:cxnSp>
      <p:cxnSp>
        <p:nvCxnSpPr>
          <p:cNvPr id="24" name="Straight Connector 23"/>
          <p:cNvCxnSpPr/>
          <p:nvPr/>
        </p:nvCxnSpPr>
        <p:spPr>
          <a:xfrm>
            <a:off x="1425538" y="5183148"/>
            <a:ext cx="1554480" cy="0"/>
          </a:xfrm>
          <a:prstGeom prst="line">
            <a:avLst/>
          </a:prstGeom>
          <a:noFill/>
          <a:ln w="38100" cap="rnd">
            <a:solidFill>
              <a:srgbClr val="000000"/>
            </a:solidFill>
            <a:prstDash val="sysDot"/>
            <a:round/>
            <a:headEnd type="stealth" w="lg" len="lg"/>
            <a:tailEnd type="none" w="lg" len="lg"/>
          </a:ln>
          <a:effectLst/>
        </p:spPr>
      </p:cxnSp>
      <p:sp>
        <p:nvSpPr>
          <p:cNvPr id="28" name="TextBox 27"/>
          <p:cNvSpPr txBox="1"/>
          <p:nvPr/>
        </p:nvSpPr>
        <p:spPr>
          <a:xfrm>
            <a:off x="4305299" y="4605051"/>
            <a:ext cx="925253" cy="307777"/>
          </a:xfrm>
          <a:prstGeom prst="rect">
            <a:avLst/>
          </a:prstGeom>
          <a:noFill/>
        </p:spPr>
        <p:txBody>
          <a:bodyPr wrap="none" rtlCol="0">
            <a:spAutoFit/>
          </a:bodyPr>
          <a:lstStyle/>
          <a:p>
            <a:r>
              <a:rPr lang="en-US" sz="1400" b="1" dirty="0" smtClean="0">
                <a:latin typeface="Calibri" pitchFamily="34" charset="0"/>
                <a:cs typeface="Calibri" pitchFamily="34" charset="0"/>
              </a:rPr>
              <a:t>NAS Head</a:t>
            </a:r>
            <a:endParaRPr lang="en-US" sz="1400" b="1" dirty="0">
              <a:latin typeface="Calibri" pitchFamily="34" charset="0"/>
              <a:cs typeface="Calibri" pitchFamily="34" charset="0"/>
            </a:endParaRPr>
          </a:p>
        </p:txBody>
      </p:sp>
      <p:sp>
        <p:nvSpPr>
          <p:cNvPr id="29" name="Line 8"/>
          <p:cNvSpPr>
            <a:spLocks noChangeShapeType="1"/>
          </p:cNvSpPr>
          <p:nvPr/>
        </p:nvSpPr>
        <p:spPr bwMode="auto">
          <a:xfrm rot="5400000" flipH="1">
            <a:off x="3892779" y="2149705"/>
            <a:ext cx="1320340"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30" name="Line 8"/>
          <p:cNvSpPr>
            <a:spLocks noChangeShapeType="1"/>
          </p:cNvSpPr>
          <p:nvPr/>
        </p:nvSpPr>
        <p:spPr bwMode="auto">
          <a:xfrm rot="5400000" flipH="1">
            <a:off x="4107091" y="3897543"/>
            <a:ext cx="891715" cy="0"/>
          </a:xfrm>
          <a:prstGeom prst="line">
            <a:avLst/>
          </a:prstGeom>
          <a:noFill/>
          <a:ln w="12700">
            <a:solidFill>
              <a:srgbClr val="0000FF"/>
            </a:solidFill>
            <a:round/>
            <a:headEnd/>
            <a:tailEnd/>
          </a:ln>
        </p:spPr>
        <p:txBody>
          <a:bodyPr/>
          <a:lstStyle/>
          <a:p>
            <a:endParaRPr lang="en-US">
              <a:latin typeface="Calibri" pitchFamily="34" charset="0"/>
              <a:cs typeface="Calibri" pitchFamily="34" charset="0"/>
            </a:endParaRPr>
          </a:p>
        </p:txBody>
      </p:sp>
      <p:sp>
        <p:nvSpPr>
          <p:cNvPr id="34" name="Line 8"/>
          <p:cNvSpPr>
            <a:spLocks noChangeShapeType="1"/>
          </p:cNvSpPr>
          <p:nvPr/>
        </p:nvSpPr>
        <p:spPr bwMode="auto">
          <a:xfrm flipH="1">
            <a:off x="4961954" y="1370895"/>
            <a:ext cx="1066958"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36" name="Line 8"/>
          <p:cNvSpPr>
            <a:spLocks noChangeShapeType="1"/>
          </p:cNvSpPr>
          <p:nvPr/>
        </p:nvSpPr>
        <p:spPr bwMode="auto">
          <a:xfrm flipH="1">
            <a:off x="7061563" y="1359606"/>
            <a:ext cx="1066958" cy="0"/>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40" name="Line 8"/>
          <p:cNvSpPr>
            <a:spLocks noChangeShapeType="1"/>
          </p:cNvSpPr>
          <p:nvPr/>
        </p:nvSpPr>
        <p:spPr bwMode="auto">
          <a:xfrm flipH="1" flipV="1">
            <a:off x="7097756" y="4468635"/>
            <a:ext cx="962025" cy="4762"/>
          </a:xfrm>
          <a:prstGeom prst="line">
            <a:avLst/>
          </a:prstGeom>
          <a:noFill/>
          <a:ln w="38100">
            <a:solidFill>
              <a:srgbClr val="FF9900"/>
            </a:solidFill>
            <a:round/>
            <a:headEnd/>
            <a:tailEnd/>
          </a:ln>
          <a:effectLst/>
        </p:spPr>
        <p:txBody>
          <a:bodyPr/>
          <a:lstStyle/>
          <a:p>
            <a:endParaRPr lang="en-US">
              <a:latin typeface="Calibri" pitchFamily="34" charset="0"/>
              <a:cs typeface="Calibri" pitchFamily="34" charset="0"/>
            </a:endParaRPr>
          </a:p>
        </p:txBody>
      </p:sp>
      <p:sp>
        <p:nvSpPr>
          <p:cNvPr id="44" name="Isosceles Triangle 43"/>
          <p:cNvSpPr/>
          <p:nvPr/>
        </p:nvSpPr>
        <p:spPr>
          <a:xfrm rot="5400000">
            <a:off x="7732484" y="4207972"/>
            <a:ext cx="123332" cy="10632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TextBox 46"/>
          <p:cNvSpPr txBox="1"/>
          <p:nvPr/>
        </p:nvSpPr>
        <p:spPr>
          <a:xfrm>
            <a:off x="4232667" y="877018"/>
            <a:ext cx="925253" cy="307777"/>
          </a:xfrm>
          <a:prstGeom prst="rect">
            <a:avLst/>
          </a:prstGeom>
          <a:noFill/>
        </p:spPr>
        <p:txBody>
          <a:bodyPr wrap="none" rtlCol="0">
            <a:spAutoFit/>
          </a:bodyPr>
          <a:lstStyle/>
          <a:p>
            <a:r>
              <a:rPr lang="en-US" sz="1400" b="1" dirty="0" smtClean="0">
                <a:latin typeface="Calibri" pitchFamily="34" charset="0"/>
                <a:cs typeface="Calibri" pitchFamily="34" charset="0"/>
              </a:rPr>
              <a:t>NAS Head</a:t>
            </a:r>
            <a:endParaRPr lang="en-US" sz="1400" b="1" dirty="0">
              <a:latin typeface="Calibri" pitchFamily="34" charset="0"/>
              <a:cs typeface="Calibri" pitchFamily="34" charset="0"/>
            </a:endParaRPr>
          </a:p>
        </p:txBody>
      </p:sp>
      <p:sp>
        <p:nvSpPr>
          <p:cNvPr id="50" name="TextBox 49"/>
          <p:cNvSpPr txBox="1"/>
          <p:nvPr/>
        </p:nvSpPr>
        <p:spPr>
          <a:xfrm>
            <a:off x="2971800" y="4904601"/>
            <a:ext cx="806054" cy="276999"/>
          </a:xfrm>
          <a:prstGeom prst="rect">
            <a:avLst/>
          </a:prstGeom>
          <a:noFill/>
        </p:spPr>
        <p:txBody>
          <a:bodyPr wrap="none" rtlCol="0">
            <a:spAutoFit/>
          </a:bodyPr>
          <a:lstStyle/>
          <a:p>
            <a:r>
              <a:rPr lang="en-US" sz="1200" b="1" dirty="0" smtClean="0">
                <a:latin typeface="Calibri" pitchFamily="34" charset="0"/>
                <a:cs typeface="Calibri" pitchFamily="34" charset="0"/>
              </a:rPr>
              <a:t>Metadata</a:t>
            </a:r>
            <a:endParaRPr lang="en-US" sz="1200" b="1" dirty="0">
              <a:latin typeface="Calibri" pitchFamily="34" charset="0"/>
              <a:cs typeface="Calibri" pitchFamily="34" charset="0"/>
            </a:endParaRPr>
          </a:p>
        </p:txBody>
      </p:sp>
      <p:sp>
        <p:nvSpPr>
          <p:cNvPr id="54" name="TextBox 53"/>
          <p:cNvSpPr txBox="1"/>
          <p:nvPr/>
        </p:nvSpPr>
        <p:spPr>
          <a:xfrm>
            <a:off x="4920868" y="3657600"/>
            <a:ext cx="983026" cy="276999"/>
          </a:xfrm>
          <a:prstGeom prst="rect">
            <a:avLst/>
          </a:prstGeom>
          <a:noFill/>
        </p:spPr>
        <p:txBody>
          <a:bodyPr wrap="none" rtlCol="0">
            <a:spAutoFit/>
          </a:bodyPr>
          <a:lstStyle/>
          <a:p>
            <a:r>
              <a:rPr lang="en-US" sz="1200" b="1" dirty="0" smtClean="0">
                <a:latin typeface="Calibri" pitchFamily="34" charset="0"/>
                <a:cs typeface="Calibri" pitchFamily="34" charset="0"/>
              </a:rPr>
              <a:t>Backup Data</a:t>
            </a:r>
            <a:endParaRPr lang="en-US" sz="1200" b="1" dirty="0">
              <a:latin typeface="Calibri" pitchFamily="34" charset="0"/>
              <a:cs typeface="Calibri" pitchFamily="34" charset="0"/>
            </a:endParaRPr>
          </a:p>
        </p:txBody>
      </p:sp>
      <p:pic>
        <p:nvPicPr>
          <p:cNvPr id="5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838200" y="2438400"/>
            <a:ext cx="543668" cy="1256676"/>
          </a:xfrm>
          <a:prstGeom prst="rect">
            <a:avLst/>
          </a:prstGeom>
          <a:noFill/>
        </p:spPr>
      </p:pic>
      <p:grpSp>
        <p:nvGrpSpPr>
          <p:cNvPr id="59" name="Group 58"/>
          <p:cNvGrpSpPr/>
          <p:nvPr/>
        </p:nvGrpSpPr>
        <p:grpSpPr>
          <a:xfrm>
            <a:off x="838949" y="4343400"/>
            <a:ext cx="543668" cy="1256676"/>
            <a:chOff x="142132" y="3086724"/>
            <a:chExt cx="543668" cy="1256676"/>
          </a:xfrm>
        </p:grpSpPr>
        <p:pic>
          <p:nvPicPr>
            <p:cNvPr id="60"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61"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6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63" name="Picture 6"/>
          <p:cNvPicPr>
            <a:picLocks noChangeAspect="1" noChangeArrowheads="1"/>
          </p:cNvPicPr>
          <p:nvPr/>
        </p:nvPicPr>
        <p:blipFill>
          <a:blip r:embed="rId5" cstate="print"/>
          <a:srcRect/>
          <a:stretch>
            <a:fillRect/>
          </a:stretch>
        </p:blipFill>
        <p:spPr bwMode="auto">
          <a:xfrm>
            <a:off x="7890830" y="3767770"/>
            <a:ext cx="788670" cy="1433945"/>
          </a:xfrm>
          <a:prstGeom prst="rect">
            <a:avLst/>
          </a:prstGeom>
          <a:noFill/>
          <a:ln w="9525">
            <a:noFill/>
            <a:miter lim="800000"/>
            <a:headEnd/>
            <a:tailEnd/>
          </a:ln>
          <a:effectLst/>
        </p:spPr>
      </p:pic>
      <p:pic>
        <p:nvPicPr>
          <p:cNvPr id="64" name="Picture 5"/>
          <p:cNvPicPr>
            <a:picLocks noChangeAspect="1" noChangeArrowheads="1"/>
          </p:cNvPicPr>
          <p:nvPr/>
        </p:nvPicPr>
        <p:blipFill>
          <a:blip r:embed="rId6" cstate="print"/>
          <a:srcRect/>
          <a:stretch>
            <a:fillRect/>
          </a:stretch>
        </p:blipFill>
        <p:spPr bwMode="auto">
          <a:xfrm>
            <a:off x="4179983" y="1164401"/>
            <a:ext cx="1066800" cy="466726"/>
          </a:xfrm>
          <a:prstGeom prst="rect">
            <a:avLst/>
          </a:prstGeom>
          <a:noFill/>
          <a:ln w="9525">
            <a:noFill/>
            <a:miter lim="800000"/>
            <a:headEnd/>
            <a:tailEnd/>
          </a:ln>
          <a:effectLst/>
        </p:spPr>
      </p:pic>
      <p:pic>
        <p:nvPicPr>
          <p:cNvPr id="66" name="Picture 15"/>
          <p:cNvPicPr>
            <a:picLocks noChangeAspect="1" noChangeArrowheads="1"/>
          </p:cNvPicPr>
          <p:nvPr/>
        </p:nvPicPr>
        <p:blipFill>
          <a:blip r:embed="rId7" cstate="print"/>
          <a:srcRect/>
          <a:stretch>
            <a:fillRect/>
          </a:stretch>
        </p:blipFill>
        <p:spPr bwMode="auto">
          <a:xfrm>
            <a:off x="6020719" y="1022732"/>
            <a:ext cx="1066800" cy="691910"/>
          </a:xfrm>
          <a:prstGeom prst="rect">
            <a:avLst/>
          </a:prstGeom>
          <a:noFill/>
          <a:ln w="9525">
            <a:noFill/>
            <a:miter lim="800000"/>
            <a:headEnd/>
            <a:tailEnd/>
          </a:ln>
          <a:effectLst/>
        </p:spPr>
      </p:pic>
      <p:sp>
        <p:nvSpPr>
          <p:cNvPr id="67" name="Rectangle 1612"/>
          <p:cNvSpPr>
            <a:spLocks noChangeArrowheads="1"/>
          </p:cNvSpPr>
          <p:nvPr/>
        </p:nvSpPr>
        <p:spPr bwMode="auto">
          <a:xfrm>
            <a:off x="6262952" y="1230307"/>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pic>
        <p:nvPicPr>
          <p:cNvPr id="69" name="Picture 16"/>
          <p:cNvPicPr>
            <a:picLocks noChangeAspect="1" noChangeArrowheads="1"/>
          </p:cNvPicPr>
          <p:nvPr/>
        </p:nvPicPr>
        <p:blipFill>
          <a:blip r:embed="rId8" cstate="print"/>
          <a:srcRect/>
          <a:stretch>
            <a:fillRect/>
          </a:stretch>
        </p:blipFill>
        <p:spPr bwMode="auto">
          <a:xfrm>
            <a:off x="4039519" y="2787268"/>
            <a:ext cx="1066800" cy="691910"/>
          </a:xfrm>
          <a:prstGeom prst="rect">
            <a:avLst/>
          </a:prstGeom>
          <a:noFill/>
          <a:ln w="9525">
            <a:noFill/>
            <a:miter lim="800000"/>
            <a:headEnd/>
            <a:tailEnd/>
          </a:ln>
          <a:effectLst/>
        </p:spPr>
      </p:pic>
      <p:sp>
        <p:nvSpPr>
          <p:cNvPr id="70" name="Rectangle 1610"/>
          <p:cNvSpPr>
            <a:spLocks noChangeArrowheads="1"/>
          </p:cNvSpPr>
          <p:nvPr/>
        </p:nvSpPr>
        <p:spPr bwMode="auto">
          <a:xfrm>
            <a:off x="4235068" y="2918936"/>
            <a:ext cx="751809" cy="646331"/>
          </a:xfrm>
          <a:prstGeom prst="rect">
            <a:avLst/>
          </a:prstGeom>
          <a:noFill/>
          <a:ln w="9525">
            <a:noFill/>
            <a:miter lim="800000"/>
            <a:headEnd/>
            <a:tailEnd/>
          </a:ln>
        </p:spPr>
        <p:txBody>
          <a:bodyPr wrap="square" lIns="0" tIns="0" rIns="0" bIns="0">
            <a:spAutoFit/>
          </a:bodyPr>
          <a:lstStyle/>
          <a:p>
            <a:pPr algn="ctr">
              <a:spcBef>
                <a:spcPct val="0"/>
              </a:spcBef>
              <a:buClrTx/>
              <a:buFontTx/>
              <a:buNone/>
            </a:pPr>
            <a:r>
              <a:rPr lang="en-US" sz="1400" b="1" dirty="0" smtClean="0">
                <a:solidFill>
                  <a:srgbClr val="000000"/>
                </a:solidFill>
                <a:latin typeface="Calibri" pitchFamily="34" charset="0"/>
                <a:cs typeface="Calibri" pitchFamily="34" charset="0"/>
              </a:rPr>
              <a:t>Private </a:t>
            </a:r>
          </a:p>
          <a:p>
            <a:pPr algn="ctr">
              <a:spcBef>
                <a:spcPct val="0"/>
              </a:spcBef>
              <a:buClrTx/>
              <a:buFontTx/>
              <a:buNone/>
            </a:pPr>
            <a:r>
              <a:rPr lang="en-US" sz="1400" b="1" dirty="0" smtClean="0">
                <a:solidFill>
                  <a:srgbClr val="000000"/>
                </a:solidFill>
                <a:latin typeface="Calibri" pitchFamily="34" charset="0"/>
                <a:cs typeface="Calibri" pitchFamily="34" charset="0"/>
              </a:rPr>
              <a:t>LAN</a:t>
            </a:r>
          </a:p>
          <a:p>
            <a:pPr algn="ctr">
              <a:spcBef>
                <a:spcPct val="0"/>
              </a:spcBef>
              <a:buClrTx/>
              <a:buFontTx/>
              <a:buNone/>
            </a:pPr>
            <a:endParaRPr lang="en-US" sz="1400" b="1" dirty="0">
              <a:solidFill>
                <a:schemeClr val="tx1"/>
              </a:solidFill>
              <a:latin typeface="Calibri" pitchFamily="34" charset="0"/>
              <a:cs typeface="Calibri" pitchFamily="34" charset="0"/>
            </a:endParaRPr>
          </a:p>
        </p:txBody>
      </p:sp>
      <p:pic>
        <p:nvPicPr>
          <p:cNvPr id="71" name="Picture 11" descr="C:\Documents and Settings\sridhs\Desktop\ISM Book L3\colored Icons\Storage Array.png"/>
          <p:cNvPicPr>
            <a:picLocks noChangeAspect="1" noChangeArrowheads="1"/>
          </p:cNvPicPr>
          <p:nvPr/>
        </p:nvPicPr>
        <p:blipFill>
          <a:blip r:embed="rId9" cstate="print"/>
          <a:srcRect/>
          <a:stretch>
            <a:fillRect/>
          </a:stretch>
        </p:blipFill>
        <p:spPr bwMode="auto">
          <a:xfrm>
            <a:off x="7836664" y="540896"/>
            <a:ext cx="961803" cy="1633538"/>
          </a:xfrm>
          <a:prstGeom prst="rect">
            <a:avLst/>
          </a:prstGeom>
          <a:noFill/>
        </p:spPr>
      </p:pic>
      <p:cxnSp>
        <p:nvCxnSpPr>
          <p:cNvPr id="42" name="Straight Connector 41"/>
          <p:cNvCxnSpPr/>
          <p:nvPr/>
        </p:nvCxnSpPr>
        <p:spPr>
          <a:xfrm flipH="1">
            <a:off x="4972049" y="1552574"/>
            <a:ext cx="2895601" cy="1"/>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73" name="Picture 15"/>
          <p:cNvPicPr>
            <a:picLocks noChangeAspect="1" noChangeArrowheads="1"/>
          </p:cNvPicPr>
          <p:nvPr/>
        </p:nvPicPr>
        <p:blipFill>
          <a:blip r:embed="rId7" cstate="print"/>
          <a:srcRect/>
          <a:stretch>
            <a:fillRect/>
          </a:stretch>
        </p:blipFill>
        <p:spPr bwMode="auto">
          <a:xfrm>
            <a:off x="6052851" y="4108690"/>
            <a:ext cx="1066800" cy="691910"/>
          </a:xfrm>
          <a:prstGeom prst="rect">
            <a:avLst/>
          </a:prstGeom>
          <a:noFill/>
          <a:ln w="9525">
            <a:noFill/>
            <a:miter lim="800000"/>
            <a:headEnd/>
            <a:tailEnd/>
          </a:ln>
          <a:effectLst/>
        </p:spPr>
      </p:pic>
      <p:sp>
        <p:nvSpPr>
          <p:cNvPr id="74" name="Rectangle 1612"/>
          <p:cNvSpPr>
            <a:spLocks noChangeArrowheads="1"/>
          </p:cNvSpPr>
          <p:nvPr/>
        </p:nvSpPr>
        <p:spPr bwMode="auto">
          <a:xfrm>
            <a:off x="6295084" y="4338299"/>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pic>
        <p:nvPicPr>
          <p:cNvPr id="75" name="Picture 5"/>
          <p:cNvPicPr>
            <a:picLocks noChangeAspect="1" noChangeArrowheads="1"/>
          </p:cNvPicPr>
          <p:nvPr/>
        </p:nvPicPr>
        <p:blipFill>
          <a:blip r:embed="rId6" cstate="print"/>
          <a:srcRect/>
          <a:stretch>
            <a:fillRect/>
          </a:stretch>
        </p:blipFill>
        <p:spPr bwMode="auto">
          <a:xfrm>
            <a:off x="4202017" y="4170457"/>
            <a:ext cx="1066800" cy="466726"/>
          </a:xfrm>
          <a:prstGeom prst="rect">
            <a:avLst/>
          </a:prstGeom>
          <a:noFill/>
          <a:ln w="9525">
            <a:noFill/>
            <a:miter lim="800000"/>
            <a:headEnd/>
            <a:tailEnd/>
          </a:ln>
          <a:effectLst/>
        </p:spPr>
      </p:pic>
      <p:cxnSp>
        <p:nvCxnSpPr>
          <p:cNvPr id="43" name="Straight Connector 42"/>
          <p:cNvCxnSpPr/>
          <p:nvPr/>
        </p:nvCxnSpPr>
        <p:spPr>
          <a:xfrm>
            <a:off x="4972049" y="1543050"/>
            <a:ext cx="0" cy="269748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flipH="1" flipV="1">
            <a:off x="4972050" y="4256617"/>
            <a:ext cx="2810105" cy="9524"/>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77" name="Picture 16"/>
          <p:cNvPicPr>
            <a:picLocks noChangeAspect="1" noChangeArrowheads="1"/>
          </p:cNvPicPr>
          <p:nvPr/>
        </p:nvPicPr>
        <p:blipFill>
          <a:blip r:embed="rId8" cstate="print"/>
          <a:srcRect/>
          <a:stretch>
            <a:fillRect/>
          </a:stretch>
        </p:blipFill>
        <p:spPr bwMode="auto">
          <a:xfrm>
            <a:off x="2460434" y="2743200"/>
            <a:ext cx="1066800" cy="691910"/>
          </a:xfrm>
          <a:prstGeom prst="rect">
            <a:avLst/>
          </a:prstGeom>
          <a:noFill/>
          <a:ln w="9525">
            <a:noFill/>
            <a:miter lim="800000"/>
            <a:headEnd/>
            <a:tailEnd/>
          </a:ln>
          <a:effectLst/>
        </p:spPr>
      </p:pic>
      <p:sp>
        <p:nvSpPr>
          <p:cNvPr id="78" name="Rectangle 1610"/>
          <p:cNvSpPr>
            <a:spLocks noChangeArrowheads="1"/>
          </p:cNvSpPr>
          <p:nvPr/>
        </p:nvSpPr>
        <p:spPr bwMode="auto">
          <a:xfrm>
            <a:off x="2791838" y="2946723"/>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cxnSp>
        <p:nvCxnSpPr>
          <p:cNvPr id="12" name="Straight Connector 11"/>
          <p:cNvCxnSpPr/>
          <p:nvPr/>
        </p:nvCxnSpPr>
        <p:spPr>
          <a:xfrm>
            <a:off x="3005137" y="1374219"/>
            <a:ext cx="0" cy="1371238"/>
          </a:xfrm>
          <a:prstGeom prst="line">
            <a:avLst/>
          </a:prstGeom>
          <a:noFill/>
          <a:ln w="38100" cap="rnd">
            <a:solidFill>
              <a:srgbClr val="000000"/>
            </a:solidFill>
            <a:prstDash val="sysDot"/>
            <a:round/>
            <a:headEnd type="none" w="lg" len="lg"/>
            <a:tailEnd type="none" w="lg" len="lg"/>
          </a:ln>
          <a:effec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685800" y="762000"/>
            <a:ext cx="7772400" cy="688975"/>
          </a:xfrm>
        </p:spPr>
        <p:txBody>
          <a:bodyPr/>
          <a:lstStyle/>
          <a:p>
            <a:r>
              <a:rPr lang="en-US" dirty="0" smtClean="0"/>
              <a:t>Module 10: Backup and Archive</a:t>
            </a:r>
          </a:p>
        </p:txBody>
      </p:sp>
      <p:sp>
        <p:nvSpPr>
          <p:cNvPr id="7" name="Subtitle 6"/>
          <p:cNvSpPr>
            <a:spLocks noGrp="1"/>
          </p:cNvSpPr>
          <p:nvPr>
            <p:ph type="subTitle" idx="1"/>
          </p:nvPr>
        </p:nvSpPr>
        <p:spPr/>
        <p:txBody>
          <a:bodyPr>
            <a:normAutofit/>
          </a:bodyPr>
          <a:lstStyle/>
          <a:p>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to Tape</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to Disk</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Backup to Virtual Tape</a:t>
            </a:r>
            <a:endParaRPr lang="en-US" sz="1600" dirty="0" smtClean="0">
              <a:solidFill>
                <a:schemeClr val="bg2">
                  <a:lumMod val="75000"/>
                </a:schemeClr>
              </a:solidFill>
            </a:endParaRPr>
          </a:p>
          <a:p>
            <a:pPr lvl="1" indent="-223838" algn="l">
              <a:buClr>
                <a:srgbClr val="92D050"/>
              </a:buClr>
              <a:buSzPct val="110000"/>
              <a:defRPr/>
            </a:pPr>
            <a:endParaRPr lang="en-US" sz="2000" dirty="0" smtClean="0">
              <a:solidFill>
                <a:schemeClr val="bg2">
                  <a:lumMod val="75000"/>
                </a:schemeClr>
              </a:solidFill>
            </a:endParaRP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p:txBody>
          <a:bodyPr/>
          <a:lstStyle/>
          <a:p>
            <a:r>
              <a:rPr lang="en-US" dirty="0" smtClean="0"/>
              <a:t>Lesson 3: Backup Targets</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Backup to Tape</a:t>
            </a:r>
            <a:endParaRPr lang="en-US" dirty="0"/>
          </a:p>
        </p:txBody>
      </p:sp>
      <p:sp>
        <p:nvSpPr>
          <p:cNvPr id="8" name="Content Placeholder 7"/>
          <p:cNvSpPr>
            <a:spLocks noGrp="1"/>
          </p:cNvSpPr>
          <p:nvPr>
            <p:ph idx="1"/>
          </p:nvPr>
        </p:nvSpPr>
        <p:spPr/>
        <p:txBody>
          <a:bodyPr/>
          <a:lstStyle/>
          <a:p>
            <a:r>
              <a:rPr lang="en-US" dirty="0" smtClean="0"/>
              <a:t>Traditionally low cost solution</a:t>
            </a:r>
          </a:p>
          <a:p>
            <a:r>
              <a:rPr lang="en-US" dirty="0" smtClean="0"/>
              <a:t>Tape drives are used to read/write data from/to a tape</a:t>
            </a:r>
          </a:p>
          <a:p>
            <a:r>
              <a:rPr lang="en-US" dirty="0" smtClean="0"/>
              <a:t>Sequential/linear access</a:t>
            </a:r>
          </a:p>
          <a:p>
            <a:pPr marL="231775" lvl="2" indent="-231775">
              <a:buClr>
                <a:srgbClr val="92D050"/>
              </a:buClr>
              <a:buSzPct val="120000"/>
              <a:buFont typeface="Arial" charset="0"/>
              <a:buChar char="•"/>
            </a:pPr>
            <a:r>
              <a:rPr lang="en-US" sz="2400" dirty="0" smtClean="0"/>
              <a:t>Multiple streaming to improve media performance</a:t>
            </a:r>
          </a:p>
          <a:p>
            <a:pPr lvl="1"/>
            <a:r>
              <a:rPr lang="en-US" dirty="0" smtClean="0"/>
              <a:t>Writes data from multiple streams on a single tape</a:t>
            </a:r>
          </a:p>
          <a:p>
            <a:r>
              <a:rPr lang="en-US" dirty="0" smtClean="0"/>
              <a:t>Limitation of tape</a:t>
            </a:r>
          </a:p>
          <a:p>
            <a:pPr lvl="1"/>
            <a:r>
              <a:rPr lang="en-US" dirty="0" smtClean="0"/>
              <a:t>Backup and recovery operations are slow due to sequential access</a:t>
            </a:r>
          </a:p>
          <a:p>
            <a:pPr lvl="1"/>
            <a:r>
              <a:rPr lang="en-US" dirty="0" smtClean="0"/>
              <a:t>Wear and tear of tape</a:t>
            </a:r>
          </a:p>
          <a:p>
            <a:pPr lvl="1"/>
            <a:r>
              <a:rPr lang="en-US" dirty="0" smtClean="0"/>
              <a:t>Shipping/handling challenges</a:t>
            </a:r>
          </a:p>
          <a:p>
            <a:pPr lvl="1"/>
            <a:r>
              <a:rPr lang="en-US" dirty="0" smtClean="0"/>
              <a:t>Controlled environment is required for tape storage</a:t>
            </a:r>
          </a:p>
          <a:p>
            <a:pPr lvl="1"/>
            <a:r>
              <a:rPr lang="en-US" dirty="0" smtClean="0"/>
              <a:t>Causes “shoe shining effect” or “backhitching”</a:t>
            </a:r>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to Disk</a:t>
            </a:r>
            <a:endParaRPr lang="en-US" dirty="0"/>
          </a:p>
        </p:txBody>
      </p:sp>
      <p:sp>
        <p:nvSpPr>
          <p:cNvPr id="7" name="Content Placeholder 6"/>
          <p:cNvSpPr>
            <a:spLocks noGrp="1"/>
          </p:cNvSpPr>
          <p:nvPr>
            <p:ph idx="1"/>
          </p:nvPr>
        </p:nvSpPr>
        <p:spPr/>
        <p:txBody>
          <a:bodyPr/>
          <a:lstStyle/>
          <a:p>
            <a:r>
              <a:rPr lang="en-US" dirty="0" smtClean="0"/>
              <a:t>Enhanced overall backup and recovery performance</a:t>
            </a:r>
          </a:p>
          <a:p>
            <a:pPr lvl="1"/>
            <a:r>
              <a:rPr lang="en-US" dirty="0" smtClean="0"/>
              <a:t>Random access</a:t>
            </a:r>
          </a:p>
          <a:p>
            <a:r>
              <a:rPr lang="en-US" dirty="0" smtClean="0"/>
              <a:t>More reliable</a:t>
            </a:r>
          </a:p>
          <a:p>
            <a:r>
              <a:rPr lang="en-US" dirty="0" smtClean="0"/>
              <a:t>Can be accessed by multiple hosts simultaneously</a:t>
            </a:r>
          </a:p>
          <a:p>
            <a:pPr>
              <a:buNone/>
            </a:pP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44</a:t>
            </a:fld>
            <a:endParaRPr lang="en-US"/>
          </a:p>
        </p:txBody>
      </p:sp>
      <p:sp>
        <p:nvSpPr>
          <p:cNvPr id="9" name="Text Box 4"/>
          <p:cNvSpPr txBox="1">
            <a:spLocks noChangeArrowheads="1"/>
          </p:cNvSpPr>
          <p:nvPr/>
        </p:nvSpPr>
        <p:spPr bwMode="gray">
          <a:xfrm>
            <a:off x="185451" y="5888995"/>
            <a:ext cx="1923604" cy="130805"/>
          </a:xfrm>
          <a:prstGeom prst="rect">
            <a:avLst/>
          </a:prstGeom>
          <a:noFill/>
          <a:ln w="9525">
            <a:noFill/>
            <a:miter lim="800000"/>
            <a:headEnd/>
            <a:tailEnd/>
          </a:ln>
          <a:effectLst/>
        </p:spPr>
        <p:txBody>
          <a:bodyPr wrap="none" lIns="0" tIns="0" rIns="0" bIns="0">
            <a:spAutoFit/>
          </a:bodyPr>
          <a:lstStyle/>
          <a:p>
            <a:pPr algn="l">
              <a:lnSpc>
                <a:spcPct val="85000"/>
              </a:lnSpc>
              <a:spcBef>
                <a:spcPct val="0"/>
              </a:spcBef>
              <a:buClrTx/>
              <a:buFontTx/>
              <a:buNone/>
            </a:pPr>
            <a:r>
              <a:rPr lang="en-US" sz="1000" dirty="0">
                <a:solidFill>
                  <a:srgbClr val="000000"/>
                </a:solidFill>
                <a:latin typeface="Calibri" pitchFamily="34" charset="0"/>
                <a:cs typeface="Calibri" pitchFamily="34" charset="0"/>
              </a:rPr>
              <a:t>Source: EMC Engineering and EMC IT</a:t>
            </a:r>
          </a:p>
        </p:txBody>
      </p:sp>
      <p:sp>
        <p:nvSpPr>
          <p:cNvPr id="11" name="Line 7"/>
          <p:cNvSpPr>
            <a:spLocks noChangeShapeType="1"/>
          </p:cNvSpPr>
          <p:nvPr/>
        </p:nvSpPr>
        <p:spPr bwMode="auto">
          <a:xfrm>
            <a:off x="1915826" y="5010031"/>
            <a:ext cx="0" cy="114300"/>
          </a:xfrm>
          <a:prstGeom prst="line">
            <a:avLst/>
          </a:prstGeom>
          <a:noFill/>
          <a:ln w="28575">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2" name="Line 8"/>
          <p:cNvSpPr>
            <a:spLocks noChangeShapeType="1"/>
          </p:cNvSpPr>
          <p:nvPr/>
        </p:nvSpPr>
        <p:spPr bwMode="auto">
          <a:xfrm>
            <a:off x="2430176"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3" name="Line 9"/>
          <p:cNvSpPr>
            <a:spLocks noChangeShapeType="1"/>
          </p:cNvSpPr>
          <p:nvPr/>
        </p:nvSpPr>
        <p:spPr bwMode="auto">
          <a:xfrm>
            <a:off x="2946114"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4" name="Line 10"/>
          <p:cNvSpPr>
            <a:spLocks noChangeShapeType="1"/>
          </p:cNvSpPr>
          <p:nvPr/>
        </p:nvSpPr>
        <p:spPr bwMode="auto">
          <a:xfrm>
            <a:off x="3460464"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5" name="Line 11"/>
          <p:cNvSpPr>
            <a:spLocks noChangeShapeType="1"/>
          </p:cNvSpPr>
          <p:nvPr/>
        </p:nvSpPr>
        <p:spPr bwMode="auto">
          <a:xfrm>
            <a:off x="3976401"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6" name="Line 12"/>
          <p:cNvSpPr>
            <a:spLocks noChangeShapeType="1"/>
          </p:cNvSpPr>
          <p:nvPr/>
        </p:nvSpPr>
        <p:spPr bwMode="auto">
          <a:xfrm>
            <a:off x="4490751"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7" name="Line 13"/>
          <p:cNvSpPr>
            <a:spLocks noChangeShapeType="1"/>
          </p:cNvSpPr>
          <p:nvPr/>
        </p:nvSpPr>
        <p:spPr bwMode="auto">
          <a:xfrm>
            <a:off x="5006689" y="5010031"/>
            <a:ext cx="0" cy="114300"/>
          </a:xfrm>
          <a:prstGeom prst="line">
            <a:avLst/>
          </a:prstGeom>
          <a:noFill/>
          <a:ln w="28575">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8" name="Line 14"/>
          <p:cNvSpPr>
            <a:spLocks noChangeShapeType="1"/>
          </p:cNvSpPr>
          <p:nvPr/>
        </p:nvSpPr>
        <p:spPr bwMode="auto">
          <a:xfrm>
            <a:off x="5522626"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19" name="Line 15"/>
          <p:cNvSpPr>
            <a:spLocks noChangeShapeType="1"/>
          </p:cNvSpPr>
          <p:nvPr/>
        </p:nvSpPr>
        <p:spPr bwMode="auto">
          <a:xfrm>
            <a:off x="6036976"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20" name="Line 16"/>
          <p:cNvSpPr>
            <a:spLocks noChangeShapeType="1"/>
          </p:cNvSpPr>
          <p:nvPr/>
        </p:nvSpPr>
        <p:spPr bwMode="auto">
          <a:xfrm>
            <a:off x="6552914"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21" name="Line 17"/>
          <p:cNvSpPr>
            <a:spLocks noChangeShapeType="1"/>
          </p:cNvSpPr>
          <p:nvPr/>
        </p:nvSpPr>
        <p:spPr bwMode="auto">
          <a:xfrm>
            <a:off x="7067264"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22" name="Line 18"/>
          <p:cNvSpPr>
            <a:spLocks noChangeShapeType="1"/>
          </p:cNvSpPr>
          <p:nvPr/>
        </p:nvSpPr>
        <p:spPr bwMode="auto">
          <a:xfrm>
            <a:off x="7583201" y="5010031"/>
            <a:ext cx="0" cy="114300"/>
          </a:xfrm>
          <a:prstGeom prst="line">
            <a:avLst/>
          </a:prstGeom>
          <a:noFill/>
          <a:ln w="12700">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23" name="Line 19"/>
          <p:cNvSpPr>
            <a:spLocks noChangeShapeType="1"/>
          </p:cNvSpPr>
          <p:nvPr/>
        </p:nvSpPr>
        <p:spPr bwMode="auto">
          <a:xfrm>
            <a:off x="8099139" y="5010031"/>
            <a:ext cx="0" cy="114300"/>
          </a:xfrm>
          <a:prstGeom prst="line">
            <a:avLst/>
          </a:prstGeom>
          <a:noFill/>
          <a:ln w="28575">
            <a:solidFill>
              <a:srgbClr val="000000"/>
            </a:solidFill>
            <a:round/>
            <a:headEnd/>
            <a:tailEnd/>
          </a:ln>
          <a:effectLst/>
        </p:spPr>
        <p:txBody>
          <a:bodyPr wrap="none" lIns="0" tIns="0" rIns="0" bIns="0" anchor="ctr"/>
          <a:lstStyle/>
          <a:p>
            <a:endParaRPr lang="en-US">
              <a:latin typeface="Calibri" pitchFamily="34" charset="0"/>
              <a:cs typeface="Calibri" pitchFamily="34" charset="0"/>
            </a:endParaRPr>
          </a:p>
        </p:txBody>
      </p:sp>
      <p:sp>
        <p:nvSpPr>
          <p:cNvPr id="24" name="Text Box 20"/>
          <p:cNvSpPr txBox="1">
            <a:spLocks noChangeArrowheads="1"/>
          </p:cNvSpPr>
          <p:nvPr/>
        </p:nvSpPr>
        <p:spPr bwMode="auto">
          <a:xfrm>
            <a:off x="1857089" y="5130681"/>
            <a:ext cx="104196"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0</a:t>
            </a:r>
          </a:p>
        </p:txBody>
      </p:sp>
      <p:sp>
        <p:nvSpPr>
          <p:cNvPr id="25" name="Text Box 21"/>
          <p:cNvSpPr txBox="1">
            <a:spLocks noChangeArrowheads="1"/>
          </p:cNvSpPr>
          <p:nvPr/>
        </p:nvSpPr>
        <p:spPr bwMode="auto">
          <a:xfrm>
            <a:off x="2315876"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10</a:t>
            </a:r>
          </a:p>
        </p:txBody>
      </p:sp>
      <p:sp>
        <p:nvSpPr>
          <p:cNvPr id="26" name="Text Box 22"/>
          <p:cNvSpPr txBox="1">
            <a:spLocks noChangeArrowheads="1"/>
          </p:cNvSpPr>
          <p:nvPr/>
        </p:nvSpPr>
        <p:spPr bwMode="auto">
          <a:xfrm>
            <a:off x="2830226"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20</a:t>
            </a:r>
          </a:p>
        </p:txBody>
      </p:sp>
      <p:sp>
        <p:nvSpPr>
          <p:cNvPr id="27" name="Text Box 23"/>
          <p:cNvSpPr txBox="1">
            <a:spLocks noChangeArrowheads="1"/>
          </p:cNvSpPr>
          <p:nvPr/>
        </p:nvSpPr>
        <p:spPr bwMode="auto">
          <a:xfrm>
            <a:off x="3346164"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30</a:t>
            </a:r>
          </a:p>
        </p:txBody>
      </p:sp>
      <p:sp>
        <p:nvSpPr>
          <p:cNvPr id="28" name="Text Box 24"/>
          <p:cNvSpPr txBox="1">
            <a:spLocks noChangeArrowheads="1"/>
          </p:cNvSpPr>
          <p:nvPr/>
        </p:nvSpPr>
        <p:spPr bwMode="auto">
          <a:xfrm>
            <a:off x="3860514"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40</a:t>
            </a:r>
          </a:p>
        </p:txBody>
      </p:sp>
      <p:sp>
        <p:nvSpPr>
          <p:cNvPr id="29" name="Text Box 25"/>
          <p:cNvSpPr txBox="1">
            <a:spLocks noChangeArrowheads="1"/>
          </p:cNvSpPr>
          <p:nvPr/>
        </p:nvSpPr>
        <p:spPr bwMode="auto">
          <a:xfrm>
            <a:off x="4376451"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50</a:t>
            </a:r>
          </a:p>
        </p:txBody>
      </p:sp>
      <p:sp>
        <p:nvSpPr>
          <p:cNvPr id="30" name="Text Box 26"/>
          <p:cNvSpPr txBox="1">
            <a:spLocks noChangeArrowheads="1"/>
          </p:cNvSpPr>
          <p:nvPr/>
        </p:nvSpPr>
        <p:spPr bwMode="auto">
          <a:xfrm>
            <a:off x="4890801"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dirty="0">
                <a:solidFill>
                  <a:srgbClr val="000000"/>
                </a:solidFill>
                <a:latin typeface="Calibri" pitchFamily="34" charset="0"/>
                <a:cs typeface="Calibri" pitchFamily="34" charset="0"/>
              </a:rPr>
              <a:t>60</a:t>
            </a:r>
          </a:p>
        </p:txBody>
      </p:sp>
      <p:sp>
        <p:nvSpPr>
          <p:cNvPr id="31" name="Text Box 27"/>
          <p:cNvSpPr txBox="1">
            <a:spLocks noChangeArrowheads="1"/>
          </p:cNvSpPr>
          <p:nvPr/>
        </p:nvSpPr>
        <p:spPr bwMode="auto">
          <a:xfrm>
            <a:off x="5405151"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70</a:t>
            </a:r>
          </a:p>
        </p:txBody>
      </p:sp>
      <p:sp>
        <p:nvSpPr>
          <p:cNvPr id="32" name="Text Box 28"/>
          <p:cNvSpPr txBox="1">
            <a:spLocks noChangeArrowheads="1"/>
          </p:cNvSpPr>
          <p:nvPr/>
        </p:nvSpPr>
        <p:spPr bwMode="auto">
          <a:xfrm>
            <a:off x="5921089"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80</a:t>
            </a:r>
          </a:p>
        </p:txBody>
      </p:sp>
      <p:sp>
        <p:nvSpPr>
          <p:cNvPr id="33" name="Text Box 29"/>
          <p:cNvSpPr txBox="1">
            <a:spLocks noChangeArrowheads="1"/>
          </p:cNvSpPr>
          <p:nvPr/>
        </p:nvSpPr>
        <p:spPr bwMode="auto">
          <a:xfrm>
            <a:off x="6435439" y="5130681"/>
            <a:ext cx="208390"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90</a:t>
            </a:r>
          </a:p>
        </p:txBody>
      </p:sp>
      <p:sp>
        <p:nvSpPr>
          <p:cNvPr id="34" name="Text Box 30"/>
          <p:cNvSpPr txBox="1">
            <a:spLocks noChangeArrowheads="1"/>
          </p:cNvSpPr>
          <p:nvPr/>
        </p:nvSpPr>
        <p:spPr bwMode="auto">
          <a:xfrm>
            <a:off x="6895814" y="5130681"/>
            <a:ext cx="312586"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100</a:t>
            </a:r>
          </a:p>
        </p:txBody>
      </p:sp>
      <p:sp>
        <p:nvSpPr>
          <p:cNvPr id="35" name="Text Box 31"/>
          <p:cNvSpPr txBox="1">
            <a:spLocks noChangeArrowheads="1"/>
          </p:cNvSpPr>
          <p:nvPr/>
        </p:nvSpPr>
        <p:spPr bwMode="auto">
          <a:xfrm>
            <a:off x="7926101" y="5130681"/>
            <a:ext cx="312586"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120</a:t>
            </a:r>
          </a:p>
        </p:txBody>
      </p:sp>
      <p:sp>
        <p:nvSpPr>
          <p:cNvPr id="36" name="Text Box 32"/>
          <p:cNvSpPr txBox="1">
            <a:spLocks noChangeArrowheads="1"/>
          </p:cNvSpPr>
          <p:nvPr/>
        </p:nvSpPr>
        <p:spPr bwMode="auto">
          <a:xfrm>
            <a:off x="7410164" y="5130681"/>
            <a:ext cx="312586" cy="2215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sz="1600">
                <a:solidFill>
                  <a:srgbClr val="000000"/>
                </a:solidFill>
                <a:latin typeface="Calibri" pitchFamily="34" charset="0"/>
                <a:cs typeface="Calibri" pitchFamily="34" charset="0"/>
              </a:rPr>
              <a:t>110</a:t>
            </a:r>
          </a:p>
        </p:txBody>
      </p:sp>
      <p:sp>
        <p:nvSpPr>
          <p:cNvPr id="37" name="Text Box 33"/>
          <p:cNvSpPr txBox="1">
            <a:spLocks noChangeArrowheads="1"/>
          </p:cNvSpPr>
          <p:nvPr/>
        </p:nvSpPr>
        <p:spPr bwMode="auto">
          <a:xfrm>
            <a:off x="3821500" y="5445657"/>
            <a:ext cx="2589299" cy="249299"/>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b="1" dirty="0">
                <a:solidFill>
                  <a:srgbClr val="000000"/>
                </a:solidFill>
                <a:latin typeface="Calibri" pitchFamily="34" charset="0"/>
                <a:cs typeface="Calibri" pitchFamily="34" charset="0"/>
              </a:rPr>
              <a:t>Recovery Time in Minutes*</a:t>
            </a:r>
          </a:p>
        </p:txBody>
      </p:sp>
      <p:sp>
        <p:nvSpPr>
          <p:cNvPr id="38" name="Text Box 34"/>
          <p:cNvSpPr txBox="1">
            <a:spLocks noChangeArrowheads="1"/>
          </p:cNvSpPr>
          <p:nvPr/>
        </p:nvSpPr>
        <p:spPr bwMode="auto">
          <a:xfrm>
            <a:off x="261651" y="4271844"/>
            <a:ext cx="1480790" cy="498598"/>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b="1" dirty="0">
                <a:solidFill>
                  <a:srgbClr val="000000"/>
                </a:solidFill>
                <a:latin typeface="Calibri" pitchFamily="34" charset="0"/>
                <a:cs typeface="Calibri" pitchFamily="34" charset="0"/>
              </a:rPr>
              <a:t>Tape</a:t>
            </a:r>
            <a:br>
              <a:rPr lang="en-US" b="1" dirty="0">
                <a:solidFill>
                  <a:srgbClr val="000000"/>
                </a:solidFill>
                <a:latin typeface="Calibri" pitchFamily="34" charset="0"/>
                <a:cs typeface="Calibri" pitchFamily="34" charset="0"/>
              </a:rPr>
            </a:br>
            <a:r>
              <a:rPr lang="en-US" dirty="0" smtClean="0">
                <a:solidFill>
                  <a:srgbClr val="000000"/>
                </a:solidFill>
                <a:latin typeface="Calibri" pitchFamily="34" charset="0"/>
                <a:cs typeface="Calibri" pitchFamily="34" charset="0"/>
              </a:rPr>
              <a:t>Backup/Restore</a:t>
            </a:r>
            <a:endParaRPr lang="en-US" dirty="0">
              <a:solidFill>
                <a:srgbClr val="000000"/>
              </a:solidFill>
              <a:latin typeface="Calibri" pitchFamily="34" charset="0"/>
              <a:cs typeface="Calibri" pitchFamily="34" charset="0"/>
            </a:endParaRPr>
          </a:p>
        </p:txBody>
      </p:sp>
      <p:sp>
        <p:nvSpPr>
          <p:cNvPr id="39" name="Text Box 35"/>
          <p:cNvSpPr txBox="1">
            <a:spLocks noChangeArrowheads="1"/>
          </p:cNvSpPr>
          <p:nvPr/>
        </p:nvSpPr>
        <p:spPr bwMode="auto">
          <a:xfrm>
            <a:off x="261651" y="3405069"/>
            <a:ext cx="1480790" cy="498598"/>
          </a:xfrm>
          <a:prstGeom prst="rect">
            <a:avLst/>
          </a:prstGeom>
          <a:noFill/>
          <a:ln w="25400" algn="ctr">
            <a:noFill/>
            <a:miter lim="800000"/>
            <a:headEnd/>
            <a:tailEnd/>
          </a:ln>
          <a:effectLst/>
        </p:spPr>
        <p:txBody>
          <a:bodyPr wrap="none" lIns="0" tIns="0" rIns="0" bIns="0">
            <a:spAutoFit/>
          </a:bodyPr>
          <a:lstStyle/>
          <a:p>
            <a:pPr defTabSz="941388">
              <a:lnSpc>
                <a:spcPct val="90000"/>
              </a:lnSpc>
            </a:pPr>
            <a:r>
              <a:rPr lang="en-US" b="1" dirty="0">
                <a:solidFill>
                  <a:srgbClr val="000000"/>
                </a:solidFill>
                <a:latin typeface="Calibri" pitchFamily="34" charset="0"/>
                <a:cs typeface="Calibri" pitchFamily="34" charset="0"/>
              </a:rPr>
              <a:t>Disk</a:t>
            </a:r>
            <a:br>
              <a:rPr lang="en-US" b="1" dirty="0">
                <a:solidFill>
                  <a:srgbClr val="000000"/>
                </a:solidFill>
                <a:latin typeface="Calibri" pitchFamily="34" charset="0"/>
                <a:cs typeface="Calibri" pitchFamily="34" charset="0"/>
              </a:rPr>
            </a:br>
            <a:r>
              <a:rPr lang="en-US" dirty="0" smtClean="0">
                <a:solidFill>
                  <a:srgbClr val="000000"/>
                </a:solidFill>
                <a:latin typeface="Calibri" pitchFamily="34" charset="0"/>
                <a:cs typeface="Calibri" pitchFamily="34" charset="0"/>
              </a:rPr>
              <a:t>Backup/Restore</a:t>
            </a:r>
            <a:endParaRPr lang="en-US" dirty="0">
              <a:solidFill>
                <a:srgbClr val="000000"/>
              </a:solidFill>
              <a:latin typeface="Calibri" pitchFamily="34" charset="0"/>
              <a:cs typeface="Calibri" pitchFamily="34" charset="0"/>
            </a:endParaRPr>
          </a:p>
        </p:txBody>
      </p:sp>
      <p:sp>
        <p:nvSpPr>
          <p:cNvPr id="40" name="Rectangle 36"/>
          <p:cNvSpPr>
            <a:spLocks noChangeArrowheads="1"/>
          </p:cNvSpPr>
          <p:nvPr/>
        </p:nvSpPr>
        <p:spPr bwMode="auto">
          <a:xfrm>
            <a:off x="1906301" y="4190881"/>
            <a:ext cx="5572125" cy="628650"/>
          </a:xfrm>
          <a:prstGeom prst="rect">
            <a:avLst/>
          </a:prstGeom>
          <a:gradFill rotWithShape="1">
            <a:gsLst>
              <a:gs pos="0">
                <a:srgbClr val="00B496">
                  <a:gamma/>
                  <a:shade val="56078"/>
                  <a:invGamma/>
                </a:srgbClr>
              </a:gs>
              <a:gs pos="100000">
                <a:srgbClr val="00B496"/>
              </a:gs>
            </a:gsLst>
            <a:lin ang="0" scaled="1"/>
          </a:gra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1" name="Rectangle 37"/>
          <p:cNvSpPr>
            <a:spLocks noChangeArrowheads="1"/>
          </p:cNvSpPr>
          <p:nvPr/>
        </p:nvSpPr>
        <p:spPr bwMode="auto">
          <a:xfrm>
            <a:off x="1906301" y="3324106"/>
            <a:ext cx="1238250" cy="628650"/>
          </a:xfrm>
          <a:prstGeom prst="rect">
            <a:avLst/>
          </a:prstGeom>
          <a:gradFill rotWithShape="1">
            <a:gsLst>
              <a:gs pos="0">
                <a:srgbClr val="00B496">
                  <a:gamma/>
                  <a:shade val="56078"/>
                  <a:invGamma/>
                </a:srgbClr>
              </a:gs>
              <a:gs pos="100000">
                <a:srgbClr val="00B496"/>
              </a:gs>
            </a:gsLst>
            <a:lin ang="0" scaled="1"/>
          </a:gradFill>
          <a:ln w="12700" algn="ctr">
            <a:solidFill>
              <a:srgbClr val="000000"/>
            </a:solidFill>
            <a:miter lim="800000"/>
            <a:headEnd/>
            <a:tailEnd/>
          </a:ln>
          <a:effectLst/>
        </p:spPr>
        <p:txBody>
          <a:bodyPr wrap="none" lIns="0" tIns="0" rIns="0" bIns="0" anchor="ctr"/>
          <a:lstStyle/>
          <a:p>
            <a:endParaRPr lang="en-US">
              <a:latin typeface="Calibri" pitchFamily="34" charset="0"/>
              <a:cs typeface="Calibri" pitchFamily="34" charset="0"/>
            </a:endParaRPr>
          </a:p>
        </p:txBody>
      </p:sp>
      <p:sp>
        <p:nvSpPr>
          <p:cNvPr id="42" name="Freeform 38"/>
          <p:cNvSpPr>
            <a:spLocks/>
          </p:cNvSpPr>
          <p:nvPr/>
        </p:nvSpPr>
        <p:spPr bwMode="auto">
          <a:xfrm>
            <a:off x="1915826" y="3228856"/>
            <a:ext cx="6191250" cy="1781175"/>
          </a:xfrm>
          <a:custGeom>
            <a:avLst/>
            <a:gdLst/>
            <a:ahLst/>
            <a:cxnLst>
              <a:cxn ang="0">
                <a:pos x="0" y="0"/>
              </a:cxn>
              <a:cxn ang="0">
                <a:pos x="0" y="1470"/>
              </a:cxn>
              <a:cxn ang="0">
                <a:pos x="3630" y="1470"/>
              </a:cxn>
            </a:cxnLst>
            <a:rect l="0" t="0" r="r" b="b"/>
            <a:pathLst>
              <a:path w="3630" h="1470">
                <a:moveTo>
                  <a:pt x="0" y="0"/>
                </a:moveTo>
                <a:lnTo>
                  <a:pt x="0" y="1470"/>
                </a:lnTo>
                <a:lnTo>
                  <a:pt x="3630" y="1470"/>
                </a:lnTo>
              </a:path>
            </a:pathLst>
          </a:custGeom>
          <a:noFill/>
          <a:ln w="28575" cap="flat" cmpd="sng">
            <a:solidFill>
              <a:srgbClr val="000000"/>
            </a:solidFill>
            <a:prstDash val="solid"/>
            <a:round/>
            <a:headEnd/>
            <a:tailEnd/>
          </a:ln>
          <a:effectLst/>
        </p:spPr>
        <p:txBody>
          <a:bodyPr wrap="none" lIns="0" tIns="0" rIns="0" bIns="0" anchor="ctr"/>
          <a:lstStyle/>
          <a:p>
            <a:endParaRPr lang="en-US">
              <a:latin typeface="Calibri" pitchFamily="34" charset="0"/>
              <a:cs typeface="Calibri" pitchFamily="34" charset="0"/>
            </a:endParaRPr>
          </a:p>
        </p:txBody>
      </p:sp>
      <p:sp>
        <p:nvSpPr>
          <p:cNvPr id="43" name="Text Box 39"/>
          <p:cNvSpPr txBox="1">
            <a:spLocks noChangeArrowheads="1"/>
          </p:cNvSpPr>
          <p:nvPr/>
        </p:nvSpPr>
        <p:spPr bwMode="auto">
          <a:xfrm>
            <a:off x="6552914" y="4262319"/>
            <a:ext cx="789062" cy="498598"/>
          </a:xfrm>
          <a:prstGeom prst="rect">
            <a:avLst/>
          </a:prstGeom>
          <a:noFill/>
          <a:ln w="25400" algn="ctr">
            <a:noFill/>
            <a:miter lim="800000"/>
            <a:headEnd/>
            <a:tailEnd/>
          </a:ln>
          <a:effectLst>
            <a:outerShdw dist="17961" dir="2700000" algn="ctr" rotWithShape="0">
              <a:srgbClr val="000000"/>
            </a:outerShdw>
          </a:effectLst>
        </p:spPr>
        <p:txBody>
          <a:bodyPr wrap="none" lIns="0" tIns="0" rIns="0" bIns="0">
            <a:spAutoFit/>
          </a:bodyPr>
          <a:lstStyle/>
          <a:p>
            <a:pPr defTabSz="941388">
              <a:lnSpc>
                <a:spcPct val="90000"/>
              </a:lnSpc>
            </a:pPr>
            <a:r>
              <a:rPr lang="en-US" sz="1800" b="1">
                <a:solidFill>
                  <a:schemeClr val="bg1"/>
                </a:solidFill>
                <a:latin typeface="Calibri" pitchFamily="34" charset="0"/>
                <a:cs typeface="Calibri" pitchFamily="34" charset="0"/>
              </a:rPr>
              <a:t>108</a:t>
            </a:r>
            <a:br>
              <a:rPr lang="en-US" sz="1800" b="1">
                <a:solidFill>
                  <a:schemeClr val="bg1"/>
                </a:solidFill>
                <a:latin typeface="Calibri" pitchFamily="34" charset="0"/>
                <a:cs typeface="Calibri" pitchFamily="34" charset="0"/>
              </a:rPr>
            </a:br>
            <a:r>
              <a:rPr lang="en-US" sz="1800" b="1">
                <a:solidFill>
                  <a:schemeClr val="bg1"/>
                </a:solidFill>
                <a:latin typeface="Calibri" pitchFamily="34" charset="0"/>
                <a:cs typeface="Calibri" pitchFamily="34" charset="0"/>
              </a:rPr>
              <a:t>Minutes</a:t>
            </a:r>
            <a:endParaRPr lang="en-US" sz="1600">
              <a:solidFill>
                <a:schemeClr val="bg1"/>
              </a:solidFill>
              <a:latin typeface="Calibri" pitchFamily="34" charset="0"/>
              <a:cs typeface="Calibri" pitchFamily="34" charset="0"/>
            </a:endParaRPr>
          </a:p>
        </p:txBody>
      </p:sp>
      <p:sp>
        <p:nvSpPr>
          <p:cNvPr id="44" name="Text Box 40"/>
          <p:cNvSpPr txBox="1">
            <a:spLocks noChangeArrowheads="1"/>
          </p:cNvSpPr>
          <p:nvPr/>
        </p:nvSpPr>
        <p:spPr bwMode="auto">
          <a:xfrm>
            <a:off x="2228564" y="3366969"/>
            <a:ext cx="789062" cy="498598"/>
          </a:xfrm>
          <a:prstGeom prst="rect">
            <a:avLst/>
          </a:prstGeom>
          <a:noFill/>
          <a:ln w="25400" algn="ctr">
            <a:noFill/>
            <a:miter lim="800000"/>
            <a:headEnd/>
            <a:tailEnd/>
          </a:ln>
          <a:effectLst>
            <a:outerShdw dist="17961" dir="2700000" algn="ctr" rotWithShape="0">
              <a:srgbClr val="000000"/>
            </a:outerShdw>
          </a:effectLst>
        </p:spPr>
        <p:txBody>
          <a:bodyPr wrap="none" lIns="0" tIns="0" rIns="0" bIns="0">
            <a:spAutoFit/>
          </a:bodyPr>
          <a:lstStyle/>
          <a:p>
            <a:pPr defTabSz="941388">
              <a:lnSpc>
                <a:spcPct val="90000"/>
              </a:lnSpc>
            </a:pPr>
            <a:r>
              <a:rPr lang="en-US" sz="1800" b="1">
                <a:solidFill>
                  <a:schemeClr val="bg1"/>
                </a:solidFill>
                <a:latin typeface="Calibri" pitchFamily="34" charset="0"/>
                <a:cs typeface="Calibri" pitchFamily="34" charset="0"/>
              </a:rPr>
              <a:t>24</a:t>
            </a:r>
            <a:br>
              <a:rPr lang="en-US" sz="1800" b="1">
                <a:solidFill>
                  <a:schemeClr val="bg1"/>
                </a:solidFill>
                <a:latin typeface="Calibri" pitchFamily="34" charset="0"/>
                <a:cs typeface="Calibri" pitchFamily="34" charset="0"/>
              </a:rPr>
            </a:br>
            <a:r>
              <a:rPr lang="en-US" sz="1800" b="1">
                <a:solidFill>
                  <a:schemeClr val="bg1"/>
                </a:solidFill>
                <a:latin typeface="Calibri" pitchFamily="34" charset="0"/>
                <a:cs typeface="Calibri" pitchFamily="34" charset="0"/>
              </a:rPr>
              <a:t>Minutes</a:t>
            </a:r>
            <a:endParaRPr lang="en-US" sz="1600">
              <a:solidFill>
                <a:schemeClr val="bg1"/>
              </a:solidFill>
              <a:latin typeface="Calibri" pitchFamily="34" charset="0"/>
              <a:cs typeface="Calibri" pitchFamily="34" charset="0"/>
            </a:endParaRPr>
          </a:p>
        </p:txBody>
      </p:sp>
      <p:sp>
        <p:nvSpPr>
          <p:cNvPr id="45" name="Rectangle 3"/>
          <p:cNvSpPr txBox="1">
            <a:spLocks noChangeArrowheads="1"/>
          </p:cNvSpPr>
          <p:nvPr/>
        </p:nvSpPr>
        <p:spPr bwMode="gray">
          <a:xfrm>
            <a:off x="6202076" y="3015868"/>
            <a:ext cx="2954338" cy="1066800"/>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rgbClr val="92D050"/>
              </a:buClr>
              <a:buSzPct val="120000"/>
              <a:buFont typeface="Wingdings" pitchFamily="2" charset="2"/>
              <a:buNone/>
              <a:tabLst/>
              <a:defRPr/>
            </a:pPr>
            <a:r>
              <a:rPr kumimoji="0" lang="en-US" sz="1600" b="1" i="0" u="none" strike="noStrike" kern="1200" cap="none" spc="0" normalizeH="0" baseline="0" noProof="0" dirty="0" smtClean="0">
                <a:ln>
                  <a:noFill/>
                </a:ln>
                <a:solidFill>
                  <a:schemeClr val="hlink"/>
                </a:solidFill>
                <a:effectLst/>
                <a:uLnTx/>
                <a:uFillTx/>
                <a:latin typeface="Calibri" pitchFamily="34" charset="0"/>
                <a:cs typeface="Calibri" pitchFamily="34" charset="0"/>
              </a:rPr>
              <a:t>Typical Scenario:</a:t>
            </a:r>
          </a:p>
          <a:p>
            <a:pPr marL="463550" marR="0" lvl="1" indent="-238125" algn="l" defTabSz="914400" rtl="0" eaLnBrk="1" fontAlgn="base" latinLnBrk="0" hangingPunct="1">
              <a:lnSpc>
                <a:spcPct val="100000"/>
              </a:lnSpc>
              <a:spcBef>
                <a:spcPct val="20000"/>
              </a:spcBef>
              <a:spcAft>
                <a:spcPct val="0"/>
              </a:spcAft>
              <a:buClr>
                <a:srgbClr val="92D050"/>
              </a:buClr>
              <a:buSzPct val="90000"/>
              <a:buFont typeface="Wingdings" pitchFamily="2" charset="2"/>
              <a:buChar char=""/>
              <a:tabLst/>
              <a:defRPr/>
            </a:pPr>
            <a:r>
              <a:rPr kumimoji="0" lang="en-US" sz="1600" b="0" i="0" u="none" strike="noStrike" kern="1200" cap="none" spc="0" normalizeH="0" baseline="0" noProof="0" dirty="0" smtClean="0">
                <a:ln>
                  <a:noFill/>
                </a:ln>
                <a:solidFill>
                  <a:schemeClr val="bg2">
                    <a:lumMod val="75000"/>
                  </a:schemeClr>
                </a:solidFill>
                <a:effectLst/>
                <a:uLnTx/>
                <a:uFillTx/>
                <a:latin typeface="Calibri" pitchFamily="34" charset="0"/>
                <a:cs typeface="Calibri" pitchFamily="34" charset="0"/>
              </a:rPr>
              <a:t>800 users, 75 MB mailbox </a:t>
            </a:r>
          </a:p>
          <a:p>
            <a:pPr marL="463550" marR="0" lvl="1" indent="-238125" algn="l" defTabSz="914400" rtl="0" eaLnBrk="1" fontAlgn="base" latinLnBrk="0" hangingPunct="1">
              <a:lnSpc>
                <a:spcPct val="100000"/>
              </a:lnSpc>
              <a:spcBef>
                <a:spcPct val="20000"/>
              </a:spcBef>
              <a:spcAft>
                <a:spcPct val="0"/>
              </a:spcAft>
              <a:buClr>
                <a:srgbClr val="92D050"/>
              </a:buClr>
              <a:buSzPct val="90000"/>
              <a:buFont typeface="Wingdings" pitchFamily="2" charset="2"/>
              <a:buChar char=""/>
              <a:tabLst/>
              <a:defRPr/>
            </a:pPr>
            <a:r>
              <a:rPr kumimoji="0" lang="en-US" sz="1600" b="0" i="0" u="none" strike="noStrike" kern="1200" cap="none" spc="0" normalizeH="0" baseline="0" noProof="0" dirty="0" smtClean="0">
                <a:ln>
                  <a:noFill/>
                </a:ln>
                <a:solidFill>
                  <a:schemeClr val="bg2">
                    <a:lumMod val="75000"/>
                  </a:schemeClr>
                </a:solidFill>
                <a:effectLst/>
                <a:uLnTx/>
                <a:uFillTx/>
                <a:latin typeface="Calibri" pitchFamily="34" charset="0"/>
                <a:cs typeface="Calibri" pitchFamily="34" charset="0"/>
              </a:rPr>
              <a:t>60 GB database</a:t>
            </a:r>
            <a:endParaRPr kumimoji="0" lang="en-US" sz="1600" b="0" i="0" u="none" strike="noStrike" kern="1200" cap="none" spc="0" normalizeH="0" baseline="0" noProof="0" dirty="0">
              <a:ln>
                <a:noFill/>
              </a:ln>
              <a:solidFill>
                <a:schemeClr val="bg2">
                  <a:lumMod val="75000"/>
                </a:schemeClr>
              </a:solidFill>
              <a:effectLst/>
              <a:uLnTx/>
              <a:uFillTx/>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to Virtual Tape</a:t>
            </a:r>
            <a:endParaRPr lang="en-US" dirty="0"/>
          </a:p>
        </p:txBody>
      </p:sp>
      <p:sp>
        <p:nvSpPr>
          <p:cNvPr id="6" name="Content Placeholder 5"/>
          <p:cNvSpPr>
            <a:spLocks noGrp="1"/>
          </p:cNvSpPr>
          <p:nvPr>
            <p:ph idx="1"/>
          </p:nvPr>
        </p:nvSpPr>
        <p:spPr/>
        <p:txBody>
          <a:bodyPr/>
          <a:lstStyle/>
          <a:p>
            <a:r>
              <a:rPr lang="en-US" dirty="0" smtClean="0"/>
              <a:t>Disks are emulated and presented as tapes to backup software</a:t>
            </a:r>
          </a:p>
          <a:p>
            <a:r>
              <a:rPr lang="en-US" dirty="0" smtClean="0"/>
              <a:t>Does not require any additional modules or changes in the legacy backup software</a:t>
            </a:r>
          </a:p>
          <a:p>
            <a:r>
              <a:rPr lang="en-US" dirty="0" smtClean="0"/>
              <a:t>Provides better single stream performance and reliability over physical tape</a:t>
            </a:r>
          </a:p>
          <a:p>
            <a:r>
              <a:rPr lang="en-US" dirty="0" smtClean="0"/>
              <a:t>Online and random disk access </a:t>
            </a:r>
          </a:p>
          <a:p>
            <a:pPr lvl="1"/>
            <a:r>
              <a:rPr lang="en-US" dirty="0" smtClean="0"/>
              <a:t>Provides faster backup and recovery </a:t>
            </a:r>
          </a:p>
          <a:p>
            <a:pPr>
              <a:buNone/>
            </a:pPr>
            <a:endParaRPr lang="en-US" dirty="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Tape Library</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sp>
        <p:nvSpPr>
          <p:cNvPr id="7" name="Rectangle 2"/>
          <p:cNvSpPr>
            <a:spLocks noChangeArrowheads="1"/>
          </p:cNvSpPr>
          <p:nvPr/>
        </p:nvSpPr>
        <p:spPr bwMode="auto">
          <a:xfrm>
            <a:off x="4979988" y="2324100"/>
            <a:ext cx="3754437" cy="3702050"/>
          </a:xfrm>
          <a:prstGeom prst="rect">
            <a:avLst/>
          </a:prstGeom>
          <a:gradFill rotWithShape="1">
            <a:gsLst>
              <a:gs pos="0">
                <a:srgbClr val="BCA879"/>
              </a:gs>
              <a:gs pos="100000">
                <a:srgbClr val="BCA879">
                  <a:gamma/>
                  <a:tint val="36471"/>
                  <a:invGamma/>
                </a:srgbClr>
              </a:gs>
            </a:gsLst>
            <a:lin ang="1890000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sp>
        <p:nvSpPr>
          <p:cNvPr id="8" name="Rectangle 3"/>
          <p:cNvSpPr>
            <a:spLocks noChangeArrowheads="1"/>
          </p:cNvSpPr>
          <p:nvPr/>
        </p:nvSpPr>
        <p:spPr bwMode="auto">
          <a:xfrm>
            <a:off x="5443538" y="4699000"/>
            <a:ext cx="3205162" cy="1249363"/>
          </a:xfrm>
          <a:prstGeom prst="rect">
            <a:avLst/>
          </a:prstGeom>
          <a:gradFill rotWithShape="1">
            <a:gsLst>
              <a:gs pos="0">
                <a:srgbClr val="BCA879"/>
              </a:gs>
              <a:gs pos="100000">
                <a:srgbClr val="BCA879">
                  <a:gamma/>
                  <a:tint val="36471"/>
                  <a:invGamma/>
                </a:srgbClr>
              </a:gs>
            </a:gsLst>
            <a:lin ang="1890000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sp>
        <p:nvSpPr>
          <p:cNvPr id="9" name="Rectangle 5"/>
          <p:cNvSpPr>
            <a:spLocks noChangeArrowheads="1"/>
          </p:cNvSpPr>
          <p:nvPr/>
        </p:nvSpPr>
        <p:spPr bwMode="auto">
          <a:xfrm>
            <a:off x="5446713" y="2459038"/>
            <a:ext cx="3201987" cy="2247900"/>
          </a:xfrm>
          <a:prstGeom prst="rect">
            <a:avLst/>
          </a:prstGeom>
          <a:gradFill rotWithShape="1">
            <a:gsLst>
              <a:gs pos="0">
                <a:srgbClr val="BCA879">
                  <a:gamma/>
                  <a:tint val="36471"/>
                  <a:invGamma/>
                </a:srgbClr>
              </a:gs>
              <a:gs pos="100000">
                <a:srgbClr val="BCA879"/>
              </a:gs>
            </a:gsLst>
            <a:lin ang="1890000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sp>
        <p:nvSpPr>
          <p:cNvPr id="10" name="Text Box 33"/>
          <p:cNvSpPr txBox="1">
            <a:spLocks noChangeArrowheads="1"/>
          </p:cNvSpPr>
          <p:nvPr/>
        </p:nvSpPr>
        <p:spPr bwMode="auto">
          <a:xfrm>
            <a:off x="41517" y="1413117"/>
            <a:ext cx="1403350" cy="430887"/>
          </a:xfrm>
          <a:prstGeom prst="rect">
            <a:avLst/>
          </a:prstGeom>
          <a:noFill/>
          <a:ln w="25400" algn="ctr">
            <a:noFill/>
            <a:miter lim="800000"/>
            <a:headEnd/>
            <a:tailEnd type="none" w="lg" len="med"/>
          </a:ln>
          <a:effectLst/>
        </p:spPr>
        <p:txBody>
          <a:bodyPr lIns="0" tIns="0" rIns="0" bIns="0">
            <a:spAutoFit/>
          </a:bodyPr>
          <a:lstStyle/>
          <a:p>
            <a:pPr marL="354013" indent="-354013" algn="ctr" defTabSz="941388"/>
            <a:r>
              <a:rPr lang="en-US" sz="1400" b="1" dirty="0">
                <a:solidFill>
                  <a:schemeClr val="tx1"/>
                </a:solidFill>
                <a:latin typeface="Calibri" pitchFamily="34" charset="0"/>
                <a:cs typeface="Calibri" pitchFamily="34" charset="0"/>
              </a:rPr>
              <a:t>Backup Server/</a:t>
            </a:r>
          </a:p>
          <a:p>
            <a:pPr marL="354013" indent="-354013" algn="ctr" defTabSz="941388"/>
            <a:r>
              <a:rPr lang="en-US" sz="1400" b="1" dirty="0">
                <a:solidFill>
                  <a:schemeClr val="tx1"/>
                </a:solidFill>
                <a:latin typeface="Calibri" pitchFamily="34" charset="0"/>
                <a:cs typeface="Calibri" pitchFamily="34" charset="0"/>
              </a:rPr>
              <a:t>Storage Node</a:t>
            </a:r>
          </a:p>
        </p:txBody>
      </p:sp>
      <p:sp>
        <p:nvSpPr>
          <p:cNvPr id="11" name="Text Box 105"/>
          <p:cNvSpPr txBox="1">
            <a:spLocks noChangeArrowheads="1"/>
          </p:cNvSpPr>
          <p:nvPr/>
        </p:nvSpPr>
        <p:spPr bwMode="auto">
          <a:xfrm>
            <a:off x="1147763" y="5879571"/>
            <a:ext cx="1084592" cy="215444"/>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400" b="1" dirty="0">
                <a:solidFill>
                  <a:schemeClr val="tx1"/>
                </a:solidFill>
                <a:latin typeface="Calibri" pitchFamily="34" charset="0"/>
                <a:cs typeface="Calibri" pitchFamily="34" charset="0"/>
              </a:rPr>
              <a:t>Backup Clients</a:t>
            </a:r>
          </a:p>
        </p:txBody>
      </p:sp>
      <p:sp>
        <p:nvSpPr>
          <p:cNvPr id="12" name="Text Box 107"/>
          <p:cNvSpPr txBox="1">
            <a:spLocks noChangeArrowheads="1"/>
          </p:cNvSpPr>
          <p:nvPr/>
        </p:nvSpPr>
        <p:spPr bwMode="auto">
          <a:xfrm>
            <a:off x="6402388" y="4486275"/>
            <a:ext cx="1301575" cy="215444"/>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400" b="1" dirty="0">
                <a:solidFill>
                  <a:schemeClr val="tx1"/>
                </a:solidFill>
                <a:latin typeface="Calibri" pitchFamily="34" charset="0"/>
                <a:cs typeface="Calibri" pitchFamily="34" charset="0"/>
              </a:rPr>
              <a:t>Emulation Engine</a:t>
            </a:r>
          </a:p>
        </p:txBody>
      </p:sp>
      <p:sp>
        <p:nvSpPr>
          <p:cNvPr id="13" name="Text Box 119"/>
          <p:cNvSpPr txBox="1">
            <a:spLocks noChangeArrowheads="1"/>
          </p:cNvSpPr>
          <p:nvPr/>
        </p:nvSpPr>
        <p:spPr bwMode="auto">
          <a:xfrm rot="16200000">
            <a:off x="3948408" y="4071859"/>
            <a:ext cx="2552109" cy="246221"/>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600" b="1" dirty="0">
                <a:solidFill>
                  <a:schemeClr val="tx1"/>
                </a:solidFill>
                <a:latin typeface="Calibri" pitchFamily="34" charset="0"/>
                <a:cs typeface="Calibri" pitchFamily="34" charset="0"/>
              </a:rPr>
              <a:t>Virtual Tape Library Appliance</a:t>
            </a:r>
          </a:p>
        </p:txBody>
      </p:sp>
      <p:sp>
        <p:nvSpPr>
          <p:cNvPr id="14" name="Rectangle 121"/>
          <p:cNvSpPr>
            <a:spLocks noChangeArrowheads="1"/>
          </p:cNvSpPr>
          <p:nvPr/>
        </p:nvSpPr>
        <p:spPr bwMode="auto">
          <a:xfrm>
            <a:off x="5580063" y="2595563"/>
            <a:ext cx="1423987" cy="1860550"/>
          </a:xfrm>
          <a:prstGeom prst="rect">
            <a:avLst/>
          </a:prstGeom>
          <a:gradFill rotWithShape="1">
            <a:gsLst>
              <a:gs pos="0">
                <a:srgbClr val="BCA879"/>
              </a:gs>
              <a:gs pos="100000">
                <a:srgbClr val="BCA879">
                  <a:gamma/>
                  <a:tint val="36471"/>
                  <a:invGamma/>
                </a:srgbClr>
              </a:gs>
            </a:gsLst>
            <a:lin ang="2700000" scaled="1"/>
          </a:gradFill>
          <a:ln w="38100" cap="rnd">
            <a:solidFill>
              <a:schemeClr val="accent2"/>
            </a:solidFill>
            <a:prstDash val="sysDot"/>
            <a:miter lim="800000"/>
            <a:headEnd/>
            <a:tailEnd/>
          </a:ln>
          <a:effectLst/>
        </p:spPr>
        <p:txBody>
          <a:bodyPr wrap="none" anchor="ctr"/>
          <a:lstStyle/>
          <a:p>
            <a:endParaRPr lang="en-US">
              <a:latin typeface="Calibri" pitchFamily="34" charset="0"/>
              <a:cs typeface="Calibri" pitchFamily="34" charset="0"/>
            </a:endParaRPr>
          </a:p>
        </p:txBody>
      </p:sp>
      <p:grpSp>
        <p:nvGrpSpPr>
          <p:cNvPr id="15" name="Group 122"/>
          <p:cNvGrpSpPr>
            <a:grpSpLocks noChangeAspect="1"/>
          </p:cNvGrpSpPr>
          <p:nvPr/>
        </p:nvGrpSpPr>
        <p:grpSpPr bwMode="auto">
          <a:xfrm>
            <a:off x="5737225" y="2681288"/>
            <a:ext cx="417513" cy="379412"/>
            <a:chOff x="2188" y="2766"/>
            <a:chExt cx="309" cy="281"/>
          </a:xfrm>
        </p:grpSpPr>
        <p:grpSp>
          <p:nvGrpSpPr>
            <p:cNvPr id="16" name="Group 123"/>
            <p:cNvGrpSpPr>
              <a:grpSpLocks noChangeAspect="1"/>
            </p:cNvGrpSpPr>
            <p:nvPr/>
          </p:nvGrpSpPr>
          <p:grpSpPr bwMode="auto">
            <a:xfrm>
              <a:off x="2188" y="2766"/>
              <a:ext cx="309" cy="281"/>
              <a:chOff x="3026" y="2233"/>
              <a:chExt cx="407" cy="370"/>
            </a:xfrm>
          </p:grpSpPr>
          <p:sp>
            <p:nvSpPr>
              <p:cNvPr id="18" name="Freeform 124"/>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9" name="Freeform 125"/>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20" name="Freeform 126"/>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21" name="Freeform 127"/>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7" name="Freeform 128"/>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grpSp>
        <p:nvGrpSpPr>
          <p:cNvPr id="22" name="Group 129"/>
          <p:cNvGrpSpPr>
            <a:grpSpLocks noChangeAspect="1"/>
          </p:cNvGrpSpPr>
          <p:nvPr/>
        </p:nvGrpSpPr>
        <p:grpSpPr bwMode="auto">
          <a:xfrm>
            <a:off x="6427788" y="2693988"/>
            <a:ext cx="417512" cy="379412"/>
            <a:chOff x="2188" y="2766"/>
            <a:chExt cx="309" cy="281"/>
          </a:xfrm>
        </p:grpSpPr>
        <p:grpSp>
          <p:nvGrpSpPr>
            <p:cNvPr id="23" name="Group 130"/>
            <p:cNvGrpSpPr>
              <a:grpSpLocks noChangeAspect="1"/>
            </p:cNvGrpSpPr>
            <p:nvPr/>
          </p:nvGrpSpPr>
          <p:grpSpPr bwMode="auto">
            <a:xfrm>
              <a:off x="2188" y="2766"/>
              <a:ext cx="309" cy="281"/>
              <a:chOff x="3026" y="2233"/>
              <a:chExt cx="407" cy="370"/>
            </a:xfrm>
          </p:grpSpPr>
          <p:sp>
            <p:nvSpPr>
              <p:cNvPr id="25" name="Freeform 131"/>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26" name="Freeform 132"/>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27" name="Freeform 133"/>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28" name="Freeform 134"/>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24" name="Freeform 135"/>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29" name="Rectangle 136"/>
          <p:cNvSpPr>
            <a:spLocks noChangeAspect="1" noChangeArrowheads="1"/>
          </p:cNvSpPr>
          <p:nvPr/>
        </p:nvSpPr>
        <p:spPr bwMode="auto">
          <a:xfrm>
            <a:off x="5662613" y="3586163"/>
            <a:ext cx="358775" cy="215900"/>
          </a:xfrm>
          <a:prstGeom prst="rect">
            <a:avLst/>
          </a:prstGeom>
          <a:gradFill rotWithShape="1">
            <a:gsLst>
              <a:gs pos="0">
                <a:srgbClr val="009900"/>
              </a:gs>
              <a:gs pos="50000">
                <a:srgbClr val="009900">
                  <a:gamma/>
                  <a:tint val="30196"/>
                  <a:invGamma/>
                </a:srgbClr>
              </a:gs>
              <a:gs pos="100000">
                <a:srgbClr val="009900"/>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30" name="Group 137"/>
          <p:cNvGrpSpPr>
            <a:grpSpLocks noChangeAspect="1"/>
          </p:cNvGrpSpPr>
          <p:nvPr/>
        </p:nvGrpSpPr>
        <p:grpSpPr bwMode="auto">
          <a:xfrm>
            <a:off x="5699125" y="3629025"/>
            <a:ext cx="285750" cy="130175"/>
            <a:chOff x="3024" y="144"/>
            <a:chExt cx="864" cy="384"/>
          </a:xfrm>
        </p:grpSpPr>
        <p:sp>
          <p:nvSpPr>
            <p:cNvPr id="31" name="AutoShape 138"/>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32" name="Rectangle 139"/>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33" name="AutoShape 140"/>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sp>
        <p:nvSpPr>
          <p:cNvPr id="34" name="Rectangle 141"/>
          <p:cNvSpPr>
            <a:spLocks noChangeAspect="1" noChangeArrowheads="1"/>
          </p:cNvSpPr>
          <p:nvPr/>
        </p:nvSpPr>
        <p:spPr bwMode="auto">
          <a:xfrm>
            <a:off x="6111875" y="3587750"/>
            <a:ext cx="358775" cy="215900"/>
          </a:xfrm>
          <a:prstGeom prst="rect">
            <a:avLst/>
          </a:prstGeom>
          <a:gradFill rotWithShape="1">
            <a:gsLst>
              <a:gs pos="0">
                <a:srgbClr val="FF0000"/>
              </a:gs>
              <a:gs pos="50000">
                <a:srgbClr val="FF0000">
                  <a:gamma/>
                  <a:tint val="30196"/>
                  <a:invGamma/>
                </a:srgbClr>
              </a:gs>
              <a:gs pos="100000">
                <a:srgbClr val="FF0000"/>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35" name="Group 142"/>
          <p:cNvGrpSpPr>
            <a:grpSpLocks noChangeAspect="1"/>
          </p:cNvGrpSpPr>
          <p:nvPr/>
        </p:nvGrpSpPr>
        <p:grpSpPr bwMode="auto">
          <a:xfrm>
            <a:off x="6148388" y="3630613"/>
            <a:ext cx="285750" cy="130175"/>
            <a:chOff x="3024" y="144"/>
            <a:chExt cx="864" cy="384"/>
          </a:xfrm>
        </p:grpSpPr>
        <p:sp>
          <p:nvSpPr>
            <p:cNvPr id="36" name="AutoShape 143"/>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37" name="Rectangle 144"/>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38" name="AutoShape 145"/>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nvGrpSpPr>
          <p:cNvPr id="39" name="Group 146"/>
          <p:cNvGrpSpPr>
            <a:grpSpLocks noChangeAspect="1"/>
          </p:cNvGrpSpPr>
          <p:nvPr/>
        </p:nvGrpSpPr>
        <p:grpSpPr bwMode="auto">
          <a:xfrm>
            <a:off x="6565900" y="3582988"/>
            <a:ext cx="358775" cy="215900"/>
            <a:chOff x="2280" y="2107"/>
            <a:chExt cx="240" cy="144"/>
          </a:xfrm>
        </p:grpSpPr>
        <p:sp>
          <p:nvSpPr>
            <p:cNvPr id="40" name="Rectangle 147"/>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41" name="Group 148"/>
            <p:cNvGrpSpPr>
              <a:grpSpLocks noChangeAspect="1"/>
            </p:cNvGrpSpPr>
            <p:nvPr/>
          </p:nvGrpSpPr>
          <p:grpSpPr bwMode="auto">
            <a:xfrm>
              <a:off x="2304" y="2136"/>
              <a:ext cx="192" cy="86"/>
              <a:chOff x="3024" y="144"/>
              <a:chExt cx="864" cy="384"/>
            </a:xfrm>
          </p:grpSpPr>
          <p:sp>
            <p:nvSpPr>
              <p:cNvPr id="42" name="AutoShape 149"/>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43" name="Rectangle 150"/>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44" name="AutoShape 151"/>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45" name="Group 152"/>
          <p:cNvGrpSpPr>
            <a:grpSpLocks noChangeAspect="1"/>
          </p:cNvGrpSpPr>
          <p:nvPr/>
        </p:nvGrpSpPr>
        <p:grpSpPr bwMode="auto">
          <a:xfrm>
            <a:off x="5667375" y="3876675"/>
            <a:ext cx="358775" cy="215900"/>
            <a:chOff x="2280" y="2107"/>
            <a:chExt cx="240" cy="144"/>
          </a:xfrm>
        </p:grpSpPr>
        <p:sp>
          <p:nvSpPr>
            <p:cNvPr id="46" name="Rectangle 153"/>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47" name="Group 154"/>
            <p:cNvGrpSpPr>
              <a:grpSpLocks noChangeAspect="1"/>
            </p:cNvGrpSpPr>
            <p:nvPr/>
          </p:nvGrpSpPr>
          <p:grpSpPr bwMode="auto">
            <a:xfrm>
              <a:off x="2304" y="2136"/>
              <a:ext cx="192" cy="86"/>
              <a:chOff x="3024" y="144"/>
              <a:chExt cx="864" cy="384"/>
            </a:xfrm>
          </p:grpSpPr>
          <p:sp>
            <p:nvSpPr>
              <p:cNvPr id="48" name="AutoShape 155"/>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49" name="Rectangle 156"/>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50" name="AutoShape 157"/>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51" name="Group 158"/>
          <p:cNvGrpSpPr>
            <a:grpSpLocks noChangeAspect="1"/>
          </p:cNvGrpSpPr>
          <p:nvPr/>
        </p:nvGrpSpPr>
        <p:grpSpPr bwMode="auto">
          <a:xfrm>
            <a:off x="6116638" y="3878263"/>
            <a:ext cx="358775" cy="215900"/>
            <a:chOff x="2280" y="2107"/>
            <a:chExt cx="240" cy="144"/>
          </a:xfrm>
        </p:grpSpPr>
        <p:sp>
          <p:nvSpPr>
            <p:cNvPr id="52" name="Rectangle 159"/>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53" name="Group 160"/>
            <p:cNvGrpSpPr>
              <a:grpSpLocks noChangeAspect="1"/>
            </p:cNvGrpSpPr>
            <p:nvPr/>
          </p:nvGrpSpPr>
          <p:grpSpPr bwMode="auto">
            <a:xfrm>
              <a:off x="2304" y="2136"/>
              <a:ext cx="192" cy="86"/>
              <a:chOff x="3024" y="144"/>
              <a:chExt cx="864" cy="384"/>
            </a:xfrm>
          </p:grpSpPr>
          <p:sp>
            <p:nvSpPr>
              <p:cNvPr id="54" name="AutoShape 161"/>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55" name="Rectangle 162"/>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56" name="AutoShape 163"/>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57" name="Group 164"/>
          <p:cNvGrpSpPr>
            <a:grpSpLocks noChangeAspect="1"/>
          </p:cNvGrpSpPr>
          <p:nvPr/>
        </p:nvGrpSpPr>
        <p:grpSpPr bwMode="auto">
          <a:xfrm>
            <a:off x="6570663" y="3873500"/>
            <a:ext cx="358775" cy="215900"/>
            <a:chOff x="2280" y="2107"/>
            <a:chExt cx="240" cy="144"/>
          </a:xfrm>
        </p:grpSpPr>
        <p:sp>
          <p:nvSpPr>
            <p:cNvPr id="58" name="Rectangle 165"/>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59" name="Group 166"/>
            <p:cNvGrpSpPr>
              <a:grpSpLocks noChangeAspect="1"/>
            </p:cNvGrpSpPr>
            <p:nvPr/>
          </p:nvGrpSpPr>
          <p:grpSpPr bwMode="auto">
            <a:xfrm>
              <a:off x="2304" y="2136"/>
              <a:ext cx="192" cy="86"/>
              <a:chOff x="3024" y="144"/>
              <a:chExt cx="864" cy="384"/>
            </a:xfrm>
          </p:grpSpPr>
          <p:sp>
            <p:nvSpPr>
              <p:cNvPr id="60" name="AutoShape 167"/>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61" name="Rectangle 168"/>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62" name="AutoShape 169"/>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63" name="Group 170"/>
          <p:cNvGrpSpPr>
            <a:grpSpLocks noChangeAspect="1"/>
          </p:cNvGrpSpPr>
          <p:nvPr/>
        </p:nvGrpSpPr>
        <p:grpSpPr bwMode="auto">
          <a:xfrm>
            <a:off x="5667375" y="4167188"/>
            <a:ext cx="358775" cy="215900"/>
            <a:chOff x="2280" y="2107"/>
            <a:chExt cx="240" cy="144"/>
          </a:xfrm>
        </p:grpSpPr>
        <p:sp>
          <p:nvSpPr>
            <p:cNvPr id="64" name="Rectangle 171"/>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65" name="Group 172"/>
            <p:cNvGrpSpPr>
              <a:grpSpLocks noChangeAspect="1"/>
            </p:cNvGrpSpPr>
            <p:nvPr/>
          </p:nvGrpSpPr>
          <p:grpSpPr bwMode="auto">
            <a:xfrm>
              <a:off x="2304" y="2136"/>
              <a:ext cx="192" cy="86"/>
              <a:chOff x="3024" y="144"/>
              <a:chExt cx="864" cy="384"/>
            </a:xfrm>
          </p:grpSpPr>
          <p:sp>
            <p:nvSpPr>
              <p:cNvPr id="66" name="AutoShape 173"/>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67" name="Rectangle 174"/>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68" name="AutoShape 175"/>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69" name="Group 176"/>
          <p:cNvGrpSpPr>
            <a:grpSpLocks noChangeAspect="1"/>
          </p:cNvGrpSpPr>
          <p:nvPr/>
        </p:nvGrpSpPr>
        <p:grpSpPr bwMode="auto">
          <a:xfrm>
            <a:off x="6116638" y="4168775"/>
            <a:ext cx="358775" cy="215900"/>
            <a:chOff x="2280" y="2107"/>
            <a:chExt cx="240" cy="144"/>
          </a:xfrm>
        </p:grpSpPr>
        <p:sp>
          <p:nvSpPr>
            <p:cNvPr id="70" name="Rectangle 177"/>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71" name="Group 178"/>
            <p:cNvGrpSpPr>
              <a:grpSpLocks noChangeAspect="1"/>
            </p:cNvGrpSpPr>
            <p:nvPr/>
          </p:nvGrpSpPr>
          <p:grpSpPr bwMode="auto">
            <a:xfrm>
              <a:off x="2304" y="2136"/>
              <a:ext cx="192" cy="86"/>
              <a:chOff x="3024" y="144"/>
              <a:chExt cx="864" cy="384"/>
            </a:xfrm>
          </p:grpSpPr>
          <p:sp>
            <p:nvSpPr>
              <p:cNvPr id="72" name="AutoShape 179"/>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73" name="Rectangle 180"/>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74" name="AutoShape 181"/>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75" name="Group 182"/>
          <p:cNvGrpSpPr>
            <a:grpSpLocks noChangeAspect="1"/>
          </p:cNvGrpSpPr>
          <p:nvPr/>
        </p:nvGrpSpPr>
        <p:grpSpPr bwMode="auto">
          <a:xfrm>
            <a:off x="6570663" y="4164013"/>
            <a:ext cx="358775" cy="215900"/>
            <a:chOff x="2280" y="2107"/>
            <a:chExt cx="240" cy="144"/>
          </a:xfrm>
        </p:grpSpPr>
        <p:sp>
          <p:nvSpPr>
            <p:cNvPr id="76" name="Rectangle 183"/>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77" name="Group 184"/>
            <p:cNvGrpSpPr>
              <a:grpSpLocks noChangeAspect="1"/>
            </p:cNvGrpSpPr>
            <p:nvPr/>
          </p:nvGrpSpPr>
          <p:grpSpPr bwMode="auto">
            <a:xfrm>
              <a:off x="2304" y="2136"/>
              <a:ext cx="192" cy="86"/>
              <a:chOff x="3024" y="144"/>
              <a:chExt cx="864" cy="384"/>
            </a:xfrm>
          </p:grpSpPr>
          <p:sp>
            <p:nvSpPr>
              <p:cNvPr id="78" name="AutoShape 185"/>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79" name="Rectangle 186"/>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80" name="AutoShape 187"/>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81" name="Group 188"/>
          <p:cNvGrpSpPr>
            <a:grpSpLocks noChangeAspect="1"/>
          </p:cNvGrpSpPr>
          <p:nvPr/>
        </p:nvGrpSpPr>
        <p:grpSpPr bwMode="auto">
          <a:xfrm>
            <a:off x="5732463" y="3133725"/>
            <a:ext cx="417512" cy="379413"/>
            <a:chOff x="2188" y="2766"/>
            <a:chExt cx="309" cy="281"/>
          </a:xfrm>
        </p:grpSpPr>
        <p:grpSp>
          <p:nvGrpSpPr>
            <p:cNvPr id="82" name="Group 189"/>
            <p:cNvGrpSpPr>
              <a:grpSpLocks noChangeAspect="1"/>
            </p:cNvGrpSpPr>
            <p:nvPr/>
          </p:nvGrpSpPr>
          <p:grpSpPr bwMode="auto">
            <a:xfrm>
              <a:off x="2188" y="2766"/>
              <a:ext cx="309" cy="281"/>
              <a:chOff x="3026" y="2233"/>
              <a:chExt cx="407" cy="370"/>
            </a:xfrm>
          </p:grpSpPr>
          <p:sp>
            <p:nvSpPr>
              <p:cNvPr id="84" name="Freeform 190"/>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85" name="Freeform 191"/>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86" name="Freeform 192"/>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87" name="Freeform 193"/>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83" name="Freeform 194"/>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grpSp>
        <p:nvGrpSpPr>
          <p:cNvPr id="88" name="Group 195"/>
          <p:cNvGrpSpPr>
            <a:grpSpLocks noChangeAspect="1"/>
          </p:cNvGrpSpPr>
          <p:nvPr/>
        </p:nvGrpSpPr>
        <p:grpSpPr bwMode="auto">
          <a:xfrm>
            <a:off x="6423025" y="3146425"/>
            <a:ext cx="417513" cy="379413"/>
            <a:chOff x="2188" y="2766"/>
            <a:chExt cx="309" cy="281"/>
          </a:xfrm>
        </p:grpSpPr>
        <p:grpSp>
          <p:nvGrpSpPr>
            <p:cNvPr id="89" name="Group 196"/>
            <p:cNvGrpSpPr>
              <a:grpSpLocks noChangeAspect="1"/>
            </p:cNvGrpSpPr>
            <p:nvPr/>
          </p:nvGrpSpPr>
          <p:grpSpPr bwMode="auto">
            <a:xfrm>
              <a:off x="2188" y="2766"/>
              <a:ext cx="309" cy="281"/>
              <a:chOff x="3026" y="2233"/>
              <a:chExt cx="407" cy="370"/>
            </a:xfrm>
          </p:grpSpPr>
          <p:sp>
            <p:nvSpPr>
              <p:cNvPr id="91" name="Freeform 197"/>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92" name="Freeform 198"/>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93" name="Freeform 199"/>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94" name="Freeform 200"/>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90" name="Freeform 201"/>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95" name="Rectangle 204"/>
          <p:cNvSpPr>
            <a:spLocks noChangeArrowheads="1"/>
          </p:cNvSpPr>
          <p:nvPr/>
        </p:nvSpPr>
        <p:spPr bwMode="auto">
          <a:xfrm>
            <a:off x="7097713" y="2595563"/>
            <a:ext cx="1423987" cy="1860550"/>
          </a:xfrm>
          <a:prstGeom prst="rect">
            <a:avLst/>
          </a:prstGeom>
          <a:gradFill rotWithShape="1">
            <a:gsLst>
              <a:gs pos="0">
                <a:srgbClr val="BCA879"/>
              </a:gs>
              <a:gs pos="100000">
                <a:srgbClr val="BCA879">
                  <a:gamma/>
                  <a:tint val="36471"/>
                  <a:invGamma/>
                </a:srgbClr>
              </a:gs>
            </a:gsLst>
            <a:lin ang="2700000" scaled="1"/>
          </a:gradFill>
          <a:ln w="38100" cap="rnd">
            <a:solidFill>
              <a:srgbClr val="009900"/>
            </a:solidFill>
            <a:prstDash val="sysDot"/>
            <a:miter lim="800000"/>
            <a:headEnd/>
            <a:tailEnd/>
          </a:ln>
          <a:effectLst/>
        </p:spPr>
        <p:txBody>
          <a:bodyPr wrap="none" anchor="ctr"/>
          <a:lstStyle/>
          <a:p>
            <a:endParaRPr lang="en-US">
              <a:latin typeface="Calibri" pitchFamily="34" charset="0"/>
              <a:cs typeface="Calibri" pitchFamily="34" charset="0"/>
            </a:endParaRPr>
          </a:p>
        </p:txBody>
      </p:sp>
      <p:grpSp>
        <p:nvGrpSpPr>
          <p:cNvPr id="96" name="Group 205"/>
          <p:cNvGrpSpPr>
            <a:grpSpLocks noChangeAspect="1"/>
          </p:cNvGrpSpPr>
          <p:nvPr/>
        </p:nvGrpSpPr>
        <p:grpSpPr bwMode="auto">
          <a:xfrm>
            <a:off x="7254875" y="2681288"/>
            <a:ext cx="417513" cy="379412"/>
            <a:chOff x="2188" y="2766"/>
            <a:chExt cx="309" cy="281"/>
          </a:xfrm>
        </p:grpSpPr>
        <p:grpSp>
          <p:nvGrpSpPr>
            <p:cNvPr id="97" name="Group 206"/>
            <p:cNvGrpSpPr>
              <a:grpSpLocks noChangeAspect="1"/>
            </p:cNvGrpSpPr>
            <p:nvPr/>
          </p:nvGrpSpPr>
          <p:grpSpPr bwMode="auto">
            <a:xfrm>
              <a:off x="2188" y="2766"/>
              <a:ext cx="309" cy="281"/>
              <a:chOff x="3026" y="2233"/>
              <a:chExt cx="407" cy="370"/>
            </a:xfrm>
          </p:grpSpPr>
          <p:sp>
            <p:nvSpPr>
              <p:cNvPr id="99" name="Freeform 207"/>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0" name="Freeform 208"/>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1" name="Freeform 209"/>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2" name="Freeform 210"/>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98" name="Freeform 211"/>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grpSp>
        <p:nvGrpSpPr>
          <p:cNvPr id="103" name="Group 212"/>
          <p:cNvGrpSpPr>
            <a:grpSpLocks noChangeAspect="1"/>
          </p:cNvGrpSpPr>
          <p:nvPr/>
        </p:nvGrpSpPr>
        <p:grpSpPr bwMode="auto">
          <a:xfrm>
            <a:off x="7945438" y="2693988"/>
            <a:ext cx="417512" cy="379412"/>
            <a:chOff x="2188" y="2766"/>
            <a:chExt cx="309" cy="281"/>
          </a:xfrm>
        </p:grpSpPr>
        <p:grpSp>
          <p:nvGrpSpPr>
            <p:cNvPr id="104" name="Group 213"/>
            <p:cNvGrpSpPr>
              <a:grpSpLocks noChangeAspect="1"/>
            </p:cNvGrpSpPr>
            <p:nvPr/>
          </p:nvGrpSpPr>
          <p:grpSpPr bwMode="auto">
            <a:xfrm>
              <a:off x="2188" y="2766"/>
              <a:ext cx="309" cy="281"/>
              <a:chOff x="3026" y="2233"/>
              <a:chExt cx="407" cy="370"/>
            </a:xfrm>
          </p:grpSpPr>
          <p:sp>
            <p:nvSpPr>
              <p:cNvPr id="106" name="Freeform 214"/>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7" name="Freeform 215"/>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8" name="Freeform 216"/>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09" name="Freeform 217"/>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05" name="Freeform 218"/>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10" name="Rectangle 219"/>
          <p:cNvSpPr>
            <a:spLocks noChangeAspect="1" noChangeArrowheads="1"/>
          </p:cNvSpPr>
          <p:nvPr/>
        </p:nvSpPr>
        <p:spPr bwMode="auto">
          <a:xfrm>
            <a:off x="7180263" y="3586163"/>
            <a:ext cx="358775" cy="215900"/>
          </a:xfrm>
          <a:prstGeom prst="rect">
            <a:avLst/>
          </a:prstGeom>
          <a:gradFill rotWithShape="1">
            <a:gsLst>
              <a:gs pos="0">
                <a:srgbClr val="9900CC"/>
              </a:gs>
              <a:gs pos="50000">
                <a:srgbClr val="9900CC">
                  <a:gamma/>
                  <a:tint val="30196"/>
                  <a:invGamma/>
                </a:srgbClr>
              </a:gs>
              <a:gs pos="100000">
                <a:srgbClr val="9900CC"/>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11" name="Group 220"/>
          <p:cNvGrpSpPr>
            <a:grpSpLocks noChangeAspect="1"/>
          </p:cNvGrpSpPr>
          <p:nvPr/>
        </p:nvGrpSpPr>
        <p:grpSpPr bwMode="auto">
          <a:xfrm>
            <a:off x="7216775" y="3629025"/>
            <a:ext cx="285750" cy="130175"/>
            <a:chOff x="3024" y="144"/>
            <a:chExt cx="864" cy="384"/>
          </a:xfrm>
        </p:grpSpPr>
        <p:sp>
          <p:nvSpPr>
            <p:cNvPr id="112" name="AutoShape 221"/>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13" name="Rectangle 222"/>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14" name="AutoShape 223"/>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nvGrpSpPr>
          <p:cNvPr id="115" name="Group 224"/>
          <p:cNvGrpSpPr>
            <a:grpSpLocks noChangeAspect="1"/>
          </p:cNvGrpSpPr>
          <p:nvPr/>
        </p:nvGrpSpPr>
        <p:grpSpPr bwMode="auto">
          <a:xfrm>
            <a:off x="7629525" y="3587750"/>
            <a:ext cx="358775" cy="215900"/>
            <a:chOff x="2280" y="2107"/>
            <a:chExt cx="240" cy="144"/>
          </a:xfrm>
        </p:grpSpPr>
        <p:sp>
          <p:nvSpPr>
            <p:cNvPr id="116" name="Rectangle 225"/>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17" name="Group 226"/>
            <p:cNvGrpSpPr>
              <a:grpSpLocks noChangeAspect="1"/>
            </p:cNvGrpSpPr>
            <p:nvPr/>
          </p:nvGrpSpPr>
          <p:grpSpPr bwMode="auto">
            <a:xfrm>
              <a:off x="2304" y="2136"/>
              <a:ext cx="192" cy="86"/>
              <a:chOff x="3024" y="144"/>
              <a:chExt cx="864" cy="384"/>
            </a:xfrm>
          </p:grpSpPr>
          <p:sp>
            <p:nvSpPr>
              <p:cNvPr id="118" name="AutoShape 227"/>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19" name="Rectangle 228"/>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20" name="AutoShape 229"/>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21" name="Group 230"/>
          <p:cNvGrpSpPr>
            <a:grpSpLocks noChangeAspect="1"/>
          </p:cNvGrpSpPr>
          <p:nvPr/>
        </p:nvGrpSpPr>
        <p:grpSpPr bwMode="auto">
          <a:xfrm>
            <a:off x="8083550" y="3582988"/>
            <a:ext cx="358775" cy="215900"/>
            <a:chOff x="2280" y="2107"/>
            <a:chExt cx="240" cy="144"/>
          </a:xfrm>
        </p:grpSpPr>
        <p:sp>
          <p:nvSpPr>
            <p:cNvPr id="122" name="Rectangle 231"/>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23" name="Group 232"/>
            <p:cNvGrpSpPr>
              <a:grpSpLocks noChangeAspect="1"/>
            </p:cNvGrpSpPr>
            <p:nvPr/>
          </p:nvGrpSpPr>
          <p:grpSpPr bwMode="auto">
            <a:xfrm>
              <a:off x="2304" y="2136"/>
              <a:ext cx="192" cy="86"/>
              <a:chOff x="3024" y="144"/>
              <a:chExt cx="864" cy="384"/>
            </a:xfrm>
          </p:grpSpPr>
          <p:sp>
            <p:nvSpPr>
              <p:cNvPr id="124" name="AutoShape 233"/>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25" name="Rectangle 234"/>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26" name="AutoShape 235"/>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27" name="Group 236"/>
          <p:cNvGrpSpPr>
            <a:grpSpLocks noChangeAspect="1"/>
          </p:cNvGrpSpPr>
          <p:nvPr/>
        </p:nvGrpSpPr>
        <p:grpSpPr bwMode="auto">
          <a:xfrm>
            <a:off x="7185025" y="3876675"/>
            <a:ext cx="358775" cy="215900"/>
            <a:chOff x="2280" y="2107"/>
            <a:chExt cx="240" cy="144"/>
          </a:xfrm>
        </p:grpSpPr>
        <p:sp>
          <p:nvSpPr>
            <p:cNvPr id="128" name="Rectangle 237"/>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29" name="Group 238"/>
            <p:cNvGrpSpPr>
              <a:grpSpLocks noChangeAspect="1"/>
            </p:cNvGrpSpPr>
            <p:nvPr/>
          </p:nvGrpSpPr>
          <p:grpSpPr bwMode="auto">
            <a:xfrm>
              <a:off x="2304" y="2136"/>
              <a:ext cx="192" cy="86"/>
              <a:chOff x="3024" y="144"/>
              <a:chExt cx="864" cy="384"/>
            </a:xfrm>
          </p:grpSpPr>
          <p:sp>
            <p:nvSpPr>
              <p:cNvPr id="130" name="AutoShape 239"/>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31" name="Rectangle 240"/>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32" name="AutoShape 241"/>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33" name="Group 242"/>
          <p:cNvGrpSpPr>
            <a:grpSpLocks noChangeAspect="1"/>
          </p:cNvGrpSpPr>
          <p:nvPr/>
        </p:nvGrpSpPr>
        <p:grpSpPr bwMode="auto">
          <a:xfrm>
            <a:off x="7634288" y="3878263"/>
            <a:ext cx="358775" cy="215900"/>
            <a:chOff x="2280" y="2107"/>
            <a:chExt cx="240" cy="144"/>
          </a:xfrm>
        </p:grpSpPr>
        <p:sp>
          <p:nvSpPr>
            <p:cNvPr id="134" name="Rectangle 243"/>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35" name="Group 244"/>
            <p:cNvGrpSpPr>
              <a:grpSpLocks noChangeAspect="1"/>
            </p:cNvGrpSpPr>
            <p:nvPr/>
          </p:nvGrpSpPr>
          <p:grpSpPr bwMode="auto">
            <a:xfrm>
              <a:off x="2304" y="2136"/>
              <a:ext cx="192" cy="86"/>
              <a:chOff x="3024" y="144"/>
              <a:chExt cx="864" cy="384"/>
            </a:xfrm>
          </p:grpSpPr>
          <p:sp>
            <p:nvSpPr>
              <p:cNvPr id="136" name="AutoShape 245"/>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37" name="Rectangle 246"/>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38" name="AutoShape 247"/>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39" name="Group 248"/>
          <p:cNvGrpSpPr>
            <a:grpSpLocks noChangeAspect="1"/>
          </p:cNvGrpSpPr>
          <p:nvPr/>
        </p:nvGrpSpPr>
        <p:grpSpPr bwMode="auto">
          <a:xfrm>
            <a:off x="8088313" y="3873500"/>
            <a:ext cx="358775" cy="215900"/>
            <a:chOff x="2280" y="2107"/>
            <a:chExt cx="240" cy="144"/>
          </a:xfrm>
        </p:grpSpPr>
        <p:sp>
          <p:nvSpPr>
            <p:cNvPr id="140" name="Rectangle 249"/>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41" name="Group 250"/>
            <p:cNvGrpSpPr>
              <a:grpSpLocks noChangeAspect="1"/>
            </p:cNvGrpSpPr>
            <p:nvPr/>
          </p:nvGrpSpPr>
          <p:grpSpPr bwMode="auto">
            <a:xfrm>
              <a:off x="2304" y="2136"/>
              <a:ext cx="192" cy="86"/>
              <a:chOff x="3024" y="144"/>
              <a:chExt cx="864" cy="384"/>
            </a:xfrm>
          </p:grpSpPr>
          <p:sp>
            <p:nvSpPr>
              <p:cNvPr id="142" name="AutoShape 251"/>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43" name="Rectangle 252"/>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44" name="AutoShape 253"/>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45" name="Group 254"/>
          <p:cNvGrpSpPr>
            <a:grpSpLocks noChangeAspect="1"/>
          </p:cNvGrpSpPr>
          <p:nvPr/>
        </p:nvGrpSpPr>
        <p:grpSpPr bwMode="auto">
          <a:xfrm>
            <a:off x="7185025" y="4167188"/>
            <a:ext cx="358775" cy="215900"/>
            <a:chOff x="2280" y="2107"/>
            <a:chExt cx="240" cy="144"/>
          </a:xfrm>
        </p:grpSpPr>
        <p:sp>
          <p:nvSpPr>
            <p:cNvPr id="146" name="Rectangle 255"/>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47" name="Group 256"/>
            <p:cNvGrpSpPr>
              <a:grpSpLocks noChangeAspect="1"/>
            </p:cNvGrpSpPr>
            <p:nvPr/>
          </p:nvGrpSpPr>
          <p:grpSpPr bwMode="auto">
            <a:xfrm>
              <a:off x="2304" y="2136"/>
              <a:ext cx="192" cy="86"/>
              <a:chOff x="3024" y="144"/>
              <a:chExt cx="864" cy="384"/>
            </a:xfrm>
          </p:grpSpPr>
          <p:sp>
            <p:nvSpPr>
              <p:cNvPr id="148" name="AutoShape 257"/>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49" name="Rectangle 258"/>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50" name="AutoShape 259"/>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51" name="Group 260"/>
          <p:cNvGrpSpPr>
            <a:grpSpLocks noChangeAspect="1"/>
          </p:cNvGrpSpPr>
          <p:nvPr/>
        </p:nvGrpSpPr>
        <p:grpSpPr bwMode="auto">
          <a:xfrm>
            <a:off x="7634288" y="4168775"/>
            <a:ext cx="358775" cy="215900"/>
            <a:chOff x="2280" y="2107"/>
            <a:chExt cx="240" cy="144"/>
          </a:xfrm>
        </p:grpSpPr>
        <p:sp>
          <p:nvSpPr>
            <p:cNvPr id="152" name="Rectangle 261"/>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53" name="Group 262"/>
            <p:cNvGrpSpPr>
              <a:grpSpLocks noChangeAspect="1"/>
            </p:cNvGrpSpPr>
            <p:nvPr/>
          </p:nvGrpSpPr>
          <p:grpSpPr bwMode="auto">
            <a:xfrm>
              <a:off x="2304" y="2136"/>
              <a:ext cx="192" cy="86"/>
              <a:chOff x="3024" y="144"/>
              <a:chExt cx="864" cy="384"/>
            </a:xfrm>
          </p:grpSpPr>
          <p:sp>
            <p:nvSpPr>
              <p:cNvPr id="154" name="AutoShape 263"/>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55" name="Rectangle 264"/>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56" name="AutoShape 265"/>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57" name="Group 266"/>
          <p:cNvGrpSpPr>
            <a:grpSpLocks noChangeAspect="1"/>
          </p:cNvGrpSpPr>
          <p:nvPr/>
        </p:nvGrpSpPr>
        <p:grpSpPr bwMode="auto">
          <a:xfrm>
            <a:off x="8088313" y="4164013"/>
            <a:ext cx="358775" cy="215900"/>
            <a:chOff x="2280" y="2107"/>
            <a:chExt cx="240" cy="144"/>
          </a:xfrm>
        </p:grpSpPr>
        <p:sp>
          <p:nvSpPr>
            <p:cNvPr id="158" name="Rectangle 267"/>
            <p:cNvSpPr>
              <a:spLocks noChangeAspect="1" noChangeArrowheads="1"/>
            </p:cNvSpPr>
            <p:nvPr/>
          </p:nvSpPr>
          <p:spPr bwMode="auto">
            <a:xfrm>
              <a:off x="2280" y="2107"/>
              <a:ext cx="240" cy="144"/>
            </a:xfrm>
            <a:prstGeom prst="rect">
              <a:avLst/>
            </a:prstGeom>
            <a:gradFill rotWithShape="1">
              <a:gsLst>
                <a:gs pos="0">
                  <a:srgbClr val="BCA879"/>
                </a:gs>
                <a:gs pos="50000">
                  <a:srgbClr val="BCA879">
                    <a:gamma/>
                    <a:tint val="30196"/>
                    <a:invGamma/>
                  </a:srgbClr>
                </a:gs>
                <a:gs pos="100000">
                  <a:srgbClr val="BCA879"/>
                </a:gs>
              </a:gsLst>
              <a:lin ang="0" scaled="1"/>
            </a:gradFill>
            <a:ln w="9525">
              <a:solidFill>
                <a:schemeClr val="tx1"/>
              </a:solidFill>
              <a:miter lim="800000"/>
              <a:headEnd/>
              <a:tailEnd/>
            </a:ln>
            <a:effectLst/>
          </p:spPr>
          <p:txBody>
            <a:bodyPr wrap="none" anchor="ctr"/>
            <a:lstStyle/>
            <a:p>
              <a:endParaRPr lang="en-US">
                <a:latin typeface="Calibri" pitchFamily="34" charset="0"/>
                <a:cs typeface="Calibri" pitchFamily="34" charset="0"/>
              </a:endParaRPr>
            </a:p>
          </p:txBody>
        </p:sp>
        <p:grpSp>
          <p:nvGrpSpPr>
            <p:cNvPr id="159" name="Group 268"/>
            <p:cNvGrpSpPr>
              <a:grpSpLocks noChangeAspect="1"/>
            </p:cNvGrpSpPr>
            <p:nvPr/>
          </p:nvGrpSpPr>
          <p:grpSpPr bwMode="auto">
            <a:xfrm>
              <a:off x="2304" y="2136"/>
              <a:ext cx="192" cy="86"/>
              <a:chOff x="3024" y="144"/>
              <a:chExt cx="864" cy="384"/>
            </a:xfrm>
          </p:grpSpPr>
          <p:sp>
            <p:nvSpPr>
              <p:cNvPr id="160" name="AutoShape 269"/>
              <p:cNvSpPr>
                <a:spLocks noChangeAspect="1" noChangeArrowheads="1"/>
              </p:cNvSpPr>
              <p:nvPr/>
            </p:nvSpPr>
            <p:spPr bwMode="auto">
              <a:xfrm>
                <a:off x="302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sp>
            <p:nvSpPr>
              <p:cNvPr id="161" name="Rectangle 270"/>
              <p:cNvSpPr>
                <a:spLocks noChangeAspect="1" noChangeArrowheads="1"/>
              </p:cNvSpPr>
              <p:nvPr/>
            </p:nvSpPr>
            <p:spPr bwMode="auto">
              <a:xfrm>
                <a:off x="3216" y="144"/>
                <a:ext cx="480" cy="96"/>
              </a:xfrm>
              <a:prstGeom prst="rect">
                <a:avLst/>
              </a:prstGeom>
              <a:solidFill>
                <a:schemeClr val="tx1"/>
              </a:solidFill>
              <a:ln w="9525">
                <a:noFill/>
                <a:miter lim="800000"/>
                <a:headEnd/>
                <a:tailEnd/>
              </a:ln>
              <a:effectLst/>
            </p:spPr>
            <p:txBody>
              <a:bodyPr wrap="none" anchor="ctr"/>
              <a:lstStyle/>
              <a:p>
                <a:endParaRPr lang="en-US">
                  <a:latin typeface="Calibri" pitchFamily="34" charset="0"/>
                  <a:cs typeface="Calibri" pitchFamily="34" charset="0"/>
                </a:endParaRPr>
              </a:p>
            </p:txBody>
          </p:sp>
          <p:sp>
            <p:nvSpPr>
              <p:cNvPr id="162" name="AutoShape 271"/>
              <p:cNvSpPr>
                <a:spLocks noChangeAspect="1" noChangeArrowheads="1"/>
              </p:cNvSpPr>
              <p:nvPr/>
            </p:nvSpPr>
            <p:spPr bwMode="auto">
              <a:xfrm>
                <a:off x="3504" y="144"/>
                <a:ext cx="384" cy="384"/>
              </a:xfrm>
              <a:custGeom>
                <a:avLst/>
                <a:gdLst>
                  <a:gd name="G0" fmla="+- 5119 0 0"/>
                  <a:gd name="G1" fmla="+- 21600 0 5119"/>
                  <a:gd name="G2" fmla="+- 21600 0 511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19" y="10800"/>
                    </a:moveTo>
                    <a:cubicBezTo>
                      <a:pt x="5119" y="13938"/>
                      <a:pt x="7662" y="16481"/>
                      <a:pt x="10800" y="16481"/>
                    </a:cubicBezTo>
                    <a:cubicBezTo>
                      <a:pt x="13938" y="16481"/>
                      <a:pt x="16481" y="13938"/>
                      <a:pt x="16481" y="10800"/>
                    </a:cubicBezTo>
                    <a:cubicBezTo>
                      <a:pt x="16481" y="7662"/>
                      <a:pt x="13938" y="5119"/>
                      <a:pt x="10800" y="5119"/>
                    </a:cubicBezTo>
                    <a:cubicBezTo>
                      <a:pt x="7662" y="5119"/>
                      <a:pt x="5119" y="7662"/>
                      <a:pt x="5119" y="10800"/>
                    </a:cubicBezTo>
                    <a:close/>
                  </a:path>
                </a:pathLst>
              </a:custGeom>
              <a:solidFill>
                <a:schemeClr val="tx1"/>
              </a:solidFill>
              <a:ln w="9525">
                <a:noFill/>
                <a:round/>
                <a:headEnd/>
                <a:tailEnd/>
              </a:ln>
              <a:effectLst/>
            </p:spPr>
            <p:txBody>
              <a:bodyPr wrap="none" anchor="ctr"/>
              <a:lstStyle/>
              <a:p>
                <a:endParaRPr lang="en-US">
                  <a:latin typeface="Calibri" pitchFamily="34" charset="0"/>
                  <a:cs typeface="Calibri" pitchFamily="34" charset="0"/>
                </a:endParaRPr>
              </a:p>
            </p:txBody>
          </p:sp>
        </p:grpSp>
      </p:grpSp>
      <p:grpSp>
        <p:nvGrpSpPr>
          <p:cNvPr id="163" name="Group 272"/>
          <p:cNvGrpSpPr>
            <a:grpSpLocks noChangeAspect="1"/>
          </p:cNvGrpSpPr>
          <p:nvPr/>
        </p:nvGrpSpPr>
        <p:grpSpPr bwMode="auto">
          <a:xfrm>
            <a:off x="7250113" y="3133725"/>
            <a:ext cx="417512" cy="379413"/>
            <a:chOff x="2188" y="2766"/>
            <a:chExt cx="309" cy="281"/>
          </a:xfrm>
        </p:grpSpPr>
        <p:grpSp>
          <p:nvGrpSpPr>
            <p:cNvPr id="164" name="Group 273"/>
            <p:cNvGrpSpPr>
              <a:grpSpLocks noChangeAspect="1"/>
            </p:cNvGrpSpPr>
            <p:nvPr/>
          </p:nvGrpSpPr>
          <p:grpSpPr bwMode="auto">
            <a:xfrm>
              <a:off x="2188" y="2766"/>
              <a:ext cx="309" cy="281"/>
              <a:chOff x="3026" y="2233"/>
              <a:chExt cx="407" cy="370"/>
            </a:xfrm>
          </p:grpSpPr>
          <p:sp>
            <p:nvSpPr>
              <p:cNvPr id="166" name="Freeform 274"/>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67" name="Freeform 275"/>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68" name="Freeform 276"/>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69" name="Freeform 277"/>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65" name="Freeform 278"/>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grpSp>
        <p:nvGrpSpPr>
          <p:cNvPr id="170" name="Group 279"/>
          <p:cNvGrpSpPr>
            <a:grpSpLocks noChangeAspect="1"/>
          </p:cNvGrpSpPr>
          <p:nvPr/>
        </p:nvGrpSpPr>
        <p:grpSpPr bwMode="auto">
          <a:xfrm>
            <a:off x="7940675" y="3146425"/>
            <a:ext cx="417513" cy="379413"/>
            <a:chOff x="2188" y="2766"/>
            <a:chExt cx="309" cy="281"/>
          </a:xfrm>
        </p:grpSpPr>
        <p:grpSp>
          <p:nvGrpSpPr>
            <p:cNvPr id="171" name="Group 280"/>
            <p:cNvGrpSpPr>
              <a:grpSpLocks noChangeAspect="1"/>
            </p:cNvGrpSpPr>
            <p:nvPr/>
          </p:nvGrpSpPr>
          <p:grpSpPr bwMode="auto">
            <a:xfrm>
              <a:off x="2188" y="2766"/>
              <a:ext cx="309" cy="281"/>
              <a:chOff x="3026" y="2233"/>
              <a:chExt cx="407" cy="370"/>
            </a:xfrm>
          </p:grpSpPr>
          <p:sp>
            <p:nvSpPr>
              <p:cNvPr id="173" name="Freeform 281"/>
              <p:cNvSpPr>
                <a:spLocks noChangeAspect="1"/>
              </p:cNvSpPr>
              <p:nvPr/>
            </p:nvSpPr>
            <p:spPr bwMode="gray">
              <a:xfrm>
                <a:off x="3026" y="2337"/>
                <a:ext cx="233" cy="260"/>
              </a:xfrm>
              <a:custGeom>
                <a:avLst/>
                <a:gdLst/>
                <a:ahLst/>
                <a:cxnLst>
                  <a:cxn ang="0">
                    <a:pos x="233" y="137"/>
                  </a:cxn>
                  <a:cxn ang="0">
                    <a:pos x="230" y="260"/>
                  </a:cxn>
                  <a:cxn ang="0">
                    <a:pos x="2" y="127"/>
                  </a:cxn>
                  <a:cxn ang="0">
                    <a:pos x="0" y="0"/>
                  </a:cxn>
                  <a:cxn ang="0">
                    <a:pos x="233" y="137"/>
                  </a:cxn>
                </a:cxnLst>
                <a:rect l="0" t="0" r="r" b="b"/>
                <a:pathLst>
                  <a:path w="233" h="260">
                    <a:moveTo>
                      <a:pt x="233" y="137"/>
                    </a:moveTo>
                    <a:lnTo>
                      <a:pt x="230" y="260"/>
                    </a:lnTo>
                    <a:cubicBezTo>
                      <a:pt x="230" y="260"/>
                      <a:pt x="2" y="127"/>
                      <a:pt x="2" y="127"/>
                    </a:cubicBezTo>
                    <a:lnTo>
                      <a:pt x="0" y="0"/>
                    </a:lnTo>
                    <a:lnTo>
                      <a:pt x="233" y="137"/>
                    </a:lnTo>
                    <a:close/>
                  </a:path>
                </a:pathLst>
              </a:custGeom>
              <a:gradFill rotWithShape="1">
                <a:gsLst>
                  <a:gs pos="0">
                    <a:srgbClr val="BCA879"/>
                  </a:gs>
                  <a:gs pos="100000">
                    <a:srgbClr val="BCA879">
                      <a:gamma/>
                      <a:tint val="30196"/>
                      <a:invGamma/>
                    </a:srgbClr>
                  </a:gs>
                </a:gsLst>
                <a:lin ang="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74" name="Freeform 282"/>
              <p:cNvSpPr>
                <a:spLocks noChangeAspect="1"/>
              </p:cNvSpPr>
              <p:nvPr/>
            </p:nvSpPr>
            <p:spPr bwMode="gray">
              <a:xfrm>
                <a:off x="3254" y="2369"/>
                <a:ext cx="174" cy="234"/>
              </a:xfrm>
              <a:custGeom>
                <a:avLst/>
                <a:gdLst/>
                <a:ahLst/>
                <a:cxnLst>
                  <a:cxn ang="0">
                    <a:pos x="178" y="0"/>
                  </a:cxn>
                  <a:cxn ang="0">
                    <a:pos x="180" y="134"/>
                  </a:cxn>
                  <a:cxn ang="0">
                    <a:pos x="0" y="234"/>
                  </a:cxn>
                  <a:cxn ang="0">
                    <a:pos x="0" y="110"/>
                  </a:cxn>
                  <a:cxn ang="0">
                    <a:pos x="178" y="0"/>
                  </a:cxn>
                </a:cxnLst>
                <a:rect l="0" t="0" r="r" b="b"/>
                <a:pathLst>
                  <a:path w="180" h="234">
                    <a:moveTo>
                      <a:pt x="178" y="0"/>
                    </a:moveTo>
                    <a:lnTo>
                      <a:pt x="180" y="134"/>
                    </a:lnTo>
                    <a:lnTo>
                      <a:pt x="0" y="234"/>
                    </a:lnTo>
                    <a:lnTo>
                      <a:pt x="0" y="110"/>
                    </a:lnTo>
                    <a:lnTo>
                      <a:pt x="178" y="0"/>
                    </a:lnTo>
                    <a:close/>
                  </a:path>
                </a:pathLst>
              </a:custGeom>
              <a:gradFill rotWithShape="1">
                <a:gsLst>
                  <a:gs pos="0">
                    <a:srgbClr val="BCA879">
                      <a:gamma/>
                      <a:tint val="30196"/>
                      <a:invGamma/>
                    </a:srgbClr>
                  </a:gs>
                  <a:gs pos="100000">
                    <a:srgbClr val="BCA879"/>
                  </a:gs>
                </a:gsLst>
                <a:lin ang="2700000" scaled="1"/>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75" name="Freeform 283"/>
              <p:cNvSpPr>
                <a:spLocks noChangeAspect="1"/>
              </p:cNvSpPr>
              <p:nvPr/>
            </p:nvSpPr>
            <p:spPr bwMode="gray">
              <a:xfrm>
                <a:off x="3027" y="2233"/>
                <a:ext cx="406" cy="243"/>
              </a:xfrm>
              <a:custGeom>
                <a:avLst/>
                <a:gdLst/>
                <a:ahLst/>
                <a:cxnLst>
                  <a:cxn ang="0">
                    <a:pos x="406" y="135"/>
                  </a:cxn>
                  <a:cxn ang="0">
                    <a:pos x="230" y="243"/>
                  </a:cxn>
                  <a:cxn ang="0">
                    <a:pos x="0" y="106"/>
                  </a:cxn>
                  <a:cxn ang="0">
                    <a:pos x="188" y="0"/>
                  </a:cxn>
                  <a:cxn ang="0">
                    <a:pos x="406" y="135"/>
                  </a:cxn>
                </a:cxnLst>
                <a:rect l="0" t="0" r="r" b="b"/>
                <a:pathLst>
                  <a:path w="406" h="243">
                    <a:moveTo>
                      <a:pt x="406" y="135"/>
                    </a:moveTo>
                    <a:lnTo>
                      <a:pt x="230" y="243"/>
                    </a:lnTo>
                    <a:lnTo>
                      <a:pt x="0" y="106"/>
                    </a:lnTo>
                    <a:cubicBezTo>
                      <a:pt x="94" y="53"/>
                      <a:pt x="188" y="0"/>
                      <a:pt x="188" y="0"/>
                    </a:cubicBezTo>
                    <a:lnTo>
                      <a:pt x="406" y="135"/>
                    </a:lnTo>
                    <a:close/>
                  </a:path>
                </a:pathLst>
              </a:custGeom>
              <a:gradFill rotWithShape="1">
                <a:gsLst>
                  <a:gs pos="0">
                    <a:srgbClr val="BCA879"/>
                  </a:gs>
                  <a:gs pos="100000">
                    <a:srgbClr val="BCA879">
                      <a:gamma/>
                      <a:tint val="30196"/>
                      <a:invGamma/>
                    </a:srgbClr>
                  </a:gs>
                </a:gsLst>
                <a:path path="rect">
                  <a:fillToRect l="100000" b="100000"/>
                </a:path>
              </a:gradFill>
              <a:ln w="6350" cap="flat" cmpd="sng">
                <a:solidFill>
                  <a:schemeClr val="bg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76" name="Freeform 284"/>
              <p:cNvSpPr>
                <a:spLocks noChangeAspect="1"/>
              </p:cNvSpPr>
              <p:nvPr/>
            </p:nvSpPr>
            <p:spPr bwMode="auto">
              <a:xfrm>
                <a:off x="3028" y="2235"/>
                <a:ext cx="399" cy="364"/>
              </a:xfrm>
              <a:custGeom>
                <a:avLst/>
                <a:gdLst/>
                <a:ahLst/>
                <a:cxnLst>
                  <a:cxn ang="0">
                    <a:pos x="185" y="0"/>
                  </a:cxn>
                  <a:cxn ang="0">
                    <a:pos x="399" y="134"/>
                  </a:cxn>
                  <a:cxn ang="0">
                    <a:pos x="399" y="268"/>
                  </a:cxn>
                  <a:cxn ang="0">
                    <a:pos x="228" y="364"/>
                  </a:cxn>
                  <a:cxn ang="0">
                    <a:pos x="0" y="227"/>
                  </a:cxn>
                  <a:cxn ang="0">
                    <a:pos x="0" y="106"/>
                  </a:cxn>
                  <a:cxn ang="0">
                    <a:pos x="185" y="0"/>
                  </a:cxn>
                </a:cxnLst>
                <a:rect l="0" t="0" r="r" b="b"/>
                <a:pathLst>
                  <a:path w="399" h="364">
                    <a:moveTo>
                      <a:pt x="185" y="0"/>
                    </a:moveTo>
                    <a:lnTo>
                      <a:pt x="399" y="134"/>
                    </a:lnTo>
                    <a:lnTo>
                      <a:pt x="399" y="268"/>
                    </a:lnTo>
                    <a:lnTo>
                      <a:pt x="228" y="364"/>
                    </a:lnTo>
                    <a:lnTo>
                      <a:pt x="0" y="227"/>
                    </a:lnTo>
                    <a:lnTo>
                      <a:pt x="0" y="106"/>
                    </a:lnTo>
                    <a:lnTo>
                      <a:pt x="185" y="0"/>
                    </a:lnTo>
                    <a:close/>
                  </a:path>
                </a:pathLst>
              </a:custGeom>
              <a:noFill/>
              <a:ln w="9525" cap="flat" cmpd="sng">
                <a:solidFill>
                  <a:schemeClr val="tx1"/>
                </a:solid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72" name="Freeform 285"/>
            <p:cNvSpPr>
              <a:spLocks noChangeAspect="1"/>
            </p:cNvSpPr>
            <p:nvPr/>
          </p:nvSpPr>
          <p:spPr bwMode="auto">
            <a:xfrm rot="270840">
              <a:off x="2222" y="2907"/>
              <a:ext cx="108" cy="75"/>
            </a:xfrm>
            <a:custGeom>
              <a:avLst/>
              <a:gdLst/>
              <a:ahLst/>
              <a:cxnLst>
                <a:cxn ang="0">
                  <a:pos x="108" y="51"/>
                </a:cxn>
                <a:cxn ang="0">
                  <a:pos x="108" y="75"/>
                </a:cxn>
                <a:cxn ang="0">
                  <a:pos x="58" y="56"/>
                </a:cxn>
                <a:cxn ang="0">
                  <a:pos x="33" y="40"/>
                </a:cxn>
                <a:cxn ang="0">
                  <a:pos x="15" y="28"/>
                </a:cxn>
                <a:cxn ang="0">
                  <a:pos x="0" y="23"/>
                </a:cxn>
                <a:cxn ang="0">
                  <a:pos x="0" y="0"/>
                </a:cxn>
                <a:cxn ang="0">
                  <a:pos x="33" y="21"/>
                </a:cxn>
                <a:cxn ang="0">
                  <a:pos x="61" y="35"/>
                </a:cxn>
                <a:cxn ang="0">
                  <a:pos x="84" y="44"/>
                </a:cxn>
                <a:cxn ang="0">
                  <a:pos x="108" y="51"/>
                </a:cxn>
              </a:cxnLst>
              <a:rect l="0" t="0" r="r" b="b"/>
              <a:pathLst>
                <a:path w="108" h="75">
                  <a:moveTo>
                    <a:pt x="108" y="51"/>
                  </a:moveTo>
                  <a:lnTo>
                    <a:pt x="108" y="75"/>
                  </a:lnTo>
                  <a:lnTo>
                    <a:pt x="58" y="56"/>
                  </a:lnTo>
                  <a:lnTo>
                    <a:pt x="33" y="40"/>
                  </a:lnTo>
                  <a:lnTo>
                    <a:pt x="15" y="28"/>
                  </a:lnTo>
                  <a:lnTo>
                    <a:pt x="0" y="23"/>
                  </a:lnTo>
                  <a:lnTo>
                    <a:pt x="0" y="0"/>
                  </a:lnTo>
                  <a:lnTo>
                    <a:pt x="33" y="21"/>
                  </a:lnTo>
                  <a:lnTo>
                    <a:pt x="61" y="35"/>
                  </a:lnTo>
                  <a:lnTo>
                    <a:pt x="84" y="44"/>
                  </a:lnTo>
                  <a:lnTo>
                    <a:pt x="108" y="51"/>
                  </a:lnTo>
                  <a:close/>
                </a:path>
              </a:pathLst>
            </a:custGeom>
            <a:solidFill>
              <a:schemeClr val="tx1"/>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grpSp>
      <p:sp>
        <p:nvSpPr>
          <p:cNvPr id="178" name="Text Box 288"/>
          <p:cNvSpPr txBox="1">
            <a:spLocks noChangeArrowheads="1"/>
          </p:cNvSpPr>
          <p:nvPr/>
        </p:nvSpPr>
        <p:spPr bwMode="auto">
          <a:xfrm>
            <a:off x="6503988" y="4733925"/>
            <a:ext cx="1094082" cy="215444"/>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400" b="1" dirty="0">
                <a:solidFill>
                  <a:schemeClr val="tx1"/>
                </a:solidFill>
                <a:latin typeface="Calibri" pitchFamily="34" charset="0"/>
                <a:cs typeface="Calibri" pitchFamily="34" charset="0"/>
              </a:rPr>
              <a:t>Storage (LUNs)</a:t>
            </a:r>
          </a:p>
        </p:txBody>
      </p:sp>
      <p:cxnSp>
        <p:nvCxnSpPr>
          <p:cNvPr id="191" name="AutoShape 303"/>
          <p:cNvCxnSpPr>
            <a:cxnSpLocks noChangeShapeType="1"/>
          </p:cNvCxnSpPr>
          <p:nvPr/>
        </p:nvCxnSpPr>
        <p:spPr bwMode="auto">
          <a:xfrm rot="5400000" flipH="1">
            <a:off x="5632704" y="1110582"/>
            <a:ext cx="658368" cy="1792224"/>
          </a:xfrm>
          <a:prstGeom prst="bentConnector2">
            <a:avLst/>
          </a:prstGeom>
          <a:noFill/>
          <a:ln w="38100">
            <a:solidFill>
              <a:srgbClr val="FF9900"/>
            </a:solidFill>
            <a:miter lim="800000"/>
            <a:headEnd/>
            <a:tailEnd/>
          </a:ln>
          <a:effectLst/>
        </p:spPr>
      </p:cxnSp>
      <p:cxnSp>
        <p:nvCxnSpPr>
          <p:cNvPr id="193" name="AutoShape 305"/>
          <p:cNvCxnSpPr>
            <a:cxnSpLocks noChangeShapeType="1"/>
          </p:cNvCxnSpPr>
          <p:nvPr/>
        </p:nvCxnSpPr>
        <p:spPr bwMode="auto">
          <a:xfrm>
            <a:off x="1902111" y="1674813"/>
            <a:ext cx="2258568" cy="3175"/>
          </a:xfrm>
          <a:prstGeom prst="straightConnector1">
            <a:avLst/>
          </a:prstGeom>
          <a:noFill/>
          <a:ln w="38100">
            <a:solidFill>
              <a:srgbClr val="FF9900"/>
            </a:solidFill>
            <a:round/>
            <a:headEnd/>
            <a:tailEnd/>
          </a:ln>
          <a:effectLst/>
        </p:spPr>
      </p:cxnSp>
      <p:cxnSp>
        <p:nvCxnSpPr>
          <p:cNvPr id="194" name="AutoShape 306"/>
          <p:cNvCxnSpPr>
            <a:cxnSpLocks noChangeShapeType="1"/>
          </p:cNvCxnSpPr>
          <p:nvPr/>
        </p:nvCxnSpPr>
        <p:spPr bwMode="auto">
          <a:xfrm>
            <a:off x="1656292" y="2171346"/>
            <a:ext cx="7938" cy="914400"/>
          </a:xfrm>
          <a:prstGeom prst="straightConnector1">
            <a:avLst/>
          </a:prstGeom>
          <a:noFill/>
          <a:ln w="12700">
            <a:solidFill>
              <a:srgbClr val="0000FF"/>
            </a:solidFill>
            <a:round/>
            <a:headEnd/>
            <a:tailEnd/>
          </a:ln>
          <a:effectLst/>
        </p:spPr>
      </p:cxnSp>
      <p:sp>
        <p:nvSpPr>
          <p:cNvPr id="198" name="AutoShape 311"/>
          <p:cNvSpPr>
            <a:spLocks noChangeArrowheads="1"/>
          </p:cNvSpPr>
          <p:nvPr/>
        </p:nvSpPr>
        <p:spPr bwMode="auto">
          <a:xfrm>
            <a:off x="533400" y="4398963"/>
            <a:ext cx="2289176" cy="1428750"/>
          </a:xfrm>
          <a:prstGeom prst="roundRect">
            <a:avLst>
              <a:gd name="adj" fmla="val 16667"/>
            </a:avLst>
          </a:prstGeom>
          <a:noFill/>
          <a:ln w="38100" cap="rnd" algn="ctr">
            <a:solidFill>
              <a:srgbClr val="000000"/>
            </a:solidFill>
            <a:prstDash val="sysDot"/>
            <a:round/>
            <a:headEnd/>
            <a:tailEnd/>
          </a:ln>
          <a:effectLst/>
        </p:spPr>
        <p:txBody>
          <a:bodyPr wrap="none" lIns="0" tIns="0" rIns="0" bIns="0" anchor="ctr"/>
          <a:lstStyle/>
          <a:p>
            <a:endParaRPr lang="en-US">
              <a:latin typeface="Calibri" pitchFamily="34" charset="0"/>
              <a:cs typeface="Calibri" pitchFamily="34" charset="0"/>
            </a:endParaRPr>
          </a:p>
        </p:txBody>
      </p:sp>
      <p:cxnSp>
        <p:nvCxnSpPr>
          <p:cNvPr id="199" name="AutoShape 312"/>
          <p:cNvCxnSpPr>
            <a:cxnSpLocks noChangeShapeType="1"/>
            <a:endCxn id="198" idx="0"/>
          </p:cNvCxnSpPr>
          <p:nvPr/>
        </p:nvCxnSpPr>
        <p:spPr bwMode="auto">
          <a:xfrm rot="16200000" flipH="1">
            <a:off x="1315243" y="4036218"/>
            <a:ext cx="722314" cy="3175"/>
          </a:xfrm>
          <a:prstGeom prst="straightConnector1">
            <a:avLst/>
          </a:prstGeom>
          <a:noFill/>
          <a:ln w="12700">
            <a:solidFill>
              <a:srgbClr val="0000FF"/>
            </a:solidFill>
            <a:round/>
            <a:headEnd/>
            <a:tailEnd/>
          </a:ln>
          <a:effectLst/>
        </p:spPr>
      </p:cxnSp>
      <p:pic>
        <p:nvPicPr>
          <p:cNvPr id="212"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718681" y="4495800"/>
            <a:ext cx="543668" cy="1256676"/>
          </a:xfrm>
          <a:prstGeom prst="rect">
            <a:avLst/>
          </a:prstGeom>
          <a:noFill/>
        </p:spPr>
      </p:pic>
      <p:grpSp>
        <p:nvGrpSpPr>
          <p:cNvPr id="213" name="Group 212"/>
          <p:cNvGrpSpPr/>
          <p:nvPr/>
        </p:nvGrpSpPr>
        <p:grpSpPr>
          <a:xfrm>
            <a:off x="1382617" y="1035587"/>
            <a:ext cx="543668" cy="1256676"/>
            <a:chOff x="142132" y="3086724"/>
            <a:chExt cx="543668" cy="1256676"/>
          </a:xfrm>
        </p:grpSpPr>
        <p:pic>
          <p:nvPicPr>
            <p:cNvPr id="214"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215"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21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pic>
        <p:nvPicPr>
          <p:cNvPr id="218" name="Picture 15"/>
          <p:cNvPicPr>
            <a:picLocks noChangeAspect="1" noChangeArrowheads="1"/>
          </p:cNvPicPr>
          <p:nvPr/>
        </p:nvPicPr>
        <p:blipFill>
          <a:blip r:embed="rId5" cstate="print"/>
          <a:srcRect/>
          <a:stretch>
            <a:fillRect/>
          </a:stretch>
        </p:blipFill>
        <p:spPr bwMode="auto">
          <a:xfrm>
            <a:off x="4114800" y="1343456"/>
            <a:ext cx="1066800" cy="691910"/>
          </a:xfrm>
          <a:prstGeom prst="rect">
            <a:avLst/>
          </a:prstGeom>
          <a:noFill/>
          <a:ln w="9525">
            <a:noFill/>
            <a:miter lim="800000"/>
            <a:headEnd/>
            <a:tailEnd/>
          </a:ln>
          <a:effectLst/>
        </p:spPr>
      </p:pic>
      <p:sp>
        <p:nvSpPr>
          <p:cNvPr id="219" name="Rectangle 1612"/>
          <p:cNvSpPr>
            <a:spLocks noChangeArrowheads="1"/>
          </p:cNvSpPr>
          <p:nvPr/>
        </p:nvSpPr>
        <p:spPr bwMode="auto">
          <a:xfrm>
            <a:off x="4379067" y="1551031"/>
            <a:ext cx="603563"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FC SAN</a:t>
            </a:r>
            <a:endParaRPr lang="en-US" sz="1600" b="1" dirty="0">
              <a:solidFill>
                <a:schemeClr val="tx1"/>
              </a:solidFill>
              <a:latin typeface="Calibri" pitchFamily="34" charset="0"/>
              <a:cs typeface="Calibri" pitchFamily="34" charset="0"/>
            </a:endParaRPr>
          </a:p>
        </p:txBody>
      </p:sp>
      <p:pic>
        <p:nvPicPr>
          <p:cNvPr id="221" name="Picture 16"/>
          <p:cNvPicPr>
            <a:picLocks noChangeAspect="1" noChangeArrowheads="1"/>
          </p:cNvPicPr>
          <p:nvPr/>
        </p:nvPicPr>
        <p:blipFill>
          <a:blip r:embed="rId6" cstate="print"/>
          <a:srcRect/>
          <a:stretch>
            <a:fillRect/>
          </a:stretch>
        </p:blipFill>
        <p:spPr bwMode="auto">
          <a:xfrm>
            <a:off x="1142081" y="2998741"/>
            <a:ext cx="1066800" cy="691910"/>
          </a:xfrm>
          <a:prstGeom prst="rect">
            <a:avLst/>
          </a:prstGeom>
          <a:noFill/>
          <a:ln w="9525">
            <a:noFill/>
            <a:miter lim="800000"/>
            <a:headEnd/>
            <a:tailEnd/>
          </a:ln>
          <a:effectLst/>
        </p:spPr>
      </p:pic>
      <p:sp>
        <p:nvSpPr>
          <p:cNvPr id="222" name="Rectangle 1610"/>
          <p:cNvSpPr>
            <a:spLocks noChangeArrowheads="1"/>
          </p:cNvSpPr>
          <p:nvPr/>
        </p:nvSpPr>
        <p:spPr bwMode="auto">
          <a:xfrm>
            <a:off x="1473485" y="3202264"/>
            <a:ext cx="346249" cy="246221"/>
          </a:xfrm>
          <a:prstGeom prst="rect">
            <a:avLst/>
          </a:prstGeom>
          <a:noFill/>
          <a:ln w="9525">
            <a:noFill/>
            <a:miter lim="800000"/>
            <a:headEnd/>
            <a:tailEnd/>
          </a:ln>
        </p:spPr>
        <p:txBody>
          <a:bodyPr wrap="none" lIns="0" tIns="0" rIns="0" bIns="0">
            <a:spAutoFit/>
          </a:bodyPr>
          <a:lstStyle/>
          <a:p>
            <a:pPr algn="l">
              <a:spcBef>
                <a:spcPct val="0"/>
              </a:spcBef>
              <a:buClrTx/>
              <a:buFontTx/>
              <a:buNone/>
            </a:pPr>
            <a:r>
              <a:rPr lang="en-US" sz="1600" b="1" dirty="0">
                <a:solidFill>
                  <a:srgbClr val="000000"/>
                </a:solidFill>
                <a:latin typeface="Calibri" pitchFamily="34" charset="0"/>
                <a:cs typeface="Calibri" pitchFamily="34" charset="0"/>
              </a:rPr>
              <a:t>LAN</a:t>
            </a:r>
            <a:endParaRPr lang="en-US" sz="1600" b="1" dirty="0">
              <a:solidFill>
                <a:schemeClr val="tx1"/>
              </a:solidFill>
              <a:latin typeface="Calibri" pitchFamily="34" charset="0"/>
              <a:cs typeface="Calibri" pitchFamily="34" charset="0"/>
            </a:endParaRPr>
          </a:p>
        </p:txBody>
      </p:sp>
      <p:pic>
        <p:nvPicPr>
          <p:cNvPr id="223"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04481" y="4495800"/>
            <a:ext cx="543668" cy="1256676"/>
          </a:xfrm>
          <a:prstGeom prst="rect">
            <a:avLst/>
          </a:prstGeom>
          <a:noFill/>
        </p:spPr>
      </p:pic>
      <p:pic>
        <p:nvPicPr>
          <p:cNvPr id="224"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2090281" y="4491375"/>
            <a:ext cx="543668" cy="1256676"/>
          </a:xfrm>
          <a:prstGeom prst="rect">
            <a:avLst/>
          </a:prstGeom>
          <a:noFill/>
        </p:spPr>
      </p:pic>
      <p:pic>
        <p:nvPicPr>
          <p:cNvPr id="228"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5716838" y="5453349"/>
            <a:ext cx="457200" cy="457200"/>
          </a:xfrm>
          <a:prstGeom prst="rect">
            <a:avLst/>
          </a:prstGeom>
          <a:noFill/>
        </p:spPr>
      </p:pic>
      <p:pic>
        <p:nvPicPr>
          <p:cNvPr id="229"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250238" y="5443251"/>
            <a:ext cx="457200" cy="457200"/>
          </a:xfrm>
          <a:prstGeom prst="rect">
            <a:avLst/>
          </a:prstGeom>
          <a:noFill/>
        </p:spPr>
      </p:pic>
      <p:pic>
        <p:nvPicPr>
          <p:cNvPr id="230"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815770" y="5453349"/>
            <a:ext cx="457200" cy="457200"/>
          </a:xfrm>
          <a:prstGeom prst="rect">
            <a:avLst/>
          </a:prstGeom>
          <a:noFill/>
        </p:spPr>
      </p:pic>
      <p:pic>
        <p:nvPicPr>
          <p:cNvPr id="231"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7360187" y="5463447"/>
            <a:ext cx="457200" cy="457200"/>
          </a:xfrm>
          <a:prstGeom prst="rect">
            <a:avLst/>
          </a:prstGeom>
          <a:noFill/>
        </p:spPr>
      </p:pic>
      <p:pic>
        <p:nvPicPr>
          <p:cNvPr id="232"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7926638" y="5453349"/>
            <a:ext cx="457200" cy="457200"/>
          </a:xfrm>
          <a:prstGeom prst="rect">
            <a:avLst/>
          </a:prstGeom>
          <a:noFill/>
        </p:spPr>
      </p:pic>
      <p:pic>
        <p:nvPicPr>
          <p:cNvPr id="233"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5727855" y="4920868"/>
            <a:ext cx="457200" cy="457200"/>
          </a:xfrm>
          <a:prstGeom prst="rect">
            <a:avLst/>
          </a:prstGeom>
          <a:noFill/>
        </p:spPr>
      </p:pic>
      <p:pic>
        <p:nvPicPr>
          <p:cNvPr id="234"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261255" y="4935561"/>
            <a:ext cx="457200" cy="457200"/>
          </a:xfrm>
          <a:prstGeom prst="rect">
            <a:avLst/>
          </a:prstGeom>
          <a:noFill/>
        </p:spPr>
      </p:pic>
      <p:pic>
        <p:nvPicPr>
          <p:cNvPr id="235"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6783638" y="4941983"/>
            <a:ext cx="457200" cy="457200"/>
          </a:xfrm>
          <a:prstGeom prst="rect">
            <a:avLst/>
          </a:prstGeom>
          <a:noFill/>
        </p:spPr>
      </p:pic>
      <p:pic>
        <p:nvPicPr>
          <p:cNvPr id="236"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7371204" y="4951162"/>
            <a:ext cx="457200" cy="457200"/>
          </a:xfrm>
          <a:prstGeom prst="rect">
            <a:avLst/>
          </a:prstGeom>
          <a:noFill/>
        </p:spPr>
      </p:pic>
      <p:pic>
        <p:nvPicPr>
          <p:cNvPr id="237" name="Picture 9" descr="C:\Documents and Settings\sridhs\Desktop\ISM Book L3\colored Icons\LUN.png"/>
          <p:cNvPicPr>
            <a:picLocks noChangeAspect="1" noChangeArrowheads="1"/>
          </p:cNvPicPr>
          <p:nvPr/>
        </p:nvPicPr>
        <p:blipFill>
          <a:blip r:embed="rId7" cstate="print"/>
          <a:srcRect/>
          <a:stretch>
            <a:fillRect/>
          </a:stretch>
        </p:blipFill>
        <p:spPr bwMode="auto">
          <a:xfrm>
            <a:off x="7937655" y="4941064"/>
            <a:ext cx="457200" cy="457200"/>
          </a:xfrm>
          <a:prstGeom prst="rect">
            <a:avLst/>
          </a:prstGeom>
          <a:noFill/>
        </p:spPr>
      </p:pic>
      <p:sp>
        <p:nvSpPr>
          <p:cNvPr id="179" name="Rectangle 289"/>
          <p:cNvSpPr>
            <a:spLocks noChangeArrowheads="1"/>
          </p:cNvSpPr>
          <p:nvPr/>
        </p:nvSpPr>
        <p:spPr bwMode="auto">
          <a:xfrm>
            <a:off x="6360062" y="5163242"/>
            <a:ext cx="119062" cy="119062"/>
          </a:xfrm>
          <a:prstGeom prst="rect">
            <a:avLst/>
          </a:prstGeom>
          <a:gradFill rotWithShape="1">
            <a:gsLst>
              <a:gs pos="0">
                <a:srgbClr val="009900"/>
              </a:gs>
              <a:gs pos="50000">
                <a:srgbClr val="009900">
                  <a:gamma/>
                  <a:tint val="36471"/>
                  <a:invGamma/>
                </a:srgbClr>
              </a:gs>
              <a:gs pos="100000">
                <a:srgbClr val="009900"/>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82" name="Rectangle 292"/>
          <p:cNvSpPr>
            <a:spLocks noChangeArrowheads="1"/>
          </p:cNvSpPr>
          <p:nvPr/>
        </p:nvSpPr>
        <p:spPr bwMode="auto">
          <a:xfrm>
            <a:off x="6479124" y="5163242"/>
            <a:ext cx="119063" cy="119062"/>
          </a:xfrm>
          <a:prstGeom prst="rect">
            <a:avLst/>
          </a:prstGeom>
          <a:gradFill rotWithShape="1">
            <a:gsLst>
              <a:gs pos="0">
                <a:srgbClr val="9900CC"/>
              </a:gs>
              <a:gs pos="50000">
                <a:srgbClr val="9900CC">
                  <a:gamma/>
                  <a:tint val="36471"/>
                  <a:invGamma/>
                </a:srgbClr>
              </a:gs>
              <a:gs pos="100000">
                <a:srgbClr val="9900CC"/>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83" name="Rectangle 293"/>
          <p:cNvSpPr>
            <a:spLocks noChangeArrowheads="1"/>
          </p:cNvSpPr>
          <p:nvPr/>
        </p:nvSpPr>
        <p:spPr bwMode="auto">
          <a:xfrm>
            <a:off x="6893462" y="5160772"/>
            <a:ext cx="119062" cy="119062"/>
          </a:xfrm>
          <a:prstGeom prst="rect">
            <a:avLst/>
          </a:prstGeom>
          <a:gradFill rotWithShape="1">
            <a:gsLst>
              <a:gs pos="0">
                <a:srgbClr val="9900CC"/>
              </a:gs>
              <a:gs pos="50000">
                <a:srgbClr val="9900CC">
                  <a:gamma/>
                  <a:tint val="36471"/>
                  <a:invGamma/>
                </a:srgbClr>
              </a:gs>
              <a:gs pos="100000">
                <a:srgbClr val="9900CC"/>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84" name="Rectangle 294"/>
          <p:cNvSpPr>
            <a:spLocks noChangeArrowheads="1"/>
          </p:cNvSpPr>
          <p:nvPr/>
        </p:nvSpPr>
        <p:spPr bwMode="auto">
          <a:xfrm>
            <a:off x="7012524" y="5160772"/>
            <a:ext cx="119063" cy="119062"/>
          </a:xfrm>
          <a:prstGeom prst="rect">
            <a:avLst/>
          </a:prstGeom>
          <a:gradFill rotWithShape="1">
            <a:gsLst>
              <a:gs pos="0">
                <a:srgbClr val="9900CC"/>
              </a:gs>
              <a:gs pos="50000">
                <a:srgbClr val="9900CC">
                  <a:gamma/>
                  <a:tint val="36471"/>
                  <a:invGamma/>
                </a:srgbClr>
              </a:gs>
              <a:gs pos="100000">
                <a:srgbClr val="9900CC"/>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77" name="Rectangle 287"/>
          <p:cNvSpPr>
            <a:spLocks noChangeArrowheads="1"/>
          </p:cNvSpPr>
          <p:nvPr/>
        </p:nvSpPr>
        <p:spPr bwMode="auto">
          <a:xfrm>
            <a:off x="5775767" y="5149468"/>
            <a:ext cx="119062" cy="119062"/>
          </a:xfrm>
          <a:prstGeom prst="rect">
            <a:avLst/>
          </a:prstGeom>
          <a:gradFill rotWithShape="1">
            <a:gsLst>
              <a:gs pos="0">
                <a:srgbClr val="009900"/>
              </a:gs>
              <a:gs pos="50000">
                <a:srgbClr val="009900">
                  <a:gamma/>
                  <a:tint val="36471"/>
                  <a:invGamma/>
                </a:srgbClr>
              </a:gs>
              <a:gs pos="100000">
                <a:srgbClr val="009900"/>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80" name="Rectangle 290"/>
          <p:cNvSpPr>
            <a:spLocks noChangeArrowheads="1"/>
          </p:cNvSpPr>
          <p:nvPr/>
        </p:nvSpPr>
        <p:spPr bwMode="auto">
          <a:xfrm>
            <a:off x="5894829" y="5149468"/>
            <a:ext cx="119063" cy="119062"/>
          </a:xfrm>
          <a:prstGeom prst="rect">
            <a:avLst/>
          </a:prstGeom>
          <a:gradFill rotWithShape="1">
            <a:gsLst>
              <a:gs pos="0">
                <a:srgbClr val="FF0000"/>
              </a:gs>
              <a:gs pos="50000">
                <a:srgbClr val="FF0000">
                  <a:gamma/>
                  <a:tint val="36471"/>
                  <a:invGamma/>
                </a:srgbClr>
              </a:gs>
              <a:gs pos="100000">
                <a:srgbClr val="FF0000"/>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
        <p:nvSpPr>
          <p:cNvPr id="181" name="Rectangle 291"/>
          <p:cNvSpPr>
            <a:spLocks noChangeArrowheads="1"/>
          </p:cNvSpPr>
          <p:nvPr/>
        </p:nvSpPr>
        <p:spPr bwMode="auto">
          <a:xfrm>
            <a:off x="6013892" y="5149468"/>
            <a:ext cx="119062" cy="119062"/>
          </a:xfrm>
          <a:prstGeom prst="rect">
            <a:avLst/>
          </a:prstGeom>
          <a:gradFill rotWithShape="1">
            <a:gsLst>
              <a:gs pos="0">
                <a:srgbClr val="9900CC"/>
              </a:gs>
              <a:gs pos="50000">
                <a:srgbClr val="9900CC">
                  <a:gamma/>
                  <a:tint val="36471"/>
                  <a:invGamma/>
                </a:srgbClr>
              </a:gs>
              <a:gs pos="100000">
                <a:srgbClr val="9900CC"/>
              </a:gs>
            </a:gsLst>
            <a:lin ang="0" scaled="1"/>
          </a:gradFill>
          <a:ln w="25400" algn="ctr">
            <a:noFill/>
            <a:miter lim="800000"/>
            <a:headEnd/>
            <a:tailEnd type="none" w="lg" len="med"/>
          </a:ln>
          <a:effectLst/>
        </p:spPr>
        <p:txBody>
          <a:bodyPr wrap="none" lIns="0" tIns="0" rIns="0" bIns="0" anchor="ctr"/>
          <a:lstStyle/>
          <a:p>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Target Comparison</a:t>
            </a:r>
            <a:endParaRPr lang="en-US" dirty="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6651424"/>
              </p:ext>
            </p:extLst>
          </p:nvPr>
        </p:nvGraphicFramePr>
        <p:xfrm>
          <a:off x="516036" y="1371600"/>
          <a:ext cx="8018364" cy="4269972"/>
        </p:xfrm>
        <a:graphic>
          <a:graphicData uri="http://schemas.openxmlformats.org/drawingml/2006/table">
            <a:tbl>
              <a:tblPr firstRow="1" bandRow="1">
                <a:tableStyleId>{5C22544A-7EE6-4342-B048-85BDC9FD1C3A}</a:tableStyleId>
              </a:tblPr>
              <a:tblGrid>
                <a:gridCol w="1447800"/>
                <a:gridCol w="2286000"/>
                <a:gridCol w="2286000"/>
                <a:gridCol w="1998564"/>
              </a:tblGrid>
              <a:tr h="44888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endParaRPr kumimoji="0" lang="en-US" sz="1800" b="0" i="0" u="none" strike="noStrike" cap="none" normalizeH="0" baseline="0" dirty="0" smtClean="0">
                        <a:ln>
                          <a:noFill/>
                        </a:ln>
                        <a:solidFill>
                          <a:schemeClr val="tx2"/>
                        </a:solidFill>
                        <a:effectLst/>
                        <a:latin typeface="+mj-lt"/>
                        <a:cs typeface="Arial" charset="0"/>
                      </a:endParaRPr>
                    </a:p>
                  </a:txBody>
                  <a:tcPr anchor="ctr" anchorCtr="1" horzOverflow="overflow">
                    <a:solidFill>
                      <a:schemeClr val="bg1"/>
                    </a:solidFill>
                  </a:tcPr>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cap="none" normalizeH="0" baseline="0" dirty="0" smtClean="0">
                          <a:ln>
                            <a:noFill/>
                          </a:ln>
                          <a:solidFill>
                            <a:schemeClr val="bg1"/>
                          </a:solidFill>
                          <a:effectLst/>
                          <a:latin typeface="+mj-lt"/>
                          <a:cs typeface="Arial" charset="0"/>
                        </a:rPr>
                        <a:t>Tape</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cap="none" normalizeH="0" baseline="0" dirty="0" smtClean="0">
                          <a:ln>
                            <a:noFill/>
                          </a:ln>
                          <a:solidFill>
                            <a:schemeClr val="bg1"/>
                          </a:solidFill>
                          <a:effectLst/>
                          <a:latin typeface="+mj-lt"/>
                          <a:cs typeface="Arial" charset="0"/>
                        </a:rPr>
                        <a:t>Disk</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cap="none" normalizeH="0" baseline="0" dirty="0" smtClean="0">
                          <a:ln>
                            <a:noFill/>
                          </a:ln>
                          <a:solidFill>
                            <a:schemeClr val="bg1"/>
                          </a:solidFill>
                          <a:effectLst/>
                          <a:latin typeface="+mj-lt"/>
                          <a:cs typeface="Arial" charset="0"/>
                        </a:rPr>
                        <a:t>Virtual Tape</a:t>
                      </a:r>
                    </a:p>
                  </a:txBody>
                  <a:tcPr anchor="ctr" anchorCtr="1" horzOverflow="overflow"/>
                </a:tc>
              </a:tr>
              <a:tr h="996146">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kern="1200" cap="none" normalizeH="0" baseline="0" dirty="0" smtClean="0">
                          <a:ln>
                            <a:noFill/>
                          </a:ln>
                          <a:solidFill>
                            <a:schemeClr val="bg1"/>
                          </a:solidFill>
                          <a:effectLst/>
                          <a:latin typeface="+mj-lt"/>
                          <a:ea typeface="+mn-ea"/>
                          <a:cs typeface="Arial" charset="0"/>
                        </a:rPr>
                        <a:t>Offsite Replication Capabilities</a:t>
                      </a:r>
                    </a:p>
                  </a:txBody>
                  <a:tcPr anchor="ctr" anchorCtr="1" horzOverflow="overflow">
                    <a:solidFill>
                      <a:srgbClr val="2C95DD"/>
                    </a:solidFill>
                  </a:tcPr>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No</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Yes</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Yes</a:t>
                      </a:r>
                    </a:p>
                  </a:txBody>
                  <a:tcPr anchor="ctr" anchorCtr="1" horzOverflow="overflow"/>
                </a:tc>
              </a:tr>
              <a:tr h="996146">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kern="1200" cap="none" normalizeH="0" baseline="0" dirty="0" smtClean="0">
                          <a:ln>
                            <a:noFill/>
                          </a:ln>
                          <a:solidFill>
                            <a:schemeClr val="bg1"/>
                          </a:solidFill>
                          <a:effectLst/>
                          <a:latin typeface="+mj-lt"/>
                          <a:ea typeface="+mn-ea"/>
                          <a:cs typeface="Arial" charset="0"/>
                        </a:rPr>
                        <a:t>Reliability</a:t>
                      </a:r>
                    </a:p>
                  </a:txBody>
                  <a:tcPr anchor="ctr" anchorCtr="1" horzOverflow="overflow">
                    <a:solidFill>
                      <a:srgbClr val="2C95DD"/>
                    </a:solidFill>
                  </a:tcPr>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No inherent protection methods</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RAID, spare</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RAID, spare</a:t>
                      </a:r>
                    </a:p>
                  </a:txBody>
                  <a:tcPr anchor="ctr" anchorCtr="1" horzOverflow="overflow"/>
                </a:tc>
              </a:tr>
              <a:tr h="448880">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kern="1200" cap="none" normalizeH="0" baseline="0" dirty="0" smtClean="0">
                          <a:ln>
                            <a:noFill/>
                          </a:ln>
                          <a:solidFill>
                            <a:schemeClr val="bg1"/>
                          </a:solidFill>
                          <a:effectLst/>
                          <a:latin typeface="+mj-lt"/>
                          <a:ea typeface="+mn-ea"/>
                          <a:cs typeface="Arial" charset="0"/>
                        </a:rPr>
                        <a:t>Performance</a:t>
                      </a:r>
                    </a:p>
                  </a:txBody>
                  <a:tcPr anchor="ctr" anchorCtr="1" horzOverflow="overflow">
                    <a:solidFill>
                      <a:srgbClr val="2C95DD"/>
                    </a:solidFill>
                  </a:tcPr>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Low</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High</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High</a:t>
                      </a:r>
                    </a:p>
                  </a:txBody>
                  <a:tcPr anchor="ctr" anchorCtr="1" horzOverflow="overflow"/>
                </a:tc>
              </a:tr>
              <a:tr h="996146">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1" i="0" u="none" strike="noStrike" kern="1200" cap="none" normalizeH="0" baseline="0" dirty="0" smtClean="0">
                          <a:ln>
                            <a:noFill/>
                          </a:ln>
                          <a:solidFill>
                            <a:schemeClr val="bg1"/>
                          </a:solidFill>
                          <a:effectLst/>
                          <a:latin typeface="+mj-lt"/>
                          <a:ea typeface="+mn-ea"/>
                          <a:cs typeface="Arial" charset="0"/>
                        </a:rPr>
                        <a:t>Use</a:t>
                      </a:r>
                    </a:p>
                  </a:txBody>
                  <a:tcPr anchor="ctr" anchorCtr="1" horzOverflow="overflow">
                    <a:solidFill>
                      <a:srgbClr val="2C95DD"/>
                    </a:solidFill>
                  </a:tcPr>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Backup only</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Multiple (backup and production)</a:t>
                      </a:r>
                    </a:p>
                  </a:txBody>
                  <a:tcPr anchor="ctr" anchorCtr="1" horzOverflow="overflow"/>
                </a:tc>
                <a:tc>
                  <a:txBody>
                    <a:bodyPr/>
                    <a:lstStyle/>
                    <a:p>
                      <a:pPr marL="0" marR="0" lvl="0" indent="0" algn="l" defTabSz="890588" rtl="0" eaLnBrk="0" fontAlgn="base" latinLnBrk="0" hangingPunct="0">
                        <a:lnSpc>
                          <a:spcPct val="100000"/>
                        </a:lnSpc>
                        <a:spcBef>
                          <a:spcPct val="50000"/>
                        </a:spcBef>
                        <a:spcAft>
                          <a:spcPct val="0"/>
                        </a:spcAft>
                        <a:buClr>
                          <a:srgbClr val="003580"/>
                        </a:buClr>
                        <a:buSzTx/>
                        <a:buFont typeface="Wingdings" pitchFamily="2" charset="2"/>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mj-lt"/>
                          <a:cs typeface="Arial" charset="0"/>
                        </a:rPr>
                        <a:t>Backup only</a:t>
                      </a:r>
                    </a:p>
                  </a:txBody>
                  <a:tcPr anchor="ctr" anchorCtr="1" horzOverflow="overflow"/>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685800" y="762000"/>
            <a:ext cx="7772400" cy="688975"/>
          </a:xfrm>
        </p:spPr>
        <p:txBody>
          <a:bodyPr/>
          <a:lstStyle/>
          <a:p>
            <a:r>
              <a:rPr lang="en-US" dirty="0" smtClean="0"/>
              <a:t>Module 10: Backup and Archive</a:t>
            </a:r>
          </a:p>
        </p:txBody>
      </p:sp>
      <p:sp>
        <p:nvSpPr>
          <p:cNvPr id="7" name="Subtitle 6"/>
          <p:cNvSpPr>
            <a:spLocks noGrp="1"/>
          </p:cNvSpPr>
          <p:nvPr>
            <p:ph type="subTitle" idx="1"/>
          </p:nvPr>
        </p:nvSpPr>
        <p:spPr>
          <a:xfrm>
            <a:off x="1382616" y="2590800"/>
            <a:ext cx="7151783" cy="2667000"/>
          </a:xfrm>
        </p:spPr>
        <p:txBody>
          <a:bodyPr>
            <a:normAutofit/>
          </a:bodyPr>
          <a:lstStyle/>
          <a:p>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Deduplication overview</a:t>
            </a:r>
          </a:p>
          <a:p>
            <a:pPr lvl="1" indent="-223838" algn="l">
              <a:buClr>
                <a:srgbClr val="92D050"/>
              </a:buClr>
              <a:buSzPct val="110000"/>
              <a:buFont typeface="Arial" pitchFamily="34" charset="0"/>
              <a:buChar char="•"/>
              <a:defRPr/>
            </a:pPr>
            <a:r>
              <a:rPr lang="en-US" sz="2000" dirty="0" err="1" smtClean="0">
                <a:solidFill>
                  <a:schemeClr val="bg2">
                    <a:lumMod val="75000"/>
                  </a:schemeClr>
                </a:solidFill>
              </a:rPr>
              <a:t>Deduplication</a:t>
            </a:r>
            <a:r>
              <a:rPr lang="en-US" sz="2000" dirty="0" smtClean="0">
                <a:solidFill>
                  <a:schemeClr val="bg2">
                    <a:lumMod val="75000"/>
                  </a:schemeClr>
                </a:solidFill>
              </a:rPr>
              <a:t> methods</a:t>
            </a:r>
          </a:p>
          <a:p>
            <a:pPr lvl="1" indent="-223838" algn="l">
              <a:buClr>
                <a:srgbClr val="92D050"/>
              </a:buClr>
              <a:buSzPct val="110000"/>
              <a:buFont typeface="Arial" pitchFamily="34" charset="0"/>
              <a:buChar char="•"/>
              <a:defRPr/>
            </a:pPr>
            <a:r>
              <a:rPr lang="en-US" sz="2000" dirty="0" err="1" smtClean="0">
                <a:solidFill>
                  <a:schemeClr val="bg2">
                    <a:lumMod val="75000"/>
                  </a:schemeClr>
                </a:solidFill>
              </a:rPr>
              <a:t>Deduplication</a:t>
            </a:r>
            <a:r>
              <a:rPr lang="en-US" sz="2000" dirty="0" smtClean="0">
                <a:solidFill>
                  <a:schemeClr val="bg2">
                    <a:lumMod val="75000"/>
                  </a:schemeClr>
                </a:solidFill>
              </a:rPr>
              <a:t> implementations</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Key benefits of deduplication </a:t>
            </a:r>
            <a:endParaRPr lang="en-US" sz="1600" dirty="0" smtClean="0">
              <a:solidFill>
                <a:schemeClr val="bg2">
                  <a:lumMod val="75000"/>
                </a:schemeClr>
              </a:solidFill>
            </a:endParaRPr>
          </a:p>
          <a:p>
            <a:pPr lvl="1" indent="-223838" algn="l">
              <a:buClr>
                <a:srgbClr val="92D050"/>
              </a:buClr>
              <a:buSzPct val="110000"/>
              <a:defRPr/>
            </a:pPr>
            <a:endParaRPr lang="en-US" sz="2000" dirty="0" smtClean="0">
              <a:solidFill>
                <a:schemeClr val="bg2">
                  <a:lumMod val="75000"/>
                </a:schemeClr>
              </a:solidFill>
            </a:endParaRP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a:xfrm>
            <a:off x="696817" y="1981200"/>
            <a:ext cx="7772400" cy="457200"/>
          </a:xfrm>
        </p:spPr>
        <p:txBody>
          <a:bodyPr/>
          <a:lstStyle/>
          <a:p>
            <a:r>
              <a:rPr lang="en-US" dirty="0" smtClean="0"/>
              <a:t>Lesson 4: Data Deduplication</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Deduplication?</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sp>
        <p:nvSpPr>
          <p:cNvPr id="7" name="Rectangle 6"/>
          <p:cNvSpPr/>
          <p:nvPr/>
        </p:nvSpPr>
        <p:spPr>
          <a:xfrm>
            <a:off x="457200" y="1143000"/>
            <a:ext cx="7239000" cy="9144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smtClean="0"/>
              <a:t> </a:t>
            </a:r>
          </a:p>
          <a:p>
            <a:endParaRPr lang="en-US" sz="2000" dirty="0" smtClean="0">
              <a:latin typeface="Calibri" pitchFamily="34" charset="0"/>
            </a:endParaRPr>
          </a:p>
          <a:p>
            <a:r>
              <a:rPr lang="en-US" sz="2000" dirty="0" smtClean="0">
                <a:latin typeface="Calibri" pitchFamily="34" charset="0"/>
              </a:rPr>
              <a:t>It is a process of identifying and eliminating redundant data.</a:t>
            </a:r>
          </a:p>
          <a:p>
            <a:endParaRPr lang="en-US" sz="2000" dirty="0" smtClean="0">
              <a:latin typeface="Calibri" pitchFamily="34" charset="0"/>
            </a:endParaRPr>
          </a:p>
          <a:p>
            <a:endParaRPr lang="en-US" sz="2000" dirty="0" smtClean="0">
              <a:latin typeface="Calibri" pitchFamily="34" charset="0"/>
            </a:endParaRPr>
          </a:p>
        </p:txBody>
      </p:sp>
      <p:sp>
        <p:nvSpPr>
          <p:cNvPr id="8" name="Rounded Rectangle 4"/>
          <p:cNvSpPr/>
          <p:nvPr/>
        </p:nvSpPr>
        <p:spPr>
          <a:xfrm>
            <a:off x="685800" y="914400"/>
            <a:ext cx="1828800" cy="36921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rtl="0">
              <a:lnSpc>
                <a:spcPct val="90000"/>
              </a:lnSpc>
              <a:spcBef>
                <a:spcPct val="0"/>
              </a:spcBef>
              <a:spcAft>
                <a:spcPct val="35000"/>
              </a:spcAft>
            </a:pPr>
            <a:r>
              <a:rPr lang="en-US" sz="1600" b="1" kern="1200" dirty="0" smtClean="0">
                <a:latin typeface="Calibri" pitchFamily="34" charset="0"/>
              </a:rPr>
              <a:t>Data </a:t>
            </a:r>
            <a:r>
              <a:rPr lang="en-US" sz="1600" b="1" dirty="0" err="1" smtClean="0">
                <a:latin typeface="Calibri" pitchFamily="34" charset="0"/>
              </a:rPr>
              <a:t>D</a:t>
            </a:r>
            <a:r>
              <a:rPr lang="en-US" sz="1600" b="1" kern="1200" dirty="0" err="1" smtClean="0">
                <a:latin typeface="Calibri" pitchFamily="34" charset="0"/>
              </a:rPr>
              <a:t>eduplication</a:t>
            </a:r>
            <a:endParaRPr lang="en-US" sz="1600" b="1" kern="1200" dirty="0">
              <a:latin typeface="Calibri" pitchFamily="34" charset="0"/>
            </a:endParaRPr>
          </a:p>
        </p:txBody>
      </p:sp>
      <p:sp>
        <p:nvSpPr>
          <p:cNvPr id="9" name="Content Placeholder 7"/>
          <p:cNvSpPr txBox="1">
            <a:spLocks/>
          </p:cNvSpPr>
          <p:nvPr/>
        </p:nvSpPr>
        <p:spPr>
          <a:xfrm>
            <a:off x="304800" y="2438400"/>
            <a:ext cx="8610600" cy="3276600"/>
          </a:xfrm>
          <a:prstGeom prst="rect">
            <a:avLst/>
          </a:prstGeom>
        </p:spPr>
        <p:txBody>
          <a:bodyPr/>
          <a:lstStyle/>
          <a:p>
            <a:pPr marL="231775" lvl="0" indent="-231775">
              <a:spcBef>
                <a:spcPct val="20000"/>
              </a:spcBef>
              <a:buClr>
                <a:srgbClr val="92D050"/>
              </a:buClr>
              <a:buSzPct val="120000"/>
              <a:buFont typeface="Arial" charset="0"/>
              <a:buChar char="•"/>
            </a:pPr>
            <a:r>
              <a:rPr lang="en-US" sz="2400" dirty="0" err="1" smtClean="0">
                <a:solidFill>
                  <a:srgbClr val="5F5F5F">
                    <a:lumMod val="75000"/>
                  </a:srgbClr>
                </a:solidFill>
                <a:latin typeface="Calibri" pitchFamily="34" charset="0"/>
                <a:cs typeface="Arial"/>
              </a:rPr>
              <a:t>Deduplication</a:t>
            </a:r>
            <a:r>
              <a:rPr lang="en-US" sz="2400" dirty="0" smtClean="0">
                <a:solidFill>
                  <a:srgbClr val="5F5F5F">
                    <a:lumMod val="75000"/>
                  </a:srgbClr>
                </a:solidFill>
                <a:latin typeface="Calibri" pitchFamily="34" charset="0"/>
                <a:cs typeface="Arial"/>
              </a:rPr>
              <a:t> methods</a:t>
            </a:r>
          </a:p>
          <a:p>
            <a:pPr marL="682625" lvl="1" indent="-341313">
              <a:spcBef>
                <a:spcPct val="20000"/>
              </a:spcBef>
              <a:buClr>
                <a:srgbClr val="FFC425"/>
              </a:buClr>
              <a:buSzPct val="90000"/>
              <a:buFont typeface="Webdings" pitchFamily="18" charset="2"/>
              <a:buChar char="4"/>
            </a:pPr>
            <a:r>
              <a:rPr lang="en-US" sz="2200" dirty="0" smtClean="0">
                <a:solidFill>
                  <a:srgbClr val="5F5F5F">
                    <a:lumMod val="75000"/>
                  </a:srgbClr>
                </a:solidFill>
                <a:latin typeface="Calibri" pitchFamily="34" charset="0"/>
                <a:cs typeface="Arial"/>
              </a:rPr>
              <a:t>File level</a:t>
            </a:r>
          </a:p>
          <a:p>
            <a:pPr marL="682625" lvl="1" indent="-341313">
              <a:spcBef>
                <a:spcPct val="20000"/>
              </a:spcBef>
              <a:buClr>
                <a:srgbClr val="FFC425"/>
              </a:buClr>
              <a:buSzPct val="90000"/>
              <a:buFont typeface="Webdings" pitchFamily="18" charset="2"/>
              <a:buChar char="4"/>
            </a:pPr>
            <a:r>
              <a:rPr lang="en-US" sz="2200" dirty="0" err="1" smtClean="0">
                <a:solidFill>
                  <a:srgbClr val="5F5F5F">
                    <a:lumMod val="75000"/>
                  </a:srgbClr>
                </a:solidFill>
                <a:latin typeface="Calibri" pitchFamily="34" charset="0"/>
                <a:cs typeface="Arial"/>
              </a:rPr>
              <a:t>Subfile</a:t>
            </a:r>
            <a:r>
              <a:rPr lang="en-US" sz="2200" dirty="0" smtClean="0">
                <a:solidFill>
                  <a:srgbClr val="5F5F5F">
                    <a:lumMod val="75000"/>
                  </a:srgbClr>
                </a:solidFill>
                <a:latin typeface="Calibri" pitchFamily="34" charset="0"/>
                <a:cs typeface="Arial"/>
              </a:rPr>
              <a:t> level</a:t>
            </a:r>
          </a:p>
          <a:p>
            <a:pPr marL="231775" lvl="0" indent="-231775">
              <a:spcBef>
                <a:spcPct val="20000"/>
              </a:spcBef>
              <a:buClr>
                <a:srgbClr val="92D050"/>
              </a:buClr>
              <a:buSzPct val="120000"/>
              <a:buFont typeface="Arial" charset="0"/>
              <a:buChar char="•"/>
            </a:pPr>
            <a:r>
              <a:rPr lang="en-US" sz="2400" dirty="0" err="1" smtClean="0">
                <a:solidFill>
                  <a:srgbClr val="5F5F5F">
                    <a:lumMod val="75000"/>
                  </a:srgbClr>
                </a:solidFill>
                <a:latin typeface="Calibri" pitchFamily="34" charset="0"/>
                <a:cs typeface="Arial"/>
              </a:rPr>
              <a:t>Deduplication</a:t>
            </a:r>
            <a:r>
              <a:rPr lang="en-US" sz="2400" dirty="0" smtClean="0">
                <a:solidFill>
                  <a:srgbClr val="5F5F5F">
                    <a:lumMod val="75000"/>
                  </a:srgbClr>
                </a:solidFill>
                <a:latin typeface="Calibri" pitchFamily="34" charset="0"/>
                <a:cs typeface="Arial"/>
              </a:rPr>
              <a:t> implementations</a:t>
            </a:r>
          </a:p>
          <a:p>
            <a:pPr marL="682625" lvl="1" indent="-341313">
              <a:spcBef>
                <a:spcPct val="20000"/>
              </a:spcBef>
              <a:buClr>
                <a:srgbClr val="FFC425"/>
              </a:buClr>
              <a:buSzPct val="90000"/>
              <a:buFont typeface="Webdings" pitchFamily="18" charset="2"/>
              <a:buChar char="4"/>
            </a:pPr>
            <a:r>
              <a:rPr lang="en-US" sz="2200" dirty="0" smtClean="0">
                <a:solidFill>
                  <a:srgbClr val="5F5F5F">
                    <a:lumMod val="75000"/>
                  </a:srgbClr>
                </a:solidFill>
                <a:latin typeface="Calibri" pitchFamily="34" charset="0"/>
                <a:cs typeface="Arial"/>
              </a:rPr>
              <a:t>Source-based – close to where the data is created</a:t>
            </a:r>
          </a:p>
          <a:p>
            <a:pPr marL="682625" lvl="1" indent="-341313">
              <a:spcBef>
                <a:spcPct val="20000"/>
              </a:spcBef>
              <a:buClr>
                <a:srgbClr val="FFC425"/>
              </a:buClr>
              <a:buSzPct val="90000"/>
              <a:buFont typeface="Webdings" pitchFamily="18" charset="2"/>
              <a:buChar char="4"/>
            </a:pPr>
            <a:r>
              <a:rPr lang="en-US" sz="2200" dirty="0" smtClean="0">
                <a:solidFill>
                  <a:srgbClr val="5F5F5F">
                    <a:lumMod val="75000"/>
                  </a:srgbClr>
                </a:solidFill>
                <a:latin typeface="Calibri" pitchFamily="34" charset="0"/>
                <a:cs typeface="Arial"/>
              </a:rPr>
              <a:t>Target-based – close to where the data is stored</a:t>
            </a:r>
            <a:endParaRPr kumimoji="0" lang="en-US" sz="2400" b="0" i="0" u="none" strike="noStrike" kern="1200" cap="none" spc="0" normalizeH="0" baseline="0" noProof="0" dirty="0">
              <a:ln>
                <a:noFill/>
              </a:ln>
              <a:solidFill>
                <a:schemeClr val="bg2">
                  <a:lumMod val="75000"/>
                </a:schemeClr>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Backup?</a:t>
            </a:r>
          </a:p>
        </p:txBody>
      </p:sp>
      <p:sp>
        <p:nvSpPr>
          <p:cNvPr id="4" name="Content Placeholder 3"/>
          <p:cNvSpPr>
            <a:spLocks noGrp="1"/>
          </p:cNvSpPr>
          <p:nvPr>
            <p:ph idx="1"/>
          </p:nvPr>
        </p:nvSpPr>
        <p:spPr/>
        <p:txBody>
          <a:bodyPr/>
          <a:lstStyle/>
          <a:p>
            <a:r>
              <a:rPr lang="en-US" dirty="0"/>
              <a:t>Backups are performed to serve three purposes:</a:t>
            </a:r>
          </a:p>
          <a:p>
            <a:pPr lvl="1"/>
            <a:r>
              <a:rPr lang="en-US" dirty="0"/>
              <a:t>Disaster </a:t>
            </a:r>
            <a:r>
              <a:rPr lang="en-US" dirty="0" smtClean="0"/>
              <a:t>recovery</a:t>
            </a:r>
          </a:p>
          <a:p>
            <a:pPr lvl="2"/>
            <a:r>
              <a:rPr lang="en-US" dirty="0" smtClean="0"/>
              <a:t>Backup </a:t>
            </a:r>
            <a:r>
              <a:rPr lang="en-US" dirty="0"/>
              <a:t>copies are </a:t>
            </a:r>
            <a:r>
              <a:rPr lang="en-US" dirty="0" smtClean="0"/>
              <a:t>used for </a:t>
            </a:r>
            <a:r>
              <a:rPr lang="en-US" dirty="0"/>
              <a:t>restoring data at an alternate site when the primary site is incapacitated due to a </a:t>
            </a:r>
            <a:r>
              <a:rPr lang="en-US" dirty="0" smtClean="0"/>
              <a:t>disaster</a:t>
            </a:r>
          </a:p>
          <a:p>
            <a:pPr lvl="2"/>
            <a:r>
              <a:rPr lang="en-US" dirty="0" smtClean="0"/>
              <a:t>Based </a:t>
            </a:r>
            <a:r>
              <a:rPr lang="en-US" dirty="0"/>
              <a:t>on Recovery-point objective (RPO) and Recovery-time objective (RTO) </a:t>
            </a:r>
            <a:r>
              <a:rPr lang="en-US" dirty="0" smtClean="0"/>
              <a:t>requirements, organizations </a:t>
            </a:r>
            <a:r>
              <a:rPr lang="en-US" dirty="0"/>
              <a:t>use different data protection strategies for disaster recovery</a:t>
            </a:r>
          </a:p>
          <a:p>
            <a:pPr lvl="1"/>
            <a:r>
              <a:rPr lang="en-US" dirty="0"/>
              <a:t>Operational </a:t>
            </a:r>
            <a:r>
              <a:rPr lang="en-US" dirty="0" smtClean="0"/>
              <a:t>recovery</a:t>
            </a:r>
          </a:p>
          <a:p>
            <a:pPr lvl="2"/>
            <a:r>
              <a:rPr lang="en-US" dirty="0"/>
              <a:t>Backups are used to restore data if data loss or logical corruption occurs during </a:t>
            </a:r>
            <a:r>
              <a:rPr lang="en-US" dirty="0" smtClean="0"/>
              <a:t>routine processing</a:t>
            </a:r>
          </a:p>
          <a:p>
            <a:pPr lvl="2"/>
            <a:r>
              <a:rPr lang="en-US" dirty="0" smtClean="0"/>
              <a:t>For example</a:t>
            </a:r>
            <a:r>
              <a:rPr lang="en-US" dirty="0"/>
              <a:t>, it is common for a user to accidentally delete an important e-mail or for a file </a:t>
            </a:r>
            <a:r>
              <a:rPr lang="en-US" dirty="0" smtClean="0"/>
              <a:t>to become </a:t>
            </a:r>
            <a:r>
              <a:rPr lang="en-US" dirty="0"/>
              <a:t>corrupted, which can be restored using backup </a:t>
            </a:r>
            <a:r>
              <a:rPr lang="en-US" dirty="0" smtClean="0"/>
              <a:t>data</a:t>
            </a:r>
            <a:endParaRPr lang="en-US" dirty="0"/>
          </a:p>
        </p:txBody>
      </p:sp>
      <p:sp>
        <p:nvSpPr>
          <p:cNvPr id="31" name="Footer Placeholder 2"/>
          <p:cNvSpPr>
            <a:spLocks noGrp="1"/>
          </p:cNvSpPr>
          <p:nvPr>
            <p:ph type="ftr" sz="quarter" idx="10"/>
          </p:nvPr>
        </p:nvSpPr>
        <p:spPr>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5</a:t>
            </a:fld>
            <a:endParaRPr lang="en-US" sz="1000" dirty="0">
              <a:solidFill>
                <a:schemeClr val="tx1">
                  <a:lumMod val="75000"/>
                  <a:lumOff val="25000"/>
                </a:schemeClr>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Deduplication Methods</a:t>
            </a:r>
            <a:endParaRPr lang="en-US" dirty="0"/>
          </a:p>
        </p:txBody>
      </p:sp>
      <p:sp>
        <p:nvSpPr>
          <p:cNvPr id="5" name="Content Placeholder 4"/>
          <p:cNvSpPr>
            <a:spLocks noGrp="1"/>
          </p:cNvSpPr>
          <p:nvPr>
            <p:ph idx="1"/>
          </p:nvPr>
        </p:nvSpPr>
        <p:spPr/>
        <p:txBody>
          <a:bodyPr/>
          <a:lstStyle/>
          <a:p>
            <a:r>
              <a:rPr lang="en-US" dirty="0" smtClean="0"/>
              <a:t>File-level </a:t>
            </a:r>
            <a:r>
              <a:rPr lang="en-US" dirty="0" err="1" smtClean="0"/>
              <a:t>deduplication</a:t>
            </a:r>
            <a:r>
              <a:rPr lang="en-US" dirty="0" smtClean="0"/>
              <a:t> (single-instance storage)</a:t>
            </a:r>
          </a:p>
          <a:p>
            <a:pPr lvl="1"/>
            <a:r>
              <a:rPr lang="en-US" dirty="0" smtClean="0"/>
              <a:t>Detects and removes redundant copies of identical files</a:t>
            </a:r>
          </a:p>
          <a:p>
            <a:pPr lvl="1"/>
            <a:r>
              <a:rPr lang="en-US" dirty="0" smtClean="0"/>
              <a:t>After a file is stored, all other references to the same file refer to the original copy</a:t>
            </a:r>
          </a:p>
          <a:p>
            <a:r>
              <a:rPr lang="en-US" dirty="0" err="1" smtClean="0"/>
              <a:t>Subfile</a:t>
            </a:r>
            <a:r>
              <a:rPr lang="en-US" dirty="0" smtClean="0"/>
              <a:t> deduplication</a:t>
            </a:r>
          </a:p>
          <a:p>
            <a:pPr lvl="1"/>
            <a:r>
              <a:rPr lang="en-US" dirty="0" smtClean="0"/>
              <a:t>Detects redundant data within and across files</a:t>
            </a:r>
          </a:p>
          <a:p>
            <a:pPr lvl="1"/>
            <a:r>
              <a:rPr lang="en-US" dirty="0" smtClean="0"/>
              <a:t>Two methods</a:t>
            </a:r>
          </a:p>
          <a:p>
            <a:pPr lvl="2"/>
            <a:r>
              <a:rPr lang="en-US" b="1" u="sng" dirty="0" smtClean="0"/>
              <a:t>Fixed-length block</a:t>
            </a:r>
            <a:r>
              <a:rPr lang="en-US" dirty="0" smtClean="0"/>
              <a:t> – divides the </a:t>
            </a:r>
            <a:r>
              <a:rPr lang="en-US" dirty="0"/>
              <a:t>files into fixed-length blocks and uses a hash algorithm to find the duplicate </a:t>
            </a:r>
            <a:r>
              <a:rPr lang="en-US" dirty="0" smtClean="0"/>
              <a:t>data</a:t>
            </a:r>
          </a:p>
          <a:p>
            <a:pPr lvl="2"/>
            <a:r>
              <a:rPr lang="en-US" dirty="0" smtClean="0"/>
              <a:t>Might </a:t>
            </a:r>
            <a:r>
              <a:rPr lang="en-US" dirty="0"/>
              <a:t>miss many opportunities to discover redundant data because the block boundary of similar data might be </a:t>
            </a:r>
            <a:r>
              <a:rPr lang="en-US" dirty="0" smtClean="0"/>
              <a:t>different</a:t>
            </a:r>
          </a:p>
          <a:p>
            <a:pPr lvl="2"/>
            <a:r>
              <a:rPr lang="en-US" dirty="0"/>
              <a:t> Consider the addition </a:t>
            </a:r>
            <a:r>
              <a:rPr lang="en-US" dirty="0" smtClean="0"/>
              <a:t>of a </a:t>
            </a:r>
            <a:r>
              <a:rPr lang="en-US" dirty="0"/>
              <a:t>person’s name to a document’s title page. This shifts the whole document, and all </a:t>
            </a:r>
            <a:r>
              <a:rPr lang="en-US" dirty="0" smtClean="0"/>
              <a:t>the blocks </a:t>
            </a:r>
            <a:r>
              <a:rPr lang="en-US" dirty="0"/>
              <a:t>appear to have </a:t>
            </a:r>
            <a:r>
              <a:rPr lang="en-US" dirty="0" smtClean="0"/>
              <a:t>changed</a:t>
            </a:r>
            <a:r>
              <a:rPr lang="en-US" dirty="0"/>
              <a:t/>
            </a:r>
            <a:br>
              <a:rPr lang="en-US" dirty="0"/>
            </a:br>
            <a:r>
              <a:rPr lang="en-US" dirty="0"/>
              <a:t/>
            </a:r>
            <a:br>
              <a:rPr lang="en-US" dirty="0"/>
            </a:br>
            <a:r>
              <a:rPr lang="en-US" dirty="0"/>
              <a:t/>
            </a:r>
            <a:br>
              <a:rPr lang="en-US" dirty="0"/>
            </a:br>
            <a:endParaRPr lang="en-US" dirty="0" smtClean="0"/>
          </a:p>
          <a:p>
            <a:pPr lvl="1"/>
            <a:endParaRPr lang="en-US" dirty="0"/>
          </a:p>
        </p:txBody>
      </p:sp>
      <p:sp>
        <p:nvSpPr>
          <p:cNvPr id="3" name="Footer Placeholder 2"/>
          <p:cNvSpPr>
            <a:spLocks noGrp="1"/>
          </p:cNvSpPr>
          <p:nvPr>
            <p:ph type="ftr" sz="quarter" idx="10"/>
          </p:nvPr>
        </p:nvSpPr>
        <p:spPr/>
        <p:txBody>
          <a:bodyPr/>
          <a:lstStyle/>
          <a:p>
            <a:pPr>
              <a:defRPr/>
            </a:pPr>
            <a:r>
              <a:rPr lang="en-US" dirty="0"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Deduplication Methods</a:t>
            </a:r>
            <a:endParaRPr lang="en-US" dirty="0"/>
          </a:p>
        </p:txBody>
      </p:sp>
      <p:sp>
        <p:nvSpPr>
          <p:cNvPr id="5" name="Content Placeholder 4"/>
          <p:cNvSpPr>
            <a:spLocks noGrp="1"/>
          </p:cNvSpPr>
          <p:nvPr>
            <p:ph idx="1"/>
          </p:nvPr>
        </p:nvSpPr>
        <p:spPr/>
        <p:txBody>
          <a:bodyPr/>
          <a:lstStyle/>
          <a:p>
            <a:r>
              <a:rPr lang="en-US" dirty="0" smtClean="0"/>
              <a:t>File-level </a:t>
            </a:r>
            <a:r>
              <a:rPr lang="en-US" dirty="0" err="1" smtClean="0"/>
              <a:t>deduplication</a:t>
            </a:r>
            <a:r>
              <a:rPr lang="en-US" dirty="0" smtClean="0"/>
              <a:t> (single-instance storage)</a:t>
            </a:r>
          </a:p>
          <a:p>
            <a:pPr lvl="1"/>
            <a:r>
              <a:rPr lang="en-US" dirty="0" smtClean="0"/>
              <a:t>Detects and removes redundant copies of identical files</a:t>
            </a:r>
          </a:p>
          <a:p>
            <a:pPr lvl="1"/>
            <a:r>
              <a:rPr lang="en-US" dirty="0" smtClean="0"/>
              <a:t>After a file is stored, all other references to the same file refer to the original copy</a:t>
            </a:r>
          </a:p>
          <a:p>
            <a:r>
              <a:rPr lang="en-US" dirty="0" err="1" smtClean="0"/>
              <a:t>Subfile</a:t>
            </a:r>
            <a:r>
              <a:rPr lang="en-US" dirty="0" smtClean="0"/>
              <a:t> deduplication</a:t>
            </a:r>
          </a:p>
          <a:p>
            <a:pPr lvl="1"/>
            <a:r>
              <a:rPr lang="en-US" dirty="0" smtClean="0"/>
              <a:t>Detects redundant data within and across files</a:t>
            </a:r>
          </a:p>
          <a:p>
            <a:pPr lvl="1"/>
            <a:r>
              <a:rPr lang="en-US" dirty="0" smtClean="0"/>
              <a:t>Two methods</a:t>
            </a:r>
          </a:p>
          <a:p>
            <a:pPr lvl="2"/>
            <a:r>
              <a:rPr lang="en-US" dirty="0"/>
              <a:t>Variable-length segment </a:t>
            </a:r>
            <a:r>
              <a:rPr lang="en-US" dirty="0" smtClean="0"/>
              <a:t>– if </a:t>
            </a:r>
            <a:r>
              <a:rPr lang="en-US" dirty="0"/>
              <a:t>there is a change in the </a:t>
            </a:r>
            <a:r>
              <a:rPr lang="en-US" dirty="0" smtClean="0"/>
              <a:t>segment, the </a:t>
            </a:r>
            <a:r>
              <a:rPr lang="en-US" dirty="0"/>
              <a:t>boundary for only that segment is adjusted, leaving the remaining segments </a:t>
            </a:r>
            <a:r>
              <a:rPr lang="en-US" dirty="0" smtClean="0"/>
              <a:t>unchanged</a:t>
            </a:r>
          </a:p>
          <a:p>
            <a:pPr lvl="2"/>
            <a:r>
              <a:rPr lang="en-US" dirty="0" smtClean="0"/>
              <a:t>Vastly </a:t>
            </a:r>
            <a:r>
              <a:rPr lang="en-US" dirty="0"/>
              <a:t>improves the ability to find duplicate data segments compared to </a:t>
            </a:r>
            <a:r>
              <a:rPr lang="en-US" dirty="0" smtClean="0"/>
              <a:t>fixed-block</a:t>
            </a:r>
          </a:p>
          <a:p>
            <a:pPr lvl="1">
              <a:buNone/>
            </a:pPr>
            <a:endParaRPr lang="en-US" dirty="0" smtClean="0"/>
          </a:p>
          <a:p>
            <a:pPr lvl="1"/>
            <a:endParaRPr lang="en-US" dirty="0"/>
          </a:p>
        </p:txBody>
      </p:sp>
      <p:sp>
        <p:nvSpPr>
          <p:cNvPr id="3" name="Footer Placeholder 2"/>
          <p:cNvSpPr>
            <a:spLocks noGrp="1"/>
          </p:cNvSpPr>
          <p:nvPr>
            <p:ph type="ftr" sz="quarter" idx="10"/>
          </p:nvPr>
        </p:nvSpPr>
        <p:spPr/>
        <p:txBody>
          <a:bodyPr/>
          <a:lstStyle/>
          <a:p>
            <a:pPr>
              <a:defRPr/>
            </a:pPr>
            <a:r>
              <a:rPr lang="en-US" dirty="0"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51</a:t>
            </a:fld>
            <a:endParaRPr lang="en-US" dirty="0"/>
          </a:p>
        </p:txBody>
      </p:sp>
    </p:spTree>
    <p:extLst>
      <p:ext uri="{BB962C8B-B14F-4D97-AF65-F5344CB8AC3E}">
        <p14:creationId xmlns:p14="http://schemas.microsoft.com/office/powerpoint/2010/main" val="947135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ontent Placeholder 95"/>
          <p:cNvSpPr>
            <a:spLocks noGrp="1"/>
          </p:cNvSpPr>
          <p:nvPr>
            <p:ph sz="half" idx="1"/>
          </p:nvPr>
        </p:nvSpPr>
        <p:spPr>
          <a:xfrm>
            <a:off x="304800" y="914400"/>
            <a:ext cx="4114800" cy="4953001"/>
          </a:xfrm>
        </p:spPr>
        <p:txBody>
          <a:bodyPr/>
          <a:lstStyle/>
          <a:p>
            <a:pPr marL="231775" lvl="1" indent="-231775" eaLnBrk="0" hangingPunct="0">
              <a:buClr>
                <a:srgbClr val="92D050"/>
              </a:buClr>
              <a:buSzPct val="120000"/>
              <a:buFont typeface="Arial" charset="0"/>
              <a:buChar char="•"/>
            </a:pPr>
            <a:r>
              <a:rPr lang="en-US" sz="2400" dirty="0" smtClean="0"/>
              <a:t>Data is </a:t>
            </a:r>
            <a:r>
              <a:rPr lang="en-US" sz="2400" dirty="0" err="1" smtClean="0"/>
              <a:t>deduplicated</a:t>
            </a:r>
            <a:r>
              <a:rPr lang="en-US" sz="2400" dirty="0" smtClean="0"/>
              <a:t> at the source (backup client)</a:t>
            </a:r>
          </a:p>
          <a:p>
            <a:pPr marL="231775" lvl="1" indent="-231775" eaLnBrk="0" hangingPunct="0">
              <a:buClr>
                <a:srgbClr val="92D050"/>
              </a:buClr>
              <a:buSzPct val="120000"/>
              <a:buFont typeface="Arial" charset="0"/>
              <a:buChar char="•"/>
            </a:pPr>
            <a:r>
              <a:rPr lang="en-US" sz="2400" dirty="0" smtClean="0"/>
              <a:t>Backup client sends only new, unique segments across the network</a:t>
            </a:r>
          </a:p>
          <a:p>
            <a:pPr marL="231775" lvl="1" indent="-231775" eaLnBrk="0" hangingPunct="0">
              <a:buClr>
                <a:srgbClr val="92D050"/>
              </a:buClr>
              <a:buSzPct val="120000"/>
              <a:buFont typeface="Arial" charset="0"/>
              <a:buChar char="•"/>
            </a:pPr>
            <a:r>
              <a:rPr lang="en-US" sz="2400" dirty="0" smtClean="0"/>
              <a:t>Reduced storage capacity and network bandwidth requirements</a:t>
            </a:r>
          </a:p>
          <a:p>
            <a:pPr marL="231775" lvl="1" indent="-231775" eaLnBrk="0" hangingPunct="0">
              <a:buClr>
                <a:srgbClr val="92D050"/>
              </a:buClr>
              <a:buSzPct val="120000"/>
              <a:buFont typeface="Arial" charset="0"/>
              <a:buChar char="•"/>
            </a:pPr>
            <a:r>
              <a:rPr lang="en-US" sz="2400" dirty="0" smtClean="0"/>
              <a:t>Increased overhead on the backup client</a:t>
            </a:r>
          </a:p>
        </p:txBody>
      </p:sp>
      <p:sp>
        <p:nvSpPr>
          <p:cNvPr id="2" name="Title 1"/>
          <p:cNvSpPr>
            <a:spLocks noGrp="1"/>
          </p:cNvSpPr>
          <p:nvPr>
            <p:ph type="title"/>
          </p:nvPr>
        </p:nvSpPr>
        <p:spPr/>
        <p:txBody>
          <a:bodyPr/>
          <a:lstStyle/>
          <a:p>
            <a:r>
              <a:rPr lang="en-US" dirty="0" smtClean="0"/>
              <a:t>Data Deduplication Implementation – Source-based</a:t>
            </a:r>
            <a:endParaRPr lang="en-US" dirty="0"/>
          </a:p>
        </p:txBody>
      </p:sp>
      <p:sp>
        <p:nvSpPr>
          <p:cNvPr id="45"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grpSp>
        <p:nvGrpSpPr>
          <p:cNvPr id="36" name="Group 35"/>
          <p:cNvGrpSpPr/>
          <p:nvPr/>
        </p:nvGrpSpPr>
        <p:grpSpPr>
          <a:xfrm>
            <a:off x="4665669" y="1371601"/>
            <a:ext cx="4221653" cy="3276600"/>
            <a:chOff x="5084058" y="1548415"/>
            <a:chExt cx="3993840" cy="3099785"/>
          </a:xfrm>
        </p:grpSpPr>
        <p:pic>
          <p:nvPicPr>
            <p:cNvPr id="3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5747132" y="2442235"/>
              <a:ext cx="543668" cy="1256676"/>
            </a:xfrm>
            <a:prstGeom prst="rect">
              <a:avLst/>
            </a:prstGeom>
            <a:noFill/>
          </p:spPr>
        </p:pic>
        <p:cxnSp>
          <p:nvCxnSpPr>
            <p:cNvPr id="41" name="Straight Connector 40"/>
            <p:cNvCxnSpPr/>
            <p:nvPr/>
          </p:nvCxnSpPr>
          <p:spPr>
            <a:xfrm>
              <a:off x="6269515" y="2958945"/>
              <a:ext cx="22098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9" name="Text Box 50"/>
            <p:cNvSpPr txBox="1">
              <a:spLocks noChangeArrowheads="1"/>
            </p:cNvSpPr>
            <p:nvPr/>
          </p:nvSpPr>
          <p:spPr bwMode="auto">
            <a:xfrm>
              <a:off x="7990460" y="4470176"/>
              <a:ext cx="1053968" cy="131025"/>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000" b="1" dirty="0" smtClean="0">
                  <a:latin typeface="Calibri" pitchFamily="34" charset="0"/>
                  <a:cs typeface="Calibri" pitchFamily="34" charset="0"/>
                </a:rPr>
                <a:t>De-duplication </a:t>
              </a:r>
              <a:r>
                <a:rPr lang="en-US" sz="1000" b="1" dirty="0">
                  <a:latin typeface="Calibri" pitchFamily="34" charset="0"/>
                  <a:cs typeface="Calibri" pitchFamily="34" charset="0"/>
                </a:rPr>
                <a:t>agent</a:t>
              </a:r>
            </a:p>
          </p:txBody>
        </p:sp>
        <p:sp>
          <p:nvSpPr>
            <p:cNvPr id="21" name="AutoShape 115"/>
            <p:cNvSpPr>
              <a:spLocks noChangeArrowheads="1"/>
            </p:cNvSpPr>
            <p:nvPr/>
          </p:nvSpPr>
          <p:spPr bwMode="gray">
            <a:xfrm>
              <a:off x="5216561" y="1548415"/>
              <a:ext cx="1644371" cy="366871"/>
            </a:xfrm>
            <a:prstGeom prst="rect">
              <a:avLst/>
            </a:prstGeom>
            <a:noFill/>
            <a:ln w="9525" algn="ctr">
              <a:noFill/>
              <a:prstDash val="sysDot"/>
              <a:miter lim="800000"/>
              <a:headEnd/>
              <a:tailEnd/>
            </a:ln>
          </p:spPr>
          <p:txBody>
            <a:bodyPr wrap="none" lIns="0" tIns="0" rIns="0" bIns="0">
              <a:spAutoFit/>
            </a:bodyPr>
            <a:lstStyle/>
            <a:p>
              <a:pPr algn="ctr">
                <a:lnSpc>
                  <a:spcPct val="90000"/>
                </a:lnSpc>
                <a:buClr>
                  <a:schemeClr val="folHlink"/>
                </a:buClr>
              </a:pPr>
              <a:r>
                <a:rPr lang="en-US" sz="1400" b="1" dirty="0" smtClean="0">
                  <a:solidFill>
                    <a:schemeClr val="tx1"/>
                  </a:solidFill>
                  <a:latin typeface="Calibri" pitchFamily="34" charset="0"/>
                  <a:cs typeface="Calibri" pitchFamily="34" charset="0"/>
                </a:rPr>
                <a:t>          De-duplication      </a:t>
              </a:r>
            </a:p>
            <a:p>
              <a:pPr algn="ctr">
                <a:lnSpc>
                  <a:spcPct val="90000"/>
                </a:lnSpc>
                <a:buClr>
                  <a:schemeClr val="folHlink"/>
                </a:buClr>
              </a:pPr>
              <a:r>
                <a:rPr lang="en-US" sz="1400" b="1" dirty="0" smtClean="0">
                  <a:solidFill>
                    <a:schemeClr val="tx1"/>
                  </a:solidFill>
                  <a:latin typeface="Calibri" pitchFamily="34" charset="0"/>
                  <a:cs typeface="Calibri" pitchFamily="34" charset="0"/>
                </a:rPr>
                <a:t> </a:t>
              </a:r>
              <a:r>
                <a:rPr lang="en-US" sz="1400" b="1" dirty="0">
                  <a:solidFill>
                    <a:schemeClr val="tx1"/>
                  </a:solidFill>
                  <a:latin typeface="Calibri" pitchFamily="34" charset="0"/>
                  <a:cs typeface="Calibri" pitchFamily="34" charset="0"/>
                </a:rPr>
                <a:t>at Source</a:t>
              </a:r>
            </a:p>
          </p:txBody>
        </p:sp>
        <p:sp>
          <p:nvSpPr>
            <p:cNvPr id="23" name="Line 64"/>
            <p:cNvSpPr>
              <a:spLocks noChangeShapeType="1"/>
            </p:cNvSpPr>
            <p:nvPr/>
          </p:nvSpPr>
          <p:spPr bwMode="gray">
            <a:xfrm>
              <a:off x="6021286" y="1958438"/>
              <a:ext cx="0" cy="434975"/>
            </a:xfrm>
            <a:prstGeom prst="line">
              <a:avLst/>
            </a:prstGeom>
            <a:noFill/>
            <a:ln w="57150">
              <a:solidFill>
                <a:schemeClr val="tx2"/>
              </a:solidFill>
              <a:round/>
              <a:headEnd/>
              <a:tailEnd type="triangle" w="med" len="med"/>
            </a:ln>
          </p:spPr>
          <p:txBody>
            <a:bodyPr/>
            <a:lstStyle/>
            <a:p>
              <a:endParaRPr lang="en-US">
                <a:latin typeface="Calibri" pitchFamily="34" charset="0"/>
                <a:cs typeface="Calibri" pitchFamily="34" charset="0"/>
              </a:endParaRPr>
            </a:p>
          </p:txBody>
        </p:sp>
        <p:grpSp>
          <p:nvGrpSpPr>
            <p:cNvPr id="25" name="Group 24"/>
            <p:cNvGrpSpPr>
              <a:grpSpLocks/>
            </p:cNvGrpSpPr>
            <p:nvPr/>
          </p:nvGrpSpPr>
          <p:grpSpPr bwMode="auto">
            <a:xfrm>
              <a:off x="5164131" y="2838449"/>
              <a:ext cx="441325" cy="234950"/>
              <a:chOff x="594" y="3685"/>
              <a:chExt cx="362" cy="178"/>
            </a:xfrm>
          </p:grpSpPr>
          <p:pic>
            <p:nvPicPr>
              <p:cNvPr id="26" name="Picture 25" descr="square - green"/>
              <p:cNvPicPr>
                <a:picLocks noChangeAspect="1" noChangeArrowheads="1"/>
              </p:cNvPicPr>
              <p:nvPr/>
            </p:nvPicPr>
            <p:blipFill>
              <a:blip r:embed="rId4" cstate="print"/>
              <a:srcRect/>
              <a:stretch>
                <a:fillRect/>
              </a:stretch>
            </p:blipFill>
            <p:spPr bwMode="gray">
              <a:xfrm>
                <a:off x="775" y="3685"/>
                <a:ext cx="181" cy="174"/>
              </a:xfrm>
              <a:prstGeom prst="rect">
                <a:avLst/>
              </a:prstGeom>
              <a:noFill/>
              <a:ln w="9525">
                <a:noFill/>
                <a:miter lim="800000"/>
                <a:headEnd/>
                <a:tailEnd/>
              </a:ln>
            </p:spPr>
          </p:pic>
          <p:pic>
            <p:nvPicPr>
              <p:cNvPr id="27" name="Picture 26" descr="square - teal"/>
              <p:cNvPicPr>
                <a:picLocks noChangeAspect="1" noChangeArrowheads="1"/>
              </p:cNvPicPr>
              <p:nvPr/>
            </p:nvPicPr>
            <p:blipFill>
              <a:blip r:embed="rId5" cstate="print"/>
              <a:srcRect/>
              <a:stretch>
                <a:fillRect/>
              </a:stretch>
            </p:blipFill>
            <p:spPr bwMode="gray">
              <a:xfrm>
                <a:off x="594" y="3689"/>
                <a:ext cx="181" cy="174"/>
              </a:xfrm>
              <a:prstGeom prst="rect">
                <a:avLst/>
              </a:prstGeom>
              <a:noFill/>
              <a:ln w="9525">
                <a:noFill/>
                <a:miter lim="800000"/>
                <a:headEnd/>
                <a:tailEnd/>
              </a:ln>
            </p:spPr>
          </p:pic>
        </p:grpSp>
        <p:sp>
          <p:nvSpPr>
            <p:cNvPr id="46" name="Text Box 87"/>
            <p:cNvSpPr txBox="1">
              <a:spLocks noChangeArrowheads="1"/>
            </p:cNvSpPr>
            <p:nvPr/>
          </p:nvSpPr>
          <p:spPr bwMode="auto">
            <a:xfrm>
              <a:off x="5515751" y="3733612"/>
              <a:ext cx="957822" cy="183436"/>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Backup Client</a:t>
              </a:r>
              <a:endParaRPr lang="en-US" sz="1400" b="1" dirty="0">
                <a:latin typeface="Calibri" pitchFamily="34" charset="0"/>
                <a:cs typeface="Calibri" pitchFamily="34" charset="0"/>
              </a:endParaRPr>
            </a:p>
          </p:txBody>
        </p:sp>
        <p:sp>
          <p:nvSpPr>
            <p:cNvPr id="49" name="Rectangle 48"/>
            <p:cNvSpPr>
              <a:spLocks noChangeArrowheads="1"/>
            </p:cNvSpPr>
            <p:nvPr/>
          </p:nvSpPr>
          <p:spPr bwMode="auto">
            <a:xfrm>
              <a:off x="7641173" y="4419600"/>
              <a:ext cx="277159" cy="228600"/>
            </a:xfrm>
            <a:prstGeom prst="rect">
              <a:avLst/>
            </a:prstGeom>
            <a:solidFill>
              <a:schemeClr val="accent1"/>
            </a:solidFill>
            <a:ln w="25400" algn="ctr">
              <a:solidFill>
                <a:srgbClr val="000000"/>
              </a:solidFill>
              <a:miter lim="800000"/>
              <a:headEnd/>
              <a:tailEnd type="none" w="lg" len="med"/>
            </a:ln>
            <a:effectLst>
              <a:prstShdw prst="shdw17" dist="17961" dir="2700000">
                <a:srgbClr val="000000"/>
              </a:prstShdw>
            </a:effectLst>
          </p:spPr>
          <p:txBody>
            <a:bodyPr wrap="none" lIns="0" tIns="0" rIns="0" bIns="0" anchor="ctr"/>
            <a:lstStyle/>
            <a:p>
              <a:pPr marL="354013" indent="-354013" algn="ctr" defTabSz="941388"/>
              <a:r>
                <a:rPr lang="en-US" sz="1000" b="1" dirty="0">
                  <a:latin typeface="Calibri" pitchFamily="34" charset="0"/>
                  <a:cs typeface="Calibri" pitchFamily="34" charset="0"/>
                </a:rPr>
                <a:t>A</a:t>
              </a:r>
            </a:p>
          </p:txBody>
        </p:sp>
        <p:grpSp>
          <p:nvGrpSpPr>
            <p:cNvPr id="56" name="Group 55"/>
            <p:cNvGrpSpPr>
              <a:grpSpLocks/>
            </p:cNvGrpSpPr>
            <p:nvPr/>
          </p:nvGrpSpPr>
          <p:grpSpPr bwMode="auto">
            <a:xfrm>
              <a:off x="5164131" y="3060699"/>
              <a:ext cx="441325" cy="234950"/>
              <a:chOff x="594" y="3685"/>
              <a:chExt cx="362" cy="178"/>
            </a:xfrm>
          </p:grpSpPr>
          <p:pic>
            <p:nvPicPr>
              <p:cNvPr id="57" name="Picture 56" descr="square - green"/>
              <p:cNvPicPr>
                <a:picLocks noChangeAspect="1" noChangeArrowheads="1"/>
              </p:cNvPicPr>
              <p:nvPr/>
            </p:nvPicPr>
            <p:blipFill>
              <a:blip r:embed="rId4" cstate="print"/>
              <a:srcRect/>
              <a:stretch>
                <a:fillRect/>
              </a:stretch>
            </p:blipFill>
            <p:spPr bwMode="gray">
              <a:xfrm>
                <a:off x="775" y="3685"/>
                <a:ext cx="181" cy="174"/>
              </a:xfrm>
              <a:prstGeom prst="rect">
                <a:avLst/>
              </a:prstGeom>
              <a:noFill/>
              <a:ln w="9525">
                <a:noFill/>
                <a:miter lim="800000"/>
                <a:headEnd/>
                <a:tailEnd/>
              </a:ln>
            </p:spPr>
          </p:pic>
          <p:pic>
            <p:nvPicPr>
              <p:cNvPr id="58" name="Picture 57" descr="square - teal"/>
              <p:cNvPicPr>
                <a:picLocks noChangeAspect="1" noChangeArrowheads="1"/>
              </p:cNvPicPr>
              <p:nvPr/>
            </p:nvPicPr>
            <p:blipFill>
              <a:blip r:embed="rId5" cstate="print"/>
              <a:srcRect/>
              <a:stretch>
                <a:fillRect/>
              </a:stretch>
            </p:blipFill>
            <p:spPr bwMode="gray">
              <a:xfrm>
                <a:off x="594" y="3689"/>
                <a:ext cx="181" cy="174"/>
              </a:xfrm>
              <a:prstGeom prst="rect">
                <a:avLst/>
              </a:prstGeom>
              <a:noFill/>
              <a:ln w="9525">
                <a:noFill/>
                <a:miter lim="800000"/>
                <a:headEnd/>
                <a:tailEnd/>
              </a:ln>
            </p:spPr>
          </p:pic>
        </p:grpSp>
        <p:grpSp>
          <p:nvGrpSpPr>
            <p:cNvPr id="59" name="Group 58"/>
            <p:cNvGrpSpPr>
              <a:grpSpLocks/>
            </p:cNvGrpSpPr>
            <p:nvPr/>
          </p:nvGrpSpPr>
          <p:grpSpPr bwMode="auto">
            <a:xfrm>
              <a:off x="5164131" y="3289299"/>
              <a:ext cx="441325" cy="234950"/>
              <a:chOff x="594" y="3685"/>
              <a:chExt cx="362" cy="178"/>
            </a:xfrm>
          </p:grpSpPr>
          <p:pic>
            <p:nvPicPr>
              <p:cNvPr id="60" name="Picture 59" descr="square - green"/>
              <p:cNvPicPr>
                <a:picLocks noChangeAspect="1" noChangeArrowheads="1"/>
              </p:cNvPicPr>
              <p:nvPr/>
            </p:nvPicPr>
            <p:blipFill>
              <a:blip r:embed="rId4" cstate="print"/>
              <a:srcRect/>
              <a:stretch>
                <a:fillRect/>
              </a:stretch>
            </p:blipFill>
            <p:spPr bwMode="gray">
              <a:xfrm>
                <a:off x="775" y="3685"/>
                <a:ext cx="181" cy="174"/>
              </a:xfrm>
              <a:prstGeom prst="rect">
                <a:avLst/>
              </a:prstGeom>
              <a:noFill/>
              <a:ln w="9525">
                <a:noFill/>
                <a:miter lim="800000"/>
                <a:headEnd/>
                <a:tailEnd/>
              </a:ln>
            </p:spPr>
          </p:pic>
          <p:pic>
            <p:nvPicPr>
              <p:cNvPr id="61" name="Picture 60" descr="square - teal"/>
              <p:cNvPicPr>
                <a:picLocks noChangeAspect="1" noChangeArrowheads="1"/>
              </p:cNvPicPr>
              <p:nvPr/>
            </p:nvPicPr>
            <p:blipFill>
              <a:blip r:embed="rId5" cstate="print"/>
              <a:srcRect/>
              <a:stretch>
                <a:fillRect/>
              </a:stretch>
            </p:blipFill>
            <p:spPr bwMode="gray">
              <a:xfrm>
                <a:off x="594" y="3689"/>
                <a:ext cx="181" cy="174"/>
              </a:xfrm>
              <a:prstGeom prst="rect">
                <a:avLst/>
              </a:prstGeom>
              <a:noFill/>
              <a:ln w="9525">
                <a:noFill/>
                <a:miter lim="800000"/>
                <a:headEnd/>
                <a:tailEnd/>
              </a:ln>
            </p:spPr>
          </p:pic>
        </p:grpSp>
        <p:grpSp>
          <p:nvGrpSpPr>
            <p:cNvPr id="71" name="Group 70"/>
            <p:cNvGrpSpPr>
              <a:grpSpLocks/>
            </p:cNvGrpSpPr>
            <p:nvPr/>
          </p:nvGrpSpPr>
          <p:grpSpPr bwMode="auto">
            <a:xfrm>
              <a:off x="6427399" y="3014793"/>
              <a:ext cx="441325" cy="234950"/>
              <a:chOff x="594" y="3685"/>
              <a:chExt cx="362" cy="178"/>
            </a:xfrm>
          </p:grpSpPr>
          <p:pic>
            <p:nvPicPr>
              <p:cNvPr id="72" name="Picture 71" descr="square - green"/>
              <p:cNvPicPr>
                <a:picLocks noChangeAspect="1" noChangeArrowheads="1"/>
              </p:cNvPicPr>
              <p:nvPr/>
            </p:nvPicPr>
            <p:blipFill>
              <a:blip r:embed="rId4" cstate="print"/>
              <a:srcRect/>
              <a:stretch>
                <a:fillRect/>
              </a:stretch>
            </p:blipFill>
            <p:spPr bwMode="gray">
              <a:xfrm>
                <a:off x="775" y="3685"/>
                <a:ext cx="181" cy="174"/>
              </a:xfrm>
              <a:prstGeom prst="rect">
                <a:avLst/>
              </a:prstGeom>
              <a:noFill/>
              <a:ln w="9525">
                <a:noFill/>
                <a:miter lim="800000"/>
                <a:headEnd/>
                <a:tailEnd/>
              </a:ln>
            </p:spPr>
          </p:pic>
          <p:pic>
            <p:nvPicPr>
              <p:cNvPr id="73" name="Picture 72" descr="square - teal"/>
              <p:cNvPicPr>
                <a:picLocks noChangeAspect="1" noChangeArrowheads="1"/>
              </p:cNvPicPr>
              <p:nvPr/>
            </p:nvPicPr>
            <p:blipFill>
              <a:blip r:embed="rId5" cstate="print"/>
              <a:srcRect/>
              <a:stretch>
                <a:fillRect/>
              </a:stretch>
            </p:blipFill>
            <p:spPr bwMode="gray">
              <a:xfrm>
                <a:off x="594" y="3689"/>
                <a:ext cx="181" cy="174"/>
              </a:xfrm>
              <a:prstGeom prst="rect">
                <a:avLst/>
              </a:prstGeom>
              <a:noFill/>
              <a:ln w="9525">
                <a:noFill/>
                <a:miter lim="800000"/>
                <a:headEnd/>
                <a:tailEnd/>
              </a:ln>
            </p:spPr>
          </p:pic>
        </p:grpSp>
        <p:sp>
          <p:nvSpPr>
            <p:cNvPr id="93" name="Text Box 87"/>
            <p:cNvSpPr txBox="1">
              <a:spLocks noChangeArrowheads="1"/>
            </p:cNvSpPr>
            <p:nvPr/>
          </p:nvSpPr>
          <p:spPr bwMode="auto">
            <a:xfrm>
              <a:off x="5084058" y="2644550"/>
              <a:ext cx="579485" cy="183436"/>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Data set</a:t>
              </a:r>
              <a:endParaRPr lang="en-US" sz="1400" b="1" dirty="0">
                <a:latin typeface="Calibri" pitchFamily="34" charset="0"/>
                <a:cs typeface="Calibri" pitchFamily="34" charset="0"/>
              </a:endParaRPr>
            </a:p>
          </p:txBody>
        </p:sp>
        <p:sp>
          <p:nvSpPr>
            <p:cNvPr id="95" name="Text Box 91"/>
            <p:cNvSpPr txBox="1">
              <a:spLocks noChangeArrowheads="1"/>
            </p:cNvSpPr>
            <p:nvPr/>
          </p:nvSpPr>
          <p:spPr bwMode="auto">
            <a:xfrm>
              <a:off x="8447086" y="3710001"/>
              <a:ext cx="549944" cy="407635"/>
            </a:xfrm>
            <a:prstGeom prst="rect">
              <a:avLst/>
            </a:prstGeom>
            <a:noFill/>
            <a:ln w="25400" algn="ctr">
              <a:noFill/>
              <a:miter lim="800000"/>
              <a:headEnd/>
              <a:tailEnd type="none" w="lg" len="med"/>
            </a:ln>
            <a:effectLst>
              <a:prstShdw prst="shdw17" dist="17961" dir="2700000">
                <a:schemeClr val="accent1">
                  <a:gamma/>
                  <a:shade val="60000"/>
                  <a:invGamma/>
                </a:schemeClr>
              </a:prstShdw>
            </a:effectLst>
          </p:spPr>
          <p:txBody>
            <a:bodyPr wrap="none" lIns="0" tIns="0" rIns="0" bIns="0">
              <a:spAutoFit/>
            </a:bodyPr>
            <a:lstStyle/>
            <a:p>
              <a:pPr marL="354013" indent="-354013" algn="ctr" defTabSz="941388">
                <a:defRPr/>
              </a:pPr>
              <a:r>
                <a:rPr lang="en-US" sz="1400" b="1" dirty="0" smtClean="0">
                  <a:latin typeface="Calibri" pitchFamily="34" charset="0"/>
                  <a:cs typeface="Calibri" pitchFamily="34" charset="0"/>
                </a:rPr>
                <a:t>Backup </a:t>
              </a:r>
            </a:p>
            <a:p>
              <a:pPr marL="354013" indent="-354013" algn="ctr" defTabSz="941388">
                <a:defRPr/>
              </a:pPr>
              <a:r>
                <a:rPr lang="en-US" sz="1400" b="1" dirty="0" smtClean="0">
                  <a:latin typeface="Calibri" pitchFamily="34" charset="0"/>
                  <a:cs typeface="Calibri" pitchFamily="34" charset="0"/>
                </a:rPr>
                <a:t>Device</a:t>
              </a:r>
              <a:endParaRPr lang="en-US" sz="1400" b="1" dirty="0">
                <a:latin typeface="Calibri" pitchFamily="34" charset="0"/>
                <a:cs typeface="Calibri" pitchFamily="34" charset="0"/>
              </a:endParaRPr>
            </a:p>
          </p:txBody>
        </p:sp>
        <p:sp>
          <p:nvSpPr>
            <p:cNvPr id="31" name="Rectangle 30"/>
            <p:cNvSpPr>
              <a:spLocks noChangeArrowheads="1"/>
            </p:cNvSpPr>
            <p:nvPr/>
          </p:nvSpPr>
          <p:spPr bwMode="auto">
            <a:xfrm>
              <a:off x="5888515" y="3317911"/>
              <a:ext cx="277159" cy="228600"/>
            </a:xfrm>
            <a:prstGeom prst="rect">
              <a:avLst/>
            </a:prstGeom>
            <a:solidFill>
              <a:schemeClr val="accent1"/>
            </a:solidFill>
            <a:ln w="25400" algn="ctr">
              <a:solidFill>
                <a:srgbClr val="000000"/>
              </a:solidFill>
              <a:miter lim="800000"/>
              <a:headEnd/>
              <a:tailEnd type="none" w="lg" len="med"/>
            </a:ln>
            <a:effectLst>
              <a:prstShdw prst="shdw17" dist="17961" dir="2700000">
                <a:srgbClr val="000000"/>
              </a:prstShdw>
            </a:effectLst>
          </p:spPr>
          <p:txBody>
            <a:bodyPr wrap="none" lIns="0" tIns="0" rIns="0" bIns="0" anchor="ctr"/>
            <a:lstStyle/>
            <a:p>
              <a:pPr marL="354013" indent="-354013" algn="ctr" defTabSz="941388"/>
              <a:r>
                <a:rPr lang="en-US" sz="1000" b="1" dirty="0">
                  <a:latin typeface="Calibri" pitchFamily="34" charset="0"/>
                  <a:cs typeface="Calibri" pitchFamily="34" charset="0"/>
                </a:rPr>
                <a:t>A</a:t>
              </a:r>
            </a:p>
          </p:txBody>
        </p:sp>
        <p:cxnSp>
          <p:nvCxnSpPr>
            <p:cNvPr id="4" name="Straight Arrow Connector 3"/>
            <p:cNvCxnSpPr/>
            <p:nvPr/>
          </p:nvCxnSpPr>
          <p:spPr>
            <a:xfrm>
              <a:off x="6475962" y="2882745"/>
              <a:ext cx="4031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9" name="Picture 6"/>
            <p:cNvPicPr>
              <a:picLocks noChangeAspect="1" noChangeArrowheads="1"/>
            </p:cNvPicPr>
            <p:nvPr/>
          </p:nvPicPr>
          <p:blipFill>
            <a:blip r:embed="rId6" cstate="print"/>
            <a:srcRect/>
            <a:stretch>
              <a:fillRect/>
            </a:stretch>
          </p:blipFill>
          <p:spPr bwMode="auto">
            <a:xfrm>
              <a:off x="8289228" y="2263047"/>
              <a:ext cx="788670" cy="1433945"/>
            </a:xfrm>
            <a:prstGeom prst="rect">
              <a:avLst/>
            </a:prstGeom>
            <a:noFill/>
            <a:ln w="9525">
              <a:noFill/>
              <a:miter lim="800000"/>
              <a:headEnd/>
              <a:tailEnd/>
            </a:ln>
            <a:effectLst/>
          </p:spPr>
        </p:pic>
        <p:pic>
          <p:nvPicPr>
            <p:cNvPr id="40" name="Picture 14"/>
            <p:cNvPicPr>
              <a:picLocks noChangeAspect="1" noChangeArrowheads="1"/>
            </p:cNvPicPr>
            <p:nvPr/>
          </p:nvPicPr>
          <p:blipFill>
            <a:blip r:embed="rId7" cstate="print"/>
            <a:srcRect/>
            <a:stretch>
              <a:fillRect/>
            </a:stretch>
          </p:blipFill>
          <p:spPr bwMode="auto">
            <a:xfrm>
              <a:off x="6934200" y="2669385"/>
              <a:ext cx="916395" cy="594360"/>
            </a:xfrm>
            <a:prstGeom prst="rect">
              <a:avLst/>
            </a:prstGeom>
            <a:noFill/>
            <a:ln w="9525">
              <a:noFill/>
              <a:miter lim="800000"/>
              <a:headEnd/>
              <a:tailEnd/>
            </a:ln>
            <a:effectLst/>
          </p:spPr>
        </p:pic>
        <p:grpSp>
          <p:nvGrpSpPr>
            <p:cNvPr id="33" name="Group 32"/>
            <p:cNvGrpSpPr>
              <a:grpSpLocks/>
            </p:cNvGrpSpPr>
            <p:nvPr/>
          </p:nvGrpSpPr>
          <p:grpSpPr bwMode="auto">
            <a:xfrm>
              <a:off x="8305800" y="2819400"/>
              <a:ext cx="441325" cy="234950"/>
              <a:chOff x="594" y="3685"/>
              <a:chExt cx="362" cy="178"/>
            </a:xfrm>
          </p:grpSpPr>
          <p:pic>
            <p:nvPicPr>
              <p:cNvPr id="34" name="Picture 33" descr="square - green"/>
              <p:cNvPicPr>
                <a:picLocks noChangeAspect="1" noChangeArrowheads="1"/>
              </p:cNvPicPr>
              <p:nvPr/>
            </p:nvPicPr>
            <p:blipFill>
              <a:blip r:embed="rId4" cstate="print"/>
              <a:srcRect/>
              <a:stretch>
                <a:fillRect/>
              </a:stretch>
            </p:blipFill>
            <p:spPr bwMode="gray">
              <a:xfrm>
                <a:off x="775" y="3685"/>
                <a:ext cx="181" cy="174"/>
              </a:xfrm>
              <a:prstGeom prst="rect">
                <a:avLst/>
              </a:prstGeom>
              <a:noFill/>
              <a:ln w="9525">
                <a:noFill/>
                <a:miter lim="800000"/>
                <a:headEnd/>
                <a:tailEnd/>
              </a:ln>
            </p:spPr>
          </p:pic>
          <p:pic>
            <p:nvPicPr>
              <p:cNvPr id="35" name="Picture 34" descr="square - teal"/>
              <p:cNvPicPr>
                <a:picLocks noChangeAspect="1" noChangeArrowheads="1"/>
              </p:cNvPicPr>
              <p:nvPr/>
            </p:nvPicPr>
            <p:blipFill>
              <a:blip r:embed="rId5" cstate="print"/>
              <a:srcRect/>
              <a:stretch>
                <a:fillRect/>
              </a:stretch>
            </p:blipFill>
            <p:spPr bwMode="gray">
              <a:xfrm>
                <a:off x="594" y="3689"/>
                <a:ext cx="181" cy="174"/>
              </a:xfrm>
              <a:prstGeom prst="rect">
                <a:avLst/>
              </a:prstGeom>
              <a:noFill/>
              <a:ln w="9525">
                <a:noFill/>
                <a:miter lim="800000"/>
                <a:headEnd/>
                <a:tailEnd/>
              </a:ln>
            </p:spPr>
          </p:pic>
        </p:grpSp>
        <p:sp>
          <p:nvSpPr>
            <p:cNvPr id="37" name="Rectangle 13"/>
            <p:cNvSpPr>
              <a:spLocks noChangeArrowheads="1"/>
            </p:cNvSpPr>
            <p:nvPr/>
          </p:nvSpPr>
          <p:spPr bwMode="auto">
            <a:xfrm>
              <a:off x="7042532" y="2754797"/>
              <a:ext cx="702915" cy="334514"/>
            </a:xfrm>
            <a:prstGeom prst="rect">
              <a:avLst/>
            </a:prstGeom>
            <a:noFill/>
            <a:ln w="12700">
              <a:noFill/>
              <a:prstDash val="solid"/>
              <a:round/>
              <a:headEnd/>
              <a:tailEnd/>
            </a:ln>
          </p:spPr>
          <p:txBody>
            <a:bodyPr/>
            <a:lstStyle/>
            <a:p>
              <a:pPr>
                <a:buClrTx/>
                <a:buFontTx/>
                <a:buNone/>
                <a:defRPr/>
              </a:pPr>
              <a:r>
                <a:rPr lang="en-US" sz="1100" b="1" dirty="0" smtClean="0">
                  <a:latin typeface="Calibri" pitchFamily="34" charset="0"/>
                  <a:cs typeface="Calibri" pitchFamily="34" charset="0"/>
                </a:rPr>
                <a:t>  Storage  Network</a:t>
              </a:r>
              <a:endParaRPr lang="en-US" sz="1100" b="1" dirty="0">
                <a:latin typeface="Calibri" pitchFamily="34" charset="0"/>
                <a:cs typeface="Calibri" pitchFamily="34" charset="0"/>
              </a:endParaRPr>
            </a:p>
          </p:txBody>
        </p:sp>
      </p:grpSp>
      <p:sp>
        <p:nvSpPr>
          <p:cNvPr id="47"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52</a:t>
            </a:fld>
            <a:endParaRPr lang="en-US" sz="1000" dirty="0">
              <a:solidFill>
                <a:schemeClr val="tx1">
                  <a:lumMod val="75000"/>
                  <a:lumOff val="25000"/>
                </a:schemeClr>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ontent Placeholder 95"/>
          <p:cNvSpPr>
            <a:spLocks noGrp="1"/>
          </p:cNvSpPr>
          <p:nvPr>
            <p:ph sz="half" idx="1"/>
          </p:nvPr>
        </p:nvSpPr>
        <p:spPr>
          <a:xfrm>
            <a:off x="304800" y="914400"/>
            <a:ext cx="4114800" cy="4953001"/>
          </a:xfrm>
        </p:spPr>
        <p:txBody>
          <a:bodyPr/>
          <a:lstStyle/>
          <a:p>
            <a:pPr marL="231775" lvl="1" indent="-231775" eaLnBrk="0" hangingPunct="0">
              <a:buClr>
                <a:srgbClr val="92D050"/>
              </a:buClr>
              <a:buSzPct val="120000"/>
              <a:buFont typeface="Arial" charset="0"/>
              <a:buChar char="•"/>
            </a:pPr>
            <a:r>
              <a:rPr lang="en-US" sz="2400" dirty="0" smtClean="0"/>
              <a:t>Offloads the backup client from deduplication process</a:t>
            </a:r>
          </a:p>
          <a:p>
            <a:pPr marL="231775" lvl="1" indent="-231775" eaLnBrk="0" hangingPunct="0">
              <a:buClr>
                <a:srgbClr val="92D050"/>
              </a:buClr>
              <a:buSzPct val="120000"/>
              <a:buFont typeface="Arial" charset="0"/>
              <a:buChar char="•"/>
            </a:pPr>
            <a:r>
              <a:rPr lang="en-US" sz="2400" dirty="0" smtClean="0"/>
              <a:t>All the backup data traverse the network</a:t>
            </a:r>
            <a:endParaRPr lang="en-US" sz="2200" dirty="0" smtClean="0"/>
          </a:p>
        </p:txBody>
      </p:sp>
      <p:sp>
        <p:nvSpPr>
          <p:cNvPr id="2" name="Title 1"/>
          <p:cNvSpPr>
            <a:spLocks noGrp="1"/>
          </p:cNvSpPr>
          <p:nvPr>
            <p:ph type="title"/>
          </p:nvPr>
        </p:nvSpPr>
        <p:spPr/>
        <p:txBody>
          <a:bodyPr/>
          <a:lstStyle/>
          <a:p>
            <a:r>
              <a:rPr lang="en-US" dirty="0" smtClean="0"/>
              <a:t>Data Deduplication Implementation – Target-based</a:t>
            </a:r>
            <a:endParaRPr lang="en-US" dirty="0"/>
          </a:p>
        </p:txBody>
      </p:sp>
      <p:sp>
        <p:nvSpPr>
          <p:cNvPr id="43"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grpSp>
        <p:nvGrpSpPr>
          <p:cNvPr id="40" name="Group 39"/>
          <p:cNvGrpSpPr/>
          <p:nvPr/>
        </p:nvGrpSpPr>
        <p:grpSpPr>
          <a:xfrm>
            <a:off x="4510105" y="1726512"/>
            <a:ext cx="4292674" cy="2901564"/>
            <a:chOff x="4966666" y="1349566"/>
            <a:chExt cx="4101134" cy="2772096"/>
          </a:xfrm>
        </p:grpSpPr>
        <p:sp>
          <p:nvSpPr>
            <p:cNvPr id="38" name="AutoShape 114"/>
            <p:cNvSpPr>
              <a:spLocks noChangeArrowheads="1"/>
            </p:cNvSpPr>
            <p:nvPr/>
          </p:nvSpPr>
          <p:spPr bwMode="gray">
            <a:xfrm>
              <a:off x="7987141" y="1349566"/>
              <a:ext cx="1048020" cy="370494"/>
            </a:xfrm>
            <a:prstGeom prst="rect">
              <a:avLst/>
            </a:prstGeom>
            <a:noFill/>
            <a:ln w="9525" algn="ctr">
              <a:noFill/>
              <a:prstDash val="sysDot"/>
              <a:miter lim="800000"/>
              <a:headEnd/>
              <a:tailEnd/>
            </a:ln>
          </p:spPr>
          <p:txBody>
            <a:bodyPr wrap="none" lIns="0" tIns="0" rIns="0" bIns="0">
              <a:spAutoFit/>
            </a:bodyPr>
            <a:lstStyle/>
            <a:p>
              <a:pPr algn="ctr">
                <a:lnSpc>
                  <a:spcPct val="90000"/>
                </a:lnSpc>
                <a:buClr>
                  <a:schemeClr val="folHlink"/>
                </a:buClr>
              </a:pPr>
              <a:r>
                <a:rPr lang="en-US" sz="1400" b="1" dirty="0">
                  <a:solidFill>
                    <a:schemeClr val="tx1"/>
                  </a:solidFill>
                  <a:latin typeface="Calibri" pitchFamily="34" charset="0"/>
                  <a:cs typeface="Calibri" pitchFamily="34" charset="0"/>
                </a:rPr>
                <a:t>De-duplication</a:t>
              </a:r>
            </a:p>
            <a:p>
              <a:pPr algn="ctr">
                <a:lnSpc>
                  <a:spcPct val="90000"/>
                </a:lnSpc>
                <a:buClr>
                  <a:schemeClr val="folHlink"/>
                </a:buClr>
              </a:pPr>
              <a:r>
                <a:rPr lang="en-US" sz="1400" b="1" dirty="0">
                  <a:solidFill>
                    <a:schemeClr val="tx1"/>
                  </a:solidFill>
                  <a:latin typeface="Calibri" pitchFamily="34" charset="0"/>
                  <a:cs typeface="Calibri" pitchFamily="34" charset="0"/>
                </a:rPr>
                <a:t>at Target</a:t>
              </a:r>
            </a:p>
          </p:txBody>
        </p:sp>
        <p:sp>
          <p:nvSpPr>
            <p:cNvPr id="39" name="Line 65"/>
            <p:cNvSpPr>
              <a:spLocks noChangeShapeType="1"/>
            </p:cNvSpPr>
            <p:nvPr/>
          </p:nvSpPr>
          <p:spPr bwMode="gray">
            <a:xfrm>
              <a:off x="8572268" y="1752600"/>
              <a:ext cx="0" cy="434975"/>
            </a:xfrm>
            <a:prstGeom prst="line">
              <a:avLst/>
            </a:prstGeom>
            <a:noFill/>
            <a:ln w="57150">
              <a:solidFill>
                <a:schemeClr val="tx2"/>
              </a:solidFill>
              <a:round/>
              <a:headEnd/>
              <a:tailEnd type="triangle" w="med" len="med"/>
            </a:ln>
          </p:spPr>
          <p:txBody>
            <a:bodyPr/>
            <a:lstStyle/>
            <a:p>
              <a:endParaRPr lang="en-US">
                <a:latin typeface="Calibri" pitchFamily="34" charset="0"/>
                <a:cs typeface="Calibri" pitchFamily="34" charset="0"/>
              </a:endParaRPr>
            </a:p>
          </p:txBody>
        </p:sp>
        <p:grpSp>
          <p:nvGrpSpPr>
            <p:cNvPr id="50" name="Group 88"/>
            <p:cNvGrpSpPr/>
            <p:nvPr/>
          </p:nvGrpSpPr>
          <p:grpSpPr>
            <a:xfrm>
              <a:off x="7336314" y="2992915"/>
              <a:ext cx="685801" cy="539750"/>
              <a:chOff x="6934202" y="4800600"/>
              <a:chExt cx="685801" cy="539750"/>
            </a:xfrm>
          </p:grpSpPr>
          <p:grpSp>
            <p:nvGrpSpPr>
              <p:cNvPr id="55" name="Group 76"/>
              <p:cNvGrpSpPr>
                <a:grpSpLocks/>
              </p:cNvGrpSpPr>
              <p:nvPr/>
            </p:nvGrpSpPr>
            <p:grpSpPr bwMode="auto">
              <a:xfrm>
                <a:off x="7178677" y="4800600"/>
                <a:ext cx="441326" cy="234950"/>
                <a:chOff x="594" y="3685"/>
                <a:chExt cx="362" cy="178"/>
              </a:xfrm>
            </p:grpSpPr>
            <p:pic>
              <p:nvPicPr>
                <p:cNvPr id="66" name="Picture 6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7" name="Picture 6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6" name="Group 79"/>
              <p:cNvGrpSpPr>
                <a:grpSpLocks/>
              </p:cNvGrpSpPr>
              <p:nvPr/>
            </p:nvGrpSpPr>
            <p:grpSpPr bwMode="auto">
              <a:xfrm>
                <a:off x="7086602" y="4953000"/>
                <a:ext cx="441326" cy="234950"/>
                <a:chOff x="594" y="3685"/>
                <a:chExt cx="362" cy="178"/>
              </a:xfrm>
            </p:grpSpPr>
            <p:pic>
              <p:nvPicPr>
                <p:cNvPr id="64" name="Picture 63"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5" name="Picture 64"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9" name="Group 82"/>
              <p:cNvGrpSpPr>
                <a:grpSpLocks/>
              </p:cNvGrpSpPr>
              <p:nvPr/>
            </p:nvGrpSpPr>
            <p:grpSpPr bwMode="auto">
              <a:xfrm>
                <a:off x="6934202" y="5105400"/>
                <a:ext cx="441326" cy="234950"/>
                <a:chOff x="594" y="3685"/>
                <a:chExt cx="362" cy="178"/>
              </a:xfrm>
            </p:grpSpPr>
            <p:pic>
              <p:nvPicPr>
                <p:cNvPr id="62" name="Picture 61"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3" name="Picture 62"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pic>
          <p:nvPicPr>
            <p:cNvPr id="45"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5632600" y="2442235"/>
              <a:ext cx="543668" cy="1256676"/>
            </a:xfrm>
            <a:prstGeom prst="rect">
              <a:avLst/>
            </a:prstGeom>
            <a:noFill/>
          </p:spPr>
        </p:pic>
        <p:cxnSp>
          <p:nvCxnSpPr>
            <p:cNvPr id="57" name="Straight Connector 56"/>
            <p:cNvCxnSpPr/>
            <p:nvPr/>
          </p:nvCxnSpPr>
          <p:spPr>
            <a:xfrm>
              <a:off x="6154983" y="2958945"/>
              <a:ext cx="22098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58" name="Group 57"/>
            <p:cNvGrpSpPr>
              <a:grpSpLocks/>
            </p:cNvGrpSpPr>
            <p:nvPr/>
          </p:nvGrpSpPr>
          <p:grpSpPr bwMode="auto">
            <a:xfrm>
              <a:off x="5049599" y="2838449"/>
              <a:ext cx="441325" cy="234950"/>
              <a:chOff x="594" y="3685"/>
              <a:chExt cx="362" cy="178"/>
            </a:xfrm>
          </p:grpSpPr>
          <p:pic>
            <p:nvPicPr>
              <p:cNvPr id="60" name="Picture 59"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1" name="Picture 60"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72" name="Text Box 87"/>
            <p:cNvSpPr txBox="1">
              <a:spLocks noChangeArrowheads="1"/>
            </p:cNvSpPr>
            <p:nvPr/>
          </p:nvSpPr>
          <p:spPr bwMode="auto">
            <a:xfrm>
              <a:off x="5418524" y="3711578"/>
              <a:ext cx="967281"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Backup Client</a:t>
              </a:r>
              <a:endParaRPr lang="en-US" sz="1400" b="1" dirty="0">
                <a:latin typeface="Calibri" pitchFamily="34" charset="0"/>
                <a:cs typeface="Calibri" pitchFamily="34" charset="0"/>
              </a:endParaRPr>
            </a:p>
          </p:txBody>
        </p:sp>
        <p:grpSp>
          <p:nvGrpSpPr>
            <p:cNvPr id="73" name="Group 72"/>
            <p:cNvGrpSpPr>
              <a:grpSpLocks/>
            </p:cNvGrpSpPr>
            <p:nvPr/>
          </p:nvGrpSpPr>
          <p:grpSpPr bwMode="auto">
            <a:xfrm>
              <a:off x="5049599" y="3060699"/>
              <a:ext cx="441325" cy="234950"/>
              <a:chOff x="594" y="3685"/>
              <a:chExt cx="362" cy="178"/>
            </a:xfrm>
          </p:grpSpPr>
          <p:pic>
            <p:nvPicPr>
              <p:cNvPr id="76" name="Picture 7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77" name="Picture 7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78" name="Group 77"/>
            <p:cNvGrpSpPr>
              <a:grpSpLocks/>
            </p:cNvGrpSpPr>
            <p:nvPr/>
          </p:nvGrpSpPr>
          <p:grpSpPr bwMode="auto">
            <a:xfrm>
              <a:off x="5049599" y="3289299"/>
              <a:ext cx="441325" cy="234950"/>
              <a:chOff x="594" y="3685"/>
              <a:chExt cx="362" cy="178"/>
            </a:xfrm>
          </p:grpSpPr>
          <p:pic>
            <p:nvPicPr>
              <p:cNvPr id="79" name="Picture 78"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80" name="Picture 79"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84" name="Text Box 87"/>
            <p:cNvSpPr txBox="1">
              <a:spLocks noChangeArrowheads="1"/>
            </p:cNvSpPr>
            <p:nvPr/>
          </p:nvSpPr>
          <p:spPr bwMode="auto">
            <a:xfrm>
              <a:off x="4966666" y="2644550"/>
              <a:ext cx="585207"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Data set</a:t>
              </a:r>
              <a:endParaRPr lang="en-US" sz="1400" b="1" dirty="0">
                <a:latin typeface="Calibri" pitchFamily="34" charset="0"/>
                <a:cs typeface="Calibri" pitchFamily="34" charset="0"/>
              </a:endParaRPr>
            </a:p>
          </p:txBody>
        </p:sp>
        <p:sp>
          <p:nvSpPr>
            <p:cNvPr id="85" name="Text Box 91"/>
            <p:cNvSpPr txBox="1">
              <a:spLocks noChangeArrowheads="1"/>
            </p:cNvSpPr>
            <p:nvPr/>
          </p:nvSpPr>
          <p:spPr bwMode="auto">
            <a:xfrm>
              <a:off x="8329838" y="3710001"/>
              <a:ext cx="555375" cy="411661"/>
            </a:xfrm>
            <a:prstGeom prst="rect">
              <a:avLst/>
            </a:prstGeom>
            <a:noFill/>
            <a:ln w="25400" algn="ctr">
              <a:noFill/>
              <a:miter lim="800000"/>
              <a:headEnd/>
              <a:tailEnd type="none" w="lg" len="med"/>
            </a:ln>
            <a:effectLst>
              <a:prstShdw prst="shdw17" dist="17961" dir="2700000">
                <a:schemeClr val="accent1">
                  <a:gamma/>
                  <a:shade val="60000"/>
                  <a:invGamma/>
                </a:schemeClr>
              </a:prstShdw>
            </a:effectLst>
          </p:spPr>
          <p:txBody>
            <a:bodyPr wrap="none" lIns="0" tIns="0" rIns="0" bIns="0">
              <a:spAutoFit/>
            </a:bodyPr>
            <a:lstStyle/>
            <a:p>
              <a:pPr marL="354013" indent="-354013" algn="ctr" defTabSz="941388">
                <a:defRPr/>
              </a:pPr>
              <a:r>
                <a:rPr lang="en-US" sz="1400" b="1" dirty="0" smtClean="0">
                  <a:latin typeface="Calibri" pitchFamily="34" charset="0"/>
                  <a:cs typeface="Calibri" pitchFamily="34" charset="0"/>
                </a:rPr>
                <a:t>Backup </a:t>
              </a:r>
            </a:p>
            <a:p>
              <a:pPr marL="354013" indent="-354013" algn="ctr" defTabSz="941388">
                <a:defRPr/>
              </a:pPr>
              <a:r>
                <a:rPr lang="en-US" sz="1400" b="1" dirty="0" smtClean="0">
                  <a:latin typeface="Calibri" pitchFamily="34" charset="0"/>
                  <a:cs typeface="Calibri" pitchFamily="34" charset="0"/>
                </a:rPr>
                <a:t>Device</a:t>
              </a:r>
              <a:endParaRPr lang="en-US" sz="1400" b="1" dirty="0">
                <a:latin typeface="Calibri" pitchFamily="34" charset="0"/>
                <a:cs typeface="Calibri" pitchFamily="34" charset="0"/>
              </a:endParaRPr>
            </a:p>
          </p:txBody>
        </p:sp>
        <p:cxnSp>
          <p:nvCxnSpPr>
            <p:cNvPr id="87" name="Straight Arrow Connector 86"/>
            <p:cNvCxnSpPr/>
            <p:nvPr/>
          </p:nvCxnSpPr>
          <p:spPr>
            <a:xfrm>
              <a:off x="7608064" y="2874485"/>
              <a:ext cx="4031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8" name="Picture 6"/>
            <p:cNvPicPr>
              <a:picLocks noChangeAspect="1" noChangeArrowheads="1"/>
            </p:cNvPicPr>
            <p:nvPr/>
          </p:nvPicPr>
          <p:blipFill>
            <a:blip r:embed="rId6" cstate="print"/>
            <a:srcRect/>
            <a:stretch>
              <a:fillRect/>
            </a:stretch>
          </p:blipFill>
          <p:spPr bwMode="auto">
            <a:xfrm>
              <a:off x="8174696" y="2263047"/>
              <a:ext cx="788670" cy="1433945"/>
            </a:xfrm>
            <a:prstGeom prst="rect">
              <a:avLst/>
            </a:prstGeom>
            <a:noFill/>
            <a:ln w="9525">
              <a:noFill/>
              <a:miter lim="800000"/>
              <a:headEnd/>
              <a:tailEnd/>
            </a:ln>
            <a:effectLst/>
          </p:spPr>
        </p:pic>
        <p:grpSp>
          <p:nvGrpSpPr>
            <p:cNvPr id="94" name="Group 93"/>
            <p:cNvGrpSpPr/>
            <p:nvPr/>
          </p:nvGrpSpPr>
          <p:grpSpPr>
            <a:xfrm>
              <a:off x="6488017" y="2669385"/>
              <a:ext cx="916395" cy="594360"/>
              <a:chOff x="6709498" y="2669385"/>
              <a:chExt cx="916395" cy="594360"/>
            </a:xfrm>
          </p:grpSpPr>
          <p:pic>
            <p:nvPicPr>
              <p:cNvPr id="89" name="Picture 14"/>
              <p:cNvPicPr>
                <a:picLocks noChangeAspect="1" noChangeArrowheads="1"/>
              </p:cNvPicPr>
              <p:nvPr/>
            </p:nvPicPr>
            <p:blipFill>
              <a:blip r:embed="rId7" cstate="print"/>
              <a:srcRect/>
              <a:stretch>
                <a:fillRect/>
              </a:stretch>
            </p:blipFill>
            <p:spPr bwMode="auto">
              <a:xfrm>
                <a:off x="6709498" y="2669385"/>
                <a:ext cx="916395" cy="594360"/>
              </a:xfrm>
              <a:prstGeom prst="rect">
                <a:avLst/>
              </a:prstGeom>
              <a:noFill/>
              <a:ln w="9525">
                <a:noFill/>
                <a:miter lim="800000"/>
                <a:headEnd/>
                <a:tailEnd/>
              </a:ln>
              <a:effectLst/>
            </p:spPr>
          </p:pic>
          <p:sp>
            <p:nvSpPr>
              <p:cNvPr id="93" name="Rectangle 13"/>
              <p:cNvSpPr>
                <a:spLocks noChangeArrowheads="1"/>
              </p:cNvSpPr>
              <p:nvPr/>
            </p:nvSpPr>
            <p:spPr bwMode="auto">
              <a:xfrm>
                <a:off x="6817830" y="2776831"/>
                <a:ext cx="702915" cy="334514"/>
              </a:xfrm>
              <a:prstGeom prst="rect">
                <a:avLst/>
              </a:prstGeom>
              <a:noFill/>
              <a:ln w="12700">
                <a:noFill/>
                <a:prstDash val="solid"/>
                <a:round/>
                <a:headEnd/>
                <a:tailEnd/>
              </a:ln>
            </p:spPr>
            <p:txBody>
              <a:bodyPr/>
              <a:lstStyle/>
              <a:p>
                <a:pPr>
                  <a:buClrTx/>
                  <a:buFontTx/>
                  <a:buNone/>
                  <a:defRPr/>
                </a:pPr>
                <a:r>
                  <a:rPr lang="en-US" sz="1100" b="1" dirty="0">
                    <a:latin typeface="Calibri" pitchFamily="34" charset="0"/>
                    <a:cs typeface="Calibri" pitchFamily="34" charset="0"/>
                  </a:rPr>
                  <a:t>Storage Network</a:t>
                </a:r>
              </a:p>
            </p:txBody>
          </p:sp>
        </p:grpSp>
        <p:grpSp>
          <p:nvGrpSpPr>
            <p:cNvPr id="95" name="Group 94"/>
            <p:cNvGrpSpPr>
              <a:grpSpLocks/>
            </p:cNvGrpSpPr>
            <p:nvPr/>
          </p:nvGrpSpPr>
          <p:grpSpPr bwMode="auto">
            <a:xfrm>
              <a:off x="8626475" y="2882745"/>
              <a:ext cx="441325" cy="234950"/>
              <a:chOff x="594" y="3685"/>
              <a:chExt cx="362" cy="178"/>
            </a:xfrm>
          </p:grpSpPr>
          <p:pic>
            <p:nvPicPr>
              <p:cNvPr id="97" name="Picture 96"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98" name="Picture 97"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sp>
        <p:nvSpPr>
          <p:cNvPr id="44"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53</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26146723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ontent Placeholder 95"/>
          <p:cNvSpPr>
            <a:spLocks noGrp="1"/>
          </p:cNvSpPr>
          <p:nvPr>
            <p:ph sz="half" idx="1"/>
          </p:nvPr>
        </p:nvSpPr>
        <p:spPr>
          <a:xfrm>
            <a:off x="304800" y="914400"/>
            <a:ext cx="4114800" cy="4953001"/>
          </a:xfrm>
        </p:spPr>
        <p:txBody>
          <a:bodyPr/>
          <a:lstStyle/>
          <a:p>
            <a:pPr marL="231775" lvl="1" indent="-231775" eaLnBrk="0" hangingPunct="0">
              <a:buClr>
                <a:srgbClr val="92D050"/>
              </a:buClr>
              <a:buSzPct val="120000"/>
              <a:buFont typeface="Arial" charset="0"/>
              <a:buChar char="•"/>
            </a:pPr>
            <a:r>
              <a:rPr lang="en-US" sz="2400" dirty="0" smtClean="0"/>
              <a:t>Data is </a:t>
            </a:r>
            <a:r>
              <a:rPr lang="en-US" sz="2400" dirty="0" err="1" smtClean="0"/>
              <a:t>deduplicated</a:t>
            </a:r>
            <a:r>
              <a:rPr lang="en-US" sz="2400" dirty="0" smtClean="0"/>
              <a:t> at the target </a:t>
            </a:r>
          </a:p>
          <a:p>
            <a:pPr lvl="1" eaLnBrk="0" hangingPunct="0"/>
            <a:r>
              <a:rPr lang="en-US" sz="2200" dirty="0" smtClean="0">
                <a:solidFill>
                  <a:srgbClr val="5F5F5F">
                    <a:lumMod val="75000"/>
                  </a:srgbClr>
                </a:solidFill>
                <a:cs typeface="Arial"/>
              </a:rPr>
              <a:t>Inline</a:t>
            </a:r>
          </a:p>
          <a:p>
            <a:pPr lvl="2" eaLnBrk="0" hangingPunct="0"/>
            <a:r>
              <a:rPr lang="en-US" dirty="0" smtClean="0">
                <a:solidFill>
                  <a:srgbClr val="5F5F5F">
                    <a:lumMod val="75000"/>
                  </a:srgbClr>
                </a:solidFill>
              </a:rPr>
              <a:t>Performs </a:t>
            </a:r>
            <a:r>
              <a:rPr lang="en-US" dirty="0">
                <a:solidFill>
                  <a:srgbClr val="5F5F5F">
                    <a:lumMod val="75000"/>
                  </a:srgbClr>
                </a:solidFill>
              </a:rPr>
              <a:t>deduplication on the backup data before it is stored on </a:t>
            </a:r>
            <a:r>
              <a:rPr lang="en-US" dirty="0" smtClean="0">
                <a:solidFill>
                  <a:srgbClr val="5F5F5F">
                    <a:lumMod val="75000"/>
                  </a:srgbClr>
                </a:solidFill>
              </a:rPr>
              <a:t>the backup device</a:t>
            </a:r>
          </a:p>
          <a:p>
            <a:pPr lvl="2" eaLnBrk="0" hangingPunct="0"/>
            <a:r>
              <a:rPr lang="en-US" dirty="0" smtClean="0">
                <a:solidFill>
                  <a:srgbClr val="5F5F5F">
                    <a:lumMod val="75000"/>
                  </a:srgbClr>
                </a:solidFill>
              </a:rPr>
              <a:t>Reduces </a:t>
            </a:r>
            <a:r>
              <a:rPr lang="en-US" dirty="0">
                <a:solidFill>
                  <a:srgbClr val="5F5F5F">
                    <a:lumMod val="75000"/>
                  </a:srgbClr>
                </a:solidFill>
              </a:rPr>
              <a:t>the storage capacity needed for the </a:t>
            </a:r>
            <a:r>
              <a:rPr lang="en-US" dirty="0" smtClean="0">
                <a:solidFill>
                  <a:srgbClr val="5F5F5F">
                    <a:lumMod val="75000"/>
                  </a:srgbClr>
                </a:solidFill>
              </a:rPr>
              <a:t>backup</a:t>
            </a:r>
          </a:p>
          <a:p>
            <a:pPr lvl="2" eaLnBrk="0" hangingPunct="0"/>
            <a:r>
              <a:rPr lang="en-US" dirty="0" smtClean="0">
                <a:solidFill>
                  <a:srgbClr val="5F5F5F">
                    <a:lumMod val="75000"/>
                  </a:srgbClr>
                </a:solidFill>
              </a:rPr>
              <a:t>Best </a:t>
            </a:r>
            <a:r>
              <a:rPr lang="en-US" dirty="0">
                <a:solidFill>
                  <a:srgbClr val="5F5F5F">
                    <a:lumMod val="75000"/>
                  </a:srgbClr>
                </a:solidFill>
              </a:rPr>
              <a:t>suited for an </a:t>
            </a:r>
            <a:r>
              <a:rPr lang="en-US" dirty="0" smtClean="0">
                <a:solidFill>
                  <a:srgbClr val="5F5F5F">
                    <a:lumMod val="75000"/>
                  </a:srgbClr>
                </a:solidFill>
              </a:rPr>
              <a:t> environment </a:t>
            </a:r>
            <a:r>
              <a:rPr lang="en-US" dirty="0">
                <a:solidFill>
                  <a:srgbClr val="5F5F5F">
                    <a:lumMod val="75000"/>
                  </a:srgbClr>
                </a:solidFill>
              </a:rPr>
              <a:t>with </a:t>
            </a:r>
            <a:r>
              <a:rPr lang="en-US" dirty="0" smtClean="0">
                <a:solidFill>
                  <a:srgbClr val="5F5F5F">
                    <a:lumMod val="75000"/>
                  </a:srgbClr>
                </a:solidFill>
              </a:rPr>
              <a:t>a large </a:t>
            </a:r>
            <a:r>
              <a:rPr lang="en-US" dirty="0">
                <a:solidFill>
                  <a:srgbClr val="5F5F5F">
                    <a:lumMod val="75000"/>
                  </a:srgbClr>
                </a:solidFill>
              </a:rPr>
              <a:t>backup </a:t>
            </a:r>
            <a:r>
              <a:rPr lang="en-US" dirty="0" smtClean="0">
                <a:solidFill>
                  <a:srgbClr val="5F5F5F">
                    <a:lumMod val="75000"/>
                  </a:srgbClr>
                </a:solidFill>
              </a:rPr>
              <a:t>window</a:t>
            </a:r>
          </a:p>
        </p:txBody>
      </p:sp>
      <p:sp>
        <p:nvSpPr>
          <p:cNvPr id="2" name="Title 1"/>
          <p:cNvSpPr>
            <a:spLocks noGrp="1"/>
          </p:cNvSpPr>
          <p:nvPr>
            <p:ph type="title"/>
          </p:nvPr>
        </p:nvSpPr>
        <p:spPr/>
        <p:txBody>
          <a:bodyPr/>
          <a:lstStyle/>
          <a:p>
            <a:r>
              <a:rPr lang="en-US" dirty="0" smtClean="0"/>
              <a:t>Data Deduplication Implementation – Target-based</a:t>
            </a:r>
            <a:endParaRPr lang="en-US" dirty="0"/>
          </a:p>
        </p:txBody>
      </p:sp>
      <p:sp>
        <p:nvSpPr>
          <p:cNvPr id="43"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grpSp>
        <p:nvGrpSpPr>
          <p:cNvPr id="40" name="Group 39"/>
          <p:cNvGrpSpPr/>
          <p:nvPr/>
        </p:nvGrpSpPr>
        <p:grpSpPr>
          <a:xfrm>
            <a:off x="4510105" y="1726512"/>
            <a:ext cx="4292674" cy="2901564"/>
            <a:chOff x="4966666" y="1349566"/>
            <a:chExt cx="4101134" cy="2772096"/>
          </a:xfrm>
        </p:grpSpPr>
        <p:sp>
          <p:nvSpPr>
            <p:cNvPr id="38" name="AutoShape 114"/>
            <p:cNvSpPr>
              <a:spLocks noChangeArrowheads="1"/>
            </p:cNvSpPr>
            <p:nvPr/>
          </p:nvSpPr>
          <p:spPr bwMode="gray">
            <a:xfrm>
              <a:off x="7987141" y="1349566"/>
              <a:ext cx="1048020" cy="370494"/>
            </a:xfrm>
            <a:prstGeom prst="rect">
              <a:avLst/>
            </a:prstGeom>
            <a:noFill/>
            <a:ln w="9525" algn="ctr">
              <a:noFill/>
              <a:prstDash val="sysDot"/>
              <a:miter lim="800000"/>
              <a:headEnd/>
              <a:tailEnd/>
            </a:ln>
          </p:spPr>
          <p:txBody>
            <a:bodyPr wrap="none" lIns="0" tIns="0" rIns="0" bIns="0">
              <a:spAutoFit/>
            </a:bodyPr>
            <a:lstStyle/>
            <a:p>
              <a:pPr algn="ctr">
                <a:lnSpc>
                  <a:spcPct val="90000"/>
                </a:lnSpc>
                <a:buClr>
                  <a:schemeClr val="folHlink"/>
                </a:buClr>
              </a:pPr>
              <a:r>
                <a:rPr lang="en-US" sz="1400" b="1" dirty="0">
                  <a:solidFill>
                    <a:schemeClr val="tx1"/>
                  </a:solidFill>
                  <a:latin typeface="Calibri" pitchFamily="34" charset="0"/>
                  <a:cs typeface="Calibri" pitchFamily="34" charset="0"/>
                </a:rPr>
                <a:t>De-duplication</a:t>
              </a:r>
            </a:p>
            <a:p>
              <a:pPr algn="ctr">
                <a:lnSpc>
                  <a:spcPct val="90000"/>
                </a:lnSpc>
                <a:buClr>
                  <a:schemeClr val="folHlink"/>
                </a:buClr>
              </a:pPr>
              <a:r>
                <a:rPr lang="en-US" sz="1400" b="1" dirty="0">
                  <a:solidFill>
                    <a:schemeClr val="tx1"/>
                  </a:solidFill>
                  <a:latin typeface="Calibri" pitchFamily="34" charset="0"/>
                  <a:cs typeface="Calibri" pitchFamily="34" charset="0"/>
                </a:rPr>
                <a:t>at Target</a:t>
              </a:r>
            </a:p>
          </p:txBody>
        </p:sp>
        <p:sp>
          <p:nvSpPr>
            <p:cNvPr id="39" name="Line 65"/>
            <p:cNvSpPr>
              <a:spLocks noChangeShapeType="1"/>
            </p:cNvSpPr>
            <p:nvPr/>
          </p:nvSpPr>
          <p:spPr bwMode="gray">
            <a:xfrm>
              <a:off x="8572268" y="1752600"/>
              <a:ext cx="0" cy="434975"/>
            </a:xfrm>
            <a:prstGeom prst="line">
              <a:avLst/>
            </a:prstGeom>
            <a:noFill/>
            <a:ln w="57150">
              <a:solidFill>
                <a:schemeClr val="tx2"/>
              </a:solidFill>
              <a:round/>
              <a:headEnd/>
              <a:tailEnd type="triangle" w="med" len="med"/>
            </a:ln>
          </p:spPr>
          <p:txBody>
            <a:bodyPr/>
            <a:lstStyle/>
            <a:p>
              <a:endParaRPr lang="en-US">
                <a:latin typeface="Calibri" pitchFamily="34" charset="0"/>
                <a:cs typeface="Calibri" pitchFamily="34" charset="0"/>
              </a:endParaRPr>
            </a:p>
          </p:txBody>
        </p:sp>
        <p:grpSp>
          <p:nvGrpSpPr>
            <p:cNvPr id="50" name="Group 88"/>
            <p:cNvGrpSpPr/>
            <p:nvPr/>
          </p:nvGrpSpPr>
          <p:grpSpPr>
            <a:xfrm>
              <a:off x="7336314" y="2992915"/>
              <a:ext cx="685801" cy="539750"/>
              <a:chOff x="6934202" y="4800600"/>
              <a:chExt cx="685801" cy="539750"/>
            </a:xfrm>
          </p:grpSpPr>
          <p:grpSp>
            <p:nvGrpSpPr>
              <p:cNvPr id="55" name="Group 76"/>
              <p:cNvGrpSpPr>
                <a:grpSpLocks/>
              </p:cNvGrpSpPr>
              <p:nvPr/>
            </p:nvGrpSpPr>
            <p:grpSpPr bwMode="auto">
              <a:xfrm>
                <a:off x="7178677" y="4800600"/>
                <a:ext cx="441326" cy="234950"/>
                <a:chOff x="594" y="3685"/>
                <a:chExt cx="362" cy="178"/>
              </a:xfrm>
            </p:grpSpPr>
            <p:pic>
              <p:nvPicPr>
                <p:cNvPr id="66" name="Picture 6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7" name="Picture 6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6" name="Group 79"/>
              <p:cNvGrpSpPr>
                <a:grpSpLocks/>
              </p:cNvGrpSpPr>
              <p:nvPr/>
            </p:nvGrpSpPr>
            <p:grpSpPr bwMode="auto">
              <a:xfrm>
                <a:off x="7086602" y="4953000"/>
                <a:ext cx="441326" cy="234950"/>
                <a:chOff x="594" y="3685"/>
                <a:chExt cx="362" cy="178"/>
              </a:xfrm>
            </p:grpSpPr>
            <p:pic>
              <p:nvPicPr>
                <p:cNvPr id="64" name="Picture 63"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5" name="Picture 64"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9" name="Group 82"/>
              <p:cNvGrpSpPr>
                <a:grpSpLocks/>
              </p:cNvGrpSpPr>
              <p:nvPr/>
            </p:nvGrpSpPr>
            <p:grpSpPr bwMode="auto">
              <a:xfrm>
                <a:off x="6934202" y="5105400"/>
                <a:ext cx="441326" cy="234950"/>
                <a:chOff x="594" y="3685"/>
                <a:chExt cx="362" cy="178"/>
              </a:xfrm>
            </p:grpSpPr>
            <p:pic>
              <p:nvPicPr>
                <p:cNvPr id="62" name="Picture 61"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3" name="Picture 62"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pic>
          <p:nvPicPr>
            <p:cNvPr id="45"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5632600" y="2442235"/>
              <a:ext cx="543668" cy="1256676"/>
            </a:xfrm>
            <a:prstGeom prst="rect">
              <a:avLst/>
            </a:prstGeom>
            <a:noFill/>
          </p:spPr>
        </p:pic>
        <p:cxnSp>
          <p:nvCxnSpPr>
            <p:cNvPr id="57" name="Straight Connector 56"/>
            <p:cNvCxnSpPr/>
            <p:nvPr/>
          </p:nvCxnSpPr>
          <p:spPr>
            <a:xfrm>
              <a:off x="6154983" y="2958945"/>
              <a:ext cx="22098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58" name="Group 57"/>
            <p:cNvGrpSpPr>
              <a:grpSpLocks/>
            </p:cNvGrpSpPr>
            <p:nvPr/>
          </p:nvGrpSpPr>
          <p:grpSpPr bwMode="auto">
            <a:xfrm>
              <a:off x="5049599" y="2838449"/>
              <a:ext cx="441325" cy="234950"/>
              <a:chOff x="594" y="3685"/>
              <a:chExt cx="362" cy="178"/>
            </a:xfrm>
          </p:grpSpPr>
          <p:pic>
            <p:nvPicPr>
              <p:cNvPr id="60" name="Picture 59"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1" name="Picture 60"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72" name="Text Box 87"/>
            <p:cNvSpPr txBox="1">
              <a:spLocks noChangeArrowheads="1"/>
            </p:cNvSpPr>
            <p:nvPr/>
          </p:nvSpPr>
          <p:spPr bwMode="auto">
            <a:xfrm>
              <a:off x="5418524" y="3711578"/>
              <a:ext cx="967281"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Backup Client</a:t>
              </a:r>
              <a:endParaRPr lang="en-US" sz="1400" b="1" dirty="0">
                <a:latin typeface="Calibri" pitchFamily="34" charset="0"/>
                <a:cs typeface="Calibri" pitchFamily="34" charset="0"/>
              </a:endParaRPr>
            </a:p>
          </p:txBody>
        </p:sp>
        <p:grpSp>
          <p:nvGrpSpPr>
            <p:cNvPr id="73" name="Group 72"/>
            <p:cNvGrpSpPr>
              <a:grpSpLocks/>
            </p:cNvGrpSpPr>
            <p:nvPr/>
          </p:nvGrpSpPr>
          <p:grpSpPr bwMode="auto">
            <a:xfrm>
              <a:off x="5049599" y="3060699"/>
              <a:ext cx="441325" cy="234950"/>
              <a:chOff x="594" y="3685"/>
              <a:chExt cx="362" cy="178"/>
            </a:xfrm>
          </p:grpSpPr>
          <p:pic>
            <p:nvPicPr>
              <p:cNvPr id="76" name="Picture 7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77" name="Picture 7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78" name="Group 77"/>
            <p:cNvGrpSpPr>
              <a:grpSpLocks/>
            </p:cNvGrpSpPr>
            <p:nvPr/>
          </p:nvGrpSpPr>
          <p:grpSpPr bwMode="auto">
            <a:xfrm>
              <a:off x="5049599" y="3289299"/>
              <a:ext cx="441325" cy="234950"/>
              <a:chOff x="594" y="3685"/>
              <a:chExt cx="362" cy="178"/>
            </a:xfrm>
          </p:grpSpPr>
          <p:pic>
            <p:nvPicPr>
              <p:cNvPr id="79" name="Picture 78"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80" name="Picture 79"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84" name="Text Box 87"/>
            <p:cNvSpPr txBox="1">
              <a:spLocks noChangeArrowheads="1"/>
            </p:cNvSpPr>
            <p:nvPr/>
          </p:nvSpPr>
          <p:spPr bwMode="auto">
            <a:xfrm>
              <a:off x="4966666" y="2644550"/>
              <a:ext cx="585207"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Data set</a:t>
              </a:r>
              <a:endParaRPr lang="en-US" sz="1400" b="1" dirty="0">
                <a:latin typeface="Calibri" pitchFamily="34" charset="0"/>
                <a:cs typeface="Calibri" pitchFamily="34" charset="0"/>
              </a:endParaRPr>
            </a:p>
          </p:txBody>
        </p:sp>
        <p:sp>
          <p:nvSpPr>
            <p:cNvPr id="85" name="Text Box 91"/>
            <p:cNvSpPr txBox="1">
              <a:spLocks noChangeArrowheads="1"/>
            </p:cNvSpPr>
            <p:nvPr/>
          </p:nvSpPr>
          <p:spPr bwMode="auto">
            <a:xfrm>
              <a:off x="8329838" y="3710001"/>
              <a:ext cx="555375" cy="411661"/>
            </a:xfrm>
            <a:prstGeom prst="rect">
              <a:avLst/>
            </a:prstGeom>
            <a:noFill/>
            <a:ln w="25400" algn="ctr">
              <a:noFill/>
              <a:miter lim="800000"/>
              <a:headEnd/>
              <a:tailEnd type="none" w="lg" len="med"/>
            </a:ln>
            <a:effectLst>
              <a:prstShdw prst="shdw17" dist="17961" dir="2700000">
                <a:schemeClr val="accent1">
                  <a:gamma/>
                  <a:shade val="60000"/>
                  <a:invGamma/>
                </a:schemeClr>
              </a:prstShdw>
            </a:effectLst>
          </p:spPr>
          <p:txBody>
            <a:bodyPr wrap="none" lIns="0" tIns="0" rIns="0" bIns="0">
              <a:spAutoFit/>
            </a:bodyPr>
            <a:lstStyle/>
            <a:p>
              <a:pPr marL="354013" indent="-354013" algn="ctr" defTabSz="941388">
                <a:defRPr/>
              </a:pPr>
              <a:r>
                <a:rPr lang="en-US" sz="1400" b="1" dirty="0" smtClean="0">
                  <a:latin typeface="Calibri" pitchFamily="34" charset="0"/>
                  <a:cs typeface="Calibri" pitchFamily="34" charset="0"/>
                </a:rPr>
                <a:t>Backup </a:t>
              </a:r>
            </a:p>
            <a:p>
              <a:pPr marL="354013" indent="-354013" algn="ctr" defTabSz="941388">
                <a:defRPr/>
              </a:pPr>
              <a:r>
                <a:rPr lang="en-US" sz="1400" b="1" dirty="0" smtClean="0">
                  <a:latin typeface="Calibri" pitchFamily="34" charset="0"/>
                  <a:cs typeface="Calibri" pitchFamily="34" charset="0"/>
                </a:rPr>
                <a:t>Device</a:t>
              </a:r>
              <a:endParaRPr lang="en-US" sz="1400" b="1" dirty="0">
                <a:latin typeface="Calibri" pitchFamily="34" charset="0"/>
                <a:cs typeface="Calibri" pitchFamily="34" charset="0"/>
              </a:endParaRPr>
            </a:p>
          </p:txBody>
        </p:sp>
        <p:cxnSp>
          <p:nvCxnSpPr>
            <p:cNvPr id="87" name="Straight Arrow Connector 86"/>
            <p:cNvCxnSpPr/>
            <p:nvPr/>
          </p:nvCxnSpPr>
          <p:spPr>
            <a:xfrm>
              <a:off x="7608064" y="2874485"/>
              <a:ext cx="4031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8" name="Picture 6"/>
            <p:cNvPicPr>
              <a:picLocks noChangeAspect="1" noChangeArrowheads="1"/>
            </p:cNvPicPr>
            <p:nvPr/>
          </p:nvPicPr>
          <p:blipFill>
            <a:blip r:embed="rId6" cstate="print"/>
            <a:srcRect/>
            <a:stretch>
              <a:fillRect/>
            </a:stretch>
          </p:blipFill>
          <p:spPr bwMode="auto">
            <a:xfrm>
              <a:off x="8174696" y="2263047"/>
              <a:ext cx="788670" cy="1433945"/>
            </a:xfrm>
            <a:prstGeom prst="rect">
              <a:avLst/>
            </a:prstGeom>
            <a:noFill/>
            <a:ln w="9525">
              <a:noFill/>
              <a:miter lim="800000"/>
              <a:headEnd/>
              <a:tailEnd/>
            </a:ln>
            <a:effectLst/>
          </p:spPr>
        </p:pic>
        <p:grpSp>
          <p:nvGrpSpPr>
            <p:cNvPr id="94" name="Group 93"/>
            <p:cNvGrpSpPr/>
            <p:nvPr/>
          </p:nvGrpSpPr>
          <p:grpSpPr>
            <a:xfrm>
              <a:off x="6488017" y="2669385"/>
              <a:ext cx="916395" cy="594360"/>
              <a:chOff x="6709498" y="2669385"/>
              <a:chExt cx="916395" cy="594360"/>
            </a:xfrm>
          </p:grpSpPr>
          <p:pic>
            <p:nvPicPr>
              <p:cNvPr id="89" name="Picture 14"/>
              <p:cNvPicPr>
                <a:picLocks noChangeAspect="1" noChangeArrowheads="1"/>
              </p:cNvPicPr>
              <p:nvPr/>
            </p:nvPicPr>
            <p:blipFill>
              <a:blip r:embed="rId7" cstate="print"/>
              <a:srcRect/>
              <a:stretch>
                <a:fillRect/>
              </a:stretch>
            </p:blipFill>
            <p:spPr bwMode="auto">
              <a:xfrm>
                <a:off x="6709498" y="2669385"/>
                <a:ext cx="916395" cy="594360"/>
              </a:xfrm>
              <a:prstGeom prst="rect">
                <a:avLst/>
              </a:prstGeom>
              <a:noFill/>
              <a:ln w="9525">
                <a:noFill/>
                <a:miter lim="800000"/>
                <a:headEnd/>
                <a:tailEnd/>
              </a:ln>
              <a:effectLst/>
            </p:spPr>
          </p:pic>
          <p:sp>
            <p:nvSpPr>
              <p:cNvPr id="93" name="Rectangle 13"/>
              <p:cNvSpPr>
                <a:spLocks noChangeArrowheads="1"/>
              </p:cNvSpPr>
              <p:nvPr/>
            </p:nvSpPr>
            <p:spPr bwMode="auto">
              <a:xfrm>
                <a:off x="6817830" y="2776831"/>
                <a:ext cx="702915" cy="334514"/>
              </a:xfrm>
              <a:prstGeom prst="rect">
                <a:avLst/>
              </a:prstGeom>
              <a:noFill/>
              <a:ln w="12700">
                <a:noFill/>
                <a:prstDash val="solid"/>
                <a:round/>
                <a:headEnd/>
                <a:tailEnd/>
              </a:ln>
            </p:spPr>
            <p:txBody>
              <a:bodyPr/>
              <a:lstStyle/>
              <a:p>
                <a:pPr>
                  <a:buClrTx/>
                  <a:buFontTx/>
                  <a:buNone/>
                  <a:defRPr/>
                </a:pPr>
                <a:r>
                  <a:rPr lang="en-US" sz="1100" b="1" dirty="0">
                    <a:latin typeface="Calibri" pitchFamily="34" charset="0"/>
                    <a:cs typeface="Calibri" pitchFamily="34" charset="0"/>
                  </a:rPr>
                  <a:t>Storage Network</a:t>
                </a:r>
              </a:p>
            </p:txBody>
          </p:sp>
        </p:grpSp>
        <p:grpSp>
          <p:nvGrpSpPr>
            <p:cNvPr id="95" name="Group 94"/>
            <p:cNvGrpSpPr>
              <a:grpSpLocks/>
            </p:cNvGrpSpPr>
            <p:nvPr/>
          </p:nvGrpSpPr>
          <p:grpSpPr bwMode="auto">
            <a:xfrm>
              <a:off x="8626475" y="2882745"/>
              <a:ext cx="441325" cy="234950"/>
              <a:chOff x="594" y="3685"/>
              <a:chExt cx="362" cy="178"/>
            </a:xfrm>
          </p:grpSpPr>
          <p:pic>
            <p:nvPicPr>
              <p:cNvPr id="97" name="Picture 96"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98" name="Picture 97"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sp>
        <p:nvSpPr>
          <p:cNvPr id="44"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54</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22188635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ontent Placeholder 95"/>
          <p:cNvSpPr>
            <a:spLocks noGrp="1"/>
          </p:cNvSpPr>
          <p:nvPr>
            <p:ph sz="half" idx="1"/>
          </p:nvPr>
        </p:nvSpPr>
        <p:spPr>
          <a:xfrm>
            <a:off x="304800" y="914400"/>
            <a:ext cx="4114800" cy="4953001"/>
          </a:xfrm>
        </p:spPr>
        <p:txBody>
          <a:bodyPr/>
          <a:lstStyle/>
          <a:p>
            <a:pPr marL="231775" lvl="1" indent="-231775" eaLnBrk="0" hangingPunct="0">
              <a:buClr>
                <a:srgbClr val="92D050"/>
              </a:buClr>
              <a:buSzPct val="120000"/>
              <a:buFont typeface="Arial" charset="0"/>
              <a:buChar char="•"/>
            </a:pPr>
            <a:r>
              <a:rPr lang="en-US" sz="2400" dirty="0" smtClean="0"/>
              <a:t>Data is </a:t>
            </a:r>
            <a:r>
              <a:rPr lang="en-US" sz="2400" dirty="0" err="1" smtClean="0"/>
              <a:t>deduplicated</a:t>
            </a:r>
            <a:r>
              <a:rPr lang="en-US" sz="2400" dirty="0" smtClean="0"/>
              <a:t> at the target </a:t>
            </a:r>
          </a:p>
          <a:p>
            <a:pPr lvl="1" eaLnBrk="0" hangingPunct="0"/>
            <a:r>
              <a:rPr lang="en-US" sz="2200" dirty="0" smtClean="0">
                <a:solidFill>
                  <a:srgbClr val="5F5F5F">
                    <a:lumMod val="75000"/>
                  </a:srgbClr>
                </a:solidFill>
                <a:cs typeface="Arial"/>
              </a:rPr>
              <a:t>Post-process</a:t>
            </a:r>
          </a:p>
          <a:p>
            <a:pPr lvl="2" eaLnBrk="0" hangingPunct="0"/>
            <a:r>
              <a:rPr lang="en-US" dirty="0" smtClean="0"/>
              <a:t>Enables </a:t>
            </a:r>
            <a:r>
              <a:rPr lang="en-US" dirty="0"/>
              <a:t>the backup data to be stored on the backup device </a:t>
            </a:r>
            <a:r>
              <a:rPr lang="en-US" dirty="0" smtClean="0"/>
              <a:t>first and </a:t>
            </a:r>
            <a:r>
              <a:rPr lang="en-US" dirty="0"/>
              <a:t>then </a:t>
            </a:r>
            <a:r>
              <a:rPr lang="en-US" dirty="0" err="1"/>
              <a:t>deduplicated</a:t>
            </a:r>
            <a:r>
              <a:rPr lang="en-US" dirty="0"/>
              <a:t> </a:t>
            </a:r>
            <a:r>
              <a:rPr lang="en-US" dirty="0" smtClean="0"/>
              <a:t>later</a:t>
            </a:r>
          </a:p>
          <a:p>
            <a:pPr lvl="2" eaLnBrk="0" hangingPunct="0"/>
            <a:r>
              <a:rPr lang="en-US" dirty="0" smtClean="0"/>
              <a:t>Suitable </a:t>
            </a:r>
            <a:r>
              <a:rPr lang="en-US" dirty="0"/>
              <a:t>for situations with tighter </a:t>
            </a:r>
            <a:r>
              <a:rPr lang="en-US" dirty="0" smtClean="0"/>
              <a:t>backup windows</a:t>
            </a:r>
          </a:p>
          <a:p>
            <a:pPr lvl="2" eaLnBrk="0" hangingPunct="0"/>
            <a:r>
              <a:rPr lang="en-US" dirty="0" smtClean="0"/>
              <a:t>Requires </a:t>
            </a:r>
            <a:r>
              <a:rPr lang="en-US" dirty="0"/>
              <a:t>more storage capacity to store </a:t>
            </a:r>
            <a:r>
              <a:rPr lang="en-US" dirty="0" smtClean="0"/>
              <a:t>the backup </a:t>
            </a:r>
            <a:r>
              <a:rPr lang="en-US" dirty="0"/>
              <a:t>images before they are </a:t>
            </a:r>
            <a:r>
              <a:rPr lang="en-US" dirty="0" err="1" smtClean="0"/>
              <a:t>deduplicated</a:t>
            </a:r>
            <a:endParaRPr lang="en-US" dirty="0" smtClean="0"/>
          </a:p>
        </p:txBody>
      </p:sp>
      <p:sp>
        <p:nvSpPr>
          <p:cNvPr id="2" name="Title 1"/>
          <p:cNvSpPr>
            <a:spLocks noGrp="1"/>
          </p:cNvSpPr>
          <p:nvPr>
            <p:ph type="title"/>
          </p:nvPr>
        </p:nvSpPr>
        <p:spPr/>
        <p:txBody>
          <a:bodyPr/>
          <a:lstStyle/>
          <a:p>
            <a:r>
              <a:rPr lang="en-US" dirty="0" smtClean="0"/>
              <a:t>Data Deduplication Implementation – Target-based</a:t>
            </a:r>
            <a:endParaRPr lang="en-US" dirty="0"/>
          </a:p>
        </p:txBody>
      </p:sp>
      <p:sp>
        <p:nvSpPr>
          <p:cNvPr id="43"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grpSp>
        <p:nvGrpSpPr>
          <p:cNvPr id="40" name="Group 39"/>
          <p:cNvGrpSpPr/>
          <p:nvPr/>
        </p:nvGrpSpPr>
        <p:grpSpPr>
          <a:xfrm>
            <a:off x="4510105" y="1726512"/>
            <a:ext cx="4292674" cy="2901564"/>
            <a:chOff x="4966666" y="1349566"/>
            <a:chExt cx="4101134" cy="2772096"/>
          </a:xfrm>
        </p:grpSpPr>
        <p:sp>
          <p:nvSpPr>
            <p:cNvPr id="38" name="AutoShape 114"/>
            <p:cNvSpPr>
              <a:spLocks noChangeArrowheads="1"/>
            </p:cNvSpPr>
            <p:nvPr/>
          </p:nvSpPr>
          <p:spPr bwMode="gray">
            <a:xfrm>
              <a:off x="7987141" y="1349566"/>
              <a:ext cx="1048020" cy="370494"/>
            </a:xfrm>
            <a:prstGeom prst="rect">
              <a:avLst/>
            </a:prstGeom>
            <a:noFill/>
            <a:ln w="9525" algn="ctr">
              <a:noFill/>
              <a:prstDash val="sysDot"/>
              <a:miter lim="800000"/>
              <a:headEnd/>
              <a:tailEnd/>
            </a:ln>
          </p:spPr>
          <p:txBody>
            <a:bodyPr wrap="none" lIns="0" tIns="0" rIns="0" bIns="0">
              <a:spAutoFit/>
            </a:bodyPr>
            <a:lstStyle/>
            <a:p>
              <a:pPr algn="ctr">
                <a:lnSpc>
                  <a:spcPct val="90000"/>
                </a:lnSpc>
                <a:buClr>
                  <a:schemeClr val="folHlink"/>
                </a:buClr>
              </a:pPr>
              <a:r>
                <a:rPr lang="en-US" sz="1400" b="1" dirty="0">
                  <a:solidFill>
                    <a:schemeClr val="tx1"/>
                  </a:solidFill>
                  <a:latin typeface="Calibri" pitchFamily="34" charset="0"/>
                  <a:cs typeface="Calibri" pitchFamily="34" charset="0"/>
                </a:rPr>
                <a:t>De-duplication</a:t>
              </a:r>
            </a:p>
            <a:p>
              <a:pPr algn="ctr">
                <a:lnSpc>
                  <a:spcPct val="90000"/>
                </a:lnSpc>
                <a:buClr>
                  <a:schemeClr val="folHlink"/>
                </a:buClr>
              </a:pPr>
              <a:r>
                <a:rPr lang="en-US" sz="1400" b="1" dirty="0">
                  <a:solidFill>
                    <a:schemeClr val="tx1"/>
                  </a:solidFill>
                  <a:latin typeface="Calibri" pitchFamily="34" charset="0"/>
                  <a:cs typeface="Calibri" pitchFamily="34" charset="0"/>
                </a:rPr>
                <a:t>at Target</a:t>
              </a:r>
            </a:p>
          </p:txBody>
        </p:sp>
        <p:sp>
          <p:nvSpPr>
            <p:cNvPr id="39" name="Line 65"/>
            <p:cNvSpPr>
              <a:spLocks noChangeShapeType="1"/>
            </p:cNvSpPr>
            <p:nvPr/>
          </p:nvSpPr>
          <p:spPr bwMode="gray">
            <a:xfrm>
              <a:off x="8572268" y="1752600"/>
              <a:ext cx="0" cy="434975"/>
            </a:xfrm>
            <a:prstGeom prst="line">
              <a:avLst/>
            </a:prstGeom>
            <a:noFill/>
            <a:ln w="57150">
              <a:solidFill>
                <a:schemeClr val="tx2"/>
              </a:solidFill>
              <a:round/>
              <a:headEnd/>
              <a:tailEnd type="triangle" w="med" len="med"/>
            </a:ln>
          </p:spPr>
          <p:txBody>
            <a:bodyPr/>
            <a:lstStyle/>
            <a:p>
              <a:endParaRPr lang="en-US">
                <a:latin typeface="Calibri" pitchFamily="34" charset="0"/>
                <a:cs typeface="Calibri" pitchFamily="34" charset="0"/>
              </a:endParaRPr>
            </a:p>
          </p:txBody>
        </p:sp>
        <p:grpSp>
          <p:nvGrpSpPr>
            <p:cNvPr id="50" name="Group 88"/>
            <p:cNvGrpSpPr/>
            <p:nvPr/>
          </p:nvGrpSpPr>
          <p:grpSpPr>
            <a:xfrm>
              <a:off x="7336314" y="2992915"/>
              <a:ext cx="685801" cy="539750"/>
              <a:chOff x="6934202" y="4800600"/>
              <a:chExt cx="685801" cy="539750"/>
            </a:xfrm>
          </p:grpSpPr>
          <p:grpSp>
            <p:nvGrpSpPr>
              <p:cNvPr id="55" name="Group 76"/>
              <p:cNvGrpSpPr>
                <a:grpSpLocks/>
              </p:cNvGrpSpPr>
              <p:nvPr/>
            </p:nvGrpSpPr>
            <p:grpSpPr bwMode="auto">
              <a:xfrm>
                <a:off x="7178677" y="4800600"/>
                <a:ext cx="441326" cy="234950"/>
                <a:chOff x="594" y="3685"/>
                <a:chExt cx="362" cy="178"/>
              </a:xfrm>
            </p:grpSpPr>
            <p:pic>
              <p:nvPicPr>
                <p:cNvPr id="66" name="Picture 6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7" name="Picture 6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6" name="Group 79"/>
              <p:cNvGrpSpPr>
                <a:grpSpLocks/>
              </p:cNvGrpSpPr>
              <p:nvPr/>
            </p:nvGrpSpPr>
            <p:grpSpPr bwMode="auto">
              <a:xfrm>
                <a:off x="7086602" y="4953000"/>
                <a:ext cx="441326" cy="234950"/>
                <a:chOff x="594" y="3685"/>
                <a:chExt cx="362" cy="178"/>
              </a:xfrm>
            </p:grpSpPr>
            <p:pic>
              <p:nvPicPr>
                <p:cNvPr id="64" name="Picture 63"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5" name="Picture 64"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59" name="Group 82"/>
              <p:cNvGrpSpPr>
                <a:grpSpLocks/>
              </p:cNvGrpSpPr>
              <p:nvPr/>
            </p:nvGrpSpPr>
            <p:grpSpPr bwMode="auto">
              <a:xfrm>
                <a:off x="6934202" y="5105400"/>
                <a:ext cx="441326" cy="234950"/>
                <a:chOff x="594" y="3685"/>
                <a:chExt cx="362" cy="178"/>
              </a:xfrm>
            </p:grpSpPr>
            <p:pic>
              <p:nvPicPr>
                <p:cNvPr id="62" name="Picture 61"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3" name="Picture 62"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pic>
          <p:nvPicPr>
            <p:cNvPr id="45" name="Picture 7" descr="C:\Documents and Settings\sridhs\Desktop\ISM Book L3\colored Icons\Host.png"/>
            <p:cNvPicPr>
              <a:picLocks noChangeAspect="1" noChangeArrowheads="1"/>
            </p:cNvPicPr>
            <p:nvPr/>
          </p:nvPicPr>
          <p:blipFill>
            <a:blip r:embed="rId5" cstate="print"/>
            <a:srcRect/>
            <a:stretch>
              <a:fillRect/>
            </a:stretch>
          </p:blipFill>
          <p:spPr bwMode="auto">
            <a:xfrm>
              <a:off x="5632600" y="2442235"/>
              <a:ext cx="543668" cy="1256676"/>
            </a:xfrm>
            <a:prstGeom prst="rect">
              <a:avLst/>
            </a:prstGeom>
            <a:noFill/>
          </p:spPr>
        </p:pic>
        <p:cxnSp>
          <p:nvCxnSpPr>
            <p:cNvPr id="57" name="Straight Connector 56"/>
            <p:cNvCxnSpPr/>
            <p:nvPr/>
          </p:nvCxnSpPr>
          <p:spPr>
            <a:xfrm>
              <a:off x="6154983" y="2958945"/>
              <a:ext cx="2209800"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58" name="Group 57"/>
            <p:cNvGrpSpPr>
              <a:grpSpLocks/>
            </p:cNvGrpSpPr>
            <p:nvPr/>
          </p:nvGrpSpPr>
          <p:grpSpPr bwMode="auto">
            <a:xfrm>
              <a:off x="5049599" y="2838449"/>
              <a:ext cx="441325" cy="234950"/>
              <a:chOff x="594" y="3685"/>
              <a:chExt cx="362" cy="178"/>
            </a:xfrm>
          </p:grpSpPr>
          <p:pic>
            <p:nvPicPr>
              <p:cNvPr id="60" name="Picture 59"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61" name="Picture 60"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72" name="Text Box 87"/>
            <p:cNvSpPr txBox="1">
              <a:spLocks noChangeArrowheads="1"/>
            </p:cNvSpPr>
            <p:nvPr/>
          </p:nvSpPr>
          <p:spPr bwMode="auto">
            <a:xfrm>
              <a:off x="5418524" y="3711578"/>
              <a:ext cx="967281"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Backup Client</a:t>
              </a:r>
              <a:endParaRPr lang="en-US" sz="1400" b="1" dirty="0">
                <a:latin typeface="Calibri" pitchFamily="34" charset="0"/>
                <a:cs typeface="Calibri" pitchFamily="34" charset="0"/>
              </a:endParaRPr>
            </a:p>
          </p:txBody>
        </p:sp>
        <p:grpSp>
          <p:nvGrpSpPr>
            <p:cNvPr id="73" name="Group 72"/>
            <p:cNvGrpSpPr>
              <a:grpSpLocks/>
            </p:cNvGrpSpPr>
            <p:nvPr/>
          </p:nvGrpSpPr>
          <p:grpSpPr bwMode="auto">
            <a:xfrm>
              <a:off x="5049599" y="3060699"/>
              <a:ext cx="441325" cy="234950"/>
              <a:chOff x="594" y="3685"/>
              <a:chExt cx="362" cy="178"/>
            </a:xfrm>
          </p:grpSpPr>
          <p:pic>
            <p:nvPicPr>
              <p:cNvPr id="76" name="Picture 75"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77" name="Picture 76"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nvGrpSpPr>
            <p:cNvPr id="78" name="Group 77"/>
            <p:cNvGrpSpPr>
              <a:grpSpLocks/>
            </p:cNvGrpSpPr>
            <p:nvPr/>
          </p:nvGrpSpPr>
          <p:grpSpPr bwMode="auto">
            <a:xfrm>
              <a:off x="5049599" y="3289299"/>
              <a:ext cx="441325" cy="234950"/>
              <a:chOff x="594" y="3685"/>
              <a:chExt cx="362" cy="178"/>
            </a:xfrm>
          </p:grpSpPr>
          <p:pic>
            <p:nvPicPr>
              <p:cNvPr id="79" name="Picture 78"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80" name="Picture 79"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sp>
          <p:nvSpPr>
            <p:cNvPr id="84" name="Text Box 87"/>
            <p:cNvSpPr txBox="1">
              <a:spLocks noChangeArrowheads="1"/>
            </p:cNvSpPr>
            <p:nvPr/>
          </p:nvSpPr>
          <p:spPr bwMode="auto">
            <a:xfrm>
              <a:off x="4966666" y="2644550"/>
              <a:ext cx="585207" cy="185247"/>
            </a:xfrm>
            <a:prstGeom prst="rect">
              <a:avLst/>
            </a:prstGeom>
            <a:noFill/>
            <a:ln w="9525" algn="ctr">
              <a:noFill/>
              <a:prstDash val="sysDot"/>
              <a:miter lim="800000"/>
              <a:headEnd/>
              <a:tailEnd/>
            </a:ln>
          </p:spPr>
          <p:txBody>
            <a:bodyPr wrap="none" lIns="0" tIns="0" rIns="0" bIns="0">
              <a:spAutoFit/>
            </a:bodyPr>
            <a:lstStyle/>
            <a:p>
              <a:pPr marL="354013" indent="-354013" algn="ctr" defTabSz="941388">
                <a:lnSpc>
                  <a:spcPct val="90000"/>
                </a:lnSpc>
                <a:buClr>
                  <a:schemeClr val="folHlink"/>
                </a:buClr>
                <a:defRPr/>
              </a:pPr>
              <a:r>
                <a:rPr lang="en-US" sz="1400" b="1" dirty="0" smtClean="0">
                  <a:latin typeface="Calibri" pitchFamily="34" charset="0"/>
                  <a:cs typeface="Calibri" pitchFamily="34" charset="0"/>
                </a:rPr>
                <a:t>Data set</a:t>
              </a:r>
              <a:endParaRPr lang="en-US" sz="1400" b="1" dirty="0">
                <a:latin typeface="Calibri" pitchFamily="34" charset="0"/>
                <a:cs typeface="Calibri" pitchFamily="34" charset="0"/>
              </a:endParaRPr>
            </a:p>
          </p:txBody>
        </p:sp>
        <p:sp>
          <p:nvSpPr>
            <p:cNvPr id="85" name="Text Box 91"/>
            <p:cNvSpPr txBox="1">
              <a:spLocks noChangeArrowheads="1"/>
            </p:cNvSpPr>
            <p:nvPr/>
          </p:nvSpPr>
          <p:spPr bwMode="auto">
            <a:xfrm>
              <a:off x="8329838" y="3710001"/>
              <a:ext cx="555375" cy="411661"/>
            </a:xfrm>
            <a:prstGeom prst="rect">
              <a:avLst/>
            </a:prstGeom>
            <a:noFill/>
            <a:ln w="25400" algn="ctr">
              <a:noFill/>
              <a:miter lim="800000"/>
              <a:headEnd/>
              <a:tailEnd type="none" w="lg" len="med"/>
            </a:ln>
            <a:effectLst>
              <a:prstShdw prst="shdw17" dist="17961" dir="2700000">
                <a:schemeClr val="accent1">
                  <a:gamma/>
                  <a:shade val="60000"/>
                  <a:invGamma/>
                </a:schemeClr>
              </a:prstShdw>
            </a:effectLst>
          </p:spPr>
          <p:txBody>
            <a:bodyPr wrap="none" lIns="0" tIns="0" rIns="0" bIns="0">
              <a:spAutoFit/>
            </a:bodyPr>
            <a:lstStyle/>
            <a:p>
              <a:pPr marL="354013" indent="-354013" algn="ctr" defTabSz="941388">
                <a:defRPr/>
              </a:pPr>
              <a:r>
                <a:rPr lang="en-US" sz="1400" b="1" dirty="0" smtClean="0">
                  <a:latin typeface="Calibri" pitchFamily="34" charset="0"/>
                  <a:cs typeface="Calibri" pitchFamily="34" charset="0"/>
                </a:rPr>
                <a:t>Backup </a:t>
              </a:r>
            </a:p>
            <a:p>
              <a:pPr marL="354013" indent="-354013" algn="ctr" defTabSz="941388">
                <a:defRPr/>
              </a:pPr>
              <a:r>
                <a:rPr lang="en-US" sz="1400" b="1" dirty="0" smtClean="0">
                  <a:latin typeface="Calibri" pitchFamily="34" charset="0"/>
                  <a:cs typeface="Calibri" pitchFamily="34" charset="0"/>
                </a:rPr>
                <a:t>Device</a:t>
              </a:r>
              <a:endParaRPr lang="en-US" sz="1400" b="1" dirty="0">
                <a:latin typeface="Calibri" pitchFamily="34" charset="0"/>
                <a:cs typeface="Calibri" pitchFamily="34" charset="0"/>
              </a:endParaRPr>
            </a:p>
          </p:txBody>
        </p:sp>
        <p:cxnSp>
          <p:nvCxnSpPr>
            <p:cNvPr id="87" name="Straight Arrow Connector 86"/>
            <p:cNvCxnSpPr/>
            <p:nvPr/>
          </p:nvCxnSpPr>
          <p:spPr>
            <a:xfrm>
              <a:off x="7608064" y="2874485"/>
              <a:ext cx="4031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8" name="Picture 6"/>
            <p:cNvPicPr>
              <a:picLocks noChangeAspect="1" noChangeArrowheads="1"/>
            </p:cNvPicPr>
            <p:nvPr/>
          </p:nvPicPr>
          <p:blipFill>
            <a:blip r:embed="rId6" cstate="print"/>
            <a:srcRect/>
            <a:stretch>
              <a:fillRect/>
            </a:stretch>
          </p:blipFill>
          <p:spPr bwMode="auto">
            <a:xfrm>
              <a:off x="8174696" y="2263047"/>
              <a:ext cx="788670" cy="1433945"/>
            </a:xfrm>
            <a:prstGeom prst="rect">
              <a:avLst/>
            </a:prstGeom>
            <a:noFill/>
            <a:ln w="9525">
              <a:noFill/>
              <a:miter lim="800000"/>
              <a:headEnd/>
              <a:tailEnd/>
            </a:ln>
            <a:effectLst/>
          </p:spPr>
        </p:pic>
        <p:grpSp>
          <p:nvGrpSpPr>
            <p:cNvPr id="94" name="Group 93"/>
            <p:cNvGrpSpPr/>
            <p:nvPr/>
          </p:nvGrpSpPr>
          <p:grpSpPr>
            <a:xfrm>
              <a:off x="6488017" y="2669385"/>
              <a:ext cx="916395" cy="594360"/>
              <a:chOff x="6709498" y="2669385"/>
              <a:chExt cx="916395" cy="594360"/>
            </a:xfrm>
          </p:grpSpPr>
          <p:pic>
            <p:nvPicPr>
              <p:cNvPr id="89" name="Picture 14"/>
              <p:cNvPicPr>
                <a:picLocks noChangeAspect="1" noChangeArrowheads="1"/>
              </p:cNvPicPr>
              <p:nvPr/>
            </p:nvPicPr>
            <p:blipFill>
              <a:blip r:embed="rId7" cstate="print"/>
              <a:srcRect/>
              <a:stretch>
                <a:fillRect/>
              </a:stretch>
            </p:blipFill>
            <p:spPr bwMode="auto">
              <a:xfrm>
                <a:off x="6709498" y="2669385"/>
                <a:ext cx="916395" cy="594360"/>
              </a:xfrm>
              <a:prstGeom prst="rect">
                <a:avLst/>
              </a:prstGeom>
              <a:noFill/>
              <a:ln w="9525">
                <a:noFill/>
                <a:miter lim="800000"/>
                <a:headEnd/>
                <a:tailEnd/>
              </a:ln>
              <a:effectLst/>
            </p:spPr>
          </p:pic>
          <p:sp>
            <p:nvSpPr>
              <p:cNvPr id="93" name="Rectangle 13"/>
              <p:cNvSpPr>
                <a:spLocks noChangeArrowheads="1"/>
              </p:cNvSpPr>
              <p:nvPr/>
            </p:nvSpPr>
            <p:spPr bwMode="auto">
              <a:xfrm>
                <a:off x="6817830" y="2776831"/>
                <a:ext cx="702915" cy="334514"/>
              </a:xfrm>
              <a:prstGeom prst="rect">
                <a:avLst/>
              </a:prstGeom>
              <a:noFill/>
              <a:ln w="12700">
                <a:noFill/>
                <a:prstDash val="solid"/>
                <a:round/>
                <a:headEnd/>
                <a:tailEnd/>
              </a:ln>
            </p:spPr>
            <p:txBody>
              <a:bodyPr/>
              <a:lstStyle/>
              <a:p>
                <a:pPr>
                  <a:buClrTx/>
                  <a:buFontTx/>
                  <a:buNone/>
                  <a:defRPr/>
                </a:pPr>
                <a:r>
                  <a:rPr lang="en-US" sz="1100" b="1" dirty="0">
                    <a:latin typeface="Calibri" pitchFamily="34" charset="0"/>
                    <a:cs typeface="Calibri" pitchFamily="34" charset="0"/>
                  </a:rPr>
                  <a:t>Storage Network</a:t>
                </a:r>
              </a:p>
            </p:txBody>
          </p:sp>
        </p:grpSp>
        <p:grpSp>
          <p:nvGrpSpPr>
            <p:cNvPr id="95" name="Group 94"/>
            <p:cNvGrpSpPr>
              <a:grpSpLocks/>
            </p:cNvGrpSpPr>
            <p:nvPr/>
          </p:nvGrpSpPr>
          <p:grpSpPr bwMode="auto">
            <a:xfrm>
              <a:off x="8626475" y="2882745"/>
              <a:ext cx="441325" cy="234950"/>
              <a:chOff x="594" y="3685"/>
              <a:chExt cx="362" cy="178"/>
            </a:xfrm>
          </p:grpSpPr>
          <p:pic>
            <p:nvPicPr>
              <p:cNvPr id="97" name="Picture 96" descr="square - green"/>
              <p:cNvPicPr>
                <a:picLocks noChangeAspect="1" noChangeArrowheads="1"/>
              </p:cNvPicPr>
              <p:nvPr/>
            </p:nvPicPr>
            <p:blipFill>
              <a:blip r:embed="rId3" cstate="print"/>
              <a:srcRect/>
              <a:stretch>
                <a:fillRect/>
              </a:stretch>
            </p:blipFill>
            <p:spPr bwMode="gray">
              <a:xfrm>
                <a:off x="775" y="3685"/>
                <a:ext cx="181" cy="174"/>
              </a:xfrm>
              <a:prstGeom prst="rect">
                <a:avLst/>
              </a:prstGeom>
              <a:noFill/>
              <a:ln w="9525">
                <a:noFill/>
                <a:miter lim="800000"/>
                <a:headEnd/>
                <a:tailEnd/>
              </a:ln>
            </p:spPr>
          </p:pic>
          <p:pic>
            <p:nvPicPr>
              <p:cNvPr id="98" name="Picture 97" descr="square - teal"/>
              <p:cNvPicPr>
                <a:picLocks noChangeAspect="1" noChangeArrowheads="1"/>
              </p:cNvPicPr>
              <p:nvPr/>
            </p:nvPicPr>
            <p:blipFill>
              <a:blip r:embed="rId4" cstate="print"/>
              <a:srcRect/>
              <a:stretch>
                <a:fillRect/>
              </a:stretch>
            </p:blipFill>
            <p:spPr bwMode="gray">
              <a:xfrm>
                <a:off x="594" y="3689"/>
                <a:ext cx="181" cy="174"/>
              </a:xfrm>
              <a:prstGeom prst="rect">
                <a:avLst/>
              </a:prstGeom>
              <a:noFill/>
              <a:ln w="9525">
                <a:noFill/>
                <a:miter lim="800000"/>
                <a:headEnd/>
                <a:tailEnd/>
              </a:ln>
            </p:spPr>
          </p:pic>
        </p:grpSp>
      </p:grpSp>
      <p:sp>
        <p:nvSpPr>
          <p:cNvPr id="44"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55</a:t>
            </a:fld>
            <a:endParaRPr lang="en-US" sz="1000" dirty="0">
              <a:solidFill>
                <a:schemeClr val="tx1">
                  <a:lumMod val="75000"/>
                  <a:lumOff val="25000"/>
                </a:schemeClr>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Deduplication – Key Benefits  </a:t>
            </a:r>
            <a:endParaRPr lang="en-US" dirty="0"/>
          </a:p>
        </p:txBody>
      </p:sp>
      <p:sp>
        <p:nvSpPr>
          <p:cNvPr id="5" name="Content Placeholder 4"/>
          <p:cNvSpPr>
            <a:spLocks noGrp="1"/>
          </p:cNvSpPr>
          <p:nvPr>
            <p:ph idx="1"/>
          </p:nvPr>
        </p:nvSpPr>
        <p:spPr/>
        <p:txBody>
          <a:bodyPr/>
          <a:lstStyle/>
          <a:p>
            <a:r>
              <a:rPr lang="en-US" dirty="0" smtClean="0"/>
              <a:t>Reduces infrastructure costs</a:t>
            </a:r>
          </a:p>
          <a:p>
            <a:pPr marL="685800" lvl="1" indent="-342900"/>
            <a:r>
              <a:rPr lang="en-US" dirty="0" smtClean="0"/>
              <a:t>By eliminating redundant data, less storage is required to hold the backup images</a:t>
            </a:r>
          </a:p>
          <a:p>
            <a:r>
              <a:rPr lang="en-US" dirty="0" smtClean="0"/>
              <a:t>Enables longer retention periods</a:t>
            </a:r>
          </a:p>
          <a:p>
            <a:pPr marL="685800" lvl="1" indent="-342900"/>
            <a:r>
              <a:rPr lang="en-US" dirty="0" smtClean="0"/>
              <a:t>Reduces the amount of redundant content in the daily backup, and hence, users can extend their retention policies</a:t>
            </a:r>
          </a:p>
          <a:p>
            <a:r>
              <a:rPr lang="en-US" dirty="0" smtClean="0"/>
              <a:t>Reduces backup window</a:t>
            </a:r>
          </a:p>
          <a:p>
            <a:pPr marL="685800" lvl="1" indent="-342900"/>
            <a:r>
              <a:rPr lang="en-US" dirty="0" smtClean="0"/>
              <a:t>Less data to be backed up, which reduces backup window</a:t>
            </a:r>
          </a:p>
          <a:p>
            <a:r>
              <a:rPr lang="en-US" dirty="0" smtClean="0"/>
              <a:t>Reduces backup bandwidth requirement</a:t>
            </a:r>
          </a:p>
          <a:p>
            <a:pPr marL="685800" lvl="1" indent="-342900"/>
            <a:r>
              <a:rPr lang="en-US" dirty="0" smtClean="0"/>
              <a:t>Source based de-duplication eliminates redundant data before data is sent over the network</a:t>
            </a:r>
          </a:p>
          <a:p>
            <a:endParaRPr lang="en-US" dirty="0"/>
          </a:p>
        </p:txBody>
      </p:sp>
      <p:sp>
        <p:nvSpPr>
          <p:cNvPr id="3" name="Footer Placeholder 2"/>
          <p:cNvSpPr>
            <a:spLocks noGrp="1"/>
          </p:cNvSpPr>
          <p:nvPr>
            <p:ph type="ftr" sz="quarter" idx="10"/>
          </p:nvPr>
        </p:nvSpPr>
        <p:spPr/>
        <p:txBody>
          <a:bodyPr/>
          <a:lstStyle/>
          <a:p>
            <a:pPr>
              <a:defRPr/>
            </a:pPr>
            <a:r>
              <a:rPr lang="en-US" dirty="0"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 Case: Remote Office/Branch Office Backup</a:t>
            </a:r>
            <a:endParaRPr lang="en-US" dirty="0"/>
          </a:p>
        </p:txBody>
      </p:sp>
      <p:sp>
        <p:nvSpPr>
          <p:cNvPr id="8" name="Content Placeholder 7"/>
          <p:cNvSpPr>
            <a:spLocks noGrp="1"/>
          </p:cNvSpPr>
          <p:nvPr>
            <p:ph idx="1"/>
          </p:nvPr>
        </p:nvSpPr>
        <p:spPr/>
        <p:txBody>
          <a:bodyPr/>
          <a:lstStyle/>
          <a:p>
            <a:r>
              <a:rPr lang="en-US" dirty="0" smtClean="0"/>
              <a:t>Protecting data at an organization’s branch and remote offices, across multiple locations, is critical for business</a:t>
            </a:r>
          </a:p>
          <a:p>
            <a:r>
              <a:rPr lang="en-US" dirty="0" smtClean="0"/>
              <a:t>Backing up data from remote offices to a centralized data center was restricted due to </a:t>
            </a:r>
          </a:p>
          <a:p>
            <a:pPr lvl="1"/>
            <a:r>
              <a:rPr lang="en-US" dirty="0" smtClean="0"/>
              <a:t>Time and cost involved in sending huge volumes of data over the network</a:t>
            </a:r>
          </a:p>
          <a:p>
            <a:r>
              <a:rPr lang="en-US" dirty="0" smtClean="0"/>
              <a:t>Disk-based backup solution, along with source-based deduplication, eliminates the challenges in centrally backing up remote-office data</a:t>
            </a:r>
          </a:p>
          <a:p>
            <a:pPr lvl="1"/>
            <a:r>
              <a:rPr lang="en-US" dirty="0" smtClean="0"/>
              <a:t>Reduces the network bandwidth requirement</a:t>
            </a:r>
          </a:p>
          <a:p>
            <a:pPr lvl="1"/>
            <a:r>
              <a:rPr lang="en-US" dirty="0" smtClean="0"/>
              <a:t>Reduces the backup window</a:t>
            </a: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ctrTitle"/>
          </p:nvPr>
        </p:nvSpPr>
        <p:spPr>
          <a:xfrm>
            <a:off x="685800" y="762000"/>
            <a:ext cx="7772400" cy="688975"/>
          </a:xfrm>
        </p:spPr>
        <p:txBody>
          <a:bodyPr/>
          <a:lstStyle/>
          <a:p>
            <a:r>
              <a:rPr lang="en-US" dirty="0" smtClean="0"/>
              <a:t>Module 10: Backup and Archive</a:t>
            </a:r>
          </a:p>
        </p:txBody>
      </p:sp>
      <p:sp>
        <p:nvSpPr>
          <p:cNvPr id="12" name="Subtitle 6"/>
          <p:cNvSpPr>
            <a:spLocks noGrp="1"/>
          </p:cNvSpPr>
          <p:nvPr>
            <p:ph type="subTitle" idx="1"/>
          </p:nvPr>
        </p:nvSpPr>
        <p:spPr/>
        <p:txBody>
          <a:bodyPr>
            <a:normAutofit/>
          </a:bodyPr>
          <a:lstStyle/>
          <a:p>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Traditional backup approach</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Image-based backup </a:t>
            </a: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p:txBody>
          <a:bodyPr/>
          <a:lstStyle/>
          <a:p>
            <a:r>
              <a:rPr lang="en-US" dirty="0" smtClean="0"/>
              <a:t>Lesson 5: Backup in Virtualized Environment</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Backup in Virtualized Environment Overview</a:t>
            </a:r>
            <a:endParaRPr lang="en-US" dirty="0"/>
          </a:p>
        </p:txBody>
      </p:sp>
      <p:sp>
        <p:nvSpPr>
          <p:cNvPr id="8" name="Content Placeholder 7"/>
          <p:cNvSpPr>
            <a:spLocks noGrp="1"/>
          </p:cNvSpPr>
          <p:nvPr>
            <p:ph idx="1"/>
          </p:nvPr>
        </p:nvSpPr>
        <p:spPr/>
        <p:txBody>
          <a:bodyPr/>
          <a:lstStyle/>
          <a:p>
            <a:r>
              <a:rPr lang="en-US" dirty="0" smtClean="0"/>
              <a:t>Backup options</a:t>
            </a:r>
          </a:p>
          <a:p>
            <a:pPr marL="685800" lvl="1" indent="-342900"/>
            <a:r>
              <a:rPr lang="en-US" dirty="0" smtClean="0"/>
              <a:t>Traditional backup approach </a:t>
            </a:r>
          </a:p>
          <a:p>
            <a:pPr marL="685800" lvl="1" indent="-342900"/>
            <a:r>
              <a:rPr lang="en-US" dirty="0" smtClean="0"/>
              <a:t>Image-based backup approach </a:t>
            </a:r>
          </a:p>
          <a:p>
            <a:r>
              <a:rPr lang="en-US" dirty="0" smtClean="0"/>
              <a:t>Backup optimization</a:t>
            </a:r>
          </a:p>
          <a:p>
            <a:pPr marL="685800" lvl="1" indent="-342900"/>
            <a:r>
              <a:rPr lang="en-US" dirty="0" smtClean="0"/>
              <a:t>Deduplication</a:t>
            </a:r>
            <a:endParaRPr lang="en-US" dirty="0" smtClean="0">
              <a:solidFill>
                <a:srgbClr val="FF0000"/>
              </a:solidFill>
            </a:endParaRPr>
          </a:p>
          <a:p>
            <a:pPr>
              <a:buNone/>
            </a:pP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E9C12BD9-86B3-4048-86CE-AC10D4E84307}"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Backup?</a:t>
            </a:r>
          </a:p>
        </p:txBody>
      </p:sp>
      <p:sp>
        <p:nvSpPr>
          <p:cNvPr id="4" name="Content Placeholder 3"/>
          <p:cNvSpPr>
            <a:spLocks noGrp="1"/>
          </p:cNvSpPr>
          <p:nvPr>
            <p:ph idx="1"/>
          </p:nvPr>
        </p:nvSpPr>
        <p:spPr/>
        <p:txBody>
          <a:bodyPr/>
          <a:lstStyle/>
          <a:p>
            <a:r>
              <a:rPr lang="en-US" dirty="0"/>
              <a:t>Backups are performed to serve three purposes:</a:t>
            </a:r>
          </a:p>
          <a:p>
            <a:pPr lvl="1"/>
            <a:r>
              <a:rPr lang="en-US" dirty="0" smtClean="0"/>
              <a:t>Archive</a:t>
            </a:r>
          </a:p>
          <a:p>
            <a:pPr lvl="2"/>
            <a:r>
              <a:rPr lang="en-US" dirty="0" smtClean="0"/>
              <a:t>Content addressed storage (CAS)</a:t>
            </a:r>
          </a:p>
          <a:p>
            <a:pPr lvl="2"/>
            <a:r>
              <a:rPr lang="en-US" dirty="0" smtClean="0"/>
              <a:t>Traditional </a:t>
            </a:r>
            <a:r>
              <a:rPr lang="en-US" dirty="0"/>
              <a:t>backups are still used by small and medium enterprises for </a:t>
            </a:r>
            <a:r>
              <a:rPr lang="en-US" dirty="0" smtClean="0"/>
              <a:t>long-term preservation </a:t>
            </a:r>
            <a:r>
              <a:rPr lang="en-US" dirty="0"/>
              <a:t>of transaction records, e-mail messages, and other business records </a:t>
            </a:r>
            <a:r>
              <a:rPr lang="en-US" dirty="0" smtClean="0"/>
              <a:t>required for </a:t>
            </a:r>
            <a:r>
              <a:rPr lang="en-US" dirty="0"/>
              <a:t>regulatory compliance</a:t>
            </a:r>
          </a:p>
        </p:txBody>
      </p:sp>
      <p:sp>
        <p:nvSpPr>
          <p:cNvPr id="31" name="Footer Placeholder 2"/>
          <p:cNvSpPr>
            <a:spLocks noGrp="1"/>
          </p:cNvSpPr>
          <p:nvPr>
            <p:ph type="ftr" sz="quarter" idx="10"/>
          </p:nvPr>
        </p:nvSpPr>
        <p:spPr>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6</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25033635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noChangeArrowheads="1"/>
          </p:cNvPicPr>
          <p:nvPr/>
        </p:nvPicPr>
        <p:blipFill>
          <a:blip r:embed="rId3" cstate="print"/>
          <a:srcRect/>
          <a:stretch>
            <a:fillRect/>
          </a:stretch>
        </p:blipFill>
        <p:spPr bwMode="auto">
          <a:xfrm>
            <a:off x="6972300" y="3180534"/>
            <a:ext cx="1066800" cy="2229800"/>
          </a:xfrm>
          <a:prstGeom prst="rect">
            <a:avLst/>
          </a:prstGeom>
          <a:noFill/>
          <a:ln w="9525">
            <a:noFill/>
            <a:miter lim="800000"/>
            <a:headEnd/>
            <a:tailEnd/>
          </a:ln>
          <a:effectLst/>
        </p:spPr>
      </p:pic>
      <p:sp>
        <p:nvSpPr>
          <p:cNvPr id="7" name="Content Placeholder 6"/>
          <p:cNvSpPr>
            <a:spLocks noGrp="1"/>
          </p:cNvSpPr>
          <p:nvPr>
            <p:ph sz="half" idx="1"/>
          </p:nvPr>
        </p:nvSpPr>
        <p:spPr>
          <a:xfrm>
            <a:off x="304800" y="914400"/>
            <a:ext cx="5486400" cy="4953001"/>
          </a:xfrm>
        </p:spPr>
        <p:txBody>
          <a:bodyPr/>
          <a:lstStyle/>
          <a:p>
            <a:r>
              <a:rPr lang="en-US" dirty="0" smtClean="0"/>
              <a:t>Backup agent on VM</a:t>
            </a:r>
          </a:p>
          <a:p>
            <a:pPr lvl="1"/>
            <a:r>
              <a:rPr lang="en-US" sz="2200" dirty="0" smtClean="0"/>
              <a:t>Requires installing a backup agent on each VM running on a hypervisor</a:t>
            </a:r>
          </a:p>
          <a:p>
            <a:pPr lvl="1"/>
            <a:r>
              <a:rPr lang="en-US" sz="2200" dirty="0" smtClean="0"/>
              <a:t>Can only backup virtual disk data</a:t>
            </a:r>
          </a:p>
          <a:p>
            <a:pPr lvl="1"/>
            <a:r>
              <a:rPr lang="en-US" sz="2200" dirty="0" smtClean="0"/>
              <a:t>Does not capture VM files such as VM swap file, configuration file </a:t>
            </a:r>
          </a:p>
          <a:p>
            <a:pPr lvl="1"/>
            <a:r>
              <a:rPr lang="en-US" sz="2200" dirty="0" smtClean="0"/>
              <a:t>Challenge in VM restore </a:t>
            </a:r>
          </a:p>
          <a:p>
            <a:r>
              <a:rPr lang="en-US" dirty="0" smtClean="0"/>
              <a:t>Backup agent on Hypervisor</a:t>
            </a:r>
          </a:p>
          <a:p>
            <a:pPr lvl="1"/>
            <a:r>
              <a:rPr lang="en-US" sz="2200" dirty="0" smtClean="0"/>
              <a:t>Requires installing backup agent only on hypervisor</a:t>
            </a:r>
          </a:p>
          <a:p>
            <a:pPr lvl="1"/>
            <a:r>
              <a:rPr lang="en-US" sz="2200" dirty="0" smtClean="0"/>
              <a:t>Backs up all the VM files  </a:t>
            </a:r>
          </a:p>
          <a:p>
            <a:pPr lvl="1"/>
            <a:endParaRPr lang="en-US" dirty="0"/>
          </a:p>
        </p:txBody>
      </p:sp>
      <p:sp>
        <p:nvSpPr>
          <p:cNvPr id="2" name="Title 1"/>
          <p:cNvSpPr>
            <a:spLocks noGrp="1"/>
          </p:cNvSpPr>
          <p:nvPr>
            <p:ph type="title"/>
          </p:nvPr>
        </p:nvSpPr>
        <p:spPr/>
        <p:txBody>
          <a:bodyPr/>
          <a:lstStyle/>
          <a:p>
            <a:r>
              <a:rPr lang="en-US" dirty="0" smtClean="0"/>
              <a:t>Traditional Backup Approaches </a:t>
            </a:r>
            <a:endParaRPr lang="en-US" dirty="0"/>
          </a:p>
        </p:txBody>
      </p:sp>
      <p:sp>
        <p:nvSpPr>
          <p:cNvPr id="24" name="Footer Placeholder 2"/>
          <p:cNvSpPr>
            <a:spLocks noGrp="1"/>
          </p:cNvSpPr>
          <p:nvPr>
            <p:ph type="ftr" sz="quarter" idx="13"/>
          </p:nvPr>
        </p:nvSpPr>
        <p:spPr>
          <a:xfrm>
            <a:off x="4495800" y="6629400"/>
            <a:ext cx="4191000" cy="228600"/>
          </a:xfrm>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20" name="Text Box 49"/>
          <p:cNvSpPr txBox="1">
            <a:spLocks noChangeArrowheads="1"/>
          </p:cNvSpPr>
          <p:nvPr/>
        </p:nvSpPr>
        <p:spPr bwMode="gray">
          <a:xfrm>
            <a:off x="8007350" y="5942012"/>
            <a:ext cx="1066800" cy="153988"/>
          </a:xfrm>
          <a:prstGeom prst="rect">
            <a:avLst/>
          </a:prstGeom>
          <a:noFill/>
          <a:ln w="9525">
            <a:noFill/>
            <a:miter lim="800000"/>
            <a:headEnd/>
            <a:tailEnd/>
          </a:ln>
        </p:spPr>
        <p:txBody>
          <a:bodyPr lIns="0" tIns="0" rIns="0" bIns="0" anchor="ctr">
            <a:spAutoFit/>
          </a:bodyPr>
          <a:lstStyle/>
          <a:p>
            <a:pPr algn="l"/>
            <a:r>
              <a:rPr lang="en-US" sz="1000" i="1" dirty="0">
                <a:solidFill>
                  <a:srgbClr val="221F20"/>
                </a:solidFill>
                <a:latin typeface="Calibri" pitchFamily="34" charset="0"/>
              </a:rPr>
              <a:t>= </a:t>
            </a:r>
            <a:r>
              <a:rPr lang="en-US" sz="1000" i="1" dirty="0" smtClean="0">
                <a:solidFill>
                  <a:srgbClr val="221F20"/>
                </a:solidFill>
                <a:latin typeface="Calibri" pitchFamily="34" charset="0"/>
              </a:rPr>
              <a:t> Backup </a:t>
            </a:r>
            <a:r>
              <a:rPr lang="en-US" sz="1000" i="1" dirty="0">
                <a:solidFill>
                  <a:srgbClr val="221F20"/>
                </a:solidFill>
                <a:latin typeface="Calibri" pitchFamily="34" charset="0"/>
              </a:rPr>
              <a:t>Agent</a:t>
            </a:r>
          </a:p>
        </p:txBody>
      </p:sp>
      <p:grpSp>
        <p:nvGrpSpPr>
          <p:cNvPr id="21" name="Group 45"/>
          <p:cNvGrpSpPr>
            <a:grpSpLocks noChangeAspect="1"/>
          </p:cNvGrpSpPr>
          <p:nvPr/>
        </p:nvGrpSpPr>
        <p:grpSpPr bwMode="auto">
          <a:xfrm>
            <a:off x="7772400" y="5888037"/>
            <a:ext cx="182563" cy="192088"/>
            <a:chOff x="3932" y="1217"/>
            <a:chExt cx="109" cy="111"/>
          </a:xfrm>
        </p:grpSpPr>
        <p:sp>
          <p:nvSpPr>
            <p:cNvPr id="22" name="AutoShape 46"/>
            <p:cNvSpPr>
              <a:spLocks noChangeAspect="1" noChangeArrowheads="1" noTextEdit="1"/>
            </p:cNvSpPr>
            <p:nvPr/>
          </p:nvSpPr>
          <p:spPr bwMode="gray">
            <a:xfrm>
              <a:off x="3932" y="1217"/>
              <a:ext cx="107" cy="109"/>
            </a:xfrm>
            <a:prstGeom prst="rect">
              <a:avLst/>
            </a:prstGeom>
            <a:noFill/>
            <a:ln w="9525">
              <a:noFill/>
              <a:miter lim="800000"/>
              <a:headEnd/>
              <a:tailEnd/>
            </a:ln>
          </p:spPr>
          <p:txBody>
            <a:bodyPr/>
            <a:lstStyle/>
            <a:p>
              <a:endParaRPr lang="en-US" sz="1000">
                <a:latin typeface="Calibri" pitchFamily="34" charset="0"/>
              </a:endParaRPr>
            </a:p>
          </p:txBody>
        </p:sp>
        <p:pic>
          <p:nvPicPr>
            <p:cNvPr id="23" name="Picture 47"/>
            <p:cNvPicPr>
              <a:picLocks noChangeAspect="1" noChangeArrowheads="1"/>
            </p:cNvPicPr>
            <p:nvPr/>
          </p:nvPicPr>
          <p:blipFill>
            <a:blip r:embed="rId4" cstate="print"/>
            <a:srcRect/>
            <a:stretch>
              <a:fillRect/>
            </a:stretch>
          </p:blipFill>
          <p:spPr bwMode="gray">
            <a:xfrm>
              <a:off x="3932" y="1217"/>
              <a:ext cx="109" cy="111"/>
            </a:xfrm>
            <a:prstGeom prst="rect">
              <a:avLst/>
            </a:prstGeom>
            <a:noFill/>
            <a:ln w="9525">
              <a:noFill/>
              <a:miter lim="800000"/>
              <a:headEnd/>
              <a:tailEnd/>
            </a:ln>
          </p:spPr>
        </p:pic>
      </p:grpSp>
      <p:sp>
        <p:nvSpPr>
          <p:cNvPr id="28" name="Rectangle 5"/>
          <p:cNvSpPr>
            <a:spLocks noChangeArrowheads="1"/>
          </p:cNvSpPr>
          <p:nvPr/>
        </p:nvSpPr>
        <p:spPr bwMode="gray">
          <a:xfrm>
            <a:off x="6248400" y="2775332"/>
            <a:ext cx="2476500" cy="184666"/>
          </a:xfrm>
          <a:prstGeom prst="rect">
            <a:avLst/>
          </a:prstGeom>
          <a:noFill/>
          <a:ln w="9525">
            <a:noFill/>
            <a:miter lim="800000"/>
            <a:headEnd/>
            <a:tailEnd/>
          </a:ln>
        </p:spPr>
        <p:txBody>
          <a:bodyPr lIns="0" tIns="0" rIns="0" bIns="0">
            <a:spAutoFit/>
          </a:bodyPr>
          <a:lstStyle/>
          <a:p>
            <a:pPr algn="ctr" eaLnBrk="0" hangingPunct="0"/>
            <a:r>
              <a:rPr lang="en-US" sz="1200" b="1" dirty="0">
                <a:solidFill>
                  <a:srgbClr val="000000"/>
                </a:solidFill>
                <a:latin typeface="Calibri" pitchFamily="34" charset="0"/>
              </a:rPr>
              <a:t>Backup </a:t>
            </a:r>
            <a:r>
              <a:rPr lang="en-US" sz="1200" b="1" dirty="0" smtClean="0">
                <a:solidFill>
                  <a:srgbClr val="000000"/>
                </a:solidFill>
                <a:latin typeface="Calibri" pitchFamily="34" charset="0"/>
              </a:rPr>
              <a:t>agent </a:t>
            </a:r>
            <a:r>
              <a:rPr lang="en-US" sz="1200" b="1" dirty="0">
                <a:solidFill>
                  <a:srgbClr val="000000"/>
                </a:solidFill>
                <a:latin typeface="Calibri" pitchFamily="34" charset="0"/>
              </a:rPr>
              <a:t>runs </a:t>
            </a:r>
            <a:r>
              <a:rPr lang="en-US" sz="1200" b="1" dirty="0" smtClean="0">
                <a:solidFill>
                  <a:srgbClr val="000000"/>
                </a:solidFill>
                <a:latin typeface="Calibri" pitchFamily="34" charset="0"/>
              </a:rPr>
              <a:t> on </a:t>
            </a:r>
            <a:r>
              <a:rPr lang="en-US" sz="1200" b="1" dirty="0">
                <a:solidFill>
                  <a:srgbClr val="000000"/>
                </a:solidFill>
                <a:latin typeface="Calibri" pitchFamily="34" charset="0"/>
              </a:rPr>
              <a:t>each </a:t>
            </a:r>
            <a:r>
              <a:rPr lang="en-US" sz="1200" b="1" dirty="0" smtClean="0">
                <a:solidFill>
                  <a:srgbClr val="000000"/>
                </a:solidFill>
                <a:latin typeface="Calibri" pitchFamily="34" charset="0"/>
              </a:rPr>
              <a:t>VM</a:t>
            </a:r>
            <a:endParaRPr lang="en-US" sz="1200" b="1" dirty="0">
              <a:solidFill>
                <a:srgbClr val="000000"/>
              </a:solidFill>
              <a:latin typeface="Calibri" pitchFamily="34" charset="0"/>
            </a:endParaRPr>
          </a:p>
        </p:txBody>
      </p:sp>
      <p:pic>
        <p:nvPicPr>
          <p:cNvPr id="39" name="Picture 47"/>
          <p:cNvPicPr>
            <a:picLocks noChangeAspect="1" noChangeArrowheads="1"/>
          </p:cNvPicPr>
          <p:nvPr/>
        </p:nvPicPr>
        <p:blipFill>
          <a:blip r:embed="rId4" cstate="print"/>
          <a:srcRect/>
          <a:stretch>
            <a:fillRect/>
          </a:stretch>
        </p:blipFill>
        <p:spPr bwMode="gray">
          <a:xfrm>
            <a:off x="7943719" y="3809081"/>
            <a:ext cx="179387" cy="188848"/>
          </a:xfrm>
          <a:prstGeom prst="rect">
            <a:avLst/>
          </a:prstGeom>
          <a:noFill/>
          <a:ln w="9525">
            <a:noFill/>
            <a:miter lim="800000"/>
            <a:headEnd/>
            <a:tailEnd/>
          </a:ln>
        </p:spPr>
      </p:pic>
      <p:sp>
        <p:nvSpPr>
          <p:cNvPr id="40" name="Rectangle 5"/>
          <p:cNvSpPr>
            <a:spLocks noChangeArrowheads="1"/>
          </p:cNvSpPr>
          <p:nvPr/>
        </p:nvSpPr>
        <p:spPr bwMode="gray">
          <a:xfrm>
            <a:off x="6172200" y="5454134"/>
            <a:ext cx="2476500" cy="184666"/>
          </a:xfrm>
          <a:prstGeom prst="rect">
            <a:avLst/>
          </a:prstGeom>
          <a:noFill/>
          <a:ln w="9525">
            <a:noFill/>
            <a:miter lim="800000"/>
            <a:headEnd/>
            <a:tailEnd/>
          </a:ln>
        </p:spPr>
        <p:txBody>
          <a:bodyPr lIns="0" tIns="0" rIns="0" bIns="0">
            <a:spAutoFit/>
          </a:bodyPr>
          <a:lstStyle/>
          <a:p>
            <a:pPr algn="ctr" eaLnBrk="0" hangingPunct="0"/>
            <a:r>
              <a:rPr lang="en-US" sz="1200" b="1" dirty="0">
                <a:solidFill>
                  <a:srgbClr val="000000"/>
                </a:solidFill>
                <a:latin typeface="Calibri" pitchFamily="34" charset="0"/>
              </a:rPr>
              <a:t>Backup </a:t>
            </a:r>
            <a:r>
              <a:rPr lang="en-US" sz="1200" b="1" dirty="0" smtClean="0">
                <a:solidFill>
                  <a:srgbClr val="000000"/>
                </a:solidFill>
                <a:latin typeface="Calibri" pitchFamily="34" charset="0"/>
              </a:rPr>
              <a:t>agent </a:t>
            </a:r>
            <a:r>
              <a:rPr lang="en-US" sz="1200" b="1" dirty="0">
                <a:solidFill>
                  <a:srgbClr val="000000"/>
                </a:solidFill>
                <a:latin typeface="Calibri" pitchFamily="34" charset="0"/>
              </a:rPr>
              <a:t>runs </a:t>
            </a:r>
            <a:r>
              <a:rPr lang="en-US" sz="1200" b="1" dirty="0" smtClean="0">
                <a:solidFill>
                  <a:srgbClr val="000000"/>
                </a:solidFill>
                <a:latin typeface="Calibri" pitchFamily="34" charset="0"/>
              </a:rPr>
              <a:t> on Hypervisor</a:t>
            </a:r>
            <a:endParaRPr lang="en-US" sz="1200" b="1" dirty="0">
              <a:solidFill>
                <a:srgbClr val="000000"/>
              </a:solidFill>
              <a:latin typeface="Calibri" pitchFamily="34" charset="0"/>
            </a:endParaRPr>
          </a:p>
        </p:txBody>
      </p:sp>
      <p:pic>
        <p:nvPicPr>
          <p:cNvPr id="42" name="Picture 41"/>
          <p:cNvPicPr>
            <a:picLocks noChangeAspect="1" noChangeArrowheads="1"/>
          </p:cNvPicPr>
          <p:nvPr/>
        </p:nvPicPr>
        <p:blipFill>
          <a:blip r:embed="rId3" cstate="print"/>
          <a:srcRect/>
          <a:stretch>
            <a:fillRect/>
          </a:stretch>
        </p:blipFill>
        <p:spPr bwMode="auto">
          <a:xfrm>
            <a:off x="6972300" y="513400"/>
            <a:ext cx="1066800" cy="2229800"/>
          </a:xfrm>
          <a:prstGeom prst="rect">
            <a:avLst/>
          </a:prstGeom>
          <a:noFill/>
          <a:ln w="9525">
            <a:noFill/>
            <a:miter lim="800000"/>
            <a:headEnd/>
            <a:tailEnd/>
          </a:ln>
          <a:effectLst/>
        </p:spPr>
      </p:pic>
      <p:grpSp>
        <p:nvGrpSpPr>
          <p:cNvPr id="43" name="Group 45"/>
          <p:cNvGrpSpPr>
            <a:grpSpLocks noChangeAspect="1"/>
          </p:cNvGrpSpPr>
          <p:nvPr/>
        </p:nvGrpSpPr>
        <p:grpSpPr bwMode="auto">
          <a:xfrm>
            <a:off x="7886700" y="882268"/>
            <a:ext cx="182563" cy="192088"/>
            <a:chOff x="3932" y="1217"/>
            <a:chExt cx="109" cy="111"/>
          </a:xfrm>
        </p:grpSpPr>
        <p:sp>
          <p:nvSpPr>
            <p:cNvPr id="44" name="AutoShape 46"/>
            <p:cNvSpPr>
              <a:spLocks noChangeAspect="1" noChangeArrowheads="1" noTextEdit="1"/>
            </p:cNvSpPr>
            <p:nvPr/>
          </p:nvSpPr>
          <p:spPr bwMode="gray">
            <a:xfrm>
              <a:off x="3932" y="1217"/>
              <a:ext cx="107" cy="109"/>
            </a:xfrm>
            <a:prstGeom prst="rect">
              <a:avLst/>
            </a:prstGeom>
            <a:noFill/>
            <a:ln w="9525">
              <a:noFill/>
              <a:miter lim="800000"/>
              <a:headEnd/>
              <a:tailEnd/>
            </a:ln>
          </p:spPr>
          <p:txBody>
            <a:bodyPr/>
            <a:lstStyle/>
            <a:p>
              <a:endParaRPr lang="en-US" sz="1000">
                <a:latin typeface="Calibri" pitchFamily="34" charset="0"/>
              </a:endParaRPr>
            </a:p>
          </p:txBody>
        </p:sp>
        <p:pic>
          <p:nvPicPr>
            <p:cNvPr id="45" name="Picture 47"/>
            <p:cNvPicPr>
              <a:picLocks noChangeAspect="1" noChangeArrowheads="1"/>
            </p:cNvPicPr>
            <p:nvPr/>
          </p:nvPicPr>
          <p:blipFill>
            <a:blip r:embed="rId4" cstate="print"/>
            <a:srcRect/>
            <a:stretch>
              <a:fillRect/>
            </a:stretch>
          </p:blipFill>
          <p:spPr bwMode="gray">
            <a:xfrm>
              <a:off x="3932" y="1217"/>
              <a:ext cx="109" cy="111"/>
            </a:xfrm>
            <a:prstGeom prst="rect">
              <a:avLst/>
            </a:prstGeom>
            <a:noFill/>
            <a:ln w="9525">
              <a:noFill/>
              <a:miter lim="800000"/>
              <a:headEnd/>
              <a:tailEnd/>
            </a:ln>
          </p:spPr>
        </p:pic>
      </p:grpSp>
      <p:grpSp>
        <p:nvGrpSpPr>
          <p:cNvPr id="46" name="Group 45"/>
          <p:cNvGrpSpPr>
            <a:grpSpLocks noChangeAspect="1"/>
          </p:cNvGrpSpPr>
          <p:nvPr/>
        </p:nvGrpSpPr>
        <p:grpSpPr bwMode="auto">
          <a:xfrm>
            <a:off x="6938330" y="892366"/>
            <a:ext cx="182563" cy="192088"/>
            <a:chOff x="3932" y="1217"/>
            <a:chExt cx="109" cy="111"/>
          </a:xfrm>
        </p:grpSpPr>
        <p:sp>
          <p:nvSpPr>
            <p:cNvPr id="47" name="AutoShape 46"/>
            <p:cNvSpPr>
              <a:spLocks noChangeAspect="1" noChangeArrowheads="1" noTextEdit="1"/>
            </p:cNvSpPr>
            <p:nvPr/>
          </p:nvSpPr>
          <p:spPr bwMode="gray">
            <a:xfrm>
              <a:off x="3932" y="1217"/>
              <a:ext cx="107" cy="109"/>
            </a:xfrm>
            <a:prstGeom prst="rect">
              <a:avLst/>
            </a:prstGeom>
            <a:noFill/>
            <a:ln w="9525">
              <a:noFill/>
              <a:miter lim="800000"/>
              <a:headEnd/>
              <a:tailEnd/>
            </a:ln>
          </p:spPr>
          <p:txBody>
            <a:bodyPr/>
            <a:lstStyle/>
            <a:p>
              <a:endParaRPr lang="en-US" sz="1000">
                <a:latin typeface="Calibri" pitchFamily="34" charset="0"/>
              </a:endParaRPr>
            </a:p>
          </p:txBody>
        </p:sp>
        <p:pic>
          <p:nvPicPr>
            <p:cNvPr id="48" name="Picture 47"/>
            <p:cNvPicPr>
              <a:picLocks noChangeAspect="1" noChangeArrowheads="1"/>
            </p:cNvPicPr>
            <p:nvPr/>
          </p:nvPicPr>
          <p:blipFill>
            <a:blip r:embed="rId4" cstate="print"/>
            <a:srcRect/>
            <a:stretch>
              <a:fillRect/>
            </a:stretch>
          </p:blipFill>
          <p:spPr bwMode="gray">
            <a:xfrm>
              <a:off x="3932" y="1217"/>
              <a:ext cx="109" cy="111"/>
            </a:xfrm>
            <a:prstGeom prst="rect">
              <a:avLst/>
            </a:prstGeom>
            <a:noFill/>
            <a:ln w="9525">
              <a:noFill/>
              <a:miter lim="800000"/>
              <a:headEnd/>
              <a:tailEnd/>
            </a:ln>
          </p:spPr>
        </p:pic>
      </p:grpSp>
      <p:sp>
        <p:nvSpPr>
          <p:cNvPr id="25"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60</a:t>
            </a:fld>
            <a:endParaRPr lang="en-US" sz="1000" dirty="0">
              <a:solidFill>
                <a:schemeClr val="tx1">
                  <a:lumMod val="75000"/>
                  <a:lumOff val="25000"/>
                </a:schemeClr>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noChangeArrowheads="1"/>
          </p:cNvPicPr>
          <p:nvPr/>
        </p:nvPicPr>
        <p:blipFill>
          <a:blip r:embed="rId3" cstate="print"/>
          <a:srcRect/>
          <a:stretch>
            <a:fillRect/>
          </a:stretch>
        </p:blipFill>
        <p:spPr bwMode="auto">
          <a:xfrm>
            <a:off x="4278217" y="1519779"/>
            <a:ext cx="1066800" cy="2229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Image-based Backup</a:t>
            </a: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61</a:t>
            </a:fld>
            <a:endParaRPr lang="en-US"/>
          </a:p>
        </p:txBody>
      </p:sp>
      <p:sp>
        <p:nvSpPr>
          <p:cNvPr id="8" name="Content Placeholder 6"/>
          <p:cNvSpPr>
            <a:spLocks/>
          </p:cNvSpPr>
          <p:nvPr/>
        </p:nvSpPr>
        <p:spPr bwMode="auto">
          <a:xfrm>
            <a:off x="304800" y="914400"/>
            <a:ext cx="4191000" cy="5181600"/>
          </a:xfrm>
          <a:prstGeom prst="rect">
            <a:avLst/>
          </a:prstGeom>
          <a:noFill/>
          <a:ln w="9525">
            <a:noFill/>
            <a:miter lim="800000"/>
            <a:headEnd/>
            <a:tailEnd/>
          </a:ln>
        </p:spPr>
        <p:txBody>
          <a:bodyPr/>
          <a:lstStyle/>
          <a:p>
            <a:pPr marL="231775" indent="-231775" algn="l">
              <a:spcBef>
                <a:spcPct val="20000"/>
              </a:spcBef>
              <a:buClr>
                <a:srgbClr val="92D050"/>
              </a:buClr>
              <a:buSzPct val="120000"/>
              <a:buFont typeface="Arial" charset="0"/>
              <a:buChar char="•"/>
            </a:pPr>
            <a:r>
              <a:rPr lang="en-US" sz="2400" dirty="0">
                <a:solidFill>
                  <a:schemeClr val="bg2">
                    <a:lumMod val="75000"/>
                  </a:schemeClr>
                </a:solidFill>
                <a:latin typeface="Calibri" pitchFamily="34" charset="0"/>
              </a:rPr>
              <a:t>Creates a copy of the guest OS, its data, VM state, and configurations </a:t>
            </a:r>
          </a:p>
          <a:p>
            <a:pPr marL="685800" lvl="1" indent="-336550" algn="l">
              <a:spcBef>
                <a:spcPct val="20000"/>
              </a:spcBef>
              <a:buClr>
                <a:srgbClr val="FFC425"/>
              </a:buClr>
              <a:buSzPct val="90000"/>
              <a:buFont typeface="Webdings" pitchFamily="18" charset="2"/>
              <a:buChar char="4"/>
            </a:pPr>
            <a:r>
              <a:rPr lang="en-US" sz="2200" dirty="0">
                <a:solidFill>
                  <a:schemeClr val="bg2">
                    <a:lumMod val="75000"/>
                  </a:schemeClr>
                </a:solidFill>
                <a:latin typeface="Calibri" pitchFamily="34" charset="0"/>
              </a:rPr>
              <a:t>The backup is saved </a:t>
            </a:r>
            <a:r>
              <a:rPr lang="en-US" sz="2200" dirty="0" smtClean="0">
                <a:solidFill>
                  <a:schemeClr val="bg2">
                    <a:lumMod val="75000"/>
                  </a:schemeClr>
                </a:solidFill>
                <a:latin typeface="Calibri" pitchFamily="34" charset="0"/>
              </a:rPr>
              <a:t/>
            </a:r>
            <a:br>
              <a:rPr lang="en-US" sz="2200" dirty="0" smtClean="0">
                <a:solidFill>
                  <a:schemeClr val="bg2">
                    <a:lumMod val="75000"/>
                  </a:schemeClr>
                </a:solidFill>
                <a:latin typeface="Calibri" pitchFamily="34" charset="0"/>
              </a:rPr>
            </a:br>
            <a:r>
              <a:rPr lang="en-US" sz="2200" dirty="0" smtClean="0">
                <a:solidFill>
                  <a:schemeClr val="bg2">
                    <a:lumMod val="75000"/>
                  </a:schemeClr>
                </a:solidFill>
                <a:latin typeface="Calibri" pitchFamily="34" charset="0"/>
              </a:rPr>
              <a:t>as </a:t>
            </a:r>
            <a:r>
              <a:rPr lang="en-US" sz="2200" dirty="0">
                <a:solidFill>
                  <a:schemeClr val="bg2">
                    <a:lumMod val="75000"/>
                  </a:schemeClr>
                </a:solidFill>
                <a:latin typeface="Calibri" pitchFamily="34" charset="0"/>
              </a:rPr>
              <a:t>a </a:t>
            </a:r>
            <a:r>
              <a:rPr lang="en-US" sz="2200" dirty="0" smtClean="0">
                <a:solidFill>
                  <a:schemeClr val="bg2">
                    <a:lumMod val="75000"/>
                  </a:schemeClr>
                </a:solidFill>
                <a:latin typeface="Calibri" pitchFamily="34" charset="0"/>
              </a:rPr>
              <a:t>single </a:t>
            </a:r>
            <a:r>
              <a:rPr lang="en-US" sz="2200" dirty="0">
                <a:solidFill>
                  <a:schemeClr val="bg2">
                    <a:lumMod val="75000"/>
                  </a:schemeClr>
                </a:solidFill>
                <a:latin typeface="Calibri" pitchFamily="34" charset="0"/>
              </a:rPr>
              <a:t>file – “image</a:t>
            </a:r>
            <a:r>
              <a:rPr lang="en-US" sz="2200" dirty="0" smtClean="0">
                <a:solidFill>
                  <a:schemeClr val="bg2">
                    <a:lumMod val="75000"/>
                  </a:schemeClr>
                </a:solidFill>
                <a:latin typeface="Calibri" pitchFamily="34" charset="0"/>
              </a:rPr>
              <a:t>”</a:t>
            </a:r>
          </a:p>
          <a:p>
            <a:pPr marL="685800" lvl="1" indent="-336550">
              <a:spcBef>
                <a:spcPct val="20000"/>
              </a:spcBef>
              <a:buClr>
                <a:srgbClr val="FFC425"/>
              </a:buClr>
              <a:buSzPct val="90000"/>
              <a:buFont typeface="Webdings" pitchFamily="18" charset="2"/>
              <a:buChar char="4"/>
            </a:pPr>
            <a:r>
              <a:rPr lang="en-US" sz="2200" dirty="0" smtClean="0">
                <a:solidFill>
                  <a:schemeClr val="bg2">
                    <a:lumMod val="75000"/>
                  </a:schemeClr>
                </a:solidFill>
                <a:latin typeface="Calibri" pitchFamily="34" charset="0"/>
              </a:rPr>
              <a:t>Mounts image on a proxy server</a:t>
            </a:r>
          </a:p>
          <a:p>
            <a:pPr marL="685800" lvl="1" indent="-336550">
              <a:spcBef>
                <a:spcPct val="20000"/>
              </a:spcBef>
              <a:buClr>
                <a:srgbClr val="FFC425"/>
              </a:buClr>
              <a:buSzPct val="90000"/>
              <a:buFont typeface="Webdings" pitchFamily="18" charset="2"/>
              <a:buChar char="4"/>
            </a:pPr>
            <a:r>
              <a:rPr lang="en-US" sz="2200" dirty="0" smtClean="0">
                <a:solidFill>
                  <a:schemeClr val="bg2">
                    <a:lumMod val="75000"/>
                  </a:schemeClr>
                </a:solidFill>
                <a:latin typeface="Calibri" pitchFamily="34" charset="0"/>
              </a:rPr>
              <a:t>Offloads backup processing from the hypervisor</a:t>
            </a:r>
          </a:p>
          <a:p>
            <a:pPr marL="231775" indent="-231775" algn="l">
              <a:spcBef>
                <a:spcPct val="20000"/>
              </a:spcBef>
              <a:buClr>
                <a:srgbClr val="92D050"/>
              </a:buClr>
              <a:buSzPct val="120000"/>
              <a:buFont typeface="Arial" charset="0"/>
              <a:buChar char="•"/>
            </a:pPr>
            <a:r>
              <a:rPr lang="en-US" sz="2400" dirty="0" smtClean="0">
                <a:solidFill>
                  <a:schemeClr val="bg2">
                    <a:lumMod val="75000"/>
                  </a:schemeClr>
                </a:solidFill>
                <a:latin typeface="Calibri" pitchFamily="34" charset="0"/>
              </a:rPr>
              <a:t>Enables quick restoration of VM</a:t>
            </a:r>
            <a:endParaRPr lang="en-US" sz="2400" dirty="0">
              <a:solidFill>
                <a:schemeClr val="bg2">
                  <a:lumMod val="75000"/>
                </a:schemeClr>
              </a:solidFill>
              <a:latin typeface="Calibri" pitchFamily="34" charset="0"/>
            </a:endParaRPr>
          </a:p>
        </p:txBody>
      </p:sp>
      <p:cxnSp>
        <p:nvCxnSpPr>
          <p:cNvPr id="36" name="Straight Connector 35"/>
          <p:cNvCxnSpPr/>
          <p:nvPr/>
        </p:nvCxnSpPr>
        <p:spPr>
          <a:xfrm rot="5400000">
            <a:off x="4205542" y="2511818"/>
            <a:ext cx="762000" cy="0"/>
          </a:xfrm>
          <a:prstGeom prst="line">
            <a:avLst/>
          </a:prstGeom>
          <a:ln w="50800">
            <a:solidFill>
              <a:schemeClr val="accent4">
                <a:lumMod val="50000"/>
                <a:alpha val="60000"/>
              </a:schemeClr>
            </a:solidFill>
          </a:ln>
          <a:effectLst>
            <a:outerShdw blurRad="1270000" dist="50800" dir="5400000" sx="1000" sy="1000" algn="ctr" rotWithShape="0">
              <a:srgbClr val="000000">
                <a:alpha val="0"/>
              </a:srgb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4608576" y="2881801"/>
            <a:ext cx="1447800" cy="1447800"/>
          </a:xfrm>
          <a:prstGeom prst="line">
            <a:avLst/>
          </a:prstGeom>
          <a:ln w="50800" cap="rnd">
            <a:solidFill>
              <a:schemeClr val="accent4">
                <a:lumMod val="50000"/>
                <a:alpha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638102" y="2554967"/>
            <a:ext cx="762000" cy="0"/>
          </a:xfrm>
          <a:prstGeom prst="line">
            <a:avLst/>
          </a:prstGeom>
          <a:ln w="50800" cap="rnd">
            <a:solidFill>
              <a:schemeClr val="accent6">
                <a:lumMod val="40000"/>
                <a:lumOff val="60000"/>
                <a:alpha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5008085" y="2958001"/>
            <a:ext cx="1371600" cy="1371600"/>
          </a:xfrm>
          <a:prstGeom prst="line">
            <a:avLst/>
          </a:prstGeom>
          <a:ln w="50800" cap="rnd">
            <a:solidFill>
              <a:schemeClr val="accent6">
                <a:lumMod val="40000"/>
                <a:lumOff val="60000"/>
                <a:alpha val="6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030817" y="4057852"/>
            <a:ext cx="1005840" cy="0"/>
          </a:xfrm>
          <a:prstGeom prst="line">
            <a:avLst/>
          </a:prstGeom>
          <a:ln w="50800" cap="rnd">
            <a:solidFill>
              <a:schemeClr val="accent6">
                <a:lumMod val="40000"/>
                <a:lumOff val="60000"/>
                <a:alpha val="6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024023" y="4294200"/>
            <a:ext cx="1005840" cy="0"/>
          </a:xfrm>
          <a:prstGeom prst="line">
            <a:avLst/>
          </a:prstGeom>
          <a:ln w="50800" cap="rnd">
            <a:solidFill>
              <a:schemeClr val="accent4">
                <a:lumMod val="50000"/>
                <a:alpha val="61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7048500" y="3529501"/>
            <a:ext cx="533400" cy="0"/>
          </a:xfrm>
          <a:prstGeom prst="line">
            <a:avLst/>
          </a:prstGeom>
          <a:ln w="19050">
            <a:headEnd type="triangle" w="lg" len="med"/>
            <a:tailEnd type="none"/>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0800000">
            <a:off x="7608983" y="2590800"/>
            <a:ext cx="457200" cy="0"/>
          </a:xfrm>
          <a:prstGeom prst="line">
            <a:avLst/>
          </a:prstGeom>
          <a:ln w="22225">
            <a:headEnd type="triangle" w="lg" len="med"/>
            <a:tailEnd type="none"/>
          </a:ln>
        </p:spPr>
        <p:style>
          <a:lnRef idx="1">
            <a:schemeClr val="dk1"/>
          </a:lnRef>
          <a:fillRef idx="0">
            <a:schemeClr val="dk1"/>
          </a:fillRef>
          <a:effectRef idx="0">
            <a:schemeClr val="dk1"/>
          </a:effectRef>
          <a:fontRef idx="minor">
            <a:schemeClr val="tx1"/>
          </a:fontRef>
        </p:style>
      </p:cxnSp>
      <p:sp>
        <p:nvSpPr>
          <p:cNvPr id="69" name="Text Box 54"/>
          <p:cNvSpPr txBox="1">
            <a:spLocks noChangeArrowheads="1"/>
          </p:cNvSpPr>
          <p:nvPr/>
        </p:nvSpPr>
        <p:spPr bwMode="gray">
          <a:xfrm>
            <a:off x="4122082" y="1306417"/>
            <a:ext cx="1299135" cy="166199"/>
          </a:xfrm>
          <a:prstGeom prst="rect">
            <a:avLst/>
          </a:prstGeom>
          <a:noFill/>
          <a:ln w="9525">
            <a:noFill/>
            <a:miter lim="800000"/>
            <a:headEnd/>
            <a:tailEnd/>
          </a:ln>
        </p:spPr>
        <p:txBody>
          <a:bodyPr lIns="0" tIns="0" rIns="0" bIns="0">
            <a:spAutoFit/>
          </a:bodyPr>
          <a:lstStyle/>
          <a:p>
            <a:pPr algn="ctr">
              <a:lnSpc>
                <a:spcPct val="90000"/>
              </a:lnSpc>
            </a:pPr>
            <a:r>
              <a:rPr lang="en-US" sz="1200" b="1" dirty="0" smtClean="0">
                <a:solidFill>
                  <a:srgbClr val="10100F"/>
                </a:solidFill>
                <a:latin typeface="Calibri" pitchFamily="34" charset="0"/>
              </a:rPr>
              <a:t> Application Server</a:t>
            </a:r>
            <a:endParaRPr lang="en-US" sz="1200" b="1" dirty="0">
              <a:solidFill>
                <a:srgbClr val="10100F"/>
              </a:solidFill>
              <a:latin typeface="Calibri" pitchFamily="34" charset="0"/>
            </a:endParaRPr>
          </a:p>
        </p:txBody>
      </p:sp>
      <p:sp>
        <p:nvSpPr>
          <p:cNvPr id="70" name="Text Box 54"/>
          <p:cNvSpPr txBox="1">
            <a:spLocks noChangeArrowheads="1"/>
          </p:cNvSpPr>
          <p:nvPr/>
        </p:nvSpPr>
        <p:spPr bwMode="gray">
          <a:xfrm>
            <a:off x="5563077" y="4405801"/>
            <a:ext cx="1299135" cy="166199"/>
          </a:xfrm>
          <a:prstGeom prst="rect">
            <a:avLst/>
          </a:prstGeom>
          <a:noFill/>
          <a:ln w="9525">
            <a:noFill/>
            <a:miter lim="800000"/>
            <a:headEnd/>
            <a:tailEnd/>
          </a:ln>
        </p:spPr>
        <p:txBody>
          <a:bodyPr lIns="0" tIns="0" rIns="0" bIns="0">
            <a:spAutoFit/>
          </a:bodyPr>
          <a:lstStyle/>
          <a:p>
            <a:pPr algn="ctr">
              <a:lnSpc>
                <a:spcPct val="90000"/>
              </a:lnSpc>
            </a:pPr>
            <a:r>
              <a:rPr lang="en-US" sz="1200" b="1" dirty="0" smtClean="0">
                <a:solidFill>
                  <a:srgbClr val="10100F"/>
                </a:solidFill>
                <a:latin typeface="Calibri" pitchFamily="34" charset="0"/>
              </a:rPr>
              <a:t>Storage</a:t>
            </a:r>
            <a:endParaRPr lang="en-US" sz="1200" b="1" dirty="0">
              <a:solidFill>
                <a:srgbClr val="10100F"/>
              </a:solidFill>
              <a:latin typeface="Calibri" pitchFamily="34" charset="0"/>
            </a:endParaRPr>
          </a:p>
        </p:txBody>
      </p:sp>
      <p:sp>
        <p:nvSpPr>
          <p:cNvPr id="71" name="Text Box 54"/>
          <p:cNvSpPr txBox="1">
            <a:spLocks noChangeArrowheads="1"/>
          </p:cNvSpPr>
          <p:nvPr/>
        </p:nvSpPr>
        <p:spPr bwMode="gray">
          <a:xfrm>
            <a:off x="6672012" y="1738281"/>
            <a:ext cx="1299135" cy="166199"/>
          </a:xfrm>
          <a:prstGeom prst="rect">
            <a:avLst/>
          </a:prstGeom>
          <a:noFill/>
          <a:ln w="9525">
            <a:noFill/>
            <a:miter lim="800000"/>
            <a:headEnd/>
            <a:tailEnd/>
          </a:ln>
        </p:spPr>
        <p:txBody>
          <a:bodyPr lIns="0" tIns="0" rIns="0" bIns="0">
            <a:spAutoFit/>
          </a:bodyPr>
          <a:lstStyle/>
          <a:p>
            <a:pPr algn="ctr">
              <a:lnSpc>
                <a:spcPct val="90000"/>
              </a:lnSpc>
            </a:pPr>
            <a:r>
              <a:rPr lang="en-US" sz="1200" b="1" dirty="0" smtClean="0">
                <a:solidFill>
                  <a:srgbClr val="10100F"/>
                </a:solidFill>
                <a:latin typeface="Calibri" pitchFamily="34" charset="0"/>
              </a:rPr>
              <a:t>Proxy Server</a:t>
            </a:r>
            <a:endParaRPr lang="en-US" sz="1200" b="1" dirty="0">
              <a:solidFill>
                <a:srgbClr val="10100F"/>
              </a:solidFill>
              <a:latin typeface="Calibri" pitchFamily="34" charset="0"/>
            </a:endParaRPr>
          </a:p>
        </p:txBody>
      </p:sp>
      <p:sp>
        <p:nvSpPr>
          <p:cNvPr id="72" name="Text Box 54"/>
          <p:cNvSpPr txBox="1">
            <a:spLocks noChangeArrowheads="1"/>
          </p:cNvSpPr>
          <p:nvPr/>
        </p:nvSpPr>
        <p:spPr bwMode="gray">
          <a:xfrm>
            <a:off x="7821912" y="3230669"/>
            <a:ext cx="1299135" cy="166199"/>
          </a:xfrm>
          <a:prstGeom prst="rect">
            <a:avLst/>
          </a:prstGeom>
          <a:noFill/>
          <a:ln w="9525">
            <a:noFill/>
            <a:miter lim="800000"/>
            <a:headEnd/>
            <a:tailEnd/>
          </a:ln>
        </p:spPr>
        <p:txBody>
          <a:bodyPr lIns="0" tIns="0" rIns="0" bIns="0">
            <a:spAutoFit/>
          </a:bodyPr>
          <a:lstStyle/>
          <a:p>
            <a:pPr algn="ctr">
              <a:lnSpc>
                <a:spcPct val="90000"/>
              </a:lnSpc>
            </a:pPr>
            <a:r>
              <a:rPr lang="en-US" sz="1200" b="1" dirty="0" smtClean="0">
                <a:solidFill>
                  <a:srgbClr val="10100F"/>
                </a:solidFill>
                <a:latin typeface="Calibri" pitchFamily="34" charset="0"/>
              </a:rPr>
              <a:t>Backup Device</a:t>
            </a:r>
            <a:endParaRPr lang="en-US" sz="1200" b="1" dirty="0">
              <a:solidFill>
                <a:srgbClr val="10100F"/>
              </a:solidFill>
              <a:latin typeface="Calibri" pitchFamily="34" charset="0"/>
            </a:endParaRPr>
          </a:p>
        </p:txBody>
      </p:sp>
      <p:sp>
        <p:nvSpPr>
          <p:cNvPr id="74" name="Text Box 54"/>
          <p:cNvSpPr txBox="1">
            <a:spLocks noChangeArrowheads="1"/>
          </p:cNvSpPr>
          <p:nvPr/>
        </p:nvSpPr>
        <p:spPr bwMode="gray">
          <a:xfrm rot="16200000">
            <a:off x="7110507" y="3490019"/>
            <a:ext cx="642667" cy="166199"/>
          </a:xfrm>
          <a:prstGeom prst="rect">
            <a:avLst/>
          </a:prstGeom>
          <a:noFill/>
          <a:ln w="9525">
            <a:noFill/>
            <a:miter lim="800000"/>
            <a:headEnd/>
            <a:tailEnd/>
          </a:ln>
        </p:spPr>
        <p:txBody>
          <a:bodyPr wrap="square" lIns="0" tIns="0" rIns="0" bIns="0">
            <a:spAutoFit/>
          </a:bodyPr>
          <a:lstStyle/>
          <a:p>
            <a:pPr algn="ctr">
              <a:lnSpc>
                <a:spcPct val="90000"/>
              </a:lnSpc>
            </a:pPr>
            <a:r>
              <a:rPr lang="en-US" sz="1200" b="1" dirty="0" smtClean="0">
                <a:solidFill>
                  <a:srgbClr val="10100F"/>
                </a:solidFill>
                <a:latin typeface="Calibri" pitchFamily="34" charset="0"/>
              </a:rPr>
              <a:t>Mount</a:t>
            </a:r>
            <a:endParaRPr lang="en-US" sz="1200" b="1" dirty="0">
              <a:solidFill>
                <a:srgbClr val="10100F"/>
              </a:solidFill>
              <a:latin typeface="Calibri" pitchFamily="34" charset="0"/>
            </a:endParaRPr>
          </a:p>
        </p:txBody>
      </p:sp>
      <p:sp>
        <p:nvSpPr>
          <p:cNvPr id="77" name="Text Box 54"/>
          <p:cNvSpPr txBox="1">
            <a:spLocks noChangeArrowheads="1"/>
          </p:cNvSpPr>
          <p:nvPr/>
        </p:nvSpPr>
        <p:spPr bwMode="gray">
          <a:xfrm>
            <a:off x="6070231" y="4123035"/>
            <a:ext cx="1299135" cy="110800"/>
          </a:xfrm>
          <a:prstGeom prst="rect">
            <a:avLst/>
          </a:prstGeom>
          <a:noFill/>
          <a:ln w="9525">
            <a:noFill/>
            <a:miter lim="800000"/>
            <a:headEnd/>
            <a:tailEnd/>
          </a:ln>
        </p:spPr>
        <p:txBody>
          <a:bodyPr lIns="0" tIns="0" rIns="0" bIns="0">
            <a:spAutoFit/>
          </a:bodyPr>
          <a:lstStyle/>
          <a:p>
            <a:pPr algn="ctr">
              <a:lnSpc>
                <a:spcPct val="90000"/>
              </a:lnSpc>
            </a:pPr>
            <a:r>
              <a:rPr lang="en-US" sz="800" b="1" dirty="0" smtClean="0">
                <a:solidFill>
                  <a:srgbClr val="10100F"/>
                </a:solidFill>
                <a:latin typeface="Calibri" pitchFamily="34" charset="0"/>
              </a:rPr>
              <a:t>Snapshots</a:t>
            </a:r>
            <a:endParaRPr lang="en-US" sz="800" b="1" dirty="0">
              <a:solidFill>
                <a:srgbClr val="10100F"/>
              </a:solidFill>
              <a:latin typeface="Calibri" pitchFamily="34" charset="0"/>
            </a:endParaRPr>
          </a:p>
        </p:txBody>
      </p:sp>
      <p:pic>
        <p:nvPicPr>
          <p:cNvPr id="34" name="Picture 7" descr="C:\Documents and Settings\sridhs\Desktop\ISM Book L3\colored Icons\Host.png"/>
          <p:cNvPicPr>
            <a:picLocks noChangeAspect="1" noChangeArrowheads="1"/>
          </p:cNvPicPr>
          <p:nvPr/>
        </p:nvPicPr>
        <p:blipFill>
          <a:blip r:embed="rId4" cstate="print"/>
          <a:srcRect/>
          <a:stretch>
            <a:fillRect/>
          </a:stretch>
        </p:blipFill>
        <p:spPr bwMode="auto">
          <a:xfrm>
            <a:off x="7032434" y="1943928"/>
            <a:ext cx="543668" cy="1256676"/>
          </a:xfrm>
          <a:prstGeom prst="rect">
            <a:avLst/>
          </a:prstGeom>
          <a:noFill/>
        </p:spPr>
      </p:pic>
      <p:pic>
        <p:nvPicPr>
          <p:cNvPr id="35" name="Picture 6"/>
          <p:cNvPicPr>
            <a:picLocks noChangeAspect="1" noChangeArrowheads="1"/>
          </p:cNvPicPr>
          <p:nvPr/>
        </p:nvPicPr>
        <p:blipFill>
          <a:blip r:embed="rId5" cstate="print"/>
          <a:srcRect/>
          <a:stretch>
            <a:fillRect/>
          </a:stretch>
        </p:blipFill>
        <p:spPr bwMode="auto">
          <a:xfrm>
            <a:off x="8081743" y="1747460"/>
            <a:ext cx="788670" cy="1433945"/>
          </a:xfrm>
          <a:prstGeom prst="rect">
            <a:avLst/>
          </a:prstGeom>
          <a:noFill/>
          <a:ln w="9525">
            <a:noFill/>
            <a:miter lim="800000"/>
            <a:headEnd/>
            <a:tailEnd/>
          </a:ln>
          <a:effectLst/>
        </p:spPr>
      </p:pic>
      <p:pic>
        <p:nvPicPr>
          <p:cNvPr id="37" name="Picture 9" descr="C:\Documents and Settings\sridhs\Desktop\ISM Book L3\colored Icons\LUN.png"/>
          <p:cNvPicPr>
            <a:picLocks noChangeAspect="1" noChangeArrowheads="1"/>
          </p:cNvPicPr>
          <p:nvPr/>
        </p:nvPicPr>
        <p:blipFill>
          <a:blip r:embed="rId6" cstate="print"/>
          <a:srcRect/>
          <a:stretch>
            <a:fillRect/>
          </a:stretch>
        </p:blipFill>
        <p:spPr bwMode="auto">
          <a:xfrm>
            <a:off x="7085681" y="3937064"/>
            <a:ext cx="457200" cy="457200"/>
          </a:xfrm>
          <a:prstGeom prst="rect">
            <a:avLst/>
          </a:prstGeom>
          <a:noFill/>
        </p:spPr>
      </p:pic>
      <p:pic>
        <p:nvPicPr>
          <p:cNvPr id="39" name="Picture 10" descr="C:\Documents and Settings\sridhs\Desktop\ISM Book L3\colored Icons\Standard disk.png"/>
          <p:cNvPicPr>
            <a:picLocks noChangeAspect="1" noChangeArrowheads="1"/>
          </p:cNvPicPr>
          <p:nvPr/>
        </p:nvPicPr>
        <p:blipFill>
          <a:blip r:embed="rId7" cstate="print"/>
          <a:srcRect/>
          <a:stretch>
            <a:fillRect/>
          </a:stretch>
        </p:blipFill>
        <p:spPr bwMode="auto">
          <a:xfrm flipH="1">
            <a:off x="5943600" y="3936145"/>
            <a:ext cx="457200" cy="4572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p:cNvSpPr>
            <a:spLocks noGrp="1"/>
          </p:cNvSpPr>
          <p:nvPr>
            <p:ph type="subTitle" idx="1"/>
          </p:nvPr>
        </p:nvSpPr>
        <p:spPr>
          <a:xfrm>
            <a:off x="1447800" y="2667000"/>
            <a:ext cx="7086600" cy="2667000"/>
          </a:xfrm>
        </p:spPr>
        <p:txBody>
          <a:bodyPr>
            <a:normAutofit/>
          </a:bodyPr>
          <a:lstStyle/>
          <a:p>
            <a:r>
              <a:rPr lang="en-US" dirty="0" smtClean="0">
                <a:solidFill>
                  <a:schemeClr val="bg2">
                    <a:lumMod val="75000"/>
                  </a:schemeClr>
                </a:solidFill>
              </a:rPr>
              <a:t>During this lesson the following topics are covered:</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Fixed content</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Data archive</a:t>
            </a:r>
          </a:p>
          <a:p>
            <a:pPr lvl="1" indent="-223838" algn="l">
              <a:buClr>
                <a:srgbClr val="92D050"/>
              </a:buClr>
              <a:buSzPct val="110000"/>
              <a:buFont typeface="Arial" pitchFamily="34" charset="0"/>
              <a:buChar char="•"/>
              <a:defRPr/>
            </a:pPr>
            <a:r>
              <a:rPr lang="en-US" sz="2000" dirty="0" smtClean="0">
                <a:solidFill>
                  <a:schemeClr val="bg2">
                    <a:lumMod val="75000"/>
                  </a:schemeClr>
                </a:solidFill>
              </a:rPr>
              <a:t>Archive solution architecture</a:t>
            </a:r>
          </a:p>
          <a:p>
            <a:pPr lvl="2" indent="-223838" algn="l">
              <a:buClr>
                <a:srgbClr val="92D050"/>
              </a:buClr>
              <a:buSzPct val="110000"/>
              <a:defRPr/>
            </a:pPr>
            <a:r>
              <a:rPr lang="en-US" sz="1800" dirty="0" smtClean="0">
                <a:solidFill>
                  <a:schemeClr val="bg2">
                    <a:lumMod val="75000"/>
                  </a:schemeClr>
                </a:solidFill>
              </a:rPr>
              <a:t> </a:t>
            </a:r>
          </a:p>
          <a:p>
            <a:pPr lvl="1" indent="-223838" algn="l">
              <a:buClr>
                <a:srgbClr val="92D050"/>
              </a:buClr>
              <a:buSzPct val="110000"/>
              <a:defRPr/>
            </a:pPr>
            <a:endParaRPr lang="en-US" sz="2000" dirty="0" smtClean="0">
              <a:solidFill>
                <a:schemeClr val="bg2">
                  <a:lumMod val="75000"/>
                </a:schemeClr>
              </a:solidFill>
            </a:endParaRPr>
          </a:p>
          <a:p>
            <a:pPr lvl="1" indent="-223838" algn="l">
              <a:buClr>
                <a:srgbClr val="92D050"/>
              </a:buClr>
              <a:buSzPct val="110000"/>
              <a:buFont typeface="Arial" pitchFamily="34" charset="0"/>
              <a:buChar char="•"/>
              <a:defRPr/>
            </a:pPr>
            <a:endParaRPr lang="en-US" sz="2000" dirty="0" smtClean="0">
              <a:solidFill>
                <a:schemeClr val="bg2">
                  <a:lumMod val="75000"/>
                </a:schemeClr>
              </a:solidFill>
            </a:endParaRPr>
          </a:p>
        </p:txBody>
      </p:sp>
      <p:sp>
        <p:nvSpPr>
          <p:cNvPr id="23556" name="Content Placeholder 7"/>
          <p:cNvSpPr>
            <a:spLocks noGrp="1"/>
          </p:cNvSpPr>
          <p:nvPr>
            <p:ph sz="quarter" idx="13"/>
          </p:nvPr>
        </p:nvSpPr>
        <p:spPr>
          <a:xfrm>
            <a:off x="762000" y="2057400"/>
            <a:ext cx="7772400" cy="457200"/>
          </a:xfrm>
        </p:spPr>
        <p:txBody>
          <a:bodyPr/>
          <a:lstStyle/>
          <a:p>
            <a:r>
              <a:rPr lang="en-US" dirty="0" smtClean="0"/>
              <a:t>Lesson 6: Data Archive</a:t>
            </a:r>
          </a:p>
        </p:txBody>
      </p:sp>
      <p:sp>
        <p:nvSpPr>
          <p:cNvPr id="9" name="Footer Placeholder 8"/>
          <p:cNvSpPr>
            <a:spLocks noGrp="1"/>
          </p:cNvSpPr>
          <p:nvPr>
            <p:ph type="ftr" sz="quarter" idx="14"/>
          </p:nvPr>
        </p:nvSpPr>
        <p:spPr/>
        <p:txBody>
          <a:bodyPr/>
          <a:lstStyle/>
          <a:p>
            <a:pPr>
              <a:defRPr/>
            </a:pPr>
            <a:r>
              <a:rPr lang="en-US" smtClean="0"/>
              <a:t>Module 10: Backup and Archive</a:t>
            </a:r>
            <a:endParaRPr lang="en-US" dirty="0"/>
          </a:p>
        </p:txBody>
      </p:sp>
      <p:sp>
        <p:nvSpPr>
          <p:cNvPr id="11" name="Slide Number Placeholder 10"/>
          <p:cNvSpPr>
            <a:spLocks noGrp="1"/>
          </p:cNvSpPr>
          <p:nvPr>
            <p:ph type="sldNum" sz="quarter" idx="15"/>
          </p:nvPr>
        </p:nvSpPr>
        <p:spPr/>
        <p:txBody>
          <a:bodyPr/>
          <a:lstStyle/>
          <a:p>
            <a:pPr>
              <a:defRPr/>
            </a:pPr>
            <a:fld id="{E9C12BD9-86B3-4048-86CE-AC10D4E84307}" type="slidenum">
              <a:rPr lang="en-US" smtClean="0"/>
              <a:pPr>
                <a:defRPr/>
              </a:pPr>
              <a:t>62</a:t>
            </a:fld>
            <a:endParaRPr lang="en-US"/>
          </a:p>
        </p:txBody>
      </p:sp>
      <p:sp>
        <p:nvSpPr>
          <p:cNvPr id="7" name="Title 4"/>
          <p:cNvSpPr txBox="1">
            <a:spLocks/>
          </p:cNvSpPr>
          <p:nvPr/>
        </p:nvSpPr>
        <p:spPr bwMode="auto">
          <a:xfrm>
            <a:off x="685800" y="762000"/>
            <a:ext cx="7772400" cy="68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6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Module 10: Backup and Archive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Fixed Content </a:t>
            </a:r>
            <a:endParaRPr lang="en-US" dirty="0"/>
          </a:p>
        </p:txBody>
      </p:sp>
      <p:sp>
        <p:nvSpPr>
          <p:cNvPr id="25" name="Content Placeholder 24"/>
          <p:cNvSpPr>
            <a:spLocks noGrp="1"/>
          </p:cNvSpPr>
          <p:nvPr>
            <p:ph idx="1"/>
          </p:nvPr>
        </p:nvSpPr>
        <p:spPr>
          <a:xfrm>
            <a:off x="304800" y="914400"/>
            <a:ext cx="8458200" cy="1828800"/>
          </a:xfrm>
        </p:spPr>
        <p:txBody>
          <a:bodyPr/>
          <a:lstStyle/>
          <a:p>
            <a:r>
              <a:rPr lang="en-US" dirty="0" smtClean="0"/>
              <a:t>Fixed content is growing at more than 90% annually</a:t>
            </a:r>
          </a:p>
          <a:p>
            <a:pPr lvl="1"/>
            <a:r>
              <a:rPr lang="en-US" sz="2000" dirty="0" smtClean="0"/>
              <a:t>“Fixed” - data that is less likely to change</a:t>
            </a:r>
          </a:p>
          <a:p>
            <a:pPr lvl="1"/>
            <a:r>
              <a:rPr lang="en-US" sz="2000" dirty="0" smtClean="0"/>
              <a:t>Significant amount of newly created information falls into this category </a:t>
            </a:r>
          </a:p>
          <a:p>
            <a:pPr lvl="1"/>
            <a:r>
              <a:rPr lang="en-US" sz="2000" dirty="0" smtClean="0"/>
              <a:t>New regulations require retention and data protection</a:t>
            </a:r>
          </a:p>
          <a:p>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E9C12BD9-86B3-4048-86CE-AC10D4E84307}" type="slidenum">
              <a:rPr lang="en-US" smtClean="0"/>
              <a:pPr>
                <a:defRPr/>
              </a:pPr>
              <a:t>63</a:t>
            </a:fld>
            <a:endParaRPr lang="en-US"/>
          </a:p>
        </p:txBody>
      </p:sp>
      <p:graphicFrame>
        <p:nvGraphicFramePr>
          <p:cNvPr id="18" name="Content Placeholder 6"/>
          <p:cNvGraphicFramePr>
            <a:graphicFrameLocks/>
          </p:cNvGraphicFramePr>
          <p:nvPr/>
        </p:nvGraphicFramePr>
        <p:xfrm>
          <a:off x="340659" y="2864291"/>
          <a:ext cx="8534400" cy="3146348"/>
        </p:xfrm>
        <a:graphic>
          <a:graphicData uri="http://schemas.openxmlformats.org/drawingml/2006/table">
            <a:tbl>
              <a:tblPr firstRow="1" bandRow="1">
                <a:tableStyleId>{5C22544A-7EE6-4342-B048-85BDC9FD1C3A}</a:tableStyleId>
              </a:tblPr>
              <a:tblGrid>
                <a:gridCol w="2859741"/>
                <a:gridCol w="2829859"/>
                <a:gridCol w="2844800"/>
              </a:tblGrid>
              <a:tr h="50678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latin typeface="+mj-lt"/>
                          <a:cs typeface="Calibri" pitchFamily="34" charset="0"/>
                        </a:rPr>
                        <a:t>Examples of Fixed Content</a:t>
                      </a:r>
                    </a:p>
                  </a:txBody>
                  <a:tcPr/>
                </a:tc>
                <a:tc hMerge="1">
                  <a:txBody>
                    <a:bodyPr/>
                    <a:lstStyle/>
                    <a:p>
                      <a:endParaRPr lang="en-US" dirty="0"/>
                    </a:p>
                  </a:txBody>
                  <a:tcPr/>
                </a:tc>
                <a:tc hMerge="1">
                  <a:txBody>
                    <a:bodyPr/>
                    <a:lstStyle/>
                    <a:p>
                      <a:endParaRPr lang="en-US" dirty="0"/>
                    </a:p>
                  </a:txBody>
                  <a:tcPr/>
                </a:tc>
              </a:tr>
              <a:tr h="2260804">
                <a:tc>
                  <a:txBody>
                    <a:bodyPr/>
                    <a:lstStyle/>
                    <a:p>
                      <a:pPr algn="l" eaLnBrk="0" hangingPunct="0">
                        <a:spcBef>
                          <a:spcPct val="30000"/>
                        </a:spcBef>
                      </a:pPr>
                      <a:r>
                        <a:rPr lang="en-US" sz="1800" b="1" i="1" dirty="0" smtClean="0">
                          <a:solidFill>
                            <a:srgbClr val="000000"/>
                          </a:solidFill>
                          <a:latin typeface="+mn-lt"/>
                          <a:cs typeface="Calibri" pitchFamily="34" charset="0"/>
                        </a:rPr>
                        <a:t>Electronic Documents</a:t>
                      </a:r>
                    </a:p>
                    <a:p>
                      <a:pPr marL="346075" lvl="1" indent="-231775" algn="l" eaLnBrk="0" hangingPunct="0">
                        <a:lnSpc>
                          <a:spcPct val="90000"/>
                        </a:lnSpc>
                        <a:spcBef>
                          <a:spcPct val="30000"/>
                        </a:spcBef>
                        <a:buClr>
                          <a:schemeClr val="tx1"/>
                        </a:buClr>
                        <a:buSzPct val="120000"/>
                        <a:buFontTx/>
                        <a:buChar char="•"/>
                      </a:pPr>
                      <a:r>
                        <a:rPr lang="en-US" sz="1600" dirty="0" smtClean="0">
                          <a:solidFill>
                            <a:srgbClr val="000000"/>
                          </a:solidFill>
                          <a:latin typeface="+mn-lt"/>
                          <a:cs typeface="Calibri" pitchFamily="34" charset="0"/>
                        </a:rPr>
                        <a:t>Contracts and claims</a:t>
                      </a:r>
                    </a:p>
                    <a:p>
                      <a:pPr marL="346075" lvl="1" indent="-231775" algn="l" eaLnBrk="0" hangingPunct="0">
                        <a:lnSpc>
                          <a:spcPct val="90000"/>
                        </a:lnSpc>
                        <a:spcBef>
                          <a:spcPct val="30000"/>
                        </a:spcBef>
                        <a:buClr>
                          <a:schemeClr val="tx1"/>
                        </a:buClr>
                        <a:buSzPct val="120000"/>
                        <a:buFontTx/>
                        <a:buChar char="•"/>
                      </a:pPr>
                      <a:r>
                        <a:rPr lang="en-US" sz="1600" dirty="0" smtClean="0">
                          <a:solidFill>
                            <a:srgbClr val="000000"/>
                          </a:solidFill>
                          <a:latin typeface="+mn-lt"/>
                          <a:cs typeface="Calibri" pitchFamily="34" charset="0"/>
                        </a:rPr>
                        <a:t>Email attachments</a:t>
                      </a:r>
                    </a:p>
                    <a:p>
                      <a:pPr marL="346075" lvl="1" indent="-231775" algn="l" eaLnBrk="0" hangingPunct="0">
                        <a:lnSpc>
                          <a:spcPct val="90000"/>
                        </a:lnSpc>
                        <a:spcBef>
                          <a:spcPct val="30000"/>
                        </a:spcBef>
                        <a:buClr>
                          <a:schemeClr val="tx1"/>
                        </a:buClr>
                        <a:buSzPct val="120000"/>
                        <a:buFontTx/>
                        <a:buChar char="•"/>
                      </a:pPr>
                      <a:r>
                        <a:rPr lang="en-US" sz="1600" dirty="0" smtClean="0">
                          <a:solidFill>
                            <a:srgbClr val="000000"/>
                          </a:solidFill>
                          <a:latin typeface="+mn-lt"/>
                          <a:cs typeface="Calibri" pitchFamily="34" charset="0"/>
                        </a:rPr>
                        <a:t>Financial spread sheets</a:t>
                      </a:r>
                    </a:p>
                    <a:p>
                      <a:pPr marL="346075" lvl="1" indent="-231775" algn="l" eaLnBrk="0" hangingPunct="0">
                        <a:lnSpc>
                          <a:spcPct val="90000"/>
                        </a:lnSpc>
                        <a:spcBef>
                          <a:spcPct val="30000"/>
                        </a:spcBef>
                        <a:buClr>
                          <a:schemeClr val="tx1"/>
                        </a:buClr>
                        <a:buSzPct val="120000"/>
                        <a:buFontTx/>
                        <a:buChar char="•"/>
                      </a:pPr>
                      <a:r>
                        <a:rPr lang="en-US" sz="1600" dirty="0" smtClean="0">
                          <a:solidFill>
                            <a:srgbClr val="000000"/>
                          </a:solidFill>
                          <a:latin typeface="+mn-lt"/>
                          <a:cs typeface="Calibri" pitchFamily="34" charset="0"/>
                        </a:rPr>
                        <a:t>CAD/CAM designs</a:t>
                      </a:r>
                    </a:p>
                    <a:p>
                      <a:pPr marL="346075" lvl="1" indent="-231775" algn="l" eaLnBrk="0" hangingPunct="0">
                        <a:lnSpc>
                          <a:spcPct val="90000"/>
                        </a:lnSpc>
                        <a:spcBef>
                          <a:spcPct val="30000"/>
                        </a:spcBef>
                        <a:buClr>
                          <a:schemeClr val="tx1"/>
                        </a:buClr>
                        <a:buSzPct val="120000"/>
                        <a:buFontTx/>
                        <a:buChar char="•"/>
                      </a:pPr>
                      <a:r>
                        <a:rPr lang="en-US" sz="1600" dirty="0" smtClean="0">
                          <a:solidFill>
                            <a:srgbClr val="000000"/>
                          </a:solidFill>
                          <a:latin typeface="+mn-lt"/>
                          <a:cs typeface="Calibri" pitchFamily="34" charset="0"/>
                        </a:rPr>
                        <a:t>Presentations</a:t>
                      </a:r>
                    </a:p>
                    <a:p>
                      <a:endParaRPr lang="en-US" dirty="0">
                        <a:latin typeface="+mn-lt"/>
                      </a:endParaRPr>
                    </a:p>
                  </a:txBody>
                  <a:tcPr/>
                </a:tc>
                <a:tc>
                  <a:txBody>
                    <a:bodyPr/>
                    <a:lstStyle/>
                    <a:p>
                      <a:pPr algn="l" eaLnBrk="0" hangingPunct="0">
                        <a:spcBef>
                          <a:spcPct val="30000"/>
                        </a:spcBef>
                      </a:pPr>
                      <a:r>
                        <a:rPr lang="en-US" sz="1800" b="1" i="1" dirty="0" smtClean="0">
                          <a:solidFill>
                            <a:srgbClr val="000000"/>
                          </a:solidFill>
                          <a:latin typeface="+mn-lt"/>
                          <a:cs typeface="Calibri" pitchFamily="34" charset="0"/>
                        </a:rPr>
                        <a:t>Digital Records</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Documents</a:t>
                      </a:r>
                    </a:p>
                    <a:p>
                      <a:pPr marL="685800" lvl="1" indent="-228600" algn="l" eaLnBrk="0" hangingPunct="0">
                        <a:lnSpc>
                          <a:spcPct val="90000"/>
                        </a:lnSpc>
                        <a:spcBef>
                          <a:spcPct val="20000"/>
                        </a:spcBef>
                        <a:buFont typeface="Arial" pitchFamily="34" charset="0"/>
                        <a:buChar char="•"/>
                      </a:pPr>
                      <a:r>
                        <a:rPr lang="en-US" sz="1400" dirty="0" smtClean="0">
                          <a:solidFill>
                            <a:srgbClr val="000000"/>
                          </a:solidFill>
                          <a:latin typeface="+mn-lt"/>
                          <a:cs typeface="Calibri" pitchFamily="34" charset="0"/>
                        </a:rPr>
                        <a:t>Checks, securities trades</a:t>
                      </a:r>
                    </a:p>
                    <a:p>
                      <a:pPr marL="685800" lvl="1" indent="-228600" algn="l" eaLnBrk="0" hangingPunct="0">
                        <a:lnSpc>
                          <a:spcPct val="90000"/>
                        </a:lnSpc>
                        <a:spcBef>
                          <a:spcPct val="20000"/>
                        </a:spcBef>
                        <a:buFont typeface="Arial" pitchFamily="34" charset="0"/>
                        <a:buChar char="•"/>
                      </a:pPr>
                      <a:r>
                        <a:rPr lang="en-US" sz="1400" dirty="0" smtClean="0">
                          <a:solidFill>
                            <a:srgbClr val="000000"/>
                          </a:solidFill>
                          <a:latin typeface="+mn-lt"/>
                          <a:cs typeface="Calibri" pitchFamily="34" charset="0"/>
                        </a:rPr>
                        <a:t>Historical preservation</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Photographs</a:t>
                      </a:r>
                      <a:endParaRPr lang="en-US" sz="1400" dirty="0" smtClean="0">
                        <a:solidFill>
                          <a:srgbClr val="000000"/>
                        </a:solidFill>
                        <a:latin typeface="+mn-lt"/>
                        <a:cs typeface="Calibri" pitchFamily="34" charset="0"/>
                      </a:endParaRP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Personal/professional </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Surveys </a:t>
                      </a: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Seismic, astronomic,</a:t>
                      </a:r>
                      <a:br>
                        <a:rPr lang="en-US" sz="1400" kern="1200" dirty="0" smtClean="0">
                          <a:solidFill>
                            <a:srgbClr val="000000"/>
                          </a:solidFill>
                          <a:latin typeface="+mn-lt"/>
                          <a:ea typeface="+mn-ea"/>
                          <a:cs typeface="Calibri" pitchFamily="34" charset="0"/>
                        </a:rPr>
                      </a:br>
                      <a:r>
                        <a:rPr lang="en-US" sz="1400" kern="1200" dirty="0" smtClean="0">
                          <a:solidFill>
                            <a:srgbClr val="000000"/>
                          </a:solidFill>
                          <a:latin typeface="+mn-lt"/>
                          <a:ea typeface="+mn-ea"/>
                          <a:cs typeface="Calibri" pitchFamily="34" charset="0"/>
                        </a:rPr>
                        <a:t>geographic</a:t>
                      </a:r>
                    </a:p>
                  </a:txBody>
                  <a:tcPr/>
                </a:tc>
                <a:tc>
                  <a:txBody>
                    <a:bodyPr/>
                    <a:lstStyle/>
                    <a:p>
                      <a:pPr algn="l" eaLnBrk="0" hangingPunct="0">
                        <a:spcBef>
                          <a:spcPct val="30000"/>
                        </a:spcBef>
                      </a:pPr>
                      <a:r>
                        <a:rPr lang="en-US" sz="1800" b="1" i="1" dirty="0" smtClean="0">
                          <a:solidFill>
                            <a:srgbClr val="000000"/>
                          </a:solidFill>
                          <a:latin typeface="+mn-lt"/>
                          <a:cs typeface="Calibri" pitchFamily="34" charset="0"/>
                        </a:rPr>
                        <a:t>Rich Media</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Medical</a:t>
                      </a: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X-rays, MRIs, CT Scan</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Video</a:t>
                      </a:r>
                      <a:endParaRPr lang="en-US" sz="1400" dirty="0" smtClean="0">
                        <a:solidFill>
                          <a:srgbClr val="000000"/>
                        </a:solidFill>
                        <a:latin typeface="+mn-lt"/>
                        <a:cs typeface="Calibri" pitchFamily="34" charset="0"/>
                      </a:endParaRP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News/media, movies</a:t>
                      </a: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Security surveillance </a:t>
                      </a:r>
                    </a:p>
                    <a:p>
                      <a:pPr marL="346075" lvl="1" indent="-231775" algn="l" eaLnBrk="0" hangingPunct="0">
                        <a:spcBef>
                          <a:spcPct val="30000"/>
                        </a:spcBef>
                        <a:buSzPct val="120000"/>
                        <a:buFontTx/>
                        <a:buChar char="•"/>
                      </a:pPr>
                      <a:r>
                        <a:rPr lang="en-US" sz="1600" dirty="0" smtClean="0">
                          <a:solidFill>
                            <a:srgbClr val="000000"/>
                          </a:solidFill>
                          <a:latin typeface="+mn-lt"/>
                          <a:cs typeface="Calibri" pitchFamily="34" charset="0"/>
                        </a:rPr>
                        <a:t>Audio</a:t>
                      </a: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Voicemail</a:t>
                      </a:r>
                    </a:p>
                    <a:p>
                      <a:pPr marL="685800" lvl="1" indent="-228600" algn="l" defTabSz="914400" rtl="0" eaLnBrk="0" latinLnBrk="0" hangingPunct="0">
                        <a:lnSpc>
                          <a:spcPct val="90000"/>
                        </a:lnSpc>
                        <a:spcBef>
                          <a:spcPct val="20000"/>
                        </a:spcBef>
                        <a:buFont typeface="Arial" pitchFamily="34" charset="0"/>
                        <a:buChar char="•"/>
                      </a:pPr>
                      <a:r>
                        <a:rPr lang="en-US" sz="1400" kern="1200" dirty="0" smtClean="0">
                          <a:solidFill>
                            <a:srgbClr val="000000"/>
                          </a:solidFill>
                          <a:latin typeface="+mn-lt"/>
                          <a:ea typeface="+mn-ea"/>
                          <a:cs typeface="Calibri" pitchFamily="34" charset="0"/>
                        </a:rPr>
                        <a:t>Radio</a:t>
                      </a:r>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Archive</a:t>
            </a:r>
            <a:endParaRPr lang="en-US" dirty="0"/>
          </a:p>
        </p:txBody>
      </p:sp>
      <p:sp>
        <p:nvSpPr>
          <p:cNvPr id="8" name="Content Placeholder 7"/>
          <p:cNvSpPr>
            <a:spLocks noGrp="1"/>
          </p:cNvSpPr>
          <p:nvPr>
            <p:ph idx="1"/>
          </p:nvPr>
        </p:nvSpPr>
        <p:spPr/>
        <p:txBody>
          <a:bodyPr/>
          <a:lstStyle/>
          <a:p>
            <a:r>
              <a:rPr lang="en-US" dirty="0" smtClean="0"/>
              <a:t>A repository where fixed content is stored </a:t>
            </a:r>
          </a:p>
          <a:p>
            <a:pPr lvl="0"/>
            <a:r>
              <a:rPr lang="en-US" dirty="0" smtClean="0"/>
              <a:t>Enables organizations retaining their data for an extended period of time in order to</a:t>
            </a:r>
          </a:p>
          <a:p>
            <a:pPr lvl="1"/>
            <a:r>
              <a:rPr lang="en-US" dirty="0" smtClean="0">
                <a:solidFill>
                  <a:srgbClr val="5F5F5F">
                    <a:lumMod val="75000"/>
                  </a:srgbClr>
                </a:solidFill>
              </a:rPr>
              <a:t>Meet regulatory compliance</a:t>
            </a:r>
          </a:p>
          <a:p>
            <a:pPr lvl="1"/>
            <a:r>
              <a:rPr lang="en-US" dirty="0" smtClean="0">
                <a:solidFill>
                  <a:srgbClr val="5F5F5F">
                    <a:lumMod val="75000"/>
                  </a:srgbClr>
                </a:solidFill>
              </a:rPr>
              <a:t>Plan new revenue strategies</a:t>
            </a:r>
            <a:endParaRPr lang="en-US" sz="2400" dirty="0" smtClean="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Archive</a:t>
            </a:r>
            <a:endParaRPr lang="en-US" dirty="0"/>
          </a:p>
        </p:txBody>
      </p:sp>
      <p:sp>
        <p:nvSpPr>
          <p:cNvPr id="8" name="Content Placeholder 7"/>
          <p:cNvSpPr>
            <a:spLocks noGrp="1"/>
          </p:cNvSpPr>
          <p:nvPr>
            <p:ph idx="1"/>
          </p:nvPr>
        </p:nvSpPr>
        <p:spPr/>
        <p:txBody>
          <a:bodyPr/>
          <a:lstStyle/>
          <a:p>
            <a:r>
              <a:rPr lang="en-US" dirty="0" smtClean="0"/>
              <a:t>Archive can be implemented as</a:t>
            </a:r>
          </a:p>
          <a:p>
            <a:pPr lvl="1"/>
            <a:r>
              <a:rPr lang="en-US" dirty="0" smtClean="0">
                <a:solidFill>
                  <a:srgbClr val="5F5F5F">
                    <a:lumMod val="75000"/>
                  </a:srgbClr>
                </a:solidFill>
              </a:rPr>
              <a:t>Online</a:t>
            </a:r>
          </a:p>
          <a:p>
            <a:pPr lvl="2"/>
            <a:r>
              <a:rPr lang="en-US" dirty="0">
                <a:solidFill>
                  <a:srgbClr val="5F5F5F">
                    <a:lumMod val="75000"/>
                  </a:srgbClr>
                </a:solidFill>
              </a:rPr>
              <a:t>A storage device directly connected to a host that makes the </a:t>
            </a:r>
            <a:r>
              <a:rPr lang="en-US" dirty="0" smtClean="0">
                <a:solidFill>
                  <a:srgbClr val="5F5F5F">
                    <a:lumMod val="75000"/>
                  </a:srgbClr>
                </a:solidFill>
              </a:rPr>
              <a:t>data immediately </a:t>
            </a:r>
            <a:r>
              <a:rPr lang="en-US" dirty="0">
                <a:solidFill>
                  <a:srgbClr val="5F5F5F">
                    <a:lumMod val="75000"/>
                  </a:srgbClr>
                </a:solidFill>
              </a:rPr>
              <a:t>accessible.</a:t>
            </a:r>
            <a:endParaRPr lang="en-US" dirty="0" smtClean="0">
              <a:solidFill>
                <a:srgbClr val="5F5F5F">
                  <a:lumMod val="75000"/>
                </a:srgbClr>
              </a:solidFill>
            </a:endParaRPr>
          </a:p>
          <a:p>
            <a:pPr lvl="1"/>
            <a:r>
              <a:rPr lang="en-US" dirty="0" err="1" smtClean="0">
                <a:solidFill>
                  <a:srgbClr val="5F5F5F">
                    <a:lumMod val="75000"/>
                  </a:srgbClr>
                </a:solidFill>
              </a:rPr>
              <a:t>Nearline</a:t>
            </a:r>
            <a:endParaRPr lang="en-US" dirty="0" smtClean="0">
              <a:solidFill>
                <a:srgbClr val="5F5F5F">
                  <a:lumMod val="75000"/>
                </a:srgbClr>
              </a:solidFill>
            </a:endParaRPr>
          </a:p>
          <a:p>
            <a:pPr lvl="2"/>
            <a:r>
              <a:rPr lang="en-US" dirty="0">
                <a:solidFill>
                  <a:srgbClr val="5F5F5F">
                    <a:lumMod val="75000"/>
                  </a:srgbClr>
                </a:solidFill>
              </a:rPr>
              <a:t>A storage device connected to a host, but the device where the data </a:t>
            </a:r>
            <a:r>
              <a:rPr lang="en-US" dirty="0" smtClean="0">
                <a:solidFill>
                  <a:srgbClr val="5F5F5F">
                    <a:lumMod val="75000"/>
                  </a:srgbClr>
                </a:solidFill>
              </a:rPr>
              <a:t>is stored </a:t>
            </a:r>
            <a:r>
              <a:rPr lang="en-US" dirty="0">
                <a:solidFill>
                  <a:srgbClr val="5F5F5F">
                    <a:lumMod val="75000"/>
                  </a:srgbClr>
                </a:solidFill>
              </a:rPr>
              <a:t>must be mounted or loaded to access the data.</a:t>
            </a:r>
            <a:endParaRPr lang="en-US" dirty="0" smtClean="0">
              <a:solidFill>
                <a:srgbClr val="5F5F5F">
                  <a:lumMod val="75000"/>
                </a:srgbClr>
              </a:solidFill>
            </a:endParaRPr>
          </a:p>
          <a:p>
            <a:pPr lvl="1"/>
            <a:r>
              <a:rPr lang="en-US" dirty="0" smtClean="0">
                <a:solidFill>
                  <a:srgbClr val="5F5F5F">
                    <a:lumMod val="75000"/>
                  </a:srgbClr>
                </a:solidFill>
              </a:rPr>
              <a:t>Offline</a:t>
            </a:r>
          </a:p>
          <a:p>
            <a:pPr lvl="2"/>
            <a:r>
              <a:rPr lang="en-US" dirty="0"/>
              <a:t>A storage device that is not ready to use. Manual intervention is required </a:t>
            </a:r>
            <a:r>
              <a:rPr lang="en-US" dirty="0" smtClean="0"/>
              <a:t>to connect</a:t>
            </a:r>
            <a:r>
              <a:rPr lang="en-US" dirty="0"/>
              <a:t>, mount, or load the storage device before data can be accessed.</a:t>
            </a:r>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65</a:t>
            </a:fld>
            <a:endParaRPr lang="en-US"/>
          </a:p>
        </p:txBody>
      </p:sp>
    </p:spTree>
    <p:extLst>
      <p:ext uri="{BB962C8B-B14F-4D97-AF65-F5344CB8AC3E}">
        <p14:creationId xmlns:p14="http://schemas.microsoft.com/office/powerpoint/2010/main" val="9909286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Traditional Archiving Solutions</a:t>
            </a:r>
            <a:endParaRPr lang="en-US" dirty="0"/>
          </a:p>
        </p:txBody>
      </p:sp>
      <p:sp>
        <p:nvSpPr>
          <p:cNvPr id="5" name="Content Placeholder 4"/>
          <p:cNvSpPr>
            <a:spLocks noGrp="1"/>
          </p:cNvSpPr>
          <p:nvPr>
            <p:ph idx="1"/>
          </p:nvPr>
        </p:nvSpPr>
        <p:spPr/>
        <p:txBody>
          <a:bodyPr/>
          <a:lstStyle/>
          <a:p>
            <a:r>
              <a:rPr lang="en-US" dirty="0" smtClean="0"/>
              <a:t>Both tape and optical are susceptible to wear and tear</a:t>
            </a:r>
          </a:p>
          <a:p>
            <a:pPr lvl="1"/>
            <a:r>
              <a:rPr lang="en-US" dirty="0" smtClean="0"/>
              <a:t>Involve operational, management, and maintenance overhead </a:t>
            </a:r>
          </a:p>
          <a:p>
            <a:pPr marL="231775" lvl="1" indent="-231775">
              <a:buClr>
                <a:srgbClr val="92D050"/>
              </a:buClr>
              <a:buSzPct val="120000"/>
              <a:buFont typeface="Arial" charset="0"/>
              <a:buChar char="•"/>
            </a:pPr>
            <a:r>
              <a:rPr lang="en-US" sz="2400" dirty="0" smtClean="0"/>
              <a:t>Have no intelligence to identify duplicate data</a:t>
            </a:r>
          </a:p>
          <a:p>
            <a:pPr lvl="1"/>
            <a:r>
              <a:rPr lang="en-US" dirty="0" smtClean="0">
                <a:solidFill>
                  <a:srgbClr val="5F5F5F">
                    <a:lumMod val="75000"/>
                  </a:srgbClr>
                </a:solidFill>
              </a:rPr>
              <a:t>Same content could be archived many times</a:t>
            </a:r>
          </a:p>
          <a:p>
            <a:r>
              <a:rPr lang="en-US" dirty="0" smtClean="0"/>
              <a:t>Inadequate for long-term preservation (years-decades)</a:t>
            </a:r>
          </a:p>
          <a:p>
            <a:r>
              <a:rPr lang="en-US" dirty="0" smtClean="0"/>
              <a:t>Unable to provide online and fast access to fixed content</a:t>
            </a:r>
          </a:p>
          <a:p>
            <a:pPr lvl="1"/>
            <a:endParaRPr lang="en-US" dirty="0" smtClean="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Addressed Storage – An Archival Solution</a:t>
            </a:r>
            <a:endParaRPr lang="en-US" dirty="0"/>
          </a:p>
        </p:txBody>
      </p:sp>
      <p:sp>
        <p:nvSpPr>
          <p:cNvPr id="7" name="Content Placeholder 6"/>
          <p:cNvSpPr>
            <a:spLocks noGrp="1"/>
          </p:cNvSpPr>
          <p:nvPr>
            <p:ph idx="1"/>
          </p:nvPr>
        </p:nvSpPr>
        <p:spPr/>
        <p:txBody>
          <a:bodyPr/>
          <a:lstStyle/>
          <a:p>
            <a:r>
              <a:rPr lang="en-US" dirty="0" smtClean="0"/>
              <a:t>Disk-based storage that has emerged as an alternative to traditional archiving solutions</a:t>
            </a:r>
          </a:p>
          <a:p>
            <a:r>
              <a:rPr lang="en-US" dirty="0" smtClean="0"/>
              <a:t>Provides online accessibility to archive data</a:t>
            </a:r>
          </a:p>
          <a:p>
            <a:r>
              <a:rPr lang="en-US" dirty="0" smtClean="0"/>
              <a:t>Enables organization to meet the required Service Level Agreements (SLAs)</a:t>
            </a:r>
          </a:p>
          <a:p>
            <a:r>
              <a:rPr lang="en-US" dirty="0" smtClean="0"/>
              <a:t>Provides features that are required for storing archive data</a:t>
            </a:r>
          </a:p>
          <a:p>
            <a:pPr lvl="1"/>
            <a:r>
              <a:rPr lang="en-US" dirty="0" smtClean="0"/>
              <a:t>Content authenticity and content integrity</a:t>
            </a:r>
          </a:p>
          <a:p>
            <a:pPr lvl="1"/>
            <a:r>
              <a:rPr lang="en-US" dirty="0" smtClean="0"/>
              <a:t>Location independence</a:t>
            </a:r>
          </a:p>
          <a:p>
            <a:pPr lvl="1"/>
            <a:r>
              <a:rPr lang="en-US" dirty="0" smtClean="0"/>
              <a:t>Single-instance storage</a:t>
            </a:r>
          </a:p>
          <a:p>
            <a:pPr lvl="1"/>
            <a:r>
              <a:rPr lang="en-US" dirty="0" smtClean="0"/>
              <a:t>Retention enforcement</a:t>
            </a:r>
          </a:p>
          <a:p>
            <a:pPr lvl="1"/>
            <a:r>
              <a:rPr lang="en-US" dirty="0" smtClean="0"/>
              <a:t>Data protection</a:t>
            </a:r>
          </a:p>
          <a:p>
            <a:pPr lvl="1"/>
            <a:endParaRPr lang="en-US" dirty="0" smtClean="0"/>
          </a:p>
          <a:p>
            <a:endParaRPr lang="en-US" dirty="0" smtClean="0"/>
          </a:p>
          <a:p>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Archiving Solution Architecture</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grpSp>
        <p:nvGrpSpPr>
          <p:cNvPr id="50" name="Group 49"/>
          <p:cNvGrpSpPr/>
          <p:nvPr/>
        </p:nvGrpSpPr>
        <p:grpSpPr>
          <a:xfrm>
            <a:off x="1066800" y="1669059"/>
            <a:ext cx="7134403" cy="3360141"/>
            <a:chOff x="1096116" y="1669059"/>
            <a:chExt cx="7134403" cy="3360141"/>
          </a:xfrm>
        </p:grpSpPr>
        <p:sp>
          <p:nvSpPr>
            <p:cNvPr id="15" name="Text Box 54"/>
            <p:cNvSpPr txBox="1">
              <a:spLocks noChangeArrowheads="1"/>
            </p:cNvSpPr>
            <p:nvPr/>
          </p:nvSpPr>
          <p:spPr bwMode="gray">
            <a:xfrm>
              <a:off x="1096116" y="3583238"/>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Email Server</a:t>
              </a:r>
              <a:endParaRPr lang="en-US" sz="1400" b="1" dirty="0">
                <a:solidFill>
                  <a:srgbClr val="10100F"/>
                </a:solidFill>
                <a:latin typeface="Calibri" pitchFamily="34" charset="0"/>
                <a:cs typeface="Calibri" pitchFamily="34" charset="0"/>
              </a:endParaRPr>
            </a:p>
          </p:txBody>
        </p:sp>
        <p:sp>
          <p:nvSpPr>
            <p:cNvPr id="17" name="Text Box 54"/>
            <p:cNvSpPr txBox="1">
              <a:spLocks noChangeArrowheads="1"/>
            </p:cNvSpPr>
            <p:nvPr/>
          </p:nvSpPr>
          <p:spPr bwMode="gray">
            <a:xfrm>
              <a:off x="1143919" y="1669059"/>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File Server</a:t>
              </a:r>
              <a:endParaRPr lang="en-US" sz="1400" b="1" dirty="0">
                <a:solidFill>
                  <a:srgbClr val="10100F"/>
                </a:solidFill>
                <a:latin typeface="Calibri" pitchFamily="34" charset="0"/>
                <a:cs typeface="Calibri" pitchFamily="34" charset="0"/>
              </a:endParaRPr>
            </a:p>
          </p:txBody>
        </p:sp>
        <p:sp>
          <p:nvSpPr>
            <p:cNvPr id="18" name="Text Box 54"/>
            <p:cNvSpPr txBox="1">
              <a:spLocks noChangeArrowheads="1"/>
            </p:cNvSpPr>
            <p:nvPr/>
          </p:nvSpPr>
          <p:spPr bwMode="gray">
            <a:xfrm>
              <a:off x="6931384" y="4165265"/>
              <a:ext cx="1299135" cy="387798"/>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Storage Device</a:t>
              </a:r>
              <a:endParaRPr lang="en-US" sz="1400" b="1" dirty="0">
                <a:solidFill>
                  <a:srgbClr val="10100F"/>
                </a:solidFill>
                <a:latin typeface="Calibri" pitchFamily="34" charset="0"/>
                <a:cs typeface="Calibri" pitchFamily="34" charset="0"/>
              </a:endParaRPr>
            </a:p>
          </p:txBody>
        </p:sp>
        <p:cxnSp>
          <p:nvCxnSpPr>
            <p:cNvPr id="21" name="Elbow Connector 20"/>
            <p:cNvCxnSpPr/>
            <p:nvPr/>
          </p:nvCxnSpPr>
          <p:spPr>
            <a:xfrm>
              <a:off x="2129866" y="2590775"/>
              <a:ext cx="2133600" cy="68580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143455" y="3670641"/>
              <a:ext cx="2103120" cy="73152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 Box 54"/>
            <p:cNvSpPr txBox="1">
              <a:spLocks noChangeArrowheads="1"/>
            </p:cNvSpPr>
            <p:nvPr/>
          </p:nvSpPr>
          <p:spPr bwMode="gray">
            <a:xfrm>
              <a:off x="4089031" y="4131270"/>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Server</a:t>
              </a:r>
              <a:endParaRPr lang="en-US" sz="1400" b="1" dirty="0">
                <a:solidFill>
                  <a:srgbClr val="10100F"/>
                </a:solidFill>
                <a:latin typeface="Calibri" pitchFamily="34" charset="0"/>
                <a:cs typeface="Calibri" pitchFamily="34" charset="0"/>
              </a:endParaRPr>
            </a:p>
          </p:txBody>
        </p:sp>
        <p:cxnSp>
          <p:nvCxnSpPr>
            <p:cNvPr id="28" name="Straight Connector 27"/>
            <p:cNvCxnSpPr/>
            <p:nvPr/>
          </p:nvCxnSpPr>
          <p:spPr>
            <a:xfrm>
              <a:off x="5217264" y="3490519"/>
              <a:ext cx="1682496" cy="0"/>
            </a:xfrm>
            <a:prstGeom prst="line">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139265" y="1700272"/>
              <a:ext cx="929152" cy="1442127"/>
              <a:chOff x="1063065" y="1524000"/>
              <a:chExt cx="929152" cy="1442127"/>
            </a:xfrm>
          </p:grpSpPr>
          <p:grpSp>
            <p:nvGrpSpPr>
              <p:cNvPr id="24" name="Group 23"/>
              <p:cNvGrpSpPr/>
              <p:nvPr/>
            </p:nvGrpSpPr>
            <p:grpSpPr>
              <a:xfrm>
                <a:off x="1448549" y="1709451"/>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35" name="Group 34"/>
              <p:cNvGrpSpPr/>
              <p:nvPr/>
            </p:nvGrpSpPr>
            <p:grpSpPr>
              <a:xfrm>
                <a:off x="1063065" y="1524000"/>
                <a:ext cx="784733" cy="685800"/>
                <a:chOff x="609600" y="4191000"/>
                <a:chExt cx="784733" cy="685800"/>
              </a:xfrm>
            </p:grpSpPr>
            <p:sp>
              <p:nvSpPr>
                <p:cNvPr id="36"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37"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grpSp>
          <p:nvGrpSpPr>
            <p:cNvPr id="38" name="Group 37"/>
            <p:cNvGrpSpPr/>
            <p:nvPr/>
          </p:nvGrpSpPr>
          <p:grpSpPr>
            <a:xfrm>
              <a:off x="1143000" y="3587073"/>
              <a:ext cx="929152" cy="1442127"/>
              <a:chOff x="1063065" y="1524000"/>
              <a:chExt cx="929152" cy="1442127"/>
            </a:xfrm>
          </p:grpSpPr>
          <p:grpSp>
            <p:nvGrpSpPr>
              <p:cNvPr id="41" name="Group 23"/>
              <p:cNvGrpSpPr/>
              <p:nvPr/>
            </p:nvGrpSpPr>
            <p:grpSpPr>
              <a:xfrm>
                <a:off x="1448549" y="1709451"/>
                <a:ext cx="543668" cy="1256676"/>
                <a:chOff x="142132" y="3086724"/>
                <a:chExt cx="543668" cy="1256676"/>
              </a:xfrm>
            </p:grpSpPr>
            <p:pic>
              <p:nvPicPr>
                <p:cNvPr id="4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4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47"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42" name="Group 34"/>
              <p:cNvGrpSpPr/>
              <p:nvPr/>
            </p:nvGrpSpPr>
            <p:grpSpPr>
              <a:xfrm>
                <a:off x="1063065" y="1524000"/>
                <a:ext cx="784733" cy="685800"/>
                <a:chOff x="609600" y="4191000"/>
                <a:chExt cx="784733" cy="685800"/>
              </a:xfrm>
            </p:grpSpPr>
            <p:sp>
              <p:nvSpPr>
                <p:cNvPr id="43"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44"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pic>
          <p:nvPicPr>
            <p:cNvPr id="4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474685" y="2855208"/>
              <a:ext cx="543668" cy="1256676"/>
            </a:xfrm>
            <a:prstGeom prst="rect">
              <a:avLst/>
            </a:prstGeom>
            <a:noFill/>
          </p:spPr>
        </p:pic>
        <p:pic>
          <p:nvPicPr>
            <p:cNvPr id="49" name="Picture 4"/>
            <p:cNvPicPr>
              <a:picLocks noChangeAspect="1" noChangeArrowheads="1"/>
            </p:cNvPicPr>
            <p:nvPr/>
          </p:nvPicPr>
          <p:blipFill>
            <a:blip r:embed="rId5" cstate="print"/>
            <a:srcRect/>
            <a:stretch>
              <a:fillRect/>
            </a:stretch>
          </p:blipFill>
          <p:spPr bwMode="auto">
            <a:xfrm>
              <a:off x="7105144" y="2432897"/>
              <a:ext cx="960120" cy="1698674"/>
            </a:xfrm>
            <a:prstGeom prst="rect">
              <a:avLst/>
            </a:prstGeom>
            <a:noFill/>
            <a:ln w="9525">
              <a:noFill/>
              <a:miter lim="800000"/>
              <a:headEnd/>
              <a:tailEnd/>
            </a:ln>
            <a:effectLst/>
          </p:spPr>
        </p:pic>
      </p:grpSp>
      <p:pic>
        <p:nvPicPr>
          <p:cNvPr id="1026"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173837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3654684"/>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Archiving Solution Architecture</a:t>
            </a:r>
          </a:p>
        </p:txBody>
      </p:sp>
      <p:sp>
        <p:nvSpPr>
          <p:cNvPr id="5" name="Content Placeholder 4"/>
          <p:cNvSpPr>
            <a:spLocks noGrp="1"/>
          </p:cNvSpPr>
          <p:nvPr>
            <p:ph idx="1"/>
          </p:nvPr>
        </p:nvSpPr>
        <p:spPr/>
        <p:txBody>
          <a:bodyPr/>
          <a:lstStyle/>
          <a:p>
            <a:r>
              <a:rPr lang="en-US" dirty="0" smtClean="0"/>
              <a:t>Archiving agent</a:t>
            </a:r>
          </a:p>
          <a:p>
            <a:pPr lvl="1"/>
            <a:r>
              <a:rPr lang="en-US" dirty="0" smtClean="0"/>
              <a:t>Software </a:t>
            </a:r>
            <a:r>
              <a:rPr lang="en-US" dirty="0"/>
              <a:t>installed on the application </a:t>
            </a:r>
            <a:r>
              <a:rPr lang="en-US" dirty="0" smtClean="0"/>
              <a:t>server</a:t>
            </a:r>
          </a:p>
          <a:p>
            <a:pPr lvl="1"/>
            <a:r>
              <a:rPr lang="en-US" dirty="0" smtClean="0"/>
              <a:t>Responsible for </a:t>
            </a:r>
            <a:r>
              <a:rPr lang="en-US" dirty="0"/>
              <a:t>scanning the data that can be archived based on the policy defined on the </a:t>
            </a:r>
            <a:r>
              <a:rPr lang="en-US" dirty="0" smtClean="0"/>
              <a:t>archiving server</a:t>
            </a:r>
          </a:p>
          <a:p>
            <a:pPr lvl="1"/>
            <a:r>
              <a:rPr lang="en-US" dirty="0" smtClean="0"/>
              <a:t>Original </a:t>
            </a:r>
            <a:r>
              <a:rPr lang="en-US" dirty="0"/>
              <a:t>data on the application server is replaced with a </a:t>
            </a:r>
            <a:r>
              <a:rPr lang="en-US" u="sng" dirty="0"/>
              <a:t>stub </a:t>
            </a:r>
            <a:r>
              <a:rPr lang="en-US" u="sng" dirty="0" smtClean="0"/>
              <a:t>file</a:t>
            </a:r>
          </a:p>
          <a:p>
            <a:pPr lvl="2"/>
            <a:r>
              <a:rPr lang="en-US" dirty="0" smtClean="0"/>
              <a:t>Contains </a:t>
            </a:r>
            <a:r>
              <a:rPr lang="en-US" dirty="0"/>
              <a:t>the address of the archived </a:t>
            </a:r>
            <a:r>
              <a:rPr lang="en-US" dirty="0" smtClean="0"/>
              <a:t>data</a:t>
            </a:r>
          </a:p>
          <a:p>
            <a:pPr lvl="2"/>
            <a:r>
              <a:rPr lang="en-US" dirty="0" smtClean="0"/>
              <a:t>Size </a:t>
            </a:r>
            <a:r>
              <a:rPr lang="en-US" dirty="0"/>
              <a:t>of this file is small and </a:t>
            </a:r>
            <a:r>
              <a:rPr lang="en-US" dirty="0" smtClean="0"/>
              <a:t>significantly saves </a:t>
            </a:r>
            <a:r>
              <a:rPr lang="en-US" dirty="0"/>
              <a:t>space on primary </a:t>
            </a:r>
            <a:r>
              <a:rPr lang="en-US" dirty="0" smtClean="0"/>
              <a:t>storage</a:t>
            </a:r>
          </a:p>
          <a:p>
            <a:pPr lvl="2"/>
            <a:r>
              <a:rPr lang="en-US" dirty="0" smtClean="0"/>
              <a:t>Used </a:t>
            </a:r>
            <a:r>
              <a:rPr lang="en-US" dirty="0"/>
              <a:t>to retrieve the file from the </a:t>
            </a:r>
            <a:r>
              <a:rPr lang="en-US" dirty="0" smtClean="0"/>
              <a:t>archive storage </a:t>
            </a:r>
            <a:r>
              <a:rPr lang="en-US" dirty="0"/>
              <a:t>device</a:t>
            </a:r>
            <a:endParaRPr lang="en-US" dirty="0" smtClean="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Backup Granularity </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smtClean="0"/>
              <a:t>Module 10: Backup and Archive</a:t>
            </a:r>
            <a:endParaRPr lang="en-US" dirty="0"/>
          </a:p>
        </p:txBody>
      </p:sp>
      <p:sp>
        <p:nvSpPr>
          <p:cNvPr id="9" name="Rectangle 694"/>
          <p:cNvSpPr>
            <a:spLocks noChangeArrowheads="1"/>
          </p:cNvSpPr>
          <p:nvPr/>
        </p:nvSpPr>
        <p:spPr bwMode="auto">
          <a:xfrm>
            <a:off x="6446838" y="1282700"/>
            <a:ext cx="209550"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0" name="Rectangle 695"/>
          <p:cNvSpPr>
            <a:spLocks noChangeArrowheads="1"/>
          </p:cNvSpPr>
          <p:nvPr/>
        </p:nvSpPr>
        <p:spPr bwMode="auto">
          <a:xfrm>
            <a:off x="8412163" y="1285875"/>
            <a:ext cx="239712"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1" name="Rectangle 696"/>
          <p:cNvSpPr>
            <a:spLocks noChangeArrowheads="1"/>
          </p:cNvSpPr>
          <p:nvPr/>
        </p:nvSpPr>
        <p:spPr bwMode="auto">
          <a:xfrm>
            <a:off x="423863" y="1281113"/>
            <a:ext cx="214312"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2" name="Rectangle 693"/>
          <p:cNvSpPr>
            <a:spLocks noChangeArrowheads="1"/>
          </p:cNvSpPr>
          <p:nvPr/>
        </p:nvSpPr>
        <p:spPr bwMode="auto">
          <a:xfrm>
            <a:off x="2427288" y="1281113"/>
            <a:ext cx="217487"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3" name="Rectangle 571"/>
          <p:cNvSpPr>
            <a:spLocks noChangeArrowheads="1"/>
          </p:cNvSpPr>
          <p:nvPr/>
        </p:nvSpPr>
        <p:spPr bwMode="auto">
          <a:xfrm>
            <a:off x="466725" y="990600"/>
            <a:ext cx="1088824" cy="276999"/>
          </a:xfrm>
          <a:prstGeom prst="rect">
            <a:avLst/>
          </a:prstGeom>
          <a:noFill/>
          <a:ln w="9525">
            <a:noFill/>
            <a:miter lim="800000"/>
            <a:headEnd/>
            <a:tailEnd/>
          </a:ln>
        </p:spPr>
        <p:txBody>
          <a:bodyPr wrap="none" lIns="0" tIns="0" rIns="0" bIns="0">
            <a:spAutoFit/>
          </a:bodyPr>
          <a:lstStyle/>
          <a:p>
            <a:pPr marL="354013" indent="-354013" defTabSz="941388"/>
            <a:r>
              <a:rPr lang="en-US" b="1" dirty="0">
                <a:solidFill>
                  <a:srgbClr val="000000"/>
                </a:solidFill>
                <a:latin typeface="Calibri" pitchFamily="34" charset="0"/>
                <a:cs typeface="Calibri" pitchFamily="34" charset="0"/>
              </a:rPr>
              <a:t>Full Backup</a:t>
            </a:r>
            <a:endParaRPr lang="en-US" dirty="0">
              <a:latin typeface="Calibri" pitchFamily="34" charset="0"/>
              <a:cs typeface="Calibri" pitchFamily="34" charset="0"/>
            </a:endParaRPr>
          </a:p>
        </p:txBody>
      </p:sp>
      <p:sp>
        <p:nvSpPr>
          <p:cNvPr id="14" name="Rectangle 574"/>
          <p:cNvSpPr>
            <a:spLocks noChangeArrowheads="1"/>
          </p:cNvSpPr>
          <p:nvPr/>
        </p:nvSpPr>
        <p:spPr bwMode="auto">
          <a:xfrm>
            <a:off x="8650288" y="1281113"/>
            <a:ext cx="147637" cy="630238"/>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15" name="Rectangle 575"/>
          <p:cNvSpPr>
            <a:spLocks noChangeArrowheads="1"/>
          </p:cNvSpPr>
          <p:nvPr/>
        </p:nvSpPr>
        <p:spPr bwMode="auto">
          <a:xfrm>
            <a:off x="4649788" y="1281113"/>
            <a:ext cx="1798637" cy="630238"/>
          </a:xfrm>
          <a:prstGeom prst="rect">
            <a:avLst/>
          </a:prstGeom>
          <a:solidFill>
            <a:srgbClr val="CCCCCC"/>
          </a:solidFill>
          <a:ln w="9525" algn="ctr">
            <a:noFill/>
            <a:miter lim="800000"/>
            <a:headEnd/>
            <a:tailEnd/>
          </a:ln>
          <a:effectLst/>
        </p:spPr>
        <p:txBody>
          <a:bodyPr/>
          <a:lstStyle/>
          <a:p>
            <a:endParaRPr lang="en-US">
              <a:latin typeface="Calibri" pitchFamily="34" charset="0"/>
              <a:cs typeface="Calibri" pitchFamily="34" charset="0"/>
            </a:endParaRPr>
          </a:p>
        </p:txBody>
      </p:sp>
      <p:sp>
        <p:nvSpPr>
          <p:cNvPr id="16" name="Rectangle 576"/>
          <p:cNvSpPr>
            <a:spLocks noChangeArrowheads="1"/>
          </p:cNvSpPr>
          <p:nvPr/>
        </p:nvSpPr>
        <p:spPr bwMode="auto">
          <a:xfrm>
            <a:off x="2643188" y="1281113"/>
            <a:ext cx="1797050" cy="630238"/>
          </a:xfrm>
          <a:prstGeom prst="rect">
            <a:avLst/>
          </a:prstGeom>
          <a:solidFill>
            <a:srgbClr val="CCCCCC"/>
          </a:solidFill>
          <a:ln w="9525" algn="ctr">
            <a:noFill/>
            <a:miter lim="800000"/>
            <a:headEnd/>
            <a:tailEnd/>
          </a:ln>
          <a:effectLst/>
        </p:spPr>
        <p:txBody>
          <a:bodyPr/>
          <a:lstStyle/>
          <a:p>
            <a:endParaRPr lang="en-US">
              <a:latin typeface="Calibri" pitchFamily="34" charset="0"/>
              <a:cs typeface="Calibri" pitchFamily="34" charset="0"/>
            </a:endParaRPr>
          </a:p>
        </p:txBody>
      </p:sp>
      <p:sp>
        <p:nvSpPr>
          <p:cNvPr id="17" name="Rectangle 577"/>
          <p:cNvSpPr>
            <a:spLocks noChangeArrowheads="1"/>
          </p:cNvSpPr>
          <p:nvPr/>
        </p:nvSpPr>
        <p:spPr bwMode="auto">
          <a:xfrm>
            <a:off x="6656388" y="1281113"/>
            <a:ext cx="1782762" cy="630238"/>
          </a:xfrm>
          <a:prstGeom prst="rect">
            <a:avLst/>
          </a:prstGeom>
          <a:solidFill>
            <a:srgbClr val="CCCCCC"/>
          </a:solidFill>
          <a:ln w="9525" algn="ctr">
            <a:noFill/>
            <a:miter lim="800000"/>
            <a:headEnd/>
            <a:tailEnd/>
          </a:ln>
          <a:effectLst/>
        </p:spPr>
        <p:txBody>
          <a:bodyPr/>
          <a:lstStyle/>
          <a:p>
            <a:endParaRPr lang="en-US">
              <a:latin typeface="Calibri" pitchFamily="34" charset="0"/>
              <a:cs typeface="Calibri" pitchFamily="34" charset="0"/>
            </a:endParaRPr>
          </a:p>
        </p:txBody>
      </p:sp>
      <p:sp>
        <p:nvSpPr>
          <p:cNvPr id="18" name="Rectangle 578"/>
          <p:cNvSpPr>
            <a:spLocks noChangeArrowheads="1"/>
          </p:cNvSpPr>
          <p:nvPr/>
        </p:nvSpPr>
        <p:spPr bwMode="auto">
          <a:xfrm>
            <a:off x="636588" y="1281113"/>
            <a:ext cx="1797050" cy="630238"/>
          </a:xfrm>
          <a:prstGeom prst="rect">
            <a:avLst/>
          </a:prstGeom>
          <a:solidFill>
            <a:srgbClr val="CCCCCC"/>
          </a:solidFill>
          <a:ln w="9525" algn="ctr">
            <a:noFill/>
            <a:miter lim="800000"/>
            <a:headEnd/>
            <a:tailEnd/>
          </a:ln>
          <a:effectLst/>
        </p:spPr>
        <p:txBody>
          <a:bodyPr/>
          <a:lstStyle/>
          <a:p>
            <a:endParaRPr lang="en-US">
              <a:latin typeface="Calibri" pitchFamily="34" charset="0"/>
              <a:cs typeface="Calibri" pitchFamily="34" charset="0"/>
            </a:endParaRPr>
          </a:p>
        </p:txBody>
      </p:sp>
      <p:sp>
        <p:nvSpPr>
          <p:cNvPr id="19" name="Rectangle 579"/>
          <p:cNvSpPr>
            <a:spLocks noChangeArrowheads="1"/>
          </p:cNvSpPr>
          <p:nvPr/>
        </p:nvSpPr>
        <p:spPr bwMode="auto">
          <a:xfrm>
            <a:off x="312738" y="1281113"/>
            <a:ext cx="114300" cy="630238"/>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20" name="Rectangle 597"/>
          <p:cNvSpPr>
            <a:spLocks noChangeArrowheads="1"/>
          </p:cNvSpPr>
          <p:nvPr/>
        </p:nvSpPr>
        <p:spPr bwMode="auto">
          <a:xfrm>
            <a:off x="4440238" y="1284288"/>
            <a:ext cx="209550"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21" name="Line 615"/>
          <p:cNvSpPr>
            <a:spLocks noChangeShapeType="1"/>
          </p:cNvSpPr>
          <p:nvPr/>
        </p:nvSpPr>
        <p:spPr bwMode="auto">
          <a:xfrm flipH="1">
            <a:off x="312738" y="1281113"/>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22" name="Line 616"/>
          <p:cNvSpPr>
            <a:spLocks noChangeShapeType="1"/>
          </p:cNvSpPr>
          <p:nvPr/>
        </p:nvSpPr>
        <p:spPr bwMode="auto">
          <a:xfrm>
            <a:off x="312738" y="1911350"/>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23" name="Rectangle 617"/>
          <p:cNvSpPr>
            <a:spLocks noChangeArrowheads="1"/>
          </p:cNvSpPr>
          <p:nvPr/>
        </p:nvSpPr>
        <p:spPr bwMode="auto">
          <a:xfrm>
            <a:off x="466725" y="19510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24" name="Rectangle 618"/>
          <p:cNvSpPr>
            <a:spLocks noChangeArrowheads="1"/>
          </p:cNvSpPr>
          <p:nvPr/>
        </p:nvSpPr>
        <p:spPr bwMode="auto">
          <a:xfrm>
            <a:off x="2463800" y="19510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25" name="Rectangle 619"/>
          <p:cNvSpPr>
            <a:spLocks noChangeArrowheads="1"/>
          </p:cNvSpPr>
          <p:nvPr/>
        </p:nvSpPr>
        <p:spPr bwMode="auto">
          <a:xfrm>
            <a:off x="4473575" y="19510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26" name="Rectangle 620"/>
          <p:cNvSpPr>
            <a:spLocks noChangeArrowheads="1"/>
          </p:cNvSpPr>
          <p:nvPr/>
        </p:nvSpPr>
        <p:spPr bwMode="auto">
          <a:xfrm>
            <a:off x="6494463" y="19510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27" name="Rectangle 621"/>
          <p:cNvSpPr>
            <a:spLocks noChangeArrowheads="1"/>
          </p:cNvSpPr>
          <p:nvPr/>
        </p:nvSpPr>
        <p:spPr bwMode="auto">
          <a:xfrm>
            <a:off x="8483600" y="19510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29" name="Freeform 338"/>
          <p:cNvSpPr>
            <a:spLocks/>
          </p:cNvSpPr>
          <p:nvPr/>
        </p:nvSpPr>
        <p:spPr bwMode="auto">
          <a:xfrm>
            <a:off x="636588" y="2638425"/>
            <a:ext cx="7802562" cy="630238"/>
          </a:xfrm>
          <a:custGeom>
            <a:avLst/>
            <a:gdLst/>
            <a:ahLst/>
            <a:cxnLst>
              <a:cxn ang="0">
                <a:pos x="4120" y="216"/>
              </a:cxn>
              <a:cxn ang="0">
                <a:pos x="4348" y="216"/>
              </a:cxn>
              <a:cxn ang="0">
                <a:pos x="4348" y="794"/>
              </a:cxn>
              <a:cxn ang="0">
                <a:pos x="6294" y="794"/>
              </a:cxn>
              <a:cxn ang="0">
                <a:pos x="6294" y="101"/>
              </a:cxn>
              <a:cxn ang="0">
                <a:pos x="6522" y="101"/>
              </a:cxn>
              <a:cxn ang="0">
                <a:pos x="6522" y="794"/>
              </a:cxn>
              <a:cxn ang="0">
                <a:pos x="8453" y="794"/>
              </a:cxn>
              <a:cxn ang="0">
                <a:pos x="8453" y="0"/>
              </a:cxn>
              <a:cxn ang="0">
                <a:pos x="0" y="0"/>
              </a:cxn>
              <a:cxn ang="0">
                <a:pos x="0" y="794"/>
              </a:cxn>
              <a:cxn ang="0">
                <a:pos x="85" y="794"/>
              </a:cxn>
              <a:cxn ang="0">
                <a:pos x="85" y="573"/>
              </a:cxn>
              <a:cxn ang="0">
                <a:pos x="313" y="573"/>
              </a:cxn>
              <a:cxn ang="0">
                <a:pos x="313" y="794"/>
              </a:cxn>
              <a:cxn ang="0">
                <a:pos x="398" y="794"/>
              </a:cxn>
              <a:cxn ang="0">
                <a:pos x="398" y="573"/>
              </a:cxn>
              <a:cxn ang="0">
                <a:pos x="625" y="573"/>
              </a:cxn>
              <a:cxn ang="0">
                <a:pos x="625" y="794"/>
              </a:cxn>
              <a:cxn ang="0">
                <a:pos x="711" y="794"/>
              </a:cxn>
              <a:cxn ang="0">
                <a:pos x="711" y="573"/>
              </a:cxn>
              <a:cxn ang="0">
                <a:pos x="938" y="573"/>
              </a:cxn>
              <a:cxn ang="0">
                <a:pos x="938" y="794"/>
              </a:cxn>
              <a:cxn ang="0">
                <a:pos x="1024" y="794"/>
              </a:cxn>
              <a:cxn ang="0">
                <a:pos x="1024" y="573"/>
              </a:cxn>
              <a:cxn ang="0">
                <a:pos x="1251" y="573"/>
              </a:cxn>
              <a:cxn ang="0">
                <a:pos x="1251" y="794"/>
              </a:cxn>
              <a:cxn ang="0">
                <a:pos x="1946" y="794"/>
              </a:cxn>
              <a:cxn ang="0">
                <a:pos x="1946" y="361"/>
              </a:cxn>
              <a:cxn ang="0">
                <a:pos x="2174" y="361"/>
              </a:cxn>
              <a:cxn ang="0">
                <a:pos x="2174" y="794"/>
              </a:cxn>
              <a:cxn ang="0">
                <a:pos x="4120" y="794"/>
              </a:cxn>
              <a:cxn ang="0">
                <a:pos x="4120" y="216"/>
              </a:cxn>
            </a:cxnLst>
            <a:rect l="0" t="0" r="r" b="b"/>
            <a:pathLst>
              <a:path w="8453" h="794">
                <a:moveTo>
                  <a:pt x="4120" y="216"/>
                </a:moveTo>
                <a:lnTo>
                  <a:pt x="4348" y="216"/>
                </a:lnTo>
                <a:lnTo>
                  <a:pt x="4348" y="794"/>
                </a:lnTo>
                <a:lnTo>
                  <a:pt x="6294" y="794"/>
                </a:lnTo>
                <a:lnTo>
                  <a:pt x="6294" y="101"/>
                </a:lnTo>
                <a:lnTo>
                  <a:pt x="6522" y="101"/>
                </a:lnTo>
                <a:lnTo>
                  <a:pt x="6522" y="794"/>
                </a:lnTo>
                <a:lnTo>
                  <a:pt x="8453" y="794"/>
                </a:lnTo>
                <a:lnTo>
                  <a:pt x="8453" y="0"/>
                </a:lnTo>
                <a:lnTo>
                  <a:pt x="0" y="0"/>
                </a:lnTo>
                <a:lnTo>
                  <a:pt x="0" y="794"/>
                </a:lnTo>
                <a:lnTo>
                  <a:pt x="85" y="794"/>
                </a:lnTo>
                <a:lnTo>
                  <a:pt x="85" y="573"/>
                </a:lnTo>
                <a:lnTo>
                  <a:pt x="313" y="573"/>
                </a:lnTo>
                <a:lnTo>
                  <a:pt x="313" y="794"/>
                </a:lnTo>
                <a:lnTo>
                  <a:pt x="398" y="794"/>
                </a:lnTo>
                <a:lnTo>
                  <a:pt x="398" y="573"/>
                </a:lnTo>
                <a:lnTo>
                  <a:pt x="625" y="573"/>
                </a:lnTo>
                <a:lnTo>
                  <a:pt x="625" y="794"/>
                </a:lnTo>
                <a:lnTo>
                  <a:pt x="711" y="794"/>
                </a:lnTo>
                <a:lnTo>
                  <a:pt x="711" y="573"/>
                </a:lnTo>
                <a:lnTo>
                  <a:pt x="938" y="573"/>
                </a:lnTo>
                <a:lnTo>
                  <a:pt x="938" y="794"/>
                </a:lnTo>
                <a:lnTo>
                  <a:pt x="1024" y="794"/>
                </a:lnTo>
                <a:lnTo>
                  <a:pt x="1024" y="573"/>
                </a:lnTo>
                <a:lnTo>
                  <a:pt x="1251" y="573"/>
                </a:lnTo>
                <a:lnTo>
                  <a:pt x="1251" y="794"/>
                </a:lnTo>
                <a:lnTo>
                  <a:pt x="1946" y="794"/>
                </a:lnTo>
                <a:lnTo>
                  <a:pt x="1946" y="361"/>
                </a:lnTo>
                <a:lnTo>
                  <a:pt x="2174" y="361"/>
                </a:lnTo>
                <a:lnTo>
                  <a:pt x="2174" y="794"/>
                </a:lnTo>
                <a:lnTo>
                  <a:pt x="4120" y="794"/>
                </a:lnTo>
                <a:lnTo>
                  <a:pt x="4120" y="216"/>
                </a:lnTo>
                <a:close/>
              </a:path>
            </a:pathLst>
          </a:custGeom>
          <a:solidFill>
            <a:srgbClr val="CCCCCC"/>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30" name="Rectangle 703"/>
          <p:cNvSpPr>
            <a:spLocks noChangeArrowheads="1"/>
          </p:cNvSpPr>
          <p:nvPr/>
        </p:nvSpPr>
        <p:spPr bwMode="auto">
          <a:xfrm>
            <a:off x="6446838" y="2640013"/>
            <a:ext cx="209550"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31" name="Rectangle 704"/>
          <p:cNvSpPr>
            <a:spLocks noChangeArrowheads="1"/>
          </p:cNvSpPr>
          <p:nvPr/>
        </p:nvSpPr>
        <p:spPr bwMode="auto">
          <a:xfrm>
            <a:off x="8428038" y="2643188"/>
            <a:ext cx="223837"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32" name="Rectangle 705"/>
          <p:cNvSpPr>
            <a:spLocks noChangeArrowheads="1"/>
          </p:cNvSpPr>
          <p:nvPr/>
        </p:nvSpPr>
        <p:spPr bwMode="auto">
          <a:xfrm>
            <a:off x="423863" y="2638425"/>
            <a:ext cx="214312"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33" name="Rectangle 706"/>
          <p:cNvSpPr>
            <a:spLocks noChangeArrowheads="1"/>
          </p:cNvSpPr>
          <p:nvPr/>
        </p:nvSpPr>
        <p:spPr bwMode="auto">
          <a:xfrm>
            <a:off x="2430463" y="2638425"/>
            <a:ext cx="220662"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34" name="Rectangle 707"/>
          <p:cNvSpPr>
            <a:spLocks noChangeArrowheads="1"/>
          </p:cNvSpPr>
          <p:nvPr/>
        </p:nvSpPr>
        <p:spPr bwMode="auto">
          <a:xfrm>
            <a:off x="4438650" y="2641600"/>
            <a:ext cx="211137" cy="62071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35" name="Rectangle 339"/>
          <p:cNvSpPr>
            <a:spLocks noChangeArrowheads="1"/>
          </p:cNvSpPr>
          <p:nvPr/>
        </p:nvSpPr>
        <p:spPr bwMode="auto">
          <a:xfrm>
            <a:off x="1003300" y="3100388"/>
            <a:ext cx="211137" cy="176213"/>
          </a:xfrm>
          <a:prstGeom prst="rect">
            <a:avLst/>
          </a:prstGeom>
          <a:solidFill>
            <a:srgbClr val="F7F7F7"/>
          </a:solidFill>
          <a:ln w="9525">
            <a:noFill/>
            <a:miter lim="800000"/>
            <a:headEnd/>
            <a:tailEnd/>
          </a:ln>
        </p:spPr>
        <p:txBody>
          <a:bodyPr/>
          <a:lstStyle/>
          <a:p>
            <a:endParaRPr lang="en-US">
              <a:latin typeface="Calibri" pitchFamily="34" charset="0"/>
              <a:cs typeface="Calibri" pitchFamily="34" charset="0"/>
            </a:endParaRPr>
          </a:p>
        </p:txBody>
      </p:sp>
      <p:sp>
        <p:nvSpPr>
          <p:cNvPr id="36" name="Rectangle 340"/>
          <p:cNvSpPr>
            <a:spLocks noChangeArrowheads="1"/>
          </p:cNvSpPr>
          <p:nvPr/>
        </p:nvSpPr>
        <p:spPr bwMode="auto">
          <a:xfrm>
            <a:off x="1581150" y="3100388"/>
            <a:ext cx="211137" cy="176213"/>
          </a:xfrm>
          <a:prstGeom prst="rect">
            <a:avLst/>
          </a:prstGeom>
          <a:solidFill>
            <a:srgbClr val="F7F7F7"/>
          </a:solidFill>
          <a:ln w="9525">
            <a:noFill/>
            <a:miter lim="800000"/>
            <a:headEnd/>
            <a:tailEnd/>
          </a:ln>
        </p:spPr>
        <p:txBody>
          <a:bodyPr/>
          <a:lstStyle/>
          <a:p>
            <a:endParaRPr lang="en-US">
              <a:latin typeface="Calibri" pitchFamily="34" charset="0"/>
              <a:cs typeface="Calibri" pitchFamily="34" charset="0"/>
            </a:endParaRPr>
          </a:p>
        </p:txBody>
      </p:sp>
      <p:sp>
        <p:nvSpPr>
          <p:cNvPr id="37" name="Rectangle 341"/>
          <p:cNvSpPr>
            <a:spLocks noChangeArrowheads="1"/>
          </p:cNvSpPr>
          <p:nvPr/>
        </p:nvSpPr>
        <p:spPr bwMode="auto">
          <a:xfrm>
            <a:off x="1293813" y="3100388"/>
            <a:ext cx="209550" cy="176213"/>
          </a:xfrm>
          <a:prstGeom prst="rect">
            <a:avLst/>
          </a:prstGeom>
          <a:solidFill>
            <a:srgbClr val="F7F7F7"/>
          </a:solidFill>
          <a:ln w="9525">
            <a:noFill/>
            <a:miter lim="800000"/>
            <a:headEnd/>
            <a:tailEnd/>
          </a:ln>
        </p:spPr>
        <p:txBody>
          <a:bodyPr/>
          <a:lstStyle/>
          <a:p>
            <a:endParaRPr lang="en-US">
              <a:latin typeface="Calibri" pitchFamily="34" charset="0"/>
              <a:cs typeface="Calibri" pitchFamily="34" charset="0"/>
            </a:endParaRPr>
          </a:p>
        </p:txBody>
      </p:sp>
      <p:sp>
        <p:nvSpPr>
          <p:cNvPr id="38" name="Rectangle 342"/>
          <p:cNvSpPr>
            <a:spLocks noChangeArrowheads="1"/>
          </p:cNvSpPr>
          <p:nvPr/>
        </p:nvSpPr>
        <p:spPr bwMode="auto">
          <a:xfrm>
            <a:off x="8650288" y="2646363"/>
            <a:ext cx="147637" cy="630238"/>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39" name="Rectangle 343"/>
          <p:cNvSpPr>
            <a:spLocks noChangeArrowheads="1"/>
          </p:cNvSpPr>
          <p:nvPr/>
        </p:nvSpPr>
        <p:spPr bwMode="auto">
          <a:xfrm>
            <a:off x="312738" y="2646363"/>
            <a:ext cx="114300" cy="630238"/>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40" name="Rectangle 356"/>
          <p:cNvSpPr>
            <a:spLocks noChangeArrowheads="1"/>
          </p:cNvSpPr>
          <p:nvPr/>
        </p:nvSpPr>
        <p:spPr bwMode="auto">
          <a:xfrm>
            <a:off x="7323138" y="2894013"/>
            <a:ext cx="180975" cy="37782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1" name="Rectangle 369"/>
          <p:cNvSpPr>
            <a:spLocks noChangeArrowheads="1"/>
          </p:cNvSpPr>
          <p:nvPr/>
        </p:nvSpPr>
        <p:spPr bwMode="auto">
          <a:xfrm>
            <a:off x="7023100" y="3062288"/>
            <a:ext cx="192087" cy="2095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2" name="Rectangle 370"/>
          <p:cNvSpPr>
            <a:spLocks noChangeArrowheads="1"/>
          </p:cNvSpPr>
          <p:nvPr/>
        </p:nvSpPr>
        <p:spPr bwMode="auto">
          <a:xfrm>
            <a:off x="7889875" y="3149600"/>
            <a:ext cx="180975" cy="1222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3" name="Rectangle 382"/>
          <p:cNvSpPr>
            <a:spLocks noChangeArrowheads="1"/>
          </p:cNvSpPr>
          <p:nvPr/>
        </p:nvSpPr>
        <p:spPr bwMode="auto">
          <a:xfrm>
            <a:off x="6734175" y="2959100"/>
            <a:ext cx="192087"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4" name="Rectangle 389"/>
          <p:cNvSpPr>
            <a:spLocks noChangeArrowheads="1"/>
          </p:cNvSpPr>
          <p:nvPr/>
        </p:nvSpPr>
        <p:spPr bwMode="auto">
          <a:xfrm>
            <a:off x="8166100" y="2959100"/>
            <a:ext cx="201612"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5" name="Rectangle 391"/>
          <p:cNvSpPr>
            <a:spLocks noChangeArrowheads="1"/>
          </p:cNvSpPr>
          <p:nvPr/>
        </p:nvSpPr>
        <p:spPr bwMode="auto">
          <a:xfrm>
            <a:off x="7607300" y="2801938"/>
            <a:ext cx="180975" cy="4699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6" name="Rectangle 412"/>
          <p:cNvSpPr>
            <a:spLocks noChangeArrowheads="1"/>
          </p:cNvSpPr>
          <p:nvPr/>
        </p:nvSpPr>
        <p:spPr bwMode="auto">
          <a:xfrm>
            <a:off x="4730750" y="2801938"/>
            <a:ext cx="184150" cy="4699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7" name="Rectangle 417"/>
          <p:cNvSpPr>
            <a:spLocks noChangeArrowheads="1"/>
          </p:cNvSpPr>
          <p:nvPr/>
        </p:nvSpPr>
        <p:spPr bwMode="auto">
          <a:xfrm>
            <a:off x="5324475" y="2894013"/>
            <a:ext cx="195262" cy="37782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8" name="Rectangle 430"/>
          <p:cNvSpPr>
            <a:spLocks noChangeArrowheads="1"/>
          </p:cNvSpPr>
          <p:nvPr/>
        </p:nvSpPr>
        <p:spPr bwMode="auto">
          <a:xfrm>
            <a:off x="5024438" y="3062288"/>
            <a:ext cx="184150" cy="2095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49" name="Rectangle 431"/>
          <p:cNvSpPr>
            <a:spLocks noChangeArrowheads="1"/>
          </p:cNvSpPr>
          <p:nvPr/>
        </p:nvSpPr>
        <p:spPr bwMode="auto">
          <a:xfrm>
            <a:off x="5889625" y="3149600"/>
            <a:ext cx="195262" cy="1222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0" name="Rectangle 443"/>
          <p:cNvSpPr>
            <a:spLocks noChangeArrowheads="1"/>
          </p:cNvSpPr>
          <p:nvPr/>
        </p:nvSpPr>
        <p:spPr bwMode="auto">
          <a:xfrm>
            <a:off x="5602288" y="2959100"/>
            <a:ext cx="184150"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1" name="Rectangle 450"/>
          <p:cNvSpPr>
            <a:spLocks noChangeArrowheads="1"/>
          </p:cNvSpPr>
          <p:nvPr/>
        </p:nvSpPr>
        <p:spPr bwMode="auto">
          <a:xfrm>
            <a:off x="6169025" y="2959100"/>
            <a:ext cx="184150"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2" name="Rectangle 467"/>
          <p:cNvSpPr>
            <a:spLocks noChangeArrowheads="1"/>
          </p:cNvSpPr>
          <p:nvPr/>
        </p:nvSpPr>
        <p:spPr bwMode="auto">
          <a:xfrm>
            <a:off x="3586163" y="2759075"/>
            <a:ext cx="190500" cy="512763"/>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3" name="Rectangle 474"/>
          <p:cNvSpPr>
            <a:spLocks noChangeArrowheads="1"/>
          </p:cNvSpPr>
          <p:nvPr/>
        </p:nvSpPr>
        <p:spPr bwMode="auto">
          <a:xfrm>
            <a:off x="2714625" y="2801938"/>
            <a:ext cx="190500" cy="4699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4" name="Rectangle 478"/>
          <p:cNvSpPr>
            <a:spLocks noChangeArrowheads="1"/>
          </p:cNvSpPr>
          <p:nvPr/>
        </p:nvSpPr>
        <p:spPr bwMode="auto">
          <a:xfrm>
            <a:off x="3308350" y="2894013"/>
            <a:ext cx="201612" cy="37782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5" name="Rectangle 492"/>
          <p:cNvSpPr>
            <a:spLocks noChangeArrowheads="1"/>
          </p:cNvSpPr>
          <p:nvPr/>
        </p:nvSpPr>
        <p:spPr bwMode="auto">
          <a:xfrm>
            <a:off x="3008313" y="3062288"/>
            <a:ext cx="190500" cy="2095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6" name="Rectangle 493"/>
          <p:cNvSpPr>
            <a:spLocks noChangeArrowheads="1"/>
          </p:cNvSpPr>
          <p:nvPr/>
        </p:nvSpPr>
        <p:spPr bwMode="auto">
          <a:xfrm>
            <a:off x="3873500" y="3149600"/>
            <a:ext cx="212725" cy="1222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7" name="Rectangle 505"/>
          <p:cNvSpPr>
            <a:spLocks noChangeArrowheads="1"/>
          </p:cNvSpPr>
          <p:nvPr/>
        </p:nvSpPr>
        <p:spPr bwMode="auto">
          <a:xfrm>
            <a:off x="4157663" y="2959100"/>
            <a:ext cx="201612"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8" name="Rectangle 533"/>
          <p:cNvSpPr>
            <a:spLocks noChangeArrowheads="1"/>
          </p:cNvSpPr>
          <p:nvPr/>
        </p:nvSpPr>
        <p:spPr bwMode="auto">
          <a:xfrm>
            <a:off x="709613" y="2801938"/>
            <a:ext cx="215900" cy="4699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59" name="Rectangle 534"/>
          <p:cNvSpPr>
            <a:spLocks noChangeArrowheads="1"/>
          </p:cNvSpPr>
          <p:nvPr/>
        </p:nvSpPr>
        <p:spPr bwMode="auto">
          <a:xfrm>
            <a:off x="1581150" y="2894013"/>
            <a:ext cx="209550" cy="37782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60" name="Rectangle 546"/>
          <p:cNvSpPr>
            <a:spLocks noChangeArrowheads="1"/>
          </p:cNvSpPr>
          <p:nvPr/>
        </p:nvSpPr>
        <p:spPr bwMode="auto">
          <a:xfrm>
            <a:off x="1293813" y="2959100"/>
            <a:ext cx="207962" cy="3127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61" name="Rectangle 554"/>
          <p:cNvSpPr>
            <a:spLocks noChangeArrowheads="1"/>
          </p:cNvSpPr>
          <p:nvPr/>
        </p:nvSpPr>
        <p:spPr bwMode="auto">
          <a:xfrm>
            <a:off x="1003300" y="3062288"/>
            <a:ext cx="230187" cy="2095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62" name="Rectangle 555"/>
          <p:cNvSpPr>
            <a:spLocks noChangeArrowheads="1"/>
          </p:cNvSpPr>
          <p:nvPr/>
        </p:nvSpPr>
        <p:spPr bwMode="auto">
          <a:xfrm>
            <a:off x="1871663" y="3149600"/>
            <a:ext cx="204787" cy="1222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63" name="Rectangle 562"/>
          <p:cNvSpPr>
            <a:spLocks noChangeArrowheads="1"/>
          </p:cNvSpPr>
          <p:nvPr/>
        </p:nvSpPr>
        <p:spPr bwMode="auto">
          <a:xfrm>
            <a:off x="2147888" y="3149600"/>
            <a:ext cx="204787" cy="122238"/>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64" name="Line 569"/>
          <p:cNvSpPr>
            <a:spLocks noChangeShapeType="1"/>
          </p:cNvSpPr>
          <p:nvPr/>
        </p:nvSpPr>
        <p:spPr bwMode="auto">
          <a:xfrm flipH="1">
            <a:off x="312738" y="2646363"/>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65" name="Line 570"/>
          <p:cNvSpPr>
            <a:spLocks noChangeShapeType="1"/>
          </p:cNvSpPr>
          <p:nvPr/>
        </p:nvSpPr>
        <p:spPr bwMode="auto">
          <a:xfrm>
            <a:off x="312738" y="3276600"/>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66" name="Rectangle 573"/>
          <p:cNvSpPr>
            <a:spLocks noChangeArrowheads="1"/>
          </p:cNvSpPr>
          <p:nvPr/>
        </p:nvSpPr>
        <p:spPr bwMode="auto">
          <a:xfrm>
            <a:off x="457200" y="2362200"/>
            <a:ext cx="1894621" cy="276999"/>
          </a:xfrm>
          <a:prstGeom prst="rect">
            <a:avLst/>
          </a:prstGeom>
          <a:noFill/>
          <a:ln w="9525">
            <a:noFill/>
            <a:miter lim="800000"/>
            <a:headEnd/>
            <a:tailEnd/>
          </a:ln>
        </p:spPr>
        <p:txBody>
          <a:bodyPr wrap="none" lIns="0" tIns="0" rIns="0" bIns="0">
            <a:spAutoFit/>
          </a:bodyPr>
          <a:lstStyle/>
          <a:p>
            <a:pPr marL="354013" indent="-354013" defTabSz="941388"/>
            <a:r>
              <a:rPr lang="en-US" b="1" dirty="0">
                <a:solidFill>
                  <a:srgbClr val="000000"/>
                </a:solidFill>
                <a:latin typeface="Calibri" pitchFamily="34" charset="0"/>
                <a:cs typeface="Calibri" pitchFamily="34" charset="0"/>
              </a:rPr>
              <a:t>Incremental Backup</a:t>
            </a:r>
            <a:endParaRPr lang="en-US" dirty="0">
              <a:latin typeface="Calibri" pitchFamily="34" charset="0"/>
              <a:cs typeface="Calibri" pitchFamily="34" charset="0"/>
            </a:endParaRPr>
          </a:p>
        </p:txBody>
      </p:sp>
      <p:sp>
        <p:nvSpPr>
          <p:cNvPr id="67" name="Rectangle 622"/>
          <p:cNvSpPr>
            <a:spLocks noChangeArrowheads="1"/>
          </p:cNvSpPr>
          <p:nvPr/>
        </p:nvSpPr>
        <p:spPr bwMode="auto">
          <a:xfrm>
            <a:off x="381000" y="33226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68" name="Rectangle 623"/>
          <p:cNvSpPr>
            <a:spLocks noChangeArrowheads="1"/>
          </p:cNvSpPr>
          <p:nvPr/>
        </p:nvSpPr>
        <p:spPr bwMode="auto">
          <a:xfrm>
            <a:off x="2463800" y="33226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69" name="Rectangle 624"/>
          <p:cNvSpPr>
            <a:spLocks noChangeArrowheads="1"/>
          </p:cNvSpPr>
          <p:nvPr/>
        </p:nvSpPr>
        <p:spPr bwMode="auto">
          <a:xfrm>
            <a:off x="4473575" y="33226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70" name="Rectangle 625"/>
          <p:cNvSpPr>
            <a:spLocks noChangeArrowheads="1"/>
          </p:cNvSpPr>
          <p:nvPr/>
        </p:nvSpPr>
        <p:spPr bwMode="auto">
          <a:xfrm>
            <a:off x="6494463" y="33226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71" name="Rectangle 626"/>
          <p:cNvSpPr>
            <a:spLocks noChangeArrowheads="1"/>
          </p:cNvSpPr>
          <p:nvPr/>
        </p:nvSpPr>
        <p:spPr bwMode="auto">
          <a:xfrm>
            <a:off x="8483600" y="3322637"/>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72" name="Rectangle 627"/>
          <p:cNvSpPr>
            <a:spLocks noChangeArrowheads="1"/>
          </p:cNvSpPr>
          <p:nvPr/>
        </p:nvSpPr>
        <p:spPr bwMode="auto">
          <a:xfrm>
            <a:off x="762000" y="3322637"/>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73" name="Rectangle 628"/>
          <p:cNvSpPr>
            <a:spLocks noChangeArrowheads="1"/>
          </p:cNvSpPr>
          <p:nvPr/>
        </p:nvSpPr>
        <p:spPr bwMode="auto">
          <a:xfrm>
            <a:off x="1066800" y="3322637"/>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74" name="Rectangle 629"/>
          <p:cNvSpPr>
            <a:spLocks noChangeArrowheads="1"/>
          </p:cNvSpPr>
          <p:nvPr/>
        </p:nvSpPr>
        <p:spPr bwMode="auto">
          <a:xfrm>
            <a:off x="1600200" y="33205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75" name="Rectangle 630"/>
          <p:cNvSpPr>
            <a:spLocks noChangeArrowheads="1"/>
          </p:cNvSpPr>
          <p:nvPr/>
        </p:nvSpPr>
        <p:spPr bwMode="auto">
          <a:xfrm>
            <a:off x="1295400" y="3322637"/>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76" name="Rectangle 631"/>
          <p:cNvSpPr>
            <a:spLocks noChangeArrowheads="1"/>
          </p:cNvSpPr>
          <p:nvPr/>
        </p:nvSpPr>
        <p:spPr bwMode="auto">
          <a:xfrm>
            <a:off x="1952625" y="3322637"/>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77" name="Rectangle 632"/>
          <p:cNvSpPr>
            <a:spLocks noChangeArrowheads="1"/>
          </p:cNvSpPr>
          <p:nvPr/>
        </p:nvSpPr>
        <p:spPr bwMode="auto">
          <a:xfrm>
            <a:off x="2209800" y="3322637"/>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78" name="Rectangle 633"/>
          <p:cNvSpPr>
            <a:spLocks noChangeArrowheads="1"/>
          </p:cNvSpPr>
          <p:nvPr/>
        </p:nvSpPr>
        <p:spPr bwMode="auto">
          <a:xfrm>
            <a:off x="2743200" y="3322637"/>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79" name="Rectangle 634"/>
          <p:cNvSpPr>
            <a:spLocks noChangeArrowheads="1"/>
          </p:cNvSpPr>
          <p:nvPr/>
        </p:nvSpPr>
        <p:spPr bwMode="auto">
          <a:xfrm>
            <a:off x="3048000" y="3322637"/>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80" name="Rectangle 635"/>
          <p:cNvSpPr>
            <a:spLocks noChangeArrowheads="1"/>
          </p:cNvSpPr>
          <p:nvPr/>
        </p:nvSpPr>
        <p:spPr bwMode="auto">
          <a:xfrm>
            <a:off x="3581400" y="33205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81" name="Rectangle 636"/>
          <p:cNvSpPr>
            <a:spLocks noChangeArrowheads="1"/>
          </p:cNvSpPr>
          <p:nvPr/>
        </p:nvSpPr>
        <p:spPr bwMode="auto">
          <a:xfrm>
            <a:off x="3352800" y="3322637"/>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82" name="Rectangle 637"/>
          <p:cNvSpPr>
            <a:spLocks noChangeArrowheads="1"/>
          </p:cNvSpPr>
          <p:nvPr/>
        </p:nvSpPr>
        <p:spPr bwMode="auto">
          <a:xfrm>
            <a:off x="3963988" y="3322637"/>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83" name="Rectangle 638"/>
          <p:cNvSpPr>
            <a:spLocks noChangeArrowheads="1"/>
          </p:cNvSpPr>
          <p:nvPr/>
        </p:nvSpPr>
        <p:spPr bwMode="auto">
          <a:xfrm>
            <a:off x="4251325" y="3322637"/>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84" name="Rectangle 639"/>
          <p:cNvSpPr>
            <a:spLocks noChangeArrowheads="1"/>
          </p:cNvSpPr>
          <p:nvPr/>
        </p:nvSpPr>
        <p:spPr bwMode="auto">
          <a:xfrm>
            <a:off x="4773168" y="3322637"/>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85" name="Rectangle 640"/>
          <p:cNvSpPr>
            <a:spLocks noChangeArrowheads="1"/>
          </p:cNvSpPr>
          <p:nvPr/>
        </p:nvSpPr>
        <p:spPr bwMode="auto">
          <a:xfrm>
            <a:off x="5078413" y="3322637"/>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86" name="Rectangle 641"/>
          <p:cNvSpPr>
            <a:spLocks noChangeArrowheads="1"/>
          </p:cNvSpPr>
          <p:nvPr/>
        </p:nvSpPr>
        <p:spPr bwMode="auto">
          <a:xfrm>
            <a:off x="5638800" y="33205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87" name="Rectangle 642"/>
          <p:cNvSpPr>
            <a:spLocks noChangeArrowheads="1"/>
          </p:cNvSpPr>
          <p:nvPr/>
        </p:nvSpPr>
        <p:spPr bwMode="auto">
          <a:xfrm>
            <a:off x="5334000" y="3322637"/>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88" name="Rectangle 643"/>
          <p:cNvSpPr>
            <a:spLocks noChangeArrowheads="1"/>
          </p:cNvSpPr>
          <p:nvPr/>
        </p:nvSpPr>
        <p:spPr bwMode="auto">
          <a:xfrm>
            <a:off x="5973763" y="3322637"/>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89" name="Rectangle 644"/>
          <p:cNvSpPr>
            <a:spLocks noChangeArrowheads="1"/>
          </p:cNvSpPr>
          <p:nvPr/>
        </p:nvSpPr>
        <p:spPr bwMode="auto">
          <a:xfrm>
            <a:off x="6248400" y="3322637"/>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90" name="Rectangle 645"/>
          <p:cNvSpPr>
            <a:spLocks noChangeArrowheads="1"/>
          </p:cNvSpPr>
          <p:nvPr/>
        </p:nvSpPr>
        <p:spPr bwMode="auto">
          <a:xfrm>
            <a:off x="6808788" y="3322637"/>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91" name="Rectangle 646"/>
          <p:cNvSpPr>
            <a:spLocks noChangeArrowheads="1"/>
          </p:cNvSpPr>
          <p:nvPr/>
        </p:nvSpPr>
        <p:spPr bwMode="auto">
          <a:xfrm>
            <a:off x="7086600" y="3322637"/>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92" name="Rectangle 647"/>
          <p:cNvSpPr>
            <a:spLocks noChangeArrowheads="1"/>
          </p:cNvSpPr>
          <p:nvPr/>
        </p:nvSpPr>
        <p:spPr bwMode="auto">
          <a:xfrm>
            <a:off x="7620000" y="33205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93" name="Rectangle 648"/>
          <p:cNvSpPr>
            <a:spLocks noChangeArrowheads="1"/>
          </p:cNvSpPr>
          <p:nvPr/>
        </p:nvSpPr>
        <p:spPr bwMode="auto">
          <a:xfrm>
            <a:off x="7315200" y="3322637"/>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94" name="Rectangle 649"/>
          <p:cNvSpPr>
            <a:spLocks noChangeArrowheads="1"/>
          </p:cNvSpPr>
          <p:nvPr/>
        </p:nvSpPr>
        <p:spPr bwMode="auto">
          <a:xfrm>
            <a:off x="7970838" y="3322637"/>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95" name="Rectangle 650"/>
          <p:cNvSpPr>
            <a:spLocks noChangeArrowheads="1"/>
          </p:cNvSpPr>
          <p:nvPr/>
        </p:nvSpPr>
        <p:spPr bwMode="auto">
          <a:xfrm>
            <a:off x="8261350" y="3322637"/>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97" name="Rectangle 714"/>
          <p:cNvSpPr>
            <a:spLocks noChangeArrowheads="1"/>
          </p:cNvSpPr>
          <p:nvPr/>
        </p:nvSpPr>
        <p:spPr bwMode="auto">
          <a:xfrm>
            <a:off x="8166100" y="4143375"/>
            <a:ext cx="222250" cy="57467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98" name="Rectangle 715"/>
          <p:cNvSpPr>
            <a:spLocks noChangeArrowheads="1"/>
          </p:cNvSpPr>
          <p:nvPr/>
        </p:nvSpPr>
        <p:spPr bwMode="auto">
          <a:xfrm>
            <a:off x="7881938" y="4240212"/>
            <a:ext cx="219075" cy="47783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99" name="Rectangle 716"/>
          <p:cNvSpPr>
            <a:spLocks noChangeArrowheads="1"/>
          </p:cNvSpPr>
          <p:nvPr/>
        </p:nvSpPr>
        <p:spPr bwMode="auto">
          <a:xfrm>
            <a:off x="7597775" y="4333875"/>
            <a:ext cx="212725" cy="38417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0" name="Rectangle 717"/>
          <p:cNvSpPr>
            <a:spLocks noChangeArrowheads="1"/>
          </p:cNvSpPr>
          <p:nvPr/>
        </p:nvSpPr>
        <p:spPr bwMode="auto">
          <a:xfrm>
            <a:off x="7313613" y="4392612"/>
            <a:ext cx="223837" cy="3111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1" name="Rectangle 718"/>
          <p:cNvSpPr>
            <a:spLocks noChangeArrowheads="1"/>
          </p:cNvSpPr>
          <p:nvPr/>
        </p:nvSpPr>
        <p:spPr bwMode="auto">
          <a:xfrm>
            <a:off x="7024688" y="4495800"/>
            <a:ext cx="211137" cy="20796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2" name="Rectangle 719"/>
          <p:cNvSpPr>
            <a:spLocks noChangeArrowheads="1"/>
          </p:cNvSpPr>
          <p:nvPr/>
        </p:nvSpPr>
        <p:spPr bwMode="auto">
          <a:xfrm>
            <a:off x="6731000" y="4592637"/>
            <a:ext cx="217487" cy="1254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3" name="Rectangle 721"/>
          <p:cNvSpPr>
            <a:spLocks noChangeArrowheads="1"/>
          </p:cNvSpPr>
          <p:nvPr/>
        </p:nvSpPr>
        <p:spPr bwMode="auto">
          <a:xfrm>
            <a:off x="6172200" y="4140200"/>
            <a:ext cx="211137" cy="57943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4" name="Rectangle 722"/>
          <p:cNvSpPr>
            <a:spLocks noChangeArrowheads="1"/>
          </p:cNvSpPr>
          <p:nvPr/>
        </p:nvSpPr>
        <p:spPr bwMode="auto">
          <a:xfrm>
            <a:off x="5872163" y="4241800"/>
            <a:ext cx="238125" cy="47783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5" name="Rectangle 723"/>
          <p:cNvSpPr>
            <a:spLocks noChangeArrowheads="1"/>
          </p:cNvSpPr>
          <p:nvPr/>
        </p:nvSpPr>
        <p:spPr bwMode="auto">
          <a:xfrm>
            <a:off x="5588000" y="4324350"/>
            <a:ext cx="217487" cy="39528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6" name="Rectangle 724"/>
          <p:cNvSpPr>
            <a:spLocks noChangeArrowheads="1"/>
          </p:cNvSpPr>
          <p:nvPr/>
        </p:nvSpPr>
        <p:spPr bwMode="auto">
          <a:xfrm>
            <a:off x="5305425" y="4394200"/>
            <a:ext cx="209550" cy="3111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7" name="Rectangle 725"/>
          <p:cNvSpPr>
            <a:spLocks noChangeArrowheads="1"/>
          </p:cNvSpPr>
          <p:nvPr/>
        </p:nvSpPr>
        <p:spPr bwMode="auto">
          <a:xfrm>
            <a:off x="5014913" y="4497387"/>
            <a:ext cx="215900" cy="20796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8" name="Rectangle 726"/>
          <p:cNvSpPr>
            <a:spLocks noChangeArrowheads="1"/>
          </p:cNvSpPr>
          <p:nvPr/>
        </p:nvSpPr>
        <p:spPr bwMode="auto">
          <a:xfrm>
            <a:off x="4727575" y="4595812"/>
            <a:ext cx="215900" cy="12382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09" name="Rectangle 708"/>
          <p:cNvSpPr>
            <a:spLocks noChangeArrowheads="1"/>
          </p:cNvSpPr>
          <p:nvPr/>
        </p:nvSpPr>
        <p:spPr bwMode="auto">
          <a:xfrm>
            <a:off x="4164013" y="4143375"/>
            <a:ext cx="222250" cy="57308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0" name="Rectangle 709"/>
          <p:cNvSpPr>
            <a:spLocks noChangeArrowheads="1"/>
          </p:cNvSpPr>
          <p:nvPr/>
        </p:nvSpPr>
        <p:spPr bwMode="auto">
          <a:xfrm>
            <a:off x="3875088" y="4238625"/>
            <a:ext cx="223837" cy="47783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1" name="Rectangle 710"/>
          <p:cNvSpPr>
            <a:spLocks noChangeArrowheads="1"/>
          </p:cNvSpPr>
          <p:nvPr/>
        </p:nvSpPr>
        <p:spPr bwMode="auto">
          <a:xfrm>
            <a:off x="3586163" y="4335462"/>
            <a:ext cx="222250" cy="3810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2" name="Rectangle 711"/>
          <p:cNvSpPr>
            <a:spLocks noChangeArrowheads="1"/>
          </p:cNvSpPr>
          <p:nvPr/>
        </p:nvSpPr>
        <p:spPr bwMode="auto">
          <a:xfrm>
            <a:off x="3298825" y="4391025"/>
            <a:ext cx="217487" cy="3111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3" name="Rectangle 712"/>
          <p:cNvSpPr>
            <a:spLocks noChangeArrowheads="1"/>
          </p:cNvSpPr>
          <p:nvPr/>
        </p:nvSpPr>
        <p:spPr bwMode="auto">
          <a:xfrm>
            <a:off x="3008313" y="4494212"/>
            <a:ext cx="211137" cy="20796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4" name="Rectangle 713"/>
          <p:cNvSpPr>
            <a:spLocks noChangeArrowheads="1"/>
          </p:cNvSpPr>
          <p:nvPr/>
        </p:nvSpPr>
        <p:spPr bwMode="auto">
          <a:xfrm>
            <a:off x="2720975" y="4595812"/>
            <a:ext cx="211137" cy="1206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15" name="Rectangle 697"/>
          <p:cNvSpPr>
            <a:spLocks noChangeArrowheads="1"/>
          </p:cNvSpPr>
          <p:nvPr/>
        </p:nvSpPr>
        <p:spPr bwMode="auto">
          <a:xfrm>
            <a:off x="6446838" y="4087812"/>
            <a:ext cx="209550"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16" name="Rectangle 698"/>
          <p:cNvSpPr>
            <a:spLocks noChangeArrowheads="1"/>
          </p:cNvSpPr>
          <p:nvPr/>
        </p:nvSpPr>
        <p:spPr bwMode="auto">
          <a:xfrm>
            <a:off x="8428038" y="4090987"/>
            <a:ext cx="223837"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17" name="Rectangle 699"/>
          <p:cNvSpPr>
            <a:spLocks noChangeArrowheads="1"/>
          </p:cNvSpPr>
          <p:nvPr/>
        </p:nvSpPr>
        <p:spPr bwMode="auto">
          <a:xfrm>
            <a:off x="423863" y="4086225"/>
            <a:ext cx="212725"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18" name="Rectangle 700"/>
          <p:cNvSpPr>
            <a:spLocks noChangeArrowheads="1"/>
          </p:cNvSpPr>
          <p:nvPr/>
        </p:nvSpPr>
        <p:spPr bwMode="auto">
          <a:xfrm>
            <a:off x="2432050" y="4086225"/>
            <a:ext cx="219075"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19" name="Rectangle 701"/>
          <p:cNvSpPr>
            <a:spLocks noChangeArrowheads="1"/>
          </p:cNvSpPr>
          <p:nvPr/>
        </p:nvSpPr>
        <p:spPr bwMode="auto">
          <a:xfrm>
            <a:off x="4440238" y="4089400"/>
            <a:ext cx="209550"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
        <p:nvSpPr>
          <p:cNvPr id="120" name="Freeform 88"/>
          <p:cNvSpPr>
            <a:spLocks/>
          </p:cNvSpPr>
          <p:nvPr/>
        </p:nvSpPr>
        <p:spPr bwMode="auto">
          <a:xfrm>
            <a:off x="4649788" y="4087812"/>
            <a:ext cx="1797050" cy="630237"/>
          </a:xfrm>
          <a:custGeom>
            <a:avLst/>
            <a:gdLst/>
            <a:ahLst/>
            <a:cxnLst>
              <a:cxn ang="0">
                <a:pos x="1336" y="201"/>
              </a:cxn>
              <a:cxn ang="0">
                <a:pos x="1564" y="201"/>
              </a:cxn>
              <a:cxn ang="0">
                <a:pos x="1564" y="794"/>
              </a:cxn>
              <a:cxn ang="0">
                <a:pos x="1649" y="794"/>
              </a:cxn>
              <a:cxn ang="0">
                <a:pos x="1649" y="71"/>
              </a:cxn>
              <a:cxn ang="0">
                <a:pos x="1877" y="71"/>
              </a:cxn>
              <a:cxn ang="0">
                <a:pos x="1877" y="794"/>
              </a:cxn>
              <a:cxn ang="0">
                <a:pos x="1946" y="794"/>
              </a:cxn>
              <a:cxn ang="0">
                <a:pos x="1946" y="0"/>
              </a:cxn>
              <a:cxn ang="0">
                <a:pos x="0" y="0"/>
              </a:cxn>
              <a:cxn ang="0">
                <a:pos x="0" y="794"/>
              </a:cxn>
              <a:cxn ang="0">
                <a:pos x="85" y="794"/>
              </a:cxn>
              <a:cxn ang="0">
                <a:pos x="85" y="639"/>
              </a:cxn>
              <a:cxn ang="0">
                <a:pos x="313" y="639"/>
              </a:cxn>
              <a:cxn ang="0">
                <a:pos x="313" y="794"/>
              </a:cxn>
              <a:cxn ang="0">
                <a:pos x="398" y="794"/>
              </a:cxn>
              <a:cxn ang="0">
                <a:pos x="398" y="524"/>
              </a:cxn>
              <a:cxn ang="0">
                <a:pos x="625" y="524"/>
              </a:cxn>
              <a:cxn ang="0">
                <a:pos x="625" y="794"/>
              </a:cxn>
              <a:cxn ang="0">
                <a:pos x="711" y="794"/>
              </a:cxn>
              <a:cxn ang="0">
                <a:pos x="711" y="397"/>
              </a:cxn>
              <a:cxn ang="0">
                <a:pos x="938" y="397"/>
              </a:cxn>
              <a:cxn ang="0">
                <a:pos x="938" y="794"/>
              </a:cxn>
              <a:cxn ang="0">
                <a:pos x="1024" y="794"/>
              </a:cxn>
              <a:cxn ang="0">
                <a:pos x="1024" y="314"/>
              </a:cxn>
              <a:cxn ang="0">
                <a:pos x="1251" y="314"/>
              </a:cxn>
              <a:cxn ang="0">
                <a:pos x="1251" y="794"/>
              </a:cxn>
              <a:cxn ang="0">
                <a:pos x="1336" y="794"/>
              </a:cxn>
              <a:cxn ang="0">
                <a:pos x="1336" y="201"/>
              </a:cxn>
            </a:cxnLst>
            <a:rect l="0" t="0" r="r" b="b"/>
            <a:pathLst>
              <a:path w="1946" h="794">
                <a:moveTo>
                  <a:pt x="1336" y="201"/>
                </a:moveTo>
                <a:lnTo>
                  <a:pt x="1564" y="201"/>
                </a:lnTo>
                <a:lnTo>
                  <a:pt x="1564" y="794"/>
                </a:lnTo>
                <a:lnTo>
                  <a:pt x="1649" y="794"/>
                </a:lnTo>
                <a:lnTo>
                  <a:pt x="1649" y="71"/>
                </a:lnTo>
                <a:lnTo>
                  <a:pt x="1877" y="71"/>
                </a:lnTo>
                <a:lnTo>
                  <a:pt x="1877" y="794"/>
                </a:lnTo>
                <a:lnTo>
                  <a:pt x="1946" y="794"/>
                </a:lnTo>
                <a:lnTo>
                  <a:pt x="1946" y="0"/>
                </a:lnTo>
                <a:lnTo>
                  <a:pt x="0" y="0"/>
                </a:lnTo>
                <a:lnTo>
                  <a:pt x="0" y="794"/>
                </a:lnTo>
                <a:lnTo>
                  <a:pt x="85" y="794"/>
                </a:lnTo>
                <a:lnTo>
                  <a:pt x="85" y="639"/>
                </a:ln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close/>
              </a:path>
            </a:pathLst>
          </a:custGeom>
          <a:solidFill>
            <a:srgbClr val="CCCCCC"/>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21" name="Freeform 95"/>
          <p:cNvSpPr>
            <a:spLocks/>
          </p:cNvSpPr>
          <p:nvPr/>
        </p:nvSpPr>
        <p:spPr bwMode="auto">
          <a:xfrm>
            <a:off x="2643188" y="4087812"/>
            <a:ext cx="1797050" cy="630237"/>
          </a:xfrm>
          <a:custGeom>
            <a:avLst/>
            <a:gdLst/>
            <a:ahLst/>
            <a:cxnLst>
              <a:cxn ang="0">
                <a:pos x="1649" y="71"/>
              </a:cxn>
              <a:cxn ang="0">
                <a:pos x="1877" y="71"/>
              </a:cxn>
              <a:cxn ang="0">
                <a:pos x="1877" y="794"/>
              </a:cxn>
              <a:cxn ang="0">
                <a:pos x="1946" y="794"/>
              </a:cxn>
              <a:cxn ang="0">
                <a:pos x="1946" y="0"/>
              </a:cxn>
              <a:cxn ang="0">
                <a:pos x="0" y="0"/>
              </a:cxn>
              <a:cxn ang="0">
                <a:pos x="0" y="794"/>
              </a:cxn>
              <a:cxn ang="0">
                <a:pos x="85" y="794"/>
              </a:cxn>
              <a:cxn ang="0">
                <a:pos x="85" y="639"/>
              </a:cxn>
              <a:cxn ang="0">
                <a:pos x="313" y="639"/>
              </a:cxn>
              <a:cxn ang="0">
                <a:pos x="313" y="794"/>
              </a:cxn>
              <a:cxn ang="0">
                <a:pos x="398" y="794"/>
              </a:cxn>
              <a:cxn ang="0">
                <a:pos x="398" y="524"/>
              </a:cxn>
              <a:cxn ang="0">
                <a:pos x="625" y="524"/>
              </a:cxn>
              <a:cxn ang="0">
                <a:pos x="625" y="794"/>
              </a:cxn>
              <a:cxn ang="0">
                <a:pos x="711" y="794"/>
              </a:cxn>
              <a:cxn ang="0">
                <a:pos x="711" y="397"/>
              </a:cxn>
              <a:cxn ang="0">
                <a:pos x="938" y="397"/>
              </a:cxn>
              <a:cxn ang="0">
                <a:pos x="938" y="794"/>
              </a:cxn>
              <a:cxn ang="0">
                <a:pos x="1024" y="794"/>
              </a:cxn>
              <a:cxn ang="0">
                <a:pos x="1024" y="314"/>
              </a:cxn>
              <a:cxn ang="0">
                <a:pos x="1251" y="314"/>
              </a:cxn>
              <a:cxn ang="0">
                <a:pos x="1251" y="794"/>
              </a:cxn>
              <a:cxn ang="0">
                <a:pos x="1336" y="794"/>
              </a:cxn>
              <a:cxn ang="0">
                <a:pos x="1336" y="201"/>
              </a:cxn>
              <a:cxn ang="0">
                <a:pos x="1564" y="201"/>
              </a:cxn>
              <a:cxn ang="0">
                <a:pos x="1564" y="794"/>
              </a:cxn>
              <a:cxn ang="0">
                <a:pos x="1649" y="794"/>
              </a:cxn>
              <a:cxn ang="0">
                <a:pos x="1649" y="71"/>
              </a:cxn>
            </a:cxnLst>
            <a:rect l="0" t="0" r="r" b="b"/>
            <a:pathLst>
              <a:path w="1946" h="794">
                <a:moveTo>
                  <a:pt x="1649" y="71"/>
                </a:moveTo>
                <a:lnTo>
                  <a:pt x="1877" y="71"/>
                </a:lnTo>
                <a:lnTo>
                  <a:pt x="1877" y="794"/>
                </a:lnTo>
                <a:lnTo>
                  <a:pt x="1946" y="794"/>
                </a:lnTo>
                <a:lnTo>
                  <a:pt x="1946" y="0"/>
                </a:lnTo>
                <a:lnTo>
                  <a:pt x="0" y="0"/>
                </a:lnTo>
                <a:lnTo>
                  <a:pt x="0" y="794"/>
                </a:lnTo>
                <a:lnTo>
                  <a:pt x="85" y="794"/>
                </a:lnTo>
                <a:lnTo>
                  <a:pt x="85" y="639"/>
                </a:ln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close/>
              </a:path>
            </a:pathLst>
          </a:custGeom>
          <a:solidFill>
            <a:srgbClr val="CCCCCC"/>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22" name="Freeform 102"/>
          <p:cNvSpPr>
            <a:spLocks/>
          </p:cNvSpPr>
          <p:nvPr/>
        </p:nvSpPr>
        <p:spPr bwMode="auto">
          <a:xfrm>
            <a:off x="6656388" y="4087812"/>
            <a:ext cx="1782762" cy="630237"/>
          </a:xfrm>
          <a:custGeom>
            <a:avLst/>
            <a:gdLst/>
            <a:ahLst/>
            <a:cxnLst>
              <a:cxn ang="0">
                <a:pos x="398" y="524"/>
              </a:cxn>
              <a:cxn ang="0">
                <a:pos x="625" y="524"/>
              </a:cxn>
              <a:cxn ang="0">
                <a:pos x="625" y="794"/>
              </a:cxn>
              <a:cxn ang="0">
                <a:pos x="711" y="794"/>
              </a:cxn>
              <a:cxn ang="0">
                <a:pos x="711" y="397"/>
              </a:cxn>
              <a:cxn ang="0">
                <a:pos x="938" y="397"/>
              </a:cxn>
              <a:cxn ang="0">
                <a:pos x="938" y="794"/>
              </a:cxn>
              <a:cxn ang="0">
                <a:pos x="1024" y="794"/>
              </a:cxn>
              <a:cxn ang="0">
                <a:pos x="1024" y="314"/>
              </a:cxn>
              <a:cxn ang="0">
                <a:pos x="1251" y="314"/>
              </a:cxn>
              <a:cxn ang="0">
                <a:pos x="1251" y="794"/>
              </a:cxn>
              <a:cxn ang="0">
                <a:pos x="1336" y="794"/>
              </a:cxn>
              <a:cxn ang="0">
                <a:pos x="1336" y="201"/>
              </a:cxn>
              <a:cxn ang="0">
                <a:pos x="1564" y="201"/>
              </a:cxn>
              <a:cxn ang="0">
                <a:pos x="1564" y="794"/>
              </a:cxn>
              <a:cxn ang="0">
                <a:pos x="1649" y="794"/>
              </a:cxn>
              <a:cxn ang="0">
                <a:pos x="1649" y="71"/>
              </a:cxn>
              <a:cxn ang="0">
                <a:pos x="1877" y="71"/>
              </a:cxn>
              <a:cxn ang="0">
                <a:pos x="1877" y="794"/>
              </a:cxn>
              <a:cxn ang="0">
                <a:pos x="1931" y="794"/>
              </a:cxn>
              <a:cxn ang="0">
                <a:pos x="1931" y="0"/>
              </a:cxn>
              <a:cxn ang="0">
                <a:pos x="0" y="0"/>
              </a:cxn>
              <a:cxn ang="0">
                <a:pos x="0" y="794"/>
              </a:cxn>
              <a:cxn ang="0">
                <a:pos x="85" y="794"/>
              </a:cxn>
              <a:cxn ang="0">
                <a:pos x="85" y="639"/>
              </a:cxn>
              <a:cxn ang="0">
                <a:pos x="313" y="639"/>
              </a:cxn>
              <a:cxn ang="0">
                <a:pos x="313" y="794"/>
              </a:cxn>
              <a:cxn ang="0">
                <a:pos x="398" y="794"/>
              </a:cxn>
              <a:cxn ang="0">
                <a:pos x="398" y="524"/>
              </a:cxn>
            </a:cxnLst>
            <a:rect l="0" t="0" r="r" b="b"/>
            <a:pathLst>
              <a:path w="1931" h="794">
                <a:moveTo>
                  <a:pt x="398" y="524"/>
                </a:move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lnTo>
                  <a:pt x="1877" y="71"/>
                </a:lnTo>
                <a:lnTo>
                  <a:pt x="1877" y="794"/>
                </a:lnTo>
                <a:lnTo>
                  <a:pt x="1931" y="794"/>
                </a:lnTo>
                <a:lnTo>
                  <a:pt x="1931" y="0"/>
                </a:lnTo>
                <a:lnTo>
                  <a:pt x="0" y="0"/>
                </a:lnTo>
                <a:lnTo>
                  <a:pt x="0" y="794"/>
                </a:lnTo>
                <a:lnTo>
                  <a:pt x="85" y="794"/>
                </a:lnTo>
                <a:lnTo>
                  <a:pt x="85" y="639"/>
                </a:lnTo>
                <a:lnTo>
                  <a:pt x="313" y="639"/>
                </a:lnTo>
                <a:lnTo>
                  <a:pt x="313" y="794"/>
                </a:lnTo>
                <a:lnTo>
                  <a:pt x="398" y="794"/>
                </a:lnTo>
                <a:lnTo>
                  <a:pt x="398" y="524"/>
                </a:lnTo>
                <a:close/>
              </a:path>
            </a:pathLst>
          </a:custGeom>
          <a:solidFill>
            <a:srgbClr val="CCCCCC"/>
          </a:solidFill>
          <a:ln w="9525" cap="flat" cmpd="sng">
            <a:noFill/>
            <a:prstDash val="solid"/>
            <a:round/>
            <a:headEnd type="none" w="med" len="med"/>
            <a:tailEnd type="none" w="med" len="med"/>
          </a:ln>
          <a:effectLst/>
        </p:spPr>
        <p:txBody>
          <a:bodyPr/>
          <a:lstStyle/>
          <a:p>
            <a:endParaRPr lang="en-US">
              <a:latin typeface="Calibri" pitchFamily="34" charset="0"/>
              <a:cs typeface="Calibri" pitchFamily="34" charset="0"/>
            </a:endParaRPr>
          </a:p>
        </p:txBody>
      </p:sp>
      <p:sp>
        <p:nvSpPr>
          <p:cNvPr id="123" name="Rectangle 109"/>
          <p:cNvSpPr>
            <a:spLocks noChangeArrowheads="1"/>
          </p:cNvSpPr>
          <p:nvPr/>
        </p:nvSpPr>
        <p:spPr bwMode="auto">
          <a:xfrm>
            <a:off x="8650288" y="4087812"/>
            <a:ext cx="147637" cy="630237"/>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124" name="Rectangle 110"/>
          <p:cNvSpPr>
            <a:spLocks noChangeArrowheads="1"/>
          </p:cNvSpPr>
          <p:nvPr/>
        </p:nvSpPr>
        <p:spPr bwMode="auto">
          <a:xfrm>
            <a:off x="312738" y="4087812"/>
            <a:ext cx="114300" cy="630237"/>
          </a:xfrm>
          <a:prstGeom prst="rect">
            <a:avLst/>
          </a:prstGeom>
          <a:solidFill>
            <a:srgbClr val="CCCCCC"/>
          </a:solidFill>
          <a:ln w="9525">
            <a:noFill/>
            <a:miter lim="800000"/>
            <a:headEnd/>
            <a:tailEnd/>
          </a:ln>
        </p:spPr>
        <p:txBody>
          <a:bodyPr/>
          <a:lstStyle/>
          <a:p>
            <a:endParaRPr lang="en-US">
              <a:latin typeface="Calibri" pitchFamily="34" charset="0"/>
              <a:cs typeface="Calibri" pitchFamily="34" charset="0"/>
            </a:endParaRPr>
          </a:p>
        </p:txBody>
      </p:sp>
      <p:sp>
        <p:nvSpPr>
          <p:cNvPr id="125" name="Freeform 111"/>
          <p:cNvSpPr>
            <a:spLocks/>
          </p:cNvSpPr>
          <p:nvPr/>
        </p:nvSpPr>
        <p:spPr bwMode="auto">
          <a:xfrm>
            <a:off x="636588" y="4087812"/>
            <a:ext cx="1797050" cy="630237"/>
          </a:xfrm>
          <a:custGeom>
            <a:avLst/>
            <a:gdLst/>
            <a:ahLst/>
            <a:cxnLst>
              <a:cxn ang="0">
                <a:pos x="85" y="639"/>
              </a:cxn>
              <a:cxn ang="0">
                <a:pos x="313" y="639"/>
              </a:cxn>
              <a:cxn ang="0">
                <a:pos x="313" y="794"/>
              </a:cxn>
              <a:cxn ang="0">
                <a:pos x="398" y="794"/>
              </a:cxn>
              <a:cxn ang="0">
                <a:pos x="398" y="524"/>
              </a:cxn>
              <a:cxn ang="0">
                <a:pos x="625" y="524"/>
              </a:cxn>
              <a:cxn ang="0">
                <a:pos x="625" y="794"/>
              </a:cxn>
              <a:cxn ang="0">
                <a:pos x="711" y="794"/>
              </a:cxn>
              <a:cxn ang="0">
                <a:pos x="711" y="397"/>
              </a:cxn>
              <a:cxn ang="0">
                <a:pos x="938" y="397"/>
              </a:cxn>
              <a:cxn ang="0">
                <a:pos x="938" y="794"/>
              </a:cxn>
              <a:cxn ang="0">
                <a:pos x="1024" y="794"/>
              </a:cxn>
              <a:cxn ang="0">
                <a:pos x="1024" y="314"/>
              </a:cxn>
              <a:cxn ang="0">
                <a:pos x="1251" y="314"/>
              </a:cxn>
              <a:cxn ang="0">
                <a:pos x="1251" y="794"/>
              </a:cxn>
              <a:cxn ang="0">
                <a:pos x="1336" y="794"/>
              </a:cxn>
              <a:cxn ang="0">
                <a:pos x="1336" y="201"/>
              </a:cxn>
              <a:cxn ang="0">
                <a:pos x="1564" y="201"/>
              </a:cxn>
              <a:cxn ang="0">
                <a:pos x="1564" y="794"/>
              </a:cxn>
              <a:cxn ang="0">
                <a:pos x="1649" y="794"/>
              </a:cxn>
              <a:cxn ang="0">
                <a:pos x="1649" y="71"/>
              </a:cxn>
              <a:cxn ang="0">
                <a:pos x="1877" y="71"/>
              </a:cxn>
              <a:cxn ang="0">
                <a:pos x="1877" y="794"/>
              </a:cxn>
              <a:cxn ang="0">
                <a:pos x="1946" y="794"/>
              </a:cxn>
              <a:cxn ang="0">
                <a:pos x="1946" y="0"/>
              </a:cxn>
              <a:cxn ang="0">
                <a:pos x="0" y="0"/>
              </a:cxn>
              <a:cxn ang="0">
                <a:pos x="0" y="794"/>
              </a:cxn>
              <a:cxn ang="0">
                <a:pos x="85" y="794"/>
              </a:cxn>
              <a:cxn ang="0">
                <a:pos x="85" y="639"/>
              </a:cxn>
            </a:cxnLst>
            <a:rect l="0" t="0" r="r" b="b"/>
            <a:pathLst>
              <a:path w="1946" h="794">
                <a:moveTo>
                  <a:pt x="85" y="639"/>
                </a:moveTo>
                <a:lnTo>
                  <a:pt x="313" y="639"/>
                </a:lnTo>
                <a:lnTo>
                  <a:pt x="313" y="794"/>
                </a:lnTo>
                <a:lnTo>
                  <a:pt x="398" y="794"/>
                </a:lnTo>
                <a:lnTo>
                  <a:pt x="398" y="524"/>
                </a:lnTo>
                <a:lnTo>
                  <a:pt x="625" y="524"/>
                </a:lnTo>
                <a:lnTo>
                  <a:pt x="625" y="794"/>
                </a:lnTo>
                <a:lnTo>
                  <a:pt x="711" y="794"/>
                </a:lnTo>
                <a:lnTo>
                  <a:pt x="711" y="397"/>
                </a:lnTo>
                <a:lnTo>
                  <a:pt x="938" y="397"/>
                </a:lnTo>
                <a:lnTo>
                  <a:pt x="938" y="794"/>
                </a:lnTo>
                <a:lnTo>
                  <a:pt x="1024" y="794"/>
                </a:lnTo>
                <a:lnTo>
                  <a:pt x="1024" y="314"/>
                </a:lnTo>
                <a:lnTo>
                  <a:pt x="1251" y="314"/>
                </a:lnTo>
                <a:lnTo>
                  <a:pt x="1251" y="794"/>
                </a:lnTo>
                <a:lnTo>
                  <a:pt x="1336" y="794"/>
                </a:lnTo>
                <a:lnTo>
                  <a:pt x="1336" y="201"/>
                </a:lnTo>
                <a:lnTo>
                  <a:pt x="1564" y="201"/>
                </a:lnTo>
                <a:lnTo>
                  <a:pt x="1564" y="794"/>
                </a:lnTo>
                <a:lnTo>
                  <a:pt x="1649" y="794"/>
                </a:lnTo>
                <a:lnTo>
                  <a:pt x="1649" y="71"/>
                </a:lnTo>
                <a:lnTo>
                  <a:pt x="1877" y="71"/>
                </a:lnTo>
                <a:lnTo>
                  <a:pt x="1877" y="794"/>
                </a:lnTo>
                <a:lnTo>
                  <a:pt x="1946" y="794"/>
                </a:lnTo>
                <a:lnTo>
                  <a:pt x="1946" y="0"/>
                </a:lnTo>
                <a:lnTo>
                  <a:pt x="0" y="0"/>
                </a:lnTo>
                <a:lnTo>
                  <a:pt x="0" y="794"/>
                </a:lnTo>
                <a:lnTo>
                  <a:pt x="85" y="794"/>
                </a:lnTo>
                <a:lnTo>
                  <a:pt x="85" y="639"/>
                </a:lnTo>
                <a:close/>
              </a:path>
            </a:pathLst>
          </a:custGeom>
          <a:solidFill>
            <a:srgbClr val="CCCCCC"/>
          </a:solidFill>
          <a:ln w="9525" cap="flat" cmpd="sng">
            <a:noFill/>
            <a:prstDash val="solid"/>
            <a:round/>
            <a:headEnd/>
            <a:tailEnd/>
          </a:ln>
          <a:effectLst/>
        </p:spPr>
        <p:txBody>
          <a:bodyPr/>
          <a:lstStyle/>
          <a:p>
            <a:endParaRPr lang="en-US">
              <a:latin typeface="Calibri" pitchFamily="34" charset="0"/>
              <a:cs typeface="Calibri" pitchFamily="34" charset="0"/>
            </a:endParaRPr>
          </a:p>
        </p:txBody>
      </p:sp>
      <p:sp>
        <p:nvSpPr>
          <p:cNvPr id="126" name="Rectangle 152"/>
          <p:cNvSpPr>
            <a:spLocks noChangeArrowheads="1"/>
          </p:cNvSpPr>
          <p:nvPr/>
        </p:nvSpPr>
        <p:spPr bwMode="auto">
          <a:xfrm>
            <a:off x="2159000" y="4143375"/>
            <a:ext cx="211137" cy="574675"/>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27" name="Rectangle 159"/>
          <p:cNvSpPr>
            <a:spLocks noChangeArrowheads="1"/>
          </p:cNvSpPr>
          <p:nvPr/>
        </p:nvSpPr>
        <p:spPr bwMode="auto">
          <a:xfrm>
            <a:off x="1870075" y="4240212"/>
            <a:ext cx="212725" cy="477837"/>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28" name="Rectangle 166"/>
          <p:cNvSpPr>
            <a:spLocks noChangeArrowheads="1"/>
          </p:cNvSpPr>
          <p:nvPr/>
        </p:nvSpPr>
        <p:spPr bwMode="auto">
          <a:xfrm>
            <a:off x="1581150" y="4337050"/>
            <a:ext cx="211137" cy="38100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29" name="Rectangle 178"/>
          <p:cNvSpPr>
            <a:spLocks noChangeArrowheads="1"/>
          </p:cNvSpPr>
          <p:nvPr/>
        </p:nvSpPr>
        <p:spPr bwMode="auto">
          <a:xfrm>
            <a:off x="1293813" y="4392612"/>
            <a:ext cx="217487" cy="311150"/>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30" name="Rectangle 186"/>
          <p:cNvSpPr>
            <a:spLocks noChangeArrowheads="1"/>
          </p:cNvSpPr>
          <p:nvPr/>
        </p:nvSpPr>
        <p:spPr bwMode="auto">
          <a:xfrm>
            <a:off x="1003300" y="4495800"/>
            <a:ext cx="211137" cy="20796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31" name="Rectangle 187"/>
          <p:cNvSpPr>
            <a:spLocks noChangeArrowheads="1"/>
          </p:cNvSpPr>
          <p:nvPr/>
        </p:nvSpPr>
        <p:spPr bwMode="auto">
          <a:xfrm>
            <a:off x="711200" y="4592637"/>
            <a:ext cx="215900" cy="1254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lgn="ctr">
            <a:noFill/>
            <a:miter lim="800000"/>
            <a:headEnd/>
            <a:tailEnd/>
          </a:ln>
          <a:effectLst/>
        </p:spPr>
        <p:txBody>
          <a:bodyPr/>
          <a:lstStyle/>
          <a:p>
            <a:endParaRPr lang="en-US">
              <a:latin typeface="Calibri" pitchFamily="34" charset="0"/>
              <a:cs typeface="Calibri" pitchFamily="34" charset="0"/>
            </a:endParaRPr>
          </a:p>
        </p:txBody>
      </p:sp>
      <p:sp>
        <p:nvSpPr>
          <p:cNvPr id="132" name="Line 336"/>
          <p:cNvSpPr>
            <a:spLocks noChangeShapeType="1"/>
          </p:cNvSpPr>
          <p:nvPr/>
        </p:nvSpPr>
        <p:spPr bwMode="auto">
          <a:xfrm flipH="1">
            <a:off x="312738" y="4087812"/>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133" name="Line 337"/>
          <p:cNvSpPr>
            <a:spLocks noChangeShapeType="1"/>
          </p:cNvSpPr>
          <p:nvPr/>
        </p:nvSpPr>
        <p:spPr bwMode="auto">
          <a:xfrm>
            <a:off x="312738" y="4718050"/>
            <a:ext cx="8485187" cy="0"/>
          </a:xfrm>
          <a:prstGeom prst="line">
            <a:avLst/>
          </a:prstGeom>
          <a:noFill/>
          <a:ln w="38100">
            <a:solidFill>
              <a:srgbClr val="000000"/>
            </a:solidFill>
            <a:round/>
            <a:headEnd/>
            <a:tailEnd/>
          </a:ln>
        </p:spPr>
        <p:txBody>
          <a:bodyPr/>
          <a:lstStyle/>
          <a:p>
            <a:endParaRPr lang="en-US">
              <a:latin typeface="Calibri" pitchFamily="34" charset="0"/>
              <a:cs typeface="Calibri" pitchFamily="34" charset="0"/>
            </a:endParaRPr>
          </a:p>
        </p:txBody>
      </p:sp>
      <p:sp>
        <p:nvSpPr>
          <p:cNvPr id="134" name="Rectangle 572"/>
          <p:cNvSpPr>
            <a:spLocks noChangeArrowheads="1"/>
          </p:cNvSpPr>
          <p:nvPr/>
        </p:nvSpPr>
        <p:spPr bwMode="auto">
          <a:xfrm>
            <a:off x="457200" y="3810000"/>
            <a:ext cx="3110082" cy="276999"/>
          </a:xfrm>
          <a:prstGeom prst="rect">
            <a:avLst/>
          </a:prstGeom>
          <a:noFill/>
          <a:ln w="9525">
            <a:noFill/>
            <a:miter lim="800000"/>
            <a:headEnd/>
            <a:tailEnd/>
          </a:ln>
        </p:spPr>
        <p:txBody>
          <a:bodyPr wrap="none" lIns="0" tIns="0" rIns="0" bIns="0">
            <a:spAutoFit/>
          </a:bodyPr>
          <a:lstStyle/>
          <a:p>
            <a:pPr marL="354013" indent="-354013" defTabSz="941388"/>
            <a:r>
              <a:rPr lang="en-US" b="1" dirty="0">
                <a:solidFill>
                  <a:srgbClr val="000000"/>
                </a:solidFill>
                <a:latin typeface="Calibri" pitchFamily="34" charset="0"/>
                <a:cs typeface="Calibri" pitchFamily="34" charset="0"/>
              </a:rPr>
              <a:t>Cumulative (Differential) Backup</a:t>
            </a:r>
            <a:endParaRPr lang="en-US" dirty="0">
              <a:latin typeface="Calibri" pitchFamily="34" charset="0"/>
              <a:cs typeface="Calibri" pitchFamily="34" charset="0"/>
            </a:endParaRPr>
          </a:p>
        </p:txBody>
      </p:sp>
      <p:sp>
        <p:nvSpPr>
          <p:cNvPr id="135" name="Rectangle 651"/>
          <p:cNvSpPr>
            <a:spLocks noChangeArrowheads="1"/>
          </p:cNvSpPr>
          <p:nvPr/>
        </p:nvSpPr>
        <p:spPr bwMode="auto">
          <a:xfrm>
            <a:off x="381000" y="4770438"/>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136" name="Rectangle 652"/>
          <p:cNvSpPr>
            <a:spLocks noChangeArrowheads="1"/>
          </p:cNvSpPr>
          <p:nvPr/>
        </p:nvSpPr>
        <p:spPr bwMode="auto">
          <a:xfrm>
            <a:off x="2438400" y="4770438"/>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137" name="Rectangle 653"/>
          <p:cNvSpPr>
            <a:spLocks noChangeArrowheads="1"/>
          </p:cNvSpPr>
          <p:nvPr/>
        </p:nvSpPr>
        <p:spPr bwMode="auto">
          <a:xfrm>
            <a:off x="4473575" y="4770438"/>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138" name="Rectangle 654"/>
          <p:cNvSpPr>
            <a:spLocks noChangeArrowheads="1"/>
          </p:cNvSpPr>
          <p:nvPr/>
        </p:nvSpPr>
        <p:spPr bwMode="auto">
          <a:xfrm>
            <a:off x="6494463" y="4770438"/>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139" name="Rectangle 655"/>
          <p:cNvSpPr>
            <a:spLocks noChangeArrowheads="1"/>
          </p:cNvSpPr>
          <p:nvPr/>
        </p:nvSpPr>
        <p:spPr bwMode="auto">
          <a:xfrm>
            <a:off x="8483600" y="4770438"/>
            <a:ext cx="15549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Su</a:t>
            </a:r>
            <a:endParaRPr lang="en-US" dirty="0">
              <a:latin typeface="Calibri" pitchFamily="34" charset="0"/>
              <a:cs typeface="Calibri" pitchFamily="34" charset="0"/>
            </a:endParaRPr>
          </a:p>
        </p:txBody>
      </p:sp>
      <p:sp>
        <p:nvSpPr>
          <p:cNvPr id="140" name="Rectangle 656"/>
          <p:cNvSpPr>
            <a:spLocks noChangeArrowheads="1"/>
          </p:cNvSpPr>
          <p:nvPr/>
        </p:nvSpPr>
        <p:spPr bwMode="auto">
          <a:xfrm>
            <a:off x="762000" y="4770438"/>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141" name="Rectangle 657"/>
          <p:cNvSpPr>
            <a:spLocks noChangeArrowheads="1"/>
          </p:cNvSpPr>
          <p:nvPr/>
        </p:nvSpPr>
        <p:spPr bwMode="auto">
          <a:xfrm>
            <a:off x="1066800" y="4770438"/>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142" name="Rectangle 658"/>
          <p:cNvSpPr>
            <a:spLocks noChangeArrowheads="1"/>
          </p:cNvSpPr>
          <p:nvPr/>
        </p:nvSpPr>
        <p:spPr bwMode="auto">
          <a:xfrm>
            <a:off x="1600200" y="47683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143" name="Rectangle 659"/>
          <p:cNvSpPr>
            <a:spLocks noChangeArrowheads="1"/>
          </p:cNvSpPr>
          <p:nvPr/>
        </p:nvSpPr>
        <p:spPr bwMode="auto">
          <a:xfrm>
            <a:off x="1295400" y="4770438"/>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144" name="Rectangle 660"/>
          <p:cNvSpPr>
            <a:spLocks noChangeArrowheads="1"/>
          </p:cNvSpPr>
          <p:nvPr/>
        </p:nvSpPr>
        <p:spPr bwMode="auto">
          <a:xfrm>
            <a:off x="1905000" y="4770438"/>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145" name="Rectangle 661"/>
          <p:cNvSpPr>
            <a:spLocks noChangeArrowheads="1"/>
          </p:cNvSpPr>
          <p:nvPr/>
        </p:nvSpPr>
        <p:spPr bwMode="auto">
          <a:xfrm>
            <a:off x="2209800" y="4770438"/>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146" name="Rectangle 662"/>
          <p:cNvSpPr>
            <a:spLocks noChangeArrowheads="1"/>
          </p:cNvSpPr>
          <p:nvPr/>
        </p:nvSpPr>
        <p:spPr bwMode="auto">
          <a:xfrm>
            <a:off x="2743200" y="4770438"/>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147" name="Rectangle 663"/>
          <p:cNvSpPr>
            <a:spLocks noChangeArrowheads="1"/>
          </p:cNvSpPr>
          <p:nvPr/>
        </p:nvSpPr>
        <p:spPr bwMode="auto">
          <a:xfrm>
            <a:off x="3048000" y="4770438"/>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148" name="Rectangle 664"/>
          <p:cNvSpPr>
            <a:spLocks noChangeArrowheads="1"/>
          </p:cNvSpPr>
          <p:nvPr/>
        </p:nvSpPr>
        <p:spPr bwMode="auto">
          <a:xfrm>
            <a:off x="3581400" y="47683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149" name="Rectangle 665"/>
          <p:cNvSpPr>
            <a:spLocks noChangeArrowheads="1"/>
          </p:cNvSpPr>
          <p:nvPr/>
        </p:nvSpPr>
        <p:spPr bwMode="auto">
          <a:xfrm>
            <a:off x="3352800" y="4770438"/>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150" name="Rectangle 666"/>
          <p:cNvSpPr>
            <a:spLocks noChangeArrowheads="1"/>
          </p:cNvSpPr>
          <p:nvPr/>
        </p:nvSpPr>
        <p:spPr bwMode="auto">
          <a:xfrm>
            <a:off x="3963988" y="4770438"/>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151" name="Rectangle 667"/>
          <p:cNvSpPr>
            <a:spLocks noChangeArrowheads="1"/>
          </p:cNvSpPr>
          <p:nvPr/>
        </p:nvSpPr>
        <p:spPr bwMode="auto">
          <a:xfrm>
            <a:off x="4251325" y="4770438"/>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152" name="Rectangle 668"/>
          <p:cNvSpPr>
            <a:spLocks noChangeArrowheads="1"/>
          </p:cNvSpPr>
          <p:nvPr/>
        </p:nvSpPr>
        <p:spPr bwMode="auto">
          <a:xfrm>
            <a:off x="4808538" y="4770438"/>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153" name="Rectangle 669"/>
          <p:cNvSpPr>
            <a:spLocks noChangeArrowheads="1"/>
          </p:cNvSpPr>
          <p:nvPr/>
        </p:nvSpPr>
        <p:spPr bwMode="auto">
          <a:xfrm>
            <a:off x="5078413" y="4770438"/>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154" name="Rectangle 670"/>
          <p:cNvSpPr>
            <a:spLocks noChangeArrowheads="1"/>
          </p:cNvSpPr>
          <p:nvPr/>
        </p:nvSpPr>
        <p:spPr bwMode="auto">
          <a:xfrm>
            <a:off x="5638800" y="47683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155" name="Rectangle 671"/>
          <p:cNvSpPr>
            <a:spLocks noChangeArrowheads="1"/>
          </p:cNvSpPr>
          <p:nvPr/>
        </p:nvSpPr>
        <p:spPr bwMode="auto">
          <a:xfrm>
            <a:off x="5334000" y="4770438"/>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156" name="Rectangle 672"/>
          <p:cNvSpPr>
            <a:spLocks noChangeArrowheads="1"/>
          </p:cNvSpPr>
          <p:nvPr/>
        </p:nvSpPr>
        <p:spPr bwMode="auto">
          <a:xfrm>
            <a:off x="5973763" y="4770438"/>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157" name="Rectangle 673"/>
          <p:cNvSpPr>
            <a:spLocks noChangeArrowheads="1"/>
          </p:cNvSpPr>
          <p:nvPr/>
        </p:nvSpPr>
        <p:spPr bwMode="auto">
          <a:xfrm>
            <a:off x="6262688" y="4770438"/>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158" name="Rectangle 674"/>
          <p:cNvSpPr>
            <a:spLocks noChangeArrowheads="1"/>
          </p:cNvSpPr>
          <p:nvPr/>
        </p:nvSpPr>
        <p:spPr bwMode="auto">
          <a:xfrm>
            <a:off x="6808788" y="4770438"/>
            <a:ext cx="13465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M</a:t>
            </a:r>
            <a:endParaRPr lang="en-US" dirty="0">
              <a:latin typeface="Calibri" pitchFamily="34" charset="0"/>
              <a:cs typeface="Calibri" pitchFamily="34" charset="0"/>
            </a:endParaRPr>
          </a:p>
        </p:txBody>
      </p:sp>
      <p:sp>
        <p:nvSpPr>
          <p:cNvPr id="159" name="Rectangle 675"/>
          <p:cNvSpPr>
            <a:spLocks noChangeArrowheads="1"/>
          </p:cNvSpPr>
          <p:nvPr/>
        </p:nvSpPr>
        <p:spPr bwMode="auto">
          <a:xfrm>
            <a:off x="7086600" y="4770438"/>
            <a:ext cx="76944"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T</a:t>
            </a:r>
            <a:endParaRPr lang="en-US" dirty="0">
              <a:latin typeface="Calibri" pitchFamily="34" charset="0"/>
              <a:cs typeface="Calibri" pitchFamily="34" charset="0"/>
            </a:endParaRPr>
          </a:p>
        </p:txBody>
      </p:sp>
      <p:sp>
        <p:nvSpPr>
          <p:cNvPr id="160" name="Rectangle 676"/>
          <p:cNvSpPr>
            <a:spLocks noChangeArrowheads="1"/>
          </p:cNvSpPr>
          <p:nvPr/>
        </p:nvSpPr>
        <p:spPr bwMode="auto">
          <a:xfrm>
            <a:off x="7620000" y="4768334"/>
            <a:ext cx="160300"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smtClean="0">
                <a:solidFill>
                  <a:srgbClr val="000000"/>
                </a:solidFill>
                <a:latin typeface="Calibri" pitchFamily="34" charset="0"/>
                <a:cs typeface="Calibri" pitchFamily="34" charset="0"/>
              </a:rPr>
              <a:t>Th</a:t>
            </a:r>
            <a:endParaRPr lang="en-US" dirty="0">
              <a:latin typeface="Calibri" pitchFamily="34" charset="0"/>
              <a:cs typeface="Calibri" pitchFamily="34" charset="0"/>
            </a:endParaRPr>
          </a:p>
        </p:txBody>
      </p:sp>
      <p:sp>
        <p:nvSpPr>
          <p:cNvPr id="161" name="Rectangle 677"/>
          <p:cNvSpPr>
            <a:spLocks noChangeArrowheads="1"/>
          </p:cNvSpPr>
          <p:nvPr/>
        </p:nvSpPr>
        <p:spPr bwMode="auto">
          <a:xfrm>
            <a:off x="7315200" y="4770438"/>
            <a:ext cx="13946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W</a:t>
            </a:r>
            <a:endParaRPr lang="en-US" dirty="0">
              <a:latin typeface="Calibri" pitchFamily="34" charset="0"/>
              <a:cs typeface="Calibri" pitchFamily="34" charset="0"/>
            </a:endParaRPr>
          </a:p>
        </p:txBody>
      </p:sp>
      <p:sp>
        <p:nvSpPr>
          <p:cNvPr id="162" name="Rectangle 678"/>
          <p:cNvSpPr>
            <a:spLocks noChangeArrowheads="1"/>
          </p:cNvSpPr>
          <p:nvPr/>
        </p:nvSpPr>
        <p:spPr bwMode="auto">
          <a:xfrm>
            <a:off x="7970838" y="4770438"/>
            <a:ext cx="70532"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F</a:t>
            </a:r>
            <a:endParaRPr lang="en-US" dirty="0">
              <a:latin typeface="Calibri" pitchFamily="34" charset="0"/>
              <a:cs typeface="Calibri" pitchFamily="34" charset="0"/>
            </a:endParaRPr>
          </a:p>
        </p:txBody>
      </p:sp>
      <p:sp>
        <p:nvSpPr>
          <p:cNvPr id="163" name="Rectangle 679"/>
          <p:cNvSpPr>
            <a:spLocks noChangeArrowheads="1"/>
          </p:cNvSpPr>
          <p:nvPr/>
        </p:nvSpPr>
        <p:spPr bwMode="auto">
          <a:xfrm>
            <a:off x="8261350" y="4770438"/>
            <a:ext cx="72136" cy="184666"/>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Calibri" pitchFamily="34" charset="0"/>
                <a:cs typeface="Calibri" pitchFamily="34" charset="0"/>
              </a:rPr>
              <a:t>S</a:t>
            </a:r>
            <a:endParaRPr lang="en-US" dirty="0">
              <a:latin typeface="Calibri" pitchFamily="34" charset="0"/>
              <a:cs typeface="Calibri" pitchFamily="34" charset="0"/>
            </a:endParaRPr>
          </a:p>
        </p:txBody>
      </p:sp>
      <p:sp>
        <p:nvSpPr>
          <p:cNvPr id="165" name="Freeform 683"/>
          <p:cNvSpPr>
            <a:spLocks/>
          </p:cNvSpPr>
          <p:nvPr/>
        </p:nvSpPr>
        <p:spPr bwMode="auto">
          <a:xfrm>
            <a:off x="2932113" y="5181600"/>
            <a:ext cx="3052763" cy="754062"/>
          </a:xfrm>
          <a:custGeom>
            <a:avLst/>
            <a:gdLst/>
            <a:ahLst/>
            <a:cxnLst>
              <a:cxn ang="0">
                <a:pos x="1" y="168"/>
              </a:cxn>
              <a:cxn ang="0">
                <a:pos x="3" y="128"/>
              </a:cxn>
              <a:cxn ang="0">
                <a:pos x="23" y="65"/>
              </a:cxn>
              <a:cxn ang="0">
                <a:pos x="56" y="23"/>
              </a:cxn>
              <a:cxn ang="0">
                <a:pos x="104" y="2"/>
              </a:cxn>
              <a:cxn ang="0">
                <a:pos x="136" y="0"/>
              </a:cxn>
              <a:cxn ang="0">
                <a:pos x="4663" y="0"/>
              </a:cxn>
              <a:cxn ang="0">
                <a:pos x="4691" y="5"/>
              </a:cxn>
              <a:cxn ang="0">
                <a:pos x="4715" y="15"/>
              </a:cxn>
              <a:cxn ang="0">
                <a:pos x="4735" y="31"/>
              </a:cxn>
              <a:cxn ang="0">
                <a:pos x="4752" y="52"/>
              </a:cxn>
              <a:cxn ang="0">
                <a:pos x="4765" y="78"/>
              </a:cxn>
              <a:cxn ang="0">
                <a:pos x="4775" y="110"/>
              </a:cxn>
              <a:cxn ang="0">
                <a:pos x="4782" y="147"/>
              </a:cxn>
              <a:cxn ang="0">
                <a:pos x="4784" y="184"/>
              </a:cxn>
              <a:cxn ang="0">
                <a:pos x="4783" y="991"/>
              </a:cxn>
              <a:cxn ang="0">
                <a:pos x="4783" y="1009"/>
              </a:cxn>
              <a:cxn ang="0">
                <a:pos x="4780" y="1041"/>
              </a:cxn>
              <a:cxn ang="0">
                <a:pos x="4778" y="1051"/>
              </a:cxn>
              <a:cxn ang="0">
                <a:pos x="4769" y="1088"/>
              </a:cxn>
              <a:cxn ang="0">
                <a:pos x="4757" y="1118"/>
              </a:cxn>
              <a:cxn ang="0">
                <a:pos x="4740" y="1142"/>
              </a:cxn>
              <a:cxn ang="0">
                <a:pos x="4718" y="1160"/>
              </a:cxn>
              <a:cxn ang="0">
                <a:pos x="4693" y="1172"/>
              </a:cxn>
              <a:cxn ang="0">
                <a:pos x="4680" y="1175"/>
              </a:cxn>
              <a:cxn ang="0">
                <a:pos x="4656" y="1178"/>
              </a:cxn>
              <a:cxn ang="0">
                <a:pos x="136" y="1179"/>
              </a:cxn>
              <a:cxn ang="0">
                <a:pos x="102" y="1175"/>
              </a:cxn>
              <a:cxn ang="0">
                <a:pos x="75" y="1167"/>
              </a:cxn>
              <a:cxn ang="0">
                <a:pos x="51" y="1151"/>
              </a:cxn>
              <a:cxn ang="0">
                <a:pos x="33" y="1131"/>
              </a:cxn>
              <a:cxn ang="0">
                <a:pos x="18" y="1103"/>
              </a:cxn>
              <a:cxn ang="0">
                <a:pos x="8" y="1071"/>
              </a:cxn>
              <a:cxn ang="0">
                <a:pos x="1" y="1031"/>
              </a:cxn>
              <a:cxn ang="0">
                <a:pos x="0" y="986"/>
              </a:cxn>
              <a:cxn ang="0">
                <a:pos x="0" y="178"/>
              </a:cxn>
            </a:cxnLst>
            <a:rect l="0" t="0" r="r" b="b"/>
            <a:pathLst>
              <a:path w="4784" h="1179">
                <a:moveTo>
                  <a:pt x="0" y="177"/>
                </a:moveTo>
                <a:lnTo>
                  <a:pt x="1" y="168"/>
                </a:lnTo>
                <a:lnTo>
                  <a:pt x="1" y="147"/>
                </a:lnTo>
                <a:lnTo>
                  <a:pt x="3" y="128"/>
                </a:lnTo>
                <a:lnTo>
                  <a:pt x="12" y="94"/>
                </a:lnTo>
                <a:lnTo>
                  <a:pt x="23" y="65"/>
                </a:lnTo>
                <a:lnTo>
                  <a:pt x="38" y="42"/>
                </a:lnTo>
                <a:lnTo>
                  <a:pt x="56" y="23"/>
                </a:lnTo>
                <a:lnTo>
                  <a:pt x="79" y="10"/>
                </a:lnTo>
                <a:lnTo>
                  <a:pt x="104" y="2"/>
                </a:lnTo>
                <a:lnTo>
                  <a:pt x="119" y="0"/>
                </a:lnTo>
                <a:lnTo>
                  <a:pt x="136" y="0"/>
                </a:lnTo>
                <a:lnTo>
                  <a:pt x="4648" y="0"/>
                </a:lnTo>
                <a:lnTo>
                  <a:pt x="4663" y="0"/>
                </a:lnTo>
                <a:lnTo>
                  <a:pt x="4677" y="2"/>
                </a:lnTo>
                <a:lnTo>
                  <a:pt x="4691" y="5"/>
                </a:lnTo>
                <a:lnTo>
                  <a:pt x="4704" y="10"/>
                </a:lnTo>
                <a:lnTo>
                  <a:pt x="4715" y="15"/>
                </a:lnTo>
                <a:lnTo>
                  <a:pt x="4725" y="23"/>
                </a:lnTo>
                <a:lnTo>
                  <a:pt x="4735" y="31"/>
                </a:lnTo>
                <a:lnTo>
                  <a:pt x="4745" y="42"/>
                </a:lnTo>
                <a:lnTo>
                  <a:pt x="4752" y="52"/>
                </a:lnTo>
                <a:lnTo>
                  <a:pt x="4759" y="65"/>
                </a:lnTo>
                <a:lnTo>
                  <a:pt x="4765" y="78"/>
                </a:lnTo>
                <a:lnTo>
                  <a:pt x="4771" y="94"/>
                </a:lnTo>
                <a:lnTo>
                  <a:pt x="4775" y="110"/>
                </a:lnTo>
                <a:lnTo>
                  <a:pt x="4780" y="128"/>
                </a:lnTo>
                <a:lnTo>
                  <a:pt x="4782" y="147"/>
                </a:lnTo>
                <a:lnTo>
                  <a:pt x="4784" y="168"/>
                </a:lnTo>
                <a:lnTo>
                  <a:pt x="4784" y="184"/>
                </a:lnTo>
                <a:lnTo>
                  <a:pt x="4784" y="986"/>
                </a:lnTo>
                <a:lnTo>
                  <a:pt x="4783" y="991"/>
                </a:lnTo>
                <a:lnTo>
                  <a:pt x="4783" y="997"/>
                </a:lnTo>
                <a:lnTo>
                  <a:pt x="4783" y="1009"/>
                </a:lnTo>
                <a:lnTo>
                  <a:pt x="4782" y="1031"/>
                </a:lnTo>
                <a:lnTo>
                  <a:pt x="4780" y="1041"/>
                </a:lnTo>
                <a:lnTo>
                  <a:pt x="4778" y="1045"/>
                </a:lnTo>
                <a:lnTo>
                  <a:pt x="4778" y="1051"/>
                </a:lnTo>
                <a:lnTo>
                  <a:pt x="4775" y="1071"/>
                </a:lnTo>
                <a:lnTo>
                  <a:pt x="4769" y="1088"/>
                </a:lnTo>
                <a:lnTo>
                  <a:pt x="4764" y="1103"/>
                </a:lnTo>
                <a:lnTo>
                  <a:pt x="4757" y="1118"/>
                </a:lnTo>
                <a:lnTo>
                  <a:pt x="4749" y="1131"/>
                </a:lnTo>
                <a:lnTo>
                  <a:pt x="4740" y="1142"/>
                </a:lnTo>
                <a:lnTo>
                  <a:pt x="4730" y="1151"/>
                </a:lnTo>
                <a:lnTo>
                  <a:pt x="4718" y="1160"/>
                </a:lnTo>
                <a:lnTo>
                  <a:pt x="4707" y="1167"/>
                </a:lnTo>
                <a:lnTo>
                  <a:pt x="4693" y="1172"/>
                </a:lnTo>
                <a:lnTo>
                  <a:pt x="4686" y="1173"/>
                </a:lnTo>
                <a:lnTo>
                  <a:pt x="4680" y="1175"/>
                </a:lnTo>
                <a:lnTo>
                  <a:pt x="4664" y="1178"/>
                </a:lnTo>
                <a:lnTo>
                  <a:pt x="4656" y="1178"/>
                </a:lnTo>
                <a:lnTo>
                  <a:pt x="4648" y="1179"/>
                </a:lnTo>
                <a:lnTo>
                  <a:pt x="136" y="1179"/>
                </a:lnTo>
                <a:lnTo>
                  <a:pt x="118" y="1178"/>
                </a:lnTo>
                <a:lnTo>
                  <a:pt x="102" y="1175"/>
                </a:lnTo>
                <a:lnTo>
                  <a:pt x="87" y="1172"/>
                </a:lnTo>
                <a:lnTo>
                  <a:pt x="75" y="1167"/>
                </a:lnTo>
                <a:lnTo>
                  <a:pt x="62" y="1160"/>
                </a:lnTo>
                <a:lnTo>
                  <a:pt x="51" y="1151"/>
                </a:lnTo>
                <a:lnTo>
                  <a:pt x="42" y="1142"/>
                </a:lnTo>
                <a:lnTo>
                  <a:pt x="33" y="1131"/>
                </a:lnTo>
                <a:lnTo>
                  <a:pt x="25" y="1118"/>
                </a:lnTo>
                <a:lnTo>
                  <a:pt x="18" y="1103"/>
                </a:lnTo>
                <a:lnTo>
                  <a:pt x="12" y="1088"/>
                </a:lnTo>
                <a:lnTo>
                  <a:pt x="8" y="1071"/>
                </a:lnTo>
                <a:lnTo>
                  <a:pt x="3" y="1051"/>
                </a:lnTo>
                <a:lnTo>
                  <a:pt x="1" y="1031"/>
                </a:lnTo>
                <a:lnTo>
                  <a:pt x="0" y="1009"/>
                </a:lnTo>
                <a:lnTo>
                  <a:pt x="0" y="986"/>
                </a:lnTo>
                <a:lnTo>
                  <a:pt x="0" y="184"/>
                </a:lnTo>
                <a:lnTo>
                  <a:pt x="0" y="178"/>
                </a:lnTo>
                <a:lnTo>
                  <a:pt x="0" y="177"/>
                </a:lnTo>
              </a:path>
            </a:pathLst>
          </a:custGeom>
          <a:noFill/>
          <a:ln w="38100">
            <a:solidFill>
              <a:srgbClr val="666666"/>
            </a:solidFill>
            <a:prstDash val="solid"/>
            <a:round/>
            <a:headEnd/>
            <a:tailEnd/>
          </a:ln>
        </p:spPr>
        <p:txBody>
          <a:bodyPr/>
          <a:lstStyle/>
          <a:p>
            <a:endParaRPr lang="en-US">
              <a:latin typeface="Calibri" pitchFamily="34" charset="0"/>
              <a:cs typeface="Calibri" pitchFamily="34" charset="0"/>
            </a:endParaRPr>
          </a:p>
        </p:txBody>
      </p:sp>
      <p:sp>
        <p:nvSpPr>
          <p:cNvPr id="166" name="Rectangle 692"/>
          <p:cNvSpPr>
            <a:spLocks noChangeArrowheads="1"/>
          </p:cNvSpPr>
          <p:nvPr/>
        </p:nvSpPr>
        <p:spPr bwMode="auto">
          <a:xfrm>
            <a:off x="3394553" y="5495925"/>
            <a:ext cx="2274982" cy="276999"/>
          </a:xfrm>
          <a:prstGeom prst="rect">
            <a:avLst/>
          </a:prstGeom>
          <a:noFill/>
          <a:ln w="9525">
            <a:noFill/>
            <a:miter lim="800000"/>
            <a:headEnd/>
            <a:tailEnd/>
          </a:ln>
        </p:spPr>
        <p:txBody>
          <a:bodyPr wrap="none" lIns="0" tIns="0" rIns="0" bIns="0">
            <a:spAutoFit/>
          </a:bodyPr>
          <a:lstStyle/>
          <a:p>
            <a:pPr marL="354013" indent="-354013" defTabSz="941388"/>
            <a:r>
              <a:rPr lang="en-US" b="1" dirty="0">
                <a:solidFill>
                  <a:srgbClr val="000000"/>
                </a:solidFill>
                <a:latin typeface="Calibri" pitchFamily="34" charset="0"/>
                <a:cs typeface="Calibri" pitchFamily="34" charset="0"/>
              </a:rPr>
              <a:t>Amount of </a:t>
            </a:r>
            <a:r>
              <a:rPr lang="en-US" b="1" dirty="0" smtClean="0">
                <a:solidFill>
                  <a:srgbClr val="000000"/>
                </a:solidFill>
                <a:latin typeface="Calibri" pitchFamily="34" charset="0"/>
                <a:cs typeface="Calibri" pitchFamily="34" charset="0"/>
              </a:rPr>
              <a:t>Data Backup</a:t>
            </a:r>
            <a:endParaRPr lang="en-US" dirty="0">
              <a:latin typeface="Calibri" pitchFamily="34" charset="0"/>
              <a:cs typeface="Calibri" pitchFamily="34" charset="0"/>
            </a:endParaRPr>
          </a:p>
        </p:txBody>
      </p:sp>
      <p:sp>
        <p:nvSpPr>
          <p:cNvPr id="167" name="Rectangle 727"/>
          <p:cNvSpPr>
            <a:spLocks noChangeArrowheads="1"/>
          </p:cNvSpPr>
          <p:nvPr/>
        </p:nvSpPr>
        <p:spPr bwMode="auto">
          <a:xfrm>
            <a:off x="3079751" y="5248275"/>
            <a:ext cx="209550" cy="620712"/>
          </a:xfrm>
          <a:prstGeom prst="rect">
            <a:avLst/>
          </a:prstGeom>
          <a:gradFill rotWithShape="1">
            <a:gsLst>
              <a:gs pos="0">
                <a:srgbClr val="33CCCC">
                  <a:gamma/>
                  <a:shade val="46275"/>
                  <a:invGamma/>
                </a:srgbClr>
              </a:gs>
              <a:gs pos="50000">
                <a:srgbClr val="33CCCC"/>
              </a:gs>
              <a:gs pos="100000">
                <a:srgbClr val="33CCCC">
                  <a:gamma/>
                  <a:shade val="46275"/>
                  <a:invGamma/>
                </a:srgbClr>
              </a:gs>
            </a:gsLst>
            <a:lin ang="0" scaled="1"/>
          </a:gradFill>
          <a:ln w="9525">
            <a:noFill/>
            <a:miter lim="800000"/>
            <a:headEnd/>
            <a:tailEnd/>
          </a:ln>
        </p:spPr>
        <p:txBody>
          <a:bodyPr/>
          <a:lstStyle/>
          <a:p>
            <a:endParaRPr lang="en-US">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Archiving Solution Architecture</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grpSp>
        <p:nvGrpSpPr>
          <p:cNvPr id="50" name="Group 49"/>
          <p:cNvGrpSpPr/>
          <p:nvPr/>
        </p:nvGrpSpPr>
        <p:grpSpPr>
          <a:xfrm>
            <a:off x="1066800" y="1669059"/>
            <a:ext cx="7134403" cy="3360141"/>
            <a:chOff x="1096116" y="1669059"/>
            <a:chExt cx="7134403" cy="3360141"/>
          </a:xfrm>
        </p:grpSpPr>
        <p:sp>
          <p:nvSpPr>
            <p:cNvPr id="15" name="Text Box 54"/>
            <p:cNvSpPr txBox="1">
              <a:spLocks noChangeArrowheads="1"/>
            </p:cNvSpPr>
            <p:nvPr/>
          </p:nvSpPr>
          <p:spPr bwMode="gray">
            <a:xfrm>
              <a:off x="1096116" y="3583238"/>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Email Server</a:t>
              </a:r>
              <a:endParaRPr lang="en-US" sz="1400" b="1" dirty="0">
                <a:solidFill>
                  <a:srgbClr val="10100F"/>
                </a:solidFill>
                <a:latin typeface="Calibri" pitchFamily="34" charset="0"/>
                <a:cs typeface="Calibri" pitchFamily="34" charset="0"/>
              </a:endParaRPr>
            </a:p>
          </p:txBody>
        </p:sp>
        <p:sp>
          <p:nvSpPr>
            <p:cNvPr id="17" name="Text Box 54"/>
            <p:cNvSpPr txBox="1">
              <a:spLocks noChangeArrowheads="1"/>
            </p:cNvSpPr>
            <p:nvPr/>
          </p:nvSpPr>
          <p:spPr bwMode="gray">
            <a:xfrm>
              <a:off x="1143919" y="1669059"/>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File Server</a:t>
              </a:r>
              <a:endParaRPr lang="en-US" sz="1400" b="1" dirty="0">
                <a:solidFill>
                  <a:srgbClr val="10100F"/>
                </a:solidFill>
                <a:latin typeface="Calibri" pitchFamily="34" charset="0"/>
                <a:cs typeface="Calibri" pitchFamily="34" charset="0"/>
              </a:endParaRPr>
            </a:p>
          </p:txBody>
        </p:sp>
        <p:sp>
          <p:nvSpPr>
            <p:cNvPr id="18" name="Text Box 54"/>
            <p:cNvSpPr txBox="1">
              <a:spLocks noChangeArrowheads="1"/>
            </p:cNvSpPr>
            <p:nvPr/>
          </p:nvSpPr>
          <p:spPr bwMode="gray">
            <a:xfrm>
              <a:off x="6931384" y="4165265"/>
              <a:ext cx="1299135" cy="387798"/>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Storage Device</a:t>
              </a:r>
              <a:endParaRPr lang="en-US" sz="1400" b="1" dirty="0">
                <a:solidFill>
                  <a:srgbClr val="10100F"/>
                </a:solidFill>
                <a:latin typeface="Calibri" pitchFamily="34" charset="0"/>
                <a:cs typeface="Calibri" pitchFamily="34" charset="0"/>
              </a:endParaRPr>
            </a:p>
          </p:txBody>
        </p:sp>
        <p:cxnSp>
          <p:nvCxnSpPr>
            <p:cNvPr id="21" name="Elbow Connector 20"/>
            <p:cNvCxnSpPr/>
            <p:nvPr/>
          </p:nvCxnSpPr>
          <p:spPr>
            <a:xfrm>
              <a:off x="2129866" y="2590775"/>
              <a:ext cx="2133600" cy="68580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143455" y="3670641"/>
              <a:ext cx="2103120" cy="73152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 Box 54"/>
            <p:cNvSpPr txBox="1">
              <a:spLocks noChangeArrowheads="1"/>
            </p:cNvSpPr>
            <p:nvPr/>
          </p:nvSpPr>
          <p:spPr bwMode="gray">
            <a:xfrm>
              <a:off x="4089031" y="4131270"/>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Server</a:t>
              </a:r>
              <a:endParaRPr lang="en-US" sz="1400" b="1" dirty="0">
                <a:solidFill>
                  <a:srgbClr val="10100F"/>
                </a:solidFill>
                <a:latin typeface="Calibri" pitchFamily="34" charset="0"/>
                <a:cs typeface="Calibri" pitchFamily="34" charset="0"/>
              </a:endParaRPr>
            </a:p>
          </p:txBody>
        </p:sp>
        <p:cxnSp>
          <p:nvCxnSpPr>
            <p:cNvPr id="28" name="Straight Connector 27"/>
            <p:cNvCxnSpPr/>
            <p:nvPr/>
          </p:nvCxnSpPr>
          <p:spPr>
            <a:xfrm>
              <a:off x="5217264" y="3490519"/>
              <a:ext cx="1682496" cy="0"/>
            </a:xfrm>
            <a:prstGeom prst="line">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139265" y="1700272"/>
              <a:ext cx="929152" cy="1442127"/>
              <a:chOff x="1063065" y="1524000"/>
              <a:chExt cx="929152" cy="1442127"/>
            </a:xfrm>
          </p:grpSpPr>
          <p:grpSp>
            <p:nvGrpSpPr>
              <p:cNvPr id="24" name="Group 23"/>
              <p:cNvGrpSpPr/>
              <p:nvPr/>
            </p:nvGrpSpPr>
            <p:grpSpPr>
              <a:xfrm>
                <a:off x="1448549" y="1709451"/>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35" name="Group 34"/>
              <p:cNvGrpSpPr/>
              <p:nvPr/>
            </p:nvGrpSpPr>
            <p:grpSpPr>
              <a:xfrm>
                <a:off x="1063065" y="1524000"/>
                <a:ext cx="784733" cy="685800"/>
                <a:chOff x="609600" y="4191000"/>
                <a:chExt cx="784733" cy="685800"/>
              </a:xfrm>
            </p:grpSpPr>
            <p:sp>
              <p:nvSpPr>
                <p:cNvPr id="36"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37"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grpSp>
          <p:nvGrpSpPr>
            <p:cNvPr id="38" name="Group 37"/>
            <p:cNvGrpSpPr/>
            <p:nvPr/>
          </p:nvGrpSpPr>
          <p:grpSpPr>
            <a:xfrm>
              <a:off x="1143000" y="3587073"/>
              <a:ext cx="929152" cy="1442127"/>
              <a:chOff x="1063065" y="1524000"/>
              <a:chExt cx="929152" cy="1442127"/>
            </a:xfrm>
          </p:grpSpPr>
          <p:grpSp>
            <p:nvGrpSpPr>
              <p:cNvPr id="41" name="Group 23"/>
              <p:cNvGrpSpPr/>
              <p:nvPr/>
            </p:nvGrpSpPr>
            <p:grpSpPr>
              <a:xfrm>
                <a:off x="1448549" y="1709451"/>
                <a:ext cx="543668" cy="1256676"/>
                <a:chOff x="142132" y="3086724"/>
                <a:chExt cx="543668" cy="1256676"/>
              </a:xfrm>
            </p:grpSpPr>
            <p:pic>
              <p:nvPicPr>
                <p:cNvPr id="4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4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47"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42" name="Group 34"/>
              <p:cNvGrpSpPr/>
              <p:nvPr/>
            </p:nvGrpSpPr>
            <p:grpSpPr>
              <a:xfrm>
                <a:off x="1063065" y="1524000"/>
                <a:ext cx="784733" cy="685800"/>
                <a:chOff x="609600" y="4191000"/>
                <a:chExt cx="784733" cy="685800"/>
              </a:xfrm>
            </p:grpSpPr>
            <p:sp>
              <p:nvSpPr>
                <p:cNvPr id="43"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44"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pic>
          <p:nvPicPr>
            <p:cNvPr id="4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474685" y="2855208"/>
              <a:ext cx="543668" cy="1256676"/>
            </a:xfrm>
            <a:prstGeom prst="rect">
              <a:avLst/>
            </a:prstGeom>
            <a:noFill/>
          </p:spPr>
        </p:pic>
        <p:pic>
          <p:nvPicPr>
            <p:cNvPr id="49" name="Picture 4"/>
            <p:cNvPicPr>
              <a:picLocks noChangeAspect="1" noChangeArrowheads="1"/>
            </p:cNvPicPr>
            <p:nvPr/>
          </p:nvPicPr>
          <p:blipFill>
            <a:blip r:embed="rId5" cstate="print"/>
            <a:srcRect/>
            <a:stretch>
              <a:fillRect/>
            </a:stretch>
          </p:blipFill>
          <p:spPr bwMode="auto">
            <a:xfrm>
              <a:off x="7105144" y="2432897"/>
              <a:ext cx="960120" cy="1698674"/>
            </a:xfrm>
            <a:prstGeom prst="rect">
              <a:avLst/>
            </a:prstGeom>
            <a:noFill/>
            <a:ln w="9525">
              <a:noFill/>
              <a:miter lim="800000"/>
              <a:headEnd/>
              <a:tailEnd/>
            </a:ln>
            <a:effectLst/>
          </p:spPr>
        </p:pic>
      </p:grpSp>
      <p:pic>
        <p:nvPicPr>
          <p:cNvPr id="39"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252082" y="4325169"/>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185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Archiving Solution Architecture</a:t>
            </a:r>
          </a:p>
        </p:txBody>
      </p:sp>
      <p:sp>
        <p:nvSpPr>
          <p:cNvPr id="5" name="Content Placeholder 4"/>
          <p:cNvSpPr>
            <a:spLocks noGrp="1"/>
          </p:cNvSpPr>
          <p:nvPr>
            <p:ph idx="1"/>
          </p:nvPr>
        </p:nvSpPr>
        <p:spPr/>
        <p:txBody>
          <a:bodyPr/>
          <a:lstStyle/>
          <a:p>
            <a:r>
              <a:rPr lang="en-US" dirty="0" smtClean="0"/>
              <a:t>Archiving server</a:t>
            </a:r>
          </a:p>
          <a:p>
            <a:pPr lvl="1"/>
            <a:r>
              <a:rPr lang="en-US" dirty="0" smtClean="0"/>
              <a:t>Software </a:t>
            </a:r>
            <a:r>
              <a:rPr lang="en-US" dirty="0"/>
              <a:t>installed on a host that enables administrators to </a:t>
            </a:r>
            <a:r>
              <a:rPr lang="en-US" dirty="0" smtClean="0"/>
              <a:t>configure the </a:t>
            </a:r>
            <a:r>
              <a:rPr lang="en-US" dirty="0"/>
              <a:t>policies for archiving </a:t>
            </a:r>
            <a:r>
              <a:rPr lang="en-US" dirty="0" smtClean="0"/>
              <a:t>data</a:t>
            </a:r>
          </a:p>
          <a:p>
            <a:pPr lvl="1"/>
            <a:r>
              <a:rPr lang="en-US" dirty="0"/>
              <a:t>Policies can be defined based on file size, file type, </a:t>
            </a:r>
            <a:r>
              <a:rPr lang="en-US" dirty="0" smtClean="0"/>
              <a:t>or creation/modification/access time</a:t>
            </a:r>
          </a:p>
          <a:p>
            <a:pPr lvl="1"/>
            <a:r>
              <a:rPr lang="en-US" dirty="0" smtClean="0"/>
              <a:t>Receives </a:t>
            </a:r>
            <a:r>
              <a:rPr lang="en-US" dirty="0"/>
              <a:t>the data to be </a:t>
            </a:r>
            <a:r>
              <a:rPr lang="en-US" dirty="0" smtClean="0"/>
              <a:t>archived from </a:t>
            </a:r>
            <a:r>
              <a:rPr lang="en-US" dirty="0"/>
              <a:t>the agent and sends it to the archive storage device</a:t>
            </a:r>
            <a:endParaRPr lang="en-US" dirty="0" smtClean="0"/>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71</a:t>
            </a:fld>
            <a:endParaRPr lang="en-US"/>
          </a:p>
        </p:txBody>
      </p:sp>
    </p:spTree>
    <p:extLst>
      <p:ext uri="{BB962C8B-B14F-4D97-AF65-F5344CB8AC3E}">
        <p14:creationId xmlns:p14="http://schemas.microsoft.com/office/powerpoint/2010/main" val="2593290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Archiving Solution Architecture</a:t>
            </a:r>
            <a:endParaRPr lang="en-US" dirty="0"/>
          </a:p>
        </p:txBody>
      </p:sp>
      <p:sp>
        <p:nvSpPr>
          <p:cNvPr id="6" name="Slide Number Placeholder 5"/>
          <p:cNvSpPr>
            <a:spLocks noGrp="1"/>
          </p:cNvSpPr>
          <p:nvPr>
            <p:ph type="sldNum" sz="quarter" idx="10"/>
          </p:nvPr>
        </p:nvSpPr>
        <p:spPr/>
        <p:txBody>
          <a:bodyPr/>
          <a:lstStyle/>
          <a:p>
            <a:pPr>
              <a:defRPr/>
            </a:pPr>
            <a:fld id="{895683FA-D0FB-447D-82E1-0D3AF418E355}"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Module 10: Backup and Archive</a:t>
            </a:r>
            <a:endParaRPr lang="en-US" dirty="0"/>
          </a:p>
        </p:txBody>
      </p:sp>
      <p:grpSp>
        <p:nvGrpSpPr>
          <p:cNvPr id="50" name="Group 49"/>
          <p:cNvGrpSpPr/>
          <p:nvPr/>
        </p:nvGrpSpPr>
        <p:grpSpPr>
          <a:xfrm>
            <a:off x="1066800" y="1669059"/>
            <a:ext cx="7134403" cy="3360141"/>
            <a:chOff x="1096116" y="1669059"/>
            <a:chExt cx="7134403" cy="3360141"/>
          </a:xfrm>
        </p:grpSpPr>
        <p:sp>
          <p:nvSpPr>
            <p:cNvPr id="15" name="Text Box 54"/>
            <p:cNvSpPr txBox="1">
              <a:spLocks noChangeArrowheads="1"/>
            </p:cNvSpPr>
            <p:nvPr/>
          </p:nvSpPr>
          <p:spPr bwMode="gray">
            <a:xfrm>
              <a:off x="1096116" y="3583238"/>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Email Server</a:t>
              </a:r>
              <a:endParaRPr lang="en-US" sz="1400" b="1" dirty="0">
                <a:solidFill>
                  <a:srgbClr val="10100F"/>
                </a:solidFill>
                <a:latin typeface="Calibri" pitchFamily="34" charset="0"/>
                <a:cs typeface="Calibri" pitchFamily="34" charset="0"/>
              </a:endParaRPr>
            </a:p>
          </p:txBody>
        </p:sp>
        <p:sp>
          <p:nvSpPr>
            <p:cNvPr id="17" name="Text Box 54"/>
            <p:cNvSpPr txBox="1">
              <a:spLocks noChangeArrowheads="1"/>
            </p:cNvSpPr>
            <p:nvPr/>
          </p:nvSpPr>
          <p:spPr bwMode="gray">
            <a:xfrm>
              <a:off x="1143919" y="1669059"/>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File Server</a:t>
              </a:r>
              <a:endParaRPr lang="en-US" sz="1400" b="1" dirty="0">
                <a:solidFill>
                  <a:srgbClr val="10100F"/>
                </a:solidFill>
                <a:latin typeface="Calibri" pitchFamily="34" charset="0"/>
                <a:cs typeface="Calibri" pitchFamily="34" charset="0"/>
              </a:endParaRPr>
            </a:p>
          </p:txBody>
        </p:sp>
        <p:sp>
          <p:nvSpPr>
            <p:cNvPr id="18" name="Text Box 54"/>
            <p:cNvSpPr txBox="1">
              <a:spLocks noChangeArrowheads="1"/>
            </p:cNvSpPr>
            <p:nvPr/>
          </p:nvSpPr>
          <p:spPr bwMode="gray">
            <a:xfrm>
              <a:off x="6931384" y="4165265"/>
              <a:ext cx="1299135" cy="387798"/>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Storage Device</a:t>
              </a:r>
              <a:endParaRPr lang="en-US" sz="1400" b="1" dirty="0">
                <a:solidFill>
                  <a:srgbClr val="10100F"/>
                </a:solidFill>
                <a:latin typeface="Calibri" pitchFamily="34" charset="0"/>
                <a:cs typeface="Calibri" pitchFamily="34" charset="0"/>
              </a:endParaRPr>
            </a:p>
          </p:txBody>
        </p:sp>
        <p:cxnSp>
          <p:nvCxnSpPr>
            <p:cNvPr id="21" name="Elbow Connector 20"/>
            <p:cNvCxnSpPr/>
            <p:nvPr/>
          </p:nvCxnSpPr>
          <p:spPr>
            <a:xfrm>
              <a:off x="2129866" y="2590775"/>
              <a:ext cx="2133600" cy="68580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143455" y="3670641"/>
              <a:ext cx="2103120" cy="731520"/>
            </a:xfrm>
            <a:prstGeom prst="bentConnector3">
              <a:avLst>
                <a:gd name="adj1" fmla="val 50000"/>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 Box 54"/>
            <p:cNvSpPr txBox="1">
              <a:spLocks noChangeArrowheads="1"/>
            </p:cNvSpPr>
            <p:nvPr/>
          </p:nvSpPr>
          <p:spPr bwMode="gray">
            <a:xfrm>
              <a:off x="4089031" y="4131270"/>
              <a:ext cx="1299135" cy="193899"/>
            </a:xfrm>
            <a:prstGeom prst="rect">
              <a:avLst/>
            </a:prstGeom>
            <a:noFill/>
            <a:ln w="9525">
              <a:noFill/>
              <a:miter lim="800000"/>
              <a:headEnd/>
              <a:tailEnd/>
            </a:ln>
          </p:spPr>
          <p:txBody>
            <a:bodyPr lIns="0" tIns="0" rIns="0" bIns="0">
              <a:spAutoFit/>
            </a:bodyPr>
            <a:lstStyle/>
            <a:p>
              <a:pPr algn="ctr">
                <a:lnSpc>
                  <a:spcPct val="90000"/>
                </a:lnSpc>
              </a:pPr>
              <a:r>
                <a:rPr lang="en-US" sz="1400" b="1" dirty="0" smtClean="0">
                  <a:solidFill>
                    <a:srgbClr val="10100F"/>
                  </a:solidFill>
                  <a:latin typeface="Calibri" pitchFamily="34" charset="0"/>
                  <a:cs typeface="Calibri" pitchFamily="34" charset="0"/>
                </a:rPr>
                <a:t>Archiving Server</a:t>
              </a:r>
              <a:endParaRPr lang="en-US" sz="1400" b="1" dirty="0">
                <a:solidFill>
                  <a:srgbClr val="10100F"/>
                </a:solidFill>
                <a:latin typeface="Calibri" pitchFamily="34" charset="0"/>
                <a:cs typeface="Calibri" pitchFamily="34" charset="0"/>
              </a:endParaRPr>
            </a:p>
          </p:txBody>
        </p:sp>
        <p:cxnSp>
          <p:nvCxnSpPr>
            <p:cNvPr id="28" name="Straight Connector 27"/>
            <p:cNvCxnSpPr/>
            <p:nvPr/>
          </p:nvCxnSpPr>
          <p:spPr>
            <a:xfrm>
              <a:off x="5217264" y="3490519"/>
              <a:ext cx="1682496" cy="0"/>
            </a:xfrm>
            <a:prstGeom prst="line">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139265" y="1700272"/>
              <a:ext cx="929152" cy="1442127"/>
              <a:chOff x="1063065" y="1524000"/>
              <a:chExt cx="929152" cy="1442127"/>
            </a:xfrm>
          </p:grpSpPr>
          <p:grpSp>
            <p:nvGrpSpPr>
              <p:cNvPr id="24" name="Group 23"/>
              <p:cNvGrpSpPr/>
              <p:nvPr/>
            </p:nvGrpSpPr>
            <p:grpSpPr>
              <a:xfrm>
                <a:off x="1448549" y="1709451"/>
                <a:ext cx="543668" cy="1256676"/>
                <a:chOff x="142132" y="3086724"/>
                <a:chExt cx="543668" cy="1256676"/>
              </a:xfrm>
            </p:grpSpPr>
            <p:pic>
              <p:nvPicPr>
                <p:cNvPr id="29"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32"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33"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35" name="Group 34"/>
              <p:cNvGrpSpPr/>
              <p:nvPr/>
            </p:nvGrpSpPr>
            <p:grpSpPr>
              <a:xfrm>
                <a:off x="1063065" y="1524000"/>
                <a:ext cx="784733" cy="685800"/>
                <a:chOff x="609600" y="4191000"/>
                <a:chExt cx="784733" cy="685800"/>
              </a:xfrm>
            </p:grpSpPr>
            <p:sp>
              <p:nvSpPr>
                <p:cNvPr id="36"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37"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grpSp>
          <p:nvGrpSpPr>
            <p:cNvPr id="38" name="Group 37"/>
            <p:cNvGrpSpPr/>
            <p:nvPr/>
          </p:nvGrpSpPr>
          <p:grpSpPr>
            <a:xfrm>
              <a:off x="1143000" y="3587073"/>
              <a:ext cx="929152" cy="1442127"/>
              <a:chOff x="1063065" y="1524000"/>
              <a:chExt cx="929152" cy="1442127"/>
            </a:xfrm>
          </p:grpSpPr>
          <p:grpSp>
            <p:nvGrpSpPr>
              <p:cNvPr id="41" name="Group 23"/>
              <p:cNvGrpSpPr/>
              <p:nvPr/>
            </p:nvGrpSpPr>
            <p:grpSpPr>
              <a:xfrm>
                <a:off x="1448549" y="1709451"/>
                <a:ext cx="543668" cy="1256676"/>
                <a:chOff x="142132" y="3086724"/>
                <a:chExt cx="543668" cy="1256676"/>
              </a:xfrm>
            </p:grpSpPr>
            <p:pic>
              <p:nvPicPr>
                <p:cNvPr id="45"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142132" y="3086724"/>
                  <a:ext cx="543668" cy="1256676"/>
                </a:xfrm>
                <a:prstGeom prst="rect">
                  <a:avLst/>
                </a:prstGeom>
                <a:noFill/>
              </p:spPr>
            </p:pic>
            <p:pic>
              <p:nvPicPr>
                <p:cNvPr id="46"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228600" y="3785061"/>
                  <a:ext cx="152400" cy="152400"/>
                </a:xfrm>
                <a:prstGeom prst="rect">
                  <a:avLst/>
                </a:prstGeom>
                <a:noFill/>
              </p:spPr>
            </p:pic>
            <p:pic>
              <p:nvPicPr>
                <p:cNvPr id="47" name="Picture 10" descr="C:\Documents and Settings\sridhs\Desktop\ISM Book L3\colored Icons\Standard disk.png"/>
                <p:cNvPicPr>
                  <a:picLocks noChangeAspect="1" noChangeArrowheads="1"/>
                </p:cNvPicPr>
                <p:nvPr/>
              </p:nvPicPr>
              <p:blipFill>
                <a:blip r:embed="rId4" cstate="print"/>
                <a:srcRect/>
                <a:stretch>
                  <a:fillRect/>
                </a:stretch>
              </p:blipFill>
              <p:spPr bwMode="auto">
                <a:xfrm flipH="1">
                  <a:off x="405939" y="3785061"/>
                  <a:ext cx="152400" cy="152400"/>
                </a:xfrm>
                <a:prstGeom prst="rect">
                  <a:avLst/>
                </a:prstGeom>
                <a:noFill/>
              </p:spPr>
            </p:pic>
          </p:grpSp>
          <p:grpSp>
            <p:nvGrpSpPr>
              <p:cNvPr id="42" name="Group 34"/>
              <p:cNvGrpSpPr/>
              <p:nvPr/>
            </p:nvGrpSpPr>
            <p:grpSpPr>
              <a:xfrm>
                <a:off x="1063065" y="1524000"/>
                <a:ext cx="784733" cy="685800"/>
                <a:chOff x="609600" y="4191000"/>
                <a:chExt cx="784733" cy="685800"/>
              </a:xfrm>
            </p:grpSpPr>
            <p:sp>
              <p:nvSpPr>
                <p:cNvPr id="43" name="Freeform 73"/>
                <p:cNvSpPr>
                  <a:spLocks/>
                </p:cNvSpPr>
                <p:nvPr/>
              </p:nvSpPr>
              <p:spPr bwMode="auto">
                <a:xfrm>
                  <a:off x="609600" y="4495800"/>
                  <a:ext cx="784733" cy="381000"/>
                </a:xfrm>
                <a:custGeom>
                  <a:avLst/>
                  <a:gdLst/>
                  <a:ahLst/>
                  <a:cxnLst>
                    <a:cxn ang="0">
                      <a:pos x="127" y="0"/>
                    </a:cxn>
                    <a:cxn ang="0">
                      <a:pos x="606" y="0"/>
                    </a:cxn>
                    <a:cxn ang="0">
                      <a:pos x="636" y="1"/>
                    </a:cxn>
                    <a:cxn ang="0">
                      <a:pos x="648" y="4"/>
                    </a:cxn>
                    <a:cxn ang="0">
                      <a:pos x="661" y="8"/>
                    </a:cxn>
                    <a:cxn ang="0">
                      <a:pos x="682" y="17"/>
                    </a:cxn>
                    <a:cxn ang="0">
                      <a:pos x="692" y="24"/>
                    </a:cxn>
                    <a:cxn ang="0">
                      <a:pos x="702" y="32"/>
                    </a:cxn>
                    <a:cxn ang="0">
                      <a:pos x="708" y="40"/>
                    </a:cxn>
                    <a:cxn ang="0">
                      <a:pos x="714" y="49"/>
                    </a:cxn>
                    <a:cxn ang="0">
                      <a:pos x="725" y="72"/>
                    </a:cxn>
                    <a:cxn ang="0">
                      <a:pos x="728" y="83"/>
                    </a:cxn>
                    <a:cxn ang="0">
                      <a:pos x="731" y="97"/>
                    </a:cxn>
                    <a:cxn ang="0">
                      <a:pos x="733" y="128"/>
                    </a:cxn>
                    <a:cxn ang="0">
                      <a:pos x="733" y="364"/>
                    </a:cxn>
                    <a:cxn ang="0">
                      <a:pos x="732" y="379"/>
                    </a:cxn>
                    <a:cxn ang="0">
                      <a:pos x="731" y="394"/>
                    </a:cxn>
                    <a:cxn ang="0">
                      <a:pos x="728" y="407"/>
                    </a:cxn>
                    <a:cxn ang="0">
                      <a:pos x="725" y="420"/>
                    </a:cxn>
                    <a:cxn ang="0">
                      <a:pos x="720" y="430"/>
                    </a:cxn>
                    <a:cxn ang="0">
                      <a:pos x="714" y="441"/>
                    </a:cxn>
                    <a:cxn ang="0">
                      <a:pos x="708" y="450"/>
                    </a:cxn>
                    <a:cxn ang="0">
                      <a:pos x="702" y="460"/>
                    </a:cxn>
                    <a:cxn ang="0">
                      <a:pos x="692" y="466"/>
                    </a:cxn>
                    <a:cxn ang="0">
                      <a:pos x="682" y="473"/>
                    </a:cxn>
                    <a:cxn ang="0">
                      <a:pos x="672" y="478"/>
                    </a:cxn>
                    <a:cxn ang="0">
                      <a:pos x="661" y="483"/>
                    </a:cxn>
                    <a:cxn ang="0">
                      <a:pos x="648" y="486"/>
                    </a:cxn>
                    <a:cxn ang="0">
                      <a:pos x="636" y="490"/>
                    </a:cxn>
                    <a:cxn ang="0">
                      <a:pos x="621" y="491"/>
                    </a:cxn>
                    <a:cxn ang="0">
                      <a:pos x="606" y="492"/>
                    </a:cxn>
                    <a:cxn ang="0">
                      <a:pos x="127" y="492"/>
                    </a:cxn>
                    <a:cxn ang="0">
                      <a:pos x="97" y="490"/>
                    </a:cxn>
                    <a:cxn ang="0">
                      <a:pos x="83" y="486"/>
                    </a:cxn>
                    <a:cxn ang="0">
                      <a:pos x="71" y="483"/>
                    </a:cxn>
                    <a:cxn ang="0">
                      <a:pos x="49" y="473"/>
                    </a:cxn>
                    <a:cxn ang="0">
                      <a:pos x="39" y="466"/>
                    </a:cxn>
                    <a:cxn ang="0">
                      <a:pos x="32" y="460"/>
                    </a:cxn>
                    <a:cxn ang="0">
                      <a:pos x="23" y="450"/>
                    </a:cxn>
                    <a:cxn ang="0">
                      <a:pos x="17" y="441"/>
                    </a:cxn>
                    <a:cxn ang="0">
                      <a:pos x="8" y="420"/>
                    </a:cxn>
                    <a:cxn ang="0">
                      <a:pos x="3" y="407"/>
                    </a:cxn>
                    <a:cxn ang="0">
                      <a:pos x="1" y="394"/>
                    </a:cxn>
                    <a:cxn ang="0">
                      <a:pos x="0" y="364"/>
                    </a:cxn>
                    <a:cxn ang="0">
                      <a:pos x="0" y="128"/>
                    </a:cxn>
                    <a:cxn ang="0">
                      <a:pos x="1" y="97"/>
                    </a:cxn>
                    <a:cxn ang="0">
                      <a:pos x="3" y="83"/>
                    </a:cxn>
                    <a:cxn ang="0">
                      <a:pos x="8" y="72"/>
                    </a:cxn>
                    <a:cxn ang="0">
                      <a:pos x="17" y="49"/>
                    </a:cxn>
                    <a:cxn ang="0">
                      <a:pos x="23" y="40"/>
                    </a:cxn>
                    <a:cxn ang="0">
                      <a:pos x="32" y="32"/>
                    </a:cxn>
                    <a:cxn ang="0">
                      <a:pos x="39" y="24"/>
                    </a:cxn>
                    <a:cxn ang="0">
                      <a:pos x="49" y="17"/>
                    </a:cxn>
                    <a:cxn ang="0">
                      <a:pos x="71" y="8"/>
                    </a:cxn>
                    <a:cxn ang="0">
                      <a:pos x="83" y="4"/>
                    </a:cxn>
                    <a:cxn ang="0">
                      <a:pos x="97" y="1"/>
                    </a:cxn>
                    <a:cxn ang="0">
                      <a:pos x="127" y="0"/>
                    </a:cxn>
                  </a:cxnLst>
                  <a:rect l="0" t="0" r="r" b="b"/>
                  <a:pathLst>
                    <a:path w="733" h="492">
                      <a:moveTo>
                        <a:pt x="127" y="0"/>
                      </a:moveTo>
                      <a:lnTo>
                        <a:pt x="606" y="0"/>
                      </a:lnTo>
                      <a:lnTo>
                        <a:pt x="636" y="1"/>
                      </a:lnTo>
                      <a:lnTo>
                        <a:pt x="648" y="4"/>
                      </a:lnTo>
                      <a:lnTo>
                        <a:pt x="661" y="8"/>
                      </a:lnTo>
                      <a:lnTo>
                        <a:pt x="682" y="17"/>
                      </a:lnTo>
                      <a:lnTo>
                        <a:pt x="692" y="24"/>
                      </a:lnTo>
                      <a:lnTo>
                        <a:pt x="702" y="32"/>
                      </a:lnTo>
                      <a:lnTo>
                        <a:pt x="708" y="40"/>
                      </a:lnTo>
                      <a:lnTo>
                        <a:pt x="714" y="49"/>
                      </a:lnTo>
                      <a:lnTo>
                        <a:pt x="725" y="72"/>
                      </a:lnTo>
                      <a:lnTo>
                        <a:pt x="728" y="83"/>
                      </a:lnTo>
                      <a:lnTo>
                        <a:pt x="731" y="97"/>
                      </a:lnTo>
                      <a:lnTo>
                        <a:pt x="733" y="128"/>
                      </a:lnTo>
                      <a:lnTo>
                        <a:pt x="733" y="364"/>
                      </a:lnTo>
                      <a:lnTo>
                        <a:pt x="732" y="379"/>
                      </a:lnTo>
                      <a:lnTo>
                        <a:pt x="731" y="394"/>
                      </a:lnTo>
                      <a:lnTo>
                        <a:pt x="728" y="407"/>
                      </a:lnTo>
                      <a:lnTo>
                        <a:pt x="725" y="420"/>
                      </a:lnTo>
                      <a:lnTo>
                        <a:pt x="720" y="430"/>
                      </a:lnTo>
                      <a:lnTo>
                        <a:pt x="714" y="441"/>
                      </a:lnTo>
                      <a:lnTo>
                        <a:pt x="708" y="450"/>
                      </a:lnTo>
                      <a:lnTo>
                        <a:pt x="702" y="460"/>
                      </a:lnTo>
                      <a:lnTo>
                        <a:pt x="692" y="466"/>
                      </a:lnTo>
                      <a:lnTo>
                        <a:pt x="682" y="473"/>
                      </a:lnTo>
                      <a:lnTo>
                        <a:pt x="672" y="478"/>
                      </a:lnTo>
                      <a:lnTo>
                        <a:pt x="661" y="483"/>
                      </a:lnTo>
                      <a:lnTo>
                        <a:pt x="648" y="486"/>
                      </a:lnTo>
                      <a:lnTo>
                        <a:pt x="636" y="490"/>
                      </a:lnTo>
                      <a:lnTo>
                        <a:pt x="621" y="491"/>
                      </a:lnTo>
                      <a:lnTo>
                        <a:pt x="606" y="492"/>
                      </a:lnTo>
                      <a:lnTo>
                        <a:pt x="127" y="492"/>
                      </a:lnTo>
                      <a:lnTo>
                        <a:pt x="97" y="490"/>
                      </a:lnTo>
                      <a:lnTo>
                        <a:pt x="83" y="486"/>
                      </a:lnTo>
                      <a:lnTo>
                        <a:pt x="71" y="483"/>
                      </a:lnTo>
                      <a:lnTo>
                        <a:pt x="49" y="473"/>
                      </a:lnTo>
                      <a:lnTo>
                        <a:pt x="39" y="466"/>
                      </a:lnTo>
                      <a:lnTo>
                        <a:pt x="32" y="460"/>
                      </a:lnTo>
                      <a:lnTo>
                        <a:pt x="23" y="450"/>
                      </a:lnTo>
                      <a:lnTo>
                        <a:pt x="17" y="441"/>
                      </a:lnTo>
                      <a:lnTo>
                        <a:pt x="8" y="420"/>
                      </a:lnTo>
                      <a:lnTo>
                        <a:pt x="3" y="407"/>
                      </a:lnTo>
                      <a:lnTo>
                        <a:pt x="1" y="394"/>
                      </a:lnTo>
                      <a:lnTo>
                        <a:pt x="0" y="364"/>
                      </a:lnTo>
                      <a:lnTo>
                        <a:pt x="0" y="128"/>
                      </a:lnTo>
                      <a:lnTo>
                        <a:pt x="1" y="97"/>
                      </a:lnTo>
                      <a:lnTo>
                        <a:pt x="3" y="83"/>
                      </a:lnTo>
                      <a:lnTo>
                        <a:pt x="8" y="72"/>
                      </a:lnTo>
                      <a:lnTo>
                        <a:pt x="17" y="49"/>
                      </a:lnTo>
                      <a:lnTo>
                        <a:pt x="23" y="40"/>
                      </a:lnTo>
                      <a:lnTo>
                        <a:pt x="32" y="32"/>
                      </a:lnTo>
                      <a:lnTo>
                        <a:pt x="39" y="24"/>
                      </a:lnTo>
                      <a:lnTo>
                        <a:pt x="49" y="17"/>
                      </a:lnTo>
                      <a:lnTo>
                        <a:pt x="71" y="8"/>
                      </a:lnTo>
                      <a:lnTo>
                        <a:pt x="83" y="4"/>
                      </a:lnTo>
                      <a:lnTo>
                        <a:pt x="97" y="1"/>
                      </a:lnTo>
                      <a:lnTo>
                        <a:pt x="127" y="0"/>
                      </a:lnTo>
                    </a:path>
                  </a:pathLst>
                </a:custGeom>
                <a:solidFill>
                  <a:srgbClr val="CC0000"/>
                </a:solidFill>
                <a:ln w="22225">
                  <a:solidFill>
                    <a:srgbClr val="B63C16"/>
                  </a:solidFill>
                  <a:prstDash val="solid"/>
                  <a:round/>
                  <a:headEnd/>
                  <a:tailEnd/>
                </a:ln>
              </p:spPr>
              <p:txBody>
                <a:bodyPr/>
                <a:lstStyle/>
                <a:p>
                  <a:endParaRPr lang="en-US">
                    <a:latin typeface="Calibri" pitchFamily="34" charset="0"/>
                    <a:cs typeface="Calibri" pitchFamily="34" charset="0"/>
                  </a:endParaRPr>
                </a:p>
              </p:txBody>
            </p:sp>
            <p:sp>
              <p:nvSpPr>
                <p:cNvPr id="44" name="Text Box 74"/>
                <p:cNvSpPr txBox="1">
                  <a:spLocks noChangeArrowheads="1"/>
                </p:cNvSpPr>
                <p:nvPr/>
              </p:nvSpPr>
              <p:spPr bwMode="auto">
                <a:xfrm>
                  <a:off x="609600" y="4191000"/>
                  <a:ext cx="762000" cy="677108"/>
                </a:xfrm>
                <a:prstGeom prst="rect">
                  <a:avLst/>
                </a:prstGeom>
                <a:noFill/>
                <a:ln w="9525">
                  <a:noFill/>
                  <a:miter lim="800000"/>
                  <a:headEnd/>
                  <a:tailEnd/>
                </a:ln>
                <a:effectLst/>
              </p:spPr>
              <p:txBody>
                <a:bodyPr wrap="square">
                  <a:spAutoFit/>
                </a:bodyPr>
                <a:lstStyle/>
                <a:p>
                  <a:pPr algn="ctr">
                    <a:buClrTx/>
                    <a:buFontTx/>
                    <a:buNone/>
                  </a:pPr>
                  <a:endParaRPr lang="en-US" sz="800" b="1" dirty="0" smtClean="0">
                    <a:solidFill>
                      <a:schemeClr val="bg1"/>
                    </a:solidFill>
                    <a:latin typeface="Calibri" pitchFamily="34" charset="0"/>
                    <a:cs typeface="Calibri" pitchFamily="34" charset="0"/>
                  </a:endParaRPr>
                </a:p>
                <a:p>
                  <a:pPr algn="ctr">
                    <a:buClrTx/>
                    <a:buFontTx/>
                    <a:buNone/>
                  </a:pPr>
                  <a:r>
                    <a:rPr lang="en-US" sz="1000" b="1" dirty="0" smtClean="0">
                      <a:solidFill>
                        <a:schemeClr val="bg1"/>
                      </a:solidFill>
                      <a:latin typeface="Calibri" pitchFamily="34" charset="0"/>
                      <a:cs typeface="Calibri" pitchFamily="34" charset="0"/>
                    </a:rPr>
                    <a:t>     Archiving    Agent</a:t>
                  </a:r>
                  <a:endParaRPr lang="en-US" sz="1000" b="1" dirty="0">
                    <a:solidFill>
                      <a:schemeClr val="bg1"/>
                    </a:solidFill>
                    <a:latin typeface="Calibri" pitchFamily="34" charset="0"/>
                    <a:cs typeface="Calibri" pitchFamily="34" charset="0"/>
                  </a:endParaRPr>
                </a:p>
              </p:txBody>
            </p:sp>
          </p:grpSp>
        </p:grpSp>
        <p:pic>
          <p:nvPicPr>
            <p:cNvPr id="48" name="Picture 7" descr="C:\Documents and Settings\sridhs\Desktop\ISM Book L3\colored Icons\Host.png"/>
            <p:cNvPicPr>
              <a:picLocks noChangeAspect="1" noChangeArrowheads="1"/>
            </p:cNvPicPr>
            <p:nvPr/>
          </p:nvPicPr>
          <p:blipFill>
            <a:blip r:embed="rId3" cstate="print"/>
            <a:srcRect/>
            <a:stretch>
              <a:fillRect/>
            </a:stretch>
          </p:blipFill>
          <p:spPr bwMode="auto">
            <a:xfrm>
              <a:off x="4474685" y="2855208"/>
              <a:ext cx="543668" cy="1256676"/>
            </a:xfrm>
            <a:prstGeom prst="rect">
              <a:avLst/>
            </a:prstGeom>
            <a:noFill/>
          </p:spPr>
        </p:pic>
        <p:pic>
          <p:nvPicPr>
            <p:cNvPr id="49" name="Picture 4"/>
            <p:cNvPicPr>
              <a:picLocks noChangeAspect="1" noChangeArrowheads="1"/>
            </p:cNvPicPr>
            <p:nvPr/>
          </p:nvPicPr>
          <p:blipFill>
            <a:blip r:embed="rId5" cstate="print"/>
            <a:srcRect/>
            <a:stretch>
              <a:fillRect/>
            </a:stretch>
          </p:blipFill>
          <p:spPr bwMode="auto">
            <a:xfrm>
              <a:off x="7105144" y="2432897"/>
              <a:ext cx="960120" cy="1698674"/>
            </a:xfrm>
            <a:prstGeom prst="rect">
              <a:avLst/>
            </a:prstGeom>
            <a:noFill/>
            <a:ln w="9525">
              <a:noFill/>
              <a:miter lim="800000"/>
              <a:headEnd/>
              <a:tailEnd/>
            </a:ln>
            <a:effectLst/>
          </p:spPr>
        </p:pic>
      </p:grpSp>
      <p:pic>
        <p:nvPicPr>
          <p:cNvPr id="39" name="Picture 2" descr="D:\Desktop\blue_arrow.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7098688" y="457200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7226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Archiving Solution Architecture</a:t>
            </a:r>
          </a:p>
        </p:txBody>
      </p:sp>
      <p:sp>
        <p:nvSpPr>
          <p:cNvPr id="5" name="Content Placeholder 4"/>
          <p:cNvSpPr>
            <a:spLocks noGrp="1"/>
          </p:cNvSpPr>
          <p:nvPr>
            <p:ph idx="1"/>
          </p:nvPr>
        </p:nvSpPr>
        <p:spPr/>
        <p:txBody>
          <a:bodyPr/>
          <a:lstStyle/>
          <a:p>
            <a:r>
              <a:rPr lang="en-US" dirty="0" smtClean="0"/>
              <a:t>Archive storage device</a:t>
            </a:r>
          </a:p>
          <a:p>
            <a:pPr lvl="1"/>
            <a:r>
              <a:rPr lang="en-US" dirty="0" smtClean="0"/>
              <a:t>Stores fixed content</a:t>
            </a:r>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73</a:t>
            </a:fld>
            <a:endParaRPr lang="en-US"/>
          </a:p>
        </p:txBody>
      </p:sp>
    </p:spTree>
    <p:extLst>
      <p:ext uri="{BB962C8B-B14F-4D97-AF65-F5344CB8AC3E}">
        <p14:creationId xmlns:p14="http://schemas.microsoft.com/office/powerpoint/2010/main" val="17001460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Email Archiving</a:t>
            </a:r>
            <a:endParaRPr lang="en-US" dirty="0"/>
          </a:p>
        </p:txBody>
      </p:sp>
      <p:sp>
        <p:nvSpPr>
          <p:cNvPr id="5" name="Content Placeholder 4"/>
          <p:cNvSpPr>
            <a:spLocks noGrp="1"/>
          </p:cNvSpPr>
          <p:nvPr>
            <p:ph idx="1"/>
          </p:nvPr>
        </p:nvSpPr>
        <p:spPr/>
        <p:txBody>
          <a:bodyPr/>
          <a:lstStyle/>
          <a:p>
            <a:r>
              <a:rPr lang="en-US" dirty="0" smtClean="0"/>
              <a:t>Moves the emails from primary to archive storage, based on policy</a:t>
            </a:r>
          </a:p>
          <a:p>
            <a:r>
              <a:rPr lang="en-US" dirty="0" smtClean="0"/>
              <a:t>Saves space on primary storage </a:t>
            </a:r>
          </a:p>
          <a:p>
            <a:r>
              <a:rPr lang="en-US" dirty="0" smtClean="0"/>
              <a:t>Enables to retain emails in the archive for longer period to meet regulatory requirements </a:t>
            </a:r>
          </a:p>
          <a:p>
            <a:r>
              <a:rPr lang="en-US" dirty="0" smtClean="0"/>
              <a:t>Gives end users virtually unlimited mailbox space</a:t>
            </a:r>
          </a:p>
          <a:p>
            <a:r>
              <a:rPr lang="en-US" dirty="0" smtClean="0"/>
              <a:t>File archiving is another use case that benefits from an archival solution</a:t>
            </a:r>
          </a:p>
        </p:txBody>
      </p:sp>
      <p:sp>
        <p:nvSpPr>
          <p:cNvPr id="3" name="Footer Placeholder 2"/>
          <p:cNvSpPr>
            <a:spLocks noGrp="1"/>
          </p:cNvSpPr>
          <p:nvPr>
            <p:ph type="ftr" sz="quarter" idx="10"/>
          </p:nvPr>
        </p:nvSpPr>
        <p:spPr/>
        <p:txBody>
          <a:bodyPr/>
          <a:lstStyle/>
          <a:p>
            <a:pPr>
              <a:defRPr/>
            </a:pPr>
            <a:r>
              <a:rPr lang="en-US" smtClean="0"/>
              <a:t>Module 10: Backup and Archive</a:t>
            </a:r>
            <a:endParaRPr lang="en-US" dirty="0"/>
          </a:p>
        </p:txBody>
      </p:sp>
      <p:sp>
        <p:nvSpPr>
          <p:cNvPr id="4" name="Slide Number Placeholder 3"/>
          <p:cNvSpPr>
            <a:spLocks noGrp="1"/>
          </p:cNvSpPr>
          <p:nvPr>
            <p:ph type="sldNum" sz="quarter" idx="11"/>
          </p:nvPr>
        </p:nvSpPr>
        <p:spPr/>
        <p:txBody>
          <a:bodyPr/>
          <a:lstStyle/>
          <a:p>
            <a:pPr>
              <a:defRPr/>
            </a:pPr>
            <a:fld id="{6ADD0FD0-5DC7-4614-9D2E-5687F653AACB}" type="slidenum">
              <a:rPr lang="en-US" smtClean="0"/>
              <a:pPr>
                <a:defRPr/>
              </a:pPr>
              <a:t>74</a:t>
            </a:fld>
            <a:endParaRPr lang="en-US"/>
          </a:p>
        </p:txBody>
      </p:sp>
    </p:spTree>
    <p:extLst>
      <p:ext uri="{BB962C8B-B14F-4D97-AF65-F5344CB8AC3E}">
        <p14:creationId xmlns:p14="http://schemas.microsoft.com/office/powerpoint/2010/main" val="2009465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609600"/>
            <a:ext cx="7315200" cy="1219200"/>
          </a:xfrm>
        </p:spPr>
        <p:txBody>
          <a:bodyPr/>
          <a:lstStyle/>
          <a:p>
            <a:r>
              <a:rPr lang="en-US" dirty="0" smtClean="0"/>
              <a:t>Module 10: Backup and Archive</a:t>
            </a:r>
            <a:endParaRPr lang="en-US" dirty="0"/>
          </a:p>
        </p:txBody>
      </p:sp>
      <p:sp>
        <p:nvSpPr>
          <p:cNvPr id="11" name="Subtitle 2"/>
          <p:cNvSpPr>
            <a:spLocks noGrp="1"/>
          </p:cNvSpPr>
          <p:nvPr>
            <p:ph type="subTitle" idx="1"/>
          </p:nvPr>
        </p:nvSpPr>
        <p:spPr>
          <a:xfrm>
            <a:off x="1371600" y="2590800"/>
            <a:ext cx="7086600" cy="1295400"/>
          </a:xfrm>
        </p:spPr>
        <p:txBody>
          <a:bodyPr/>
          <a:lstStyle/>
          <a:p>
            <a:pPr lvl="1" indent="-223838" algn="l">
              <a:buClr>
                <a:srgbClr val="92D050"/>
              </a:buClr>
              <a:buSzPct val="110000"/>
              <a:buFont typeface="Arial" pitchFamily="34" charset="0"/>
              <a:buChar char="•"/>
              <a:defRPr/>
            </a:pPr>
            <a:r>
              <a:rPr lang="en-US" sz="2400" dirty="0" smtClean="0">
                <a:solidFill>
                  <a:schemeClr val="bg2">
                    <a:lumMod val="75000"/>
                  </a:schemeClr>
                </a:solidFill>
              </a:rPr>
              <a:t>EMC NetWorker</a:t>
            </a:r>
          </a:p>
          <a:p>
            <a:pPr lvl="1" indent="-223838" algn="l">
              <a:buClr>
                <a:srgbClr val="92D050"/>
              </a:buClr>
              <a:buSzPct val="110000"/>
              <a:buFont typeface="Arial" pitchFamily="34" charset="0"/>
              <a:buChar char="•"/>
              <a:defRPr/>
            </a:pPr>
            <a:r>
              <a:rPr lang="en-US" sz="2400" dirty="0" smtClean="0">
                <a:solidFill>
                  <a:schemeClr val="bg2">
                    <a:lumMod val="75000"/>
                  </a:schemeClr>
                </a:solidFill>
              </a:rPr>
              <a:t>EMC </a:t>
            </a:r>
            <a:r>
              <a:rPr lang="en-US" sz="2400" dirty="0" err="1" smtClean="0">
                <a:solidFill>
                  <a:schemeClr val="bg2">
                    <a:lumMod val="75000"/>
                  </a:schemeClr>
                </a:solidFill>
              </a:rPr>
              <a:t>Avamar</a:t>
            </a:r>
            <a:endParaRPr lang="en-US" sz="2400" dirty="0" smtClean="0">
              <a:solidFill>
                <a:schemeClr val="bg2">
                  <a:lumMod val="75000"/>
                </a:schemeClr>
              </a:solidFill>
            </a:endParaRPr>
          </a:p>
          <a:p>
            <a:pPr lvl="1" indent="-223838" algn="l">
              <a:buClr>
                <a:srgbClr val="92D050"/>
              </a:buClr>
              <a:buSzPct val="110000"/>
              <a:buFont typeface="Arial" pitchFamily="34" charset="0"/>
              <a:buChar char="•"/>
              <a:defRPr/>
            </a:pPr>
            <a:r>
              <a:rPr lang="en-US" sz="2400" dirty="0" smtClean="0">
                <a:solidFill>
                  <a:schemeClr val="bg2">
                    <a:lumMod val="75000"/>
                  </a:schemeClr>
                </a:solidFill>
              </a:rPr>
              <a:t>EMC Data Domain</a:t>
            </a:r>
          </a:p>
          <a:p>
            <a:pPr lvl="1" indent="-223838" algn="l">
              <a:buClr>
                <a:srgbClr val="92D050"/>
              </a:buClr>
              <a:buSzPct val="110000"/>
              <a:defRPr/>
            </a:pPr>
            <a:endParaRPr lang="en-US" dirty="0" smtClean="0">
              <a:solidFill>
                <a:schemeClr val="bg2">
                  <a:lumMod val="75000"/>
                </a:schemeClr>
              </a:solidFill>
            </a:endParaRPr>
          </a:p>
          <a:p>
            <a:endParaRPr lang="en-US" dirty="0"/>
          </a:p>
        </p:txBody>
      </p:sp>
      <p:sp>
        <p:nvSpPr>
          <p:cNvPr id="12" name="Content Placeholder 3"/>
          <p:cNvSpPr>
            <a:spLocks noGrp="1"/>
          </p:cNvSpPr>
          <p:nvPr>
            <p:ph sz="quarter" idx="13"/>
          </p:nvPr>
        </p:nvSpPr>
        <p:spPr/>
        <p:txBody>
          <a:bodyPr/>
          <a:lstStyle/>
          <a:p>
            <a:r>
              <a:rPr lang="en-US" dirty="0" smtClean="0"/>
              <a:t>Concepts in Practice</a:t>
            </a:r>
            <a:endParaRPr lang="en-US" dirty="0"/>
          </a:p>
        </p:txBody>
      </p:sp>
      <p:sp>
        <p:nvSpPr>
          <p:cNvPr id="8" name="Footer Placeholder 7"/>
          <p:cNvSpPr>
            <a:spLocks noGrp="1"/>
          </p:cNvSpPr>
          <p:nvPr>
            <p:ph type="ftr" sz="quarter" idx="14"/>
          </p:nvPr>
        </p:nvSpPr>
        <p:spPr/>
        <p:txBody>
          <a:bodyPr/>
          <a:lstStyle/>
          <a:p>
            <a:pPr>
              <a:defRPr/>
            </a:pPr>
            <a:r>
              <a:rPr lang="en-US" smtClean="0"/>
              <a:t>Module 10: Backup and Archive</a:t>
            </a:r>
            <a:endParaRPr lang="en-US" dirty="0"/>
          </a:p>
        </p:txBody>
      </p:sp>
      <p:sp>
        <p:nvSpPr>
          <p:cNvPr id="9" name="Slide Number Placeholder 8"/>
          <p:cNvSpPr>
            <a:spLocks noGrp="1"/>
          </p:cNvSpPr>
          <p:nvPr>
            <p:ph type="sldNum" sz="quarter" idx="15"/>
          </p:nvPr>
        </p:nvSpPr>
        <p:spPr/>
        <p:txBody>
          <a:bodyPr/>
          <a:lstStyle/>
          <a:p>
            <a:pPr>
              <a:defRPr/>
            </a:pPr>
            <a:fld id="{E9C12BD9-86B3-4048-86CE-AC10D4E84307}"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EMC NetWorker</a:t>
            </a:r>
            <a:endParaRPr lang="en-US" dirty="0"/>
          </a:p>
        </p:txBody>
      </p:sp>
      <p:sp>
        <p:nvSpPr>
          <p:cNvPr id="8" name="Content Placeholder 7"/>
          <p:cNvSpPr>
            <a:spLocks noGrp="1"/>
          </p:cNvSpPr>
          <p:nvPr>
            <p:ph idx="1"/>
          </p:nvPr>
        </p:nvSpPr>
        <p:spPr/>
        <p:txBody>
          <a:bodyPr/>
          <a:lstStyle/>
          <a:p>
            <a:r>
              <a:rPr lang="en-US" dirty="0" smtClean="0"/>
              <a:t>Centralizes, automates, and accelerates data backup and recovery operations across the enterprise</a:t>
            </a:r>
          </a:p>
          <a:p>
            <a:r>
              <a:rPr lang="en-US" dirty="0" smtClean="0"/>
              <a:t>Key features</a:t>
            </a:r>
          </a:p>
          <a:p>
            <a:pPr lvl="1"/>
            <a:r>
              <a:rPr lang="en-US" dirty="0" smtClean="0"/>
              <a:t>Supports heterogeneous platforms such as Windows, UNIX, Linux, and also supports virtual environments</a:t>
            </a:r>
          </a:p>
          <a:p>
            <a:pPr lvl="1"/>
            <a:r>
              <a:rPr lang="en-US" dirty="0" smtClean="0"/>
              <a:t>Supports different backup targets – tapes, disks, and virtual tapes</a:t>
            </a:r>
          </a:p>
          <a:p>
            <a:pPr lvl="1"/>
            <a:r>
              <a:rPr lang="en-US" dirty="0" smtClean="0"/>
              <a:t>Supports Multiplexing (or multi-streaming) of data</a:t>
            </a:r>
          </a:p>
          <a:p>
            <a:pPr lvl="1"/>
            <a:r>
              <a:rPr lang="en-US" dirty="0" smtClean="0"/>
              <a:t>Provides both source-based and target-based deduplication capabilities by integrating with EMC </a:t>
            </a:r>
            <a:r>
              <a:rPr lang="en-US" dirty="0" err="1" smtClean="0"/>
              <a:t>Avamar</a:t>
            </a:r>
            <a:r>
              <a:rPr lang="en-US" dirty="0" smtClean="0"/>
              <a:t> and EMC Data Domain respectively</a:t>
            </a:r>
          </a:p>
          <a:p>
            <a:pPr lvl="1"/>
            <a:r>
              <a:rPr lang="en-US" dirty="0" smtClean="0"/>
              <a:t>Cloud-backup option enables backing up data to cloud </a:t>
            </a:r>
          </a:p>
          <a:p>
            <a:pPr lvl="1"/>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E9C12BD9-86B3-4048-86CE-AC10D4E84307}"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EMC </a:t>
            </a:r>
            <a:r>
              <a:rPr lang="en-US" dirty="0" err="1" smtClean="0"/>
              <a:t>Avamar</a:t>
            </a:r>
            <a:endParaRPr lang="en-US" dirty="0"/>
          </a:p>
        </p:txBody>
      </p:sp>
      <p:sp>
        <p:nvSpPr>
          <p:cNvPr id="8" name="Content Placeholder 7"/>
          <p:cNvSpPr>
            <a:spLocks noGrp="1"/>
          </p:cNvSpPr>
          <p:nvPr>
            <p:ph idx="1"/>
          </p:nvPr>
        </p:nvSpPr>
        <p:spPr/>
        <p:txBody>
          <a:bodyPr/>
          <a:lstStyle/>
          <a:p>
            <a:r>
              <a:rPr lang="en-US" dirty="0" smtClean="0"/>
              <a:t>Disk-based backup and recovery solution that provides source-based data deduplication</a:t>
            </a:r>
          </a:p>
          <a:p>
            <a:r>
              <a:rPr lang="en-US" dirty="0" smtClean="0"/>
              <a:t>Three major components include </a:t>
            </a:r>
            <a:r>
              <a:rPr lang="en-US" dirty="0" err="1" smtClean="0"/>
              <a:t>Avamar</a:t>
            </a:r>
            <a:r>
              <a:rPr lang="en-US" dirty="0" smtClean="0"/>
              <a:t> server, </a:t>
            </a:r>
            <a:r>
              <a:rPr lang="en-US" dirty="0" err="1" smtClean="0"/>
              <a:t>Avamar</a:t>
            </a:r>
            <a:r>
              <a:rPr lang="en-US" dirty="0" smtClean="0"/>
              <a:t> backup clients, and </a:t>
            </a:r>
            <a:r>
              <a:rPr lang="en-US" dirty="0" err="1" smtClean="0"/>
              <a:t>Avamar</a:t>
            </a:r>
            <a:r>
              <a:rPr lang="en-US" dirty="0" smtClean="0"/>
              <a:t> administrator </a:t>
            </a:r>
          </a:p>
          <a:p>
            <a:r>
              <a:rPr lang="en-US" dirty="0" err="1" smtClean="0"/>
              <a:t>Avamar</a:t>
            </a:r>
            <a:r>
              <a:rPr lang="en-US" dirty="0" smtClean="0"/>
              <a:t> server includes</a:t>
            </a:r>
          </a:p>
          <a:p>
            <a:pPr lvl="1"/>
            <a:r>
              <a:rPr lang="en-US" dirty="0" smtClean="0"/>
              <a:t>Software only, </a:t>
            </a:r>
            <a:r>
              <a:rPr lang="en-US" dirty="0" err="1" smtClean="0"/>
              <a:t>Avamar</a:t>
            </a:r>
            <a:r>
              <a:rPr lang="en-US" dirty="0" smtClean="0"/>
              <a:t> Data Store, </a:t>
            </a:r>
            <a:r>
              <a:rPr lang="en-US" dirty="0" err="1" smtClean="0"/>
              <a:t>Avamar</a:t>
            </a:r>
            <a:r>
              <a:rPr lang="en-US" dirty="0" smtClean="0"/>
              <a:t> Virtual Edition</a:t>
            </a:r>
          </a:p>
          <a:p>
            <a:pPr>
              <a:buNone/>
            </a:pP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EMC Data Domain</a:t>
            </a:r>
            <a:endParaRPr lang="en-US" dirty="0"/>
          </a:p>
        </p:txBody>
      </p:sp>
      <p:sp>
        <p:nvSpPr>
          <p:cNvPr id="7" name="Content Placeholder 6"/>
          <p:cNvSpPr>
            <a:spLocks noGrp="1"/>
          </p:cNvSpPr>
          <p:nvPr>
            <p:ph idx="1"/>
          </p:nvPr>
        </p:nvSpPr>
        <p:spPr/>
        <p:txBody>
          <a:bodyPr/>
          <a:lstStyle/>
          <a:p>
            <a:r>
              <a:rPr lang="en-US" dirty="0" smtClean="0"/>
              <a:t>Target-based </a:t>
            </a:r>
            <a:r>
              <a:rPr lang="en-US" dirty="0" err="1" smtClean="0"/>
              <a:t>deduplication</a:t>
            </a:r>
            <a:r>
              <a:rPr lang="en-US" dirty="0" smtClean="0"/>
              <a:t> solution</a:t>
            </a:r>
          </a:p>
          <a:p>
            <a:r>
              <a:rPr lang="en-US" dirty="0" smtClean="0"/>
              <a:t>Provides technological advantages </a:t>
            </a:r>
          </a:p>
          <a:p>
            <a:pPr lvl="1"/>
            <a:r>
              <a:rPr lang="en-US" dirty="0" smtClean="0"/>
              <a:t>Data invulnerability architecture</a:t>
            </a:r>
          </a:p>
          <a:p>
            <a:pPr lvl="1"/>
            <a:r>
              <a:rPr lang="en-US" dirty="0" smtClean="0"/>
              <a:t>Data Domain Stream-Informed Segment Layout (SISL) scaling architecture </a:t>
            </a:r>
          </a:p>
          <a:p>
            <a:pPr lvl="1"/>
            <a:r>
              <a:rPr lang="en-US" dirty="0" smtClean="0"/>
              <a:t>Support native replication technology</a:t>
            </a:r>
          </a:p>
          <a:p>
            <a:pPr lvl="1"/>
            <a:r>
              <a:rPr lang="en-US" dirty="0" smtClean="0"/>
              <a:t>Global compression</a:t>
            </a:r>
          </a:p>
          <a:p>
            <a:r>
              <a:rPr lang="en-US" dirty="0" smtClean="0"/>
              <a:t>EMC Data Domain </a:t>
            </a:r>
            <a:r>
              <a:rPr lang="en-US" dirty="0" err="1" smtClean="0"/>
              <a:t>Archiver</a:t>
            </a:r>
            <a:r>
              <a:rPr lang="en-US" dirty="0" smtClean="0"/>
              <a:t> </a:t>
            </a:r>
          </a:p>
          <a:p>
            <a:pPr lvl="1"/>
            <a:r>
              <a:rPr lang="en-US" dirty="0" smtClean="0"/>
              <a:t>Solution for long term retention of backup and archive data</a:t>
            </a:r>
          </a:p>
          <a:p>
            <a:pPr lvl="1"/>
            <a:r>
              <a:rPr lang="en-US" dirty="0" smtClean="0"/>
              <a:t>Designed with internal tiering approach</a:t>
            </a:r>
          </a:p>
          <a:p>
            <a:pPr lvl="1"/>
            <a:r>
              <a:rPr lang="en-US" dirty="0" smtClean="0"/>
              <a:t>Supports deduplication technology</a:t>
            </a:r>
            <a:endParaRPr lang="en-US" dirty="0"/>
          </a:p>
        </p:txBody>
      </p:sp>
      <p:sp>
        <p:nvSpPr>
          <p:cNvPr id="5" name="Footer Placeholder 4"/>
          <p:cNvSpPr>
            <a:spLocks noGrp="1"/>
          </p:cNvSpPr>
          <p:nvPr>
            <p:ph type="ftr" sz="quarter" idx="10"/>
          </p:nvPr>
        </p:nvSpPr>
        <p:spPr/>
        <p:txBody>
          <a:bodyPr/>
          <a:lstStyle/>
          <a:p>
            <a:pPr>
              <a:defRPr/>
            </a:pPr>
            <a:r>
              <a:rPr lang="en-US" smtClean="0"/>
              <a:t>Module 10: Backup and Archive</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
          <p:cNvSpPr>
            <a:spLocks noGrp="1"/>
          </p:cNvSpPr>
          <p:nvPr>
            <p:ph type="title"/>
          </p:nvPr>
        </p:nvSpPr>
        <p:spPr/>
        <p:txBody>
          <a:bodyPr/>
          <a:lstStyle/>
          <a:p>
            <a:r>
              <a:rPr lang="en-US" dirty="0" smtClean="0"/>
              <a:t>Module 10: Summary</a:t>
            </a:r>
          </a:p>
        </p:txBody>
      </p:sp>
      <p:sp>
        <p:nvSpPr>
          <p:cNvPr id="28675" name="Content Placeholder 7"/>
          <p:cNvSpPr>
            <a:spLocks noGrp="1"/>
          </p:cNvSpPr>
          <p:nvPr>
            <p:ph idx="1"/>
          </p:nvPr>
        </p:nvSpPr>
        <p:spPr>
          <a:xfrm>
            <a:off x="304800" y="914400"/>
            <a:ext cx="8458200" cy="4343400"/>
          </a:xfrm>
        </p:spPr>
        <p:txBody>
          <a:bodyPr/>
          <a:lstStyle/>
          <a:p>
            <a:pPr>
              <a:buNone/>
            </a:pPr>
            <a:r>
              <a:rPr lang="en-US" dirty="0" smtClean="0"/>
              <a:t>Key points covered in this module:</a:t>
            </a:r>
          </a:p>
          <a:p>
            <a:r>
              <a:rPr lang="en-US" dirty="0" smtClean="0"/>
              <a:t>Backup granularity</a:t>
            </a:r>
          </a:p>
          <a:p>
            <a:r>
              <a:rPr lang="en-US" dirty="0" smtClean="0"/>
              <a:t>Backup and recovery operations</a:t>
            </a:r>
          </a:p>
          <a:p>
            <a:r>
              <a:rPr lang="en-US" dirty="0" smtClean="0"/>
              <a:t>Backup topologies</a:t>
            </a:r>
          </a:p>
          <a:p>
            <a:r>
              <a:rPr lang="en-US" dirty="0" smtClean="0"/>
              <a:t>Backup targets</a:t>
            </a:r>
          </a:p>
          <a:p>
            <a:r>
              <a:rPr lang="en-US" dirty="0" smtClean="0"/>
              <a:t>Data deduplication</a:t>
            </a:r>
          </a:p>
          <a:p>
            <a:r>
              <a:rPr lang="en-US" dirty="0" smtClean="0"/>
              <a:t>Backup in virtualized environment </a:t>
            </a:r>
          </a:p>
          <a:p>
            <a:r>
              <a:rPr lang="en-US" dirty="0" smtClean="0"/>
              <a:t>Data archive </a:t>
            </a:r>
          </a:p>
        </p:txBody>
      </p:sp>
      <p:sp>
        <p:nvSpPr>
          <p:cNvPr id="8" name="Footer Placeholder 7"/>
          <p:cNvSpPr>
            <a:spLocks noGrp="1"/>
          </p:cNvSpPr>
          <p:nvPr>
            <p:ph type="ftr" sz="quarter" idx="10"/>
          </p:nvPr>
        </p:nvSpPr>
        <p:spPr/>
        <p:txBody>
          <a:bodyPr/>
          <a:lstStyle/>
          <a:p>
            <a:pPr>
              <a:defRPr/>
            </a:pPr>
            <a:r>
              <a:rPr lang="en-US" dirty="0" smtClean="0"/>
              <a:t>Module 10: Backup and Archive</a:t>
            </a:r>
            <a:endParaRPr lang="en-US" dirty="0"/>
          </a:p>
        </p:txBody>
      </p:sp>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79</a:t>
            </a:fld>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Granularity </a:t>
            </a:r>
          </a:p>
        </p:txBody>
      </p:sp>
      <p:sp>
        <p:nvSpPr>
          <p:cNvPr id="4" name="Content Placeholder 3"/>
          <p:cNvSpPr>
            <a:spLocks noGrp="1"/>
          </p:cNvSpPr>
          <p:nvPr>
            <p:ph idx="1"/>
          </p:nvPr>
        </p:nvSpPr>
        <p:spPr/>
        <p:txBody>
          <a:bodyPr/>
          <a:lstStyle/>
          <a:p>
            <a:r>
              <a:rPr lang="en-US" dirty="0" smtClean="0"/>
              <a:t>Full Backup</a:t>
            </a:r>
          </a:p>
          <a:p>
            <a:pPr lvl="1"/>
            <a:r>
              <a:rPr lang="en-US" dirty="0" smtClean="0"/>
              <a:t>Backup </a:t>
            </a:r>
            <a:r>
              <a:rPr lang="en-US" dirty="0"/>
              <a:t>of the complete data on the production </a:t>
            </a:r>
            <a:r>
              <a:rPr lang="en-US" dirty="0" smtClean="0"/>
              <a:t>volumes</a:t>
            </a:r>
          </a:p>
          <a:p>
            <a:pPr lvl="1"/>
            <a:r>
              <a:rPr lang="en-US" dirty="0" smtClean="0"/>
              <a:t>Created </a:t>
            </a:r>
            <a:r>
              <a:rPr lang="en-US" dirty="0"/>
              <a:t>by copying the data in the production volumes to a backup storage </a:t>
            </a:r>
            <a:r>
              <a:rPr lang="en-US" dirty="0" smtClean="0"/>
              <a:t>device</a:t>
            </a:r>
          </a:p>
          <a:p>
            <a:pPr lvl="1"/>
            <a:r>
              <a:rPr lang="en-US" dirty="0" smtClean="0"/>
              <a:t>Provides </a:t>
            </a:r>
            <a:r>
              <a:rPr lang="en-US" dirty="0"/>
              <a:t>a faster recovery but requires more storage space and also takes more time to </a:t>
            </a:r>
            <a:r>
              <a:rPr lang="en-US" dirty="0" smtClean="0"/>
              <a:t>back up</a:t>
            </a:r>
          </a:p>
        </p:txBody>
      </p:sp>
      <p:sp>
        <p:nvSpPr>
          <p:cNvPr id="31" name="Footer Placeholder 2"/>
          <p:cNvSpPr>
            <a:spLocks noGrp="1"/>
          </p:cNvSpPr>
          <p:nvPr>
            <p:ph type="ftr" sz="quarter" idx="10"/>
          </p:nvPr>
        </p:nvSpPr>
        <p:spPr>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8</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18267139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0546" name="Rectangle 2"/>
          <p:cNvSpPr>
            <a:spLocks noGrp="1" noChangeArrowheads="1"/>
          </p:cNvSpPr>
          <p:nvPr>
            <p:ph type="title"/>
          </p:nvPr>
        </p:nvSpPr>
        <p:spPr/>
        <p:txBody>
          <a:bodyPr/>
          <a:lstStyle/>
          <a:p>
            <a:r>
              <a:rPr lang="en-US" dirty="0" smtClean="0"/>
              <a:t>Exercise: </a:t>
            </a:r>
            <a:r>
              <a:rPr lang="en-US" dirty="0"/>
              <a:t>Backup/Recovery</a:t>
            </a:r>
          </a:p>
        </p:txBody>
      </p:sp>
      <p:sp>
        <p:nvSpPr>
          <p:cNvPr id="3180547" name="Rectangle 3"/>
          <p:cNvSpPr>
            <a:spLocks noGrp="1" noChangeArrowheads="1"/>
          </p:cNvSpPr>
          <p:nvPr>
            <p:ph idx="1"/>
          </p:nvPr>
        </p:nvSpPr>
        <p:spPr/>
        <p:txBody>
          <a:bodyPr/>
          <a:lstStyle/>
          <a:p>
            <a:pPr>
              <a:lnSpc>
                <a:spcPct val="90000"/>
              </a:lnSpc>
            </a:pPr>
            <a:r>
              <a:rPr lang="en-US" dirty="0" smtClean="0"/>
              <a:t>Current situation</a:t>
            </a:r>
          </a:p>
          <a:p>
            <a:pPr lvl="1">
              <a:lnSpc>
                <a:spcPct val="90000"/>
              </a:lnSpc>
            </a:pPr>
            <a:r>
              <a:rPr lang="en-US" dirty="0" smtClean="0"/>
              <a:t>Full backup is performed on every Sunday and incremental on remaining days</a:t>
            </a:r>
          </a:p>
          <a:p>
            <a:pPr lvl="1">
              <a:lnSpc>
                <a:spcPct val="90000"/>
              </a:lnSpc>
            </a:pPr>
            <a:r>
              <a:rPr lang="en-US" dirty="0" smtClean="0"/>
              <a:t>Database have to be shut down during backup </a:t>
            </a:r>
          </a:p>
          <a:p>
            <a:pPr lvl="1">
              <a:lnSpc>
                <a:spcPct val="90000"/>
              </a:lnSpc>
            </a:pPr>
            <a:r>
              <a:rPr lang="en-US" dirty="0" smtClean="0"/>
              <a:t>Multiple redundant copies of backup data</a:t>
            </a:r>
          </a:p>
          <a:p>
            <a:pPr lvl="1">
              <a:lnSpc>
                <a:spcPct val="90000"/>
              </a:lnSpc>
            </a:pPr>
            <a:r>
              <a:rPr lang="en-US" dirty="0" smtClean="0"/>
              <a:t>Network bandwidth constraint </a:t>
            </a:r>
          </a:p>
          <a:p>
            <a:pPr>
              <a:lnSpc>
                <a:spcPct val="90000"/>
              </a:lnSpc>
            </a:pPr>
            <a:r>
              <a:rPr lang="en-US" dirty="0" smtClean="0"/>
              <a:t>Business </a:t>
            </a:r>
            <a:r>
              <a:rPr lang="en-US" dirty="0"/>
              <a:t>requirement</a:t>
            </a:r>
          </a:p>
          <a:p>
            <a:pPr lvl="1">
              <a:lnSpc>
                <a:spcPct val="90000"/>
              </a:lnSpc>
            </a:pPr>
            <a:r>
              <a:rPr lang="en-US" dirty="0" smtClean="0"/>
              <a:t>Eliminate the need to shutdown the database for backup</a:t>
            </a:r>
            <a:endParaRPr lang="en-US" dirty="0"/>
          </a:p>
          <a:p>
            <a:pPr lvl="1">
              <a:lnSpc>
                <a:spcPct val="90000"/>
              </a:lnSpc>
            </a:pPr>
            <a:r>
              <a:rPr lang="en-US" dirty="0" smtClean="0"/>
              <a:t>Need faster backup and restore</a:t>
            </a:r>
          </a:p>
          <a:p>
            <a:pPr lvl="1">
              <a:lnSpc>
                <a:spcPct val="90000"/>
              </a:lnSpc>
            </a:pPr>
            <a:r>
              <a:rPr lang="en-US" dirty="0" smtClean="0"/>
              <a:t>Eliminate redundant copies of backup data</a:t>
            </a:r>
            <a:endParaRPr lang="en-US" dirty="0"/>
          </a:p>
          <a:p>
            <a:pPr>
              <a:lnSpc>
                <a:spcPct val="90000"/>
              </a:lnSpc>
            </a:pPr>
            <a:r>
              <a:rPr lang="en-US" dirty="0" smtClean="0"/>
              <a:t>Task</a:t>
            </a:r>
          </a:p>
          <a:p>
            <a:pPr lvl="1">
              <a:lnSpc>
                <a:spcPct val="90000"/>
              </a:lnSpc>
            </a:pPr>
            <a:r>
              <a:rPr lang="en-US" dirty="0" smtClean="0"/>
              <a:t>Suggest a solution </a:t>
            </a:r>
            <a:r>
              <a:rPr lang="en-US" dirty="0"/>
              <a:t>and </a:t>
            </a:r>
            <a:r>
              <a:rPr lang="en-US" dirty="0" smtClean="0"/>
              <a:t>justify</a:t>
            </a:r>
          </a:p>
          <a:p>
            <a:pPr lvl="1">
              <a:lnSpc>
                <a:spcPct val="90000"/>
              </a:lnSpc>
            </a:pPr>
            <a:r>
              <a:rPr lang="en-US" dirty="0" smtClean="0"/>
              <a:t>Backup method? Backup target? Deduplication implementation?</a:t>
            </a:r>
            <a:endParaRPr lang="en-US" dirty="0"/>
          </a:p>
        </p:txBody>
      </p:sp>
      <p:sp>
        <p:nvSpPr>
          <p:cNvPr id="6" name="Footer Placeholder 7"/>
          <p:cNvSpPr>
            <a:spLocks noGrp="1"/>
          </p:cNvSpPr>
          <p:nvPr>
            <p:ph type="ftr" sz="quarter" idx="10"/>
          </p:nvPr>
        </p:nvSpPr>
        <p:spPr/>
        <p:txBody>
          <a:bodyPr/>
          <a:lstStyle/>
          <a:p>
            <a:pPr>
              <a:defRPr/>
            </a:pPr>
            <a:r>
              <a:rPr lang="en-US" dirty="0" smtClean="0"/>
              <a:t>Module 10: Backup and Archive</a:t>
            </a:r>
            <a:endParaRPr lang="en-US" dirty="0"/>
          </a:p>
        </p:txBody>
      </p:sp>
      <p:sp>
        <p:nvSpPr>
          <p:cNvPr id="7" name="Slide Number Placeholder 8"/>
          <p:cNvSpPr>
            <a:spLocks noGrp="1"/>
          </p:cNvSpPr>
          <p:nvPr>
            <p:ph type="sldNum" sz="quarter" idx="11"/>
          </p:nvPr>
        </p:nvSpPr>
        <p:spPr/>
        <p:txBody>
          <a:bodyPr/>
          <a:lstStyle/>
          <a:p>
            <a:pPr>
              <a:defRPr/>
            </a:pPr>
            <a:fld id="{5BA1DFFF-3F85-458B-986A-7762775E0CEF}" type="slidenum">
              <a:rPr lang="en-US" smtClean="0"/>
              <a:pPr>
                <a:defRPr/>
              </a:pPr>
              <a:t>80</a:t>
            </a:fld>
            <a:endParaRPr lang="en-US"/>
          </a:p>
        </p:txBody>
      </p:sp>
    </p:spTree>
    <p:extLst>
      <p:ext uri="{BB962C8B-B14F-4D97-AF65-F5344CB8AC3E}">
        <p14:creationId xmlns:p14="http://schemas.microsoft.com/office/powerpoint/2010/main" val="42151553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Granularity </a:t>
            </a:r>
          </a:p>
        </p:txBody>
      </p:sp>
      <p:sp>
        <p:nvSpPr>
          <p:cNvPr id="4" name="Content Placeholder 3"/>
          <p:cNvSpPr>
            <a:spLocks noGrp="1"/>
          </p:cNvSpPr>
          <p:nvPr>
            <p:ph idx="1"/>
          </p:nvPr>
        </p:nvSpPr>
        <p:spPr/>
        <p:txBody>
          <a:bodyPr/>
          <a:lstStyle/>
          <a:p>
            <a:r>
              <a:rPr lang="en-US" dirty="0"/>
              <a:t>Incremental Backup</a:t>
            </a:r>
          </a:p>
          <a:p>
            <a:pPr lvl="1"/>
            <a:r>
              <a:rPr lang="en-US" dirty="0"/>
              <a:t>Copies the data that has changed since the last full or incremental backup, whichever has occurred more recently</a:t>
            </a:r>
          </a:p>
          <a:p>
            <a:pPr lvl="1"/>
            <a:r>
              <a:rPr lang="en-US" dirty="0"/>
              <a:t>Faster than a full backup (because the volume of data backed up is restricted to the changed data only) but takes longer to restore</a:t>
            </a:r>
          </a:p>
          <a:p>
            <a:pPr lvl="1"/>
            <a:r>
              <a:rPr lang="en-US" dirty="0"/>
              <a:t>Example: If you do an incremental backup on Tuesday, you only back up the data that changed since the incremental backup on </a:t>
            </a:r>
            <a:r>
              <a:rPr lang="en-US" dirty="0" smtClean="0"/>
              <a:t>Monday</a:t>
            </a:r>
            <a:endParaRPr lang="en-US" dirty="0"/>
          </a:p>
        </p:txBody>
      </p:sp>
      <p:sp>
        <p:nvSpPr>
          <p:cNvPr id="31" name="Footer Placeholder 2"/>
          <p:cNvSpPr>
            <a:spLocks noGrp="1"/>
          </p:cNvSpPr>
          <p:nvPr>
            <p:ph type="ftr" sz="quarter" idx="10"/>
          </p:nvPr>
        </p:nvSpPr>
        <p:spPr>
          <a:prstGeom prst="rect">
            <a:avLst/>
          </a:prstGeom>
        </p:spPr>
        <p:txBody>
          <a:bodyPr vert="horz" lIns="91440" tIns="45720" rIns="91440" bIns="45720" rtlCol="0" anchor="b"/>
          <a:lstStyle/>
          <a:p>
            <a:pPr algn="r" fontAlgn="auto">
              <a:spcBef>
                <a:spcPts val="0"/>
              </a:spcBef>
              <a:spcAft>
                <a:spcPts val="0"/>
              </a:spcAft>
              <a:defRPr/>
            </a:pPr>
            <a:r>
              <a:rPr lang="en-US" sz="1000" dirty="0" smtClean="0">
                <a:solidFill>
                  <a:schemeClr val="tx1">
                    <a:lumMod val="75000"/>
                    <a:lumOff val="25000"/>
                  </a:schemeClr>
                </a:solidFill>
                <a:latin typeface="Calibri" pitchFamily="34" charset="0"/>
                <a:cs typeface="+mn-cs"/>
              </a:rPr>
              <a:t>Module 10: Backup and Archive</a:t>
            </a:r>
            <a:endParaRPr lang="en-US" sz="1000" dirty="0">
              <a:solidFill>
                <a:schemeClr val="tx1">
                  <a:lumMod val="75000"/>
                  <a:lumOff val="25000"/>
                </a:schemeClr>
              </a:solidFill>
              <a:latin typeface="Calibri" pitchFamily="34" charset="0"/>
              <a:cs typeface="+mn-cs"/>
            </a:endParaRPr>
          </a:p>
        </p:txBody>
      </p:sp>
      <p:sp>
        <p:nvSpPr>
          <p:cNvPr id="43" name="Slide Number Placeholder 3"/>
          <p:cNvSpPr txBox="1">
            <a:spLocks/>
          </p:cNvSpPr>
          <p:nvPr/>
        </p:nvSpPr>
        <p:spPr>
          <a:xfrm>
            <a:off x="8686800" y="6629400"/>
            <a:ext cx="457200" cy="228600"/>
          </a:xfrm>
          <a:prstGeom prst="rect">
            <a:avLst/>
          </a:prstGeom>
        </p:spPr>
        <p:txBody>
          <a:bodyPr vert="horz" lIns="91440" tIns="45720" rIns="91440" bIns="45720" rtlCol="0" anchor="b"/>
          <a:lstStyle/>
          <a:p>
            <a:pPr marL="0" marR="0" lvl="0" indent="0" algn="r" defTabSz="914400" eaLnBrk="1" fontAlgn="auto" latinLnBrk="0" hangingPunct="1">
              <a:lnSpc>
                <a:spcPct val="100000"/>
              </a:lnSpc>
              <a:spcBef>
                <a:spcPts val="0"/>
              </a:spcBef>
              <a:spcAft>
                <a:spcPts val="0"/>
              </a:spcAft>
              <a:buClrTx/>
              <a:buSzTx/>
              <a:buFontTx/>
              <a:buNone/>
              <a:tabLst/>
              <a:defRPr/>
            </a:pPr>
            <a:fld id="{6ADD0FD0-5DC7-4614-9D2E-5687F653AACB}" type="slidenum">
              <a:rPr lang="en-US" sz="1000" smtClean="0">
                <a:solidFill>
                  <a:schemeClr val="tx1">
                    <a:lumMod val="75000"/>
                    <a:lumOff val="25000"/>
                  </a:schemeClr>
                </a:solidFill>
                <a:latin typeface="Calibri" pitchFamily="34" charset="0"/>
                <a:cs typeface="+mn-cs"/>
              </a:rPr>
              <a:pPr marL="0" marR="0" lvl="0" indent="0" algn="r" defTabSz="914400" eaLnBrk="1" fontAlgn="auto" latinLnBrk="0" hangingPunct="1">
                <a:lnSpc>
                  <a:spcPct val="100000"/>
                </a:lnSpc>
                <a:spcBef>
                  <a:spcPts val="0"/>
                </a:spcBef>
                <a:spcAft>
                  <a:spcPts val="0"/>
                </a:spcAft>
                <a:buClrTx/>
                <a:buSzTx/>
                <a:buFontTx/>
                <a:buNone/>
                <a:tabLst/>
                <a:defRPr/>
              </a:pPr>
              <a:t>9</a:t>
            </a:fld>
            <a:endParaRPr lang="en-US" sz="1000" dirty="0">
              <a:solidFill>
                <a:schemeClr val="tx1">
                  <a:lumMod val="75000"/>
                  <a:lumOff val="25000"/>
                </a:schemeClr>
              </a:solidFill>
              <a:latin typeface="Calibri" pitchFamily="34" charset="0"/>
              <a:cs typeface="+mn-cs"/>
            </a:endParaRPr>
          </a:p>
        </p:txBody>
      </p:sp>
    </p:spTree>
    <p:extLst>
      <p:ext uri="{BB962C8B-B14F-4D97-AF65-F5344CB8AC3E}">
        <p14:creationId xmlns:p14="http://schemas.microsoft.com/office/powerpoint/2010/main" val="7843211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7ba815e-6b19-44b0-ab2f-cdc44d969a4a"/>
</p:tagLst>
</file>

<file path=ppt/theme/theme1.xml><?xml version="1.0" encoding="utf-8"?>
<a:theme xmlns:a="http://schemas.openxmlformats.org/drawingml/2006/main" name="ILT_OILT_VILT_Template_2012_Final_ProvenProfessional_V2_wmA">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ILT_EdServTemplate_2011</Template>
  <TotalTime>0</TotalTime>
  <Words>5843</Words>
  <Application>Microsoft Office PowerPoint</Application>
  <PresentationFormat>On-screen Show (4:3)</PresentationFormat>
  <Paragraphs>1232</Paragraphs>
  <Slides>80</Slides>
  <Notes>70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ILT_OILT_VILT_Template_2012_Final_ProvenProfessional_V2_wmA</vt:lpstr>
      <vt:lpstr>Module – 10    Backup and Archive</vt:lpstr>
      <vt:lpstr>Module 10: Backup and Archive</vt:lpstr>
      <vt:lpstr>Module 10: Backup and Archive</vt:lpstr>
      <vt:lpstr>What is Backup?</vt:lpstr>
      <vt:lpstr>What is Backup?</vt:lpstr>
      <vt:lpstr>What is Backup?</vt:lpstr>
      <vt:lpstr>Backup Granularity </vt:lpstr>
      <vt:lpstr>Backup Granularity </vt:lpstr>
      <vt:lpstr>Backup Granularity </vt:lpstr>
      <vt:lpstr>Restoring from Incremental Backup</vt:lpstr>
      <vt:lpstr>Backup Granularity </vt:lpstr>
      <vt:lpstr>Restoring from Cumulative Backup</vt:lpstr>
      <vt:lpstr>Backup Architecture</vt:lpstr>
      <vt:lpstr>Backup Architecture</vt:lpstr>
      <vt:lpstr>Backup Architecture</vt:lpstr>
      <vt:lpstr>Backup Operation</vt:lpstr>
      <vt:lpstr>Recovery Operation</vt:lpstr>
      <vt:lpstr>Backup Methods</vt:lpstr>
      <vt:lpstr>Backup Methods</vt:lpstr>
      <vt:lpstr>Server Configuration Backup</vt:lpstr>
      <vt:lpstr>Key Backup/Restore Considerations</vt:lpstr>
      <vt:lpstr>Module 10: Backup and Archive</vt:lpstr>
      <vt:lpstr>Direct-Attached Backup</vt:lpstr>
      <vt:lpstr>Direct-Attached Backup</vt:lpstr>
      <vt:lpstr>LAN-based Backup</vt:lpstr>
      <vt:lpstr>LAN-based Backup</vt:lpstr>
      <vt:lpstr>SAN-based Backup</vt:lpstr>
      <vt:lpstr>SAN-based Backup</vt:lpstr>
      <vt:lpstr>Mixed Backup Topology</vt:lpstr>
      <vt:lpstr>Mixed Backup Topology</vt:lpstr>
      <vt:lpstr>Backup in NAS Environment</vt:lpstr>
      <vt:lpstr>Server-based backup</vt:lpstr>
      <vt:lpstr>Server-based backup</vt:lpstr>
      <vt:lpstr>Serverless Backup</vt:lpstr>
      <vt:lpstr>Serverless Backup</vt:lpstr>
      <vt:lpstr>Network Data Management Protocol (NDMP)</vt:lpstr>
      <vt:lpstr>Network Data Management Protocol (NDMP)</vt:lpstr>
      <vt:lpstr>NDMP 2-way Backup</vt:lpstr>
      <vt:lpstr>NDMP 2-way Backup</vt:lpstr>
      <vt:lpstr>NDMP 3-way Backup</vt:lpstr>
      <vt:lpstr>NDMP 3-way Backup</vt:lpstr>
      <vt:lpstr>Module 10: Backup and Archive</vt:lpstr>
      <vt:lpstr>Backup to Tape</vt:lpstr>
      <vt:lpstr>Backup to Disk</vt:lpstr>
      <vt:lpstr>Backup to Virtual Tape</vt:lpstr>
      <vt:lpstr>Virtual Tape Library</vt:lpstr>
      <vt:lpstr>Backup Target Comparison</vt:lpstr>
      <vt:lpstr>Module 10: Backup and Archive</vt:lpstr>
      <vt:lpstr>What is Data Deduplication?</vt:lpstr>
      <vt:lpstr>Data Deduplication Methods</vt:lpstr>
      <vt:lpstr>Data Deduplication Methods</vt:lpstr>
      <vt:lpstr>Data Deduplication Implementation – Source-based</vt:lpstr>
      <vt:lpstr>Data Deduplication Implementation – Target-based</vt:lpstr>
      <vt:lpstr>Data Deduplication Implementation – Target-based</vt:lpstr>
      <vt:lpstr>Data Deduplication Implementation – Target-based</vt:lpstr>
      <vt:lpstr>Data Deduplication – Key Benefits  </vt:lpstr>
      <vt:lpstr>Use Case: Remote Office/Branch Office Backup</vt:lpstr>
      <vt:lpstr>Module 10: Backup and Archive</vt:lpstr>
      <vt:lpstr>Backup in Virtualized Environment Overview</vt:lpstr>
      <vt:lpstr>Traditional Backup Approaches </vt:lpstr>
      <vt:lpstr>Image-based Backup</vt:lpstr>
      <vt:lpstr>PowerPoint Presentation</vt:lpstr>
      <vt:lpstr>Fixed Content </vt:lpstr>
      <vt:lpstr>Data Archive</vt:lpstr>
      <vt:lpstr>Data Archive</vt:lpstr>
      <vt:lpstr>Challenges of Traditional Archiving Solutions</vt:lpstr>
      <vt:lpstr>Content Addressed Storage – An Archival Solution</vt:lpstr>
      <vt:lpstr>Archiving Solution Architecture</vt:lpstr>
      <vt:lpstr>Archiving Solution Architecture</vt:lpstr>
      <vt:lpstr>Archiving Solution Architecture</vt:lpstr>
      <vt:lpstr>Archiving Solution Architecture</vt:lpstr>
      <vt:lpstr>Archiving Solution Architecture</vt:lpstr>
      <vt:lpstr>Archiving Solution Architecture</vt:lpstr>
      <vt:lpstr>Use Case: Email Archiving</vt:lpstr>
      <vt:lpstr>Module 10: Backup and Archive</vt:lpstr>
      <vt:lpstr>EMC NetWorker</vt:lpstr>
      <vt:lpstr>EMC Avamar</vt:lpstr>
      <vt:lpstr>EMC Data Domain</vt:lpstr>
      <vt:lpstr>Module 10: Summary</vt:lpstr>
      <vt:lpstr>Exercise: Backup/Recovery</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2011-04-20T12:54:41Z</dcterms:created>
  <dcterms:modified xsi:type="dcterms:W3CDTF">2015-03-16T03:56:07Z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ArticulateUseProject">
    <vt:lpwstr>1</vt:lpwstr>
  </property>
  <property fmtid="{D5CDD505-2E9C-101B-9397-08002B2CF9AE}" pid="5" name="ArticulateProjectFull">
    <vt:lpwstr>C:\Kuhu\TAsk\Projects\Projects reviewed in 2012\ISM\Reviewed\Final files\Module 10_reviewed.ppta</vt:lpwstr>
  </property>
  <property fmtid="{D5CDD505-2E9C-101B-9397-08002B2CF9AE}" pid="6" name="ArticulateGUID">
    <vt:lpwstr>C577A6B6-DECA-46F8-93D0-7C26A13B3334</vt:lpwstr>
  </property>
  <property fmtid="{D5CDD505-2E9C-101B-9397-08002B2CF9AE}" pid="7" name="ArticulatePath">
    <vt:lpwstr>Module 10_reviewed</vt:lpwstr>
  </property>
</Properties>
</file>