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2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8" r:id="rId1"/>
  </p:sldMasterIdLst>
  <p:notesMasterIdLst>
    <p:notesMasterId r:id="rId54"/>
  </p:notesMasterIdLst>
  <p:handoutMasterIdLst>
    <p:handoutMasterId r:id="rId55"/>
  </p:handoutMasterIdLst>
  <p:sldIdLst>
    <p:sldId id="386" r:id="rId2"/>
    <p:sldId id="259" r:id="rId3"/>
    <p:sldId id="260" r:id="rId4"/>
    <p:sldId id="340" r:id="rId5"/>
    <p:sldId id="341" r:id="rId6"/>
    <p:sldId id="399" r:id="rId7"/>
    <p:sldId id="400" r:id="rId8"/>
    <p:sldId id="402" r:id="rId9"/>
    <p:sldId id="401" r:id="rId10"/>
    <p:sldId id="344" r:id="rId11"/>
    <p:sldId id="342" r:id="rId12"/>
    <p:sldId id="403" r:id="rId13"/>
    <p:sldId id="404" r:id="rId14"/>
    <p:sldId id="345" r:id="rId15"/>
    <p:sldId id="405" r:id="rId16"/>
    <p:sldId id="406" r:id="rId17"/>
    <p:sldId id="347" r:id="rId18"/>
    <p:sldId id="348" r:id="rId19"/>
    <p:sldId id="408" r:id="rId20"/>
    <p:sldId id="407" r:id="rId21"/>
    <p:sldId id="409" r:id="rId22"/>
    <p:sldId id="350" r:id="rId23"/>
    <p:sldId id="410" r:id="rId24"/>
    <p:sldId id="411" r:id="rId25"/>
    <p:sldId id="351" r:id="rId26"/>
    <p:sldId id="353" r:id="rId27"/>
    <p:sldId id="412" r:id="rId28"/>
    <p:sldId id="413" r:id="rId29"/>
    <p:sldId id="354" r:id="rId30"/>
    <p:sldId id="356" r:id="rId31"/>
    <p:sldId id="380" r:id="rId32"/>
    <p:sldId id="381" r:id="rId33"/>
    <p:sldId id="382" r:id="rId34"/>
    <p:sldId id="359" r:id="rId35"/>
    <p:sldId id="378" r:id="rId36"/>
    <p:sldId id="379" r:id="rId37"/>
    <p:sldId id="364" r:id="rId38"/>
    <p:sldId id="368" r:id="rId39"/>
    <p:sldId id="369" r:id="rId40"/>
    <p:sldId id="395" r:id="rId41"/>
    <p:sldId id="396" r:id="rId42"/>
    <p:sldId id="397" r:id="rId43"/>
    <p:sldId id="389" r:id="rId44"/>
    <p:sldId id="392" r:id="rId45"/>
    <p:sldId id="390" r:id="rId46"/>
    <p:sldId id="391" r:id="rId47"/>
    <p:sldId id="374" r:id="rId48"/>
    <p:sldId id="375" r:id="rId49"/>
    <p:sldId id="376" r:id="rId50"/>
    <p:sldId id="377" r:id="rId51"/>
    <p:sldId id="271" r:id="rId52"/>
    <p:sldId id="398" r:id="rId53"/>
  </p:sldIdLst>
  <p:sldSz cx="9144000" cy="6858000" type="screen4x3"/>
  <p:notesSz cx="7104063" cy="10234613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2C95DD"/>
    <a:srgbClr val="5F5F5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4" autoAdjust="0"/>
    <p:restoredTop sz="96040" autoAdjust="0"/>
  </p:normalViewPr>
  <p:slideViewPr>
    <p:cSldViewPr>
      <p:cViewPr>
        <p:scale>
          <a:sx n="50" d="100"/>
          <a:sy n="50" d="100"/>
        </p:scale>
        <p:origin x="-306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notesViewPr>
    <p:cSldViewPr>
      <p:cViewPr>
        <p:scale>
          <a:sx n="60" d="100"/>
          <a:sy n="60" d="100"/>
        </p:scale>
        <p:origin x="-3402" y="-144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6E723-582B-4137-89DD-46A95FEBFCAC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44C40-F5DA-4127-8E02-2D153F82B3BF}">
      <dgm:prSet phldrT="[Text]"/>
      <dgm:spPr/>
      <dgm:t>
        <a:bodyPr/>
        <a:lstStyle/>
        <a:p>
          <a:r>
            <a:rPr lang="en-US" dirty="0" smtClean="0"/>
            <a:t>Host-based</a:t>
          </a:r>
          <a:endParaRPr lang="en-US" dirty="0"/>
        </a:p>
      </dgm:t>
    </dgm:pt>
    <dgm:pt modelId="{3879AE99-EC14-4B94-869C-815A7DFA45E1}" type="parTrans" cxnId="{35D6F7F6-96C7-477D-AA17-25A2ED58ACBB}">
      <dgm:prSet/>
      <dgm:spPr/>
      <dgm:t>
        <a:bodyPr/>
        <a:lstStyle/>
        <a:p>
          <a:endParaRPr lang="en-US"/>
        </a:p>
      </dgm:t>
    </dgm:pt>
    <dgm:pt modelId="{AFF98D6F-3BAB-4F4B-9CAC-EE1AD5AFBC26}" type="sibTrans" cxnId="{35D6F7F6-96C7-477D-AA17-25A2ED58ACBB}">
      <dgm:prSet/>
      <dgm:spPr/>
      <dgm:t>
        <a:bodyPr/>
        <a:lstStyle/>
        <a:p>
          <a:endParaRPr lang="en-US"/>
        </a:p>
      </dgm:t>
    </dgm:pt>
    <dgm:pt modelId="{2D22B158-1A7D-4C08-A52F-71A31E9AB545}">
      <dgm:prSet phldrT="[Text]"/>
      <dgm:spPr/>
      <dgm:t>
        <a:bodyPr/>
        <a:lstStyle/>
        <a:p>
          <a:r>
            <a:rPr lang="en-US" dirty="0" smtClean="0"/>
            <a:t>Full-volume mirroring</a:t>
          </a:r>
          <a:endParaRPr lang="en-US" dirty="0"/>
        </a:p>
      </dgm:t>
    </dgm:pt>
    <dgm:pt modelId="{5F18D57B-AC86-4121-A387-0CB7900F3966}" type="parTrans" cxnId="{705C170D-64EC-4AEB-9A1D-35F33DCAA645}">
      <dgm:prSet/>
      <dgm:spPr/>
      <dgm:t>
        <a:bodyPr/>
        <a:lstStyle/>
        <a:p>
          <a:endParaRPr lang="en-US"/>
        </a:p>
      </dgm:t>
    </dgm:pt>
    <dgm:pt modelId="{2D0446BE-0CE4-4FC4-A2E7-B98E38C3003A}" type="sibTrans" cxnId="{705C170D-64EC-4AEB-9A1D-35F33DCAA645}">
      <dgm:prSet/>
      <dgm:spPr/>
      <dgm:t>
        <a:bodyPr/>
        <a:lstStyle/>
        <a:p>
          <a:endParaRPr lang="en-US"/>
        </a:p>
      </dgm:t>
    </dgm:pt>
    <dgm:pt modelId="{223961A3-6D6A-48DD-B3CA-D49F8FCA6A08}">
      <dgm:prSet phldrT="[Text]"/>
      <dgm:spPr/>
      <dgm:t>
        <a:bodyPr/>
        <a:lstStyle/>
        <a:p>
          <a:r>
            <a:rPr lang="en-US" dirty="0" smtClean="0"/>
            <a:t>Pointer-based full-volume replication</a:t>
          </a:r>
          <a:endParaRPr lang="en-US" dirty="0"/>
        </a:p>
      </dgm:t>
    </dgm:pt>
    <dgm:pt modelId="{9DFB8EA2-0827-44CC-99CF-BDC631AC9051}" type="parTrans" cxnId="{6FEF69B4-AB4C-4913-896A-DEAB6A6DAD97}">
      <dgm:prSet/>
      <dgm:spPr/>
      <dgm:t>
        <a:bodyPr/>
        <a:lstStyle/>
        <a:p>
          <a:endParaRPr lang="en-US"/>
        </a:p>
      </dgm:t>
    </dgm:pt>
    <dgm:pt modelId="{4D894E9D-F820-465F-A50F-14FD46C4D319}" type="sibTrans" cxnId="{6FEF69B4-AB4C-4913-896A-DEAB6A6DAD97}">
      <dgm:prSet/>
      <dgm:spPr/>
      <dgm:t>
        <a:bodyPr/>
        <a:lstStyle/>
        <a:p>
          <a:endParaRPr lang="en-US"/>
        </a:p>
      </dgm:t>
    </dgm:pt>
    <dgm:pt modelId="{75DAE70E-AAE2-4BE8-965E-5126E7E05556}">
      <dgm:prSet phldrT="[Text]"/>
      <dgm:spPr/>
      <dgm:t>
        <a:bodyPr/>
        <a:lstStyle/>
        <a:p>
          <a:r>
            <a:rPr lang="en-US" dirty="0" smtClean="0"/>
            <a:t>Pointer-based virtual replication</a:t>
          </a:r>
          <a:endParaRPr lang="en-US" dirty="0"/>
        </a:p>
      </dgm:t>
    </dgm:pt>
    <dgm:pt modelId="{25C141FF-3E2B-48C5-85B7-C8210AF93F64}" type="parTrans" cxnId="{CA6F00DB-3E26-4B01-931B-9AA3FB82A764}">
      <dgm:prSet/>
      <dgm:spPr/>
      <dgm:t>
        <a:bodyPr/>
        <a:lstStyle/>
        <a:p>
          <a:endParaRPr lang="en-US"/>
        </a:p>
      </dgm:t>
    </dgm:pt>
    <dgm:pt modelId="{D4122C70-8C08-4166-A3BC-45A4A6043658}" type="sibTrans" cxnId="{CA6F00DB-3E26-4B01-931B-9AA3FB82A764}">
      <dgm:prSet/>
      <dgm:spPr/>
      <dgm:t>
        <a:bodyPr/>
        <a:lstStyle/>
        <a:p>
          <a:endParaRPr lang="en-US"/>
        </a:p>
      </dgm:t>
    </dgm:pt>
    <dgm:pt modelId="{6FA0C29E-8709-4005-8F3E-0A012A9FFCFC}">
      <dgm:prSet phldrT="[Text]"/>
      <dgm:spPr/>
      <dgm:t>
        <a:bodyPr/>
        <a:lstStyle/>
        <a:p>
          <a:r>
            <a:rPr lang="en-US" dirty="0" smtClean="0"/>
            <a:t>Storage Array-based</a:t>
          </a:r>
          <a:endParaRPr lang="en-US" dirty="0"/>
        </a:p>
      </dgm:t>
    </dgm:pt>
    <dgm:pt modelId="{491E9C6C-DA13-4A11-9D5E-CCD667420CB1}" type="parTrans" cxnId="{AB5A9197-B344-4284-BF16-019D7E67C01B}">
      <dgm:prSet/>
      <dgm:spPr/>
      <dgm:t>
        <a:bodyPr/>
        <a:lstStyle/>
        <a:p>
          <a:endParaRPr lang="en-US"/>
        </a:p>
      </dgm:t>
    </dgm:pt>
    <dgm:pt modelId="{34496CD2-D587-4F03-B61B-FD0A1AF0E29E}" type="sibTrans" cxnId="{AB5A9197-B344-4284-BF16-019D7E67C01B}">
      <dgm:prSet/>
      <dgm:spPr/>
      <dgm:t>
        <a:bodyPr/>
        <a:lstStyle/>
        <a:p>
          <a:endParaRPr lang="en-US"/>
        </a:p>
      </dgm:t>
    </dgm:pt>
    <dgm:pt modelId="{D8ED9EA5-D41C-4ED4-BC0A-A2FCFD23213E}">
      <dgm:prSet phldrT="[Text]"/>
      <dgm:spPr/>
      <dgm:t>
        <a:bodyPr/>
        <a:lstStyle/>
        <a:p>
          <a:r>
            <a:rPr lang="en-US" dirty="0" smtClean="0"/>
            <a:t>LVM-based Mirroring</a:t>
          </a:r>
          <a:endParaRPr lang="en-US" dirty="0"/>
        </a:p>
      </dgm:t>
    </dgm:pt>
    <dgm:pt modelId="{B9A51F9E-4D10-4F1D-B8A9-08BB172F5AEA}" type="parTrans" cxnId="{ADAA2278-C6D6-4C68-82AB-408C89D4654B}">
      <dgm:prSet/>
      <dgm:spPr/>
      <dgm:t>
        <a:bodyPr/>
        <a:lstStyle/>
        <a:p>
          <a:endParaRPr lang="en-US"/>
        </a:p>
      </dgm:t>
    </dgm:pt>
    <dgm:pt modelId="{ABA6D9B0-65F4-410D-8D63-F656E55C35C5}" type="sibTrans" cxnId="{ADAA2278-C6D6-4C68-82AB-408C89D4654B}">
      <dgm:prSet/>
      <dgm:spPr/>
      <dgm:t>
        <a:bodyPr/>
        <a:lstStyle/>
        <a:p>
          <a:endParaRPr lang="en-US"/>
        </a:p>
      </dgm:t>
    </dgm:pt>
    <dgm:pt modelId="{DE46232C-D101-4818-BEA5-036337A98402}">
      <dgm:prSet phldrT="[Text]"/>
      <dgm:spPr/>
      <dgm:t>
        <a:bodyPr/>
        <a:lstStyle/>
        <a:p>
          <a:r>
            <a:rPr lang="en-US" dirty="0" smtClean="0"/>
            <a:t>File System Snapshot</a:t>
          </a:r>
          <a:endParaRPr lang="en-US" dirty="0"/>
        </a:p>
      </dgm:t>
    </dgm:pt>
    <dgm:pt modelId="{76C17287-6469-4844-AE4A-AA56AF6CAAD1}" type="parTrans" cxnId="{AEEF7D26-9BA6-4EC0-983A-18CFEFCBE439}">
      <dgm:prSet/>
      <dgm:spPr/>
      <dgm:t>
        <a:bodyPr/>
        <a:lstStyle/>
        <a:p>
          <a:endParaRPr lang="en-US"/>
        </a:p>
      </dgm:t>
    </dgm:pt>
    <dgm:pt modelId="{0413BF27-F440-4927-8C53-7E5D598CD56F}" type="sibTrans" cxnId="{AEEF7D26-9BA6-4EC0-983A-18CFEFCBE439}">
      <dgm:prSet/>
      <dgm:spPr/>
      <dgm:t>
        <a:bodyPr/>
        <a:lstStyle/>
        <a:p>
          <a:endParaRPr lang="en-US"/>
        </a:p>
      </dgm:t>
    </dgm:pt>
    <dgm:pt modelId="{E4B70AA7-805A-4709-888B-C484301CEE32}" type="pres">
      <dgm:prSet presAssocID="{C346E723-582B-4137-89DD-46A95FEBFC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13BCED-07DE-4391-9F3F-1ABDD87B5320}" type="pres">
      <dgm:prSet presAssocID="{97C44C40-F5DA-4127-8E02-2D153F82B3BF}" presName="root1" presStyleCnt="0"/>
      <dgm:spPr/>
    </dgm:pt>
    <dgm:pt modelId="{DDAEDE9A-41B1-411B-BD23-116766B30661}" type="pres">
      <dgm:prSet presAssocID="{97C44C40-F5DA-4127-8E02-2D153F82B3BF}" presName="LevelOneTextNode" presStyleLbl="node0" presStyleIdx="0" presStyleCnt="2">
        <dgm:presLayoutVars>
          <dgm:chPref val="3"/>
        </dgm:presLayoutVars>
      </dgm:prSet>
      <dgm:spPr/>
    </dgm:pt>
    <dgm:pt modelId="{7424B8C3-7F28-468E-BBD2-BF272C84294D}" type="pres">
      <dgm:prSet presAssocID="{97C44C40-F5DA-4127-8E02-2D153F82B3BF}" presName="level2hierChild" presStyleCnt="0"/>
      <dgm:spPr/>
    </dgm:pt>
    <dgm:pt modelId="{3B50903B-2894-427B-8FCD-6C825DC33A48}" type="pres">
      <dgm:prSet presAssocID="{B9A51F9E-4D10-4F1D-B8A9-08BB172F5AEA}" presName="conn2-1" presStyleLbl="parChTrans1D2" presStyleIdx="0" presStyleCnt="5"/>
      <dgm:spPr/>
    </dgm:pt>
    <dgm:pt modelId="{A6D0CEA6-3A4B-468C-B85F-4B21281414D1}" type="pres">
      <dgm:prSet presAssocID="{B9A51F9E-4D10-4F1D-B8A9-08BB172F5AEA}" presName="connTx" presStyleLbl="parChTrans1D2" presStyleIdx="0" presStyleCnt="5"/>
      <dgm:spPr/>
    </dgm:pt>
    <dgm:pt modelId="{646FB1D6-27E5-4A75-8F51-3B8C9E327BDB}" type="pres">
      <dgm:prSet presAssocID="{D8ED9EA5-D41C-4ED4-BC0A-A2FCFD23213E}" presName="root2" presStyleCnt="0"/>
      <dgm:spPr/>
    </dgm:pt>
    <dgm:pt modelId="{29F6B539-CC1D-495E-9312-03EE54B0A4A1}" type="pres">
      <dgm:prSet presAssocID="{D8ED9EA5-D41C-4ED4-BC0A-A2FCFD23213E}" presName="LevelTwoTextNode" presStyleLbl="node2" presStyleIdx="0" presStyleCnt="5">
        <dgm:presLayoutVars>
          <dgm:chPref val="3"/>
        </dgm:presLayoutVars>
      </dgm:prSet>
      <dgm:spPr/>
    </dgm:pt>
    <dgm:pt modelId="{224EF020-5124-4309-BBA4-8006E49029D0}" type="pres">
      <dgm:prSet presAssocID="{D8ED9EA5-D41C-4ED4-BC0A-A2FCFD23213E}" presName="level3hierChild" presStyleCnt="0"/>
      <dgm:spPr/>
    </dgm:pt>
    <dgm:pt modelId="{87C29712-7A83-4391-8778-9347385F2CF9}" type="pres">
      <dgm:prSet presAssocID="{76C17287-6469-4844-AE4A-AA56AF6CAAD1}" presName="conn2-1" presStyleLbl="parChTrans1D2" presStyleIdx="1" presStyleCnt="5"/>
      <dgm:spPr/>
    </dgm:pt>
    <dgm:pt modelId="{64AA661B-7CF8-47C4-9A49-A6D8A8B1BD8D}" type="pres">
      <dgm:prSet presAssocID="{76C17287-6469-4844-AE4A-AA56AF6CAAD1}" presName="connTx" presStyleLbl="parChTrans1D2" presStyleIdx="1" presStyleCnt="5"/>
      <dgm:spPr/>
    </dgm:pt>
    <dgm:pt modelId="{D2177A40-1773-47A2-863A-0E094B928B9A}" type="pres">
      <dgm:prSet presAssocID="{DE46232C-D101-4818-BEA5-036337A98402}" presName="root2" presStyleCnt="0"/>
      <dgm:spPr/>
    </dgm:pt>
    <dgm:pt modelId="{B807740C-FD2B-48C9-A4F9-6C268D25A3BB}" type="pres">
      <dgm:prSet presAssocID="{DE46232C-D101-4818-BEA5-036337A98402}" presName="LevelTwoTextNode" presStyleLbl="node2" presStyleIdx="1" presStyleCnt="5">
        <dgm:presLayoutVars>
          <dgm:chPref val="3"/>
        </dgm:presLayoutVars>
      </dgm:prSet>
      <dgm:spPr/>
    </dgm:pt>
    <dgm:pt modelId="{E8CEC49F-4E45-46CE-9717-6BCDD77F288A}" type="pres">
      <dgm:prSet presAssocID="{DE46232C-D101-4818-BEA5-036337A98402}" presName="level3hierChild" presStyleCnt="0"/>
      <dgm:spPr/>
    </dgm:pt>
    <dgm:pt modelId="{6482A3BF-ECDA-4C49-9877-B931AFF8E4AE}" type="pres">
      <dgm:prSet presAssocID="{6FA0C29E-8709-4005-8F3E-0A012A9FFCFC}" presName="root1" presStyleCnt="0"/>
      <dgm:spPr/>
    </dgm:pt>
    <dgm:pt modelId="{277D67D4-CE81-4572-93DC-0B1BE9D5CE37}" type="pres">
      <dgm:prSet presAssocID="{6FA0C29E-8709-4005-8F3E-0A012A9FFCFC}" presName="LevelOneTextNode" presStyleLbl="node0" presStyleIdx="1" presStyleCnt="2">
        <dgm:presLayoutVars>
          <dgm:chPref val="3"/>
        </dgm:presLayoutVars>
      </dgm:prSet>
      <dgm:spPr/>
    </dgm:pt>
    <dgm:pt modelId="{1BC3F7C4-4E9B-4267-9E3D-939B4313CBC1}" type="pres">
      <dgm:prSet presAssocID="{6FA0C29E-8709-4005-8F3E-0A012A9FFCFC}" presName="level2hierChild" presStyleCnt="0"/>
      <dgm:spPr/>
    </dgm:pt>
    <dgm:pt modelId="{B42D7AE4-C301-4F29-AE56-04F2C23C316C}" type="pres">
      <dgm:prSet presAssocID="{5F18D57B-AC86-4121-A387-0CB7900F3966}" presName="conn2-1" presStyleLbl="parChTrans1D2" presStyleIdx="2" presStyleCnt="5"/>
      <dgm:spPr/>
    </dgm:pt>
    <dgm:pt modelId="{6FA2F8E6-1BBA-4E13-AEA4-D9CE15D08934}" type="pres">
      <dgm:prSet presAssocID="{5F18D57B-AC86-4121-A387-0CB7900F3966}" presName="connTx" presStyleLbl="parChTrans1D2" presStyleIdx="2" presStyleCnt="5"/>
      <dgm:spPr/>
    </dgm:pt>
    <dgm:pt modelId="{F7B8C805-0BDA-4FD9-9AA9-23A3D27013E6}" type="pres">
      <dgm:prSet presAssocID="{2D22B158-1A7D-4C08-A52F-71A31E9AB545}" presName="root2" presStyleCnt="0"/>
      <dgm:spPr/>
    </dgm:pt>
    <dgm:pt modelId="{4B3315A8-7CBA-40F8-8B4B-BB31A89F6CC2}" type="pres">
      <dgm:prSet presAssocID="{2D22B158-1A7D-4C08-A52F-71A31E9AB545}" presName="LevelTwoTextNode" presStyleLbl="node2" presStyleIdx="2" presStyleCnt="5">
        <dgm:presLayoutVars>
          <dgm:chPref val="3"/>
        </dgm:presLayoutVars>
      </dgm:prSet>
      <dgm:spPr/>
    </dgm:pt>
    <dgm:pt modelId="{5ACAE4ED-7C46-431D-A0BF-52E5513D45B2}" type="pres">
      <dgm:prSet presAssocID="{2D22B158-1A7D-4C08-A52F-71A31E9AB545}" presName="level3hierChild" presStyleCnt="0"/>
      <dgm:spPr/>
    </dgm:pt>
    <dgm:pt modelId="{7402C401-21A9-4D8D-B4A2-91F41EAF40D4}" type="pres">
      <dgm:prSet presAssocID="{9DFB8EA2-0827-44CC-99CF-BDC631AC9051}" presName="conn2-1" presStyleLbl="parChTrans1D2" presStyleIdx="3" presStyleCnt="5"/>
      <dgm:spPr/>
    </dgm:pt>
    <dgm:pt modelId="{44ED5E69-454F-4F04-B605-5C7CD4C62661}" type="pres">
      <dgm:prSet presAssocID="{9DFB8EA2-0827-44CC-99CF-BDC631AC9051}" presName="connTx" presStyleLbl="parChTrans1D2" presStyleIdx="3" presStyleCnt="5"/>
      <dgm:spPr/>
    </dgm:pt>
    <dgm:pt modelId="{853878FA-36C2-4EE3-BEBA-B9A13F69809D}" type="pres">
      <dgm:prSet presAssocID="{223961A3-6D6A-48DD-B3CA-D49F8FCA6A08}" presName="root2" presStyleCnt="0"/>
      <dgm:spPr/>
    </dgm:pt>
    <dgm:pt modelId="{1FE58A49-2DFA-463E-9B93-D1A3BC362E61}" type="pres">
      <dgm:prSet presAssocID="{223961A3-6D6A-48DD-B3CA-D49F8FCA6A08}" presName="LevelTwoTextNode" presStyleLbl="node2" presStyleIdx="3" presStyleCnt="5">
        <dgm:presLayoutVars>
          <dgm:chPref val="3"/>
        </dgm:presLayoutVars>
      </dgm:prSet>
      <dgm:spPr/>
    </dgm:pt>
    <dgm:pt modelId="{32AB9143-DDAE-4191-8666-371FDA8BC412}" type="pres">
      <dgm:prSet presAssocID="{223961A3-6D6A-48DD-B3CA-D49F8FCA6A08}" presName="level3hierChild" presStyleCnt="0"/>
      <dgm:spPr/>
    </dgm:pt>
    <dgm:pt modelId="{33463219-A914-4572-9130-CF054ED6BBF1}" type="pres">
      <dgm:prSet presAssocID="{25C141FF-3E2B-48C5-85B7-C8210AF93F64}" presName="conn2-1" presStyleLbl="parChTrans1D2" presStyleIdx="4" presStyleCnt="5"/>
      <dgm:spPr/>
    </dgm:pt>
    <dgm:pt modelId="{F16A9ECF-6E7A-4EEF-A0CA-3E63537EAC00}" type="pres">
      <dgm:prSet presAssocID="{25C141FF-3E2B-48C5-85B7-C8210AF93F64}" presName="connTx" presStyleLbl="parChTrans1D2" presStyleIdx="4" presStyleCnt="5"/>
      <dgm:spPr/>
    </dgm:pt>
    <dgm:pt modelId="{81388702-8A97-471F-92AC-FE004E3FD9D8}" type="pres">
      <dgm:prSet presAssocID="{75DAE70E-AAE2-4BE8-965E-5126E7E05556}" presName="root2" presStyleCnt="0"/>
      <dgm:spPr/>
    </dgm:pt>
    <dgm:pt modelId="{8FE1351D-F776-436A-80C1-39524D684A18}" type="pres">
      <dgm:prSet presAssocID="{75DAE70E-AAE2-4BE8-965E-5126E7E05556}" presName="LevelTwoTextNode" presStyleLbl="node2" presStyleIdx="4" presStyleCnt="5">
        <dgm:presLayoutVars>
          <dgm:chPref val="3"/>
        </dgm:presLayoutVars>
      </dgm:prSet>
      <dgm:spPr/>
    </dgm:pt>
    <dgm:pt modelId="{546F11D3-5EA0-4051-98D1-D5F4B831F3F3}" type="pres">
      <dgm:prSet presAssocID="{75DAE70E-AAE2-4BE8-965E-5126E7E05556}" presName="level3hierChild" presStyleCnt="0"/>
      <dgm:spPr/>
    </dgm:pt>
  </dgm:ptLst>
  <dgm:cxnLst>
    <dgm:cxn modelId="{A2DED679-F579-4492-9B11-4B69EC3A1D1B}" type="presOf" srcId="{6FA0C29E-8709-4005-8F3E-0A012A9FFCFC}" destId="{277D67D4-CE81-4572-93DC-0B1BE9D5CE37}" srcOrd="0" destOrd="0" presId="urn:microsoft.com/office/officeart/2005/8/layout/hierarchy2"/>
    <dgm:cxn modelId="{ED621809-AD53-407B-B1EB-3D078B783181}" type="presOf" srcId="{D8ED9EA5-D41C-4ED4-BC0A-A2FCFD23213E}" destId="{29F6B539-CC1D-495E-9312-03EE54B0A4A1}" srcOrd="0" destOrd="0" presId="urn:microsoft.com/office/officeart/2005/8/layout/hierarchy2"/>
    <dgm:cxn modelId="{ADAA2278-C6D6-4C68-82AB-408C89D4654B}" srcId="{97C44C40-F5DA-4127-8E02-2D153F82B3BF}" destId="{D8ED9EA5-D41C-4ED4-BC0A-A2FCFD23213E}" srcOrd="0" destOrd="0" parTransId="{B9A51F9E-4D10-4F1D-B8A9-08BB172F5AEA}" sibTransId="{ABA6D9B0-65F4-410D-8D63-F656E55C35C5}"/>
    <dgm:cxn modelId="{F5A9E641-4BA1-48EB-94FD-0BA5573D470B}" type="presOf" srcId="{76C17287-6469-4844-AE4A-AA56AF6CAAD1}" destId="{87C29712-7A83-4391-8778-9347385F2CF9}" srcOrd="0" destOrd="0" presId="urn:microsoft.com/office/officeart/2005/8/layout/hierarchy2"/>
    <dgm:cxn modelId="{9A51B73D-7475-440A-B139-6F8E09ED58B7}" type="presOf" srcId="{C346E723-582B-4137-89DD-46A95FEBFCAC}" destId="{E4B70AA7-805A-4709-888B-C484301CEE32}" srcOrd="0" destOrd="0" presId="urn:microsoft.com/office/officeart/2005/8/layout/hierarchy2"/>
    <dgm:cxn modelId="{B9EEB69D-61BF-45AA-965F-4A4D36758400}" type="presOf" srcId="{9DFB8EA2-0827-44CC-99CF-BDC631AC9051}" destId="{44ED5E69-454F-4F04-B605-5C7CD4C62661}" srcOrd="1" destOrd="0" presId="urn:microsoft.com/office/officeart/2005/8/layout/hierarchy2"/>
    <dgm:cxn modelId="{E4416081-E7F3-4715-B745-28EE8D517283}" type="presOf" srcId="{97C44C40-F5DA-4127-8E02-2D153F82B3BF}" destId="{DDAEDE9A-41B1-411B-BD23-116766B30661}" srcOrd="0" destOrd="0" presId="urn:microsoft.com/office/officeart/2005/8/layout/hierarchy2"/>
    <dgm:cxn modelId="{C5F90D84-86D6-44B8-B2CE-62551130C2DD}" type="presOf" srcId="{223961A3-6D6A-48DD-B3CA-D49F8FCA6A08}" destId="{1FE58A49-2DFA-463E-9B93-D1A3BC362E61}" srcOrd="0" destOrd="0" presId="urn:microsoft.com/office/officeart/2005/8/layout/hierarchy2"/>
    <dgm:cxn modelId="{9F950833-29A7-4A99-8898-AE38F24CFAE3}" type="presOf" srcId="{5F18D57B-AC86-4121-A387-0CB7900F3966}" destId="{6FA2F8E6-1BBA-4E13-AEA4-D9CE15D08934}" srcOrd="1" destOrd="0" presId="urn:microsoft.com/office/officeart/2005/8/layout/hierarchy2"/>
    <dgm:cxn modelId="{705C170D-64EC-4AEB-9A1D-35F33DCAA645}" srcId="{6FA0C29E-8709-4005-8F3E-0A012A9FFCFC}" destId="{2D22B158-1A7D-4C08-A52F-71A31E9AB545}" srcOrd="0" destOrd="0" parTransId="{5F18D57B-AC86-4121-A387-0CB7900F3966}" sibTransId="{2D0446BE-0CE4-4FC4-A2E7-B98E38C3003A}"/>
    <dgm:cxn modelId="{CA6F00DB-3E26-4B01-931B-9AA3FB82A764}" srcId="{6FA0C29E-8709-4005-8F3E-0A012A9FFCFC}" destId="{75DAE70E-AAE2-4BE8-965E-5126E7E05556}" srcOrd="2" destOrd="0" parTransId="{25C141FF-3E2B-48C5-85B7-C8210AF93F64}" sibTransId="{D4122C70-8C08-4166-A3BC-45A4A6043658}"/>
    <dgm:cxn modelId="{CE79B296-1B63-402F-B25C-A1DEE56953F1}" type="presOf" srcId="{2D22B158-1A7D-4C08-A52F-71A31E9AB545}" destId="{4B3315A8-7CBA-40F8-8B4B-BB31A89F6CC2}" srcOrd="0" destOrd="0" presId="urn:microsoft.com/office/officeart/2005/8/layout/hierarchy2"/>
    <dgm:cxn modelId="{2F4584A5-DA3E-4480-88FF-50BF1F1A60DA}" type="presOf" srcId="{B9A51F9E-4D10-4F1D-B8A9-08BB172F5AEA}" destId="{3B50903B-2894-427B-8FCD-6C825DC33A48}" srcOrd="0" destOrd="0" presId="urn:microsoft.com/office/officeart/2005/8/layout/hierarchy2"/>
    <dgm:cxn modelId="{D38AD6A2-EC08-457B-A961-2736750840CC}" type="presOf" srcId="{B9A51F9E-4D10-4F1D-B8A9-08BB172F5AEA}" destId="{A6D0CEA6-3A4B-468C-B85F-4B21281414D1}" srcOrd="1" destOrd="0" presId="urn:microsoft.com/office/officeart/2005/8/layout/hierarchy2"/>
    <dgm:cxn modelId="{16729875-499C-4672-AD68-060E2EC4C74C}" type="presOf" srcId="{5F18D57B-AC86-4121-A387-0CB7900F3966}" destId="{B42D7AE4-C301-4F29-AE56-04F2C23C316C}" srcOrd="0" destOrd="0" presId="urn:microsoft.com/office/officeart/2005/8/layout/hierarchy2"/>
    <dgm:cxn modelId="{C1DCD348-8ADB-4053-8D2A-9515871ED11C}" type="presOf" srcId="{25C141FF-3E2B-48C5-85B7-C8210AF93F64}" destId="{F16A9ECF-6E7A-4EEF-A0CA-3E63537EAC00}" srcOrd="1" destOrd="0" presId="urn:microsoft.com/office/officeart/2005/8/layout/hierarchy2"/>
    <dgm:cxn modelId="{35D6F7F6-96C7-477D-AA17-25A2ED58ACBB}" srcId="{C346E723-582B-4137-89DD-46A95FEBFCAC}" destId="{97C44C40-F5DA-4127-8E02-2D153F82B3BF}" srcOrd="0" destOrd="0" parTransId="{3879AE99-EC14-4B94-869C-815A7DFA45E1}" sibTransId="{AFF98D6F-3BAB-4F4B-9CAC-EE1AD5AFBC26}"/>
    <dgm:cxn modelId="{58B71B68-18E0-4B6E-B5EC-232B961FB98F}" type="presOf" srcId="{DE46232C-D101-4818-BEA5-036337A98402}" destId="{B807740C-FD2B-48C9-A4F9-6C268D25A3BB}" srcOrd="0" destOrd="0" presId="urn:microsoft.com/office/officeart/2005/8/layout/hierarchy2"/>
    <dgm:cxn modelId="{EB7EDF1A-CF79-4EF1-B04D-FF8F4FA407F0}" type="presOf" srcId="{75DAE70E-AAE2-4BE8-965E-5126E7E05556}" destId="{8FE1351D-F776-436A-80C1-39524D684A18}" srcOrd="0" destOrd="0" presId="urn:microsoft.com/office/officeart/2005/8/layout/hierarchy2"/>
    <dgm:cxn modelId="{E72818FD-1EC9-42EF-9736-CA01246B9840}" type="presOf" srcId="{76C17287-6469-4844-AE4A-AA56AF6CAAD1}" destId="{64AA661B-7CF8-47C4-9A49-A6D8A8B1BD8D}" srcOrd="1" destOrd="0" presId="urn:microsoft.com/office/officeart/2005/8/layout/hierarchy2"/>
    <dgm:cxn modelId="{8F171481-1266-427B-A17C-1E35AFDE84F9}" type="presOf" srcId="{9DFB8EA2-0827-44CC-99CF-BDC631AC9051}" destId="{7402C401-21A9-4D8D-B4A2-91F41EAF40D4}" srcOrd="0" destOrd="0" presId="urn:microsoft.com/office/officeart/2005/8/layout/hierarchy2"/>
    <dgm:cxn modelId="{AEEF7D26-9BA6-4EC0-983A-18CFEFCBE439}" srcId="{97C44C40-F5DA-4127-8E02-2D153F82B3BF}" destId="{DE46232C-D101-4818-BEA5-036337A98402}" srcOrd="1" destOrd="0" parTransId="{76C17287-6469-4844-AE4A-AA56AF6CAAD1}" sibTransId="{0413BF27-F440-4927-8C53-7E5D598CD56F}"/>
    <dgm:cxn modelId="{EEC20DAE-7CE9-4243-9753-325C3C7F1DDE}" type="presOf" srcId="{25C141FF-3E2B-48C5-85B7-C8210AF93F64}" destId="{33463219-A914-4572-9130-CF054ED6BBF1}" srcOrd="0" destOrd="0" presId="urn:microsoft.com/office/officeart/2005/8/layout/hierarchy2"/>
    <dgm:cxn modelId="{AB5A9197-B344-4284-BF16-019D7E67C01B}" srcId="{C346E723-582B-4137-89DD-46A95FEBFCAC}" destId="{6FA0C29E-8709-4005-8F3E-0A012A9FFCFC}" srcOrd="1" destOrd="0" parTransId="{491E9C6C-DA13-4A11-9D5E-CCD667420CB1}" sibTransId="{34496CD2-D587-4F03-B61B-FD0A1AF0E29E}"/>
    <dgm:cxn modelId="{6FEF69B4-AB4C-4913-896A-DEAB6A6DAD97}" srcId="{6FA0C29E-8709-4005-8F3E-0A012A9FFCFC}" destId="{223961A3-6D6A-48DD-B3CA-D49F8FCA6A08}" srcOrd="1" destOrd="0" parTransId="{9DFB8EA2-0827-44CC-99CF-BDC631AC9051}" sibTransId="{4D894E9D-F820-465F-A50F-14FD46C4D319}"/>
    <dgm:cxn modelId="{766D758C-C18D-451A-8D18-98494E8AC76F}" type="presParOf" srcId="{E4B70AA7-805A-4709-888B-C484301CEE32}" destId="{CA13BCED-07DE-4391-9F3F-1ABDD87B5320}" srcOrd="0" destOrd="0" presId="urn:microsoft.com/office/officeart/2005/8/layout/hierarchy2"/>
    <dgm:cxn modelId="{B5F9432D-A6BE-49C6-AA59-E65C02B1FE15}" type="presParOf" srcId="{CA13BCED-07DE-4391-9F3F-1ABDD87B5320}" destId="{DDAEDE9A-41B1-411B-BD23-116766B30661}" srcOrd="0" destOrd="0" presId="urn:microsoft.com/office/officeart/2005/8/layout/hierarchy2"/>
    <dgm:cxn modelId="{319BE4A4-856A-4DC2-8E29-EC69C86ECF53}" type="presParOf" srcId="{CA13BCED-07DE-4391-9F3F-1ABDD87B5320}" destId="{7424B8C3-7F28-468E-BBD2-BF272C84294D}" srcOrd="1" destOrd="0" presId="urn:microsoft.com/office/officeart/2005/8/layout/hierarchy2"/>
    <dgm:cxn modelId="{CE5FC5DA-B9F3-45A1-AFCB-02627BFEB860}" type="presParOf" srcId="{7424B8C3-7F28-468E-BBD2-BF272C84294D}" destId="{3B50903B-2894-427B-8FCD-6C825DC33A48}" srcOrd="0" destOrd="0" presId="urn:microsoft.com/office/officeart/2005/8/layout/hierarchy2"/>
    <dgm:cxn modelId="{AEA357D7-1E79-408E-AF01-094AD889AE29}" type="presParOf" srcId="{3B50903B-2894-427B-8FCD-6C825DC33A48}" destId="{A6D0CEA6-3A4B-468C-B85F-4B21281414D1}" srcOrd="0" destOrd="0" presId="urn:microsoft.com/office/officeart/2005/8/layout/hierarchy2"/>
    <dgm:cxn modelId="{4CC0F7F9-48A6-479F-99A1-676088F9A1EA}" type="presParOf" srcId="{7424B8C3-7F28-468E-BBD2-BF272C84294D}" destId="{646FB1D6-27E5-4A75-8F51-3B8C9E327BDB}" srcOrd="1" destOrd="0" presId="urn:microsoft.com/office/officeart/2005/8/layout/hierarchy2"/>
    <dgm:cxn modelId="{52CCABC4-4372-4E93-BCDC-8E3BB45740E2}" type="presParOf" srcId="{646FB1D6-27E5-4A75-8F51-3B8C9E327BDB}" destId="{29F6B539-CC1D-495E-9312-03EE54B0A4A1}" srcOrd="0" destOrd="0" presId="urn:microsoft.com/office/officeart/2005/8/layout/hierarchy2"/>
    <dgm:cxn modelId="{B744C57C-D7C1-402B-90DE-AE7738AAF7F2}" type="presParOf" srcId="{646FB1D6-27E5-4A75-8F51-3B8C9E327BDB}" destId="{224EF020-5124-4309-BBA4-8006E49029D0}" srcOrd="1" destOrd="0" presId="urn:microsoft.com/office/officeart/2005/8/layout/hierarchy2"/>
    <dgm:cxn modelId="{62A89844-9DAC-4E94-BA06-7347052ACB7F}" type="presParOf" srcId="{7424B8C3-7F28-468E-BBD2-BF272C84294D}" destId="{87C29712-7A83-4391-8778-9347385F2CF9}" srcOrd="2" destOrd="0" presId="urn:microsoft.com/office/officeart/2005/8/layout/hierarchy2"/>
    <dgm:cxn modelId="{DBB13A39-8EC4-4D49-BDF8-A8833A9C7CD1}" type="presParOf" srcId="{87C29712-7A83-4391-8778-9347385F2CF9}" destId="{64AA661B-7CF8-47C4-9A49-A6D8A8B1BD8D}" srcOrd="0" destOrd="0" presId="urn:microsoft.com/office/officeart/2005/8/layout/hierarchy2"/>
    <dgm:cxn modelId="{445A1536-0421-45D9-8028-AEF4A525BCC8}" type="presParOf" srcId="{7424B8C3-7F28-468E-BBD2-BF272C84294D}" destId="{D2177A40-1773-47A2-863A-0E094B928B9A}" srcOrd="3" destOrd="0" presId="urn:microsoft.com/office/officeart/2005/8/layout/hierarchy2"/>
    <dgm:cxn modelId="{FD582516-4334-4C05-B605-BC2626BBE108}" type="presParOf" srcId="{D2177A40-1773-47A2-863A-0E094B928B9A}" destId="{B807740C-FD2B-48C9-A4F9-6C268D25A3BB}" srcOrd="0" destOrd="0" presId="urn:microsoft.com/office/officeart/2005/8/layout/hierarchy2"/>
    <dgm:cxn modelId="{4B99A1D3-7124-44B5-9973-2FA7B40C5077}" type="presParOf" srcId="{D2177A40-1773-47A2-863A-0E094B928B9A}" destId="{E8CEC49F-4E45-46CE-9717-6BCDD77F288A}" srcOrd="1" destOrd="0" presId="urn:microsoft.com/office/officeart/2005/8/layout/hierarchy2"/>
    <dgm:cxn modelId="{547DF927-B08A-4A4B-92A8-56C0E4D53FD6}" type="presParOf" srcId="{E4B70AA7-805A-4709-888B-C484301CEE32}" destId="{6482A3BF-ECDA-4C49-9877-B931AFF8E4AE}" srcOrd="1" destOrd="0" presId="urn:microsoft.com/office/officeart/2005/8/layout/hierarchy2"/>
    <dgm:cxn modelId="{B5B5D6B5-881C-4371-93C0-6E438FA08A64}" type="presParOf" srcId="{6482A3BF-ECDA-4C49-9877-B931AFF8E4AE}" destId="{277D67D4-CE81-4572-93DC-0B1BE9D5CE37}" srcOrd="0" destOrd="0" presId="urn:microsoft.com/office/officeart/2005/8/layout/hierarchy2"/>
    <dgm:cxn modelId="{9BB299AD-EFBD-4FE5-B665-98F401C93D67}" type="presParOf" srcId="{6482A3BF-ECDA-4C49-9877-B931AFF8E4AE}" destId="{1BC3F7C4-4E9B-4267-9E3D-939B4313CBC1}" srcOrd="1" destOrd="0" presId="urn:microsoft.com/office/officeart/2005/8/layout/hierarchy2"/>
    <dgm:cxn modelId="{672F23EE-6B82-4CB1-9CAA-897E69D5D419}" type="presParOf" srcId="{1BC3F7C4-4E9B-4267-9E3D-939B4313CBC1}" destId="{B42D7AE4-C301-4F29-AE56-04F2C23C316C}" srcOrd="0" destOrd="0" presId="urn:microsoft.com/office/officeart/2005/8/layout/hierarchy2"/>
    <dgm:cxn modelId="{2AFE3734-6DF8-4AA1-992E-1209D28DD472}" type="presParOf" srcId="{B42D7AE4-C301-4F29-AE56-04F2C23C316C}" destId="{6FA2F8E6-1BBA-4E13-AEA4-D9CE15D08934}" srcOrd="0" destOrd="0" presId="urn:microsoft.com/office/officeart/2005/8/layout/hierarchy2"/>
    <dgm:cxn modelId="{4630428D-CDC7-4793-9E6B-8011CB5C3CFD}" type="presParOf" srcId="{1BC3F7C4-4E9B-4267-9E3D-939B4313CBC1}" destId="{F7B8C805-0BDA-4FD9-9AA9-23A3D27013E6}" srcOrd="1" destOrd="0" presId="urn:microsoft.com/office/officeart/2005/8/layout/hierarchy2"/>
    <dgm:cxn modelId="{4C4C56BC-0EE1-483C-B770-D1E06900506C}" type="presParOf" srcId="{F7B8C805-0BDA-4FD9-9AA9-23A3D27013E6}" destId="{4B3315A8-7CBA-40F8-8B4B-BB31A89F6CC2}" srcOrd="0" destOrd="0" presId="urn:microsoft.com/office/officeart/2005/8/layout/hierarchy2"/>
    <dgm:cxn modelId="{B8A3B467-502F-47F3-95E1-D4023962AB9F}" type="presParOf" srcId="{F7B8C805-0BDA-4FD9-9AA9-23A3D27013E6}" destId="{5ACAE4ED-7C46-431D-A0BF-52E5513D45B2}" srcOrd="1" destOrd="0" presId="urn:microsoft.com/office/officeart/2005/8/layout/hierarchy2"/>
    <dgm:cxn modelId="{AC05A6BA-A9D5-4CE8-BF69-489F390639DD}" type="presParOf" srcId="{1BC3F7C4-4E9B-4267-9E3D-939B4313CBC1}" destId="{7402C401-21A9-4D8D-B4A2-91F41EAF40D4}" srcOrd="2" destOrd="0" presId="urn:microsoft.com/office/officeart/2005/8/layout/hierarchy2"/>
    <dgm:cxn modelId="{50FA1876-FF1B-4AA6-BC45-DFAA5C2D1FBC}" type="presParOf" srcId="{7402C401-21A9-4D8D-B4A2-91F41EAF40D4}" destId="{44ED5E69-454F-4F04-B605-5C7CD4C62661}" srcOrd="0" destOrd="0" presId="urn:microsoft.com/office/officeart/2005/8/layout/hierarchy2"/>
    <dgm:cxn modelId="{0986D324-9BBF-4773-BDDD-89808501F7C5}" type="presParOf" srcId="{1BC3F7C4-4E9B-4267-9E3D-939B4313CBC1}" destId="{853878FA-36C2-4EE3-BEBA-B9A13F69809D}" srcOrd="3" destOrd="0" presId="urn:microsoft.com/office/officeart/2005/8/layout/hierarchy2"/>
    <dgm:cxn modelId="{2D0BDB54-2A94-4C0F-8B47-17CBF0B251FC}" type="presParOf" srcId="{853878FA-36C2-4EE3-BEBA-B9A13F69809D}" destId="{1FE58A49-2DFA-463E-9B93-D1A3BC362E61}" srcOrd="0" destOrd="0" presId="urn:microsoft.com/office/officeart/2005/8/layout/hierarchy2"/>
    <dgm:cxn modelId="{EC2D8DF0-DFCE-440B-ADE1-E8CE3D80CFE8}" type="presParOf" srcId="{853878FA-36C2-4EE3-BEBA-B9A13F69809D}" destId="{32AB9143-DDAE-4191-8666-371FDA8BC412}" srcOrd="1" destOrd="0" presId="urn:microsoft.com/office/officeart/2005/8/layout/hierarchy2"/>
    <dgm:cxn modelId="{4E4A6522-456E-449E-80C6-AF1BD2A2B35E}" type="presParOf" srcId="{1BC3F7C4-4E9B-4267-9E3D-939B4313CBC1}" destId="{33463219-A914-4572-9130-CF054ED6BBF1}" srcOrd="4" destOrd="0" presId="urn:microsoft.com/office/officeart/2005/8/layout/hierarchy2"/>
    <dgm:cxn modelId="{A74945DB-BEFD-4772-9083-9F1144C2C5B2}" type="presParOf" srcId="{33463219-A914-4572-9130-CF054ED6BBF1}" destId="{F16A9ECF-6E7A-4EEF-A0CA-3E63537EAC00}" srcOrd="0" destOrd="0" presId="urn:microsoft.com/office/officeart/2005/8/layout/hierarchy2"/>
    <dgm:cxn modelId="{396120BD-63B6-4842-B4A0-D563667978BA}" type="presParOf" srcId="{1BC3F7C4-4E9B-4267-9E3D-939B4313CBC1}" destId="{81388702-8A97-471F-92AC-FE004E3FD9D8}" srcOrd="5" destOrd="0" presId="urn:microsoft.com/office/officeart/2005/8/layout/hierarchy2"/>
    <dgm:cxn modelId="{94E2EE9F-0BA2-4FEB-AFDC-00F5208281B6}" type="presParOf" srcId="{81388702-8A97-471F-92AC-FE004E3FD9D8}" destId="{8FE1351D-F776-436A-80C1-39524D684A18}" srcOrd="0" destOrd="0" presId="urn:microsoft.com/office/officeart/2005/8/layout/hierarchy2"/>
    <dgm:cxn modelId="{8A110B86-9C13-4F6C-B8F2-775A39FB04C6}" type="presParOf" srcId="{81388702-8A97-471F-92AC-FE004E3FD9D8}" destId="{546F11D3-5EA0-4051-98D1-D5F4B831F3F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EDE9A-41B1-411B-BD23-116766B30661}">
      <dsp:nvSpPr>
        <dsp:cNvPr id="0" name=""/>
        <dsp:cNvSpPr/>
      </dsp:nvSpPr>
      <dsp:spPr>
        <a:xfrm>
          <a:off x="2309053" y="525403"/>
          <a:ext cx="1822288" cy="911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Host-based</a:t>
          </a:r>
          <a:endParaRPr lang="en-US" sz="2100" kern="1200" dirty="0"/>
        </a:p>
      </dsp:txBody>
      <dsp:txXfrm>
        <a:off x="2335739" y="552089"/>
        <a:ext cx="1768916" cy="857772"/>
      </dsp:txXfrm>
    </dsp:sp>
    <dsp:sp modelId="{3B50903B-2894-427B-8FCD-6C825DC33A48}">
      <dsp:nvSpPr>
        <dsp:cNvPr id="0" name=""/>
        <dsp:cNvSpPr/>
      </dsp:nvSpPr>
      <dsp:spPr>
        <a:xfrm rot="19457599">
          <a:off x="4046968" y="702959"/>
          <a:ext cx="89766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97662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3358" y="696580"/>
        <a:ext cx="44883" cy="44883"/>
      </dsp:txXfrm>
    </dsp:sp>
    <dsp:sp modelId="{29F6B539-CC1D-495E-9312-03EE54B0A4A1}">
      <dsp:nvSpPr>
        <dsp:cNvPr id="0" name=""/>
        <dsp:cNvSpPr/>
      </dsp:nvSpPr>
      <dsp:spPr>
        <a:xfrm>
          <a:off x="4860257" y="1495"/>
          <a:ext cx="1822288" cy="911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LVM-based Mirroring</a:t>
          </a:r>
          <a:endParaRPr lang="en-US" sz="2100" kern="1200" dirty="0"/>
        </a:p>
      </dsp:txBody>
      <dsp:txXfrm>
        <a:off x="4886943" y="28181"/>
        <a:ext cx="1768916" cy="857772"/>
      </dsp:txXfrm>
    </dsp:sp>
    <dsp:sp modelId="{87C29712-7A83-4391-8778-9347385F2CF9}">
      <dsp:nvSpPr>
        <dsp:cNvPr id="0" name=""/>
        <dsp:cNvSpPr/>
      </dsp:nvSpPr>
      <dsp:spPr>
        <a:xfrm rot="2142401">
          <a:off x="4046968" y="1226867"/>
          <a:ext cx="89766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97662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3358" y="1220488"/>
        <a:ext cx="44883" cy="44883"/>
      </dsp:txXfrm>
    </dsp:sp>
    <dsp:sp modelId="{B807740C-FD2B-48C9-A4F9-6C268D25A3BB}">
      <dsp:nvSpPr>
        <dsp:cNvPr id="0" name=""/>
        <dsp:cNvSpPr/>
      </dsp:nvSpPr>
      <dsp:spPr>
        <a:xfrm>
          <a:off x="4860257" y="1049311"/>
          <a:ext cx="1822288" cy="911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File System Snapshot</a:t>
          </a:r>
          <a:endParaRPr lang="en-US" sz="2100" kern="1200" dirty="0"/>
        </a:p>
      </dsp:txBody>
      <dsp:txXfrm>
        <a:off x="4886943" y="1075997"/>
        <a:ext cx="1768916" cy="857772"/>
      </dsp:txXfrm>
    </dsp:sp>
    <dsp:sp modelId="{277D67D4-CE81-4572-93DC-0B1BE9D5CE37}">
      <dsp:nvSpPr>
        <dsp:cNvPr id="0" name=""/>
        <dsp:cNvSpPr/>
      </dsp:nvSpPr>
      <dsp:spPr>
        <a:xfrm>
          <a:off x="2309053" y="3144943"/>
          <a:ext cx="1822288" cy="911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Storage Array-based</a:t>
          </a:r>
          <a:endParaRPr lang="en-US" sz="2100" kern="1200" dirty="0"/>
        </a:p>
      </dsp:txBody>
      <dsp:txXfrm>
        <a:off x="2335739" y="3171629"/>
        <a:ext cx="1768916" cy="857772"/>
      </dsp:txXfrm>
    </dsp:sp>
    <dsp:sp modelId="{B42D7AE4-C301-4F29-AE56-04F2C23C316C}">
      <dsp:nvSpPr>
        <dsp:cNvPr id="0" name=""/>
        <dsp:cNvSpPr/>
      </dsp:nvSpPr>
      <dsp:spPr>
        <a:xfrm rot="18289469">
          <a:off x="3857592" y="3060546"/>
          <a:ext cx="12764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7641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63889" y="3044697"/>
        <a:ext cx="63820" cy="63820"/>
      </dsp:txXfrm>
    </dsp:sp>
    <dsp:sp modelId="{4B3315A8-7CBA-40F8-8B4B-BB31A89F6CC2}">
      <dsp:nvSpPr>
        <dsp:cNvPr id="0" name=""/>
        <dsp:cNvSpPr/>
      </dsp:nvSpPr>
      <dsp:spPr>
        <a:xfrm>
          <a:off x="4860257" y="2097127"/>
          <a:ext cx="1822288" cy="911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Full-volume mirroring</a:t>
          </a:r>
          <a:endParaRPr lang="en-US" sz="2100" kern="1200" dirty="0"/>
        </a:p>
      </dsp:txBody>
      <dsp:txXfrm>
        <a:off x="4886943" y="2123813"/>
        <a:ext cx="1768916" cy="857772"/>
      </dsp:txXfrm>
    </dsp:sp>
    <dsp:sp modelId="{7402C401-21A9-4D8D-B4A2-91F41EAF40D4}">
      <dsp:nvSpPr>
        <dsp:cNvPr id="0" name=""/>
        <dsp:cNvSpPr/>
      </dsp:nvSpPr>
      <dsp:spPr>
        <a:xfrm>
          <a:off x="4131342" y="3584454"/>
          <a:ext cx="7289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2891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7577" y="3582293"/>
        <a:ext cx="36445" cy="36445"/>
      </dsp:txXfrm>
    </dsp:sp>
    <dsp:sp modelId="{1FE58A49-2DFA-463E-9B93-D1A3BC362E61}">
      <dsp:nvSpPr>
        <dsp:cNvPr id="0" name=""/>
        <dsp:cNvSpPr/>
      </dsp:nvSpPr>
      <dsp:spPr>
        <a:xfrm>
          <a:off x="4860257" y="3144943"/>
          <a:ext cx="1822288" cy="911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Pointer-based full-volume replication</a:t>
          </a:r>
          <a:endParaRPr lang="en-US" sz="2100" kern="1200" dirty="0"/>
        </a:p>
      </dsp:txBody>
      <dsp:txXfrm>
        <a:off x="4886943" y="3171629"/>
        <a:ext cx="1768916" cy="857772"/>
      </dsp:txXfrm>
    </dsp:sp>
    <dsp:sp modelId="{33463219-A914-4572-9130-CF054ED6BBF1}">
      <dsp:nvSpPr>
        <dsp:cNvPr id="0" name=""/>
        <dsp:cNvSpPr/>
      </dsp:nvSpPr>
      <dsp:spPr>
        <a:xfrm rot="3310531">
          <a:off x="3857592" y="4108362"/>
          <a:ext cx="12764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7641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63889" y="4092513"/>
        <a:ext cx="63820" cy="63820"/>
      </dsp:txXfrm>
    </dsp:sp>
    <dsp:sp modelId="{8FE1351D-F776-436A-80C1-39524D684A18}">
      <dsp:nvSpPr>
        <dsp:cNvPr id="0" name=""/>
        <dsp:cNvSpPr/>
      </dsp:nvSpPr>
      <dsp:spPr>
        <a:xfrm>
          <a:off x="4860257" y="4192759"/>
          <a:ext cx="1822288" cy="911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Pointer-based virtual replication</a:t>
          </a:r>
          <a:endParaRPr lang="en-US" sz="2100" kern="1200" dirty="0"/>
        </a:p>
      </dsp:txBody>
      <dsp:txXfrm>
        <a:off x="4886943" y="4219445"/>
        <a:ext cx="1768916" cy="857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03/30/15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8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104063" cy="511731"/>
          </a:xfrm>
          <a:prstGeom prst="rect">
            <a:avLst/>
          </a:prstGeom>
        </p:spPr>
        <p:txBody>
          <a:bodyPr vert="horz" lIns="99075" tIns="49538" rIns="99075" bIns="4953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48640"/>
            <a:ext cx="4956048" cy="3717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1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3604" y="597019"/>
            <a:ext cx="6156855" cy="921115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Module </a:t>
            </a:r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– 11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Local Replication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</p:spPr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4400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4400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549275"/>
            <a:ext cx="4956175" cy="3716338"/>
          </a:xfrm>
          <a:ln/>
        </p:spPr>
      </p:sp>
      <p:sp>
        <p:nvSpPr>
          <p:cNvPr id="5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</p:spPr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</p:spPr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549275"/>
            <a:ext cx="4956175" cy="3716338"/>
          </a:xfrm>
          <a:ln/>
        </p:spPr>
      </p:sp>
      <p:sp>
        <p:nvSpPr>
          <p:cNvPr id="5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</p:spPr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</p:spPr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4400" y="548640"/>
            <a:ext cx="4956048" cy="3712464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4400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4400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4400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549275"/>
            <a:ext cx="4956175" cy="3716338"/>
          </a:xfrm>
          <a:ln/>
        </p:spPr>
      </p:sp>
      <p:sp>
        <p:nvSpPr>
          <p:cNvPr id="5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</p:spPr>
        <p:txBody>
          <a:bodyPr/>
          <a:lstStyle/>
          <a:p>
            <a:pPr>
              <a:defRPr/>
            </a:pPr>
            <a:fld id="{81E1E3F9-87E8-449F-A61E-BF0174C0A570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61431" y="9994106"/>
            <a:ext cx="4191000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11: Local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200400" y="1524000"/>
            <a:ext cx="2667000" cy="3810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667000" y="2895600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pic>
        <p:nvPicPr>
          <p:cNvPr id="6" name="Picture 5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76600" y="1447800"/>
            <a:ext cx="2667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67056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6600" y="1447800"/>
            <a:ext cx="2667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5410200"/>
            <a:ext cx="33828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EMC</a:t>
            </a:r>
            <a:r>
              <a:rPr lang="en-US" sz="1400" baseline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Proven Professional</a:t>
            </a:r>
            <a:endParaRPr lang="en-US" sz="1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858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11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/>
              <a:t>Local Replication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11: Local Replication</a:t>
            </a:r>
            <a:endParaRPr lang="en-US" dirty="0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CDAE9-9707-4120-A90B-FABB84BE074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Characteristics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Recoverability/</a:t>
            </a:r>
            <a:r>
              <a:rPr lang="en-US" dirty="0" err="1" smtClean="0"/>
              <a:t>Restartability</a:t>
            </a:r>
            <a:endParaRPr lang="en-US" dirty="0" smtClean="0"/>
          </a:p>
          <a:p>
            <a:pPr lvl="1"/>
            <a:r>
              <a:rPr lang="en-US" dirty="0" smtClean="0"/>
              <a:t>Replica should be able to restore data on the source device</a:t>
            </a:r>
          </a:p>
          <a:p>
            <a:pPr lvl="1"/>
            <a:r>
              <a:rPr lang="en-US" dirty="0" smtClean="0"/>
              <a:t>Restart business operation from replica </a:t>
            </a:r>
          </a:p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Replica must be consistent with the source </a:t>
            </a:r>
          </a:p>
          <a:p>
            <a:r>
              <a:rPr lang="en-US" dirty="0"/>
              <a:t>Choice of replica tie back into RPO</a:t>
            </a:r>
          </a:p>
          <a:p>
            <a:pPr lvl="1"/>
            <a:r>
              <a:rPr lang="en-US" dirty="0"/>
              <a:t>Point-in-Time (PIT) </a:t>
            </a:r>
          </a:p>
          <a:p>
            <a:pPr lvl="2"/>
            <a:r>
              <a:rPr lang="en-US" dirty="0"/>
              <a:t>Non-zero RPO</a:t>
            </a:r>
          </a:p>
          <a:p>
            <a:pPr lvl="1"/>
            <a:r>
              <a:rPr lang="en-US" dirty="0"/>
              <a:t>Continuous </a:t>
            </a:r>
          </a:p>
          <a:p>
            <a:pPr lvl="2"/>
            <a:r>
              <a:rPr lang="en-US" dirty="0"/>
              <a:t>Near-zero RPO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Consistency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ensures the usability of replica</a:t>
            </a:r>
          </a:p>
          <a:p>
            <a:r>
              <a:rPr lang="en-US" dirty="0" smtClean="0"/>
              <a:t>Consistency can be achieved in various ways for file system and database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/>
        </p:nvGraphicFramePr>
        <p:xfrm>
          <a:off x="457200" y="2514600"/>
          <a:ext cx="83820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200400"/>
                <a:gridCol w="3505200"/>
              </a:tblGrid>
              <a:tr h="83820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Offline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File 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</a:p>
                    <a:p>
                      <a:pPr algn="l"/>
                      <a:r>
                        <a:rPr lang="en-US" dirty="0" err="1" smtClean="0"/>
                        <a:t>Unmount</a:t>
                      </a:r>
                      <a:r>
                        <a:rPr lang="en-US" dirty="0" smtClean="0"/>
                        <a:t> file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Flushing host buffers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Shutdown database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>
                        <a:buFont typeface="Arial" pitchFamily="34" charset="0"/>
                        <a:buAutoNum type="alphaLcParenR"/>
                      </a:pPr>
                      <a:r>
                        <a:rPr lang="en-US" dirty="0" smtClean="0"/>
                        <a:t>Using dependent write I/O principle </a:t>
                      </a:r>
                    </a:p>
                    <a:p>
                      <a:pPr marL="228600" lvl="1" indent="-228600" algn="l">
                        <a:buFont typeface="Arial" pitchFamily="34" charset="0"/>
                        <a:buAutoNum type="alphaLcParenR"/>
                      </a:pPr>
                      <a:r>
                        <a:rPr lang="en-US" dirty="0" smtClean="0"/>
                        <a:t>Holding I/Os to source before creating replica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Consistency: Flushing Host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systems buffer the data in the host memory to improve the application response </a:t>
            </a:r>
            <a:r>
              <a:rPr lang="en-US" dirty="0" smtClean="0"/>
              <a:t>time</a:t>
            </a:r>
          </a:p>
          <a:p>
            <a:r>
              <a:rPr lang="en-US" dirty="0"/>
              <a:t>B</a:t>
            </a:r>
            <a:r>
              <a:rPr lang="en-US" dirty="0" smtClean="0"/>
              <a:t>uffered </a:t>
            </a:r>
            <a:r>
              <a:rPr lang="en-US" dirty="0"/>
              <a:t>data is periodically written to the </a:t>
            </a:r>
            <a:r>
              <a:rPr lang="en-US" dirty="0" smtClean="0"/>
              <a:t>disk</a:t>
            </a:r>
          </a:p>
          <a:p>
            <a:r>
              <a:rPr lang="en-US" dirty="0"/>
              <a:t>In UNIX operating systems, </a:t>
            </a:r>
            <a:r>
              <a:rPr lang="en-US" i="1" dirty="0"/>
              <a:t>sync </a:t>
            </a:r>
            <a:r>
              <a:rPr lang="en-US" i="1" dirty="0" smtClean="0"/>
              <a:t>daemon </a:t>
            </a:r>
            <a:r>
              <a:rPr lang="en-US" dirty="0" smtClean="0"/>
              <a:t>is </a:t>
            </a:r>
            <a:r>
              <a:rPr lang="en-US" dirty="0"/>
              <a:t>the process that flushes the buffers to the disk at set </a:t>
            </a:r>
            <a:r>
              <a:rPr lang="en-US" dirty="0" smtClean="0"/>
              <a:t>intervals</a:t>
            </a:r>
          </a:p>
          <a:p>
            <a:r>
              <a:rPr lang="en-US" dirty="0"/>
              <a:t>In some cases, the replica </a:t>
            </a:r>
            <a:r>
              <a:rPr lang="en-US" dirty="0" smtClean="0"/>
              <a:t>is created </a:t>
            </a:r>
            <a:r>
              <a:rPr lang="en-US" dirty="0"/>
              <a:t>between the set intervals, which might result in the creation of an </a:t>
            </a:r>
            <a:r>
              <a:rPr lang="en-US" dirty="0" smtClean="0"/>
              <a:t>inconsistent replica</a:t>
            </a:r>
          </a:p>
          <a:p>
            <a:r>
              <a:rPr lang="en-US" dirty="0"/>
              <a:t>Host memory buffers must be flushed to ensure data consistency on the replica, prior to its creation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Consistency: Flushing Host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host memory buffers are not flushed, the data on </a:t>
            </a:r>
            <a:r>
              <a:rPr lang="en-US" dirty="0" smtClean="0"/>
              <a:t>the replica </a:t>
            </a:r>
            <a:r>
              <a:rPr lang="en-US" dirty="0"/>
              <a:t>will not contain the information that was buffered in the </a:t>
            </a:r>
            <a:r>
              <a:rPr lang="en-US" dirty="0" smtClean="0"/>
              <a:t>host</a:t>
            </a:r>
          </a:p>
          <a:p>
            <a:r>
              <a:rPr lang="en-US" dirty="0" smtClean="0"/>
              <a:t>If </a:t>
            </a:r>
            <a:r>
              <a:rPr lang="en-US" dirty="0"/>
              <a:t>the file system is </a:t>
            </a:r>
            <a:r>
              <a:rPr lang="en-US" dirty="0" err="1"/>
              <a:t>unmounted</a:t>
            </a:r>
            <a:r>
              <a:rPr lang="en-US" dirty="0"/>
              <a:t> before creating the replica, the buffers will be automatically flushed and the data will be consistent on the </a:t>
            </a:r>
            <a:r>
              <a:rPr lang="en-US" dirty="0" smtClean="0"/>
              <a:t>replica</a:t>
            </a:r>
          </a:p>
          <a:p>
            <a:r>
              <a:rPr lang="en-US" dirty="0"/>
              <a:t>If a mounted file system is replicated, some level of recovery, such as </a:t>
            </a:r>
            <a:r>
              <a:rPr lang="en-US" dirty="0" smtClean="0"/>
              <a:t>file system consistency check (</a:t>
            </a:r>
            <a:r>
              <a:rPr lang="en-US" i="1" dirty="0" err="1" smtClean="0"/>
              <a:t>fsck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i="1" dirty="0"/>
              <a:t>log replay</a:t>
            </a:r>
            <a:r>
              <a:rPr lang="en-US" dirty="0"/>
              <a:t>, </a:t>
            </a:r>
            <a:r>
              <a:rPr lang="en-US" dirty="0" smtClean="0"/>
              <a:t>is required </a:t>
            </a:r>
            <a:r>
              <a:rPr lang="en-US" dirty="0"/>
              <a:t>on the replicated file </a:t>
            </a:r>
            <a:r>
              <a:rPr lang="en-US" dirty="0" smtClean="0"/>
              <a:t>system</a:t>
            </a:r>
          </a:p>
          <a:p>
            <a:r>
              <a:rPr lang="en-US" dirty="0"/>
              <a:t>When the file system replication and check </a:t>
            </a:r>
            <a:r>
              <a:rPr lang="en-US" dirty="0" smtClean="0"/>
              <a:t>process are </a:t>
            </a:r>
            <a:r>
              <a:rPr lang="en-US" dirty="0"/>
              <a:t>completed, the replica file system can be mounted for operational use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602896" y="4976192"/>
            <a:ext cx="1066800" cy="1066800"/>
          </a:xfrm>
          <a:prstGeom prst="rect">
            <a:avLst/>
          </a:prstGeom>
          <a:noFill/>
        </p:spPr>
      </p:pic>
      <p:pic>
        <p:nvPicPr>
          <p:cNvPr id="71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21764" y="4953000"/>
            <a:ext cx="1066800" cy="106680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Consistency: Flushing Host Buffer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476625" y="1231900"/>
            <a:ext cx="4041775" cy="473075"/>
          </a:xfrm>
          <a:custGeom>
            <a:avLst/>
            <a:gdLst/>
            <a:ahLst/>
            <a:cxnLst>
              <a:cxn ang="0">
                <a:pos x="7638" y="231"/>
              </a:cxn>
              <a:cxn ang="0">
                <a:pos x="7634" y="176"/>
              </a:cxn>
              <a:cxn ang="0">
                <a:pos x="7624" y="130"/>
              </a:cxn>
              <a:cxn ang="0">
                <a:pos x="7605" y="90"/>
              </a:cxn>
              <a:cxn ang="0">
                <a:pos x="7581" y="58"/>
              </a:cxn>
              <a:cxn ang="0">
                <a:pos x="7548" y="32"/>
              </a:cxn>
              <a:cxn ang="0">
                <a:pos x="7509" y="15"/>
              </a:cxn>
              <a:cxn ang="0">
                <a:pos x="7461" y="3"/>
              </a:cxn>
              <a:cxn ang="0">
                <a:pos x="7408" y="0"/>
              </a:cxn>
              <a:cxn ang="0">
                <a:pos x="202" y="0"/>
              </a:cxn>
              <a:cxn ang="0">
                <a:pos x="152" y="7"/>
              </a:cxn>
              <a:cxn ang="0">
                <a:pos x="108" y="22"/>
              </a:cxn>
              <a:cxn ang="0">
                <a:pos x="72" y="43"/>
              </a:cxn>
              <a:cxn ang="0">
                <a:pos x="44" y="72"/>
              </a:cxn>
              <a:cxn ang="0">
                <a:pos x="22" y="108"/>
              </a:cxn>
              <a:cxn ang="0">
                <a:pos x="7" y="151"/>
              </a:cxn>
              <a:cxn ang="0">
                <a:pos x="0" y="202"/>
              </a:cxn>
              <a:cxn ang="0">
                <a:pos x="0" y="663"/>
              </a:cxn>
              <a:cxn ang="0">
                <a:pos x="3" y="716"/>
              </a:cxn>
              <a:cxn ang="0">
                <a:pos x="15" y="764"/>
              </a:cxn>
              <a:cxn ang="0">
                <a:pos x="32" y="803"/>
              </a:cxn>
              <a:cxn ang="0">
                <a:pos x="58" y="836"/>
              </a:cxn>
              <a:cxn ang="0">
                <a:pos x="90" y="861"/>
              </a:cxn>
              <a:cxn ang="0">
                <a:pos x="130" y="879"/>
              </a:cxn>
              <a:cxn ang="0">
                <a:pos x="176" y="889"/>
              </a:cxn>
              <a:cxn ang="0">
                <a:pos x="231" y="894"/>
              </a:cxn>
              <a:cxn ang="0">
                <a:pos x="7414" y="892"/>
              </a:cxn>
              <a:cxn ang="0">
                <a:pos x="7435" y="892"/>
              </a:cxn>
              <a:cxn ang="0">
                <a:pos x="7473" y="886"/>
              </a:cxn>
              <a:cxn ang="0">
                <a:pos x="7486" y="885"/>
              </a:cxn>
              <a:cxn ang="0">
                <a:pos x="7529" y="871"/>
              </a:cxn>
              <a:cxn ang="0">
                <a:pos x="7542" y="862"/>
              </a:cxn>
              <a:cxn ang="0">
                <a:pos x="7565" y="849"/>
              </a:cxn>
              <a:cxn ang="0">
                <a:pos x="7572" y="842"/>
              </a:cxn>
              <a:cxn ang="0">
                <a:pos x="7587" y="827"/>
              </a:cxn>
              <a:cxn ang="0">
                <a:pos x="7594" y="820"/>
              </a:cxn>
              <a:cxn ang="0">
                <a:pos x="7607" y="797"/>
              </a:cxn>
              <a:cxn ang="0">
                <a:pos x="7615" y="784"/>
              </a:cxn>
              <a:cxn ang="0">
                <a:pos x="7630" y="741"/>
              </a:cxn>
              <a:cxn ang="0">
                <a:pos x="7631" y="728"/>
              </a:cxn>
              <a:cxn ang="0">
                <a:pos x="7637" y="690"/>
              </a:cxn>
              <a:cxn ang="0">
                <a:pos x="7637" y="669"/>
              </a:cxn>
            </a:cxnLst>
            <a:rect l="0" t="0" r="r" b="b"/>
            <a:pathLst>
              <a:path w="7638" h="894">
                <a:moveTo>
                  <a:pt x="7638" y="663"/>
                </a:moveTo>
                <a:lnTo>
                  <a:pt x="7638" y="231"/>
                </a:lnTo>
                <a:lnTo>
                  <a:pt x="7637" y="202"/>
                </a:lnTo>
                <a:lnTo>
                  <a:pt x="7634" y="176"/>
                </a:lnTo>
                <a:lnTo>
                  <a:pt x="7630" y="151"/>
                </a:lnTo>
                <a:lnTo>
                  <a:pt x="7624" y="130"/>
                </a:lnTo>
                <a:lnTo>
                  <a:pt x="7615" y="108"/>
                </a:lnTo>
                <a:lnTo>
                  <a:pt x="7605" y="90"/>
                </a:lnTo>
                <a:lnTo>
                  <a:pt x="7594" y="72"/>
                </a:lnTo>
                <a:lnTo>
                  <a:pt x="7581" y="58"/>
                </a:lnTo>
                <a:lnTo>
                  <a:pt x="7565" y="43"/>
                </a:lnTo>
                <a:lnTo>
                  <a:pt x="7548" y="32"/>
                </a:lnTo>
                <a:lnTo>
                  <a:pt x="7529" y="22"/>
                </a:lnTo>
                <a:lnTo>
                  <a:pt x="7509" y="15"/>
                </a:lnTo>
                <a:lnTo>
                  <a:pt x="7486" y="7"/>
                </a:lnTo>
                <a:lnTo>
                  <a:pt x="7461" y="3"/>
                </a:lnTo>
                <a:lnTo>
                  <a:pt x="7435" y="0"/>
                </a:lnTo>
                <a:lnTo>
                  <a:pt x="7408" y="0"/>
                </a:lnTo>
                <a:lnTo>
                  <a:pt x="231" y="0"/>
                </a:lnTo>
                <a:lnTo>
                  <a:pt x="202" y="0"/>
                </a:lnTo>
                <a:lnTo>
                  <a:pt x="176" y="3"/>
                </a:lnTo>
                <a:lnTo>
                  <a:pt x="152" y="7"/>
                </a:lnTo>
                <a:lnTo>
                  <a:pt x="130" y="15"/>
                </a:lnTo>
                <a:lnTo>
                  <a:pt x="108" y="22"/>
                </a:lnTo>
                <a:lnTo>
                  <a:pt x="90" y="32"/>
                </a:lnTo>
                <a:lnTo>
                  <a:pt x="72" y="43"/>
                </a:lnTo>
                <a:lnTo>
                  <a:pt x="58" y="58"/>
                </a:lnTo>
                <a:lnTo>
                  <a:pt x="44" y="72"/>
                </a:lnTo>
                <a:lnTo>
                  <a:pt x="32" y="90"/>
                </a:lnTo>
                <a:lnTo>
                  <a:pt x="22" y="108"/>
                </a:lnTo>
                <a:lnTo>
                  <a:pt x="15" y="130"/>
                </a:lnTo>
                <a:lnTo>
                  <a:pt x="7" y="151"/>
                </a:lnTo>
                <a:lnTo>
                  <a:pt x="3" y="176"/>
                </a:lnTo>
                <a:lnTo>
                  <a:pt x="0" y="202"/>
                </a:lnTo>
                <a:lnTo>
                  <a:pt x="0" y="231"/>
                </a:lnTo>
                <a:lnTo>
                  <a:pt x="0" y="663"/>
                </a:lnTo>
                <a:lnTo>
                  <a:pt x="0" y="690"/>
                </a:lnTo>
                <a:lnTo>
                  <a:pt x="3" y="716"/>
                </a:lnTo>
                <a:lnTo>
                  <a:pt x="7" y="741"/>
                </a:lnTo>
                <a:lnTo>
                  <a:pt x="15" y="764"/>
                </a:lnTo>
                <a:lnTo>
                  <a:pt x="22" y="784"/>
                </a:lnTo>
                <a:lnTo>
                  <a:pt x="32" y="803"/>
                </a:lnTo>
                <a:lnTo>
                  <a:pt x="44" y="820"/>
                </a:lnTo>
                <a:lnTo>
                  <a:pt x="58" y="836"/>
                </a:lnTo>
                <a:lnTo>
                  <a:pt x="72" y="849"/>
                </a:lnTo>
                <a:lnTo>
                  <a:pt x="90" y="861"/>
                </a:lnTo>
                <a:lnTo>
                  <a:pt x="108" y="871"/>
                </a:lnTo>
                <a:lnTo>
                  <a:pt x="130" y="879"/>
                </a:lnTo>
                <a:lnTo>
                  <a:pt x="152" y="885"/>
                </a:lnTo>
                <a:lnTo>
                  <a:pt x="176" y="889"/>
                </a:lnTo>
                <a:lnTo>
                  <a:pt x="202" y="892"/>
                </a:lnTo>
                <a:lnTo>
                  <a:pt x="231" y="894"/>
                </a:lnTo>
                <a:lnTo>
                  <a:pt x="7408" y="894"/>
                </a:lnTo>
                <a:lnTo>
                  <a:pt x="7414" y="892"/>
                </a:lnTo>
                <a:lnTo>
                  <a:pt x="7421" y="892"/>
                </a:lnTo>
                <a:lnTo>
                  <a:pt x="7435" y="892"/>
                </a:lnTo>
                <a:lnTo>
                  <a:pt x="7461" y="889"/>
                </a:lnTo>
                <a:lnTo>
                  <a:pt x="7473" y="886"/>
                </a:lnTo>
                <a:lnTo>
                  <a:pt x="7478" y="885"/>
                </a:lnTo>
                <a:lnTo>
                  <a:pt x="7486" y="885"/>
                </a:lnTo>
                <a:lnTo>
                  <a:pt x="7509" y="879"/>
                </a:lnTo>
                <a:lnTo>
                  <a:pt x="7529" y="871"/>
                </a:lnTo>
                <a:lnTo>
                  <a:pt x="7538" y="865"/>
                </a:lnTo>
                <a:lnTo>
                  <a:pt x="7542" y="862"/>
                </a:lnTo>
                <a:lnTo>
                  <a:pt x="7548" y="861"/>
                </a:lnTo>
                <a:lnTo>
                  <a:pt x="7565" y="849"/>
                </a:lnTo>
                <a:lnTo>
                  <a:pt x="7568" y="845"/>
                </a:lnTo>
                <a:lnTo>
                  <a:pt x="7572" y="842"/>
                </a:lnTo>
                <a:lnTo>
                  <a:pt x="7581" y="836"/>
                </a:lnTo>
                <a:lnTo>
                  <a:pt x="7587" y="827"/>
                </a:lnTo>
                <a:lnTo>
                  <a:pt x="7589" y="823"/>
                </a:lnTo>
                <a:lnTo>
                  <a:pt x="7594" y="820"/>
                </a:lnTo>
                <a:lnTo>
                  <a:pt x="7605" y="803"/>
                </a:lnTo>
                <a:lnTo>
                  <a:pt x="7607" y="797"/>
                </a:lnTo>
                <a:lnTo>
                  <a:pt x="7610" y="793"/>
                </a:lnTo>
                <a:lnTo>
                  <a:pt x="7615" y="784"/>
                </a:lnTo>
                <a:lnTo>
                  <a:pt x="7624" y="764"/>
                </a:lnTo>
                <a:lnTo>
                  <a:pt x="7630" y="741"/>
                </a:lnTo>
                <a:lnTo>
                  <a:pt x="7630" y="734"/>
                </a:lnTo>
                <a:lnTo>
                  <a:pt x="7631" y="728"/>
                </a:lnTo>
                <a:lnTo>
                  <a:pt x="7634" y="716"/>
                </a:lnTo>
                <a:lnTo>
                  <a:pt x="7637" y="690"/>
                </a:lnTo>
                <a:lnTo>
                  <a:pt x="7637" y="676"/>
                </a:lnTo>
                <a:lnTo>
                  <a:pt x="7637" y="669"/>
                </a:lnTo>
                <a:lnTo>
                  <a:pt x="7638" y="663"/>
                </a:lnTo>
                <a:close/>
              </a:path>
            </a:pathLst>
          </a:cu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476625" y="1749425"/>
            <a:ext cx="1860550" cy="473075"/>
          </a:xfrm>
          <a:custGeom>
            <a:avLst/>
            <a:gdLst/>
            <a:ahLst/>
            <a:cxnLst>
              <a:cxn ang="0">
                <a:pos x="3515" y="202"/>
              </a:cxn>
              <a:cxn ang="0">
                <a:pos x="3507" y="151"/>
              </a:cxn>
              <a:cxn ang="0">
                <a:pos x="3493" y="108"/>
              </a:cxn>
              <a:cxn ang="0">
                <a:pos x="3471" y="72"/>
              </a:cxn>
              <a:cxn ang="0">
                <a:pos x="3442" y="43"/>
              </a:cxn>
              <a:cxn ang="0">
                <a:pos x="3406" y="22"/>
              </a:cxn>
              <a:cxn ang="0">
                <a:pos x="3363" y="7"/>
              </a:cxn>
              <a:cxn ang="0">
                <a:pos x="3313" y="0"/>
              </a:cxn>
              <a:cxn ang="0">
                <a:pos x="231" y="0"/>
              </a:cxn>
              <a:cxn ang="0">
                <a:pos x="176" y="3"/>
              </a:cxn>
              <a:cxn ang="0">
                <a:pos x="130" y="15"/>
              </a:cxn>
              <a:cxn ang="0">
                <a:pos x="90" y="32"/>
              </a:cxn>
              <a:cxn ang="0">
                <a:pos x="58" y="58"/>
              </a:cxn>
              <a:cxn ang="0">
                <a:pos x="32" y="89"/>
              </a:cxn>
              <a:cxn ang="0">
                <a:pos x="15" y="130"/>
              </a:cxn>
              <a:cxn ang="0">
                <a:pos x="3" y="176"/>
              </a:cxn>
              <a:cxn ang="0">
                <a:pos x="0" y="231"/>
              </a:cxn>
              <a:cxn ang="0">
                <a:pos x="0" y="690"/>
              </a:cxn>
              <a:cxn ang="0">
                <a:pos x="7" y="741"/>
              </a:cxn>
              <a:cxn ang="0">
                <a:pos x="22" y="784"/>
              </a:cxn>
              <a:cxn ang="0">
                <a:pos x="44" y="820"/>
              </a:cxn>
              <a:cxn ang="0">
                <a:pos x="72" y="849"/>
              </a:cxn>
              <a:cxn ang="0">
                <a:pos x="108" y="871"/>
              </a:cxn>
              <a:cxn ang="0">
                <a:pos x="152" y="885"/>
              </a:cxn>
              <a:cxn ang="0">
                <a:pos x="202" y="892"/>
              </a:cxn>
              <a:cxn ang="0">
                <a:pos x="3285" y="894"/>
              </a:cxn>
              <a:cxn ang="0">
                <a:pos x="3298" y="892"/>
              </a:cxn>
              <a:cxn ang="0">
                <a:pos x="3339" y="889"/>
              </a:cxn>
              <a:cxn ang="0">
                <a:pos x="3356" y="885"/>
              </a:cxn>
              <a:cxn ang="0">
                <a:pos x="3386" y="879"/>
              </a:cxn>
              <a:cxn ang="0">
                <a:pos x="3415" y="865"/>
              </a:cxn>
              <a:cxn ang="0">
                <a:pos x="3425" y="860"/>
              </a:cxn>
              <a:cxn ang="0">
                <a:pos x="3445" y="845"/>
              </a:cxn>
              <a:cxn ang="0">
                <a:pos x="3458" y="836"/>
              </a:cxn>
              <a:cxn ang="0">
                <a:pos x="3467" y="823"/>
              </a:cxn>
              <a:cxn ang="0">
                <a:pos x="3483" y="803"/>
              </a:cxn>
              <a:cxn ang="0">
                <a:pos x="3487" y="793"/>
              </a:cxn>
              <a:cxn ang="0">
                <a:pos x="3502" y="764"/>
              </a:cxn>
              <a:cxn ang="0">
                <a:pos x="3507" y="734"/>
              </a:cxn>
              <a:cxn ang="0">
                <a:pos x="3512" y="716"/>
              </a:cxn>
              <a:cxn ang="0">
                <a:pos x="3515" y="676"/>
              </a:cxn>
              <a:cxn ang="0">
                <a:pos x="3516" y="663"/>
              </a:cxn>
            </a:cxnLst>
            <a:rect l="0" t="0" r="r" b="b"/>
            <a:pathLst>
              <a:path w="3516" h="894">
                <a:moveTo>
                  <a:pt x="3516" y="231"/>
                </a:moveTo>
                <a:lnTo>
                  <a:pt x="3515" y="202"/>
                </a:lnTo>
                <a:lnTo>
                  <a:pt x="3512" y="176"/>
                </a:lnTo>
                <a:lnTo>
                  <a:pt x="3507" y="151"/>
                </a:lnTo>
                <a:lnTo>
                  <a:pt x="3502" y="130"/>
                </a:lnTo>
                <a:lnTo>
                  <a:pt x="3493" y="108"/>
                </a:lnTo>
                <a:lnTo>
                  <a:pt x="3483" y="89"/>
                </a:lnTo>
                <a:lnTo>
                  <a:pt x="3471" y="72"/>
                </a:lnTo>
                <a:lnTo>
                  <a:pt x="3458" y="58"/>
                </a:lnTo>
                <a:lnTo>
                  <a:pt x="3442" y="43"/>
                </a:lnTo>
                <a:lnTo>
                  <a:pt x="3425" y="32"/>
                </a:lnTo>
                <a:lnTo>
                  <a:pt x="3406" y="22"/>
                </a:lnTo>
                <a:lnTo>
                  <a:pt x="3386" y="15"/>
                </a:lnTo>
                <a:lnTo>
                  <a:pt x="3363" y="7"/>
                </a:lnTo>
                <a:lnTo>
                  <a:pt x="3339" y="3"/>
                </a:lnTo>
                <a:lnTo>
                  <a:pt x="3313" y="0"/>
                </a:lnTo>
                <a:lnTo>
                  <a:pt x="3285" y="0"/>
                </a:lnTo>
                <a:lnTo>
                  <a:pt x="231" y="0"/>
                </a:lnTo>
                <a:lnTo>
                  <a:pt x="202" y="0"/>
                </a:lnTo>
                <a:lnTo>
                  <a:pt x="176" y="3"/>
                </a:lnTo>
                <a:lnTo>
                  <a:pt x="152" y="7"/>
                </a:lnTo>
                <a:lnTo>
                  <a:pt x="130" y="15"/>
                </a:lnTo>
                <a:lnTo>
                  <a:pt x="108" y="22"/>
                </a:lnTo>
                <a:lnTo>
                  <a:pt x="90" y="32"/>
                </a:lnTo>
                <a:lnTo>
                  <a:pt x="72" y="43"/>
                </a:lnTo>
                <a:lnTo>
                  <a:pt x="58" y="58"/>
                </a:lnTo>
                <a:lnTo>
                  <a:pt x="44" y="72"/>
                </a:lnTo>
                <a:lnTo>
                  <a:pt x="32" y="89"/>
                </a:lnTo>
                <a:lnTo>
                  <a:pt x="22" y="108"/>
                </a:lnTo>
                <a:lnTo>
                  <a:pt x="15" y="130"/>
                </a:lnTo>
                <a:lnTo>
                  <a:pt x="7" y="151"/>
                </a:lnTo>
                <a:lnTo>
                  <a:pt x="3" y="176"/>
                </a:lnTo>
                <a:lnTo>
                  <a:pt x="0" y="202"/>
                </a:lnTo>
                <a:lnTo>
                  <a:pt x="0" y="231"/>
                </a:lnTo>
                <a:lnTo>
                  <a:pt x="0" y="663"/>
                </a:lnTo>
                <a:lnTo>
                  <a:pt x="0" y="690"/>
                </a:lnTo>
                <a:lnTo>
                  <a:pt x="3" y="716"/>
                </a:lnTo>
                <a:lnTo>
                  <a:pt x="7" y="741"/>
                </a:lnTo>
                <a:lnTo>
                  <a:pt x="15" y="764"/>
                </a:lnTo>
                <a:lnTo>
                  <a:pt x="22" y="784"/>
                </a:lnTo>
                <a:lnTo>
                  <a:pt x="32" y="803"/>
                </a:lnTo>
                <a:lnTo>
                  <a:pt x="44" y="820"/>
                </a:lnTo>
                <a:lnTo>
                  <a:pt x="58" y="836"/>
                </a:lnTo>
                <a:lnTo>
                  <a:pt x="72" y="849"/>
                </a:lnTo>
                <a:lnTo>
                  <a:pt x="90" y="860"/>
                </a:lnTo>
                <a:lnTo>
                  <a:pt x="108" y="871"/>
                </a:lnTo>
                <a:lnTo>
                  <a:pt x="130" y="879"/>
                </a:lnTo>
                <a:lnTo>
                  <a:pt x="152" y="885"/>
                </a:lnTo>
                <a:lnTo>
                  <a:pt x="176" y="889"/>
                </a:lnTo>
                <a:lnTo>
                  <a:pt x="202" y="892"/>
                </a:lnTo>
                <a:lnTo>
                  <a:pt x="231" y="894"/>
                </a:lnTo>
                <a:lnTo>
                  <a:pt x="3285" y="894"/>
                </a:lnTo>
                <a:lnTo>
                  <a:pt x="3291" y="892"/>
                </a:lnTo>
                <a:lnTo>
                  <a:pt x="3298" y="892"/>
                </a:lnTo>
                <a:lnTo>
                  <a:pt x="3313" y="892"/>
                </a:lnTo>
                <a:lnTo>
                  <a:pt x="3339" y="889"/>
                </a:lnTo>
                <a:lnTo>
                  <a:pt x="3350" y="886"/>
                </a:lnTo>
                <a:lnTo>
                  <a:pt x="3356" y="885"/>
                </a:lnTo>
                <a:lnTo>
                  <a:pt x="3363" y="885"/>
                </a:lnTo>
                <a:lnTo>
                  <a:pt x="3386" y="879"/>
                </a:lnTo>
                <a:lnTo>
                  <a:pt x="3406" y="871"/>
                </a:lnTo>
                <a:lnTo>
                  <a:pt x="3415" y="865"/>
                </a:lnTo>
                <a:lnTo>
                  <a:pt x="3419" y="862"/>
                </a:lnTo>
                <a:lnTo>
                  <a:pt x="3425" y="860"/>
                </a:lnTo>
                <a:lnTo>
                  <a:pt x="3442" y="849"/>
                </a:lnTo>
                <a:lnTo>
                  <a:pt x="3445" y="845"/>
                </a:lnTo>
                <a:lnTo>
                  <a:pt x="3450" y="842"/>
                </a:lnTo>
                <a:lnTo>
                  <a:pt x="3458" y="836"/>
                </a:lnTo>
                <a:lnTo>
                  <a:pt x="3464" y="827"/>
                </a:lnTo>
                <a:lnTo>
                  <a:pt x="3467" y="823"/>
                </a:lnTo>
                <a:lnTo>
                  <a:pt x="3471" y="820"/>
                </a:lnTo>
                <a:lnTo>
                  <a:pt x="3483" y="803"/>
                </a:lnTo>
                <a:lnTo>
                  <a:pt x="3484" y="797"/>
                </a:lnTo>
                <a:lnTo>
                  <a:pt x="3487" y="793"/>
                </a:lnTo>
                <a:lnTo>
                  <a:pt x="3493" y="784"/>
                </a:lnTo>
                <a:lnTo>
                  <a:pt x="3502" y="764"/>
                </a:lnTo>
                <a:lnTo>
                  <a:pt x="3507" y="741"/>
                </a:lnTo>
                <a:lnTo>
                  <a:pt x="3507" y="734"/>
                </a:lnTo>
                <a:lnTo>
                  <a:pt x="3509" y="728"/>
                </a:lnTo>
                <a:lnTo>
                  <a:pt x="3512" y="716"/>
                </a:lnTo>
                <a:lnTo>
                  <a:pt x="3515" y="690"/>
                </a:lnTo>
                <a:lnTo>
                  <a:pt x="3515" y="676"/>
                </a:lnTo>
                <a:lnTo>
                  <a:pt x="3515" y="669"/>
                </a:lnTo>
                <a:lnTo>
                  <a:pt x="3516" y="663"/>
                </a:lnTo>
                <a:lnTo>
                  <a:pt x="3516" y="231"/>
                </a:lnTo>
                <a:close/>
              </a:path>
            </a:pathLst>
          </a:cu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>
                  <a:alpha val="85001"/>
                </a:srgbClr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476625" y="2268538"/>
            <a:ext cx="2928938" cy="473075"/>
          </a:xfrm>
          <a:custGeom>
            <a:avLst/>
            <a:gdLst/>
            <a:ahLst/>
            <a:cxnLst>
              <a:cxn ang="0">
                <a:pos x="5292" y="0"/>
              </a:cxn>
              <a:cxn ang="0">
                <a:pos x="5234" y="55"/>
              </a:cxn>
              <a:cxn ang="0">
                <a:pos x="5292" y="0"/>
              </a:cxn>
              <a:cxn ang="0">
                <a:pos x="202" y="0"/>
              </a:cxn>
              <a:cxn ang="0">
                <a:pos x="152" y="7"/>
              </a:cxn>
              <a:cxn ang="0">
                <a:pos x="108" y="22"/>
              </a:cxn>
              <a:cxn ang="0">
                <a:pos x="72" y="43"/>
              </a:cxn>
              <a:cxn ang="0">
                <a:pos x="44" y="72"/>
              </a:cxn>
              <a:cxn ang="0">
                <a:pos x="22" y="108"/>
              </a:cxn>
              <a:cxn ang="0">
                <a:pos x="7" y="151"/>
              </a:cxn>
              <a:cxn ang="0">
                <a:pos x="0" y="202"/>
              </a:cxn>
              <a:cxn ang="0">
                <a:pos x="0" y="663"/>
              </a:cxn>
              <a:cxn ang="0">
                <a:pos x="3" y="716"/>
              </a:cxn>
              <a:cxn ang="0">
                <a:pos x="15" y="764"/>
              </a:cxn>
              <a:cxn ang="0">
                <a:pos x="32" y="803"/>
              </a:cxn>
              <a:cxn ang="0">
                <a:pos x="58" y="836"/>
              </a:cxn>
              <a:cxn ang="0">
                <a:pos x="90" y="860"/>
              </a:cxn>
              <a:cxn ang="0">
                <a:pos x="130" y="879"/>
              </a:cxn>
              <a:cxn ang="0">
                <a:pos x="176" y="889"/>
              </a:cxn>
              <a:cxn ang="0">
                <a:pos x="231" y="894"/>
              </a:cxn>
              <a:cxn ang="0">
                <a:pos x="5309" y="892"/>
              </a:cxn>
              <a:cxn ang="0">
                <a:pos x="5331" y="892"/>
              </a:cxn>
              <a:cxn ang="0">
                <a:pos x="5368" y="886"/>
              </a:cxn>
              <a:cxn ang="0">
                <a:pos x="5381" y="885"/>
              </a:cxn>
              <a:cxn ang="0">
                <a:pos x="5424" y="870"/>
              </a:cxn>
              <a:cxn ang="0">
                <a:pos x="5437" y="862"/>
              </a:cxn>
              <a:cxn ang="0">
                <a:pos x="5460" y="849"/>
              </a:cxn>
              <a:cxn ang="0">
                <a:pos x="5468" y="842"/>
              </a:cxn>
              <a:cxn ang="0">
                <a:pos x="5482" y="827"/>
              </a:cxn>
              <a:cxn ang="0">
                <a:pos x="5489" y="820"/>
              </a:cxn>
              <a:cxn ang="0">
                <a:pos x="5502" y="797"/>
              </a:cxn>
              <a:cxn ang="0">
                <a:pos x="5511" y="784"/>
              </a:cxn>
              <a:cxn ang="0">
                <a:pos x="5525" y="741"/>
              </a:cxn>
              <a:cxn ang="0">
                <a:pos x="5527" y="728"/>
              </a:cxn>
              <a:cxn ang="0">
                <a:pos x="5533" y="690"/>
              </a:cxn>
              <a:cxn ang="0">
                <a:pos x="5533" y="669"/>
              </a:cxn>
              <a:cxn ang="0">
                <a:pos x="5534" y="231"/>
              </a:cxn>
              <a:cxn ang="0">
                <a:pos x="5530" y="176"/>
              </a:cxn>
              <a:cxn ang="0">
                <a:pos x="5520" y="130"/>
              </a:cxn>
              <a:cxn ang="0">
                <a:pos x="5501" y="89"/>
              </a:cxn>
              <a:cxn ang="0">
                <a:pos x="5476" y="58"/>
              </a:cxn>
              <a:cxn ang="0">
                <a:pos x="5443" y="32"/>
              </a:cxn>
              <a:cxn ang="0">
                <a:pos x="5404" y="14"/>
              </a:cxn>
              <a:cxn ang="0">
                <a:pos x="5357" y="3"/>
              </a:cxn>
              <a:cxn ang="0">
                <a:pos x="5303" y="0"/>
              </a:cxn>
            </a:cxnLst>
            <a:rect l="0" t="0" r="r" b="b"/>
            <a:pathLst>
              <a:path w="5534" h="894">
                <a:moveTo>
                  <a:pt x="5303" y="0"/>
                </a:moveTo>
                <a:lnTo>
                  <a:pt x="5292" y="0"/>
                </a:lnTo>
                <a:lnTo>
                  <a:pt x="5262" y="26"/>
                </a:lnTo>
                <a:lnTo>
                  <a:pt x="5234" y="55"/>
                </a:lnTo>
                <a:lnTo>
                  <a:pt x="5262" y="26"/>
                </a:lnTo>
                <a:lnTo>
                  <a:pt x="5292" y="0"/>
                </a:lnTo>
                <a:lnTo>
                  <a:pt x="231" y="0"/>
                </a:lnTo>
                <a:lnTo>
                  <a:pt x="202" y="0"/>
                </a:lnTo>
                <a:lnTo>
                  <a:pt x="176" y="3"/>
                </a:lnTo>
                <a:lnTo>
                  <a:pt x="152" y="7"/>
                </a:lnTo>
                <a:lnTo>
                  <a:pt x="130" y="14"/>
                </a:lnTo>
                <a:lnTo>
                  <a:pt x="108" y="22"/>
                </a:lnTo>
                <a:lnTo>
                  <a:pt x="90" y="32"/>
                </a:lnTo>
                <a:lnTo>
                  <a:pt x="72" y="43"/>
                </a:lnTo>
                <a:lnTo>
                  <a:pt x="58" y="58"/>
                </a:lnTo>
                <a:lnTo>
                  <a:pt x="44" y="72"/>
                </a:lnTo>
                <a:lnTo>
                  <a:pt x="32" y="89"/>
                </a:lnTo>
                <a:lnTo>
                  <a:pt x="22" y="108"/>
                </a:lnTo>
                <a:lnTo>
                  <a:pt x="15" y="130"/>
                </a:lnTo>
                <a:lnTo>
                  <a:pt x="7" y="151"/>
                </a:lnTo>
                <a:lnTo>
                  <a:pt x="3" y="176"/>
                </a:lnTo>
                <a:lnTo>
                  <a:pt x="0" y="202"/>
                </a:lnTo>
                <a:lnTo>
                  <a:pt x="0" y="231"/>
                </a:lnTo>
                <a:lnTo>
                  <a:pt x="0" y="663"/>
                </a:lnTo>
                <a:lnTo>
                  <a:pt x="0" y="690"/>
                </a:lnTo>
                <a:lnTo>
                  <a:pt x="3" y="716"/>
                </a:lnTo>
                <a:lnTo>
                  <a:pt x="7" y="741"/>
                </a:lnTo>
                <a:lnTo>
                  <a:pt x="15" y="764"/>
                </a:lnTo>
                <a:lnTo>
                  <a:pt x="22" y="784"/>
                </a:lnTo>
                <a:lnTo>
                  <a:pt x="32" y="803"/>
                </a:lnTo>
                <a:lnTo>
                  <a:pt x="44" y="820"/>
                </a:lnTo>
                <a:lnTo>
                  <a:pt x="58" y="836"/>
                </a:lnTo>
                <a:lnTo>
                  <a:pt x="72" y="849"/>
                </a:lnTo>
                <a:lnTo>
                  <a:pt x="90" y="860"/>
                </a:lnTo>
                <a:lnTo>
                  <a:pt x="108" y="870"/>
                </a:lnTo>
                <a:lnTo>
                  <a:pt x="130" y="879"/>
                </a:lnTo>
                <a:lnTo>
                  <a:pt x="152" y="885"/>
                </a:lnTo>
                <a:lnTo>
                  <a:pt x="176" y="889"/>
                </a:lnTo>
                <a:lnTo>
                  <a:pt x="202" y="892"/>
                </a:lnTo>
                <a:lnTo>
                  <a:pt x="231" y="894"/>
                </a:lnTo>
                <a:lnTo>
                  <a:pt x="5303" y="894"/>
                </a:lnTo>
                <a:lnTo>
                  <a:pt x="5309" y="892"/>
                </a:lnTo>
                <a:lnTo>
                  <a:pt x="5316" y="892"/>
                </a:lnTo>
                <a:lnTo>
                  <a:pt x="5331" y="892"/>
                </a:lnTo>
                <a:lnTo>
                  <a:pt x="5357" y="889"/>
                </a:lnTo>
                <a:lnTo>
                  <a:pt x="5368" y="886"/>
                </a:lnTo>
                <a:lnTo>
                  <a:pt x="5374" y="885"/>
                </a:lnTo>
                <a:lnTo>
                  <a:pt x="5381" y="885"/>
                </a:lnTo>
                <a:lnTo>
                  <a:pt x="5404" y="879"/>
                </a:lnTo>
                <a:lnTo>
                  <a:pt x="5424" y="870"/>
                </a:lnTo>
                <a:lnTo>
                  <a:pt x="5433" y="865"/>
                </a:lnTo>
                <a:lnTo>
                  <a:pt x="5437" y="862"/>
                </a:lnTo>
                <a:lnTo>
                  <a:pt x="5443" y="860"/>
                </a:lnTo>
                <a:lnTo>
                  <a:pt x="5460" y="849"/>
                </a:lnTo>
                <a:lnTo>
                  <a:pt x="5463" y="845"/>
                </a:lnTo>
                <a:lnTo>
                  <a:pt x="5468" y="842"/>
                </a:lnTo>
                <a:lnTo>
                  <a:pt x="5476" y="836"/>
                </a:lnTo>
                <a:lnTo>
                  <a:pt x="5482" y="827"/>
                </a:lnTo>
                <a:lnTo>
                  <a:pt x="5485" y="823"/>
                </a:lnTo>
                <a:lnTo>
                  <a:pt x="5489" y="820"/>
                </a:lnTo>
                <a:lnTo>
                  <a:pt x="5501" y="803"/>
                </a:lnTo>
                <a:lnTo>
                  <a:pt x="5502" y="797"/>
                </a:lnTo>
                <a:lnTo>
                  <a:pt x="5505" y="793"/>
                </a:lnTo>
                <a:lnTo>
                  <a:pt x="5511" y="784"/>
                </a:lnTo>
                <a:lnTo>
                  <a:pt x="5520" y="764"/>
                </a:lnTo>
                <a:lnTo>
                  <a:pt x="5525" y="741"/>
                </a:lnTo>
                <a:lnTo>
                  <a:pt x="5525" y="734"/>
                </a:lnTo>
                <a:lnTo>
                  <a:pt x="5527" y="728"/>
                </a:lnTo>
                <a:lnTo>
                  <a:pt x="5530" y="716"/>
                </a:lnTo>
                <a:lnTo>
                  <a:pt x="5533" y="690"/>
                </a:lnTo>
                <a:lnTo>
                  <a:pt x="5533" y="676"/>
                </a:lnTo>
                <a:lnTo>
                  <a:pt x="5533" y="669"/>
                </a:lnTo>
                <a:lnTo>
                  <a:pt x="5534" y="663"/>
                </a:lnTo>
                <a:lnTo>
                  <a:pt x="5534" y="231"/>
                </a:lnTo>
                <a:lnTo>
                  <a:pt x="5533" y="202"/>
                </a:lnTo>
                <a:lnTo>
                  <a:pt x="5530" y="176"/>
                </a:lnTo>
                <a:lnTo>
                  <a:pt x="5525" y="151"/>
                </a:lnTo>
                <a:lnTo>
                  <a:pt x="5520" y="130"/>
                </a:lnTo>
                <a:lnTo>
                  <a:pt x="5511" y="108"/>
                </a:lnTo>
                <a:lnTo>
                  <a:pt x="5501" y="89"/>
                </a:lnTo>
                <a:lnTo>
                  <a:pt x="5489" y="72"/>
                </a:lnTo>
                <a:lnTo>
                  <a:pt x="5476" y="58"/>
                </a:lnTo>
                <a:lnTo>
                  <a:pt x="5460" y="43"/>
                </a:lnTo>
                <a:lnTo>
                  <a:pt x="5443" y="32"/>
                </a:lnTo>
                <a:lnTo>
                  <a:pt x="5424" y="22"/>
                </a:lnTo>
                <a:lnTo>
                  <a:pt x="5404" y="14"/>
                </a:lnTo>
                <a:lnTo>
                  <a:pt x="5381" y="7"/>
                </a:lnTo>
                <a:lnTo>
                  <a:pt x="5357" y="3"/>
                </a:lnTo>
                <a:lnTo>
                  <a:pt x="5331" y="0"/>
                </a:lnTo>
                <a:lnTo>
                  <a:pt x="5303" y="0"/>
                </a:lnTo>
                <a:close/>
              </a:path>
            </a:pathLst>
          </a:cu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>
                  <a:alpha val="70000"/>
                </a:srgbClr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3476625" y="2787650"/>
            <a:ext cx="3538538" cy="471488"/>
          </a:xfrm>
          <a:custGeom>
            <a:avLst/>
            <a:gdLst/>
            <a:ahLst/>
            <a:cxnLst>
              <a:cxn ang="0">
                <a:pos x="6462" y="892"/>
              </a:cxn>
              <a:cxn ang="0">
                <a:pos x="6484" y="892"/>
              </a:cxn>
              <a:cxn ang="0">
                <a:pos x="6521" y="886"/>
              </a:cxn>
              <a:cxn ang="0">
                <a:pos x="6534" y="885"/>
              </a:cxn>
              <a:cxn ang="0">
                <a:pos x="6578" y="870"/>
              </a:cxn>
              <a:cxn ang="0">
                <a:pos x="6591" y="862"/>
              </a:cxn>
              <a:cxn ang="0">
                <a:pos x="6614" y="849"/>
              </a:cxn>
              <a:cxn ang="0">
                <a:pos x="6621" y="842"/>
              </a:cxn>
              <a:cxn ang="0">
                <a:pos x="6635" y="827"/>
              </a:cxn>
              <a:cxn ang="0">
                <a:pos x="6642" y="820"/>
              </a:cxn>
              <a:cxn ang="0">
                <a:pos x="6655" y="797"/>
              </a:cxn>
              <a:cxn ang="0">
                <a:pos x="6664" y="784"/>
              </a:cxn>
              <a:cxn ang="0">
                <a:pos x="6678" y="741"/>
              </a:cxn>
              <a:cxn ang="0">
                <a:pos x="6680" y="728"/>
              </a:cxn>
              <a:cxn ang="0">
                <a:pos x="6686" y="690"/>
              </a:cxn>
              <a:cxn ang="0">
                <a:pos x="6686" y="669"/>
              </a:cxn>
              <a:cxn ang="0">
                <a:pos x="6687" y="231"/>
              </a:cxn>
              <a:cxn ang="0">
                <a:pos x="6683" y="176"/>
              </a:cxn>
              <a:cxn ang="0">
                <a:pos x="6673" y="130"/>
              </a:cxn>
              <a:cxn ang="0">
                <a:pos x="6654" y="89"/>
              </a:cxn>
              <a:cxn ang="0">
                <a:pos x="6629" y="58"/>
              </a:cxn>
              <a:cxn ang="0">
                <a:pos x="6596" y="32"/>
              </a:cxn>
              <a:cxn ang="0">
                <a:pos x="6557" y="14"/>
              </a:cxn>
              <a:cxn ang="0">
                <a:pos x="6510" y="3"/>
              </a:cxn>
              <a:cxn ang="0">
                <a:pos x="6457" y="0"/>
              </a:cxn>
              <a:cxn ang="0">
                <a:pos x="202" y="0"/>
              </a:cxn>
              <a:cxn ang="0">
                <a:pos x="152" y="7"/>
              </a:cxn>
              <a:cxn ang="0">
                <a:pos x="108" y="22"/>
              </a:cxn>
              <a:cxn ang="0">
                <a:pos x="72" y="43"/>
              </a:cxn>
              <a:cxn ang="0">
                <a:pos x="44" y="72"/>
              </a:cxn>
              <a:cxn ang="0">
                <a:pos x="22" y="108"/>
              </a:cxn>
              <a:cxn ang="0">
                <a:pos x="7" y="151"/>
              </a:cxn>
              <a:cxn ang="0">
                <a:pos x="0" y="202"/>
              </a:cxn>
              <a:cxn ang="0">
                <a:pos x="0" y="663"/>
              </a:cxn>
              <a:cxn ang="0">
                <a:pos x="3" y="716"/>
              </a:cxn>
              <a:cxn ang="0">
                <a:pos x="15" y="764"/>
              </a:cxn>
              <a:cxn ang="0">
                <a:pos x="32" y="803"/>
              </a:cxn>
              <a:cxn ang="0">
                <a:pos x="58" y="836"/>
              </a:cxn>
              <a:cxn ang="0">
                <a:pos x="90" y="860"/>
              </a:cxn>
              <a:cxn ang="0">
                <a:pos x="130" y="879"/>
              </a:cxn>
              <a:cxn ang="0">
                <a:pos x="176" y="889"/>
              </a:cxn>
              <a:cxn ang="0">
                <a:pos x="231" y="893"/>
              </a:cxn>
            </a:cxnLst>
            <a:rect l="0" t="0" r="r" b="b"/>
            <a:pathLst>
              <a:path w="6687" h="893">
                <a:moveTo>
                  <a:pt x="6457" y="893"/>
                </a:moveTo>
                <a:lnTo>
                  <a:pt x="6462" y="892"/>
                </a:lnTo>
                <a:lnTo>
                  <a:pt x="6469" y="892"/>
                </a:lnTo>
                <a:lnTo>
                  <a:pt x="6484" y="892"/>
                </a:lnTo>
                <a:lnTo>
                  <a:pt x="6510" y="889"/>
                </a:lnTo>
                <a:lnTo>
                  <a:pt x="6521" y="886"/>
                </a:lnTo>
                <a:lnTo>
                  <a:pt x="6527" y="885"/>
                </a:lnTo>
                <a:lnTo>
                  <a:pt x="6534" y="885"/>
                </a:lnTo>
                <a:lnTo>
                  <a:pt x="6557" y="879"/>
                </a:lnTo>
                <a:lnTo>
                  <a:pt x="6578" y="870"/>
                </a:lnTo>
                <a:lnTo>
                  <a:pt x="6586" y="865"/>
                </a:lnTo>
                <a:lnTo>
                  <a:pt x="6591" y="862"/>
                </a:lnTo>
                <a:lnTo>
                  <a:pt x="6596" y="860"/>
                </a:lnTo>
                <a:lnTo>
                  <a:pt x="6614" y="849"/>
                </a:lnTo>
                <a:lnTo>
                  <a:pt x="6617" y="844"/>
                </a:lnTo>
                <a:lnTo>
                  <a:pt x="6621" y="842"/>
                </a:lnTo>
                <a:lnTo>
                  <a:pt x="6629" y="836"/>
                </a:lnTo>
                <a:lnTo>
                  <a:pt x="6635" y="827"/>
                </a:lnTo>
                <a:lnTo>
                  <a:pt x="6638" y="823"/>
                </a:lnTo>
                <a:lnTo>
                  <a:pt x="6642" y="820"/>
                </a:lnTo>
                <a:lnTo>
                  <a:pt x="6654" y="803"/>
                </a:lnTo>
                <a:lnTo>
                  <a:pt x="6655" y="797"/>
                </a:lnTo>
                <a:lnTo>
                  <a:pt x="6658" y="793"/>
                </a:lnTo>
                <a:lnTo>
                  <a:pt x="6664" y="784"/>
                </a:lnTo>
                <a:lnTo>
                  <a:pt x="6673" y="764"/>
                </a:lnTo>
                <a:lnTo>
                  <a:pt x="6678" y="741"/>
                </a:lnTo>
                <a:lnTo>
                  <a:pt x="6678" y="734"/>
                </a:lnTo>
                <a:lnTo>
                  <a:pt x="6680" y="728"/>
                </a:lnTo>
                <a:lnTo>
                  <a:pt x="6683" y="716"/>
                </a:lnTo>
                <a:lnTo>
                  <a:pt x="6686" y="690"/>
                </a:lnTo>
                <a:lnTo>
                  <a:pt x="6686" y="676"/>
                </a:lnTo>
                <a:lnTo>
                  <a:pt x="6686" y="669"/>
                </a:lnTo>
                <a:lnTo>
                  <a:pt x="6687" y="663"/>
                </a:lnTo>
                <a:lnTo>
                  <a:pt x="6687" y="231"/>
                </a:lnTo>
                <a:lnTo>
                  <a:pt x="6686" y="202"/>
                </a:lnTo>
                <a:lnTo>
                  <a:pt x="6683" y="176"/>
                </a:lnTo>
                <a:lnTo>
                  <a:pt x="6678" y="151"/>
                </a:lnTo>
                <a:lnTo>
                  <a:pt x="6673" y="130"/>
                </a:lnTo>
                <a:lnTo>
                  <a:pt x="6664" y="108"/>
                </a:lnTo>
                <a:lnTo>
                  <a:pt x="6654" y="89"/>
                </a:lnTo>
                <a:lnTo>
                  <a:pt x="6642" y="72"/>
                </a:lnTo>
                <a:lnTo>
                  <a:pt x="6629" y="58"/>
                </a:lnTo>
                <a:lnTo>
                  <a:pt x="6614" y="43"/>
                </a:lnTo>
                <a:lnTo>
                  <a:pt x="6596" y="32"/>
                </a:lnTo>
                <a:lnTo>
                  <a:pt x="6578" y="22"/>
                </a:lnTo>
                <a:lnTo>
                  <a:pt x="6557" y="14"/>
                </a:lnTo>
                <a:lnTo>
                  <a:pt x="6534" y="7"/>
                </a:lnTo>
                <a:lnTo>
                  <a:pt x="6510" y="3"/>
                </a:lnTo>
                <a:lnTo>
                  <a:pt x="6484" y="0"/>
                </a:lnTo>
                <a:lnTo>
                  <a:pt x="6457" y="0"/>
                </a:lnTo>
                <a:lnTo>
                  <a:pt x="231" y="0"/>
                </a:lnTo>
                <a:lnTo>
                  <a:pt x="202" y="0"/>
                </a:lnTo>
                <a:lnTo>
                  <a:pt x="176" y="3"/>
                </a:lnTo>
                <a:lnTo>
                  <a:pt x="152" y="7"/>
                </a:lnTo>
                <a:lnTo>
                  <a:pt x="130" y="14"/>
                </a:lnTo>
                <a:lnTo>
                  <a:pt x="108" y="22"/>
                </a:lnTo>
                <a:lnTo>
                  <a:pt x="90" y="32"/>
                </a:lnTo>
                <a:lnTo>
                  <a:pt x="72" y="43"/>
                </a:lnTo>
                <a:lnTo>
                  <a:pt x="58" y="58"/>
                </a:lnTo>
                <a:lnTo>
                  <a:pt x="44" y="72"/>
                </a:lnTo>
                <a:lnTo>
                  <a:pt x="32" y="89"/>
                </a:lnTo>
                <a:lnTo>
                  <a:pt x="22" y="108"/>
                </a:lnTo>
                <a:lnTo>
                  <a:pt x="15" y="130"/>
                </a:lnTo>
                <a:lnTo>
                  <a:pt x="7" y="151"/>
                </a:lnTo>
                <a:lnTo>
                  <a:pt x="3" y="176"/>
                </a:lnTo>
                <a:lnTo>
                  <a:pt x="0" y="202"/>
                </a:lnTo>
                <a:lnTo>
                  <a:pt x="0" y="231"/>
                </a:lnTo>
                <a:lnTo>
                  <a:pt x="0" y="663"/>
                </a:lnTo>
                <a:lnTo>
                  <a:pt x="0" y="690"/>
                </a:lnTo>
                <a:lnTo>
                  <a:pt x="3" y="716"/>
                </a:lnTo>
                <a:lnTo>
                  <a:pt x="7" y="741"/>
                </a:lnTo>
                <a:lnTo>
                  <a:pt x="15" y="764"/>
                </a:lnTo>
                <a:lnTo>
                  <a:pt x="22" y="784"/>
                </a:lnTo>
                <a:lnTo>
                  <a:pt x="32" y="803"/>
                </a:lnTo>
                <a:lnTo>
                  <a:pt x="44" y="820"/>
                </a:lnTo>
                <a:lnTo>
                  <a:pt x="58" y="836"/>
                </a:lnTo>
                <a:lnTo>
                  <a:pt x="72" y="849"/>
                </a:lnTo>
                <a:lnTo>
                  <a:pt x="90" y="860"/>
                </a:lnTo>
                <a:lnTo>
                  <a:pt x="108" y="870"/>
                </a:lnTo>
                <a:lnTo>
                  <a:pt x="130" y="879"/>
                </a:lnTo>
                <a:lnTo>
                  <a:pt x="152" y="885"/>
                </a:lnTo>
                <a:lnTo>
                  <a:pt x="176" y="889"/>
                </a:lnTo>
                <a:lnTo>
                  <a:pt x="202" y="892"/>
                </a:lnTo>
                <a:lnTo>
                  <a:pt x="231" y="893"/>
                </a:lnTo>
                <a:lnTo>
                  <a:pt x="6457" y="893"/>
                </a:lnTo>
                <a:close/>
              </a:path>
            </a:pathLst>
          </a:cu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>
                  <a:alpha val="55000"/>
                </a:srgbClr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476625" y="3305175"/>
            <a:ext cx="4041775" cy="473075"/>
          </a:xfrm>
          <a:custGeom>
            <a:avLst/>
            <a:gdLst/>
            <a:ahLst/>
            <a:cxnLst>
              <a:cxn ang="0">
                <a:pos x="7637" y="202"/>
              </a:cxn>
              <a:cxn ang="0">
                <a:pos x="7630" y="151"/>
              </a:cxn>
              <a:cxn ang="0">
                <a:pos x="7615" y="108"/>
              </a:cxn>
              <a:cxn ang="0">
                <a:pos x="7594" y="72"/>
              </a:cxn>
              <a:cxn ang="0">
                <a:pos x="7565" y="43"/>
              </a:cxn>
              <a:cxn ang="0">
                <a:pos x="7529" y="22"/>
              </a:cxn>
              <a:cxn ang="0">
                <a:pos x="7486" y="7"/>
              </a:cxn>
              <a:cxn ang="0">
                <a:pos x="7435" y="0"/>
              </a:cxn>
              <a:cxn ang="0">
                <a:pos x="231" y="0"/>
              </a:cxn>
              <a:cxn ang="0">
                <a:pos x="176" y="3"/>
              </a:cxn>
              <a:cxn ang="0">
                <a:pos x="130" y="14"/>
              </a:cxn>
              <a:cxn ang="0">
                <a:pos x="90" y="32"/>
              </a:cxn>
              <a:cxn ang="0">
                <a:pos x="58" y="58"/>
              </a:cxn>
              <a:cxn ang="0">
                <a:pos x="32" y="89"/>
              </a:cxn>
              <a:cxn ang="0">
                <a:pos x="15" y="130"/>
              </a:cxn>
              <a:cxn ang="0">
                <a:pos x="3" y="176"/>
              </a:cxn>
              <a:cxn ang="0">
                <a:pos x="0" y="231"/>
              </a:cxn>
              <a:cxn ang="0">
                <a:pos x="0" y="690"/>
              </a:cxn>
              <a:cxn ang="0">
                <a:pos x="7" y="741"/>
              </a:cxn>
              <a:cxn ang="0">
                <a:pos x="22" y="784"/>
              </a:cxn>
              <a:cxn ang="0">
                <a:pos x="44" y="820"/>
              </a:cxn>
              <a:cxn ang="0">
                <a:pos x="72" y="849"/>
              </a:cxn>
              <a:cxn ang="0">
                <a:pos x="108" y="870"/>
              </a:cxn>
              <a:cxn ang="0">
                <a:pos x="152" y="885"/>
              </a:cxn>
              <a:cxn ang="0">
                <a:pos x="202" y="892"/>
              </a:cxn>
              <a:cxn ang="0">
                <a:pos x="7408" y="893"/>
              </a:cxn>
              <a:cxn ang="0">
                <a:pos x="7421" y="892"/>
              </a:cxn>
              <a:cxn ang="0">
                <a:pos x="7461" y="889"/>
              </a:cxn>
              <a:cxn ang="0">
                <a:pos x="7478" y="885"/>
              </a:cxn>
              <a:cxn ang="0">
                <a:pos x="7509" y="879"/>
              </a:cxn>
              <a:cxn ang="0">
                <a:pos x="7538" y="865"/>
              </a:cxn>
              <a:cxn ang="0">
                <a:pos x="7548" y="860"/>
              </a:cxn>
              <a:cxn ang="0">
                <a:pos x="7568" y="844"/>
              </a:cxn>
              <a:cxn ang="0">
                <a:pos x="7581" y="836"/>
              </a:cxn>
              <a:cxn ang="0">
                <a:pos x="7589" y="823"/>
              </a:cxn>
              <a:cxn ang="0">
                <a:pos x="7605" y="803"/>
              </a:cxn>
              <a:cxn ang="0">
                <a:pos x="7610" y="793"/>
              </a:cxn>
              <a:cxn ang="0">
                <a:pos x="7624" y="764"/>
              </a:cxn>
              <a:cxn ang="0">
                <a:pos x="7630" y="733"/>
              </a:cxn>
              <a:cxn ang="0">
                <a:pos x="7634" y="716"/>
              </a:cxn>
              <a:cxn ang="0">
                <a:pos x="7637" y="676"/>
              </a:cxn>
              <a:cxn ang="0">
                <a:pos x="7638" y="663"/>
              </a:cxn>
            </a:cxnLst>
            <a:rect l="0" t="0" r="r" b="b"/>
            <a:pathLst>
              <a:path w="7638" h="893">
                <a:moveTo>
                  <a:pt x="7638" y="231"/>
                </a:moveTo>
                <a:lnTo>
                  <a:pt x="7637" y="202"/>
                </a:lnTo>
                <a:lnTo>
                  <a:pt x="7634" y="176"/>
                </a:lnTo>
                <a:lnTo>
                  <a:pt x="7630" y="151"/>
                </a:lnTo>
                <a:lnTo>
                  <a:pt x="7624" y="130"/>
                </a:lnTo>
                <a:lnTo>
                  <a:pt x="7615" y="108"/>
                </a:lnTo>
                <a:lnTo>
                  <a:pt x="7605" y="89"/>
                </a:lnTo>
                <a:lnTo>
                  <a:pt x="7594" y="72"/>
                </a:lnTo>
                <a:lnTo>
                  <a:pt x="7581" y="58"/>
                </a:lnTo>
                <a:lnTo>
                  <a:pt x="7565" y="43"/>
                </a:lnTo>
                <a:lnTo>
                  <a:pt x="7548" y="32"/>
                </a:lnTo>
                <a:lnTo>
                  <a:pt x="7529" y="22"/>
                </a:lnTo>
                <a:lnTo>
                  <a:pt x="7509" y="14"/>
                </a:lnTo>
                <a:lnTo>
                  <a:pt x="7486" y="7"/>
                </a:lnTo>
                <a:lnTo>
                  <a:pt x="7461" y="3"/>
                </a:lnTo>
                <a:lnTo>
                  <a:pt x="7435" y="0"/>
                </a:lnTo>
                <a:lnTo>
                  <a:pt x="7408" y="0"/>
                </a:lnTo>
                <a:lnTo>
                  <a:pt x="231" y="0"/>
                </a:lnTo>
                <a:lnTo>
                  <a:pt x="202" y="0"/>
                </a:lnTo>
                <a:lnTo>
                  <a:pt x="176" y="3"/>
                </a:lnTo>
                <a:lnTo>
                  <a:pt x="152" y="7"/>
                </a:lnTo>
                <a:lnTo>
                  <a:pt x="130" y="14"/>
                </a:lnTo>
                <a:lnTo>
                  <a:pt x="108" y="22"/>
                </a:lnTo>
                <a:lnTo>
                  <a:pt x="90" y="32"/>
                </a:lnTo>
                <a:lnTo>
                  <a:pt x="72" y="43"/>
                </a:lnTo>
                <a:lnTo>
                  <a:pt x="58" y="58"/>
                </a:lnTo>
                <a:lnTo>
                  <a:pt x="44" y="72"/>
                </a:lnTo>
                <a:lnTo>
                  <a:pt x="32" y="89"/>
                </a:lnTo>
                <a:lnTo>
                  <a:pt x="22" y="108"/>
                </a:lnTo>
                <a:lnTo>
                  <a:pt x="15" y="130"/>
                </a:lnTo>
                <a:lnTo>
                  <a:pt x="7" y="151"/>
                </a:lnTo>
                <a:lnTo>
                  <a:pt x="3" y="176"/>
                </a:lnTo>
                <a:lnTo>
                  <a:pt x="0" y="202"/>
                </a:lnTo>
                <a:lnTo>
                  <a:pt x="0" y="231"/>
                </a:lnTo>
                <a:lnTo>
                  <a:pt x="0" y="663"/>
                </a:lnTo>
                <a:lnTo>
                  <a:pt x="0" y="690"/>
                </a:lnTo>
                <a:lnTo>
                  <a:pt x="3" y="716"/>
                </a:lnTo>
                <a:lnTo>
                  <a:pt x="7" y="741"/>
                </a:lnTo>
                <a:lnTo>
                  <a:pt x="15" y="764"/>
                </a:lnTo>
                <a:lnTo>
                  <a:pt x="22" y="784"/>
                </a:lnTo>
                <a:lnTo>
                  <a:pt x="32" y="803"/>
                </a:lnTo>
                <a:lnTo>
                  <a:pt x="44" y="820"/>
                </a:lnTo>
                <a:lnTo>
                  <a:pt x="58" y="836"/>
                </a:lnTo>
                <a:lnTo>
                  <a:pt x="72" y="849"/>
                </a:lnTo>
                <a:lnTo>
                  <a:pt x="90" y="860"/>
                </a:lnTo>
                <a:lnTo>
                  <a:pt x="108" y="870"/>
                </a:lnTo>
                <a:lnTo>
                  <a:pt x="130" y="879"/>
                </a:lnTo>
                <a:lnTo>
                  <a:pt x="152" y="885"/>
                </a:lnTo>
                <a:lnTo>
                  <a:pt x="176" y="889"/>
                </a:lnTo>
                <a:lnTo>
                  <a:pt x="202" y="892"/>
                </a:lnTo>
                <a:lnTo>
                  <a:pt x="231" y="893"/>
                </a:lnTo>
                <a:lnTo>
                  <a:pt x="7408" y="893"/>
                </a:lnTo>
                <a:lnTo>
                  <a:pt x="7414" y="892"/>
                </a:lnTo>
                <a:lnTo>
                  <a:pt x="7421" y="892"/>
                </a:lnTo>
                <a:lnTo>
                  <a:pt x="7435" y="892"/>
                </a:lnTo>
                <a:lnTo>
                  <a:pt x="7461" y="889"/>
                </a:lnTo>
                <a:lnTo>
                  <a:pt x="7473" y="886"/>
                </a:lnTo>
                <a:lnTo>
                  <a:pt x="7478" y="885"/>
                </a:lnTo>
                <a:lnTo>
                  <a:pt x="7486" y="885"/>
                </a:lnTo>
                <a:lnTo>
                  <a:pt x="7509" y="879"/>
                </a:lnTo>
                <a:lnTo>
                  <a:pt x="7529" y="870"/>
                </a:lnTo>
                <a:lnTo>
                  <a:pt x="7538" y="865"/>
                </a:lnTo>
                <a:lnTo>
                  <a:pt x="7542" y="862"/>
                </a:lnTo>
                <a:lnTo>
                  <a:pt x="7548" y="860"/>
                </a:lnTo>
                <a:lnTo>
                  <a:pt x="7565" y="849"/>
                </a:lnTo>
                <a:lnTo>
                  <a:pt x="7568" y="844"/>
                </a:lnTo>
                <a:lnTo>
                  <a:pt x="7572" y="842"/>
                </a:lnTo>
                <a:lnTo>
                  <a:pt x="7581" y="836"/>
                </a:lnTo>
                <a:lnTo>
                  <a:pt x="7587" y="827"/>
                </a:lnTo>
                <a:lnTo>
                  <a:pt x="7589" y="823"/>
                </a:lnTo>
                <a:lnTo>
                  <a:pt x="7594" y="820"/>
                </a:lnTo>
                <a:lnTo>
                  <a:pt x="7605" y="803"/>
                </a:lnTo>
                <a:lnTo>
                  <a:pt x="7607" y="797"/>
                </a:lnTo>
                <a:lnTo>
                  <a:pt x="7610" y="793"/>
                </a:lnTo>
                <a:lnTo>
                  <a:pt x="7615" y="784"/>
                </a:lnTo>
                <a:lnTo>
                  <a:pt x="7624" y="764"/>
                </a:lnTo>
                <a:lnTo>
                  <a:pt x="7630" y="741"/>
                </a:lnTo>
                <a:lnTo>
                  <a:pt x="7630" y="733"/>
                </a:lnTo>
                <a:lnTo>
                  <a:pt x="7631" y="728"/>
                </a:lnTo>
                <a:lnTo>
                  <a:pt x="7634" y="716"/>
                </a:lnTo>
                <a:lnTo>
                  <a:pt x="7637" y="690"/>
                </a:lnTo>
                <a:lnTo>
                  <a:pt x="7637" y="676"/>
                </a:lnTo>
                <a:lnTo>
                  <a:pt x="7637" y="669"/>
                </a:lnTo>
                <a:lnTo>
                  <a:pt x="7638" y="663"/>
                </a:lnTo>
                <a:lnTo>
                  <a:pt x="7638" y="231"/>
                </a:lnTo>
                <a:close/>
              </a:path>
            </a:pathLst>
          </a:cu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>
                  <a:alpha val="39999"/>
                </a:srgbClr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230938" y="228282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273800" y="2243138"/>
            <a:ext cx="30163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2"/>
              </a:cxn>
              <a:cxn ang="0">
                <a:pos x="28" y="0"/>
              </a:cxn>
              <a:cxn ang="0">
                <a:pos x="39" y="2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2"/>
                </a:lnTo>
                <a:lnTo>
                  <a:pt x="28" y="0"/>
                </a:lnTo>
                <a:lnTo>
                  <a:pt x="39" y="2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6321425" y="2205038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6372225" y="21717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6426200" y="2141538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6483350" y="2114550"/>
            <a:ext cx="30163" cy="30163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8"/>
              </a:cxn>
              <a:cxn ang="0">
                <a:pos x="51" y="43"/>
              </a:cxn>
              <a:cxn ang="0">
                <a:pos x="49" y="49"/>
              </a:cxn>
              <a:cxn ang="0">
                <a:pos x="43" y="51"/>
              </a:cxn>
              <a:cxn ang="0">
                <a:pos x="38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8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8"/>
                </a:lnTo>
                <a:lnTo>
                  <a:pt x="51" y="43"/>
                </a:lnTo>
                <a:lnTo>
                  <a:pt x="49" y="49"/>
                </a:lnTo>
                <a:lnTo>
                  <a:pt x="43" y="51"/>
                </a:lnTo>
                <a:lnTo>
                  <a:pt x="38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8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6540500" y="2090738"/>
            <a:ext cx="30163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7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599238" y="20701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656388" y="205105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6715125" y="2035175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6775450" y="2020888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6837363" y="2008188"/>
            <a:ext cx="30162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798888" y="1878013"/>
            <a:ext cx="9977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File System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795713" y="1343025"/>
            <a:ext cx="9714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803650" y="2395538"/>
            <a:ext cx="13878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Memory Buffers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4763" y="2914650"/>
            <a:ext cx="2090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Logical Volume Manager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811588" y="3433763"/>
            <a:ext cx="16573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Physical Disk Driver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5592763" y="23590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5668963" y="23590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592763" y="24352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516563" y="23590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5516563" y="25876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516563" y="25114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5592763" y="25114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5668963" y="25114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5592763" y="25876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5668963" y="25876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5516563" y="24352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5668963" y="24352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5897563" y="23590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5973763" y="23590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5821363" y="23590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5897563" y="24352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5745163" y="23590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5745163" y="24352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5745163" y="25114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821363" y="25114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5745163" y="25876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5821363" y="25876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5897563" y="25876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5973763" y="25876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5897563" y="25114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5973763" y="25114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821363" y="24352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5973763" y="24352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126163" y="23590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6049963" y="24352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6049963" y="23590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6049963" y="25114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6126163" y="25114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6049963" y="25876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6126163" y="25876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6126163" y="2435225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5592763" y="23590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>
            <a:off x="5668963" y="23590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 flipH="1">
            <a:off x="5592763" y="24352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 flipV="1">
            <a:off x="5592763" y="23590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5516563" y="2359025"/>
            <a:ext cx="76200" cy="762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144" h="144">
                <a:moveTo>
                  <a:pt x="0" y="144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5516563" y="2587625"/>
            <a:ext cx="762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144" y="144"/>
              </a:cxn>
            </a:cxnLst>
            <a:rect l="0" t="0" r="r" b="b"/>
            <a:pathLst>
              <a:path w="144" h="144">
                <a:moveTo>
                  <a:pt x="0" y="0"/>
                </a:moveTo>
                <a:lnTo>
                  <a:pt x="0" y="144"/>
                </a:lnTo>
                <a:lnTo>
                  <a:pt x="144" y="144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5516563" y="25114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 flipH="1">
            <a:off x="5592763" y="25114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 flipV="1">
            <a:off x="5668963" y="25114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 flipV="1">
            <a:off x="5592763" y="25876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>
            <a:off x="5592763" y="25876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5668963" y="25876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5592763" y="26638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>
            <a:off x="5592763" y="25114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 flipV="1">
            <a:off x="5516563" y="24352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5668963" y="24352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Line 82"/>
          <p:cNvSpPr>
            <a:spLocks noChangeShapeType="1"/>
          </p:cNvSpPr>
          <p:nvPr/>
        </p:nvSpPr>
        <p:spPr bwMode="auto">
          <a:xfrm flipV="1">
            <a:off x="5592763" y="24352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>
            <a:off x="5516563" y="25114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 flipH="1">
            <a:off x="5516563" y="25876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Line 85"/>
          <p:cNvSpPr>
            <a:spLocks noChangeShapeType="1"/>
          </p:cNvSpPr>
          <p:nvPr/>
        </p:nvSpPr>
        <p:spPr bwMode="auto">
          <a:xfrm flipH="1">
            <a:off x="5516563" y="24352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>
            <a:off x="5973763" y="23590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 flipH="1">
            <a:off x="5897563" y="23590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 flipV="1">
            <a:off x="5897563" y="23590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 flipH="1">
            <a:off x="5897563" y="24352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Line 90"/>
          <p:cNvSpPr>
            <a:spLocks noChangeShapeType="1"/>
          </p:cNvSpPr>
          <p:nvPr/>
        </p:nvSpPr>
        <p:spPr bwMode="auto">
          <a:xfrm>
            <a:off x="5821363" y="23590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H="1">
            <a:off x="5745163" y="24352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 flipV="1">
            <a:off x="5745163" y="23590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 flipH="1">
            <a:off x="5745163" y="23590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Line 94"/>
          <p:cNvSpPr>
            <a:spLocks noChangeShapeType="1"/>
          </p:cNvSpPr>
          <p:nvPr/>
        </p:nvSpPr>
        <p:spPr bwMode="auto">
          <a:xfrm>
            <a:off x="5745163" y="25114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Line 95"/>
          <p:cNvSpPr>
            <a:spLocks noChangeShapeType="1"/>
          </p:cNvSpPr>
          <p:nvPr/>
        </p:nvSpPr>
        <p:spPr bwMode="auto">
          <a:xfrm flipV="1">
            <a:off x="5821363" y="25114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Line 96"/>
          <p:cNvSpPr>
            <a:spLocks noChangeShapeType="1"/>
          </p:cNvSpPr>
          <p:nvPr/>
        </p:nvSpPr>
        <p:spPr bwMode="auto">
          <a:xfrm flipV="1">
            <a:off x="5745163" y="25876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>
            <a:off x="5745163" y="25876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Line 98"/>
          <p:cNvSpPr>
            <a:spLocks noChangeShapeType="1"/>
          </p:cNvSpPr>
          <p:nvPr/>
        </p:nvSpPr>
        <p:spPr bwMode="auto">
          <a:xfrm>
            <a:off x="5821363" y="25876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5745163" y="26638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>
            <a:off x="5745163" y="25114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Line 101"/>
          <p:cNvSpPr>
            <a:spLocks noChangeShapeType="1"/>
          </p:cNvSpPr>
          <p:nvPr/>
        </p:nvSpPr>
        <p:spPr bwMode="auto">
          <a:xfrm flipV="1">
            <a:off x="5897563" y="25876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>
            <a:off x="5973763" y="25876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>
            <a:off x="5897563" y="25114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>
            <a:off x="5973763" y="25114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Line 105"/>
          <p:cNvSpPr>
            <a:spLocks noChangeShapeType="1"/>
          </p:cNvSpPr>
          <p:nvPr/>
        </p:nvSpPr>
        <p:spPr bwMode="auto">
          <a:xfrm flipH="1">
            <a:off x="5897563" y="25876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Line 106"/>
          <p:cNvSpPr>
            <a:spLocks noChangeShapeType="1"/>
          </p:cNvSpPr>
          <p:nvPr/>
        </p:nvSpPr>
        <p:spPr bwMode="auto">
          <a:xfrm>
            <a:off x="5897563" y="25114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>
            <a:off x="5897563" y="26638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Line 108"/>
          <p:cNvSpPr>
            <a:spLocks noChangeShapeType="1"/>
          </p:cNvSpPr>
          <p:nvPr/>
        </p:nvSpPr>
        <p:spPr bwMode="auto">
          <a:xfrm flipV="1">
            <a:off x="5821363" y="24352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Line 109"/>
          <p:cNvSpPr>
            <a:spLocks noChangeShapeType="1"/>
          </p:cNvSpPr>
          <p:nvPr/>
        </p:nvSpPr>
        <p:spPr bwMode="auto">
          <a:xfrm>
            <a:off x="5745163" y="24352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Line 110"/>
          <p:cNvSpPr>
            <a:spLocks noChangeShapeType="1"/>
          </p:cNvSpPr>
          <p:nvPr/>
        </p:nvSpPr>
        <p:spPr bwMode="auto">
          <a:xfrm flipV="1">
            <a:off x="5897563" y="24352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Line 111"/>
          <p:cNvSpPr>
            <a:spLocks noChangeShapeType="1"/>
          </p:cNvSpPr>
          <p:nvPr/>
        </p:nvSpPr>
        <p:spPr bwMode="auto">
          <a:xfrm flipH="1">
            <a:off x="5821363" y="24352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Line 112"/>
          <p:cNvSpPr>
            <a:spLocks noChangeShapeType="1"/>
          </p:cNvSpPr>
          <p:nvPr/>
        </p:nvSpPr>
        <p:spPr bwMode="auto">
          <a:xfrm flipV="1">
            <a:off x="5973763" y="24352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Line 113"/>
          <p:cNvSpPr>
            <a:spLocks noChangeShapeType="1"/>
          </p:cNvSpPr>
          <p:nvPr/>
        </p:nvSpPr>
        <p:spPr bwMode="auto">
          <a:xfrm>
            <a:off x="5821363" y="25114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Line 114"/>
          <p:cNvSpPr>
            <a:spLocks noChangeShapeType="1"/>
          </p:cNvSpPr>
          <p:nvPr/>
        </p:nvSpPr>
        <p:spPr bwMode="auto">
          <a:xfrm flipH="1">
            <a:off x="5821363" y="25876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Line 115"/>
          <p:cNvSpPr>
            <a:spLocks noChangeShapeType="1"/>
          </p:cNvSpPr>
          <p:nvPr/>
        </p:nvSpPr>
        <p:spPr bwMode="auto">
          <a:xfrm flipH="1">
            <a:off x="5821363" y="23590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Line 116"/>
          <p:cNvSpPr>
            <a:spLocks noChangeShapeType="1"/>
          </p:cNvSpPr>
          <p:nvPr/>
        </p:nvSpPr>
        <p:spPr bwMode="auto">
          <a:xfrm>
            <a:off x="5821363" y="26638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Line 117"/>
          <p:cNvSpPr>
            <a:spLocks noChangeShapeType="1"/>
          </p:cNvSpPr>
          <p:nvPr/>
        </p:nvSpPr>
        <p:spPr bwMode="auto">
          <a:xfrm>
            <a:off x="5668963" y="24352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Line 118"/>
          <p:cNvSpPr>
            <a:spLocks noChangeShapeType="1"/>
          </p:cNvSpPr>
          <p:nvPr/>
        </p:nvSpPr>
        <p:spPr bwMode="auto">
          <a:xfrm>
            <a:off x="5668963" y="25114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Line 119"/>
          <p:cNvSpPr>
            <a:spLocks noChangeShapeType="1"/>
          </p:cNvSpPr>
          <p:nvPr/>
        </p:nvSpPr>
        <p:spPr bwMode="auto">
          <a:xfrm flipH="1">
            <a:off x="5668963" y="25876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Line 120"/>
          <p:cNvSpPr>
            <a:spLocks noChangeShapeType="1"/>
          </p:cNvSpPr>
          <p:nvPr/>
        </p:nvSpPr>
        <p:spPr bwMode="auto">
          <a:xfrm>
            <a:off x="5668963" y="26638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Line 121"/>
          <p:cNvSpPr>
            <a:spLocks noChangeShapeType="1"/>
          </p:cNvSpPr>
          <p:nvPr/>
        </p:nvSpPr>
        <p:spPr bwMode="auto">
          <a:xfrm flipH="1">
            <a:off x="5668963" y="23590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Freeform 122"/>
          <p:cNvSpPr>
            <a:spLocks/>
          </p:cNvSpPr>
          <p:nvPr/>
        </p:nvSpPr>
        <p:spPr bwMode="auto">
          <a:xfrm>
            <a:off x="6126163" y="2359025"/>
            <a:ext cx="76200" cy="76200"/>
          </a:xfrm>
          <a:custGeom>
            <a:avLst/>
            <a:gdLst/>
            <a:ahLst/>
            <a:cxnLst>
              <a:cxn ang="0">
                <a:pos x="145" y="144"/>
              </a:cxn>
              <a:cxn ang="0">
                <a:pos x="145" y="0"/>
              </a:cxn>
              <a:cxn ang="0">
                <a:pos x="0" y="0"/>
              </a:cxn>
            </a:cxnLst>
            <a:rect l="0" t="0" r="r" b="b"/>
            <a:pathLst>
              <a:path w="145" h="144">
                <a:moveTo>
                  <a:pt x="145" y="144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Line 123"/>
          <p:cNvSpPr>
            <a:spLocks noChangeShapeType="1"/>
          </p:cNvSpPr>
          <p:nvPr/>
        </p:nvSpPr>
        <p:spPr bwMode="auto">
          <a:xfrm>
            <a:off x="6049963" y="24352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Line 124"/>
          <p:cNvSpPr>
            <a:spLocks noChangeShapeType="1"/>
          </p:cNvSpPr>
          <p:nvPr/>
        </p:nvSpPr>
        <p:spPr bwMode="auto">
          <a:xfrm>
            <a:off x="6049963" y="23590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7" name="Line 125"/>
          <p:cNvSpPr>
            <a:spLocks noChangeShapeType="1"/>
          </p:cNvSpPr>
          <p:nvPr/>
        </p:nvSpPr>
        <p:spPr bwMode="auto">
          <a:xfrm flipV="1">
            <a:off x="6126163" y="23590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Line 126"/>
          <p:cNvSpPr>
            <a:spLocks noChangeShapeType="1"/>
          </p:cNvSpPr>
          <p:nvPr/>
        </p:nvSpPr>
        <p:spPr bwMode="auto">
          <a:xfrm flipH="1">
            <a:off x="6049963" y="23590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Line 127"/>
          <p:cNvSpPr>
            <a:spLocks noChangeShapeType="1"/>
          </p:cNvSpPr>
          <p:nvPr/>
        </p:nvSpPr>
        <p:spPr bwMode="auto">
          <a:xfrm flipV="1">
            <a:off x="6049963" y="25114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Line 128"/>
          <p:cNvSpPr>
            <a:spLocks noChangeShapeType="1"/>
          </p:cNvSpPr>
          <p:nvPr/>
        </p:nvSpPr>
        <p:spPr bwMode="auto">
          <a:xfrm>
            <a:off x="6126163" y="25114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Line 129"/>
          <p:cNvSpPr>
            <a:spLocks noChangeShapeType="1"/>
          </p:cNvSpPr>
          <p:nvPr/>
        </p:nvSpPr>
        <p:spPr bwMode="auto">
          <a:xfrm flipV="1">
            <a:off x="6049963" y="25876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Line 130"/>
          <p:cNvSpPr>
            <a:spLocks noChangeShapeType="1"/>
          </p:cNvSpPr>
          <p:nvPr/>
        </p:nvSpPr>
        <p:spPr bwMode="auto">
          <a:xfrm>
            <a:off x="6049963" y="25876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Line 131"/>
          <p:cNvSpPr>
            <a:spLocks noChangeShapeType="1"/>
          </p:cNvSpPr>
          <p:nvPr/>
        </p:nvSpPr>
        <p:spPr bwMode="auto">
          <a:xfrm>
            <a:off x="6126163" y="25876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Line 132"/>
          <p:cNvSpPr>
            <a:spLocks noChangeShapeType="1"/>
          </p:cNvSpPr>
          <p:nvPr/>
        </p:nvSpPr>
        <p:spPr bwMode="auto">
          <a:xfrm flipH="1">
            <a:off x="6049963" y="25114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Line 133"/>
          <p:cNvSpPr>
            <a:spLocks noChangeShapeType="1"/>
          </p:cNvSpPr>
          <p:nvPr/>
        </p:nvSpPr>
        <p:spPr bwMode="auto">
          <a:xfrm>
            <a:off x="6049963" y="26638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" name="Freeform 134"/>
          <p:cNvSpPr>
            <a:spLocks/>
          </p:cNvSpPr>
          <p:nvPr/>
        </p:nvSpPr>
        <p:spPr bwMode="auto">
          <a:xfrm>
            <a:off x="6126163" y="2587625"/>
            <a:ext cx="76200" cy="762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45" y="144"/>
              </a:cxn>
              <a:cxn ang="0">
                <a:pos x="145" y="0"/>
              </a:cxn>
            </a:cxnLst>
            <a:rect l="0" t="0" r="r" b="b"/>
            <a:pathLst>
              <a:path w="145" h="144">
                <a:moveTo>
                  <a:pt x="0" y="144"/>
                </a:moveTo>
                <a:lnTo>
                  <a:pt x="145" y="144"/>
                </a:lnTo>
                <a:lnTo>
                  <a:pt x="14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Line 135"/>
          <p:cNvSpPr>
            <a:spLocks noChangeShapeType="1"/>
          </p:cNvSpPr>
          <p:nvPr/>
        </p:nvSpPr>
        <p:spPr bwMode="auto">
          <a:xfrm flipV="1">
            <a:off x="6202363" y="25114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Line 136"/>
          <p:cNvSpPr>
            <a:spLocks noChangeShapeType="1"/>
          </p:cNvSpPr>
          <p:nvPr/>
        </p:nvSpPr>
        <p:spPr bwMode="auto">
          <a:xfrm flipH="1">
            <a:off x="6126163" y="25876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Line 137"/>
          <p:cNvSpPr>
            <a:spLocks noChangeShapeType="1"/>
          </p:cNvSpPr>
          <p:nvPr/>
        </p:nvSpPr>
        <p:spPr bwMode="auto">
          <a:xfrm>
            <a:off x="6126163" y="25114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Line 138"/>
          <p:cNvSpPr>
            <a:spLocks noChangeShapeType="1"/>
          </p:cNvSpPr>
          <p:nvPr/>
        </p:nvSpPr>
        <p:spPr bwMode="auto">
          <a:xfrm>
            <a:off x="6126163" y="24352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Line 139"/>
          <p:cNvSpPr>
            <a:spLocks noChangeShapeType="1"/>
          </p:cNvSpPr>
          <p:nvPr/>
        </p:nvSpPr>
        <p:spPr bwMode="auto">
          <a:xfrm flipH="1">
            <a:off x="6126163" y="24352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Line 140"/>
          <p:cNvSpPr>
            <a:spLocks noChangeShapeType="1"/>
          </p:cNvSpPr>
          <p:nvPr/>
        </p:nvSpPr>
        <p:spPr bwMode="auto">
          <a:xfrm>
            <a:off x="6049963" y="24352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Line 141"/>
          <p:cNvSpPr>
            <a:spLocks noChangeShapeType="1"/>
          </p:cNvSpPr>
          <p:nvPr/>
        </p:nvSpPr>
        <p:spPr bwMode="auto">
          <a:xfrm flipV="1">
            <a:off x="6202363" y="2435225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Line 142"/>
          <p:cNvSpPr>
            <a:spLocks noChangeShapeType="1"/>
          </p:cNvSpPr>
          <p:nvPr/>
        </p:nvSpPr>
        <p:spPr bwMode="auto">
          <a:xfrm flipH="1">
            <a:off x="5973763" y="25876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Line 143"/>
          <p:cNvSpPr>
            <a:spLocks noChangeShapeType="1"/>
          </p:cNvSpPr>
          <p:nvPr/>
        </p:nvSpPr>
        <p:spPr bwMode="auto">
          <a:xfrm>
            <a:off x="5973763" y="24352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Line 144"/>
          <p:cNvSpPr>
            <a:spLocks noChangeShapeType="1"/>
          </p:cNvSpPr>
          <p:nvPr/>
        </p:nvSpPr>
        <p:spPr bwMode="auto">
          <a:xfrm flipH="1">
            <a:off x="5973763" y="25114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Line 145"/>
          <p:cNvSpPr>
            <a:spLocks noChangeShapeType="1"/>
          </p:cNvSpPr>
          <p:nvPr/>
        </p:nvSpPr>
        <p:spPr bwMode="auto">
          <a:xfrm>
            <a:off x="5973763" y="26638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Line 146"/>
          <p:cNvSpPr>
            <a:spLocks noChangeShapeType="1"/>
          </p:cNvSpPr>
          <p:nvPr/>
        </p:nvSpPr>
        <p:spPr bwMode="auto">
          <a:xfrm flipH="1">
            <a:off x="5973763" y="2359025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" name="Freeform 147"/>
          <p:cNvSpPr>
            <a:spLocks/>
          </p:cNvSpPr>
          <p:nvPr/>
        </p:nvSpPr>
        <p:spPr bwMode="auto">
          <a:xfrm>
            <a:off x="6145213" y="2174875"/>
            <a:ext cx="227012" cy="227013"/>
          </a:xfrm>
          <a:custGeom>
            <a:avLst/>
            <a:gdLst/>
            <a:ahLst/>
            <a:cxnLst>
              <a:cxn ang="0">
                <a:pos x="237" y="194"/>
              </a:cxn>
              <a:cxn ang="0">
                <a:pos x="430" y="264"/>
              </a:cxn>
              <a:cxn ang="0">
                <a:pos x="0" y="429"/>
              </a:cxn>
              <a:cxn ang="0">
                <a:pos x="166" y="0"/>
              </a:cxn>
              <a:cxn ang="0">
                <a:pos x="237" y="194"/>
              </a:cxn>
            </a:cxnLst>
            <a:rect l="0" t="0" r="r" b="b"/>
            <a:pathLst>
              <a:path w="430" h="429">
                <a:moveTo>
                  <a:pt x="237" y="194"/>
                </a:moveTo>
                <a:lnTo>
                  <a:pt x="430" y="264"/>
                </a:lnTo>
                <a:lnTo>
                  <a:pt x="0" y="429"/>
                </a:lnTo>
                <a:lnTo>
                  <a:pt x="166" y="0"/>
                </a:lnTo>
                <a:lnTo>
                  <a:pt x="237" y="19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Rectangle 148"/>
          <p:cNvSpPr>
            <a:spLocks noChangeArrowheads="1"/>
          </p:cNvSpPr>
          <p:nvPr/>
        </p:nvSpPr>
        <p:spPr bwMode="auto">
          <a:xfrm>
            <a:off x="6970713" y="1905000"/>
            <a:ext cx="3984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Freeform 149"/>
          <p:cNvSpPr>
            <a:spLocks/>
          </p:cNvSpPr>
          <p:nvPr/>
        </p:nvSpPr>
        <p:spPr bwMode="auto">
          <a:xfrm>
            <a:off x="7578725" y="1325563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Freeform 150"/>
          <p:cNvSpPr>
            <a:spLocks/>
          </p:cNvSpPr>
          <p:nvPr/>
        </p:nvSpPr>
        <p:spPr bwMode="auto">
          <a:xfrm>
            <a:off x="7578725" y="1387475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" name="Freeform 151"/>
          <p:cNvSpPr>
            <a:spLocks/>
          </p:cNvSpPr>
          <p:nvPr/>
        </p:nvSpPr>
        <p:spPr bwMode="auto">
          <a:xfrm>
            <a:off x="7578725" y="14478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" name="Freeform 152"/>
          <p:cNvSpPr>
            <a:spLocks/>
          </p:cNvSpPr>
          <p:nvPr/>
        </p:nvSpPr>
        <p:spPr bwMode="auto">
          <a:xfrm>
            <a:off x="7578725" y="1509713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5" name="Freeform 153"/>
          <p:cNvSpPr>
            <a:spLocks/>
          </p:cNvSpPr>
          <p:nvPr/>
        </p:nvSpPr>
        <p:spPr bwMode="auto">
          <a:xfrm>
            <a:off x="7578725" y="1570038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6" name="Freeform 154"/>
          <p:cNvSpPr>
            <a:spLocks/>
          </p:cNvSpPr>
          <p:nvPr/>
        </p:nvSpPr>
        <p:spPr bwMode="auto">
          <a:xfrm>
            <a:off x="7578725" y="1630363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7" name="Freeform 155"/>
          <p:cNvSpPr>
            <a:spLocks/>
          </p:cNvSpPr>
          <p:nvPr/>
        </p:nvSpPr>
        <p:spPr bwMode="auto">
          <a:xfrm>
            <a:off x="7578725" y="1692275"/>
            <a:ext cx="30163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8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8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8" name="Freeform 156"/>
          <p:cNvSpPr>
            <a:spLocks/>
          </p:cNvSpPr>
          <p:nvPr/>
        </p:nvSpPr>
        <p:spPr bwMode="auto">
          <a:xfrm>
            <a:off x="7578725" y="1752600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Freeform 157"/>
          <p:cNvSpPr>
            <a:spLocks/>
          </p:cNvSpPr>
          <p:nvPr/>
        </p:nvSpPr>
        <p:spPr bwMode="auto">
          <a:xfrm>
            <a:off x="7578725" y="1814513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Freeform 158"/>
          <p:cNvSpPr>
            <a:spLocks/>
          </p:cNvSpPr>
          <p:nvPr/>
        </p:nvSpPr>
        <p:spPr bwMode="auto">
          <a:xfrm>
            <a:off x="7578725" y="1874838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Freeform 159"/>
          <p:cNvSpPr>
            <a:spLocks/>
          </p:cNvSpPr>
          <p:nvPr/>
        </p:nvSpPr>
        <p:spPr bwMode="auto">
          <a:xfrm>
            <a:off x="7578725" y="193675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2" name="Freeform 160"/>
          <p:cNvSpPr>
            <a:spLocks/>
          </p:cNvSpPr>
          <p:nvPr/>
        </p:nvSpPr>
        <p:spPr bwMode="auto">
          <a:xfrm>
            <a:off x="7578725" y="1997075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" name="Freeform 161"/>
          <p:cNvSpPr>
            <a:spLocks/>
          </p:cNvSpPr>
          <p:nvPr/>
        </p:nvSpPr>
        <p:spPr bwMode="auto">
          <a:xfrm>
            <a:off x="7578725" y="2057400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" name="Freeform 162"/>
          <p:cNvSpPr>
            <a:spLocks/>
          </p:cNvSpPr>
          <p:nvPr/>
        </p:nvSpPr>
        <p:spPr bwMode="auto">
          <a:xfrm>
            <a:off x="7578725" y="211931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5" name="Freeform 163"/>
          <p:cNvSpPr>
            <a:spLocks/>
          </p:cNvSpPr>
          <p:nvPr/>
        </p:nvSpPr>
        <p:spPr bwMode="auto">
          <a:xfrm>
            <a:off x="7578725" y="2179638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Freeform 164"/>
          <p:cNvSpPr>
            <a:spLocks/>
          </p:cNvSpPr>
          <p:nvPr/>
        </p:nvSpPr>
        <p:spPr bwMode="auto">
          <a:xfrm>
            <a:off x="7578725" y="224155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7" name="Freeform 165"/>
          <p:cNvSpPr>
            <a:spLocks/>
          </p:cNvSpPr>
          <p:nvPr/>
        </p:nvSpPr>
        <p:spPr bwMode="auto">
          <a:xfrm>
            <a:off x="7578725" y="2301875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8" name="Freeform 166"/>
          <p:cNvSpPr>
            <a:spLocks/>
          </p:cNvSpPr>
          <p:nvPr/>
        </p:nvSpPr>
        <p:spPr bwMode="auto">
          <a:xfrm>
            <a:off x="7578725" y="2363788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9" name="Freeform 167"/>
          <p:cNvSpPr>
            <a:spLocks/>
          </p:cNvSpPr>
          <p:nvPr/>
        </p:nvSpPr>
        <p:spPr bwMode="auto">
          <a:xfrm>
            <a:off x="7578725" y="2424113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0" name="Freeform 168"/>
          <p:cNvSpPr>
            <a:spLocks/>
          </p:cNvSpPr>
          <p:nvPr/>
        </p:nvSpPr>
        <p:spPr bwMode="auto">
          <a:xfrm>
            <a:off x="7578725" y="2484438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1" name="Freeform 169"/>
          <p:cNvSpPr>
            <a:spLocks/>
          </p:cNvSpPr>
          <p:nvPr/>
        </p:nvSpPr>
        <p:spPr bwMode="auto">
          <a:xfrm>
            <a:off x="7578725" y="2546350"/>
            <a:ext cx="30163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2" name="Freeform 170"/>
          <p:cNvSpPr>
            <a:spLocks/>
          </p:cNvSpPr>
          <p:nvPr/>
        </p:nvSpPr>
        <p:spPr bwMode="auto">
          <a:xfrm>
            <a:off x="7578725" y="2606675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3" name="Freeform 171"/>
          <p:cNvSpPr>
            <a:spLocks/>
          </p:cNvSpPr>
          <p:nvPr/>
        </p:nvSpPr>
        <p:spPr bwMode="auto">
          <a:xfrm>
            <a:off x="7578725" y="2668588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" name="Freeform 172"/>
          <p:cNvSpPr>
            <a:spLocks/>
          </p:cNvSpPr>
          <p:nvPr/>
        </p:nvSpPr>
        <p:spPr bwMode="auto">
          <a:xfrm>
            <a:off x="7578725" y="2728913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5" name="Freeform 173"/>
          <p:cNvSpPr>
            <a:spLocks/>
          </p:cNvSpPr>
          <p:nvPr/>
        </p:nvSpPr>
        <p:spPr bwMode="auto">
          <a:xfrm>
            <a:off x="7578725" y="2790825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6" name="Freeform 174"/>
          <p:cNvSpPr>
            <a:spLocks/>
          </p:cNvSpPr>
          <p:nvPr/>
        </p:nvSpPr>
        <p:spPr bwMode="auto">
          <a:xfrm>
            <a:off x="7578725" y="285115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7" name="Freeform 175"/>
          <p:cNvSpPr>
            <a:spLocks/>
          </p:cNvSpPr>
          <p:nvPr/>
        </p:nvSpPr>
        <p:spPr bwMode="auto">
          <a:xfrm>
            <a:off x="7578725" y="2911475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8" name="Freeform 176"/>
          <p:cNvSpPr>
            <a:spLocks/>
          </p:cNvSpPr>
          <p:nvPr/>
        </p:nvSpPr>
        <p:spPr bwMode="auto">
          <a:xfrm>
            <a:off x="7578725" y="2973388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9" name="Freeform 177"/>
          <p:cNvSpPr>
            <a:spLocks/>
          </p:cNvSpPr>
          <p:nvPr/>
        </p:nvSpPr>
        <p:spPr bwMode="auto">
          <a:xfrm>
            <a:off x="7578725" y="3033713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0" name="Freeform 178"/>
          <p:cNvSpPr>
            <a:spLocks/>
          </p:cNvSpPr>
          <p:nvPr/>
        </p:nvSpPr>
        <p:spPr bwMode="auto">
          <a:xfrm>
            <a:off x="7578725" y="3095625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1" name="Freeform 179"/>
          <p:cNvSpPr>
            <a:spLocks/>
          </p:cNvSpPr>
          <p:nvPr/>
        </p:nvSpPr>
        <p:spPr bwMode="auto">
          <a:xfrm>
            <a:off x="7578725" y="315595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2" name="Freeform 180"/>
          <p:cNvSpPr>
            <a:spLocks/>
          </p:cNvSpPr>
          <p:nvPr/>
        </p:nvSpPr>
        <p:spPr bwMode="auto">
          <a:xfrm>
            <a:off x="7578725" y="3217863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3" name="Freeform 181"/>
          <p:cNvSpPr>
            <a:spLocks/>
          </p:cNvSpPr>
          <p:nvPr/>
        </p:nvSpPr>
        <p:spPr bwMode="auto">
          <a:xfrm>
            <a:off x="7578725" y="3278188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" name="Freeform 182"/>
          <p:cNvSpPr>
            <a:spLocks/>
          </p:cNvSpPr>
          <p:nvPr/>
        </p:nvSpPr>
        <p:spPr bwMode="auto">
          <a:xfrm>
            <a:off x="7578725" y="3338513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5" name="Freeform 183"/>
          <p:cNvSpPr>
            <a:spLocks/>
          </p:cNvSpPr>
          <p:nvPr/>
        </p:nvSpPr>
        <p:spPr bwMode="auto">
          <a:xfrm>
            <a:off x="7578725" y="3400425"/>
            <a:ext cx="30163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6" name="Freeform 184"/>
          <p:cNvSpPr>
            <a:spLocks/>
          </p:cNvSpPr>
          <p:nvPr/>
        </p:nvSpPr>
        <p:spPr bwMode="auto">
          <a:xfrm>
            <a:off x="7578725" y="3460750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7" name="Freeform 185"/>
          <p:cNvSpPr>
            <a:spLocks/>
          </p:cNvSpPr>
          <p:nvPr/>
        </p:nvSpPr>
        <p:spPr bwMode="auto">
          <a:xfrm>
            <a:off x="7578725" y="3522663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8" name="Freeform 186"/>
          <p:cNvSpPr>
            <a:spLocks/>
          </p:cNvSpPr>
          <p:nvPr/>
        </p:nvSpPr>
        <p:spPr bwMode="auto">
          <a:xfrm>
            <a:off x="7578725" y="3582988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8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8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9" name="Freeform 187"/>
          <p:cNvSpPr>
            <a:spLocks/>
          </p:cNvSpPr>
          <p:nvPr/>
        </p:nvSpPr>
        <p:spPr bwMode="auto">
          <a:xfrm>
            <a:off x="7578725" y="36449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Freeform 188"/>
          <p:cNvSpPr>
            <a:spLocks/>
          </p:cNvSpPr>
          <p:nvPr/>
        </p:nvSpPr>
        <p:spPr bwMode="auto">
          <a:xfrm>
            <a:off x="7572375" y="3703638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1" name="Freeform 189"/>
          <p:cNvSpPr>
            <a:spLocks/>
          </p:cNvSpPr>
          <p:nvPr/>
        </p:nvSpPr>
        <p:spPr bwMode="auto">
          <a:xfrm>
            <a:off x="7550150" y="37592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4" y="39"/>
              </a:cxn>
              <a:cxn ang="0">
                <a:pos x="51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8" y="57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8" y="9"/>
              </a:cxn>
              <a:cxn ang="0">
                <a:pos x="17" y="2"/>
              </a:cxn>
              <a:cxn ang="0">
                <a:pos x="28" y="0"/>
              </a:cxn>
              <a:cxn ang="0">
                <a:pos x="39" y="2"/>
              </a:cxn>
              <a:cxn ang="0">
                <a:pos x="49" y="9"/>
              </a:cxn>
              <a:cxn ang="0">
                <a:pos x="54" y="18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4" y="39"/>
                </a:lnTo>
                <a:lnTo>
                  <a:pt x="51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8" y="57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8" y="9"/>
                </a:lnTo>
                <a:lnTo>
                  <a:pt x="17" y="2"/>
                </a:lnTo>
                <a:lnTo>
                  <a:pt x="28" y="0"/>
                </a:lnTo>
                <a:lnTo>
                  <a:pt x="39" y="2"/>
                </a:lnTo>
                <a:lnTo>
                  <a:pt x="49" y="9"/>
                </a:lnTo>
                <a:lnTo>
                  <a:pt x="54" y="18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2" name="Freeform 190"/>
          <p:cNvSpPr>
            <a:spLocks/>
          </p:cNvSpPr>
          <p:nvPr/>
        </p:nvSpPr>
        <p:spPr bwMode="auto">
          <a:xfrm>
            <a:off x="7507288" y="38020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3" name="Freeform 191"/>
          <p:cNvSpPr>
            <a:spLocks/>
          </p:cNvSpPr>
          <p:nvPr/>
        </p:nvSpPr>
        <p:spPr bwMode="auto">
          <a:xfrm>
            <a:off x="7450138" y="38227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" name="Freeform 192"/>
          <p:cNvSpPr>
            <a:spLocks/>
          </p:cNvSpPr>
          <p:nvPr/>
        </p:nvSpPr>
        <p:spPr bwMode="auto">
          <a:xfrm>
            <a:off x="7391400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Freeform 193"/>
          <p:cNvSpPr>
            <a:spLocks/>
          </p:cNvSpPr>
          <p:nvPr/>
        </p:nvSpPr>
        <p:spPr bwMode="auto">
          <a:xfrm>
            <a:off x="7329488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Freeform 194"/>
          <p:cNvSpPr>
            <a:spLocks/>
          </p:cNvSpPr>
          <p:nvPr/>
        </p:nvSpPr>
        <p:spPr bwMode="auto">
          <a:xfrm>
            <a:off x="7269163" y="3827463"/>
            <a:ext cx="30162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7" name="Freeform 195"/>
          <p:cNvSpPr>
            <a:spLocks/>
          </p:cNvSpPr>
          <p:nvPr/>
        </p:nvSpPr>
        <p:spPr bwMode="auto">
          <a:xfrm>
            <a:off x="7207250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8" name="Freeform 196"/>
          <p:cNvSpPr>
            <a:spLocks/>
          </p:cNvSpPr>
          <p:nvPr/>
        </p:nvSpPr>
        <p:spPr bwMode="auto">
          <a:xfrm>
            <a:off x="7146925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9" name="Freeform 197"/>
          <p:cNvSpPr>
            <a:spLocks/>
          </p:cNvSpPr>
          <p:nvPr/>
        </p:nvSpPr>
        <p:spPr bwMode="auto">
          <a:xfrm>
            <a:off x="7086600" y="38274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0" name="Freeform 198"/>
          <p:cNvSpPr>
            <a:spLocks/>
          </p:cNvSpPr>
          <p:nvPr/>
        </p:nvSpPr>
        <p:spPr bwMode="auto">
          <a:xfrm>
            <a:off x="7024688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1" name="Freeform 199"/>
          <p:cNvSpPr>
            <a:spLocks/>
          </p:cNvSpPr>
          <p:nvPr/>
        </p:nvSpPr>
        <p:spPr bwMode="auto">
          <a:xfrm>
            <a:off x="6964363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2" name="Freeform 200"/>
          <p:cNvSpPr>
            <a:spLocks/>
          </p:cNvSpPr>
          <p:nvPr/>
        </p:nvSpPr>
        <p:spPr bwMode="auto">
          <a:xfrm>
            <a:off x="6902450" y="38274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3" name="Freeform 201"/>
          <p:cNvSpPr>
            <a:spLocks/>
          </p:cNvSpPr>
          <p:nvPr/>
        </p:nvSpPr>
        <p:spPr bwMode="auto">
          <a:xfrm>
            <a:off x="6842125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Freeform 202"/>
          <p:cNvSpPr>
            <a:spLocks/>
          </p:cNvSpPr>
          <p:nvPr/>
        </p:nvSpPr>
        <p:spPr bwMode="auto">
          <a:xfrm>
            <a:off x="6780213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" name="Freeform 203"/>
          <p:cNvSpPr>
            <a:spLocks/>
          </p:cNvSpPr>
          <p:nvPr/>
        </p:nvSpPr>
        <p:spPr bwMode="auto">
          <a:xfrm>
            <a:off x="6719888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Freeform 204"/>
          <p:cNvSpPr>
            <a:spLocks/>
          </p:cNvSpPr>
          <p:nvPr/>
        </p:nvSpPr>
        <p:spPr bwMode="auto">
          <a:xfrm>
            <a:off x="6659563" y="3827463"/>
            <a:ext cx="30162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7" name="Freeform 205"/>
          <p:cNvSpPr>
            <a:spLocks/>
          </p:cNvSpPr>
          <p:nvPr/>
        </p:nvSpPr>
        <p:spPr bwMode="auto">
          <a:xfrm>
            <a:off x="6597650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8" name="Freeform 206"/>
          <p:cNvSpPr>
            <a:spLocks/>
          </p:cNvSpPr>
          <p:nvPr/>
        </p:nvSpPr>
        <p:spPr bwMode="auto">
          <a:xfrm>
            <a:off x="6537325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9" name="Freeform 207"/>
          <p:cNvSpPr>
            <a:spLocks/>
          </p:cNvSpPr>
          <p:nvPr/>
        </p:nvSpPr>
        <p:spPr bwMode="auto">
          <a:xfrm>
            <a:off x="6475413" y="3827463"/>
            <a:ext cx="30162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6415088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1" name="Freeform 210"/>
          <p:cNvSpPr>
            <a:spLocks/>
          </p:cNvSpPr>
          <p:nvPr/>
        </p:nvSpPr>
        <p:spPr bwMode="auto">
          <a:xfrm>
            <a:off x="6353175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2" name="Freeform 211"/>
          <p:cNvSpPr>
            <a:spLocks/>
          </p:cNvSpPr>
          <p:nvPr/>
        </p:nvSpPr>
        <p:spPr bwMode="auto">
          <a:xfrm>
            <a:off x="6292850" y="38274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3" name="Freeform 212"/>
          <p:cNvSpPr>
            <a:spLocks/>
          </p:cNvSpPr>
          <p:nvPr/>
        </p:nvSpPr>
        <p:spPr bwMode="auto">
          <a:xfrm>
            <a:off x="6230938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4" name="Freeform 213"/>
          <p:cNvSpPr>
            <a:spLocks/>
          </p:cNvSpPr>
          <p:nvPr/>
        </p:nvSpPr>
        <p:spPr bwMode="auto">
          <a:xfrm>
            <a:off x="6170613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" name="Freeform 214"/>
          <p:cNvSpPr>
            <a:spLocks/>
          </p:cNvSpPr>
          <p:nvPr/>
        </p:nvSpPr>
        <p:spPr bwMode="auto">
          <a:xfrm>
            <a:off x="6110288" y="3827463"/>
            <a:ext cx="30162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6" name="Freeform 215"/>
          <p:cNvSpPr>
            <a:spLocks/>
          </p:cNvSpPr>
          <p:nvPr/>
        </p:nvSpPr>
        <p:spPr bwMode="auto">
          <a:xfrm>
            <a:off x="6048375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7" name="Freeform 216"/>
          <p:cNvSpPr>
            <a:spLocks/>
          </p:cNvSpPr>
          <p:nvPr/>
        </p:nvSpPr>
        <p:spPr bwMode="auto">
          <a:xfrm>
            <a:off x="5988050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8" name="Freeform 217"/>
          <p:cNvSpPr>
            <a:spLocks/>
          </p:cNvSpPr>
          <p:nvPr/>
        </p:nvSpPr>
        <p:spPr bwMode="auto">
          <a:xfrm>
            <a:off x="5926138" y="3827463"/>
            <a:ext cx="30162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Freeform 218"/>
          <p:cNvSpPr>
            <a:spLocks/>
          </p:cNvSpPr>
          <p:nvPr/>
        </p:nvSpPr>
        <p:spPr bwMode="auto">
          <a:xfrm>
            <a:off x="5865813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Freeform 219"/>
          <p:cNvSpPr>
            <a:spLocks/>
          </p:cNvSpPr>
          <p:nvPr/>
        </p:nvSpPr>
        <p:spPr bwMode="auto">
          <a:xfrm>
            <a:off x="5803900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1" name="Freeform 220"/>
          <p:cNvSpPr>
            <a:spLocks/>
          </p:cNvSpPr>
          <p:nvPr/>
        </p:nvSpPr>
        <p:spPr bwMode="auto">
          <a:xfrm>
            <a:off x="5743575" y="38274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2" name="Freeform 221"/>
          <p:cNvSpPr>
            <a:spLocks/>
          </p:cNvSpPr>
          <p:nvPr/>
        </p:nvSpPr>
        <p:spPr bwMode="auto">
          <a:xfrm>
            <a:off x="5681663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Freeform 222"/>
          <p:cNvSpPr>
            <a:spLocks/>
          </p:cNvSpPr>
          <p:nvPr/>
        </p:nvSpPr>
        <p:spPr bwMode="auto">
          <a:xfrm>
            <a:off x="5621338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4" name="Freeform 223"/>
          <p:cNvSpPr>
            <a:spLocks/>
          </p:cNvSpPr>
          <p:nvPr/>
        </p:nvSpPr>
        <p:spPr bwMode="auto">
          <a:xfrm>
            <a:off x="5561013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" name="Freeform 224"/>
          <p:cNvSpPr>
            <a:spLocks/>
          </p:cNvSpPr>
          <p:nvPr/>
        </p:nvSpPr>
        <p:spPr bwMode="auto">
          <a:xfrm>
            <a:off x="5499100" y="38274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6" name="Freeform 225"/>
          <p:cNvSpPr>
            <a:spLocks/>
          </p:cNvSpPr>
          <p:nvPr/>
        </p:nvSpPr>
        <p:spPr bwMode="auto">
          <a:xfrm>
            <a:off x="5438775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7" name="Freeform 226"/>
          <p:cNvSpPr>
            <a:spLocks/>
          </p:cNvSpPr>
          <p:nvPr/>
        </p:nvSpPr>
        <p:spPr bwMode="auto">
          <a:xfrm>
            <a:off x="5376863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8" name="Freeform 227"/>
          <p:cNvSpPr>
            <a:spLocks/>
          </p:cNvSpPr>
          <p:nvPr/>
        </p:nvSpPr>
        <p:spPr bwMode="auto">
          <a:xfrm>
            <a:off x="5316538" y="3827463"/>
            <a:ext cx="30162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9" name="Freeform 228"/>
          <p:cNvSpPr>
            <a:spLocks/>
          </p:cNvSpPr>
          <p:nvPr/>
        </p:nvSpPr>
        <p:spPr bwMode="auto">
          <a:xfrm>
            <a:off x="5254625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0" name="Freeform 229"/>
          <p:cNvSpPr>
            <a:spLocks/>
          </p:cNvSpPr>
          <p:nvPr/>
        </p:nvSpPr>
        <p:spPr bwMode="auto">
          <a:xfrm>
            <a:off x="5194300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1" name="Freeform 230"/>
          <p:cNvSpPr>
            <a:spLocks/>
          </p:cNvSpPr>
          <p:nvPr/>
        </p:nvSpPr>
        <p:spPr bwMode="auto">
          <a:xfrm>
            <a:off x="5133975" y="38274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2" name="Freeform 231"/>
          <p:cNvSpPr>
            <a:spLocks/>
          </p:cNvSpPr>
          <p:nvPr/>
        </p:nvSpPr>
        <p:spPr bwMode="auto">
          <a:xfrm>
            <a:off x="5072063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3" name="Freeform 232"/>
          <p:cNvSpPr>
            <a:spLocks/>
          </p:cNvSpPr>
          <p:nvPr/>
        </p:nvSpPr>
        <p:spPr bwMode="auto">
          <a:xfrm>
            <a:off x="5011738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4" name="Freeform 233"/>
          <p:cNvSpPr>
            <a:spLocks/>
          </p:cNvSpPr>
          <p:nvPr/>
        </p:nvSpPr>
        <p:spPr bwMode="auto">
          <a:xfrm>
            <a:off x="4949825" y="38274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" name="Freeform 234"/>
          <p:cNvSpPr>
            <a:spLocks/>
          </p:cNvSpPr>
          <p:nvPr/>
        </p:nvSpPr>
        <p:spPr bwMode="auto">
          <a:xfrm>
            <a:off x="4889500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" name="Freeform 235"/>
          <p:cNvSpPr>
            <a:spLocks/>
          </p:cNvSpPr>
          <p:nvPr/>
        </p:nvSpPr>
        <p:spPr bwMode="auto">
          <a:xfrm>
            <a:off x="4827588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7" name="Freeform 236"/>
          <p:cNvSpPr>
            <a:spLocks/>
          </p:cNvSpPr>
          <p:nvPr/>
        </p:nvSpPr>
        <p:spPr bwMode="auto">
          <a:xfrm>
            <a:off x="4767263" y="3827463"/>
            <a:ext cx="30162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8" name="Freeform 237"/>
          <p:cNvSpPr>
            <a:spLocks/>
          </p:cNvSpPr>
          <p:nvPr/>
        </p:nvSpPr>
        <p:spPr bwMode="auto">
          <a:xfrm>
            <a:off x="4705350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9" name="Freeform 238"/>
          <p:cNvSpPr>
            <a:spLocks/>
          </p:cNvSpPr>
          <p:nvPr/>
        </p:nvSpPr>
        <p:spPr bwMode="auto">
          <a:xfrm>
            <a:off x="4645025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>
            <a:off x="4584700" y="38274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1" name="Freeform 240"/>
          <p:cNvSpPr>
            <a:spLocks/>
          </p:cNvSpPr>
          <p:nvPr/>
        </p:nvSpPr>
        <p:spPr bwMode="auto">
          <a:xfrm>
            <a:off x="4522788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2" name="Freeform 241"/>
          <p:cNvSpPr>
            <a:spLocks/>
          </p:cNvSpPr>
          <p:nvPr/>
        </p:nvSpPr>
        <p:spPr bwMode="auto">
          <a:xfrm>
            <a:off x="4462463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4400550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4" name="Freeform 243"/>
          <p:cNvSpPr>
            <a:spLocks/>
          </p:cNvSpPr>
          <p:nvPr/>
        </p:nvSpPr>
        <p:spPr bwMode="auto">
          <a:xfrm>
            <a:off x="4340225" y="38274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5" name="Freeform 244"/>
          <p:cNvSpPr>
            <a:spLocks/>
          </p:cNvSpPr>
          <p:nvPr/>
        </p:nvSpPr>
        <p:spPr bwMode="auto">
          <a:xfrm>
            <a:off x="4278313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6" name="Freeform 245"/>
          <p:cNvSpPr>
            <a:spLocks/>
          </p:cNvSpPr>
          <p:nvPr/>
        </p:nvSpPr>
        <p:spPr bwMode="auto">
          <a:xfrm>
            <a:off x="4217988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7" name="Freeform 246"/>
          <p:cNvSpPr>
            <a:spLocks/>
          </p:cNvSpPr>
          <p:nvPr/>
        </p:nvSpPr>
        <p:spPr bwMode="auto">
          <a:xfrm>
            <a:off x="4157663" y="3827463"/>
            <a:ext cx="30162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8" name="Freeform 247"/>
          <p:cNvSpPr>
            <a:spLocks/>
          </p:cNvSpPr>
          <p:nvPr/>
        </p:nvSpPr>
        <p:spPr bwMode="auto">
          <a:xfrm>
            <a:off x="4095750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9" name="Freeform 248"/>
          <p:cNvSpPr>
            <a:spLocks/>
          </p:cNvSpPr>
          <p:nvPr/>
        </p:nvSpPr>
        <p:spPr bwMode="auto">
          <a:xfrm>
            <a:off x="4035425" y="382746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0" name="Freeform 249"/>
          <p:cNvSpPr>
            <a:spLocks/>
          </p:cNvSpPr>
          <p:nvPr/>
        </p:nvSpPr>
        <p:spPr bwMode="auto">
          <a:xfrm>
            <a:off x="3973513" y="3827463"/>
            <a:ext cx="30162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1" name="Freeform 250"/>
          <p:cNvSpPr>
            <a:spLocks/>
          </p:cNvSpPr>
          <p:nvPr/>
        </p:nvSpPr>
        <p:spPr bwMode="auto">
          <a:xfrm>
            <a:off x="3913188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2" name="Freeform 251"/>
          <p:cNvSpPr>
            <a:spLocks/>
          </p:cNvSpPr>
          <p:nvPr/>
        </p:nvSpPr>
        <p:spPr bwMode="auto">
          <a:xfrm>
            <a:off x="3851275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3" name="Freeform 252"/>
          <p:cNvSpPr>
            <a:spLocks/>
          </p:cNvSpPr>
          <p:nvPr/>
        </p:nvSpPr>
        <p:spPr bwMode="auto">
          <a:xfrm>
            <a:off x="3790950" y="38274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4" name="Freeform 253"/>
          <p:cNvSpPr>
            <a:spLocks/>
          </p:cNvSpPr>
          <p:nvPr/>
        </p:nvSpPr>
        <p:spPr bwMode="auto">
          <a:xfrm>
            <a:off x="3729038" y="38274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5" name="Freeform 254"/>
          <p:cNvSpPr>
            <a:spLocks/>
          </p:cNvSpPr>
          <p:nvPr/>
        </p:nvSpPr>
        <p:spPr bwMode="auto">
          <a:xfrm>
            <a:off x="3668713" y="38274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>
            <a:off x="3608388" y="3827463"/>
            <a:ext cx="30162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7" name="Freeform 256"/>
          <p:cNvSpPr>
            <a:spLocks/>
          </p:cNvSpPr>
          <p:nvPr/>
        </p:nvSpPr>
        <p:spPr bwMode="auto">
          <a:xfrm>
            <a:off x="3548063" y="3825875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8" name="Freeform 257"/>
          <p:cNvSpPr>
            <a:spLocks/>
          </p:cNvSpPr>
          <p:nvPr/>
        </p:nvSpPr>
        <p:spPr bwMode="auto">
          <a:xfrm>
            <a:off x="3490913" y="3811588"/>
            <a:ext cx="30162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9" name="Freeform 258"/>
          <p:cNvSpPr>
            <a:spLocks/>
          </p:cNvSpPr>
          <p:nvPr/>
        </p:nvSpPr>
        <p:spPr bwMode="auto">
          <a:xfrm>
            <a:off x="3441700" y="377825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0" name="Freeform 259"/>
          <p:cNvSpPr>
            <a:spLocks/>
          </p:cNvSpPr>
          <p:nvPr/>
        </p:nvSpPr>
        <p:spPr bwMode="auto">
          <a:xfrm>
            <a:off x="3411538" y="3725863"/>
            <a:ext cx="30162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1" name="Freeform 260"/>
          <p:cNvSpPr>
            <a:spLocks/>
          </p:cNvSpPr>
          <p:nvPr/>
        </p:nvSpPr>
        <p:spPr bwMode="auto">
          <a:xfrm>
            <a:off x="3400425" y="3665538"/>
            <a:ext cx="30163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2" name="Freeform 261"/>
          <p:cNvSpPr>
            <a:spLocks/>
          </p:cNvSpPr>
          <p:nvPr/>
        </p:nvSpPr>
        <p:spPr bwMode="auto">
          <a:xfrm>
            <a:off x="3398838" y="3605213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3" name="Freeform 262"/>
          <p:cNvSpPr>
            <a:spLocks/>
          </p:cNvSpPr>
          <p:nvPr/>
        </p:nvSpPr>
        <p:spPr bwMode="auto">
          <a:xfrm>
            <a:off x="3398838" y="3543300"/>
            <a:ext cx="31750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8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8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3398838" y="348297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5" name="Freeform 264"/>
          <p:cNvSpPr>
            <a:spLocks/>
          </p:cNvSpPr>
          <p:nvPr/>
        </p:nvSpPr>
        <p:spPr bwMode="auto">
          <a:xfrm>
            <a:off x="3398838" y="3421063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6" name="Freeform 265"/>
          <p:cNvSpPr>
            <a:spLocks/>
          </p:cNvSpPr>
          <p:nvPr/>
        </p:nvSpPr>
        <p:spPr bwMode="auto">
          <a:xfrm>
            <a:off x="3398838" y="3360738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7" name="Freeform 266"/>
          <p:cNvSpPr>
            <a:spLocks/>
          </p:cNvSpPr>
          <p:nvPr/>
        </p:nvSpPr>
        <p:spPr bwMode="auto">
          <a:xfrm>
            <a:off x="3398838" y="3298825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8" name="Freeform 267"/>
          <p:cNvSpPr>
            <a:spLocks/>
          </p:cNvSpPr>
          <p:nvPr/>
        </p:nvSpPr>
        <p:spPr bwMode="auto">
          <a:xfrm>
            <a:off x="3398838" y="32385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9" name="Freeform 268"/>
          <p:cNvSpPr>
            <a:spLocks/>
          </p:cNvSpPr>
          <p:nvPr/>
        </p:nvSpPr>
        <p:spPr bwMode="auto">
          <a:xfrm>
            <a:off x="3398838" y="317817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0" name="Freeform 269"/>
          <p:cNvSpPr>
            <a:spLocks/>
          </p:cNvSpPr>
          <p:nvPr/>
        </p:nvSpPr>
        <p:spPr bwMode="auto">
          <a:xfrm>
            <a:off x="3398838" y="311626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8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8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1" name="Freeform 270"/>
          <p:cNvSpPr>
            <a:spLocks/>
          </p:cNvSpPr>
          <p:nvPr/>
        </p:nvSpPr>
        <p:spPr bwMode="auto">
          <a:xfrm>
            <a:off x="3398838" y="3055938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2" name="Freeform 271"/>
          <p:cNvSpPr>
            <a:spLocks/>
          </p:cNvSpPr>
          <p:nvPr/>
        </p:nvSpPr>
        <p:spPr bwMode="auto">
          <a:xfrm>
            <a:off x="3398838" y="2994025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3" name="Freeform 272"/>
          <p:cNvSpPr>
            <a:spLocks/>
          </p:cNvSpPr>
          <p:nvPr/>
        </p:nvSpPr>
        <p:spPr bwMode="auto">
          <a:xfrm>
            <a:off x="3398838" y="29337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4" name="Freeform 273"/>
          <p:cNvSpPr>
            <a:spLocks/>
          </p:cNvSpPr>
          <p:nvPr/>
        </p:nvSpPr>
        <p:spPr bwMode="auto">
          <a:xfrm>
            <a:off x="3398838" y="2871788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5" name="Freeform 274"/>
          <p:cNvSpPr>
            <a:spLocks/>
          </p:cNvSpPr>
          <p:nvPr/>
        </p:nvSpPr>
        <p:spPr bwMode="auto">
          <a:xfrm>
            <a:off x="3398838" y="2811463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" name="Freeform 275"/>
          <p:cNvSpPr>
            <a:spLocks/>
          </p:cNvSpPr>
          <p:nvPr/>
        </p:nvSpPr>
        <p:spPr bwMode="auto">
          <a:xfrm>
            <a:off x="3398838" y="2751138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3398838" y="2689225"/>
            <a:ext cx="31750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8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8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3398838" y="26289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9" name="Freeform 278"/>
          <p:cNvSpPr>
            <a:spLocks/>
          </p:cNvSpPr>
          <p:nvPr/>
        </p:nvSpPr>
        <p:spPr bwMode="auto">
          <a:xfrm>
            <a:off x="3398838" y="2566988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0" name="Freeform 279"/>
          <p:cNvSpPr>
            <a:spLocks/>
          </p:cNvSpPr>
          <p:nvPr/>
        </p:nvSpPr>
        <p:spPr bwMode="auto">
          <a:xfrm>
            <a:off x="3398838" y="2506663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1" name="Freeform 280"/>
          <p:cNvSpPr>
            <a:spLocks/>
          </p:cNvSpPr>
          <p:nvPr/>
        </p:nvSpPr>
        <p:spPr bwMode="auto">
          <a:xfrm>
            <a:off x="3398838" y="2444750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2" name="Freeform 281"/>
          <p:cNvSpPr>
            <a:spLocks/>
          </p:cNvSpPr>
          <p:nvPr/>
        </p:nvSpPr>
        <p:spPr bwMode="auto">
          <a:xfrm>
            <a:off x="3398838" y="238442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3" name="Freeform 282"/>
          <p:cNvSpPr>
            <a:spLocks/>
          </p:cNvSpPr>
          <p:nvPr/>
        </p:nvSpPr>
        <p:spPr bwMode="auto">
          <a:xfrm>
            <a:off x="3398838" y="23241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4" name="Freeform 283"/>
          <p:cNvSpPr>
            <a:spLocks/>
          </p:cNvSpPr>
          <p:nvPr/>
        </p:nvSpPr>
        <p:spPr bwMode="auto">
          <a:xfrm>
            <a:off x="3398838" y="2262188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8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8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5" name="Freeform 284"/>
          <p:cNvSpPr>
            <a:spLocks/>
          </p:cNvSpPr>
          <p:nvPr/>
        </p:nvSpPr>
        <p:spPr bwMode="auto">
          <a:xfrm>
            <a:off x="3398838" y="2201863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6" name="Freeform 285"/>
          <p:cNvSpPr>
            <a:spLocks/>
          </p:cNvSpPr>
          <p:nvPr/>
        </p:nvSpPr>
        <p:spPr bwMode="auto">
          <a:xfrm>
            <a:off x="3398838" y="2139950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7" name="Freeform 286"/>
          <p:cNvSpPr>
            <a:spLocks/>
          </p:cNvSpPr>
          <p:nvPr/>
        </p:nvSpPr>
        <p:spPr bwMode="auto">
          <a:xfrm>
            <a:off x="3398838" y="2079625"/>
            <a:ext cx="31750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8" name="Freeform 287"/>
          <p:cNvSpPr>
            <a:spLocks/>
          </p:cNvSpPr>
          <p:nvPr/>
        </p:nvSpPr>
        <p:spPr bwMode="auto">
          <a:xfrm>
            <a:off x="3398838" y="2017713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9" name="Freeform 288"/>
          <p:cNvSpPr>
            <a:spLocks/>
          </p:cNvSpPr>
          <p:nvPr/>
        </p:nvSpPr>
        <p:spPr bwMode="auto">
          <a:xfrm>
            <a:off x="3398838" y="1957388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0" name="Freeform 289"/>
          <p:cNvSpPr>
            <a:spLocks/>
          </p:cNvSpPr>
          <p:nvPr/>
        </p:nvSpPr>
        <p:spPr bwMode="auto">
          <a:xfrm>
            <a:off x="3398838" y="1897063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1" name="Freeform 290"/>
          <p:cNvSpPr>
            <a:spLocks/>
          </p:cNvSpPr>
          <p:nvPr/>
        </p:nvSpPr>
        <p:spPr bwMode="auto">
          <a:xfrm>
            <a:off x="3398838" y="1835150"/>
            <a:ext cx="31750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8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8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2" name="Freeform 291"/>
          <p:cNvSpPr>
            <a:spLocks/>
          </p:cNvSpPr>
          <p:nvPr/>
        </p:nvSpPr>
        <p:spPr bwMode="auto">
          <a:xfrm>
            <a:off x="3398838" y="177482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3" name="Freeform 292"/>
          <p:cNvSpPr>
            <a:spLocks/>
          </p:cNvSpPr>
          <p:nvPr/>
        </p:nvSpPr>
        <p:spPr bwMode="auto">
          <a:xfrm>
            <a:off x="3398838" y="1712913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4" name="Freeform 293"/>
          <p:cNvSpPr>
            <a:spLocks/>
          </p:cNvSpPr>
          <p:nvPr/>
        </p:nvSpPr>
        <p:spPr bwMode="auto">
          <a:xfrm>
            <a:off x="3398838" y="1652588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" name="Freeform 294"/>
          <p:cNvSpPr>
            <a:spLocks/>
          </p:cNvSpPr>
          <p:nvPr/>
        </p:nvSpPr>
        <p:spPr bwMode="auto">
          <a:xfrm>
            <a:off x="3398838" y="1590675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6" name="Freeform 295"/>
          <p:cNvSpPr>
            <a:spLocks/>
          </p:cNvSpPr>
          <p:nvPr/>
        </p:nvSpPr>
        <p:spPr bwMode="auto">
          <a:xfrm>
            <a:off x="3398838" y="153035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7" name="Freeform 296"/>
          <p:cNvSpPr>
            <a:spLocks/>
          </p:cNvSpPr>
          <p:nvPr/>
        </p:nvSpPr>
        <p:spPr bwMode="auto">
          <a:xfrm>
            <a:off x="3398838" y="147002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8" name="Freeform 297"/>
          <p:cNvSpPr>
            <a:spLocks/>
          </p:cNvSpPr>
          <p:nvPr/>
        </p:nvSpPr>
        <p:spPr bwMode="auto">
          <a:xfrm>
            <a:off x="3398838" y="140811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8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8"/>
              </a:cxn>
              <a:cxn ang="0">
                <a:pos x="2" y="38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8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8"/>
                </a:lnTo>
                <a:lnTo>
                  <a:pt x="2" y="38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9" name="Freeform 298"/>
          <p:cNvSpPr>
            <a:spLocks/>
          </p:cNvSpPr>
          <p:nvPr/>
        </p:nvSpPr>
        <p:spPr bwMode="auto">
          <a:xfrm>
            <a:off x="3398838" y="1347788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0" name="Freeform 299"/>
          <p:cNvSpPr>
            <a:spLocks/>
          </p:cNvSpPr>
          <p:nvPr/>
        </p:nvSpPr>
        <p:spPr bwMode="auto">
          <a:xfrm>
            <a:off x="3402013" y="1287463"/>
            <a:ext cx="30162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7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1" name="Freeform 300"/>
          <p:cNvSpPr>
            <a:spLocks/>
          </p:cNvSpPr>
          <p:nvPr/>
        </p:nvSpPr>
        <p:spPr bwMode="auto">
          <a:xfrm>
            <a:off x="3416300" y="1230313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2" name="Freeform 301"/>
          <p:cNvSpPr>
            <a:spLocks/>
          </p:cNvSpPr>
          <p:nvPr/>
        </p:nvSpPr>
        <p:spPr bwMode="auto">
          <a:xfrm>
            <a:off x="3451225" y="1182688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3" name="Freeform 302"/>
          <p:cNvSpPr>
            <a:spLocks/>
          </p:cNvSpPr>
          <p:nvPr/>
        </p:nvSpPr>
        <p:spPr bwMode="auto">
          <a:xfrm>
            <a:off x="3505200" y="1154113"/>
            <a:ext cx="30163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2"/>
              </a:cxn>
              <a:cxn ang="0">
                <a:pos x="28" y="0"/>
              </a:cxn>
              <a:cxn ang="0">
                <a:pos x="39" y="2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2"/>
                </a:lnTo>
                <a:lnTo>
                  <a:pt x="28" y="0"/>
                </a:lnTo>
                <a:lnTo>
                  <a:pt x="39" y="2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4" name="Freeform 303"/>
          <p:cNvSpPr>
            <a:spLocks/>
          </p:cNvSpPr>
          <p:nvPr/>
        </p:nvSpPr>
        <p:spPr bwMode="auto">
          <a:xfrm>
            <a:off x="3567113" y="1143000"/>
            <a:ext cx="30162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5" name="Freeform 304"/>
          <p:cNvSpPr>
            <a:spLocks/>
          </p:cNvSpPr>
          <p:nvPr/>
        </p:nvSpPr>
        <p:spPr bwMode="auto">
          <a:xfrm>
            <a:off x="3629025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6" name="Freeform 305"/>
          <p:cNvSpPr>
            <a:spLocks/>
          </p:cNvSpPr>
          <p:nvPr/>
        </p:nvSpPr>
        <p:spPr bwMode="auto">
          <a:xfrm>
            <a:off x="3689350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" name="Freeform 306"/>
          <p:cNvSpPr>
            <a:spLocks/>
          </p:cNvSpPr>
          <p:nvPr/>
        </p:nvSpPr>
        <p:spPr bwMode="auto">
          <a:xfrm>
            <a:off x="3749675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8" name="Freeform 307"/>
          <p:cNvSpPr>
            <a:spLocks/>
          </p:cNvSpPr>
          <p:nvPr/>
        </p:nvSpPr>
        <p:spPr bwMode="auto">
          <a:xfrm>
            <a:off x="3811588" y="11430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9" name="Freeform 308"/>
          <p:cNvSpPr>
            <a:spLocks/>
          </p:cNvSpPr>
          <p:nvPr/>
        </p:nvSpPr>
        <p:spPr bwMode="auto">
          <a:xfrm>
            <a:off x="3871913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0" name="Freeform 309"/>
          <p:cNvSpPr>
            <a:spLocks/>
          </p:cNvSpPr>
          <p:nvPr/>
        </p:nvSpPr>
        <p:spPr bwMode="auto">
          <a:xfrm>
            <a:off x="3933825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1" name="Freeform 310"/>
          <p:cNvSpPr>
            <a:spLocks/>
          </p:cNvSpPr>
          <p:nvPr/>
        </p:nvSpPr>
        <p:spPr bwMode="auto">
          <a:xfrm>
            <a:off x="3994150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2" name="Freeform 311"/>
          <p:cNvSpPr>
            <a:spLocks/>
          </p:cNvSpPr>
          <p:nvPr/>
        </p:nvSpPr>
        <p:spPr bwMode="auto">
          <a:xfrm>
            <a:off x="4056063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3" name="Freeform 312"/>
          <p:cNvSpPr>
            <a:spLocks/>
          </p:cNvSpPr>
          <p:nvPr/>
        </p:nvSpPr>
        <p:spPr bwMode="auto">
          <a:xfrm>
            <a:off x="4116388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4" name="Freeform 313"/>
          <p:cNvSpPr>
            <a:spLocks/>
          </p:cNvSpPr>
          <p:nvPr/>
        </p:nvSpPr>
        <p:spPr bwMode="auto">
          <a:xfrm>
            <a:off x="4178300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5" name="Freeform 314"/>
          <p:cNvSpPr>
            <a:spLocks/>
          </p:cNvSpPr>
          <p:nvPr/>
        </p:nvSpPr>
        <p:spPr bwMode="auto">
          <a:xfrm>
            <a:off x="4238625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6" name="Freeform 315"/>
          <p:cNvSpPr>
            <a:spLocks/>
          </p:cNvSpPr>
          <p:nvPr/>
        </p:nvSpPr>
        <p:spPr bwMode="auto">
          <a:xfrm>
            <a:off x="4298950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7" name="Freeform 316"/>
          <p:cNvSpPr>
            <a:spLocks/>
          </p:cNvSpPr>
          <p:nvPr/>
        </p:nvSpPr>
        <p:spPr bwMode="auto">
          <a:xfrm>
            <a:off x="4360863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8" name="Freeform 317"/>
          <p:cNvSpPr>
            <a:spLocks/>
          </p:cNvSpPr>
          <p:nvPr/>
        </p:nvSpPr>
        <p:spPr bwMode="auto">
          <a:xfrm>
            <a:off x="4421188" y="11430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9" name="Freeform 318"/>
          <p:cNvSpPr>
            <a:spLocks/>
          </p:cNvSpPr>
          <p:nvPr/>
        </p:nvSpPr>
        <p:spPr bwMode="auto">
          <a:xfrm>
            <a:off x="4483100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0" name="Freeform 319"/>
          <p:cNvSpPr>
            <a:spLocks/>
          </p:cNvSpPr>
          <p:nvPr/>
        </p:nvSpPr>
        <p:spPr bwMode="auto">
          <a:xfrm>
            <a:off x="4543425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1" name="Freeform 320"/>
          <p:cNvSpPr>
            <a:spLocks/>
          </p:cNvSpPr>
          <p:nvPr/>
        </p:nvSpPr>
        <p:spPr bwMode="auto">
          <a:xfrm>
            <a:off x="4605338" y="11430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2" name="Freeform 321"/>
          <p:cNvSpPr>
            <a:spLocks/>
          </p:cNvSpPr>
          <p:nvPr/>
        </p:nvSpPr>
        <p:spPr bwMode="auto">
          <a:xfrm>
            <a:off x="4665663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3" name="Freeform 322"/>
          <p:cNvSpPr>
            <a:spLocks/>
          </p:cNvSpPr>
          <p:nvPr/>
        </p:nvSpPr>
        <p:spPr bwMode="auto">
          <a:xfrm>
            <a:off x="4725988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4" name="Freeform 323"/>
          <p:cNvSpPr>
            <a:spLocks/>
          </p:cNvSpPr>
          <p:nvPr/>
        </p:nvSpPr>
        <p:spPr bwMode="auto">
          <a:xfrm>
            <a:off x="4787900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5" name="Freeform 324"/>
          <p:cNvSpPr>
            <a:spLocks/>
          </p:cNvSpPr>
          <p:nvPr/>
        </p:nvSpPr>
        <p:spPr bwMode="auto">
          <a:xfrm>
            <a:off x="4848225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6" name="Freeform 325"/>
          <p:cNvSpPr>
            <a:spLocks/>
          </p:cNvSpPr>
          <p:nvPr/>
        </p:nvSpPr>
        <p:spPr bwMode="auto">
          <a:xfrm>
            <a:off x="4910138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7" name="Freeform 326"/>
          <p:cNvSpPr>
            <a:spLocks/>
          </p:cNvSpPr>
          <p:nvPr/>
        </p:nvSpPr>
        <p:spPr bwMode="auto">
          <a:xfrm>
            <a:off x="4970463" y="11430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8" name="Freeform 327"/>
          <p:cNvSpPr>
            <a:spLocks/>
          </p:cNvSpPr>
          <p:nvPr/>
        </p:nvSpPr>
        <p:spPr bwMode="auto">
          <a:xfrm>
            <a:off x="5032375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9" name="Freeform 328"/>
          <p:cNvSpPr>
            <a:spLocks/>
          </p:cNvSpPr>
          <p:nvPr/>
        </p:nvSpPr>
        <p:spPr bwMode="auto">
          <a:xfrm>
            <a:off x="5092700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0" name="Freeform 329"/>
          <p:cNvSpPr>
            <a:spLocks/>
          </p:cNvSpPr>
          <p:nvPr/>
        </p:nvSpPr>
        <p:spPr bwMode="auto">
          <a:xfrm>
            <a:off x="5154613" y="11430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1" name="Freeform 330"/>
          <p:cNvSpPr>
            <a:spLocks/>
          </p:cNvSpPr>
          <p:nvPr/>
        </p:nvSpPr>
        <p:spPr bwMode="auto">
          <a:xfrm>
            <a:off x="5214938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2" name="Freeform 331"/>
          <p:cNvSpPr>
            <a:spLocks/>
          </p:cNvSpPr>
          <p:nvPr/>
        </p:nvSpPr>
        <p:spPr bwMode="auto">
          <a:xfrm>
            <a:off x="5275263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3" name="Freeform 332"/>
          <p:cNvSpPr>
            <a:spLocks/>
          </p:cNvSpPr>
          <p:nvPr/>
        </p:nvSpPr>
        <p:spPr bwMode="auto">
          <a:xfrm>
            <a:off x="5337175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4" name="Freeform 333"/>
          <p:cNvSpPr>
            <a:spLocks/>
          </p:cNvSpPr>
          <p:nvPr/>
        </p:nvSpPr>
        <p:spPr bwMode="auto">
          <a:xfrm>
            <a:off x="5397500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5" name="Freeform 334"/>
          <p:cNvSpPr>
            <a:spLocks/>
          </p:cNvSpPr>
          <p:nvPr/>
        </p:nvSpPr>
        <p:spPr bwMode="auto">
          <a:xfrm>
            <a:off x="5459413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6" name="Freeform 335"/>
          <p:cNvSpPr>
            <a:spLocks/>
          </p:cNvSpPr>
          <p:nvPr/>
        </p:nvSpPr>
        <p:spPr bwMode="auto">
          <a:xfrm>
            <a:off x="5519738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7" name="Freeform 336"/>
          <p:cNvSpPr>
            <a:spLocks/>
          </p:cNvSpPr>
          <p:nvPr/>
        </p:nvSpPr>
        <p:spPr bwMode="auto">
          <a:xfrm>
            <a:off x="5581650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8" name="Freeform 337"/>
          <p:cNvSpPr>
            <a:spLocks/>
          </p:cNvSpPr>
          <p:nvPr/>
        </p:nvSpPr>
        <p:spPr bwMode="auto">
          <a:xfrm>
            <a:off x="5641975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9" name="Freeform 338"/>
          <p:cNvSpPr>
            <a:spLocks/>
          </p:cNvSpPr>
          <p:nvPr/>
        </p:nvSpPr>
        <p:spPr bwMode="auto">
          <a:xfrm>
            <a:off x="5702300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0" name="Freeform 339"/>
          <p:cNvSpPr>
            <a:spLocks/>
          </p:cNvSpPr>
          <p:nvPr/>
        </p:nvSpPr>
        <p:spPr bwMode="auto">
          <a:xfrm>
            <a:off x="5764213" y="11430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1" name="Freeform 340"/>
          <p:cNvSpPr>
            <a:spLocks/>
          </p:cNvSpPr>
          <p:nvPr/>
        </p:nvSpPr>
        <p:spPr bwMode="auto">
          <a:xfrm>
            <a:off x="5824538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2" name="Freeform 341"/>
          <p:cNvSpPr>
            <a:spLocks/>
          </p:cNvSpPr>
          <p:nvPr/>
        </p:nvSpPr>
        <p:spPr bwMode="auto">
          <a:xfrm>
            <a:off x="5886450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3" name="Freeform 342"/>
          <p:cNvSpPr>
            <a:spLocks/>
          </p:cNvSpPr>
          <p:nvPr/>
        </p:nvSpPr>
        <p:spPr bwMode="auto">
          <a:xfrm>
            <a:off x="5946775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4" name="Freeform 343"/>
          <p:cNvSpPr>
            <a:spLocks/>
          </p:cNvSpPr>
          <p:nvPr/>
        </p:nvSpPr>
        <p:spPr bwMode="auto">
          <a:xfrm>
            <a:off x="6008688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5" name="Freeform 344"/>
          <p:cNvSpPr>
            <a:spLocks/>
          </p:cNvSpPr>
          <p:nvPr/>
        </p:nvSpPr>
        <p:spPr bwMode="auto">
          <a:xfrm>
            <a:off x="6069013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6" name="Freeform 345"/>
          <p:cNvSpPr>
            <a:spLocks/>
          </p:cNvSpPr>
          <p:nvPr/>
        </p:nvSpPr>
        <p:spPr bwMode="auto">
          <a:xfrm>
            <a:off x="6130925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7" name="Freeform 346"/>
          <p:cNvSpPr>
            <a:spLocks/>
          </p:cNvSpPr>
          <p:nvPr/>
        </p:nvSpPr>
        <p:spPr bwMode="auto">
          <a:xfrm>
            <a:off x="6191250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8" name="Freeform 347"/>
          <p:cNvSpPr>
            <a:spLocks/>
          </p:cNvSpPr>
          <p:nvPr/>
        </p:nvSpPr>
        <p:spPr bwMode="auto">
          <a:xfrm>
            <a:off x="6251575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9" name="Freeform 348"/>
          <p:cNvSpPr>
            <a:spLocks/>
          </p:cNvSpPr>
          <p:nvPr/>
        </p:nvSpPr>
        <p:spPr bwMode="auto">
          <a:xfrm>
            <a:off x="6313488" y="11430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0" name="Freeform 349"/>
          <p:cNvSpPr>
            <a:spLocks/>
          </p:cNvSpPr>
          <p:nvPr/>
        </p:nvSpPr>
        <p:spPr bwMode="auto">
          <a:xfrm>
            <a:off x="6373813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1" name="Freeform 350"/>
          <p:cNvSpPr>
            <a:spLocks/>
          </p:cNvSpPr>
          <p:nvPr/>
        </p:nvSpPr>
        <p:spPr bwMode="auto">
          <a:xfrm>
            <a:off x="6435725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2" name="Freeform 351"/>
          <p:cNvSpPr>
            <a:spLocks/>
          </p:cNvSpPr>
          <p:nvPr/>
        </p:nvSpPr>
        <p:spPr bwMode="auto">
          <a:xfrm>
            <a:off x="6496050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3" name="Freeform 352"/>
          <p:cNvSpPr>
            <a:spLocks/>
          </p:cNvSpPr>
          <p:nvPr/>
        </p:nvSpPr>
        <p:spPr bwMode="auto">
          <a:xfrm>
            <a:off x="6557963" y="11430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4" name="Freeform 353"/>
          <p:cNvSpPr>
            <a:spLocks/>
          </p:cNvSpPr>
          <p:nvPr/>
        </p:nvSpPr>
        <p:spPr bwMode="auto">
          <a:xfrm>
            <a:off x="6618288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5" name="Freeform 354"/>
          <p:cNvSpPr>
            <a:spLocks/>
          </p:cNvSpPr>
          <p:nvPr/>
        </p:nvSpPr>
        <p:spPr bwMode="auto">
          <a:xfrm>
            <a:off x="6678613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6" name="Freeform 355"/>
          <p:cNvSpPr>
            <a:spLocks/>
          </p:cNvSpPr>
          <p:nvPr/>
        </p:nvSpPr>
        <p:spPr bwMode="auto">
          <a:xfrm>
            <a:off x="6740525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7" name="Freeform 356"/>
          <p:cNvSpPr>
            <a:spLocks/>
          </p:cNvSpPr>
          <p:nvPr/>
        </p:nvSpPr>
        <p:spPr bwMode="auto">
          <a:xfrm>
            <a:off x="6800850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8" name="Freeform 357"/>
          <p:cNvSpPr>
            <a:spLocks/>
          </p:cNvSpPr>
          <p:nvPr/>
        </p:nvSpPr>
        <p:spPr bwMode="auto">
          <a:xfrm>
            <a:off x="6862763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9" name="Freeform 358"/>
          <p:cNvSpPr>
            <a:spLocks/>
          </p:cNvSpPr>
          <p:nvPr/>
        </p:nvSpPr>
        <p:spPr bwMode="auto">
          <a:xfrm>
            <a:off x="6923088" y="11430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0" name="Freeform 359"/>
          <p:cNvSpPr>
            <a:spLocks/>
          </p:cNvSpPr>
          <p:nvPr/>
        </p:nvSpPr>
        <p:spPr bwMode="auto">
          <a:xfrm>
            <a:off x="6985000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1" name="Freeform 360"/>
          <p:cNvSpPr>
            <a:spLocks/>
          </p:cNvSpPr>
          <p:nvPr/>
        </p:nvSpPr>
        <p:spPr bwMode="auto">
          <a:xfrm>
            <a:off x="7045325" y="11430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2" name="Freeform 361"/>
          <p:cNvSpPr>
            <a:spLocks/>
          </p:cNvSpPr>
          <p:nvPr/>
        </p:nvSpPr>
        <p:spPr bwMode="auto">
          <a:xfrm>
            <a:off x="7107238" y="114300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3" name="Freeform 362"/>
          <p:cNvSpPr>
            <a:spLocks/>
          </p:cNvSpPr>
          <p:nvPr/>
        </p:nvSpPr>
        <p:spPr bwMode="auto">
          <a:xfrm>
            <a:off x="7167563" y="1143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4" name="Freeform 363"/>
          <p:cNvSpPr>
            <a:spLocks/>
          </p:cNvSpPr>
          <p:nvPr/>
        </p:nvSpPr>
        <p:spPr bwMode="auto">
          <a:xfrm>
            <a:off x="7227888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5" name="Freeform 364"/>
          <p:cNvSpPr>
            <a:spLocks/>
          </p:cNvSpPr>
          <p:nvPr/>
        </p:nvSpPr>
        <p:spPr bwMode="auto">
          <a:xfrm>
            <a:off x="7289800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6" name="Freeform 365"/>
          <p:cNvSpPr>
            <a:spLocks/>
          </p:cNvSpPr>
          <p:nvPr/>
        </p:nvSpPr>
        <p:spPr bwMode="auto">
          <a:xfrm>
            <a:off x="7350125" y="114300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7" name="Freeform 366"/>
          <p:cNvSpPr>
            <a:spLocks/>
          </p:cNvSpPr>
          <p:nvPr/>
        </p:nvSpPr>
        <p:spPr bwMode="auto">
          <a:xfrm>
            <a:off x="7410450" y="1143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8" name="Freeform 367"/>
          <p:cNvSpPr>
            <a:spLocks/>
          </p:cNvSpPr>
          <p:nvPr/>
        </p:nvSpPr>
        <p:spPr bwMode="auto">
          <a:xfrm>
            <a:off x="7469188" y="1152525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9" name="Freeform 368"/>
          <p:cNvSpPr>
            <a:spLocks/>
          </p:cNvSpPr>
          <p:nvPr/>
        </p:nvSpPr>
        <p:spPr bwMode="auto">
          <a:xfrm>
            <a:off x="7521575" y="1179513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0" name="Freeform 369"/>
          <p:cNvSpPr>
            <a:spLocks/>
          </p:cNvSpPr>
          <p:nvPr/>
        </p:nvSpPr>
        <p:spPr bwMode="auto">
          <a:xfrm>
            <a:off x="7559675" y="122872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1" name="Freeform 370"/>
          <p:cNvSpPr>
            <a:spLocks/>
          </p:cNvSpPr>
          <p:nvPr/>
        </p:nvSpPr>
        <p:spPr bwMode="auto">
          <a:xfrm>
            <a:off x="7577138" y="128905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8" y="9"/>
              </a:cxn>
              <a:cxn ang="0">
                <a:pos x="17" y="2"/>
              </a:cxn>
              <a:cxn ang="0">
                <a:pos x="28" y="0"/>
              </a:cxn>
              <a:cxn ang="0">
                <a:pos x="39" y="2"/>
              </a:cxn>
              <a:cxn ang="0">
                <a:pos x="49" y="9"/>
              </a:cxn>
              <a:cxn ang="0">
                <a:pos x="54" y="18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8" y="9"/>
                </a:lnTo>
                <a:lnTo>
                  <a:pt x="17" y="2"/>
                </a:lnTo>
                <a:lnTo>
                  <a:pt x="28" y="0"/>
                </a:lnTo>
                <a:lnTo>
                  <a:pt x="39" y="2"/>
                </a:lnTo>
                <a:lnTo>
                  <a:pt x="49" y="9"/>
                </a:lnTo>
                <a:lnTo>
                  <a:pt x="54" y="18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2" name="Line 371"/>
          <p:cNvSpPr>
            <a:spLocks noChangeShapeType="1"/>
          </p:cNvSpPr>
          <p:nvPr/>
        </p:nvSpPr>
        <p:spPr bwMode="auto">
          <a:xfrm flipH="1">
            <a:off x="2509838" y="2486025"/>
            <a:ext cx="981075" cy="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3" name="Freeform 372"/>
          <p:cNvSpPr>
            <a:spLocks/>
          </p:cNvSpPr>
          <p:nvPr/>
        </p:nvSpPr>
        <p:spPr bwMode="auto">
          <a:xfrm>
            <a:off x="3333750" y="2386013"/>
            <a:ext cx="22225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" y="187"/>
              </a:cxn>
              <a:cxn ang="0">
                <a:pos x="0" y="373"/>
              </a:cxn>
              <a:cxn ang="0">
                <a:pos x="421" y="187"/>
              </a:cxn>
              <a:cxn ang="0">
                <a:pos x="0" y="0"/>
              </a:cxn>
            </a:cxnLst>
            <a:rect l="0" t="0" r="r" b="b"/>
            <a:pathLst>
              <a:path w="421" h="373">
                <a:moveTo>
                  <a:pt x="0" y="0"/>
                </a:moveTo>
                <a:lnTo>
                  <a:pt x="87" y="187"/>
                </a:lnTo>
                <a:lnTo>
                  <a:pt x="0" y="373"/>
                </a:lnTo>
                <a:lnTo>
                  <a:pt x="421" y="1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4" name="Freeform 373"/>
          <p:cNvSpPr>
            <a:spLocks/>
          </p:cNvSpPr>
          <p:nvPr/>
        </p:nvSpPr>
        <p:spPr bwMode="auto">
          <a:xfrm>
            <a:off x="930275" y="2011363"/>
            <a:ext cx="1658938" cy="933450"/>
          </a:xfrm>
          <a:custGeom>
            <a:avLst/>
            <a:gdLst/>
            <a:ahLst/>
            <a:cxnLst>
              <a:cxn ang="0">
                <a:pos x="3129" y="792"/>
              </a:cxn>
              <a:cxn ang="0">
                <a:pos x="3090" y="663"/>
              </a:cxn>
              <a:cxn ang="0">
                <a:pos x="3021" y="544"/>
              </a:cxn>
              <a:cxn ang="0">
                <a:pos x="2917" y="430"/>
              </a:cxn>
              <a:cxn ang="0">
                <a:pos x="2783" y="325"/>
              </a:cxn>
              <a:cxn ang="0">
                <a:pos x="2617" y="227"/>
              </a:cxn>
              <a:cxn ang="0">
                <a:pos x="2434" y="146"/>
              </a:cxn>
              <a:cxn ang="0">
                <a:pos x="2237" y="81"/>
              </a:cxn>
              <a:cxn ang="0">
                <a:pos x="2027" y="35"/>
              </a:cxn>
              <a:cxn ang="0">
                <a:pos x="1803" y="8"/>
              </a:cxn>
              <a:cxn ang="0">
                <a:pos x="1568" y="0"/>
              </a:cxn>
              <a:cxn ang="0">
                <a:pos x="1329" y="8"/>
              </a:cxn>
              <a:cxn ang="0">
                <a:pos x="1107" y="35"/>
              </a:cxn>
              <a:cxn ang="0">
                <a:pos x="896" y="81"/>
              </a:cxn>
              <a:cxn ang="0">
                <a:pos x="700" y="146"/>
              </a:cxn>
              <a:cxn ang="0">
                <a:pos x="516" y="227"/>
              </a:cxn>
              <a:cxn ang="0">
                <a:pos x="352" y="325"/>
              </a:cxn>
              <a:cxn ang="0">
                <a:pos x="216" y="430"/>
              </a:cxn>
              <a:cxn ang="0">
                <a:pos x="114" y="544"/>
              </a:cxn>
              <a:cxn ang="0">
                <a:pos x="43" y="663"/>
              </a:cxn>
              <a:cxn ang="0">
                <a:pos x="6" y="792"/>
              </a:cxn>
              <a:cxn ang="0">
                <a:pos x="1" y="926"/>
              </a:cxn>
              <a:cxn ang="0">
                <a:pos x="27" y="1057"/>
              </a:cxn>
              <a:cxn ang="0">
                <a:pos x="63" y="1139"/>
              </a:cxn>
              <a:cxn ang="0">
                <a:pos x="144" y="1257"/>
              </a:cxn>
              <a:cxn ang="0">
                <a:pos x="196" y="1313"/>
              </a:cxn>
              <a:cxn ang="0">
                <a:pos x="303" y="1404"/>
              </a:cxn>
              <a:cxn ang="0">
                <a:pos x="403" y="1472"/>
              </a:cxn>
              <a:cxn ang="0">
                <a:pos x="576" y="1565"/>
              </a:cxn>
              <a:cxn ang="0">
                <a:pos x="764" y="1640"/>
              </a:cxn>
              <a:cxn ang="0">
                <a:pos x="966" y="1699"/>
              </a:cxn>
              <a:cxn ang="0">
                <a:pos x="1179" y="1737"/>
              </a:cxn>
              <a:cxn ang="0">
                <a:pos x="1407" y="1760"/>
              </a:cxn>
              <a:cxn ang="0">
                <a:pos x="1577" y="1763"/>
              </a:cxn>
              <a:cxn ang="0">
                <a:pos x="1647" y="1763"/>
              </a:cxn>
              <a:cxn ang="0">
                <a:pos x="1841" y="1750"/>
              </a:cxn>
              <a:cxn ang="0">
                <a:pos x="1953" y="1737"/>
              </a:cxn>
              <a:cxn ang="0">
                <a:pos x="2099" y="1714"/>
              </a:cxn>
              <a:cxn ang="0">
                <a:pos x="2202" y="1689"/>
              </a:cxn>
              <a:cxn ang="0">
                <a:pos x="2270" y="1671"/>
              </a:cxn>
              <a:cxn ang="0">
                <a:pos x="2352" y="1645"/>
              </a:cxn>
              <a:cxn ang="0">
                <a:pos x="2496" y="1591"/>
              </a:cxn>
              <a:cxn ang="0">
                <a:pos x="2646" y="1521"/>
              </a:cxn>
              <a:cxn ang="0">
                <a:pos x="2756" y="1454"/>
              </a:cxn>
              <a:cxn ang="0">
                <a:pos x="2831" y="1404"/>
              </a:cxn>
              <a:cxn ang="0">
                <a:pos x="2926" y="1322"/>
              </a:cxn>
              <a:cxn ang="0">
                <a:pos x="2972" y="1276"/>
              </a:cxn>
              <a:cxn ang="0">
                <a:pos x="3047" y="1179"/>
              </a:cxn>
              <a:cxn ang="0">
                <a:pos x="3090" y="1097"/>
              </a:cxn>
              <a:cxn ang="0">
                <a:pos x="3129" y="970"/>
              </a:cxn>
              <a:cxn ang="0">
                <a:pos x="3136" y="882"/>
              </a:cxn>
            </a:cxnLst>
            <a:rect l="0" t="0" r="r" b="b"/>
            <a:pathLst>
              <a:path w="3136" h="1764">
                <a:moveTo>
                  <a:pt x="3136" y="882"/>
                </a:moveTo>
                <a:lnTo>
                  <a:pt x="3134" y="836"/>
                </a:lnTo>
                <a:lnTo>
                  <a:pt x="3129" y="792"/>
                </a:lnTo>
                <a:lnTo>
                  <a:pt x="3119" y="747"/>
                </a:lnTo>
                <a:lnTo>
                  <a:pt x="3108" y="705"/>
                </a:lnTo>
                <a:lnTo>
                  <a:pt x="3090" y="663"/>
                </a:lnTo>
                <a:lnTo>
                  <a:pt x="3072" y="623"/>
                </a:lnTo>
                <a:lnTo>
                  <a:pt x="3047" y="583"/>
                </a:lnTo>
                <a:lnTo>
                  <a:pt x="3021" y="544"/>
                </a:lnTo>
                <a:lnTo>
                  <a:pt x="2989" y="505"/>
                </a:lnTo>
                <a:lnTo>
                  <a:pt x="2956" y="467"/>
                </a:lnTo>
                <a:lnTo>
                  <a:pt x="2917" y="430"/>
                </a:lnTo>
                <a:lnTo>
                  <a:pt x="2877" y="394"/>
                </a:lnTo>
                <a:lnTo>
                  <a:pt x="2831" y="358"/>
                </a:lnTo>
                <a:lnTo>
                  <a:pt x="2783" y="325"/>
                </a:lnTo>
                <a:lnTo>
                  <a:pt x="2730" y="292"/>
                </a:lnTo>
                <a:lnTo>
                  <a:pt x="2677" y="260"/>
                </a:lnTo>
                <a:lnTo>
                  <a:pt x="2617" y="227"/>
                </a:lnTo>
                <a:lnTo>
                  <a:pt x="2558" y="198"/>
                </a:lnTo>
                <a:lnTo>
                  <a:pt x="2496" y="170"/>
                </a:lnTo>
                <a:lnTo>
                  <a:pt x="2434" y="146"/>
                </a:lnTo>
                <a:lnTo>
                  <a:pt x="2370" y="121"/>
                </a:lnTo>
                <a:lnTo>
                  <a:pt x="2305" y="101"/>
                </a:lnTo>
                <a:lnTo>
                  <a:pt x="2237" y="81"/>
                </a:lnTo>
                <a:lnTo>
                  <a:pt x="2169" y="65"/>
                </a:lnTo>
                <a:lnTo>
                  <a:pt x="2099" y="48"/>
                </a:lnTo>
                <a:lnTo>
                  <a:pt x="2027" y="35"/>
                </a:lnTo>
                <a:lnTo>
                  <a:pt x="1953" y="23"/>
                </a:lnTo>
                <a:lnTo>
                  <a:pt x="1879" y="16"/>
                </a:lnTo>
                <a:lnTo>
                  <a:pt x="1803" y="8"/>
                </a:lnTo>
                <a:lnTo>
                  <a:pt x="1727" y="3"/>
                </a:lnTo>
                <a:lnTo>
                  <a:pt x="1647" y="0"/>
                </a:lnTo>
                <a:lnTo>
                  <a:pt x="1568" y="0"/>
                </a:lnTo>
                <a:lnTo>
                  <a:pt x="1486" y="0"/>
                </a:lnTo>
                <a:lnTo>
                  <a:pt x="1407" y="3"/>
                </a:lnTo>
                <a:lnTo>
                  <a:pt x="1329" y="8"/>
                </a:lnTo>
                <a:lnTo>
                  <a:pt x="1254" y="16"/>
                </a:lnTo>
                <a:lnTo>
                  <a:pt x="1179" y="23"/>
                </a:lnTo>
                <a:lnTo>
                  <a:pt x="1107" y="35"/>
                </a:lnTo>
                <a:lnTo>
                  <a:pt x="1035" y="48"/>
                </a:lnTo>
                <a:lnTo>
                  <a:pt x="966" y="65"/>
                </a:lnTo>
                <a:lnTo>
                  <a:pt x="896" y="81"/>
                </a:lnTo>
                <a:lnTo>
                  <a:pt x="830" y="101"/>
                </a:lnTo>
                <a:lnTo>
                  <a:pt x="764" y="121"/>
                </a:lnTo>
                <a:lnTo>
                  <a:pt x="700" y="146"/>
                </a:lnTo>
                <a:lnTo>
                  <a:pt x="637" y="170"/>
                </a:lnTo>
                <a:lnTo>
                  <a:pt x="576" y="198"/>
                </a:lnTo>
                <a:lnTo>
                  <a:pt x="516" y="227"/>
                </a:lnTo>
                <a:lnTo>
                  <a:pt x="460" y="260"/>
                </a:lnTo>
                <a:lnTo>
                  <a:pt x="403" y="292"/>
                </a:lnTo>
                <a:lnTo>
                  <a:pt x="352" y="325"/>
                </a:lnTo>
                <a:lnTo>
                  <a:pt x="303" y="358"/>
                </a:lnTo>
                <a:lnTo>
                  <a:pt x="258" y="394"/>
                </a:lnTo>
                <a:lnTo>
                  <a:pt x="216" y="430"/>
                </a:lnTo>
                <a:lnTo>
                  <a:pt x="179" y="467"/>
                </a:lnTo>
                <a:lnTo>
                  <a:pt x="144" y="505"/>
                </a:lnTo>
                <a:lnTo>
                  <a:pt x="114" y="544"/>
                </a:lnTo>
                <a:lnTo>
                  <a:pt x="86" y="583"/>
                </a:lnTo>
                <a:lnTo>
                  <a:pt x="63" y="623"/>
                </a:lnTo>
                <a:lnTo>
                  <a:pt x="43" y="663"/>
                </a:lnTo>
                <a:lnTo>
                  <a:pt x="27" y="705"/>
                </a:lnTo>
                <a:lnTo>
                  <a:pt x="14" y="747"/>
                </a:lnTo>
                <a:lnTo>
                  <a:pt x="6" y="792"/>
                </a:lnTo>
                <a:lnTo>
                  <a:pt x="1" y="836"/>
                </a:lnTo>
                <a:lnTo>
                  <a:pt x="0" y="882"/>
                </a:lnTo>
                <a:lnTo>
                  <a:pt x="1" y="926"/>
                </a:lnTo>
                <a:lnTo>
                  <a:pt x="6" y="970"/>
                </a:lnTo>
                <a:lnTo>
                  <a:pt x="14" y="1014"/>
                </a:lnTo>
                <a:lnTo>
                  <a:pt x="27" y="1057"/>
                </a:lnTo>
                <a:lnTo>
                  <a:pt x="43" y="1097"/>
                </a:lnTo>
                <a:lnTo>
                  <a:pt x="52" y="1117"/>
                </a:lnTo>
                <a:lnTo>
                  <a:pt x="63" y="1139"/>
                </a:lnTo>
                <a:lnTo>
                  <a:pt x="86" y="1179"/>
                </a:lnTo>
                <a:lnTo>
                  <a:pt x="114" y="1220"/>
                </a:lnTo>
                <a:lnTo>
                  <a:pt x="144" y="1257"/>
                </a:lnTo>
                <a:lnTo>
                  <a:pt x="160" y="1276"/>
                </a:lnTo>
                <a:lnTo>
                  <a:pt x="179" y="1296"/>
                </a:lnTo>
                <a:lnTo>
                  <a:pt x="196" y="1313"/>
                </a:lnTo>
                <a:lnTo>
                  <a:pt x="216" y="1332"/>
                </a:lnTo>
                <a:lnTo>
                  <a:pt x="258" y="1369"/>
                </a:lnTo>
                <a:lnTo>
                  <a:pt x="303" y="1404"/>
                </a:lnTo>
                <a:lnTo>
                  <a:pt x="352" y="1439"/>
                </a:lnTo>
                <a:lnTo>
                  <a:pt x="376" y="1454"/>
                </a:lnTo>
                <a:lnTo>
                  <a:pt x="403" y="1472"/>
                </a:lnTo>
                <a:lnTo>
                  <a:pt x="460" y="1506"/>
                </a:lnTo>
                <a:lnTo>
                  <a:pt x="516" y="1537"/>
                </a:lnTo>
                <a:lnTo>
                  <a:pt x="576" y="1565"/>
                </a:lnTo>
                <a:lnTo>
                  <a:pt x="637" y="1591"/>
                </a:lnTo>
                <a:lnTo>
                  <a:pt x="700" y="1617"/>
                </a:lnTo>
                <a:lnTo>
                  <a:pt x="764" y="1640"/>
                </a:lnTo>
                <a:lnTo>
                  <a:pt x="830" y="1662"/>
                </a:lnTo>
                <a:lnTo>
                  <a:pt x="896" y="1681"/>
                </a:lnTo>
                <a:lnTo>
                  <a:pt x="966" y="1699"/>
                </a:lnTo>
                <a:lnTo>
                  <a:pt x="1035" y="1714"/>
                </a:lnTo>
                <a:lnTo>
                  <a:pt x="1107" y="1727"/>
                </a:lnTo>
                <a:lnTo>
                  <a:pt x="1179" y="1737"/>
                </a:lnTo>
                <a:lnTo>
                  <a:pt x="1254" y="1747"/>
                </a:lnTo>
                <a:lnTo>
                  <a:pt x="1329" y="1754"/>
                </a:lnTo>
                <a:lnTo>
                  <a:pt x="1407" y="1760"/>
                </a:lnTo>
                <a:lnTo>
                  <a:pt x="1486" y="1763"/>
                </a:lnTo>
                <a:lnTo>
                  <a:pt x="1568" y="1764"/>
                </a:lnTo>
                <a:lnTo>
                  <a:pt x="1577" y="1763"/>
                </a:lnTo>
                <a:lnTo>
                  <a:pt x="1587" y="1763"/>
                </a:lnTo>
                <a:lnTo>
                  <a:pt x="1607" y="1763"/>
                </a:lnTo>
                <a:lnTo>
                  <a:pt x="1647" y="1763"/>
                </a:lnTo>
                <a:lnTo>
                  <a:pt x="1727" y="1760"/>
                </a:lnTo>
                <a:lnTo>
                  <a:pt x="1803" y="1754"/>
                </a:lnTo>
                <a:lnTo>
                  <a:pt x="1841" y="1750"/>
                </a:lnTo>
                <a:lnTo>
                  <a:pt x="1879" y="1747"/>
                </a:lnTo>
                <a:lnTo>
                  <a:pt x="1916" y="1741"/>
                </a:lnTo>
                <a:lnTo>
                  <a:pt x="1953" y="1737"/>
                </a:lnTo>
                <a:lnTo>
                  <a:pt x="1989" y="1731"/>
                </a:lnTo>
                <a:lnTo>
                  <a:pt x="2027" y="1727"/>
                </a:lnTo>
                <a:lnTo>
                  <a:pt x="2099" y="1714"/>
                </a:lnTo>
                <a:lnTo>
                  <a:pt x="2169" y="1699"/>
                </a:lnTo>
                <a:lnTo>
                  <a:pt x="2185" y="1694"/>
                </a:lnTo>
                <a:lnTo>
                  <a:pt x="2202" y="1689"/>
                </a:lnTo>
                <a:lnTo>
                  <a:pt x="2237" y="1681"/>
                </a:lnTo>
                <a:lnTo>
                  <a:pt x="2253" y="1675"/>
                </a:lnTo>
                <a:lnTo>
                  <a:pt x="2270" y="1671"/>
                </a:lnTo>
                <a:lnTo>
                  <a:pt x="2305" y="1662"/>
                </a:lnTo>
                <a:lnTo>
                  <a:pt x="2336" y="1650"/>
                </a:lnTo>
                <a:lnTo>
                  <a:pt x="2352" y="1645"/>
                </a:lnTo>
                <a:lnTo>
                  <a:pt x="2370" y="1640"/>
                </a:lnTo>
                <a:lnTo>
                  <a:pt x="2434" y="1617"/>
                </a:lnTo>
                <a:lnTo>
                  <a:pt x="2496" y="1591"/>
                </a:lnTo>
                <a:lnTo>
                  <a:pt x="2558" y="1565"/>
                </a:lnTo>
                <a:lnTo>
                  <a:pt x="2617" y="1537"/>
                </a:lnTo>
                <a:lnTo>
                  <a:pt x="2646" y="1521"/>
                </a:lnTo>
                <a:lnTo>
                  <a:pt x="2677" y="1506"/>
                </a:lnTo>
                <a:lnTo>
                  <a:pt x="2730" y="1472"/>
                </a:lnTo>
                <a:lnTo>
                  <a:pt x="2756" y="1454"/>
                </a:lnTo>
                <a:lnTo>
                  <a:pt x="2769" y="1446"/>
                </a:lnTo>
                <a:lnTo>
                  <a:pt x="2783" y="1439"/>
                </a:lnTo>
                <a:lnTo>
                  <a:pt x="2831" y="1404"/>
                </a:lnTo>
                <a:lnTo>
                  <a:pt x="2877" y="1369"/>
                </a:lnTo>
                <a:lnTo>
                  <a:pt x="2917" y="1332"/>
                </a:lnTo>
                <a:lnTo>
                  <a:pt x="2926" y="1322"/>
                </a:lnTo>
                <a:lnTo>
                  <a:pt x="2936" y="1313"/>
                </a:lnTo>
                <a:lnTo>
                  <a:pt x="2956" y="1296"/>
                </a:lnTo>
                <a:lnTo>
                  <a:pt x="2972" y="1276"/>
                </a:lnTo>
                <a:lnTo>
                  <a:pt x="2989" y="1257"/>
                </a:lnTo>
                <a:lnTo>
                  <a:pt x="3021" y="1220"/>
                </a:lnTo>
                <a:lnTo>
                  <a:pt x="3047" y="1179"/>
                </a:lnTo>
                <a:lnTo>
                  <a:pt x="3072" y="1139"/>
                </a:lnTo>
                <a:lnTo>
                  <a:pt x="3080" y="1117"/>
                </a:lnTo>
                <a:lnTo>
                  <a:pt x="3090" y="1097"/>
                </a:lnTo>
                <a:lnTo>
                  <a:pt x="3108" y="1057"/>
                </a:lnTo>
                <a:lnTo>
                  <a:pt x="3119" y="1014"/>
                </a:lnTo>
                <a:lnTo>
                  <a:pt x="3129" y="970"/>
                </a:lnTo>
                <a:lnTo>
                  <a:pt x="3131" y="947"/>
                </a:lnTo>
                <a:lnTo>
                  <a:pt x="3134" y="926"/>
                </a:lnTo>
                <a:lnTo>
                  <a:pt x="3136" y="882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5" name="Freeform 374"/>
          <p:cNvSpPr>
            <a:spLocks/>
          </p:cNvSpPr>
          <p:nvPr/>
        </p:nvSpPr>
        <p:spPr bwMode="auto">
          <a:xfrm>
            <a:off x="2330450" y="21336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6" name="Freeform 375"/>
          <p:cNvSpPr>
            <a:spLocks/>
          </p:cNvSpPr>
          <p:nvPr/>
        </p:nvSpPr>
        <p:spPr bwMode="auto">
          <a:xfrm>
            <a:off x="2290763" y="2112963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7" name="Freeform 376"/>
          <p:cNvSpPr>
            <a:spLocks/>
          </p:cNvSpPr>
          <p:nvPr/>
        </p:nvSpPr>
        <p:spPr bwMode="auto">
          <a:xfrm>
            <a:off x="2247900" y="2093913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8" name="Freeform 377"/>
          <p:cNvSpPr>
            <a:spLocks/>
          </p:cNvSpPr>
          <p:nvPr/>
        </p:nvSpPr>
        <p:spPr bwMode="auto">
          <a:xfrm>
            <a:off x="2206625" y="2074863"/>
            <a:ext cx="30163" cy="31750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8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8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9" name="Freeform 378"/>
          <p:cNvSpPr>
            <a:spLocks/>
          </p:cNvSpPr>
          <p:nvPr/>
        </p:nvSpPr>
        <p:spPr bwMode="auto">
          <a:xfrm>
            <a:off x="2163763" y="2058988"/>
            <a:ext cx="30162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0" name="Freeform 379"/>
          <p:cNvSpPr>
            <a:spLocks/>
          </p:cNvSpPr>
          <p:nvPr/>
        </p:nvSpPr>
        <p:spPr bwMode="auto">
          <a:xfrm>
            <a:off x="2120900" y="2046288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1" name="Freeform 380"/>
          <p:cNvSpPr>
            <a:spLocks/>
          </p:cNvSpPr>
          <p:nvPr/>
        </p:nvSpPr>
        <p:spPr bwMode="auto">
          <a:xfrm>
            <a:off x="2076450" y="2035175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2" name="Freeform 381"/>
          <p:cNvSpPr>
            <a:spLocks/>
          </p:cNvSpPr>
          <p:nvPr/>
        </p:nvSpPr>
        <p:spPr bwMode="auto">
          <a:xfrm>
            <a:off x="2032000" y="202565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3" name="Freeform 382"/>
          <p:cNvSpPr>
            <a:spLocks/>
          </p:cNvSpPr>
          <p:nvPr/>
        </p:nvSpPr>
        <p:spPr bwMode="auto">
          <a:xfrm>
            <a:off x="1989138" y="2016125"/>
            <a:ext cx="30162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4" name="Freeform 383"/>
          <p:cNvSpPr>
            <a:spLocks/>
          </p:cNvSpPr>
          <p:nvPr/>
        </p:nvSpPr>
        <p:spPr bwMode="auto">
          <a:xfrm>
            <a:off x="1944688" y="2009775"/>
            <a:ext cx="30162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8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8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5" name="Freeform 384"/>
          <p:cNvSpPr>
            <a:spLocks/>
          </p:cNvSpPr>
          <p:nvPr/>
        </p:nvSpPr>
        <p:spPr bwMode="auto">
          <a:xfrm>
            <a:off x="1898650" y="2005013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6" name="Freeform 385"/>
          <p:cNvSpPr>
            <a:spLocks/>
          </p:cNvSpPr>
          <p:nvPr/>
        </p:nvSpPr>
        <p:spPr bwMode="auto">
          <a:xfrm>
            <a:off x="1852613" y="2000250"/>
            <a:ext cx="30162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7" name="Freeform 386"/>
          <p:cNvSpPr>
            <a:spLocks/>
          </p:cNvSpPr>
          <p:nvPr/>
        </p:nvSpPr>
        <p:spPr bwMode="auto">
          <a:xfrm>
            <a:off x="1806575" y="1997075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4"/>
              </a:cxn>
              <a:cxn ang="0">
                <a:pos x="55" y="39"/>
              </a:cxn>
              <a:cxn ang="0">
                <a:pos x="52" y="44"/>
              </a:cxn>
              <a:cxn ang="0">
                <a:pos x="50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50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4"/>
                </a:lnTo>
                <a:lnTo>
                  <a:pt x="55" y="39"/>
                </a:lnTo>
                <a:lnTo>
                  <a:pt x="52" y="44"/>
                </a:lnTo>
                <a:lnTo>
                  <a:pt x="50" y="49"/>
                </a:lnTo>
                <a:lnTo>
                  <a:pt x="44" y="52"/>
                </a:lnTo>
                <a:lnTo>
                  <a:pt x="39" y="55"/>
                </a:lnTo>
                <a:lnTo>
                  <a:pt x="34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50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8" name="Freeform 387"/>
          <p:cNvSpPr>
            <a:spLocks/>
          </p:cNvSpPr>
          <p:nvPr/>
        </p:nvSpPr>
        <p:spPr bwMode="auto">
          <a:xfrm>
            <a:off x="1760538" y="1997075"/>
            <a:ext cx="30162" cy="30163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8"/>
              </a:cxn>
              <a:cxn ang="0">
                <a:pos x="51" y="43"/>
              </a:cxn>
              <a:cxn ang="0">
                <a:pos x="49" y="49"/>
              </a:cxn>
              <a:cxn ang="0">
                <a:pos x="43" y="51"/>
              </a:cxn>
              <a:cxn ang="0">
                <a:pos x="38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8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8"/>
                </a:lnTo>
                <a:lnTo>
                  <a:pt x="51" y="43"/>
                </a:lnTo>
                <a:lnTo>
                  <a:pt x="49" y="49"/>
                </a:lnTo>
                <a:lnTo>
                  <a:pt x="43" y="51"/>
                </a:lnTo>
                <a:lnTo>
                  <a:pt x="38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8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9" name="Freeform 388"/>
          <p:cNvSpPr>
            <a:spLocks/>
          </p:cNvSpPr>
          <p:nvPr/>
        </p:nvSpPr>
        <p:spPr bwMode="auto">
          <a:xfrm>
            <a:off x="1714500" y="1997075"/>
            <a:ext cx="30163" cy="30163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8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8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0" name="Freeform 389"/>
          <p:cNvSpPr>
            <a:spLocks/>
          </p:cNvSpPr>
          <p:nvPr/>
        </p:nvSpPr>
        <p:spPr bwMode="auto">
          <a:xfrm>
            <a:off x="1668463" y="1997075"/>
            <a:ext cx="30162" cy="31750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4" y="39"/>
              </a:cxn>
              <a:cxn ang="0">
                <a:pos x="51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8" y="57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8" y="9"/>
              </a:cxn>
              <a:cxn ang="0">
                <a:pos x="17" y="2"/>
              </a:cxn>
              <a:cxn ang="0">
                <a:pos x="28" y="0"/>
              </a:cxn>
              <a:cxn ang="0">
                <a:pos x="39" y="2"/>
              </a:cxn>
              <a:cxn ang="0">
                <a:pos x="49" y="9"/>
              </a:cxn>
              <a:cxn ang="0">
                <a:pos x="54" y="18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4" y="39"/>
                </a:lnTo>
                <a:lnTo>
                  <a:pt x="51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8" y="57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8" y="9"/>
                </a:lnTo>
                <a:lnTo>
                  <a:pt x="17" y="2"/>
                </a:lnTo>
                <a:lnTo>
                  <a:pt x="28" y="0"/>
                </a:lnTo>
                <a:lnTo>
                  <a:pt x="39" y="2"/>
                </a:lnTo>
                <a:lnTo>
                  <a:pt x="49" y="9"/>
                </a:lnTo>
                <a:lnTo>
                  <a:pt x="54" y="18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1" name="Freeform 390"/>
          <p:cNvSpPr>
            <a:spLocks/>
          </p:cNvSpPr>
          <p:nvPr/>
        </p:nvSpPr>
        <p:spPr bwMode="auto">
          <a:xfrm>
            <a:off x="1624013" y="2000250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7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2" name="Freeform 391"/>
          <p:cNvSpPr>
            <a:spLocks/>
          </p:cNvSpPr>
          <p:nvPr/>
        </p:nvSpPr>
        <p:spPr bwMode="auto">
          <a:xfrm>
            <a:off x="1579563" y="2003425"/>
            <a:ext cx="30162" cy="31750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3" name="Freeform 392"/>
          <p:cNvSpPr>
            <a:spLocks/>
          </p:cNvSpPr>
          <p:nvPr/>
        </p:nvSpPr>
        <p:spPr bwMode="auto">
          <a:xfrm>
            <a:off x="1533525" y="2009775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4" name="Freeform 393"/>
          <p:cNvSpPr>
            <a:spLocks/>
          </p:cNvSpPr>
          <p:nvPr/>
        </p:nvSpPr>
        <p:spPr bwMode="auto">
          <a:xfrm>
            <a:off x="1489075" y="2016125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5" name="Freeform 394"/>
          <p:cNvSpPr>
            <a:spLocks/>
          </p:cNvSpPr>
          <p:nvPr/>
        </p:nvSpPr>
        <p:spPr bwMode="auto">
          <a:xfrm>
            <a:off x="1443038" y="202565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6" name="Freeform 395"/>
          <p:cNvSpPr>
            <a:spLocks/>
          </p:cNvSpPr>
          <p:nvPr/>
        </p:nvSpPr>
        <p:spPr bwMode="auto">
          <a:xfrm>
            <a:off x="1400175" y="2036763"/>
            <a:ext cx="30163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7" name="Freeform 396"/>
          <p:cNvSpPr>
            <a:spLocks/>
          </p:cNvSpPr>
          <p:nvPr/>
        </p:nvSpPr>
        <p:spPr bwMode="auto">
          <a:xfrm>
            <a:off x="1355725" y="2049463"/>
            <a:ext cx="30163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4" y="39"/>
              </a:cxn>
              <a:cxn ang="0">
                <a:pos x="51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8" y="57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8" y="9"/>
              </a:cxn>
              <a:cxn ang="0">
                <a:pos x="17" y="2"/>
              </a:cxn>
              <a:cxn ang="0">
                <a:pos x="28" y="0"/>
              </a:cxn>
              <a:cxn ang="0">
                <a:pos x="39" y="2"/>
              </a:cxn>
              <a:cxn ang="0">
                <a:pos x="49" y="9"/>
              </a:cxn>
              <a:cxn ang="0">
                <a:pos x="54" y="18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4" y="39"/>
                </a:lnTo>
                <a:lnTo>
                  <a:pt x="51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8" y="57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8" y="9"/>
                </a:lnTo>
                <a:lnTo>
                  <a:pt x="17" y="2"/>
                </a:lnTo>
                <a:lnTo>
                  <a:pt x="28" y="0"/>
                </a:lnTo>
                <a:lnTo>
                  <a:pt x="39" y="2"/>
                </a:lnTo>
                <a:lnTo>
                  <a:pt x="49" y="9"/>
                </a:lnTo>
                <a:lnTo>
                  <a:pt x="54" y="18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8" name="Freeform 397"/>
          <p:cNvSpPr>
            <a:spLocks/>
          </p:cNvSpPr>
          <p:nvPr/>
        </p:nvSpPr>
        <p:spPr bwMode="auto">
          <a:xfrm>
            <a:off x="1312863" y="2063750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9" name="Freeform 398"/>
          <p:cNvSpPr>
            <a:spLocks/>
          </p:cNvSpPr>
          <p:nvPr/>
        </p:nvSpPr>
        <p:spPr bwMode="auto">
          <a:xfrm>
            <a:off x="1271588" y="2079625"/>
            <a:ext cx="30162" cy="31750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2"/>
              </a:cxn>
              <a:cxn ang="0">
                <a:pos x="28" y="0"/>
              </a:cxn>
              <a:cxn ang="0">
                <a:pos x="39" y="2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2"/>
                </a:lnTo>
                <a:lnTo>
                  <a:pt x="28" y="0"/>
                </a:lnTo>
                <a:lnTo>
                  <a:pt x="39" y="2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0" name="Freeform 399"/>
          <p:cNvSpPr>
            <a:spLocks/>
          </p:cNvSpPr>
          <p:nvPr/>
        </p:nvSpPr>
        <p:spPr bwMode="auto">
          <a:xfrm>
            <a:off x="1228725" y="2097088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1" name="Freeform 400"/>
          <p:cNvSpPr>
            <a:spLocks/>
          </p:cNvSpPr>
          <p:nvPr/>
        </p:nvSpPr>
        <p:spPr bwMode="auto">
          <a:xfrm>
            <a:off x="1189038" y="2116138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2" name="Freeform 401"/>
          <p:cNvSpPr>
            <a:spLocks/>
          </p:cNvSpPr>
          <p:nvPr/>
        </p:nvSpPr>
        <p:spPr bwMode="auto">
          <a:xfrm>
            <a:off x="1149350" y="2138363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1109663" y="216217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4" name="Freeform 403"/>
          <p:cNvSpPr>
            <a:spLocks/>
          </p:cNvSpPr>
          <p:nvPr/>
        </p:nvSpPr>
        <p:spPr bwMode="auto">
          <a:xfrm>
            <a:off x="1073150" y="218757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>
            <a:off x="1038225" y="2214563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6" name="Freeform 405"/>
          <p:cNvSpPr>
            <a:spLocks/>
          </p:cNvSpPr>
          <p:nvPr/>
        </p:nvSpPr>
        <p:spPr bwMode="auto">
          <a:xfrm>
            <a:off x="1006475" y="2246313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7" name="Freeform 406"/>
          <p:cNvSpPr>
            <a:spLocks/>
          </p:cNvSpPr>
          <p:nvPr/>
        </p:nvSpPr>
        <p:spPr bwMode="auto">
          <a:xfrm>
            <a:off x="976313" y="2281238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8" name="Freeform 407"/>
          <p:cNvSpPr>
            <a:spLocks/>
          </p:cNvSpPr>
          <p:nvPr/>
        </p:nvSpPr>
        <p:spPr bwMode="auto">
          <a:xfrm>
            <a:off x="952500" y="231775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" name="Freeform 408"/>
          <p:cNvSpPr>
            <a:spLocks/>
          </p:cNvSpPr>
          <p:nvPr/>
        </p:nvSpPr>
        <p:spPr bwMode="auto">
          <a:xfrm>
            <a:off x="933450" y="2359025"/>
            <a:ext cx="30163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8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8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" name="Freeform 410"/>
          <p:cNvSpPr>
            <a:spLocks/>
          </p:cNvSpPr>
          <p:nvPr/>
        </p:nvSpPr>
        <p:spPr bwMode="auto">
          <a:xfrm>
            <a:off x="920750" y="2403475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7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1" name="Freeform 411"/>
          <p:cNvSpPr>
            <a:spLocks/>
          </p:cNvSpPr>
          <p:nvPr/>
        </p:nvSpPr>
        <p:spPr bwMode="auto">
          <a:xfrm>
            <a:off x="914400" y="2449513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2" name="Freeform 412"/>
          <p:cNvSpPr>
            <a:spLocks/>
          </p:cNvSpPr>
          <p:nvPr/>
        </p:nvSpPr>
        <p:spPr bwMode="auto">
          <a:xfrm>
            <a:off x="915988" y="249555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3" name="Freeform 413"/>
          <p:cNvSpPr>
            <a:spLocks/>
          </p:cNvSpPr>
          <p:nvPr/>
        </p:nvSpPr>
        <p:spPr bwMode="auto">
          <a:xfrm>
            <a:off x="923925" y="254000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4" name="Freeform 414"/>
          <p:cNvSpPr>
            <a:spLocks/>
          </p:cNvSpPr>
          <p:nvPr/>
        </p:nvSpPr>
        <p:spPr bwMode="auto">
          <a:xfrm>
            <a:off x="939800" y="2582863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5" name="Freeform 415"/>
          <p:cNvSpPr>
            <a:spLocks/>
          </p:cNvSpPr>
          <p:nvPr/>
        </p:nvSpPr>
        <p:spPr bwMode="auto">
          <a:xfrm>
            <a:off x="963613" y="2624138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6" name="Freeform 416"/>
          <p:cNvSpPr>
            <a:spLocks/>
          </p:cNvSpPr>
          <p:nvPr/>
        </p:nvSpPr>
        <p:spPr bwMode="auto">
          <a:xfrm>
            <a:off x="990600" y="2660650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" name="Freeform 417"/>
          <p:cNvSpPr>
            <a:spLocks/>
          </p:cNvSpPr>
          <p:nvPr/>
        </p:nvSpPr>
        <p:spPr bwMode="auto">
          <a:xfrm>
            <a:off x="1022350" y="2695575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8" name="Freeform 418"/>
          <p:cNvSpPr>
            <a:spLocks/>
          </p:cNvSpPr>
          <p:nvPr/>
        </p:nvSpPr>
        <p:spPr bwMode="auto">
          <a:xfrm>
            <a:off x="1058863" y="2727325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9" name="Freeform 419"/>
          <p:cNvSpPr>
            <a:spLocks/>
          </p:cNvSpPr>
          <p:nvPr/>
        </p:nvSpPr>
        <p:spPr bwMode="auto">
          <a:xfrm>
            <a:off x="1095375" y="2754313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0" name="Freeform 420"/>
          <p:cNvSpPr>
            <a:spLocks/>
          </p:cNvSpPr>
          <p:nvPr/>
        </p:nvSpPr>
        <p:spPr bwMode="auto">
          <a:xfrm>
            <a:off x="1133475" y="2778125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1" name="Freeform 421"/>
          <p:cNvSpPr>
            <a:spLocks/>
          </p:cNvSpPr>
          <p:nvPr/>
        </p:nvSpPr>
        <p:spPr bwMode="auto">
          <a:xfrm>
            <a:off x="1174750" y="2801938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2" name="Freeform 422"/>
          <p:cNvSpPr>
            <a:spLocks/>
          </p:cNvSpPr>
          <p:nvPr/>
        </p:nvSpPr>
        <p:spPr bwMode="auto">
          <a:xfrm>
            <a:off x="1217613" y="2822575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3" name="Freeform 423"/>
          <p:cNvSpPr>
            <a:spLocks/>
          </p:cNvSpPr>
          <p:nvPr/>
        </p:nvSpPr>
        <p:spPr bwMode="auto">
          <a:xfrm>
            <a:off x="1258888" y="2841625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7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4" name="Freeform 424"/>
          <p:cNvSpPr>
            <a:spLocks/>
          </p:cNvSpPr>
          <p:nvPr/>
        </p:nvSpPr>
        <p:spPr bwMode="auto">
          <a:xfrm>
            <a:off x="1303338" y="2859088"/>
            <a:ext cx="30162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4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8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4" y="18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4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8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4" y="18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5" name="Freeform 425"/>
          <p:cNvSpPr>
            <a:spLocks/>
          </p:cNvSpPr>
          <p:nvPr/>
        </p:nvSpPr>
        <p:spPr bwMode="auto">
          <a:xfrm>
            <a:off x="1346200" y="2873375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6" name="Freeform 426"/>
          <p:cNvSpPr>
            <a:spLocks/>
          </p:cNvSpPr>
          <p:nvPr/>
        </p:nvSpPr>
        <p:spPr bwMode="auto">
          <a:xfrm>
            <a:off x="1390650" y="288607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7" name="Freeform 427"/>
          <p:cNvSpPr>
            <a:spLocks/>
          </p:cNvSpPr>
          <p:nvPr/>
        </p:nvSpPr>
        <p:spPr bwMode="auto">
          <a:xfrm>
            <a:off x="1435100" y="2897188"/>
            <a:ext cx="30163" cy="31750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8" name="Freeform 428"/>
          <p:cNvSpPr>
            <a:spLocks/>
          </p:cNvSpPr>
          <p:nvPr/>
        </p:nvSpPr>
        <p:spPr bwMode="auto">
          <a:xfrm>
            <a:off x="1481138" y="2906713"/>
            <a:ext cx="30162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8" y="9"/>
              </a:cxn>
              <a:cxn ang="0">
                <a:pos x="17" y="2"/>
              </a:cxn>
              <a:cxn ang="0">
                <a:pos x="28" y="0"/>
              </a:cxn>
              <a:cxn ang="0">
                <a:pos x="38" y="2"/>
              </a:cxn>
              <a:cxn ang="0">
                <a:pos x="49" y="9"/>
              </a:cxn>
              <a:cxn ang="0">
                <a:pos x="54" y="18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8" y="9"/>
                </a:lnTo>
                <a:lnTo>
                  <a:pt x="17" y="2"/>
                </a:lnTo>
                <a:lnTo>
                  <a:pt x="28" y="0"/>
                </a:lnTo>
                <a:lnTo>
                  <a:pt x="38" y="2"/>
                </a:lnTo>
                <a:lnTo>
                  <a:pt x="49" y="9"/>
                </a:lnTo>
                <a:lnTo>
                  <a:pt x="54" y="18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9" name="Freeform 429"/>
          <p:cNvSpPr>
            <a:spLocks/>
          </p:cNvSpPr>
          <p:nvPr/>
        </p:nvSpPr>
        <p:spPr bwMode="auto">
          <a:xfrm>
            <a:off x="1527175" y="2914650"/>
            <a:ext cx="30163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0" name="Freeform 430"/>
          <p:cNvSpPr>
            <a:spLocks/>
          </p:cNvSpPr>
          <p:nvPr/>
        </p:nvSpPr>
        <p:spPr bwMode="auto">
          <a:xfrm>
            <a:off x="1573213" y="292100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1" name="Freeform 431"/>
          <p:cNvSpPr>
            <a:spLocks/>
          </p:cNvSpPr>
          <p:nvPr/>
        </p:nvSpPr>
        <p:spPr bwMode="auto">
          <a:xfrm>
            <a:off x="1617663" y="292417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2" name="Freeform 432"/>
          <p:cNvSpPr>
            <a:spLocks/>
          </p:cNvSpPr>
          <p:nvPr/>
        </p:nvSpPr>
        <p:spPr bwMode="auto">
          <a:xfrm>
            <a:off x="1665288" y="2928938"/>
            <a:ext cx="30162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1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1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3" name="Freeform 433"/>
          <p:cNvSpPr>
            <a:spLocks/>
          </p:cNvSpPr>
          <p:nvPr/>
        </p:nvSpPr>
        <p:spPr bwMode="auto">
          <a:xfrm>
            <a:off x="1711325" y="2928938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4" name="Freeform 434"/>
          <p:cNvSpPr>
            <a:spLocks/>
          </p:cNvSpPr>
          <p:nvPr/>
        </p:nvSpPr>
        <p:spPr bwMode="auto">
          <a:xfrm>
            <a:off x="1757363" y="2928938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5" name="Freeform 435"/>
          <p:cNvSpPr>
            <a:spLocks/>
          </p:cNvSpPr>
          <p:nvPr/>
        </p:nvSpPr>
        <p:spPr bwMode="auto">
          <a:xfrm>
            <a:off x="1803400" y="2928938"/>
            <a:ext cx="30163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6" name="Freeform 436"/>
          <p:cNvSpPr>
            <a:spLocks/>
          </p:cNvSpPr>
          <p:nvPr/>
        </p:nvSpPr>
        <p:spPr bwMode="auto">
          <a:xfrm>
            <a:off x="1849438" y="2927350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7" name="Freeform 437"/>
          <p:cNvSpPr>
            <a:spLocks/>
          </p:cNvSpPr>
          <p:nvPr/>
        </p:nvSpPr>
        <p:spPr bwMode="auto">
          <a:xfrm>
            <a:off x="1895475" y="2922588"/>
            <a:ext cx="30163" cy="30162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8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8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8" name="Freeform 438"/>
          <p:cNvSpPr>
            <a:spLocks/>
          </p:cNvSpPr>
          <p:nvPr/>
        </p:nvSpPr>
        <p:spPr bwMode="auto">
          <a:xfrm>
            <a:off x="1941513" y="2917825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9" name="Freeform 439"/>
          <p:cNvSpPr>
            <a:spLocks/>
          </p:cNvSpPr>
          <p:nvPr/>
        </p:nvSpPr>
        <p:spPr bwMode="auto">
          <a:xfrm>
            <a:off x="1985963" y="2909888"/>
            <a:ext cx="30162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0" name="Freeform 440"/>
          <p:cNvSpPr>
            <a:spLocks/>
          </p:cNvSpPr>
          <p:nvPr/>
        </p:nvSpPr>
        <p:spPr bwMode="auto">
          <a:xfrm>
            <a:off x="2030413" y="2901950"/>
            <a:ext cx="31750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1"/>
              </a:cxn>
              <a:cxn ang="0">
                <a:pos x="39" y="54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9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1"/>
                </a:lnTo>
                <a:lnTo>
                  <a:pt x="39" y="54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9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1" name="Freeform 441"/>
          <p:cNvSpPr>
            <a:spLocks/>
          </p:cNvSpPr>
          <p:nvPr/>
        </p:nvSpPr>
        <p:spPr bwMode="auto">
          <a:xfrm>
            <a:off x="2074863" y="289242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2" name="Freeform 442"/>
          <p:cNvSpPr>
            <a:spLocks/>
          </p:cNvSpPr>
          <p:nvPr/>
        </p:nvSpPr>
        <p:spPr bwMode="auto">
          <a:xfrm>
            <a:off x="2119313" y="2881313"/>
            <a:ext cx="30162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3" name="Freeform 443"/>
          <p:cNvSpPr>
            <a:spLocks/>
          </p:cNvSpPr>
          <p:nvPr/>
        </p:nvSpPr>
        <p:spPr bwMode="auto">
          <a:xfrm>
            <a:off x="2163763" y="2867025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3"/>
              </a:cxn>
              <a:cxn ang="0">
                <a:pos x="54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8" y="57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8" y="9"/>
              </a:cxn>
              <a:cxn ang="0">
                <a:pos x="17" y="2"/>
              </a:cxn>
              <a:cxn ang="0">
                <a:pos x="28" y="0"/>
              </a:cxn>
              <a:cxn ang="0">
                <a:pos x="39" y="2"/>
              </a:cxn>
              <a:cxn ang="0">
                <a:pos x="49" y="9"/>
              </a:cxn>
              <a:cxn ang="0">
                <a:pos x="54" y="18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3"/>
                </a:lnTo>
                <a:lnTo>
                  <a:pt x="54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8" y="57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8" y="9"/>
                </a:lnTo>
                <a:lnTo>
                  <a:pt x="17" y="2"/>
                </a:lnTo>
                <a:lnTo>
                  <a:pt x="28" y="0"/>
                </a:lnTo>
                <a:lnTo>
                  <a:pt x="39" y="2"/>
                </a:lnTo>
                <a:lnTo>
                  <a:pt x="49" y="9"/>
                </a:lnTo>
                <a:lnTo>
                  <a:pt x="54" y="18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4" name="Freeform 444"/>
          <p:cNvSpPr>
            <a:spLocks/>
          </p:cNvSpPr>
          <p:nvPr/>
        </p:nvSpPr>
        <p:spPr bwMode="auto">
          <a:xfrm>
            <a:off x="2206625" y="2851150"/>
            <a:ext cx="30163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5" name="Freeform 445"/>
          <p:cNvSpPr>
            <a:spLocks/>
          </p:cNvSpPr>
          <p:nvPr/>
        </p:nvSpPr>
        <p:spPr bwMode="auto">
          <a:xfrm>
            <a:off x="2247900" y="2833688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6" name="Freeform 446"/>
          <p:cNvSpPr>
            <a:spLocks/>
          </p:cNvSpPr>
          <p:nvPr/>
        </p:nvSpPr>
        <p:spPr bwMode="auto">
          <a:xfrm>
            <a:off x="2287588" y="2816225"/>
            <a:ext cx="30162" cy="30163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7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7" name="Freeform 447"/>
          <p:cNvSpPr>
            <a:spLocks/>
          </p:cNvSpPr>
          <p:nvPr/>
        </p:nvSpPr>
        <p:spPr bwMode="auto">
          <a:xfrm>
            <a:off x="2327275" y="2794000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1" y="39"/>
              </a:cxn>
              <a:cxn ang="0">
                <a:pos x="0" y="29"/>
              </a:cxn>
              <a:cxn ang="0">
                <a:pos x="1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1" y="39"/>
                </a:lnTo>
                <a:lnTo>
                  <a:pt x="0" y="29"/>
                </a:lnTo>
                <a:lnTo>
                  <a:pt x="1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8" name="Freeform 448"/>
          <p:cNvSpPr>
            <a:spLocks/>
          </p:cNvSpPr>
          <p:nvPr/>
        </p:nvSpPr>
        <p:spPr bwMode="auto">
          <a:xfrm>
            <a:off x="2365375" y="2771775"/>
            <a:ext cx="31750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9" name="Freeform 449"/>
          <p:cNvSpPr>
            <a:spLocks/>
          </p:cNvSpPr>
          <p:nvPr/>
        </p:nvSpPr>
        <p:spPr bwMode="auto">
          <a:xfrm>
            <a:off x="2403475" y="2746375"/>
            <a:ext cx="30163" cy="30163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0" name="Freeform 450"/>
          <p:cNvSpPr>
            <a:spLocks/>
          </p:cNvSpPr>
          <p:nvPr/>
        </p:nvSpPr>
        <p:spPr bwMode="auto">
          <a:xfrm>
            <a:off x="2438400" y="2717800"/>
            <a:ext cx="31750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3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3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1" name="Freeform 451"/>
          <p:cNvSpPr>
            <a:spLocks/>
          </p:cNvSpPr>
          <p:nvPr/>
        </p:nvSpPr>
        <p:spPr bwMode="auto">
          <a:xfrm>
            <a:off x="2471738" y="2689225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0"/>
              </a:cxn>
              <a:cxn ang="0">
                <a:pos x="57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0"/>
                </a:lnTo>
                <a:lnTo>
                  <a:pt x="57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2" name="Freeform 452"/>
          <p:cNvSpPr>
            <a:spLocks/>
          </p:cNvSpPr>
          <p:nvPr/>
        </p:nvSpPr>
        <p:spPr bwMode="auto">
          <a:xfrm>
            <a:off x="2501900" y="2655888"/>
            <a:ext cx="31750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7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3" name="Freeform 453"/>
          <p:cNvSpPr>
            <a:spLocks/>
          </p:cNvSpPr>
          <p:nvPr/>
        </p:nvSpPr>
        <p:spPr bwMode="auto">
          <a:xfrm>
            <a:off x="2528888" y="2619375"/>
            <a:ext cx="30162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4" name="Freeform 454"/>
          <p:cNvSpPr>
            <a:spLocks/>
          </p:cNvSpPr>
          <p:nvPr/>
        </p:nvSpPr>
        <p:spPr bwMode="auto">
          <a:xfrm>
            <a:off x="2549525" y="2579688"/>
            <a:ext cx="30163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7" y="28"/>
              </a:cxn>
              <a:cxn ang="0">
                <a:pos x="57" y="30"/>
              </a:cxn>
              <a:cxn ang="0">
                <a:pos x="57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4" y="51"/>
              </a:cxn>
              <a:cxn ang="0">
                <a:pos x="39" y="54"/>
              </a:cxn>
              <a:cxn ang="0">
                <a:pos x="34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7"/>
              </a:cxn>
              <a:cxn ang="0">
                <a:pos x="18" y="54"/>
              </a:cxn>
              <a:cxn ang="0">
                <a:pos x="9" y="49"/>
              </a:cxn>
              <a:cxn ang="0">
                <a:pos x="2" y="38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8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7" y="28"/>
                </a:lnTo>
                <a:lnTo>
                  <a:pt x="57" y="30"/>
                </a:lnTo>
                <a:lnTo>
                  <a:pt x="57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4" y="51"/>
                </a:lnTo>
                <a:lnTo>
                  <a:pt x="39" y="54"/>
                </a:lnTo>
                <a:lnTo>
                  <a:pt x="34" y="56"/>
                </a:lnTo>
                <a:lnTo>
                  <a:pt x="31" y="56"/>
                </a:lnTo>
                <a:lnTo>
                  <a:pt x="29" y="56"/>
                </a:lnTo>
                <a:lnTo>
                  <a:pt x="29" y="57"/>
                </a:lnTo>
                <a:lnTo>
                  <a:pt x="18" y="54"/>
                </a:lnTo>
                <a:lnTo>
                  <a:pt x="9" y="49"/>
                </a:lnTo>
                <a:lnTo>
                  <a:pt x="2" y="38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8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5" name="Freeform 455"/>
          <p:cNvSpPr>
            <a:spLocks/>
          </p:cNvSpPr>
          <p:nvPr/>
        </p:nvSpPr>
        <p:spPr bwMode="auto">
          <a:xfrm>
            <a:off x="2565400" y="2535238"/>
            <a:ext cx="30163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7" y="29"/>
              </a:cxn>
              <a:cxn ang="0">
                <a:pos x="57" y="31"/>
              </a:cxn>
              <a:cxn ang="0">
                <a:pos x="57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4" y="52"/>
              </a:cxn>
              <a:cxn ang="0">
                <a:pos x="39" y="55"/>
              </a:cxn>
              <a:cxn ang="0">
                <a:pos x="33" y="57"/>
              </a:cxn>
              <a:cxn ang="0">
                <a:pos x="31" y="57"/>
              </a:cxn>
              <a:cxn ang="0">
                <a:pos x="29" y="57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7" y="29"/>
                </a:lnTo>
                <a:lnTo>
                  <a:pt x="57" y="31"/>
                </a:lnTo>
                <a:lnTo>
                  <a:pt x="57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4" y="52"/>
                </a:lnTo>
                <a:lnTo>
                  <a:pt x="39" y="55"/>
                </a:lnTo>
                <a:lnTo>
                  <a:pt x="33" y="57"/>
                </a:lnTo>
                <a:lnTo>
                  <a:pt x="31" y="57"/>
                </a:lnTo>
                <a:lnTo>
                  <a:pt x="29" y="57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6" name="Freeform 456"/>
          <p:cNvSpPr>
            <a:spLocks/>
          </p:cNvSpPr>
          <p:nvPr/>
        </p:nvSpPr>
        <p:spPr bwMode="auto">
          <a:xfrm>
            <a:off x="2573338" y="2489200"/>
            <a:ext cx="30162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8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8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7" name="Freeform 457"/>
          <p:cNvSpPr>
            <a:spLocks/>
          </p:cNvSpPr>
          <p:nvPr/>
        </p:nvSpPr>
        <p:spPr bwMode="auto">
          <a:xfrm>
            <a:off x="2573338" y="2443163"/>
            <a:ext cx="30162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8" name="Freeform 458"/>
          <p:cNvSpPr>
            <a:spLocks/>
          </p:cNvSpPr>
          <p:nvPr/>
        </p:nvSpPr>
        <p:spPr bwMode="auto">
          <a:xfrm>
            <a:off x="2566988" y="2398713"/>
            <a:ext cx="30162" cy="30162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9" name="Freeform 459"/>
          <p:cNvSpPr>
            <a:spLocks/>
          </p:cNvSpPr>
          <p:nvPr/>
        </p:nvSpPr>
        <p:spPr bwMode="auto">
          <a:xfrm>
            <a:off x="2554288" y="2354263"/>
            <a:ext cx="30162" cy="31750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9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9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0" name="Freeform 460"/>
          <p:cNvSpPr>
            <a:spLocks/>
          </p:cNvSpPr>
          <p:nvPr/>
        </p:nvSpPr>
        <p:spPr bwMode="auto">
          <a:xfrm>
            <a:off x="2533650" y="2314575"/>
            <a:ext cx="30163" cy="30163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8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8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1" name="Freeform 461"/>
          <p:cNvSpPr>
            <a:spLocks/>
          </p:cNvSpPr>
          <p:nvPr/>
        </p:nvSpPr>
        <p:spPr bwMode="auto">
          <a:xfrm>
            <a:off x="2508250" y="2276475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1"/>
              </a:cxn>
              <a:cxn ang="0">
                <a:pos x="56" y="34"/>
              </a:cxn>
              <a:cxn ang="0">
                <a:pos x="55" y="39"/>
              </a:cxn>
              <a:cxn ang="0">
                <a:pos x="52" y="44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7"/>
              </a:cxn>
              <a:cxn ang="0">
                <a:pos x="30" y="57"/>
              </a:cxn>
              <a:cxn ang="0">
                <a:pos x="29" y="57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8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1"/>
                </a:lnTo>
                <a:lnTo>
                  <a:pt x="56" y="34"/>
                </a:lnTo>
                <a:lnTo>
                  <a:pt x="55" y="39"/>
                </a:lnTo>
                <a:lnTo>
                  <a:pt x="52" y="44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7"/>
                </a:lnTo>
                <a:lnTo>
                  <a:pt x="30" y="57"/>
                </a:lnTo>
                <a:lnTo>
                  <a:pt x="29" y="57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8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2" name="Freeform 462"/>
          <p:cNvSpPr>
            <a:spLocks/>
          </p:cNvSpPr>
          <p:nvPr/>
        </p:nvSpPr>
        <p:spPr bwMode="auto">
          <a:xfrm>
            <a:off x="2478088" y="2241550"/>
            <a:ext cx="30162" cy="30163"/>
          </a:xfrm>
          <a:custGeom>
            <a:avLst/>
            <a:gdLst/>
            <a:ahLst/>
            <a:cxnLst>
              <a:cxn ang="0">
                <a:pos x="57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4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7"/>
              </a:cxn>
              <a:cxn ang="0">
                <a:pos x="17" y="54"/>
              </a:cxn>
              <a:cxn ang="0">
                <a:pos x="8" y="49"/>
              </a:cxn>
              <a:cxn ang="0">
                <a:pos x="1" y="39"/>
              </a:cxn>
              <a:cxn ang="0">
                <a:pos x="0" y="28"/>
              </a:cxn>
              <a:cxn ang="0">
                <a:pos x="1" y="17"/>
              </a:cxn>
              <a:cxn ang="0">
                <a:pos x="8" y="8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8"/>
              </a:cxn>
              <a:cxn ang="0">
                <a:pos x="54" y="17"/>
              </a:cxn>
              <a:cxn ang="0">
                <a:pos x="57" y="28"/>
              </a:cxn>
            </a:cxnLst>
            <a:rect l="0" t="0" r="r" b="b"/>
            <a:pathLst>
              <a:path w="57" h="57">
                <a:moveTo>
                  <a:pt x="57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4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7"/>
                </a:lnTo>
                <a:lnTo>
                  <a:pt x="17" y="54"/>
                </a:lnTo>
                <a:lnTo>
                  <a:pt x="8" y="49"/>
                </a:lnTo>
                <a:lnTo>
                  <a:pt x="1" y="39"/>
                </a:lnTo>
                <a:lnTo>
                  <a:pt x="0" y="28"/>
                </a:lnTo>
                <a:lnTo>
                  <a:pt x="1" y="17"/>
                </a:lnTo>
                <a:lnTo>
                  <a:pt x="8" y="8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8"/>
                </a:lnTo>
                <a:lnTo>
                  <a:pt x="54" y="17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3" name="Freeform 463"/>
          <p:cNvSpPr>
            <a:spLocks/>
          </p:cNvSpPr>
          <p:nvPr/>
        </p:nvSpPr>
        <p:spPr bwMode="auto">
          <a:xfrm>
            <a:off x="2443163" y="2211388"/>
            <a:ext cx="31750" cy="30162"/>
          </a:xfrm>
          <a:custGeom>
            <a:avLst/>
            <a:gdLst/>
            <a:ahLst/>
            <a:cxnLst>
              <a:cxn ang="0">
                <a:pos x="58" y="28"/>
              </a:cxn>
              <a:cxn ang="0">
                <a:pos x="56" y="28"/>
              </a:cxn>
              <a:cxn ang="0">
                <a:pos x="56" y="30"/>
              </a:cxn>
              <a:cxn ang="0">
                <a:pos x="56" y="33"/>
              </a:cxn>
              <a:cxn ang="0">
                <a:pos x="55" y="38"/>
              </a:cxn>
              <a:cxn ang="0">
                <a:pos x="52" y="43"/>
              </a:cxn>
              <a:cxn ang="0">
                <a:pos x="49" y="49"/>
              </a:cxn>
              <a:cxn ang="0">
                <a:pos x="43" y="51"/>
              </a:cxn>
              <a:cxn ang="0">
                <a:pos x="39" y="54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7"/>
              </a:cxn>
              <a:cxn ang="0">
                <a:pos x="17" y="54"/>
              </a:cxn>
              <a:cxn ang="0">
                <a:pos x="9" y="49"/>
              </a:cxn>
              <a:cxn ang="0">
                <a:pos x="2" y="38"/>
              </a:cxn>
              <a:cxn ang="0">
                <a:pos x="0" y="28"/>
              </a:cxn>
              <a:cxn ang="0">
                <a:pos x="2" y="17"/>
              </a:cxn>
              <a:cxn ang="0">
                <a:pos x="9" y="8"/>
              </a:cxn>
              <a:cxn ang="0">
                <a:pos x="17" y="1"/>
              </a:cxn>
              <a:cxn ang="0">
                <a:pos x="29" y="0"/>
              </a:cxn>
              <a:cxn ang="0">
                <a:pos x="39" y="1"/>
              </a:cxn>
              <a:cxn ang="0">
                <a:pos x="49" y="8"/>
              </a:cxn>
              <a:cxn ang="0">
                <a:pos x="55" y="17"/>
              </a:cxn>
              <a:cxn ang="0">
                <a:pos x="58" y="28"/>
              </a:cxn>
            </a:cxnLst>
            <a:rect l="0" t="0" r="r" b="b"/>
            <a:pathLst>
              <a:path w="58" h="57">
                <a:moveTo>
                  <a:pt x="58" y="28"/>
                </a:moveTo>
                <a:lnTo>
                  <a:pt x="56" y="28"/>
                </a:lnTo>
                <a:lnTo>
                  <a:pt x="56" y="30"/>
                </a:lnTo>
                <a:lnTo>
                  <a:pt x="56" y="33"/>
                </a:lnTo>
                <a:lnTo>
                  <a:pt x="55" y="38"/>
                </a:lnTo>
                <a:lnTo>
                  <a:pt x="52" y="43"/>
                </a:lnTo>
                <a:lnTo>
                  <a:pt x="49" y="49"/>
                </a:lnTo>
                <a:lnTo>
                  <a:pt x="43" y="51"/>
                </a:lnTo>
                <a:lnTo>
                  <a:pt x="39" y="54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7"/>
                </a:lnTo>
                <a:lnTo>
                  <a:pt x="17" y="54"/>
                </a:lnTo>
                <a:lnTo>
                  <a:pt x="9" y="49"/>
                </a:lnTo>
                <a:lnTo>
                  <a:pt x="2" y="38"/>
                </a:lnTo>
                <a:lnTo>
                  <a:pt x="0" y="28"/>
                </a:lnTo>
                <a:lnTo>
                  <a:pt x="2" y="17"/>
                </a:lnTo>
                <a:lnTo>
                  <a:pt x="9" y="8"/>
                </a:lnTo>
                <a:lnTo>
                  <a:pt x="17" y="1"/>
                </a:lnTo>
                <a:lnTo>
                  <a:pt x="29" y="0"/>
                </a:lnTo>
                <a:lnTo>
                  <a:pt x="39" y="1"/>
                </a:lnTo>
                <a:lnTo>
                  <a:pt x="49" y="8"/>
                </a:lnTo>
                <a:lnTo>
                  <a:pt x="55" y="17"/>
                </a:lnTo>
                <a:lnTo>
                  <a:pt x="58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4" name="Freeform 464"/>
          <p:cNvSpPr>
            <a:spLocks/>
          </p:cNvSpPr>
          <p:nvPr/>
        </p:nvSpPr>
        <p:spPr bwMode="auto">
          <a:xfrm>
            <a:off x="2409825" y="2184400"/>
            <a:ext cx="30163" cy="30163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1" y="56"/>
              </a:cxn>
              <a:cxn ang="0">
                <a:pos x="29" y="56"/>
              </a:cxn>
              <a:cxn ang="0">
                <a:pos x="29" y="58"/>
              </a:cxn>
              <a:cxn ang="0">
                <a:pos x="18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1" y="56"/>
                </a:lnTo>
                <a:lnTo>
                  <a:pt x="29" y="56"/>
                </a:lnTo>
                <a:lnTo>
                  <a:pt x="29" y="58"/>
                </a:lnTo>
                <a:lnTo>
                  <a:pt x="18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5" name="Freeform 465"/>
          <p:cNvSpPr>
            <a:spLocks/>
          </p:cNvSpPr>
          <p:nvPr/>
        </p:nvSpPr>
        <p:spPr bwMode="auto">
          <a:xfrm>
            <a:off x="2371725" y="2157413"/>
            <a:ext cx="30163" cy="31750"/>
          </a:xfrm>
          <a:custGeom>
            <a:avLst/>
            <a:gdLst/>
            <a:ahLst/>
            <a:cxnLst>
              <a:cxn ang="0">
                <a:pos x="58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5" y="39"/>
              </a:cxn>
              <a:cxn ang="0">
                <a:pos x="52" y="43"/>
              </a:cxn>
              <a:cxn ang="0">
                <a:pos x="49" y="49"/>
              </a:cxn>
              <a:cxn ang="0">
                <a:pos x="43" y="52"/>
              </a:cxn>
              <a:cxn ang="0">
                <a:pos x="39" y="55"/>
              </a:cxn>
              <a:cxn ang="0">
                <a:pos x="33" y="56"/>
              </a:cxn>
              <a:cxn ang="0">
                <a:pos x="30" y="56"/>
              </a:cxn>
              <a:cxn ang="0">
                <a:pos x="29" y="56"/>
              </a:cxn>
              <a:cxn ang="0">
                <a:pos x="29" y="58"/>
              </a:cxn>
              <a:cxn ang="0">
                <a:pos x="17" y="55"/>
              </a:cxn>
              <a:cxn ang="0">
                <a:pos x="9" y="49"/>
              </a:cxn>
              <a:cxn ang="0">
                <a:pos x="2" y="39"/>
              </a:cxn>
              <a:cxn ang="0">
                <a:pos x="0" y="29"/>
              </a:cxn>
              <a:cxn ang="0">
                <a:pos x="2" y="17"/>
              </a:cxn>
              <a:cxn ang="0">
                <a:pos x="9" y="9"/>
              </a:cxn>
              <a:cxn ang="0">
                <a:pos x="17" y="2"/>
              </a:cxn>
              <a:cxn ang="0">
                <a:pos x="29" y="0"/>
              </a:cxn>
              <a:cxn ang="0">
                <a:pos x="39" y="2"/>
              </a:cxn>
              <a:cxn ang="0">
                <a:pos x="49" y="9"/>
              </a:cxn>
              <a:cxn ang="0">
                <a:pos x="55" y="17"/>
              </a:cxn>
              <a:cxn ang="0">
                <a:pos x="58" y="29"/>
              </a:cxn>
            </a:cxnLst>
            <a:rect l="0" t="0" r="r" b="b"/>
            <a:pathLst>
              <a:path w="58" h="58">
                <a:moveTo>
                  <a:pt x="58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5" y="39"/>
                </a:lnTo>
                <a:lnTo>
                  <a:pt x="52" y="43"/>
                </a:lnTo>
                <a:lnTo>
                  <a:pt x="49" y="49"/>
                </a:lnTo>
                <a:lnTo>
                  <a:pt x="43" y="52"/>
                </a:lnTo>
                <a:lnTo>
                  <a:pt x="39" y="55"/>
                </a:lnTo>
                <a:lnTo>
                  <a:pt x="33" y="56"/>
                </a:lnTo>
                <a:lnTo>
                  <a:pt x="30" y="56"/>
                </a:lnTo>
                <a:lnTo>
                  <a:pt x="29" y="56"/>
                </a:lnTo>
                <a:lnTo>
                  <a:pt x="29" y="58"/>
                </a:lnTo>
                <a:lnTo>
                  <a:pt x="17" y="55"/>
                </a:lnTo>
                <a:lnTo>
                  <a:pt x="9" y="49"/>
                </a:lnTo>
                <a:lnTo>
                  <a:pt x="2" y="39"/>
                </a:lnTo>
                <a:lnTo>
                  <a:pt x="0" y="29"/>
                </a:lnTo>
                <a:lnTo>
                  <a:pt x="2" y="17"/>
                </a:lnTo>
                <a:lnTo>
                  <a:pt x="9" y="9"/>
                </a:lnTo>
                <a:lnTo>
                  <a:pt x="17" y="2"/>
                </a:lnTo>
                <a:lnTo>
                  <a:pt x="29" y="0"/>
                </a:lnTo>
                <a:lnTo>
                  <a:pt x="39" y="2"/>
                </a:lnTo>
                <a:lnTo>
                  <a:pt x="49" y="9"/>
                </a:lnTo>
                <a:lnTo>
                  <a:pt x="55" y="17"/>
                </a:lnTo>
                <a:lnTo>
                  <a:pt x="58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6" name="Freeform 466"/>
          <p:cNvSpPr>
            <a:spLocks/>
          </p:cNvSpPr>
          <p:nvPr/>
        </p:nvSpPr>
        <p:spPr bwMode="auto">
          <a:xfrm>
            <a:off x="2333625" y="2135188"/>
            <a:ext cx="30163" cy="30162"/>
          </a:xfrm>
          <a:custGeom>
            <a:avLst/>
            <a:gdLst/>
            <a:ahLst/>
            <a:cxnLst>
              <a:cxn ang="0">
                <a:pos x="57" y="29"/>
              </a:cxn>
              <a:cxn ang="0">
                <a:pos x="56" y="29"/>
              </a:cxn>
              <a:cxn ang="0">
                <a:pos x="56" y="30"/>
              </a:cxn>
              <a:cxn ang="0">
                <a:pos x="56" y="33"/>
              </a:cxn>
              <a:cxn ang="0">
                <a:pos x="54" y="39"/>
              </a:cxn>
              <a:cxn ang="0">
                <a:pos x="51" y="43"/>
              </a:cxn>
              <a:cxn ang="0">
                <a:pos x="49" y="49"/>
              </a:cxn>
              <a:cxn ang="0">
                <a:pos x="43" y="52"/>
              </a:cxn>
              <a:cxn ang="0">
                <a:pos x="38" y="55"/>
              </a:cxn>
              <a:cxn ang="0">
                <a:pos x="33" y="56"/>
              </a:cxn>
              <a:cxn ang="0">
                <a:pos x="30" y="56"/>
              </a:cxn>
              <a:cxn ang="0">
                <a:pos x="28" y="56"/>
              </a:cxn>
              <a:cxn ang="0">
                <a:pos x="28" y="58"/>
              </a:cxn>
              <a:cxn ang="0">
                <a:pos x="17" y="55"/>
              </a:cxn>
              <a:cxn ang="0">
                <a:pos x="8" y="49"/>
              </a:cxn>
              <a:cxn ang="0">
                <a:pos x="1" y="39"/>
              </a:cxn>
              <a:cxn ang="0">
                <a:pos x="0" y="29"/>
              </a:cxn>
              <a:cxn ang="0">
                <a:pos x="1" y="17"/>
              </a:cxn>
              <a:cxn ang="0">
                <a:pos x="8" y="9"/>
              </a:cxn>
              <a:cxn ang="0">
                <a:pos x="17" y="1"/>
              </a:cxn>
              <a:cxn ang="0">
                <a:pos x="28" y="0"/>
              </a:cxn>
              <a:cxn ang="0">
                <a:pos x="38" y="1"/>
              </a:cxn>
              <a:cxn ang="0">
                <a:pos x="49" y="9"/>
              </a:cxn>
              <a:cxn ang="0">
                <a:pos x="54" y="17"/>
              </a:cxn>
              <a:cxn ang="0">
                <a:pos x="57" y="29"/>
              </a:cxn>
            </a:cxnLst>
            <a:rect l="0" t="0" r="r" b="b"/>
            <a:pathLst>
              <a:path w="57" h="58">
                <a:moveTo>
                  <a:pt x="57" y="29"/>
                </a:moveTo>
                <a:lnTo>
                  <a:pt x="56" y="29"/>
                </a:lnTo>
                <a:lnTo>
                  <a:pt x="56" y="30"/>
                </a:lnTo>
                <a:lnTo>
                  <a:pt x="56" y="33"/>
                </a:lnTo>
                <a:lnTo>
                  <a:pt x="54" y="39"/>
                </a:lnTo>
                <a:lnTo>
                  <a:pt x="51" y="43"/>
                </a:lnTo>
                <a:lnTo>
                  <a:pt x="49" y="49"/>
                </a:lnTo>
                <a:lnTo>
                  <a:pt x="43" y="52"/>
                </a:lnTo>
                <a:lnTo>
                  <a:pt x="38" y="55"/>
                </a:lnTo>
                <a:lnTo>
                  <a:pt x="33" y="56"/>
                </a:lnTo>
                <a:lnTo>
                  <a:pt x="30" y="56"/>
                </a:lnTo>
                <a:lnTo>
                  <a:pt x="28" y="56"/>
                </a:lnTo>
                <a:lnTo>
                  <a:pt x="28" y="58"/>
                </a:lnTo>
                <a:lnTo>
                  <a:pt x="17" y="55"/>
                </a:lnTo>
                <a:lnTo>
                  <a:pt x="8" y="49"/>
                </a:lnTo>
                <a:lnTo>
                  <a:pt x="1" y="39"/>
                </a:lnTo>
                <a:lnTo>
                  <a:pt x="0" y="29"/>
                </a:lnTo>
                <a:lnTo>
                  <a:pt x="1" y="17"/>
                </a:lnTo>
                <a:lnTo>
                  <a:pt x="8" y="9"/>
                </a:lnTo>
                <a:lnTo>
                  <a:pt x="17" y="1"/>
                </a:lnTo>
                <a:lnTo>
                  <a:pt x="28" y="0"/>
                </a:lnTo>
                <a:lnTo>
                  <a:pt x="38" y="1"/>
                </a:lnTo>
                <a:lnTo>
                  <a:pt x="49" y="9"/>
                </a:lnTo>
                <a:lnTo>
                  <a:pt x="54" y="17"/>
                </a:lnTo>
                <a:lnTo>
                  <a:pt x="57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8" name="Rectangle 468"/>
          <p:cNvSpPr>
            <a:spLocks noChangeArrowheads="1"/>
          </p:cNvSpPr>
          <p:nvPr/>
        </p:nvSpPr>
        <p:spPr bwMode="auto">
          <a:xfrm>
            <a:off x="1215283" y="2362200"/>
            <a:ext cx="11469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b="1" dirty="0" smtClean="0">
                <a:latin typeface="Calibri" pitchFamily="34" charset="0"/>
                <a:cs typeface="Calibri" pitchFamily="34" charset="0"/>
              </a:rPr>
              <a:t>Flush Buffer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9" name="Freeform 469"/>
          <p:cNvSpPr>
            <a:spLocks/>
          </p:cNvSpPr>
          <p:nvPr/>
        </p:nvSpPr>
        <p:spPr bwMode="auto">
          <a:xfrm>
            <a:off x="4673600" y="5183188"/>
            <a:ext cx="1866900" cy="276225"/>
          </a:xfrm>
          <a:custGeom>
            <a:avLst/>
            <a:gdLst/>
            <a:ahLst/>
            <a:cxnLst>
              <a:cxn ang="0">
                <a:pos x="3265" y="0"/>
              </a:cxn>
              <a:cxn ang="0">
                <a:pos x="3265" y="24"/>
              </a:cxn>
              <a:cxn ang="0">
                <a:pos x="3264" y="23"/>
              </a:cxn>
              <a:cxn ang="0">
                <a:pos x="3264" y="111"/>
              </a:cxn>
              <a:cxn ang="0">
                <a:pos x="0" y="111"/>
              </a:cxn>
              <a:cxn ang="0">
                <a:pos x="0" y="414"/>
              </a:cxn>
              <a:cxn ang="0">
                <a:pos x="3264" y="414"/>
              </a:cxn>
              <a:cxn ang="0">
                <a:pos x="3264" y="500"/>
              </a:cxn>
              <a:cxn ang="0">
                <a:pos x="3265" y="500"/>
              </a:cxn>
              <a:cxn ang="0">
                <a:pos x="3265" y="522"/>
              </a:cxn>
              <a:cxn ang="0">
                <a:pos x="3528" y="262"/>
              </a:cxn>
              <a:cxn ang="0">
                <a:pos x="3265" y="0"/>
              </a:cxn>
            </a:cxnLst>
            <a:rect l="0" t="0" r="r" b="b"/>
            <a:pathLst>
              <a:path w="3528" h="522">
                <a:moveTo>
                  <a:pt x="3265" y="0"/>
                </a:moveTo>
                <a:lnTo>
                  <a:pt x="3265" y="24"/>
                </a:lnTo>
                <a:lnTo>
                  <a:pt x="3264" y="23"/>
                </a:lnTo>
                <a:lnTo>
                  <a:pt x="3264" y="111"/>
                </a:lnTo>
                <a:lnTo>
                  <a:pt x="0" y="111"/>
                </a:lnTo>
                <a:lnTo>
                  <a:pt x="0" y="414"/>
                </a:lnTo>
                <a:lnTo>
                  <a:pt x="3264" y="414"/>
                </a:lnTo>
                <a:lnTo>
                  <a:pt x="3264" y="500"/>
                </a:lnTo>
                <a:lnTo>
                  <a:pt x="3265" y="500"/>
                </a:lnTo>
                <a:lnTo>
                  <a:pt x="3265" y="522"/>
                </a:lnTo>
                <a:lnTo>
                  <a:pt x="3528" y="262"/>
                </a:lnTo>
                <a:lnTo>
                  <a:pt x="32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0" name="Freeform 472"/>
          <p:cNvSpPr>
            <a:spLocks/>
          </p:cNvSpPr>
          <p:nvPr/>
        </p:nvSpPr>
        <p:spPr bwMode="auto">
          <a:xfrm>
            <a:off x="3684588" y="5143500"/>
            <a:ext cx="3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1"/>
              </a:cxn>
              <a:cxn ang="0">
                <a:pos x="6" y="1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8" h="1">
                <a:moveTo>
                  <a:pt x="0" y="0"/>
                </a:moveTo>
                <a:lnTo>
                  <a:pt x="8" y="1"/>
                </a:lnTo>
                <a:lnTo>
                  <a:pt x="6" y="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" name="Freeform 476"/>
          <p:cNvSpPr>
            <a:spLocks/>
          </p:cNvSpPr>
          <p:nvPr/>
        </p:nvSpPr>
        <p:spPr bwMode="auto">
          <a:xfrm>
            <a:off x="4475163" y="5145088"/>
            <a:ext cx="3175" cy="158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" y="0"/>
              </a:cxn>
              <a:cxn ang="0">
                <a:pos x="4" y="0"/>
              </a:cxn>
              <a:cxn ang="0">
                <a:pos x="1" y="2"/>
              </a:cxn>
              <a:cxn ang="0">
                <a:pos x="0" y="2"/>
              </a:cxn>
            </a:cxnLst>
            <a:rect l="0" t="0" r="r" b="b"/>
            <a:pathLst>
              <a:path w="7" h="2">
                <a:moveTo>
                  <a:pt x="0" y="2"/>
                </a:moveTo>
                <a:lnTo>
                  <a:pt x="7" y="0"/>
                </a:lnTo>
                <a:lnTo>
                  <a:pt x="4" y="0"/>
                </a:lnTo>
                <a:lnTo>
                  <a:pt x="1" y="2"/>
                </a:lnTo>
                <a:lnTo>
                  <a:pt x="0" y="2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72" name="Group 729"/>
          <p:cNvGrpSpPr>
            <a:grpSpLocks/>
          </p:cNvGrpSpPr>
          <p:nvPr/>
        </p:nvGrpSpPr>
        <p:grpSpPr bwMode="auto">
          <a:xfrm>
            <a:off x="3735388" y="5562600"/>
            <a:ext cx="685800" cy="304800"/>
            <a:chOff x="2529" y="3760"/>
            <a:chExt cx="432" cy="192"/>
          </a:xfrm>
        </p:grpSpPr>
        <p:sp>
          <p:nvSpPr>
            <p:cNvPr id="473" name="Rectangle 479"/>
            <p:cNvSpPr>
              <a:spLocks noChangeArrowheads="1"/>
            </p:cNvSpPr>
            <p:nvPr/>
          </p:nvSpPr>
          <p:spPr bwMode="auto">
            <a:xfrm>
              <a:off x="2577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4" name="Rectangle 480"/>
            <p:cNvSpPr>
              <a:spLocks noChangeArrowheads="1"/>
            </p:cNvSpPr>
            <p:nvPr/>
          </p:nvSpPr>
          <p:spPr bwMode="auto">
            <a:xfrm>
              <a:off x="2625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5" name="Rectangle 481"/>
            <p:cNvSpPr>
              <a:spLocks noChangeArrowheads="1"/>
            </p:cNvSpPr>
            <p:nvPr/>
          </p:nvSpPr>
          <p:spPr bwMode="auto">
            <a:xfrm>
              <a:off x="2577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6" name="Rectangle 482"/>
            <p:cNvSpPr>
              <a:spLocks noChangeArrowheads="1"/>
            </p:cNvSpPr>
            <p:nvPr/>
          </p:nvSpPr>
          <p:spPr bwMode="auto">
            <a:xfrm>
              <a:off x="2529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7" name="Rectangle 483"/>
            <p:cNvSpPr>
              <a:spLocks noChangeArrowheads="1"/>
            </p:cNvSpPr>
            <p:nvPr/>
          </p:nvSpPr>
          <p:spPr bwMode="auto">
            <a:xfrm>
              <a:off x="2529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8" name="Rectangle 484"/>
            <p:cNvSpPr>
              <a:spLocks noChangeArrowheads="1"/>
            </p:cNvSpPr>
            <p:nvPr/>
          </p:nvSpPr>
          <p:spPr bwMode="auto">
            <a:xfrm>
              <a:off x="2529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9" name="Rectangle 485"/>
            <p:cNvSpPr>
              <a:spLocks noChangeArrowheads="1"/>
            </p:cNvSpPr>
            <p:nvPr/>
          </p:nvSpPr>
          <p:spPr bwMode="auto">
            <a:xfrm>
              <a:off x="2577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0" name="Rectangle 486"/>
            <p:cNvSpPr>
              <a:spLocks noChangeArrowheads="1"/>
            </p:cNvSpPr>
            <p:nvPr/>
          </p:nvSpPr>
          <p:spPr bwMode="auto">
            <a:xfrm>
              <a:off x="2625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1" name="Rectangle 487"/>
            <p:cNvSpPr>
              <a:spLocks noChangeArrowheads="1"/>
            </p:cNvSpPr>
            <p:nvPr/>
          </p:nvSpPr>
          <p:spPr bwMode="auto">
            <a:xfrm>
              <a:off x="2577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2" name="Rectangle 488"/>
            <p:cNvSpPr>
              <a:spLocks noChangeArrowheads="1"/>
            </p:cNvSpPr>
            <p:nvPr/>
          </p:nvSpPr>
          <p:spPr bwMode="auto">
            <a:xfrm>
              <a:off x="2625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3" name="Rectangle 489"/>
            <p:cNvSpPr>
              <a:spLocks noChangeArrowheads="1"/>
            </p:cNvSpPr>
            <p:nvPr/>
          </p:nvSpPr>
          <p:spPr bwMode="auto">
            <a:xfrm>
              <a:off x="2529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4" name="Rectangle 490"/>
            <p:cNvSpPr>
              <a:spLocks noChangeArrowheads="1"/>
            </p:cNvSpPr>
            <p:nvPr/>
          </p:nvSpPr>
          <p:spPr bwMode="auto">
            <a:xfrm>
              <a:off x="2625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5" name="Rectangle 491"/>
            <p:cNvSpPr>
              <a:spLocks noChangeArrowheads="1"/>
            </p:cNvSpPr>
            <p:nvPr/>
          </p:nvSpPr>
          <p:spPr bwMode="auto">
            <a:xfrm>
              <a:off x="2769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6" name="Rectangle 492"/>
            <p:cNvSpPr>
              <a:spLocks noChangeArrowheads="1"/>
            </p:cNvSpPr>
            <p:nvPr/>
          </p:nvSpPr>
          <p:spPr bwMode="auto">
            <a:xfrm>
              <a:off x="2817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7" name="Rectangle 493"/>
            <p:cNvSpPr>
              <a:spLocks noChangeArrowheads="1"/>
            </p:cNvSpPr>
            <p:nvPr/>
          </p:nvSpPr>
          <p:spPr bwMode="auto">
            <a:xfrm>
              <a:off x="2721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8" name="Rectangle 494"/>
            <p:cNvSpPr>
              <a:spLocks noChangeArrowheads="1"/>
            </p:cNvSpPr>
            <p:nvPr/>
          </p:nvSpPr>
          <p:spPr bwMode="auto">
            <a:xfrm>
              <a:off x="2769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9" name="Rectangle 495"/>
            <p:cNvSpPr>
              <a:spLocks noChangeArrowheads="1"/>
            </p:cNvSpPr>
            <p:nvPr/>
          </p:nvSpPr>
          <p:spPr bwMode="auto">
            <a:xfrm>
              <a:off x="2673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0" name="Rectangle 496"/>
            <p:cNvSpPr>
              <a:spLocks noChangeArrowheads="1"/>
            </p:cNvSpPr>
            <p:nvPr/>
          </p:nvSpPr>
          <p:spPr bwMode="auto">
            <a:xfrm>
              <a:off x="2673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1" name="Rectangle 497"/>
            <p:cNvSpPr>
              <a:spLocks noChangeArrowheads="1"/>
            </p:cNvSpPr>
            <p:nvPr/>
          </p:nvSpPr>
          <p:spPr bwMode="auto">
            <a:xfrm>
              <a:off x="2673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2" name="Rectangle 498"/>
            <p:cNvSpPr>
              <a:spLocks noChangeArrowheads="1"/>
            </p:cNvSpPr>
            <p:nvPr/>
          </p:nvSpPr>
          <p:spPr bwMode="auto">
            <a:xfrm>
              <a:off x="2721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3" name="Rectangle 499"/>
            <p:cNvSpPr>
              <a:spLocks noChangeArrowheads="1"/>
            </p:cNvSpPr>
            <p:nvPr/>
          </p:nvSpPr>
          <p:spPr bwMode="auto">
            <a:xfrm>
              <a:off x="2673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4" name="Rectangle 500"/>
            <p:cNvSpPr>
              <a:spLocks noChangeArrowheads="1"/>
            </p:cNvSpPr>
            <p:nvPr/>
          </p:nvSpPr>
          <p:spPr bwMode="auto">
            <a:xfrm>
              <a:off x="2721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5" name="Rectangle 501"/>
            <p:cNvSpPr>
              <a:spLocks noChangeArrowheads="1"/>
            </p:cNvSpPr>
            <p:nvPr/>
          </p:nvSpPr>
          <p:spPr bwMode="auto">
            <a:xfrm>
              <a:off x="2769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6" name="Rectangle 502"/>
            <p:cNvSpPr>
              <a:spLocks noChangeArrowheads="1"/>
            </p:cNvSpPr>
            <p:nvPr/>
          </p:nvSpPr>
          <p:spPr bwMode="auto">
            <a:xfrm>
              <a:off x="2817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7" name="Rectangle 503"/>
            <p:cNvSpPr>
              <a:spLocks noChangeArrowheads="1"/>
            </p:cNvSpPr>
            <p:nvPr/>
          </p:nvSpPr>
          <p:spPr bwMode="auto">
            <a:xfrm>
              <a:off x="2769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8" name="Rectangle 504"/>
            <p:cNvSpPr>
              <a:spLocks noChangeArrowheads="1"/>
            </p:cNvSpPr>
            <p:nvPr/>
          </p:nvSpPr>
          <p:spPr bwMode="auto">
            <a:xfrm>
              <a:off x="2817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9" name="Rectangle 505"/>
            <p:cNvSpPr>
              <a:spLocks noChangeArrowheads="1"/>
            </p:cNvSpPr>
            <p:nvPr/>
          </p:nvSpPr>
          <p:spPr bwMode="auto">
            <a:xfrm>
              <a:off x="2817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0" name="Rectangle 506"/>
            <p:cNvSpPr>
              <a:spLocks noChangeArrowheads="1"/>
            </p:cNvSpPr>
            <p:nvPr/>
          </p:nvSpPr>
          <p:spPr bwMode="auto">
            <a:xfrm>
              <a:off x="2721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1" name="Rectangle 507"/>
            <p:cNvSpPr>
              <a:spLocks noChangeArrowheads="1"/>
            </p:cNvSpPr>
            <p:nvPr/>
          </p:nvSpPr>
          <p:spPr bwMode="auto">
            <a:xfrm>
              <a:off x="2913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2" name="Rectangle 508"/>
            <p:cNvSpPr>
              <a:spLocks noChangeArrowheads="1"/>
            </p:cNvSpPr>
            <p:nvPr/>
          </p:nvSpPr>
          <p:spPr bwMode="auto">
            <a:xfrm>
              <a:off x="2865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3" name="Rectangle 509"/>
            <p:cNvSpPr>
              <a:spLocks noChangeArrowheads="1"/>
            </p:cNvSpPr>
            <p:nvPr/>
          </p:nvSpPr>
          <p:spPr bwMode="auto">
            <a:xfrm>
              <a:off x="2865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4" name="Rectangle 510"/>
            <p:cNvSpPr>
              <a:spLocks noChangeArrowheads="1"/>
            </p:cNvSpPr>
            <p:nvPr/>
          </p:nvSpPr>
          <p:spPr bwMode="auto">
            <a:xfrm>
              <a:off x="2865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5" name="Rectangle 511"/>
            <p:cNvSpPr>
              <a:spLocks noChangeArrowheads="1"/>
            </p:cNvSpPr>
            <p:nvPr/>
          </p:nvSpPr>
          <p:spPr bwMode="auto">
            <a:xfrm>
              <a:off x="2913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6" name="Rectangle 512"/>
            <p:cNvSpPr>
              <a:spLocks noChangeArrowheads="1"/>
            </p:cNvSpPr>
            <p:nvPr/>
          </p:nvSpPr>
          <p:spPr bwMode="auto">
            <a:xfrm>
              <a:off x="2865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7" name="Rectangle 513"/>
            <p:cNvSpPr>
              <a:spLocks noChangeArrowheads="1"/>
            </p:cNvSpPr>
            <p:nvPr/>
          </p:nvSpPr>
          <p:spPr bwMode="auto">
            <a:xfrm>
              <a:off x="2913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8" name="Rectangle 514"/>
            <p:cNvSpPr>
              <a:spLocks noChangeArrowheads="1"/>
            </p:cNvSpPr>
            <p:nvPr/>
          </p:nvSpPr>
          <p:spPr bwMode="auto">
            <a:xfrm>
              <a:off x="2913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9" name="Line 515"/>
            <p:cNvSpPr>
              <a:spLocks noChangeShapeType="1"/>
            </p:cNvSpPr>
            <p:nvPr/>
          </p:nvSpPr>
          <p:spPr bwMode="auto">
            <a:xfrm>
              <a:off x="2577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0" name="Line 516"/>
            <p:cNvSpPr>
              <a:spLocks noChangeShapeType="1"/>
            </p:cNvSpPr>
            <p:nvPr/>
          </p:nvSpPr>
          <p:spPr bwMode="auto">
            <a:xfrm>
              <a:off x="2625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1" name="Line 517"/>
            <p:cNvSpPr>
              <a:spLocks noChangeShapeType="1"/>
            </p:cNvSpPr>
            <p:nvPr/>
          </p:nvSpPr>
          <p:spPr bwMode="auto">
            <a:xfrm flipH="1">
              <a:off x="2577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2" name="Line 518"/>
            <p:cNvSpPr>
              <a:spLocks noChangeShapeType="1"/>
            </p:cNvSpPr>
            <p:nvPr/>
          </p:nvSpPr>
          <p:spPr bwMode="auto">
            <a:xfrm flipV="1">
              <a:off x="2577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3" name="Freeform 519"/>
            <p:cNvSpPr>
              <a:spLocks/>
            </p:cNvSpPr>
            <p:nvPr/>
          </p:nvSpPr>
          <p:spPr bwMode="auto">
            <a:xfrm>
              <a:off x="2529" y="3760"/>
              <a:ext cx="48" cy="48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144" y="0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4" name="Freeform 520"/>
            <p:cNvSpPr>
              <a:spLocks/>
            </p:cNvSpPr>
            <p:nvPr/>
          </p:nvSpPr>
          <p:spPr bwMode="auto">
            <a:xfrm>
              <a:off x="2529" y="3904"/>
              <a:ext cx="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5"/>
                </a:cxn>
                <a:cxn ang="0">
                  <a:pos x="144" y="145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5"/>
                  </a:lnTo>
                  <a:lnTo>
                    <a:pt x="144" y="1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5" name="Line 521"/>
            <p:cNvSpPr>
              <a:spLocks noChangeShapeType="1"/>
            </p:cNvSpPr>
            <p:nvPr/>
          </p:nvSpPr>
          <p:spPr bwMode="auto">
            <a:xfrm flipV="1">
              <a:off x="2529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6" name="Line 522"/>
            <p:cNvSpPr>
              <a:spLocks noChangeShapeType="1"/>
            </p:cNvSpPr>
            <p:nvPr/>
          </p:nvSpPr>
          <p:spPr bwMode="auto">
            <a:xfrm flipH="1">
              <a:off x="2577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7" name="Line 523"/>
            <p:cNvSpPr>
              <a:spLocks noChangeShapeType="1"/>
            </p:cNvSpPr>
            <p:nvPr/>
          </p:nvSpPr>
          <p:spPr bwMode="auto">
            <a:xfrm flipV="1">
              <a:off x="2625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8" name="Line 524"/>
            <p:cNvSpPr>
              <a:spLocks noChangeShapeType="1"/>
            </p:cNvSpPr>
            <p:nvPr/>
          </p:nvSpPr>
          <p:spPr bwMode="auto">
            <a:xfrm flipV="1">
              <a:off x="2577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9" name="Line 525"/>
            <p:cNvSpPr>
              <a:spLocks noChangeShapeType="1"/>
            </p:cNvSpPr>
            <p:nvPr/>
          </p:nvSpPr>
          <p:spPr bwMode="auto">
            <a:xfrm>
              <a:off x="2577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0" name="Line 526"/>
            <p:cNvSpPr>
              <a:spLocks noChangeShapeType="1"/>
            </p:cNvSpPr>
            <p:nvPr/>
          </p:nvSpPr>
          <p:spPr bwMode="auto">
            <a:xfrm>
              <a:off x="2625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1" name="Line 527"/>
            <p:cNvSpPr>
              <a:spLocks noChangeShapeType="1"/>
            </p:cNvSpPr>
            <p:nvPr/>
          </p:nvSpPr>
          <p:spPr bwMode="auto">
            <a:xfrm>
              <a:off x="2577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2" name="Line 528"/>
            <p:cNvSpPr>
              <a:spLocks noChangeShapeType="1"/>
            </p:cNvSpPr>
            <p:nvPr/>
          </p:nvSpPr>
          <p:spPr bwMode="auto">
            <a:xfrm>
              <a:off x="2577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3" name="Line 529"/>
            <p:cNvSpPr>
              <a:spLocks noChangeShapeType="1"/>
            </p:cNvSpPr>
            <p:nvPr/>
          </p:nvSpPr>
          <p:spPr bwMode="auto">
            <a:xfrm flipV="1">
              <a:off x="2529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4" name="Line 530"/>
            <p:cNvSpPr>
              <a:spLocks noChangeShapeType="1"/>
            </p:cNvSpPr>
            <p:nvPr/>
          </p:nvSpPr>
          <p:spPr bwMode="auto">
            <a:xfrm>
              <a:off x="2625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5" name="Line 531"/>
            <p:cNvSpPr>
              <a:spLocks noChangeShapeType="1"/>
            </p:cNvSpPr>
            <p:nvPr/>
          </p:nvSpPr>
          <p:spPr bwMode="auto">
            <a:xfrm flipV="1">
              <a:off x="2577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6" name="Line 532"/>
            <p:cNvSpPr>
              <a:spLocks noChangeShapeType="1"/>
            </p:cNvSpPr>
            <p:nvPr/>
          </p:nvSpPr>
          <p:spPr bwMode="auto">
            <a:xfrm>
              <a:off x="2529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7" name="Line 533"/>
            <p:cNvSpPr>
              <a:spLocks noChangeShapeType="1"/>
            </p:cNvSpPr>
            <p:nvPr/>
          </p:nvSpPr>
          <p:spPr bwMode="auto">
            <a:xfrm flipH="1">
              <a:off x="2529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8" name="Line 534"/>
            <p:cNvSpPr>
              <a:spLocks noChangeShapeType="1"/>
            </p:cNvSpPr>
            <p:nvPr/>
          </p:nvSpPr>
          <p:spPr bwMode="auto">
            <a:xfrm flipH="1">
              <a:off x="2529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9" name="Line 535"/>
            <p:cNvSpPr>
              <a:spLocks noChangeShapeType="1"/>
            </p:cNvSpPr>
            <p:nvPr/>
          </p:nvSpPr>
          <p:spPr bwMode="auto">
            <a:xfrm>
              <a:off x="2817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0" name="Line 536"/>
            <p:cNvSpPr>
              <a:spLocks noChangeShapeType="1"/>
            </p:cNvSpPr>
            <p:nvPr/>
          </p:nvSpPr>
          <p:spPr bwMode="auto">
            <a:xfrm flipH="1">
              <a:off x="2769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1" name="Line 537"/>
            <p:cNvSpPr>
              <a:spLocks noChangeShapeType="1"/>
            </p:cNvSpPr>
            <p:nvPr/>
          </p:nvSpPr>
          <p:spPr bwMode="auto">
            <a:xfrm flipV="1">
              <a:off x="2769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2" name="Line 538"/>
            <p:cNvSpPr>
              <a:spLocks noChangeShapeType="1"/>
            </p:cNvSpPr>
            <p:nvPr/>
          </p:nvSpPr>
          <p:spPr bwMode="auto">
            <a:xfrm flipH="1">
              <a:off x="2769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3" name="Line 539"/>
            <p:cNvSpPr>
              <a:spLocks noChangeShapeType="1"/>
            </p:cNvSpPr>
            <p:nvPr/>
          </p:nvSpPr>
          <p:spPr bwMode="auto">
            <a:xfrm>
              <a:off x="2721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4" name="Line 540"/>
            <p:cNvSpPr>
              <a:spLocks noChangeShapeType="1"/>
            </p:cNvSpPr>
            <p:nvPr/>
          </p:nvSpPr>
          <p:spPr bwMode="auto">
            <a:xfrm flipH="1">
              <a:off x="2673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5" name="Line 541"/>
            <p:cNvSpPr>
              <a:spLocks noChangeShapeType="1"/>
            </p:cNvSpPr>
            <p:nvPr/>
          </p:nvSpPr>
          <p:spPr bwMode="auto">
            <a:xfrm flipV="1">
              <a:off x="2673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6" name="Line 542"/>
            <p:cNvSpPr>
              <a:spLocks noChangeShapeType="1"/>
            </p:cNvSpPr>
            <p:nvPr/>
          </p:nvSpPr>
          <p:spPr bwMode="auto">
            <a:xfrm flipH="1">
              <a:off x="2673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7" name="Line 543"/>
            <p:cNvSpPr>
              <a:spLocks noChangeShapeType="1"/>
            </p:cNvSpPr>
            <p:nvPr/>
          </p:nvSpPr>
          <p:spPr bwMode="auto">
            <a:xfrm>
              <a:off x="2673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8" name="Line 544"/>
            <p:cNvSpPr>
              <a:spLocks noChangeShapeType="1"/>
            </p:cNvSpPr>
            <p:nvPr/>
          </p:nvSpPr>
          <p:spPr bwMode="auto">
            <a:xfrm flipV="1">
              <a:off x="2721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9" name="Line 545"/>
            <p:cNvSpPr>
              <a:spLocks noChangeShapeType="1"/>
            </p:cNvSpPr>
            <p:nvPr/>
          </p:nvSpPr>
          <p:spPr bwMode="auto">
            <a:xfrm flipV="1">
              <a:off x="2673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0" name="Line 546"/>
            <p:cNvSpPr>
              <a:spLocks noChangeShapeType="1"/>
            </p:cNvSpPr>
            <p:nvPr/>
          </p:nvSpPr>
          <p:spPr bwMode="auto">
            <a:xfrm>
              <a:off x="2673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1" name="Line 547"/>
            <p:cNvSpPr>
              <a:spLocks noChangeShapeType="1"/>
            </p:cNvSpPr>
            <p:nvPr/>
          </p:nvSpPr>
          <p:spPr bwMode="auto">
            <a:xfrm>
              <a:off x="2721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2" name="Line 548"/>
            <p:cNvSpPr>
              <a:spLocks noChangeShapeType="1"/>
            </p:cNvSpPr>
            <p:nvPr/>
          </p:nvSpPr>
          <p:spPr bwMode="auto">
            <a:xfrm>
              <a:off x="2673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3" name="Line 549"/>
            <p:cNvSpPr>
              <a:spLocks noChangeShapeType="1"/>
            </p:cNvSpPr>
            <p:nvPr/>
          </p:nvSpPr>
          <p:spPr bwMode="auto">
            <a:xfrm>
              <a:off x="2673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4" name="Line 550"/>
            <p:cNvSpPr>
              <a:spLocks noChangeShapeType="1"/>
            </p:cNvSpPr>
            <p:nvPr/>
          </p:nvSpPr>
          <p:spPr bwMode="auto">
            <a:xfrm>
              <a:off x="2769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5" name="Line 551"/>
            <p:cNvSpPr>
              <a:spLocks noChangeShapeType="1"/>
            </p:cNvSpPr>
            <p:nvPr/>
          </p:nvSpPr>
          <p:spPr bwMode="auto">
            <a:xfrm flipV="1">
              <a:off x="2817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6" name="Line 552"/>
            <p:cNvSpPr>
              <a:spLocks noChangeShapeType="1"/>
            </p:cNvSpPr>
            <p:nvPr/>
          </p:nvSpPr>
          <p:spPr bwMode="auto">
            <a:xfrm flipV="1">
              <a:off x="2769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7" name="Line 553"/>
            <p:cNvSpPr>
              <a:spLocks noChangeShapeType="1"/>
            </p:cNvSpPr>
            <p:nvPr/>
          </p:nvSpPr>
          <p:spPr bwMode="auto">
            <a:xfrm>
              <a:off x="2769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8" name="Line 554"/>
            <p:cNvSpPr>
              <a:spLocks noChangeShapeType="1"/>
            </p:cNvSpPr>
            <p:nvPr/>
          </p:nvSpPr>
          <p:spPr bwMode="auto">
            <a:xfrm>
              <a:off x="2817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9" name="Line 555"/>
            <p:cNvSpPr>
              <a:spLocks noChangeShapeType="1"/>
            </p:cNvSpPr>
            <p:nvPr/>
          </p:nvSpPr>
          <p:spPr bwMode="auto">
            <a:xfrm>
              <a:off x="2769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0" name="Line 556"/>
            <p:cNvSpPr>
              <a:spLocks noChangeShapeType="1"/>
            </p:cNvSpPr>
            <p:nvPr/>
          </p:nvSpPr>
          <p:spPr bwMode="auto">
            <a:xfrm>
              <a:off x="2769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1" name="Line 557"/>
            <p:cNvSpPr>
              <a:spLocks noChangeShapeType="1"/>
            </p:cNvSpPr>
            <p:nvPr/>
          </p:nvSpPr>
          <p:spPr bwMode="auto">
            <a:xfrm flipV="1">
              <a:off x="2817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2" name="Line 558"/>
            <p:cNvSpPr>
              <a:spLocks noChangeShapeType="1"/>
            </p:cNvSpPr>
            <p:nvPr/>
          </p:nvSpPr>
          <p:spPr bwMode="auto">
            <a:xfrm flipV="1">
              <a:off x="2721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3" name="Line 559"/>
            <p:cNvSpPr>
              <a:spLocks noChangeShapeType="1"/>
            </p:cNvSpPr>
            <p:nvPr/>
          </p:nvSpPr>
          <p:spPr bwMode="auto">
            <a:xfrm>
              <a:off x="2721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4" name="Line 560"/>
            <p:cNvSpPr>
              <a:spLocks noChangeShapeType="1"/>
            </p:cNvSpPr>
            <p:nvPr/>
          </p:nvSpPr>
          <p:spPr bwMode="auto">
            <a:xfrm>
              <a:off x="2769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5" name="Line 561"/>
            <p:cNvSpPr>
              <a:spLocks noChangeShapeType="1"/>
            </p:cNvSpPr>
            <p:nvPr/>
          </p:nvSpPr>
          <p:spPr bwMode="auto">
            <a:xfrm flipV="1">
              <a:off x="2673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6" name="Line 562"/>
            <p:cNvSpPr>
              <a:spLocks noChangeShapeType="1"/>
            </p:cNvSpPr>
            <p:nvPr/>
          </p:nvSpPr>
          <p:spPr bwMode="auto">
            <a:xfrm>
              <a:off x="2721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7" name="Line 563"/>
            <p:cNvSpPr>
              <a:spLocks noChangeShapeType="1"/>
            </p:cNvSpPr>
            <p:nvPr/>
          </p:nvSpPr>
          <p:spPr bwMode="auto">
            <a:xfrm flipH="1">
              <a:off x="2721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8" name="Line 564"/>
            <p:cNvSpPr>
              <a:spLocks noChangeShapeType="1"/>
            </p:cNvSpPr>
            <p:nvPr/>
          </p:nvSpPr>
          <p:spPr bwMode="auto">
            <a:xfrm flipH="1">
              <a:off x="2721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9" name="Line 565"/>
            <p:cNvSpPr>
              <a:spLocks noChangeShapeType="1"/>
            </p:cNvSpPr>
            <p:nvPr/>
          </p:nvSpPr>
          <p:spPr bwMode="auto">
            <a:xfrm>
              <a:off x="2721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0" name="Line 566"/>
            <p:cNvSpPr>
              <a:spLocks noChangeShapeType="1"/>
            </p:cNvSpPr>
            <p:nvPr/>
          </p:nvSpPr>
          <p:spPr bwMode="auto">
            <a:xfrm flipH="1">
              <a:off x="2625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1" name="Line 567"/>
            <p:cNvSpPr>
              <a:spLocks noChangeShapeType="1"/>
            </p:cNvSpPr>
            <p:nvPr/>
          </p:nvSpPr>
          <p:spPr bwMode="auto">
            <a:xfrm>
              <a:off x="2625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2" name="Line 568"/>
            <p:cNvSpPr>
              <a:spLocks noChangeShapeType="1"/>
            </p:cNvSpPr>
            <p:nvPr/>
          </p:nvSpPr>
          <p:spPr bwMode="auto">
            <a:xfrm flipH="1">
              <a:off x="2625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3" name="Line 569"/>
            <p:cNvSpPr>
              <a:spLocks noChangeShapeType="1"/>
            </p:cNvSpPr>
            <p:nvPr/>
          </p:nvSpPr>
          <p:spPr bwMode="auto">
            <a:xfrm>
              <a:off x="2625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4" name="Line 570"/>
            <p:cNvSpPr>
              <a:spLocks noChangeShapeType="1"/>
            </p:cNvSpPr>
            <p:nvPr/>
          </p:nvSpPr>
          <p:spPr bwMode="auto">
            <a:xfrm flipH="1">
              <a:off x="2625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5" name="Freeform 571"/>
            <p:cNvSpPr>
              <a:spLocks/>
            </p:cNvSpPr>
            <p:nvPr/>
          </p:nvSpPr>
          <p:spPr bwMode="auto">
            <a:xfrm>
              <a:off x="2913" y="3760"/>
              <a:ext cx="48" cy="48"/>
            </a:xfrm>
            <a:custGeom>
              <a:avLst/>
              <a:gdLst/>
              <a:ahLst/>
              <a:cxnLst>
                <a:cxn ang="0">
                  <a:pos x="144" y="144"/>
                </a:cxn>
                <a:cxn ang="0">
                  <a:pos x="144" y="0"/>
                </a:cxn>
                <a:cxn ang="0">
                  <a:pos x="0" y="0"/>
                </a:cxn>
              </a:cxnLst>
              <a:rect l="0" t="0" r="r" b="b"/>
              <a:pathLst>
                <a:path w="144" h="144">
                  <a:moveTo>
                    <a:pt x="144" y="144"/>
                  </a:move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6" name="Line 572"/>
            <p:cNvSpPr>
              <a:spLocks noChangeShapeType="1"/>
            </p:cNvSpPr>
            <p:nvPr/>
          </p:nvSpPr>
          <p:spPr bwMode="auto">
            <a:xfrm>
              <a:off x="2913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7" name="Line 573"/>
            <p:cNvSpPr>
              <a:spLocks noChangeShapeType="1"/>
            </p:cNvSpPr>
            <p:nvPr/>
          </p:nvSpPr>
          <p:spPr bwMode="auto">
            <a:xfrm flipH="1">
              <a:off x="2865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8" name="Line 574"/>
            <p:cNvSpPr>
              <a:spLocks noChangeShapeType="1"/>
            </p:cNvSpPr>
            <p:nvPr/>
          </p:nvSpPr>
          <p:spPr bwMode="auto">
            <a:xfrm flipV="1">
              <a:off x="2865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9" name="Line 575"/>
            <p:cNvSpPr>
              <a:spLocks noChangeShapeType="1"/>
            </p:cNvSpPr>
            <p:nvPr/>
          </p:nvSpPr>
          <p:spPr bwMode="auto">
            <a:xfrm flipH="1">
              <a:off x="2865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0" name="Line 576"/>
            <p:cNvSpPr>
              <a:spLocks noChangeShapeType="1"/>
            </p:cNvSpPr>
            <p:nvPr/>
          </p:nvSpPr>
          <p:spPr bwMode="auto">
            <a:xfrm>
              <a:off x="2865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1" name="Line 577"/>
            <p:cNvSpPr>
              <a:spLocks noChangeShapeType="1"/>
            </p:cNvSpPr>
            <p:nvPr/>
          </p:nvSpPr>
          <p:spPr bwMode="auto">
            <a:xfrm flipV="1">
              <a:off x="2913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2" name="Line 578"/>
            <p:cNvSpPr>
              <a:spLocks noChangeShapeType="1"/>
            </p:cNvSpPr>
            <p:nvPr/>
          </p:nvSpPr>
          <p:spPr bwMode="auto">
            <a:xfrm flipV="1">
              <a:off x="2865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3" name="Line 579"/>
            <p:cNvSpPr>
              <a:spLocks noChangeShapeType="1"/>
            </p:cNvSpPr>
            <p:nvPr/>
          </p:nvSpPr>
          <p:spPr bwMode="auto">
            <a:xfrm>
              <a:off x="2865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4" name="Line 580"/>
            <p:cNvSpPr>
              <a:spLocks noChangeShapeType="1"/>
            </p:cNvSpPr>
            <p:nvPr/>
          </p:nvSpPr>
          <p:spPr bwMode="auto">
            <a:xfrm>
              <a:off x="2913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5" name="Line 581"/>
            <p:cNvSpPr>
              <a:spLocks noChangeShapeType="1"/>
            </p:cNvSpPr>
            <p:nvPr/>
          </p:nvSpPr>
          <p:spPr bwMode="auto">
            <a:xfrm>
              <a:off x="2865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6" name="Line 582"/>
            <p:cNvSpPr>
              <a:spLocks noChangeShapeType="1"/>
            </p:cNvSpPr>
            <p:nvPr/>
          </p:nvSpPr>
          <p:spPr bwMode="auto">
            <a:xfrm>
              <a:off x="2865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7" name="Freeform 583"/>
            <p:cNvSpPr>
              <a:spLocks/>
            </p:cNvSpPr>
            <p:nvPr/>
          </p:nvSpPr>
          <p:spPr bwMode="auto">
            <a:xfrm>
              <a:off x="2913" y="3904"/>
              <a:ext cx="48" cy="48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144" y="145"/>
                </a:cxn>
                <a:cxn ang="0">
                  <a:pos x="144" y="0"/>
                </a:cxn>
              </a:cxnLst>
              <a:rect l="0" t="0" r="r" b="b"/>
              <a:pathLst>
                <a:path w="144" h="145">
                  <a:moveTo>
                    <a:pt x="0" y="145"/>
                  </a:moveTo>
                  <a:lnTo>
                    <a:pt x="144" y="145"/>
                  </a:lnTo>
                  <a:lnTo>
                    <a:pt x="144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8" name="Line 584"/>
            <p:cNvSpPr>
              <a:spLocks noChangeShapeType="1"/>
            </p:cNvSpPr>
            <p:nvPr/>
          </p:nvSpPr>
          <p:spPr bwMode="auto">
            <a:xfrm flipV="1">
              <a:off x="2961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9" name="Line 585"/>
            <p:cNvSpPr>
              <a:spLocks noChangeShapeType="1"/>
            </p:cNvSpPr>
            <p:nvPr/>
          </p:nvSpPr>
          <p:spPr bwMode="auto">
            <a:xfrm flipV="1">
              <a:off x="2913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0" name="Line 586"/>
            <p:cNvSpPr>
              <a:spLocks noChangeShapeType="1"/>
            </p:cNvSpPr>
            <p:nvPr/>
          </p:nvSpPr>
          <p:spPr bwMode="auto">
            <a:xfrm flipH="1">
              <a:off x="2913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1" name="Line 587"/>
            <p:cNvSpPr>
              <a:spLocks noChangeShapeType="1"/>
            </p:cNvSpPr>
            <p:nvPr/>
          </p:nvSpPr>
          <p:spPr bwMode="auto">
            <a:xfrm flipH="1">
              <a:off x="2913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2" name="Line 588"/>
            <p:cNvSpPr>
              <a:spLocks noChangeShapeType="1"/>
            </p:cNvSpPr>
            <p:nvPr/>
          </p:nvSpPr>
          <p:spPr bwMode="auto">
            <a:xfrm>
              <a:off x="2913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3" name="Line 589"/>
            <p:cNvSpPr>
              <a:spLocks noChangeShapeType="1"/>
            </p:cNvSpPr>
            <p:nvPr/>
          </p:nvSpPr>
          <p:spPr bwMode="auto">
            <a:xfrm>
              <a:off x="2865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4" name="Line 590"/>
            <p:cNvSpPr>
              <a:spLocks noChangeShapeType="1"/>
            </p:cNvSpPr>
            <p:nvPr/>
          </p:nvSpPr>
          <p:spPr bwMode="auto">
            <a:xfrm flipV="1">
              <a:off x="2961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5" name="Line 591"/>
            <p:cNvSpPr>
              <a:spLocks noChangeShapeType="1"/>
            </p:cNvSpPr>
            <p:nvPr/>
          </p:nvSpPr>
          <p:spPr bwMode="auto">
            <a:xfrm>
              <a:off x="2817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6" name="Line 592"/>
            <p:cNvSpPr>
              <a:spLocks noChangeShapeType="1"/>
            </p:cNvSpPr>
            <p:nvPr/>
          </p:nvSpPr>
          <p:spPr bwMode="auto">
            <a:xfrm>
              <a:off x="2817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7" name="Line 593"/>
            <p:cNvSpPr>
              <a:spLocks noChangeShapeType="1"/>
            </p:cNvSpPr>
            <p:nvPr/>
          </p:nvSpPr>
          <p:spPr bwMode="auto">
            <a:xfrm flipH="1">
              <a:off x="2817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8" name="Line 594"/>
            <p:cNvSpPr>
              <a:spLocks noChangeShapeType="1"/>
            </p:cNvSpPr>
            <p:nvPr/>
          </p:nvSpPr>
          <p:spPr bwMode="auto">
            <a:xfrm>
              <a:off x="2817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9" name="Line 595"/>
            <p:cNvSpPr>
              <a:spLocks noChangeShapeType="1"/>
            </p:cNvSpPr>
            <p:nvPr/>
          </p:nvSpPr>
          <p:spPr bwMode="auto">
            <a:xfrm flipH="1">
              <a:off x="2817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90" name="Rectangle 596"/>
          <p:cNvSpPr>
            <a:spLocks noChangeArrowheads="1"/>
          </p:cNvSpPr>
          <p:nvPr/>
        </p:nvSpPr>
        <p:spPr bwMode="auto">
          <a:xfrm>
            <a:off x="3764395" y="5250415"/>
            <a:ext cx="5790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1" name="Freeform 597"/>
          <p:cNvSpPr>
            <a:spLocks/>
          </p:cNvSpPr>
          <p:nvPr/>
        </p:nvSpPr>
        <p:spPr bwMode="auto">
          <a:xfrm>
            <a:off x="3895725" y="3883025"/>
            <a:ext cx="276225" cy="976313"/>
          </a:xfrm>
          <a:custGeom>
            <a:avLst/>
            <a:gdLst/>
            <a:ahLst/>
            <a:cxnLst>
              <a:cxn ang="0">
                <a:pos x="414" y="262"/>
              </a:cxn>
              <a:cxn ang="0">
                <a:pos x="500" y="262"/>
              </a:cxn>
              <a:cxn ang="0">
                <a:pos x="500" y="260"/>
              </a:cxn>
              <a:cxn ang="0">
                <a:pos x="522" y="260"/>
              </a:cxn>
              <a:cxn ang="0">
                <a:pos x="263" y="0"/>
              </a:cxn>
              <a:cxn ang="0">
                <a:pos x="0" y="260"/>
              </a:cxn>
              <a:cxn ang="0">
                <a:pos x="25" y="260"/>
              </a:cxn>
              <a:cxn ang="0">
                <a:pos x="23" y="262"/>
              </a:cxn>
              <a:cxn ang="0">
                <a:pos x="111" y="262"/>
              </a:cxn>
              <a:cxn ang="0">
                <a:pos x="111" y="1579"/>
              </a:cxn>
              <a:cxn ang="0">
                <a:pos x="23" y="1579"/>
              </a:cxn>
              <a:cxn ang="0">
                <a:pos x="25" y="1580"/>
              </a:cxn>
              <a:cxn ang="0">
                <a:pos x="0" y="1580"/>
              </a:cxn>
              <a:cxn ang="0">
                <a:pos x="263" y="1843"/>
              </a:cxn>
              <a:cxn ang="0">
                <a:pos x="522" y="1580"/>
              </a:cxn>
              <a:cxn ang="0">
                <a:pos x="500" y="1580"/>
              </a:cxn>
              <a:cxn ang="0">
                <a:pos x="500" y="1579"/>
              </a:cxn>
              <a:cxn ang="0">
                <a:pos x="414" y="1579"/>
              </a:cxn>
              <a:cxn ang="0">
                <a:pos x="414" y="262"/>
              </a:cxn>
            </a:cxnLst>
            <a:rect l="0" t="0" r="r" b="b"/>
            <a:pathLst>
              <a:path w="522" h="1843">
                <a:moveTo>
                  <a:pt x="414" y="262"/>
                </a:moveTo>
                <a:lnTo>
                  <a:pt x="500" y="262"/>
                </a:lnTo>
                <a:lnTo>
                  <a:pt x="500" y="260"/>
                </a:lnTo>
                <a:lnTo>
                  <a:pt x="522" y="260"/>
                </a:lnTo>
                <a:lnTo>
                  <a:pt x="263" y="0"/>
                </a:lnTo>
                <a:lnTo>
                  <a:pt x="0" y="260"/>
                </a:lnTo>
                <a:lnTo>
                  <a:pt x="25" y="260"/>
                </a:lnTo>
                <a:lnTo>
                  <a:pt x="23" y="262"/>
                </a:lnTo>
                <a:lnTo>
                  <a:pt x="111" y="262"/>
                </a:lnTo>
                <a:lnTo>
                  <a:pt x="111" y="1579"/>
                </a:lnTo>
                <a:lnTo>
                  <a:pt x="23" y="1579"/>
                </a:lnTo>
                <a:lnTo>
                  <a:pt x="25" y="1580"/>
                </a:lnTo>
                <a:lnTo>
                  <a:pt x="0" y="1580"/>
                </a:lnTo>
                <a:lnTo>
                  <a:pt x="263" y="1843"/>
                </a:lnTo>
                <a:lnTo>
                  <a:pt x="522" y="1580"/>
                </a:lnTo>
                <a:lnTo>
                  <a:pt x="500" y="1580"/>
                </a:lnTo>
                <a:lnTo>
                  <a:pt x="500" y="1579"/>
                </a:lnTo>
                <a:lnTo>
                  <a:pt x="414" y="1579"/>
                </a:lnTo>
                <a:lnTo>
                  <a:pt x="414" y="26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2" name="Freeform 602"/>
          <p:cNvSpPr>
            <a:spLocks/>
          </p:cNvSpPr>
          <p:nvPr/>
        </p:nvSpPr>
        <p:spPr bwMode="auto">
          <a:xfrm>
            <a:off x="6735763" y="5143500"/>
            <a:ext cx="3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1"/>
              </a:cxn>
              <a:cxn ang="0">
                <a:pos x="6" y="1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7" h="1">
                <a:moveTo>
                  <a:pt x="0" y="0"/>
                </a:moveTo>
                <a:lnTo>
                  <a:pt x="7" y="1"/>
                </a:lnTo>
                <a:lnTo>
                  <a:pt x="6" y="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3" name="Freeform 604"/>
          <p:cNvSpPr>
            <a:spLocks/>
          </p:cNvSpPr>
          <p:nvPr/>
        </p:nvSpPr>
        <p:spPr bwMode="auto">
          <a:xfrm>
            <a:off x="7526338" y="5145088"/>
            <a:ext cx="3175" cy="158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" y="0"/>
              </a:cxn>
              <a:cxn ang="0">
                <a:pos x="4" y="0"/>
              </a:cxn>
              <a:cxn ang="0">
                <a:pos x="1" y="2"/>
              </a:cxn>
              <a:cxn ang="0">
                <a:pos x="0" y="2"/>
              </a:cxn>
            </a:cxnLst>
            <a:rect l="0" t="0" r="r" b="b"/>
            <a:pathLst>
              <a:path w="7" h="2">
                <a:moveTo>
                  <a:pt x="0" y="2"/>
                </a:moveTo>
                <a:lnTo>
                  <a:pt x="7" y="0"/>
                </a:lnTo>
                <a:lnTo>
                  <a:pt x="4" y="0"/>
                </a:lnTo>
                <a:lnTo>
                  <a:pt x="1" y="2"/>
                </a:lnTo>
                <a:lnTo>
                  <a:pt x="0" y="2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4" name="Rectangle 607"/>
          <p:cNvSpPr>
            <a:spLocks noChangeArrowheads="1"/>
          </p:cNvSpPr>
          <p:nvPr/>
        </p:nvSpPr>
        <p:spPr bwMode="auto">
          <a:xfrm>
            <a:off x="6862763" y="55626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5" name="Rectangle 608"/>
          <p:cNvSpPr>
            <a:spLocks noChangeArrowheads="1"/>
          </p:cNvSpPr>
          <p:nvPr/>
        </p:nvSpPr>
        <p:spPr bwMode="auto">
          <a:xfrm>
            <a:off x="6938963" y="55626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6" name="Rectangle 609"/>
          <p:cNvSpPr>
            <a:spLocks noChangeArrowheads="1"/>
          </p:cNvSpPr>
          <p:nvPr/>
        </p:nvSpPr>
        <p:spPr bwMode="auto">
          <a:xfrm>
            <a:off x="6862763" y="56388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7" name="Rectangle 611"/>
          <p:cNvSpPr>
            <a:spLocks noChangeArrowheads="1"/>
          </p:cNvSpPr>
          <p:nvPr/>
        </p:nvSpPr>
        <p:spPr bwMode="auto">
          <a:xfrm>
            <a:off x="6786563" y="55626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8" name="Rectangle 612"/>
          <p:cNvSpPr>
            <a:spLocks noChangeArrowheads="1"/>
          </p:cNvSpPr>
          <p:nvPr/>
        </p:nvSpPr>
        <p:spPr bwMode="auto">
          <a:xfrm>
            <a:off x="6786563" y="57150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9" name="Rectangle 613"/>
          <p:cNvSpPr>
            <a:spLocks noChangeArrowheads="1"/>
          </p:cNvSpPr>
          <p:nvPr/>
        </p:nvSpPr>
        <p:spPr bwMode="auto">
          <a:xfrm>
            <a:off x="6786563" y="57912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0" name="Rectangle 614"/>
          <p:cNvSpPr>
            <a:spLocks noChangeArrowheads="1"/>
          </p:cNvSpPr>
          <p:nvPr/>
        </p:nvSpPr>
        <p:spPr bwMode="auto">
          <a:xfrm>
            <a:off x="6862763" y="57912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1" name="Rectangle 615"/>
          <p:cNvSpPr>
            <a:spLocks noChangeArrowheads="1"/>
          </p:cNvSpPr>
          <p:nvPr/>
        </p:nvSpPr>
        <p:spPr bwMode="auto">
          <a:xfrm>
            <a:off x="6938963" y="57912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2" name="Rectangle 616"/>
          <p:cNvSpPr>
            <a:spLocks noChangeArrowheads="1"/>
          </p:cNvSpPr>
          <p:nvPr/>
        </p:nvSpPr>
        <p:spPr bwMode="auto">
          <a:xfrm>
            <a:off x="6862763" y="57150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3" name="Rectangle 617"/>
          <p:cNvSpPr>
            <a:spLocks noChangeArrowheads="1"/>
          </p:cNvSpPr>
          <p:nvPr/>
        </p:nvSpPr>
        <p:spPr bwMode="auto">
          <a:xfrm>
            <a:off x="6938963" y="57150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4" name="Rectangle 618"/>
          <p:cNvSpPr>
            <a:spLocks noChangeArrowheads="1"/>
          </p:cNvSpPr>
          <p:nvPr/>
        </p:nvSpPr>
        <p:spPr bwMode="auto">
          <a:xfrm>
            <a:off x="6786563" y="56388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5" name="Rectangle 619"/>
          <p:cNvSpPr>
            <a:spLocks noChangeArrowheads="1"/>
          </p:cNvSpPr>
          <p:nvPr/>
        </p:nvSpPr>
        <p:spPr bwMode="auto">
          <a:xfrm>
            <a:off x="6938963" y="56388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6" name="Rectangle 620"/>
          <p:cNvSpPr>
            <a:spLocks noChangeArrowheads="1"/>
          </p:cNvSpPr>
          <p:nvPr/>
        </p:nvSpPr>
        <p:spPr bwMode="auto">
          <a:xfrm>
            <a:off x="7167563" y="55626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7" name="Rectangle 621"/>
          <p:cNvSpPr>
            <a:spLocks noChangeArrowheads="1"/>
          </p:cNvSpPr>
          <p:nvPr/>
        </p:nvSpPr>
        <p:spPr bwMode="auto">
          <a:xfrm>
            <a:off x="7091363" y="55626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8" name="Rectangle 622"/>
          <p:cNvSpPr>
            <a:spLocks noChangeArrowheads="1"/>
          </p:cNvSpPr>
          <p:nvPr/>
        </p:nvSpPr>
        <p:spPr bwMode="auto">
          <a:xfrm>
            <a:off x="7167563" y="56388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9" name="Rectangle 623"/>
          <p:cNvSpPr>
            <a:spLocks noChangeArrowheads="1"/>
          </p:cNvSpPr>
          <p:nvPr/>
        </p:nvSpPr>
        <p:spPr bwMode="auto">
          <a:xfrm>
            <a:off x="7243763" y="55626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0" name="Rectangle 624"/>
          <p:cNvSpPr>
            <a:spLocks noChangeArrowheads="1"/>
          </p:cNvSpPr>
          <p:nvPr/>
        </p:nvSpPr>
        <p:spPr bwMode="auto">
          <a:xfrm>
            <a:off x="7015163" y="55626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1" name="Rectangle 625"/>
          <p:cNvSpPr>
            <a:spLocks noChangeArrowheads="1"/>
          </p:cNvSpPr>
          <p:nvPr/>
        </p:nvSpPr>
        <p:spPr bwMode="auto">
          <a:xfrm>
            <a:off x="7015163" y="56388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2" name="Rectangle 626"/>
          <p:cNvSpPr>
            <a:spLocks noChangeArrowheads="1"/>
          </p:cNvSpPr>
          <p:nvPr/>
        </p:nvSpPr>
        <p:spPr bwMode="auto">
          <a:xfrm>
            <a:off x="7015163" y="57912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3" name="Rectangle 627"/>
          <p:cNvSpPr>
            <a:spLocks noChangeArrowheads="1"/>
          </p:cNvSpPr>
          <p:nvPr/>
        </p:nvSpPr>
        <p:spPr bwMode="auto">
          <a:xfrm>
            <a:off x="7091363" y="57912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" name="Rectangle 628"/>
          <p:cNvSpPr>
            <a:spLocks noChangeArrowheads="1"/>
          </p:cNvSpPr>
          <p:nvPr/>
        </p:nvSpPr>
        <p:spPr bwMode="auto">
          <a:xfrm>
            <a:off x="7015163" y="57150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" name="Rectangle 629"/>
          <p:cNvSpPr>
            <a:spLocks noChangeArrowheads="1"/>
          </p:cNvSpPr>
          <p:nvPr/>
        </p:nvSpPr>
        <p:spPr bwMode="auto">
          <a:xfrm>
            <a:off x="7091363" y="57150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6" name="Rectangle 630"/>
          <p:cNvSpPr>
            <a:spLocks noChangeArrowheads="1"/>
          </p:cNvSpPr>
          <p:nvPr/>
        </p:nvSpPr>
        <p:spPr bwMode="auto">
          <a:xfrm>
            <a:off x="7167563" y="57912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7" name="Rectangle 631"/>
          <p:cNvSpPr>
            <a:spLocks noChangeArrowheads="1"/>
          </p:cNvSpPr>
          <p:nvPr/>
        </p:nvSpPr>
        <p:spPr bwMode="auto">
          <a:xfrm>
            <a:off x="7167563" y="57150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8" name="Rectangle 632"/>
          <p:cNvSpPr>
            <a:spLocks noChangeArrowheads="1"/>
          </p:cNvSpPr>
          <p:nvPr/>
        </p:nvSpPr>
        <p:spPr bwMode="auto">
          <a:xfrm>
            <a:off x="7243763" y="57150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9" name="Rectangle 633"/>
          <p:cNvSpPr>
            <a:spLocks noChangeArrowheads="1"/>
          </p:cNvSpPr>
          <p:nvPr/>
        </p:nvSpPr>
        <p:spPr bwMode="auto">
          <a:xfrm>
            <a:off x="7243763" y="57912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0" name="Rectangle 634"/>
          <p:cNvSpPr>
            <a:spLocks noChangeArrowheads="1"/>
          </p:cNvSpPr>
          <p:nvPr/>
        </p:nvSpPr>
        <p:spPr bwMode="auto">
          <a:xfrm>
            <a:off x="7243763" y="56388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1" name="Rectangle 635"/>
          <p:cNvSpPr>
            <a:spLocks noChangeArrowheads="1"/>
          </p:cNvSpPr>
          <p:nvPr/>
        </p:nvSpPr>
        <p:spPr bwMode="auto">
          <a:xfrm>
            <a:off x="7091363" y="56388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2" name="Rectangle 636"/>
          <p:cNvSpPr>
            <a:spLocks noChangeArrowheads="1"/>
          </p:cNvSpPr>
          <p:nvPr/>
        </p:nvSpPr>
        <p:spPr bwMode="auto">
          <a:xfrm>
            <a:off x="7396163" y="55626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3" name="Rectangle 637"/>
          <p:cNvSpPr>
            <a:spLocks noChangeArrowheads="1"/>
          </p:cNvSpPr>
          <p:nvPr/>
        </p:nvSpPr>
        <p:spPr bwMode="auto">
          <a:xfrm>
            <a:off x="7319963" y="55626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4" name="Rectangle 638"/>
          <p:cNvSpPr>
            <a:spLocks noChangeArrowheads="1"/>
          </p:cNvSpPr>
          <p:nvPr/>
        </p:nvSpPr>
        <p:spPr bwMode="auto">
          <a:xfrm>
            <a:off x="7319963" y="56388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5" name="Rectangle 639"/>
          <p:cNvSpPr>
            <a:spLocks noChangeArrowheads="1"/>
          </p:cNvSpPr>
          <p:nvPr/>
        </p:nvSpPr>
        <p:spPr bwMode="auto">
          <a:xfrm>
            <a:off x="7319963" y="57912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6" name="Rectangle 640"/>
          <p:cNvSpPr>
            <a:spLocks noChangeArrowheads="1"/>
          </p:cNvSpPr>
          <p:nvPr/>
        </p:nvSpPr>
        <p:spPr bwMode="auto">
          <a:xfrm>
            <a:off x="7396163" y="57912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7" name="Rectangle 641"/>
          <p:cNvSpPr>
            <a:spLocks noChangeArrowheads="1"/>
          </p:cNvSpPr>
          <p:nvPr/>
        </p:nvSpPr>
        <p:spPr bwMode="auto">
          <a:xfrm>
            <a:off x="7319963" y="57150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8" name="Rectangle 642"/>
          <p:cNvSpPr>
            <a:spLocks noChangeArrowheads="1"/>
          </p:cNvSpPr>
          <p:nvPr/>
        </p:nvSpPr>
        <p:spPr bwMode="auto">
          <a:xfrm>
            <a:off x="7396163" y="57150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9" name="Rectangle 643"/>
          <p:cNvSpPr>
            <a:spLocks noChangeArrowheads="1"/>
          </p:cNvSpPr>
          <p:nvPr/>
        </p:nvSpPr>
        <p:spPr bwMode="auto">
          <a:xfrm>
            <a:off x="7396163" y="5638800"/>
            <a:ext cx="76200" cy="76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0" name="Line 644"/>
          <p:cNvSpPr>
            <a:spLocks noChangeShapeType="1"/>
          </p:cNvSpPr>
          <p:nvPr/>
        </p:nvSpPr>
        <p:spPr bwMode="auto">
          <a:xfrm>
            <a:off x="6862763" y="55626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1" name="Line 645"/>
          <p:cNvSpPr>
            <a:spLocks noChangeShapeType="1"/>
          </p:cNvSpPr>
          <p:nvPr/>
        </p:nvSpPr>
        <p:spPr bwMode="auto">
          <a:xfrm>
            <a:off x="6938963" y="55626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2" name="Line 646"/>
          <p:cNvSpPr>
            <a:spLocks noChangeShapeType="1"/>
          </p:cNvSpPr>
          <p:nvPr/>
        </p:nvSpPr>
        <p:spPr bwMode="auto">
          <a:xfrm flipH="1">
            <a:off x="6862763" y="56388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3" name="Line 647"/>
          <p:cNvSpPr>
            <a:spLocks noChangeShapeType="1"/>
          </p:cNvSpPr>
          <p:nvPr/>
        </p:nvSpPr>
        <p:spPr bwMode="auto">
          <a:xfrm flipV="1">
            <a:off x="6862763" y="55626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" name="Freeform 648"/>
          <p:cNvSpPr>
            <a:spLocks/>
          </p:cNvSpPr>
          <p:nvPr/>
        </p:nvSpPr>
        <p:spPr bwMode="auto">
          <a:xfrm>
            <a:off x="6786563" y="5562600"/>
            <a:ext cx="76200" cy="762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144" h="144">
                <a:moveTo>
                  <a:pt x="0" y="144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5" name="Line 649"/>
          <p:cNvSpPr>
            <a:spLocks noChangeShapeType="1"/>
          </p:cNvSpPr>
          <p:nvPr/>
        </p:nvSpPr>
        <p:spPr bwMode="auto">
          <a:xfrm>
            <a:off x="6786563" y="57150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" name="Freeform 650"/>
          <p:cNvSpPr>
            <a:spLocks/>
          </p:cNvSpPr>
          <p:nvPr/>
        </p:nvSpPr>
        <p:spPr bwMode="auto">
          <a:xfrm>
            <a:off x="6786563" y="5791200"/>
            <a:ext cx="76200" cy="76200"/>
          </a:xfrm>
          <a:custGeom>
            <a:avLst/>
            <a:gdLst/>
            <a:ahLst/>
            <a:cxnLst>
              <a:cxn ang="0">
                <a:pos x="144" y="145"/>
              </a:cxn>
              <a:cxn ang="0">
                <a:pos x="0" y="145"/>
              </a:cxn>
              <a:cxn ang="0">
                <a:pos x="0" y="0"/>
              </a:cxn>
            </a:cxnLst>
            <a:rect l="0" t="0" r="r" b="b"/>
            <a:pathLst>
              <a:path w="144" h="145">
                <a:moveTo>
                  <a:pt x="144" y="145"/>
                </a:moveTo>
                <a:lnTo>
                  <a:pt x="0" y="145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7" name="Line 651"/>
          <p:cNvSpPr>
            <a:spLocks noChangeShapeType="1"/>
          </p:cNvSpPr>
          <p:nvPr/>
        </p:nvSpPr>
        <p:spPr bwMode="auto">
          <a:xfrm flipH="1">
            <a:off x="6862763" y="58674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8" name="Line 652"/>
          <p:cNvSpPr>
            <a:spLocks noChangeShapeType="1"/>
          </p:cNvSpPr>
          <p:nvPr/>
        </p:nvSpPr>
        <p:spPr bwMode="auto">
          <a:xfrm>
            <a:off x="6938963" y="57912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9" name="Line 653"/>
          <p:cNvSpPr>
            <a:spLocks noChangeShapeType="1"/>
          </p:cNvSpPr>
          <p:nvPr/>
        </p:nvSpPr>
        <p:spPr bwMode="auto">
          <a:xfrm>
            <a:off x="6938963" y="57150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0" name="Line 654"/>
          <p:cNvSpPr>
            <a:spLocks noChangeShapeType="1"/>
          </p:cNvSpPr>
          <p:nvPr/>
        </p:nvSpPr>
        <p:spPr bwMode="auto">
          <a:xfrm flipH="1">
            <a:off x="6862763" y="57912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1" name="Line 655"/>
          <p:cNvSpPr>
            <a:spLocks noChangeShapeType="1"/>
          </p:cNvSpPr>
          <p:nvPr/>
        </p:nvSpPr>
        <p:spPr bwMode="auto">
          <a:xfrm flipV="1">
            <a:off x="6862763" y="57150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2" name="Line 656"/>
          <p:cNvSpPr>
            <a:spLocks noChangeShapeType="1"/>
          </p:cNvSpPr>
          <p:nvPr/>
        </p:nvSpPr>
        <p:spPr bwMode="auto">
          <a:xfrm flipH="1">
            <a:off x="6862763" y="57150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3" name="Line 657"/>
          <p:cNvSpPr>
            <a:spLocks noChangeShapeType="1"/>
          </p:cNvSpPr>
          <p:nvPr/>
        </p:nvSpPr>
        <p:spPr bwMode="auto">
          <a:xfrm>
            <a:off x="6862763" y="57912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4" name="Line 658"/>
          <p:cNvSpPr>
            <a:spLocks noChangeShapeType="1"/>
          </p:cNvSpPr>
          <p:nvPr/>
        </p:nvSpPr>
        <p:spPr bwMode="auto">
          <a:xfrm flipH="1">
            <a:off x="6786563" y="57150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5" name="Line 659"/>
          <p:cNvSpPr>
            <a:spLocks noChangeShapeType="1"/>
          </p:cNvSpPr>
          <p:nvPr/>
        </p:nvSpPr>
        <p:spPr bwMode="auto">
          <a:xfrm>
            <a:off x="6938963" y="56388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6" name="Line 660"/>
          <p:cNvSpPr>
            <a:spLocks noChangeShapeType="1"/>
          </p:cNvSpPr>
          <p:nvPr/>
        </p:nvSpPr>
        <p:spPr bwMode="auto">
          <a:xfrm flipV="1">
            <a:off x="6862763" y="56388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7" name="Line 661"/>
          <p:cNvSpPr>
            <a:spLocks noChangeShapeType="1"/>
          </p:cNvSpPr>
          <p:nvPr/>
        </p:nvSpPr>
        <p:spPr bwMode="auto">
          <a:xfrm>
            <a:off x="6786563" y="56388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8" name="Line 662"/>
          <p:cNvSpPr>
            <a:spLocks noChangeShapeType="1"/>
          </p:cNvSpPr>
          <p:nvPr/>
        </p:nvSpPr>
        <p:spPr bwMode="auto">
          <a:xfrm>
            <a:off x="6786563" y="57912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9" name="Line 663"/>
          <p:cNvSpPr>
            <a:spLocks noChangeShapeType="1"/>
          </p:cNvSpPr>
          <p:nvPr/>
        </p:nvSpPr>
        <p:spPr bwMode="auto">
          <a:xfrm flipH="1">
            <a:off x="6786563" y="56388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0" name="Line 664"/>
          <p:cNvSpPr>
            <a:spLocks noChangeShapeType="1"/>
          </p:cNvSpPr>
          <p:nvPr/>
        </p:nvSpPr>
        <p:spPr bwMode="auto">
          <a:xfrm>
            <a:off x="7167563" y="55626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1" name="Line 665"/>
          <p:cNvSpPr>
            <a:spLocks noChangeShapeType="1"/>
          </p:cNvSpPr>
          <p:nvPr/>
        </p:nvSpPr>
        <p:spPr bwMode="auto">
          <a:xfrm flipV="1">
            <a:off x="7167563" y="55626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2" name="Line 666"/>
          <p:cNvSpPr>
            <a:spLocks noChangeShapeType="1"/>
          </p:cNvSpPr>
          <p:nvPr/>
        </p:nvSpPr>
        <p:spPr bwMode="auto">
          <a:xfrm flipH="1">
            <a:off x="7167563" y="56388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3" name="Line 667"/>
          <p:cNvSpPr>
            <a:spLocks noChangeShapeType="1"/>
          </p:cNvSpPr>
          <p:nvPr/>
        </p:nvSpPr>
        <p:spPr bwMode="auto">
          <a:xfrm>
            <a:off x="7243763" y="55626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4" name="Line 668"/>
          <p:cNvSpPr>
            <a:spLocks noChangeShapeType="1"/>
          </p:cNvSpPr>
          <p:nvPr/>
        </p:nvSpPr>
        <p:spPr bwMode="auto">
          <a:xfrm>
            <a:off x="7015163" y="55626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" name="Line 669"/>
          <p:cNvSpPr>
            <a:spLocks noChangeShapeType="1"/>
          </p:cNvSpPr>
          <p:nvPr/>
        </p:nvSpPr>
        <p:spPr bwMode="auto">
          <a:xfrm flipV="1">
            <a:off x="7015163" y="55626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6" name="Line 670"/>
          <p:cNvSpPr>
            <a:spLocks noChangeShapeType="1"/>
          </p:cNvSpPr>
          <p:nvPr/>
        </p:nvSpPr>
        <p:spPr bwMode="auto">
          <a:xfrm flipH="1">
            <a:off x="7015163" y="56388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7" name="Line 671"/>
          <p:cNvSpPr>
            <a:spLocks noChangeShapeType="1"/>
          </p:cNvSpPr>
          <p:nvPr/>
        </p:nvSpPr>
        <p:spPr bwMode="auto">
          <a:xfrm>
            <a:off x="7091363" y="55626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8" name="Line 672"/>
          <p:cNvSpPr>
            <a:spLocks noChangeShapeType="1"/>
          </p:cNvSpPr>
          <p:nvPr/>
        </p:nvSpPr>
        <p:spPr bwMode="auto">
          <a:xfrm>
            <a:off x="7015163" y="58674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9" name="Line 673"/>
          <p:cNvSpPr>
            <a:spLocks noChangeShapeType="1"/>
          </p:cNvSpPr>
          <p:nvPr/>
        </p:nvSpPr>
        <p:spPr bwMode="auto">
          <a:xfrm flipV="1">
            <a:off x="7091363" y="57912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0" name="Line 674"/>
          <p:cNvSpPr>
            <a:spLocks noChangeShapeType="1"/>
          </p:cNvSpPr>
          <p:nvPr/>
        </p:nvSpPr>
        <p:spPr bwMode="auto">
          <a:xfrm>
            <a:off x="7015163" y="57912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1" name="Line 675"/>
          <p:cNvSpPr>
            <a:spLocks noChangeShapeType="1"/>
          </p:cNvSpPr>
          <p:nvPr/>
        </p:nvSpPr>
        <p:spPr bwMode="auto">
          <a:xfrm flipH="1">
            <a:off x="7015163" y="57912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2" name="Line 676"/>
          <p:cNvSpPr>
            <a:spLocks noChangeShapeType="1"/>
          </p:cNvSpPr>
          <p:nvPr/>
        </p:nvSpPr>
        <p:spPr bwMode="auto">
          <a:xfrm flipV="1">
            <a:off x="7015163" y="57150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3" name="Line 677"/>
          <p:cNvSpPr>
            <a:spLocks noChangeShapeType="1"/>
          </p:cNvSpPr>
          <p:nvPr/>
        </p:nvSpPr>
        <p:spPr bwMode="auto">
          <a:xfrm>
            <a:off x="7015163" y="57150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4" name="Line 678"/>
          <p:cNvSpPr>
            <a:spLocks noChangeShapeType="1"/>
          </p:cNvSpPr>
          <p:nvPr/>
        </p:nvSpPr>
        <p:spPr bwMode="auto">
          <a:xfrm flipV="1">
            <a:off x="7091363" y="57150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5" name="Line 679"/>
          <p:cNvSpPr>
            <a:spLocks noChangeShapeType="1"/>
          </p:cNvSpPr>
          <p:nvPr/>
        </p:nvSpPr>
        <p:spPr bwMode="auto">
          <a:xfrm flipH="1">
            <a:off x="7167563" y="58674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6" name="Line 680"/>
          <p:cNvSpPr>
            <a:spLocks noChangeShapeType="1"/>
          </p:cNvSpPr>
          <p:nvPr/>
        </p:nvSpPr>
        <p:spPr bwMode="auto">
          <a:xfrm>
            <a:off x="7167563" y="57150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7" name="Line 681"/>
          <p:cNvSpPr>
            <a:spLocks noChangeShapeType="1"/>
          </p:cNvSpPr>
          <p:nvPr/>
        </p:nvSpPr>
        <p:spPr bwMode="auto">
          <a:xfrm>
            <a:off x="7243763" y="57150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8" name="Line 682"/>
          <p:cNvSpPr>
            <a:spLocks noChangeShapeType="1"/>
          </p:cNvSpPr>
          <p:nvPr/>
        </p:nvSpPr>
        <p:spPr bwMode="auto">
          <a:xfrm>
            <a:off x="7167563" y="57912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9" name="Line 683"/>
          <p:cNvSpPr>
            <a:spLocks noChangeShapeType="1"/>
          </p:cNvSpPr>
          <p:nvPr/>
        </p:nvSpPr>
        <p:spPr bwMode="auto">
          <a:xfrm>
            <a:off x="7243763" y="57912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0" name="Line 684"/>
          <p:cNvSpPr>
            <a:spLocks noChangeShapeType="1"/>
          </p:cNvSpPr>
          <p:nvPr/>
        </p:nvSpPr>
        <p:spPr bwMode="auto">
          <a:xfrm>
            <a:off x="7167563" y="57912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1" name="Line 685"/>
          <p:cNvSpPr>
            <a:spLocks noChangeShapeType="1"/>
          </p:cNvSpPr>
          <p:nvPr/>
        </p:nvSpPr>
        <p:spPr bwMode="auto">
          <a:xfrm>
            <a:off x="7167563" y="57150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2" name="Line 686"/>
          <p:cNvSpPr>
            <a:spLocks noChangeShapeType="1"/>
          </p:cNvSpPr>
          <p:nvPr/>
        </p:nvSpPr>
        <p:spPr bwMode="auto">
          <a:xfrm flipV="1">
            <a:off x="7015163" y="56388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3" name="Line 687"/>
          <p:cNvSpPr>
            <a:spLocks noChangeShapeType="1"/>
          </p:cNvSpPr>
          <p:nvPr/>
        </p:nvSpPr>
        <p:spPr bwMode="auto">
          <a:xfrm flipV="1">
            <a:off x="7243763" y="56388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4" name="Line 688"/>
          <p:cNvSpPr>
            <a:spLocks noChangeShapeType="1"/>
          </p:cNvSpPr>
          <p:nvPr/>
        </p:nvSpPr>
        <p:spPr bwMode="auto">
          <a:xfrm flipV="1">
            <a:off x="7091363" y="56388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5" name="Line 689"/>
          <p:cNvSpPr>
            <a:spLocks noChangeShapeType="1"/>
          </p:cNvSpPr>
          <p:nvPr/>
        </p:nvSpPr>
        <p:spPr bwMode="auto">
          <a:xfrm>
            <a:off x="7091363" y="56388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6" name="Line 690"/>
          <p:cNvSpPr>
            <a:spLocks noChangeShapeType="1"/>
          </p:cNvSpPr>
          <p:nvPr/>
        </p:nvSpPr>
        <p:spPr bwMode="auto">
          <a:xfrm>
            <a:off x="7167563" y="56388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7" name="Line 691"/>
          <p:cNvSpPr>
            <a:spLocks noChangeShapeType="1"/>
          </p:cNvSpPr>
          <p:nvPr/>
        </p:nvSpPr>
        <p:spPr bwMode="auto">
          <a:xfrm flipH="1">
            <a:off x="7091363" y="55626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8" name="Line 692"/>
          <p:cNvSpPr>
            <a:spLocks noChangeShapeType="1"/>
          </p:cNvSpPr>
          <p:nvPr/>
        </p:nvSpPr>
        <p:spPr bwMode="auto">
          <a:xfrm flipH="1">
            <a:off x="7091363" y="58674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9" name="Line 693"/>
          <p:cNvSpPr>
            <a:spLocks noChangeShapeType="1"/>
          </p:cNvSpPr>
          <p:nvPr/>
        </p:nvSpPr>
        <p:spPr bwMode="auto">
          <a:xfrm>
            <a:off x="7091363" y="57150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0" name="Line 694"/>
          <p:cNvSpPr>
            <a:spLocks noChangeShapeType="1"/>
          </p:cNvSpPr>
          <p:nvPr/>
        </p:nvSpPr>
        <p:spPr bwMode="auto">
          <a:xfrm flipH="1">
            <a:off x="7091363" y="57912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1" name="Line 695"/>
          <p:cNvSpPr>
            <a:spLocks noChangeShapeType="1"/>
          </p:cNvSpPr>
          <p:nvPr/>
        </p:nvSpPr>
        <p:spPr bwMode="auto">
          <a:xfrm>
            <a:off x="6938963" y="57150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2" name="Line 696"/>
          <p:cNvSpPr>
            <a:spLocks noChangeShapeType="1"/>
          </p:cNvSpPr>
          <p:nvPr/>
        </p:nvSpPr>
        <p:spPr bwMode="auto">
          <a:xfrm flipH="1">
            <a:off x="6938963" y="56388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3" name="Line 697"/>
          <p:cNvSpPr>
            <a:spLocks noChangeShapeType="1"/>
          </p:cNvSpPr>
          <p:nvPr/>
        </p:nvSpPr>
        <p:spPr bwMode="auto">
          <a:xfrm>
            <a:off x="6938963" y="55626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4" name="Line 698"/>
          <p:cNvSpPr>
            <a:spLocks noChangeShapeType="1"/>
          </p:cNvSpPr>
          <p:nvPr/>
        </p:nvSpPr>
        <p:spPr bwMode="auto">
          <a:xfrm>
            <a:off x="6938963" y="58674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5" name="Line 699"/>
          <p:cNvSpPr>
            <a:spLocks noChangeShapeType="1"/>
          </p:cNvSpPr>
          <p:nvPr/>
        </p:nvSpPr>
        <p:spPr bwMode="auto">
          <a:xfrm>
            <a:off x="6938963" y="57912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6" name="Freeform 700"/>
          <p:cNvSpPr>
            <a:spLocks/>
          </p:cNvSpPr>
          <p:nvPr/>
        </p:nvSpPr>
        <p:spPr bwMode="auto">
          <a:xfrm>
            <a:off x="7396163" y="5562600"/>
            <a:ext cx="762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4" y="144"/>
              </a:cxn>
            </a:cxnLst>
            <a:rect l="0" t="0" r="r" b="b"/>
            <a:pathLst>
              <a:path w="144" h="144">
                <a:moveTo>
                  <a:pt x="0" y="0"/>
                </a:moveTo>
                <a:lnTo>
                  <a:pt x="144" y="0"/>
                </a:lnTo>
                <a:lnTo>
                  <a:pt x="144" y="144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7" name="Line 701"/>
          <p:cNvSpPr>
            <a:spLocks noChangeShapeType="1"/>
          </p:cNvSpPr>
          <p:nvPr/>
        </p:nvSpPr>
        <p:spPr bwMode="auto">
          <a:xfrm>
            <a:off x="7319963" y="55626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8" name="Line 702"/>
          <p:cNvSpPr>
            <a:spLocks noChangeShapeType="1"/>
          </p:cNvSpPr>
          <p:nvPr/>
        </p:nvSpPr>
        <p:spPr bwMode="auto">
          <a:xfrm flipH="1">
            <a:off x="7319963" y="56388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9" name="Line 703"/>
          <p:cNvSpPr>
            <a:spLocks noChangeShapeType="1"/>
          </p:cNvSpPr>
          <p:nvPr/>
        </p:nvSpPr>
        <p:spPr bwMode="auto">
          <a:xfrm flipV="1">
            <a:off x="7319963" y="55626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0" name="Line 704"/>
          <p:cNvSpPr>
            <a:spLocks noChangeShapeType="1"/>
          </p:cNvSpPr>
          <p:nvPr/>
        </p:nvSpPr>
        <p:spPr bwMode="auto">
          <a:xfrm flipV="1">
            <a:off x="7396163" y="55626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1" name="Line 705"/>
          <p:cNvSpPr>
            <a:spLocks noChangeShapeType="1"/>
          </p:cNvSpPr>
          <p:nvPr/>
        </p:nvSpPr>
        <p:spPr bwMode="auto">
          <a:xfrm>
            <a:off x="7319963" y="57912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2" name="Line 706"/>
          <p:cNvSpPr>
            <a:spLocks noChangeShapeType="1"/>
          </p:cNvSpPr>
          <p:nvPr/>
        </p:nvSpPr>
        <p:spPr bwMode="auto">
          <a:xfrm flipV="1">
            <a:off x="7396163" y="57912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3" name="Line 707"/>
          <p:cNvSpPr>
            <a:spLocks noChangeShapeType="1"/>
          </p:cNvSpPr>
          <p:nvPr/>
        </p:nvSpPr>
        <p:spPr bwMode="auto">
          <a:xfrm>
            <a:off x="7319963" y="58674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4" name="Line 708"/>
          <p:cNvSpPr>
            <a:spLocks noChangeShapeType="1"/>
          </p:cNvSpPr>
          <p:nvPr/>
        </p:nvSpPr>
        <p:spPr bwMode="auto">
          <a:xfrm flipH="1">
            <a:off x="7319963" y="57912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5" name="Line 709"/>
          <p:cNvSpPr>
            <a:spLocks noChangeShapeType="1"/>
          </p:cNvSpPr>
          <p:nvPr/>
        </p:nvSpPr>
        <p:spPr bwMode="auto">
          <a:xfrm flipV="1">
            <a:off x="7319963" y="57150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6" name="Line 710"/>
          <p:cNvSpPr>
            <a:spLocks noChangeShapeType="1"/>
          </p:cNvSpPr>
          <p:nvPr/>
        </p:nvSpPr>
        <p:spPr bwMode="auto">
          <a:xfrm>
            <a:off x="7319963" y="57150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7" name="Line 711"/>
          <p:cNvSpPr>
            <a:spLocks noChangeShapeType="1"/>
          </p:cNvSpPr>
          <p:nvPr/>
        </p:nvSpPr>
        <p:spPr bwMode="auto">
          <a:xfrm flipV="1">
            <a:off x="7396163" y="57150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8" name="Freeform 712"/>
          <p:cNvSpPr>
            <a:spLocks/>
          </p:cNvSpPr>
          <p:nvPr/>
        </p:nvSpPr>
        <p:spPr bwMode="auto">
          <a:xfrm>
            <a:off x="7396163" y="5791200"/>
            <a:ext cx="76200" cy="76200"/>
          </a:xfrm>
          <a:custGeom>
            <a:avLst/>
            <a:gdLst/>
            <a:ahLst/>
            <a:cxnLst>
              <a:cxn ang="0">
                <a:pos x="0" y="145"/>
              </a:cxn>
              <a:cxn ang="0">
                <a:pos x="144" y="145"/>
              </a:cxn>
              <a:cxn ang="0">
                <a:pos x="144" y="0"/>
              </a:cxn>
            </a:cxnLst>
            <a:rect l="0" t="0" r="r" b="b"/>
            <a:pathLst>
              <a:path w="144" h="145">
                <a:moveTo>
                  <a:pt x="0" y="145"/>
                </a:moveTo>
                <a:lnTo>
                  <a:pt x="144" y="145"/>
                </a:lnTo>
                <a:lnTo>
                  <a:pt x="144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9" name="Line 713"/>
          <p:cNvSpPr>
            <a:spLocks noChangeShapeType="1"/>
          </p:cNvSpPr>
          <p:nvPr/>
        </p:nvSpPr>
        <p:spPr bwMode="auto">
          <a:xfrm>
            <a:off x="7472363" y="57150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0" name="Line 714"/>
          <p:cNvSpPr>
            <a:spLocks noChangeShapeType="1"/>
          </p:cNvSpPr>
          <p:nvPr/>
        </p:nvSpPr>
        <p:spPr bwMode="auto">
          <a:xfrm flipV="1">
            <a:off x="7396163" y="56388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1" name="Line 715"/>
          <p:cNvSpPr>
            <a:spLocks noChangeShapeType="1"/>
          </p:cNvSpPr>
          <p:nvPr/>
        </p:nvSpPr>
        <p:spPr bwMode="auto">
          <a:xfrm>
            <a:off x="7472363" y="56388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2" name="Line 716"/>
          <p:cNvSpPr>
            <a:spLocks noChangeShapeType="1"/>
          </p:cNvSpPr>
          <p:nvPr/>
        </p:nvSpPr>
        <p:spPr bwMode="auto">
          <a:xfrm flipH="1">
            <a:off x="7396163" y="57912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3" name="Line 717"/>
          <p:cNvSpPr>
            <a:spLocks noChangeShapeType="1"/>
          </p:cNvSpPr>
          <p:nvPr/>
        </p:nvSpPr>
        <p:spPr bwMode="auto">
          <a:xfrm>
            <a:off x="7396163" y="57150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4" name="Line 718"/>
          <p:cNvSpPr>
            <a:spLocks noChangeShapeType="1"/>
          </p:cNvSpPr>
          <p:nvPr/>
        </p:nvSpPr>
        <p:spPr bwMode="auto">
          <a:xfrm flipH="1">
            <a:off x="7396163" y="56388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5" name="Line 719"/>
          <p:cNvSpPr>
            <a:spLocks noChangeShapeType="1"/>
          </p:cNvSpPr>
          <p:nvPr/>
        </p:nvSpPr>
        <p:spPr bwMode="auto">
          <a:xfrm>
            <a:off x="7319963" y="5638800"/>
            <a:ext cx="0" cy="76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6" name="Line 720"/>
          <p:cNvSpPr>
            <a:spLocks noChangeShapeType="1"/>
          </p:cNvSpPr>
          <p:nvPr/>
        </p:nvSpPr>
        <p:spPr bwMode="auto">
          <a:xfrm flipH="1">
            <a:off x="7243763" y="55626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7" name="Line 721"/>
          <p:cNvSpPr>
            <a:spLocks noChangeShapeType="1"/>
          </p:cNvSpPr>
          <p:nvPr/>
        </p:nvSpPr>
        <p:spPr bwMode="auto">
          <a:xfrm>
            <a:off x="7243763" y="57912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8" name="Line 722"/>
          <p:cNvSpPr>
            <a:spLocks noChangeShapeType="1"/>
          </p:cNvSpPr>
          <p:nvPr/>
        </p:nvSpPr>
        <p:spPr bwMode="auto">
          <a:xfrm>
            <a:off x="7243763" y="58674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9" name="Line 723"/>
          <p:cNvSpPr>
            <a:spLocks noChangeShapeType="1"/>
          </p:cNvSpPr>
          <p:nvPr/>
        </p:nvSpPr>
        <p:spPr bwMode="auto">
          <a:xfrm>
            <a:off x="7243763" y="56388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0" name="Line 724"/>
          <p:cNvSpPr>
            <a:spLocks noChangeShapeType="1"/>
          </p:cNvSpPr>
          <p:nvPr/>
        </p:nvSpPr>
        <p:spPr bwMode="auto">
          <a:xfrm flipH="1">
            <a:off x="7243763" y="5715000"/>
            <a:ext cx="76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1" name="Rectangle 725"/>
          <p:cNvSpPr>
            <a:spLocks noChangeArrowheads="1"/>
          </p:cNvSpPr>
          <p:nvPr/>
        </p:nvSpPr>
        <p:spPr bwMode="auto">
          <a:xfrm>
            <a:off x="6856279" y="5263667"/>
            <a:ext cx="61132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Replica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Consistency: Dependent Write I/O Principle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database is online, it is available for I/O operations, and transactions to the database </a:t>
            </a:r>
            <a:r>
              <a:rPr lang="en-US" dirty="0" smtClean="0"/>
              <a:t>update the </a:t>
            </a:r>
            <a:r>
              <a:rPr lang="en-US" dirty="0"/>
              <a:t>data </a:t>
            </a:r>
            <a:r>
              <a:rPr lang="en-US" dirty="0" smtClean="0"/>
              <a:t>continuously</a:t>
            </a:r>
          </a:p>
          <a:p>
            <a:r>
              <a:rPr lang="en-US" dirty="0"/>
              <a:t>When a database is replicated while it is online, changes made to </a:t>
            </a:r>
            <a:r>
              <a:rPr lang="en-US" dirty="0" smtClean="0"/>
              <a:t>the database </a:t>
            </a:r>
            <a:r>
              <a:rPr lang="en-US" dirty="0"/>
              <a:t>at this time must be applied to the replica to make it </a:t>
            </a:r>
            <a:r>
              <a:rPr lang="en-US" dirty="0" smtClean="0"/>
              <a:t>consistent</a:t>
            </a:r>
          </a:p>
          <a:p>
            <a:r>
              <a:rPr lang="en-US" dirty="0"/>
              <a:t>A consistent replica of </a:t>
            </a:r>
            <a:r>
              <a:rPr lang="en-US" dirty="0" smtClean="0"/>
              <a:t>an online </a:t>
            </a:r>
            <a:r>
              <a:rPr lang="en-US" dirty="0"/>
              <a:t>database is created by using the dependent write I/O principle or by holding I/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smtClean="0"/>
              <a:t>momentarily to </a:t>
            </a:r>
            <a:r>
              <a:rPr lang="en-US" dirty="0"/>
              <a:t>the source before creating the </a:t>
            </a:r>
            <a:r>
              <a:rPr lang="en-US" dirty="0" smtClean="0"/>
              <a:t>replica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dependent write I/O principle </a:t>
            </a:r>
            <a:r>
              <a:rPr lang="en-US" dirty="0"/>
              <a:t>is inherent in many applications and database management </a:t>
            </a:r>
            <a:r>
              <a:rPr lang="en-US" dirty="0" smtClean="0"/>
              <a:t>systems  (</a:t>
            </a:r>
            <a:r>
              <a:rPr lang="en-US" dirty="0"/>
              <a:t>DBMS) to ensure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write I/O is not issued by an </a:t>
            </a:r>
            <a:r>
              <a:rPr lang="en-US" dirty="0" smtClean="0"/>
              <a:t>application until </a:t>
            </a:r>
            <a:r>
              <a:rPr lang="en-US" dirty="0"/>
              <a:t>a prior related write I/O has </a:t>
            </a:r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9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Consistency: Dependent Write I/O Principle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transaction to be deemed complete, databases require a series of writes to have occurred in </a:t>
            </a:r>
            <a:r>
              <a:rPr lang="en-US" dirty="0" smtClean="0"/>
              <a:t>a particular order</a:t>
            </a:r>
          </a:p>
          <a:p>
            <a:r>
              <a:rPr lang="en-US" dirty="0"/>
              <a:t>These writes will be recorded on the various devices/file </a:t>
            </a:r>
            <a:r>
              <a:rPr lang="en-US" dirty="0" smtClean="0"/>
              <a:t>systems</a:t>
            </a:r>
          </a:p>
          <a:p>
            <a:r>
              <a:rPr lang="en-US" dirty="0"/>
              <a:t>When the replica is created, all the writes to the source devices must be captured on the </a:t>
            </a:r>
            <a:r>
              <a:rPr lang="en-US" dirty="0" smtClean="0"/>
              <a:t>replica devices </a:t>
            </a:r>
            <a:r>
              <a:rPr lang="en-US" dirty="0"/>
              <a:t>to ensure data </a:t>
            </a:r>
            <a:r>
              <a:rPr lang="en-US" dirty="0" smtClean="0"/>
              <a:t>consistency</a:t>
            </a:r>
          </a:p>
          <a:p>
            <a:r>
              <a:rPr lang="en-US" dirty="0"/>
              <a:t>Another way to ensure consistency is to make sure that the write I/O to all source devices is held </a:t>
            </a:r>
            <a:r>
              <a:rPr lang="en-US" dirty="0" smtClean="0"/>
              <a:t>for the </a:t>
            </a:r>
            <a:r>
              <a:rPr lang="en-US" dirty="0"/>
              <a:t>duration of creating the replica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Consistency: Dependent Write I/O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grpSp>
        <p:nvGrpSpPr>
          <p:cNvPr id="3467" name="Group 3466"/>
          <p:cNvGrpSpPr/>
          <p:nvPr/>
        </p:nvGrpSpPr>
        <p:grpSpPr>
          <a:xfrm>
            <a:off x="5816600" y="5063066"/>
            <a:ext cx="2462213" cy="1096962"/>
            <a:chOff x="5816600" y="5119688"/>
            <a:chExt cx="2462213" cy="109696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gray">
            <a:xfrm>
              <a:off x="6421438" y="5522913"/>
              <a:ext cx="1857375" cy="406400"/>
            </a:xfrm>
            <a:prstGeom prst="rect">
              <a:avLst/>
            </a:prstGeom>
            <a:solidFill>
              <a:srgbClr val="DDDDDD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gray">
            <a:xfrm>
              <a:off x="5816600" y="5365750"/>
              <a:ext cx="687388" cy="687388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gray">
            <a:xfrm>
              <a:off x="5856288" y="5119688"/>
              <a:ext cx="615950" cy="10969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941388"/>
              <a:r>
                <a:rPr lang="en-US" sz="7200">
                  <a:solidFill>
                    <a:schemeClr val="bg1"/>
                  </a:solidFill>
                  <a:latin typeface="Wingdings" pitchFamily="2" charset="2"/>
                </a:rPr>
                <a:t>D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gray">
            <a:xfrm>
              <a:off x="6618288" y="5545231"/>
              <a:ext cx="155132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41388"/>
              <a:r>
                <a:rPr lang="en-US" sz="2400" b="1" dirty="0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Inconsistent</a:t>
              </a:r>
            </a:p>
          </p:txBody>
        </p:sp>
      </p:grpSp>
      <p:sp>
        <p:nvSpPr>
          <p:cNvPr id="14" name="Text Box 9"/>
          <p:cNvSpPr txBox="1">
            <a:spLocks noChangeArrowheads="1"/>
          </p:cNvSpPr>
          <p:nvPr/>
        </p:nvSpPr>
        <p:spPr bwMode="gray">
          <a:xfrm>
            <a:off x="1249363" y="5130800"/>
            <a:ext cx="615950" cy="109696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defTabSz="941388"/>
            <a:r>
              <a:rPr lang="en-US" sz="7200">
                <a:solidFill>
                  <a:schemeClr val="bg1"/>
                </a:solidFill>
                <a:latin typeface="Wingdings" pitchFamily="2" charset="2"/>
              </a:rPr>
              <a:t>C</a:t>
            </a:r>
          </a:p>
        </p:txBody>
      </p:sp>
      <p:grpSp>
        <p:nvGrpSpPr>
          <p:cNvPr id="2730" name="Group 2729"/>
          <p:cNvGrpSpPr/>
          <p:nvPr/>
        </p:nvGrpSpPr>
        <p:grpSpPr>
          <a:xfrm>
            <a:off x="1423987" y="5342465"/>
            <a:ext cx="2462213" cy="687387"/>
            <a:chOff x="1209675" y="5319713"/>
            <a:chExt cx="2462213" cy="68738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gray">
            <a:xfrm>
              <a:off x="1814513" y="5476875"/>
              <a:ext cx="1857375" cy="406400"/>
            </a:xfrm>
            <a:prstGeom prst="rect">
              <a:avLst/>
            </a:prstGeom>
            <a:solidFill>
              <a:srgbClr val="ACE4B3"/>
            </a:solidFill>
            <a:ln w="28575" algn="ctr">
              <a:solidFill>
                <a:srgbClr val="00961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gray">
            <a:xfrm>
              <a:off x="1209675" y="5319713"/>
              <a:ext cx="687388" cy="687387"/>
            </a:xfrm>
            <a:prstGeom prst="ellipse">
              <a:avLst/>
            </a:prstGeom>
            <a:solidFill>
              <a:srgbClr val="009612"/>
            </a:solidFill>
            <a:ln w="12700" algn="ctr">
              <a:solidFill>
                <a:srgbClr val="00961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gray">
            <a:xfrm>
              <a:off x="2097088" y="5503989"/>
              <a:ext cx="134120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41388"/>
              <a:r>
                <a:rPr lang="en-US" sz="2400" b="1" dirty="0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Consistent</a:t>
              </a:r>
            </a:p>
          </p:txBody>
        </p:sp>
      </p:grpSp>
      <p:sp>
        <p:nvSpPr>
          <p:cNvPr id="23" name="Rectangle 27"/>
          <p:cNvSpPr>
            <a:spLocks noChangeArrowheads="1"/>
          </p:cNvSpPr>
          <p:nvPr/>
        </p:nvSpPr>
        <p:spPr bwMode="gray">
          <a:xfrm>
            <a:off x="771086" y="941535"/>
            <a:ext cx="68865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gray">
          <a:xfrm>
            <a:off x="3632737" y="941535"/>
            <a:ext cx="72122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Replica</a:t>
            </a: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gray">
          <a:xfrm>
            <a:off x="1844675" y="4461934"/>
            <a:ext cx="1198563" cy="533400"/>
          </a:xfrm>
          <a:prstGeom prst="rightArrow">
            <a:avLst>
              <a:gd name="adj1" fmla="val 57741"/>
              <a:gd name="adj2" fmla="val 46126"/>
            </a:avLst>
          </a:prstGeom>
          <a:gradFill rotWithShape="1">
            <a:gsLst>
              <a:gs pos="0">
                <a:srgbClr val="777777"/>
              </a:gs>
              <a:gs pos="50000">
                <a:srgbClr val="777777">
                  <a:gamma/>
                  <a:shade val="36471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gray">
          <a:xfrm>
            <a:off x="1741488" y="4555596"/>
            <a:ext cx="357187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gray">
          <a:xfrm>
            <a:off x="3086100" y="4555596"/>
            <a:ext cx="357188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gray">
          <a:xfrm>
            <a:off x="1854200" y="3454401"/>
            <a:ext cx="1198563" cy="533400"/>
          </a:xfrm>
          <a:prstGeom prst="rightArrow">
            <a:avLst>
              <a:gd name="adj1" fmla="val 57741"/>
              <a:gd name="adj2" fmla="val 46126"/>
            </a:avLst>
          </a:prstGeom>
          <a:gradFill rotWithShape="1">
            <a:gsLst>
              <a:gs pos="0">
                <a:srgbClr val="777777"/>
              </a:gs>
              <a:gs pos="50000">
                <a:srgbClr val="777777">
                  <a:gamma/>
                  <a:shade val="36471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gray">
          <a:xfrm>
            <a:off x="1741488" y="3548063"/>
            <a:ext cx="357187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gray">
          <a:xfrm>
            <a:off x="3086100" y="3548063"/>
            <a:ext cx="357188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gray">
          <a:xfrm>
            <a:off x="1854200" y="2506132"/>
            <a:ext cx="1198563" cy="533400"/>
          </a:xfrm>
          <a:prstGeom prst="rightArrow">
            <a:avLst>
              <a:gd name="adj1" fmla="val 57741"/>
              <a:gd name="adj2" fmla="val 46126"/>
            </a:avLst>
          </a:prstGeom>
          <a:gradFill rotWithShape="1">
            <a:gsLst>
              <a:gs pos="0">
                <a:srgbClr val="777777"/>
              </a:gs>
              <a:gs pos="50000">
                <a:srgbClr val="777777">
                  <a:gamma/>
                  <a:shade val="36471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Oval 36"/>
          <p:cNvSpPr>
            <a:spLocks noChangeArrowheads="1"/>
          </p:cNvSpPr>
          <p:nvPr/>
        </p:nvSpPr>
        <p:spPr bwMode="gray">
          <a:xfrm>
            <a:off x="1741488" y="2599794"/>
            <a:ext cx="357187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gray">
          <a:xfrm>
            <a:off x="3086100" y="2599794"/>
            <a:ext cx="357188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gray">
          <a:xfrm>
            <a:off x="1843088" y="1488017"/>
            <a:ext cx="1198562" cy="533400"/>
          </a:xfrm>
          <a:prstGeom prst="rightArrow">
            <a:avLst>
              <a:gd name="adj1" fmla="val 57741"/>
              <a:gd name="adj2" fmla="val 46126"/>
            </a:avLst>
          </a:prstGeom>
          <a:gradFill rotWithShape="1">
            <a:gsLst>
              <a:gs pos="0">
                <a:srgbClr val="777777"/>
              </a:gs>
              <a:gs pos="50000">
                <a:srgbClr val="777777">
                  <a:gamma/>
                  <a:shade val="36471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Oval 39"/>
          <p:cNvSpPr>
            <a:spLocks noChangeArrowheads="1"/>
          </p:cNvSpPr>
          <p:nvPr/>
        </p:nvSpPr>
        <p:spPr bwMode="gray">
          <a:xfrm>
            <a:off x="1741488" y="1581680"/>
            <a:ext cx="357187" cy="357187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gray">
          <a:xfrm>
            <a:off x="3086100" y="1581680"/>
            <a:ext cx="357188" cy="357187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39" name="AutoShape 59"/>
          <p:cNvSpPr>
            <a:spLocks noChangeArrowheads="1"/>
          </p:cNvSpPr>
          <p:nvPr/>
        </p:nvSpPr>
        <p:spPr bwMode="gray">
          <a:xfrm>
            <a:off x="6169025" y="4495800"/>
            <a:ext cx="1198563" cy="533400"/>
          </a:xfrm>
          <a:prstGeom prst="rightArrow">
            <a:avLst>
              <a:gd name="adj1" fmla="val 57741"/>
              <a:gd name="adj2" fmla="val 46126"/>
            </a:avLst>
          </a:prstGeom>
          <a:gradFill rotWithShape="1">
            <a:gsLst>
              <a:gs pos="0">
                <a:srgbClr val="777777"/>
              </a:gs>
              <a:gs pos="50000">
                <a:srgbClr val="777777">
                  <a:gamma/>
                  <a:shade val="36471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Oval 60"/>
          <p:cNvSpPr>
            <a:spLocks noChangeArrowheads="1"/>
          </p:cNvSpPr>
          <p:nvPr/>
        </p:nvSpPr>
        <p:spPr bwMode="gray">
          <a:xfrm>
            <a:off x="6065838" y="4589462"/>
            <a:ext cx="357187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41" name="Oval 61"/>
          <p:cNvSpPr>
            <a:spLocks noChangeArrowheads="1"/>
          </p:cNvSpPr>
          <p:nvPr/>
        </p:nvSpPr>
        <p:spPr bwMode="gray">
          <a:xfrm>
            <a:off x="7410450" y="4589462"/>
            <a:ext cx="357188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42" name="AutoShape 62"/>
          <p:cNvSpPr>
            <a:spLocks noChangeArrowheads="1"/>
          </p:cNvSpPr>
          <p:nvPr/>
        </p:nvSpPr>
        <p:spPr bwMode="gray">
          <a:xfrm>
            <a:off x="6178550" y="3505200"/>
            <a:ext cx="1198563" cy="533400"/>
          </a:xfrm>
          <a:prstGeom prst="rightArrow">
            <a:avLst>
              <a:gd name="adj1" fmla="val 57741"/>
              <a:gd name="adj2" fmla="val 46126"/>
            </a:avLst>
          </a:prstGeom>
          <a:gradFill rotWithShape="1">
            <a:gsLst>
              <a:gs pos="0">
                <a:srgbClr val="777777"/>
              </a:gs>
              <a:gs pos="50000">
                <a:srgbClr val="777777">
                  <a:gamma/>
                  <a:shade val="36471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Oval 63"/>
          <p:cNvSpPr>
            <a:spLocks noChangeArrowheads="1"/>
          </p:cNvSpPr>
          <p:nvPr/>
        </p:nvSpPr>
        <p:spPr bwMode="gray">
          <a:xfrm>
            <a:off x="6065838" y="3598862"/>
            <a:ext cx="357187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44" name="Oval 64"/>
          <p:cNvSpPr>
            <a:spLocks noChangeArrowheads="1"/>
          </p:cNvSpPr>
          <p:nvPr/>
        </p:nvSpPr>
        <p:spPr bwMode="gray">
          <a:xfrm>
            <a:off x="7410450" y="3598862"/>
            <a:ext cx="357188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45" name="Oval 65"/>
          <p:cNvSpPr>
            <a:spLocks noChangeArrowheads="1"/>
          </p:cNvSpPr>
          <p:nvPr/>
        </p:nvSpPr>
        <p:spPr bwMode="gray">
          <a:xfrm>
            <a:off x="6065838" y="2565400"/>
            <a:ext cx="357187" cy="35718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46" name="Oval 66"/>
          <p:cNvSpPr>
            <a:spLocks noChangeArrowheads="1"/>
          </p:cNvSpPr>
          <p:nvPr/>
        </p:nvSpPr>
        <p:spPr bwMode="gray">
          <a:xfrm>
            <a:off x="6065838" y="1618725"/>
            <a:ext cx="357187" cy="357187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777777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47" name="Line 67"/>
          <p:cNvSpPr>
            <a:spLocks noChangeShapeType="1"/>
          </p:cNvSpPr>
          <p:nvPr/>
        </p:nvSpPr>
        <p:spPr bwMode="gray">
          <a:xfrm>
            <a:off x="6929438" y="1660527"/>
            <a:ext cx="0" cy="614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Line 68"/>
          <p:cNvSpPr>
            <a:spLocks noChangeShapeType="1"/>
          </p:cNvSpPr>
          <p:nvPr/>
        </p:nvSpPr>
        <p:spPr bwMode="gray">
          <a:xfrm>
            <a:off x="6929438" y="2546350"/>
            <a:ext cx="0" cy="614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Line 69"/>
          <p:cNvSpPr>
            <a:spLocks noChangeShapeType="1"/>
          </p:cNvSpPr>
          <p:nvPr/>
        </p:nvSpPr>
        <p:spPr bwMode="gray">
          <a:xfrm>
            <a:off x="6929438" y="3466572"/>
            <a:ext cx="0" cy="614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Line 70"/>
          <p:cNvSpPr>
            <a:spLocks noChangeShapeType="1"/>
          </p:cNvSpPr>
          <p:nvPr/>
        </p:nvSpPr>
        <p:spPr bwMode="gray">
          <a:xfrm>
            <a:off x="6923088" y="4495800"/>
            <a:ext cx="0" cy="614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81" name="Group 1880"/>
          <p:cNvGrpSpPr/>
          <p:nvPr/>
        </p:nvGrpSpPr>
        <p:grpSpPr>
          <a:xfrm>
            <a:off x="660399" y="1286932"/>
            <a:ext cx="914400" cy="914400"/>
            <a:chOff x="660399" y="1532465"/>
            <a:chExt cx="914400" cy="914400"/>
          </a:xfrm>
        </p:grpSpPr>
        <p:pic>
          <p:nvPicPr>
            <p:cNvPr id="188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53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54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7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8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6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8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9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1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2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6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8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9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1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2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3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4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6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7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8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9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0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1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3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4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5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7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8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0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3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5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6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7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9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0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1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4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5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6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7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8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9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0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2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3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4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5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6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8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0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1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2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3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4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5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6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7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8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9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0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1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2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3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4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5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6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7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8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9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0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1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2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3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4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5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6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7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8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9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0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1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2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3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4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5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6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7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8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9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0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778" name="Text Box 1194"/>
          <p:cNvSpPr txBox="1">
            <a:spLocks noChangeArrowheads="1"/>
          </p:cNvSpPr>
          <p:nvPr/>
        </p:nvSpPr>
        <p:spPr bwMode="gray">
          <a:xfrm>
            <a:off x="1441450" y="5147733"/>
            <a:ext cx="615950" cy="109696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defTabSz="941388"/>
            <a:r>
              <a:rPr lang="en-US" sz="7200" dirty="0">
                <a:solidFill>
                  <a:schemeClr val="bg1"/>
                </a:solidFill>
                <a:latin typeface="Wingdings" pitchFamily="2" charset="2"/>
              </a:rPr>
              <a:t>C</a:t>
            </a:r>
          </a:p>
        </p:txBody>
      </p:sp>
      <p:grpSp>
        <p:nvGrpSpPr>
          <p:cNvPr id="1882" name="Group 1881"/>
          <p:cNvGrpSpPr/>
          <p:nvPr/>
        </p:nvGrpSpPr>
        <p:grpSpPr>
          <a:xfrm>
            <a:off x="3598333" y="1295400"/>
            <a:ext cx="914400" cy="914400"/>
            <a:chOff x="660399" y="1532465"/>
            <a:chExt cx="914400" cy="914400"/>
          </a:xfrm>
        </p:grpSpPr>
        <p:pic>
          <p:nvPicPr>
            <p:cNvPr id="188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1884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1885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86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87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88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89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90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91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92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93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94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95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96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97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98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99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00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01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02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03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04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05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06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07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08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09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0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1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2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3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4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5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6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7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8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9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0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1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2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3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4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5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6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7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8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9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0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1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2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3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4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5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6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7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8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9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0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1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2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3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4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5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6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7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8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9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0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1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2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3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4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5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6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7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8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9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0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1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2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3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4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5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6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7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8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9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0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1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2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3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4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5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6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7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8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9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0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1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2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3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4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5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6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7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8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9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0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1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2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3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4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5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6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7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8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9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0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1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002" name="Group 2001"/>
          <p:cNvGrpSpPr/>
          <p:nvPr/>
        </p:nvGrpSpPr>
        <p:grpSpPr>
          <a:xfrm>
            <a:off x="651934" y="2260599"/>
            <a:ext cx="914400" cy="914400"/>
            <a:chOff x="660399" y="1532465"/>
            <a:chExt cx="914400" cy="914400"/>
          </a:xfrm>
        </p:grpSpPr>
        <p:pic>
          <p:nvPicPr>
            <p:cNvPr id="200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2004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2005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6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7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8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9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0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1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2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3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4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5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6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7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8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9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0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1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2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3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4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5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6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7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8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9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0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1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2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3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4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5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6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7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8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9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0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1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2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3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4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5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6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7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8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9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0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1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2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3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4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5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6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7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8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9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60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61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62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63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64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65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66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67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68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69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70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71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72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73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74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75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76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77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78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79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0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1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2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3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4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5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6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7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8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9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0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1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2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3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4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5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6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7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8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9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0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1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2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3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4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5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6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7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8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9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10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11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12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13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14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15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16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17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18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19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20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21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122" name="Group 2121"/>
          <p:cNvGrpSpPr/>
          <p:nvPr/>
        </p:nvGrpSpPr>
        <p:grpSpPr>
          <a:xfrm>
            <a:off x="3589868" y="2269067"/>
            <a:ext cx="914400" cy="914400"/>
            <a:chOff x="660399" y="1532465"/>
            <a:chExt cx="914400" cy="914400"/>
          </a:xfrm>
        </p:grpSpPr>
        <p:pic>
          <p:nvPicPr>
            <p:cNvPr id="212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2124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2125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26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27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28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29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30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31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32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33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34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35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36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37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38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39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40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41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42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43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44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45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46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47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48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49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0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1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4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5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6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7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8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9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60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61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62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63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64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65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66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67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68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69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0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1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2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3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4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5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6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7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8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9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0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1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2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3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4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5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6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7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8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89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90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91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92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93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94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95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96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97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98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99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0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1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2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3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4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5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6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7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8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09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0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1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2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3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4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5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6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7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8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9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0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1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2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3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4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5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6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7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8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9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0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1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2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3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4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5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6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7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8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9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40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41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242" name="Group 2241"/>
          <p:cNvGrpSpPr/>
          <p:nvPr/>
        </p:nvGrpSpPr>
        <p:grpSpPr>
          <a:xfrm>
            <a:off x="651934" y="3259667"/>
            <a:ext cx="914400" cy="914400"/>
            <a:chOff x="660399" y="1532465"/>
            <a:chExt cx="914400" cy="914400"/>
          </a:xfrm>
        </p:grpSpPr>
        <p:pic>
          <p:nvPicPr>
            <p:cNvPr id="224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2244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2245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46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47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48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49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50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51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52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53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54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55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56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57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58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59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60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61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62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63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64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65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66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67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68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69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70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71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72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73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74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75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76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77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78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79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80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81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82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83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84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85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86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87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88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89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90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91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92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93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94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95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96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97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98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99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00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01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02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03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04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05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06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07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08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09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10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11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12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13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14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15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16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17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18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19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0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1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2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3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4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5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6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7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8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29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0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1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2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3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4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5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6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7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8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39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40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41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42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43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44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45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46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47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48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49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0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1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2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3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4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5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6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7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8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9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60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61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362" name="Group 2361"/>
          <p:cNvGrpSpPr/>
          <p:nvPr/>
        </p:nvGrpSpPr>
        <p:grpSpPr>
          <a:xfrm>
            <a:off x="3589868" y="3268135"/>
            <a:ext cx="914400" cy="914400"/>
            <a:chOff x="660399" y="1532465"/>
            <a:chExt cx="914400" cy="914400"/>
          </a:xfrm>
        </p:grpSpPr>
        <p:pic>
          <p:nvPicPr>
            <p:cNvPr id="236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2364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2365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66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67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68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69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70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71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72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73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74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75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76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77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78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79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80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81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82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83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84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85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86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87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88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89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0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1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2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3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4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5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6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7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8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9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0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1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2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3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4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5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6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7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8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9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0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1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2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3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4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5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6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7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8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19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0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1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2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3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4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5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6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7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8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29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0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1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2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3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4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5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6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7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8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9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40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41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42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43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44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45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46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47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48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49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0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1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2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3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4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5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6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7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8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9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0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1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2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3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4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5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6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7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8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69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0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1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2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3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4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5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6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7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8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79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80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81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722" name="Group 2721"/>
          <p:cNvGrpSpPr/>
          <p:nvPr/>
        </p:nvGrpSpPr>
        <p:grpSpPr>
          <a:xfrm>
            <a:off x="651934" y="4250267"/>
            <a:ext cx="914400" cy="914400"/>
            <a:chOff x="651934" y="4495800"/>
            <a:chExt cx="914400" cy="914400"/>
          </a:xfrm>
        </p:grpSpPr>
        <p:pic>
          <p:nvPicPr>
            <p:cNvPr id="260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51934" y="4495800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18" name="Group 825"/>
            <p:cNvGrpSpPr>
              <a:grpSpLocks/>
            </p:cNvGrpSpPr>
            <p:nvPr/>
          </p:nvGrpSpPr>
          <p:grpSpPr bwMode="auto">
            <a:xfrm>
              <a:off x="787400" y="4902201"/>
              <a:ext cx="644525" cy="319087"/>
              <a:chOff x="496" y="2962"/>
              <a:chExt cx="406" cy="201"/>
            </a:xfrm>
          </p:grpSpPr>
          <p:sp>
            <p:nvSpPr>
              <p:cNvPr id="19" name="Rectangle 17"/>
              <p:cNvSpPr>
                <a:spLocks noChangeArrowheads="1"/>
              </p:cNvSpPr>
              <p:nvPr/>
            </p:nvSpPr>
            <p:spPr bwMode="gray">
              <a:xfrm>
                <a:off x="496" y="2962"/>
                <a:ext cx="203" cy="101"/>
              </a:xfrm>
              <a:prstGeom prst="rect">
                <a:avLst/>
              </a:prstGeom>
              <a:solidFill>
                <a:srgbClr val="FF2D91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gray">
              <a:xfrm>
                <a:off x="699" y="2962"/>
                <a:ext cx="203" cy="101"/>
              </a:xfrm>
              <a:prstGeom prst="rect">
                <a:avLst/>
              </a:prstGeom>
              <a:solidFill>
                <a:srgbClr val="96FF2D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gray">
              <a:xfrm>
                <a:off x="496" y="3062"/>
                <a:ext cx="203" cy="101"/>
              </a:xfrm>
              <a:prstGeom prst="rect">
                <a:avLst/>
              </a:prstGeom>
              <a:solidFill>
                <a:srgbClr val="FF912D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gray">
              <a:xfrm>
                <a:off x="699" y="3062"/>
                <a:ext cx="203" cy="101"/>
              </a:xfrm>
              <a:prstGeom prst="rect">
                <a:avLst/>
              </a:prstGeom>
              <a:solidFill>
                <a:srgbClr val="2DBEFF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723" name="Group 2722"/>
          <p:cNvGrpSpPr/>
          <p:nvPr/>
        </p:nvGrpSpPr>
        <p:grpSpPr>
          <a:xfrm>
            <a:off x="3581400" y="4267200"/>
            <a:ext cx="914400" cy="914400"/>
            <a:chOff x="651934" y="4495800"/>
            <a:chExt cx="914400" cy="914400"/>
          </a:xfrm>
        </p:grpSpPr>
        <p:pic>
          <p:nvPicPr>
            <p:cNvPr id="272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51934" y="4495800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2725" name="Group 825"/>
            <p:cNvGrpSpPr>
              <a:grpSpLocks/>
            </p:cNvGrpSpPr>
            <p:nvPr/>
          </p:nvGrpSpPr>
          <p:grpSpPr bwMode="auto">
            <a:xfrm>
              <a:off x="787401" y="4902201"/>
              <a:ext cx="644526" cy="319087"/>
              <a:chOff x="496" y="2962"/>
              <a:chExt cx="406" cy="201"/>
            </a:xfrm>
          </p:grpSpPr>
          <p:sp>
            <p:nvSpPr>
              <p:cNvPr id="2726" name="Rectangle 17"/>
              <p:cNvSpPr>
                <a:spLocks noChangeArrowheads="1"/>
              </p:cNvSpPr>
              <p:nvPr/>
            </p:nvSpPr>
            <p:spPr bwMode="gray">
              <a:xfrm>
                <a:off x="496" y="2962"/>
                <a:ext cx="203" cy="101"/>
              </a:xfrm>
              <a:prstGeom prst="rect">
                <a:avLst/>
              </a:prstGeom>
              <a:solidFill>
                <a:srgbClr val="FF2D91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27" name="Rectangle 18"/>
              <p:cNvSpPr>
                <a:spLocks noChangeArrowheads="1"/>
              </p:cNvSpPr>
              <p:nvPr/>
            </p:nvSpPr>
            <p:spPr bwMode="gray">
              <a:xfrm>
                <a:off x="699" y="2962"/>
                <a:ext cx="203" cy="101"/>
              </a:xfrm>
              <a:prstGeom prst="rect">
                <a:avLst/>
              </a:prstGeom>
              <a:solidFill>
                <a:srgbClr val="96FF2D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28" name="Rectangle 19"/>
              <p:cNvSpPr>
                <a:spLocks noChangeArrowheads="1"/>
              </p:cNvSpPr>
              <p:nvPr/>
            </p:nvSpPr>
            <p:spPr bwMode="gray">
              <a:xfrm>
                <a:off x="496" y="3062"/>
                <a:ext cx="203" cy="101"/>
              </a:xfrm>
              <a:prstGeom prst="rect">
                <a:avLst/>
              </a:prstGeom>
              <a:solidFill>
                <a:srgbClr val="FF912D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29" name="Rectangle 20"/>
              <p:cNvSpPr>
                <a:spLocks noChangeArrowheads="1"/>
              </p:cNvSpPr>
              <p:nvPr/>
            </p:nvSpPr>
            <p:spPr bwMode="gray">
              <a:xfrm>
                <a:off x="699" y="3062"/>
                <a:ext cx="203" cy="101"/>
              </a:xfrm>
              <a:prstGeom prst="rect">
                <a:avLst/>
              </a:prstGeom>
              <a:solidFill>
                <a:srgbClr val="2DBEFF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731" name="Rectangle 27"/>
          <p:cNvSpPr>
            <a:spLocks noChangeArrowheads="1"/>
          </p:cNvSpPr>
          <p:nvPr/>
        </p:nvSpPr>
        <p:spPr bwMode="gray">
          <a:xfrm>
            <a:off x="4987487" y="941535"/>
            <a:ext cx="68865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sp>
        <p:nvSpPr>
          <p:cNvPr id="2732" name="Rectangle 28"/>
          <p:cNvSpPr>
            <a:spLocks noChangeArrowheads="1"/>
          </p:cNvSpPr>
          <p:nvPr/>
        </p:nvSpPr>
        <p:spPr bwMode="gray">
          <a:xfrm>
            <a:off x="7849138" y="941535"/>
            <a:ext cx="72122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Replica</a:t>
            </a:r>
          </a:p>
        </p:txBody>
      </p:sp>
      <p:grpSp>
        <p:nvGrpSpPr>
          <p:cNvPr id="2733" name="Group 2732"/>
          <p:cNvGrpSpPr/>
          <p:nvPr/>
        </p:nvGrpSpPr>
        <p:grpSpPr>
          <a:xfrm>
            <a:off x="4876800" y="1303865"/>
            <a:ext cx="914400" cy="914400"/>
            <a:chOff x="660399" y="1532465"/>
            <a:chExt cx="914400" cy="914400"/>
          </a:xfrm>
        </p:grpSpPr>
        <p:pic>
          <p:nvPicPr>
            <p:cNvPr id="273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2735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2736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37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38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39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40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41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42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43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44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45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46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47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48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49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50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51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52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53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54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55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56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57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58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59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60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61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62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63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64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65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66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67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68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69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0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1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2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3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4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5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6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7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8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79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80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81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82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83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84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85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86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87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88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89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90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91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92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93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94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95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96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97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98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99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00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01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02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03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04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05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06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07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08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09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10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11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12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13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14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15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16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17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18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19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20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21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22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23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24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25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26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27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28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29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30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31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32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33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34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35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36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37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38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39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40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41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42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43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44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45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46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47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48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49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50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51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52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853" name="Group 2852"/>
          <p:cNvGrpSpPr/>
          <p:nvPr/>
        </p:nvGrpSpPr>
        <p:grpSpPr>
          <a:xfrm>
            <a:off x="7814734" y="1312333"/>
            <a:ext cx="914400" cy="914400"/>
            <a:chOff x="660399" y="1532465"/>
            <a:chExt cx="914400" cy="914400"/>
          </a:xfrm>
        </p:grpSpPr>
        <p:pic>
          <p:nvPicPr>
            <p:cNvPr id="285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2855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2856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57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58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59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60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61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62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63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64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65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66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67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68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69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70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71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72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73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74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75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76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77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78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79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80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81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82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83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84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85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86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87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88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89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90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91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92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93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94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95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96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97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98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99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00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01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02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03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04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05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06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07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08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09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10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11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12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13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14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15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16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17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18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19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20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21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22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23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24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25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26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27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28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29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30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31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32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33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34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35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36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37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38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39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40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41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42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43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44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45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46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47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48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49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50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51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52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53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54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55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56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57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58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59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60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61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62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63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64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65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66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67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68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69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70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71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72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973" name="Group 2972"/>
          <p:cNvGrpSpPr/>
          <p:nvPr/>
        </p:nvGrpSpPr>
        <p:grpSpPr>
          <a:xfrm>
            <a:off x="4893733" y="2294465"/>
            <a:ext cx="914400" cy="914400"/>
            <a:chOff x="660399" y="1532465"/>
            <a:chExt cx="914400" cy="914400"/>
          </a:xfrm>
        </p:grpSpPr>
        <p:pic>
          <p:nvPicPr>
            <p:cNvPr id="297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2975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2976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77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78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79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80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81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82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83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84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85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86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87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88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89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90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91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92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93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94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95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96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97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98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99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00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01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02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03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04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05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06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07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08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09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10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11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12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13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14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15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16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17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18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19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20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21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22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23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24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25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26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27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28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29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30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31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32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33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34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35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36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37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38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39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40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41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42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43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44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45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46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47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48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49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50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51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52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53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54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55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56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57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58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59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0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1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2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3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4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5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6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7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8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9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70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71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72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73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74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75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76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77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78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79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80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81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82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83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84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85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86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87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88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89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90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91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92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3093" name="Group 3092"/>
          <p:cNvGrpSpPr/>
          <p:nvPr/>
        </p:nvGrpSpPr>
        <p:grpSpPr>
          <a:xfrm>
            <a:off x="7831667" y="2302933"/>
            <a:ext cx="914400" cy="914400"/>
            <a:chOff x="660399" y="1532465"/>
            <a:chExt cx="914400" cy="914400"/>
          </a:xfrm>
        </p:grpSpPr>
        <p:pic>
          <p:nvPicPr>
            <p:cNvPr id="309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3095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3096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97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98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99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00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01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02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03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04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05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06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07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08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09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0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1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2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3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4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5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6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7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8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19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20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21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22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23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24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25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26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27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28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29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30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31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32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33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34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35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36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37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38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39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40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41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42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43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44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45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46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47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48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49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50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51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52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53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54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55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56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57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58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59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60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61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62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63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64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65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66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67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68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69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70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71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72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73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74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75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76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77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78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79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80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81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82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83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84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85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86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87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88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89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90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91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92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93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94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95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96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97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98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99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00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01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02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03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04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05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06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07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08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09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10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11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12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3213" name="Group 3212"/>
          <p:cNvGrpSpPr/>
          <p:nvPr/>
        </p:nvGrpSpPr>
        <p:grpSpPr>
          <a:xfrm>
            <a:off x="4910666" y="3293533"/>
            <a:ext cx="914400" cy="914400"/>
            <a:chOff x="660399" y="1532465"/>
            <a:chExt cx="914400" cy="914400"/>
          </a:xfrm>
        </p:grpSpPr>
        <p:pic>
          <p:nvPicPr>
            <p:cNvPr id="321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3215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3216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17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18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19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0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1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2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3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4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5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6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7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8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9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30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31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32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33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34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35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36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37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38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39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40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41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42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43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44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45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46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47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48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49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50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51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52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53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54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55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56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57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58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59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60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61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62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63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64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65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66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67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68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69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70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71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72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73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74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75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76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77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78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79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80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81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82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83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84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85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86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87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88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89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90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91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92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93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94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95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96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97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98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99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00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01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02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03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04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05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06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07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08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09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10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11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12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13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14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15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16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17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18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19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20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21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22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23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24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25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26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27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28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29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30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31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32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3333" name="Group 3332"/>
          <p:cNvGrpSpPr/>
          <p:nvPr/>
        </p:nvGrpSpPr>
        <p:grpSpPr>
          <a:xfrm>
            <a:off x="7848600" y="3302001"/>
            <a:ext cx="914400" cy="914400"/>
            <a:chOff x="660399" y="1532465"/>
            <a:chExt cx="914400" cy="914400"/>
          </a:xfrm>
        </p:grpSpPr>
        <p:pic>
          <p:nvPicPr>
            <p:cNvPr id="333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60399" y="1532465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3335" name="Group 346"/>
            <p:cNvGrpSpPr>
              <a:grpSpLocks/>
            </p:cNvGrpSpPr>
            <p:nvPr/>
          </p:nvGrpSpPr>
          <p:grpSpPr bwMode="auto">
            <a:xfrm>
              <a:off x="781050" y="1883304"/>
              <a:ext cx="685800" cy="304800"/>
              <a:chOff x="2529" y="3760"/>
              <a:chExt cx="432" cy="192"/>
            </a:xfrm>
          </p:grpSpPr>
          <p:sp>
            <p:nvSpPr>
              <p:cNvPr id="3336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37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38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39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40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41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42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43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44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45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46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47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48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49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50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51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52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53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54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55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56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57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58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59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60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61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62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63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64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65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66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67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68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69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70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71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72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73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74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75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76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77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78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79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80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81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82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83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84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85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86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87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88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89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90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91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92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93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94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95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96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97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98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99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00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01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02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03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04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05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06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07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08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09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10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11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12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13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14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15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16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17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18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19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20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21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22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23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24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25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26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27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28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29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30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31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32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33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34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35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36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37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38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39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40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41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42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43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44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45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46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47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48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49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50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51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52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3453" name="Group 3452"/>
          <p:cNvGrpSpPr/>
          <p:nvPr/>
        </p:nvGrpSpPr>
        <p:grpSpPr>
          <a:xfrm>
            <a:off x="4919134" y="4267200"/>
            <a:ext cx="914400" cy="914400"/>
            <a:chOff x="651934" y="4495800"/>
            <a:chExt cx="914400" cy="914400"/>
          </a:xfrm>
        </p:grpSpPr>
        <p:pic>
          <p:nvPicPr>
            <p:cNvPr id="345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51934" y="4495800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3455" name="Group 825"/>
            <p:cNvGrpSpPr>
              <a:grpSpLocks/>
            </p:cNvGrpSpPr>
            <p:nvPr/>
          </p:nvGrpSpPr>
          <p:grpSpPr bwMode="auto">
            <a:xfrm>
              <a:off x="787401" y="4902201"/>
              <a:ext cx="644526" cy="319087"/>
              <a:chOff x="496" y="2962"/>
              <a:chExt cx="406" cy="201"/>
            </a:xfrm>
          </p:grpSpPr>
          <p:sp>
            <p:nvSpPr>
              <p:cNvPr id="3456" name="Rectangle 17"/>
              <p:cNvSpPr>
                <a:spLocks noChangeArrowheads="1"/>
              </p:cNvSpPr>
              <p:nvPr/>
            </p:nvSpPr>
            <p:spPr bwMode="gray">
              <a:xfrm>
                <a:off x="496" y="2962"/>
                <a:ext cx="203" cy="101"/>
              </a:xfrm>
              <a:prstGeom prst="rect">
                <a:avLst/>
              </a:prstGeom>
              <a:solidFill>
                <a:srgbClr val="FF2D91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57" name="Rectangle 18"/>
              <p:cNvSpPr>
                <a:spLocks noChangeArrowheads="1"/>
              </p:cNvSpPr>
              <p:nvPr/>
            </p:nvSpPr>
            <p:spPr bwMode="gray">
              <a:xfrm>
                <a:off x="699" y="2962"/>
                <a:ext cx="203" cy="101"/>
              </a:xfrm>
              <a:prstGeom prst="rect">
                <a:avLst/>
              </a:prstGeom>
              <a:solidFill>
                <a:srgbClr val="96FF2D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58" name="Rectangle 19"/>
              <p:cNvSpPr>
                <a:spLocks noChangeArrowheads="1"/>
              </p:cNvSpPr>
              <p:nvPr/>
            </p:nvSpPr>
            <p:spPr bwMode="gray">
              <a:xfrm>
                <a:off x="496" y="3062"/>
                <a:ext cx="203" cy="101"/>
              </a:xfrm>
              <a:prstGeom prst="rect">
                <a:avLst/>
              </a:prstGeom>
              <a:solidFill>
                <a:srgbClr val="FF912D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59" name="Rectangle 20"/>
              <p:cNvSpPr>
                <a:spLocks noChangeArrowheads="1"/>
              </p:cNvSpPr>
              <p:nvPr/>
            </p:nvSpPr>
            <p:spPr bwMode="gray">
              <a:xfrm>
                <a:off x="699" y="3062"/>
                <a:ext cx="203" cy="101"/>
              </a:xfrm>
              <a:prstGeom prst="rect">
                <a:avLst/>
              </a:prstGeom>
              <a:solidFill>
                <a:srgbClr val="2DBEFF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3460" name="Group 3459"/>
          <p:cNvGrpSpPr/>
          <p:nvPr/>
        </p:nvGrpSpPr>
        <p:grpSpPr>
          <a:xfrm>
            <a:off x="7848600" y="4284133"/>
            <a:ext cx="914400" cy="914400"/>
            <a:chOff x="651934" y="4495800"/>
            <a:chExt cx="914400" cy="914400"/>
          </a:xfrm>
        </p:grpSpPr>
        <p:pic>
          <p:nvPicPr>
            <p:cNvPr id="346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51934" y="4495800"/>
              <a:ext cx="914400" cy="914400"/>
            </a:xfrm>
            <a:prstGeom prst="rect">
              <a:avLst/>
            </a:prstGeom>
            <a:noFill/>
          </p:spPr>
        </p:pic>
        <p:grpSp>
          <p:nvGrpSpPr>
            <p:cNvPr id="3462" name="Group 825"/>
            <p:cNvGrpSpPr>
              <a:grpSpLocks/>
            </p:cNvGrpSpPr>
            <p:nvPr/>
          </p:nvGrpSpPr>
          <p:grpSpPr bwMode="auto">
            <a:xfrm>
              <a:off x="787401" y="4902201"/>
              <a:ext cx="644526" cy="319087"/>
              <a:chOff x="496" y="2962"/>
              <a:chExt cx="406" cy="201"/>
            </a:xfrm>
          </p:grpSpPr>
          <p:sp>
            <p:nvSpPr>
              <p:cNvPr id="3463" name="Rectangle 17"/>
              <p:cNvSpPr>
                <a:spLocks noChangeArrowheads="1"/>
              </p:cNvSpPr>
              <p:nvPr/>
            </p:nvSpPr>
            <p:spPr bwMode="gray">
              <a:xfrm>
                <a:off x="496" y="2962"/>
                <a:ext cx="203" cy="101"/>
              </a:xfrm>
              <a:prstGeom prst="rect">
                <a:avLst/>
              </a:prstGeom>
              <a:solidFill>
                <a:srgbClr val="FF2D91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64" name="Rectangle 18"/>
              <p:cNvSpPr>
                <a:spLocks noChangeArrowheads="1"/>
              </p:cNvSpPr>
              <p:nvPr/>
            </p:nvSpPr>
            <p:spPr bwMode="gray">
              <a:xfrm>
                <a:off x="699" y="2962"/>
                <a:ext cx="203" cy="101"/>
              </a:xfrm>
              <a:prstGeom prst="rect">
                <a:avLst/>
              </a:prstGeom>
              <a:solidFill>
                <a:srgbClr val="96FF2D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65" name="Rectangle 19"/>
              <p:cNvSpPr>
                <a:spLocks noChangeArrowheads="1"/>
              </p:cNvSpPr>
              <p:nvPr/>
            </p:nvSpPr>
            <p:spPr bwMode="gray">
              <a:xfrm>
                <a:off x="496" y="3062"/>
                <a:ext cx="203" cy="101"/>
              </a:xfrm>
              <a:prstGeom prst="rect">
                <a:avLst/>
              </a:prstGeom>
              <a:solidFill>
                <a:srgbClr val="FF912D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66" name="Rectangle 20"/>
              <p:cNvSpPr>
                <a:spLocks noChangeArrowheads="1"/>
              </p:cNvSpPr>
              <p:nvPr/>
            </p:nvSpPr>
            <p:spPr bwMode="gray">
              <a:xfrm>
                <a:off x="699" y="3062"/>
                <a:ext cx="203" cy="101"/>
              </a:xfrm>
              <a:prstGeom prst="rect">
                <a:avLst/>
              </a:prstGeom>
              <a:solidFill>
                <a:srgbClr val="2DBEFF"/>
              </a:solidFill>
              <a:ln w="6350" algn="ctr">
                <a:solidFill>
                  <a:srgbClr val="000A18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688975"/>
          </a:xfrm>
        </p:spPr>
        <p:txBody>
          <a:bodyPr/>
          <a:lstStyle/>
          <a:p>
            <a:r>
              <a:rPr lang="en-US" dirty="0" smtClean="0"/>
              <a:t>Module 11: Local Replication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2590800"/>
            <a:ext cx="7086600" cy="2667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Local replication technologies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Restore and restart considerations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762000" y="1981200"/>
            <a:ext cx="7772400" cy="457200"/>
          </a:xfrm>
        </p:spPr>
        <p:txBody>
          <a:bodyPr/>
          <a:lstStyle/>
          <a:p>
            <a:r>
              <a:rPr lang="en-US" dirty="0" smtClean="0"/>
              <a:t>Lesson 2: Local Replication Technologies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Replication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75906494"/>
              </p:ext>
            </p:extLst>
          </p:nvPr>
        </p:nvGraphicFramePr>
        <p:xfrm>
          <a:off x="76200" y="914400"/>
          <a:ext cx="8991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09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11: Local Replication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467600" cy="3124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various uses of local replica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how consistency is ensured in file system and database replication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host-based, array-based, and network-based local replication technologies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restore and restart considerations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local replication in virtualized environment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Local Replication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Replication: LVM-based Mirroring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/>
              <a:t>volume manager is responsible for creating </a:t>
            </a:r>
            <a:r>
              <a:rPr lang="en-US" dirty="0" smtClean="0"/>
              <a:t>and controlling </a:t>
            </a:r>
            <a:r>
              <a:rPr lang="en-US" dirty="0"/>
              <a:t>the host-level logical </a:t>
            </a:r>
            <a:r>
              <a:rPr lang="en-US" dirty="0" smtClean="0"/>
              <a:t>volumes</a:t>
            </a:r>
          </a:p>
          <a:p>
            <a:r>
              <a:rPr lang="en-US" dirty="0"/>
              <a:t>An LVM has three components: physical </a:t>
            </a:r>
            <a:r>
              <a:rPr lang="en-US" dirty="0" smtClean="0"/>
              <a:t>volumes (physical </a:t>
            </a:r>
            <a:r>
              <a:rPr lang="en-US" dirty="0"/>
              <a:t>disk), volume groups, and logical </a:t>
            </a:r>
            <a:r>
              <a:rPr lang="en-US" dirty="0" smtClean="0"/>
              <a:t>volumes</a:t>
            </a:r>
          </a:p>
          <a:p>
            <a:pPr lvl="1"/>
            <a:r>
              <a:rPr lang="en-US" dirty="0"/>
              <a:t>A volume group is created by </a:t>
            </a:r>
            <a:r>
              <a:rPr lang="en-US" dirty="0" smtClean="0"/>
              <a:t>grouping one </a:t>
            </a:r>
            <a:r>
              <a:rPr lang="en-US" dirty="0"/>
              <a:t>or more physical </a:t>
            </a:r>
            <a:r>
              <a:rPr lang="en-US" dirty="0" smtClean="0"/>
              <a:t>volumes</a:t>
            </a:r>
          </a:p>
          <a:p>
            <a:pPr lvl="1"/>
            <a:r>
              <a:rPr lang="en-US" dirty="0"/>
              <a:t>Logical volumes are created within a given volume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Each </a:t>
            </a:r>
            <a:r>
              <a:rPr lang="en-US" dirty="0"/>
              <a:t>logical </a:t>
            </a:r>
            <a:r>
              <a:rPr lang="en-US" dirty="0" smtClean="0"/>
              <a:t>block in </a:t>
            </a:r>
            <a:r>
              <a:rPr lang="en-US" dirty="0"/>
              <a:t>a logical volume is mapped to two physical blocks on two different physical </a:t>
            </a:r>
            <a:r>
              <a:rPr lang="en-US" dirty="0" smtClean="0"/>
              <a:t>volumes</a:t>
            </a:r>
          </a:p>
          <a:p>
            <a:r>
              <a:rPr lang="en-US" dirty="0"/>
              <a:t>An application write to a logical volume is written to the </a:t>
            </a:r>
            <a:r>
              <a:rPr lang="en-US" dirty="0" smtClean="0"/>
              <a:t>two physical </a:t>
            </a:r>
            <a:r>
              <a:rPr lang="en-US" dirty="0"/>
              <a:t>volumes by the LVM device </a:t>
            </a:r>
            <a:r>
              <a:rPr lang="en-US" dirty="0" smtClean="0"/>
              <a:t>driver</a:t>
            </a:r>
          </a:p>
          <a:p>
            <a:r>
              <a:rPr lang="en-US" dirty="0"/>
              <a:t>Mirrors can be split, and the data contained therein can be independently accessed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Replication: LVM-based Mirroring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The LVM-based replication technology is not dependent on a </a:t>
            </a:r>
            <a:r>
              <a:rPr lang="en-US" dirty="0" smtClean="0"/>
              <a:t>vendor-specific storage system</a:t>
            </a:r>
          </a:p>
          <a:p>
            <a:pPr lvl="1"/>
            <a:r>
              <a:rPr lang="en-US" dirty="0"/>
              <a:t>Typically, LVM is part of the operating system, and no additional license </a:t>
            </a:r>
            <a:r>
              <a:rPr lang="en-US" dirty="0" smtClean="0"/>
              <a:t>is required </a:t>
            </a:r>
            <a:r>
              <a:rPr lang="en-US" dirty="0"/>
              <a:t>to deploy LVM </a:t>
            </a:r>
            <a:r>
              <a:rPr lang="en-US" dirty="0" smtClean="0"/>
              <a:t>mirroring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write generated by an application translates into two writes on the </a:t>
            </a:r>
            <a:r>
              <a:rPr lang="en-US" dirty="0" smtClean="0"/>
              <a:t>disk, and </a:t>
            </a:r>
            <a:r>
              <a:rPr lang="en-US" dirty="0"/>
              <a:t>thus, an additional burden is placed on the host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/>
              <a:t>Both the replica and source are stored within the same volume group. Therefore, the replica might become unavailable if there is an error in the volume group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server fails, both </a:t>
            </a:r>
            <a:r>
              <a:rPr lang="en-US" dirty="0" smtClean="0"/>
              <a:t>the source </a:t>
            </a:r>
            <a:r>
              <a:rPr lang="en-US" dirty="0"/>
              <a:t>and replica are unavailable until the server is brought back online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767378"/>
            <a:ext cx="1219200" cy="2818152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Host-based Replication: LVM-based Mirroring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 rot="21025006">
            <a:off x="3851515" y="2397125"/>
            <a:ext cx="2705100" cy="725488"/>
          </a:xfrm>
          <a:prstGeom prst="rightArrow">
            <a:avLst>
              <a:gd name="adj1" fmla="val 60176"/>
              <a:gd name="adj2" fmla="val 68290"/>
            </a:avLst>
          </a:prstGeom>
          <a:gradFill rotWithShape="1">
            <a:gsLst>
              <a:gs pos="0">
                <a:srgbClr val="DDDDDD"/>
              </a:gs>
              <a:gs pos="100000">
                <a:srgbClr val="CEB64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13723" flipV="1">
            <a:off x="3899140" y="3265488"/>
            <a:ext cx="2705100" cy="725487"/>
          </a:xfrm>
          <a:prstGeom prst="rightArrow">
            <a:avLst>
              <a:gd name="adj1" fmla="val 60176"/>
              <a:gd name="adj2" fmla="val 68290"/>
            </a:avLst>
          </a:prstGeom>
          <a:gradFill rotWithShape="1">
            <a:gsLst>
              <a:gs pos="0">
                <a:srgbClr val="DDDDDD"/>
              </a:gs>
              <a:gs pos="100000">
                <a:srgbClr val="CEB64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552942" y="4737556"/>
            <a:ext cx="34265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defTabSz="941388"/>
            <a:r>
              <a:rPr lang="en-US" sz="1400" b="1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2724271" y="2506663"/>
            <a:ext cx="1695329" cy="1273175"/>
          </a:xfrm>
          <a:prstGeom prst="roundRect">
            <a:avLst>
              <a:gd name="adj" fmla="val 11472"/>
            </a:avLst>
          </a:prstGeom>
          <a:solidFill>
            <a:schemeClr val="accent5">
              <a:lumMod val="60000"/>
              <a:lumOff val="40000"/>
              <a:alpha val="90000"/>
            </a:schemeClr>
          </a:solidFill>
          <a:ln w="19050" algn="ctr">
            <a:solidFill>
              <a:srgbClr val="000000"/>
            </a:solidFill>
            <a:prstDash val="sysDot"/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922587" y="2719388"/>
            <a:ext cx="1320800" cy="847725"/>
          </a:xfrm>
          <a:prstGeom prst="rect">
            <a:avLst/>
          </a:prstGeom>
          <a:gradFill rotWithShape="1">
            <a:gsLst>
              <a:gs pos="0">
                <a:srgbClr val="CEB640">
                  <a:gamma/>
                  <a:tint val="53725"/>
                  <a:invGamma/>
                </a:srgbClr>
              </a:gs>
              <a:gs pos="100000">
                <a:srgbClr val="CEB640"/>
              </a:gs>
            </a:gsLst>
            <a:lin ang="2700000" scaled="1"/>
          </a:gra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017837" y="2763838"/>
            <a:ext cx="1119153" cy="193899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>
              <a:lnSpc>
                <a:spcPct val="90000"/>
              </a:lnSpc>
            </a:pPr>
            <a:r>
              <a:rPr lang="en-US" sz="1400" b="1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Logical Volume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gray">
          <a:xfrm>
            <a:off x="2922587" y="2973388"/>
            <a:ext cx="13223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gray">
          <a:xfrm>
            <a:off x="2922587" y="3121025"/>
            <a:ext cx="13223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gray">
          <a:xfrm>
            <a:off x="2922587" y="3270250"/>
            <a:ext cx="13223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gray">
          <a:xfrm>
            <a:off x="2922587" y="3417888"/>
            <a:ext cx="13223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gray">
          <a:xfrm>
            <a:off x="3186112" y="2973388"/>
            <a:ext cx="0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gray">
          <a:xfrm>
            <a:off x="3449637" y="2973388"/>
            <a:ext cx="0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gray">
          <a:xfrm>
            <a:off x="3714750" y="2973388"/>
            <a:ext cx="0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gray">
          <a:xfrm>
            <a:off x="3978275" y="2973388"/>
            <a:ext cx="0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7626862" y="2399601"/>
            <a:ext cx="701795" cy="387798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941388">
              <a:lnSpc>
                <a:spcPct val="90000"/>
              </a:lnSpc>
            </a:pPr>
            <a:r>
              <a:rPr lang="en-US" sz="1400" b="1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Physical</a:t>
            </a:r>
            <a:br>
              <a:rPr lang="en-US" sz="1400" b="1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400" b="1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Volume 1</a:t>
            </a:r>
          </a:p>
        </p:txBody>
      </p:sp>
      <p:sp>
        <p:nvSpPr>
          <p:cNvPr id="39" name="Rectangle 70"/>
          <p:cNvSpPr>
            <a:spLocks noChangeArrowheads="1"/>
          </p:cNvSpPr>
          <p:nvPr/>
        </p:nvSpPr>
        <p:spPr bwMode="auto">
          <a:xfrm>
            <a:off x="6991349" y="3803650"/>
            <a:ext cx="1130300" cy="847725"/>
          </a:xfrm>
          <a:prstGeom prst="rect">
            <a:avLst/>
          </a:prstGeom>
          <a:noFill/>
          <a:ln w="762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85"/>
          <p:cNvSpPr>
            <a:spLocks noChangeArrowheads="1"/>
          </p:cNvSpPr>
          <p:nvPr/>
        </p:nvSpPr>
        <p:spPr bwMode="gray">
          <a:xfrm>
            <a:off x="3990977" y="2985292"/>
            <a:ext cx="246888" cy="123825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553200" y="1927583"/>
            <a:ext cx="966598" cy="1199792"/>
            <a:chOff x="6807558" y="1155879"/>
            <a:chExt cx="736242" cy="736242"/>
          </a:xfrm>
        </p:grpSpPr>
        <p:pic>
          <p:nvPicPr>
            <p:cNvPr id="6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807558" y="1155879"/>
              <a:ext cx="736242" cy="736242"/>
            </a:xfrm>
            <a:prstGeom prst="rect">
              <a:avLst/>
            </a:prstGeom>
            <a:noFill/>
          </p:spPr>
        </p:pic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6947079" y="1405097"/>
              <a:ext cx="498147" cy="397944"/>
            </a:xfrm>
            <a:prstGeom prst="rect">
              <a:avLst/>
            </a:prstGeom>
            <a:gradFill rotWithShape="1">
              <a:gsLst>
                <a:gs pos="0">
                  <a:srgbClr val="CEB640">
                    <a:gamma/>
                    <a:tint val="53725"/>
                    <a:invGamma/>
                  </a:srgbClr>
                </a:gs>
                <a:gs pos="100000">
                  <a:srgbClr val="CEB640"/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gray">
            <a:xfrm>
              <a:off x="6947079" y="1560102"/>
              <a:ext cx="4939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gray">
            <a:xfrm>
              <a:off x="6947079" y="1620464"/>
              <a:ext cx="493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gray">
            <a:xfrm>
              <a:off x="6947079" y="1681572"/>
              <a:ext cx="493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gray">
            <a:xfrm>
              <a:off x="6947079" y="1741934"/>
              <a:ext cx="493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gray">
            <a:xfrm>
              <a:off x="6947079" y="1803042"/>
              <a:ext cx="493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gray">
            <a:xfrm>
              <a:off x="7045729" y="1560102"/>
              <a:ext cx="0" cy="239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gray">
            <a:xfrm>
              <a:off x="7144379" y="1560102"/>
              <a:ext cx="0" cy="239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Line 50"/>
            <p:cNvSpPr>
              <a:spLocks noChangeShapeType="1"/>
            </p:cNvSpPr>
            <p:nvPr/>
          </p:nvSpPr>
          <p:spPr bwMode="gray">
            <a:xfrm>
              <a:off x="7243029" y="1560102"/>
              <a:ext cx="0" cy="239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gray">
            <a:xfrm>
              <a:off x="7341679" y="1560102"/>
              <a:ext cx="0" cy="239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85"/>
            <p:cNvSpPr>
              <a:spLocks noChangeArrowheads="1"/>
            </p:cNvSpPr>
            <p:nvPr/>
          </p:nvSpPr>
          <p:spPr bwMode="gray">
            <a:xfrm>
              <a:off x="6948127" y="1559357"/>
              <a:ext cx="94452" cy="5812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7648491" y="3882762"/>
            <a:ext cx="701795" cy="387798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941388">
              <a:lnSpc>
                <a:spcPct val="90000"/>
              </a:lnSpc>
            </a:pPr>
            <a:r>
              <a:rPr lang="en-US" sz="1400" b="1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Physical</a:t>
            </a:r>
            <a:br>
              <a:rPr lang="en-US" sz="1400" b="1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400" b="1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Volume </a:t>
            </a:r>
            <a:r>
              <a:rPr lang="en-US" sz="1400" b="1" dirty="0" smtClean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400" b="1" dirty="0">
              <a:solidFill>
                <a:srgbClr val="000308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591837" y="3451583"/>
            <a:ext cx="966598" cy="1199792"/>
            <a:chOff x="6807558" y="1155879"/>
            <a:chExt cx="736242" cy="736242"/>
          </a:xfrm>
        </p:grpSpPr>
        <p:pic>
          <p:nvPicPr>
            <p:cNvPr id="6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807558" y="1155879"/>
              <a:ext cx="736242" cy="736242"/>
            </a:xfrm>
            <a:prstGeom prst="rect">
              <a:avLst/>
            </a:prstGeom>
            <a:noFill/>
          </p:spPr>
        </p:pic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6947079" y="1405097"/>
              <a:ext cx="498147" cy="397944"/>
            </a:xfrm>
            <a:prstGeom prst="rect">
              <a:avLst/>
            </a:prstGeom>
            <a:gradFill rotWithShape="1">
              <a:gsLst>
                <a:gs pos="0">
                  <a:srgbClr val="CEB640">
                    <a:gamma/>
                    <a:tint val="53725"/>
                    <a:invGamma/>
                  </a:srgbClr>
                </a:gs>
                <a:gs pos="100000">
                  <a:srgbClr val="CEB640"/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Line 43"/>
            <p:cNvSpPr>
              <a:spLocks noChangeShapeType="1"/>
            </p:cNvSpPr>
            <p:nvPr/>
          </p:nvSpPr>
          <p:spPr bwMode="gray">
            <a:xfrm>
              <a:off x="6947079" y="1560102"/>
              <a:ext cx="4939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gray">
            <a:xfrm>
              <a:off x="6947079" y="1620464"/>
              <a:ext cx="493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gray">
            <a:xfrm>
              <a:off x="6947079" y="1681572"/>
              <a:ext cx="493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gray">
            <a:xfrm>
              <a:off x="6947079" y="1741934"/>
              <a:ext cx="493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Line 47"/>
            <p:cNvSpPr>
              <a:spLocks noChangeShapeType="1"/>
            </p:cNvSpPr>
            <p:nvPr/>
          </p:nvSpPr>
          <p:spPr bwMode="gray">
            <a:xfrm>
              <a:off x="6947079" y="1803042"/>
              <a:ext cx="493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Line 48"/>
            <p:cNvSpPr>
              <a:spLocks noChangeShapeType="1"/>
            </p:cNvSpPr>
            <p:nvPr/>
          </p:nvSpPr>
          <p:spPr bwMode="gray">
            <a:xfrm>
              <a:off x="7045729" y="1560102"/>
              <a:ext cx="0" cy="239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gray">
            <a:xfrm>
              <a:off x="7144379" y="1560102"/>
              <a:ext cx="0" cy="239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Line 50"/>
            <p:cNvSpPr>
              <a:spLocks noChangeShapeType="1"/>
            </p:cNvSpPr>
            <p:nvPr/>
          </p:nvSpPr>
          <p:spPr bwMode="gray">
            <a:xfrm>
              <a:off x="7243029" y="1560102"/>
              <a:ext cx="0" cy="239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Line 51"/>
            <p:cNvSpPr>
              <a:spLocks noChangeShapeType="1"/>
            </p:cNvSpPr>
            <p:nvPr/>
          </p:nvSpPr>
          <p:spPr bwMode="gray">
            <a:xfrm>
              <a:off x="7341679" y="1560102"/>
              <a:ext cx="0" cy="239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gray">
            <a:xfrm>
              <a:off x="6948127" y="1559357"/>
              <a:ext cx="94452" cy="5812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Replication: File System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(FS) snapshot is a pointer-based replica that requires a fraction of the space </a:t>
            </a:r>
            <a:r>
              <a:rPr lang="en-US" dirty="0" smtClean="0"/>
              <a:t>used by </a:t>
            </a:r>
            <a:r>
              <a:rPr lang="en-US" dirty="0"/>
              <a:t>the production </a:t>
            </a:r>
            <a:r>
              <a:rPr lang="en-US" dirty="0" smtClean="0"/>
              <a:t>FS</a:t>
            </a:r>
          </a:p>
          <a:p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i="1" dirty="0"/>
              <a:t>Copy on First Write (</a:t>
            </a:r>
            <a:r>
              <a:rPr lang="en-US" i="1" dirty="0" err="1"/>
              <a:t>CoFW</a:t>
            </a:r>
            <a:r>
              <a:rPr lang="en-US" i="1" dirty="0"/>
              <a:t>) </a:t>
            </a:r>
            <a:r>
              <a:rPr lang="en-US" dirty="0"/>
              <a:t>principle to create </a:t>
            </a:r>
            <a:r>
              <a:rPr lang="en-US" dirty="0" smtClean="0"/>
              <a:t>snapshots</a:t>
            </a:r>
          </a:p>
          <a:p>
            <a:r>
              <a:rPr lang="en-US" dirty="0"/>
              <a:t>When a snapshot is created, a bitmap and </a:t>
            </a:r>
            <a:r>
              <a:rPr lang="en-US" dirty="0" err="1"/>
              <a:t>blockmap</a:t>
            </a:r>
            <a:r>
              <a:rPr lang="en-US" dirty="0"/>
              <a:t> are created in the metadata of the </a:t>
            </a:r>
            <a:r>
              <a:rPr lang="en-US" dirty="0" smtClean="0"/>
              <a:t>Snap FS</a:t>
            </a:r>
          </a:p>
          <a:p>
            <a:pPr lvl="1"/>
            <a:r>
              <a:rPr lang="en-US" dirty="0" smtClean="0"/>
              <a:t>Bitmap is </a:t>
            </a:r>
            <a:r>
              <a:rPr lang="en-US" dirty="0"/>
              <a:t>used to keep track of blocks that are changed on the production FS </a:t>
            </a:r>
            <a:r>
              <a:rPr lang="en-US" dirty="0" smtClean="0"/>
              <a:t>after the </a:t>
            </a:r>
            <a:r>
              <a:rPr lang="en-US" dirty="0"/>
              <a:t>snap </a:t>
            </a:r>
            <a:r>
              <a:rPr lang="en-US" dirty="0" smtClean="0"/>
              <a:t>creation</a:t>
            </a:r>
          </a:p>
          <a:p>
            <a:pPr lvl="1"/>
            <a:r>
              <a:rPr lang="en-US" dirty="0" err="1" smtClean="0"/>
              <a:t>Blockmap</a:t>
            </a:r>
            <a:r>
              <a:rPr lang="en-US" dirty="0" smtClean="0"/>
              <a:t> </a:t>
            </a:r>
            <a:r>
              <a:rPr lang="en-US" dirty="0"/>
              <a:t>is used to indicate the exact address from which the data </a:t>
            </a:r>
            <a:r>
              <a:rPr lang="en-US" dirty="0" smtClean="0"/>
              <a:t>is to </a:t>
            </a:r>
            <a:r>
              <a:rPr lang="en-US" dirty="0"/>
              <a:t>be read when the data is accessed from the Snap </a:t>
            </a:r>
            <a:r>
              <a:rPr lang="en-US" dirty="0" smtClean="0"/>
              <a:t>FS</a:t>
            </a:r>
          </a:p>
          <a:p>
            <a:r>
              <a:rPr lang="en-US" dirty="0"/>
              <a:t>Immediately after the creation of </a:t>
            </a:r>
            <a:r>
              <a:rPr lang="en-US" dirty="0" smtClean="0"/>
              <a:t>the FS </a:t>
            </a:r>
            <a:r>
              <a:rPr lang="en-US" dirty="0"/>
              <a:t>Snapshot, all reads from the snapshot are actually served by reading the production 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4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Replication: File System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dirty="0" err="1"/>
              <a:t>CoFW</a:t>
            </a:r>
            <a:r>
              <a:rPr lang="en-US" dirty="0"/>
              <a:t> mechanism, if a write I/O is issued to the production FS for the first time after </a:t>
            </a:r>
            <a:r>
              <a:rPr lang="en-US" dirty="0" smtClean="0"/>
              <a:t>the creation </a:t>
            </a:r>
            <a:r>
              <a:rPr lang="en-US" dirty="0"/>
              <a:t>of a snapshot, the I/O is held and the original data of production FS </a:t>
            </a:r>
            <a:r>
              <a:rPr lang="en-US" dirty="0" smtClean="0"/>
              <a:t>corresponding to </a:t>
            </a:r>
            <a:r>
              <a:rPr lang="en-US" dirty="0"/>
              <a:t>that location is moved to the Snap </a:t>
            </a:r>
            <a:r>
              <a:rPr lang="en-US" dirty="0" smtClean="0"/>
              <a:t>FS</a:t>
            </a:r>
          </a:p>
          <a:p>
            <a:r>
              <a:rPr lang="en-US" dirty="0"/>
              <a:t>Subsequent writes to the same location </a:t>
            </a:r>
            <a:r>
              <a:rPr lang="en-US" dirty="0" smtClean="0"/>
              <a:t>will not </a:t>
            </a:r>
            <a:r>
              <a:rPr lang="en-US" dirty="0"/>
              <a:t>initiate the </a:t>
            </a:r>
            <a:r>
              <a:rPr lang="en-US" dirty="0" err="1"/>
              <a:t>CoFW</a:t>
            </a:r>
            <a:r>
              <a:rPr lang="en-US" dirty="0"/>
              <a:t> </a:t>
            </a:r>
            <a:r>
              <a:rPr lang="en-US" dirty="0" smtClean="0"/>
              <a:t>activity</a:t>
            </a:r>
          </a:p>
          <a:p>
            <a:r>
              <a:rPr lang="en-US" dirty="0"/>
              <a:t>To read from the Snap FS, the bitmap is consulted. If the bit </a:t>
            </a:r>
            <a:r>
              <a:rPr lang="en-US" dirty="0" smtClean="0"/>
              <a:t>is 0</a:t>
            </a:r>
            <a:r>
              <a:rPr lang="en-US" dirty="0"/>
              <a:t>, then the read is directed to the production FS. If the bit is 1, then the block address </a:t>
            </a:r>
            <a:r>
              <a:rPr lang="en-US" dirty="0" smtClean="0"/>
              <a:t>is obtained </a:t>
            </a:r>
            <a:r>
              <a:rPr lang="en-US" dirty="0"/>
              <a:t>from the </a:t>
            </a:r>
            <a:r>
              <a:rPr lang="en-US" dirty="0" err="1"/>
              <a:t>blockmap</a:t>
            </a:r>
            <a:r>
              <a:rPr lang="en-US" dirty="0"/>
              <a:t> and the data is read from that address on the snap FS. </a:t>
            </a:r>
            <a:endParaRPr lang="en-US" dirty="0" smtClean="0"/>
          </a:p>
          <a:p>
            <a:r>
              <a:rPr lang="en-US" dirty="0" smtClean="0"/>
              <a:t>Read requests </a:t>
            </a:r>
            <a:r>
              <a:rPr lang="en-US" dirty="0"/>
              <a:t>from the production FS work as normal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8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Host-based Replication: File System Snapshot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914400"/>
            <a:ext cx="3886200" cy="5181600"/>
          </a:xfrm>
        </p:spPr>
        <p:txBody>
          <a:bodyPr/>
          <a:lstStyle/>
          <a:p>
            <a:r>
              <a:rPr lang="en-US" dirty="0" smtClean="0"/>
              <a:t>Pointer-based replication</a:t>
            </a:r>
          </a:p>
          <a:p>
            <a:r>
              <a:rPr lang="en-US" dirty="0" smtClean="0"/>
              <a:t>Uses Copy on First Write (CoFW) principle</a:t>
            </a:r>
          </a:p>
          <a:p>
            <a:r>
              <a:rPr lang="en-US" dirty="0" smtClean="0"/>
              <a:t>Uses bitmap and block map</a:t>
            </a:r>
          </a:p>
          <a:p>
            <a:r>
              <a:rPr lang="en-US" dirty="0" smtClean="0"/>
              <a:t>Requires a fraction of the space used by the production FS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343400" y="914401"/>
            <a:ext cx="4191000" cy="5022850"/>
            <a:chOff x="4495800" y="914401"/>
            <a:chExt cx="4191000" cy="502285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6781800" y="914401"/>
              <a:ext cx="1905000" cy="502285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918792" y="1447800"/>
              <a:ext cx="1633537" cy="2528887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t" anchorCtr="0"/>
            <a:lstStyle/>
            <a:p>
              <a:pPr marL="354013" indent="-354013" algn="ctr" defTabSz="941388"/>
              <a:r>
                <a:rPr lang="en-US" dirty="0" smtClean="0">
                  <a:latin typeface="Calibri" pitchFamily="34" charset="0"/>
                  <a:cs typeface="Calibri" pitchFamily="34" charset="0"/>
                </a:rPr>
                <a:t>Metadata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  <a:p>
              <a:pPr marL="354013" indent="-354013" algn="ctr" defTabSz="941388"/>
              <a:endParaRPr lang="en-US" dirty="0">
                <a:latin typeface="Calibri" pitchFamily="34" charset="0"/>
                <a:cs typeface="Calibri" pitchFamily="34" charset="0"/>
              </a:endParaRPr>
            </a:p>
            <a:p>
              <a:pPr marL="354013" indent="-354013" algn="ctr" defTabSz="941388"/>
              <a:endParaRPr lang="en-US" dirty="0">
                <a:latin typeface="Calibri" pitchFamily="34" charset="0"/>
                <a:cs typeface="Calibri" pitchFamily="34" charset="0"/>
              </a:endParaRPr>
            </a:p>
            <a:p>
              <a:pPr marL="354013" indent="-354013" algn="ctr" defTabSz="941388"/>
              <a:endParaRPr lang="en-US" dirty="0">
                <a:latin typeface="Calibri" pitchFamily="34" charset="0"/>
                <a:cs typeface="Calibri" pitchFamily="34" charset="0"/>
              </a:endParaRPr>
            </a:p>
            <a:p>
              <a:pPr marL="354013" indent="-354013" algn="ctr" defTabSz="941388"/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495800" y="1676400"/>
              <a:ext cx="1905000" cy="426085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614863" y="1820862"/>
              <a:ext cx="1633537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 smtClean="0">
                  <a:latin typeface="Calibri" pitchFamily="34" charset="0"/>
                  <a:cs typeface="Calibri" pitchFamily="34" charset="0"/>
                </a:rPr>
                <a:t>Production 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FS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614863" y="2255837"/>
              <a:ext cx="1633537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>
                  <a:latin typeface="Calibri" pitchFamily="34" charset="0"/>
                  <a:cs typeface="Calibri" pitchFamily="34" charset="0"/>
                </a:rPr>
                <a:t>Metadata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616450" y="2803525"/>
              <a:ext cx="1633538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>
                  <a:latin typeface="Calibri" pitchFamily="34" charset="0"/>
                  <a:cs typeface="Calibri" pitchFamily="34" charset="0"/>
                </a:rPr>
                <a:t>1 Data 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616450" y="3240087"/>
              <a:ext cx="1633538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>
                  <a:latin typeface="Calibri" pitchFamily="34" charset="0"/>
                  <a:cs typeface="Calibri" pitchFamily="34" charset="0"/>
                </a:rPr>
                <a:t>2 Data b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616450" y="3679918"/>
              <a:ext cx="1633538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616450" y="4111812"/>
              <a:ext cx="1633538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6918792" y="1021603"/>
              <a:ext cx="1633537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 smtClean="0">
                  <a:latin typeface="Calibri" pitchFamily="34" charset="0"/>
                  <a:cs typeface="Calibri" pitchFamily="34" charset="0"/>
                </a:rPr>
                <a:t>FS Snapshot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920753" y="4570412"/>
              <a:ext cx="1633538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920753" y="5006415"/>
              <a:ext cx="1633538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>
                  <a:latin typeface="Calibri" pitchFamily="34" charset="0"/>
                  <a:cs typeface="Calibri" pitchFamily="34" charset="0"/>
                </a:rPr>
                <a:t>3 no data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920753" y="5442137"/>
              <a:ext cx="1633538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>
                  <a:latin typeface="Calibri" pitchFamily="34" charset="0"/>
                  <a:cs typeface="Calibri" pitchFamily="34" charset="0"/>
                </a:rPr>
                <a:t>4 no data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761288" y="1812925"/>
              <a:ext cx="739775" cy="369887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 smtClean="0">
                  <a:latin typeface="Calibri" pitchFamily="34" charset="0"/>
                  <a:cs typeface="Calibri" pitchFamily="34" charset="0"/>
                </a:rPr>
                <a:t>BLK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969685" y="1812925"/>
              <a:ext cx="739775" cy="369887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 smtClean="0">
                  <a:latin typeface="Calibri" pitchFamily="34" charset="0"/>
                  <a:cs typeface="Calibri" pitchFamily="34" charset="0"/>
                </a:rPr>
                <a:t>Bit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969685" y="2182812"/>
              <a:ext cx="739775" cy="369888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>
                  <a:latin typeface="Calibri" pitchFamily="34" charset="0"/>
                  <a:cs typeface="Calibri" pitchFamily="34" charset="0"/>
                </a:rPr>
                <a:t>1-0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761288" y="2181225"/>
              <a:ext cx="739775" cy="369887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>
                  <a:latin typeface="Calibri" pitchFamily="34" charset="0"/>
                  <a:cs typeface="Calibri" pitchFamily="34" charset="0"/>
                </a:rPr>
                <a:t>1-0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969685" y="2579687"/>
              <a:ext cx="739775" cy="369888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>
                  <a:latin typeface="Calibri" pitchFamily="34" charset="0"/>
                  <a:cs typeface="Calibri" pitchFamily="34" charset="0"/>
                </a:rPr>
                <a:t>2-0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969685" y="2954337"/>
              <a:ext cx="739775" cy="369888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969685" y="3351212"/>
              <a:ext cx="739775" cy="369888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7761288" y="2576512"/>
              <a:ext cx="739775" cy="369888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>
                  <a:latin typeface="Calibri" pitchFamily="34" charset="0"/>
                  <a:cs typeface="Calibri" pitchFamily="34" charset="0"/>
                </a:rPr>
                <a:t>2-0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7761288" y="2951162"/>
              <a:ext cx="739775" cy="369888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7761288" y="3348037"/>
              <a:ext cx="739775" cy="369888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572000" y="5403850"/>
              <a:ext cx="1633538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dirty="0">
                  <a:latin typeface="Calibri" pitchFamily="34" charset="0"/>
                  <a:cs typeface="Calibri" pitchFamily="34" charset="0"/>
                </a:rPr>
                <a:t>N Data 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N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920753" y="4133850"/>
              <a:ext cx="1633538" cy="412750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pPr marL="354013" indent="-354013" algn="ctr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3" name="AutoShape 30"/>
            <p:cNvCxnSpPr>
              <a:cxnSpLocks noChangeShapeType="1"/>
            </p:cNvCxnSpPr>
            <p:nvPr/>
          </p:nvCxnSpPr>
          <p:spPr bwMode="auto">
            <a:xfrm rot="10800000" flipH="1" flipV="1">
              <a:off x="8511960" y="3536155"/>
              <a:ext cx="48932" cy="804069"/>
            </a:xfrm>
            <a:prstGeom prst="curvedConnector3">
              <a:avLst>
                <a:gd name="adj1" fmla="val 567179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1"/>
            <p:cNvCxnSpPr>
              <a:cxnSpLocks noChangeShapeType="1"/>
            </p:cNvCxnSpPr>
            <p:nvPr/>
          </p:nvCxnSpPr>
          <p:spPr bwMode="auto">
            <a:xfrm rot="10800000" flipH="1" flipV="1">
              <a:off x="8502298" y="3139281"/>
              <a:ext cx="48932" cy="1637506"/>
            </a:xfrm>
            <a:prstGeom prst="curvedConnector3">
              <a:avLst>
                <a:gd name="adj1" fmla="val 1061839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5032993" y="3727356"/>
              <a:ext cx="605807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3 Data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694662" y="3725022"/>
              <a:ext cx="123432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7298252" y="4643904"/>
              <a:ext cx="756489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2 Data </a:t>
              </a: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7176450" y="2982819"/>
              <a:ext cx="304571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3-1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5031657" y="4156075"/>
              <a:ext cx="605807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4 Data</a:t>
              </a:r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5684391" y="4156075"/>
              <a:ext cx="142668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7290057" y="4179047"/>
              <a:ext cx="780535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1 Data </a:t>
              </a: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7171994" y="3399678"/>
              <a:ext cx="304571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4-1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7974335" y="2998014"/>
              <a:ext cx="304571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3-2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7970320" y="3394048"/>
              <a:ext cx="304571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4-1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5311588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11588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311588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15" idx="3"/>
            </p:cNvCxnSpPr>
            <p:nvPr/>
          </p:nvCxnSpPr>
          <p:spPr>
            <a:xfrm>
              <a:off x="6249988" y="3886293"/>
              <a:ext cx="1040069" cy="89049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6" idx="3"/>
            </p:cNvCxnSpPr>
            <p:nvPr/>
          </p:nvCxnSpPr>
          <p:spPr>
            <a:xfrm>
              <a:off x="6249988" y="4318187"/>
              <a:ext cx="926462" cy="22038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Array-based Local Replication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743200"/>
          </a:xfrm>
        </p:spPr>
        <p:txBody>
          <a:bodyPr/>
          <a:lstStyle/>
          <a:p>
            <a:r>
              <a:rPr lang="en-US" dirty="0" smtClean="0"/>
              <a:t>Replication performed by the array operating environment</a:t>
            </a:r>
          </a:p>
          <a:p>
            <a:r>
              <a:rPr lang="en-US" dirty="0" smtClean="0"/>
              <a:t>Source and replica are on the same array</a:t>
            </a:r>
          </a:p>
          <a:p>
            <a:r>
              <a:rPr lang="en-US" dirty="0" smtClean="0"/>
              <a:t>Types of array-based replication</a:t>
            </a:r>
          </a:p>
          <a:p>
            <a:pPr lvl="1"/>
            <a:r>
              <a:rPr lang="en-US" dirty="0" smtClean="0"/>
              <a:t>Full-volume mirroring</a:t>
            </a:r>
          </a:p>
          <a:p>
            <a:pPr lvl="1"/>
            <a:r>
              <a:rPr lang="en-US" dirty="0" smtClean="0"/>
              <a:t>Pointer-based full-volume replication </a:t>
            </a:r>
          </a:p>
          <a:p>
            <a:pPr lvl="1"/>
            <a:r>
              <a:rPr lang="en-US" dirty="0" smtClean="0"/>
              <a:t>Pointer-based virtual replication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539836" y="3979339"/>
            <a:ext cx="2576512" cy="1470025"/>
          </a:xfrm>
          <a:prstGeom prst="roundRect">
            <a:avLst>
              <a:gd name="adj" fmla="val 11472"/>
            </a:avLst>
          </a:prstGeom>
          <a:solidFill>
            <a:srgbClr val="B2B2B2">
              <a:alpha val="50000"/>
            </a:srgbClr>
          </a:solidFill>
          <a:ln w="19050" algn="ctr">
            <a:solidFill>
              <a:srgbClr val="000000"/>
            </a:solidFill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6613092" y="5483423"/>
            <a:ext cx="90646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BC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gray">
          <a:xfrm>
            <a:off x="4405742" y="5429208"/>
            <a:ext cx="119090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Array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747327" y="4632234"/>
            <a:ext cx="91440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11894" y="4341000"/>
            <a:ext cx="876733" cy="859650"/>
            <a:chOff x="3989676" y="4578928"/>
            <a:chExt cx="876733" cy="859650"/>
          </a:xfrm>
        </p:grpSpPr>
        <p:pic>
          <p:nvPicPr>
            <p:cNvPr id="25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038600" y="4578928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26" name="Text Box 15"/>
            <p:cNvSpPr txBox="1">
              <a:spLocks noChangeArrowheads="1"/>
            </p:cNvSpPr>
            <p:nvPr/>
          </p:nvSpPr>
          <p:spPr bwMode="gray">
            <a:xfrm>
              <a:off x="3989676" y="5130801"/>
              <a:ext cx="876733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Replica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775527" y="4673509"/>
            <a:ext cx="1325562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06103" y="4337537"/>
            <a:ext cx="876733" cy="844063"/>
            <a:chOff x="3989676" y="4578928"/>
            <a:chExt cx="876733" cy="844063"/>
          </a:xfrm>
        </p:grpSpPr>
        <p:pic>
          <p:nvPicPr>
            <p:cNvPr id="1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038600" y="4578928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3" name="Text Box 15"/>
            <p:cNvSpPr txBox="1">
              <a:spLocks noChangeArrowheads="1"/>
            </p:cNvSpPr>
            <p:nvPr/>
          </p:nvSpPr>
          <p:spPr bwMode="gray">
            <a:xfrm>
              <a:off x="3989676" y="5115214"/>
              <a:ext cx="876733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Source</a:t>
              </a:r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1828800" y="5456778"/>
            <a:ext cx="14478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Production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3263" y="3939218"/>
            <a:ext cx="685800" cy="1585211"/>
          </a:xfrm>
          <a:prstGeom prst="rect">
            <a:avLst/>
          </a:prstGeom>
          <a:noFill/>
        </p:spPr>
      </p:pic>
      <p:pic>
        <p:nvPicPr>
          <p:cNvPr id="2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954207"/>
            <a:ext cx="685800" cy="1585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Full-Volume Mirroring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dirty="0"/>
              <a:t>is attached to the source and established as a mirror </a:t>
            </a:r>
            <a:r>
              <a:rPr lang="en-US" dirty="0" smtClean="0"/>
              <a:t>of the source</a:t>
            </a:r>
          </a:p>
          <a:p>
            <a:r>
              <a:rPr lang="en-US" dirty="0" smtClean="0"/>
              <a:t>Data on </a:t>
            </a:r>
            <a:r>
              <a:rPr lang="en-US" dirty="0"/>
              <a:t>the source is copied to the </a:t>
            </a:r>
            <a:r>
              <a:rPr lang="en-US" dirty="0" smtClean="0"/>
              <a:t>target</a:t>
            </a:r>
          </a:p>
          <a:p>
            <a:r>
              <a:rPr lang="en-US" dirty="0"/>
              <a:t>New updates to the source </a:t>
            </a:r>
            <a:r>
              <a:rPr lang="en-US" dirty="0" smtClean="0"/>
              <a:t>are also </a:t>
            </a:r>
            <a:r>
              <a:rPr lang="en-US" dirty="0"/>
              <a:t>updated on the </a:t>
            </a:r>
            <a:r>
              <a:rPr lang="en-US" dirty="0" smtClean="0"/>
              <a:t>target</a:t>
            </a:r>
          </a:p>
          <a:p>
            <a:r>
              <a:rPr lang="en-US" dirty="0"/>
              <a:t>After all the data is copied and both the source and the </a:t>
            </a:r>
            <a:r>
              <a:rPr lang="en-US" dirty="0" smtClean="0"/>
              <a:t>target contain </a:t>
            </a:r>
            <a:r>
              <a:rPr lang="en-US" dirty="0"/>
              <a:t>identical data, the target can be considered as a mirror of the </a:t>
            </a:r>
            <a:r>
              <a:rPr lang="en-US" dirty="0" smtClean="0"/>
              <a:t>source</a:t>
            </a:r>
          </a:p>
          <a:p>
            <a:r>
              <a:rPr lang="en-US" dirty="0"/>
              <a:t>After the synchronization is complete, the target can be detached from the source and </a:t>
            </a:r>
            <a:r>
              <a:rPr lang="en-US" dirty="0" smtClean="0"/>
              <a:t>made available </a:t>
            </a:r>
            <a:r>
              <a:rPr lang="en-US" dirty="0"/>
              <a:t>for other business </a:t>
            </a:r>
            <a:r>
              <a:rPr lang="en-US" dirty="0" smtClean="0"/>
              <a:t>operations</a:t>
            </a:r>
          </a:p>
          <a:p>
            <a:r>
              <a:rPr lang="en-US" dirty="0"/>
              <a:t>Both the source and the target can be accessed </a:t>
            </a:r>
            <a:r>
              <a:rPr lang="en-US" dirty="0" smtClean="0"/>
              <a:t>for read </a:t>
            </a:r>
            <a:r>
              <a:rPr lang="en-US" dirty="0"/>
              <a:t>and write operations by the production and business continuity hosts respectively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7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Full-Volume Mirroring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detaching </a:t>
            </a:r>
            <a:r>
              <a:rPr lang="en-US" dirty="0"/>
              <a:t>from the source, the target becomes a point-in-time (PIT) copy of the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The PIT </a:t>
            </a:r>
            <a:r>
              <a:rPr lang="en-US" dirty="0"/>
              <a:t>of a replica is determined by the time when the target is detached from the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if the time of detachment is 4:00 pm., the PIT for the target is 4:00 </a:t>
            </a:r>
            <a:r>
              <a:rPr lang="en-US" dirty="0" smtClean="0"/>
              <a:t>pm</a:t>
            </a:r>
          </a:p>
          <a:p>
            <a:r>
              <a:rPr lang="en-US" dirty="0" smtClean="0"/>
              <a:t>After detachment</a:t>
            </a:r>
            <a:r>
              <a:rPr lang="en-US" dirty="0"/>
              <a:t>, changes made to both the source and replica can be tracked at </a:t>
            </a:r>
            <a:r>
              <a:rPr lang="en-US" dirty="0" smtClean="0"/>
              <a:t>some predefined </a:t>
            </a:r>
            <a:r>
              <a:rPr lang="en-US" dirty="0"/>
              <a:t>granularity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6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Full-Volume Mirroring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533401" y="979486"/>
            <a:ext cx="7905750" cy="2068513"/>
          </a:xfrm>
          <a:prstGeom prst="roundRect">
            <a:avLst>
              <a:gd name="adj" fmla="val 8750"/>
            </a:avLst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2681288" y="1184275"/>
            <a:ext cx="3706812" cy="1606550"/>
          </a:xfrm>
          <a:prstGeom prst="roundRect">
            <a:avLst>
              <a:gd name="adj" fmla="val 8750"/>
            </a:avLst>
          </a:prstGeom>
          <a:solidFill>
            <a:srgbClr val="EAEAEA">
              <a:alpha val="73000"/>
            </a:srgb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54013" indent="-354013" defTabSz="941388"/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1395413" y="1735137"/>
            <a:ext cx="2008187" cy="2555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6515100" y="1735137"/>
            <a:ext cx="1158875" cy="2555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3687763" y="1609725"/>
            <a:ext cx="1554162" cy="508000"/>
          </a:xfrm>
          <a:prstGeom prst="rightArrow">
            <a:avLst>
              <a:gd name="adj1" fmla="val 50000"/>
              <a:gd name="adj2" fmla="val 56244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gray">
          <a:xfrm>
            <a:off x="3307773" y="2154382"/>
            <a:ext cx="50398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sp>
        <p:nvSpPr>
          <p:cNvPr id="14" name="Freeform 11"/>
          <p:cNvSpPr>
            <a:spLocks/>
          </p:cNvSpPr>
          <p:nvPr/>
        </p:nvSpPr>
        <p:spPr bwMode="gray">
          <a:xfrm rot="20840647">
            <a:off x="6467475" y="1612900"/>
            <a:ext cx="352425" cy="620712"/>
          </a:xfrm>
          <a:custGeom>
            <a:avLst/>
            <a:gdLst/>
            <a:ahLst/>
            <a:cxnLst>
              <a:cxn ang="0">
                <a:pos x="121" y="47"/>
              </a:cxn>
              <a:cxn ang="0">
                <a:pos x="202" y="146"/>
              </a:cxn>
              <a:cxn ang="0">
                <a:pos x="281" y="250"/>
              </a:cxn>
              <a:cxn ang="0">
                <a:pos x="281" y="336"/>
              </a:cxn>
              <a:cxn ang="0">
                <a:pos x="0" y="336"/>
              </a:cxn>
              <a:cxn ang="0">
                <a:pos x="0" y="0"/>
              </a:cxn>
              <a:cxn ang="0">
                <a:pos x="121" y="0"/>
              </a:cxn>
              <a:cxn ang="0">
                <a:pos x="121" y="47"/>
              </a:cxn>
            </a:cxnLst>
            <a:rect l="0" t="0" r="r" b="b"/>
            <a:pathLst>
              <a:path w="281" h="336">
                <a:moveTo>
                  <a:pt x="121" y="47"/>
                </a:moveTo>
                <a:cubicBezTo>
                  <a:pt x="215" y="44"/>
                  <a:pt x="202" y="146"/>
                  <a:pt x="202" y="146"/>
                </a:cubicBezTo>
                <a:cubicBezTo>
                  <a:pt x="202" y="146"/>
                  <a:pt x="193" y="245"/>
                  <a:pt x="281" y="250"/>
                </a:cubicBezTo>
                <a:cubicBezTo>
                  <a:pt x="281" y="293"/>
                  <a:pt x="281" y="336"/>
                  <a:pt x="281" y="336"/>
                </a:cubicBezTo>
                <a:lnTo>
                  <a:pt x="0" y="336"/>
                </a:lnTo>
                <a:lnTo>
                  <a:pt x="0" y="0"/>
                </a:lnTo>
                <a:lnTo>
                  <a:pt x="121" y="0"/>
                </a:lnTo>
                <a:cubicBezTo>
                  <a:pt x="121" y="0"/>
                  <a:pt x="121" y="23"/>
                  <a:pt x="121" y="47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gray">
          <a:xfrm>
            <a:off x="4081463" y="838200"/>
            <a:ext cx="952312" cy="276999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45720" tIns="0" rIns="45720" bIns="0">
            <a:spAutoFit/>
          </a:bodyPr>
          <a:lstStyle/>
          <a:p>
            <a:pPr marL="354013" indent="-354013" algn="l" defTabSz="941388"/>
            <a:r>
              <a:rPr lang="en-US" sz="18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Attached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gray">
          <a:xfrm>
            <a:off x="4114800" y="2773362"/>
            <a:ext cx="119090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Array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gray">
          <a:xfrm>
            <a:off x="1698812" y="1502615"/>
            <a:ext cx="741870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Read/Write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gray">
          <a:xfrm>
            <a:off x="6500813" y="1516062"/>
            <a:ext cx="664606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Not Ready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gray">
          <a:xfrm>
            <a:off x="578427" y="2698659"/>
            <a:ext cx="14478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Production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gray">
          <a:xfrm>
            <a:off x="7432964" y="2698173"/>
            <a:ext cx="90646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BC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gray">
          <a:xfrm>
            <a:off x="5552835" y="2169528"/>
            <a:ext cx="45884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Target</a:t>
            </a:r>
            <a:endParaRPr lang="en-US" sz="1400" b="1" dirty="0">
              <a:solidFill>
                <a:srgbClr val="000A1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gray">
          <a:xfrm>
            <a:off x="2636837" y="3719513"/>
            <a:ext cx="3802062" cy="1606550"/>
          </a:xfrm>
          <a:prstGeom prst="roundRect">
            <a:avLst>
              <a:gd name="adj" fmla="val 8750"/>
            </a:avLst>
          </a:prstGeom>
          <a:solidFill>
            <a:srgbClr val="EAEAEA">
              <a:alpha val="73000"/>
            </a:srgb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54013" indent="-354013" defTabSz="941388"/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gray">
          <a:xfrm>
            <a:off x="5753099" y="4278313"/>
            <a:ext cx="2008188" cy="2555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AutoShape 28"/>
          <p:cNvSpPr>
            <a:spLocks noChangeArrowheads="1"/>
          </p:cNvSpPr>
          <p:nvPr/>
        </p:nvSpPr>
        <p:spPr bwMode="gray">
          <a:xfrm>
            <a:off x="533400" y="3522663"/>
            <a:ext cx="7905749" cy="2192337"/>
          </a:xfrm>
          <a:prstGeom prst="roundRect">
            <a:avLst>
              <a:gd name="adj" fmla="val 8750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gray">
          <a:xfrm>
            <a:off x="1379537" y="4278313"/>
            <a:ext cx="2008187" cy="2555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gray">
          <a:xfrm>
            <a:off x="3714749" y="3381375"/>
            <a:ext cx="1476686" cy="276999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45720" tIns="0" rIns="45720" bIns="0">
            <a:spAutoFit/>
          </a:bodyPr>
          <a:lstStyle/>
          <a:p>
            <a:pPr marL="354013" indent="-354013" algn="l" defTabSz="941388"/>
            <a:r>
              <a:rPr lang="en-US" sz="18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Detached - PIT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gray">
          <a:xfrm>
            <a:off x="1670704" y="4030009"/>
            <a:ext cx="741870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Read/Write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gray">
          <a:xfrm>
            <a:off x="6555722" y="4038600"/>
            <a:ext cx="741870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Read/Write</a:t>
            </a: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gray">
          <a:xfrm>
            <a:off x="4462462" y="3816350"/>
            <a:ext cx="0" cy="1285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gray">
          <a:xfrm>
            <a:off x="3345873" y="4717472"/>
            <a:ext cx="50398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gray">
          <a:xfrm>
            <a:off x="3948625" y="5331023"/>
            <a:ext cx="119090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Array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gray">
          <a:xfrm>
            <a:off x="496307" y="5232075"/>
            <a:ext cx="14478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Production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gray">
          <a:xfrm>
            <a:off x="7430509" y="5263248"/>
            <a:ext cx="90646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BC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gray">
          <a:xfrm>
            <a:off x="5414652" y="4729083"/>
            <a:ext cx="45884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Target</a:t>
            </a:r>
            <a:endParaRPr lang="en-US" sz="1400" b="1" dirty="0">
              <a:solidFill>
                <a:srgbClr val="000A18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5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252355" y="1544782"/>
            <a:ext cx="609600" cy="609600"/>
          </a:xfrm>
          <a:prstGeom prst="rect">
            <a:avLst/>
          </a:prstGeom>
          <a:noFill/>
        </p:spPr>
      </p:pic>
      <p:pic>
        <p:nvPicPr>
          <p:cNvPr id="57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143000"/>
            <a:ext cx="685800" cy="1585211"/>
          </a:xfrm>
          <a:prstGeom prst="rect">
            <a:avLst/>
          </a:prstGeom>
          <a:noFill/>
        </p:spPr>
      </p:pic>
      <p:pic>
        <p:nvPicPr>
          <p:cNvPr id="5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86400" y="1558636"/>
            <a:ext cx="609600" cy="609600"/>
          </a:xfrm>
          <a:prstGeom prst="rect">
            <a:avLst/>
          </a:prstGeom>
          <a:noFill/>
        </p:spPr>
      </p:pic>
      <p:pic>
        <p:nvPicPr>
          <p:cNvPr id="5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143000"/>
            <a:ext cx="685800" cy="1585211"/>
          </a:xfrm>
          <a:prstGeom prst="rect">
            <a:avLst/>
          </a:prstGeom>
          <a:noFill/>
        </p:spPr>
      </p:pic>
      <p:pic>
        <p:nvPicPr>
          <p:cNvPr id="60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699164"/>
            <a:ext cx="685800" cy="1585211"/>
          </a:xfrm>
          <a:prstGeom prst="rect">
            <a:avLst/>
          </a:prstGeom>
          <a:noFill/>
        </p:spPr>
      </p:pic>
      <p:pic>
        <p:nvPicPr>
          <p:cNvPr id="6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276600" y="4104409"/>
            <a:ext cx="609600" cy="609600"/>
          </a:xfrm>
          <a:prstGeom prst="rect">
            <a:avLst/>
          </a:prstGeom>
          <a:noFill/>
        </p:spPr>
      </p:pic>
      <p:pic>
        <p:nvPicPr>
          <p:cNvPr id="6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34000" y="4114800"/>
            <a:ext cx="609600" cy="609600"/>
          </a:xfrm>
          <a:prstGeom prst="rect">
            <a:avLst/>
          </a:prstGeom>
          <a:noFill/>
        </p:spPr>
      </p:pic>
      <p:pic>
        <p:nvPicPr>
          <p:cNvPr id="63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728007"/>
            <a:ext cx="685800" cy="1585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688975"/>
          </a:xfrm>
        </p:spPr>
        <p:txBody>
          <a:bodyPr/>
          <a:lstStyle/>
          <a:p>
            <a:r>
              <a:rPr lang="en-US" dirty="0" smtClean="0"/>
              <a:t>Module 11: Local Replication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Uses of local replica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File system and database consistency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1: Local Replication Overview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Pointer-based Full-Volume Replication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full copy of source data on the target</a:t>
            </a:r>
          </a:p>
          <a:p>
            <a:r>
              <a:rPr lang="en-US" dirty="0" smtClean="0"/>
              <a:t>Target device is immediately accessible by the BC host after the replication session is activated</a:t>
            </a:r>
          </a:p>
          <a:p>
            <a:r>
              <a:rPr lang="en-US" dirty="0" smtClean="0"/>
              <a:t>PIT is determined by time of session activation</a:t>
            </a:r>
          </a:p>
          <a:p>
            <a:r>
              <a:rPr lang="en-US" dirty="0"/>
              <a:t>Target device is at least as large as the source device</a:t>
            </a:r>
          </a:p>
          <a:p>
            <a:r>
              <a:rPr lang="en-US" dirty="0" smtClean="0"/>
              <a:t>Two modes</a:t>
            </a:r>
          </a:p>
          <a:p>
            <a:pPr lvl="1"/>
            <a:r>
              <a:rPr lang="en-US" dirty="0"/>
              <a:t>Full copy </a:t>
            </a:r>
            <a:r>
              <a:rPr lang="en-US" dirty="0" smtClean="0"/>
              <a:t>mode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session </a:t>
            </a:r>
            <a:r>
              <a:rPr lang="en-US" dirty="0" smtClean="0"/>
              <a:t>starts, </a:t>
            </a:r>
            <a:r>
              <a:rPr lang="en-US" dirty="0"/>
              <a:t>all the data from source is copied to the target in the background</a:t>
            </a:r>
          </a:p>
          <a:p>
            <a:pPr lvl="1"/>
            <a:r>
              <a:rPr lang="en-US" dirty="0" smtClean="0"/>
              <a:t>Copy on First Access (deferred)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First Access: Write to the Source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gray">
          <a:xfrm>
            <a:off x="3428944" y="2679469"/>
            <a:ext cx="50398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sp>
        <p:nvSpPr>
          <p:cNvPr id="40" name="Line 188"/>
          <p:cNvSpPr>
            <a:spLocks noChangeShapeType="1"/>
          </p:cNvSpPr>
          <p:nvPr/>
        </p:nvSpPr>
        <p:spPr bwMode="auto">
          <a:xfrm>
            <a:off x="2365306" y="2339259"/>
            <a:ext cx="71913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Text Box 193"/>
          <p:cNvSpPr txBox="1">
            <a:spLocks noChangeArrowheads="1"/>
          </p:cNvSpPr>
          <p:nvPr/>
        </p:nvSpPr>
        <p:spPr bwMode="auto">
          <a:xfrm>
            <a:off x="2659515" y="2075731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C’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gray">
          <a:xfrm>
            <a:off x="5661660" y="2687724"/>
            <a:ext cx="45884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Target</a:t>
            </a:r>
            <a:endParaRPr lang="en-US" sz="1400" b="1" dirty="0">
              <a:solidFill>
                <a:srgbClr val="000A1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ectangle 32"/>
          <p:cNvSpPr txBox="1">
            <a:spLocks noChangeArrowheads="1"/>
          </p:cNvSpPr>
          <p:nvPr/>
        </p:nvSpPr>
        <p:spPr>
          <a:xfrm>
            <a:off x="242888" y="3678237"/>
            <a:ext cx="8705850" cy="2493963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When a write is issued to the source for the first time after replication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session activation: </a:t>
            </a:r>
          </a:p>
          <a:p>
            <a:pPr marL="682625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Original data at that address is copied to the target</a:t>
            </a:r>
          </a:p>
          <a:p>
            <a:pPr marL="682625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Then the new data is updated on the source </a:t>
            </a:r>
          </a:p>
          <a:p>
            <a:pPr marL="682625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This ensures that original data at the point-in-time of activation is preserved on the target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>
            <a:off x="4379843" y="2356714"/>
            <a:ext cx="73152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Rectangle 5"/>
          <p:cNvSpPr>
            <a:spLocks noChangeArrowheads="1"/>
          </p:cNvSpPr>
          <p:nvPr/>
        </p:nvSpPr>
        <p:spPr bwMode="gray">
          <a:xfrm>
            <a:off x="889906" y="3113021"/>
            <a:ext cx="14478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Production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ectangle 6"/>
          <p:cNvSpPr>
            <a:spLocks noChangeArrowheads="1"/>
          </p:cNvSpPr>
          <p:nvPr/>
        </p:nvSpPr>
        <p:spPr bwMode="gray">
          <a:xfrm>
            <a:off x="6923809" y="3120505"/>
            <a:ext cx="90646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BC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AutoShape 2"/>
          <p:cNvSpPr>
            <a:spLocks noChangeArrowheads="1"/>
          </p:cNvSpPr>
          <p:nvPr/>
        </p:nvSpPr>
        <p:spPr bwMode="gray">
          <a:xfrm>
            <a:off x="762000" y="1080370"/>
            <a:ext cx="7315200" cy="2362200"/>
          </a:xfrm>
          <a:prstGeom prst="roundRect">
            <a:avLst>
              <a:gd name="adj" fmla="val 8750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Text Box 193"/>
          <p:cNvSpPr txBox="1">
            <a:spLocks noChangeArrowheads="1"/>
          </p:cNvSpPr>
          <p:nvPr/>
        </p:nvSpPr>
        <p:spPr bwMode="auto">
          <a:xfrm>
            <a:off x="4711673" y="2087380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Text Box 8"/>
          <p:cNvSpPr txBox="1">
            <a:spLocks noChangeArrowheads="1"/>
          </p:cNvSpPr>
          <p:nvPr/>
        </p:nvSpPr>
        <p:spPr bwMode="gray">
          <a:xfrm>
            <a:off x="2391955" y="1597700"/>
            <a:ext cx="654795" cy="38779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941388">
              <a:lnSpc>
                <a:spcPct val="90000"/>
              </a:lnSpc>
            </a:pPr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Write to </a:t>
            </a:r>
          </a:p>
          <a:p>
            <a:pPr algn="ctr" defTabSz="941388">
              <a:lnSpc>
                <a:spcPct val="90000"/>
              </a:lnSpc>
            </a:pPr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Source</a:t>
            </a:r>
            <a:endParaRPr lang="en-US" sz="1400" b="1" dirty="0">
              <a:solidFill>
                <a:srgbClr val="000A18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5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755" y="1231747"/>
            <a:ext cx="838200" cy="1937480"/>
          </a:xfrm>
          <a:prstGeom prst="rect">
            <a:avLst/>
          </a:prstGeom>
          <a:noFill/>
        </p:spPr>
      </p:pic>
      <p:grpSp>
        <p:nvGrpSpPr>
          <p:cNvPr id="147" name="Group 146"/>
          <p:cNvGrpSpPr/>
          <p:nvPr/>
        </p:nvGrpSpPr>
        <p:grpSpPr>
          <a:xfrm>
            <a:off x="3276600" y="1905000"/>
            <a:ext cx="796636" cy="796636"/>
            <a:chOff x="3276600" y="1905000"/>
            <a:chExt cx="796636" cy="796636"/>
          </a:xfrm>
        </p:grpSpPr>
        <p:pic>
          <p:nvPicPr>
            <p:cNvPr id="139" name="Picture 13" descr="C:\Documents and Settings\sridhs\Desktop\ISM Book L3\colored Icons\Strippe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905000"/>
              <a:ext cx="796636" cy="796636"/>
            </a:xfrm>
            <a:prstGeom prst="rect">
              <a:avLst/>
            </a:prstGeom>
            <a:noFill/>
          </p:spPr>
        </p:pic>
        <p:sp>
          <p:nvSpPr>
            <p:cNvPr id="41" name="Text Box 189"/>
            <p:cNvSpPr txBox="1">
              <a:spLocks noChangeArrowheads="1"/>
            </p:cNvSpPr>
            <p:nvPr/>
          </p:nvSpPr>
          <p:spPr bwMode="auto">
            <a:xfrm>
              <a:off x="3586418" y="2134902"/>
              <a:ext cx="177000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42" name="Text Box 190"/>
            <p:cNvSpPr txBox="1">
              <a:spLocks noChangeArrowheads="1"/>
            </p:cNvSpPr>
            <p:nvPr/>
          </p:nvSpPr>
          <p:spPr bwMode="auto">
            <a:xfrm>
              <a:off x="3586418" y="2350942"/>
              <a:ext cx="177001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  <p:sp>
          <p:nvSpPr>
            <p:cNvPr id="43" name="Text Box 191"/>
            <p:cNvSpPr txBox="1">
              <a:spLocks noChangeArrowheads="1"/>
            </p:cNvSpPr>
            <p:nvPr/>
          </p:nvSpPr>
          <p:spPr bwMode="auto">
            <a:xfrm>
              <a:off x="3586418" y="2545773"/>
              <a:ext cx="177001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000" b="1" dirty="0" smtClean="0">
                  <a:latin typeface="Calibri" pitchFamily="34" charset="0"/>
                  <a:cs typeface="Calibri" pitchFamily="34" charset="0"/>
                </a:rPr>
                <a:t> C’</a:t>
              </a:r>
              <a:endParaRPr 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3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229591"/>
            <a:ext cx="838200" cy="1937480"/>
          </a:xfrm>
          <a:prstGeom prst="rect">
            <a:avLst/>
          </a:prstGeom>
          <a:noFill/>
        </p:spPr>
      </p:pic>
      <p:grpSp>
        <p:nvGrpSpPr>
          <p:cNvPr id="148" name="Group 147"/>
          <p:cNvGrpSpPr/>
          <p:nvPr/>
        </p:nvGrpSpPr>
        <p:grpSpPr>
          <a:xfrm>
            <a:off x="5486400" y="1905000"/>
            <a:ext cx="796636" cy="796636"/>
            <a:chOff x="5486400" y="1905000"/>
            <a:chExt cx="796636" cy="796636"/>
          </a:xfrm>
        </p:grpSpPr>
        <p:pic>
          <p:nvPicPr>
            <p:cNvPr id="143" name="Picture 13" descr="C:\Documents and Settings\sridhs\Desktop\ISM Book L3\colored Icons\Strippe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6400" y="1905000"/>
              <a:ext cx="796636" cy="796636"/>
            </a:xfrm>
            <a:prstGeom prst="rect">
              <a:avLst/>
            </a:prstGeom>
            <a:noFill/>
          </p:spPr>
        </p:pic>
        <p:sp>
          <p:nvSpPr>
            <p:cNvPr id="146" name="Text Box 191"/>
            <p:cNvSpPr txBox="1">
              <a:spLocks noChangeArrowheads="1"/>
            </p:cNvSpPr>
            <p:nvPr/>
          </p:nvSpPr>
          <p:spPr bwMode="auto">
            <a:xfrm>
              <a:off x="5796218" y="2545773"/>
              <a:ext cx="177001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000" b="1" dirty="0" smtClean="0">
                  <a:latin typeface="Calibri" pitchFamily="34" charset="0"/>
                  <a:cs typeface="Calibri" pitchFamily="34" charset="0"/>
                </a:rPr>
                <a:t>C</a:t>
              </a:r>
              <a:endParaRPr 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First Access: Write to the Target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24" name="Rectangle 32"/>
          <p:cNvSpPr txBox="1">
            <a:spLocks noChangeArrowheads="1"/>
          </p:cNvSpPr>
          <p:nvPr/>
        </p:nvSpPr>
        <p:spPr>
          <a:xfrm>
            <a:off x="242888" y="3678237"/>
            <a:ext cx="8705850" cy="2493963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When a write is issued to the target for the first time after replication session activation: </a:t>
            </a:r>
          </a:p>
          <a:p>
            <a:pPr marL="682625" lvl="1" indent="-341313">
              <a:spcBef>
                <a:spcPct val="20000"/>
              </a:spcBef>
              <a:buClr>
                <a:srgbClr val="FFC425"/>
              </a:buClr>
              <a:buSzPct val="90000"/>
              <a:buFont typeface="Webdings" pitchFamily="18" charset="2"/>
              <a:buChar char="4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The original data is copied from the source to the target</a:t>
            </a:r>
          </a:p>
          <a:p>
            <a:pPr marL="682625" lvl="1" indent="-341313">
              <a:spcBef>
                <a:spcPct val="20000"/>
              </a:spcBef>
              <a:buClr>
                <a:srgbClr val="FFC425"/>
              </a:buClr>
              <a:buSzPct val="90000"/>
              <a:buFont typeface="Webdings" pitchFamily="18" charset="2"/>
              <a:buChar char="4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Then the new data is updated on the target</a:t>
            </a:r>
          </a:p>
          <a:p>
            <a:pPr marL="682625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gray">
          <a:xfrm>
            <a:off x="2743144" y="2679469"/>
            <a:ext cx="50398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sp>
        <p:nvSpPr>
          <p:cNvPr id="158" name="Line 188"/>
          <p:cNvSpPr>
            <a:spLocks noChangeShapeType="1"/>
          </p:cNvSpPr>
          <p:nvPr/>
        </p:nvSpPr>
        <p:spPr bwMode="auto">
          <a:xfrm>
            <a:off x="5910263" y="2339259"/>
            <a:ext cx="71913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Text Box 193"/>
          <p:cNvSpPr txBox="1">
            <a:spLocks noChangeArrowheads="1"/>
          </p:cNvSpPr>
          <p:nvPr/>
        </p:nvSpPr>
        <p:spPr bwMode="auto">
          <a:xfrm>
            <a:off x="6204472" y="2075731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B’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gray">
          <a:xfrm>
            <a:off x="4975860" y="2687724"/>
            <a:ext cx="45884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Target</a:t>
            </a:r>
            <a:endParaRPr lang="en-US" sz="1400" b="1" dirty="0">
              <a:solidFill>
                <a:srgbClr val="000A1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Line 75"/>
          <p:cNvSpPr>
            <a:spLocks noChangeShapeType="1"/>
          </p:cNvSpPr>
          <p:nvPr/>
        </p:nvSpPr>
        <p:spPr bwMode="auto">
          <a:xfrm>
            <a:off x="3694043" y="2356714"/>
            <a:ext cx="73152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2" name="Rectangle 5"/>
          <p:cNvSpPr>
            <a:spLocks noChangeArrowheads="1"/>
          </p:cNvSpPr>
          <p:nvPr/>
        </p:nvSpPr>
        <p:spPr bwMode="gray">
          <a:xfrm>
            <a:off x="889906" y="3113021"/>
            <a:ext cx="14478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Production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" name="Rectangle 6"/>
          <p:cNvSpPr>
            <a:spLocks noChangeArrowheads="1"/>
          </p:cNvSpPr>
          <p:nvPr/>
        </p:nvSpPr>
        <p:spPr bwMode="gray">
          <a:xfrm>
            <a:off x="6923809" y="3120505"/>
            <a:ext cx="90646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BC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" name="AutoShape 2"/>
          <p:cNvSpPr>
            <a:spLocks noChangeArrowheads="1"/>
          </p:cNvSpPr>
          <p:nvPr/>
        </p:nvSpPr>
        <p:spPr bwMode="gray">
          <a:xfrm>
            <a:off x="762000" y="1080370"/>
            <a:ext cx="7315200" cy="2362200"/>
          </a:xfrm>
          <a:prstGeom prst="roundRect">
            <a:avLst>
              <a:gd name="adj" fmla="val 8750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5" name="Text Box 193"/>
          <p:cNvSpPr txBox="1">
            <a:spLocks noChangeArrowheads="1"/>
          </p:cNvSpPr>
          <p:nvPr/>
        </p:nvSpPr>
        <p:spPr bwMode="auto">
          <a:xfrm>
            <a:off x="4025873" y="2087380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Text Box 8"/>
          <p:cNvSpPr txBox="1">
            <a:spLocks noChangeArrowheads="1"/>
          </p:cNvSpPr>
          <p:nvPr/>
        </p:nvSpPr>
        <p:spPr bwMode="gray">
          <a:xfrm>
            <a:off x="5936912" y="1597700"/>
            <a:ext cx="654795" cy="38779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941388">
              <a:lnSpc>
                <a:spcPct val="90000"/>
              </a:lnSpc>
            </a:pPr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Write to </a:t>
            </a:r>
          </a:p>
          <a:p>
            <a:pPr algn="ctr" defTabSz="941388">
              <a:lnSpc>
                <a:spcPct val="90000"/>
              </a:lnSpc>
            </a:pPr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Target</a:t>
            </a:r>
            <a:endParaRPr lang="en-US" sz="1400" b="1" dirty="0">
              <a:solidFill>
                <a:srgbClr val="000A18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7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755" y="1231747"/>
            <a:ext cx="838200" cy="1937480"/>
          </a:xfrm>
          <a:prstGeom prst="rect">
            <a:avLst/>
          </a:prstGeom>
          <a:noFill/>
        </p:spPr>
      </p:pic>
      <p:grpSp>
        <p:nvGrpSpPr>
          <p:cNvPr id="168" name="Group 167"/>
          <p:cNvGrpSpPr/>
          <p:nvPr/>
        </p:nvGrpSpPr>
        <p:grpSpPr>
          <a:xfrm>
            <a:off x="2590800" y="1905000"/>
            <a:ext cx="796636" cy="796636"/>
            <a:chOff x="3276600" y="1905000"/>
            <a:chExt cx="796636" cy="796636"/>
          </a:xfrm>
        </p:grpSpPr>
        <p:pic>
          <p:nvPicPr>
            <p:cNvPr id="169" name="Picture 13" descr="C:\Documents and Settings\sridhs\Desktop\ISM Book L3\colored Icons\Strippe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905000"/>
              <a:ext cx="796636" cy="796636"/>
            </a:xfrm>
            <a:prstGeom prst="rect">
              <a:avLst/>
            </a:prstGeom>
            <a:noFill/>
          </p:spPr>
        </p:pic>
        <p:sp>
          <p:nvSpPr>
            <p:cNvPr id="170" name="Text Box 189"/>
            <p:cNvSpPr txBox="1">
              <a:spLocks noChangeArrowheads="1"/>
            </p:cNvSpPr>
            <p:nvPr/>
          </p:nvSpPr>
          <p:spPr bwMode="auto">
            <a:xfrm>
              <a:off x="3586418" y="2134902"/>
              <a:ext cx="177000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171" name="Text Box 190"/>
            <p:cNvSpPr txBox="1">
              <a:spLocks noChangeArrowheads="1"/>
            </p:cNvSpPr>
            <p:nvPr/>
          </p:nvSpPr>
          <p:spPr bwMode="auto">
            <a:xfrm>
              <a:off x="3586418" y="2350942"/>
              <a:ext cx="177001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  <p:sp>
          <p:nvSpPr>
            <p:cNvPr id="172" name="Text Box 191"/>
            <p:cNvSpPr txBox="1">
              <a:spLocks noChangeArrowheads="1"/>
            </p:cNvSpPr>
            <p:nvPr/>
          </p:nvSpPr>
          <p:spPr bwMode="auto">
            <a:xfrm>
              <a:off x="3586418" y="2545773"/>
              <a:ext cx="177001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000" b="1" dirty="0" smtClean="0">
                  <a:latin typeface="Calibri" pitchFamily="34" charset="0"/>
                  <a:cs typeface="Calibri" pitchFamily="34" charset="0"/>
                </a:rPr>
                <a:t> C’</a:t>
              </a:r>
              <a:endParaRPr 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73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229591"/>
            <a:ext cx="838200" cy="1937480"/>
          </a:xfrm>
          <a:prstGeom prst="rect">
            <a:avLst/>
          </a:prstGeom>
          <a:noFill/>
        </p:spPr>
      </p:pic>
      <p:pic>
        <p:nvPicPr>
          <p:cNvPr id="175" name="Picture 13" descr="C:\Documents and Settings\sridhs\Desktop\ISM Book L3\colored Icons\Strippe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905000"/>
            <a:ext cx="796636" cy="796636"/>
          </a:xfrm>
          <a:prstGeom prst="rect">
            <a:avLst/>
          </a:prstGeom>
          <a:noFill/>
        </p:spPr>
      </p:pic>
      <p:sp>
        <p:nvSpPr>
          <p:cNvPr id="176" name="Text Box 191"/>
          <p:cNvSpPr txBox="1">
            <a:spLocks noChangeArrowheads="1"/>
          </p:cNvSpPr>
          <p:nvPr/>
        </p:nvSpPr>
        <p:spPr bwMode="auto">
          <a:xfrm>
            <a:off x="5110418" y="2545773"/>
            <a:ext cx="177001" cy="1524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7" name="Text Box 191"/>
          <p:cNvSpPr txBox="1">
            <a:spLocks noChangeArrowheads="1"/>
          </p:cNvSpPr>
          <p:nvPr/>
        </p:nvSpPr>
        <p:spPr bwMode="auto">
          <a:xfrm>
            <a:off x="5127978" y="2350911"/>
            <a:ext cx="177001" cy="1524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B’</a:t>
            </a:r>
            <a:endParaRPr lang="en-US" sz="1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First Access: Read from Target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24" name="Rectangle 32"/>
          <p:cNvSpPr txBox="1">
            <a:spLocks noChangeArrowheads="1"/>
          </p:cNvSpPr>
          <p:nvPr/>
        </p:nvSpPr>
        <p:spPr>
          <a:xfrm>
            <a:off x="242888" y="3678237"/>
            <a:ext cx="8705850" cy="2493963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When a read is issued to the target for the first time after replication session activation: </a:t>
            </a:r>
          </a:p>
          <a:p>
            <a:pPr marL="682625" lvl="1" indent="-341313">
              <a:spcBef>
                <a:spcPct val="20000"/>
              </a:spcBef>
              <a:buClr>
                <a:srgbClr val="FFC425"/>
              </a:buClr>
              <a:buSzPct val="90000"/>
              <a:buFont typeface="Webdings" pitchFamily="18" charset="2"/>
              <a:buChar char="4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The original data is copied from the source to the target and is made available to the BC host</a:t>
            </a:r>
          </a:p>
          <a:p>
            <a:pPr marL="682625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8" name="Text Box 7"/>
          <p:cNvSpPr txBox="1">
            <a:spLocks noChangeArrowheads="1"/>
          </p:cNvSpPr>
          <p:nvPr/>
        </p:nvSpPr>
        <p:spPr bwMode="gray">
          <a:xfrm>
            <a:off x="2743144" y="2679469"/>
            <a:ext cx="50398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sp>
        <p:nvSpPr>
          <p:cNvPr id="141" name="Text Box 193"/>
          <p:cNvSpPr txBox="1">
            <a:spLocks noChangeArrowheads="1"/>
          </p:cNvSpPr>
          <p:nvPr/>
        </p:nvSpPr>
        <p:spPr bwMode="auto">
          <a:xfrm>
            <a:off x="6204472" y="2075731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Text Box 7"/>
          <p:cNvSpPr txBox="1">
            <a:spLocks noChangeArrowheads="1"/>
          </p:cNvSpPr>
          <p:nvPr/>
        </p:nvSpPr>
        <p:spPr bwMode="gray">
          <a:xfrm>
            <a:off x="4962413" y="2687724"/>
            <a:ext cx="45884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Target</a:t>
            </a:r>
            <a:endParaRPr lang="en-US" sz="1400" b="1" dirty="0">
              <a:solidFill>
                <a:srgbClr val="000A1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Line 75"/>
          <p:cNvSpPr>
            <a:spLocks noChangeShapeType="1"/>
          </p:cNvSpPr>
          <p:nvPr/>
        </p:nvSpPr>
        <p:spPr bwMode="auto">
          <a:xfrm>
            <a:off x="3694043" y="2356714"/>
            <a:ext cx="73152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Rectangle 5"/>
          <p:cNvSpPr>
            <a:spLocks noChangeArrowheads="1"/>
          </p:cNvSpPr>
          <p:nvPr/>
        </p:nvSpPr>
        <p:spPr bwMode="gray">
          <a:xfrm>
            <a:off x="889906" y="3113021"/>
            <a:ext cx="14478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Production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Rectangle 6"/>
          <p:cNvSpPr>
            <a:spLocks noChangeArrowheads="1"/>
          </p:cNvSpPr>
          <p:nvPr/>
        </p:nvSpPr>
        <p:spPr bwMode="gray">
          <a:xfrm>
            <a:off x="6923809" y="3120505"/>
            <a:ext cx="90646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BC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AutoShape 2"/>
          <p:cNvSpPr>
            <a:spLocks noChangeArrowheads="1"/>
          </p:cNvSpPr>
          <p:nvPr/>
        </p:nvSpPr>
        <p:spPr bwMode="gray">
          <a:xfrm>
            <a:off x="762000" y="1080370"/>
            <a:ext cx="7315200" cy="2362200"/>
          </a:xfrm>
          <a:prstGeom prst="roundRect">
            <a:avLst>
              <a:gd name="adj" fmla="val 8750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Text Box 193"/>
          <p:cNvSpPr txBox="1">
            <a:spLocks noChangeArrowheads="1"/>
          </p:cNvSpPr>
          <p:nvPr/>
        </p:nvSpPr>
        <p:spPr bwMode="auto">
          <a:xfrm>
            <a:off x="4025873" y="2087380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Text Box 8"/>
          <p:cNvSpPr txBox="1">
            <a:spLocks noChangeArrowheads="1"/>
          </p:cNvSpPr>
          <p:nvPr/>
        </p:nvSpPr>
        <p:spPr bwMode="gray">
          <a:xfrm>
            <a:off x="5800302" y="1147482"/>
            <a:ext cx="900631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Read</a:t>
            </a:r>
          </a:p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request for </a:t>
            </a:r>
          </a:p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data “A”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755" y="1231747"/>
            <a:ext cx="838200" cy="1937480"/>
          </a:xfrm>
          <a:prstGeom prst="rect">
            <a:avLst/>
          </a:prstGeom>
          <a:noFill/>
        </p:spPr>
      </p:pic>
      <p:grpSp>
        <p:nvGrpSpPr>
          <p:cNvPr id="150" name="Group 149"/>
          <p:cNvGrpSpPr/>
          <p:nvPr/>
        </p:nvGrpSpPr>
        <p:grpSpPr>
          <a:xfrm>
            <a:off x="2590800" y="1905000"/>
            <a:ext cx="796636" cy="796636"/>
            <a:chOff x="3276600" y="1905000"/>
            <a:chExt cx="796636" cy="796636"/>
          </a:xfrm>
        </p:grpSpPr>
        <p:pic>
          <p:nvPicPr>
            <p:cNvPr id="151" name="Picture 13" descr="C:\Documents and Settings\sridhs\Desktop\ISM Book L3\colored Icons\Strippe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905000"/>
              <a:ext cx="796636" cy="796636"/>
            </a:xfrm>
            <a:prstGeom prst="rect">
              <a:avLst/>
            </a:prstGeom>
            <a:noFill/>
          </p:spPr>
        </p:pic>
        <p:sp>
          <p:nvSpPr>
            <p:cNvPr id="152" name="Text Box 189"/>
            <p:cNvSpPr txBox="1">
              <a:spLocks noChangeArrowheads="1"/>
            </p:cNvSpPr>
            <p:nvPr/>
          </p:nvSpPr>
          <p:spPr bwMode="auto">
            <a:xfrm>
              <a:off x="3586418" y="2134902"/>
              <a:ext cx="177000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153" name="Text Box 190"/>
            <p:cNvSpPr txBox="1">
              <a:spLocks noChangeArrowheads="1"/>
            </p:cNvSpPr>
            <p:nvPr/>
          </p:nvSpPr>
          <p:spPr bwMode="auto">
            <a:xfrm>
              <a:off x="3586418" y="2350942"/>
              <a:ext cx="177001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  <p:sp>
          <p:nvSpPr>
            <p:cNvPr id="154" name="Text Box 191"/>
            <p:cNvSpPr txBox="1">
              <a:spLocks noChangeArrowheads="1"/>
            </p:cNvSpPr>
            <p:nvPr/>
          </p:nvSpPr>
          <p:spPr bwMode="auto">
            <a:xfrm>
              <a:off x="3586418" y="2545773"/>
              <a:ext cx="177001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000" b="1" dirty="0" smtClean="0">
                  <a:latin typeface="Calibri" pitchFamily="34" charset="0"/>
                  <a:cs typeface="Calibri" pitchFamily="34" charset="0"/>
                </a:rPr>
                <a:t> C’</a:t>
              </a:r>
              <a:endParaRPr 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55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229591"/>
            <a:ext cx="838200" cy="1937480"/>
          </a:xfrm>
          <a:prstGeom prst="rect">
            <a:avLst/>
          </a:prstGeom>
          <a:noFill/>
        </p:spPr>
      </p:pic>
      <p:pic>
        <p:nvPicPr>
          <p:cNvPr id="156" name="Picture 13" descr="C:\Documents and Settings\sridhs\Desktop\ISM Book L3\colored Icons\Strippe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905000"/>
            <a:ext cx="796636" cy="796636"/>
          </a:xfrm>
          <a:prstGeom prst="rect">
            <a:avLst/>
          </a:prstGeom>
          <a:noFill/>
        </p:spPr>
      </p:pic>
      <p:sp>
        <p:nvSpPr>
          <p:cNvPr id="157" name="Text Box 191"/>
          <p:cNvSpPr txBox="1">
            <a:spLocks noChangeArrowheads="1"/>
          </p:cNvSpPr>
          <p:nvPr/>
        </p:nvSpPr>
        <p:spPr bwMode="auto">
          <a:xfrm>
            <a:off x="5110418" y="2545773"/>
            <a:ext cx="177001" cy="1524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8" name="Text Box 191"/>
          <p:cNvSpPr txBox="1">
            <a:spLocks noChangeArrowheads="1"/>
          </p:cNvSpPr>
          <p:nvPr/>
        </p:nvSpPr>
        <p:spPr bwMode="auto">
          <a:xfrm>
            <a:off x="5127978" y="2350911"/>
            <a:ext cx="177001" cy="1524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B’</a:t>
            </a:r>
            <a:endParaRPr lang="en-U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Line 75"/>
          <p:cNvSpPr>
            <a:spLocks noChangeShapeType="1"/>
          </p:cNvSpPr>
          <p:nvPr/>
        </p:nvSpPr>
        <p:spPr bwMode="auto">
          <a:xfrm>
            <a:off x="5897880" y="2348753"/>
            <a:ext cx="73152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Line 188"/>
          <p:cNvSpPr>
            <a:spLocks noChangeShapeType="1"/>
          </p:cNvSpPr>
          <p:nvPr/>
        </p:nvSpPr>
        <p:spPr bwMode="auto">
          <a:xfrm flipH="1">
            <a:off x="5862918" y="1828800"/>
            <a:ext cx="652463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Text Box 191"/>
          <p:cNvSpPr txBox="1">
            <a:spLocks noChangeArrowheads="1"/>
          </p:cNvSpPr>
          <p:nvPr/>
        </p:nvSpPr>
        <p:spPr bwMode="auto">
          <a:xfrm>
            <a:off x="5105400" y="2147047"/>
            <a:ext cx="177001" cy="1524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sz="1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Pointer-based Virtual Replication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Targets do not hold data, but hold pointers</a:t>
            </a:r>
            <a:r>
              <a:rPr lang="en-US" b="1" i="1" dirty="0" smtClean="0"/>
              <a:t> </a:t>
            </a:r>
            <a:r>
              <a:rPr lang="en-US" dirty="0" smtClean="0"/>
              <a:t>to where the data is located </a:t>
            </a:r>
          </a:p>
          <a:p>
            <a:pPr lvl="1"/>
            <a:r>
              <a:rPr lang="en-US" dirty="0" smtClean="0"/>
              <a:t>At the start of the session the target device holds pointers to data on source device</a:t>
            </a:r>
          </a:p>
          <a:p>
            <a:pPr lvl="1"/>
            <a:r>
              <a:rPr lang="en-US" dirty="0" smtClean="0"/>
              <a:t>Target requires a small fraction of the size of the source volumes</a:t>
            </a:r>
          </a:p>
          <a:p>
            <a:r>
              <a:rPr lang="en-US" dirty="0" smtClean="0"/>
              <a:t>Target devices are accessible immediately when the session is started 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CoFW</a:t>
            </a:r>
            <a:r>
              <a:rPr lang="en-US" dirty="0" smtClean="0"/>
              <a:t> principle</a:t>
            </a:r>
          </a:p>
          <a:p>
            <a:r>
              <a:rPr lang="en-US" dirty="0" smtClean="0"/>
              <a:t>This method is recommended, if the changes to the source are typically less than 30%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762000"/>
          </a:xfrm>
        </p:spPr>
        <p:txBody>
          <a:bodyPr/>
          <a:lstStyle/>
          <a:p>
            <a:r>
              <a:rPr lang="en-US" dirty="0" smtClean="0"/>
              <a:t>Pointer-based Virtual Replication (CoFW): Write to Source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98982" name="Rectangle 6"/>
          <p:cNvSpPr>
            <a:spLocks noGrp="1" noChangeArrowheads="1"/>
          </p:cNvSpPr>
          <p:nvPr>
            <p:ph idx="1"/>
          </p:nvPr>
        </p:nvSpPr>
        <p:spPr>
          <a:xfrm>
            <a:off x="336932" y="3854068"/>
            <a:ext cx="8458200" cy="2133600"/>
          </a:xfrm>
        </p:spPr>
        <p:txBody>
          <a:bodyPr/>
          <a:lstStyle/>
          <a:p>
            <a:r>
              <a:rPr lang="en-US" sz="2200" dirty="0"/>
              <a:t>When a write is issued to the source for the first time after </a:t>
            </a:r>
            <a:r>
              <a:rPr lang="en-US" sz="2200" dirty="0" smtClean="0"/>
              <a:t>replication session activation: </a:t>
            </a:r>
            <a:endParaRPr lang="en-US" sz="2200" dirty="0"/>
          </a:p>
          <a:p>
            <a:pPr lvl="1"/>
            <a:r>
              <a:rPr lang="en-US" sz="2000" dirty="0"/>
              <a:t>Original data at that address is copied to save location</a:t>
            </a:r>
          </a:p>
          <a:p>
            <a:pPr lvl="1"/>
            <a:r>
              <a:rPr lang="en-US" sz="2000" dirty="0"/>
              <a:t>The pointer in the target is updated to point to this data </a:t>
            </a:r>
            <a:r>
              <a:rPr lang="en-US" sz="2000" dirty="0" smtClean="0"/>
              <a:t>in </a:t>
            </a:r>
            <a:r>
              <a:rPr lang="en-US" sz="2000" dirty="0"/>
              <a:t>the save location</a:t>
            </a:r>
          </a:p>
          <a:p>
            <a:pPr lvl="1"/>
            <a:r>
              <a:rPr lang="en-US" sz="2000" dirty="0" smtClean="0"/>
              <a:t>Finally</a:t>
            </a:r>
            <a:r>
              <a:rPr lang="en-US" sz="2000" dirty="0"/>
              <a:t>, the new write is updated on the source</a:t>
            </a:r>
          </a:p>
        </p:txBody>
      </p:sp>
      <p:sp>
        <p:nvSpPr>
          <p:cNvPr id="19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Local Replication</a:t>
            </a:r>
            <a:endParaRPr lang="en-US" dirty="0"/>
          </a:p>
        </p:txBody>
      </p:sp>
      <p:sp>
        <p:nvSpPr>
          <p:cNvPr id="19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198983" name="Text Box 7"/>
          <p:cNvSpPr txBox="1">
            <a:spLocks noChangeArrowheads="1"/>
          </p:cNvSpPr>
          <p:nvPr/>
        </p:nvSpPr>
        <p:spPr bwMode="gray">
          <a:xfrm>
            <a:off x="1723698" y="1999596"/>
            <a:ext cx="50398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sp>
        <p:nvSpPr>
          <p:cNvPr id="3198984" name="Text Box 8"/>
          <p:cNvSpPr txBox="1">
            <a:spLocks noChangeArrowheads="1"/>
          </p:cNvSpPr>
          <p:nvPr/>
        </p:nvSpPr>
        <p:spPr bwMode="gray">
          <a:xfrm>
            <a:off x="7086600" y="1326932"/>
            <a:ext cx="1015791" cy="193899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Save Location</a:t>
            </a:r>
          </a:p>
        </p:txBody>
      </p:sp>
      <p:sp>
        <p:nvSpPr>
          <p:cNvPr id="3198985" name="Text Box 9"/>
          <p:cNvSpPr txBox="1">
            <a:spLocks noChangeArrowheads="1"/>
          </p:cNvSpPr>
          <p:nvPr/>
        </p:nvSpPr>
        <p:spPr bwMode="gray">
          <a:xfrm>
            <a:off x="3924504" y="2228196"/>
            <a:ext cx="1044260" cy="38779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941388">
              <a:lnSpc>
                <a:spcPct val="90000"/>
              </a:lnSpc>
            </a:pPr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Target</a:t>
            </a:r>
            <a:b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Virtual Device</a:t>
            </a:r>
          </a:p>
        </p:txBody>
      </p:sp>
      <p:sp>
        <p:nvSpPr>
          <p:cNvPr id="3199164" name="Line 188"/>
          <p:cNvSpPr>
            <a:spLocks noChangeShapeType="1"/>
          </p:cNvSpPr>
          <p:nvPr/>
        </p:nvSpPr>
        <p:spPr bwMode="auto">
          <a:xfrm>
            <a:off x="563127" y="3290299"/>
            <a:ext cx="71913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99169" name="Text Box 193"/>
          <p:cNvSpPr txBox="1">
            <a:spLocks noChangeArrowheads="1"/>
          </p:cNvSpPr>
          <p:nvPr/>
        </p:nvSpPr>
        <p:spPr bwMode="auto">
          <a:xfrm>
            <a:off x="829827" y="3048000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C’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0" name="Line 188"/>
          <p:cNvSpPr>
            <a:spLocks noChangeShapeType="1"/>
          </p:cNvSpPr>
          <p:nvPr/>
        </p:nvSpPr>
        <p:spPr bwMode="auto">
          <a:xfrm>
            <a:off x="3755034" y="3255580"/>
            <a:ext cx="1636776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1" name="Text Box 193"/>
          <p:cNvSpPr txBox="1">
            <a:spLocks noChangeArrowheads="1"/>
          </p:cNvSpPr>
          <p:nvPr/>
        </p:nvSpPr>
        <p:spPr bwMode="auto">
          <a:xfrm>
            <a:off x="4489317" y="2950780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2" name="Text Box 8"/>
          <p:cNvSpPr txBox="1">
            <a:spLocks noChangeArrowheads="1"/>
          </p:cNvSpPr>
          <p:nvPr/>
        </p:nvSpPr>
        <p:spPr bwMode="gray">
          <a:xfrm>
            <a:off x="265771" y="3387501"/>
            <a:ext cx="1158779" cy="193899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Write to Source</a:t>
            </a:r>
            <a:endParaRPr lang="en-US" sz="1400" b="1" dirty="0">
              <a:solidFill>
                <a:srgbClr val="000A18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4" name="Picture 13" descr="C:\Documents and Settings\sridhs\Desktop\ISM Book L3\colored Icons\Strippe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0036" y="2251364"/>
            <a:ext cx="1336964" cy="1253836"/>
          </a:xfrm>
          <a:prstGeom prst="rect">
            <a:avLst/>
          </a:prstGeom>
          <a:noFill/>
        </p:spPr>
      </p:pic>
      <p:sp>
        <p:nvSpPr>
          <p:cNvPr id="205" name="Text Box 189"/>
          <p:cNvSpPr txBox="1">
            <a:spLocks noChangeArrowheads="1"/>
          </p:cNvSpPr>
          <p:nvPr/>
        </p:nvSpPr>
        <p:spPr bwMode="auto">
          <a:xfrm>
            <a:off x="1849992" y="2613210"/>
            <a:ext cx="297052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206" name="Text Box 190"/>
          <p:cNvSpPr txBox="1">
            <a:spLocks noChangeArrowheads="1"/>
          </p:cNvSpPr>
          <p:nvPr/>
        </p:nvSpPr>
        <p:spPr bwMode="auto">
          <a:xfrm>
            <a:off x="1849992" y="2953238"/>
            <a:ext cx="29705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latin typeface="Calibri" pitchFamily="34" charset="0"/>
                <a:cs typeface="Calibri" pitchFamily="34" charset="0"/>
              </a:rPr>
              <a:t>B</a:t>
            </a:r>
          </a:p>
        </p:txBody>
      </p:sp>
      <p:sp>
        <p:nvSpPr>
          <p:cNvPr id="207" name="Text Box 191"/>
          <p:cNvSpPr txBox="1">
            <a:spLocks noChangeArrowheads="1"/>
          </p:cNvSpPr>
          <p:nvPr/>
        </p:nvSpPr>
        <p:spPr bwMode="auto">
          <a:xfrm>
            <a:off x="1849992" y="3259885"/>
            <a:ext cx="29705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C’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8" name="Picture 13" descr="C:\Documents and Settings\sridhs\Desktop\ISM Book L3\colored Icons\Stripped disk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883570" y="943302"/>
            <a:ext cx="1069430" cy="1214462"/>
          </a:xfrm>
          <a:prstGeom prst="rect">
            <a:avLst/>
          </a:prstGeom>
          <a:noFill/>
        </p:spPr>
      </p:pic>
      <p:sp>
        <p:nvSpPr>
          <p:cNvPr id="210" name="AutoShape 78"/>
          <p:cNvSpPr>
            <a:spLocks noChangeArrowheads="1"/>
          </p:cNvSpPr>
          <p:nvPr/>
        </p:nvSpPr>
        <p:spPr bwMode="gray">
          <a:xfrm>
            <a:off x="3885813" y="927537"/>
            <a:ext cx="1051092" cy="1222374"/>
          </a:xfrm>
          <a:prstGeom prst="can">
            <a:avLst>
              <a:gd name="adj" fmla="val 30654"/>
            </a:avLst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1" name="AutoShape 3"/>
          <p:cNvSpPr>
            <a:spLocks noChangeArrowheads="1"/>
          </p:cNvSpPr>
          <p:nvPr/>
        </p:nvSpPr>
        <p:spPr bwMode="gray">
          <a:xfrm>
            <a:off x="6553200" y="1600200"/>
            <a:ext cx="1981200" cy="2120900"/>
          </a:xfrm>
          <a:prstGeom prst="roundRect">
            <a:avLst>
              <a:gd name="adj" fmla="val 10954"/>
            </a:avLst>
          </a:prstGeom>
          <a:gradFill rotWithShape="1">
            <a:gsLst>
              <a:gs pos="0">
                <a:srgbClr val="DDDDDD">
                  <a:gamma/>
                  <a:tint val="49412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3" name="Picture 13" descr="C:\Documents and Settings\sridhs\Desktop\ISM Book L3\colored Icons\Strippe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0730" y="1733730"/>
            <a:ext cx="1336964" cy="1253836"/>
          </a:xfrm>
          <a:prstGeom prst="rect">
            <a:avLst/>
          </a:prstGeom>
          <a:noFill/>
        </p:spPr>
      </p:pic>
      <p:pic>
        <p:nvPicPr>
          <p:cNvPr id="212" name="Picture 13" descr="C:\Documents and Settings\sridhs\Desktop\ISM Book L3\colored Icons\Strippe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036" y="2311798"/>
            <a:ext cx="1336964" cy="1253836"/>
          </a:xfrm>
          <a:prstGeom prst="rect">
            <a:avLst/>
          </a:prstGeom>
          <a:noFill/>
        </p:spPr>
      </p:pic>
      <p:sp>
        <p:nvSpPr>
          <p:cNvPr id="214" name="Text Box 193"/>
          <p:cNvSpPr txBox="1">
            <a:spLocks noChangeArrowheads="1"/>
          </p:cNvSpPr>
          <p:nvPr/>
        </p:nvSpPr>
        <p:spPr bwMode="auto">
          <a:xfrm>
            <a:off x="7333099" y="3337381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" name="Line 4"/>
          <p:cNvSpPr>
            <a:spLocks noChangeShapeType="1"/>
          </p:cNvSpPr>
          <p:nvPr/>
        </p:nvSpPr>
        <p:spPr bwMode="gray">
          <a:xfrm>
            <a:off x="4953000" y="1905000"/>
            <a:ext cx="1828800" cy="1447800"/>
          </a:xfrm>
          <a:prstGeom prst="line">
            <a:avLst/>
          </a:prstGeom>
          <a:noFill/>
          <a:ln w="38100">
            <a:solidFill>
              <a:srgbClr val="148C8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6" name="Line 13"/>
          <p:cNvSpPr>
            <a:spLocks noChangeShapeType="1"/>
          </p:cNvSpPr>
          <p:nvPr/>
        </p:nvSpPr>
        <p:spPr bwMode="gray">
          <a:xfrm flipH="1">
            <a:off x="2590800" y="1676401"/>
            <a:ext cx="1295400" cy="1295400"/>
          </a:xfrm>
          <a:prstGeom prst="line">
            <a:avLst/>
          </a:prstGeom>
          <a:noFill/>
          <a:ln w="38100">
            <a:solidFill>
              <a:srgbClr val="148C8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7" name="Line 14"/>
          <p:cNvSpPr>
            <a:spLocks noChangeShapeType="1"/>
          </p:cNvSpPr>
          <p:nvPr/>
        </p:nvSpPr>
        <p:spPr bwMode="gray">
          <a:xfrm flipH="1">
            <a:off x="2612090" y="1349157"/>
            <a:ext cx="1271016" cy="1273175"/>
          </a:xfrm>
          <a:prstGeom prst="line">
            <a:avLst/>
          </a:prstGeom>
          <a:noFill/>
          <a:ln w="38100">
            <a:solidFill>
              <a:srgbClr val="148C8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762000"/>
          </a:xfrm>
        </p:spPr>
        <p:txBody>
          <a:bodyPr/>
          <a:lstStyle/>
          <a:p>
            <a:r>
              <a:rPr lang="en-US" dirty="0" smtClean="0"/>
              <a:t>Pointer-based Virtual Replication (CoFW): Write </a:t>
            </a:r>
            <a:r>
              <a:rPr lang="en-US" dirty="0"/>
              <a:t>to </a:t>
            </a:r>
            <a:r>
              <a:rPr lang="en-US" dirty="0" smtClean="0"/>
              <a:t>Target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01030" name="Rectangle 6"/>
          <p:cNvSpPr>
            <a:spLocks noGrp="1" noChangeArrowheads="1"/>
          </p:cNvSpPr>
          <p:nvPr>
            <p:ph idx="1"/>
          </p:nvPr>
        </p:nvSpPr>
        <p:spPr>
          <a:xfrm>
            <a:off x="315817" y="3842132"/>
            <a:ext cx="8458200" cy="2743200"/>
          </a:xfrm>
        </p:spPr>
        <p:txBody>
          <a:bodyPr/>
          <a:lstStyle/>
          <a:p>
            <a:r>
              <a:rPr lang="en-US" sz="2200" dirty="0"/>
              <a:t>When a write is issued to the target for the first time after </a:t>
            </a:r>
            <a:r>
              <a:rPr lang="en-US" sz="2200" dirty="0" smtClean="0"/>
              <a:t>replication session activation:</a:t>
            </a:r>
            <a:endParaRPr lang="en-US" sz="2200" dirty="0"/>
          </a:p>
          <a:p>
            <a:pPr lvl="1"/>
            <a:r>
              <a:rPr lang="en-US" sz="2000" dirty="0" smtClean="0"/>
              <a:t>Original </a:t>
            </a:r>
            <a:r>
              <a:rPr lang="en-US" sz="2000" dirty="0"/>
              <a:t>data from the source device is copied to the save location</a:t>
            </a:r>
          </a:p>
          <a:p>
            <a:pPr lvl="1"/>
            <a:r>
              <a:rPr lang="en-US" sz="2000" dirty="0" smtClean="0"/>
              <a:t>The pointer is updated to the data in save location</a:t>
            </a:r>
          </a:p>
          <a:p>
            <a:pPr lvl="1"/>
            <a:r>
              <a:rPr lang="en-US" sz="2000" dirty="0" smtClean="0"/>
              <a:t>Another </a:t>
            </a:r>
            <a:r>
              <a:rPr lang="en-US" sz="2000" dirty="0"/>
              <a:t>copy of the original data is created in the save </a:t>
            </a:r>
            <a:r>
              <a:rPr lang="en-US" sz="2000" dirty="0" smtClean="0"/>
              <a:t>location before the new write is updated on the save location</a:t>
            </a:r>
            <a:endParaRPr lang="en-US" sz="2000" dirty="0"/>
          </a:p>
        </p:txBody>
      </p:sp>
      <p:sp>
        <p:nvSpPr>
          <p:cNvPr id="20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Local Replication</a:t>
            </a:r>
            <a:endParaRPr lang="en-US" dirty="0"/>
          </a:p>
        </p:txBody>
      </p:sp>
      <p:sp>
        <p:nvSpPr>
          <p:cNvPr id="20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07" name="Text Box 7"/>
          <p:cNvSpPr txBox="1">
            <a:spLocks noChangeArrowheads="1"/>
          </p:cNvSpPr>
          <p:nvPr/>
        </p:nvSpPr>
        <p:spPr bwMode="gray">
          <a:xfrm>
            <a:off x="1723698" y="1999596"/>
            <a:ext cx="50398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sp>
        <p:nvSpPr>
          <p:cNvPr id="208" name="Text Box 8"/>
          <p:cNvSpPr txBox="1">
            <a:spLocks noChangeArrowheads="1"/>
          </p:cNvSpPr>
          <p:nvPr/>
        </p:nvSpPr>
        <p:spPr bwMode="gray">
          <a:xfrm>
            <a:off x="7037294" y="1371600"/>
            <a:ext cx="1015791" cy="193899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Save Location</a:t>
            </a:r>
          </a:p>
        </p:txBody>
      </p:sp>
      <p:sp>
        <p:nvSpPr>
          <p:cNvPr id="209" name="Text Box 9"/>
          <p:cNvSpPr txBox="1">
            <a:spLocks noChangeArrowheads="1"/>
          </p:cNvSpPr>
          <p:nvPr/>
        </p:nvSpPr>
        <p:spPr bwMode="gray">
          <a:xfrm>
            <a:off x="3924504" y="2228196"/>
            <a:ext cx="1044260" cy="38779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941388">
              <a:lnSpc>
                <a:spcPct val="90000"/>
              </a:lnSpc>
            </a:pPr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Target</a:t>
            </a:r>
            <a:b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Virtual Device</a:t>
            </a:r>
          </a:p>
        </p:txBody>
      </p:sp>
      <p:sp>
        <p:nvSpPr>
          <p:cNvPr id="212" name="Line 188"/>
          <p:cNvSpPr>
            <a:spLocks noChangeShapeType="1"/>
          </p:cNvSpPr>
          <p:nvPr/>
        </p:nvSpPr>
        <p:spPr bwMode="auto">
          <a:xfrm>
            <a:off x="3697224" y="3124200"/>
            <a:ext cx="1636776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3" name="Text Box 193"/>
          <p:cNvSpPr txBox="1">
            <a:spLocks noChangeArrowheads="1"/>
          </p:cNvSpPr>
          <p:nvPr/>
        </p:nvSpPr>
        <p:spPr bwMode="auto">
          <a:xfrm>
            <a:off x="4431507" y="2819400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5" name="Picture 13" descr="C:\Documents and Settings\sridhs\Desktop\ISM Book L3\colored Icons\Strippe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0036" y="2251364"/>
            <a:ext cx="1336964" cy="1253836"/>
          </a:xfrm>
          <a:prstGeom prst="rect">
            <a:avLst/>
          </a:prstGeom>
          <a:noFill/>
        </p:spPr>
      </p:pic>
      <p:sp>
        <p:nvSpPr>
          <p:cNvPr id="216" name="Text Box 189"/>
          <p:cNvSpPr txBox="1">
            <a:spLocks noChangeArrowheads="1"/>
          </p:cNvSpPr>
          <p:nvPr/>
        </p:nvSpPr>
        <p:spPr bwMode="auto">
          <a:xfrm>
            <a:off x="1849992" y="2613210"/>
            <a:ext cx="297052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217" name="Text Box 190"/>
          <p:cNvSpPr txBox="1">
            <a:spLocks noChangeArrowheads="1"/>
          </p:cNvSpPr>
          <p:nvPr/>
        </p:nvSpPr>
        <p:spPr bwMode="auto">
          <a:xfrm>
            <a:off x="1849992" y="2953238"/>
            <a:ext cx="29705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latin typeface="Calibri" pitchFamily="34" charset="0"/>
                <a:cs typeface="Calibri" pitchFamily="34" charset="0"/>
              </a:rPr>
              <a:t>B</a:t>
            </a:r>
          </a:p>
        </p:txBody>
      </p:sp>
      <p:sp>
        <p:nvSpPr>
          <p:cNvPr id="218" name="Text Box 191"/>
          <p:cNvSpPr txBox="1">
            <a:spLocks noChangeArrowheads="1"/>
          </p:cNvSpPr>
          <p:nvPr/>
        </p:nvSpPr>
        <p:spPr bwMode="auto">
          <a:xfrm>
            <a:off x="1849992" y="3259885"/>
            <a:ext cx="29705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C’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9" name="Picture 13" descr="C:\Documents and Settings\sridhs\Desktop\ISM Book L3\colored Icons\Stripped disk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883570" y="943302"/>
            <a:ext cx="1069430" cy="1214462"/>
          </a:xfrm>
          <a:prstGeom prst="rect">
            <a:avLst/>
          </a:prstGeom>
          <a:noFill/>
        </p:spPr>
      </p:pic>
      <p:sp>
        <p:nvSpPr>
          <p:cNvPr id="220" name="AutoShape 78"/>
          <p:cNvSpPr>
            <a:spLocks noChangeArrowheads="1"/>
          </p:cNvSpPr>
          <p:nvPr/>
        </p:nvSpPr>
        <p:spPr bwMode="gray">
          <a:xfrm>
            <a:off x="3885813" y="927537"/>
            <a:ext cx="1051092" cy="1222374"/>
          </a:xfrm>
          <a:prstGeom prst="can">
            <a:avLst>
              <a:gd name="adj" fmla="val 30654"/>
            </a:avLst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1" name="AutoShape 3"/>
          <p:cNvSpPr>
            <a:spLocks noChangeArrowheads="1"/>
          </p:cNvSpPr>
          <p:nvPr/>
        </p:nvSpPr>
        <p:spPr bwMode="gray">
          <a:xfrm>
            <a:off x="6553200" y="1600200"/>
            <a:ext cx="1981200" cy="2120900"/>
          </a:xfrm>
          <a:prstGeom prst="roundRect">
            <a:avLst>
              <a:gd name="adj" fmla="val 10954"/>
            </a:avLst>
          </a:prstGeom>
          <a:gradFill rotWithShape="1">
            <a:gsLst>
              <a:gs pos="0">
                <a:srgbClr val="DDDDDD">
                  <a:gamma/>
                  <a:tint val="49412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22" name="Picture 13" descr="C:\Documents and Settings\sridhs\Desktop\ISM Book L3\colored Icons\Strippe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0730" y="1733730"/>
            <a:ext cx="1336964" cy="1253836"/>
          </a:xfrm>
          <a:prstGeom prst="rect">
            <a:avLst/>
          </a:prstGeom>
          <a:noFill/>
        </p:spPr>
      </p:pic>
      <p:pic>
        <p:nvPicPr>
          <p:cNvPr id="223" name="Picture 13" descr="C:\Documents and Settings\sridhs\Desktop\ISM Book L3\colored Icons\Strippe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036" y="2311798"/>
            <a:ext cx="1336964" cy="1253836"/>
          </a:xfrm>
          <a:prstGeom prst="rect">
            <a:avLst/>
          </a:prstGeom>
          <a:noFill/>
        </p:spPr>
      </p:pic>
      <p:sp>
        <p:nvSpPr>
          <p:cNvPr id="224" name="Text Box 193"/>
          <p:cNvSpPr txBox="1">
            <a:spLocks noChangeArrowheads="1"/>
          </p:cNvSpPr>
          <p:nvPr/>
        </p:nvSpPr>
        <p:spPr bwMode="auto">
          <a:xfrm>
            <a:off x="7333099" y="3289756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" name="Line 4"/>
          <p:cNvSpPr>
            <a:spLocks noChangeShapeType="1"/>
          </p:cNvSpPr>
          <p:nvPr/>
        </p:nvSpPr>
        <p:spPr bwMode="gray">
          <a:xfrm>
            <a:off x="4953000" y="1905000"/>
            <a:ext cx="1828800" cy="1447800"/>
          </a:xfrm>
          <a:prstGeom prst="line">
            <a:avLst/>
          </a:prstGeom>
          <a:noFill/>
          <a:ln w="38100">
            <a:solidFill>
              <a:srgbClr val="148C8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6" name="Line 13"/>
          <p:cNvSpPr>
            <a:spLocks noChangeShapeType="1"/>
          </p:cNvSpPr>
          <p:nvPr/>
        </p:nvSpPr>
        <p:spPr bwMode="gray">
          <a:xfrm flipH="1">
            <a:off x="2590800" y="1676401"/>
            <a:ext cx="1295400" cy="1295400"/>
          </a:xfrm>
          <a:prstGeom prst="line">
            <a:avLst/>
          </a:prstGeom>
          <a:noFill/>
          <a:ln w="38100">
            <a:solidFill>
              <a:srgbClr val="148C8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8" name="Line 188"/>
          <p:cNvSpPr>
            <a:spLocks noChangeShapeType="1"/>
          </p:cNvSpPr>
          <p:nvPr/>
        </p:nvSpPr>
        <p:spPr bwMode="auto">
          <a:xfrm flipH="1">
            <a:off x="5015699" y="1283672"/>
            <a:ext cx="652463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9" name="Text Box 193"/>
          <p:cNvSpPr txBox="1">
            <a:spLocks noChangeArrowheads="1"/>
          </p:cNvSpPr>
          <p:nvPr/>
        </p:nvSpPr>
        <p:spPr bwMode="auto">
          <a:xfrm>
            <a:off x="5286118" y="1093694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A’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0" name="Text Box 8"/>
          <p:cNvSpPr txBox="1">
            <a:spLocks noChangeArrowheads="1"/>
          </p:cNvSpPr>
          <p:nvPr/>
        </p:nvSpPr>
        <p:spPr bwMode="gray">
          <a:xfrm>
            <a:off x="5744362" y="1165973"/>
            <a:ext cx="1113638" cy="193899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400" b="1" dirty="0" smtClean="0">
                <a:solidFill>
                  <a:srgbClr val="000A18"/>
                </a:solidFill>
                <a:latin typeface="Calibri" pitchFamily="34" charset="0"/>
                <a:cs typeface="Calibri" pitchFamily="34" charset="0"/>
              </a:rPr>
              <a:t>Write to Target</a:t>
            </a:r>
            <a:endParaRPr lang="en-US" sz="1400" b="1" dirty="0">
              <a:solidFill>
                <a:srgbClr val="000A1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1" name="Line 4"/>
          <p:cNvSpPr>
            <a:spLocks noChangeShapeType="1"/>
          </p:cNvSpPr>
          <p:nvPr/>
        </p:nvSpPr>
        <p:spPr bwMode="gray">
          <a:xfrm>
            <a:off x="4953000" y="1317812"/>
            <a:ext cx="1828800" cy="1447800"/>
          </a:xfrm>
          <a:prstGeom prst="line">
            <a:avLst/>
          </a:prstGeom>
          <a:noFill/>
          <a:ln w="38100">
            <a:solidFill>
              <a:srgbClr val="148C8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2" name="Text Box 193"/>
          <p:cNvSpPr txBox="1">
            <a:spLocks noChangeArrowheads="1"/>
          </p:cNvSpPr>
          <p:nvPr/>
        </p:nvSpPr>
        <p:spPr bwMode="auto">
          <a:xfrm>
            <a:off x="7328928" y="2707341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A’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3" name="Text Box 193"/>
          <p:cNvSpPr txBox="1">
            <a:spLocks noChangeArrowheads="1"/>
          </p:cNvSpPr>
          <p:nvPr/>
        </p:nvSpPr>
        <p:spPr bwMode="auto">
          <a:xfrm>
            <a:off x="7328647" y="3011850"/>
            <a:ext cx="22383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4" name="Arc 233"/>
          <p:cNvSpPr/>
          <p:nvPr/>
        </p:nvSpPr>
        <p:spPr>
          <a:xfrm>
            <a:off x="7543801" y="2743200"/>
            <a:ext cx="76200" cy="381000"/>
          </a:xfrm>
          <a:prstGeom prst="arc">
            <a:avLst>
              <a:gd name="adj1" fmla="val 16200000"/>
              <a:gd name="adj2" fmla="val 56296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Changes to Source and Target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23486" y="1376784"/>
            <a:ext cx="6653653" cy="4262016"/>
            <a:chOff x="923486" y="1411288"/>
            <a:chExt cx="6653653" cy="4262016"/>
          </a:xfrm>
        </p:grpSpPr>
        <p:sp>
          <p:nvSpPr>
            <p:cNvPr id="8" name="Rectangle 85"/>
            <p:cNvSpPr>
              <a:spLocks noChangeArrowheads="1"/>
            </p:cNvSpPr>
            <p:nvPr/>
          </p:nvSpPr>
          <p:spPr bwMode="gray">
            <a:xfrm>
              <a:off x="5462930" y="5310238"/>
              <a:ext cx="302392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ectangle 85"/>
            <p:cNvSpPr>
              <a:spLocks noChangeArrowheads="1"/>
            </p:cNvSpPr>
            <p:nvPr/>
          </p:nvSpPr>
          <p:spPr bwMode="gray">
            <a:xfrm>
              <a:off x="3831545" y="5310238"/>
              <a:ext cx="302392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AutoShape 2"/>
            <p:cNvSpPr>
              <a:spLocks noChangeAspect="1" noChangeArrowheads="1"/>
            </p:cNvSpPr>
            <p:nvPr/>
          </p:nvSpPr>
          <p:spPr bwMode="gray">
            <a:xfrm>
              <a:off x="2347009" y="1411288"/>
              <a:ext cx="5217628" cy="595025"/>
            </a:xfrm>
            <a:prstGeom prst="roundRect">
              <a:avLst>
                <a:gd name="adj" fmla="val 16667"/>
              </a:avLst>
            </a:prstGeom>
            <a:solidFill>
              <a:srgbClr val="B2DEDC"/>
            </a:solidFill>
            <a:ln w="28575" algn="ctr">
              <a:solidFill>
                <a:srgbClr val="25A39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Text Box 3"/>
            <p:cNvSpPr txBox="1">
              <a:spLocks noChangeAspect="1" noChangeArrowheads="1"/>
            </p:cNvSpPr>
            <p:nvPr/>
          </p:nvSpPr>
          <p:spPr bwMode="gray">
            <a:xfrm>
              <a:off x="2688741" y="1587779"/>
              <a:ext cx="64594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Source</a:t>
              </a:r>
            </a:p>
          </p:txBody>
        </p:sp>
        <p:sp>
          <p:nvSpPr>
            <p:cNvPr id="12" name="AutoShape 4"/>
            <p:cNvSpPr>
              <a:spLocks noChangeAspect="1" noChangeArrowheads="1"/>
            </p:cNvSpPr>
            <p:nvPr/>
          </p:nvSpPr>
          <p:spPr bwMode="gray">
            <a:xfrm>
              <a:off x="2347009" y="2085734"/>
              <a:ext cx="5217628" cy="595025"/>
            </a:xfrm>
            <a:prstGeom prst="roundRect">
              <a:avLst>
                <a:gd name="adj" fmla="val 16667"/>
              </a:avLst>
            </a:prstGeom>
            <a:solidFill>
              <a:srgbClr val="B2DEDC"/>
            </a:solidFill>
            <a:ln w="28575" algn="ctr">
              <a:solidFill>
                <a:srgbClr val="25A39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Text Box 5"/>
            <p:cNvSpPr txBox="1">
              <a:spLocks noChangeAspect="1" noChangeArrowheads="1"/>
            </p:cNvSpPr>
            <p:nvPr/>
          </p:nvSpPr>
          <p:spPr bwMode="gray">
            <a:xfrm>
              <a:off x="2718246" y="2262225"/>
              <a:ext cx="5897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Target</a:t>
              </a:r>
            </a:p>
          </p:txBody>
        </p:sp>
        <p:sp>
          <p:nvSpPr>
            <p:cNvPr id="14" name="AutoShape 7"/>
            <p:cNvSpPr>
              <a:spLocks noChangeAspect="1" noChangeArrowheads="1"/>
            </p:cNvSpPr>
            <p:nvPr/>
          </p:nvSpPr>
          <p:spPr bwMode="gray">
            <a:xfrm>
              <a:off x="2345619" y="4628460"/>
              <a:ext cx="5231520" cy="582419"/>
            </a:xfrm>
            <a:prstGeom prst="roundRect">
              <a:avLst>
                <a:gd name="adj" fmla="val 16667"/>
              </a:avLst>
            </a:prstGeom>
            <a:solidFill>
              <a:srgbClr val="BCD1E8"/>
            </a:solidFill>
            <a:ln w="28575" algn="ctr">
              <a:solidFill>
                <a:srgbClr val="1660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gray">
            <a:xfrm>
              <a:off x="3014461" y="4893196"/>
              <a:ext cx="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b="1">
                <a:solidFill>
                  <a:srgbClr val="000A18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gray">
            <a:xfrm>
              <a:off x="3949544" y="5389097"/>
              <a:ext cx="9137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gray">
            <a:xfrm>
              <a:off x="4161233" y="5389097"/>
              <a:ext cx="89736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  unchanged</a:t>
              </a:r>
              <a:endPara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5796255" y="5389097"/>
              <a:ext cx="705001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b="1" dirty="0" smtClean="0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 changed</a:t>
              </a:r>
              <a:endParaRPr lang="en-US" sz="1400" b="1" dirty="0">
                <a:solidFill>
                  <a:srgbClr val="000A18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931352" y="4802429"/>
              <a:ext cx="989309" cy="249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458788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b="1">
                  <a:solidFill>
                    <a:srgbClr val="1660B2"/>
                  </a:solidFill>
                  <a:latin typeface="Calibri" pitchFamily="34" charset="0"/>
                  <a:cs typeface="Calibri" pitchFamily="34" charset="0"/>
                </a:rPr>
                <a:t>Logical OR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gray">
            <a:xfrm>
              <a:off x="1142841" y="1928153"/>
              <a:ext cx="56355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8080"/>
                  </a:solidFill>
                  <a:latin typeface="Calibri" pitchFamily="34" charset="0"/>
                  <a:cs typeface="Calibri" pitchFamily="34" charset="0"/>
                </a:rPr>
                <a:t>At PIT</a:t>
              </a:r>
            </a:p>
          </p:txBody>
        </p:sp>
        <p:sp>
          <p:nvSpPr>
            <p:cNvPr id="21" name="AutoShape 15"/>
            <p:cNvSpPr>
              <a:spLocks noChangeAspect="1" noChangeArrowheads="1"/>
            </p:cNvSpPr>
            <p:nvPr/>
          </p:nvSpPr>
          <p:spPr bwMode="gray">
            <a:xfrm>
              <a:off x="2359511" y="3575819"/>
              <a:ext cx="5200958" cy="592504"/>
            </a:xfrm>
            <a:prstGeom prst="roundRect">
              <a:avLst>
                <a:gd name="adj" fmla="val 16667"/>
              </a:avLst>
            </a:prstGeom>
            <a:solidFill>
              <a:srgbClr val="D0D0E8"/>
            </a:solidFill>
            <a:ln w="28575" algn="ctr">
              <a:solidFill>
                <a:srgbClr val="6B4DC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 Box 16"/>
            <p:cNvSpPr txBox="1">
              <a:spLocks noChangeAspect="1" noChangeArrowheads="1"/>
            </p:cNvSpPr>
            <p:nvPr/>
          </p:nvSpPr>
          <p:spPr bwMode="gray">
            <a:xfrm>
              <a:off x="2730750" y="3751049"/>
              <a:ext cx="5897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Target</a:t>
              </a:r>
            </a:p>
          </p:txBody>
        </p:sp>
        <p:sp>
          <p:nvSpPr>
            <p:cNvPr id="23" name="AutoShape 17"/>
            <p:cNvSpPr>
              <a:spLocks noChangeAspect="1" noChangeArrowheads="1"/>
            </p:cNvSpPr>
            <p:nvPr/>
          </p:nvSpPr>
          <p:spPr bwMode="gray">
            <a:xfrm>
              <a:off x="2366457" y="2905155"/>
              <a:ext cx="5200958" cy="592504"/>
            </a:xfrm>
            <a:prstGeom prst="roundRect">
              <a:avLst>
                <a:gd name="adj" fmla="val 16667"/>
              </a:avLst>
            </a:prstGeom>
            <a:solidFill>
              <a:srgbClr val="D0D0E8"/>
            </a:solidFill>
            <a:ln w="28575" algn="ctr">
              <a:solidFill>
                <a:srgbClr val="6A4DC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 Box 18"/>
            <p:cNvSpPr txBox="1">
              <a:spLocks noChangeAspect="1" noChangeArrowheads="1"/>
            </p:cNvSpPr>
            <p:nvPr/>
          </p:nvSpPr>
          <p:spPr bwMode="gray">
            <a:xfrm>
              <a:off x="2709579" y="3080385"/>
              <a:ext cx="64594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Source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gray">
            <a:xfrm>
              <a:off x="923486" y="3295955"/>
              <a:ext cx="100226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6A4DCB"/>
                  </a:solidFill>
                  <a:latin typeface="Calibri" pitchFamily="34" charset="0"/>
                  <a:cs typeface="Calibri" pitchFamily="34" charset="0"/>
                </a:rPr>
                <a:t>After PIT…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gray">
            <a:xfrm>
              <a:off x="3712538" y="152726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gray">
            <a:xfrm>
              <a:off x="4112612" y="152726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gray">
            <a:xfrm>
              <a:off x="4512685" y="152726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gray">
            <a:xfrm>
              <a:off x="4912759" y="152726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gray">
            <a:xfrm>
              <a:off x="5312833" y="152726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gray">
            <a:xfrm>
              <a:off x="5712907" y="152726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gray">
            <a:xfrm>
              <a:off x="6112980" y="152726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gray">
            <a:xfrm>
              <a:off x="6513054" y="152726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 Box 29"/>
            <p:cNvSpPr txBox="1">
              <a:spLocks noChangeAspect="1" noChangeArrowheads="1"/>
            </p:cNvSpPr>
            <p:nvPr/>
          </p:nvSpPr>
          <p:spPr bwMode="gray">
            <a:xfrm>
              <a:off x="3853371" y="158777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5" name="Text Box 30"/>
            <p:cNvSpPr txBox="1">
              <a:spLocks noChangeAspect="1" noChangeArrowheads="1"/>
            </p:cNvSpPr>
            <p:nvPr/>
          </p:nvSpPr>
          <p:spPr bwMode="gray">
            <a:xfrm>
              <a:off x="4253444" y="158777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6" name="Text Box 31"/>
            <p:cNvSpPr txBox="1">
              <a:spLocks noChangeAspect="1" noChangeArrowheads="1"/>
            </p:cNvSpPr>
            <p:nvPr/>
          </p:nvSpPr>
          <p:spPr bwMode="gray">
            <a:xfrm>
              <a:off x="4653517" y="158777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7" name="Text Box 32"/>
            <p:cNvSpPr txBox="1">
              <a:spLocks noChangeAspect="1" noChangeArrowheads="1"/>
            </p:cNvSpPr>
            <p:nvPr/>
          </p:nvSpPr>
          <p:spPr bwMode="gray">
            <a:xfrm>
              <a:off x="5053592" y="158777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8" name="Text Box 33"/>
            <p:cNvSpPr txBox="1">
              <a:spLocks noChangeAspect="1" noChangeArrowheads="1"/>
            </p:cNvSpPr>
            <p:nvPr/>
          </p:nvSpPr>
          <p:spPr bwMode="gray">
            <a:xfrm>
              <a:off x="5453666" y="158777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9" name="Text Box 34"/>
            <p:cNvSpPr txBox="1">
              <a:spLocks noChangeAspect="1" noChangeArrowheads="1"/>
            </p:cNvSpPr>
            <p:nvPr/>
          </p:nvSpPr>
          <p:spPr bwMode="gray">
            <a:xfrm>
              <a:off x="5853740" y="158777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40" name="Text Box 35"/>
            <p:cNvSpPr txBox="1">
              <a:spLocks noChangeAspect="1" noChangeArrowheads="1"/>
            </p:cNvSpPr>
            <p:nvPr/>
          </p:nvSpPr>
          <p:spPr bwMode="gray">
            <a:xfrm>
              <a:off x="6253813" y="158777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41" name="Text Box 36"/>
            <p:cNvSpPr txBox="1">
              <a:spLocks noChangeAspect="1" noChangeArrowheads="1"/>
            </p:cNvSpPr>
            <p:nvPr/>
          </p:nvSpPr>
          <p:spPr bwMode="gray">
            <a:xfrm>
              <a:off x="6655277" y="158777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gray">
            <a:xfrm>
              <a:off x="3712538" y="2201713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gray">
            <a:xfrm>
              <a:off x="4112612" y="2201713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gray">
            <a:xfrm>
              <a:off x="4512685" y="2201713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gray">
            <a:xfrm>
              <a:off x="4912759" y="2201713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gray">
            <a:xfrm>
              <a:off x="5312833" y="2201713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gray">
            <a:xfrm>
              <a:off x="5712907" y="2201713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gray">
            <a:xfrm>
              <a:off x="6112980" y="2201713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gray">
            <a:xfrm>
              <a:off x="6513054" y="2201713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 Box 45"/>
            <p:cNvSpPr txBox="1">
              <a:spLocks noChangeAspect="1" noChangeArrowheads="1"/>
            </p:cNvSpPr>
            <p:nvPr/>
          </p:nvSpPr>
          <p:spPr bwMode="gray">
            <a:xfrm>
              <a:off x="3853371" y="2262224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51" name="Text Box 46"/>
            <p:cNvSpPr txBox="1">
              <a:spLocks noChangeAspect="1" noChangeArrowheads="1"/>
            </p:cNvSpPr>
            <p:nvPr/>
          </p:nvSpPr>
          <p:spPr bwMode="gray">
            <a:xfrm>
              <a:off x="4253444" y="2262224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52" name="Text Box 47"/>
            <p:cNvSpPr txBox="1">
              <a:spLocks noChangeAspect="1" noChangeArrowheads="1"/>
            </p:cNvSpPr>
            <p:nvPr/>
          </p:nvSpPr>
          <p:spPr bwMode="gray">
            <a:xfrm>
              <a:off x="4653517" y="2262224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53" name="Text Box 48"/>
            <p:cNvSpPr txBox="1">
              <a:spLocks noChangeAspect="1" noChangeArrowheads="1"/>
            </p:cNvSpPr>
            <p:nvPr/>
          </p:nvSpPr>
          <p:spPr bwMode="gray">
            <a:xfrm>
              <a:off x="5053592" y="2262224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54" name="Text Box 49"/>
            <p:cNvSpPr txBox="1">
              <a:spLocks noChangeAspect="1" noChangeArrowheads="1"/>
            </p:cNvSpPr>
            <p:nvPr/>
          </p:nvSpPr>
          <p:spPr bwMode="gray">
            <a:xfrm>
              <a:off x="5453666" y="2262224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55" name="Text Box 50"/>
            <p:cNvSpPr txBox="1">
              <a:spLocks noChangeAspect="1" noChangeArrowheads="1"/>
            </p:cNvSpPr>
            <p:nvPr/>
          </p:nvSpPr>
          <p:spPr bwMode="gray">
            <a:xfrm>
              <a:off x="5853740" y="2262224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56" name="Text Box 51"/>
            <p:cNvSpPr txBox="1">
              <a:spLocks noChangeAspect="1" noChangeArrowheads="1"/>
            </p:cNvSpPr>
            <p:nvPr/>
          </p:nvSpPr>
          <p:spPr bwMode="gray">
            <a:xfrm>
              <a:off x="6253813" y="2262224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57" name="Text Box 52"/>
            <p:cNvSpPr txBox="1">
              <a:spLocks noChangeAspect="1" noChangeArrowheads="1"/>
            </p:cNvSpPr>
            <p:nvPr/>
          </p:nvSpPr>
          <p:spPr bwMode="gray">
            <a:xfrm>
              <a:off x="6655277" y="2262224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gray">
            <a:xfrm>
              <a:off x="3712538" y="3019874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gray">
            <a:xfrm>
              <a:off x="4112612" y="3019874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gray">
            <a:xfrm>
              <a:off x="4512685" y="3019874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gray">
            <a:xfrm>
              <a:off x="4912759" y="3019874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gray">
            <a:xfrm>
              <a:off x="5312833" y="3019874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gray">
            <a:xfrm>
              <a:off x="5712907" y="3019874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gray">
            <a:xfrm>
              <a:off x="6112980" y="3019874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gray">
            <a:xfrm>
              <a:off x="6513054" y="3019874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Text Box 61"/>
            <p:cNvSpPr txBox="1">
              <a:spLocks noChangeAspect="1" noChangeArrowheads="1"/>
            </p:cNvSpPr>
            <p:nvPr/>
          </p:nvSpPr>
          <p:spPr bwMode="gray">
            <a:xfrm>
              <a:off x="3853371" y="3080385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67" name="Text Box 62"/>
            <p:cNvSpPr txBox="1">
              <a:spLocks noChangeAspect="1" noChangeArrowheads="1"/>
            </p:cNvSpPr>
            <p:nvPr/>
          </p:nvSpPr>
          <p:spPr bwMode="gray">
            <a:xfrm>
              <a:off x="4253444" y="3080385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68" name="Text Box 63"/>
            <p:cNvSpPr txBox="1">
              <a:spLocks noChangeAspect="1" noChangeArrowheads="1"/>
            </p:cNvSpPr>
            <p:nvPr/>
          </p:nvSpPr>
          <p:spPr bwMode="gray">
            <a:xfrm>
              <a:off x="4653517" y="3080385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69" name="Text Box 64"/>
            <p:cNvSpPr txBox="1">
              <a:spLocks noChangeAspect="1" noChangeArrowheads="1"/>
            </p:cNvSpPr>
            <p:nvPr/>
          </p:nvSpPr>
          <p:spPr bwMode="gray">
            <a:xfrm>
              <a:off x="5053592" y="3080385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70" name="Text Box 65"/>
            <p:cNvSpPr txBox="1">
              <a:spLocks noChangeAspect="1" noChangeArrowheads="1"/>
            </p:cNvSpPr>
            <p:nvPr/>
          </p:nvSpPr>
          <p:spPr bwMode="gray">
            <a:xfrm>
              <a:off x="5453666" y="3080385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71" name="Text Box 66"/>
            <p:cNvSpPr txBox="1">
              <a:spLocks noChangeAspect="1" noChangeArrowheads="1"/>
            </p:cNvSpPr>
            <p:nvPr/>
          </p:nvSpPr>
          <p:spPr bwMode="gray">
            <a:xfrm>
              <a:off x="5853740" y="3080385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72" name="Text Box 67"/>
            <p:cNvSpPr txBox="1">
              <a:spLocks noChangeAspect="1" noChangeArrowheads="1"/>
            </p:cNvSpPr>
            <p:nvPr/>
          </p:nvSpPr>
          <p:spPr bwMode="gray">
            <a:xfrm>
              <a:off x="6253813" y="3080385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73" name="Text Box 68"/>
            <p:cNvSpPr txBox="1">
              <a:spLocks noChangeAspect="1" noChangeArrowheads="1"/>
            </p:cNvSpPr>
            <p:nvPr/>
          </p:nvSpPr>
          <p:spPr bwMode="gray">
            <a:xfrm>
              <a:off x="6655277" y="3080385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gray">
            <a:xfrm>
              <a:off x="3712538" y="369053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gray">
            <a:xfrm>
              <a:off x="4112612" y="369053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gray">
            <a:xfrm>
              <a:off x="4512685" y="369053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gray">
            <a:xfrm>
              <a:off x="4912759" y="369053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gray">
            <a:xfrm>
              <a:off x="5312833" y="369053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gray">
            <a:xfrm>
              <a:off x="5712907" y="369053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gray">
            <a:xfrm>
              <a:off x="6112980" y="369053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gray">
            <a:xfrm>
              <a:off x="6513054" y="3690538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Text Box 77"/>
            <p:cNvSpPr txBox="1">
              <a:spLocks noChangeAspect="1" noChangeArrowheads="1"/>
            </p:cNvSpPr>
            <p:nvPr/>
          </p:nvSpPr>
          <p:spPr bwMode="gray">
            <a:xfrm>
              <a:off x="3853371" y="375104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83" name="Text Box 78"/>
            <p:cNvSpPr txBox="1">
              <a:spLocks noChangeAspect="1" noChangeArrowheads="1"/>
            </p:cNvSpPr>
            <p:nvPr/>
          </p:nvSpPr>
          <p:spPr bwMode="gray">
            <a:xfrm>
              <a:off x="4253444" y="375104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84" name="Text Box 79"/>
            <p:cNvSpPr txBox="1">
              <a:spLocks noChangeAspect="1" noChangeArrowheads="1"/>
            </p:cNvSpPr>
            <p:nvPr/>
          </p:nvSpPr>
          <p:spPr bwMode="gray">
            <a:xfrm>
              <a:off x="4653517" y="375104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85" name="Text Box 80"/>
            <p:cNvSpPr txBox="1">
              <a:spLocks noChangeAspect="1" noChangeArrowheads="1"/>
            </p:cNvSpPr>
            <p:nvPr/>
          </p:nvSpPr>
          <p:spPr bwMode="gray">
            <a:xfrm>
              <a:off x="5053592" y="375104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86" name="Text Box 81"/>
            <p:cNvSpPr txBox="1">
              <a:spLocks noChangeAspect="1" noChangeArrowheads="1"/>
            </p:cNvSpPr>
            <p:nvPr/>
          </p:nvSpPr>
          <p:spPr bwMode="gray">
            <a:xfrm>
              <a:off x="5453666" y="375104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87" name="Text Box 82"/>
            <p:cNvSpPr txBox="1">
              <a:spLocks noChangeAspect="1" noChangeArrowheads="1"/>
            </p:cNvSpPr>
            <p:nvPr/>
          </p:nvSpPr>
          <p:spPr bwMode="gray">
            <a:xfrm>
              <a:off x="5853740" y="375104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88" name="Text Box 83"/>
            <p:cNvSpPr txBox="1">
              <a:spLocks noChangeAspect="1" noChangeArrowheads="1"/>
            </p:cNvSpPr>
            <p:nvPr/>
          </p:nvSpPr>
          <p:spPr bwMode="gray">
            <a:xfrm>
              <a:off x="6253813" y="375104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89" name="Text Box 84"/>
            <p:cNvSpPr txBox="1">
              <a:spLocks noChangeAspect="1" noChangeArrowheads="1"/>
            </p:cNvSpPr>
            <p:nvPr/>
          </p:nvSpPr>
          <p:spPr bwMode="gray">
            <a:xfrm>
              <a:off x="6655277" y="3751049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90" name="Rectangle 85"/>
            <p:cNvSpPr>
              <a:spLocks noChangeArrowheads="1"/>
            </p:cNvSpPr>
            <p:nvPr/>
          </p:nvSpPr>
          <p:spPr bwMode="gray">
            <a:xfrm>
              <a:off x="3712538" y="4738136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Rectangle 86"/>
            <p:cNvSpPr>
              <a:spLocks noChangeArrowheads="1"/>
            </p:cNvSpPr>
            <p:nvPr/>
          </p:nvSpPr>
          <p:spPr bwMode="gray">
            <a:xfrm>
              <a:off x="4112612" y="4738136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Rectangle 87"/>
            <p:cNvSpPr>
              <a:spLocks noChangeArrowheads="1"/>
            </p:cNvSpPr>
            <p:nvPr/>
          </p:nvSpPr>
          <p:spPr bwMode="gray">
            <a:xfrm>
              <a:off x="4512685" y="4738136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Rectangle 88"/>
            <p:cNvSpPr>
              <a:spLocks noChangeArrowheads="1"/>
            </p:cNvSpPr>
            <p:nvPr/>
          </p:nvSpPr>
          <p:spPr bwMode="gray">
            <a:xfrm>
              <a:off x="4912759" y="4738136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Rectangle 89"/>
            <p:cNvSpPr>
              <a:spLocks noChangeArrowheads="1"/>
            </p:cNvSpPr>
            <p:nvPr/>
          </p:nvSpPr>
          <p:spPr bwMode="gray">
            <a:xfrm>
              <a:off x="5312833" y="4738136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Rectangle 90"/>
            <p:cNvSpPr>
              <a:spLocks noChangeArrowheads="1"/>
            </p:cNvSpPr>
            <p:nvPr/>
          </p:nvSpPr>
          <p:spPr bwMode="gray">
            <a:xfrm>
              <a:off x="5712907" y="4738136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Rectangle 91"/>
            <p:cNvSpPr>
              <a:spLocks noChangeArrowheads="1"/>
            </p:cNvSpPr>
            <p:nvPr/>
          </p:nvSpPr>
          <p:spPr bwMode="gray">
            <a:xfrm>
              <a:off x="6112980" y="4738136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Rectangle 92"/>
            <p:cNvSpPr>
              <a:spLocks noChangeArrowheads="1"/>
            </p:cNvSpPr>
            <p:nvPr/>
          </p:nvSpPr>
          <p:spPr bwMode="gray">
            <a:xfrm>
              <a:off x="6513054" y="4738136"/>
              <a:ext cx="400074" cy="363066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Text Box 93"/>
            <p:cNvSpPr txBox="1">
              <a:spLocks noChangeAspect="1" noChangeArrowheads="1"/>
            </p:cNvSpPr>
            <p:nvPr/>
          </p:nvSpPr>
          <p:spPr bwMode="gray">
            <a:xfrm>
              <a:off x="3853371" y="4798647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99" name="Text Box 94"/>
            <p:cNvSpPr txBox="1">
              <a:spLocks noChangeAspect="1" noChangeArrowheads="1"/>
            </p:cNvSpPr>
            <p:nvPr/>
          </p:nvSpPr>
          <p:spPr bwMode="gray">
            <a:xfrm>
              <a:off x="4253444" y="4798647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100" name="Text Box 95"/>
            <p:cNvSpPr txBox="1">
              <a:spLocks noChangeAspect="1" noChangeArrowheads="1"/>
            </p:cNvSpPr>
            <p:nvPr/>
          </p:nvSpPr>
          <p:spPr bwMode="gray">
            <a:xfrm>
              <a:off x="4653517" y="4798647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01" name="Text Box 96"/>
            <p:cNvSpPr txBox="1">
              <a:spLocks noChangeAspect="1" noChangeArrowheads="1"/>
            </p:cNvSpPr>
            <p:nvPr/>
          </p:nvSpPr>
          <p:spPr bwMode="gray">
            <a:xfrm>
              <a:off x="5053592" y="4798647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02" name="Text Box 97"/>
            <p:cNvSpPr txBox="1">
              <a:spLocks noChangeAspect="1" noChangeArrowheads="1"/>
            </p:cNvSpPr>
            <p:nvPr/>
          </p:nvSpPr>
          <p:spPr bwMode="gray">
            <a:xfrm>
              <a:off x="5453666" y="4798647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103" name="Text Box 98"/>
            <p:cNvSpPr txBox="1">
              <a:spLocks noChangeAspect="1" noChangeArrowheads="1"/>
            </p:cNvSpPr>
            <p:nvPr/>
          </p:nvSpPr>
          <p:spPr bwMode="gray">
            <a:xfrm>
              <a:off x="5853740" y="4798647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04" name="Text Box 99"/>
            <p:cNvSpPr txBox="1">
              <a:spLocks noChangeAspect="1" noChangeArrowheads="1"/>
            </p:cNvSpPr>
            <p:nvPr/>
          </p:nvSpPr>
          <p:spPr bwMode="gray">
            <a:xfrm>
              <a:off x="6253813" y="4798647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105" name="Text Box 100"/>
            <p:cNvSpPr txBox="1">
              <a:spLocks noChangeAspect="1" noChangeArrowheads="1"/>
            </p:cNvSpPr>
            <p:nvPr/>
          </p:nvSpPr>
          <p:spPr bwMode="gray">
            <a:xfrm>
              <a:off x="6655277" y="4798647"/>
              <a:ext cx="1170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06" name="Freeform 101"/>
            <p:cNvSpPr>
              <a:spLocks noChangeAspect="1"/>
            </p:cNvSpPr>
            <p:nvPr/>
          </p:nvSpPr>
          <p:spPr bwMode="gray">
            <a:xfrm>
              <a:off x="6850617" y="1470538"/>
              <a:ext cx="231987" cy="486610"/>
            </a:xfrm>
            <a:custGeom>
              <a:avLst/>
              <a:gdLst>
                <a:gd name="T0" fmla="*/ 30 w 208"/>
                <a:gd name="T1" fmla="*/ 0 h 481"/>
                <a:gd name="T2" fmla="*/ 0 w 208"/>
                <a:gd name="T3" fmla="*/ 155 h 481"/>
                <a:gd name="T4" fmla="*/ 36 w 208"/>
                <a:gd name="T5" fmla="*/ 214 h 481"/>
                <a:gd name="T6" fmla="*/ 12 w 208"/>
                <a:gd name="T7" fmla="*/ 321 h 481"/>
                <a:gd name="T8" fmla="*/ 42 w 208"/>
                <a:gd name="T9" fmla="*/ 481 h 481"/>
                <a:gd name="T10" fmla="*/ 208 w 208"/>
                <a:gd name="T11" fmla="*/ 481 h 481"/>
                <a:gd name="T12" fmla="*/ 208 w 208"/>
                <a:gd name="T13" fmla="*/ 18 h 481"/>
                <a:gd name="T14" fmla="*/ 30 w 208"/>
                <a:gd name="T15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81">
                  <a:moveTo>
                    <a:pt x="30" y="0"/>
                  </a:moveTo>
                  <a:lnTo>
                    <a:pt x="0" y="155"/>
                  </a:lnTo>
                  <a:lnTo>
                    <a:pt x="36" y="214"/>
                  </a:lnTo>
                  <a:lnTo>
                    <a:pt x="12" y="321"/>
                  </a:lnTo>
                  <a:lnTo>
                    <a:pt x="42" y="481"/>
                  </a:lnTo>
                  <a:lnTo>
                    <a:pt x="208" y="481"/>
                  </a:lnTo>
                  <a:lnTo>
                    <a:pt x="208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2DE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Oval 102"/>
            <p:cNvSpPr>
              <a:spLocks noChangeAspect="1" noChangeArrowheads="1"/>
            </p:cNvSpPr>
            <p:nvPr/>
          </p:nvSpPr>
          <p:spPr bwMode="gray">
            <a:xfrm>
              <a:off x="6936744" y="1688630"/>
              <a:ext cx="44453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Oval 103"/>
            <p:cNvSpPr>
              <a:spLocks noChangeAspect="1" noChangeArrowheads="1"/>
            </p:cNvSpPr>
            <p:nvPr/>
          </p:nvSpPr>
          <p:spPr bwMode="gray">
            <a:xfrm>
              <a:off x="7029816" y="1688630"/>
              <a:ext cx="44453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Oval 104"/>
            <p:cNvSpPr>
              <a:spLocks noChangeAspect="1" noChangeArrowheads="1"/>
            </p:cNvSpPr>
            <p:nvPr/>
          </p:nvSpPr>
          <p:spPr bwMode="gray">
            <a:xfrm>
              <a:off x="7122889" y="1688630"/>
              <a:ext cx="44453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0" name="Freeform 105"/>
            <p:cNvSpPr>
              <a:spLocks noChangeAspect="1"/>
            </p:cNvSpPr>
            <p:nvPr/>
          </p:nvSpPr>
          <p:spPr bwMode="gray">
            <a:xfrm>
              <a:off x="6850617" y="2144985"/>
              <a:ext cx="231987" cy="486610"/>
            </a:xfrm>
            <a:custGeom>
              <a:avLst/>
              <a:gdLst>
                <a:gd name="T0" fmla="*/ 30 w 208"/>
                <a:gd name="T1" fmla="*/ 0 h 481"/>
                <a:gd name="T2" fmla="*/ 0 w 208"/>
                <a:gd name="T3" fmla="*/ 155 h 481"/>
                <a:gd name="T4" fmla="*/ 36 w 208"/>
                <a:gd name="T5" fmla="*/ 214 h 481"/>
                <a:gd name="T6" fmla="*/ 12 w 208"/>
                <a:gd name="T7" fmla="*/ 321 h 481"/>
                <a:gd name="T8" fmla="*/ 42 w 208"/>
                <a:gd name="T9" fmla="*/ 481 h 481"/>
                <a:gd name="T10" fmla="*/ 208 w 208"/>
                <a:gd name="T11" fmla="*/ 481 h 481"/>
                <a:gd name="T12" fmla="*/ 208 w 208"/>
                <a:gd name="T13" fmla="*/ 18 h 481"/>
                <a:gd name="T14" fmla="*/ 30 w 208"/>
                <a:gd name="T15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81">
                  <a:moveTo>
                    <a:pt x="30" y="0"/>
                  </a:moveTo>
                  <a:lnTo>
                    <a:pt x="0" y="155"/>
                  </a:lnTo>
                  <a:lnTo>
                    <a:pt x="36" y="214"/>
                  </a:lnTo>
                  <a:lnTo>
                    <a:pt x="12" y="321"/>
                  </a:lnTo>
                  <a:lnTo>
                    <a:pt x="42" y="481"/>
                  </a:lnTo>
                  <a:lnTo>
                    <a:pt x="208" y="481"/>
                  </a:lnTo>
                  <a:lnTo>
                    <a:pt x="208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2DE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Oval 106"/>
            <p:cNvSpPr>
              <a:spLocks noChangeAspect="1" noChangeArrowheads="1"/>
            </p:cNvSpPr>
            <p:nvPr/>
          </p:nvSpPr>
          <p:spPr bwMode="gray">
            <a:xfrm>
              <a:off x="6936744" y="2363076"/>
              <a:ext cx="44453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2" name="Oval 107"/>
            <p:cNvSpPr>
              <a:spLocks noChangeAspect="1" noChangeArrowheads="1"/>
            </p:cNvSpPr>
            <p:nvPr/>
          </p:nvSpPr>
          <p:spPr bwMode="gray">
            <a:xfrm>
              <a:off x="7029816" y="2363076"/>
              <a:ext cx="44453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3" name="Oval 108"/>
            <p:cNvSpPr>
              <a:spLocks noChangeAspect="1" noChangeArrowheads="1"/>
            </p:cNvSpPr>
            <p:nvPr/>
          </p:nvSpPr>
          <p:spPr bwMode="gray">
            <a:xfrm>
              <a:off x="7122889" y="2363076"/>
              <a:ext cx="44453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4" name="Freeform 109"/>
            <p:cNvSpPr>
              <a:spLocks noChangeAspect="1"/>
            </p:cNvSpPr>
            <p:nvPr/>
          </p:nvSpPr>
          <p:spPr bwMode="gray">
            <a:xfrm>
              <a:off x="6853395" y="4668800"/>
              <a:ext cx="233376" cy="499216"/>
            </a:xfrm>
            <a:custGeom>
              <a:avLst/>
              <a:gdLst>
                <a:gd name="T0" fmla="*/ 30 w 208"/>
                <a:gd name="T1" fmla="*/ 0 h 481"/>
                <a:gd name="T2" fmla="*/ 0 w 208"/>
                <a:gd name="T3" fmla="*/ 155 h 481"/>
                <a:gd name="T4" fmla="*/ 36 w 208"/>
                <a:gd name="T5" fmla="*/ 214 h 481"/>
                <a:gd name="T6" fmla="*/ 12 w 208"/>
                <a:gd name="T7" fmla="*/ 321 h 481"/>
                <a:gd name="T8" fmla="*/ 42 w 208"/>
                <a:gd name="T9" fmla="*/ 481 h 481"/>
                <a:gd name="T10" fmla="*/ 208 w 208"/>
                <a:gd name="T11" fmla="*/ 481 h 481"/>
                <a:gd name="T12" fmla="*/ 208 w 208"/>
                <a:gd name="T13" fmla="*/ 18 h 481"/>
                <a:gd name="T14" fmla="*/ 30 w 208"/>
                <a:gd name="T15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81">
                  <a:moveTo>
                    <a:pt x="30" y="0"/>
                  </a:moveTo>
                  <a:lnTo>
                    <a:pt x="0" y="155"/>
                  </a:lnTo>
                  <a:lnTo>
                    <a:pt x="36" y="214"/>
                  </a:lnTo>
                  <a:lnTo>
                    <a:pt x="12" y="321"/>
                  </a:lnTo>
                  <a:lnTo>
                    <a:pt x="42" y="481"/>
                  </a:lnTo>
                  <a:lnTo>
                    <a:pt x="208" y="481"/>
                  </a:lnTo>
                  <a:lnTo>
                    <a:pt x="208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CD1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Oval 110"/>
            <p:cNvSpPr>
              <a:spLocks noChangeAspect="1" noChangeArrowheads="1"/>
            </p:cNvSpPr>
            <p:nvPr/>
          </p:nvSpPr>
          <p:spPr bwMode="gray">
            <a:xfrm>
              <a:off x="6947857" y="4903281"/>
              <a:ext cx="44453" cy="32777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Oval 111"/>
            <p:cNvSpPr>
              <a:spLocks noChangeAspect="1" noChangeArrowheads="1"/>
            </p:cNvSpPr>
            <p:nvPr/>
          </p:nvSpPr>
          <p:spPr bwMode="gray">
            <a:xfrm>
              <a:off x="7040929" y="4903281"/>
              <a:ext cx="44453" cy="32777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Oval 112"/>
            <p:cNvSpPr>
              <a:spLocks noChangeAspect="1" noChangeArrowheads="1"/>
            </p:cNvSpPr>
            <p:nvPr/>
          </p:nvSpPr>
          <p:spPr bwMode="gray">
            <a:xfrm>
              <a:off x="7134002" y="4903281"/>
              <a:ext cx="44453" cy="32777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Freeform 113"/>
            <p:cNvSpPr>
              <a:spLocks noChangeAspect="1"/>
            </p:cNvSpPr>
            <p:nvPr/>
          </p:nvSpPr>
          <p:spPr bwMode="gray">
            <a:xfrm>
              <a:off x="6849227" y="3635070"/>
              <a:ext cx="231988" cy="485349"/>
            </a:xfrm>
            <a:custGeom>
              <a:avLst/>
              <a:gdLst>
                <a:gd name="T0" fmla="*/ 30 w 208"/>
                <a:gd name="T1" fmla="*/ 0 h 481"/>
                <a:gd name="T2" fmla="*/ 0 w 208"/>
                <a:gd name="T3" fmla="*/ 155 h 481"/>
                <a:gd name="T4" fmla="*/ 36 w 208"/>
                <a:gd name="T5" fmla="*/ 214 h 481"/>
                <a:gd name="T6" fmla="*/ 12 w 208"/>
                <a:gd name="T7" fmla="*/ 321 h 481"/>
                <a:gd name="T8" fmla="*/ 42 w 208"/>
                <a:gd name="T9" fmla="*/ 481 h 481"/>
                <a:gd name="T10" fmla="*/ 208 w 208"/>
                <a:gd name="T11" fmla="*/ 481 h 481"/>
                <a:gd name="T12" fmla="*/ 208 w 208"/>
                <a:gd name="T13" fmla="*/ 18 h 481"/>
                <a:gd name="T14" fmla="*/ 30 w 208"/>
                <a:gd name="T15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81">
                  <a:moveTo>
                    <a:pt x="30" y="0"/>
                  </a:moveTo>
                  <a:lnTo>
                    <a:pt x="0" y="155"/>
                  </a:lnTo>
                  <a:lnTo>
                    <a:pt x="36" y="214"/>
                  </a:lnTo>
                  <a:lnTo>
                    <a:pt x="12" y="321"/>
                  </a:lnTo>
                  <a:lnTo>
                    <a:pt x="42" y="481"/>
                  </a:lnTo>
                  <a:lnTo>
                    <a:pt x="208" y="481"/>
                  </a:lnTo>
                  <a:lnTo>
                    <a:pt x="208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0D0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9" name="Oval 114"/>
            <p:cNvSpPr>
              <a:spLocks noChangeAspect="1" noChangeArrowheads="1"/>
            </p:cNvSpPr>
            <p:nvPr/>
          </p:nvSpPr>
          <p:spPr bwMode="gray">
            <a:xfrm>
              <a:off x="6935354" y="3851901"/>
              <a:ext cx="44453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0" name="Oval 115"/>
            <p:cNvSpPr>
              <a:spLocks noChangeAspect="1" noChangeArrowheads="1"/>
            </p:cNvSpPr>
            <p:nvPr/>
          </p:nvSpPr>
          <p:spPr bwMode="gray">
            <a:xfrm>
              <a:off x="7027038" y="3851901"/>
              <a:ext cx="45842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1" name="Oval 116"/>
            <p:cNvSpPr>
              <a:spLocks noChangeAspect="1" noChangeArrowheads="1"/>
            </p:cNvSpPr>
            <p:nvPr/>
          </p:nvSpPr>
          <p:spPr bwMode="gray">
            <a:xfrm>
              <a:off x="7120111" y="3851901"/>
              <a:ext cx="44453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2" name="Freeform 117"/>
            <p:cNvSpPr>
              <a:spLocks noChangeAspect="1"/>
            </p:cNvSpPr>
            <p:nvPr/>
          </p:nvSpPr>
          <p:spPr bwMode="gray">
            <a:xfrm>
              <a:off x="6856173" y="2964405"/>
              <a:ext cx="230598" cy="485349"/>
            </a:xfrm>
            <a:custGeom>
              <a:avLst/>
              <a:gdLst>
                <a:gd name="T0" fmla="*/ 30 w 208"/>
                <a:gd name="T1" fmla="*/ 0 h 481"/>
                <a:gd name="T2" fmla="*/ 0 w 208"/>
                <a:gd name="T3" fmla="*/ 155 h 481"/>
                <a:gd name="T4" fmla="*/ 36 w 208"/>
                <a:gd name="T5" fmla="*/ 214 h 481"/>
                <a:gd name="T6" fmla="*/ 12 w 208"/>
                <a:gd name="T7" fmla="*/ 321 h 481"/>
                <a:gd name="T8" fmla="*/ 42 w 208"/>
                <a:gd name="T9" fmla="*/ 481 h 481"/>
                <a:gd name="T10" fmla="*/ 208 w 208"/>
                <a:gd name="T11" fmla="*/ 481 h 481"/>
                <a:gd name="T12" fmla="*/ 208 w 208"/>
                <a:gd name="T13" fmla="*/ 18 h 481"/>
                <a:gd name="T14" fmla="*/ 30 w 208"/>
                <a:gd name="T15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81">
                  <a:moveTo>
                    <a:pt x="30" y="0"/>
                  </a:moveTo>
                  <a:lnTo>
                    <a:pt x="0" y="155"/>
                  </a:lnTo>
                  <a:lnTo>
                    <a:pt x="36" y="214"/>
                  </a:lnTo>
                  <a:lnTo>
                    <a:pt x="12" y="321"/>
                  </a:lnTo>
                  <a:lnTo>
                    <a:pt x="42" y="481"/>
                  </a:lnTo>
                  <a:lnTo>
                    <a:pt x="208" y="481"/>
                  </a:lnTo>
                  <a:lnTo>
                    <a:pt x="208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0D0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" name="Oval 118"/>
            <p:cNvSpPr>
              <a:spLocks noChangeAspect="1" noChangeArrowheads="1"/>
            </p:cNvSpPr>
            <p:nvPr/>
          </p:nvSpPr>
          <p:spPr bwMode="gray">
            <a:xfrm>
              <a:off x="6940911" y="3181237"/>
              <a:ext cx="44453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4" name="Oval 119"/>
            <p:cNvSpPr>
              <a:spLocks noChangeAspect="1" noChangeArrowheads="1"/>
            </p:cNvSpPr>
            <p:nvPr/>
          </p:nvSpPr>
          <p:spPr bwMode="gray">
            <a:xfrm>
              <a:off x="7032594" y="3181237"/>
              <a:ext cx="45842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Oval 120"/>
            <p:cNvSpPr>
              <a:spLocks noChangeAspect="1" noChangeArrowheads="1"/>
            </p:cNvSpPr>
            <p:nvPr/>
          </p:nvSpPr>
          <p:spPr bwMode="gray">
            <a:xfrm>
              <a:off x="7125667" y="3181237"/>
              <a:ext cx="44453" cy="40341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Text Box 122"/>
            <p:cNvSpPr txBox="1">
              <a:spLocks noChangeArrowheads="1"/>
            </p:cNvSpPr>
            <p:nvPr/>
          </p:nvSpPr>
          <p:spPr bwMode="gray">
            <a:xfrm>
              <a:off x="5552616" y="5389097"/>
              <a:ext cx="9137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0A18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27" name="Text Box 123"/>
            <p:cNvSpPr txBox="1">
              <a:spLocks noChangeArrowheads="1"/>
            </p:cNvSpPr>
            <p:nvPr/>
          </p:nvSpPr>
          <p:spPr bwMode="auto">
            <a:xfrm>
              <a:off x="3597197" y="4328426"/>
              <a:ext cx="283949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580"/>
                  </a:solidFill>
                  <a:latin typeface="Calibri" pitchFamily="34" charset="0"/>
                  <a:cs typeface="Calibri" pitchFamily="34" charset="0"/>
                </a:rPr>
                <a:t>For resynchronization/restore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and Restart Considerations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has a failure</a:t>
            </a:r>
          </a:p>
          <a:p>
            <a:pPr lvl="1"/>
            <a:r>
              <a:rPr lang="en-US" dirty="0" smtClean="0"/>
              <a:t>Logical corruption or physical failure of source devices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Restore data from target to source</a:t>
            </a:r>
          </a:p>
          <a:p>
            <a:pPr lvl="2"/>
            <a:r>
              <a:rPr lang="en-US" dirty="0" smtClean="0"/>
              <a:t>Restore would typically be done incrementally </a:t>
            </a:r>
          </a:p>
          <a:p>
            <a:pPr lvl="2"/>
            <a:r>
              <a:rPr lang="en-US" dirty="0" smtClean="0"/>
              <a:t>Applications can be restarted even before synchronization is complete</a:t>
            </a:r>
          </a:p>
          <a:p>
            <a:pPr lvl="1" algn="ctr">
              <a:buFont typeface="Times New Roman" pitchFamily="18" charset="0"/>
              <a:buNone/>
            </a:pPr>
            <a:r>
              <a:rPr lang="en-US" b="1" i="1" dirty="0" smtClean="0"/>
              <a:t>-----OR------</a:t>
            </a:r>
          </a:p>
          <a:p>
            <a:pPr lvl="1"/>
            <a:r>
              <a:rPr lang="en-US" dirty="0" smtClean="0"/>
              <a:t>Start production on target</a:t>
            </a:r>
          </a:p>
          <a:p>
            <a:pPr lvl="2"/>
            <a:r>
              <a:rPr lang="en-US" dirty="0" smtClean="0"/>
              <a:t>Create a “Gold” copy of target device before restarting on target</a:t>
            </a:r>
          </a:p>
          <a:p>
            <a:pPr lvl="2"/>
            <a:r>
              <a:rPr lang="en-US" dirty="0" smtClean="0"/>
              <a:t>Resolve issues with source while continuing operations on target</a:t>
            </a:r>
          </a:p>
          <a:p>
            <a:pPr lvl="2"/>
            <a:r>
              <a:rPr lang="en-US" dirty="0" smtClean="0"/>
              <a:t>After resolving the issue, restore latest data on target to source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Local Replication Technologies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42094"/>
              </p:ext>
            </p:extLst>
          </p:nvPr>
        </p:nvGraphicFramePr>
        <p:xfrm>
          <a:off x="431800" y="1021080"/>
          <a:ext cx="83058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/>
                <a:gridCol w="1905000"/>
                <a:gridCol w="2895600"/>
                <a:gridCol w="1574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Factor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Full-Volume Mirroring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Pointer-based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Full-Volume Replication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Pointer-based Virtual Replication</a:t>
                      </a:r>
                      <a:endParaRPr lang="en-US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Performance impact on source due to replica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 impact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Full copy mode – no impact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CoFA</a:t>
                      </a:r>
                      <a:r>
                        <a:rPr lang="en-US" baseline="0" dirty="0" smtClean="0"/>
                        <a:t> mode – some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High impact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Size of target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least the same as the source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At least the same as the source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Small fraction of the source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Availability of source for restoration 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Not required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Full copy mode – not required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CoFA</a:t>
                      </a:r>
                      <a:r>
                        <a:rPr lang="en-US" baseline="0" dirty="0" smtClean="0"/>
                        <a:t> mode –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Accessibility to target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after synchronization and detachment from the source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Immediately accessible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Immediately accessible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042977" y="4707192"/>
            <a:ext cx="914400" cy="91440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Replication?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idx="1"/>
          </p:nvPr>
        </p:nvSpPr>
        <p:spPr>
          <a:xfrm>
            <a:off x="304800" y="2362200"/>
            <a:ext cx="8458200" cy="3276600"/>
          </a:xfrm>
        </p:spPr>
        <p:txBody>
          <a:bodyPr/>
          <a:lstStyle/>
          <a:p>
            <a:r>
              <a:rPr lang="en-US" dirty="0" smtClean="0"/>
              <a:t>Replication can be classified as</a:t>
            </a:r>
          </a:p>
          <a:p>
            <a:pPr lvl="1"/>
            <a:r>
              <a:rPr lang="en-US" dirty="0" smtClean="0"/>
              <a:t>Local replication</a:t>
            </a:r>
          </a:p>
          <a:p>
            <a:pPr lvl="2"/>
            <a:r>
              <a:rPr lang="en-US" dirty="0" smtClean="0"/>
              <a:t>Replicating data within the same array or data center</a:t>
            </a:r>
          </a:p>
          <a:p>
            <a:pPr lvl="1"/>
            <a:r>
              <a:rPr lang="en-US" dirty="0" smtClean="0"/>
              <a:t>Remote replication</a:t>
            </a:r>
          </a:p>
          <a:p>
            <a:pPr lvl="2"/>
            <a:r>
              <a:rPr lang="en-US" dirty="0" smtClean="0"/>
              <a:t>Replicating data at remote site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1143000"/>
            <a:ext cx="7239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/>
              <a:t> 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It is a process of creating an exact copy (replica) of data.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685800" y="914400"/>
            <a:ext cx="1188720" cy="369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Replication</a:t>
            </a:r>
            <a:endParaRPr lang="en-US" sz="1600" b="1" kern="1200" dirty="0">
              <a:latin typeface="Calibri" pitchFamily="34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gray">
          <a:xfrm>
            <a:off x="2263112" y="5682734"/>
            <a:ext cx="503984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Source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gray">
          <a:xfrm>
            <a:off x="2029566" y="4970155"/>
            <a:ext cx="280795" cy="213876"/>
          </a:xfrm>
          <a:prstGeom prst="rect">
            <a:avLst/>
          </a:prstGeom>
          <a:solidFill>
            <a:srgbClr val="FF912D"/>
          </a:solidFill>
          <a:ln w="12700" algn="ctr">
            <a:solidFill>
              <a:srgbClr val="000A18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gray">
          <a:xfrm>
            <a:off x="2149714" y="5294055"/>
            <a:ext cx="280795" cy="213876"/>
          </a:xfrm>
          <a:prstGeom prst="rect">
            <a:avLst/>
          </a:prstGeom>
          <a:solidFill>
            <a:srgbClr val="2DBEFF"/>
          </a:solidFill>
          <a:ln w="12700" algn="ctr">
            <a:solidFill>
              <a:srgbClr val="000A18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gray">
          <a:xfrm>
            <a:off x="2277962" y="5128506"/>
            <a:ext cx="280795" cy="213876"/>
          </a:xfrm>
          <a:prstGeom prst="rect">
            <a:avLst/>
          </a:prstGeom>
          <a:solidFill>
            <a:srgbClr val="96FF2D"/>
          </a:solidFill>
          <a:ln w="12700" algn="ctr">
            <a:solidFill>
              <a:srgbClr val="000A18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gray">
          <a:xfrm>
            <a:off x="5862714" y="5653238"/>
            <a:ext cx="1147686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A18"/>
                </a:solidFill>
                <a:latin typeface="Calibri" pitchFamily="34" charset="0"/>
              </a:rPr>
              <a:t>Replica (Target)</a:t>
            </a:r>
          </a:p>
        </p:txBody>
      </p:sp>
      <p:sp>
        <p:nvSpPr>
          <p:cNvPr id="24" name="AutoShape 48"/>
          <p:cNvSpPr>
            <a:spLocks noChangeArrowheads="1"/>
          </p:cNvSpPr>
          <p:nvPr/>
        </p:nvSpPr>
        <p:spPr bwMode="gray">
          <a:xfrm>
            <a:off x="3320145" y="4852934"/>
            <a:ext cx="2344911" cy="592273"/>
          </a:xfrm>
          <a:prstGeom prst="rightArrow">
            <a:avLst>
              <a:gd name="adj1" fmla="val 57981"/>
              <a:gd name="adj2" fmla="val 57464"/>
            </a:avLst>
          </a:prstGeom>
          <a:gradFill rotWithShape="1">
            <a:gsLst>
              <a:gs pos="0">
                <a:srgbClr val="777777"/>
              </a:gs>
              <a:gs pos="50000">
                <a:srgbClr val="777777">
                  <a:gamma/>
                  <a:shade val="36471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gray">
          <a:xfrm>
            <a:off x="3757538" y="5066811"/>
            <a:ext cx="111248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REPLICATION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961133" y="4721940"/>
            <a:ext cx="914400" cy="914400"/>
          </a:xfrm>
          <a:prstGeom prst="rect">
            <a:avLst/>
          </a:prstGeom>
          <a:noFill/>
        </p:spPr>
      </p:pic>
      <p:sp>
        <p:nvSpPr>
          <p:cNvPr id="29" name="Rectangle 23"/>
          <p:cNvSpPr>
            <a:spLocks noChangeArrowheads="1"/>
          </p:cNvSpPr>
          <p:nvPr/>
        </p:nvSpPr>
        <p:spPr bwMode="gray">
          <a:xfrm>
            <a:off x="5947722" y="4984903"/>
            <a:ext cx="280795" cy="213876"/>
          </a:xfrm>
          <a:prstGeom prst="rect">
            <a:avLst/>
          </a:prstGeom>
          <a:solidFill>
            <a:srgbClr val="FF912D"/>
          </a:solidFill>
          <a:ln w="12700" algn="ctr">
            <a:solidFill>
              <a:srgbClr val="000A18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gray">
          <a:xfrm>
            <a:off x="6067870" y="5308803"/>
            <a:ext cx="280795" cy="213876"/>
          </a:xfrm>
          <a:prstGeom prst="rect">
            <a:avLst/>
          </a:prstGeom>
          <a:solidFill>
            <a:srgbClr val="2DBEFF"/>
          </a:solidFill>
          <a:ln w="12700" algn="ctr">
            <a:solidFill>
              <a:srgbClr val="000A18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gray">
          <a:xfrm>
            <a:off x="6196118" y="5143254"/>
            <a:ext cx="280795" cy="213876"/>
          </a:xfrm>
          <a:prstGeom prst="rect">
            <a:avLst/>
          </a:prstGeom>
          <a:solidFill>
            <a:srgbClr val="96FF2D"/>
          </a:solidFill>
          <a:ln w="12700" algn="ctr">
            <a:solidFill>
              <a:srgbClr val="000A18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Network-based </a:t>
            </a:r>
            <a:r>
              <a:rPr lang="en-US" dirty="0"/>
              <a:t>Local </a:t>
            </a:r>
            <a:r>
              <a:rPr lang="en-US" dirty="0" smtClean="0"/>
              <a:t>Replication: Continuous Data Protection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occurs at the network layer between the hosts and storage </a:t>
            </a:r>
            <a:r>
              <a:rPr lang="en-US" dirty="0" smtClean="0"/>
              <a:t>arrays</a:t>
            </a:r>
          </a:p>
          <a:p>
            <a:pPr lvl="1"/>
            <a:r>
              <a:rPr lang="en-US" dirty="0"/>
              <a:t>Ideal for highly heterogeneous environment</a:t>
            </a:r>
          </a:p>
          <a:p>
            <a:r>
              <a:rPr lang="en-US" dirty="0" smtClean="0"/>
              <a:t>Typically provides the ability to restore data to any previous point-in-time</a:t>
            </a:r>
          </a:p>
          <a:p>
            <a:pPr lvl="1"/>
            <a:r>
              <a:rPr lang="en-US" dirty="0" smtClean="0"/>
              <a:t>RPOs are random and do not need to be defined in advance</a:t>
            </a:r>
          </a:p>
          <a:p>
            <a:r>
              <a:rPr lang="en-US" dirty="0" smtClean="0"/>
              <a:t>Data changes are continuously captured and stored in a separate location from the production data</a:t>
            </a:r>
          </a:p>
          <a:p>
            <a:r>
              <a:rPr lang="en-US" dirty="0" smtClean="0"/>
              <a:t>CDP is implemented by using</a:t>
            </a:r>
          </a:p>
          <a:p>
            <a:pPr lvl="1"/>
            <a:r>
              <a:rPr lang="en-US" dirty="0" smtClean="0"/>
              <a:t>Journal volume</a:t>
            </a:r>
          </a:p>
          <a:p>
            <a:pPr lvl="1"/>
            <a:r>
              <a:rPr lang="en-US" dirty="0" smtClean="0"/>
              <a:t>CDP appliance</a:t>
            </a:r>
          </a:p>
          <a:p>
            <a:pPr lvl="1"/>
            <a:r>
              <a:rPr lang="en-US" dirty="0" smtClean="0"/>
              <a:t>Write splitter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047" y="3213846"/>
            <a:ext cx="1115568" cy="72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9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989995" y="4903693"/>
            <a:ext cx="635358" cy="635358"/>
          </a:xfrm>
          <a:prstGeom prst="rect">
            <a:avLst/>
          </a:prstGeom>
          <a:noFill/>
        </p:spPr>
      </p:pic>
      <p:sp>
        <p:nvSpPr>
          <p:cNvPr id="16" name="Line 37"/>
          <p:cNvSpPr>
            <a:spLocks noChangeShapeType="1"/>
          </p:cNvSpPr>
          <p:nvPr/>
        </p:nvSpPr>
        <p:spPr bwMode="auto">
          <a:xfrm flipV="1">
            <a:off x="4753583" y="3572163"/>
            <a:ext cx="1981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 flipH="1" flipV="1">
            <a:off x="4185551" y="2093258"/>
            <a:ext cx="0" cy="1143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CDP Local Replication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13" name="Rectangle 1910"/>
          <p:cNvSpPr>
            <a:spLocks noChangeArrowheads="1"/>
          </p:cNvSpPr>
          <p:nvPr/>
        </p:nvSpPr>
        <p:spPr bwMode="auto">
          <a:xfrm>
            <a:off x="3988648" y="3425357"/>
            <a:ext cx="43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SAN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gray">
          <a:xfrm>
            <a:off x="3069914" y="1690356"/>
            <a:ext cx="90646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gray">
          <a:xfrm>
            <a:off x="2579873" y="5517992"/>
            <a:ext cx="1143000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Production Volume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gray">
          <a:xfrm>
            <a:off x="6074421" y="3756211"/>
            <a:ext cx="12954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CDP Appliance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gray">
          <a:xfrm>
            <a:off x="3736815" y="5542645"/>
            <a:ext cx="925948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Replica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gray">
          <a:xfrm>
            <a:off x="4742110" y="5512027"/>
            <a:ext cx="11430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CDP Journal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9" name="Group 346"/>
          <p:cNvGrpSpPr>
            <a:grpSpLocks/>
          </p:cNvGrpSpPr>
          <p:nvPr/>
        </p:nvGrpSpPr>
        <p:grpSpPr bwMode="auto">
          <a:xfrm>
            <a:off x="5110770" y="5132292"/>
            <a:ext cx="390408" cy="252779"/>
            <a:chOff x="2529" y="3760"/>
            <a:chExt cx="432" cy="192"/>
          </a:xfrm>
        </p:grpSpPr>
        <p:sp>
          <p:nvSpPr>
            <p:cNvPr id="30" name="Rectangle 347"/>
            <p:cNvSpPr>
              <a:spLocks noChangeArrowheads="1"/>
            </p:cNvSpPr>
            <p:nvPr/>
          </p:nvSpPr>
          <p:spPr bwMode="auto">
            <a:xfrm>
              <a:off x="2577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Rectangle 348"/>
            <p:cNvSpPr>
              <a:spLocks noChangeArrowheads="1"/>
            </p:cNvSpPr>
            <p:nvPr/>
          </p:nvSpPr>
          <p:spPr bwMode="auto">
            <a:xfrm>
              <a:off x="2625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Rectangle 349"/>
            <p:cNvSpPr>
              <a:spLocks noChangeArrowheads="1"/>
            </p:cNvSpPr>
            <p:nvPr/>
          </p:nvSpPr>
          <p:spPr bwMode="auto">
            <a:xfrm>
              <a:off x="2577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350"/>
            <p:cNvSpPr>
              <a:spLocks noChangeArrowheads="1"/>
            </p:cNvSpPr>
            <p:nvPr/>
          </p:nvSpPr>
          <p:spPr bwMode="auto">
            <a:xfrm>
              <a:off x="2529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Rectangle 351"/>
            <p:cNvSpPr>
              <a:spLocks noChangeArrowheads="1"/>
            </p:cNvSpPr>
            <p:nvPr/>
          </p:nvSpPr>
          <p:spPr bwMode="auto">
            <a:xfrm>
              <a:off x="2529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52"/>
            <p:cNvSpPr>
              <a:spLocks noChangeArrowheads="1"/>
            </p:cNvSpPr>
            <p:nvPr/>
          </p:nvSpPr>
          <p:spPr bwMode="auto">
            <a:xfrm>
              <a:off x="2529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353"/>
            <p:cNvSpPr>
              <a:spLocks noChangeArrowheads="1"/>
            </p:cNvSpPr>
            <p:nvPr/>
          </p:nvSpPr>
          <p:spPr bwMode="auto">
            <a:xfrm>
              <a:off x="2577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354"/>
            <p:cNvSpPr>
              <a:spLocks noChangeArrowheads="1"/>
            </p:cNvSpPr>
            <p:nvPr/>
          </p:nvSpPr>
          <p:spPr bwMode="auto">
            <a:xfrm>
              <a:off x="2625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355"/>
            <p:cNvSpPr>
              <a:spLocks noChangeArrowheads="1"/>
            </p:cNvSpPr>
            <p:nvPr/>
          </p:nvSpPr>
          <p:spPr bwMode="auto">
            <a:xfrm>
              <a:off x="2577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356"/>
            <p:cNvSpPr>
              <a:spLocks noChangeArrowheads="1"/>
            </p:cNvSpPr>
            <p:nvPr/>
          </p:nvSpPr>
          <p:spPr bwMode="auto">
            <a:xfrm>
              <a:off x="2625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357"/>
            <p:cNvSpPr>
              <a:spLocks noChangeArrowheads="1"/>
            </p:cNvSpPr>
            <p:nvPr/>
          </p:nvSpPr>
          <p:spPr bwMode="auto">
            <a:xfrm>
              <a:off x="2529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Rectangle 358"/>
            <p:cNvSpPr>
              <a:spLocks noChangeArrowheads="1"/>
            </p:cNvSpPr>
            <p:nvPr/>
          </p:nvSpPr>
          <p:spPr bwMode="auto">
            <a:xfrm>
              <a:off x="2625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Rectangle 359"/>
            <p:cNvSpPr>
              <a:spLocks noChangeArrowheads="1"/>
            </p:cNvSpPr>
            <p:nvPr/>
          </p:nvSpPr>
          <p:spPr bwMode="auto">
            <a:xfrm>
              <a:off x="2769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Rectangle 360"/>
            <p:cNvSpPr>
              <a:spLocks noChangeArrowheads="1"/>
            </p:cNvSpPr>
            <p:nvPr/>
          </p:nvSpPr>
          <p:spPr bwMode="auto">
            <a:xfrm>
              <a:off x="2817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Rectangle 361"/>
            <p:cNvSpPr>
              <a:spLocks noChangeArrowheads="1"/>
            </p:cNvSpPr>
            <p:nvPr/>
          </p:nvSpPr>
          <p:spPr bwMode="auto">
            <a:xfrm>
              <a:off x="2721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ectangle 362"/>
            <p:cNvSpPr>
              <a:spLocks noChangeArrowheads="1"/>
            </p:cNvSpPr>
            <p:nvPr/>
          </p:nvSpPr>
          <p:spPr bwMode="auto">
            <a:xfrm>
              <a:off x="2769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363"/>
            <p:cNvSpPr>
              <a:spLocks noChangeArrowheads="1"/>
            </p:cNvSpPr>
            <p:nvPr/>
          </p:nvSpPr>
          <p:spPr bwMode="auto">
            <a:xfrm>
              <a:off x="2673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364"/>
            <p:cNvSpPr>
              <a:spLocks noChangeArrowheads="1"/>
            </p:cNvSpPr>
            <p:nvPr/>
          </p:nvSpPr>
          <p:spPr bwMode="auto">
            <a:xfrm>
              <a:off x="2673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365"/>
            <p:cNvSpPr>
              <a:spLocks noChangeArrowheads="1"/>
            </p:cNvSpPr>
            <p:nvPr/>
          </p:nvSpPr>
          <p:spPr bwMode="auto">
            <a:xfrm>
              <a:off x="2673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366"/>
            <p:cNvSpPr>
              <a:spLocks noChangeArrowheads="1"/>
            </p:cNvSpPr>
            <p:nvPr/>
          </p:nvSpPr>
          <p:spPr bwMode="auto">
            <a:xfrm>
              <a:off x="2721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367"/>
            <p:cNvSpPr>
              <a:spLocks noChangeArrowheads="1"/>
            </p:cNvSpPr>
            <p:nvPr/>
          </p:nvSpPr>
          <p:spPr bwMode="auto">
            <a:xfrm>
              <a:off x="2673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368"/>
            <p:cNvSpPr>
              <a:spLocks noChangeArrowheads="1"/>
            </p:cNvSpPr>
            <p:nvPr/>
          </p:nvSpPr>
          <p:spPr bwMode="auto">
            <a:xfrm>
              <a:off x="2721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369"/>
            <p:cNvSpPr>
              <a:spLocks noChangeArrowheads="1"/>
            </p:cNvSpPr>
            <p:nvPr/>
          </p:nvSpPr>
          <p:spPr bwMode="auto">
            <a:xfrm>
              <a:off x="2769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370"/>
            <p:cNvSpPr>
              <a:spLocks noChangeArrowheads="1"/>
            </p:cNvSpPr>
            <p:nvPr/>
          </p:nvSpPr>
          <p:spPr bwMode="auto">
            <a:xfrm>
              <a:off x="2817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371"/>
            <p:cNvSpPr>
              <a:spLocks noChangeArrowheads="1"/>
            </p:cNvSpPr>
            <p:nvPr/>
          </p:nvSpPr>
          <p:spPr bwMode="auto">
            <a:xfrm>
              <a:off x="2769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372"/>
            <p:cNvSpPr>
              <a:spLocks noChangeArrowheads="1"/>
            </p:cNvSpPr>
            <p:nvPr/>
          </p:nvSpPr>
          <p:spPr bwMode="auto">
            <a:xfrm>
              <a:off x="2817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373"/>
            <p:cNvSpPr>
              <a:spLocks noChangeArrowheads="1"/>
            </p:cNvSpPr>
            <p:nvPr/>
          </p:nvSpPr>
          <p:spPr bwMode="auto">
            <a:xfrm>
              <a:off x="2817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374"/>
            <p:cNvSpPr>
              <a:spLocks noChangeArrowheads="1"/>
            </p:cNvSpPr>
            <p:nvPr/>
          </p:nvSpPr>
          <p:spPr bwMode="auto">
            <a:xfrm>
              <a:off x="2721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375"/>
            <p:cNvSpPr>
              <a:spLocks noChangeArrowheads="1"/>
            </p:cNvSpPr>
            <p:nvPr/>
          </p:nvSpPr>
          <p:spPr bwMode="auto">
            <a:xfrm>
              <a:off x="2913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376"/>
            <p:cNvSpPr>
              <a:spLocks noChangeArrowheads="1"/>
            </p:cNvSpPr>
            <p:nvPr/>
          </p:nvSpPr>
          <p:spPr bwMode="auto">
            <a:xfrm>
              <a:off x="2865" y="3760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377"/>
            <p:cNvSpPr>
              <a:spLocks noChangeArrowheads="1"/>
            </p:cNvSpPr>
            <p:nvPr/>
          </p:nvSpPr>
          <p:spPr bwMode="auto">
            <a:xfrm>
              <a:off x="2865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378"/>
            <p:cNvSpPr>
              <a:spLocks noChangeArrowheads="1"/>
            </p:cNvSpPr>
            <p:nvPr/>
          </p:nvSpPr>
          <p:spPr bwMode="auto">
            <a:xfrm>
              <a:off x="2865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379"/>
            <p:cNvSpPr>
              <a:spLocks noChangeArrowheads="1"/>
            </p:cNvSpPr>
            <p:nvPr/>
          </p:nvSpPr>
          <p:spPr bwMode="auto">
            <a:xfrm>
              <a:off x="2913" y="3856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380"/>
            <p:cNvSpPr>
              <a:spLocks noChangeArrowheads="1"/>
            </p:cNvSpPr>
            <p:nvPr/>
          </p:nvSpPr>
          <p:spPr bwMode="auto">
            <a:xfrm>
              <a:off x="2865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381"/>
            <p:cNvSpPr>
              <a:spLocks noChangeArrowheads="1"/>
            </p:cNvSpPr>
            <p:nvPr/>
          </p:nvSpPr>
          <p:spPr bwMode="auto">
            <a:xfrm>
              <a:off x="2913" y="3904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Rectangle 382"/>
            <p:cNvSpPr>
              <a:spLocks noChangeArrowheads="1"/>
            </p:cNvSpPr>
            <p:nvPr/>
          </p:nvSpPr>
          <p:spPr bwMode="auto">
            <a:xfrm>
              <a:off x="2913" y="3808"/>
              <a:ext cx="48" cy="4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Line 383"/>
            <p:cNvSpPr>
              <a:spLocks noChangeShapeType="1"/>
            </p:cNvSpPr>
            <p:nvPr/>
          </p:nvSpPr>
          <p:spPr bwMode="auto">
            <a:xfrm>
              <a:off x="2577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Line 384"/>
            <p:cNvSpPr>
              <a:spLocks noChangeShapeType="1"/>
            </p:cNvSpPr>
            <p:nvPr/>
          </p:nvSpPr>
          <p:spPr bwMode="auto">
            <a:xfrm>
              <a:off x="2625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Line 385"/>
            <p:cNvSpPr>
              <a:spLocks noChangeShapeType="1"/>
            </p:cNvSpPr>
            <p:nvPr/>
          </p:nvSpPr>
          <p:spPr bwMode="auto">
            <a:xfrm flipH="1">
              <a:off x="2577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Line 386"/>
            <p:cNvSpPr>
              <a:spLocks noChangeShapeType="1"/>
            </p:cNvSpPr>
            <p:nvPr/>
          </p:nvSpPr>
          <p:spPr bwMode="auto">
            <a:xfrm flipV="1">
              <a:off x="2577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Freeform 387"/>
            <p:cNvSpPr>
              <a:spLocks/>
            </p:cNvSpPr>
            <p:nvPr/>
          </p:nvSpPr>
          <p:spPr bwMode="auto">
            <a:xfrm>
              <a:off x="2529" y="3760"/>
              <a:ext cx="48" cy="48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144" y="0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Freeform 388"/>
            <p:cNvSpPr>
              <a:spLocks/>
            </p:cNvSpPr>
            <p:nvPr/>
          </p:nvSpPr>
          <p:spPr bwMode="auto">
            <a:xfrm>
              <a:off x="2529" y="3904"/>
              <a:ext cx="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5"/>
                </a:cxn>
                <a:cxn ang="0">
                  <a:pos x="144" y="145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5"/>
                  </a:lnTo>
                  <a:lnTo>
                    <a:pt x="144" y="1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Line 389"/>
            <p:cNvSpPr>
              <a:spLocks noChangeShapeType="1"/>
            </p:cNvSpPr>
            <p:nvPr/>
          </p:nvSpPr>
          <p:spPr bwMode="auto">
            <a:xfrm flipV="1">
              <a:off x="2529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Line 390"/>
            <p:cNvSpPr>
              <a:spLocks noChangeShapeType="1"/>
            </p:cNvSpPr>
            <p:nvPr/>
          </p:nvSpPr>
          <p:spPr bwMode="auto">
            <a:xfrm flipH="1">
              <a:off x="2577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Line 391"/>
            <p:cNvSpPr>
              <a:spLocks noChangeShapeType="1"/>
            </p:cNvSpPr>
            <p:nvPr/>
          </p:nvSpPr>
          <p:spPr bwMode="auto">
            <a:xfrm flipV="1">
              <a:off x="2625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Line 392"/>
            <p:cNvSpPr>
              <a:spLocks noChangeShapeType="1"/>
            </p:cNvSpPr>
            <p:nvPr/>
          </p:nvSpPr>
          <p:spPr bwMode="auto">
            <a:xfrm flipV="1">
              <a:off x="2577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Line 393"/>
            <p:cNvSpPr>
              <a:spLocks noChangeShapeType="1"/>
            </p:cNvSpPr>
            <p:nvPr/>
          </p:nvSpPr>
          <p:spPr bwMode="auto">
            <a:xfrm>
              <a:off x="2577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Line 394"/>
            <p:cNvSpPr>
              <a:spLocks noChangeShapeType="1"/>
            </p:cNvSpPr>
            <p:nvPr/>
          </p:nvSpPr>
          <p:spPr bwMode="auto">
            <a:xfrm>
              <a:off x="2625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Line 395"/>
            <p:cNvSpPr>
              <a:spLocks noChangeShapeType="1"/>
            </p:cNvSpPr>
            <p:nvPr/>
          </p:nvSpPr>
          <p:spPr bwMode="auto">
            <a:xfrm>
              <a:off x="2577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Line 396"/>
            <p:cNvSpPr>
              <a:spLocks noChangeShapeType="1"/>
            </p:cNvSpPr>
            <p:nvPr/>
          </p:nvSpPr>
          <p:spPr bwMode="auto">
            <a:xfrm>
              <a:off x="2577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Line 397"/>
            <p:cNvSpPr>
              <a:spLocks noChangeShapeType="1"/>
            </p:cNvSpPr>
            <p:nvPr/>
          </p:nvSpPr>
          <p:spPr bwMode="auto">
            <a:xfrm flipV="1">
              <a:off x="2529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Line 398"/>
            <p:cNvSpPr>
              <a:spLocks noChangeShapeType="1"/>
            </p:cNvSpPr>
            <p:nvPr/>
          </p:nvSpPr>
          <p:spPr bwMode="auto">
            <a:xfrm>
              <a:off x="2625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Line 399"/>
            <p:cNvSpPr>
              <a:spLocks noChangeShapeType="1"/>
            </p:cNvSpPr>
            <p:nvPr/>
          </p:nvSpPr>
          <p:spPr bwMode="auto">
            <a:xfrm flipV="1">
              <a:off x="2577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Line 400"/>
            <p:cNvSpPr>
              <a:spLocks noChangeShapeType="1"/>
            </p:cNvSpPr>
            <p:nvPr/>
          </p:nvSpPr>
          <p:spPr bwMode="auto">
            <a:xfrm>
              <a:off x="2529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Line 401"/>
            <p:cNvSpPr>
              <a:spLocks noChangeShapeType="1"/>
            </p:cNvSpPr>
            <p:nvPr/>
          </p:nvSpPr>
          <p:spPr bwMode="auto">
            <a:xfrm flipH="1">
              <a:off x="2529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Line 402"/>
            <p:cNvSpPr>
              <a:spLocks noChangeShapeType="1"/>
            </p:cNvSpPr>
            <p:nvPr/>
          </p:nvSpPr>
          <p:spPr bwMode="auto">
            <a:xfrm flipH="1">
              <a:off x="2529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Line 403"/>
            <p:cNvSpPr>
              <a:spLocks noChangeShapeType="1"/>
            </p:cNvSpPr>
            <p:nvPr/>
          </p:nvSpPr>
          <p:spPr bwMode="auto">
            <a:xfrm>
              <a:off x="2817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Line 404"/>
            <p:cNvSpPr>
              <a:spLocks noChangeShapeType="1"/>
            </p:cNvSpPr>
            <p:nvPr/>
          </p:nvSpPr>
          <p:spPr bwMode="auto">
            <a:xfrm flipH="1">
              <a:off x="2769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Line 405"/>
            <p:cNvSpPr>
              <a:spLocks noChangeShapeType="1"/>
            </p:cNvSpPr>
            <p:nvPr/>
          </p:nvSpPr>
          <p:spPr bwMode="auto">
            <a:xfrm flipV="1">
              <a:off x="2769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Line 406"/>
            <p:cNvSpPr>
              <a:spLocks noChangeShapeType="1"/>
            </p:cNvSpPr>
            <p:nvPr/>
          </p:nvSpPr>
          <p:spPr bwMode="auto">
            <a:xfrm flipH="1">
              <a:off x="2769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Line 407"/>
            <p:cNvSpPr>
              <a:spLocks noChangeShapeType="1"/>
            </p:cNvSpPr>
            <p:nvPr/>
          </p:nvSpPr>
          <p:spPr bwMode="auto">
            <a:xfrm>
              <a:off x="2721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Line 408"/>
            <p:cNvSpPr>
              <a:spLocks noChangeShapeType="1"/>
            </p:cNvSpPr>
            <p:nvPr/>
          </p:nvSpPr>
          <p:spPr bwMode="auto">
            <a:xfrm flipH="1">
              <a:off x="2673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Line 409"/>
            <p:cNvSpPr>
              <a:spLocks noChangeShapeType="1"/>
            </p:cNvSpPr>
            <p:nvPr/>
          </p:nvSpPr>
          <p:spPr bwMode="auto">
            <a:xfrm flipV="1">
              <a:off x="2673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Line 410"/>
            <p:cNvSpPr>
              <a:spLocks noChangeShapeType="1"/>
            </p:cNvSpPr>
            <p:nvPr/>
          </p:nvSpPr>
          <p:spPr bwMode="auto">
            <a:xfrm flipH="1">
              <a:off x="2673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Line 411"/>
            <p:cNvSpPr>
              <a:spLocks noChangeShapeType="1"/>
            </p:cNvSpPr>
            <p:nvPr/>
          </p:nvSpPr>
          <p:spPr bwMode="auto">
            <a:xfrm>
              <a:off x="2673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Line 412"/>
            <p:cNvSpPr>
              <a:spLocks noChangeShapeType="1"/>
            </p:cNvSpPr>
            <p:nvPr/>
          </p:nvSpPr>
          <p:spPr bwMode="auto">
            <a:xfrm flipV="1">
              <a:off x="2721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Line 413"/>
            <p:cNvSpPr>
              <a:spLocks noChangeShapeType="1"/>
            </p:cNvSpPr>
            <p:nvPr/>
          </p:nvSpPr>
          <p:spPr bwMode="auto">
            <a:xfrm flipV="1">
              <a:off x="2673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Line 414"/>
            <p:cNvSpPr>
              <a:spLocks noChangeShapeType="1"/>
            </p:cNvSpPr>
            <p:nvPr/>
          </p:nvSpPr>
          <p:spPr bwMode="auto">
            <a:xfrm>
              <a:off x="2673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Line 415"/>
            <p:cNvSpPr>
              <a:spLocks noChangeShapeType="1"/>
            </p:cNvSpPr>
            <p:nvPr/>
          </p:nvSpPr>
          <p:spPr bwMode="auto">
            <a:xfrm>
              <a:off x="2721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Line 416"/>
            <p:cNvSpPr>
              <a:spLocks noChangeShapeType="1"/>
            </p:cNvSpPr>
            <p:nvPr/>
          </p:nvSpPr>
          <p:spPr bwMode="auto">
            <a:xfrm>
              <a:off x="2673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Line 417"/>
            <p:cNvSpPr>
              <a:spLocks noChangeShapeType="1"/>
            </p:cNvSpPr>
            <p:nvPr/>
          </p:nvSpPr>
          <p:spPr bwMode="auto">
            <a:xfrm>
              <a:off x="2673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Line 418"/>
            <p:cNvSpPr>
              <a:spLocks noChangeShapeType="1"/>
            </p:cNvSpPr>
            <p:nvPr/>
          </p:nvSpPr>
          <p:spPr bwMode="auto">
            <a:xfrm>
              <a:off x="2769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Line 419"/>
            <p:cNvSpPr>
              <a:spLocks noChangeShapeType="1"/>
            </p:cNvSpPr>
            <p:nvPr/>
          </p:nvSpPr>
          <p:spPr bwMode="auto">
            <a:xfrm flipV="1">
              <a:off x="2817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3" name="Line 420"/>
            <p:cNvSpPr>
              <a:spLocks noChangeShapeType="1"/>
            </p:cNvSpPr>
            <p:nvPr/>
          </p:nvSpPr>
          <p:spPr bwMode="auto">
            <a:xfrm flipV="1">
              <a:off x="2769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Line 421"/>
            <p:cNvSpPr>
              <a:spLocks noChangeShapeType="1"/>
            </p:cNvSpPr>
            <p:nvPr/>
          </p:nvSpPr>
          <p:spPr bwMode="auto">
            <a:xfrm>
              <a:off x="2769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Line 422"/>
            <p:cNvSpPr>
              <a:spLocks noChangeShapeType="1"/>
            </p:cNvSpPr>
            <p:nvPr/>
          </p:nvSpPr>
          <p:spPr bwMode="auto">
            <a:xfrm>
              <a:off x="2817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Line 423"/>
            <p:cNvSpPr>
              <a:spLocks noChangeShapeType="1"/>
            </p:cNvSpPr>
            <p:nvPr/>
          </p:nvSpPr>
          <p:spPr bwMode="auto">
            <a:xfrm>
              <a:off x="2769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Line 424"/>
            <p:cNvSpPr>
              <a:spLocks noChangeShapeType="1"/>
            </p:cNvSpPr>
            <p:nvPr/>
          </p:nvSpPr>
          <p:spPr bwMode="auto">
            <a:xfrm>
              <a:off x="2769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Line 425"/>
            <p:cNvSpPr>
              <a:spLocks noChangeShapeType="1"/>
            </p:cNvSpPr>
            <p:nvPr/>
          </p:nvSpPr>
          <p:spPr bwMode="auto">
            <a:xfrm flipV="1">
              <a:off x="2817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Line 426"/>
            <p:cNvSpPr>
              <a:spLocks noChangeShapeType="1"/>
            </p:cNvSpPr>
            <p:nvPr/>
          </p:nvSpPr>
          <p:spPr bwMode="auto">
            <a:xfrm flipV="1">
              <a:off x="2721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0" name="Line 427"/>
            <p:cNvSpPr>
              <a:spLocks noChangeShapeType="1"/>
            </p:cNvSpPr>
            <p:nvPr/>
          </p:nvSpPr>
          <p:spPr bwMode="auto">
            <a:xfrm>
              <a:off x="2721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Line 428"/>
            <p:cNvSpPr>
              <a:spLocks noChangeShapeType="1"/>
            </p:cNvSpPr>
            <p:nvPr/>
          </p:nvSpPr>
          <p:spPr bwMode="auto">
            <a:xfrm>
              <a:off x="2769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2" name="Line 429"/>
            <p:cNvSpPr>
              <a:spLocks noChangeShapeType="1"/>
            </p:cNvSpPr>
            <p:nvPr/>
          </p:nvSpPr>
          <p:spPr bwMode="auto">
            <a:xfrm flipV="1">
              <a:off x="2673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3" name="Line 430"/>
            <p:cNvSpPr>
              <a:spLocks noChangeShapeType="1"/>
            </p:cNvSpPr>
            <p:nvPr/>
          </p:nvSpPr>
          <p:spPr bwMode="auto">
            <a:xfrm>
              <a:off x="2721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4" name="Line 431"/>
            <p:cNvSpPr>
              <a:spLocks noChangeShapeType="1"/>
            </p:cNvSpPr>
            <p:nvPr/>
          </p:nvSpPr>
          <p:spPr bwMode="auto">
            <a:xfrm flipH="1">
              <a:off x="2721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Line 432"/>
            <p:cNvSpPr>
              <a:spLocks noChangeShapeType="1"/>
            </p:cNvSpPr>
            <p:nvPr/>
          </p:nvSpPr>
          <p:spPr bwMode="auto">
            <a:xfrm flipH="1">
              <a:off x="2721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Line 433"/>
            <p:cNvSpPr>
              <a:spLocks noChangeShapeType="1"/>
            </p:cNvSpPr>
            <p:nvPr/>
          </p:nvSpPr>
          <p:spPr bwMode="auto">
            <a:xfrm>
              <a:off x="2721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Line 434"/>
            <p:cNvSpPr>
              <a:spLocks noChangeShapeType="1"/>
            </p:cNvSpPr>
            <p:nvPr/>
          </p:nvSpPr>
          <p:spPr bwMode="auto">
            <a:xfrm flipH="1">
              <a:off x="2625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Line 435"/>
            <p:cNvSpPr>
              <a:spLocks noChangeShapeType="1"/>
            </p:cNvSpPr>
            <p:nvPr/>
          </p:nvSpPr>
          <p:spPr bwMode="auto">
            <a:xfrm>
              <a:off x="2625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9" name="Line 436"/>
            <p:cNvSpPr>
              <a:spLocks noChangeShapeType="1"/>
            </p:cNvSpPr>
            <p:nvPr/>
          </p:nvSpPr>
          <p:spPr bwMode="auto">
            <a:xfrm flipH="1">
              <a:off x="2625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0" name="Line 437"/>
            <p:cNvSpPr>
              <a:spLocks noChangeShapeType="1"/>
            </p:cNvSpPr>
            <p:nvPr/>
          </p:nvSpPr>
          <p:spPr bwMode="auto">
            <a:xfrm>
              <a:off x="2625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1" name="Line 438"/>
            <p:cNvSpPr>
              <a:spLocks noChangeShapeType="1"/>
            </p:cNvSpPr>
            <p:nvPr/>
          </p:nvSpPr>
          <p:spPr bwMode="auto">
            <a:xfrm flipH="1">
              <a:off x="2625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2" name="Freeform 439"/>
            <p:cNvSpPr>
              <a:spLocks/>
            </p:cNvSpPr>
            <p:nvPr/>
          </p:nvSpPr>
          <p:spPr bwMode="auto">
            <a:xfrm>
              <a:off x="2913" y="3760"/>
              <a:ext cx="48" cy="48"/>
            </a:xfrm>
            <a:custGeom>
              <a:avLst/>
              <a:gdLst/>
              <a:ahLst/>
              <a:cxnLst>
                <a:cxn ang="0">
                  <a:pos x="144" y="144"/>
                </a:cxn>
                <a:cxn ang="0">
                  <a:pos x="144" y="0"/>
                </a:cxn>
                <a:cxn ang="0">
                  <a:pos x="0" y="0"/>
                </a:cxn>
              </a:cxnLst>
              <a:rect l="0" t="0" r="r" b="b"/>
              <a:pathLst>
                <a:path w="144" h="144">
                  <a:moveTo>
                    <a:pt x="144" y="144"/>
                  </a:move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" name="Line 440"/>
            <p:cNvSpPr>
              <a:spLocks noChangeShapeType="1"/>
            </p:cNvSpPr>
            <p:nvPr/>
          </p:nvSpPr>
          <p:spPr bwMode="auto">
            <a:xfrm>
              <a:off x="2913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4" name="Line 441"/>
            <p:cNvSpPr>
              <a:spLocks noChangeShapeType="1"/>
            </p:cNvSpPr>
            <p:nvPr/>
          </p:nvSpPr>
          <p:spPr bwMode="auto">
            <a:xfrm flipH="1">
              <a:off x="2865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Line 442"/>
            <p:cNvSpPr>
              <a:spLocks noChangeShapeType="1"/>
            </p:cNvSpPr>
            <p:nvPr/>
          </p:nvSpPr>
          <p:spPr bwMode="auto">
            <a:xfrm flipV="1">
              <a:off x="2865" y="3760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Line 443"/>
            <p:cNvSpPr>
              <a:spLocks noChangeShapeType="1"/>
            </p:cNvSpPr>
            <p:nvPr/>
          </p:nvSpPr>
          <p:spPr bwMode="auto">
            <a:xfrm flipH="1">
              <a:off x="2865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7" name="Line 444"/>
            <p:cNvSpPr>
              <a:spLocks noChangeShapeType="1"/>
            </p:cNvSpPr>
            <p:nvPr/>
          </p:nvSpPr>
          <p:spPr bwMode="auto">
            <a:xfrm>
              <a:off x="2865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8" name="Line 445"/>
            <p:cNvSpPr>
              <a:spLocks noChangeShapeType="1"/>
            </p:cNvSpPr>
            <p:nvPr/>
          </p:nvSpPr>
          <p:spPr bwMode="auto">
            <a:xfrm flipV="1">
              <a:off x="2913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9" name="Line 446"/>
            <p:cNvSpPr>
              <a:spLocks noChangeShapeType="1"/>
            </p:cNvSpPr>
            <p:nvPr/>
          </p:nvSpPr>
          <p:spPr bwMode="auto">
            <a:xfrm flipV="1">
              <a:off x="2865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0" name="Line 447"/>
            <p:cNvSpPr>
              <a:spLocks noChangeShapeType="1"/>
            </p:cNvSpPr>
            <p:nvPr/>
          </p:nvSpPr>
          <p:spPr bwMode="auto">
            <a:xfrm>
              <a:off x="2865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1" name="Line 448"/>
            <p:cNvSpPr>
              <a:spLocks noChangeShapeType="1"/>
            </p:cNvSpPr>
            <p:nvPr/>
          </p:nvSpPr>
          <p:spPr bwMode="auto">
            <a:xfrm>
              <a:off x="2913" y="3904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2" name="Line 449"/>
            <p:cNvSpPr>
              <a:spLocks noChangeShapeType="1"/>
            </p:cNvSpPr>
            <p:nvPr/>
          </p:nvSpPr>
          <p:spPr bwMode="auto">
            <a:xfrm>
              <a:off x="2865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" name="Line 450"/>
            <p:cNvSpPr>
              <a:spLocks noChangeShapeType="1"/>
            </p:cNvSpPr>
            <p:nvPr/>
          </p:nvSpPr>
          <p:spPr bwMode="auto">
            <a:xfrm>
              <a:off x="2865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4" name="Freeform 451"/>
            <p:cNvSpPr>
              <a:spLocks/>
            </p:cNvSpPr>
            <p:nvPr/>
          </p:nvSpPr>
          <p:spPr bwMode="auto">
            <a:xfrm>
              <a:off x="2913" y="3904"/>
              <a:ext cx="48" cy="48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144" y="145"/>
                </a:cxn>
                <a:cxn ang="0">
                  <a:pos x="144" y="0"/>
                </a:cxn>
              </a:cxnLst>
              <a:rect l="0" t="0" r="r" b="b"/>
              <a:pathLst>
                <a:path w="144" h="145">
                  <a:moveTo>
                    <a:pt x="0" y="145"/>
                  </a:moveTo>
                  <a:lnTo>
                    <a:pt x="144" y="145"/>
                  </a:lnTo>
                  <a:lnTo>
                    <a:pt x="144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5" name="Line 452"/>
            <p:cNvSpPr>
              <a:spLocks noChangeShapeType="1"/>
            </p:cNvSpPr>
            <p:nvPr/>
          </p:nvSpPr>
          <p:spPr bwMode="auto">
            <a:xfrm flipV="1">
              <a:off x="2961" y="3856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Line 453"/>
            <p:cNvSpPr>
              <a:spLocks noChangeShapeType="1"/>
            </p:cNvSpPr>
            <p:nvPr/>
          </p:nvSpPr>
          <p:spPr bwMode="auto">
            <a:xfrm flipV="1">
              <a:off x="2913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Line 454"/>
            <p:cNvSpPr>
              <a:spLocks noChangeShapeType="1"/>
            </p:cNvSpPr>
            <p:nvPr/>
          </p:nvSpPr>
          <p:spPr bwMode="auto">
            <a:xfrm flipH="1">
              <a:off x="2913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Line 455"/>
            <p:cNvSpPr>
              <a:spLocks noChangeShapeType="1"/>
            </p:cNvSpPr>
            <p:nvPr/>
          </p:nvSpPr>
          <p:spPr bwMode="auto">
            <a:xfrm flipH="1">
              <a:off x="2913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Line 456"/>
            <p:cNvSpPr>
              <a:spLocks noChangeShapeType="1"/>
            </p:cNvSpPr>
            <p:nvPr/>
          </p:nvSpPr>
          <p:spPr bwMode="auto">
            <a:xfrm>
              <a:off x="2913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Line 457"/>
            <p:cNvSpPr>
              <a:spLocks noChangeShapeType="1"/>
            </p:cNvSpPr>
            <p:nvPr/>
          </p:nvSpPr>
          <p:spPr bwMode="auto">
            <a:xfrm>
              <a:off x="2865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Line 458"/>
            <p:cNvSpPr>
              <a:spLocks noChangeShapeType="1"/>
            </p:cNvSpPr>
            <p:nvPr/>
          </p:nvSpPr>
          <p:spPr bwMode="auto">
            <a:xfrm flipV="1">
              <a:off x="2961" y="3808"/>
              <a:ext cx="0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Line 459"/>
            <p:cNvSpPr>
              <a:spLocks noChangeShapeType="1"/>
            </p:cNvSpPr>
            <p:nvPr/>
          </p:nvSpPr>
          <p:spPr bwMode="auto">
            <a:xfrm>
              <a:off x="2817" y="3808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Line 460"/>
            <p:cNvSpPr>
              <a:spLocks noChangeShapeType="1"/>
            </p:cNvSpPr>
            <p:nvPr/>
          </p:nvSpPr>
          <p:spPr bwMode="auto">
            <a:xfrm>
              <a:off x="2817" y="3856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Line 461"/>
            <p:cNvSpPr>
              <a:spLocks noChangeShapeType="1"/>
            </p:cNvSpPr>
            <p:nvPr/>
          </p:nvSpPr>
          <p:spPr bwMode="auto">
            <a:xfrm flipH="1">
              <a:off x="2817" y="3904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Line 462"/>
            <p:cNvSpPr>
              <a:spLocks noChangeShapeType="1"/>
            </p:cNvSpPr>
            <p:nvPr/>
          </p:nvSpPr>
          <p:spPr bwMode="auto">
            <a:xfrm>
              <a:off x="2817" y="3952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Line 463"/>
            <p:cNvSpPr>
              <a:spLocks noChangeShapeType="1"/>
            </p:cNvSpPr>
            <p:nvPr/>
          </p:nvSpPr>
          <p:spPr bwMode="auto">
            <a:xfrm flipH="1">
              <a:off x="2817" y="3760"/>
              <a:ext cx="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3" name="Rectangle 6"/>
          <p:cNvSpPr>
            <a:spLocks noChangeArrowheads="1"/>
          </p:cNvSpPr>
          <p:nvPr/>
        </p:nvSpPr>
        <p:spPr bwMode="gray">
          <a:xfrm>
            <a:off x="5419165" y="2219979"/>
            <a:ext cx="1143000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Write Splitter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496451" y="4571999"/>
            <a:ext cx="34290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" name="Line 37"/>
          <p:cNvSpPr>
            <a:spLocks noChangeShapeType="1"/>
          </p:cNvSpPr>
          <p:nvPr/>
        </p:nvSpPr>
        <p:spPr bwMode="auto">
          <a:xfrm flipH="1" flipV="1">
            <a:off x="4198251" y="3886199"/>
            <a:ext cx="0" cy="676656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5" name="Arc 154"/>
          <p:cNvSpPr/>
          <p:nvPr/>
        </p:nvSpPr>
        <p:spPr>
          <a:xfrm rot="348943" flipH="1">
            <a:off x="4300826" y="3603622"/>
            <a:ext cx="2087669" cy="1213293"/>
          </a:xfrm>
          <a:prstGeom prst="arc">
            <a:avLst>
              <a:gd name="adj1" fmla="val 13270649"/>
              <a:gd name="adj2" fmla="val 4896516"/>
            </a:avLst>
          </a:prstGeom>
          <a:noFill/>
          <a:ln w="15875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gray">
          <a:xfrm>
            <a:off x="5838544" y="5123328"/>
            <a:ext cx="1525962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Array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7" name="Arc 156"/>
          <p:cNvSpPr/>
          <p:nvPr/>
        </p:nvSpPr>
        <p:spPr>
          <a:xfrm rot="808532">
            <a:off x="2941623" y="1676051"/>
            <a:ext cx="990600" cy="3249078"/>
          </a:xfrm>
          <a:prstGeom prst="arc">
            <a:avLst>
              <a:gd name="adj1" fmla="val 17164541"/>
              <a:gd name="adj2" fmla="val 5123962"/>
            </a:avLst>
          </a:prstGeom>
          <a:noFill/>
          <a:ln w="15875">
            <a:solidFill>
              <a:schemeClr val="tx1"/>
            </a:solidFill>
            <a:round/>
            <a:headEnd type="none" w="lg" len="med"/>
            <a:tailEnd type="triangle"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8" name="Arc 157"/>
          <p:cNvSpPr/>
          <p:nvPr/>
        </p:nvSpPr>
        <p:spPr>
          <a:xfrm rot="21319135" flipH="1">
            <a:off x="4248670" y="1575243"/>
            <a:ext cx="2558437" cy="1970910"/>
          </a:xfrm>
          <a:prstGeom prst="arc">
            <a:avLst>
              <a:gd name="adj1" fmla="val 20318714"/>
              <a:gd name="adj2" fmla="val 6412650"/>
            </a:avLst>
          </a:prstGeom>
          <a:noFill/>
          <a:ln w="15875">
            <a:solidFill>
              <a:schemeClr val="tx1"/>
            </a:solidFill>
            <a:round/>
            <a:headEnd type="none" w="lg" len="med"/>
            <a:tailEnd type="triangle"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4481693" y="4724399"/>
            <a:ext cx="575732" cy="190500"/>
          </a:xfrm>
          <a:custGeom>
            <a:avLst/>
            <a:gdLst>
              <a:gd name="connsiteX0" fmla="*/ 0 w 626533"/>
              <a:gd name="connsiteY0" fmla="*/ 12700 h 12700"/>
              <a:gd name="connsiteX1" fmla="*/ 626533 w 626533"/>
              <a:gd name="connsiteY1" fmla="*/ 1270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533" h="12700">
                <a:moveTo>
                  <a:pt x="0" y="12700"/>
                </a:moveTo>
                <a:cubicBezTo>
                  <a:pt x="238477" y="6350"/>
                  <a:pt x="476955" y="0"/>
                  <a:pt x="626533" y="1270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805953" y="4917140"/>
            <a:ext cx="635358" cy="635358"/>
          </a:xfrm>
          <a:prstGeom prst="rect">
            <a:avLst/>
          </a:prstGeom>
          <a:noFill/>
        </p:spPr>
      </p:pic>
      <p:pic>
        <p:nvPicPr>
          <p:cNvPr id="173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969509"/>
            <a:ext cx="762000" cy="1761346"/>
          </a:xfrm>
          <a:prstGeom prst="rect">
            <a:avLst/>
          </a:prstGeom>
          <a:noFill/>
        </p:spPr>
      </p:pic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-5400000">
            <a:off x="4062370" y="2239817"/>
            <a:ext cx="304800" cy="39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2" name="Straight Arrow Connector 151"/>
          <p:cNvCxnSpPr/>
          <p:nvPr/>
        </p:nvCxnSpPr>
        <p:spPr>
          <a:xfrm>
            <a:off x="4433047" y="2490599"/>
            <a:ext cx="1219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76365" y="3388658"/>
            <a:ext cx="1554480" cy="38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864924" y="4899211"/>
            <a:ext cx="635358" cy="635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33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688975"/>
          </a:xfrm>
        </p:spPr>
        <p:txBody>
          <a:bodyPr/>
          <a:lstStyle/>
          <a:p>
            <a:r>
              <a:rPr lang="en-US" dirty="0" smtClean="0"/>
              <a:t>Module 11: Local Replication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2590800"/>
            <a:ext cx="7086600" cy="2667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Mirroring of a virtual volume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Replication of virtual machines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762000" y="1981200"/>
            <a:ext cx="7772400" cy="457200"/>
          </a:xfrm>
        </p:spPr>
        <p:txBody>
          <a:bodyPr/>
          <a:lstStyle/>
          <a:p>
            <a:r>
              <a:rPr lang="en-US" dirty="0" smtClean="0"/>
              <a:t>Lesson 3: Local Replication in Virtualized Environment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Replication in Virtualized Environment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replication (mirroring) of a virtual volume assigned to a host</a:t>
            </a:r>
          </a:p>
          <a:p>
            <a:pPr lvl="1"/>
            <a:r>
              <a:rPr lang="en-US" dirty="0" smtClean="0"/>
              <a:t>Mirroring is performed by a virtualization appliance</a:t>
            </a:r>
          </a:p>
          <a:p>
            <a:r>
              <a:rPr lang="en-US" dirty="0" smtClean="0"/>
              <a:t>Replication of virtual machines </a:t>
            </a:r>
          </a:p>
          <a:p>
            <a:pPr lvl="1"/>
            <a:r>
              <a:rPr lang="en-US" dirty="0" smtClean="0"/>
              <a:t>VM snapshot</a:t>
            </a:r>
          </a:p>
          <a:p>
            <a:pPr lvl="1"/>
            <a:r>
              <a:rPr lang="en-US" dirty="0" smtClean="0"/>
              <a:t>VM clone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/>
        </p:nvSpPr>
        <p:spPr bwMode="auto">
          <a:xfrm>
            <a:off x="2568782" y="3591435"/>
            <a:ext cx="862084" cy="1251380"/>
          </a:xfrm>
          <a:custGeom>
            <a:avLst/>
            <a:gdLst/>
            <a:ahLst/>
            <a:cxnLst>
              <a:cxn ang="0">
                <a:pos x="0" y="3253"/>
              </a:cxn>
              <a:cxn ang="0">
                <a:pos x="0" y="0"/>
              </a:cxn>
              <a:cxn ang="0">
                <a:pos x="1753" y="0"/>
              </a:cxn>
            </a:cxnLst>
            <a:rect l="0" t="0" r="r" b="b"/>
            <a:pathLst>
              <a:path w="1753" h="3253">
                <a:moveTo>
                  <a:pt x="0" y="3253"/>
                </a:moveTo>
                <a:lnTo>
                  <a:pt x="0" y="0"/>
                </a:lnTo>
                <a:lnTo>
                  <a:pt x="1753" y="0"/>
                </a:lnTo>
              </a:path>
            </a:pathLst>
          </a:custGeom>
          <a:noFill/>
          <a:ln w="38100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itchFamily="34" charset="0"/>
            </a:endParaRPr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3933825" y="1895475"/>
            <a:ext cx="447675" cy="828675"/>
          </a:xfrm>
          <a:custGeom>
            <a:avLst/>
            <a:gdLst/>
            <a:ahLst/>
            <a:cxnLst>
              <a:cxn ang="0">
                <a:pos x="0" y="1689"/>
              </a:cxn>
              <a:cxn ang="0">
                <a:pos x="0" y="0"/>
              </a:cxn>
              <a:cxn ang="0">
                <a:pos x="201" y="0"/>
              </a:cxn>
            </a:cxnLst>
            <a:rect l="0" t="0" r="r" b="b"/>
            <a:pathLst>
              <a:path w="201" h="1689">
                <a:moveTo>
                  <a:pt x="0" y="1689"/>
                </a:moveTo>
                <a:lnTo>
                  <a:pt x="0" y="0"/>
                </a:lnTo>
                <a:lnTo>
                  <a:pt x="201" y="0"/>
                </a:lnTo>
              </a:path>
            </a:pathLst>
          </a:custGeom>
          <a:noFill/>
          <a:ln w="38100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itchFamily="34" charset="0"/>
            </a:endParaRPr>
          </a:p>
        </p:txBody>
      </p:sp>
      <p:pic>
        <p:nvPicPr>
          <p:cNvPr id="13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9100" y="964187"/>
            <a:ext cx="457200" cy="1056808"/>
          </a:xfrm>
          <a:prstGeom prst="rect">
            <a:avLst/>
          </a:prstGeom>
          <a:noFill/>
        </p:spPr>
      </p:pic>
      <p:sp>
        <p:nvSpPr>
          <p:cNvPr id="7" name="Freeform 5"/>
          <p:cNvSpPr>
            <a:spLocks/>
          </p:cNvSpPr>
          <p:nvPr/>
        </p:nvSpPr>
        <p:spPr bwMode="auto">
          <a:xfrm>
            <a:off x="5716866" y="3591435"/>
            <a:ext cx="875728" cy="12513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2" y="0"/>
              </a:cxn>
              <a:cxn ang="0">
                <a:pos x="1922" y="3253"/>
              </a:cxn>
            </a:cxnLst>
            <a:rect l="0" t="0" r="r" b="b"/>
            <a:pathLst>
              <a:path w="1922" h="3253">
                <a:moveTo>
                  <a:pt x="0" y="0"/>
                </a:moveTo>
                <a:lnTo>
                  <a:pt x="1922" y="0"/>
                </a:lnTo>
                <a:lnTo>
                  <a:pt x="1922" y="3253"/>
                </a:lnTo>
              </a:path>
            </a:pathLst>
          </a:custGeom>
          <a:noFill/>
          <a:ln w="38100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itchFamily="34" charset="0"/>
            </a:endParaRPr>
          </a:p>
        </p:txBody>
      </p:sp>
      <p:pic>
        <p:nvPicPr>
          <p:cNvPr id="23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1031" y="4727652"/>
            <a:ext cx="655035" cy="1112520"/>
          </a:xfrm>
          <a:prstGeom prst="rect">
            <a:avLst/>
          </a:prstGeom>
          <a:noFill/>
        </p:spPr>
      </p:pic>
      <p:pic>
        <p:nvPicPr>
          <p:cNvPr id="19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6270" y="4727652"/>
            <a:ext cx="655035" cy="111252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Replication of Virtual Volume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13" name="Rectangle 2052"/>
          <p:cNvSpPr>
            <a:spLocks noChangeArrowheads="1"/>
          </p:cNvSpPr>
          <p:nvPr/>
        </p:nvSpPr>
        <p:spPr bwMode="auto">
          <a:xfrm>
            <a:off x="6378507" y="3040525"/>
            <a:ext cx="916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Mirrored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Virtual Volume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Rectangle 2093"/>
          <p:cNvSpPr>
            <a:spLocks noChangeArrowheads="1"/>
          </p:cNvSpPr>
          <p:nvPr/>
        </p:nvSpPr>
        <p:spPr bwMode="auto">
          <a:xfrm>
            <a:off x="6174066" y="5825653"/>
            <a:ext cx="833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cs typeface="Arial" pitchFamily="34" charset="0"/>
              </a:rPr>
              <a:t>Storage Array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5" name="Rectangle 2094"/>
          <p:cNvSpPr>
            <a:spLocks noChangeArrowheads="1"/>
          </p:cNvSpPr>
          <p:nvPr/>
        </p:nvSpPr>
        <p:spPr bwMode="auto">
          <a:xfrm>
            <a:off x="2171700" y="5831473"/>
            <a:ext cx="833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cs typeface="Arial" pitchFamily="34" charset="0"/>
              </a:rPr>
              <a:t>Storage Array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10800000" flipV="1">
            <a:off x="4733925" y="5138622"/>
            <a:ext cx="137160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933701" y="5167888"/>
            <a:ext cx="1600201" cy="4184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2052"/>
          <p:cNvSpPr>
            <a:spLocks noChangeArrowheads="1"/>
          </p:cNvSpPr>
          <p:nvPr/>
        </p:nvSpPr>
        <p:spPr bwMode="auto">
          <a:xfrm>
            <a:off x="4483957" y="5652972"/>
            <a:ext cx="383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Mirror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Legs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88" name="Rectangle 2052"/>
          <p:cNvSpPr>
            <a:spLocks noChangeArrowheads="1"/>
          </p:cNvSpPr>
          <p:nvPr/>
        </p:nvSpPr>
        <p:spPr bwMode="auto">
          <a:xfrm flipH="1">
            <a:off x="1648479" y="3223796"/>
            <a:ext cx="8255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Virtualization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Appliance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0082" y="2571750"/>
            <a:ext cx="3358394" cy="21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3387134" y="3257550"/>
            <a:ext cx="25517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3404" y="3765154"/>
            <a:ext cx="397146" cy="397145"/>
          </a:xfrm>
          <a:prstGeom prst="rect">
            <a:avLst/>
          </a:prstGeom>
          <a:noFill/>
        </p:spPr>
      </p:pic>
      <p:pic>
        <p:nvPicPr>
          <p:cNvPr id="47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14900" y="3765154"/>
            <a:ext cx="397146" cy="397145"/>
          </a:xfrm>
          <a:prstGeom prst="rect">
            <a:avLst/>
          </a:prstGeom>
          <a:noFill/>
        </p:spPr>
      </p:pic>
      <p:cxnSp>
        <p:nvCxnSpPr>
          <p:cNvPr id="58" name="Straight Arrow Connector 57"/>
          <p:cNvCxnSpPr/>
          <p:nvPr/>
        </p:nvCxnSpPr>
        <p:spPr>
          <a:xfrm flipH="1">
            <a:off x="4987725" y="3157325"/>
            <a:ext cx="1379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514600" y="3424470"/>
            <a:ext cx="9093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2052"/>
          <p:cNvSpPr>
            <a:spLocks noChangeArrowheads="1"/>
          </p:cNvSpPr>
          <p:nvPr/>
        </p:nvSpPr>
        <p:spPr bwMode="auto">
          <a:xfrm flipH="1">
            <a:off x="4515184" y="4403071"/>
            <a:ext cx="28809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SAN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92" name="AutoShape 4"/>
          <p:cNvSpPr>
            <a:spLocks noChangeArrowheads="1"/>
          </p:cNvSpPr>
          <p:nvPr/>
        </p:nvSpPr>
        <p:spPr bwMode="auto">
          <a:xfrm rot="8181781" flipV="1">
            <a:off x="4190269" y="3491076"/>
            <a:ext cx="457200" cy="209963"/>
          </a:xfrm>
          <a:prstGeom prst="rightArrow">
            <a:avLst>
              <a:gd name="adj1" fmla="val 60176"/>
              <a:gd name="adj2" fmla="val 68290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989695" y="4095750"/>
            <a:ext cx="1391805" cy="8714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38425" y="4095750"/>
            <a:ext cx="1362075" cy="8744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4914902" y="4095750"/>
            <a:ext cx="1142998" cy="8382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5295901" y="4095751"/>
            <a:ext cx="1121879" cy="8181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1"/>
          <p:cNvGrpSpPr/>
          <p:nvPr/>
        </p:nvGrpSpPr>
        <p:grpSpPr>
          <a:xfrm>
            <a:off x="2552700" y="4880051"/>
            <a:ext cx="467427" cy="511099"/>
            <a:chOff x="2394728" y="4518101"/>
            <a:chExt cx="358699" cy="358699"/>
          </a:xfrm>
        </p:grpSpPr>
        <p:pic>
          <p:nvPicPr>
            <p:cNvPr id="66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94728" y="4518101"/>
              <a:ext cx="358699" cy="358699"/>
            </a:xfrm>
            <a:prstGeom prst="rect">
              <a:avLst/>
            </a:prstGeom>
            <a:noFill/>
          </p:spPr>
        </p:pic>
        <p:sp>
          <p:nvSpPr>
            <p:cNvPr id="67" name="Rectangle 2032"/>
            <p:cNvSpPr>
              <a:spLocks noChangeArrowheads="1"/>
            </p:cNvSpPr>
            <p:nvPr/>
          </p:nvSpPr>
          <p:spPr bwMode="auto">
            <a:xfrm>
              <a:off x="2491591" y="4675146"/>
              <a:ext cx="150419" cy="104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LUN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112"/>
          <p:cNvGrpSpPr/>
          <p:nvPr/>
        </p:nvGrpSpPr>
        <p:grpSpPr>
          <a:xfrm>
            <a:off x="6047673" y="4841951"/>
            <a:ext cx="467427" cy="511099"/>
            <a:chOff x="2394728" y="4518101"/>
            <a:chExt cx="358699" cy="358699"/>
          </a:xfrm>
        </p:grpSpPr>
        <p:pic>
          <p:nvPicPr>
            <p:cNvPr id="114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94728" y="4518101"/>
              <a:ext cx="358699" cy="358699"/>
            </a:xfrm>
            <a:prstGeom prst="rect">
              <a:avLst/>
            </a:prstGeom>
            <a:noFill/>
          </p:spPr>
        </p:pic>
        <p:sp>
          <p:nvSpPr>
            <p:cNvPr id="115" name="Rectangle 2032"/>
            <p:cNvSpPr>
              <a:spLocks noChangeArrowheads="1"/>
            </p:cNvSpPr>
            <p:nvPr/>
          </p:nvSpPr>
          <p:spPr bwMode="auto">
            <a:xfrm>
              <a:off x="2491591" y="4675146"/>
              <a:ext cx="150419" cy="104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LUN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118" name="AutoShape 4"/>
          <p:cNvSpPr>
            <a:spLocks noChangeArrowheads="1"/>
          </p:cNvSpPr>
          <p:nvPr/>
        </p:nvSpPr>
        <p:spPr bwMode="auto">
          <a:xfrm rot="13418219" flipH="1" flipV="1">
            <a:off x="4677009" y="3481551"/>
            <a:ext cx="457200" cy="209963"/>
          </a:xfrm>
          <a:prstGeom prst="rightArrow">
            <a:avLst>
              <a:gd name="adj1" fmla="val 60176"/>
              <a:gd name="adj2" fmla="val 68290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21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5" y="2924176"/>
            <a:ext cx="457200" cy="457199"/>
          </a:xfrm>
          <a:prstGeom prst="rect">
            <a:avLst/>
          </a:prstGeom>
          <a:noFill/>
        </p:spPr>
      </p:pic>
      <p:cxnSp>
        <p:nvCxnSpPr>
          <p:cNvPr id="122" name="Straight Connector 121"/>
          <p:cNvCxnSpPr/>
          <p:nvPr/>
        </p:nvCxnSpPr>
        <p:spPr>
          <a:xfrm rot="21480000" flipV="1">
            <a:off x="4428466" y="1914942"/>
            <a:ext cx="42288" cy="10546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21480000" flipV="1">
            <a:off x="4863746" y="1962567"/>
            <a:ext cx="42288" cy="10546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3924300" y="3333750"/>
            <a:ext cx="533402" cy="381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0800000">
            <a:off x="4829556" y="3333750"/>
            <a:ext cx="542544" cy="381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2052"/>
          <p:cNvSpPr>
            <a:spLocks noChangeArrowheads="1"/>
          </p:cNvSpPr>
          <p:nvPr/>
        </p:nvSpPr>
        <p:spPr bwMode="auto">
          <a:xfrm flipH="1">
            <a:off x="4729592" y="1278523"/>
            <a:ext cx="27090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Host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3" name="AutoShape 4"/>
          <p:cNvSpPr>
            <a:spLocks noChangeArrowheads="1"/>
          </p:cNvSpPr>
          <p:nvPr/>
        </p:nvSpPr>
        <p:spPr bwMode="auto">
          <a:xfrm rot="5400000" flipV="1">
            <a:off x="4399205" y="2522821"/>
            <a:ext cx="533399" cy="168758"/>
          </a:xfrm>
          <a:prstGeom prst="rightArrow">
            <a:avLst>
              <a:gd name="adj1" fmla="val 60176"/>
              <a:gd name="adj2" fmla="val 68290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924300" y="3714750"/>
            <a:ext cx="1447800" cy="4572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5392280" y="3943350"/>
            <a:ext cx="1379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2052"/>
          <p:cNvSpPr>
            <a:spLocks noChangeArrowheads="1"/>
          </p:cNvSpPr>
          <p:nvPr/>
        </p:nvSpPr>
        <p:spPr bwMode="auto">
          <a:xfrm>
            <a:off x="6819900" y="3766721"/>
            <a:ext cx="4809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Storage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Pool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20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8175" y="1673496"/>
            <a:ext cx="457200" cy="457199"/>
          </a:xfrm>
          <a:prstGeom prst="rect">
            <a:avLst/>
          </a:prstGeom>
          <a:noFill/>
        </p:spPr>
      </p:pic>
      <p:sp>
        <p:nvSpPr>
          <p:cNvPr id="14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11: Local Replication</a:t>
            </a:r>
            <a:endParaRPr lang="en-US" dirty="0"/>
          </a:p>
        </p:txBody>
      </p:sp>
      <p:sp>
        <p:nvSpPr>
          <p:cNvPr id="48" name="Rectangle 2052"/>
          <p:cNvSpPr>
            <a:spLocks noChangeArrowheads="1"/>
          </p:cNvSpPr>
          <p:nvPr/>
        </p:nvSpPr>
        <p:spPr bwMode="auto">
          <a:xfrm>
            <a:off x="4550531" y="2184725"/>
            <a:ext cx="25006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I/Os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2610" y="785750"/>
            <a:ext cx="5974990" cy="525036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62400" y="6571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Center</a:t>
            </a:r>
            <a:endParaRPr lang="en-US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Snapshot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the state and data of a running VM at a specific PIT</a:t>
            </a:r>
          </a:p>
          <a:p>
            <a:r>
              <a:rPr lang="en-US" dirty="0" smtClean="0"/>
              <a:t>Uses a separate delta file to record all the changes to the virtual disk since the snapshot session is activated</a:t>
            </a:r>
          </a:p>
          <a:p>
            <a:r>
              <a:rPr lang="en-US" dirty="0" smtClean="0"/>
              <a:t>Restores all settings configured in a guest OS to the PIT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Clone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identical copy of an existing VM</a:t>
            </a:r>
          </a:p>
          <a:p>
            <a:pPr lvl="1"/>
            <a:r>
              <a:rPr lang="en-US" dirty="0" smtClean="0"/>
              <a:t>Clones are created for different use such as testing</a:t>
            </a:r>
          </a:p>
          <a:p>
            <a:pPr marL="685800" lvl="1" indent="-336550"/>
            <a:r>
              <a:rPr lang="en-US" dirty="0" smtClean="0"/>
              <a:t>Changes made to a clone VM do not affect the parent VM and vice versa</a:t>
            </a:r>
          </a:p>
          <a:p>
            <a:pPr marL="234950" indent="-336550"/>
            <a:r>
              <a:rPr lang="en-US" dirty="0" smtClean="0"/>
              <a:t>Clone VM is assigned a separate network identity</a:t>
            </a:r>
          </a:p>
          <a:p>
            <a:pPr marL="685800" lvl="1" indent="-336550"/>
            <a:r>
              <a:rPr lang="en-US" dirty="0" smtClean="0"/>
              <a:t>Clone has its own separate MAC address </a:t>
            </a:r>
          </a:p>
          <a:p>
            <a:r>
              <a:rPr lang="en-US" dirty="0" smtClean="0"/>
              <a:t>Useful when multiple identical VMs need to deploy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685800" y="612648"/>
            <a:ext cx="7772400" cy="688975"/>
          </a:xfrm>
        </p:spPr>
        <p:txBody>
          <a:bodyPr/>
          <a:lstStyle/>
          <a:p>
            <a:r>
              <a:rPr lang="en-US" dirty="0" smtClean="0"/>
              <a:t>Module 11: Local Replication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SnapView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TimeFinder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RecoverPoint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powerlink.emc.com/km/live1/en_US/Web_Assets/Images/Products/vnx7500-FV-300dp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0321" y="1752600"/>
            <a:ext cx="2252088" cy="344487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SnapView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5943600" cy="5181600"/>
          </a:xfrm>
        </p:spPr>
        <p:txBody>
          <a:bodyPr/>
          <a:lstStyle/>
          <a:p>
            <a:r>
              <a:rPr lang="en-US" dirty="0" smtClean="0"/>
              <a:t>SnapView Snapshot</a:t>
            </a:r>
          </a:p>
          <a:p>
            <a:pPr lvl="1"/>
            <a:r>
              <a:rPr lang="en-US" dirty="0" smtClean="0"/>
              <a:t>Logical view of the production volume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CoFW</a:t>
            </a:r>
            <a:r>
              <a:rPr lang="en-US" dirty="0" smtClean="0"/>
              <a:t> principle</a:t>
            </a:r>
          </a:p>
          <a:p>
            <a:r>
              <a:rPr lang="en-US" dirty="0" err="1" smtClean="0"/>
              <a:t>SnapView</a:t>
            </a:r>
            <a:r>
              <a:rPr lang="en-US" dirty="0" smtClean="0"/>
              <a:t> Clone</a:t>
            </a:r>
          </a:p>
          <a:p>
            <a:pPr lvl="1"/>
            <a:r>
              <a:rPr lang="en-US" dirty="0" smtClean="0"/>
              <a:t>Full volume copies that require same disk space as the source</a:t>
            </a:r>
          </a:p>
          <a:p>
            <a:pPr lvl="1"/>
            <a:r>
              <a:rPr lang="en-US" dirty="0" smtClean="0"/>
              <a:t>Becomes a PIT copy once the clone is fractured from the source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7053251" y="1760831"/>
            <a:ext cx="847992" cy="1295741"/>
            <a:chOff x="1682" y="1325"/>
            <a:chExt cx="738" cy="1114"/>
          </a:xfrm>
        </p:grpSpPr>
        <p:pic>
          <p:nvPicPr>
            <p:cNvPr id="20" name="Picture 17" descr="disc gree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682" y="1325"/>
              <a:ext cx="738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1844" y="1709"/>
              <a:ext cx="367" cy="1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Clone</a:t>
              </a:r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gray">
            <a:xfrm>
              <a:off x="1768" y="2086"/>
              <a:ext cx="581" cy="353"/>
            </a:xfrm>
            <a:prstGeom prst="upArrow">
              <a:avLst>
                <a:gd name="adj1" fmla="val 64019"/>
                <a:gd name="adj2" fmla="val 48157"/>
              </a:avLst>
            </a:prstGeom>
            <a:solidFill>
              <a:schemeClr val="hlink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eaLnBrk="0" hangingPunct="0">
                <a:lnSpc>
                  <a:spcPct val="85000"/>
                </a:lnSpc>
              </a:pPr>
              <a:r>
                <a:rPr lang="en-US" sz="105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Clone</a:t>
              </a:r>
            </a:p>
          </p:txBody>
        </p:sp>
      </p:grp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6324600" y="1082004"/>
            <a:ext cx="1194993" cy="523220"/>
          </a:xfrm>
          <a:prstGeom prst="wedgeRectCallout">
            <a:avLst>
              <a:gd name="adj1" fmla="val 47008"/>
              <a:gd name="adj2" fmla="val 160514"/>
            </a:avLst>
          </a:prstGeom>
          <a:solidFill>
            <a:schemeClr val="bg1"/>
          </a:solidFill>
          <a:ln w="19050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400" b="1" dirty="0">
                <a:latin typeface="Calibri" pitchFamily="34" charset="0"/>
                <a:cs typeface="Calibri" pitchFamily="34" charset="0"/>
              </a:rPr>
              <a:t>Full image copy</a:t>
            </a:r>
          </a:p>
        </p:txBody>
      </p:sp>
      <p:pic>
        <p:nvPicPr>
          <p:cNvPr id="17" name="Picture 16" descr="disc yellow 130 hal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7053251" y="4291830"/>
            <a:ext cx="838800" cy="59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7"/>
          <p:cNvSpPr>
            <a:spLocks noChangeArrowheads="1"/>
          </p:cNvSpPr>
          <p:nvPr/>
        </p:nvSpPr>
        <p:spPr bwMode="gray">
          <a:xfrm>
            <a:off x="7152069" y="3911483"/>
            <a:ext cx="667593" cy="390816"/>
          </a:xfrm>
          <a:prstGeom prst="downArrow">
            <a:avLst>
              <a:gd name="adj1" fmla="val 63259"/>
              <a:gd name="adj2" fmla="val 45963"/>
            </a:avLst>
          </a:prstGeom>
          <a:solidFill>
            <a:schemeClr val="hlink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lIns="0" rIns="0" bIns="0" anchor="ctr"/>
          <a:lstStyle/>
          <a:p>
            <a:pPr eaLnBrk="0" hangingPunct="0">
              <a:lnSpc>
                <a:spcPct val="85000"/>
              </a:lnSpc>
            </a:pPr>
            <a:r>
              <a:rPr lang="en-US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Snap</a:t>
            </a:r>
            <a:endParaRPr lang="en-US" sz="105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gray">
          <a:xfrm>
            <a:off x="7206817" y="4610400"/>
            <a:ext cx="485710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Snap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18" descr="disc lt bl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7053251" y="3025166"/>
            <a:ext cx="846844" cy="93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3"/>
          <p:cNvSpPr>
            <a:spLocks noChangeArrowheads="1"/>
          </p:cNvSpPr>
          <p:nvPr/>
        </p:nvSpPr>
        <p:spPr bwMode="gray">
          <a:xfrm>
            <a:off x="7244209" y="3377337"/>
            <a:ext cx="503984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400" b="1" dirty="0">
                <a:latin typeface="Calibri" pitchFamily="34" charset="0"/>
                <a:cs typeface="Calibri" pitchFamily="34" charset="0"/>
              </a:rPr>
              <a:t>Source</a:t>
            </a:r>
            <a:br>
              <a:rPr lang="en-US" sz="1400" b="1" dirty="0">
                <a:latin typeface="Calibri" pitchFamily="34" charset="0"/>
                <a:cs typeface="Calibri" pitchFamily="34" charset="0"/>
              </a:rPr>
            </a:br>
            <a:r>
              <a:rPr lang="en-US" sz="1400" b="1" dirty="0">
                <a:latin typeface="Calibri" pitchFamily="34" charset="0"/>
                <a:cs typeface="Calibri" pitchFamily="34" charset="0"/>
              </a:rPr>
              <a:t>LUN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642757" y="5191780"/>
            <a:ext cx="1334036" cy="523220"/>
          </a:xfrm>
          <a:prstGeom prst="wedgeRectCallout">
            <a:avLst>
              <a:gd name="adj1" fmla="val 16073"/>
              <a:gd name="adj2" fmla="val -139846"/>
            </a:avLst>
          </a:prstGeom>
          <a:solidFill>
            <a:schemeClr val="bg1"/>
          </a:solidFill>
          <a:ln w="19050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b="1" dirty="0">
                <a:latin typeface="Calibri" pitchFamily="34" charset="0"/>
                <a:cs typeface="Calibri" pitchFamily="34" charset="0"/>
              </a:rPr>
              <a:t>Logical point-in-time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TimeFinder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TimeFinder</a:t>
            </a:r>
            <a:r>
              <a:rPr lang="en-US" dirty="0" smtClean="0"/>
              <a:t>/Snap</a:t>
            </a:r>
          </a:p>
          <a:p>
            <a:pPr lvl="1"/>
            <a:r>
              <a:rPr lang="en-US" dirty="0" smtClean="0"/>
              <a:t>Creates space-saving, logical PIT (snapshots)</a:t>
            </a:r>
          </a:p>
          <a:p>
            <a:pPr lvl="1"/>
            <a:r>
              <a:rPr lang="en-US" dirty="0" smtClean="0"/>
              <a:t>Allows creating multiple snapshots from a single source</a:t>
            </a:r>
          </a:p>
          <a:p>
            <a:r>
              <a:rPr lang="en-US" dirty="0" err="1" smtClean="0"/>
              <a:t>TimeFinder</a:t>
            </a:r>
            <a:r>
              <a:rPr lang="en-US" dirty="0" smtClean="0"/>
              <a:t>/Clone</a:t>
            </a:r>
          </a:p>
          <a:p>
            <a:pPr lvl="1"/>
            <a:r>
              <a:rPr lang="en-US" dirty="0" smtClean="0"/>
              <a:t>Creates PIT copy of the source volume</a:t>
            </a:r>
          </a:p>
          <a:p>
            <a:pPr lvl="1"/>
            <a:r>
              <a:rPr lang="en-US" dirty="0" smtClean="0"/>
              <a:t>Uses pointer-based full-volume replication technology</a:t>
            </a:r>
          </a:p>
          <a:p>
            <a:pPr lvl="1"/>
            <a:r>
              <a:rPr lang="en-US" dirty="0" smtClean="0"/>
              <a:t>Allows creating multiple clones from a single source device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Local Replica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source for </a:t>
            </a:r>
            <a:r>
              <a:rPr lang="en-US" dirty="0" smtClean="0"/>
              <a:t>backup</a:t>
            </a:r>
            <a:endParaRPr lang="en-US" dirty="0"/>
          </a:p>
          <a:p>
            <a:pPr lvl="1"/>
            <a:r>
              <a:rPr lang="en-US" dirty="0"/>
              <a:t>Under normal backup operations, data is read from </a:t>
            </a:r>
            <a:r>
              <a:rPr lang="en-US" dirty="0" smtClean="0"/>
              <a:t>the production </a:t>
            </a:r>
            <a:r>
              <a:rPr lang="en-US" dirty="0"/>
              <a:t>volumes (LUNs) and written to the backup </a:t>
            </a:r>
            <a:r>
              <a:rPr lang="en-US" dirty="0" smtClean="0"/>
              <a:t>device</a:t>
            </a:r>
            <a:endParaRPr lang="en-US" dirty="0"/>
          </a:p>
          <a:p>
            <a:pPr lvl="2"/>
            <a:r>
              <a:rPr lang="en-US" dirty="0" smtClean="0"/>
              <a:t>Places </a:t>
            </a:r>
            <a:r>
              <a:rPr lang="en-US" dirty="0"/>
              <a:t>an </a:t>
            </a:r>
            <a:r>
              <a:rPr lang="en-US" dirty="0" smtClean="0"/>
              <a:t>additional burden </a:t>
            </a:r>
            <a:r>
              <a:rPr lang="en-US" dirty="0"/>
              <a:t>on the production infrastructure because production LUNs are </a:t>
            </a:r>
            <a:r>
              <a:rPr lang="en-US" dirty="0" smtClean="0"/>
              <a:t>simultaneously involved </a:t>
            </a:r>
            <a:r>
              <a:rPr lang="en-US" dirty="0"/>
              <a:t>in production operations and servicing data for backup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Local replica contains </a:t>
            </a:r>
            <a:r>
              <a:rPr lang="en-US" dirty="0"/>
              <a:t>an exact point-in-time (PIT) copy of the source data, and therefore can be used as </a:t>
            </a:r>
            <a:r>
              <a:rPr lang="en-US" dirty="0" smtClean="0"/>
              <a:t>a source </a:t>
            </a:r>
            <a:r>
              <a:rPr lang="en-US" dirty="0"/>
              <a:t>to perform backup </a:t>
            </a:r>
            <a:r>
              <a:rPr lang="en-US" dirty="0" smtClean="0"/>
              <a:t>operations</a:t>
            </a:r>
          </a:p>
          <a:p>
            <a:pPr lvl="2"/>
            <a:r>
              <a:rPr lang="en-US" dirty="0" smtClean="0"/>
              <a:t>Alleviates </a:t>
            </a:r>
            <a:r>
              <a:rPr lang="en-US" dirty="0"/>
              <a:t>the backup I/O workload on </a:t>
            </a:r>
            <a:r>
              <a:rPr lang="en-US" dirty="0" smtClean="0"/>
              <a:t>the production volumes</a:t>
            </a:r>
          </a:p>
          <a:p>
            <a:pPr lvl="1"/>
            <a:r>
              <a:rPr lang="en-US" dirty="0"/>
              <a:t>Another benefit of using local replicas for backup is that it reduces </a:t>
            </a:r>
            <a:r>
              <a:rPr lang="en-US" dirty="0" smtClean="0"/>
              <a:t>the backup </a:t>
            </a:r>
            <a:r>
              <a:rPr lang="en-US" dirty="0"/>
              <a:t>window to zero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RecoverPoint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continuous data protection and recovery to any PIT</a:t>
            </a:r>
          </a:p>
          <a:p>
            <a:r>
              <a:rPr lang="en-US" dirty="0" smtClean="0"/>
              <a:t>Uses splitting technology at server, fabric, or array to mirror a write to a RecoverPoint appliance</a:t>
            </a:r>
          </a:p>
          <a:p>
            <a:r>
              <a:rPr lang="en-US" dirty="0" smtClean="0"/>
              <a:t>Provides automatic RecoverPoint appliance failover</a:t>
            </a:r>
          </a:p>
          <a:p>
            <a:r>
              <a:rPr lang="en-US" dirty="0" smtClean="0"/>
              <a:t>Family of product includes</a:t>
            </a:r>
          </a:p>
          <a:p>
            <a:pPr lvl="1"/>
            <a:r>
              <a:rPr lang="en-US" dirty="0" err="1" smtClean="0"/>
              <a:t>RecoverPoint</a:t>
            </a:r>
            <a:r>
              <a:rPr lang="en-US" dirty="0" smtClean="0"/>
              <a:t>/CL</a:t>
            </a:r>
          </a:p>
          <a:p>
            <a:pPr lvl="1"/>
            <a:r>
              <a:rPr lang="en-US" dirty="0" err="1" smtClean="0"/>
              <a:t>RecoverPoint</a:t>
            </a:r>
            <a:r>
              <a:rPr lang="en-US" dirty="0" smtClean="0"/>
              <a:t>/EX</a:t>
            </a:r>
          </a:p>
          <a:p>
            <a:pPr lvl="1"/>
            <a:r>
              <a:rPr lang="en-US" dirty="0" err="1" smtClean="0"/>
              <a:t>RecoverPoint</a:t>
            </a:r>
            <a:r>
              <a:rPr lang="en-US" dirty="0" smtClean="0"/>
              <a:t>/SE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11: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Uses of local replicas</a:t>
            </a:r>
          </a:p>
          <a:p>
            <a:r>
              <a:rPr lang="en-US" dirty="0" smtClean="0"/>
              <a:t>Consistency in file system and database replication</a:t>
            </a:r>
          </a:p>
          <a:p>
            <a:r>
              <a:rPr lang="en-US" dirty="0" smtClean="0"/>
              <a:t>Host-based, storage array-based, and network-based replication </a:t>
            </a:r>
          </a:p>
          <a:p>
            <a:r>
              <a:rPr lang="en-US" dirty="0" smtClean="0"/>
              <a:t>Restore and restart considerations</a:t>
            </a:r>
          </a:p>
          <a:p>
            <a:r>
              <a:rPr lang="en-US" dirty="0" smtClean="0"/>
              <a:t>Local replication of a virtual volume</a:t>
            </a:r>
          </a:p>
          <a:p>
            <a:r>
              <a:rPr lang="en-US" dirty="0" smtClean="0"/>
              <a:t>VM snapshot and VM clone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Local </a:t>
            </a:r>
            <a:r>
              <a:rPr lang="en-US" dirty="0"/>
              <a:t>Replication </a:t>
            </a:r>
          </a:p>
        </p:txBody>
      </p:sp>
      <p:sp>
        <p:nvSpPr>
          <p:cNvPr id="315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Scenario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Organization’s mission </a:t>
            </a:r>
            <a:r>
              <a:rPr lang="en-US" dirty="0"/>
              <a:t>critical data </a:t>
            </a:r>
            <a:r>
              <a:rPr lang="en-US" dirty="0" smtClean="0"/>
              <a:t>is stored on </a:t>
            </a:r>
            <a:r>
              <a:rPr lang="en-US" dirty="0"/>
              <a:t>RAID 1 </a:t>
            </a:r>
            <a:r>
              <a:rPr lang="en-US" dirty="0" smtClean="0"/>
              <a:t>volumes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Database </a:t>
            </a:r>
            <a:r>
              <a:rPr lang="en-US" dirty="0"/>
              <a:t>application </a:t>
            </a:r>
            <a:r>
              <a:rPr lang="en-US" dirty="0" smtClean="0"/>
              <a:t>uses </a:t>
            </a:r>
            <a:r>
              <a:rPr lang="en-US" dirty="0"/>
              <a:t>1TB </a:t>
            </a:r>
            <a:r>
              <a:rPr lang="en-US" dirty="0" smtClean="0"/>
              <a:t>storage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Average data </a:t>
            </a:r>
            <a:r>
              <a:rPr lang="en-US" dirty="0" smtClean="0"/>
              <a:t>that changes </a:t>
            </a:r>
            <a:r>
              <a:rPr lang="en-US" dirty="0"/>
              <a:t>in </a:t>
            </a:r>
            <a:r>
              <a:rPr lang="en-US" dirty="0" smtClean="0"/>
              <a:t>24 </a:t>
            </a:r>
            <a:r>
              <a:rPr lang="en-US" dirty="0"/>
              <a:t>hours is </a:t>
            </a:r>
            <a:r>
              <a:rPr lang="en-US" dirty="0" smtClean="0"/>
              <a:t>60 </a:t>
            </a:r>
            <a:r>
              <a:rPr lang="en-US" dirty="0"/>
              <a:t>GB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Requirements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Need solution to address logical corruption of database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Maximum RPO of 1 hour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Solution should support restore request for up to 8 hours old </a:t>
            </a:r>
            <a:r>
              <a:rPr lang="en-US" dirty="0" smtClean="0"/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Minimize the amount of storage used for data protection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Task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Suggest an appropriate local replication solution </a:t>
            </a:r>
            <a:r>
              <a:rPr lang="en-US" dirty="0" smtClean="0"/>
              <a:t>to meet RPO requirement with minimum amount </a:t>
            </a:r>
            <a:r>
              <a:rPr lang="en-US" dirty="0"/>
              <a:t>of </a:t>
            </a:r>
            <a:r>
              <a:rPr lang="en-US" dirty="0" smtClean="0"/>
              <a:t>storage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Estimate the physical storage required by this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Local Replication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52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Local Replica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recovery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data loss or data corruption occurs on the source, a local replica might </a:t>
            </a:r>
            <a:r>
              <a:rPr lang="en-US" dirty="0" smtClean="0"/>
              <a:t>be used </a:t>
            </a:r>
            <a:r>
              <a:rPr lang="en-US" dirty="0"/>
              <a:t>to recover the lost or corrupted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complete failure of the source occurs, </a:t>
            </a:r>
            <a:r>
              <a:rPr lang="en-US" dirty="0" smtClean="0"/>
              <a:t>some replication </a:t>
            </a:r>
            <a:r>
              <a:rPr lang="en-US" dirty="0"/>
              <a:t>solutions enable replica to be used to restore data on to a different set of </a:t>
            </a:r>
            <a:r>
              <a:rPr lang="en-US" dirty="0" smtClean="0"/>
              <a:t>source devices </a:t>
            </a:r>
            <a:r>
              <a:rPr lang="en-US" dirty="0"/>
              <a:t>or production can be restarted on the </a:t>
            </a:r>
            <a:r>
              <a:rPr lang="en-US" dirty="0" smtClean="0"/>
              <a:t>replica</a:t>
            </a:r>
          </a:p>
          <a:p>
            <a:pPr lvl="1"/>
            <a:r>
              <a:rPr lang="en-US" dirty="0" smtClean="0"/>
              <a:t>Provides faster </a:t>
            </a:r>
            <a:r>
              <a:rPr lang="en-US" dirty="0"/>
              <a:t>recovery and minimal RTO compared to traditional recovery from tape backups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Local Replica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support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/>
              <a:t>Running the </a:t>
            </a:r>
            <a:r>
              <a:rPr lang="en-US" dirty="0" smtClean="0"/>
              <a:t>reports using </a:t>
            </a:r>
            <a:r>
              <a:rPr lang="en-US" dirty="0"/>
              <a:t>the data on the replicas greatly reduces the I/O burden placed on the </a:t>
            </a:r>
            <a:r>
              <a:rPr lang="en-US" dirty="0" smtClean="0"/>
              <a:t>production device</a:t>
            </a:r>
          </a:p>
          <a:p>
            <a:pPr lvl="1"/>
            <a:r>
              <a:rPr lang="en-US" dirty="0"/>
              <a:t>Local replicas are also used for data-warehousing </a:t>
            </a:r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Data-warehouse application </a:t>
            </a:r>
            <a:r>
              <a:rPr lang="en-US" dirty="0"/>
              <a:t>may be populated by the data on the replica and thus avoid the impact on </a:t>
            </a:r>
            <a:r>
              <a:rPr lang="en-US" dirty="0" smtClean="0"/>
              <a:t>the production environment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Local Replica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platform</a:t>
            </a:r>
          </a:p>
          <a:p>
            <a:pPr lvl="1"/>
            <a:r>
              <a:rPr lang="en-US" dirty="0"/>
              <a:t>Local replicas are also used for testing new applications or </a:t>
            </a:r>
            <a:r>
              <a:rPr lang="en-US" dirty="0" smtClean="0"/>
              <a:t>upgrades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an organization may use the replica to test the production application upgrade; </a:t>
            </a:r>
            <a:r>
              <a:rPr lang="en-US" dirty="0" smtClean="0"/>
              <a:t>if the </a:t>
            </a:r>
            <a:r>
              <a:rPr lang="en-US" dirty="0"/>
              <a:t>test is successful, the upgrade may be implemented on the production environment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Local Replica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Migration</a:t>
            </a:r>
          </a:p>
          <a:p>
            <a:pPr lvl="1"/>
            <a:r>
              <a:rPr lang="en-US" dirty="0"/>
              <a:t>Data migrations </a:t>
            </a:r>
            <a:r>
              <a:rPr lang="en-US" dirty="0" smtClean="0"/>
              <a:t>are performed </a:t>
            </a:r>
            <a:r>
              <a:rPr lang="en-US" dirty="0"/>
              <a:t>for various reasons, such as migrating from a smaller capacity LUN to one of </a:t>
            </a:r>
            <a:r>
              <a:rPr lang="en-US" dirty="0" smtClean="0"/>
              <a:t>a larger </a:t>
            </a:r>
            <a:r>
              <a:rPr lang="en-US" dirty="0"/>
              <a:t>capacity for newer versions of the application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11: Local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OILT_VILT_Template_2012_Final_ProvenProfessional_V2_wmA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4194</Words>
  <Application>Microsoft Office PowerPoint</Application>
  <PresentationFormat>On-screen Show (4:3)</PresentationFormat>
  <Paragraphs>800</Paragraphs>
  <Slides>52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ILT_OILT_VILT_Template_2012_Final_ProvenProfessional_V2_wmA</vt:lpstr>
      <vt:lpstr>Module – 11    Local Replication</vt:lpstr>
      <vt:lpstr>Module 11: Local Replication</vt:lpstr>
      <vt:lpstr>Module 11: Local Replication</vt:lpstr>
      <vt:lpstr>What is Replication?</vt:lpstr>
      <vt:lpstr>Uses of Local Replica</vt:lpstr>
      <vt:lpstr>Uses of Local Replica</vt:lpstr>
      <vt:lpstr>Uses of Local Replica</vt:lpstr>
      <vt:lpstr>Uses of Local Replica</vt:lpstr>
      <vt:lpstr>Uses of Local Replica</vt:lpstr>
      <vt:lpstr>Replica Characteristics</vt:lpstr>
      <vt:lpstr>Understanding Consistency</vt:lpstr>
      <vt:lpstr>File System Consistency: Flushing Host Buffer</vt:lpstr>
      <vt:lpstr>File System Consistency: Flushing Host Buffer</vt:lpstr>
      <vt:lpstr>File System Consistency: Flushing Host Buffer</vt:lpstr>
      <vt:lpstr>Database Consistency: Dependent Write I/O Principle</vt:lpstr>
      <vt:lpstr>Database Consistency: Dependent Write I/O Principle</vt:lpstr>
      <vt:lpstr>Database Consistency: Dependent Write I/O Principle</vt:lpstr>
      <vt:lpstr>Module 11: Local Replication</vt:lpstr>
      <vt:lpstr>Local Replication Technologies</vt:lpstr>
      <vt:lpstr>Host-based Replication: LVM-based Mirroring</vt:lpstr>
      <vt:lpstr>Host-based Replication: LVM-based Mirroring</vt:lpstr>
      <vt:lpstr>Host-based Replication: LVM-based Mirroring</vt:lpstr>
      <vt:lpstr>Host-based Replication: File System Snapshot</vt:lpstr>
      <vt:lpstr>Host-based Replication: File System Snapshot</vt:lpstr>
      <vt:lpstr>Host-based Replication: File System Snapshot</vt:lpstr>
      <vt:lpstr>Storage Array-based Local Replication</vt:lpstr>
      <vt:lpstr>Full-Volume Mirroring</vt:lpstr>
      <vt:lpstr>Full-Volume Mirroring</vt:lpstr>
      <vt:lpstr>Full-Volume Mirroring</vt:lpstr>
      <vt:lpstr>Pointer-based Full-Volume Replication</vt:lpstr>
      <vt:lpstr>Copy on First Access: Write to the Source</vt:lpstr>
      <vt:lpstr>Copy on First Access: Write to the Target</vt:lpstr>
      <vt:lpstr>Copy on First Access: Read from Target</vt:lpstr>
      <vt:lpstr>Pointer-based Virtual Replication</vt:lpstr>
      <vt:lpstr>Pointer-based Virtual Replication (CoFW): Write to Source </vt:lpstr>
      <vt:lpstr>Pointer-based Virtual Replication (CoFW): Write to Target </vt:lpstr>
      <vt:lpstr>Tracking Changes to Source and Target</vt:lpstr>
      <vt:lpstr>Restore and Restart Considerations</vt:lpstr>
      <vt:lpstr>Comparison of Local Replication Technologies</vt:lpstr>
      <vt:lpstr>Network-based Local Replication: Continuous Data Protection</vt:lpstr>
      <vt:lpstr>CDP Local Replication Operation</vt:lpstr>
      <vt:lpstr>Module 11: Local Replication</vt:lpstr>
      <vt:lpstr>Local Replication in Virtualized Environment</vt:lpstr>
      <vt:lpstr>Local Replication of Virtual Volume</vt:lpstr>
      <vt:lpstr>VM Snapshot</vt:lpstr>
      <vt:lpstr>VM Clone</vt:lpstr>
      <vt:lpstr>Module 11: Local Replication</vt:lpstr>
      <vt:lpstr>EMC SnapView</vt:lpstr>
      <vt:lpstr>EMC TimeFinder</vt:lpstr>
      <vt:lpstr>EMC RecoverPoint</vt:lpstr>
      <vt:lpstr>Module 11: Summary</vt:lpstr>
      <vt:lpstr>Exercise: Local Replication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2015-03-30T04:32:41Z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