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2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60" r:id="rId1"/>
  </p:sldMasterIdLst>
  <p:notesMasterIdLst>
    <p:notesMasterId r:id="rId39"/>
  </p:notesMasterIdLst>
  <p:handoutMasterIdLst>
    <p:handoutMasterId r:id="rId40"/>
  </p:handoutMasterIdLst>
  <p:sldIdLst>
    <p:sldId id="409" r:id="rId2"/>
    <p:sldId id="379" r:id="rId3"/>
    <p:sldId id="380" r:id="rId4"/>
    <p:sldId id="381" r:id="rId5"/>
    <p:sldId id="413" r:id="rId6"/>
    <p:sldId id="414" r:id="rId7"/>
    <p:sldId id="415" r:id="rId8"/>
    <p:sldId id="416" r:id="rId9"/>
    <p:sldId id="418" r:id="rId10"/>
    <p:sldId id="448" r:id="rId11"/>
    <p:sldId id="420" r:id="rId12"/>
    <p:sldId id="442" r:id="rId13"/>
    <p:sldId id="443" r:id="rId14"/>
    <p:sldId id="441" r:id="rId15"/>
    <p:sldId id="423" r:id="rId16"/>
    <p:sldId id="425" r:id="rId17"/>
    <p:sldId id="426" r:id="rId18"/>
    <p:sldId id="427" r:id="rId19"/>
    <p:sldId id="428" r:id="rId20"/>
    <p:sldId id="447" r:id="rId21"/>
    <p:sldId id="444" r:id="rId22"/>
    <p:sldId id="429" r:id="rId23"/>
    <p:sldId id="446" r:id="rId24"/>
    <p:sldId id="445" r:id="rId25"/>
    <p:sldId id="449" r:id="rId26"/>
    <p:sldId id="430" r:id="rId27"/>
    <p:sldId id="431" r:id="rId28"/>
    <p:sldId id="450" r:id="rId29"/>
    <p:sldId id="432" r:id="rId30"/>
    <p:sldId id="433" r:id="rId31"/>
    <p:sldId id="434" r:id="rId32"/>
    <p:sldId id="435" r:id="rId33"/>
    <p:sldId id="436" r:id="rId34"/>
    <p:sldId id="437" r:id="rId35"/>
    <p:sldId id="438" r:id="rId36"/>
    <p:sldId id="439" r:id="rId37"/>
    <p:sldId id="440" r:id="rId38"/>
  </p:sldIdLst>
  <p:sldSz cx="9144000" cy="6858000" type="screen4x3"/>
  <p:notesSz cx="7104063" cy="10234613"/>
  <p:custDataLst>
    <p:tags r:id="rId4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  <a:srgbClr val="2C95DD"/>
    <a:srgbClr val="5F5F5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85" autoAdjust="0"/>
    <p:restoredTop sz="39369" autoAdjust="0"/>
  </p:normalViewPr>
  <p:slideViewPr>
    <p:cSldViewPr>
      <p:cViewPr>
        <p:scale>
          <a:sx n="50" d="100"/>
          <a:sy n="50" d="100"/>
        </p:scale>
        <p:origin x="-258" y="-57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864"/>
    </p:cViewPr>
  </p:sorterViewPr>
  <p:notesViewPr>
    <p:cSldViewPr>
      <p:cViewPr>
        <p:scale>
          <a:sx n="60" d="100"/>
          <a:sy n="60" d="100"/>
        </p:scale>
        <p:origin x="-3402" y="-144"/>
      </p:cViewPr>
      <p:guideLst>
        <p:guide orient="horz" pos="3224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DBA28F-E5CA-4112-8118-EEF88A6152FD}" type="doc">
      <dgm:prSet loTypeId="urn:microsoft.com/office/officeart/2005/8/layout/hierarchy2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4D46F0-F112-4221-B8C2-CF723E1CDAC9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Host-based</a:t>
          </a:r>
          <a:endParaRPr lang="en-US" dirty="0"/>
        </a:p>
      </dgm:t>
    </dgm:pt>
    <dgm:pt modelId="{2C48CE57-C4EA-4E73-84D7-410B7EF24950}" type="parTrans" cxnId="{C9A15141-9D7F-4D98-AFD6-2C4E05611A48}">
      <dgm:prSet/>
      <dgm:spPr/>
      <dgm:t>
        <a:bodyPr/>
        <a:lstStyle/>
        <a:p>
          <a:endParaRPr lang="en-US"/>
        </a:p>
      </dgm:t>
    </dgm:pt>
    <dgm:pt modelId="{BE892640-E567-48D2-8944-28DBB271B2F8}" type="sibTrans" cxnId="{C9A15141-9D7F-4D98-AFD6-2C4E05611A48}">
      <dgm:prSet/>
      <dgm:spPr/>
      <dgm:t>
        <a:bodyPr/>
        <a:lstStyle/>
        <a:p>
          <a:endParaRPr lang="en-US"/>
        </a:p>
      </dgm:t>
    </dgm:pt>
    <dgm:pt modelId="{6EC9E2C6-6A7A-4426-B19B-7C947BE61049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LVM-based</a:t>
          </a:r>
          <a:endParaRPr lang="en-US" dirty="0"/>
        </a:p>
      </dgm:t>
    </dgm:pt>
    <dgm:pt modelId="{7A1DF376-C91C-47EF-B53B-A8733A6C09BD}" type="parTrans" cxnId="{6DA02FBC-2101-42DB-B252-70BD53318740}">
      <dgm:prSet/>
      <dgm:spPr/>
      <dgm:t>
        <a:bodyPr/>
        <a:lstStyle/>
        <a:p>
          <a:endParaRPr lang="en-US"/>
        </a:p>
      </dgm:t>
    </dgm:pt>
    <dgm:pt modelId="{E843703B-FCEB-4675-90AC-8F4693447E9E}" type="sibTrans" cxnId="{6DA02FBC-2101-42DB-B252-70BD53318740}">
      <dgm:prSet/>
      <dgm:spPr/>
      <dgm:t>
        <a:bodyPr/>
        <a:lstStyle/>
        <a:p>
          <a:endParaRPr lang="en-US"/>
        </a:p>
      </dgm:t>
    </dgm:pt>
    <dgm:pt modelId="{A43E7E17-1B82-4B8A-80C9-A7E23C9E9B59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Log shipping</a:t>
          </a:r>
          <a:endParaRPr lang="en-US" dirty="0"/>
        </a:p>
      </dgm:t>
    </dgm:pt>
    <dgm:pt modelId="{CFDB1791-ED38-4C16-8C0C-13FFA043D630}" type="parTrans" cxnId="{4196FB01-6B8F-4E28-868B-7825BD57EDF5}">
      <dgm:prSet/>
      <dgm:spPr/>
      <dgm:t>
        <a:bodyPr/>
        <a:lstStyle/>
        <a:p>
          <a:endParaRPr lang="en-US"/>
        </a:p>
      </dgm:t>
    </dgm:pt>
    <dgm:pt modelId="{97FDC572-15B6-4EC6-8C8F-D330DA9B6E31}" type="sibTrans" cxnId="{4196FB01-6B8F-4E28-868B-7825BD57EDF5}">
      <dgm:prSet/>
      <dgm:spPr/>
      <dgm:t>
        <a:bodyPr/>
        <a:lstStyle/>
        <a:p>
          <a:endParaRPr lang="en-US"/>
        </a:p>
      </dgm:t>
    </dgm:pt>
    <dgm:pt modelId="{7FE4871F-A112-4FB7-9AF0-8876F71B090D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Storage array-based</a:t>
          </a:r>
          <a:endParaRPr lang="en-US" dirty="0"/>
        </a:p>
      </dgm:t>
    </dgm:pt>
    <dgm:pt modelId="{A33268F0-11C0-44DD-BC7F-090E6409D45F}" type="parTrans" cxnId="{30374B0B-C636-4C35-AFF7-4BAEA34FEB16}">
      <dgm:prSet/>
      <dgm:spPr/>
      <dgm:t>
        <a:bodyPr/>
        <a:lstStyle/>
        <a:p>
          <a:endParaRPr lang="en-US"/>
        </a:p>
      </dgm:t>
    </dgm:pt>
    <dgm:pt modelId="{866C3C0A-6E38-41DE-8950-0DCE380974EB}" type="sibTrans" cxnId="{30374B0B-C636-4C35-AFF7-4BAEA34FEB16}">
      <dgm:prSet/>
      <dgm:spPr/>
      <dgm:t>
        <a:bodyPr/>
        <a:lstStyle/>
        <a:p>
          <a:endParaRPr lang="en-US"/>
        </a:p>
      </dgm:t>
    </dgm:pt>
    <dgm:pt modelId="{9B492E5D-3337-464D-9534-ABB742068F92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Synchronous</a:t>
          </a:r>
          <a:endParaRPr lang="en-US" dirty="0"/>
        </a:p>
      </dgm:t>
    </dgm:pt>
    <dgm:pt modelId="{B77201CB-0451-4A67-8F01-EF924BA54916}" type="parTrans" cxnId="{A59B2D53-69CA-4443-95DC-A97B9FDF6793}">
      <dgm:prSet/>
      <dgm:spPr/>
      <dgm:t>
        <a:bodyPr/>
        <a:lstStyle/>
        <a:p>
          <a:endParaRPr lang="en-US"/>
        </a:p>
      </dgm:t>
    </dgm:pt>
    <dgm:pt modelId="{057AC2F3-5531-4826-8BF3-DE356E291C07}" type="sibTrans" cxnId="{A59B2D53-69CA-4443-95DC-A97B9FDF6793}">
      <dgm:prSet/>
      <dgm:spPr/>
      <dgm:t>
        <a:bodyPr/>
        <a:lstStyle/>
        <a:p>
          <a:endParaRPr lang="en-US"/>
        </a:p>
      </dgm:t>
    </dgm:pt>
    <dgm:pt modelId="{FA7888C1-5208-481F-BAAF-683C53EC88D3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Asynchronous</a:t>
          </a:r>
          <a:endParaRPr lang="en-US" dirty="0"/>
        </a:p>
      </dgm:t>
    </dgm:pt>
    <dgm:pt modelId="{813A32BD-93D5-41E7-8053-27F835A8B6B0}" type="parTrans" cxnId="{A766710D-69E8-468E-83B2-FBB34ECFE787}">
      <dgm:prSet/>
      <dgm:spPr/>
      <dgm:t>
        <a:bodyPr/>
        <a:lstStyle/>
        <a:p>
          <a:endParaRPr lang="en-US"/>
        </a:p>
      </dgm:t>
    </dgm:pt>
    <dgm:pt modelId="{64B36732-C88D-49BE-A48A-685AFF2784E3}" type="sibTrans" cxnId="{A766710D-69E8-468E-83B2-FBB34ECFE787}">
      <dgm:prSet/>
      <dgm:spPr/>
      <dgm:t>
        <a:bodyPr/>
        <a:lstStyle/>
        <a:p>
          <a:endParaRPr lang="en-US"/>
        </a:p>
      </dgm:t>
    </dgm:pt>
    <dgm:pt modelId="{FC25729D-4207-4AC4-8948-0BE9A5A6A972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Network-based</a:t>
          </a:r>
          <a:endParaRPr lang="en-US" dirty="0"/>
        </a:p>
      </dgm:t>
    </dgm:pt>
    <dgm:pt modelId="{43CE0497-5F09-4C1A-BFF2-38C01B575798}" type="parTrans" cxnId="{1A856B4C-3003-4424-949C-85EC121D6F29}">
      <dgm:prSet/>
      <dgm:spPr/>
      <dgm:t>
        <a:bodyPr/>
        <a:lstStyle/>
        <a:p>
          <a:endParaRPr lang="en-US"/>
        </a:p>
      </dgm:t>
    </dgm:pt>
    <dgm:pt modelId="{ACDB9731-CAC4-4BE9-9E8C-ECF008B498FA}" type="sibTrans" cxnId="{1A856B4C-3003-4424-949C-85EC121D6F29}">
      <dgm:prSet/>
      <dgm:spPr/>
      <dgm:t>
        <a:bodyPr/>
        <a:lstStyle/>
        <a:p>
          <a:endParaRPr lang="en-US"/>
        </a:p>
      </dgm:t>
    </dgm:pt>
    <dgm:pt modelId="{70656524-A7C7-4D2D-8E07-2264FA298F3A}">
      <dgm:prSet phldrT="[Text]"/>
      <dgm:spPr/>
      <dgm:t>
        <a:bodyPr/>
        <a:lstStyle/>
        <a:p>
          <a:r>
            <a:rPr lang="en-US" dirty="0" smtClean="0"/>
            <a:t>Remote Replication</a:t>
          </a:r>
          <a:endParaRPr lang="en-US" dirty="0"/>
        </a:p>
      </dgm:t>
    </dgm:pt>
    <dgm:pt modelId="{E28B5193-6C12-493F-9F47-547B8F04307B}" type="parTrans" cxnId="{469B666D-3D97-4B85-A7A2-98EF51BA7998}">
      <dgm:prSet/>
      <dgm:spPr/>
      <dgm:t>
        <a:bodyPr/>
        <a:lstStyle/>
        <a:p>
          <a:endParaRPr lang="en-US"/>
        </a:p>
      </dgm:t>
    </dgm:pt>
    <dgm:pt modelId="{17F84098-060F-4A74-8FEA-9C37692A7657}" type="sibTrans" cxnId="{469B666D-3D97-4B85-A7A2-98EF51BA7998}">
      <dgm:prSet/>
      <dgm:spPr/>
      <dgm:t>
        <a:bodyPr/>
        <a:lstStyle/>
        <a:p>
          <a:endParaRPr lang="en-US"/>
        </a:p>
      </dgm:t>
    </dgm:pt>
    <dgm:pt modelId="{BCFB93D1-5C86-4BE3-B6FD-8E4CC3782457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Disk-buffered</a:t>
          </a:r>
          <a:endParaRPr lang="en-US" dirty="0"/>
        </a:p>
      </dgm:t>
    </dgm:pt>
    <dgm:pt modelId="{EEEBC858-B510-4C93-A03B-890B278E1FBE}" type="parTrans" cxnId="{B2399B64-DF0A-4D64-8B99-FDFCD0599608}">
      <dgm:prSet/>
      <dgm:spPr/>
      <dgm:t>
        <a:bodyPr/>
        <a:lstStyle/>
        <a:p>
          <a:endParaRPr lang="en-US"/>
        </a:p>
      </dgm:t>
    </dgm:pt>
    <dgm:pt modelId="{FBE1883A-6FAD-4506-A6B4-B468007A3D8A}" type="sibTrans" cxnId="{B2399B64-DF0A-4D64-8B99-FDFCD0599608}">
      <dgm:prSet/>
      <dgm:spPr/>
      <dgm:t>
        <a:bodyPr/>
        <a:lstStyle/>
        <a:p>
          <a:endParaRPr lang="en-US"/>
        </a:p>
      </dgm:t>
    </dgm:pt>
    <dgm:pt modelId="{FB0A5B86-71E1-43A8-88D9-AB82ED165F21}" type="pres">
      <dgm:prSet presAssocID="{86DBA28F-E5CA-4112-8118-EEF88A6152F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EABA97D-E7F6-40D8-A8C5-0FFD09FAF4D0}" type="pres">
      <dgm:prSet presAssocID="{70656524-A7C7-4D2D-8E07-2264FA298F3A}" presName="root1" presStyleCnt="0"/>
      <dgm:spPr/>
    </dgm:pt>
    <dgm:pt modelId="{D449B46C-B2C8-45D1-BB70-8B4FCB09B3ED}" type="pres">
      <dgm:prSet presAssocID="{70656524-A7C7-4D2D-8E07-2264FA298F3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0171B6-E142-46CA-9DF9-801242CD3C9E}" type="pres">
      <dgm:prSet presAssocID="{70656524-A7C7-4D2D-8E07-2264FA298F3A}" presName="level2hierChild" presStyleCnt="0"/>
      <dgm:spPr/>
    </dgm:pt>
    <dgm:pt modelId="{163554A2-9219-4978-9880-756E1A8F6EB9}" type="pres">
      <dgm:prSet presAssocID="{2C48CE57-C4EA-4E73-84D7-410B7EF24950}" presName="conn2-1" presStyleLbl="parChTrans1D2" presStyleIdx="0" presStyleCnt="3"/>
      <dgm:spPr/>
    </dgm:pt>
    <dgm:pt modelId="{57F20167-324E-449B-960F-30DE1D535A7D}" type="pres">
      <dgm:prSet presAssocID="{2C48CE57-C4EA-4E73-84D7-410B7EF24950}" presName="connTx" presStyleLbl="parChTrans1D2" presStyleIdx="0" presStyleCnt="3"/>
      <dgm:spPr/>
    </dgm:pt>
    <dgm:pt modelId="{E159C14C-647A-4C09-AD5C-50F67B25FB7F}" type="pres">
      <dgm:prSet presAssocID="{CB4D46F0-F112-4221-B8C2-CF723E1CDAC9}" presName="root2" presStyleCnt="0"/>
      <dgm:spPr/>
    </dgm:pt>
    <dgm:pt modelId="{2BBBDE65-0CD9-42BE-9C9A-A346578A5392}" type="pres">
      <dgm:prSet presAssocID="{CB4D46F0-F112-4221-B8C2-CF723E1CDAC9}" presName="LevelTwoTextNode" presStyleLbl="node2" presStyleIdx="0" presStyleCnt="3">
        <dgm:presLayoutVars>
          <dgm:chPref val="3"/>
        </dgm:presLayoutVars>
      </dgm:prSet>
      <dgm:spPr/>
    </dgm:pt>
    <dgm:pt modelId="{B6B0E81C-09FF-4CCD-82FB-BB465E0FF5BD}" type="pres">
      <dgm:prSet presAssocID="{CB4D46F0-F112-4221-B8C2-CF723E1CDAC9}" presName="level3hierChild" presStyleCnt="0"/>
      <dgm:spPr/>
    </dgm:pt>
    <dgm:pt modelId="{A52FB8E5-80DA-4CAD-A613-D71CC837A40D}" type="pres">
      <dgm:prSet presAssocID="{7A1DF376-C91C-47EF-B53B-A8733A6C09BD}" presName="conn2-1" presStyleLbl="parChTrans1D3" presStyleIdx="0" presStyleCnt="5"/>
      <dgm:spPr/>
    </dgm:pt>
    <dgm:pt modelId="{4BB576A4-DBD9-4AAF-8D1D-B8B2ECA8CE13}" type="pres">
      <dgm:prSet presAssocID="{7A1DF376-C91C-47EF-B53B-A8733A6C09BD}" presName="connTx" presStyleLbl="parChTrans1D3" presStyleIdx="0" presStyleCnt="5"/>
      <dgm:spPr/>
    </dgm:pt>
    <dgm:pt modelId="{6DCF34A5-976E-4C52-8F3F-2243DD9DF5FF}" type="pres">
      <dgm:prSet presAssocID="{6EC9E2C6-6A7A-4426-B19B-7C947BE61049}" presName="root2" presStyleCnt="0"/>
      <dgm:spPr/>
    </dgm:pt>
    <dgm:pt modelId="{69650493-4283-4680-9E1A-801B68B8395A}" type="pres">
      <dgm:prSet presAssocID="{6EC9E2C6-6A7A-4426-B19B-7C947BE61049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03A7BF-D6EE-490A-82D7-21832698349C}" type="pres">
      <dgm:prSet presAssocID="{6EC9E2C6-6A7A-4426-B19B-7C947BE61049}" presName="level3hierChild" presStyleCnt="0"/>
      <dgm:spPr/>
    </dgm:pt>
    <dgm:pt modelId="{48F220AB-226C-45EE-B477-AE72C62413F7}" type="pres">
      <dgm:prSet presAssocID="{CFDB1791-ED38-4C16-8C0C-13FFA043D630}" presName="conn2-1" presStyleLbl="parChTrans1D3" presStyleIdx="1" presStyleCnt="5"/>
      <dgm:spPr/>
    </dgm:pt>
    <dgm:pt modelId="{7FE2CC3B-9AA0-449A-8F0B-EB5564721975}" type="pres">
      <dgm:prSet presAssocID="{CFDB1791-ED38-4C16-8C0C-13FFA043D630}" presName="connTx" presStyleLbl="parChTrans1D3" presStyleIdx="1" presStyleCnt="5"/>
      <dgm:spPr/>
    </dgm:pt>
    <dgm:pt modelId="{5A34FF04-E9FB-4AE0-8D80-061469B4A114}" type="pres">
      <dgm:prSet presAssocID="{A43E7E17-1B82-4B8A-80C9-A7E23C9E9B59}" presName="root2" presStyleCnt="0"/>
      <dgm:spPr/>
    </dgm:pt>
    <dgm:pt modelId="{EA0C7140-BE71-4539-9D17-A1BAA18E4264}" type="pres">
      <dgm:prSet presAssocID="{A43E7E17-1B82-4B8A-80C9-A7E23C9E9B59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8724FF-22FA-4B37-AD4D-7751F0FD8B10}" type="pres">
      <dgm:prSet presAssocID="{A43E7E17-1B82-4B8A-80C9-A7E23C9E9B59}" presName="level3hierChild" presStyleCnt="0"/>
      <dgm:spPr/>
    </dgm:pt>
    <dgm:pt modelId="{1D4F6A15-D157-41A7-A37E-D5D0AE3781FB}" type="pres">
      <dgm:prSet presAssocID="{A33268F0-11C0-44DD-BC7F-090E6409D45F}" presName="conn2-1" presStyleLbl="parChTrans1D2" presStyleIdx="1" presStyleCnt="3"/>
      <dgm:spPr/>
    </dgm:pt>
    <dgm:pt modelId="{C1D3797D-DE0B-4D4F-8EA3-6FE9894F0B95}" type="pres">
      <dgm:prSet presAssocID="{A33268F0-11C0-44DD-BC7F-090E6409D45F}" presName="connTx" presStyleLbl="parChTrans1D2" presStyleIdx="1" presStyleCnt="3"/>
      <dgm:spPr/>
    </dgm:pt>
    <dgm:pt modelId="{5F9E07B2-E3D5-43D5-82F4-2EF123F322EB}" type="pres">
      <dgm:prSet presAssocID="{7FE4871F-A112-4FB7-9AF0-8876F71B090D}" presName="root2" presStyleCnt="0"/>
      <dgm:spPr/>
    </dgm:pt>
    <dgm:pt modelId="{DEBF0A58-68B6-47C0-A488-11845FF5EE81}" type="pres">
      <dgm:prSet presAssocID="{7FE4871F-A112-4FB7-9AF0-8876F71B090D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8B6A9-6964-4B17-BA5E-90AE925825D6}" type="pres">
      <dgm:prSet presAssocID="{7FE4871F-A112-4FB7-9AF0-8876F71B090D}" presName="level3hierChild" presStyleCnt="0"/>
      <dgm:spPr/>
    </dgm:pt>
    <dgm:pt modelId="{7EB75E33-CF63-4E8E-B380-C7D599033AA5}" type="pres">
      <dgm:prSet presAssocID="{B77201CB-0451-4A67-8F01-EF924BA54916}" presName="conn2-1" presStyleLbl="parChTrans1D3" presStyleIdx="2" presStyleCnt="5"/>
      <dgm:spPr/>
    </dgm:pt>
    <dgm:pt modelId="{EE35DA6B-FBED-4297-975D-2CAEFC0B2253}" type="pres">
      <dgm:prSet presAssocID="{B77201CB-0451-4A67-8F01-EF924BA54916}" presName="connTx" presStyleLbl="parChTrans1D3" presStyleIdx="2" presStyleCnt="5"/>
      <dgm:spPr/>
    </dgm:pt>
    <dgm:pt modelId="{DD4F298C-C379-43CA-9BF7-F5AFF1576D74}" type="pres">
      <dgm:prSet presAssocID="{9B492E5D-3337-464D-9534-ABB742068F92}" presName="root2" presStyleCnt="0"/>
      <dgm:spPr/>
    </dgm:pt>
    <dgm:pt modelId="{DCDEDFD7-D558-4544-A582-0CF7C1573503}" type="pres">
      <dgm:prSet presAssocID="{9B492E5D-3337-464D-9534-ABB742068F92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E62ECB-8C35-4ACE-8FEB-3325F3CDCBF0}" type="pres">
      <dgm:prSet presAssocID="{9B492E5D-3337-464D-9534-ABB742068F92}" presName="level3hierChild" presStyleCnt="0"/>
      <dgm:spPr/>
    </dgm:pt>
    <dgm:pt modelId="{777654BA-00D1-4A2F-9985-FA03A515783B}" type="pres">
      <dgm:prSet presAssocID="{813A32BD-93D5-41E7-8053-27F835A8B6B0}" presName="conn2-1" presStyleLbl="parChTrans1D3" presStyleIdx="3" presStyleCnt="5"/>
      <dgm:spPr/>
    </dgm:pt>
    <dgm:pt modelId="{1488A46D-12BF-4047-B56F-8EC67A9B4F61}" type="pres">
      <dgm:prSet presAssocID="{813A32BD-93D5-41E7-8053-27F835A8B6B0}" presName="connTx" presStyleLbl="parChTrans1D3" presStyleIdx="3" presStyleCnt="5"/>
      <dgm:spPr/>
    </dgm:pt>
    <dgm:pt modelId="{3DF9216C-DF76-483D-B001-51F520E40402}" type="pres">
      <dgm:prSet presAssocID="{FA7888C1-5208-481F-BAAF-683C53EC88D3}" presName="root2" presStyleCnt="0"/>
      <dgm:spPr/>
    </dgm:pt>
    <dgm:pt modelId="{39555180-12CA-4690-80AB-91955E8FB454}" type="pres">
      <dgm:prSet presAssocID="{FA7888C1-5208-481F-BAAF-683C53EC88D3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AB4ED5-C296-4CF3-A291-9201A836AD85}" type="pres">
      <dgm:prSet presAssocID="{FA7888C1-5208-481F-BAAF-683C53EC88D3}" presName="level3hierChild" presStyleCnt="0"/>
      <dgm:spPr/>
    </dgm:pt>
    <dgm:pt modelId="{4BA2F790-58CD-4B66-8D9F-B3498DB53453}" type="pres">
      <dgm:prSet presAssocID="{EEEBC858-B510-4C93-A03B-890B278E1FBE}" presName="conn2-1" presStyleLbl="parChTrans1D3" presStyleIdx="4" presStyleCnt="5"/>
      <dgm:spPr/>
    </dgm:pt>
    <dgm:pt modelId="{97B311A9-CA72-47FC-B9BD-548C8F6D69AF}" type="pres">
      <dgm:prSet presAssocID="{EEEBC858-B510-4C93-A03B-890B278E1FBE}" presName="connTx" presStyleLbl="parChTrans1D3" presStyleIdx="4" presStyleCnt="5"/>
      <dgm:spPr/>
    </dgm:pt>
    <dgm:pt modelId="{320AA538-581D-4633-84FA-56E8ACEC7FC3}" type="pres">
      <dgm:prSet presAssocID="{BCFB93D1-5C86-4BE3-B6FD-8E4CC3782457}" presName="root2" presStyleCnt="0"/>
      <dgm:spPr/>
    </dgm:pt>
    <dgm:pt modelId="{6A79599D-373A-4953-A57B-8906EBE8D1E9}" type="pres">
      <dgm:prSet presAssocID="{BCFB93D1-5C86-4BE3-B6FD-8E4CC3782457}" presName="LevelTwoTextNode" presStyleLbl="node3" presStyleIdx="4" presStyleCnt="5">
        <dgm:presLayoutVars>
          <dgm:chPref val="3"/>
        </dgm:presLayoutVars>
      </dgm:prSet>
      <dgm:spPr/>
    </dgm:pt>
    <dgm:pt modelId="{98692CAE-C245-4BE5-8FEE-7EC92B936F5D}" type="pres">
      <dgm:prSet presAssocID="{BCFB93D1-5C86-4BE3-B6FD-8E4CC3782457}" presName="level3hierChild" presStyleCnt="0"/>
      <dgm:spPr/>
    </dgm:pt>
    <dgm:pt modelId="{DEE25FF0-D79F-4B6C-8B68-893B805F2210}" type="pres">
      <dgm:prSet presAssocID="{43CE0497-5F09-4C1A-BFF2-38C01B575798}" presName="conn2-1" presStyleLbl="parChTrans1D2" presStyleIdx="2" presStyleCnt="3"/>
      <dgm:spPr/>
    </dgm:pt>
    <dgm:pt modelId="{9D02DD9D-9DD5-4780-8470-1CC852AAB370}" type="pres">
      <dgm:prSet presAssocID="{43CE0497-5F09-4C1A-BFF2-38C01B575798}" presName="connTx" presStyleLbl="parChTrans1D2" presStyleIdx="2" presStyleCnt="3"/>
      <dgm:spPr/>
    </dgm:pt>
    <dgm:pt modelId="{090E958B-23F6-4474-8421-3383793EC1C5}" type="pres">
      <dgm:prSet presAssocID="{FC25729D-4207-4AC4-8948-0BE9A5A6A972}" presName="root2" presStyleCnt="0"/>
      <dgm:spPr/>
    </dgm:pt>
    <dgm:pt modelId="{AE898136-AE11-4D61-9B06-F620E3FF9375}" type="pres">
      <dgm:prSet presAssocID="{FC25729D-4207-4AC4-8948-0BE9A5A6A972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4B55D9-CE64-4118-AAF5-6319E59337B8}" type="pres">
      <dgm:prSet presAssocID="{FC25729D-4207-4AC4-8948-0BE9A5A6A972}" presName="level3hierChild" presStyleCnt="0"/>
      <dgm:spPr/>
    </dgm:pt>
  </dgm:ptLst>
  <dgm:cxnLst>
    <dgm:cxn modelId="{44687F6E-3F66-418B-84D7-0FEFB85CDE49}" type="presOf" srcId="{86DBA28F-E5CA-4112-8118-EEF88A6152FD}" destId="{FB0A5B86-71E1-43A8-88D9-AB82ED165F21}" srcOrd="0" destOrd="0" presId="urn:microsoft.com/office/officeart/2005/8/layout/hierarchy2"/>
    <dgm:cxn modelId="{9D4400B5-C144-4F53-AD5D-E4D77CD9DF28}" type="presOf" srcId="{EEEBC858-B510-4C93-A03B-890B278E1FBE}" destId="{97B311A9-CA72-47FC-B9BD-548C8F6D69AF}" srcOrd="1" destOrd="0" presId="urn:microsoft.com/office/officeart/2005/8/layout/hierarchy2"/>
    <dgm:cxn modelId="{D58F89A9-CCDA-4766-9657-722ABA38B40B}" type="presOf" srcId="{FA7888C1-5208-481F-BAAF-683C53EC88D3}" destId="{39555180-12CA-4690-80AB-91955E8FB454}" srcOrd="0" destOrd="0" presId="urn:microsoft.com/office/officeart/2005/8/layout/hierarchy2"/>
    <dgm:cxn modelId="{2E5AAF68-4E5E-4D9F-8A60-F3787C73BCE1}" type="presOf" srcId="{2C48CE57-C4EA-4E73-84D7-410B7EF24950}" destId="{57F20167-324E-449B-960F-30DE1D535A7D}" srcOrd="1" destOrd="0" presId="urn:microsoft.com/office/officeart/2005/8/layout/hierarchy2"/>
    <dgm:cxn modelId="{469B666D-3D97-4B85-A7A2-98EF51BA7998}" srcId="{86DBA28F-E5CA-4112-8118-EEF88A6152FD}" destId="{70656524-A7C7-4D2D-8E07-2264FA298F3A}" srcOrd="0" destOrd="0" parTransId="{E28B5193-6C12-493F-9F47-547B8F04307B}" sibTransId="{17F84098-060F-4A74-8FEA-9C37692A7657}"/>
    <dgm:cxn modelId="{4196FB01-6B8F-4E28-868B-7825BD57EDF5}" srcId="{CB4D46F0-F112-4221-B8C2-CF723E1CDAC9}" destId="{A43E7E17-1B82-4B8A-80C9-A7E23C9E9B59}" srcOrd="1" destOrd="0" parTransId="{CFDB1791-ED38-4C16-8C0C-13FFA043D630}" sibTransId="{97FDC572-15B6-4EC6-8C8F-D330DA9B6E31}"/>
    <dgm:cxn modelId="{20716B5F-222C-4DCD-B0F2-58DB1C25400E}" type="presOf" srcId="{813A32BD-93D5-41E7-8053-27F835A8B6B0}" destId="{777654BA-00D1-4A2F-9985-FA03A515783B}" srcOrd="0" destOrd="0" presId="urn:microsoft.com/office/officeart/2005/8/layout/hierarchy2"/>
    <dgm:cxn modelId="{B2399B64-DF0A-4D64-8B99-FDFCD0599608}" srcId="{7FE4871F-A112-4FB7-9AF0-8876F71B090D}" destId="{BCFB93D1-5C86-4BE3-B6FD-8E4CC3782457}" srcOrd="2" destOrd="0" parTransId="{EEEBC858-B510-4C93-A03B-890B278E1FBE}" sibTransId="{FBE1883A-6FAD-4506-A6B4-B468007A3D8A}"/>
    <dgm:cxn modelId="{30374B0B-C636-4C35-AFF7-4BAEA34FEB16}" srcId="{70656524-A7C7-4D2D-8E07-2264FA298F3A}" destId="{7FE4871F-A112-4FB7-9AF0-8876F71B090D}" srcOrd="1" destOrd="0" parTransId="{A33268F0-11C0-44DD-BC7F-090E6409D45F}" sibTransId="{866C3C0A-6E38-41DE-8950-0DCE380974EB}"/>
    <dgm:cxn modelId="{3601C451-B9BC-4B85-BF74-138A05046856}" type="presOf" srcId="{7FE4871F-A112-4FB7-9AF0-8876F71B090D}" destId="{DEBF0A58-68B6-47C0-A488-11845FF5EE81}" srcOrd="0" destOrd="0" presId="urn:microsoft.com/office/officeart/2005/8/layout/hierarchy2"/>
    <dgm:cxn modelId="{02FDAA98-CBD1-475B-AF0D-D3392D1EB75F}" type="presOf" srcId="{7A1DF376-C91C-47EF-B53B-A8733A6C09BD}" destId="{4BB576A4-DBD9-4AAF-8D1D-B8B2ECA8CE13}" srcOrd="1" destOrd="0" presId="urn:microsoft.com/office/officeart/2005/8/layout/hierarchy2"/>
    <dgm:cxn modelId="{D5CACDEF-1A34-4392-BCD5-9F82DF30D484}" type="presOf" srcId="{EEEBC858-B510-4C93-A03B-890B278E1FBE}" destId="{4BA2F790-58CD-4B66-8D9F-B3498DB53453}" srcOrd="0" destOrd="0" presId="urn:microsoft.com/office/officeart/2005/8/layout/hierarchy2"/>
    <dgm:cxn modelId="{8DAB746D-19DA-4559-BFA0-9F509FB5D55D}" type="presOf" srcId="{A33268F0-11C0-44DD-BC7F-090E6409D45F}" destId="{1D4F6A15-D157-41A7-A37E-D5D0AE3781FB}" srcOrd="0" destOrd="0" presId="urn:microsoft.com/office/officeart/2005/8/layout/hierarchy2"/>
    <dgm:cxn modelId="{A2C95D72-C1D7-4265-B002-326B0973C999}" type="presOf" srcId="{B77201CB-0451-4A67-8F01-EF924BA54916}" destId="{7EB75E33-CF63-4E8E-B380-C7D599033AA5}" srcOrd="0" destOrd="0" presId="urn:microsoft.com/office/officeart/2005/8/layout/hierarchy2"/>
    <dgm:cxn modelId="{A59B2D53-69CA-4443-95DC-A97B9FDF6793}" srcId="{7FE4871F-A112-4FB7-9AF0-8876F71B090D}" destId="{9B492E5D-3337-464D-9534-ABB742068F92}" srcOrd="0" destOrd="0" parTransId="{B77201CB-0451-4A67-8F01-EF924BA54916}" sibTransId="{057AC2F3-5531-4826-8BF3-DE356E291C07}"/>
    <dgm:cxn modelId="{4CA989E2-97CC-4584-BD4C-0CCF6B96837D}" type="presOf" srcId="{A33268F0-11C0-44DD-BC7F-090E6409D45F}" destId="{C1D3797D-DE0B-4D4F-8EA3-6FE9894F0B95}" srcOrd="1" destOrd="0" presId="urn:microsoft.com/office/officeart/2005/8/layout/hierarchy2"/>
    <dgm:cxn modelId="{E2D2D4D5-CB06-4B8C-9C32-F4E13DD92AC6}" type="presOf" srcId="{A43E7E17-1B82-4B8A-80C9-A7E23C9E9B59}" destId="{EA0C7140-BE71-4539-9D17-A1BAA18E4264}" srcOrd="0" destOrd="0" presId="urn:microsoft.com/office/officeart/2005/8/layout/hierarchy2"/>
    <dgm:cxn modelId="{F19D22EF-EFEB-413A-A63F-9DF87840F9C2}" type="presOf" srcId="{CFDB1791-ED38-4C16-8C0C-13FFA043D630}" destId="{7FE2CC3B-9AA0-449A-8F0B-EB5564721975}" srcOrd="1" destOrd="0" presId="urn:microsoft.com/office/officeart/2005/8/layout/hierarchy2"/>
    <dgm:cxn modelId="{6DA02FBC-2101-42DB-B252-70BD53318740}" srcId="{CB4D46F0-F112-4221-B8C2-CF723E1CDAC9}" destId="{6EC9E2C6-6A7A-4426-B19B-7C947BE61049}" srcOrd="0" destOrd="0" parTransId="{7A1DF376-C91C-47EF-B53B-A8733A6C09BD}" sibTransId="{E843703B-FCEB-4675-90AC-8F4693447E9E}"/>
    <dgm:cxn modelId="{38060FA5-63FB-459A-AE6A-6ECB73E42451}" type="presOf" srcId="{FC25729D-4207-4AC4-8948-0BE9A5A6A972}" destId="{AE898136-AE11-4D61-9B06-F620E3FF9375}" srcOrd="0" destOrd="0" presId="urn:microsoft.com/office/officeart/2005/8/layout/hierarchy2"/>
    <dgm:cxn modelId="{1A856B4C-3003-4424-949C-85EC121D6F29}" srcId="{70656524-A7C7-4D2D-8E07-2264FA298F3A}" destId="{FC25729D-4207-4AC4-8948-0BE9A5A6A972}" srcOrd="2" destOrd="0" parTransId="{43CE0497-5F09-4C1A-BFF2-38C01B575798}" sibTransId="{ACDB9731-CAC4-4BE9-9E8C-ECF008B498FA}"/>
    <dgm:cxn modelId="{DC18A701-12BB-41B0-AD83-1B707612C6CE}" type="presOf" srcId="{2C48CE57-C4EA-4E73-84D7-410B7EF24950}" destId="{163554A2-9219-4978-9880-756E1A8F6EB9}" srcOrd="0" destOrd="0" presId="urn:microsoft.com/office/officeart/2005/8/layout/hierarchy2"/>
    <dgm:cxn modelId="{C9A15141-9D7F-4D98-AFD6-2C4E05611A48}" srcId="{70656524-A7C7-4D2D-8E07-2264FA298F3A}" destId="{CB4D46F0-F112-4221-B8C2-CF723E1CDAC9}" srcOrd="0" destOrd="0" parTransId="{2C48CE57-C4EA-4E73-84D7-410B7EF24950}" sibTransId="{BE892640-E567-48D2-8944-28DBB271B2F8}"/>
    <dgm:cxn modelId="{5D1E4234-5352-471A-9C6B-0D5D35F53B41}" type="presOf" srcId="{CB4D46F0-F112-4221-B8C2-CF723E1CDAC9}" destId="{2BBBDE65-0CD9-42BE-9C9A-A346578A5392}" srcOrd="0" destOrd="0" presId="urn:microsoft.com/office/officeart/2005/8/layout/hierarchy2"/>
    <dgm:cxn modelId="{CC090FF1-1536-4DA5-A530-F62092A45C9B}" type="presOf" srcId="{43CE0497-5F09-4C1A-BFF2-38C01B575798}" destId="{DEE25FF0-D79F-4B6C-8B68-893B805F2210}" srcOrd="0" destOrd="0" presId="urn:microsoft.com/office/officeart/2005/8/layout/hierarchy2"/>
    <dgm:cxn modelId="{CB2066EA-95A3-4589-80E4-E0F286006AE9}" type="presOf" srcId="{B77201CB-0451-4A67-8F01-EF924BA54916}" destId="{EE35DA6B-FBED-4297-975D-2CAEFC0B2253}" srcOrd="1" destOrd="0" presId="urn:microsoft.com/office/officeart/2005/8/layout/hierarchy2"/>
    <dgm:cxn modelId="{BFEF89AF-03B0-41A2-B942-065EF456F389}" type="presOf" srcId="{70656524-A7C7-4D2D-8E07-2264FA298F3A}" destId="{D449B46C-B2C8-45D1-BB70-8B4FCB09B3ED}" srcOrd="0" destOrd="0" presId="urn:microsoft.com/office/officeart/2005/8/layout/hierarchy2"/>
    <dgm:cxn modelId="{C34491DE-5002-4E16-BE4D-4027A36F390E}" type="presOf" srcId="{CFDB1791-ED38-4C16-8C0C-13FFA043D630}" destId="{48F220AB-226C-45EE-B477-AE72C62413F7}" srcOrd="0" destOrd="0" presId="urn:microsoft.com/office/officeart/2005/8/layout/hierarchy2"/>
    <dgm:cxn modelId="{C9BD9F81-32E1-49C1-A4B1-DD52CAF8B84C}" type="presOf" srcId="{7A1DF376-C91C-47EF-B53B-A8733A6C09BD}" destId="{A52FB8E5-80DA-4CAD-A613-D71CC837A40D}" srcOrd="0" destOrd="0" presId="urn:microsoft.com/office/officeart/2005/8/layout/hierarchy2"/>
    <dgm:cxn modelId="{A766710D-69E8-468E-83B2-FBB34ECFE787}" srcId="{7FE4871F-A112-4FB7-9AF0-8876F71B090D}" destId="{FA7888C1-5208-481F-BAAF-683C53EC88D3}" srcOrd="1" destOrd="0" parTransId="{813A32BD-93D5-41E7-8053-27F835A8B6B0}" sibTransId="{64B36732-C88D-49BE-A48A-685AFF2784E3}"/>
    <dgm:cxn modelId="{51307724-B950-4913-8A46-2E7F72143832}" type="presOf" srcId="{43CE0497-5F09-4C1A-BFF2-38C01B575798}" destId="{9D02DD9D-9DD5-4780-8470-1CC852AAB370}" srcOrd="1" destOrd="0" presId="urn:microsoft.com/office/officeart/2005/8/layout/hierarchy2"/>
    <dgm:cxn modelId="{5E651FF0-3378-49D7-ACA0-FE22B50B2825}" type="presOf" srcId="{BCFB93D1-5C86-4BE3-B6FD-8E4CC3782457}" destId="{6A79599D-373A-4953-A57B-8906EBE8D1E9}" srcOrd="0" destOrd="0" presId="urn:microsoft.com/office/officeart/2005/8/layout/hierarchy2"/>
    <dgm:cxn modelId="{A1590219-5681-43B0-935E-50BFC42E9D8D}" type="presOf" srcId="{9B492E5D-3337-464D-9534-ABB742068F92}" destId="{DCDEDFD7-D558-4544-A582-0CF7C1573503}" srcOrd="0" destOrd="0" presId="urn:microsoft.com/office/officeart/2005/8/layout/hierarchy2"/>
    <dgm:cxn modelId="{354E2606-B036-4FB2-8F5C-A5667F5B0A7C}" type="presOf" srcId="{813A32BD-93D5-41E7-8053-27F835A8B6B0}" destId="{1488A46D-12BF-4047-B56F-8EC67A9B4F61}" srcOrd="1" destOrd="0" presId="urn:microsoft.com/office/officeart/2005/8/layout/hierarchy2"/>
    <dgm:cxn modelId="{957912B6-1584-4110-AFDC-FB93465AC58C}" type="presOf" srcId="{6EC9E2C6-6A7A-4426-B19B-7C947BE61049}" destId="{69650493-4283-4680-9E1A-801B68B8395A}" srcOrd="0" destOrd="0" presId="urn:microsoft.com/office/officeart/2005/8/layout/hierarchy2"/>
    <dgm:cxn modelId="{37C23E82-E40D-4CF0-BB13-A2222326BE81}" type="presParOf" srcId="{FB0A5B86-71E1-43A8-88D9-AB82ED165F21}" destId="{7EABA97D-E7F6-40D8-A8C5-0FFD09FAF4D0}" srcOrd="0" destOrd="0" presId="urn:microsoft.com/office/officeart/2005/8/layout/hierarchy2"/>
    <dgm:cxn modelId="{FAF0C5AA-0B09-4F37-944D-D9D18A28386A}" type="presParOf" srcId="{7EABA97D-E7F6-40D8-A8C5-0FFD09FAF4D0}" destId="{D449B46C-B2C8-45D1-BB70-8B4FCB09B3ED}" srcOrd="0" destOrd="0" presId="urn:microsoft.com/office/officeart/2005/8/layout/hierarchy2"/>
    <dgm:cxn modelId="{30B87F6D-1373-4E38-93E5-A4934010B8C7}" type="presParOf" srcId="{7EABA97D-E7F6-40D8-A8C5-0FFD09FAF4D0}" destId="{A00171B6-E142-46CA-9DF9-801242CD3C9E}" srcOrd="1" destOrd="0" presId="urn:microsoft.com/office/officeart/2005/8/layout/hierarchy2"/>
    <dgm:cxn modelId="{C2DF3371-A8F1-40A9-8769-C5DA7C5E6A77}" type="presParOf" srcId="{A00171B6-E142-46CA-9DF9-801242CD3C9E}" destId="{163554A2-9219-4978-9880-756E1A8F6EB9}" srcOrd="0" destOrd="0" presId="urn:microsoft.com/office/officeart/2005/8/layout/hierarchy2"/>
    <dgm:cxn modelId="{E006309A-4A9C-4D4E-B5F3-761F7A500094}" type="presParOf" srcId="{163554A2-9219-4978-9880-756E1A8F6EB9}" destId="{57F20167-324E-449B-960F-30DE1D535A7D}" srcOrd="0" destOrd="0" presId="urn:microsoft.com/office/officeart/2005/8/layout/hierarchy2"/>
    <dgm:cxn modelId="{387860BD-7E5B-463D-AA0C-542584CC08D6}" type="presParOf" srcId="{A00171B6-E142-46CA-9DF9-801242CD3C9E}" destId="{E159C14C-647A-4C09-AD5C-50F67B25FB7F}" srcOrd="1" destOrd="0" presId="urn:microsoft.com/office/officeart/2005/8/layout/hierarchy2"/>
    <dgm:cxn modelId="{9E12C3E9-0294-40DC-BAAB-63F57D7062F4}" type="presParOf" srcId="{E159C14C-647A-4C09-AD5C-50F67B25FB7F}" destId="{2BBBDE65-0CD9-42BE-9C9A-A346578A5392}" srcOrd="0" destOrd="0" presId="urn:microsoft.com/office/officeart/2005/8/layout/hierarchy2"/>
    <dgm:cxn modelId="{A0E4C78F-04E5-46FB-AE22-E503E3297FE0}" type="presParOf" srcId="{E159C14C-647A-4C09-AD5C-50F67B25FB7F}" destId="{B6B0E81C-09FF-4CCD-82FB-BB465E0FF5BD}" srcOrd="1" destOrd="0" presId="urn:microsoft.com/office/officeart/2005/8/layout/hierarchy2"/>
    <dgm:cxn modelId="{592F8983-16BD-4360-9A67-F2ADF47A22C2}" type="presParOf" srcId="{B6B0E81C-09FF-4CCD-82FB-BB465E0FF5BD}" destId="{A52FB8E5-80DA-4CAD-A613-D71CC837A40D}" srcOrd="0" destOrd="0" presId="urn:microsoft.com/office/officeart/2005/8/layout/hierarchy2"/>
    <dgm:cxn modelId="{DB77B4A0-4123-40B1-9E32-004DE1C4EA54}" type="presParOf" srcId="{A52FB8E5-80DA-4CAD-A613-D71CC837A40D}" destId="{4BB576A4-DBD9-4AAF-8D1D-B8B2ECA8CE13}" srcOrd="0" destOrd="0" presId="urn:microsoft.com/office/officeart/2005/8/layout/hierarchy2"/>
    <dgm:cxn modelId="{F748EF1A-4B7B-4928-B8A0-AAAC266E6435}" type="presParOf" srcId="{B6B0E81C-09FF-4CCD-82FB-BB465E0FF5BD}" destId="{6DCF34A5-976E-4C52-8F3F-2243DD9DF5FF}" srcOrd="1" destOrd="0" presId="urn:microsoft.com/office/officeart/2005/8/layout/hierarchy2"/>
    <dgm:cxn modelId="{D66936E6-8553-45E7-9964-7AEB10C57BEA}" type="presParOf" srcId="{6DCF34A5-976E-4C52-8F3F-2243DD9DF5FF}" destId="{69650493-4283-4680-9E1A-801B68B8395A}" srcOrd="0" destOrd="0" presId="urn:microsoft.com/office/officeart/2005/8/layout/hierarchy2"/>
    <dgm:cxn modelId="{442F49BB-47A0-4CA9-9AC6-4F4146579F4B}" type="presParOf" srcId="{6DCF34A5-976E-4C52-8F3F-2243DD9DF5FF}" destId="{FB03A7BF-D6EE-490A-82D7-21832698349C}" srcOrd="1" destOrd="0" presId="urn:microsoft.com/office/officeart/2005/8/layout/hierarchy2"/>
    <dgm:cxn modelId="{3C7D87BB-BA36-4391-BF09-5928BC8C7C74}" type="presParOf" srcId="{B6B0E81C-09FF-4CCD-82FB-BB465E0FF5BD}" destId="{48F220AB-226C-45EE-B477-AE72C62413F7}" srcOrd="2" destOrd="0" presId="urn:microsoft.com/office/officeart/2005/8/layout/hierarchy2"/>
    <dgm:cxn modelId="{9553F2F9-2001-4714-A4A9-EAF9D7C8E53A}" type="presParOf" srcId="{48F220AB-226C-45EE-B477-AE72C62413F7}" destId="{7FE2CC3B-9AA0-449A-8F0B-EB5564721975}" srcOrd="0" destOrd="0" presId="urn:microsoft.com/office/officeart/2005/8/layout/hierarchy2"/>
    <dgm:cxn modelId="{427C5965-E188-4DD0-A57B-A3CC4871CC7C}" type="presParOf" srcId="{B6B0E81C-09FF-4CCD-82FB-BB465E0FF5BD}" destId="{5A34FF04-E9FB-4AE0-8D80-061469B4A114}" srcOrd="3" destOrd="0" presId="urn:microsoft.com/office/officeart/2005/8/layout/hierarchy2"/>
    <dgm:cxn modelId="{B93DABA1-2A83-4B96-BCEF-112799BD4DC5}" type="presParOf" srcId="{5A34FF04-E9FB-4AE0-8D80-061469B4A114}" destId="{EA0C7140-BE71-4539-9D17-A1BAA18E4264}" srcOrd="0" destOrd="0" presId="urn:microsoft.com/office/officeart/2005/8/layout/hierarchy2"/>
    <dgm:cxn modelId="{0DA2499C-85BE-4B9F-87A5-4909BFDE1238}" type="presParOf" srcId="{5A34FF04-E9FB-4AE0-8D80-061469B4A114}" destId="{4D8724FF-22FA-4B37-AD4D-7751F0FD8B10}" srcOrd="1" destOrd="0" presId="urn:microsoft.com/office/officeart/2005/8/layout/hierarchy2"/>
    <dgm:cxn modelId="{30051BA7-C8B9-41D1-AB7F-E10B855B90F4}" type="presParOf" srcId="{A00171B6-E142-46CA-9DF9-801242CD3C9E}" destId="{1D4F6A15-D157-41A7-A37E-D5D0AE3781FB}" srcOrd="2" destOrd="0" presId="urn:microsoft.com/office/officeart/2005/8/layout/hierarchy2"/>
    <dgm:cxn modelId="{BD01B469-EA4C-4139-8375-DD3886830E1A}" type="presParOf" srcId="{1D4F6A15-D157-41A7-A37E-D5D0AE3781FB}" destId="{C1D3797D-DE0B-4D4F-8EA3-6FE9894F0B95}" srcOrd="0" destOrd="0" presId="urn:microsoft.com/office/officeart/2005/8/layout/hierarchy2"/>
    <dgm:cxn modelId="{91D0CD0F-406C-4828-B54E-A362BAEB0727}" type="presParOf" srcId="{A00171B6-E142-46CA-9DF9-801242CD3C9E}" destId="{5F9E07B2-E3D5-43D5-82F4-2EF123F322EB}" srcOrd="3" destOrd="0" presId="urn:microsoft.com/office/officeart/2005/8/layout/hierarchy2"/>
    <dgm:cxn modelId="{33B909F0-579C-4364-AFD6-368BF69DB57B}" type="presParOf" srcId="{5F9E07B2-E3D5-43D5-82F4-2EF123F322EB}" destId="{DEBF0A58-68B6-47C0-A488-11845FF5EE81}" srcOrd="0" destOrd="0" presId="urn:microsoft.com/office/officeart/2005/8/layout/hierarchy2"/>
    <dgm:cxn modelId="{C1AEAF42-7750-4DF7-8F01-C2CA60B52C36}" type="presParOf" srcId="{5F9E07B2-E3D5-43D5-82F4-2EF123F322EB}" destId="{AF28B6A9-6964-4B17-BA5E-90AE925825D6}" srcOrd="1" destOrd="0" presId="urn:microsoft.com/office/officeart/2005/8/layout/hierarchy2"/>
    <dgm:cxn modelId="{787BF822-6AD6-47C8-BE1F-D810891E445E}" type="presParOf" srcId="{AF28B6A9-6964-4B17-BA5E-90AE925825D6}" destId="{7EB75E33-CF63-4E8E-B380-C7D599033AA5}" srcOrd="0" destOrd="0" presId="urn:microsoft.com/office/officeart/2005/8/layout/hierarchy2"/>
    <dgm:cxn modelId="{29ED377B-EF94-4444-ACFA-76CF3474AA71}" type="presParOf" srcId="{7EB75E33-CF63-4E8E-B380-C7D599033AA5}" destId="{EE35DA6B-FBED-4297-975D-2CAEFC0B2253}" srcOrd="0" destOrd="0" presId="urn:microsoft.com/office/officeart/2005/8/layout/hierarchy2"/>
    <dgm:cxn modelId="{90933A92-A596-4CA6-912D-90B0D3F54C03}" type="presParOf" srcId="{AF28B6A9-6964-4B17-BA5E-90AE925825D6}" destId="{DD4F298C-C379-43CA-9BF7-F5AFF1576D74}" srcOrd="1" destOrd="0" presId="urn:microsoft.com/office/officeart/2005/8/layout/hierarchy2"/>
    <dgm:cxn modelId="{8E72D8D2-D931-4A72-90E5-F398841BD261}" type="presParOf" srcId="{DD4F298C-C379-43CA-9BF7-F5AFF1576D74}" destId="{DCDEDFD7-D558-4544-A582-0CF7C1573503}" srcOrd="0" destOrd="0" presId="urn:microsoft.com/office/officeart/2005/8/layout/hierarchy2"/>
    <dgm:cxn modelId="{60204137-0063-43C3-8991-7EE2DDFB5767}" type="presParOf" srcId="{DD4F298C-C379-43CA-9BF7-F5AFF1576D74}" destId="{97E62ECB-8C35-4ACE-8FEB-3325F3CDCBF0}" srcOrd="1" destOrd="0" presId="urn:microsoft.com/office/officeart/2005/8/layout/hierarchy2"/>
    <dgm:cxn modelId="{416C6236-04A3-42FC-AE76-69CB1826120E}" type="presParOf" srcId="{AF28B6A9-6964-4B17-BA5E-90AE925825D6}" destId="{777654BA-00D1-4A2F-9985-FA03A515783B}" srcOrd="2" destOrd="0" presId="urn:microsoft.com/office/officeart/2005/8/layout/hierarchy2"/>
    <dgm:cxn modelId="{55A01AB7-CCFC-4209-B3B4-54611658F71F}" type="presParOf" srcId="{777654BA-00D1-4A2F-9985-FA03A515783B}" destId="{1488A46D-12BF-4047-B56F-8EC67A9B4F61}" srcOrd="0" destOrd="0" presId="urn:microsoft.com/office/officeart/2005/8/layout/hierarchy2"/>
    <dgm:cxn modelId="{A782704E-C939-430B-B8C9-7EC8A4C22364}" type="presParOf" srcId="{AF28B6A9-6964-4B17-BA5E-90AE925825D6}" destId="{3DF9216C-DF76-483D-B001-51F520E40402}" srcOrd="3" destOrd="0" presId="urn:microsoft.com/office/officeart/2005/8/layout/hierarchy2"/>
    <dgm:cxn modelId="{9C363EEB-C996-4E29-91DB-42E8833ADC82}" type="presParOf" srcId="{3DF9216C-DF76-483D-B001-51F520E40402}" destId="{39555180-12CA-4690-80AB-91955E8FB454}" srcOrd="0" destOrd="0" presId="urn:microsoft.com/office/officeart/2005/8/layout/hierarchy2"/>
    <dgm:cxn modelId="{5F688F4A-41F7-459F-B827-C0A87CB7D3BE}" type="presParOf" srcId="{3DF9216C-DF76-483D-B001-51F520E40402}" destId="{4BAB4ED5-C296-4CF3-A291-9201A836AD85}" srcOrd="1" destOrd="0" presId="urn:microsoft.com/office/officeart/2005/8/layout/hierarchy2"/>
    <dgm:cxn modelId="{5E621163-4E84-4AF7-B6CB-BD5D06F0253B}" type="presParOf" srcId="{AF28B6A9-6964-4B17-BA5E-90AE925825D6}" destId="{4BA2F790-58CD-4B66-8D9F-B3498DB53453}" srcOrd="4" destOrd="0" presId="urn:microsoft.com/office/officeart/2005/8/layout/hierarchy2"/>
    <dgm:cxn modelId="{6FA7AC3F-FDBA-45BA-8324-DBB2B9B1AC7D}" type="presParOf" srcId="{4BA2F790-58CD-4B66-8D9F-B3498DB53453}" destId="{97B311A9-CA72-47FC-B9BD-548C8F6D69AF}" srcOrd="0" destOrd="0" presId="urn:microsoft.com/office/officeart/2005/8/layout/hierarchy2"/>
    <dgm:cxn modelId="{DC0E0726-8195-46D3-BA80-3AAF3E65DC38}" type="presParOf" srcId="{AF28B6A9-6964-4B17-BA5E-90AE925825D6}" destId="{320AA538-581D-4633-84FA-56E8ACEC7FC3}" srcOrd="5" destOrd="0" presId="urn:microsoft.com/office/officeart/2005/8/layout/hierarchy2"/>
    <dgm:cxn modelId="{78B7C505-D542-461E-BA3A-08E0006C2030}" type="presParOf" srcId="{320AA538-581D-4633-84FA-56E8ACEC7FC3}" destId="{6A79599D-373A-4953-A57B-8906EBE8D1E9}" srcOrd="0" destOrd="0" presId="urn:microsoft.com/office/officeart/2005/8/layout/hierarchy2"/>
    <dgm:cxn modelId="{5AE17E79-BADF-476A-81D9-ADE532A64494}" type="presParOf" srcId="{320AA538-581D-4633-84FA-56E8ACEC7FC3}" destId="{98692CAE-C245-4BE5-8FEE-7EC92B936F5D}" srcOrd="1" destOrd="0" presId="urn:microsoft.com/office/officeart/2005/8/layout/hierarchy2"/>
    <dgm:cxn modelId="{CBA1F3E8-0070-4812-90AD-83EBD10F2D94}" type="presParOf" srcId="{A00171B6-E142-46CA-9DF9-801242CD3C9E}" destId="{DEE25FF0-D79F-4B6C-8B68-893B805F2210}" srcOrd="4" destOrd="0" presId="urn:microsoft.com/office/officeart/2005/8/layout/hierarchy2"/>
    <dgm:cxn modelId="{9204E56D-0F77-4514-BB30-4AD197011D8B}" type="presParOf" srcId="{DEE25FF0-D79F-4B6C-8B68-893B805F2210}" destId="{9D02DD9D-9DD5-4780-8470-1CC852AAB370}" srcOrd="0" destOrd="0" presId="urn:microsoft.com/office/officeart/2005/8/layout/hierarchy2"/>
    <dgm:cxn modelId="{A1ED958A-E885-4BC3-BEDA-329FB482CD17}" type="presParOf" srcId="{A00171B6-E142-46CA-9DF9-801242CD3C9E}" destId="{090E958B-23F6-4474-8421-3383793EC1C5}" srcOrd="5" destOrd="0" presId="urn:microsoft.com/office/officeart/2005/8/layout/hierarchy2"/>
    <dgm:cxn modelId="{F311EE32-56F2-4DE3-AD4A-CECD7BE15E3D}" type="presParOf" srcId="{090E958B-23F6-4474-8421-3383793EC1C5}" destId="{AE898136-AE11-4D61-9B06-F620E3FF9375}" srcOrd="0" destOrd="0" presId="urn:microsoft.com/office/officeart/2005/8/layout/hierarchy2"/>
    <dgm:cxn modelId="{B0B36B13-EA50-4FC4-A217-4F0709CD81E5}" type="presParOf" srcId="{090E958B-23F6-4474-8421-3383793EC1C5}" destId="{1A4B55D9-CE64-4118-AAF5-6319E59337B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DA9068-AE3C-4D90-A852-E29E7B9209D4}" type="doc">
      <dgm:prSet loTypeId="urn:microsoft.com/office/officeart/2005/8/layout/hierarchy2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B6813D-472A-43AA-AC9B-770BE2C8066F}">
      <dgm:prSet phldrT="[Text]"/>
      <dgm:spPr/>
      <dgm:t>
        <a:bodyPr/>
        <a:lstStyle/>
        <a:p>
          <a:r>
            <a:rPr lang="en-US" dirty="0" smtClean="0"/>
            <a:t>Three-site Replication</a:t>
          </a:r>
          <a:endParaRPr lang="en-US" dirty="0"/>
        </a:p>
      </dgm:t>
    </dgm:pt>
    <dgm:pt modelId="{0B8A229C-6695-4A4F-8089-B340CDE52CCB}" type="parTrans" cxnId="{A63AD89E-699F-4648-A728-629E1307393C}">
      <dgm:prSet/>
      <dgm:spPr/>
      <dgm:t>
        <a:bodyPr/>
        <a:lstStyle/>
        <a:p>
          <a:endParaRPr lang="en-US"/>
        </a:p>
      </dgm:t>
    </dgm:pt>
    <dgm:pt modelId="{644E3821-8C3C-4F88-8E45-2D68FBB03A44}" type="sibTrans" cxnId="{A63AD89E-699F-4648-A728-629E1307393C}">
      <dgm:prSet/>
      <dgm:spPr/>
      <dgm:t>
        <a:bodyPr/>
        <a:lstStyle/>
        <a:p>
          <a:endParaRPr lang="en-US"/>
        </a:p>
      </dgm:t>
    </dgm:pt>
    <dgm:pt modelId="{C8C17F19-0AFE-4ACC-846F-423549E7497D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Cascade / </a:t>
          </a:r>
          <a:r>
            <a:rPr lang="en-US" dirty="0" err="1" smtClean="0"/>
            <a:t>Multihop</a:t>
          </a:r>
          <a:endParaRPr lang="en-US" dirty="0"/>
        </a:p>
      </dgm:t>
    </dgm:pt>
    <dgm:pt modelId="{34AFDEEB-8478-40AC-A71F-A867B625EB48}" type="parTrans" cxnId="{15CBE79B-55D2-493B-A944-840D2566D859}">
      <dgm:prSet/>
      <dgm:spPr/>
      <dgm:t>
        <a:bodyPr/>
        <a:lstStyle/>
        <a:p>
          <a:endParaRPr lang="en-US"/>
        </a:p>
      </dgm:t>
    </dgm:pt>
    <dgm:pt modelId="{1C8A4E22-69DC-4F73-81DA-B236C894EAE1}" type="sibTrans" cxnId="{15CBE79B-55D2-493B-A944-840D2566D859}">
      <dgm:prSet/>
      <dgm:spPr/>
      <dgm:t>
        <a:bodyPr/>
        <a:lstStyle/>
        <a:p>
          <a:endParaRPr lang="en-US"/>
        </a:p>
      </dgm:t>
    </dgm:pt>
    <dgm:pt modelId="{D7B01432-8A26-4A23-B894-907656535988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Synchronous + Disk Buffered</a:t>
          </a:r>
          <a:endParaRPr lang="en-US" dirty="0"/>
        </a:p>
      </dgm:t>
    </dgm:pt>
    <dgm:pt modelId="{F3C85FBC-B072-4AA9-8D78-BCF690A5815F}" type="parTrans" cxnId="{899CF01C-456A-4FB3-8E59-91D9A0CAE3AD}">
      <dgm:prSet/>
      <dgm:spPr/>
      <dgm:t>
        <a:bodyPr/>
        <a:lstStyle/>
        <a:p>
          <a:endParaRPr lang="en-US"/>
        </a:p>
      </dgm:t>
    </dgm:pt>
    <dgm:pt modelId="{73EC9353-3FAB-49BB-B8FF-D0BB2B916E46}" type="sibTrans" cxnId="{899CF01C-456A-4FB3-8E59-91D9A0CAE3AD}">
      <dgm:prSet/>
      <dgm:spPr/>
      <dgm:t>
        <a:bodyPr/>
        <a:lstStyle/>
        <a:p>
          <a:endParaRPr lang="en-US"/>
        </a:p>
      </dgm:t>
    </dgm:pt>
    <dgm:pt modelId="{25F86683-963C-4743-9D26-88BFE706CCFC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Synchronous + Asynchronous</a:t>
          </a:r>
          <a:endParaRPr lang="en-US" dirty="0"/>
        </a:p>
      </dgm:t>
    </dgm:pt>
    <dgm:pt modelId="{CD3A90D1-F66C-4AB0-A8DE-285D07D04272}" type="parTrans" cxnId="{7BB2E05A-F17C-4411-BF60-C1AA50ABAC25}">
      <dgm:prSet/>
      <dgm:spPr/>
      <dgm:t>
        <a:bodyPr/>
        <a:lstStyle/>
        <a:p>
          <a:endParaRPr lang="en-US"/>
        </a:p>
      </dgm:t>
    </dgm:pt>
    <dgm:pt modelId="{2DC6344D-C69A-4831-A965-3C693EEC792D}" type="sibTrans" cxnId="{7BB2E05A-F17C-4411-BF60-C1AA50ABAC25}">
      <dgm:prSet/>
      <dgm:spPr/>
      <dgm:t>
        <a:bodyPr/>
        <a:lstStyle/>
        <a:p>
          <a:endParaRPr lang="en-US"/>
        </a:p>
      </dgm:t>
    </dgm:pt>
    <dgm:pt modelId="{DD22C9A4-7C5E-40AC-AE10-439C72D0DF0C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Triangle / </a:t>
          </a:r>
          <a:r>
            <a:rPr lang="en-US" dirty="0" err="1" smtClean="0"/>
            <a:t>Multitarget</a:t>
          </a:r>
          <a:endParaRPr lang="en-US" dirty="0"/>
        </a:p>
      </dgm:t>
    </dgm:pt>
    <dgm:pt modelId="{25226015-8545-498A-8ACA-551B2ED73CF4}" type="parTrans" cxnId="{6DAE2D37-321C-454D-9B6D-7C57B517C31E}">
      <dgm:prSet/>
      <dgm:spPr/>
      <dgm:t>
        <a:bodyPr/>
        <a:lstStyle/>
        <a:p>
          <a:endParaRPr lang="en-US"/>
        </a:p>
      </dgm:t>
    </dgm:pt>
    <dgm:pt modelId="{82C3825D-B5A9-4DDC-B6E6-E035B6FCF9BA}" type="sibTrans" cxnId="{6DAE2D37-321C-454D-9B6D-7C57B517C31E}">
      <dgm:prSet/>
      <dgm:spPr/>
      <dgm:t>
        <a:bodyPr/>
        <a:lstStyle/>
        <a:p>
          <a:endParaRPr lang="en-US"/>
        </a:p>
      </dgm:t>
    </dgm:pt>
    <dgm:pt modelId="{92D62C4D-3498-40BE-8DBC-ECBAA4BFA361}" type="pres">
      <dgm:prSet presAssocID="{9EDA9068-AE3C-4D90-A852-E29E7B9209D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EF752BE-44AA-4966-BD32-E078FECFD5FC}" type="pres">
      <dgm:prSet presAssocID="{49B6813D-472A-43AA-AC9B-770BE2C8066F}" presName="root1" presStyleCnt="0"/>
      <dgm:spPr/>
    </dgm:pt>
    <dgm:pt modelId="{704C14C1-563B-40BA-A224-EA0380528D67}" type="pres">
      <dgm:prSet presAssocID="{49B6813D-472A-43AA-AC9B-770BE2C8066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C1FF3C-381D-44DA-B95F-9FDEDDD4A0F3}" type="pres">
      <dgm:prSet presAssocID="{49B6813D-472A-43AA-AC9B-770BE2C8066F}" presName="level2hierChild" presStyleCnt="0"/>
      <dgm:spPr/>
    </dgm:pt>
    <dgm:pt modelId="{299FF78C-777B-48A9-B444-E4AD69792D8C}" type="pres">
      <dgm:prSet presAssocID="{34AFDEEB-8478-40AC-A71F-A867B625EB48}" presName="conn2-1" presStyleLbl="parChTrans1D2" presStyleIdx="0" presStyleCnt="2"/>
      <dgm:spPr/>
    </dgm:pt>
    <dgm:pt modelId="{351FC2FA-0669-491F-BDDF-4B5B856BF75E}" type="pres">
      <dgm:prSet presAssocID="{34AFDEEB-8478-40AC-A71F-A867B625EB48}" presName="connTx" presStyleLbl="parChTrans1D2" presStyleIdx="0" presStyleCnt="2"/>
      <dgm:spPr/>
    </dgm:pt>
    <dgm:pt modelId="{EAFACFF8-A58F-4CA7-9678-CEEC39E10B2D}" type="pres">
      <dgm:prSet presAssocID="{C8C17F19-0AFE-4ACC-846F-423549E7497D}" presName="root2" presStyleCnt="0"/>
      <dgm:spPr/>
    </dgm:pt>
    <dgm:pt modelId="{B4A2024D-F661-4BA8-88B3-DBA43843CB4F}" type="pres">
      <dgm:prSet presAssocID="{C8C17F19-0AFE-4ACC-846F-423549E7497D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7A26F2-8402-4958-B846-403EF10861F1}" type="pres">
      <dgm:prSet presAssocID="{C8C17F19-0AFE-4ACC-846F-423549E7497D}" presName="level3hierChild" presStyleCnt="0"/>
      <dgm:spPr/>
    </dgm:pt>
    <dgm:pt modelId="{4760D724-C1E0-4904-A3C6-6BDB903BCC66}" type="pres">
      <dgm:prSet presAssocID="{F3C85FBC-B072-4AA9-8D78-BCF690A5815F}" presName="conn2-1" presStyleLbl="parChTrans1D3" presStyleIdx="0" presStyleCnt="2"/>
      <dgm:spPr/>
    </dgm:pt>
    <dgm:pt modelId="{A760ED50-1B4B-4D81-A909-311F1AA71FA4}" type="pres">
      <dgm:prSet presAssocID="{F3C85FBC-B072-4AA9-8D78-BCF690A5815F}" presName="connTx" presStyleLbl="parChTrans1D3" presStyleIdx="0" presStyleCnt="2"/>
      <dgm:spPr/>
    </dgm:pt>
    <dgm:pt modelId="{752E65F2-C58A-4A9D-ADEB-5B1830B30BF8}" type="pres">
      <dgm:prSet presAssocID="{D7B01432-8A26-4A23-B894-907656535988}" presName="root2" presStyleCnt="0"/>
      <dgm:spPr/>
    </dgm:pt>
    <dgm:pt modelId="{B253DFF7-CB95-4531-BF19-19ACB913F827}" type="pres">
      <dgm:prSet presAssocID="{D7B01432-8A26-4A23-B894-907656535988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F67E57-30A5-40BD-8C33-88C84C018EE6}" type="pres">
      <dgm:prSet presAssocID="{D7B01432-8A26-4A23-B894-907656535988}" presName="level3hierChild" presStyleCnt="0"/>
      <dgm:spPr/>
    </dgm:pt>
    <dgm:pt modelId="{1AB0DBA4-2EC7-4DEE-8DCF-7CB269B71FB6}" type="pres">
      <dgm:prSet presAssocID="{CD3A90D1-F66C-4AB0-A8DE-285D07D04272}" presName="conn2-1" presStyleLbl="parChTrans1D3" presStyleIdx="1" presStyleCnt="2"/>
      <dgm:spPr/>
    </dgm:pt>
    <dgm:pt modelId="{3BC91DA7-44BD-47A4-8AF7-959EC127867F}" type="pres">
      <dgm:prSet presAssocID="{CD3A90D1-F66C-4AB0-A8DE-285D07D04272}" presName="connTx" presStyleLbl="parChTrans1D3" presStyleIdx="1" presStyleCnt="2"/>
      <dgm:spPr/>
    </dgm:pt>
    <dgm:pt modelId="{8E3FE95A-3E85-4C6F-AC85-FAEF040C6F49}" type="pres">
      <dgm:prSet presAssocID="{25F86683-963C-4743-9D26-88BFE706CCFC}" presName="root2" presStyleCnt="0"/>
      <dgm:spPr/>
    </dgm:pt>
    <dgm:pt modelId="{42D18A28-495A-4B6C-ADC6-71776158798B}" type="pres">
      <dgm:prSet presAssocID="{25F86683-963C-4743-9D26-88BFE706CCFC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14A6BF-4C7A-4510-8A8F-DD303FE6863A}" type="pres">
      <dgm:prSet presAssocID="{25F86683-963C-4743-9D26-88BFE706CCFC}" presName="level3hierChild" presStyleCnt="0"/>
      <dgm:spPr/>
    </dgm:pt>
    <dgm:pt modelId="{B81C4065-79C7-4A5A-BA55-639640F9997B}" type="pres">
      <dgm:prSet presAssocID="{25226015-8545-498A-8ACA-551B2ED73CF4}" presName="conn2-1" presStyleLbl="parChTrans1D2" presStyleIdx="1" presStyleCnt="2"/>
      <dgm:spPr/>
    </dgm:pt>
    <dgm:pt modelId="{72424366-4BAB-416C-908E-224BDB48141A}" type="pres">
      <dgm:prSet presAssocID="{25226015-8545-498A-8ACA-551B2ED73CF4}" presName="connTx" presStyleLbl="parChTrans1D2" presStyleIdx="1" presStyleCnt="2"/>
      <dgm:spPr/>
    </dgm:pt>
    <dgm:pt modelId="{4A4157BC-C9F6-4BAB-A88C-9DE56314181B}" type="pres">
      <dgm:prSet presAssocID="{DD22C9A4-7C5E-40AC-AE10-439C72D0DF0C}" presName="root2" presStyleCnt="0"/>
      <dgm:spPr/>
    </dgm:pt>
    <dgm:pt modelId="{A78DC569-A698-46B7-A2A4-4B03F8C3E5D1}" type="pres">
      <dgm:prSet presAssocID="{DD22C9A4-7C5E-40AC-AE10-439C72D0DF0C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A97F0B-1924-43FD-A45C-4E8450E3D7A4}" type="pres">
      <dgm:prSet presAssocID="{DD22C9A4-7C5E-40AC-AE10-439C72D0DF0C}" presName="level3hierChild" presStyleCnt="0"/>
      <dgm:spPr/>
    </dgm:pt>
  </dgm:ptLst>
  <dgm:cxnLst>
    <dgm:cxn modelId="{90034995-9D9A-49AC-92DF-4DEB134482CF}" type="presOf" srcId="{F3C85FBC-B072-4AA9-8D78-BCF690A5815F}" destId="{4760D724-C1E0-4904-A3C6-6BDB903BCC66}" srcOrd="0" destOrd="0" presId="urn:microsoft.com/office/officeart/2005/8/layout/hierarchy2"/>
    <dgm:cxn modelId="{A63AD89E-699F-4648-A728-629E1307393C}" srcId="{9EDA9068-AE3C-4D90-A852-E29E7B9209D4}" destId="{49B6813D-472A-43AA-AC9B-770BE2C8066F}" srcOrd="0" destOrd="0" parTransId="{0B8A229C-6695-4A4F-8089-B340CDE52CCB}" sibTransId="{644E3821-8C3C-4F88-8E45-2D68FBB03A44}"/>
    <dgm:cxn modelId="{899CF01C-456A-4FB3-8E59-91D9A0CAE3AD}" srcId="{C8C17F19-0AFE-4ACC-846F-423549E7497D}" destId="{D7B01432-8A26-4A23-B894-907656535988}" srcOrd="0" destOrd="0" parTransId="{F3C85FBC-B072-4AA9-8D78-BCF690A5815F}" sibTransId="{73EC9353-3FAB-49BB-B8FF-D0BB2B916E46}"/>
    <dgm:cxn modelId="{AC49F209-82B2-4D22-B65E-0562848937DF}" type="presOf" srcId="{F3C85FBC-B072-4AA9-8D78-BCF690A5815F}" destId="{A760ED50-1B4B-4D81-A909-311F1AA71FA4}" srcOrd="1" destOrd="0" presId="urn:microsoft.com/office/officeart/2005/8/layout/hierarchy2"/>
    <dgm:cxn modelId="{4FD72F5E-1125-4170-85F7-FD4EB9E8C8AC}" type="presOf" srcId="{25226015-8545-498A-8ACA-551B2ED73CF4}" destId="{B81C4065-79C7-4A5A-BA55-639640F9997B}" srcOrd="0" destOrd="0" presId="urn:microsoft.com/office/officeart/2005/8/layout/hierarchy2"/>
    <dgm:cxn modelId="{6DAE2D37-321C-454D-9B6D-7C57B517C31E}" srcId="{49B6813D-472A-43AA-AC9B-770BE2C8066F}" destId="{DD22C9A4-7C5E-40AC-AE10-439C72D0DF0C}" srcOrd="1" destOrd="0" parTransId="{25226015-8545-498A-8ACA-551B2ED73CF4}" sibTransId="{82C3825D-B5A9-4DDC-B6E6-E035B6FCF9BA}"/>
    <dgm:cxn modelId="{A5E0C232-9F9C-4918-A1CB-E331BBB469B8}" type="presOf" srcId="{25F86683-963C-4743-9D26-88BFE706CCFC}" destId="{42D18A28-495A-4B6C-ADC6-71776158798B}" srcOrd="0" destOrd="0" presId="urn:microsoft.com/office/officeart/2005/8/layout/hierarchy2"/>
    <dgm:cxn modelId="{7E6FF525-19EB-4B4B-B799-FA358188D405}" type="presOf" srcId="{CD3A90D1-F66C-4AB0-A8DE-285D07D04272}" destId="{3BC91DA7-44BD-47A4-8AF7-959EC127867F}" srcOrd="1" destOrd="0" presId="urn:microsoft.com/office/officeart/2005/8/layout/hierarchy2"/>
    <dgm:cxn modelId="{8CDBE365-17DC-43A8-A374-64945E3350CB}" type="presOf" srcId="{CD3A90D1-F66C-4AB0-A8DE-285D07D04272}" destId="{1AB0DBA4-2EC7-4DEE-8DCF-7CB269B71FB6}" srcOrd="0" destOrd="0" presId="urn:microsoft.com/office/officeart/2005/8/layout/hierarchy2"/>
    <dgm:cxn modelId="{0F0C442C-1286-4FDC-9015-C386A0BCFA30}" type="presOf" srcId="{D7B01432-8A26-4A23-B894-907656535988}" destId="{B253DFF7-CB95-4531-BF19-19ACB913F827}" srcOrd="0" destOrd="0" presId="urn:microsoft.com/office/officeart/2005/8/layout/hierarchy2"/>
    <dgm:cxn modelId="{A8537315-F44A-4E65-80D1-0A266738A5C3}" type="presOf" srcId="{DD22C9A4-7C5E-40AC-AE10-439C72D0DF0C}" destId="{A78DC569-A698-46B7-A2A4-4B03F8C3E5D1}" srcOrd="0" destOrd="0" presId="urn:microsoft.com/office/officeart/2005/8/layout/hierarchy2"/>
    <dgm:cxn modelId="{53B5C353-BA96-4AE4-B3C3-7764B7E332DD}" type="presOf" srcId="{25226015-8545-498A-8ACA-551B2ED73CF4}" destId="{72424366-4BAB-416C-908E-224BDB48141A}" srcOrd="1" destOrd="0" presId="urn:microsoft.com/office/officeart/2005/8/layout/hierarchy2"/>
    <dgm:cxn modelId="{49C3C5FC-9FC4-4D13-9096-8113676C24CC}" type="presOf" srcId="{34AFDEEB-8478-40AC-A71F-A867B625EB48}" destId="{299FF78C-777B-48A9-B444-E4AD69792D8C}" srcOrd="0" destOrd="0" presId="urn:microsoft.com/office/officeart/2005/8/layout/hierarchy2"/>
    <dgm:cxn modelId="{0599A05D-D8A2-4131-BFCF-7C7EC442E62B}" type="presOf" srcId="{C8C17F19-0AFE-4ACC-846F-423549E7497D}" destId="{B4A2024D-F661-4BA8-88B3-DBA43843CB4F}" srcOrd="0" destOrd="0" presId="urn:microsoft.com/office/officeart/2005/8/layout/hierarchy2"/>
    <dgm:cxn modelId="{A85B625F-2C93-4A17-81A4-9E9941908E18}" type="presOf" srcId="{9EDA9068-AE3C-4D90-A852-E29E7B9209D4}" destId="{92D62C4D-3498-40BE-8DBC-ECBAA4BFA361}" srcOrd="0" destOrd="0" presId="urn:microsoft.com/office/officeart/2005/8/layout/hierarchy2"/>
    <dgm:cxn modelId="{15CBE79B-55D2-493B-A944-840D2566D859}" srcId="{49B6813D-472A-43AA-AC9B-770BE2C8066F}" destId="{C8C17F19-0AFE-4ACC-846F-423549E7497D}" srcOrd="0" destOrd="0" parTransId="{34AFDEEB-8478-40AC-A71F-A867B625EB48}" sibTransId="{1C8A4E22-69DC-4F73-81DA-B236C894EAE1}"/>
    <dgm:cxn modelId="{97746B83-9B0F-4270-9C60-1F71715DB314}" type="presOf" srcId="{34AFDEEB-8478-40AC-A71F-A867B625EB48}" destId="{351FC2FA-0669-491F-BDDF-4B5B856BF75E}" srcOrd="1" destOrd="0" presId="urn:microsoft.com/office/officeart/2005/8/layout/hierarchy2"/>
    <dgm:cxn modelId="{7BB2E05A-F17C-4411-BF60-C1AA50ABAC25}" srcId="{C8C17F19-0AFE-4ACC-846F-423549E7497D}" destId="{25F86683-963C-4743-9D26-88BFE706CCFC}" srcOrd="1" destOrd="0" parTransId="{CD3A90D1-F66C-4AB0-A8DE-285D07D04272}" sibTransId="{2DC6344D-C69A-4831-A965-3C693EEC792D}"/>
    <dgm:cxn modelId="{7BF17D2A-1391-40CA-AC19-F96676B4C5D5}" type="presOf" srcId="{49B6813D-472A-43AA-AC9B-770BE2C8066F}" destId="{704C14C1-563B-40BA-A224-EA0380528D67}" srcOrd="0" destOrd="0" presId="urn:microsoft.com/office/officeart/2005/8/layout/hierarchy2"/>
    <dgm:cxn modelId="{1D3655D8-0D5E-49FA-AB8C-F8EBFBC98342}" type="presParOf" srcId="{92D62C4D-3498-40BE-8DBC-ECBAA4BFA361}" destId="{FEF752BE-44AA-4966-BD32-E078FECFD5FC}" srcOrd="0" destOrd="0" presId="urn:microsoft.com/office/officeart/2005/8/layout/hierarchy2"/>
    <dgm:cxn modelId="{2886F3C7-B81C-4091-BA38-A676C3E0E007}" type="presParOf" srcId="{FEF752BE-44AA-4966-BD32-E078FECFD5FC}" destId="{704C14C1-563B-40BA-A224-EA0380528D67}" srcOrd="0" destOrd="0" presId="urn:microsoft.com/office/officeart/2005/8/layout/hierarchy2"/>
    <dgm:cxn modelId="{C64E34BA-69C3-479E-8D26-5C1648985A57}" type="presParOf" srcId="{FEF752BE-44AA-4966-BD32-E078FECFD5FC}" destId="{9BC1FF3C-381D-44DA-B95F-9FDEDDD4A0F3}" srcOrd="1" destOrd="0" presId="urn:microsoft.com/office/officeart/2005/8/layout/hierarchy2"/>
    <dgm:cxn modelId="{2EB9ACD9-5412-443E-9317-7F8AAFCB56B6}" type="presParOf" srcId="{9BC1FF3C-381D-44DA-B95F-9FDEDDD4A0F3}" destId="{299FF78C-777B-48A9-B444-E4AD69792D8C}" srcOrd="0" destOrd="0" presId="urn:microsoft.com/office/officeart/2005/8/layout/hierarchy2"/>
    <dgm:cxn modelId="{F4933DCC-DB82-4855-96CF-6EA90C0A589C}" type="presParOf" srcId="{299FF78C-777B-48A9-B444-E4AD69792D8C}" destId="{351FC2FA-0669-491F-BDDF-4B5B856BF75E}" srcOrd="0" destOrd="0" presId="urn:microsoft.com/office/officeart/2005/8/layout/hierarchy2"/>
    <dgm:cxn modelId="{2DA79497-0C65-48FD-A5F7-5469562CB850}" type="presParOf" srcId="{9BC1FF3C-381D-44DA-B95F-9FDEDDD4A0F3}" destId="{EAFACFF8-A58F-4CA7-9678-CEEC39E10B2D}" srcOrd="1" destOrd="0" presId="urn:microsoft.com/office/officeart/2005/8/layout/hierarchy2"/>
    <dgm:cxn modelId="{4D5DEC8C-9D04-4749-984E-4EA3AC14E2AE}" type="presParOf" srcId="{EAFACFF8-A58F-4CA7-9678-CEEC39E10B2D}" destId="{B4A2024D-F661-4BA8-88B3-DBA43843CB4F}" srcOrd="0" destOrd="0" presId="urn:microsoft.com/office/officeart/2005/8/layout/hierarchy2"/>
    <dgm:cxn modelId="{A9EEBE86-63A7-4FF2-9B84-D0298607CF37}" type="presParOf" srcId="{EAFACFF8-A58F-4CA7-9678-CEEC39E10B2D}" destId="{3E7A26F2-8402-4958-B846-403EF10861F1}" srcOrd="1" destOrd="0" presId="urn:microsoft.com/office/officeart/2005/8/layout/hierarchy2"/>
    <dgm:cxn modelId="{9400596E-3F5E-4361-A069-35E741E3B15D}" type="presParOf" srcId="{3E7A26F2-8402-4958-B846-403EF10861F1}" destId="{4760D724-C1E0-4904-A3C6-6BDB903BCC66}" srcOrd="0" destOrd="0" presId="urn:microsoft.com/office/officeart/2005/8/layout/hierarchy2"/>
    <dgm:cxn modelId="{7934C522-CFC7-4608-9817-B2F10745DA91}" type="presParOf" srcId="{4760D724-C1E0-4904-A3C6-6BDB903BCC66}" destId="{A760ED50-1B4B-4D81-A909-311F1AA71FA4}" srcOrd="0" destOrd="0" presId="urn:microsoft.com/office/officeart/2005/8/layout/hierarchy2"/>
    <dgm:cxn modelId="{195186BD-3876-48B4-99C3-CE7DF0BEB8D5}" type="presParOf" srcId="{3E7A26F2-8402-4958-B846-403EF10861F1}" destId="{752E65F2-C58A-4A9D-ADEB-5B1830B30BF8}" srcOrd="1" destOrd="0" presId="urn:microsoft.com/office/officeart/2005/8/layout/hierarchy2"/>
    <dgm:cxn modelId="{B8ACA741-687E-45FD-BAE1-6E1B89ACC424}" type="presParOf" srcId="{752E65F2-C58A-4A9D-ADEB-5B1830B30BF8}" destId="{B253DFF7-CB95-4531-BF19-19ACB913F827}" srcOrd="0" destOrd="0" presId="urn:microsoft.com/office/officeart/2005/8/layout/hierarchy2"/>
    <dgm:cxn modelId="{4145F283-DD10-461F-B9ED-44CEA8D340B9}" type="presParOf" srcId="{752E65F2-C58A-4A9D-ADEB-5B1830B30BF8}" destId="{B4F67E57-30A5-40BD-8C33-88C84C018EE6}" srcOrd="1" destOrd="0" presId="urn:microsoft.com/office/officeart/2005/8/layout/hierarchy2"/>
    <dgm:cxn modelId="{B0359BAC-8F7D-487F-9473-49D30E66C5E3}" type="presParOf" srcId="{3E7A26F2-8402-4958-B846-403EF10861F1}" destId="{1AB0DBA4-2EC7-4DEE-8DCF-7CB269B71FB6}" srcOrd="2" destOrd="0" presId="urn:microsoft.com/office/officeart/2005/8/layout/hierarchy2"/>
    <dgm:cxn modelId="{95E0E286-CDA8-4EB9-A17C-32CBB4EC715C}" type="presParOf" srcId="{1AB0DBA4-2EC7-4DEE-8DCF-7CB269B71FB6}" destId="{3BC91DA7-44BD-47A4-8AF7-959EC127867F}" srcOrd="0" destOrd="0" presId="urn:microsoft.com/office/officeart/2005/8/layout/hierarchy2"/>
    <dgm:cxn modelId="{5E66EBFA-808E-49FB-8662-882D8FCB6CAD}" type="presParOf" srcId="{3E7A26F2-8402-4958-B846-403EF10861F1}" destId="{8E3FE95A-3E85-4C6F-AC85-FAEF040C6F49}" srcOrd="3" destOrd="0" presId="urn:microsoft.com/office/officeart/2005/8/layout/hierarchy2"/>
    <dgm:cxn modelId="{CE413F5F-A72B-4336-BBEE-363F1DEEE9C2}" type="presParOf" srcId="{8E3FE95A-3E85-4C6F-AC85-FAEF040C6F49}" destId="{42D18A28-495A-4B6C-ADC6-71776158798B}" srcOrd="0" destOrd="0" presId="urn:microsoft.com/office/officeart/2005/8/layout/hierarchy2"/>
    <dgm:cxn modelId="{4C1590EE-8467-42F1-B52E-20CC427700DB}" type="presParOf" srcId="{8E3FE95A-3E85-4C6F-AC85-FAEF040C6F49}" destId="{7E14A6BF-4C7A-4510-8A8F-DD303FE6863A}" srcOrd="1" destOrd="0" presId="urn:microsoft.com/office/officeart/2005/8/layout/hierarchy2"/>
    <dgm:cxn modelId="{E3888E98-F75A-4F97-AC20-01CFD008E06B}" type="presParOf" srcId="{9BC1FF3C-381D-44DA-B95F-9FDEDDD4A0F3}" destId="{B81C4065-79C7-4A5A-BA55-639640F9997B}" srcOrd="2" destOrd="0" presId="urn:microsoft.com/office/officeart/2005/8/layout/hierarchy2"/>
    <dgm:cxn modelId="{75CC3749-7556-473E-B2DA-97B91EBA0ECB}" type="presParOf" srcId="{B81C4065-79C7-4A5A-BA55-639640F9997B}" destId="{72424366-4BAB-416C-908E-224BDB48141A}" srcOrd="0" destOrd="0" presId="urn:microsoft.com/office/officeart/2005/8/layout/hierarchy2"/>
    <dgm:cxn modelId="{FF007C20-0898-4F04-A896-6FA9DAC30815}" type="presParOf" srcId="{9BC1FF3C-381D-44DA-B95F-9FDEDDD4A0F3}" destId="{4A4157BC-C9F6-4BAB-A88C-9DE56314181B}" srcOrd="3" destOrd="0" presId="urn:microsoft.com/office/officeart/2005/8/layout/hierarchy2"/>
    <dgm:cxn modelId="{E221A76F-C7A0-4D83-8359-DB936D8B857A}" type="presParOf" srcId="{4A4157BC-C9F6-4BAB-A88C-9DE56314181B}" destId="{A78DC569-A698-46B7-A2A4-4B03F8C3E5D1}" srcOrd="0" destOrd="0" presId="urn:microsoft.com/office/officeart/2005/8/layout/hierarchy2"/>
    <dgm:cxn modelId="{54773998-A069-4C60-9FEA-42DF908477FE}" type="presParOf" srcId="{4A4157BC-C9F6-4BAB-A88C-9DE56314181B}" destId="{80A97F0B-1924-43FD-A45C-4E8450E3D7A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49B46C-B2C8-45D1-BB70-8B4FCB09B3ED}">
      <dsp:nvSpPr>
        <dsp:cNvPr id="0" name=""/>
        <dsp:cNvSpPr/>
      </dsp:nvSpPr>
      <dsp:spPr>
        <a:xfrm>
          <a:off x="715074" y="2394291"/>
          <a:ext cx="1849487" cy="9247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Remote Replication</a:t>
          </a:r>
          <a:endParaRPr lang="en-US" sz="2100" kern="1200" dirty="0"/>
        </a:p>
      </dsp:txBody>
      <dsp:txXfrm>
        <a:off x="742159" y="2421376"/>
        <a:ext cx="1795317" cy="870573"/>
      </dsp:txXfrm>
    </dsp:sp>
    <dsp:sp modelId="{163554A2-9219-4978-9880-756E1A8F6EB9}">
      <dsp:nvSpPr>
        <dsp:cNvPr id="0" name=""/>
        <dsp:cNvSpPr/>
      </dsp:nvSpPr>
      <dsp:spPr>
        <a:xfrm rot="17500715">
          <a:off x="1933111" y="1910078"/>
          <a:ext cx="200269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02695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884391" y="1876073"/>
        <a:ext cx="100134" cy="100134"/>
      </dsp:txXfrm>
    </dsp:sp>
    <dsp:sp modelId="{2BBBDE65-0CD9-42BE-9C9A-A346578A5392}">
      <dsp:nvSpPr>
        <dsp:cNvPr id="0" name=""/>
        <dsp:cNvSpPr/>
      </dsp:nvSpPr>
      <dsp:spPr>
        <a:xfrm>
          <a:off x="3304356" y="533245"/>
          <a:ext cx="1849487" cy="9247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Host-based</a:t>
          </a:r>
          <a:endParaRPr lang="en-US" sz="2100" kern="1200" dirty="0"/>
        </a:p>
      </dsp:txBody>
      <dsp:txXfrm>
        <a:off x="3331441" y="560330"/>
        <a:ext cx="1795317" cy="870573"/>
      </dsp:txXfrm>
    </dsp:sp>
    <dsp:sp modelId="{A52FB8E5-80DA-4CAD-A613-D71CC837A40D}">
      <dsp:nvSpPr>
        <dsp:cNvPr id="0" name=""/>
        <dsp:cNvSpPr/>
      </dsp:nvSpPr>
      <dsp:spPr>
        <a:xfrm rot="19457599">
          <a:off x="5068210" y="713691"/>
          <a:ext cx="91106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11060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00964" y="706977"/>
        <a:ext cx="45553" cy="45553"/>
      </dsp:txXfrm>
    </dsp:sp>
    <dsp:sp modelId="{69650493-4283-4680-9E1A-801B68B8395A}">
      <dsp:nvSpPr>
        <dsp:cNvPr id="0" name=""/>
        <dsp:cNvSpPr/>
      </dsp:nvSpPr>
      <dsp:spPr>
        <a:xfrm>
          <a:off x="5893638" y="1518"/>
          <a:ext cx="1849487" cy="9247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LVM-based</a:t>
          </a:r>
          <a:endParaRPr lang="en-US" sz="2100" kern="1200" dirty="0"/>
        </a:p>
      </dsp:txBody>
      <dsp:txXfrm>
        <a:off x="5920723" y="28603"/>
        <a:ext cx="1795317" cy="870573"/>
      </dsp:txXfrm>
    </dsp:sp>
    <dsp:sp modelId="{48F220AB-226C-45EE-B477-AE72C62413F7}">
      <dsp:nvSpPr>
        <dsp:cNvPr id="0" name=""/>
        <dsp:cNvSpPr/>
      </dsp:nvSpPr>
      <dsp:spPr>
        <a:xfrm rot="2142401">
          <a:off x="5068210" y="1245419"/>
          <a:ext cx="91106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11060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00964" y="1238704"/>
        <a:ext cx="45553" cy="45553"/>
      </dsp:txXfrm>
    </dsp:sp>
    <dsp:sp modelId="{EA0C7140-BE71-4539-9D17-A1BAA18E4264}">
      <dsp:nvSpPr>
        <dsp:cNvPr id="0" name=""/>
        <dsp:cNvSpPr/>
      </dsp:nvSpPr>
      <dsp:spPr>
        <a:xfrm>
          <a:off x="5893638" y="1064973"/>
          <a:ext cx="1849487" cy="9247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Log shipping</a:t>
          </a:r>
          <a:endParaRPr lang="en-US" sz="2100" kern="1200" dirty="0"/>
        </a:p>
      </dsp:txBody>
      <dsp:txXfrm>
        <a:off x="5920723" y="1092058"/>
        <a:ext cx="1795317" cy="870573"/>
      </dsp:txXfrm>
    </dsp:sp>
    <dsp:sp modelId="{1D4F6A15-D157-41A7-A37E-D5D0AE3781FB}">
      <dsp:nvSpPr>
        <dsp:cNvPr id="0" name=""/>
        <dsp:cNvSpPr/>
      </dsp:nvSpPr>
      <dsp:spPr>
        <a:xfrm rot="2829178">
          <a:off x="2390526" y="3239397"/>
          <a:ext cx="108786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87864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7262" y="3228262"/>
        <a:ext cx="54393" cy="54393"/>
      </dsp:txXfrm>
    </dsp:sp>
    <dsp:sp modelId="{DEBF0A58-68B6-47C0-A488-11845FF5EE81}">
      <dsp:nvSpPr>
        <dsp:cNvPr id="0" name=""/>
        <dsp:cNvSpPr/>
      </dsp:nvSpPr>
      <dsp:spPr>
        <a:xfrm>
          <a:off x="3304356" y="3191883"/>
          <a:ext cx="1849487" cy="9247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Storage array-based</a:t>
          </a:r>
          <a:endParaRPr lang="en-US" sz="2100" kern="1200" dirty="0"/>
        </a:p>
      </dsp:txBody>
      <dsp:txXfrm>
        <a:off x="3331441" y="3218968"/>
        <a:ext cx="1795317" cy="870573"/>
      </dsp:txXfrm>
    </dsp:sp>
    <dsp:sp modelId="{7EB75E33-CF63-4E8E-B380-C7D599033AA5}">
      <dsp:nvSpPr>
        <dsp:cNvPr id="0" name=""/>
        <dsp:cNvSpPr/>
      </dsp:nvSpPr>
      <dsp:spPr>
        <a:xfrm rot="18289469">
          <a:off x="4876007" y="3106465"/>
          <a:ext cx="129546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95466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91354" y="3090140"/>
        <a:ext cx="64773" cy="64773"/>
      </dsp:txXfrm>
    </dsp:sp>
    <dsp:sp modelId="{DCDEDFD7-D558-4544-A582-0CF7C1573503}">
      <dsp:nvSpPr>
        <dsp:cNvPr id="0" name=""/>
        <dsp:cNvSpPr/>
      </dsp:nvSpPr>
      <dsp:spPr>
        <a:xfrm>
          <a:off x="5893638" y="2128428"/>
          <a:ext cx="1849487" cy="9247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Synchronous</a:t>
          </a:r>
          <a:endParaRPr lang="en-US" sz="2100" kern="1200" dirty="0"/>
        </a:p>
      </dsp:txBody>
      <dsp:txXfrm>
        <a:off x="5920723" y="2155513"/>
        <a:ext cx="1795317" cy="870573"/>
      </dsp:txXfrm>
    </dsp:sp>
    <dsp:sp modelId="{777654BA-00D1-4A2F-9985-FA03A515783B}">
      <dsp:nvSpPr>
        <dsp:cNvPr id="0" name=""/>
        <dsp:cNvSpPr/>
      </dsp:nvSpPr>
      <dsp:spPr>
        <a:xfrm>
          <a:off x="5153843" y="3638193"/>
          <a:ext cx="73979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39794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05246" y="3635760"/>
        <a:ext cx="36989" cy="36989"/>
      </dsp:txXfrm>
    </dsp:sp>
    <dsp:sp modelId="{39555180-12CA-4690-80AB-91955E8FB454}">
      <dsp:nvSpPr>
        <dsp:cNvPr id="0" name=""/>
        <dsp:cNvSpPr/>
      </dsp:nvSpPr>
      <dsp:spPr>
        <a:xfrm>
          <a:off x="5893638" y="3191883"/>
          <a:ext cx="1849487" cy="9247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Asynchronous</a:t>
          </a:r>
          <a:endParaRPr lang="en-US" sz="2100" kern="1200" dirty="0"/>
        </a:p>
      </dsp:txBody>
      <dsp:txXfrm>
        <a:off x="5920723" y="3218968"/>
        <a:ext cx="1795317" cy="870573"/>
      </dsp:txXfrm>
    </dsp:sp>
    <dsp:sp modelId="{4BA2F790-58CD-4B66-8D9F-B3498DB53453}">
      <dsp:nvSpPr>
        <dsp:cNvPr id="0" name=""/>
        <dsp:cNvSpPr/>
      </dsp:nvSpPr>
      <dsp:spPr>
        <a:xfrm rot="3310531">
          <a:off x="4876007" y="4169920"/>
          <a:ext cx="129546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95466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91354" y="4153595"/>
        <a:ext cx="64773" cy="64773"/>
      </dsp:txXfrm>
    </dsp:sp>
    <dsp:sp modelId="{6A79599D-373A-4953-A57B-8906EBE8D1E9}">
      <dsp:nvSpPr>
        <dsp:cNvPr id="0" name=""/>
        <dsp:cNvSpPr/>
      </dsp:nvSpPr>
      <dsp:spPr>
        <a:xfrm>
          <a:off x="5893638" y="4255338"/>
          <a:ext cx="1849487" cy="9247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Disk-buffered</a:t>
          </a:r>
          <a:endParaRPr lang="en-US" sz="2100" kern="1200" dirty="0"/>
        </a:p>
      </dsp:txBody>
      <dsp:txXfrm>
        <a:off x="5920723" y="4282423"/>
        <a:ext cx="1795317" cy="870573"/>
      </dsp:txXfrm>
    </dsp:sp>
    <dsp:sp modelId="{DEE25FF0-D79F-4B6C-8B68-893B805F2210}">
      <dsp:nvSpPr>
        <dsp:cNvPr id="0" name=""/>
        <dsp:cNvSpPr/>
      </dsp:nvSpPr>
      <dsp:spPr>
        <a:xfrm rot="4099285">
          <a:off x="1933111" y="3771124"/>
          <a:ext cx="200269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02695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884391" y="3737119"/>
        <a:ext cx="100134" cy="100134"/>
      </dsp:txXfrm>
    </dsp:sp>
    <dsp:sp modelId="{AE898136-AE11-4D61-9B06-F620E3FF9375}">
      <dsp:nvSpPr>
        <dsp:cNvPr id="0" name=""/>
        <dsp:cNvSpPr/>
      </dsp:nvSpPr>
      <dsp:spPr>
        <a:xfrm>
          <a:off x="3304356" y="4255338"/>
          <a:ext cx="1849487" cy="9247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Network-based</a:t>
          </a:r>
          <a:endParaRPr lang="en-US" sz="2100" kern="1200" dirty="0"/>
        </a:p>
      </dsp:txBody>
      <dsp:txXfrm>
        <a:off x="3331441" y="4282423"/>
        <a:ext cx="1795317" cy="8705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C14C1-563B-40BA-A224-EA0380528D67}">
      <dsp:nvSpPr>
        <dsp:cNvPr id="0" name=""/>
        <dsp:cNvSpPr/>
      </dsp:nvSpPr>
      <dsp:spPr>
        <a:xfrm>
          <a:off x="3616" y="2354506"/>
          <a:ext cx="2223938" cy="1111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Three-site Replication</a:t>
          </a:r>
          <a:endParaRPr lang="en-US" sz="2500" kern="1200" dirty="0"/>
        </a:p>
      </dsp:txBody>
      <dsp:txXfrm>
        <a:off x="36184" y="2387074"/>
        <a:ext cx="2158802" cy="1046833"/>
      </dsp:txXfrm>
    </dsp:sp>
    <dsp:sp modelId="{299FF78C-777B-48A9-B444-E4AD69792D8C}">
      <dsp:nvSpPr>
        <dsp:cNvPr id="0" name=""/>
        <dsp:cNvSpPr/>
      </dsp:nvSpPr>
      <dsp:spPr>
        <a:xfrm rot="19457599">
          <a:off x="2124585" y="2571486"/>
          <a:ext cx="1095515" cy="38627"/>
        </a:xfrm>
        <a:custGeom>
          <a:avLst/>
          <a:gdLst/>
          <a:ahLst/>
          <a:cxnLst/>
          <a:rect l="0" t="0" r="0" b="0"/>
          <a:pathLst>
            <a:path>
              <a:moveTo>
                <a:pt x="0" y="19313"/>
              </a:moveTo>
              <a:lnTo>
                <a:pt x="1095515" y="193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44955" y="2563412"/>
        <a:ext cx="54775" cy="54775"/>
      </dsp:txXfrm>
    </dsp:sp>
    <dsp:sp modelId="{B4A2024D-F661-4BA8-88B3-DBA43843CB4F}">
      <dsp:nvSpPr>
        <dsp:cNvPr id="0" name=""/>
        <dsp:cNvSpPr/>
      </dsp:nvSpPr>
      <dsp:spPr>
        <a:xfrm>
          <a:off x="3117130" y="1715124"/>
          <a:ext cx="2223938" cy="11119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Cascade / </a:t>
          </a:r>
          <a:r>
            <a:rPr lang="en-US" sz="2500" kern="1200" dirty="0" err="1" smtClean="0"/>
            <a:t>Multihop</a:t>
          </a:r>
          <a:endParaRPr lang="en-US" sz="2500" kern="1200" dirty="0"/>
        </a:p>
      </dsp:txBody>
      <dsp:txXfrm>
        <a:off x="3149698" y="1747692"/>
        <a:ext cx="2158802" cy="1046833"/>
      </dsp:txXfrm>
    </dsp:sp>
    <dsp:sp modelId="{4760D724-C1E0-4904-A3C6-6BDB903BCC66}">
      <dsp:nvSpPr>
        <dsp:cNvPr id="0" name=""/>
        <dsp:cNvSpPr/>
      </dsp:nvSpPr>
      <dsp:spPr>
        <a:xfrm rot="19457599">
          <a:off x="5238099" y="1932103"/>
          <a:ext cx="1095515" cy="38627"/>
        </a:xfrm>
        <a:custGeom>
          <a:avLst/>
          <a:gdLst/>
          <a:ahLst/>
          <a:cxnLst/>
          <a:rect l="0" t="0" r="0" b="0"/>
          <a:pathLst>
            <a:path>
              <a:moveTo>
                <a:pt x="0" y="19313"/>
              </a:moveTo>
              <a:lnTo>
                <a:pt x="1095515" y="193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58469" y="1924029"/>
        <a:ext cx="54775" cy="54775"/>
      </dsp:txXfrm>
    </dsp:sp>
    <dsp:sp modelId="{B253DFF7-CB95-4531-BF19-19ACB913F827}">
      <dsp:nvSpPr>
        <dsp:cNvPr id="0" name=""/>
        <dsp:cNvSpPr/>
      </dsp:nvSpPr>
      <dsp:spPr>
        <a:xfrm>
          <a:off x="6230644" y="1075741"/>
          <a:ext cx="2223938" cy="11119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Synchronous + Disk Buffered</a:t>
          </a:r>
          <a:endParaRPr lang="en-US" sz="2500" kern="1200" dirty="0"/>
        </a:p>
      </dsp:txBody>
      <dsp:txXfrm>
        <a:off x="6263212" y="1108309"/>
        <a:ext cx="2158802" cy="1046833"/>
      </dsp:txXfrm>
    </dsp:sp>
    <dsp:sp modelId="{1AB0DBA4-2EC7-4DEE-8DCF-7CB269B71FB6}">
      <dsp:nvSpPr>
        <dsp:cNvPr id="0" name=""/>
        <dsp:cNvSpPr/>
      </dsp:nvSpPr>
      <dsp:spPr>
        <a:xfrm rot="2142401">
          <a:off x="5238099" y="2571486"/>
          <a:ext cx="1095515" cy="38627"/>
        </a:xfrm>
        <a:custGeom>
          <a:avLst/>
          <a:gdLst/>
          <a:ahLst/>
          <a:cxnLst/>
          <a:rect l="0" t="0" r="0" b="0"/>
          <a:pathLst>
            <a:path>
              <a:moveTo>
                <a:pt x="0" y="19313"/>
              </a:moveTo>
              <a:lnTo>
                <a:pt x="1095515" y="193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58469" y="2563412"/>
        <a:ext cx="54775" cy="54775"/>
      </dsp:txXfrm>
    </dsp:sp>
    <dsp:sp modelId="{42D18A28-495A-4B6C-ADC6-71776158798B}">
      <dsp:nvSpPr>
        <dsp:cNvPr id="0" name=""/>
        <dsp:cNvSpPr/>
      </dsp:nvSpPr>
      <dsp:spPr>
        <a:xfrm>
          <a:off x="6230644" y="2354506"/>
          <a:ext cx="2223938" cy="11119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Synchronous + Asynchronous</a:t>
          </a:r>
          <a:endParaRPr lang="en-US" sz="2500" kern="1200" dirty="0"/>
        </a:p>
      </dsp:txBody>
      <dsp:txXfrm>
        <a:off x="6263212" y="2387074"/>
        <a:ext cx="2158802" cy="1046833"/>
      </dsp:txXfrm>
    </dsp:sp>
    <dsp:sp modelId="{B81C4065-79C7-4A5A-BA55-639640F9997B}">
      <dsp:nvSpPr>
        <dsp:cNvPr id="0" name=""/>
        <dsp:cNvSpPr/>
      </dsp:nvSpPr>
      <dsp:spPr>
        <a:xfrm rot="2142401">
          <a:off x="2124585" y="3210868"/>
          <a:ext cx="1095515" cy="38627"/>
        </a:xfrm>
        <a:custGeom>
          <a:avLst/>
          <a:gdLst/>
          <a:ahLst/>
          <a:cxnLst/>
          <a:rect l="0" t="0" r="0" b="0"/>
          <a:pathLst>
            <a:path>
              <a:moveTo>
                <a:pt x="0" y="19313"/>
              </a:moveTo>
              <a:lnTo>
                <a:pt x="1095515" y="193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44955" y="3202794"/>
        <a:ext cx="54775" cy="54775"/>
      </dsp:txXfrm>
    </dsp:sp>
    <dsp:sp modelId="{A78DC569-A698-46B7-A2A4-4B03F8C3E5D1}">
      <dsp:nvSpPr>
        <dsp:cNvPr id="0" name=""/>
        <dsp:cNvSpPr/>
      </dsp:nvSpPr>
      <dsp:spPr>
        <a:xfrm>
          <a:off x="3117130" y="2993888"/>
          <a:ext cx="2223938" cy="11119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Triangle / </a:t>
          </a:r>
          <a:r>
            <a:rPr lang="en-US" sz="2500" kern="1200" dirty="0" err="1" smtClean="0"/>
            <a:t>Multitarget</a:t>
          </a:r>
          <a:endParaRPr lang="en-US" sz="2500" kern="1200" dirty="0"/>
        </a:p>
      </dsp:txBody>
      <dsp:txXfrm>
        <a:off x="3149698" y="3026456"/>
        <a:ext cx="2158802" cy="1046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7476ED5-2D64-43CD-A5A9-B4F8A2316785}" type="datetimeFigureOut">
              <a:rPr lang="en-US"/>
              <a:pPr>
                <a:defRPr/>
              </a:pPr>
              <a:t>04/06/15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60216AA8-8606-4326-BD3F-B6ED456650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11842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104063" cy="511731"/>
          </a:xfrm>
          <a:prstGeom prst="rect">
            <a:avLst/>
          </a:prstGeom>
        </p:spPr>
        <p:txBody>
          <a:bodyPr vert="horz" lIns="99075" tIns="49538" rIns="99075" bIns="49538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548640"/>
            <a:ext cx="4956048" cy="371246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>
            <a:extLst/>
          </a:lstStyle>
          <a:p>
            <a:pPr lvl="0"/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893459"/>
            <a:ext cx="4420306" cy="341154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630459" y="9893459"/>
            <a:ext cx="471960" cy="341154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fld id="{80249327-EC2F-4096-8D35-6B76097739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21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indent="-228600" algn="l" rtl="0" eaLnBrk="0" fontAlgn="base" hangingPunct="0">
      <a:spcBef>
        <a:spcPct val="30000"/>
      </a:spcBef>
      <a:spcAft>
        <a:spcPct val="0"/>
      </a:spcAft>
      <a:buSzPct val="120000"/>
      <a:buFont typeface="Arial" charset="0"/>
      <a:buChar char="•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685800" indent="-228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914400" indent="-228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8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143000" indent="-228600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73604" y="597019"/>
            <a:ext cx="6156855" cy="921115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pPr algn="ctr"/>
            <a:r>
              <a:rPr lang="en-US" sz="4400" kern="1200" dirty="0" smtClean="0">
                <a:solidFill>
                  <a:srgbClr val="2C95DD"/>
                </a:solidFill>
                <a:latin typeface="Calibri" pitchFamily="34" charset="0"/>
                <a:ea typeface="+mn-ea"/>
                <a:cs typeface="+mn-cs"/>
              </a:rPr>
              <a:t>Module – 12</a:t>
            </a:r>
          </a:p>
          <a:p>
            <a:pPr algn="ctr"/>
            <a:r>
              <a:rPr lang="en-US" sz="4400" kern="1200" dirty="0" smtClean="0">
                <a:solidFill>
                  <a:srgbClr val="2C95DD"/>
                </a:solidFill>
                <a:latin typeface="Calibri" pitchFamily="34" charset="0"/>
                <a:ea typeface="+mn-ea"/>
                <a:cs typeface="+mn-cs"/>
              </a:rPr>
              <a:t>Remote Replication</a:t>
            </a:r>
            <a:endParaRPr lang="en-US" sz="4400" kern="1200" dirty="0">
              <a:solidFill>
                <a:srgbClr val="2C95DD"/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9893459"/>
            <a:ext cx="4420306" cy="341154"/>
          </a:xfrm>
        </p:spPr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549275"/>
            <a:ext cx="4956175" cy="37163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7A8FCD-CAF3-47F6-8A34-9CCB6BC41AA7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549275"/>
            <a:ext cx="4956175" cy="37163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549275"/>
            <a:ext cx="4956175" cy="37163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549275"/>
            <a:ext cx="4956175" cy="37163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F64EBD-D312-4E29-9396-4EA9F4281184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56175" cy="3716338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549275"/>
            <a:ext cx="4956175" cy="37163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149976" y="9917906"/>
            <a:ext cx="257556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          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4958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BA1DFFF-3F85-458B-986A-7762775E0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Left3/4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91200" y="914400"/>
            <a:ext cx="2971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334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Right_Pictur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_TwoColumnwith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7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47750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7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abl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381000" y="1219200"/>
            <a:ext cx="8382000" cy="4648200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4800" y="914400"/>
            <a:ext cx="8458200" cy="5105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BulletsSurroun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3352800"/>
            <a:ext cx="4114800" cy="25146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1"/>
            <a:ext cx="8458200" cy="228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3352800"/>
            <a:ext cx="41910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2667000" y="2895600"/>
            <a:ext cx="37051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tx2"/>
                </a:solidFill>
              </a:rPr>
              <a:t>Thank You!</a:t>
            </a:r>
            <a:endParaRPr lang="en-US" sz="60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  <p:pic>
        <p:nvPicPr>
          <p:cNvPr id="6" name="Picture 5" descr="EMC_proven_Professional.blue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0640" y="206992"/>
            <a:ext cx="933047" cy="144395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Content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4958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ontent_BulletsLeft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12: Remote Replication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73B01-4140-4737-A600-00C5477C65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Top_Graphic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3276600"/>
            <a:ext cx="8458200" cy="2667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4958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95683FA-D0FB-447D-82E1-0D3AF418E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ontent_BulletsLeft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12: Remote Replication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73B01-4140-4737-A600-00C5477C65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aphicsTop_Bullets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33800"/>
            <a:ext cx="8458200" cy="2209800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8458200" cy="2667000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4958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A4D05BE-A5A8-4D83-BF6E-65FCE94A14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Page_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143000"/>
            <a:ext cx="6705600" cy="688975"/>
          </a:xfrm>
        </p:spPr>
        <p:txBody>
          <a:bodyPr anchor="t"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4958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CDAE9-9707-4120-A90B-FABB84BE0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10" descr="EMC_proven_Professional.blue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0640" y="206992"/>
            <a:ext cx="933047" cy="1443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Page_Lesson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6019800" cy="1219200"/>
          </a:xfrm>
        </p:spPr>
        <p:txBody>
          <a:bodyPr anchor="t"/>
          <a:lstStyle>
            <a:lvl1pPr>
              <a:defRPr sz="2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85800" y="1981200"/>
            <a:ext cx="7772400" cy="457200"/>
          </a:xfrm>
        </p:spPr>
        <p:txBody>
          <a:bodyPr/>
          <a:lstStyle>
            <a:lvl1pPr>
              <a:buNone/>
              <a:defRPr>
                <a:solidFill>
                  <a:srgbClr val="2C95DD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4958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9C12BD9-86B3-4048-86CE-AC10D4E84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ver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1362075"/>
          </a:xfrm>
          <a:ln>
            <a:solidFill>
              <a:srgbClr val="777777"/>
            </a:solidFill>
          </a:ln>
        </p:spPr>
        <p:txBody>
          <a:bodyPr anchor="t"/>
          <a:lstStyle>
            <a:lvl1pPr algn="l">
              <a:defRPr sz="3200" b="1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3048000"/>
            <a:ext cx="67056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wo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148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A4D2E-BFDE-4579-B1E4-06245D6D64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Left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Surroun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3352800"/>
            <a:ext cx="4114800" cy="25146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1"/>
            <a:ext cx="8458200" cy="228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3352800"/>
            <a:ext cx="41910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762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5800" y="6629400"/>
            <a:ext cx="41910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F0FE6C8-51A2-4AA8-BE8B-722D435E96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611779"/>
            <a:ext cx="49849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EMC Proven Professional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. Copyright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© 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2012 EMC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Corporation. All Rights Reserved</a:t>
            </a:r>
            <a:r>
              <a:rPr lang="en-US" sz="95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.</a:t>
            </a:r>
            <a:endParaRPr lang="en-US" sz="95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0" y="6102750"/>
            <a:ext cx="91440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  <p:sldLayoutId id="2147483878" r:id="rId18"/>
    <p:sldLayoutId id="2147483879" r:id="rId19"/>
    <p:sldLayoutId id="2147483880" r:id="rId2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2C95D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charset="0"/>
        <a:buChar char="•"/>
        <a:defRPr sz="24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1pPr>
      <a:lvl2pPr marL="682625" indent="-341313" algn="l" rtl="0" eaLnBrk="1" fontAlgn="base" hangingPunct="1">
        <a:spcBef>
          <a:spcPct val="20000"/>
        </a:spcBef>
        <a:spcAft>
          <a:spcPct val="0"/>
        </a:spcAft>
        <a:buClr>
          <a:srgbClr val="FFC425"/>
        </a:buClr>
        <a:buSzPct val="90000"/>
        <a:buFont typeface="Webdings" pitchFamily="18" charset="2"/>
        <a:buChar char="4"/>
        <a:defRPr sz="22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2pPr>
      <a:lvl3pPr marL="1143000" indent="-338138" algn="l" rtl="0" eaLnBrk="1" fontAlgn="base" hangingPunct="1">
        <a:spcBef>
          <a:spcPct val="20000"/>
        </a:spcBef>
        <a:spcAft>
          <a:spcPct val="0"/>
        </a:spcAft>
        <a:buClr>
          <a:srgbClr val="B5761B"/>
        </a:buClr>
        <a:buSzPct val="90000"/>
        <a:buFont typeface="Webdings" pitchFamily="18" charset="2"/>
        <a:buChar char="8"/>
        <a:defRPr sz="20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3pPr>
      <a:lvl4pPr marL="1487488" indent="-2317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4pPr>
      <a:lvl5pPr marL="1828800" indent="-231775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110000"/>
        <a:buFont typeface="Arial" charset="0"/>
        <a:buChar char="•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2819400"/>
          </a:xfrm>
          <a:ln>
            <a:noFill/>
          </a:ln>
        </p:spPr>
        <p:txBody>
          <a:bodyPr/>
          <a:lstStyle/>
          <a:p>
            <a:r>
              <a:rPr lang="en-US" sz="4400" dirty="0" smtClean="0">
                <a:solidFill>
                  <a:srgbClr val="2C95DD"/>
                </a:solidFill>
              </a:rPr>
              <a:t>Module – 12  </a:t>
            </a:r>
            <a:br>
              <a:rPr lang="en-US" sz="4400" dirty="0" smtClean="0">
                <a:solidFill>
                  <a:srgbClr val="2C95DD"/>
                </a:solidFill>
              </a:rPr>
            </a:br>
            <a:r>
              <a:rPr lang="en-US" sz="4400" dirty="0" smtClean="0">
                <a:solidFill>
                  <a:srgbClr val="2C95DD"/>
                </a:solidFill>
              </a:rPr>
              <a:t/>
            </a:r>
            <a:br>
              <a:rPr lang="en-US" sz="4400" dirty="0" smtClean="0">
                <a:solidFill>
                  <a:srgbClr val="2C95DD"/>
                </a:solidFill>
              </a:rPr>
            </a:br>
            <a:r>
              <a:rPr lang="en-US" sz="4400" dirty="0" smtClean="0">
                <a:solidFill>
                  <a:srgbClr val="2C95DD"/>
                </a:solidFill>
              </a:rPr>
              <a:t>Remote Replication</a:t>
            </a:r>
            <a:endParaRPr lang="en-US" sz="4400" dirty="0">
              <a:solidFill>
                <a:srgbClr val="2C95DD"/>
              </a:solidFill>
            </a:endParaRPr>
          </a:p>
        </p:txBody>
      </p:sp>
      <p:sp>
        <p:nvSpPr>
          <p:cNvPr id="3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629400"/>
            <a:ext cx="457200" cy="228600"/>
          </a:xfrm>
        </p:spPr>
        <p:txBody>
          <a:bodyPr/>
          <a:lstStyle/>
          <a:p>
            <a:pPr>
              <a:defRPr/>
            </a:pPr>
            <a:fld id="{550CDAE9-9707-4120-A90B-FABB84BE074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4" name="Footer Placeholder 8"/>
          <p:cNvSpPr txBox="1">
            <a:spLocks/>
          </p:cNvSpPr>
          <p:nvPr/>
        </p:nvSpPr>
        <p:spPr>
          <a:xfrm>
            <a:off x="4495800" y="6629400"/>
            <a:ext cx="41910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Module 12: Remote Replication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555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Replication Technologies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691795"/>
              </p:ext>
            </p:extLst>
          </p:nvPr>
        </p:nvGraphicFramePr>
        <p:xfrm>
          <a:off x="304800" y="762000"/>
          <a:ext cx="84582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27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Host-based Remote Replication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1775" lvl="1" indent="-231775"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400" dirty="0"/>
              <a:t>Replication is performed by host-based software   </a:t>
            </a:r>
          </a:p>
          <a:p>
            <a:r>
              <a:rPr lang="en-US" dirty="0" smtClean="0"/>
              <a:t>LVM-based replication</a:t>
            </a:r>
          </a:p>
          <a:p>
            <a:pPr lvl="1"/>
            <a:r>
              <a:rPr lang="en-US" dirty="0" smtClean="0"/>
              <a:t>All writes to the source volume group are replicated to the target volume group by the </a:t>
            </a:r>
            <a:r>
              <a:rPr lang="en-US" dirty="0" smtClean="0"/>
              <a:t>LVM</a:t>
            </a:r>
          </a:p>
          <a:p>
            <a:pPr lvl="1"/>
            <a:r>
              <a:rPr lang="en-US" dirty="0"/>
              <a:t>LVM on </a:t>
            </a:r>
            <a:r>
              <a:rPr lang="en-US" dirty="0" smtClean="0"/>
              <a:t>the remote </a:t>
            </a:r>
            <a:r>
              <a:rPr lang="en-US" dirty="0"/>
              <a:t>host receives the writes and commits them to the remote volume </a:t>
            </a:r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Prior to replication</a:t>
            </a:r>
          </a:p>
          <a:p>
            <a:pPr lvl="2"/>
            <a:r>
              <a:rPr lang="en-US" dirty="0" smtClean="0"/>
              <a:t>Identical </a:t>
            </a:r>
            <a:r>
              <a:rPr lang="en-US" dirty="0"/>
              <a:t>volume groups, logical volumes, and file systems are created </a:t>
            </a:r>
            <a:r>
              <a:rPr lang="en-US" dirty="0" smtClean="0"/>
              <a:t>at the </a:t>
            </a:r>
            <a:r>
              <a:rPr lang="en-US" dirty="0"/>
              <a:t>source and target </a:t>
            </a:r>
            <a:r>
              <a:rPr lang="en-US" dirty="0" smtClean="0"/>
              <a:t>sites</a:t>
            </a:r>
          </a:p>
          <a:p>
            <a:pPr lvl="2"/>
            <a:r>
              <a:rPr lang="en-US" dirty="0"/>
              <a:t>Initial synchronization of data between the source and replica </a:t>
            </a:r>
            <a:r>
              <a:rPr lang="en-US" dirty="0" smtClean="0"/>
              <a:t>is performed</a:t>
            </a:r>
          </a:p>
          <a:p>
            <a:pPr lvl="2"/>
            <a:r>
              <a:rPr lang="en-US" dirty="0"/>
              <a:t>One method to perform initial synchronization is to backup the source data </a:t>
            </a:r>
            <a:r>
              <a:rPr lang="en-US" dirty="0" smtClean="0"/>
              <a:t>and restore </a:t>
            </a:r>
            <a:r>
              <a:rPr lang="en-US" dirty="0"/>
              <a:t>the data to the remote replica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Host-based Remote Replication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LVM-based replication</a:t>
            </a:r>
          </a:p>
          <a:p>
            <a:pPr lvl="1"/>
            <a:r>
              <a:rPr lang="en-US" dirty="0"/>
              <a:t>Prior to </a:t>
            </a:r>
            <a:r>
              <a:rPr lang="en-US" dirty="0" smtClean="0"/>
              <a:t>replication</a:t>
            </a:r>
            <a:endParaRPr lang="en-US" dirty="0" smtClean="0"/>
          </a:p>
          <a:p>
            <a:pPr lvl="2"/>
            <a:r>
              <a:rPr lang="en-US" dirty="0" smtClean="0"/>
              <a:t>Identical </a:t>
            </a:r>
            <a:r>
              <a:rPr lang="en-US" dirty="0"/>
              <a:t>volume groups, logical volumes, and file systems are created </a:t>
            </a:r>
            <a:r>
              <a:rPr lang="en-US" dirty="0" smtClean="0"/>
              <a:t>at the </a:t>
            </a:r>
            <a:r>
              <a:rPr lang="en-US" dirty="0"/>
              <a:t>source and target </a:t>
            </a:r>
            <a:r>
              <a:rPr lang="en-US" dirty="0" smtClean="0"/>
              <a:t>sites</a:t>
            </a:r>
          </a:p>
          <a:p>
            <a:pPr lvl="2"/>
            <a:r>
              <a:rPr lang="en-US" dirty="0"/>
              <a:t>Initial synchronization of data between the source and replica </a:t>
            </a:r>
            <a:r>
              <a:rPr lang="en-US" dirty="0" smtClean="0"/>
              <a:t>is performed</a:t>
            </a:r>
          </a:p>
          <a:p>
            <a:pPr lvl="2"/>
            <a:r>
              <a:rPr lang="en-US" dirty="0"/>
              <a:t>One method to perform initial synchronization is to backup the source data </a:t>
            </a:r>
            <a:r>
              <a:rPr lang="en-US" dirty="0" smtClean="0"/>
              <a:t>and restore </a:t>
            </a:r>
            <a:r>
              <a:rPr lang="en-US" dirty="0"/>
              <a:t>the data to the remote </a:t>
            </a:r>
            <a:r>
              <a:rPr lang="en-US" dirty="0" smtClean="0"/>
              <a:t>replica</a:t>
            </a:r>
            <a:endParaRPr lang="en-US" dirty="0"/>
          </a:p>
          <a:p>
            <a:pPr lvl="2"/>
            <a:r>
              <a:rPr lang="en-US" dirty="0"/>
              <a:t>Alternatively, it can be performed by replicating </a:t>
            </a:r>
            <a:r>
              <a:rPr lang="en-US" dirty="0" smtClean="0"/>
              <a:t>over the </a:t>
            </a:r>
            <a:r>
              <a:rPr lang="en-US" dirty="0"/>
              <a:t>IP </a:t>
            </a:r>
            <a:r>
              <a:rPr lang="en-US" dirty="0" smtClean="0"/>
              <a:t>network</a:t>
            </a:r>
          </a:p>
          <a:p>
            <a:pPr lvl="2"/>
            <a:r>
              <a:rPr lang="en-US" dirty="0"/>
              <a:t>Until the completion of the initial synchronization, production work on </a:t>
            </a:r>
            <a:r>
              <a:rPr lang="en-US" dirty="0" smtClean="0"/>
              <a:t>the source </a:t>
            </a:r>
            <a:r>
              <a:rPr lang="en-US" dirty="0"/>
              <a:t>volumes is typically </a:t>
            </a:r>
            <a:r>
              <a:rPr lang="en-US" dirty="0" smtClean="0"/>
              <a:t>halted</a:t>
            </a:r>
          </a:p>
          <a:p>
            <a:pPr lvl="2"/>
            <a:r>
              <a:rPr lang="en-US" dirty="0" smtClean="0"/>
              <a:t>Production </a:t>
            </a:r>
            <a:r>
              <a:rPr lang="en-US" dirty="0"/>
              <a:t>work can </a:t>
            </a:r>
            <a:r>
              <a:rPr lang="en-US" dirty="0" smtClean="0"/>
              <a:t>be started </a:t>
            </a:r>
            <a:r>
              <a:rPr lang="en-US" dirty="0"/>
              <a:t>on the source volumes and replication of data can be performed over an </a:t>
            </a:r>
            <a:r>
              <a:rPr lang="en-US" dirty="0" smtClean="0"/>
              <a:t>existing standard </a:t>
            </a:r>
            <a:r>
              <a:rPr lang="en-US" dirty="0"/>
              <a:t>IP </a:t>
            </a:r>
            <a:r>
              <a:rPr lang="en-US" dirty="0" smtClean="0"/>
              <a:t>network after synchronization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Host-based Remote Replication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LVM-based replication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/>
              <a:t>both synchronous </a:t>
            </a:r>
            <a:r>
              <a:rPr lang="en-US" dirty="0" smtClean="0"/>
              <a:t>and asynchronous </a:t>
            </a:r>
            <a:r>
              <a:rPr lang="en-US" dirty="0"/>
              <a:t>modes </a:t>
            </a:r>
            <a:r>
              <a:rPr lang="en-US" dirty="0" smtClean="0"/>
              <a:t>of replication</a:t>
            </a:r>
          </a:p>
          <a:p>
            <a:pPr lvl="1"/>
            <a:r>
              <a:rPr lang="en-US" dirty="0"/>
              <a:t>If a failure occurs at the source site, applications can </a:t>
            </a:r>
            <a:r>
              <a:rPr lang="en-US" dirty="0" smtClean="0"/>
              <a:t>be restarted </a:t>
            </a:r>
            <a:r>
              <a:rPr lang="en-US" dirty="0"/>
              <a:t>on the remote host, using the data on the remote replicas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0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Host-based Remote Replication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</a:t>
            </a:r>
            <a:r>
              <a:rPr lang="en-US" dirty="0" smtClean="0"/>
              <a:t>shipping</a:t>
            </a:r>
            <a:endParaRPr lang="en-US" dirty="0"/>
          </a:p>
          <a:p>
            <a:pPr lvl="1"/>
            <a:r>
              <a:rPr lang="en-US" dirty="0" smtClean="0"/>
              <a:t>Transactions </a:t>
            </a:r>
            <a:r>
              <a:rPr lang="en-US" dirty="0" smtClean="0"/>
              <a:t>to source database are captured in logs and periodically transferred to remote host </a:t>
            </a:r>
            <a:endParaRPr lang="en-US" dirty="0" smtClean="0"/>
          </a:p>
          <a:p>
            <a:pPr lvl="1"/>
            <a:r>
              <a:rPr lang="en-US" dirty="0" smtClean="0"/>
              <a:t>Remote </a:t>
            </a:r>
            <a:r>
              <a:rPr lang="en-US" dirty="0"/>
              <a:t>host receives the logs </a:t>
            </a:r>
            <a:r>
              <a:rPr lang="en-US" dirty="0" smtClean="0"/>
              <a:t>and applies </a:t>
            </a:r>
            <a:r>
              <a:rPr lang="en-US" dirty="0"/>
              <a:t>them to the remote </a:t>
            </a:r>
            <a:r>
              <a:rPr lang="en-US" dirty="0" smtClean="0"/>
              <a:t>database</a:t>
            </a:r>
          </a:p>
          <a:p>
            <a:pPr lvl="1"/>
            <a:r>
              <a:rPr lang="en-US" dirty="0"/>
              <a:t>Prior to starting production work and replication of </a:t>
            </a:r>
            <a:r>
              <a:rPr lang="en-US" dirty="0" smtClean="0"/>
              <a:t>log files</a:t>
            </a:r>
            <a:r>
              <a:rPr lang="en-US" dirty="0"/>
              <a:t>, all relevant components of the source database are replicated to the remote </a:t>
            </a:r>
            <a:r>
              <a:rPr lang="en-US" dirty="0" smtClean="0"/>
              <a:t>site</a:t>
            </a:r>
          </a:p>
          <a:p>
            <a:pPr lvl="2"/>
            <a:r>
              <a:rPr lang="en-US" dirty="0" smtClean="0"/>
              <a:t>Done </a:t>
            </a:r>
            <a:r>
              <a:rPr lang="en-US" dirty="0"/>
              <a:t>while the source database is shut </a:t>
            </a:r>
            <a:r>
              <a:rPr lang="en-US" dirty="0" smtClean="0"/>
              <a:t>down</a:t>
            </a:r>
          </a:p>
          <a:p>
            <a:pPr lvl="1"/>
            <a:r>
              <a:rPr lang="en-US" dirty="0" smtClean="0"/>
              <a:t>RPO </a:t>
            </a:r>
            <a:r>
              <a:rPr lang="en-US" dirty="0"/>
              <a:t>at the remote site is finite </a:t>
            </a:r>
            <a:r>
              <a:rPr lang="en-US" dirty="0" smtClean="0"/>
              <a:t>and depends </a:t>
            </a:r>
            <a:r>
              <a:rPr lang="en-US" dirty="0"/>
              <a:t>on the size of the log and the frequency of log switching</a:t>
            </a:r>
            <a:endParaRPr lang="en-US" dirty="0" smtClean="0"/>
          </a:p>
          <a:p>
            <a:pPr lvl="1"/>
            <a:r>
              <a:rPr lang="en-US" sz="1900" dirty="0"/>
              <a:t>Available network </a:t>
            </a:r>
            <a:r>
              <a:rPr lang="en-US" sz="1900" dirty="0" smtClean="0"/>
              <a:t>bandwidth, latency</a:t>
            </a:r>
            <a:r>
              <a:rPr lang="en-US" sz="1900" dirty="0"/>
              <a:t>, rate of updates to the source database, and the frequency of log switching should </a:t>
            </a:r>
            <a:r>
              <a:rPr lang="en-US" sz="1900" dirty="0" smtClean="0"/>
              <a:t>be considered </a:t>
            </a:r>
            <a:r>
              <a:rPr lang="en-US" sz="1900" dirty="0"/>
              <a:t>when determining the optimal size of the log file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7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Array-based Remote Replication – 1 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Replication is performed by array-operating environment</a:t>
            </a:r>
          </a:p>
          <a:p>
            <a:r>
              <a:rPr lang="en-US" dirty="0" smtClean="0"/>
              <a:t>Three replication methods: synchronous, asynchronous, and disk buffered</a:t>
            </a:r>
          </a:p>
          <a:p>
            <a:r>
              <a:rPr lang="en-US" dirty="0" smtClean="0"/>
              <a:t>Synchronous </a:t>
            </a:r>
          </a:p>
          <a:p>
            <a:pPr lvl="1"/>
            <a:r>
              <a:rPr lang="en-US" dirty="0" smtClean="0"/>
              <a:t>Writes are </a:t>
            </a:r>
            <a:r>
              <a:rPr lang="en-US" dirty="0"/>
              <a:t>committed to </a:t>
            </a:r>
            <a:r>
              <a:rPr lang="en-US" dirty="0" smtClean="0"/>
              <a:t>both </a:t>
            </a:r>
            <a:r>
              <a:rPr lang="en-US" dirty="0"/>
              <a:t>source and </a:t>
            </a:r>
            <a:r>
              <a:rPr lang="en-US" dirty="0" smtClean="0"/>
              <a:t>replica </a:t>
            </a:r>
            <a:r>
              <a:rPr lang="en-US" dirty="0"/>
              <a:t>before it is acknowledged </a:t>
            </a:r>
            <a:r>
              <a:rPr lang="en-US" dirty="0" smtClean="0"/>
              <a:t>to host</a:t>
            </a:r>
          </a:p>
          <a:p>
            <a:r>
              <a:rPr lang="en-US" dirty="0"/>
              <a:t>A</a:t>
            </a:r>
            <a:r>
              <a:rPr lang="en-US" dirty="0" smtClean="0"/>
              <a:t>synchronous </a:t>
            </a:r>
          </a:p>
          <a:p>
            <a:pPr lvl="1"/>
            <a:r>
              <a:rPr lang="en-US" dirty="0" smtClean="0"/>
              <a:t>Writes are </a:t>
            </a:r>
            <a:r>
              <a:rPr lang="en-US" dirty="0"/>
              <a:t>committed to </a:t>
            </a:r>
            <a:r>
              <a:rPr lang="en-US" dirty="0" smtClean="0"/>
              <a:t>source </a:t>
            </a:r>
            <a:r>
              <a:rPr lang="en-US" dirty="0"/>
              <a:t>and immediately acknowledged </a:t>
            </a:r>
            <a:r>
              <a:rPr lang="en-US" dirty="0" smtClean="0"/>
              <a:t>to host</a:t>
            </a:r>
          </a:p>
          <a:p>
            <a:pPr lvl="1"/>
            <a:r>
              <a:rPr lang="en-US" dirty="0"/>
              <a:t>Data is buffered </a:t>
            </a:r>
            <a:r>
              <a:rPr lang="en-US" dirty="0" smtClean="0"/>
              <a:t>at </a:t>
            </a:r>
            <a:r>
              <a:rPr lang="en-US" dirty="0"/>
              <a:t>source and transmitted </a:t>
            </a:r>
            <a:r>
              <a:rPr lang="en-US" dirty="0" smtClean="0"/>
              <a:t>to </a:t>
            </a:r>
            <a:r>
              <a:rPr lang="en-US" dirty="0"/>
              <a:t>remote site </a:t>
            </a:r>
            <a:r>
              <a:rPr lang="en-US" dirty="0" smtClean="0"/>
              <a:t>later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Array-based Remote Replication – 2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162037" y="4376512"/>
            <a:ext cx="4963008" cy="304800"/>
            <a:chOff x="816" y="2592"/>
            <a:chExt cx="2968" cy="192"/>
          </a:xfrm>
        </p:grpSpPr>
        <p:sp>
          <p:nvSpPr>
            <p:cNvPr id="38" name="Rectangle 31"/>
            <p:cNvSpPr>
              <a:spLocks noChangeArrowheads="1"/>
            </p:cNvSpPr>
            <p:nvPr/>
          </p:nvSpPr>
          <p:spPr bwMode="gray">
            <a:xfrm>
              <a:off x="1084" y="2592"/>
              <a:ext cx="2700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ClrTx/>
              </a:pPr>
              <a:r>
                <a:rPr lang="en-US" dirty="0" smtClean="0">
                  <a:solidFill>
                    <a:schemeClr val="tx1"/>
                  </a:solidFill>
                  <a:latin typeface="Calibri" pitchFamily="34" charset="0"/>
                </a:rPr>
                <a:t>Production host writes data to source device. </a:t>
              </a:r>
              <a:endParaRPr lang="en-US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pic>
          <p:nvPicPr>
            <p:cNvPr id="39" name="Picture 32" descr="1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F"/>
                </a:clrFrom>
                <a:clrTo>
                  <a:srgbClr val="FD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gray">
            <a:xfrm>
              <a:off x="816" y="2592"/>
              <a:ext cx="192" cy="192"/>
            </a:xfrm>
            <a:prstGeom prst="rect">
              <a:avLst/>
            </a:prstGeom>
            <a:noFill/>
          </p:spPr>
        </p:pic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1162038" y="5196270"/>
            <a:ext cx="7190342" cy="304800"/>
            <a:chOff x="816" y="3168"/>
            <a:chExt cx="4300" cy="192"/>
          </a:xfrm>
        </p:grpSpPr>
        <p:sp>
          <p:nvSpPr>
            <p:cNvPr id="41" name="Rectangle 34"/>
            <p:cNvSpPr>
              <a:spLocks noChangeArrowheads="1"/>
            </p:cNvSpPr>
            <p:nvPr/>
          </p:nvSpPr>
          <p:spPr bwMode="gray">
            <a:xfrm>
              <a:off x="1084" y="3183"/>
              <a:ext cx="4032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ClrTx/>
              </a:pPr>
              <a:r>
                <a:rPr lang="en-US" dirty="0" smtClean="0">
                  <a:solidFill>
                    <a:schemeClr val="tx1"/>
                  </a:solidFill>
                  <a:latin typeface="Calibri" pitchFamily="34" charset="0"/>
                </a:rPr>
                <a:t>Data from loca</a:t>
              </a:r>
              <a:r>
                <a:rPr lang="en-US" dirty="0" smtClean="0">
                  <a:latin typeface="Calibri" pitchFamily="34" charset="0"/>
                </a:rPr>
                <a:t>l replica is transmitted to the remote replica at target.</a:t>
              </a:r>
              <a:endParaRPr lang="en-US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pic>
          <p:nvPicPr>
            <p:cNvPr id="42" name="Picture 35" descr="3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EFF"/>
                </a:clrFrom>
                <a:clrTo>
                  <a:srgbClr val="FFFE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gray">
            <a:xfrm>
              <a:off x="816" y="3168"/>
              <a:ext cx="192" cy="192"/>
            </a:xfrm>
            <a:prstGeom prst="rect">
              <a:avLst/>
            </a:prstGeom>
            <a:noFill/>
          </p:spPr>
        </p:pic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1162036" y="4786391"/>
            <a:ext cx="6362613" cy="304800"/>
            <a:chOff x="816" y="2880"/>
            <a:chExt cx="3805" cy="192"/>
          </a:xfrm>
        </p:grpSpPr>
        <p:pic>
          <p:nvPicPr>
            <p:cNvPr id="44" name="Picture 37" descr="2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DFFFF"/>
                </a:clrFrom>
                <a:clrTo>
                  <a:srgbClr val="FD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gray">
            <a:xfrm>
              <a:off x="816" y="2880"/>
              <a:ext cx="192" cy="192"/>
            </a:xfrm>
            <a:prstGeom prst="rect">
              <a:avLst/>
            </a:prstGeom>
            <a:noFill/>
          </p:spPr>
        </p:pic>
        <p:sp>
          <p:nvSpPr>
            <p:cNvPr id="45" name="Rectangle 38"/>
            <p:cNvSpPr>
              <a:spLocks noChangeArrowheads="1"/>
            </p:cNvSpPr>
            <p:nvPr/>
          </p:nvSpPr>
          <p:spPr bwMode="gray">
            <a:xfrm>
              <a:off x="1084" y="2895"/>
              <a:ext cx="3537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ClrTx/>
              </a:pPr>
              <a:r>
                <a:rPr lang="en-US" dirty="0" smtClean="0">
                  <a:solidFill>
                    <a:schemeClr val="tx1"/>
                  </a:solidFill>
                  <a:latin typeface="Calibri" pitchFamily="34" charset="0"/>
                </a:rPr>
                <a:t>A consistent PIT local replica of the source device is created.</a:t>
              </a:r>
              <a:endParaRPr lang="en-US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</p:grpSp>
      <p:grpSp>
        <p:nvGrpSpPr>
          <p:cNvPr id="10" name="Group 162"/>
          <p:cNvGrpSpPr>
            <a:grpSpLocks/>
          </p:cNvGrpSpPr>
          <p:nvPr/>
        </p:nvGrpSpPr>
        <p:grpSpPr bwMode="auto">
          <a:xfrm>
            <a:off x="1162036" y="5606146"/>
            <a:ext cx="7524764" cy="304800"/>
            <a:chOff x="816" y="2877"/>
            <a:chExt cx="4500" cy="192"/>
          </a:xfrm>
        </p:grpSpPr>
        <p:sp>
          <p:nvSpPr>
            <p:cNvPr id="47" name="Rectangle 40"/>
            <p:cNvSpPr>
              <a:spLocks noChangeArrowheads="1"/>
            </p:cNvSpPr>
            <p:nvPr/>
          </p:nvSpPr>
          <p:spPr bwMode="gray">
            <a:xfrm>
              <a:off x="1084" y="2900"/>
              <a:ext cx="4232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dirty="0" smtClean="0">
                  <a:solidFill>
                    <a:schemeClr val="tx1"/>
                  </a:solidFill>
                  <a:latin typeface="Calibri" pitchFamily="34" charset="0"/>
                </a:rPr>
                <a:t>Optionally a PIT </a:t>
              </a:r>
              <a:r>
                <a:rPr lang="en-US" dirty="0" smtClean="0">
                  <a:latin typeface="Calibri" pitchFamily="34" charset="0"/>
                </a:rPr>
                <a:t>local replica </a:t>
              </a:r>
              <a:r>
                <a:rPr lang="en-US" dirty="0" smtClean="0">
                  <a:solidFill>
                    <a:schemeClr val="tx1"/>
                  </a:solidFill>
                  <a:latin typeface="Calibri" pitchFamily="34" charset="0"/>
                </a:rPr>
                <a:t>of the remote replica on the target is created. </a:t>
              </a:r>
              <a:endParaRPr lang="en-US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pic>
          <p:nvPicPr>
            <p:cNvPr id="48" name="Picture 41" descr="4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EFF"/>
                </a:clrFrom>
                <a:clrTo>
                  <a:srgbClr val="FFFE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gray">
            <a:xfrm>
              <a:off x="816" y="2877"/>
              <a:ext cx="192" cy="192"/>
            </a:xfrm>
            <a:prstGeom prst="rect">
              <a:avLst/>
            </a:prstGeom>
            <a:noFill/>
          </p:spPr>
        </p:pic>
      </p:grpSp>
      <p:grpSp>
        <p:nvGrpSpPr>
          <p:cNvPr id="54" name="Group 53"/>
          <p:cNvGrpSpPr/>
          <p:nvPr/>
        </p:nvGrpSpPr>
        <p:grpSpPr>
          <a:xfrm>
            <a:off x="1237344" y="1719718"/>
            <a:ext cx="7105738" cy="2318882"/>
            <a:chOff x="1237344" y="1719718"/>
            <a:chExt cx="7105738" cy="2318882"/>
          </a:xfrm>
        </p:grpSpPr>
        <p:sp>
          <p:nvSpPr>
            <p:cNvPr id="7" name="Rectangle 709"/>
            <p:cNvSpPr>
              <a:spLocks noChangeArrowheads="1"/>
            </p:cNvSpPr>
            <p:nvPr/>
          </p:nvSpPr>
          <p:spPr bwMode="auto">
            <a:xfrm>
              <a:off x="6002338" y="1719718"/>
              <a:ext cx="1066800" cy="1981200"/>
            </a:xfrm>
            <a:prstGeom prst="rect">
              <a:avLst/>
            </a:prstGeom>
            <a:solidFill>
              <a:srgbClr val="D1CC06">
                <a:alpha val="24706"/>
              </a:srgb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Rectangle 708"/>
            <p:cNvSpPr>
              <a:spLocks noChangeArrowheads="1"/>
            </p:cNvSpPr>
            <p:nvPr/>
          </p:nvSpPr>
          <p:spPr bwMode="auto">
            <a:xfrm>
              <a:off x="3335338" y="1719718"/>
              <a:ext cx="1066800" cy="1981200"/>
            </a:xfrm>
            <a:prstGeom prst="rect">
              <a:avLst/>
            </a:prstGeom>
            <a:solidFill>
              <a:srgbClr val="D1CC06">
                <a:alpha val="24706"/>
              </a:srgb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Rectangle 710"/>
            <p:cNvSpPr>
              <a:spLocks noChangeArrowheads="1"/>
            </p:cNvSpPr>
            <p:nvPr/>
          </p:nvSpPr>
          <p:spPr bwMode="auto">
            <a:xfrm>
              <a:off x="3360390" y="3823156"/>
              <a:ext cx="98725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Source </a:t>
              </a:r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Array 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Rectangle 711"/>
            <p:cNvSpPr>
              <a:spLocks noChangeArrowheads="1"/>
            </p:cNvSpPr>
            <p:nvPr/>
          </p:nvSpPr>
          <p:spPr bwMode="auto">
            <a:xfrm>
              <a:off x="6119834" y="3836726"/>
              <a:ext cx="77277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Target </a:t>
              </a:r>
              <a:r>
                <a:rPr lang="en-US" sz="12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Array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Rectangle 712"/>
            <p:cNvSpPr>
              <a:spLocks noChangeArrowheads="1"/>
            </p:cNvSpPr>
            <p:nvPr/>
          </p:nvSpPr>
          <p:spPr bwMode="auto">
            <a:xfrm>
              <a:off x="4485014" y="3459792"/>
              <a:ext cx="95551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Local Replica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Rectangle 713"/>
            <p:cNvSpPr>
              <a:spLocks noChangeArrowheads="1"/>
            </p:cNvSpPr>
            <p:nvPr/>
          </p:nvSpPr>
          <p:spPr bwMode="auto">
            <a:xfrm>
              <a:off x="7186162" y="3396118"/>
              <a:ext cx="115692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Remote Replica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Rectangle 714"/>
            <p:cNvSpPr>
              <a:spLocks noChangeArrowheads="1"/>
            </p:cNvSpPr>
            <p:nvPr/>
          </p:nvSpPr>
          <p:spPr bwMode="auto">
            <a:xfrm>
              <a:off x="7177066" y="2058030"/>
              <a:ext cx="95551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Local Replica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Rectangle 715"/>
            <p:cNvSpPr>
              <a:spLocks noChangeArrowheads="1"/>
            </p:cNvSpPr>
            <p:nvPr/>
          </p:nvSpPr>
          <p:spPr bwMode="auto">
            <a:xfrm>
              <a:off x="1237344" y="3787448"/>
              <a:ext cx="120449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Production Host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Rectangle 717"/>
            <p:cNvSpPr>
              <a:spLocks noChangeArrowheads="1"/>
            </p:cNvSpPr>
            <p:nvPr/>
          </p:nvSpPr>
          <p:spPr bwMode="auto">
            <a:xfrm>
              <a:off x="4492852" y="1933804"/>
              <a:ext cx="104169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Source Device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Line 718"/>
            <p:cNvSpPr>
              <a:spLocks noChangeShapeType="1"/>
            </p:cNvSpPr>
            <p:nvPr/>
          </p:nvSpPr>
          <p:spPr bwMode="auto">
            <a:xfrm flipH="1">
              <a:off x="4097338" y="2100718"/>
              <a:ext cx="3810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Line 719"/>
            <p:cNvSpPr>
              <a:spLocks noChangeShapeType="1"/>
            </p:cNvSpPr>
            <p:nvPr/>
          </p:nvSpPr>
          <p:spPr bwMode="auto">
            <a:xfrm flipH="1" flipV="1">
              <a:off x="4097338" y="3243718"/>
              <a:ext cx="3810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Line 720"/>
            <p:cNvSpPr>
              <a:spLocks noChangeShapeType="1"/>
            </p:cNvSpPr>
            <p:nvPr/>
          </p:nvSpPr>
          <p:spPr bwMode="auto">
            <a:xfrm flipH="1" flipV="1">
              <a:off x="6764338" y="3243718"/>
              <a:ext cx="3810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Line 721"/>
            <p:cNvSpPr>
              <a:spLocks noChangeShapeType="1"/>
            </p:cNvSpPr>
            <p:nvPr/>
          </p:nvSpPr>
          <p:spPr bwMode="auto">
            <a:xfrm flipH="1">
              <a:off x="6764338" y="2176918"/>
              <a:ext cx="3810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Line 722"/>
            <p:cNvSpPr>
              <a:spLocks noChangeShapeType="1"/>
            </p:cNvSpPr>
            <p:nvPr/>
          </p:nvSpPr>
          <p:spPr bwMode="auto">
            <a:xfrm>
              <a:off x="2257425" y="2547972"/>
              <a:ext cx="914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Line 723"/>
            <p:cNvSpPr>
              <a:spLocks noChangeShapeType="1"/>
            </p:cNvSpPr>
            <p:nvPr/>
          </p:nvSpPr>
          <p:spPr bwMode="auto">
            <a:xfrm>
              <a:off x="3475212" y="2405518"/>
              <a:ext cx="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Line 724"/>
            <p:cNvSpPr>
              <a:spLocks noChangeShapeType="1"/>
            </p:cNvSpPr>
            <p:nvPr/>
          </p:nvSpPr>
          <p:spPr bwMode="auto">
            <a:xfrm>
              <a:off x="4173538" y="3148468"/>
              <a:ext cx="20116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" name="Line 725"/>
            <p:cNvSpPr>
              <a:spLocks noChangeShapeType="1"/>
            </p:cNvSpPr>
            <p:nvPr/>
          </p:nvSpPr>
          <p:spPr bwMode="auto">
            <a:xfrm flipV="1">
              <a:off x="6916738" y="2329318"/>
              <a:ext cx="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3" name="Picture 22" descr="1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F"/>
                </a:clrFrom>
                <a:clrTo>
                  <a:srgbClr val="FD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gray">
            <a:xfrm rot="60000">
              <a:off x="2513471" y="2182646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34" name="Picture 28" descr="3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EFF"/>
                </a:clrFrom>
                <a:clrTo>
                  <a:srgbClr val="FFFE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gray">
            <a:xfrm>
              <a:off x="5081589" y="2775681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35" name="Picture 31" descr="4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EFF"/>
                </a:clrFrom>
                <a:clrTo>
                  <a:srgbClr val="FFFE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gray">
            <a:xfrm rot="60000">
              <a:off x="6561285" y="2613807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36" name="Picture 25" descr="2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DFFFF"/>
                </a:clrFrom>
                <a:clrTo>
                  <a:srgbClr val="FD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gray">
            <a:xfrm>
              <a:off x="3512790" y="262474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49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458951" y="2011843"/>
              <a:ext cx="751732" cy="1737610"/>
            </a:xfrm>
            <a:prstGeom prst="rect">
              <a:avLst/>
            </a:prstGeom>
            <a:noFill/>
          </p:spPr>
        </p:pic>
        <p:pic>
          <p:nvPicPr>
            <p:cNvPr id="50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3552787" y="2008596"/>
              <a:ext cx="533400" cy="533400"/>
            </a:xfrm>
            <a:prstGeom prst="rect">
              <a:avLst/>
            </a:prstGeom>
            <a:noFill/>
          </p:spPr>
        </p:pic>
        <p:pic>
          <p:nvPicPr>
            <p:cNvPr id="51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3563938" y="3030792"/>
              <a:ext cx="533400" cy="533400"/>
            </a:xfrm>
            <a:prstGeom prst="rect">
              <a:avLst/>
            </a:prstGeom>
            <a:noFill/>
          </p:spPr>
        </p:pic>
        <p:pic>
          <p:nvPicPr>
            <p:cNvPr id="52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6188191" y="2029041"/>
              <a:ext cx="533400" cy="533400"/>
            </a:xfrm>
            <a:prstGeom prst="rect">
              <a:avLst/>
            </a:prstGeom>
            <a:noFill/>
          </p:spPr>
        </p:pic>
        <p:pic>
          <p:nvPicPr>
            <p:cNvPr id="53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6208636" y="3030792"/>
              <a:ext cx="533400" cy="533400"/>
            </a:xfrm>
            <a:prstGeom prst="rect">
              <a:avLst/>
            </a:prstGeom>
            <a:noFill/>
          </p:spPr>
        </p:pic>
      </p:grpSp>
      <p:sp>
        <p:nvSpPr>
          <p:cNvPr id="43" name="Footer Placeholder 4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  <p:sp>
        <p:nvSpPr>
          <p:cNvPr id="46" name="Content Placeholder 7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33400"/>
          </a:xfrm>
        </p:spPr>
        <p:txBody>
          <a:bodyPr/>
          <a:lstStyle/>
          <a:p>
            <a:r>
              <a:rPr lang="en-US" dirty="0" smtClean="0"/>
              <a:t>Disk-buffered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839200" cy="762000"/>
          </a:xfrm>
        </p:spPr>
        <p:txBody>
          <a:bodyPr/>
          <a:lstStyle/>
          <a:p>
            <a:r>
              <a:rPr lang="en-US" dirty="0" smtClean="0"/>
              <a:t>Network-based Replication – Continuous Data Protection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any-point-in-time recovery capability during its normal operation </a:t>
            </a:r>
          </a:p>
          <a:p>
            <a:r>
              <a:rPr lang="en-US" dirty="0" smtClean="0"/>
              <a:t>Components of CDP</a:t>
            </a:r>
          </a:p>
          <a:p>
            <a:pPr lvl="1"/>
            <a:r>
              <a:rPr lang="en-US" dirty="0" smtClean="0"/>
              <a:t>CDP appliance</a:t>
            </a:r>
          </a:p>
          <a:p>
            <a:pPr lvl="1"/>
            <a:r>
              <a:rPr lang="en-US" dirty="0" smtClean="0"/>
              <a:t>Write splitter</a:t>
            </a:r>
          </a:p>
          <a:p>
            <a:pPr lvl="1"/>
            <a:r>
              <a:rPr lang="en-US" dirty="0" smtClean="0"/>
              <a:t>Journal volume</a:t>
            </a:r>
          </a:p>
          <a:p>
            <a:r>
              <a:rPr lang="en-US" dirty="0" smtClean="0"/>
              <a:t>CDP appliances are present at both source and remote sites</a:t>
            </a:r>
          </a:p>
          <a:p>
            <a:r>
              <a:rPr lang="en-US" dirty="0" smtClean="0"/>
              <a:t>Supports both synchronous and asynchronous replication modes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CDP Remote Replication Operation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160" name="Group 159"/>
          <p:cNvGrpSpPr/>
          <p:nvPr/>
        </p:nvGrpSpPr>
        <p:grpSpPr>
          <a:xfrm>
            <a:off x="221976" y="838200"/>
            <a:ext cx="8593065" cy="5221115"/>
            <a:chOff x="221976" y="838200"/>
            <a:chExt cx="8593065" cy="5221115"/>
          </a:xfrm>
        </p:grpSpPr>
        <p:sp>
          <p:nvSpPr>
            <p:cNvPr id="183" name="Line 37"/>
            <p:cNvSpPr>
              <a:spLocks noChangeShapeType="1"/>
            </p:cNvSpPr>
            <p:nvPr/>
          </p:nvSpPr>
          <p:spPr bwMode="auto">
            <a:xfrm flipH="1" flipV="1">
              <a:off x="7914861" y="3581400"/>
              <a:ext cx="0" cy="67665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6" name="Line 37"/>
            <p:cNvSpPr>
              <a:spLocks noChangeShapeType="1"/>
            </p:cNvSpPr>
            <p:nvPr/>
          </p:nvSpPr>
          <p:spPr bwMode="auto">
            <a:xfrm flipV="1">
              <a:off x="5916432" y="3352800"/>
              <a:ext cx="1554480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Line 37"/>
            <p:cNvSpPr>
              <a:spLocks noChangeShapeType="1"/>
            </p:cNvSpPr>
            <p:nvPr/>
          </p:nvSpPr>
          <p:spPr bwMode="auto">
            <a:xfrm flipV="1">
              <a:off x="3027558" y="3320894"/>
              <a:ext cx="1554480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4" name="Line 37"/>
            <p:cNvSpPr>
              <a:spLocks noChangeShapeType="1"/>
            </p:cNvSpPr>
            <p:nvPr/>
          </p:nvSpPr>
          <p:spPr bwMode="auto">
            <a:xfrm flipV="1">
              <a:off x="1846487" y="3310529"/>
              <a:ext cx="283464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98" name="Straight Connector 197"/>
            <p:cNvCxnSpPr/>
            <p:nvPr/>
          </p:nvCxnSpPr>
          <p:spPr>
            <a:xfrm>
              <a:off x="4038600" y="3352800"/>
              <a:ext cx="2209800" cy="0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3" name="Picture 1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442108" y="3016404"/>
              <a:ext cx="939892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94" name="Rectangle 1910"/>
            <p:cNvSpPr>
              <a:spLocks noChangeArrowheads="1"/>
            </p:cNvSpPr>
            <p:nvPr/>
          </p:nvSpPr>
          <p:spPr bwMode="auto">
            <a:xfrm>
              <a:off x="7745134" y="3204262"/>
              <a:ext cx="31040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SAN</a:t>
              </a:r>
              <a:endParaRPr lang="en-US" sz="1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88" name="Picture 1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19259" y="3005253"/>
              <a:ext cx="939892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1" name="Rectangle 1910"/>
            <p:cNvSpPr>
              <a:spLocks noChangeArrowheads="1"/>
            </p:cNvSpPr>
            <p:nvPr/>
          </p:nvSpPr>
          <p:spPr bwMode="auto">
            <a:xfrm>
              <a:off x="2422285" y="3193111"/>
              <a:ext cx="31040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SAN</a:t>
              </a:r>
              <a:endParaRPr lang="en-US" sz="1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Line 37"/>
            <p:cNvSpPr>
              <a:spLocks noChangeShapeType="1"/>
            </p:cNvSpPr>
            <p:nvPr/>
          </p:nvSpPr>
          <p:spPr bwMode="auto">
            <a:xfrm flipH="1" flipV="1">
              <a:off x="2566332" y="1873002"/>
              <a:ext cx="0" cy="114300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gray">
            <a:xfrm>
              <a:off x="1568604" y="1340004"/>
              <a:ext cx="906463" cy="3077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ctr" defTabSz="941388"/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Host</a:t>
              </a:r>
              <a:endPara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gray">
            <a:xfrm>
              <a:off x="338253" y="3382296"/>
              <a:ext cx="1143000" cy="43088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ctr" defTabSz="941388"/>
              <a:r>
                <a:rPr lang="en-US" sz="11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Production Volume</a:t>
              </a:r>
              <a:endParaRPr lang="en-US" sz="11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gray">
            <a:xfrm>
              <a:off x="3279918" y="3455840"/>
              <a:ext cx="1295400" cy="52322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ctr" defTabSz="941388"/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Local</a:t>
              </a:r>
            </a:p>
            <a:p>
              <a:pPr algn="ctr" defTabSz="941388"/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CDP Appliance</a:t>
              </a:r>
              <a:endPara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gray">
            <a:xfrm>
              <a:off x="7889093" y="5217877"/>
              <a:ext cx="925948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ctr" defTabSz="941388"/>
              <a:r>
                <a:rPr lang="en-US" sz="10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Replica</a:t>
              </a:r>
              <a:endParaRPr lang="en-US" sz="1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Rectangle 6"/>
            <p:cNvSpPr>
              <a:spLocks noChangeArrowheads="1"/>
            </p:cNvSpPr>
            <p:nvPr/>
          </p:nvSpPr>
          <p:spPr bwMode="gray">
            <a:xfrm>
              <a:off x="7107045" y="5232264"/>
              <a:ext cx="914400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ctr" defTabSz="941388"/>
              <a:r>
                <a:rPr lang="en-US" sz="10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CDP Journal</a:t>
              </a:r>
              <a:endParaRPr lang="en-US" sz="1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2" name="Rectangle 6"/>
            <p:cNvSpPr>
              <a:spLocks noChangeArrowheads="1"/>
            </p:cNvSpPr>
            <p:nvPr/>
          </p:nvSpPr>
          <p:spPr bwMode="gray">
            <a:xfrm>
              <a:off x="3993996" y="1944770"/>
              <a:ext cx="1295400" cy="3077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ctr" defTabSz="941388"/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Write Splitter</a:t>
              </a:r>
              <a:endPara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21976" y="2657061"/>
              <a:ext cx="1639956" cy="12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7" name="Rectangle 6"/>
            <p:cNvSpPr>
              <a:spLocks noChangeArrowheads="1"/>
            </p:cNvSpPr>
            <p:nvPr/>
          </p:nvSpPr>
          <p:spPr bwMode="gray">
            <a:xfrm>
              <a:off x="7378149" y="5536095"/>
              <a:ext cx="1371600" cy="52322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ctr" defTabSz="941388"/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Remote </a:t>
              </a:r>
            </a:p>
            <a:p>
              <a:pPr algn="ctr" defTabSz="941388"/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Storage Array</a:t>
              </a:r>
              <a:endPara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7162800" y="4267200"/>
              <a:ext cx="1639956" cy="12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8" name="Rectangle 6"/>
            <p:cNvSpPr>
              <a:spLocks noChangeArrowheads="1"/>
            </p:cNvSpPr>
            <p:nvPr/>
          </p:nvSpPr>
          <p:spPr bwMode="gray">
            <a:xfrm>
              <a:off x="316518" y="3969027"/>
              <a:ext cx="1371600" cy="52322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ctr" defTabSz="941388"/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Source</a:t>
              </a:r>
            </a:p>
            <a:p>
              <a:pPr algn="ctr" defTabSz="941388"/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Storage Array</a:t>
              </a:r>
              <a:endPara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1" name="Rectangle 6"/>
            <p:cNvSpPr>
              <a:spLocks noChangeArrowheads="1"/>
            </p:cNvSpPr>
            <p:nvPr/>
          </p:nvSpPr>
          <p:spPr bwMode="gray">
            <a:xfrm>
              <a:off x="5877339" y="3439180"/>
              <a:ext cx="1295400" cy="52322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ctr" defTabSz="941388"/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Remote</a:t>
              </a:r>
            </a:p>
            <a:p>
              <a:pPr algn="ctr" defTabSz="941388"/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CDP Appliance</a:t>
              </a:r>
              <a:endPara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9" name="Arc 158"/>
            <p:cNvSpPr/>
            <p:nvPr/>
          </p:nvSpPr>
          <p:spPr>
            <a:xfrm rot="8112874">
              <a:off x="874457" y="1504710"/>
              <a:ext cx="1590010" cy="1852092"/>
            </a:xfrm>
            <a:prstGeom prst="arc">
              <a:avLst>
                <a:gd name="adj1" fmla="val 12517022"/>
                <a:gd name="adj2" fmla="val 20872849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5" name="Freeform 184"/>
            <p:cNvSpPr/>
            <p:nvPr/>
          </p:nvSpPr>
          <p:spPr>
            <a:xfrm>
              <a:off x="7108031" y="3352800"/>
              <a:ext cx="565150" cy="1307306"/>
            </a:xfrm>
            <a:custGeom>
              <a:avLst/>
              <a:gdLst>
                <a:gd name="connsiteX0" fmla="*/ 419100 w 565150"/>
                <a:gd name="connsiteY0" fmla="*/ 1385887 h 1385887"/>
                <a:gd name="connsiteX1" fmla="*/ 495300 w 565150"/>
                <a:gd name="connsiteY1" fmla="*/ 223837 h 1385887"/>
                <a:gd name="connsiteX2" fmla="*/ 0 w 565150"/>
                <a:gd name="connsiteY2" fmla="*/ 42862 h 1385887"/>
                <a:gd name="connsiteX3" fmla="*/ 0 w 565150"/>
                <a:gd name="connsiteY3" fmla="*/ 42862 h 1385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150" h="1385887">
                  <a:moveTo>
                    <a:pt x="419100" y="1385887"/>
                  </a:moveTo>
                  <a:cubicBezTo>
                    <a:pt x="492125" y="916780"/>
                    <a:pt x="565150" y="447674"/>
                    <a:pt x="495300" y="223837"/>
                  </a:cubicBezTo>
                  <a:cubicBezTo>
                    <a:pt x="425450" y="0"/>
                    <a:pt x="0" y="42862"/>
                    <a:pt x="0" y="42862"/>
                  </a:cubicBezTo>
                  <a:lnTo>
                    <a:pt x="0" y="42862"/>
                  </a:lnTo>
                </a:path>
              </a:pathLst>
            </a:cu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6" name="Freeform 185"/>
            <p:cNvSpPr/>
            <p:nvPr/>
          </p:nvSpPr>
          <p:spPr>
            <a:xfrm>
              <a:off x="7581900" y="4479926"/>
              <a:ext cx="723900" cy="182562"/>
            </a:xfrm>
            <a:custGeom>
              <a:avLst/>
              <a:gdLst>
                <a:gd name="connsiteX0" fmla="*/ 0 w 723900"/>
                <a:gd name="connsiteY0" fmla="*/ 173037 h 182562"/>
                <a:gd name="connsiteX1" fmla="*/ 333375 w 723900"/>
                <a:gd name="connsiteY1" fmla="*/ 1587 h 182562"/>
                <a:gd name="connsiteX2" fmla="*/ 723900 w 723900"/>
                <a:gd name="connsiteY2" fmla="*/ 182562 h 182562"/>
                <a:gd name="connsiteX3" fmla="*/ 723900 w 723900"/>
                <a:gd name="connsiteY3" fmla="*/ 182562 h 18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182562">
                  <a:moveTo>
                    <a:pt x="0" y="173037"/>
                  </a:moveTo>
                  <a:cubicBezTo>
                    <a:pt x="106362" y="86518"/>
                    <a:pt x="212725" y="0"/>
                    <a:pt x="333375" y="1587"/>
                  </a:cubicBezTo>
                  <a:cubicBezTo>
                    <a:pt x="454025" y="3175"/>
                    <a:pt x="723900" y="182562"/>
                    <a:pt x="723900" y="182562"/>
                  </a:cubicBezTo>
                  <a:lnTo>
                    <a:pt x="723900" y="182562"/>
                  </a:ln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65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663498" y="2819400"/>
              <a:ext cx="533400" cy="533400"/>
            </a:xfrm>
            <a:prstGeom prst="rect">
              <a:avLst/>
            </a:prstGeom>
            <a:noFill/>
          </p:spPr>
        </p:pic>
        <p:pic>
          <p:nvPicPr>
            <p:cNvPr id="164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928" y="838200"/>
              <a:ext cx="621476" cy="1436524"/>
            </a:xfrm>
            <a:prstGeom prst="rect">
              <a:avLst/>
            </a:prstGeom>
            <a:noFill/>
          </p:spPr>
        </p:pic>
        <p:cxnSp>
          <p:nvCxnSpPr>
            <p:cNvPr id="141" name="Straight Arrow Connector 140"/>
            <p:cNvCxnSpPr/>
            <p:nvPr/>
          </p:nvCxnSpPr>
          <p:spPr>
            <a:xfrm>
              <a:off x="2819400" y="2115222"/>
              <a:ext cx="12192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9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-5400000">
              <a:off x="2430684" y="1860675"/>
              <a:ext cx="304800" cy="397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2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8086494" y="4702098"/>
              <a:ext cx="533400" cy="533400"/>
            </a:xfrm>
            <a:prstGeom prst="rect">
              <a:avLst/>
            </a:prstGeom>
            <a:noFill/>
          </p:spPr>
        </p:pic>
        <p:pic>
          <p:nvPicPr>
            <p:cNvPr id="184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7304049" y="4724400"/>
              <a:ext cx="533400" cy="533400"/>
            </a:xfrm>
            <a:prstGeom prst="rect">
              <a:avLst/>
            </a:prstGeom>
            <a:noFill/>
          </p:spPr>
        </p:pic>
        <p:grpSp>
          <p:nvGrpSpPr>
            <p:cNvPr id="3" name="Group 346"/>
            <p:cNvGrpSpPr>
              <a:grpSpLocks/>
            </p:cNvGrpSpPr>
            <p:nvPr/>
          </p:nvGrpSpPr>
          <p:grpSpPr bwMode="auto">
            <a:xfrm>
              <a:off x="7391400" y="4897638"/>
              <a:ext cx="381000" cy="295113"/>
              <a:chOff x="2529" y="3760"/>
              <a:chExt cx="432" cy="192"/>
            </a:xfrm>
          </p:grpSpPr>
          <p:sp>
            <p:nvSpPr>
              <p:cNvPr id="21" name="Rectangle 347"/>
              <p:cNvSpPr>
                <a:spLocks noChangeArrowheads="1"/>
              </p:cNvSpPr>
              <p:nvPr/>
            </p:nvSpPr>
            <p:spPr bwMode="auto">
              <a:xfrm>
                <a:off x="2577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" name="Rectangle 348"/>
              <p:cNvSpPr>
                <a:spLocks noChangeArrowheads="1"/>
              </p:cNvSpPr>
              <p:nvPr/>
            </p:nvSpPr>
            <p:spPr bwMode="auto">
              <a:xfrm>
                <a:off x="2625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" name="Rectangle 349"/>
              <p:cNvSpPr>
                <a:spLocks noChangeArrowheads="1"/>
              </p:cNvSpPr>
              <p:nvPr/>
            </p:nvSpPr>
            <p:spPr bwMode="auto">
              <a:xfrm>
                <a:off x="2577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" name="Rectangle 350"/>
              <p:cNvSpPr>
                <a:spLocks noChangeArrowheads="1"/>
              </p:cNvSpPr>
              <p:nvPr/>
            </p:nvSpPr>
            <p:spPr bwMode="auto">
              <a:xfrm>
                <a:off x="2529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" name="Rectangle 351"/>
              <p:cNvSpPr>
                <a:spLocks noChangeArrowheads="1"/>
              </p:cNvSpPr>
              <p:nvPr/>
            </p:nvSpPr>
            <p:spPr bwMode="auto">
              <a:xfrm>
                <a:off x="2529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" name="Rectangle 352"/>
              <p:cNvSpPr>
                <a:spLocks noChangeArrowheads="1"/>
              </p:cNvSpPr>
              <p:nvPr/>
            </p:nvSpPr>
            <p:spPr bwMode="auto">
              <a:xfrm>
                <a:off x="2529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Rectangle 353"/>
              <p:cNvSpPr>
                <a:spLocks noChangeArrowheads="1"/>
              </p:cNvSpPr>
              <p:nvPr/>
            </p:nvSpPr>
            <p:spPr bwMode="auto">
              <a:xfrm>
                <a:off x="2577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" name="Rectangle 354"/>
              <p:cNvSpPr>
                <a:spLocks noChangeArrowheads="1"/>
              </p:cNvSpPr>
              <p:nvPr/>
            </p:nvSpPr>
            <p:spPr bwMode="auto">
              <a:xfrm>
                <a:off x="2625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" name="Rectangle 355"/>
              <p:cNvSpPr>
                <a:spLocks noChangeArrowheads="1"/>
              </p:cNvSpPr>
              <p:nvPr/>
            </p:nvSpPr>
            <p:spPr bwMode="auto">
              <a:xfrm>
                <a:off x="2577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" name="Rectangle 356"/>
              <p:cNvSpPr>
                <a:spLocks noChangeArrowheads="1"/>
              </p:cNvSpPr>
              <p:nvPr/>
            </p:nvSpPr>
            <p:spPr bwMode="auto">
              <a:xfrm>
                <a:off x="2625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" name="Rectangle 357"/>
              <p:cNvSpPr>
                <a:spLocks noChangeArrowheads="1"/>
              </p:cNvSpPr>
              <p:nvPr/>
            </p:nvSpPr>
            <p:spPr bwMode="auto">
              <a:xfrm>
                <a:off x="2529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" name="Rectangle 358"/>
              <p:cNvSpPr>
                <a:spLocks noChangeArrowheads="1"/>
              </p:cNvSpPr>
              <p:nvPr/>
            </p:nvSpPr>
            <p:spPr bwMode="auto">
              <a:xfrm>
                <a:off x="2625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" name="Rectangle 359"/>
              <p:cNvSpPr>
                <a:spLocks noChangeArrowheads="1"/>
              </p:cNvSpPr>
              <p:nvPr/>
            </p:nvSpPr>
            <p:spPr bwMode="auto">
              <a:xfrm>
                <a:off x="2769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" name="Rectangle 360"/>
              <p:cNvSpPr>
                <a:spLocks noChangeArrowheads="1"/>
              </p:cNvSpPr>
              <p:nvPr/>
            </p:nvSpPr>
            <p:spPr bwMode="auto">
              <a:xfrm>
                <a:off x="2817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5" name="Rectangle 361"/>
              <p:cNvSpPr>
                <a:spLocks noChangeArrowheads="1"/>
              </p:cNvSpPr>
              <p:nvPr/>
            </p:nvSpPr>
            <p:spPr bwMode="auto">
              <a:xfrm>
                <a:off x="2721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6" name="Rectangle 362"/>
              <p:cNvSpPr>
                <a:spLocks noChangeArrowheads="1"/>
              </p:cNvSpPr>
              <p:nvPr/>
            </p:nvSpPr>
            <p:spPr bwMode="auto">
              <a:xfrm>
                <a:off x="2769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7" name="Rectangle 363"/>
              <p:cNvSpPr>
                <a:spLocks noChangeArrowheads="1"/>
              </p:cNvSpPr>
              <p:nvPr/>
            </p:nvSpPr>
            <p:spPr bwMode="auto">
              <a:xfrm>
                <a:off x="2673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8" name="Rectangle 364"/>
              <p:cNvSpPr>
                <a:spLocks noChangeArrowheads="1"/>
              </p:cNvSpPr>
              <p:nvPr/>
            </p:nvSpPr>
            <p:spPr bwMode="auto">
              <a:xfrm>
                <a:off x="2673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9" name="Rectangle 365"/>
              <p:cNvSpPr>
                <a:spLocks noChangeArrowheads="1"/>
              </p:cNvSpPr>
              <p:nvPr/>
            </p:nvSpPr>
            <p:spPr bwMode="auto">
              <a:xfrm>
                <a:off x="2673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0" name="Rectangle 366"/>
              <p:cNvSpPr>
                <a:spLocks noChangeArrowheads="1"/>
              </p:cNvSpPr>
              <p:nvPr/>
            </p:nvSpPr>
            <p:spPr bwMode="auto">
              <a:xfrm>
                <a:off x="2721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Rectangle 367"/>
              <p:cNvSpPr>
                <a:spLocks noChangeArrowheads="1"/>
              </p:cNvSpPr>
              <p:nvPr/>
            </p:nvSpPr>
            <p:spPr bwMode="auto">
              <a:xfrm>
                <a:off x="2673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Rectangle 368"/>
              <p:cNvSpPr>
                <a:spLocks noChangeArrowheads="1"/>
              </p:cNvSpPr>
              <p:nvPr/>
            </p:nvSpPr>
            <p:spPr bwMode="auto">
              <a:xfrm>
                <a:off x="2721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3" name="Rectangle 369"/>
              <p:cNvSpPr>
                <a:spLocks noChangeArrowheads="1"/>
              </p:cNvSpPr>
              <p:nvPr/>
            </p:nvSpPr>
            <p:spPr bwMode="auto">
              <a:xfrm>
                <a:off x="2769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4" name="Rectangle 370"/>
              <p:cNvSpPr>
                <a:spLocks noChangeArrowheads="1"/>
              </p:cNvSpPr>
              <p:nvPr/>
            </p:nvSpPr>
            <p:spPr bwMode="auto">
              <a:xfrm>
                <a:off x="2817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5" name="Rectangle 371"/>
              <p:cNvSpPr>
                <a:spLocks noChangeArrowheads="1"/>
              </p:cNvSpPr>
              <p:nvPr/>
            </p:nvSpPr>
            <p:spPr bwMode="auto">
              <a:xfrm>
                <a:off x="2769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6" name="Rectangle 372"/>
              <p:cNvSpPr>
                <a:spLocks noChangeArrowheads="1"/>
              </p:cNvSpPr>
              <p:nvPr/>
            </p:nvSpPr>
            <p:spPr bwMode="auto">
              <a:xfrm>
                <a:off x="2817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7" name="Rectangle 373"/>
              <p:cNvSpPr>
                <a:spLocks noChangeArrowheads="1"/>
              </p:cNvSpPr>
              <p:nvPr/>
            </p:nvSpPr>
            <p:spPr bwMode="auto">
              <a:xfrm>
                <a:off x="2817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8" name="Rectangle 374"/>
              <p:cNvSpPr>
                <a:spLocks noChangeArrowheads="1"/>
              </p:cNvSpPr>
              <p:nvPr/>
            </p:nvSpPr>
            <p:spPr bwMode="auto">
              <a:xfrm>
                <a:off x="2721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9" name="Rectangle 375"/>
              <p:cNvSpPr>
                <a:spLocks noChangeArrowheads="1"/>
              </p:cNvSpPr>
              <p:nvPr/>
            </p:nvSpPr>
            <p:spPr bwMode="auto">
              <a:xfrm>
                <a:off x="2913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0" name="Rectangle 376"/>
              <p:cNvSpPr>
                <a:spLocks noChangeArrowheads="1"/>
              </p:cNvSpPr>
              <p:nvPr/>
            </p:nvSpPr>
            <p:spPr bwMode="auto">
              <a:xfrm>
                <a:off x="2865" y="3760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1" name="Rectangle 377"/>
              <p:cNvSpPr>
                <a:spLocks noChangeArrowheads="1"/>
              </p:cNvSpPr>
              <p:nvPr/>
            </p:nvSpPr>
            <p:spPr bwMode="auto">
              <a:xfrm>
                <a:off x="2865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2" name="Rectangle 378"/>
              <p:cNvSpPr>
                <a:spLocks noChangeArrowheads="1"/>
              </p:cNvSpPr>
              <p:nvPr/>
            </p:nvSpPr>
            <p:spPr bwMode="auto">
              <a:xfrm>
                <a:off x="2865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3" name="Rectangle 379"/>
              <p:cNvSpPr>
                <a:spLocks noChangeArrowheads="1"/>
              </p:cNvSpPr>
              <p:nvPr/>
            </p:nvSpPr>
            <p:spPr bwMode="auto">
              <a:xfrm>
                <a:off x="2913" y="3856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4" name="Rectangle 380"/>
              <p:cNvSpPr>
                <a:spLocks noChangeArrowheads="1"/>
              </p:cNvSpPr>
              <p:nvPr/>
            </p:nvSpPr>
            <p:spPr bwMode="auto">
              <a:xfrm>
                <a:off x="2865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5" name="Rectangle 381"/>
              <p:cNvSpPr>
                <a:spLocks noChangeArrowheads="1"/>
              </p:cNvSpPr>
              <p:nvPr/>
            </p:nvSpPr>
            <p:spPr bwMode="auto">
              <a:xfrm>
                <a:off x="2913" y="3904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6" name="Rectangle 382"/>
              <p:cNvSpPr>
                <a:spLocks noChangeArrowheads="1"/>
              </p:cNvSpPr>
              <p:nvPr/>
            </p:nvSpPr>
            <p:spPr bwMode="auto">
              <a:xfrm>
                <a:off x="2913" y="3808"/>
                <a:ext cx="48" cy="48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7" name="Line 383"/>
              <p:cNvSpPr>
                <a:spLocks noChangeShapeType="1"/>
              </p:cNvSpPr>
              <p:nvPr/>
            </p:nvSpPr>
            <p:spPr bwMode="auto">
              <a:xfrm>
                <a:off x="2577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8" name="Line 384"/>
              <p:cNvSpPr>
                <a:spLocks noChangeShapeType="1"/>
              </p:cNvSpPr>
              <p:nvPr/>
            </p:nvSpPr>
            <p:spPr bwMode="auto">
              <a:xfrm>
                <a:off x="2625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9" name="Line 385"/>
              <p:cNvSpPr>
                <a:spLocks noChangeShapeType="1"/>
              </p:cNvSpPr>
              <p:nvPr/>
            </p:nvSpPr>
            <p:spPr bwMode="auto">
              <a:xfrm flipH="1">
                <a:off x="2577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0" name="Line 386"/>
              <p:cNvSpPr>
                <a:spLocks noChangeShapeType="1"/>
              </p:cNvSpPr>
              <p:nvPr/>
            </p:nvSpPr>
            <p:spPr bwMode="auto">
              <a:xfrm flipV="1">
                <a:off x="2577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1" name="Freeform 387"/>
              <p:cNvSpPr>
                <a:spLocks/>
              </p:cNvSpPr>
              <p:nvPr/>
            </p:nvSpPr>
            <p:spPr bwMode="auto">
              <a:xfrm>
                <a:off x="2529" y="3760"/>
                <a:ext cx="48" cy="4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0"/>
                  </a:cxn>
                </a:cxnLst>
                <a:rect l="0" t="0" r="r" b="b"/>
                <a:pathLst>
                  <a:path w="144" h="144">
                    <a:moveTo>
                      <a:pt x="0" y="144"/>
                    </a:moveTo>
                    <a:lnTo>
                      <a:pt x="0" y="0"/>
                    </a:lnTo>
                    <a:lnTo>
                      <a:pt x="144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2" name="Freeform 388"/>
              <p:cNvSpPr>
                <a:spLocks/>
              </p:cNvSpPr>
              <p:nvPr/>
            </p:nvSpPr>
            <p:spPr bwMode="auto">
              <a:xfrm>
                <a:off x="2529" y="3904"/>
                <a:ext cx="48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45"/>
                  </a:cxn>
                  <a:cxn ang="0">
                    <a:pos x="144" y="145"/>
                  </a:cxn>
                </a:cxnLst>
                <a:rect l="0" t="0" r="r" b="b"/>
                <a:pathLst>
                  <a:path w="144" h="145">
                    <a:moveTo>
                      <a:pt x="0" y="0"/>
                    </a:moveTo>
                    <a:lnTo>
                      <a:pt x="0" y="145"/>
                    </a:lnTo>
                    <a:lnTo>
                      <a:pt x="144" y="14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" name="Line 389"/>
              <p:cNvSpPr>
                <a:spLocks noChangeShapeType="1"/>
              </p:cNvSpPr>
              <p:nvPr/>
            </p:nvSpPr>
            <p:spPr bwMode="auto">
              <a:xfrm flipV="1">
                <a:off x="2529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4" name="Line 390"/>
              <p:cNvSpPr>
                <a:spLocks noChangeShapeType="1"/>
              </p:cNvSpPr>
              <p:nvPr/>
            </p:nvSpPr>
            <p:spPr bwMode="auto">
              <a:xfrm flipH="1">
                <a:off x="2577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5" name="Line 391"/>
              <p:cNvSpPr>
                <a:spLocks noChangeShapeType="1"/>
              </p:cNvSpPr>
              <p:nvPr/>
            </p:nvSpPr>
            <p:spPr bwMode="auto">
              <a:xfrm flipV="1">
                <a:off x="2625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6" name="Line 392"/>
              <p:cNvSpPr>
                <a:spLocks noChangeShapeType="1"/>
              </p:cNvSpPr>
              <p:nvPr/>
            </p:nvSpPr>
            <p:spPr bwMode="auto">
              <a:xfrm flipV="1">
                <a:off x="2577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" name="Line 393"/>
              <p:cNvSpPr>
                <a:spLocks noChangeShapeType="1"/>
              </p:cNvSpPr>
              <p:nvPr/>
            </p:nvSpPr>
            <p:spPr bwMode="auto">
              <a:xfrm>
                <a:off x="2577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8" name="Line 394"/>
              <p:cNvSpPr>
                <a:spLocks noChangeShapeType="1"/>
              </p:cNvSpPr>
              <p:nvPr/>
            </p:nvSpPr>
            <p:spPr bwMode="auto">
              <a:xfrm>
                <a:off x="2625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9" name="Line 395"/>
              <p:cNvSpPr>
                <a:spLocks noChangeShapeType="1"/>
              </p:cNvSpPr>
              <p:nvPr/>
            </p:nvSpPr>
            <p:spPr bwMode="auto">
              <a:xfrm>
                <a:off x="2577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0" name="Line 396"/>
              <p:cNvSpPr>
                <a:spLocks noChangeShapeType="1"/>
              </p:cNvSpPr>
              <p:nvPr/>
            </p:nvSpPr>
            <p:spPr bwMode="auto">
              <a:xfrm>
                <a:off x="2577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1" name="Line 397"/>
              <p:cNvSpPr>
                <a:spLocks noChangeShapeType="1"/>
              </p:cNvSpPr>
              <p:nvPr/>
            </p:nvSpPr>
            <p:spPr bwMode="auto">
              <a:xfrm flipV="1">
                <a:off x="2529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2" name="Line 398"/>
              <p:cNvSpPr>
                <a:spLocks noChangeShapeType="1"/>
              </p:cNvSpPr>
              <p:nvPr/>
            </p:nvSpPr>
            <p:spPr bwMode="auto">
              <a:xfrm>
                <a:off x="2625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3" name="Line 399"/>
              <p:cNvSpPr>
                <a:spLocks noChangeShapeType="1"/>
              </p:cNvSpPr>
              <p:nvPr/>
            </p:nvSpPr>
            <p:spPr bwMode="auto">
              <a:xfrm flipV="1">
                <a:off x="2577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4" name="Line 400"/>
              <p:cNvSpPr>
                <a:spLocks noChangeShapeType="1"/>
              </p:cNvSpPr>
              <p:nvPr/>
            </p:nvSpPr>
            <p:spPr bwMode="auto">
              <a:xfrm>
                <a:off x="2529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5" name="Line 401"/>
              <p:cNvSpPr>
                <a:spLocks noChangeShapeType="1"/>
              </p:cNvSpPr>
              <p:nvPr/>
            </p:nvSpPr>
            <p:spPr bwMode="auto">
              <a:xfrm flipH="1">
                <a:off x="2529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6" name="Line 402"/>
              <p:cNvSpPr>
                <a:spLocks noChangeShapeType="1"/>
              </p:cNvSpPr>
              <p:nvPr/>
            </p:nvSpPr>
            <p:spPr bwMode="auto">
              <a:xfrm flipH="1">
                <a:off x="2529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7" name="Line 403"/>
              <p:cNvSpPr>
                <a:spLocks noChangeShapeType="1"/>
              </p:cNvSpPr>
              <p:nvPr/>
            </p:nvSpPr>
            <p:spPr bwMode="auto">
              <a:xfrm>
                <a:off x="2817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8" name="Line 404"/>
              <p:cNvSpPr>
                <a:spLocks noChangeShapeType="1"/>
              </p:cNvSpPr>
              <p:nvPr/>
            </p:nvSpPr>
            <p:spPr bwMode="auto">
              <a:xfrm flipH="1">
                <a:off x="2769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9" name="Line 405"/>
              <p:cNvSpPr>
                <a:spLocks noChangeShapeType="1"/>
              </p:cNvSpPr>
              <p:nvPr/>
            </p:nvSpPr>
            <p:spPr bwMode="auto">
              <a:xfrm flipV="1">
                <a:off x="2769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0" name="Line 406"/>
              <p:cNvSpPr>
                <a:spLocks noChangeShapeType="1"/>
              </p:cNvSpPr>
              <p:nvPr/>
            </p:nvSpPr>
            <p:spPr bwMode="auto">
              <a:xfrm flipH="1">
                <a:off x="2769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1" name="Line 407"/>
              <p:cNvSpPr>
                <a:spLocks noChangeShapeType="1"/>
              </p:cNvSpPr>
              <p:nvPr/>
            </p:nvSpPr>
            <p:spPr bwMode="auto">
              <a:xfrm>
                <a:off x="2721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2" name="Line 408"/>
              <p:cNvSpPr>
                <a:spLocks noChangeShapeType="1"/>
              </p:cNvSpPr>
              <p:nvPr/>
            </p:nvSpPr>
            <p:spPr bwMode="auto">
              <a:xfrm flipH="1">
                <a:off x="2673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3" name="Line 409"/>
              <p:cNvSpPr>
                <a:spLocks noChangeShapeType="1"/>
              </p:cNvSpPr>
              <p:nvPr/>
            </p:nvSpPr>
            <p:spPr bwMode="auto">
              <a:xfrm flipV="1">
                <a:off x="2673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4" name="Line 410"/>
              <p:cNvSpPr>
                <a:spLocks noChangeShapeType="1"/>
              </p:cNvSpPr>
              <p:nvPr/>
            </p:nvSpPr>
            <p:spPr bwMode="auto">
              <a:xfrm flipH="1">
                <a:off x="2673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5" name="Line 411"/>
              <p:cNvSpPr>
                <a:spLocks noChangeShapeType="1"/>
              </p:cNvSpPr>
              <p:nvPr/>
            </p:nvSpPr>
            <p:spPr bwMode="auto">
              <a:xfrm>
                <a:off x="2673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6" name="Line 412"/>
              <p:cNvSpPr>
                <a:spLocks noChangeShapeType="1"/>
              </p:cNvSpPr>
              <p:nvPr/>
            </p:nvSpPr>
            <p:spPr bwMode="auto">
              <a:xfrm flipV="1">
                <a:off x="2721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7" name="Line 413"/>
              <p:cNvSpPr>
                <a:spLocks noChangeShapeType="1"/>
              </p:cNvSpPr>
              <p:nvPr/>
            </p:nvSpPr>
            <p:spPr bwMode="auto">
              <a:xfrm flipV="1">
                <a:off x="2673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8" name="Line 414"/>
              <p:cNvSpPr>
                <a:spLocks noChangeShapeType="1"/>
              </p:cNvSpPr>
              <p:nvPr/>
            </p:nvSpPr>
            <p:spPr bwMode="auto">
              <a:xfrm>
                <a:off x="2673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9" name="Line 415"/>
              <p:cNvSpPr>
                <a:spLocks noChangeShapeType="1"/>
              </p:cNvSpPr>
              <p:nvPr/>
            </p:nvSpPr>
            <p:spPr bwMode="auto">
              <a:xfrm>
                <a:off x="2721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0" name="Line 416"/>
              <p:cNvSpPr>
                <a:spLocks noChangeShapeType="1"/>
              </p:cNvSpPr>
              <p:nvPr/>
            </p:nvSpPr>
            <p:spPr bwMode="auto">
              <a:xfrm>
                <a:off x="2673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1" name="Line 417"/>
              <p:cNvSpPr>
                <a:spLocks noChangeShapeType="1"/>
              </p:cNvSpPr>
              <p:nvPr/>
            </p:nvSpPr>
            <p:spPr bwMode="auto">
              <a:xfrm>
                <a:off x="2673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2" name="Line 418"/>
              <p:cNvSpPr>
                <a:spLocks noChangeShapeType="1"/>
              </p:cNvSpPr>
              <p:nvPr/>
            </p:nvSpPr>
            <p:spPr bwMode="auto">
              <a:xfrm>
                <a:off x="2769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3" name="Line 419"/>
              <p:cNvSpPr>
                <a:spLocks noChangeShapeType="1"/>
              </p:cNvSpPr>
              <p:nvPr/>
            </p:nvSpPr>
            <p:spPr bwMode="auto">
              <a:xfrm flipV="1">
                <a:off x="2817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4" name="Line 420"/>
              <p:cNvSpPr>
                <a:spLocks noChangeShapeType="1"/>
              </p:cNvSpPr>
              <p:nvPr/>
            </p:nvSpPr>
            <p:spPr bwMode="auto">
              <a:xfrm flipV="1">
                <a:off x="2769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5" name="Line 421"/>
              <p:cNvSpPr>
                <a:spLocks noChangeShapeType="1"/>
              </p:cNvSpPr>
              <p:nvPr/>
            </p:nvSpPr>
            <p:spPr bwMode="auto">
              <a:xfrm>
                <a:off x="2769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6" name="Line 422"/>
              <p:cNvSpPr>
                <a:spLocks noChangeShapeType="1"/>
              </p:cNvSpPr>
              <p:nvPr/>
            </p:nvSpPr>
            <p:spPr bwMode="auto">
              <a:xfrm>
                <a:off x="2817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7" name="Line 423"/>
              <p:cNvSpPr>
                <a:spLocks noChangeShapeType="1"/>
              </p:cNvSpPr>
              <p:nvPr/>
            </p:nvSpPr>
            <p:spPr bwMode="auto">
              <a:xfrm>
                <a:off x="2769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8" name="Line 424"/>
              <p:cNvSpPr>
                <a:spLocks noChangeShapeType="1"/>
              </p:cNvSpPr>
              <p:nvPr/>
            </p:nvSpPr>
            <p:spPr bwMode="auto">
              <a:xfrm>
                <a:off x="2769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9" name="Line 425"/>
              <p:cNvSpPr>
                <a:spLocks noChangeShapeType="1"/>
              </p:cNvSpPr>
              <p:nvPr/>
            </p:nvSpPr>
            <p:spPr bwMode="auto">
              <a:xfrm flipV="1">
                <a:off x="2817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0" name="Line 426"/>
              <p:cNvSpPr>
                <a:spLocks noChangeShapeType="1"/>
              </p:cNvSpPr>
              <p:nvPr/>
            </p:nvSpPr>
            <p:spPr bwMode="auto">
              <a:xfrm flipV="1">
                <a:off x="2721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1" name="Line 427"/>
              <p:cNvSpPr>
                <a:spLocks noChangeShapeType="1"/>
              </p:cNvSpPr>
              <p:nvPr/>
            </p:nvSpPr>
            <p:spPr bwMode="auto">
              <a:xfrm>
                <a:off x="2721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2" name="Line 428"/>
              <p:cNvSpPr>
                <a:spLocks noChangeShapeType="1"/>
              </p:cNvSpPr>
              <p:nvPr/>
            </p:nvSpPr>
            <p:spPr bwMode="auto">
              <a:xfrm>
                <a:off x="2769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3" name="Line 429"/>
              <p:cNvSpPr>
                <a:spLocks noChangeShapeType="1"/>
              </p:cNvSpPr>
              <p:nvPr/>
            </p:nvSpPr>
            <p:spPr bwMode="auto">
              <a:xfrm flipV="1">
                <a:off x="2673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4" name="Line 430"/>
              <p:cNvSpPr>
                <a:spLocks noChangeShapeType="1"/>
              </p:cNvSpPr>
              <p:nvPr/>
            </p:nvSpPr>
            <p:spPr bwMode="auto">
              <a:xfrm>
                <a:off x="2721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5" name="Line 431"/>
              <p:cNvSpPr>
                <a:spLocks noChangeShapeType="1"/>
              </p:cNvSpPr>
              <p:nvPr/>
            </p:nvSpPr>
            <p:spPr bwMode="auto">
              <a:xfrm flipH="1">
                <a:off x="2721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6" name="Line 432"/>
              <p:cNvSpPr>
                <a:spLocks noChangeShapeType="1"/>
              </p:cNvSpPr>
              <p:nvPr/>
            </p:nvSpPr>
            <p:spPr bwMode="auto">
              <a:xfrm flipH="1">
                <a:off x="2721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7" name="Line 433"/>
              <p:cNvSpPr>
                <a:spLocks noChangeShapeType="1"/>
              </p:cNvSpPr>
              <p:nvPr/>
            </p:nvSpPr>
            <p:spPr bwMode="auto">
              <a:xfrm>
                <a:off x="2721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8" name="Line 434"/>
              <p:cNvSpPr>
                <a:spLocks noChangeShapeType="1"/>
              </p:cNvSpPr>
              <p:nvPr/>
            </p:nvSpPr>
            <p:spPr bwMode="auto">
              <a:xfrm flipH="1">
                <a:off x="2625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9" name="Line 435"/>
              <p:cNvSpPr>
                <a:spLocks noChangeShapeType="1"/>
              </p:cNvSpPr>
              <p:nvPr/>
            </p:nvSpPr>
            <p:spPr bwMode="auto">
              <a:xfrm>
                <a:off x="2625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0" name="Line 436"/>
              <p:cNvSpPr>
                <a:spLocks noChangeShapeType="1"/>
              </p:cNvSpPr>
              <p:nvPr/>
            </p:nvSpPr>
            <p:spPr bwMode="auto">
              <a:xfrm flipH="1">
                <a:off x="2625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1" name="Line 437"/>
              <p:cNvSpPr>
                <a:spLocks noChangeShapeType="1"/>
              </p:cNvSpPr>
              <p:nvPr/>
            </p:nvSpPr>
            <p:spPr bwMode="auto">
              <a:xfrm>
                <a:off x="2625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2" name="Line 438"/>
              <p:cNvSpPr>
                <a:spLocks noChangeShapeType="1"/>
              </p:cNvSpPr>
              <p:nvPr/>
            </p:nvSpPr>
            <p:spPr bwMode="auto">
              <a:xfrm flipH="1">
                <a:off x="2625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3" name="Freeform 439"/>
              <p:cNvSpPr>
                <a:spLocks/>
              </p:cNvSpPr>
              <p:nvPr/>
            </p:nvSpPr>
            <p:spPr bwMode="auto">
              <a:xfrm>
                <a:off x="2913" y="3760"/>
                <a:ext cx="48" cy="48"/>
              </a:xfrm>
              <a:custGeom>
                <a:avLst/>
                <a:gdLst/>
                <a:ahLst/>
                <a:cxnLst>
                  <a:cxn ang="0">
                    <a:pos x="144" y="144"/>
                  </a:cxn>
                  <a:cxn ang="0">
                    <a:pos x="144" y="0"/>
                  </a:cxn>
                  <a:cxn ang="0">
                    <a:pos x="0" y="0"/>
                  </a:cxn>
                </a:cxnLst>
                <a:rect l="0" t="0" r="r" b="b"/>
                <a:pathLst>
                  <a:path w="144" h="144">
                    <a:moveTo>
                      <a:pt x="144" y="144"/>
                    </a:moveTo>
                    <a:lnTo>
                      <a:pt x="144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4" name="Line 440"/>
              <p:cNvSpPr>
                <a:spLocks noChangeShapeType="1"/>
              </p:cNvSpPr>
              <p:nvPr/>
            </p:nvSpPr>
            <p:spPr bwMode="auto">
              <a:xfrm>
                <a:off x="2913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5" name="Line 441"/>
              <p:cNvSpPr>
                <a:spLocks noChangeShapeType="1"/>
              </p:cNvSpPr>
              <p:nvPr/>
            </p:nvSpPr>
            <p:spPr bwMode="auto">
              <a:xfrm flipH="1">
                <a:off x="2865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6" name="Line 442"/>
              <p:cNvSpPr>
                <a:spLocks noChangeShapeType="1"/>
              </p:cNvSpPr>
              <p:nvPr/>
            </p:nvSpPr>
            <p:spPr bwMode="auto">
              <a:xfrm flipV="1">
                <a:off x="2865" y="3760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7" name="Line 443"/>
              <p:cNvSpPr>
                <a:spLocks noChangeShapeType="1"/>
              </p:cNvSpPr>
              <p:nvPr/>
            </p:nvSpPr>
            <p:spPr bwMode="auto">
              <a:xfrm flipH="1">
                <a:off x="2865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8" name="Line 444"/>
              <p:cNvSpPr>
                <a:spLocks noChangeShapeType="1"/>
              </p:cNvSpPr>
              <p:nvPr/>
            </p:nvSpPr>
            <p:spPr bwMode="auto">
              <a:xfrm>
                <a:off x="2865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9" name="Line 445"/>
              <p:cNvSpPr>
                <a:spLocks noChangeShapeType="1"/>
              </p:cNvSpPr>
              <p:nvPr/>
            </p:nvSpPr>
            <p:spPr bwMode="auto">
              <a:xfrm flipV="1">
                <a:off x="2913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0" name="Line 446"/>
              <p:cNvSpPr>
                <a:spLocks noChangeShapeType="1"/>
              </p:cNvSpPr>
              <p:nvPr/>
            </p:nvSpPr>
            <p:spPr bwMode="auto">
              <a:xfrm flipV="1">
                <a:off x="2865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1" name="Line 447"/>
              <p:cNvSpPr>
                <a:spLocks noChangeShapeType="1"/>
              </p:cNvSpPr>
              <p:nvPr/>
            </p:nvSpPr>
            <p:spPr bwMode="auto">
              <a:xfrm>
                <a:off x="2865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2" name="Line 448"/>
              <p:cNvSpPr>
                <a:spLocks noChangeShapeType="1"/>
              </p:cNvSpPr>
              <p:nvPr/>
            </p:nvSpPr>
            <p:spPr bwMode="auto">
              <a:xfrm>
                <a:off x="2913" y="3904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3" name="Line 449"/>
              <p:cNvSpPr>
                <a:spLocks noChangeShapeType="1"/>
              </p:cNvSpPr>
              <p:nvPr/>
            </p:nvSpPr>
            <p:spPr bwMode="auto">
              <a:xfrm>
                <a:off x="2865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4" name="Line 450"/>
              <p:cNvSpPr>
                <a:spLocks noChangeShapeType="1"/>
              </p:cNvSpPr>
              <p:nvPr/>
            </p:nvSpPr>
            <p:spPr bwMode="auto">
              <a:xfrm>
                <a:off x="2865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5" name="Freeform 451"/>
              <p:cNvSpPr>
                <a:spLocks/>
              </p:cNvSpPr>
              <p:nvPr/>
            </p:nvSpPr>
            <p:spPr bwMode="auto">
              <a:xfrm>
                <a:off x="2913" y="3904"/>
                <a:ext cx="48" cy="48"/>
              </a:xfrm>
              <a:custGeom>
                <a:avLst/>
                <a:gdLst/>
                <a:ahLst/>
                <a:cxnLst>
                  <a:cxn ang="0">
                    <a:pos x="0" y="145"/>
                  </a:cxn>
                  <a:cxn ang="0">
                    <a:pos x="144" y="145"/>
                  </a:cxn>
                  <a:cxn ang="0">
                    <a:pos x="144" y="0"/>
                  </a:cxn>
                </a:cxnLst>
                <a:rect l="0" t="0" r="r" b="b"/>
                <a:pathLst>
                  <a:path w="144" h="145">
                    <a:moveTo>
                      <a:pt x="0" y="145"/>
                    </a:moveTo>
                    <a:lnTo>
                      <a:pt x="144" y="145"/>
                    </a:lnTo>
                    <a:lnTo>
                      <a:pt x="144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6" name="Line 452"/>
              <p:cNvSpPr>
                <a:spLocks noChangeShapeType="1"/>
              </p:cNvSpPr>
              <p:nvPr/>
            </p:nvSpPr>
            <p:spPr bwMode="auto">
              <a:xfrm flipV="1">
                <a:off x="2961" y="3856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7" name="Line 453"/>
              <p:cNvSpPr>
                <a:spLocks noChangeShapeType="1"/>
              </p:cNvSpPr>
              <p:nvPr/>
            </p:nvSpPr>
            <p:spPr bwMode="auto">
              <a:xfrm flipV="1">
                <a:off x="2913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8" name="Line 454"/>
              <p:cNvSpPr>
                <a:spLocks noChangeShapeType="1"/>
              </p:cNvSpPr>
              <p:nvPr/>
            </p:nvSpPr>
            <p:spPr bwMode="auto">
              <a:xfrm flipH="1">
                <a:off x="2913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9" name="Line 455"/>
              <p:cNvSpPr>
                <a:spLocks noChangeShapeType="1"/>
              </p:cNvSpPr>
              <p:nvPr/>
            </p:nvSpPr>
            <p:spPr bwMode="auto">
              <a:xfrm flipH="1">
                <a:off x="2913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0" name="Line 456"/>
              <p:cNvSpPr>
                <a:spLocks noChangeShapeType="1"/>
              </p:cNvSpPr>
              <p:nvPr/>
            </p:nvSpPr>
            <p:spPr bwMode="auto">
              <a:xfrm>
                <a:off x="2913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1" name="Line 457"/>
              <p:cNvSpPr>
                <a:spLocks noChangeShapeType="1"/>
              </p:cNvSpPr>
              <p:nvPr/>
            </p:nvSpPr>
            <p:spPr bwMode="auto">
              <a:xfrm>
                <a:off x="2865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2" name="Line 458"/>
              <p:cNvSpPr>
                <a:spLocks noChangeShapeType="1"/>
              </p:cNvSpPr>
              <p:nvPr/>
            </p:nvSpPr>
            <p:spPr bwMode="auto">
              <a:xfrm flipV="1">
                <a:off x="2961" y="3808"/>
                <a:ext cx="0" cy="4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3" name="Line 459"/>
              <p:cNvSpPr>
                <a:spLocks noChangeShapeType="1"/>
              </p:cNvSpPr>
              <p:nvPr/>
            </p:nvSpPr>
            <p:spPr bwMode="auto">
              <a:xfrm>
                <a:off x="2817" y="3808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4" name="Line 460"/>
              <p:cNvSpPr>
                <a:spLocks noChangeShapeType="1"/>
              </p:cNvSpPr>
              <p:nvPr/>
            </p:nvSpPr>
            <p:spPr bwMode="auto">
              <a:xfrm>
                <a:off x="2817" y="3856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5" name="Line 461"/>
              <p:cNvSpPr>
                <a:spLocks noChangeShapeType="1"/>
              </p:cNvSpPr>
              <p:nvPr/>
            </p:nvSpPr>
            <p:spPr bwMode="auto">
              <a:xfrm flipH="1">
                <a:off x="2817" y="3904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6" name="Line 462"/>
              <p:cNvSpPr>
                <a:spLocks noChangeShapeType="1"/>
              </p:cNvSpPr>
              <p:nvPr/>
            </p:nvSpPr>
            <p:spPr bwMode="auto">
              <a:xfrm>
                <a:off x="2817" y="3952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7" name="Line 463"/>
              <p:cNvSpPr>
                <a:spLocks noChangeShapeType="1"/>
              </p:cNvSpPr>
              <p:nvPr/>
            </p:nvSpPr>
            <p:spPr bwMode="auto">
              <a:xfrm flipH="1">
                <a:off x="2817" y="3760"/>
                <a:ext cx="4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  <p:pic>
          <p:nvPicPr>
            <p:cNvPr id="189" name="Picture 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305571" y="3178098"/>
              <a:ext cx="1299882" cy="318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0" name="Picture 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914959" y="3166947"/>
              <a:ext cx="1299882" cy="318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7" name="Picture 1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809756" y="3070302"/>
              <a:ext cx="916395" cy="594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99" name="Rectangle 1910"/>
            <p:cNvSpPr>
              <a:spLocks noChangeArrowheads="1"/>
            </p:cNvSpPr>
            <p:nvPr/>
          </p:nvSpPr>
          <p:spPr bwMode="auto">
            <a:xfrm>
              <a:off x="5054126" y="3146650"/>
              <a:ext cx="38735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SAN/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WAN</a:t>
              </a:r>
              <a:endParaRPr lang="en-US" sz="1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63" name="Footer Placeholder 1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  <p:sp>
        <p:nvSpPr>
          <p:cNvPr id="162" name="Arc 161"/>
          <p:cNvSpPr/>
          <p:nvPr/>
        </p:nvSpPr>
        <p:spPr>
          <a:xfrm rot="13070812" flipH="1">
            <a:off x="2833405" y="789357"/>
            <a:ext cx="1590010" cy="2644664"/>
          </a:xfrm>
          <a:prstGeom prst="arc">
            <a:avLst>
              <a:gd name="adj1" fmla="val 13527698"/>
              <a:gd name="adj2" fmla="val 17529831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Three-site Replication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flows from the source to </a:t>
            </a:r>
            <a:r>
              <a:rPr lang="en-US" dirty="0" smtClean="0"/>
              <a:t>the intermediate </a:t>
            </a:r>
            <a:r>
              <a:rPr lang="en-US" dirty="0"/>
              <a:t>storage array, known as a </a:t>
            </a:r>
            <a:r>
              <a:rPr lang="en-US" u="sng" dirty="0"/>
              <a:t>bunker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from source site is replicated to two remote sites</a:t>
            </a:r>
          </a:p>
          <a:p>
            <a:pPr lvl="1"/>
            <a:r>
              <a:rPr lang="en-US" dirty="0" smtClean="0"/>
              <a:t>Replication is synchronous to one of the remote sites and asynchronous or disk buffered to the other remote site</a:t>
            </a:r>
          </a:p>
          <a:p>
            <a:r>
              <a:rPr lang="en-US" dirty="0" smtClean="0"/>
              <a:t>Mitigates the risk in two site replication </a:t>
            </a:r>
          </a:p>
          <a:p>
            <a:pPr lvl="1"/>
            <a:r>
              <a:rPr lang="en-US" dirty="0" smtClean="0"/>
              <a:t>No DR protection after source or remote site </a:t>
            </a:r>
            <a:r>
              <a:rPr lang="en-US" dirty="0" smtClean="0"/>
              <a:t>failure</a:t>
            </a:r>
          </a:p>
          <a:p>
            <a:pPr lvl="1"/>
            <a:r>
              <a:rPr lang="en-US" dirty="0"/>
              <a:t>Regional disaster </a:t>
            </a:r>
            <a:r>
              <a:rPr lang="en-US" dirty="0" smtClean="0"/>
              <a:t>– both </a:t>
            </a:r>
            <a:r>
              <a:rPr lang="en-US" dirty="0"/>
              <a:t>the source and the target sites might </a:t>
            </a:r>
            <a:r>
              <a:rPr lang="en-US" dirty="0" smtClean="0"/>
              <a:t>become unavailable</a:t>
            </a:r>
            <a:endParaRPr lang="en-US" dirty="0" smtClean="0"/>
          </a:p>
          <a:p>
            <a:r>
              <a:rPr lang="en-US" dirty="0" smtClean="0"/>
              <a:t>Implemented in two ways:</a:t>
            </a:r>
          </a:p>
          <a:p>
            <a:pPr lvl="1"/>
            <a:r>
              <a:rPr lang="en-US" dirty="0" smtClean="0"/>
              <a:t>Cascade/</a:t>
            </a:r>
            <a:r>
              <a:rPr lang="en-US" dirty="0" err="1" smtClean="0"/>
              <a:t>multihop</a:t>
            </a:r>
            <a:endParaRPr lang="en-US" dirty="0" smtClean="0"/>
          </a:p>
          <a:p>
            <a:pPr lvl="1"/>
            <a:r>
              <a:rPr lang="en-US" dirty="0" smtClean="0"/>
              <a:t>Triangle/</a:t>
            </a:r>
            <a:r>
              <a:rPr lang="en-US" dirty="0" err="1" smtClean="0"/>
              <a:t>multitarget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7467600" cy="31242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Upon completion of this module, you should be able to: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Explain synchronous and asynchronous replication mode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Describe host-based, array-based, and network-based remote replication technologies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Describe three-site remote replication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Explain data migration solution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Describe remote replication and migration in virtualized environment</a:t>
            </a:r>
          </a:p>
        </p:txBody>
      </p:sp>
      <p:sp>
        <p:nvSpPr>
          <p:cNvPr id="7" name="Title 4"/>
          <p:cNvSpPr txBox="1">
            <a:spLocks/>
          </p:cNvSpPr>
          <p:nvPr/>
        </p:nvSpPr>
        <p:spPr bwMode="auto">
          <a:xfrm>
            <a:off x="1066800" y="1143000"/>
            <a:ext cx="67056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2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Module 12: Remote Replication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0CDAE9-9707-4120-A90B-FABB84BE074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Three-site Replication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62471"/>
              </p:ext>
            </p:extLst>
          </p:nvPr>
        </p:nvGraphicFramePr>
        <p:xfrm>
          <a:off x="304800" y="914400"/>
          <a:ext cx="84582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8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Cascade/</a:t>
            </a:r>
            <a:r>
              <a:rPr lang="en-US" dirty="0" err="1" smtClean="0"/>
              <a:t>Multihop</a:t>
            </a:r>
            <a:r>
              <a:rPr lang="en-US" dirty="0" smtClean="0"/>
              <a:t> </a:t>
            </a:r>
            <a:r>
              <a:rPr lang="en-US" dirty="0"/>
              <a:t>- Synchronous + Disk </a:t>
            </a:r>
            <a:r>
              <a:rPr lang="en-US" dirty="0" smtClean="0"/>
              <a:t>Buffered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Employs </a:t>
            </a:r>
            <a:r>
              <a:rPr lang="en-US" dirty="0"/>
              <a:t>a combination of local and </a:t>
            </a:r>
            <a:r>
              <a:rPr lang="en-US" dirty="0" smtClean="0"/>
              <a:t>remote replication technologies</a:t>
            </a:r>
          </a:p>
          <a:p>
            <a:r>
              <a:rPr lang="en-US" dirty="0"/>
              <a:t>Synchronous replication occurs between the source and </a:t>
            </a:r>
            <a:r>
              <a:rPr lang="en-US" dirty="0" smtClean="0"/>
              <a:t>the bunker</a:t>
            </a:r>
            <a:r>
              <a:rPr lang="en-US" dirty="0"/>
              <a:t>; a consistent PIT local replica is created at the </a:t>
            </a:r>
            <a:r>
              <a:rPr lang="en-US" dirty="0" smtClean="0"/>
              <a:t>bunker</a:t>
            </a:r>
          </a:p>
          <a:p>
            <a:r>
              <a:rPr lang="en-US" dirty="0"/>
              <a:t>Data is transmitted from </a:t>
            </a:r>
            <a:r>
              <a:rPr lang="en-US" dirty="0" smtClean="0"/>
              <a:t>the local </a:t>
            </a:r>
            <a:r>
              <a:rPr lang="en-US" dirty="0"/>
              <a:t>replica at the bunker to the remote replica at the remote </a:t>
            </a:r>
            <a:r>
              <a:rPr lang="en-US" dirty="0" smtClean="0"/>
              <a:t>site</a:t>
            </a:r>
          </a:p>
          <a:p>
            <a:r>
              <a:rPr lang="en-US" dirty="0"/>
              <a:t>Optionally, a local </a:t>
            </a:r>
            <a:r>
              <a:rPr lang="en-US" dirty="0" smtClean="0"/>
              <a:t>replica can </a:t>
            </a:r>
            <a:r>
              <a:rPr lang="en-US" dirty="0"/>
              <a:t>be created at the remote site after data is received from the </a:t>
            </a:r>
            <a:r>
              <a:rPr lang="en-US" dirty="0" smtClean="0"/>
              <a:t>bunker</a:t>
            </a:r>
          </a:p>
          <a:p>
            <a:r>
              <a:rPr lang="en-US" dirty="0" smtClean="0"/>
              <a:t>Minimum </a:t>
            </a:r>
            <a:r>
              <a:rPr lang="en-US" dirty="0"/>
              <a:t>of 4 storage volumes are required (including the source) to replicate one </a:t>
            </a:r>
            <a:r>
              <a:rPr lang="en-US" dirty="0" smtClean="0"/>
              <a:t>storage device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9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Three-site Replication: Cascade/</a:t>
            </a:r>
            <a:r>
              <a:rPr lang="en-US" dirty="0" err="1" smtClean="0"/>
              <a:t>Multihop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Rectangle 62"/>
          <p:cNvSpPr>
            <a:spLocks noChangeArrowheads="1"/>
          </p:cNvSpPr>
          <p:nvPr/>
        </p:nvSpPr>
        <p:spPr bwMode="auto">
          <a:xfrm>
            <a:off x="6061075" y="4055538"/>
            <a:ext cx="1001713" cy="1787525"/>
          </a:xfrm>
          <a:prstGeom prst="rect">
            <a:avLst/>
          </a:prstGeom>
          <a:solidFill>
            <a:schemeClr val="accent4">
              <a:lumMod val="75000"/>
              <a:alpha val="58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61"/>
          <p:cNvSpPr>
            <a:spLocks noChangeArrowheads="1"/>
          </p:cNvSpPr>
          <p:nvPr/>
        </p:nvSpPr>
        <p:spPr bwMode="auto">
          <a:xfrm>
            <a:off x="3435350" y="4020613"/>
            <a:ext cx="1000125" cy="1787525"/>
          </a:xfrm>
          <a:prstGeom prst="rect">
            <a:avLst/>
          </a:prstGeom>
          <a:solidFill>
            <a:schemeClr val="accent4">
              <a:lumMod val="75000"/>
              <a:alpha val="58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75"/>
          <p:cNvSpPr>
            <a:spLocks noChangeArrowheads="1"/>
          </p:cNvSpPr>
          <p:nvPr/>
        </p:nvSpPr>
        <p:spPr bwMode="auto">
          <a:xfrm>
            <a:off x="1219200" y="3988863"/>
            <a:ext cx="1000125" cy="1787525"/>
          </a:xfrm>
          <a:prstGeom prst="rect">
            <a:avLst/>
          </a:prstGeom>
          <a:solidFill>
            <a:schemeClr val="accent4">
              <a:lumMod val="75000"/>
              <a:alpha val="58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6092825" y="1295400"/>
            <a:ext cx="1001713" cy="1787525"/>
          </a:xfrm>
          <a:prstGeom prst="rect">
            <a:avLst/>
          </a:prstGeom>
          <a:solidFill>
            <a:schemeClr val="accent4">
              <a:lumMod val="75000"/>
              <a:alpha val="58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3435350" y="1295400"/>
            <a:ext cx="1000125" cy="1787525"/>
          </a:xfrm>
          <a:prstGeom prst="rect">
            <a:avLst/>
          </a:prstGeom>
          <a:solidFill>
            <a:schemeClr val="accent4">
              <a:lumMod val="75000"/>
              <a:alpha val="58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51"/>
          <p:cNvSpPr>
            <a:spLocks noChangeArrowheads="1"/>
          </p:cNvSpPr>
          <p:nvPr/>
        </p:nvSpPr>
        <p:spPr bwMode="auto">
          <a:xfrm>
            <a:off x="1196898" y="1295400"/>
            <a:ext cx="1000125" cy="1787525"/>
          </a:xfrm>
          <a:prstGeom prst="rect">
            <a:avLst/>
          </a:prstGeom>
          <a:solidFill>
            <a:schemeClr val="accent4">
              <a:lumMod val="75000"/>
              <a:alpha val="58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3539219" y="3149600"/>
            <a:ext cx="84888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Bunker Site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40"/>
          <p:cNvSpPr>
            <a:spLocks noChangeArrowheads="1"/>
          </p:cNvSpPr>
          <p:nvPr/>
        </p:nvSpPr>
        <p:spPr bwMode="auto">
          <a:xfrm>
            <a:off x="6206446" y="3154363"/>
            <a:ext cx="90031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Remote Site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41"/>
          <p:cNvSpPr>
            <a:spLocks noChangeArrowheads="1"/>
          </p:cNvSpPr>
          <p:nvPr/>
        </p:nvSpPr>
        <p:spPr bwMode="auto">
          <a:xfrm>
            <a:off x="4699000" y="2878138"/>
            <a:ext cx="95551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Local Replica</a:t>
            </a:r>
            <a:endParaRPr lang="en-US" sz="14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42"/>
          <p:cNvSpPr>
            <a:spLocks noChangeArrowheads="1"/>
          </p:cNvSpPr>
          <p:nvPr/>
        </p:nvSpPr>
        <p:spPr bwMode="auto">
          <a:xfrm>
            <a:off x="7299556" y="2808288"/>
            <a:ext cx="11569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Remote Replica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Line 44"/>
          <p:cNvSpPr>
            <a:spLocks noChangeShapeType="1"/>
          </p:cNvSpPr>
          <p:nvPr/>
        </p:nvSpPr>
        <p:spPr bwMode="auto">
          <a:xfrm flipH="1">
            <a:off x="4235527" y="1651039"/>
            <a:ext cx="358775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Line 45"/>
          <p:cNvSpPr>
            <a:spLocks noChangeShapeType="1"/>
          </p:cNvSpPr>
          <p:nvPr/>
        </p:nvSpPr>
        <p:spPr bwMode="auto">
          <a:xfrm flipH="1" flipV="1">
            <a:off x="4267123" y="2671763"/>
            <a:ext cx="358775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Line 46"/>
          <p:cNvSpPr>
            <a:spLocks noChangeShapeType="1"/>
          </p:cNvSpPr>
          <p:nvPr/>
        </p:nvSpPr>
        <p:spPr bwMode="auto">
          <a:xfrm flipH="1" flipV="1">
            <a:off x="6874106" y="2671763"/>
            <a:ext cx="358775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Line 48"/>
          <p:cNvSpPr>
            <a:spLocks noChangeShapeType="1"/>
          </p:cNvSpPr>
          <p:nvPr/>
        </p:nvSpPr>
        <p:spPr bwMode="auto">
          <a:xfrm>
            <a:off x="2290763" y="1982788"/>
            <a:ext cx="1117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Line 49"/>
          <p:cNvSpPr>
            <a:spLocks noChangeShapeType="1"/>
          </p:cNvSpPr>
          <p:nvPr/>
        </p:nvSpPr>
        <p:spPr bwMode="auto">
          <a:xfrm flipV="1">
            <a:off x="4473575" y="2551113"/>
            <a:ext cx="15890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Line 52"/>
          <p:cNvSpPr>
            <a:spLocks noChangeShapeType="1"/>
          </p:cNvSpPr>
          <p:nvPr/>
        </p:nvSpPr>
        <p:spPr bwMode="auto">
          <a:xfrm flipH="1">
            <a:off x="1933575" y="1639888"/>
            <a:ext cx="355600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Rectangle 53"/>
          <p:cNvSpPr>
            <a:spLocks noChangeArrowheads="1"/>
          </p:cNvSpPr>
          <p:nvPr/>
        </p:nvSpPr>
        <p:spPr bwMode="auto">
          <a:xfrm>
            <a:off x="2282637" y="1414691"/>
            <a:ext cx="104169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Source </a:t>
            </a: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Device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54"/>
          <p:cNvSpPr>
            <a:spLocks noChangeArrowheads="1"/>
          </p:cNvSpPr>
          <p:nvPr/>
        </p:nvSpPr>
        <p:spPr bwMode="auto">
          <a:xfrm>
            <a:off x="2376488" y="2024063"/>
            <a:ext cx="9538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Synchronous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Rectangle 55"/>
          <p:cNvSpPr>
            <a:spLocks noChangeArrowheads="1"/>
          </p:cNvSpPr>
          <p:nvPr/>
        </p:nvSpPr>
        <p:spPr bwMode="auto">
          <a:xfrm>
            <a:off x="4598496" y="1483898"/>
            <a:ext cx="11569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Remote Replica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Rectangle 56"/>
          <p:cNvSpPr>
            <a:spLocks noChangeArrowheads="1"/>
          </p:cNvSpPr>
          <p:nvPr/>
        </p:nvSpPr>
        <p:spPr bwMode="auto">
          <a:xfrm>
            <a:off x="4828412" y="2286000"/>
            <a:ext cx="100155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Disk Buffered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Rectangle 57"/>
          <p:cNvSpPr>
            <a:spLocks noChangeArrowheads="1"/>
          </p:cNvSpPr>
          <p:nvPr/>
        </p:nvSpPr>
        <p:spPr bwMode="auto">
          <a:xfrm>
            <a:off x="1293283" y="3151188"/>
            <a:ext cx="8240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Source Site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63"/>
          <p:cNvSpPr>
            <a:spLocks noChangeArrowheads="1"/>
          </p:cNvSpPr>
          <p:nvPr/>
        </p:nvSpPr>
        <p:spPr bwMode="auto">
          <a:xfrm>
            <a:off x="3552573" y="5859592"/>
            <a:ext cx="84888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Bunker Site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ctangle 64"/>
          <p:cNvSpPr>
            <a:spLocks noChangeArrowheads="1"/>
          </p:cNvSpPr>
          <p:nvPr/>
        </p:nvSpPr>
        <p:spPr bwMode="auto">
          <a:xfrm>
            <a:off x="6183606" y="5880556"/>
            <a:ext cx="90031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Remote Site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ectangle 66"/>
          <p:cNvSpPr>
            <a:spLocks noChangeArrowheads="1"/>
          </p:cNvSpPr>
          <p:nvPr/>
        </p:nvSpPr>
        <p:spPr bwMode="auto">
          <a:xfrm>
            <a:off x="7226377" y="5590727"/>
            <a:ext cx="11569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Remote Replica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Line 68"/>
          <p:cNvSpPr>
            <a:spLocks noChangeShapeType="1"/>
          </p:cNvSpPr>
          <p:nvPr/>
        </p:nvSpPr>
        <p:spPr bwMode="auto">
          <a:xfrm flipH="1">
            <a:off x="4257637" y="4466931"/>
            <a:ext cx="379412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Line 70"/>
          <p:cNvSpPr>
            <a:spLocks noChangeShapeType="1"/>
          </p:cNvSpPr>
          <p:nvPr/>
        </p:nvSpPr>
        <p:spPr bwMode="auto">
          <a:xfrm flipH="1" flipV="1">
            <a:off x="6767628" y="5257391"/>
            <a:ext cx="400050" cy="414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Line 72"/>
          <p:cNvSpPr>
            <a:spLocks noChangeShapeType="1"/>
          </p:cNvSpPr>
          <p:nvPr/>
        </p:nvSpPr>
        <p:spPr bwMode="auto">
          <a:xfrm flipV="1">
            <a:off x="2257425" y="4919138"/>
            <a:ext cx="113823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Line 76"/>
          <p:cNvSpPr>
            <a:spLocks noChangeShapeType="1"/>
          </p:cNvSpPr>
          <p:nvPr/>
        </p:nvSpPr>
        <p:spPr bwMode="auto">
          <a:xfrm flipH="1">
            <a:off x="1922463" y="4478082"/>
            <a:ext cx="368300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auto">
          <a:xfrm>
            <a:off x="2293788" y="4276904"/>
            <a:ext cx="104169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Source </a:t>
            </a: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Device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Rectangle 78"/>
          <p:cNvSpPr>
            <a:spLocks noChangeArrowheads="1"/>
          </p:cNvSpPr>
          <p:nvPr/>
        </p:nvSpPr>
        <p:spPr bwMode="auto">
          <a:xfrm>
            <a:off x="2376488" y="4962000"/>
            <a:ext cx="9538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Synchronous</a:t>
            </a:r>
            <a:endParaRPr lang="en-US" sz="1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Rectangle 79"/>
          <p:cNvSpPr>
            <a:spLocks noChangeArrowheads="1"/>
          </p:cNvSpPr>
          <p:nvPr/>
        </p:nvSpPr>
        <p:spPr bwMode="auto">
          <a:xfrm>
            <a:off x="4579296" y="4259612"/>
            <a:ext cx="11569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Remote Replica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Rectangle 80"/>
          <p:cNvSpPr>
            <a:spLocks noChangeArrowheads="1"/>
          </p:cNvSpPr>
          <p:nvPr/>
        </p:nvSpPr>
        <p:spPr bwMode="auto">
          <a:xfrm>
            <a:off x="4713516" y="4947484"/>
            <a:ext cx="1049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Asynchronous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Rectangle 81"/>
          <p:cNvSpPr>
            <a:spLocks noChangeArrowheads="1"/>
          </p:cNvSpPr>
          <p:nvPr/>
        </p:nvSpPr>
        <p:spPr bwMode="auto">
          <a:xfrm>
            <a:off x="1344613" y="5838082"/>
            <a:ext cx="8240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Source Site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Line 83"/>
          <p:cNvSpPr>
            <a:spLocks noChangeShapeType="1"/>
          </p:cNvSpPr>
          <p:nvPr/>
        </p:nvSpPr>
        <p:spPr bwMode="auto">
          <a:xfrm>
            <a:off x="3587750" y="1955800"/>
            <a:ext cx="0" cy="63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000" y="824816"/>
            <a:ext cx="4330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+mn-cs"/>
              </a:rPr>
              <a:t>Synchronous + Disk Buffered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1000" y="3509264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+mn-cs"/>
              </a:rPr>
              <a:t> Synchronous + Asynchronous</a:t>
            </a:r>
          </a:p>
        </p:txBody>
      </p:sp>
      <p:pic>
        <p:nvPicPr>
          <p:cNvPr id="57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382751" y="1709853"/>
            <a:ext cx="533400" cy="533400"/>
          </a:xfrm>
          <a:prstGeom prst="rect">
            <a:avLst/>
          </a:prstGeom>
          <a:noFill/>
        </p:spPr>
      </p:pic>
      <p:pic>
        <p:nvPicPr>
          <p:cNvPr id="60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668751" y="1687551"/>
            <a:ext cx="533400" cy="533400"/>
          </a:xfrm>
          <a:prstGeom prst="rect">
            <a:avLst/>
          </a:prstGeom>
          <a:noFill/>
        </p:spPr>
      </p:pic>
      <p:pic>
        <p:nvPicPr>
          <p:cNvPr id="61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678045" y="2319453"/>
            <a:ext cx="533400" cy="533400"/>
          </a:xfrm>
          <a:prstGeom prst="rect">
            <a:avLst/>
          </a:prstGeom>
          <a:noFill/>
        </p:spPr>
      </p:pic>
      <p:pic>
        <p:nvPicPr>
          <p:cNvPr id="62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304155" y="2351049"/>
            <a:ext cx="533400" cy="533400"/>
          </a:xfrm>
          <a:prstGeom prst="rect">
            <a:avLst/>
          </a:prstGeom>
          <a:noFill/>
        </p:spPr>
      </p:pic>
      <p:pic>
        <p:nvPicPr>
          <p:cNvPr id="63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371600" y="4674701"/>
            <a:ext cx="533400" cy="533400"/>
          </a:xfrm>
          <a:prstGeom prst="rect">
            <a:avLst/>
          </a:prstGeom>
          <a:noFill/>
        </p:spPr>
      </p:pic>
      <p:pic>
        <p:nvPicPr>
          <p:cNvPr id="64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679902" y="4717448"/>
            <a:ext cx="533400" cy="533400"/>
          </a:xfrm>
          <a:prstGeom prst="rect">
            <a:avLst/>
          </a:prstGeom>
          <a:noFill/>
        </p:spPr>
      </p:pic>
      <p:pic>
        <p:nvPicPr>
          <p:cNvPr id="65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281853" y="4739750"/>
            <a:ext cx="533400" cy="533400"/>
          </a:xfrm>
          <a:prstGeom prst="rect">
            <a:avLst/>
          </a:prstGeom>
          <a:noFill/>
        </p:spPr>
      </p:pic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12: Remote Replication</a:t>
            </a:r>
            <a:endParaRPr lang="en-US" dirty="0"/>
          </a:p>
        </p:txBody>
      </p:sp>
      <p:sp>
        <p:nvSpPr>
          <p:cNvPr id="66" name="Line 72"/>
          <p:cNvSpPr>
            <a:spLocks noChangeShapeType="1"/>
          </p:cNvSpPr>
          <p:nvPr/>
        </p:nvSpPr>
        <p:spPr bwMode="auto">
          <a:xfrm flipV="1">
            <a:off x="4528460" y="4920720"/>
            <a:ext cx="14430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824816"/>
            <a:ext cx="8382000" cy="268444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Cascade/</a:t>
            </a:r>
            <a:r>
              <a:rPr lang="en-US" dirty="0" err="1" smtClean="0"/>
              <a:t>Multihop</a:t>
            </a:r>
            <a:r>
              <a:rPr lang="en-US" dirty="0" smtClean="0"/>
              <a:t> </a:t>
            </a:r>
            <a:r>
              <a:rPr lang="en-US" dirty="0"/>
              <a:t>- Synchronous + </a:t>
            </a:r>
            <a:r>
              <a:rPr lang="en-US" dirty="0" smtClean="0"/>
              <a:t>Asynchronous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Synchronous replication occurs between the source and </a:t>
            </a:r>
            <a:r>
              <a:rPr lang="en-US" dirty="0" smtClean="0"/>
              <a:t>the bunker</a:t>
            </a:r>
          </a:p>
          <a:p>
            <a:r>
              <a:rPr lang="en-US" dirty="0" smtClean="0"/>
              <a:t>Asynchronous </a:t>
            </a:r>
            <a:r>
              <a:rPr lang="en-US" dirty="0"/>
              <a:t>replication occurs between the bunker and the remote </a:t>
            </a:r>
            <a:r>
              <a:rPr lang="en-US" dirty="0" smtClean="0"/>
              <a:t>site</a:t>
            </a:r>
          </a:p>
          <a:p>
            <a:r>
              <a:rPr lang="en-US" dirty="0" smtClean="0"/>
              <a:t>Replica </a:t>
            </a:r>
            <a:r>
              <a:rPr lang="en-US" dirty="0"/>
              <a:t>in the bunker acts as the source for asynchronous replication to create a </a:t>
            </a:r>
            <a:r>
              <a:rPr lang="en-US" dirty="0" smtClean="0"/>
              <a:t>remote replica </a:t>
            </a:r>
            <a:r>
              <a:rPr lang="en-US" dirty="0"/>
              <a:t>at the remote </a:t>
            </a:r>
            <a:r>
              <a:rPr lang="en-US" dirty="0" smtClean="0"/>
              <a:t>site</a:t>
            </a:r>
          </a:p>
          <a:p>
            <a:r>
              <a:rPr lang="en-US" dirty="0" smtClean="0"/>
              <a:t>Minimum </a:t>
            </a:r>
            <a:r>
              <a:rPr lang="en-US" dirty="0"/>
              <a:t>of 3 storage volumes are required (including the </a:t>
            </a:r>
            <a:r>
              <a:rPr lang="en-US" dirty="0" smtClean="0"/>
              <a:t>source)</a:t>
            </a:r>
          </a:p>
          <a:p>
            <a:r>
              <a:rPr lang="en-US" dirty="0"/>
              <a:t>If a </a:t>
            </a:r>
            <a:r>
              <a:rPr lang="en-US" dirty="0" smtClean="0"/>
              <a:t>disaster occurs </a:t>
            </a:r>
            <a:r>
              <a:rPr lang="en-US" dirty="0"/>
              <a:t>at the source, production operations are failed over to the bunker site with zero </a:t>
            </a:r>
            <a:r>
              <a:rPr lang="en-US" dirty="0" smtClean="0"/>
              <a:t>or near-zero </a:t>
            </a:r>
            <a:r>
              <a:rPr lang="en-US" dirty="0"/>
              <a:t>data </a:t>
            </a:r>
            <a:r>
              <a:rPr lang="en-US" dirty="0" smtClean="0"/>
              <a:t>loss</a:t>
            </a:r>
            <a:endParaRPr lang="en-US" dirty="0"/>
          </a:p>
          <a:p>
            <a:r>
              <a:rPr lang="en-US" dirty="0"/>
              <a:t>RPO at the remote site depends on the time difference between the bunker </a:t>
            </a:r>
            <a:r>
              <a:rPr lang="en-US" dirty="0" smtClean="0"/>
              <a:t>site failure </a:t>
            </a:r>
            <a:r>
              <a:rPr lang="en-US" dirty="0"/>
              <a:t>and source site failure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13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Three-site Replication: Cascade/</a:t>
            </a:r>
            <a:r>
              <a:rPr lang="en-US" dirty="0" err="1" smtClean="0"/>
              <a:t>Multihop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Rectangle 62"/>
          <p:cNvSpPr>
            <a:spLocks noChangeArrowheads="1"/>
          </p:cNvSpPr>
          <p:nvPr/>
        </p:nvSpPr>
        <p:spPr bwMode="auto">
          <a:xfrm>
            <a:off x="6061075" y="4055538"/>
            <a:ext cx="1001713" cy="1787525"/>
          </a:xfrm>
          <a:prstGeom prst="rect">
            <a:avLst/>
          </a:prstGeom>
          <a:solidFill>
            <a:schemeClr val="accent4">
              <a:lumMod val="75000"/>
              <a:alpha val="58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61"/>
          <p:cNvSpPr>
            <a:spLocks noChangeArrowheads="1"/>
          </p:cNvSpPr>
          <p:nvPr/>
        </p:nvSpPr>
        <p:spPr bwMode="auto">
          <a:xfrm>
            <a:off x="3435350" y="4020613"/>
            <a:ext cx="1000125" cy="1787525"/>
          </a:xfrm>
          <a:prstGeom prst="rect">
            <a:avLst/>
          </a:prstGeom>
          <a:solidFill>
            <a:schemeClr val="accent4">
              <a:lumMod val="75000"/>
              <a:alpha val="58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75"/>
          <p:cNvSpPr>
            <a:spLocks noChangeArrowheads="1"/>
          </p:cNvSpPr>
          <p:nvPr/>
        </p:nvSpPr>
        <p:spPr bwMode="auto">
          <a:xfrm>
            <a:off x="1219200" y="3988863"/>
            <a:ext cx="1000125" cy="1787525"/>
          </a:xfrm>
          <a:prstGeom prst="rect">
            <a:avLst/>
          </a:prstGeom>
          <a:solidFill>
            <a:schemeClr val="accent4">
              <a:lumMod val="75000"/>
              <a:alpha val="58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6092825" y="1295400"/>
            <a:ext cx="1001713" cy="1787525"/>
          </a:xfrm>
          <a:prstGeom prst="rect">
            <a:avLst/>
          </a:prstGeom>
          <a:solidFill>
            <a:schemeClr val="accent4">
              <a:lumMod val="75000"/>
              <a:alpha val="58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3435350" y="1295400"/>
            <a:ext cx="1000125" cy="1787525"/>
          </a:xfrm>
          <a:prstGeom prst="rect">
            <a:avLst/>
          </a:prstGeom>
          <a:solidFill>
            <a:schemeClr val="accent4">
              <a:lumMod val="75000"/>
              <a:alpha val="58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51"/>
          <p:cNvSpPr>
            <a:spLocks noChangeArrowheads="1"/>
          </p:cNvSpPr>
          <p:nvPr/>
        </p:nvSpPr>
        <p:spPr bwMode="auto">
          <a:xfrm>
            <a:off x="1196898" y="1295400"/>
            <a:ext cx="1000125" cy="1787525"/>
          </a:xfrm>
          <a:prstGeom prst="rect">
            <a:avLst/>
          </a:prstGeom>
          <a:solidFill>
            <a:schemeClr val="accent4">
              <a:lumMod val="75000"/>
              <a:alpha val="58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3539219" y="3149600"/>
            <a:ext cx="84888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Bunker Site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40"/>
          <p:cNvSpPr>
            <a:spLocks noChangeArrowheads="1"/>
          </p:cNvSpPr>
          <p:nvPr/>
        </p:nvSpPr>
        <p:spPr bwMode="auto">
          <a:xfrm>
            <a:off x="6206446" y="3154363"/>
            <a:ext cx="90031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Remote Site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41"/>
          <p:cNvSpPr>
            <a:spLocks noChangeArrowheads="1"/>
          </p:cNvSpPr>
          <p:nvPr/>
        </p:nvSpPr>
        <p:spPr bwMode="auto">
          <a:xfrm>
            <a:off x="4699000" y="2878138"/>
            <a:ext cx="95551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Local Replica</a:t>
            </a:r>
            <a:endParaRPr lang="en-US" sz="14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42"/>
          <p:cNvSpPr>
            <a:spLocks noChangeArrowheads="1"/>
          </p:cNvSpPr>
          <p:nvPr/>
        </p:nvSpPr>
        <p:spPr bwMode="auto">
          <a:xfrm>
            <a:off x="7299556" y="2808288"/>
            <a:ext cx="11569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Remote Replica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Line 44"/>
          <p:cNvSpPr>
            <a:spLocks noChangeShapeType="1"/>
          </p:cNvSpPr>
          <p:nvPr/>
        </p:nvSpPr>
        <p:spPr bwMode="auto">
          <a:xfrm flipH="1">
            <a:off x="4235527" y="1651039"/>
            <a:ext cx="358775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Line 45"/>
          <p:cNvSpPr>
            <a:spLocks noChangeShapeType="1"/>
          </p:cNvSpPr>
          <p:nvPr/>
        </p:nvSpPr>
        <p:spPr bwMode="auto">
          <a:xfrm flipH="1" flipV="1">
            <a:off x="4267123" y="2671763"/>
            <a:ext cx="358775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Line 46"/>
          <p:cNvSpPr>
            <a:spLocks noChangeShapeType="1"/>
          </p:cNvSpPr>
          <p:nvPr/>
        </p:nvSpPr>
        <p:spPr bwMode="auto">
          <a:xfrm flipH="1" flipV="1">
            <a:off x="6874106" y="2671763"/>
            <a:ext cx="358775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Line 48"/>
          <p:cNvSpPr>
            <a:spLocks noChangeShapeType="1"/>
          </p:cNvSpPr>
          <p:nvPr/>
        </p:nvSpPr>
        <p:spPr bwMode="auto">
          <a:xfrm>
            <a:off x="2290763" y="1982788"/>
            <a:ext cx="1117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Line 49"/>
          <p:cNvSpPr>
            <a:spLocks noChangeShapeType="1"/>
          </p:cNvSpPr>
          <p:nvPr/>
        </p:nvSpPr>
        <p:spPr bwMode="auto">
          <a:xfrm flipV="1">
            <a:off x="4473575" y="2551113"/>
            <a:ext cx="15890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Line 52"/>
          <p:cNvSpPr>
            <a:spLocks noChangeShapeType="1"/>
          </p:cNvSpPr>
          <p:nvPr/>
        </p:nvSpPr>
        <p:spPr bwMode="auto">
          <a:xfrm flipH="1">
            <a:off x="1933575" y="1639888"/>
            <a:ext cx="355600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Rectangle 53"/>
          <p:cNvSpPr>
            <a:spLocks noChangeArrowheads="1"/>
          </p:cNvSpPr>
          <p:nvPr/>
        </p:nvSpPr>
        <p:spPr bwMode="auto">
          <a:xfrm>
            <a:off x="2282637" y="1414691"/>
            <a:ext cx="104169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Source </a:t>
            </a: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Device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54"/>
          <p:cNvSpPr>
            <a:spLocks noChangeArrowheads="1"/>
          </p:cNvSpPr>
          <p:nvPr/>
        </p:nvSpPr>
        <p:spPr bwMode="auto">
          <a:xfrm>
            <a:off x="2376488" y="2024063"/>
            <a:ext cx="9538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Synchronous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Rectangle 55"/>
          <p:cNvSpPr>
            <a:spLocks noChangeArrowheads="1"/>
          </p:cNvSpPr>
          <p:nvPr/>
        </p:nvSpPr>
        <p:spPr bwMode="auto">
          <a:xfrm>
            <a:off x="4598496" y="1483898"/>
            <a:ext cx="11569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Remote Replica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Rectangle 56"/>
          <p:cNvSpPr>
            <a:spLocks noChangeArrowheads="1"/>
          </p:cNvSpPr>
          <p:nvPr/>
        </p:nvSpPr>
        <p:spPr bwMode="auto">
          <a:xfrm>
            <a:off x="4828412" y="2286000"/>
            <a:ext cx="100155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Disk Buffered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Rectangle 57"/>
          <p:cNvSpPr>
            <a:spLocks noChangeArrowheads="1"/>
          </p:cNvSpPr>
          <p:nvPr/>
        </p:nvSpPr>
        <p:spPr bwMode="auto">
          <a:xfrm>
            <a:off x="1293283" y="3151188"/>
            <a:ext cx="8240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Source Site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63"/>
          <p:cNvSpPr>
            <a:spLocks noChangeArrowheads="1"/>
          </p:cNvSpPr>
          <p:nvPr/>
        </p:nvSpPr>
        <p:spPr bwMode="auto">
          <a:xfrm>
            <a:off x="3552573" y="5859592"/>
            <a:ext cx="84888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Bunker Site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ctangle 64"/>
          <p:cNvSpPr>
            <a:spLocks noChangeArrowheads="1"/>
          </p:cNvSpPr>
          <p:nvPr/>
        </p:nvSpPr>
        <p:spPr bwMode="auto">
          <a:xfrm>
            <a:off x="6183606" y="5880556"/>
            <a:ext cx="90031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Remote Site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ectangle 66"/>
          <p:cNvSpPr>
            <a:spLocks noChangeArrowheads="1"/>
          </p:cNvSpPr>
          <p:nvPr/>
        </p:nvSpPr>
        <p:spPr bwMode="auto">
          <a:xfrm>
            <a:off x="7226377" y="5590727"/>
            <a:ext cx="11569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Remote Replica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Line 68"/>
          <p:cNvSpPr>
            <a:spLocks noChangeShapeType="1"/>
          </p:cNvSpPr>
          <p:nvPr/>
        </p:nvSpPr>
        <p:spPr bwMode="auto">
          <a:xfrm flipH="1">
            <a:off x="4257637" y="4466931"/>
            <a:ext cx="379412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Line 70"/>
          <p:cNvSpPr>
            <a:spLocks noChangeShapeType="1"/>
          </p:cNvSpPr>
          <p:nvPr/>
        </p:nvSpPr>
        <p:spPr bwMode="auto">
          <a:xfrm flipH="1" flipV="1">
            <a:off x="6767628" y="5257391"/>
            <a:ext cx="400050" cy="414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Line 72"/>
          <p:cNvSpPr>
            <a:spLocks noChangeShapeType="1"/>
          </p:cNvSpPr>
          <p:nvPr/>
        </p:nvSpPr>
        <p:spPr bwMode="auto">
          <a:xfrm flipV="1">
            <a:off x="2257425" y="4919138"/>
            <a:ext cx="113823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Line 76"/>
          <p:cNvSpPr>
            <a:spLocks noChangeShapeType="1"/>
          </p:cNvSpPr>
          <p:nvPr/>
        </p:nvSpPr>
        <p:spPr bwMode="auto">
          <a:xfrm flipH="1">
            <a:off x="1922463" y="4478082"/>
            <a:ext cx="368300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auto">
          <a:xfrm>
            <a:off x="2293788" y="4276904"/>
            <a:ext cx="104169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Source </a:t>
            </a: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Device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Rectangle 78"/>
          <p:cNvSpPr>
            <a:spLocks noChangeArrowheads="1"/>
          </p:cNvSpPr>
          <p:nvPr/>
        </p:nvSpPr>
        <p:spPr bwMode="auto">
          <a:xfrm>
            <a:off x="2376488" y="4962000"/>
            <a:ext cx="9538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Synchronous</a:t>
            </a:r>
            <a:endParaRPr lang="en-US" sz="1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Rectangle 79"/>
          <p:cNvSpPr>
            <a:spLocks noChangeArrowheads="1"/>
          </p:cNvSpPr>
          <p:nvPr/>
        </p:nvSpPr>
        <p:spPr bwMode="auto">
          <a:xfrm>
            <a:off x="4579296" y="4259612"/>
            <a:ext cx="11569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Remote Replica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Rectangle 80"/>
          <p:cNvSpPr>
            <a:spLocks noChangeArrowheads="1"/>
          </p:cNvSpPr>
          <p:nvPr/>
        </p:nvSpPr>
        <p:spPr bwMode="auto">
          <a:xfrm>
            <a:off x="4713516" y="4947484"/>
            <a:ext cx="1049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Asynchronous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Rectangle 81"/>
          <p:cNvSpPr>
            <a:spLocks noChangeArrowheads="1"/>
          </p:cNvSpPr>
          <p:nvPr/>
        </p:nvSpPr>
        <p:spPr bwMode="auto">
          <a:xfrm>
            <a:off x="1344613" y="5838082"/>
            <a:ext cx="8240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Source Site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Line 83"/>
          <p:cNvSpPr>
            <a:spLocks noChangeShapeType="1"/>
          </p:cNvSpPr>
          <p:nvPr/>
        </p:nvSpPr>
        <p:spPr bwMode="auto">
          <a:xfrm>
            <a:off x="3587750" y="1955800"/>
            <a:ext cx="0" cy="63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000" y="824816"/>
            <a:ext cx="4330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+mn-cs"/>
              </a:rPr>
              <a:t>Synchronous + Disk Buffered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1000" y="3509264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+mn-cs"/>
              </a:rPr>
              <a:t> Synchronous + Asynchronous</a:t>
            </a:r>
          </a:p>
        </p:txBody>
      </p:sp>
      <p:pic>
        <p:nvPicPr>
          <p:cNvPr id="57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382751" y="1709853"/>
            <a:ext cx="533400" cy="533400"/>
          </a:xfrm>
          <a:prstGeom prst="rect">
            <a:avLst/>
          </a:prstGeom>
          <a:noFill/>
        </p:spPr>
      </p:pic>
      <p:pic>
        <p:nvPicPr>
          <p:cNvPr id="60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668751" y="1687551"/>
            <a:ext cx="533400" cy="533400"/>
          </a:xfrm>
          <a:prstGeom prst="rect">
            <a:avLst/>
          </a:prstGeom>
          <a:noFill/>
        </p:spPr>
      </p:pic>
      <p:pic>
        <p:nvPicPr>
          <p:cNvPr id="61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678045" y="2319453"/>
            <a:ext cx="533400" cy="533400"/>
          </a:xfrm>
          <a:prstGeom prst="rect">
            <a:avLst/>
          </a:prstGeom>
          <a:noFill/>
        </p:spPr>
      </p:pic>
      <p:pic>
        <p:nvPicPr>
          <p:cNvPr id="62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304155" y="2351049"/>
            <a:ext cx="533400" cy="533400"/>
          </a:xfrm>
          <a:prstGeom prst="rect">
            <a:avLst/>
          </a:prstGeom>
          <a:noFill/>
        </p:spPr>
      </p:pic>
      <p:pic>
        <p:nvPicPr>
          <p:cNvPr id="63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371600" y="4674701"/>
            <a:ext cx="533400" cy="533400"/>
          </a:xfrm>
          <a:prstGeom prst="rect">
            <a:avLst/>
          </a:prstGeom>
          <a:noFill/>
        </p:spPr>
      </p:pic>
      <p:pic>
        <p:nvPicPr>
          <p:cNvPr id="64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679902" y="4717448"/>
            <a:ext cx="533400" cy="533400"/>
          </a:xfrm>
          <a:prstGeom prst="rect">
            <a:avLst/>
          </a:prstGeom>
          <a:noFill/>
        </p:spPr>
      </p:pic>
      <p:pic>
        <p:nvPicPr>
          <p:cNvPr id="65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281853" y="4739750"/>
            <a:ext cx="533400" cy="533400"/>
          </a:xfrm>
          <a:prstGeom prst="rect">
            <a:avLst/>
          </a:prstGeom>
          <a:noFill/>
        </p:spPr>
      </p:pic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12: Remote Replication</a:t>
            </a:r>
            <a:endParaRPr lang="en-US" dirty="0"/>
          </a:p>
        </p:txBody>
      </p:sp>
      <p:sp>
        <p:nvSpPr>
          <p:cNvPr id="66" name="Line 72"/>
          <p:cNvSpPr>
            <a:spLocks noChangeShapeType="1"/>
          </p:cNvSpPr>
          <p:nvPr/>
        </p:nvSpPr>
        <p:spPr bwMode="auto">
          <a:xfrm flipV="1">
            <a:off x="4528460" y="4920720"/>
            <a:ext cx="14430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81000" y="3540401"/>
            <a:ext cx="8382000" cy="268444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6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Three-site Replication: Triangle/</a:t>
            </a:r>
            <a:r>
              <a:rPr lang="en-US" dirty="0" err="1"/>
              <a:t>Multitarget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at the source storage array is </a:t>
            </a:r>
            <a:r>
              <a:rPr lang="en-US" dirty="0" smtClean="0"/>
              <a:t>concurrently replicated </a:t>
            </a:r>
            <a:r>
              <a:rPr lang="en-US" dirty="0"/>
              <a:t>to two different arrays at two different </a:t>
            </a:r>
            <a:r>
              <a:rPr lang="en-US" dirty="0" smtClean="0"/>
              <a:t>sites</a:t>
            </a:r>
          </a:p>
          <a:p>
            <a:r>
              <a:rPr lang="en-US" dirty="0" smtClean="0"/>
              <a:t>Source-to-bunker </a:t>
            </a:r>
            <a:r>
              <a:rPr lang="en-US" dirty="0"/>
              <a:t>site (target 1) replication is synchronous with a near-zero </a:t>
            </a:r>
            <a:r>
              <a:rPr lang="en-US" dirty="0" smtClean="0"/>
              <a:t>RPO</a:t>
            </a:r>
          </a:p>
          <a:p>
            <a:r>
              <a:rPr lang="en-US" dirty="0" smtClean="0"/>
              <a:t>Source-to-remote </a:t>
            </a:r>
            <a:r>
              <a:rPr lang="en-US" dirty="0"/>
              <a:t>site (target 2) replication is asynchronous with an RPO in the order </a:t>
            </a:r>
            <a:r>
              <a:rPr lang="en-US" dirty="0" smtClean="0"/>
              <a:t>of minutes</a:t>
            </a:r>
          </a:p>
          <a:p>
            <a:r>
              <a:rPr lang="en-US" dirty="0" smtClean="0"/>
              <a:t>Does </a:t>
            </a:r>
            <a:r>
              <a:rPr lang="en-US" dirty="0"/>
              <a:t>not depend on the bunker site for updating data on the </a:t>
            </a:r>
            <a:r>
              <a:rPr lang="en-US" dirty="0" smtClean="0"/>
              <a:t>remote site </a:t>
            </a:r>
            <a:r>
              <a:rPr lang="en-US" dirty="0"/>
              <a:t>because data is asynchronously copied to the remote site directly from the </a:t>
            </a:r>
            <a:r>
              <a:rPr lang="en-US" dirty="0" smtClean="0"/>
              <a:t>source</a:t>
            </a:r>
          </a:p>
          <a:p>
            <a:r>
              <a:rPr lang="en-US" dirty="0" smtClean="0"/>
              <a:t>Failure </a:t>
            </a:r>
            <a:r>
              <a:rPr lang="en-US" dirty="0"/>
              <a:t>of the bunker or the remote site is not really considered as a disaster because </a:t>
            </a:r>
            <a:r>
              <a:rPr lang="en-US" dirty="0" smtClean="0"/>
              <a:t>the operation </a:t>
            </a:r>
            <a:r>
              <a:rPr lang="en-US" dirty="0"/>
              <a:t>can continue uninterrupted at the source site while remote DR protection is </a:t>
            </a:r>
            <a:r>
              <a:rPr lang="en-US" dirty="0" smtClean="0"/>
              <a:t>still available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28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Three-site Replication: Triangle/</a:t>
            </a:r>
            <a:r>
              <a:rPr lang="en-US" dirty="0" err="1" smtClean="0"/>
              <a:t>Multitarget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Line 48"/>
          <p:cNvSpPr>
            <a:spLocks noChangeShapeType="1"/>
          </p:cNvSpPr>
          <p:nvPr/>
        </p:nvSpPr>
        <p:spPr bwMode="auto">
          <a:xfrm>
            <a:off x="5357750" y="2109438"/>
            <a:ext cx="838200" cy="1828800"/>
          </a:xfrm>
          <a:prstGeom prst="line">
            <a:avLst/>
          </a:prstGeom>
          <a:noFill/>
          <a:ln w="25400" cap="rnd">
            <a:solidFill>
              <a:srgbClr val="000000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lIns="0" tIns="0" rIns="0" bIns="0"/>
          <a:lstStyle/>
          <a:p>
            <a:endParaRPr lang="en-US" sz="14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49"/>
          <p:cNvSpPr>
            <a:spLocks noChangeArrowheads="1"/>
          </p:cNvSpPr>
          <p:nvPr/>
        </p:nvSpPr>
        <p:spPr bwMode="auto">
          <a:xfrm>
            <a:off x="5968217" y="2325363"/>
            <a:ext cx="1542090" cy="1113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54013" indent="-354013" algn="ctr" defTabSz="941388">
              <a:spcBef>
                <a:spcPct val="250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Asynchronous</a:t>
            </a:r>
            <a:endParaRPr lang="en-US" sz="1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354013" indent="-354013" algn="ctr" defTabSz="941388">
              <a:spcBef>
                <a:spcPct val="25000"/>
              </a:spcBef>
            </a:pPr>
            <a:r>
              <a:rPr lang="en-US" sz="1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with</a:t>
            </a:r>
          </a:p>
          <a:p>
            <a:pPr marL="354013" indent="-354013" algn="ctr" defTabSz="941388">
              <a:spcBef>
                <a:spcPct val="25000"/>
              </a:spcBef>
            </a:pPr>
            <a:r>
              <a:rPr lang="en-US" sz="1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Differential</a:t>
            </a:r>
          </a:p>
          <a:p>
            <a:pPr marL="354013" indent="-354013" algn="ctr" defTabSz="941388">
              <a:spcBef>
                <a:spcPct val="250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Resynchronization</a:t>
            </a:r>
            <a:endParaRPr lang="en-US" sz="1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56"/>
          <p:cNvSpPr>
            <a:spLocks noChangeArrowheads="1"/>
          </p:cNvSpPr>
          <p:nvPr/>
        </p:nvSpPr>
        <p:spPr bwMode="auto">
          <a:xfrm>
            <a:off x="1643924" y="3861626"/>
            <a:ext cx="1046826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54013" indent="-354013" defTabSz="941388">
              <a:spcBef>
                <a:spcPct val="250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Source Site 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Line 58"/>
          <p:cNvSpPr>
            <a:spLocks noChangeShapeType="1"/>
          </p:cNvSpPr>
          <p:nvPr/>
        </p:nvSpPr>
        <p:spPr bwMode="gray">
          <a:xfrm rot="5634248">
            <a:off x="3105176" y="1479391"/>
            <a:ext cx="781728" cy="1276029"/>
          </a:xfrm>
          <a:prstGeom prst="line">
            <a:avLst/>
          </a:prstGeom>
          <a:noFill/>
          <a:ln w="38100">
            <a:solidFill>
              <a:srgbClr val="000A18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 sz="14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60"/>
          <p:cNvSpPr>
            <a:spLocks noChangeArrowheads="1"/>
          </p:cNvSpPr>
          <p:nvPr/>
        </p:nvSpPr>
        <p:spPr bwMode="auto">
          <a:xfrm rot="19939231">
            <a:off x="2794272" y="1861797"/>
            <a:ext cx="1136594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54013" indent="-354013" defTabSz="941388">
              <a:spcBef>
                <a:spcPct val="250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Synchronous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Line 61"/>
          <p:cNvSpPr>
            <a:spLocks noChangeShapeType="1"/>
          </p:cNvSpPr>
          <p:nvPr/>
        </p:nvSpPr>
        <p:spPr bwMode="gray">
          <a:xfrm rot="8863709">
            <a:off x="3551929" y="3126821"/>
            <a:ext cx="1475193" cy="2373494"/>
          </a:xfrm>
          <a:prstGeom prst="line">
            <a:avLst/>
          </a:prstGeom>
          <a:noFill/>
          <a:ln w="38100">
            <a:solidFill>
              <a:srgbClr val="000A18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 sz="14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62"/>
          <p:cNvSpPr>
            <a:spLocks noChangeArrowheads="1"/>
          </p:cNvSpPr>
          <p:nvPr/>
        </p:nvSpPr>
        <p:spPr bwMode="auto">
          <a:xfrm rot="1562637">
            <a:off x="3817048" y="4047292"/>
            <a:ext cx="1232646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54013" indent="-354013" defTabSz="941388">
              <a:spcBef>
                <a:spcPct val="250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Asynchronous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ctangle 51"/>
          <p:cNvSpPr>
            <a:spLocks noChangeArrowheads="1"/>
          </p:cNvSpPr>
          <p:nvPr/>
        </p:nvSpPr>
        <p:spPr bwMode="auto">
          <a:xfrm>
            <a:off x="1621622" y="2109026"/>
            <a:ext cx="1000125" cy="1787525"/>
          </a:xfrm>
          <a:prstGeom prst="rect">
            <a:avLst/>
          </a:prstGeom>
          <a:solidFill>
            <a:schemeClr val="accent4">
              <a:lumMod val="75000"/>
              <a:alpha val="58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5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783724" y="2660502"/>
            <a:ext cx="674649" cy="674649"/>
          </a:xfrm>
          <a:prstGeom prst="rect">
            <a:avLst/>
          </a:prstGeom>
          <a:noFill/>
        </p:spPr>
      </p:pic>
      <p:sp>
        <p:nvSpPr>
          <p:cNvPr id="26" name="Rectangle 56"/>
          <p:cNvSpPr>
            <a:spLocks noChangeArrowheads="1"/>
          </p:cNvSpPr>
          <p:nvPr/>
        </p:nvSpPr>
        <p:spPr bwMode="auto">
          <a:xfrm>
            <a:off x="4210974" y="2748066"/>
            <a:ext cx="1071705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54013" indent="-354013" defTabSz="941388">
              <a:spcBef>
                <a:spcPct val="250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Bunker Site 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ectangle 51"/>
          <p:cNvSpPr>
            <a:spLocks noChangeArrowheads="1"/>
          </p:cNvSpPr>
          <p:nvPr/>
        </p:nvSpPr>
        <p:spPr bwMode="auto">
          <a:xfrm>
            <a:off x="4212422" y="966438"/>
            <a:ext cx="1000125" cy="1787525"/>
          </a:xfrm>
          <a:prstGeom prst="rect">
            <a:avLst/>
          </a:prstGeom>
          <a:solidFill>
            <a:schemeClr val="accent4">
              <a:lumMod val="75000"/>
              <a:alpha val="58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8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4374524" y="1517914"/>
            <a:ext cx="674649" cy="674649"/>
          </a:xfrm>
          <a:prstGeom prst="rect">
            <a:avLst/>
          </a:prstGeom>
          <a:noFill/>
        </p:spPr>
      </p:pic>
      <p:sp>
        <p:nvSpPr>
          <p:cNvPr id="29" name="Rectangle 56"/>
          <p:cNvSpPr>
            <a:spLocks noChangeArrowheads="1"/>
          </p:cNvSpPr>
          <p:nvPr/>
        </p:nvSpPr>
        <p:spPr bwMode="auto">
          <a:xfrm>
            <a:off x="5799299" y="5790788"/>
            <a:ext cx="11231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54013" indent="-354013" defTabSz="941388">
              <a:spcBef>
                <a:spcPct val="250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Remote Site 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Rectangle 51"/>
          <p:cNvSpPr>
            <a:spLocks noChangeArrowheads="1"/>
          </p:cNvSpPr>
          <p:nvPr/>
        </p:nvSpPr>
        <p:spPr bwMode="auto">
          <a:xfrm>
            <a:off x="5812622" y="4026313"/>
            <a:ext cx="1000125" cy="1787525"/>
          </a:xfrm>
          <a:prstGeom prst="rect">
            <a:avLst/>
          </a:prstGeom>
          <a:solidFill>
            <a:schemeClr val="accent4">
              <a:lumMod val="75000"/>
              <a:alpha val="58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1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974724" y="4577789"/>
            <a:ext cx="674649" cy="674649"/>
          </a:xfrm>
          <a:prstGeom prst="rect">
            <a:avLst/>
          </a:prstGeom>
          <a:noFill/>
        </p:spPr>
      </p:pic>
      <p:sp>
        <p:nvSpPr>
          <p:cNvPr id="32" name="Line 52"/>
          <p:cNvSpPr>
            <a:spLocks noChangeShapeType="1"/>
          </p:cNvSpPr>
          <p:nvPr/>
        </p:nvSpPr>
        <p:spPr bwMode="auto">
          <a:xfrm rot="-1800000">
            <a:off x="1386114" y="2933463"/>
            <a:ext cx="355600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Rectangle 53"/>
          <p:cNvSpPr>
            <a:spLocks noChangeArrowheads="1"/>
          </p:cNvSpPr>
          <p:nvPr/>
        </p:nvSpPr>
        <p:spPr bwMode="auto">
          <a:xfrm>
            <a:off x="381000" y="2834138"/>
            <a:ext cx="104169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Source </a:t>
            </a: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Device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Line 52"/>
          <p:cNvSpPr>
            <a:spLocks noChangeShapeType="1"/>
          </p:cNvSpPr>
          <p:nvPr/>
        </p:nvSpPr>
        <p:spPr bwMode="auto">
          <a:xfrm flipH="1">
            <a:off x="5094453" y="1662113"/>
            <a:ext cx="355600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Rectangle 53"/>
          <p:cNvSpPr>
            <a:spLocks noChangeArrowheads="1"/>
          </p:cNvSpPr>
          <p:nvPr/>
        </p:nvSpPr>
        <p:spPr bwMode="auto">
          <a:xfrm>
            <a:off x="5458029" y="1429656"/>
            <a:ext cx="11569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Remote Replica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Line 52"/>
          <p:cNvSpPr>
            <a:spLocks noChangeShapeType="1"/>
          </p:cNvSpPr>
          <p:nvPr/>
        </p:nvSpPr>
        <p:spPr bwMode="auto">
          <a:xfrm flipH="1">
            <a:off x="6681850" y="4729800"/>
            <a:ext cx="355600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Rectangle 53"/>
          <p:cNvSpPr>
            <a:spLocks noChangeArrowheads="1"/>
          </p:cNvSpPr>
          <p:nvPr/>
        </p:nvSpPr>
        <p:spPr bwMode="auto">
          <a:xfrm>
            <a:off x="7074454" y="4548145"/>
            <a:ext cx="11569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Remote Replica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Footer Placeholder 48"/>
          <p:cNvSpPr>
            <a:spLocks noGrp="1"/>
          </p:cNvSpPr>
          <p:nvPr>
            <p:ph type="ftr" sz="quarter" idx="11"/>
          </p:nvPr>
        </p:nvSpPr>
        <p:spPr>
          <a:xfrm>
            <a:off x="44958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Migration Solution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3048000"/>
          </a:xfrm>
        </p:spPr>
        <p:txBody>
          <a:bodyPr/>
          <a:lstStyle/>
          <a:p>
            <a:r>
              <a:rPr lang="en-US" dirty="0"/>
              <a:t>Specialized replication technique that enables creating remote point-in-time copies</a:t>
            </a:r>
          </a:p>
          <a:p>
            <a:pPr lvl="1"/>
            <a:r>
              <a:rPr lang="en-US" dirty="0"/>
              <a:t>Used for data mobility, migration, and disaster recovery</a:t>
            </a:r>
          </a:p>
          <a:p>
            <a:r>
              <a:rPr lang="en-US" dirty="0" smtClean="0"/>
              <a:t>Moves </a:t>
            </a:r>
            <a:r>
              <a:rPr lang="en-US" dirty="0"/>
              <a:t>data between heterogeneous storage </a:t>
            </a:r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Array performing replication operations is called control array</a:t>
            </a:r>
          </a:p>
          <a:p>
            <a:pPr lvl="2"/>
            <a:r>
              <a:rPr lang="en-US" dirty="0" smtClean="0"/>
              <a:t>Push: Data is pushed from control array to remote array</a:t>
            </a:r>
          </a:p>
          <a:p>
            <a:pPr lvl="2"/>
            <a:r>
              <a:rPr lang="en-US" dirty="0" smtClean="0"/>
              <a:t>Pull: Data is pulled to the control array from remote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83774" y="3962400"/>
            <a:ext cx="7288886" cy="1881250"/>
            <a:chOff x="783774" y="3962400"/>
            <a:chExt cx="7288886" cy="1881250"/>
          </a:xfrm>
        </p:grpSpPr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5407258" y="5628206"/>
              <a:ext cx="1290637" cy="21544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</p:spPr>
          <p:txBody>
            <a:bodyPr wrap="squar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Remote </a:t>
              </a:r>
              <a:r>
                <a:rPr lang="en-US" sz="1400" b="1" dirty="0">
                  <a:latin typeface="Calibri" pitchFamily="34" charset="0"/>
                  <a:cs typeface="Calibri" pitchFamily="34" charset="0"/>
                </a:rPr>
                <a:t>Array</a:t>
              </a: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2514600" y="5624158"/>
              <a:ext cx="1219200" cy="21544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</p:spPr>
          <p:txBody>
            <a:bodyPr wrap="squar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Control </a:t>
              </a:r>
              <a:r>
                <a:rPr lang="en-US" sz="1400" b="1" dirty="0">
                  <a:latin typeface="Calibri" pitchFamily="34" charset="0"/>
                  <a:cs typeface="Calibri" pitchFamily="34" charset="0"/>
                </a:rPr>
                <a:t>Array</a:t>
              </a: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3505200" y="5064643"/>
              <a:ext cx="18288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lg" len="lg"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3530600" y="4607443"/>
              <a:ext cx="18288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lg" len="lg"/>
              <a:tailEnd type="triangle" w="lg" len="lg"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Text Box 39"/>
            <p:cNvSpPr txBox="1">
              <a:spLocks noChangeArrowheads="1"/>
            </p:cNvSpPr>
            <p:nvPr/>
          </p:nvSpPr>
          <p:spPr bwMode="auto">
            <a:xfrm>
              <a:off x="4060487" y="4363644"/>
              <a:ext cx="733425" cy="215444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marL="354013" indent="-354013" algn="ctr" defTabSz="941388"/>
              <a:r>
                <a:rPr lang="en-US" sz="1400" b="1" dirty="0">
                  <a:latin typeface="Calibri" pitchFamily="34" charset="0"/>
                  <a:cs typeface="Calibri" pitchFamily="34" charset="0"/>
                </a:rPr>
                <a:t> PUSH</a:t>
              </a:r>
            </a:p>
          </p:txBody>
        </p:sp>
        <p:sp>
          <p:nvSpPr>
            <p:cNvPr id="18" name="Text Box 40"/>
            <p:cNvSpPr txBox="1">
              <a:spLocks noChangeArrowheads="1"/>
            </p:cNvSpPr>
            <p:nvPr/>
          </p:nvSpPr>
          <p:spPr bwMode="auto">
            <a:xfrm>
              <a:off x="4054475" y="5094806"/>
              <a:ext cx="733425" cy="215444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marL="354013" indent="-354013" algn="ctr" defTabSz="941388"/>
              <a:r>
                <a:rPr lang="en-US" sz="1400" b="1" dirty="0">
                  <a:latin typeface="Calibri" pitchFamily="34" charset="0"/>
                  <a:cs typeface="Calibri" pitchFamily="34" charset="0"/>
                </a:rPr>
                <a:t> PULL</a:t>
              </a:r>
            </a:p>
          </p:txBody>
        </p:sp>
        <p:sp>
          <p:nvSpPr>
            <p:cNvPr id="19" name="Text Box 43"/>
            <p:cNvSpPr txBox="1">
              <a:spLocks noChangeArrowheads="1"/>
            </p:cNvSpPr>
            <p:nvPr/>
          </p:nvSpPr>
          <p:spPr bwMode="auto">
            <a:xfrm>
              <a:off x="783774" y="4733312"/>
              <a:ext cx="1301750" cy="21544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marL="354013" indent="-354013" algn="ctr" defTabSz="941388"/>
              <a:r>
                <a:rPr lang="en-US" sz="1400" b="1" dirty="0">
                  <a:latin typeface="Calibri" pitchFamily="34" charset="0"/>
                  <a:cs typeface="Calibri" pitchFamily="34" charset="0"/>
                </a:rPr>
                <a:t>Control Device</a:t>
              </a:r>
            </a:p>
          </p:txBody>
        </p:sp>
        <p:sp>
          <p:nvSpPr>
            <p:cNvPr id="20" name="Text Box 44"/>
            <p:cNvSpPr txBox="1">
              <a:spLocks noChangeArrowheads="1"/>
            </p:cNvSpPr>
            <p:nvPr/>
          </p:nvSpPr>
          <p:spPr bwMode="auto">
            <a:xfrm>
              <a:off x="6770910" y="4714799"/>
              <a:ext cx="1301750" cy="21544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marL="354013" indent="-354013" algn="ctr" defTabSz="941388"/>
              <a:r>
                <a:rPr lang="en-US" sz="1400" b="1" dirty="0">
                  <a:latin typeface="Calibri" pitchFamily="34" charset="0"/>
                  <a:cs typeface="Calibri" pitchFamily="34" charset="0"/>
                </a:rPr>
                <a:t>Remote Device</a:t>
              </a:r>
            </a:p>
          </p:txBody>
        </p:sp>
        <p:pic>
          <p:nvPicPr>
            <p:cNvPr id="23" name="Picture 22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36107" y="3969130"/>
              <a:ext cx="969093" cy="1645920"/>
            </a:xfrm>
            <a:prstGeom prst="rect">
              <a:avLst/>
            </a:prstGeom>
            <a:noFill/>
          </p:spPr>
        </p:pic>
        <p:pic>
          <p:nvPicPr>
            <p:cNvPr id="24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536107" y="4502530"/>
              <a:ext cx="533400" cy="533400"/>
            </a:xfrm>
            <a:prstGeom prst="rect">
              <a:avLst/>
            </a:prstGeom>
            <a:noFill/>
          </p:spPr>
        </p:pic>
        <p:sp>
          <p:nvSpPr>
            <p:cNvPr id="21" name="Line 52"/>
            <p:cNvSpPr>
              <a:spLocks noChangeShapeType="1"/>
            </p:cNvSpPr>
            <p:nvPr/>
          </p:nvSpPr>
          <p:spPr bwMode="auto">
            <a:xfrm flipV="1">
              <a:off x="2070464" y="4838726"/>
              <a:ext cx="6400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25" name="Picture 24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10200" y="3962400"/>
              <a:ext cx="969093" cy="1645920"/>
            </a:xfrm>
            <a:prstGeom prst="rect">
              <a:avLst/>
            </a:prstGeom>
            <a:noFill/>
          </p:spPr>
        </p:pic>
        <p:pic>
          <p:nvPicPr>
            <p:cNvPr id="26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5823858" y="4495800"/>
              <a:ext cx="533400" cy="533400"/>
            </a:xfrm>
            <a:prstGeom prst="rect">
              <a:avLst/>
            </a:prstGeom>
            <a:noFill/>
          </p:spPr>
        </p:pic>
        <p:sp>
          <p:nvSpPr>
            <p:cNvPr id="22" name="Line 52"/>
            <p:cNvSpPr>
              <a:spLocks noChangeShapeType="1"/>
            </p:cNvSpPr>
            <p:nvPr/>
          </p:nvSpPr>
          <p:spPr bwMode="auto">
            <a:xfrm flipH="1" flipV="1">
              <a:off x="6189612" y="4838726"/>
              <a:ext cx="5486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7" name="Footer Placeholder 2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Migration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Push/pull operations </a:t>
            </a:r>
            <a:r>
              <a:rPr lang="en-US" dirty="0"/>
              <a:t>can be either hot or </a:t>
            </a:r>
            <a:r>
              <a:rPr lang="en-US" dirty="0" smtClean="0"/>
              <a:t>cold</a:t>
            </a:r>
          </a:p>
          <a:p>
            <a:r>
              <a:rPr lang="en-US" dirty="0" smtClean="0"/>
              <a:t>Cold operation</a:t>
            </a:r>
          </a:p>
          <a:p>
            <a:pPr lvl="1"/>
            <a:r>
              <a:rPr lang="en-US" dirty="0" smtClean="0"/>
              <a:t>Control </a:t>
            </a:r>
            <a:r>
              <a:rPr lang="en-US" dirty="0"/>
              <a:t>device is inaccessible to the host during </a:t>
            </a:r>
            <a:r>
              <a:rPr lang="en-US" dirty="0" smtClean="0"/>
              <a:t>replication</a:t>
            </a:r>
          </a:p>
          <a:p>
            <a:pPr lvl="1"/>
            <a:r>
              <a:rPr lang="en-US" dirty="0" smtClean="0"/>
              <a:t>Guarantee </a:t>
            </a:r>
            <a:r>
              <a:rPr lang="en-US" dirty="0"/>
              <a:t>data consistency because both the control and the remote devices are </a:t>
            </a:r>
            <a:r>
              <a:rPr lang="en-US" dirty="0" smtClean="0"/>
              <a:t>offline</a:t>
            </a:r>
          </a:p>
          <a:p>
            <a:r>
              <a:rPr lang="en-US" dirty="0" smtClean="0"/>
              <a:t>Hot operation</a:t>
            </a:r>
          </a:p>
          <a:p>
            <a:pPr lvl="1"/>
            <a:r>
              <a:rPr lang="en-US" dirty="0" smtClean="0"/>
              <a:t>Control </a:t>
            </a:r>
            <a:r>
              <a:rPr lang="en-US" dirty="0"/>
              <a:t>device is online for host </a:t>
            </a:r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Changes </a:t>
            </a:r>
            <a:r>
              <a:rPr lang="en-US" dirty="0"/>
              <a:t>can be made to the control device because the control array can </a:t>
            </a:r>
            <a:r>
              <a:rPr lang="en-US" dirty="0" smtClean="0"/>
              <a:t>keep track </a:t>
            </a:r>
            <a:r>
              <a:rPr lang="en-US" dirty="0"/>
              <a:t>of all changes, and thus ensure data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41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839200" cy="762000"/>
          </a:xfrm>
        </p:spPr>
        <p:txBody>
          <a:bodyPr/>
          <a:lstStyle/>
          <a:p>
            <a:r>
              <a:rPr lang="en-US" dirty="0" smtClean="0"/>
              <a:t>Remote Replication/Migration in Virtualized Environment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Remote mirroring of virtual volume</a:t>
            </a:r>
          </a:p>
          <a:p>
            <a:pPr lvl="1"/>
            <a:r>
              <a:rPr lang="en-US" dirty="0" smtClean="0"/>
              <a:t>Virtual volumes assigned to hosts are mirrored to two different sites</a:t>
            </a:r>
          </a:p>
          <a:p>
            <a:pPr marL="234950" indent="-336550"/>
            <a:r>
              <a:rPr lang="en-US" dirty="0" smtClean="0"/>
              <a:t>VM migration</a:t>
            </a:r>
          </a:p>
          <a:p>
            <a:pPr marL="685800" lvl="1" indent="-336550"/>
            <a:r>
              <a:rPr lang="en-US" dirty="0" smtClean="0"/>
              <a:t>Moving VMs from one location to another without powering off VMs</a:t>
            </a:r>
          </a:p>
          <a:p>
            <a:pPr marL="685800" lvl="1" indent="-336550"/>
            <a:r>
              <a:rPr lang="en-US" dirty="0" smtClean="0"/>
              <a:t>Commonly used techniques for VM migration are:</a:t>
            </a:r>
          </a:p>
          <a:p>
            <a:pPr marL="1146175" lvl="2" indent="-336550"/>
            <a:r>
              <a:rPr lang="en-US" dirty="0" smtClean="0"/>
              <a:t>Hypervisor-to-hypervisor</a:t>
            </a:r>
          </a:p>
          <a:p>
            <a:pPr marL="1146175" lvl="2" indent="-336550"/>
            <a:r>
              <a:rPr lang="en-US" dirty="0" smtClean="0"/>
              <a:t>Array-to-array</a:t>
            </a:r>
          </a:p>
          <a:p>
            <a:pPr marL="685800" lvl="1" indent="-336550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"/>
          <p:cNvSpPr txBox="1">
            <a:spLocks/>
          </p:cNvSpPr>
          <p:nvPr/>
        </p:nvSpPr>
        <p:spPr bwMode="auto">
          <a:xfrm>
            <a:off x="685800" y="609600"/>
            <a:ext cx="7239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2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MetaNormalLF-Roman"/>
                <a:ea typeface="+mj-ea"/>
                <a:cs typeface="Arial"/>
              </a:rPr>
              <a:t>Module 12: Remote Replication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7"/>
          <p:cNvSpPr txBox="1">
            <a:spLocks/>
          </p:cNvSpPr>
          <p:nvPr/>
        </p:nvSpPr>
        <p:spPr bwMode="auto">
          <a:xfrm>
            <a:off x="762000" y="19812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31775" lvl="0" indent="-231775">
              <a:spcBef>
                <a:spcPct val="20000"/>
              </a:spcBef>
              <a:buClr>
                <a:srgbClr val="92D050"/>
              </a:buClr>
              <a:buSzPct val="120000"/>
            </a:pPr>
            <a:r>
              <a:rPr lang="en-US" sz="2400" dirty="0" smtClean="0">
                <a:solidFill>
                  <a:srgbClr val="2C95DD"/>
                </a:solidFill>
                <a:latin typeface="Calibri" pitchFamily="34" charset="0"/>
                <a:cs typeface="Arial"/>
              </a:rPr>
              <a:t>Lesson 1: Remote Replication Overview</a:t>
            </a:r>
          </a:p>
        </p:txBody>
      </p:sp>
      <p:sp>
        <p:nvSpPr>
          <p:cNvPr id="11" name="Subtitle 6"/>
          <p:cNvSpPr txBox="1">
            <a:spLocks/>
          </p:cNvSpPr>
          <p:nvPr/>
        </p:nvSpPr>
        <p:spPr bwMode="auto">
          <a:xfrm>
            <a:off x="1447800" y="2590800"/>
            <a:ext cx="7086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R="0" lvl="1" indent="-223838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92D050"/>
              </a:buClr>
              <a:buSzPct val="110000"/>
              <a:tabLst/>
              <a:defRPr/>
            </a:pPr>
            <a:r>
              <a:rPr lang="en-US" sz="2000" dirty="0" smtClean="0">
                <a:solidFill>
                  <a:srgbClr val="5F5F5F">
                    <a:lumMod val="75000"/>
                  </a:srgbClr>
                </a:solidFill>
                <a:latin typeface="Calibri" pitchFamily="34" charset="0"/>
                <a:cs typeface="Arial"/>
              </a:rPr>
              <a:t>During this lesson the following topics are covered:</a:t>
            </a:r>
          </a:p>
          <a:p>
            <a:pPr lvl="1" indent="-223838">
              <a:spcBef>
                <a:spcPct val="20000"/>
              </a:spcBef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rgbClr val="5F5F5F">
                    <a:lumMod val="75000"/>
                  </a:srgbClr>
                </a:solidFill>
                <a:latin typeface="Calibri" pitchFamily="34" charset="0"/>
                <a:cs typeface="Arial"/>
              </a:rPr>
              <a:t>Synchronous and asynchronous remote replication</a:t>
            </a:r>
          </a:p>
          <a:p>
            <a:pPr lvl="1" indent="-223838">
              <a:spcBef>
                <a:spcPct val="20000"/>
              </a:spcBef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rgbClr val="5F5F5F">
                    <a:lumMod val="75000"/>
                  </a:srgbClr>
                </a:solidFill>
                <a:latin typeface="Calibri" pitchFamily="34" charset="0"/>
                <a:cs typeface="Arial"/>
              </a:rPr>
              <a:t>Bandwidth requirement for synchronous and asynchronous remote replication</a:t>
            </a:r>
          </a:p>
          <a:p>
            <a:pPr lvl="1" indent="-223838">
              <a:spcBef>
                <a:spcPct val="20000"/>
              </a:spcBef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endParaRPr lang="en-US" sz="2000" dirty="0" smtClean="0">
              <a:solidFill>
                <a:srgbClr val="5F5F5F">
                  <a:lumMod val="75000"/>
                </a:srgbClr>
              </a:solidFill>
              <a:latin typeface="Calibri" pitchFamily="34" charset="0"/>
              <a:cs typeface="Arial"/>
            </a:endParaRPr>
          </a:p>
          <a:p>
            <a:pPr lvl="1" indent="-223838">
              <a:spcBef>
                <a:spcPct val="20000"/>
              </a:spcBef>
              <a:buClr>
                <a:srgbClr val="92D050"/>
              </a:buClr>
              <a:buSzPct val="110000"/>
              <a:defRPr/>
            </a:pPr>
            <a:endParaRPr lang="en-US" sz="2000" dirty="0" smtClean="0">
              <a:solidFill>
                <a:srgbClr val="5F5F5F">
                  <a:lumMod val="75000"/>
                </a:srgbClr>
              </a:solidFill>
              <a:latin typeface="Calibri" pitchFamily="34" charset="0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Mirroring of Virtual Volume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602348" y="732184"/>
            <a:ext cx="8075743" cy="5280179"/>
            <a:chOff x="602348" y="732184"/>
            <a:chExt cx="8075743" cy="5280179"/>
          </a:xfrm>
        </p:grpSpPr>
        <p:sp>
          <p:nvSpPr>
            <p:cNvPr id="65" name="Rectangle 64"/>
            <p:cNvSpPr/>
            <p:nvPr/>
          </p:nvSpPr>
          <p:spPr>
            <a:xfrm>
              <a:off x="5024314" y="852988"/>
              <a:ext cx="2766388" cy="5159298"/>
            </a:xfrm>
            <a:prstGeom prst="rect">
              <a:avLst/>
            </a:prstGeom>
            <a:noFill/>
            <a:ln>
              <a:solidFill>
                <a:schemeClr val="bg2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895000" y="732184"/>
              <a:ext cx="9144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Data Center 2</a:t>
              </a:r>
              <a:endParaRPr lang="en-US" sz="1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492610" y="853065"/>
              <a:ext cx="2766388" cy="5159298"/>
            </a:xfrm>
            <a:prstGeom prst="rect">
              <a:avLst/>
            </a:prstGeom>
            <a:noFill/>
            <a:ln>
              <a:solidFill>
                <a:schemeClr val="bg2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363296" y="732261"/>
              <a:ext cx="9144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Data Center 1</a:t>
              </a:r>
              <a:endParaRPr lang="en-US" sz="1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0" name="Freeform 6"/>
            <p:cNvSpPr>
              <a:spLocks/>
            </p:cNvSpPr>
            <p:nvPr/>
          </p:nvSpPr>
          <p:spPr bwMode="auto">
            <a:xfrm flipH="1">
              <a:off x="5997823" y="1954696"/>
              <a:ext cx="398091" cy="747367"/>
            </a:xfrm>
            <a:custGeom>
              <a:avLst/>
              <a:gdLst/>
              <a:ahLst/>
              <a:cxnLst>
                <a:cxn ang="0">
                  <a:pos x="0" y="1689"/>
                </a:cxn>
                <a:cxn ang="0">
                  <a:pos x="0" y="0"/>
                </a:cxn>
                <a:cxn ang="0">
                  <a:pos x="201" y="0"/>
                </a:cxn>
              </a:cxnLst>
              <a:rect l="0" t="0" r="r" b="b"/>
              <a:pathLst>
                <a:path w="201" h="1689">
                  <a:moveTo>
                    <a:pt x="0" y="1689"/>
                  </a:moveTo>
                  <a:lnTo>
                    <a:pt x="0" y="0"/>
                  </a:lnTo>
                  <a:lnTo>
                    <a:pt x="201" y="0"/>
                  </a:lnTo>
                </a:path>
              </a:pathLst>
            </a:cu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1" name="Freeform 6"/>
            <p:cNvSpPr>
              <a:spLocks/>
            </p:cNvSpPr>
            <p:nvPr/>
          </p:nvSpPr>
          <p:spPr bwMode="auto">
            <a:xfrm>
              <a:off x="2860894" y="1954696"/>
              <a:ext cx="398091" cy="747367"/>
            </a:xfrm>
            <a:custGeom>
              <a:avLst/>
              <a:gdLst/>
              <a:ahLst/>
              <a:cxnLst>
                <a:cxn ang="0">
                  <a:pos x="0" y="1689"/>
                </a:cxn>
                <a:cxn ang="0">
                  <a:pos x="0" y="0"/>
                </a:cxn>
                <a:cxn ang="0">
                  <a:pos x="201" y="0"/>
                </a:cxn>
              </a:cxnLst>
              <a:rect l="0" t="0" r="r" b="b"/>
              <a:pathLst>
                <a:path w="201" h="1689">
                  <a:moveTo>
                    <a:pt x="0" y="1689"/>
                  </a:moveTo>
                  <a:lnTo>
                    <a:pt x="0" y="0"/>
                  </a:lnTo>
                  <a:lnTo>
                    <a:pt x="201" y="0"/>
                  </a:lnTo>
                </a:path>
              </a:pathLst>
            </a:cu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3" name="Line 756"/>
            <p:cNvSpPr>
              <a:spLocks noChangeShapeType="1"/>
            </p:cNvSpPr>
            <p:nvPr/>
          </p:nvSpPr>
          <p:spPr bwMode="auto">
            <a:xfrm flipV="1">
              <a:off x="2848697" y="4367812"/>
              <a:ext cx="1588" cy="63500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75" name="Picture 1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38872" y="2651006"/>
              <a:ext cx="2731958" cy="17719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7" name="Rectangle 1588"/>
            <p:cNvSpPr>
              <a:spLocks noChangeArrowheads="1"/>
            </p:cNvSpPr>
            <p:nvPr/>
          </p:nvSpPr>
          <p:spPr bwMode="auto">
            <a:xfrm>
              <a:off x="6799501" y="5256312"/>
              <a:ext cx="72616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Storage Array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78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43801" y="996451"/>
              <a:ext cx="595661" cy="1376856"/>
            </a:xfrm>
            <a:prstGeom prst="rect">
              <a:avLst/>
            </a:prstGeom>
            <a:noFill/>
          </p:spPr>
        </p:pic>
        <p:pic>
          <p:nvPicPr>
            <p:cNvPr id="79" name="Picture 1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05862" y="2647694"/>
              <a:ext cx="2731958" cy="17719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0" name="Rectangle 79"/>
            <p:cNvSpPr/>
            <p:nvPr/>
          </p:nvSpPr>
          <p:spPr>
            <a:xfrm>
              <a:off x="1734462" y="2895600"/>
              <a:ext cx="5791200" cy="12192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75000"/>
              </a:schemeClr>
            </a:solidFill>
            <a:ln w="12700">
              <a:solidFill>
                <a:schemeClr val="bg2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1" name="Line 756"/>
            <p:cNvSpPr>
              <a:spLocks noChangeShapeType="1"/>
            </p:cNvSpPr>
            <p:nvPr/>
          </p:nvSpPr>
          <p:spPr bwMode="auto">
            <a:xfrm flipV="1">
              <a:off x="6376038" y="4313584"/>
              <a:ext cx="1588" cy="63500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82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13132" y="4698769"/>
              <a:ext cx="750530" cy="1274710"/>
            </a:xfrm>
            <a:prstGeom prst="rect">
              <a:avLst/>
            </a:prstGeom>
            <a:noFill/>
          </p:spPr>
        </p:pic>
        <p:pic>
          <p:nvPicPr>
            <p:cNvPr id="83" name="Picture 9" descr="C:\Documents and Settings\sridhs\Desktop\ISM Book L3\colored Icons\LUN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897878" y="2657322"/>
              <a:ext cx="1458671" cy="569676"/>
            </a:xfrm>
            <a:prstGeom prst="rect">
              <a:avLst/>
            </a:prstGeom>
            <a:noFill/>
          </p:spPr>
        </p:pic>
        <p:pic>
          <p:nvPicPr>
            <p:cNvPr id="84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27290" y="990596"/>
              <a:ext cx="595661" cy="1376856"/>
            </a:xfrm>
            <a:prstGeom prst="rect">
              <a:avLst/>
            </a:prstGeom>
            <a:noFill/>
          </p:spPr>
        </p:pic>
        <p:pic>
          <p:nvPicPr>
            <p:cNvPr id="87" name="Picture 9" descr="C:\Documents and Settings\sridhs\Desktop\ISM Book L3\colored Icons\LUN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79985" y="3902290"/>
              <a:ext cx="430877" cy="424546"/>
            </a:xfrm>
            <a:prstGeom prst="rect">
              <a:avLst/>
            </a:prstGeom>
            <a:noFill/>
          </p:spPr>
        </p:pic>
        <p:pic>
          <p:nvPicPr>
            <p:cNvPr id="88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71669" y="4698769"/>
              <a:ext cx="750530" cy="1274710"/>
            </a:xfrm>
            <a:prstGeom prst="rect">
              <a:avLst/>
            </a:prstGeom>
            <a:noFill/>
          </p:spPr>
        </p:pic>
        <p:pic>
          <p:nvPicPr>
            <p:cNvPr id="89" name="Picture 9" descr="C:\Documents and Settings\sridhs\Desktop\ISM Book L3\colored Icons\LUN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79985" y="5105400"/>
              <a:ext cx="430877" cy="424546"/>
            </a:xfrm>
            <a:prstGeom prst="rect">
              <a:avLst/>
            </a:prstGeom>
            <a:noFill/>
          </p:spPr>
        </p:pic>
        <p:sp>
          <p:nvSpPr>
            <p:cNvPr id="90" name="Rectangle 1588"/>
            <p:cNvSpPr>
              <a:spLocks noChangeArrowheads="1"/>
            </p:cNvSpPr>
            <p:nvPr/>
          </p:nvSpPr>
          <p:spPr bwMode="auto">
            <a:xfrm>
              <a:off x="1688078" y="5257800"/>
              <a:ext cx="72616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Storage Array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1" name="Rectangle 1588"/>
            <p:cNvSpPr>
              <a:spLocks noChangeArrowheads="1"/>
            </p:cNvSpPr>
            <p:nvPr/>
          </p:nvSpPr>
          <p:spPr bwMode="auto">
            <a:xfrm>
              <a:off x="3101904" y="5274364"/>
              <a:ext cx="22281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LUN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2" name="Rectangle 1588"/>
            <p:cNvSpPr>
              <a:spLocks noChangeArrowheads="1"/>
            </p:cNvSpPr>
            <p:nvPr/>
          </p:nvSpPr>
          <p:spPr bwMode="auto">
            <a:xfrm>
              <a:off x="2640329" y="1560444"/>
              <a:ext cx="339837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Server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Rectangle 1588"/>
            <p:cNvSpPr>
              <a:spLocks noChangeArrowheads="1"/>
            </p:cNvSpPr>
            <p:nvPr/>
          </p:nvSpPr>
          <p:spPr bwMode="auto">
            <a:xfrm>
              <a:off x="6271425" y="1558956"/>
              <a:ext cx="339837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Server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Rectangle 1588"/>
            <p:cNvSpPr>
              <a:spLocks noChangeArrowheads="1"/>
            </p:cNvSpPr>
            <p:nvPr/>
          </p:nvSpPr>
          <p:spPr bwMode="auto">
            <a:xfrm>
              <a:off x="4255690" y="2929793"/>
              <a:ext cx="803105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Virtual Volume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3924400" y="3433281"/>
              <a:ext cx="1417966" cy="1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6" name="Picture 1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350629" y="3258254"/>
              <a:ext cx="568296" cy="368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7" name="Picture 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89358" y="3048000"/>
              <a:ext cx="2151746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8" name="Picture 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810662" y="3063062"/>
              <a:ext cx="2151746" cy="670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9" name="Rectangle 1589"/>
            <p:cNvSpPr>
              <a:spLocks noChangeArrowheads="1"/>
            </p:cNvSpPr>
            <p:nvPr/>
          </p:nvSpPr>
          <p:spPr bwMode="auto">
            <a:xfrm>
              <a:off x="4276812" y="4570512"/>
              <a:ext cx="72135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Virtualization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 Layer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0" name="Rectangle 1589"/>
            <p:cNvSpPr>
              <a:spLocks noChangeArrowheads="1"/>
            </p:cNvSpPr>
            <p:nvPr/>
          </p:nvSpPr>
          <p:spPr bwMode="auto">
            <a:xfrm>
              <a:off x="4436626" y="3345555"/>
              <a:ext cx="40075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FC or IP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 rot="16200000">
              <a:off x="4391522" y="4330148"/>
              <a:ext cx="457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588"/>
            <p:cNvSpPr>
              <a:spLocks noChangeArrowheads="1"/>
            </p:cNvSpPr>
            <p:nvPr/>
          </p:nvSpPr>
          <p:spPr bwMode="auto">
            <a:xfrm>
              <a:off x="2658177" y="2728460"/>
              <a:ext cx="37830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FC SAN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4" name="Rectangle 1588"/>
            <p:cNvSpPr>
              <a:spLocks noChangeArrowheads="1"/>
            </p:cNvSpPr>
            <p:nvPr/>
          </p:nvSpPr>
          <p:spPr bwMode="auto">
            <a:xfrm>
              <a:off x="6209761" y="2741712"/>
              <a:ext cx="37830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FC SAN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Rectangle 2052"/>
            <p:cNvSpPr>
              <a:spLocks noChangeArrowheads="1"/>
            </p:cNvSpPr>
            <p:nvPr/>
          </p:nvSpPr>
          <p:spPr bwMode="auto">
            <a:xfrm>
              <a:off x="3888195" y="2020703"/>
              <a:ext cx="250069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I/Os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Rectangle 2052"/>
            <p:cNvSpPr>
              <a:spLocks noChangeArrowheads="1"/>
            </p:cNvSpPr>
            <p:nvPr/>
          </p:nvSpPr>
          <p:spPr bwMode="auto">
            <a:xfrm>
              <a:off x="5118548" y="2038288"/>
              <a:ext cx="250069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I/Os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 rot="21480000" flipV="1">
              <a:off x="2961167" y="4155104"/>
              <a:ext cx="42288" cy="1054654"/>
            </a:xfrm>
            <a:prstGeom prst="line">
              <a:avLst/>
            </a:prstGeom>
            <a:ln>
              <a:solidFill>
                <a:srgbClr val="00B0F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21480000" flipV="1">
              <a:off x="3374675" y="4202729"/>
              <a:ext cx="42288" cy="1054654"/>
            </a:xfrm>
            <a:prstGeom prst="line">
              <a:avLst/>
            </a:prstGeom>
            <a:ln>
              <a:solidFill>
                <a:srgbClr val="00B0F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21480000" flipV="1">
              <a:off x="5769679" y="4253074"/>
              <a:ext cx="42288" cy="1054654"/>
            </a:xfrm>
            <a:prstGeom prst="line">
              <a:avLst/>
            </a:prstGeom>
            <a:ln>
              <a:solidFill>
                <a:srgbClr val="00B0F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0" name="Picture 9" descr="C:\Documents and Settings\sridhs\Desktop\ISM Book L3\colored Icons\LUN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782821" y="3918854"/>
              <a:ext cx="430877" cy="424546"/>
            </a:xfrm>
            <a:prstGeom prst="rect">
              <a:avLst/>
            </a:prstGeom>
            <a:noFill/>
          </p:spPr>
        </p:pic>
        <p:pic>
          <p:nvPicPr>
            <p:cNvPr id="111" name="Picture 9" descr="C:\Documents and Settings\sridhs\Desktop\ISM Book L3\colored Icons\LUN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782821" y="5105400"/>
              <a:ext cx="430877" cy="424546"/>
            </a:xfrm>
            <a:prstGeom prst="rect">
              <a:avLst/>
            </a:prstGeom>
            <a:noFill/>
          </p:spPr>
        </p:pic>
        <p:sp>
          <p:nvSpPr>
            <p:cNvPr id="112" name="Rectangle 1588"/>
            <p:cNvSpPr>
              <a:spLocks noChangeArrowheads="1"/>
            </p:cNvSpPr>
            <p:nvPr/>
          </p:nvSpPr>
          <p:spPr bwMode="auto">
            <a:xfrm>
              <a:off x="5881548" y="5279504"/>
              <a:ext cx="22281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LUN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 flipV="1">
              <a:off x="2890163" y="2954215"/>
              <a:ext cx="1054101" cy="914400"/>
            </a:xfrm>
            <a:prstGeom prst="line">
              <a:avLst/>
            </a:prstGeom>
            <a:ln>
              <a:solidFill>
                <a:srgbClr val="00B0F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1277260" y="3331028"/>
              <a:ext cx="548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589"/>
            <p:cNvSpPr>
              <a:spLocks noChangeArrowheads="1"/>
            </p:cNvSpPr>
            <p:nvPr/>
          </p:nvSpPr>
          <p:spPr bwMode="auto">
            <a:xfrm>
              <a:off x="602348" y="3124200"/>
              <a:ext cx="72135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Virtualization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Appliance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 flipH="1">
              <a:off x="7438576" y="3331028"/>
              <a:ext cx="548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589"/>
            <p:cNvSpPr>
              <a:spLocks noChangeArrowheads="1"/>
            </p:cNvSpPr>
            <p:nvPr/>
          </p:nvSpPr>
          <p:spPr bwMode="auto">
            <a:xfrm>
              <a:off x="7956740" y="3145972"/>
              <a:ext cx="72135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Virtualization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Appliance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877462" y="3898900"/>
              <a:ext cx="3429000" cy="457200"/>
            </a:xfrm>
            <a:prstGeom prst="rect">
              <a:avLst/>
            </a:prstGeom>
            <a:noFill/>
            <a:ln w="12700">
              <a:solidFill>
                <a:schemeClr val="accent6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21" name="Straight Connector 120"/>
            <p:cNvCxnSpPr/>
            <p:nvPr/>
          </p:nvCxnSpPr>
          <p:spPr>
            <a:xfrm rot="10800000">
              <a:off x="5315862" y="2946400"/>
              <a:ext cx="990600" cy="939800"/>
            </a:xfrm>
            <a:prstGeom prst="line">
              <a:avLst/>
            </a:prstGeom>
            <a:ln>
              <a:solidFill>
                <a:srgbClr val="00B0F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1">
              <a:off x="6306461" y="4105275"/>
              <a:ext cx="15544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2052"/>
            <p:cNvSpPr>
              <a:spLocks noChangeArrowheads="1"/>
            </p:cNvSpPr>
            <p:nvPr/>
          </p:nvSpPr>
          <p:spPr bwMode="auto">
            <a:xfrm>
              <a:off x="7844861" y="3903246"/>
              <a:ext cx="48090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Storage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Pool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26" name="Straight Connector 125"/>
            <p:cNvCxnSpPr/>
            <p:nvPr/>
          </p:nvCxnSpPr>
          <p:spPr>
            <a:xfrm rot="16200000" flipH="1">
              <a:off x="3487062" y="1981200"/>
              <a:ext cx="838200" cy="533400"/>
            </a:xfrm>
            <a:prstGeom prst="line">
              <a:avLst/>
            </a:prstGeom>
            <a:ln w="50800" cmpd="sng">
              <a:solidFill>
                <a:schemeClr val="accent6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>
              <a:off x="4931932" y="1978270"/>
              <a:ext cx="844060" cy="533400"/>
            </a:xfrm>
            <a:prstGeom prst="line">
              <a:avLst/>
            </a:prstGeom>
            <a:ln w="50800" cmpd="sng">
              <a:solidFill>
                <a:schemeClr val="accent6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3205590" y="3182815"/>
              <a:ext cx="738672" cy="691660"/>
            </a:xfrm>
            <a:prstGeom prst="line">
              <a:avLst/>
            </a:prstGeom>
            <a:ln w="50800" cmpd="sng">
              <a:solidFill>
                <a:schemeClr val="accent6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 flipV="1">
              <a:off x="5292300" y="3182815"/>
              <a:ext cx="738672" cy="691660"/>
            </a:xfrm>
            <a:prstGeom prst="line">
              <a:avLst/>
            </a:prstGeom>
            <a:ln w="50800" cmpd="sng">
              <a:solidFill>
                <a:schemeClr val="accent6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3978476" y="3681882"/>
              <a:ext cx="1272072" cy="11725"/>
            </a:xfrm>
            <a:prstGeom prst="line">
              <a:avLst/>
            </a:prstGeom>
            <a:ln w="50800" cmpd="sng">
              <a:solidFill>
                <a:schemeClr val="accent6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21480000" flipV="1">
              <a:off x="6183187" y="4246269"/>
              <a:ext cx="42288" cy="1054654"/>
            </a:xfrm>
            <a:prstGeom prst="line">
              <a:avLst/>
            </a:prstGeom>
            <a:ln>
              <a:solidFill>
                <a:srgbClr val="00B0F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Migration: Hypervisor-to-Hypervisor</a:t>
            </a:r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Active state of a VM is moved from one hypervisor to another</a:t>
            </a:r>
          </a:p>
          <a:p>
            <a:pPr lvl="1"/>
            <a:r>
              <a:rPr lang="en-US" dirty="0" smtClean="0"/>
              <a:t>Copies the contents of virtual machine memory from the source hypervisor to the target</a:t>
            </a:r>
          </a:p>
          <a:p>
            <a:r>
              <a:rPr lang="en-US" dirty="0" smtClean="0"/>
              <a:t>This technique requires source and target hypervisor access to the same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2159325" y="809500"/>
            <a:ext cx="4419600" cy="2858694"/>
            <a:chOff x="2159325" y="809500"/>
            <a:chExt cx="4419600" cy="2858694"/>
          </a:xfrm>
        </p:grpSpPr>
        <p:sp>
          <p:nvSpPr>
            <p:cNvPr id="29" name="Rectangle 44"/>
            <p:cNvSpPr>
              <a:spLocks noChangeArrowheads="1"/>
            </p:cNvSpPr>
            <p:nvPr/>
          </p:nvSpPr>
          <p:spPr bwMode="gray">
            <a:xfrm>
              <a:off x="2516575" y="3437083"/>
              <a:ext cx="342658" cy="2154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Host</a:t>
              </a:r>
              <a:endParaRPr lang="en-US" sz="1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Rectangle 44"/>
            <p:cNvSpPr>
              <a:spLocks noChangeArrowheads="1"/>
            </p:cNvSpPr>
            <p:nvPr/>
          </p:nvSpPr>
          <p:spPr bwMode="gray">
            <a:xfrm>
              <a:off x="5867142" y="3452750"/>
              <a:ext cx="342658" cy="2154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Host</a:t>
              </a:r>
              <a:endParaRPr lang="en-US" sz="1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Rectangle 44"/>
            <p:cNvSpPr>
              <a:spLocks noChangeArrowheads="1"/>
            </p:cNvSpPr>
            <p:nvPr/>
          </p:nvSpPr>
          <p:spPr bwMode="gray">
            <a:xfrm>
              <a:off x="3882782" y="2070556"/>
              <a:ext cx="1036309" cy="2154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VM Migration</a:t>
              </a:r>
              <a:endParaRPr lang="en-US" sz="1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Curved Down Arrow 33"/>
            <p:cNvSpPr/>
            <p:nvPr/>
          </p:nvSpPr>
          <p:spPr>
            <a:xfrm>
              <a:off x="3530925" y="1567038"/>
              <a:ext cx="1828800" cy="53340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1" name="Picture 3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59325" y="1219200"/>
              <a:ext cx="1066800" cy="222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" name="Rectangle 40"/>
            <p:cNvSpPr/>
            <p:nvPr/>
          </p:nvSpPr>
          <p:spPr>
            <a:xfrm>
              <a:off x="2702186" y="1238439"/>
              <a:ext cx="512064" cy="630936"/>
            </a:xfrm>
            <a:prstGeom prst="rect">
              <a:avLst/>
            </a:prstGeom>
            <a:solidFill>
              <a:schemeClr val="bg1">
                <a:lumMod val="95000"/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42" name="Picture 4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95300" y="1219200"/>
              <a:ext cx="1066800" cy="222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3" name="TextBox 42"/>
            <p:cNvSpPr txBox="1"/>
            <p:nvPr/>
          </p:nvSpPr>
          <p:spPr>
            <a:xfrm>
              <a:off x="2451261" y="1640865"/>
              <a:ext cx="304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en-US" sz="11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73775" y="1644379"/>
              <a:ext cx="304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endParaRPr lang="en-US" sz="11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3" name="Group 52"/>
            <p:cNvGrpSpPr/>
            <p:nvPr/>
          </p:nvGrpSpPr>
          <p:grpSpPr>
            <a:xfrm>
              <a:off x="4190342" y="826325"/>
              <a:ext cx="521208" cy="684934"/>
              <a:chOff x="4151478" y="776681"/>
              <a:chExt cx="597327" cy="744424"/>
            </a:xfrm>
          </p:grpSpPr>
          <p:pic>
            <p:nvPicPr>
              <p:cNvPr id="32" name="Picture 1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151478" y="776681"/>
                <a:ext cx="556100" cy="726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4460495" y="1236773"/>
                <a:ext cx="288310" cy="284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en-US" sz="11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5752600" y="1655265"/>
              <a:ext cx="304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2 </a:t>
              </a:r>
              <a:endParaRPr lang="en-US" sz="11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435925" y="1101279"/>
              <a:ext cx="1143000" cy="7680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045525" y="1637800"/>
              <a:ext cx="304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endParaRPr lang="en-US" sz="11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4" name="Group 53"/>
            <p:cNvGrpSpPr/>
            <p:nvPr/>
          </p:nvGrpSpPr>
          <p:grpSpPr>
            <a:xfrm>
              <a:off x="5774376" y="1219200"/>
              <a:ext cx="510322" cy="684934"/>
              <a:chOff x="4151478" y="776681"/>
              <a:chExt cx="584851" cy="744424"/>
            </a:xfrm>
          </p:grpSpPr>
          <p:pic>
            <p:nvPicPr>
              <p:cNvPr id="55" name="Picture 1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151478" y="776681"/>
                <a:ext cx="556100" cy="726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4448019" y="1236773"/>
                <a:ext cx="288310" cy="284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en-US" sz="11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4180112" y="809500"/>
              <a:ext cx="521208" cy="6858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5" name="Footer Placeholder 2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ontent Placeholder 58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419600" cy="4953001"/>
          </a:xfrm>
        </p:spPr>
        <p:txBody>
          <a:bodyPr/>
          <a:lstStyle/>
          <a:p>
            <a:r>
              <a:rPr lang="en-US" dirty="0" smtClean="0"/>
              <a:t>VM files are moved from source array to remote array</a:t>
            </a:r>
          </a:p>
          <a:p>
            <a:r>
              <a:rPr lang="en-US" dirty="0" smtClean="0"/>
              <a:t>Can move VMs across dissimilar storage arrays</a:t>
            </a:r>
          </a:p>
          <a:p>
            <a:r>
              <a:rPr lang="en-US" dirty="0" smtClean="0"/>
              <a:t>Balances storage utilization by redistributing VMs to different storage arrays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Migration: Array-to-Array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A4D05BE-A5A8-4D83-BF6E-65FCE94A14E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9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4958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12: Remote Replication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4648200" y="751406"/>
            <a:ext cx="4244392" cy="5344594"/>
            <a:chOff x="4724400" y="128650"/>
            <a:chExt cx="4244392" cy="5344594"/>
          </a:xfrm>
        </p:grpSpPr>
        <p:cxnSp>
          <p:nvCxnSpPr>
            <p:cNvPr id="51" name="Straight Connector 50"/>
            <p:cNvCxnSpPr/>
            <p:nvPr/>
          </p:nvCxnSpPr>
          <p:spPr>
            <a:xfrm rot="5400000">
              <a:off x="7258749" y="3011424"/>
              <a:ext cx="235915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46307" y="3581400"/>
              <a:ext cx="969093" cy="1645920"/>
            </a:xfrm>
            <a:prstGeom prst="rect">
              <a:avLst/>
            </a:prstGeom>
            <a:noFill/>
          </p:spPr>
        </p:pic>
        <p:cxnSp>
          <p:nvCxnSpPr>
            <p:cNvPr id="53" name="Straight Connector 52"/>
            <p:cNvCxnSpPr/>
            <p:nvPr/>
          </p:nvCxnSpPr>
          <p:spPr>
            <a:xfrm rot="5400000">
              <a:off x="4011963" y="3008376"/>
              <a:ext cx="235915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40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24400" y="3611880"/>
              <a:ext cx="969093" cy="1645920"/>
            </a:xfrm>
            <a:prstGeom prst="rect">
              <a:avLst/>
            </a:prstGeom>
            <a:noFill/>
          </p:spPr>
        </p:pic>
        <p:sp>
          <p:nvSpPr>
            <p:cNvPr id="16" name="Rectangle 44"/>
            <p:cNvSpPr>
              <a:spLocks noChangeArrowheads="1"/>
            </p:cNvSpPr>
            <p:nvPr/>
          </p:nvSpPr>
          <p:spPr bwMode="gray">
            <a:xfrm>
              <a:off x="7119992" y="1524000"/>
              <a:ext cx="342658" cy="2154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Host</a:t>
              </a:r>
              <a:endParaRPr lang="en-US" sz="1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Rectangle 44"/>
            <p:cNvSpPr>
              <a:spLocks noChangeArrowheads="1"/>
            </p:cNvSpPr>
            <p:nvPr/>
          </p:nvSpPr>
          <p:spPr bwMode="gray">
            <a:xfrm>
              <a:off x="6350506" y="3803278"/>
              <a:ext cx="1036309" cy="2154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VM Migration</a:t>
              </a:r>
              <a:endParaRPr lang="en-US" sz="1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" name="Rectangle 44"/>
            <p:cNvSpPr>
              <a:spLocks noChangeArrowheads="1"/>
            </p:cNvSpPr>
            <p:nvPr/>
          </p:nvSpPr>
          <p:spPr bwMode="gray">
            <a:xfrm>
              <a:off x="4800600" y="5257800"/>
              <a:ext cx="947182" cy="2154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Source Array</a:t>
              </a:r>
              <a:endParaRPr lang="en-US" sz="1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gray">
            <a:xfrm>
              <a:off x="7945307" y="5234050"/>
              <a:ext cx="1023485" cy="2154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Remote Array</a:t>
              </a:r>
              <a:endParaRPr lang="en-US" sz="1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1" name="File"/>
            <p:cNvSpPr>
              <a:spLocks noEditPoints="1" noChangeArrowheads="1"/>
            </p:cNvSpPr>
            <p:nvPr/>
          </p:nvSpPr>
          <p:spPr bwMode="auto">
            <a:xfrm>
              <a:off x="5396350" y="4570412"/>
              <a:ext cx="533400" cy="458788"/>
            </a:xfrm>
            <a:custGeom>
              <a:avLst/>
              <a:gdLst>
                <a:gd name="T0" fmla="*/ 434194 w 21600"/>
                <a:gd name="T1" fmla="*/ 112157 h 21600"/>
                <a:gd name="T2" fmla="*/ 0 w 21600"/>
                <a:gd name="T3" fmla="*/ 373857 h 21600"/>
                <a:gd name="T4" fmla="*/ 427038 w 21600"/>
                <a:gd name="T5" fmla="*/ 747713 h 21600"/>
                <a:gd name="T6" fmla="*/ 854075 w 21600"/>
                <a:gd name="T7" fmla="*/ 373857 h 21600"/>
                <a:gd name="T8" fmla="*/ 0 w 21600"/>
                <a:gd name="T9" fmla="*/ 747713 h 21600"/>
                <a:gd name="T10" fmla="*/ 854075 w 21600"/>
                <a:gd name="T11" fmla="*/ 747713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86 w 21600"/>
                <a:gd name="T19" fmla="*/ 4628 h 21600"/>
                <a:gd name="T20" fmla="*/ 20635 w 21600"/>
                <a:gd name="T21" fmla="*/ 20289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91429" tIns="45715" rIns="91429" bIns="45715"/>
            <a:lstStyle/>
            <a:p>
              <a:pPr algn="l" defTabSz="652463">
                <a:spcBef>
                  <a:spcPct val="0"/>
                </a:spcBef>
                <a:buClrTx/>
                <a:buFontTx/>
                <a:buNone/>
                <a:defRPr/>
              </a:pPr>
              <a:endParaRPr lang="en-US" sz="13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" name="Rectangle 44"/>
            <p:cNvSpPr>
              <a:spLocks noChangeArrowheads="1"/>
            </p:cNvSpPr>
            <p:nvPr/>
          </p:nvSpPr>
          <p:spPr bwMode="gray">
            <a:xfrm>
              <a:off x="5520050" y="4749317"/>
              <a:ext cx="304571" cy="1846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VM2</a:t>
              </a:r>
              <a:endParaRPr lang="en-US" sz="1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" name="File"/>
            <p:cNvSpPr>
              <a:spLocks noEditPoints="1" noChangeArrowheads="1"/>
            </p:cNvSpPr>
            <p:nvPr/>
          </p:nvSpPr>
          <p:spPr bwMode="auto">
            <a:xfrm>
              <a:off x="5396350" y="3810000"/>
              <a:ext cx="533400" cy="458788"/>
            </a:xfrm>
            <a:custGeom>
              <a:avLst/>
              <a:gdLst>
                <a:gd name="T0" fmla="*/ 434194 w 21600"/>
                <a:gd name="T1" fmla="*/ 112157 h 21600"/>
                <a:gd name="T2" fmla="*/ 0 w 21600"/>
                <a:gd name="T3" fmla="*/ 373857 h 21600"/>
                <a:gd name="T4" fmla="*/ 427038 w 21600"/>
                <a:gd name="T5" fmla="*/ 747713 h 21600"/>
                <a:gd name="T6" fmla="*/ 854075 w 21600"/>
                <a:gd name="T7" fmla="*/ 373857 h 21600"/>
                <a:gd name="T8" fmla="*/ 0 w 21600"/>
                <a:gd name="T9" fmla="*/ 747713 h 21600"/>
                <a:gd name="T10" fmla="*/ 854075 w 21600"/>
                <a:gd name="T11" fmla="*/ 747713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86 w 21600"/>
                <a:gd name="T19" fmla="*/ 4628 h 21600"/>
                <a:gd name="T20" fmla="*/ 20635 w 21600"/>
                <a:gd name="T21" fmla="*/ 20289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91429" tIns="45715" rIns="91429" bIns="45715"/>
            <a:lstStyle/>
            <a:p>
              <a:pPr algn="l" defTabSz="652463">
                <a:spcBef>
                  <a:spcPct val="0"/>
                </a:spcBef>
                <a:buClrTx/>
                <a:buFontTx/>
                <a:buNone/>
                <a:defRPr/>
              </a:pPr>
              <a:endParaRPr lang="en-US" sz="13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gray">
            <a:xfrm>
              <a:off x="5509253" y="3988905"/>
              <a:ext cx="304571" cy="1846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VM1</a:t>
              </a:r>
              <a:endParaRPr lang="en-US" sz="1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5191539" y="1828800"/>
              <a:ext cx="13716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65343" y="1828800"/>
              <a:ext cx="13716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ile"/>
            <p:cNvSpPr>
              <a:spLocks noEditPoints="1" noChangeArrowheads="1"/>
            </p:cNvSpPr>
            <p:nvPr/>
          </p:nvSpPr>
          <p:spPr bwMode="auto">
            <a:xfrm>
              <a:off x="7682350" y="3962400"/>
              <a:ext cx="533400" cy="458788"/>
            </a:xfrm>
            <a:custGeom>
              <a:avLst/>
              <a:gdLst>
                <a:gd name="T0" fmla="*/ 434194 w 21600"/>
                <a:gd name="T1" fmla="*/ 112157 h 21600"/>
                <a:gd name="T2" fmla="*/ 0 w 21600"/>
                <a:gd name="T3" fmla="*/ 373857 h 21600"/>
                <a:gd name="T4" fmla="*/ 427038 w 21600"/>
                <a:gd name="T5" fmla="*/ 747713 h 21600"/>
                <a:gd name="T6" fmla="*/ 854075 w 21600"/>
                <a:gd name="T7" fmla="*/ 373857 h 21600"/>
                <a:gd name="T8" fmla="*/ 0 w 21600"/>
                <a:gd name="T9" fmla="*/ 747713 h 21600"/>
                <a:gd name="T10" fmla="*/ 854075 w 21600"/>
                <a:gd name="T11" fmla="*/ 747713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86 w 21600"/>
                <a:gd name="T19" fmla="*/ 4628 h 21600"/>
                <a:gd name="T20" fmla="*/ 20635 w 21600"/>
                <a:gd name="T21" fmla="*/ 20289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91429" tIns="45715" rIns="91429" bIns="45715"/>
            <a:lstStyle/>
            <a:p>
              <a:pPr algn="l" defTabSz="652463">
                <a:spcBef>
                  <a:spcPct val="0"/>
                </a:spcBef>
                <a:buClrTx/>
                <a:buFontTx/>
                <a:buNone/>
                <a:defRPr/>
              </a:pPr>
              <a:endParaRPr lang="en-US" sz="13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" name="Rectangle 44"/>
            <p:cNvSpPr>
              <a:spLocks noChangeArrowheads="1"/>
            </p:cNvSpPr>
            <p:nvPr/>
          </p:nvSpPr>
          <p:spPr bwMode="gray">
            <a:xfrm>
              <a:off x="7807128" y="4141305"/>
              <a:ext cx="304571" cy="1846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VM1</a:t>
              </a:r>
              <a:endParaRPr lang="en-US" sz="1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5" name="Curved Down Arrow 54"/>
            <p:cNvSpPr/>
            <p:nvPr/>
          </p:nvSpPr>
          <p:spPr>
            <a:xfrm>
              <a:off x="6045706" y="3269878"/>
              <a:ext cx="1676400" cy="68580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396350" y="3805050"/>
              <a:ext cx="609600" cy="533400"/>
            </a:xfrm>
            <a:prstGeom prst="rect">
              <a:avLst/>
            </a:prstGeom>
            <a:solidFill>
              <a:schemeClr val="bg1">
                <a:lumMod val="95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" name="File"/>
            <p:cNvSpPr>
              <a:spLocks noEditPoints="1" noChangeArrowheads="1"/>
            </p:cNvSpPr>
            <p:nvPr/>
          </p:nvSpPr>
          <p:spPr bwMode="auto">
            <a:xfrm>
              <a:off x="6549289" y="2676939"/>
              <a:ext cx="533400" cy="458788"/>
            </a:xfrm>
            <a:custGeom>
              <a:avLst/>
              <a:gdLst>
                <a:gd name="T0" fmla="*/ 434194 w 21600"/>
                <a:gd name="T1" fmla="*/ 112157 h 21600"/>
                <a:gd name="T2" fmla="*/ 0 w 21600"/>
                <a:gd name="T3" fmla="*/ 373857 h 21600"/>
                <a:gd name="T4" fmla="*/ 427038 w 21600"/>
                <a:gd name="T5" fmla="*/ 747713 h 21600"/>
                <a:gd name="T6" fmla="*/ 854075 w 21600"/>
                <a:gd name="T7" fmla="*/ 373857 h 21600"/>
                <a:gd name="T8" fmla="*/ 0 w 21600"/>
                <a:gd name="T9" fmla="*/ 747713 h 21600"/>
                <a:gd name="T10" fmla="*/ 854075 w 21600"/>
                <a:gd name="T11" fmla="*/ 747713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86 w 21600"/>
                <a:gd name="T19" fmla="*/ 4628 h 21600"/>
                <a:gd name="T20" fmla="*/ 20635 w 21600"/>
                <a:gd name="T21" fmla="*/ 20289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91429" tIns="45715" rIns="91429" bIns="45715"/>
            <a:lstStyle/>
            <a:p>
              <a:pPr algn="l" defTabSz="652463">
                <a:spcBef>
                  <a:spcPct val="0"/>
                </a:spcBef>
                <a:buClrTx/>
                <a:buFontTx/>
                <a:buNone/>
                <a:defRPr/>
              </a:pPr>
              <a:endParaRPr lang="en-US" sz="13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0" name="Rectangle 44"/>
            <p:cNvSpPr>
              <a:spLocks noChangeArrowheads="1"/>
            </p:cNvSpPr>
            <p:nvPr/>
          </p:nvSpPr>
          <p:spPr bwMode="gray">
            <a:xfrm>
              <a:off x="6674067" y="2855844"/>
              <a:ext cx="304571" cy="1846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VM1</a:t>
              </a:r>
              <a:endParaRPr lang="en-US" sz="1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551225" y="2676939"/>
              <a:ext cx="609600" cy="533400"/>
            </a:xfrm>
            <a:prstGeom prst="rect">
              <a:avLst/>
            </a:prstGeom>
            <a:solidFill>
              <a:schemeClr val="bg1">
                <a:lumMod val="9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43" name="Picture 4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72150" y="128650"/>
              <a:ext cx="1066800" cy="222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6" name="TextBox 45"/>
            <p:cNvSpPr txBox="1"/>
            <p:nvPr/>
          </p:nvSpPr>
          <p:spPr>
            <a:xfrm>
              <a:off x="6553200" y="549326"/>
              <a:ext cx="304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en-US" sz="105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086600" y="564715"/>
              <a:ext cx="304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endParaRPr lang="en-US" sz="105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/>
          </p:cNvSpPr>
          <p:nvPr>
            <p:ph type="ctrTitle"/>
          </p:nvPr>
        </p:nvSpPr>
        <p:spPr>
          <a:xfrm>
            <a:off x="685800" y="612648"/>
            <a:ext cx="7772400" cy="688975"/>
          </a:xfrm>
        </p:spPr>
        <p:txBody>
          <a:bodyPr/>
          <a:lstStyle/>
          <a:p>
            <a:r>
              <a:rPr lang="en-US" dirty="0" smtClean="0"/>
              <a:t>Module 12: Remote Replication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2587752"/>
            <a:ext cx="7086600" cy="2667000"/>
          </a:xfrm>
        </p:spPr>
        <p:txBody>
          <a:bodyPr>
            <a:normAutofit/>
          </a:bodyPr>
          <a:lstStyle/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EMC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Symmetrix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Remote Data Facility (SRDF)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EMC MirrorView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EMC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RecoverPoint</a:t>
            </a:r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2" indent="-223838" algn="l">
              <a:buClr>
                <a:srgbClr val="92D050"/>
              </a:buClr>
              <a:buSzPct val="110000"/>
              <a:defRPr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984248"/>
            <a:ext cx="7772400" cy="457200"/>
          </a:xfrm>
        </p:spPr>
        <p:txBody>
          <a:bodyPr/>
          <a:lstStyle/>
          <a:p>
            <a:r>
              <a:rPr lang="en-US" dirty="0" smtClean="0"/>
              <a:t>Concept in Practice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3886200" cy="4953001"/>
          </a:xfrm>
        </p:spPr>
        <p:txBody>
          <a:bodyPr/>
          <a:lstStyle/>
          <a:p>
            <a:r>
              <a:rPr lang="en-US" dirty="0" smtClean="0"/>
              <a:t>Offers a family of solutions to implement array-based remote replication</a:t>
            </a:r>
          </a:p>
          <a:p>
            <a:r>
              <a:rPr lang="en-US" dirty="0" smtClean="0"/>
              <a:t>Minimizes performance impact on applications and hosts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EMC SRDF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2" name="Group 20"/>
          <p:cNvGrpSpPr/>
          <p:nvPr/>
        </p:nvGrpSpPr>
        <p:grpSpPr bwMode="gray">
          <a:xfrm>
            <a:off x="4495800" y="1371600"/>
            <a:ext cx="3865088" cy="3657600"/>
            <a:chOff x="366713" y="1371600"/>
            <a:chExt cx="3865088" cy="4114800"/>
          </a:xfrm>
        </p:grpSpPr>
        <p:sp>
          <p:nvSpPr>
            <p:cNvPr id="12" name="Rectangle 15"/>
            <p:cNvSpPr>
              <a:spLocks noChangeArrowheads="1"/>
            </p:cNvSpPr>
            <p:nvPr/>
          </p:nvSpPr>
          <p:spPr bwMode="gray">
            <a:xfrm>
              <a:off x="366713" y="1371600"/>
              <a:ext cx="2391034" cy="4114800"/>
            </a:xfrm>
            <a:prstGeom prst="rect">
              <a:avLst/>
            </a:prstGeom>
            <a:solidFill>
              <a:srgbClr val="DDDDDD"/>
            </a:solidFill>
            <a:ln w="2857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91440" bIns="0"/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SRDF Family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gray">
            <a:xfrm>
              <a:off x="528512" y="1880486"/>
              <a:ext cx="1958070" cy="1020895"/>
            </a:xfrm>
            <a:prstGeom prst="rect">
              <a:avLst/>
            </a:prstGeom>
            <a:solidFill>
              <a:schemeClr val="tx2"/>
            </a:solidFill>
            <a:ln w="2857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sz="16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SRDF/S</a:t>
              </a:r>
            </a:p>
            <a:p>
              <a:pPr algn="ctr">
                <a:lnSpc>
                  <a:spcPct val="85000"/>
                </a:lnSpc>
                <a:spcBef>
                  <a:spcPct val="25000"/>
                </a:spcBef>
              </a:pPr>
              <a:r>
                <a:rPr lang="pt-BR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Synchronous for </a:t>
              </a:r>
              <a:br>
                <a:rPr lang="pt-BR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zero data exposure</a:t>
              </a:r>
              <a:endParaRPr lang="en-US" sz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gray">
            <a:xfrm>
              <a:off x="528512" y="3013774"/>
              <a:ext cx="1958070" cy="1019334"/>
            </a:xfrm>
            <a:prstGeom prst="rect">
              <a:avLst/>
            </a:prstGeom>
            <a:solidFill>
              <a:schemeClr val="tx2"/>
            </a:solidFill>
            <a:ln w="2857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sz="16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SRDF/A</a:t>
              </a:r>
            </a:p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Asynchronous for </a:t>
              </a:r>
              <a:br>
                <a:rPr lang="en-U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en-U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extended distances </a:t>
              </a: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gray">
            <a:xfrm>
              <a:off x="528512" y="4147061"/>
              <a:ext cx="1958070" cy="1019334"/>
            </a:xfrm>
            <a:prstGeom prst="rect">
              <a:avLst/>
            </a:prstGeom>
            <a:solidFill>
              <a:schemeClr val="tx2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25000"/>
                </a:spcBef>
              </a:pPr>
              <a:r>
                <a:rPr lang="en-US" sz="16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SRDF/DM</a:t>
              </a:r>
            </a:p>
            <a:p>
              <a:pPr algn="ctr">
                <a:lnSpc>
                  <a:spcPct val="85000"/>
                </a:lnSpc>
                <a:spcBef>
                  <a:spcPct val="25000"/>
                </a:spcBef>
              </a:pPr>
              <a:r>
                <a:rPr lang="en-U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Efficient Symmetrix-to-Symmetrix data mobility </a:t>
              </a:r>
            </a:p>
          </p:txBody>
        </p:sp>
        <p:grpSp>
          <p:nvGrpSpPr>
            <p:cNvPr id="3" name="Group 26"/>
            <p:cNvGrpSpPr/>
            <p:nvPr/>
          </p:nvGrpSpPr>
          <p:grpSpPr bwMode="gray">
            <a:xfrm>
              <a:off x="2594449" y="1371600"/>
              <a:ext cx="1637352" cy="4114800"/>
              <a:chOff x="2594449" y="1371600"/>
              <a:chExt cx="1637352" cy="4947592"/>
            </a:xfrm>
          </p:grpSpPr>
          <p:sp>
            <p:nvSpPr>
              <p:cNvPr id="17" name="AutoShape 16"/>
              <p:cNvSpPr>
                <a:spLocks noChangeArrowheads="1"/>
              </p:cNvSpPr>
              <p:nvPr/>
            </p:nvSpPr>
            <p:spPr bwMode="gray">
              <a:xfrm>
                <a:off x="2594449" y="1371600"/>
                <a:ext cx="1631476" cy="817965"/>
              </a:xfrm>
              <a:prstGeom prst="leftArrowCallout">
                <a:avLst>
                  <a:gd name="adj1" fmla="val 50000"/>
                  <a:gd name="adj2" fmla="val 25000"/>
                  <a:gd name="adj3" fmla="val 0"/>
                  <a:gd name="adj4" fmla="val 8971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2857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45720" tIns="0" rIns="45720" bIns="0" anchor="ctr"/>
              <a:lstStyle/>
              <a:p>
                <a:pPr algn="ctr">
                  <a:lnSpc>
                    <a:spcPts val="1000"/>
                  </a:lnSpc>
                </a:pPr>
                <a:r>
                  <a:rPr lang="en-US" sz="1200" dirty="0">
                    <a:latin typeface="Calibri" pitchFamily="34" charset="0"/>
                    <a:cs typeface="Calibri" pitchFamily="34" charset="0"/>
                  </a:rPr>
                  <a:t>SRDF/Star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 dirty="0">
                    <a:latin typeface="Calibri" pitchFamily="34" charset="0"/>
                    <a:cs typeface="Calibri" pitchFamily="34" charset="0"/>
                  </a:rPr>
                  <a:t>Multi-site replication option </a:t>
                </a:r>
              </a:p>
            </p:txBody>
          </p:sp>
          <p:sp>
            <p:nvSpPr>
              <p:cNvPr id="18" name="AutoShape 17"/>
              <p:cNvSpPr>
                <a:spLocks noChangeArrowheads="1"/>
              </p:cNvSpPr>
              <p:nvPr/>
            </p:nvSpPr>
            <p:spPr bwMode="gray">
              <a:xfrm>
                <a:off x="2594449" y="3013774"/>
                <a:ext cx="1631476" cy="824209"/>
              </a:xfrm>
              <a:prstGeom prst="leftArrowCallout">
                <a:avLst>
                  <a:gd name="adj1" fmla="val 50000"/>
                  <a:gd name="adj2" fmla="val 25000"/>
                  <a:gd name="adj3" fmla="val 0"/>
                  <a:gd name="adj4" fmla="val 90032"/>
                </a:avLst>
              </a:prstGeom>
              <a:solidFill>
                <a:schemeClr val="accent3"/>
              </a:solidFill>
              <a:ln w="2857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45720" tIns="0" rIns="45720" bIns="0" anchor="ctr"/>
              <a:lstStyle/>
              <a:p>
                <a:pPr algn="ctr">
                  <a:lnSpc>
                    <a:spcPts val="1000"/>
                  </a:lnSpc>
                </a:pPr>
                <a:r>
                  <a:rPr lang="en-US" sz="1200" dirty="0">
                    <a:latin typeface="Calibri" pitchFamily="34" charset="0"/>
                    <a:cs typeface="Calibri" pitchFamily="34" charset="0"/>
                  </a:rPr>
                  <a:t>SRDF/AR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 dirty="0">
                    <a:latin typeface="Calibri" pitchFamily="34" charset="0"/>
                    <a:cs typeface="Calibri" pitchFamily="34" charset="0"/>
                  </a:rPr>
                  <a:t>Automated Replication</a:t>
                </a:r>
                <a:br>
                  <a:rPr lang="en-US" sz="1000" dirty="0">
                    <a:latin typeface="Calibri" pitchFamily="34" charset="0"/>
                    <a:cs typeface="Calibri" pitchFamily="34" charset="0"/>
                  </a:rPr>
                </a:br>
                <a:r>
                  <a:rPr lang="en-US" sz="1000" dirty="0">
                    <a:latin typeface="Calibri" pitchFamily="34" charset="0"/>
                    <a:cs typeface="Calibri" pitchFamily="34" charset="0"/>
                  </a:rPr>
                  <a:t>option </a:t>
                </a:r>
              </a:p>
            </p:txBody>
          </p:sp>
          <p:sp>
            <p:nvSpPr>
              <p:cNvPr id="19" name="AutoShape 18"/>
              <p:cNvSpPr>
                <a:spLocks noChangeArrowheads="1"/>
              </p:cNvSpPr>
              <p:nvPr/>
            </p:nvSpPr>
            <p:spPr bwMode="gray">
              <a:xfrm>
                <a:off x="2594449" y="2189565"/>
                <a:ext cx="1631476" cy="824209"/>
              </a:xfrm>
              <a:prstGeom prst="leftArrowCallout">
                <a:avLst>
                  <a:gd name="adj1" fmla="val 50000"/>
                  <a:gd name="adj2" fmla="val 25000"/>
                  <a:gd name="adj3" fmla="val 0"/>
                  <a:gd name="adj4" fmla="val 89713"/>
                </a:avLst>
              </a:prstGeom>
              <a:solidFill>
                <a:schemeClr val="accent2"/>
              </a:solidFill>
              <a:ln w="2857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45720" tIns="0" rIns="45720" bIns="0" anchor="ctr"/>
              <a:lstStyle/>
              <a:p>
                <a:pPr algn="ctr">
                  <a:lnSpc>
                    <a:spcPts val="1000"/>
                  </a:lnSpc>
                </a:pPr>
                <a:r>
                  <a:rPr lang="en-US" sz="1200" dirty="0">
                    <a:latin typeface="Calibri" pitchFamily="34" charset="0"/>
                    <a:cs typeface="Calibri" pitchFamily="34" charset="0"/>
                  </a:rPr>
                  <a:t>SRDF/CE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 dirty="0">
                    <a:latin typeface="Calibri" pitchFamily="34" charset="0"/>
                    <a:cs typeface="Calibri" pitchFamily="34" charset="0"/>
                  </a:rPr>
                  <a:t>Cluster Enabler option</a:t>
                </a:r>
              </a:p>
            </p:txBody>
          </p:sp>
          <p:sp>
            <p:nvSpPr>
              <p:cNvPr id="20" name="AutoShape 22"/>
              <p:cNvSpPr>
                <a:spLocks noChangeArrowheads="1"/>
              </p:cNvSpPr>
              <p:nvPr/>
            </p:nvSpPr>
            <p:spPr bwMode="gray">
              <a:xfrm>
                <a:off x="2594449" y="4670774"/>
                <a:ext cx="1631476" cy="824209"/>
              </a:xfrm>
              <a:prstGeom prst="leftArrowCallout">
                <a:avLst>
                  <a:gd name="adj1" fmla="val 50000"/>
                  <a:gd name="adj2" fmla="val 25000"/>
                  <a:gd name="adj3" fmla="val 0"/>
                  <a:gd name="adj4" fmla="val 90032"/>
                </a:avLst>
              </a:prstGeom>
              <a:solidFill>
                <a:schemeClr val="accent5"/>
              </a:solidFill>
              <a:ln w="2857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45720" tIns="0" rIns="45720" bIns="0" anchor="b"/>
              <a:lstStyle/>
              <a:p>
                <a:pPr algn="ctr">
                  <a:lnSpc>
                    <a:spcPts val="1000"/>
                  </a:lnSpc>
                </a:pPr>
                <a:r>
                  <a:rPr lang="en-US" sz="1200" dirty="0">
                    <a:latin typeface="Calibri" pitchFamily="34" charset="0"/>
                    <a:cs typeface="Calibri" pitchFamily="34" charset="0"/>
                  </a:rPr>
                  <a:t>Cascaded SRDF </a:t>
                </a:r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/>
                </a:r>
                <a:br>
                  <a:rPr lang="en-US" sz="1200" dirty="0" smtClean="0">
                    <a:latin typeface="Calibri" pitchFamily="34" charset="0"/>
                    <a:cs typeface="Calibri" pitchFamily="34" charset="0"/>
                  </a:rPr>
                </a:br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and </a:t>
                </a:r>
                <a:r>
                  <a:rPr lang="en-US" sz="1200" dirty="0">
                    <a:latin typeface="Calibri" pitchFamily="34" charset="0"/>
                    <a:cs typeface="Calibri" pitchFamily="34" charset="0"/>
                  </a:rPr>
                  <a:t>SRDF/EDP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 dirty="0">
                    <a:latin typeface="Calibri" pitchFamily="34" charset="0"/>
                    <a:cs typeface="Calibri" pitchFamily="34" charset="0"/>
                  </a:rPr>
                  <a:t>Extended Distance Protection</a:t>
                </a:r>
              </a:p>
            </p:txBody>
          </p:sp>
          <p:sp>
            <p:nvSpPr>
              <p:cNvPr id="21" name="AutoShape 23"/>
              <p:cNvSpPr>
                <a:spLocks noChangeArrowheads="1"/>
              </p:cNvSpPr>
              <p:nvPr/>
            </p:nvSpPr>
            <p:spPr bwMode="gray">
              <a:xfrm>
                <a:off x="2594449" y="5494983"/>
                <a:ext cx="1631476" cy="824209"/>
              </a:xfrm>
              <a:prstGeom prst="leftArrowCallout">
                <a:avLst>
                  <a:gd name="adj1" fmla="val 50000"/>
                  <a:gd name="adj2" fmla="val 25000"/>
                  <a:gd name="adj3" fmla="val 0"/>
                  <a:gd name="adj4" fmla="val 89713"/>
                </a:avLst>
              </a:prstGeom>
              <a:solidFill>
                <a:schemeClr val="accent6"/>
              </a:solidFill>
              <a:ln w="2857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45720" tIns="0" rIns="45720" bIns="0" anchor="ctr"/>
              <a:lstStyle/>
              <a:p>
                <a:pPr algn="ctr">
                  <a:lnSpc>
                    <a:spcPts val="1000"/>
                  </a:lnSpc>
                </a:pPr>
                <a:r>
                  <a:rPr lang="en-US" sz="1200" dirty="0">
                    <a:latin typeface="Calibri" pitchFamily="34" charset="0"/>
                    <a:cs typeface="Calibri" pitchFamily="34" charset="0"/>
                  </a:rPr>
                  <a:t>Concurrent</a:t>
                </a:r>
                <a:r>
                  <a:rPr lang="en-US" sz="1200" dirty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sz="1200" dirty="0">
                    <a:latin typeface="Calibri" pitchFamily="34" charset="0"/>
                    <a:cs typeface="Calibri" pitchFamily="34" charset="0"/>
                  </a:rPr>
                  <a:t>SRDF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 dirty="0" smtClean="0">
                    <a:latin typeface="Calibri" pitchFamily="34" charset="0"/>
                    <a:cs typeface="Calibri" pitchFamily="34" charset="0"/>
                  </a:rPr>
                  <a:t>Concurrent  Replication</a:t>
                </a:r>
                <a:endParaRPr lang="en-US" sz="1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" name="AutoShape 22"/>
              <p:cNvSpPr>
                <a:spLocks noChangeArrowheads="1"/>
              </p:cNvSpPr>
              <p:nvPr/>
            </p:nvSpPr>
            <p:spPr bwMode="gray">
              <a:xfrm>
                <a:off x="2600325" y="3838575"/>
                <a:ext cx="1631476" cy="824209"/>
              </a:xfrm>
              <a:prstGeom prst="leftArrowCallout">
                <a:avLst>
                  <a:gd name="adj1" fmla="val 50000"/>
                  <a:gd name="adj2" fmla="val 25000"/>
                  <a:gd name="adj3" fmla="val 0"/>
                  <a:gd name="adj4" fmla="val 90032"/>
                </a:avLst>
              </a:prstGeom>
              <a:solidFill>
                <a:schemeClr val="accent4"/>
              </a:solidFill>
              <a:ln w="2857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45720" tIns="0" rIns="45720" bIns="0" anchor="ctr"/>
              <a:lstStyle/>
              <a:p>
                <a:pPr algn="ctr">
                  <a:lnSpc>
                    <a:spcPts val="1000"/>
                  </a:lnSpc>
                </a:pPr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SRDF/CG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 dirty="0" smtClean="0">
                    <a:latin typeface="Calibri" pitchFamily="34" charset="0"/>
                    <a:cs typeface="Calibri" pitchFamily="34" charset="0"/>
                  </a:rPr>
                  <a:t>Consistency Groups</a:t>
                </a:r>
                <a:endParaRPr lang="en-US" sz="100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23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4958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EMC MirrorView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Replicates data from a primary volume to a secondary volume that reside on different VNX storage systems</a:t>
            </a:r>
          </a:p>
          <a:p>
            <a:pPr marL="231775" lvl="1" indent="-231775"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400" dirty="0" smtClean="0"/>
              <a:t>Uses a bitmap to track host writes while the link to the secondary array is down</a:t>
            </a:r>
          </a:p>
          <a:p>
            <a:pPr lvl="1"/>
            <a:r>
              <a:rPr lang="en-US" dirty="0" smtClean="0"/>
              <a:t>When secondary is available, sends only changed data</a:t>
            </a:r>
          </a:p>
          <a:p>
            <a:r>
              <a:rPr lang="en-US" dirty="0" err="1" smtClean="0"/>
              <a:t>MirrorView</a:t>
            </a:r>
            <a:r>
              <a:rPr lang="en-US" dirty="0" smtClean="0"/>
              <a:t> family consists of: </a:t>
            </a:r>
          </a:p>
          <a:p>
            <a:pPr lvl="1"/>
            <a:r>
              <a:rPr lang="en-US" dirty="0" smtClean="0"/>
              <a:t>MirrorView/Synchronous (MirrorView/S)</a:t>
            </a:r>
          </a:p>
          <a:p>
            <a:pPr lvl="1"/>
            <a:r>
              <a:rPr lang="en-US" dirty="0" smtClean="0"/>
              <a:t>MirrorView/Asynchronous (MirrorView/A)</a:t>
            </a:r>
          </a:p>
          <a:p>
            <a:pPr lvl="1"/>
            <a:endParaRPr lang="en-US" sz="1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773B01-4140-4737-A600-00C5477C65A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EMC </a:t>
            </a:r>
            <a:r>
              <a:rPr lang="en-US" dirty="0" err="1" smtClean="0"/>
              <a:t>RecoverPoint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RecoverPoint</a:t>
            </a:r>
            <a:r>
              <a:rPr lang="en-US" dirty="0" smtClean="0"/>
              <a:t> Continuous Remote Replication (CRR) provides both synchronous and asynchronous remote replication</a:t>
            </a:r>
          </a:p>
          <a:p>
            <a:r>
              <a:rPr lang="en-US" dirty="0" smtClean="0"/>
              <a:t>Dynamically switches between synchronous and asynchronous replication</a:t>
            </a:r>
          </a:p>
          <a:p>
            <a:pPr lvl="1"/>
            <a:r>
              <a:rPr lang="en-US" dirty="0" smtClean="0"/>
              <a:t>Based on the policy for performance and latency </a:t>
            </a:r>
          </a:p>
          <a:p>
            <a:r>
              <a:rPr lang="en-US" dirty="0" smtClean="0"/>
              <a:t>Capable to recover data remotely to any PIT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4958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12: Summary</a:t>
            </a:r>
          </a:p>
        </p:txBody>
      </p:sp>
      <p:sp>
        <p:nvSpPr>
          <p:cNvPr id="28675" name="Content Placeholder 7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4343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Key points covered in this module:</a:t>
            </a:r>
          </a:p>
          <a:p>
            <a:r>
              <a:rPr lang="en-US" dirty="0" smtClean="0"/>
              <a:t>Synchronous and asynchronous replication mode</a:t>
            </a:r>
          </a:p>
          <a:p>
            <a:r>
              <a:rPr lang="en-US" dirty="0" smtClean="0"/>
              <a:t>Host-based, array-based, and network-based remote replication</a:t>
            </a:r>
          </a:p>
          <a:p>
            <a:r>
              <a:rPr lang="en-US" dirty="0" smtClean="0"/>
              <a:t>Three-site remote replication</a:t>
            </a:r>
          </a:p>
          <a:p>
            <a:r>
              <a:rPr lang="en-US" dirty="0" smtClean="0"/>
              <a:t>Data migration solution</a:t>
            </a:r>
          </a:p>
          <a:p>
            <a:r>
              <a:rPr lang="en-US" dirty="0" smtClean="0"/>
              <a:t>Remote replication and migration in virtualized environment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Remote Replication?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of creating replicas at remote sites </a:t>
            </a:r>
          </a:p>
          <a:p>
            <a:pPr lvl="1"/>
            <a:r>
              <a:rPr lang="en-US" dirty="0" smtClean="0"/>
              <a:t>Addresses risk associated with regionally driven outages </a:t>
            </a:r>
          </a:p>
          <a:p>
            <a:r>
              <a:rPr lang="en-US" dirty="0" smtClean="0"/>
              <a:t>Modes of remote replication </a:t>
            </a:r>
          </a:p>
          <a:p>
            <a:pPr lvl="1"/>
            <a:r>
              <a:rPr lang="en-US" dirty="0" smtClean="0"/>
              <a:t>Synchronous </a:t>
            </a:r>
          </a:p>
          <a:p>
            <a:pPr lvl="1"/>
            <a:r>
              <a:rPr lang="en-US" dirty="0" smtClean="0"/>
              <a:t>Asynchronous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47800" y="3581400"/>
            <a:ext cx="6298198" cy="1923620"/>
            <a:chOff x="1539977" y="4019980"/>
            <a:chExt cx="6298198" cy="1923620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539977" y="5728156"/>
              <a:ext cx="2027414" cy="21544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Storage Array – Source site</a:t>
              </a:r>
              <a:endParaRPr 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774533" y="5715630"/>
              <a:ext cx="2063642" cy="21544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Storage Array – Remote site</a:t>
              </a:r>
              <a:endParaRPr 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AutoShape 48"/>
            <p:cNvSpPr>
              <a:spLocks noChangeArrowheads="1"/>
            </p:cNvSpPr>
            <p:nvPr/>
          </p:nvSpPr>
          <p:spPr bwMode="gray">
            <a:xfrm>
              <a:off x="3497437" y="4570707"/>
              <a:ext cx="2344911" cy="592273"/>
            </a:xfrm>
            <a:prstGeom prst="rightArrow">
              <a:avLst>
                <a:gd name="adj1" fmla="val 57981"/>
                <a:gd name="adj2" fmla="val 57464"/>
              </a:avLst>
            </a:prstGeom>
            <a:gradFill rotWithShape="1">
              <a:gsLst>
                <a:gs pos="0">
                  <a:srgbClr val="777777"/>
                </a:gs>
                <a:gs pos="50000">
                  <a:srgbClr val="777777">
                    <a:gamma/>
                    <a:shade val="36471"/>
                    <a:invGamma/>
                  </a:srgbClr>
                </a:gs>
                <a:gs pos="100000">
                  <a:srgbClr val="777777"/>
                </a:gs>
              </a:gsLst>
              <a:lin ang="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Text Box 49"/>
            <p:cNvSpPr txBox="1">
              <a:spLocks noChangeArrowheads="1"/>
            </p:cNvSpPr>
            <p:nvPr/>
          </p:nvSpPr>
          <p:spPr bwMode="gray">
            <a:xfrm>
              <a:off x="3934830" y="4772058"/>
              <a:ext cx="975011" cy="2154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REPLICATION</a:t>
              </a:r>
            </a:p>
          </p:txBody>
        </p:sp>
        <p:pic>
          <p:nvPicPr>
            <p:cNvPr id="13" name="Picture 12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57400" y="4019980"/>
              <a:ext cx="969093" cy="1645920"/>
            </a:xfrm>
            <a:prstGeom prst="rect">
              <a:avLst/>
            </a:prstGeom>
            <a:noFill/>
          </p:spPr>
        </p:pic>
        <p:pic>
          <p:nvPicPr>
            <p:cNvPr id="14" name="Picture 13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69907" y="4019980"/>
              <a:ext cx="969093" cy="1645920"/>
            </a:xfrm>
            <a:prstGeom prst="rect">
              <a:avLst/>
            </a:prstGeom>
            <a:noFill/>
          </p:spPr>
        </p:pic>
      </p:grp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Replication –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5029200" cy="5181600"/>
          </a:xfrm>
        </p:spPr>
        <p:txBody>
          <a:bodyPr/>
          <a:lstStyle/>
          <a:p>
            <a:r>
              <a:rPr lang="en-US" dirty="0" smtClean="0"/>
              <a:t>A write is committed to both source and remote replica before it is acknowledged to the host</a:t>
            </a:r>
            <a:endParaRPr lang="en-US" sz="2200" dirty="0" smtClean="0"/>
          </a:p>
          <a:p>
            <a:r>
              <a:rPr lang="en-US" dirty="0" smtClean="0"/>
              <a:t>Ensures source and replica have identical data at all times</a:t>
            </a:r>
          </a:p>
          <a:p>
            <a:pPr lvl="1"/>
            <a:r>
              <a:rPr lang="en-US" dirty="0" smtClean="0"/>
              <a:t>Maintains write ordering</a:t>
            </a:r>
          </a:p>
          <a:p>
            <a:r>
              <a:rPr lang="en-US" dirty="0" smtClean="0"/>
              <a:t>Provides near-zero RPO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6704368" y="1570038"/>
            <a:ext cx="919163" cy="300038"/>
            <a:chOff x="4180" y="1514"/>
            <a:chExt cx="579" cy="189"/>
          </a:xfrm>
        </p:grpSpPr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4180" y="1703"/>
              <a:ext cx="57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4371" y="1514"/>
              <a:ext cx="116" cy="173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marL="354013" indent="-354013" defTabSz="941388"/>
              <a:r>
                <a:rPr lang="en-US" sz="1800" b="1" dirty="0">
                  <a:latin typeface="Calibri" pitchFamily="34" charset="0"/>
                  <a:cs typeface="Calibri" pitchFamily="34" charset="0"/>
                </a:rPr>
                <a:t>1</a:t>
              </a:r>
            </a:p>
          </p:txBody>
        </p:sp>
      </p:grp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7643820" y="2439988"/>
            <a:ext cx="280988" cy="906463"/>
            <a:chOff x="4802" y="2062"/>
            <a:chExt cx="177" cy="571"/>
          </a:xfrm>
        </p:grpSpPr>
        <p:sp>
          <p:nvSpPr>
            <p:cNvPr id="11" name="Line 18"/>
            <p:cNvSpPr>
              <a:spLocks noChangeShapeType="1"/>
            </p:cNvSpPr>
            <p:nvPr/>
          </p:nvSpPr>
          <p:spPr bwMode="auto">
            <a:xfrm>
              <a:off x="4979" y="2062"/>
              <a:ext cx="0" cy="57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non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4802" y="2267"/>
              <a:ext cx="115" cy="173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marL="354013" indent="-354013" defTabSz="941388"/>
              <a:r>
                <a:rPr lang="en-US" sz="1800" b="1">
                  <a:latin typeface="Calibri" pitchFamily="34" charset="0"/>
                  <a:cs typeface="Calibri" pitchFamily="34" charset="0"/>
                </a:rPr>
                <a:t>3</a:t>
              </a:r>
            </a:p>
          </p:txBody>
        </p:sp>
      </p:grpSp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6672096" y="2120901"/>
            <a:ext cx="919163" cy="373062"/>
            <a:chOff x="4182" y="1861"/>
            <a:chExt cx="579" cy="235"/>
          </a:xfrm>
        </p:grpSpPr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4182" y="1861"/>
              <a:ext cx="579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non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4386" y="1923"/>
              <a:ext cx="115" cy="173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marL="354013" indent="-354013" defTabSz="941388"/>
              <a:r>
                <a:rPr lang="en-US" sz="1800" b="1" dirty="0">
                  <a:latin typeface="Calibri" pitchFamily="34" charset="0"/>
                  <a:cs typeface="Calibri" pitchFamily="34" charset="0"/>
                </a:rPr>
                <a:t>4</a:t>
              </a:r>
            </a:p>
          </p:txBody>
        </p:sp>
      </p:grpSp>
      <p:grpSp>
        <p:nvGrpSpPr>
          <p:cNvPr id="16" name="Group 33"/>
          <p:cNvGrpSpPr>
            <a:grpSpLocks/>
          </p:cNvGrpSpPr>
          <p:nvPr/>
        </p:nvGrpSpPr>
        <p:grpSpPr bwMode="auto">
          <a:xfrm>
            <a:off x="8199445" y="2433638"/>
            <a:ext cx="246063" cy="906463"/>
            <a:chOff x="5152" y="2058"/>
            <a:chExt cx="155" cy="571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5152" y="2058"/>
              <a:ext cx="0" cy="5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Text Box 22"/>
            <p:cNvSpPr txBox="1">
              <a:spLocks noChangeArrowheads="1"/>
            </p:cNvSpPr>
            <p:nvPr/>
          </p:nvSpPr>
          <p:spPr bwMode="auto">
            <a:xfrm>
              <a:off x="5192" y="2265"/>
              <a:ext cx="115" cy="173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marL="354013" indent="-354013" defTabSz="941388"/>
              <a:r>
                <a:rPr lang="en-US" sz="1800" b="1">
                  <a:latin typeface="Calibri" pitchFamily="34" charset="0"/>
                  <a:cs typeface="Calibri" pitchFamily="34" charset="0"/>
                </a:rPr>
                <a:t>2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43600" y="4614863"/>
            <a:ext cx="1538288" cy="566737"/>
            <a:chOff x="5943600" y="4462463"/>
            <a:chExt cx="1538288" cy="566737"/>
          </a:xfrm>
        </p:grpSpPr>
        <p:sp>
          <p:nvSpPr>
            <p:cNvPr id="19" name="Line 23"/>
            <p:cNvSpPr>
              <a:spLocks noChangeShapeType="1"/>
            </p:cNvSpPr>
            <p:nvPr/>
          </p:nvSpPr>
          <p:spPr bwMode="auto">
            <a:xfrm>
              <a:off x="5943600" y="4662488"/>
              <a:ext cx="9191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>
              <a:off x="5961063" y="5029200"/>
              <a:ext cx="91916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non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5965825" y="4462463"/>
              <a:ext cx="795338" cy="15240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marL="354013" indent="-354013" algn="l" defTabSz="941388"/>
              <a:r>
                <a:rPr lang="en-US" sz="1000" dirty="0">
                  <a:latin typeface="Calibri" pitchFamily="34" charset="0"/>
                  <a:cs typeface="Calibri" pitchFamily="34" charset="0"/>
                </a:rPr>
                <a:t>Data Write</a:t>
              </a:r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5957888" y="4779963"/>
              <a:ext cx="1524000" cy="15240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marL="354013" indent="-354013" algn="l" defTabSz="941388"/>
              <a:r>
                <a:rPr lang="en-US" sz="1000" dirty="0">
                  <a:latin typeface="Calibri" pitchFamily="34" charset="0"/>
                  <a:cs typeface="Calibri" pitchFamily="34" charset="0"/>
                </a:rPr>
                <a:t>Data </a:t>
              </a:r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Acknowledgment</a:t>
              </a:r>
              <a:endParaRPr lang="en-US" sz="10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5867400" y="2673208"/>
            <a:ext cx="765175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 marL="354013" indent="-354013" algn="ctr" defTabSz="941388"/>
            <a:r>
              <a:rPr lang="en-US" sz="1400" b="1" dirty="0">
                <a:latin typeface="Calibri" pitchFamily="34" charset="0"/>
                <a:cs typeface="Calibri" pitchFamily="34" charset="0"/>
              </a:rPr>
              <a:t>Host</a:t>
            </a:r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7496183" y="4119309"/>
            <a:ext cx="1251876" cy="430887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square" lIns="0" tIns="0" rIns="0" bIns="0">
            <a:spAutoFit/>
          </a:bodyPr>
          <a:lstStyle/>
          <a:p>
            <a:pPr marL="354013" indent="-354013" algn="ctr" defTabSz="941388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Target  at </a:t>
            </a:r>
          </a:p>
          <a:p>
            <a:pPr marL="354013" indent="-354013" algn="ctr" defTabSz="941388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Remote Site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7816708" y="1372203"/>
            <a:ext cx="525463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 marL="354013" indent="-354013" defTabSz="941388"/>
            <a:r>
              <a:rPr lang="en-US" sz="1400" b="1" dirty="0">
                <a:latin typeface="Calibri" pitchFamily="34" charset="0"/>
                <a:cs typeface="Calibri" pitchFamily="34" charset="0"/>
              </a:rPr>
              <a:t>Source</a:t>
            </a:r>
          </a:p>
        </p:txBody>
      </p:sp>
      <p:pic>
        <p:nvPicPr>
          <p:cNvPr id="26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6251" y="1108076"/>
            <a:ext cx="675532" cy="1561476"/>
          </a:xfrm>
          <a:prstGeom prst="rect">
            <a:avLst/>
          </a:prstGeom>
          <a:noFill/>
        </p:spPr>
      </p:pic>
      <p:pic>
        <p:nvPicPr>
          <p:cNvPr id="27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789435" y="1641476"/>
            <a:ext cx="533400" cy="533400"/>
          </a:xfrm>
          <a:prstGeom prst="rect">
            <a:avLst/>
          </a:prstGeom>
          <a:noFill/>
        </p:spPr>
      </p:pic>
      <p:pic>
        <p:nvPicPr>
          <p:cNvPr id="28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810219" y="3555712"/>
            <a:ext cx="533400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Replication –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4419600" cy="5181600"/>
          </a:xfrm>
        </p:spPr>
        <p:txBody>
          <a:bodyPr/>
          <a:lstStyle/>
          <a:p>
            <a:pPr marL="231775" lvl="1" indent="-231775"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400" dirty="0" smtClean="0"/>
              <a:t>Response time depends on bandwidth and distance</a:t>
            </a:r>
          </a:p>
          <a:p>
            <a:r>
              <a:rPr lang="en-US" dirty="0" smtClean="0"/>
              <a:t>Requires bandwidth more than the maximum write workload</a:t>
            </a:r>
          </a:p>
          <a:p>
            <a:r>
              <a:rPr lang="en-US" dirty="0" smtClean="0"/>
              <a:t>Typically deployed for distance less than 200 km (125 miles) between two sites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876800" y="1358900"/>
            <a:ext cx="3657600" cy="3441700"/>
            <a:chOff x="5334000" y="977900"/>
            <a:chExt cx="3657600" cy="3441700"/>
          </a:xfrm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6026150" y="1614488"/>
              <a:ext cx="0" cy="22431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6026150" y="3857625"/>
              <a:ext cx="26749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6026150" y="1676400"/>
              <a:ext cx="2393950" cy="1708150"/>
            </a:xfrm>
            <a:custGeom>
              <a:avLst/>
              <a:gdLst/>
              <a:ahLst/>
              <a:cxnLst>
                <a:cxn ang="0">
                  <a:pos x="0" y="1200"/>
                </a:cxn>
                <a:cxn ang="0">
                  <a:pos x="360" y="840"/>
                </a:cxn>
                <a:cxn ang="0">
                  <a:pos x="720" y="120"/>
                </a:cxn>
                <a:cxn ang="0">
                  <a:pos x="900" y="120"/>
                </a:cxn>
                <a:cxn ang="0">
                  <a:pos x="1080" y="660"/>
                </a:cxn>
                <a:cxn ang="0">
                  <a:pos x="1260" y="1200"/>
                </a:cxn>
                <a:cxn ang="0">
                  <a:pos x="1440" y="1380"/>
                </a:cxn>
                <a:cxn ang="0">
                  <a:pos x="1620" y="1380"/>
                </a:cxn>
                <a:cxn ang="0">
                  <a:pos x="1800" y="1020"/>
                </a:cxn>
                <a:cxn ang="0">
                  <a:pos x="1980" y="660"/>
                </a:cxn>
                <a:cxn ang="0">
                  <a:pos x="2160" y="840"/>
                </a:cxn>
                <a:cxn ang="0">
                  <a:pos x="2340" y="1200"/>
                </a:cxn>
                <a:cxn ang="0">
                  <a:pos x="2520" y="1380"/>
                </a:cxn>
                <a:cxn ang="0">
                  <a:pos x="2880" y="1200"/>
                </a:cxn>
                <a:cxn ang="0">
                  <a:pos x="3060" y="1020"/>
                </a:cxn>
              </a:cxnLst>
              <a:rect l="0" t="0" r="r" b="b"/>
              <a:pathLst>
                <a:path w="3060" h="1440">
                  <a:moveTo>
                    <a:pt x="0" y="1200"/>
                  </a:moveTo>
                  <a:cubicBezTo>
                    <a:pt x="120" y="1110"/>
                    <a:pt x="240" y="1020"/>
                    <a:pt x="360" y="840"/>
                  </a:cubicBezTo>
                  <a:cubicBezTo>
                    <a:pt x="480" y="660"/>
                    <a:pt x="630" y="240"/>
                    <a:pt x="720" y="120"/>
                  </a:cubicBezTo>
                  <a:cubicBezTo>
                    <a:pt x="810" y="0"/>
                    <a:pt x="840" y="30"/>
                    <a:pt x="900" y="120"/>
                  </a:cubicBezTo>
                  <a:cubicBezTo>
                    <a:pt x="960" y="210"/>
                    <a:pt x="1020" y="480"/>
                    <a:pt x="1080" y="660"/>
                  </a:cubicBezTo>
                  <a:cubicBezTo>
                    <a:pt x="1140" y="840"/>
                    <a:pt x="1200" y="1080"/>
                    <a:pt x="1260" y="1200"/>
                  </a:cubicBezTo>
                  <a:cubicBezTo>
                    <a:pt x="1320" y="1320"/>
                    <a:pt x="1380" y="1350"/>
                    <a:pt x="1440" y="1380"/>
                  </a:cubicBezTo>
                  <a:cubicBezTo>
                    <a:pt x="1500" y="1410"/>
                    <a:pt x="1560" y="1440"/>
                    <a:pt x="1620" y="1380"/>
                  </a:cubicBezTo>
                  <a:cubicBezTo>
                    <a:pt x="1680" y="1320"/>
                    <a:pt x="1740" y="1140"/>
                    <a:pt x="1800" y="1020"/>
                  </a:cubicBezTo>
                  <a:cubicBezTo>
                    <a:pt x="1860" y="900"/>
                    <a:pt x="1920" y="690"/>
                    <a:pt x="1980" y="660"/>
                  </a:cubicBezTo>
                  <a:cubicBezTo>
                    <a:pt x="2040" y="630"/>
                    <a:pt x="2100" y="750"/>
                    <a:pt x="2160" y="840"/>
                  </a:cubicBezTo>
                  <a:cubicBezTo>
                    <a:pt x="2220" y="930"/>
                    <a:pt x="2280" y="1110"/>
                    <a:pt x="2340" y="1200"/>
                  </a:cubicBezTo>
                  <a:cubicBezTo>
                    <a:pt x="2400" y="1290"/>
                    <a:pt x="2430" y="1380"/>
                    <a:pt x="2520" y="1380"/>
                  </a:cubicBezTo>
                  <a:cubicBezTo>
                    <a:pt x="2610" y="1380"/>
                    <a:pt x="2790" y="1260"/>
                    <a:pt x="2880" y="1200"/>
                  </a:cubicBezTo>
                  <a:cubicBezTo>
                    <a:pt x="2970" y="1140"/>
                    <a:pt x="3030" y="1050"/>
                    <a:pt x="3060" y="1020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7983537" y="3857625"/>
              <a:ext cx="703263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>
                  <a:latin typeface="Calibri" pitchFamily="34" charset="0"/>
                  <a:cs typeface="Calibri" pitchFamily="34" charset="0"/>
                </a:rPr>
                <a:t>Time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5334000" y="2457450"/>
              <a:ext cx="750887" cy="53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Writes</a:t>
              </a:r>
            </a:p>
            <a:p>
              <a:pPr algn="l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MB/s</a:t>
              </a:r>
            </a:p>
            <a:p>
              <a:pPr algn="l" eaLnBrk="0" hangingPunct="0">
                <a:spcBef>
                  <a:spcPct val="0"/>
                </a:spcBef>
                <a:buClrTx/>
                <a:buFontTx/>
                <a:buNone/>
              </a:pPr>
              <a:endParaRPr lang="en-US" sz="1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6086475" y="1687513"/>
              <a:ext cx="239395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3" name="Group 24"/>
            <p:cNvGrpSpPr>
              <a:grpSpLocks/>
            </p:cNvGrpSpPr>
            <p:nvPr/>
          </p:nvGrpSpPr>
          <p:grpSpPr bwMode="auto">
            <a:xfrm>
              <a:off x="6692900" y="977900"/>
              <a:ext cx="2298700" cy="636588"/>
              <a:chOff x="4312" y="1228"/>
              <a:chExt cx="1448" cy="401"/>
            </a:xfrm>
          </p:grpSpPr>
          <p:sp>
            <p:nvSpPr>
              <p:cNvPr id="18" name="Text Box 19"/>
              <p:cNvSpPr txBox="1">
                <a:spLocks noChangeArrowheads="1"/>
              </p:cNvSpPr>
              <p:nvPr/>
            </p:nvSpPr>
            <p:spPr bwMode="auto">
              <a:xfrm>
                <a:off x="4606" y="1228"/>
                <a:ext cx="1154" cy="19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400" b="1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Required bandwidth</a:t>
                </a:r>
              </a:p>
            </p:txBody>
          </p:sp>
          <p:sp>
            <p:nvSpPr>
              <p:cNvPr id="19" name="Line 20"/>
              <p:cNvSpPr>
                <a:spLocks noChangeShapeType="1"/>
              </p:cNvSpPr>
              <p:nvPr/>
            </p:nvSpPr>
            <p:spPr bwMode="auto">
              <a:xfrm flipH="1">
                <a:off x="4312" y="1325"/>
                <a:ext cx="312" cy="30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lg" len="med"/>
              </a:ln>
              <a:effectLst/>
            </p:spPr>
            <p:txBody>
              <a:bodyPr lIns="0" tIns="0" rIns="0" bIns="0"/>
              <a:lstStyle/>
              <a:p>
                <a:endParaRPr lang="en-US" b="1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4" name="Group 25"/>
            <p:cNvGrpSpPr>
              <a:grpSpLocks/>
            </p:cNvGrpSpPr>
            <p:nvPr/>
          </p:nvGrpSpPr>
          <p:grpSpPr bwMode="auto">
            <a:xfrm>
              <a:off x="7375535" y="1793880"/>
              <a:ext cx="1544640" cy="592139"/>
              <a:chOff x="4742" y="1742"/>
              <a:chExt cx="973" cy="373"/>
            </a:xfrm>
          </p:grpSpPr>
          <p:sp>
            <p:nvSpPr>
              <p:cNvPr id="16" name="Line 21"/>
              <p:cNvSpPr>
                <a:spLocks noChangeShapeType="1"/>
              </p:cNvSpPr>
              <p:nvPr/>
            </p:nvSpPr>
            <p:spPr bwMode="auto">
              <a:xfrm flipH="1">
                <a:off x="4871" y="1934"/>
                <a:ext cx="181" cy="18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lg" len="med"/>
              </a:ln>
              <a:effectLst/>
            </p:spPr>
            <p:txBody>
              <a:bodyPr lIns="0" tIns="0" rIns="0" bIns="0"/>
              <a:lstStyle/>
              <a:p>
                <a:endParaRPr lang="en-US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" name="Text Box 22"/>
              <p:cNvSpPr txBox="1">
                <a:spLocks noChangeArrowheads="1"/>
              </p:cNvSpPr>
              <p:nvPr/>
            </p:nvSpPr>
            <p:spPr bwMode="auto">
              <a:xfrm>
                <a:off x="4742" y="1742"/>
                <a:ext cx="973" cy="19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400" b="1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Typical workload</a:t>
                </a:r>
              </a:p>
            </p:txBody>
          </p:sp>
        </p:grpSp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5410200" y="1508150"/>
              <a:ext cx="538162" cy="30777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Max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Replication –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5257800" cy="5181600"/>
          </a:xfrm>
        </p:spPr>
        <p:txBody>
          <a:bodyPr/>
          <a:lstStyle/>
          <a:p>
            <a:r>
              <a:rPr lang="en-US" dirty="0" smtClean="0"/>
              <a:t>A write is committed to the source and immediately acknowledged to the host</a:t>
            </a:r>
          </a:p>
          <a:p>
            <a:r>
              <a:rPr lang="en-US" dirty="0" smtClean="0"/>
              <a:t>Data is buffered at the source and transmitted to the remote site later</a:t>
            </a:r>
          </a:p>
          <a:p>
            <a:r>
              <a:rPr lang="en-US" dirty="0" smtClean="0"/>
              <a:t>Finite RPO</a:t>
            </a:r>
          </a:p>
          <a:p>
            <a:pPr lvl="1"/>
            <a:r>
              <a:rPr lang="en-US" dirty="0" smtClean="0"/>
              <a:t>Replica will be behind the source by a finite amount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019800" y="1143000"/>
            <a:ext cx="2507507" cy="3733800"/>
            <a:chOff x="6150265" y="1113972"/>
            <a:chExt cx="2507507" cy="3733800"/>
          </a:xfrm>
        </p:grpSpPr>
        <p:grpSp>
          <p:nvGrpSpPr>
            <p:cNvPr id="29" name="Group 32"/>
            <p:cNvGrpSpPr>
              <a:grpSpLocks/>
            </p:cNvGrpSpPr>
            <p:nvPr/>
          </p:nvGrpSpPr>
          <p:grpSpPr bwMode="auto">
            <a:xfrm>
              <a:off x="6919460" y="1464809"/>
              <a:ext cx="919162" cy="300038"/>
              <a:chOff x="4475" y="1600"/>
              <a:chExt cx="579" cy="189"/>
            </a:xfrm>
          </p:grpSpPr>
          <p:sp>
            <p:nvSpPr>
              <p:cNvPr id="30" name="Line 14"/>
              <p:cNvSpPr>
                <a:spLocks noChangeShapeType="1"/>
              </p:cNvSpPr>
              <p:nvPr/>
            </p:nvSpPr>
            <p:spPr bwMode="auto">
              <a:xfrm>
                <a:off x="4475" y="1789"/>
                <a:ext cx="57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</p:spPr>
            <p:txBody>
              <a:bodyPr lIns="0" tIns="0" rIns="0" bIns="0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" name="Text Box 18"/>
              <p:cNvSpPr txBox="1">
                <a:spLocks noChangeArrowheads="1"/>
              </p:cNvSpPr>
              <p:nvPr/>
            </p:nvSpPr>
            <p:spPr bwMode="auto">
              <a:xfrm>
                <a:off x="4666" y="1600"/>
                <a:ext cx="116" cy="173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 type="none" w="lg" len="med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marL="354013" indent="-354013" defTabSz="941388"/>
                <a:r>
                  <a:rPr lang="en-US" sz="1800" b="1">
                    <a:latin typeface="Calibri" pitchFamily="34" charset="0"/>
                    <a:cs typeface="Calibri" pitchFamily="34" charset="0"/>
                  </a:rPr>
                  <a:t>1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7856085" y="2334759"/>
              <a:ext cx="280987" cy="906463"/>
              <a:chOff x="5065" y="2148"/>
              <a:chExt cx="177" cy="571"/>
            </a:xfrm>
          </p:grpSpPr>
          <p:sp>
            <p:nvSpPr>
              <p:cNvPr id="33" name="Line 17"/>
              <p:cNvSpPr>
                <a:spLocks noChangeShapeType="1"/>
              </p:cNvSpPr>
              <p:nvPr/>
            </p:nvSpPr>
            <p:spPr bwMode="auto">
              <a:xfrm>
                <a:off x="5242" y="2148"/>
                <a:ext cx="0" cy="57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triangle" w="med" len="med"/>
                <a:tailEnd type="none" w="lg" len="med"/>
              </a:ln>
              <a:effectLst/>
            </p:spPr>
            <p:txBody>
              <a:bodyPr lIns="0" tIns="0" rIns="0" bIns="0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" name="Text Box 19"/>
              <p:cNvSpPr txBox="1">
                <a:spLocks noChangeArrowheads="1"/>
              </p:cNvSpPr>
              <p:nvPr/>
            </p:nvSpPr>
            <p:spPr bwMode="auto">
              <a:xfrm>
                <a:off x="5065" y="2353"/>
                <a:ext cx="115" cy="173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 type="none" w="lg" len="med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marL="354013" indent="-354013" defTabSz="941388"/>
                <a:r>
                  <a:rPr lang="en-US" sz="1800" b="1">
                    <a:latin typeface="Calibri" pitchFamily="34" charset="0"/>
                    <a:cs typeface="Calibri" pitchFamily="34" charset="0"/>
                  </a:rPr>
                  <a:t>4</a:t>
                </a:r>
              </a:p>
            </p:txBody>
          </p:sp>
        </p:grpSp>
        <p:grpSp>
          <p:nvGrpSpPr>
            <p:cNvPr id="35" name="Group 33"/>
            <p:cNvGrpSpPr>
              <a:grpSpLocks/>
            </p:cNvGrpSpPr>
            <p:nvPr/>
          </p:nvGrpSpPr>
          <p:grpSpPr bwMode="auto">
            <a:xfrm>
              <a:off x="6922635" y="2015672"/>
              <a:ext cx="919162" cy="373062"/>
              <a:chOff x="4477" y="1947"/>
              <a:chExt cx="579" cy="235"/>
            </a:xfrm>
          </p:grpSpPr>
          <p:sp>
            <p:nvSpPr>
              <p:cNvPr id="36" name="Line 15"/>
              <p:cNvSpPr>
                <a:spLocks noChangeShapeType="1"/>
              </p:cNvSpPr>
              <p:nvPr/>
            </p:nvSpPr>
            <p:spPr bwMode="auto">
              <a:xfrm>
                <a:off x="4477" y="1947"/>
                <a:ext cx="579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triangle" w="med" len="med"/>
                <a:tailEnd type="none" w="lg" len="med"/>
              </a:ln>
              <a:effectLst/>
            </p:spPr>
            <p:txBody>
              <a:bodyPr lIns="0" tIns="0" rIns="0" bIns="0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7" name="Text Box 20"/>
              <p:cNvSpPr txBox="1">
                <a:spLocks noChangeArrowheads="1"/>
              </p:cNvSpPr>
              <p:nvPr/>
            </p:nvSpPr>
            <p:spPr bwMode="auto">
              <a:xfrm>
                <a:off x="4681" y="2009"/>
                <a:ext cx="115" cy="173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 type="none" w="lg" len="med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marL="354013" indent="-354013" defTabSz="941388"/>
                <a:r>
                  <a:rPr lang="en-US" sz="1800" b="1">
                    <a:latin typeface="Calibri" pitchFamily="34" charset="0"/>
                    <a:cs typeface="Calibri" pitchFamily="34" charset="0"/>
                  </a:rPr>
                  <a:t>2</a:t>
                </a:r>
              </a:p>
            </p:txBody>
          </p:sp>
        </p:grpSp>
        <p:grpSp>
          <p:nvGrpSpPr>
            <p:cNvPr id="38" name="Group 34"/>
            <p:cNvGrpSpPr>
              <a:grpSpLocks/>
            </p:cNvGrpSpPr>
            <p:nvPr/>
          </p:nvGrpSpPr>
          <p:grpSpPr bwMode="auto">
            <a:xfrm>
              <a:off x="8411710" y="2328409"/>
              <a:ext cx="246062" cy="906463"/>
              <a:chOff x="5415" y="2144"/>
              <a:chExt cx="155" cy="571"/>
            </a:xfrm>
          </p:grpSpPr>
          <p:sp>
            <p:nvSpPr>
              <p:cNvPr id="39" name="Line 16"/>
              <p:cNvSpPr>
                <a:spLocks noChangeShapeType="1"/>
              </p:cNvSpPr>
              <p:nvPr/>
            </p:nvSpPr>
            <p:spPr bwMode="auto">
              <a:xfrm>
                <a:off x="5415" y="2144"/>
                <a:ext cx="0" cy="57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</p:spPr>
            <p:txBody>
              <a:bodyPr lIns="0" tIns="0" rIns="0" bIns="0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0" name="Text Box 21"/>
              <p:cNvSpPr txBox="1">
                <a:spLocks noChangeArrowheads="1"/>
              </p:cNvSpPr>
              <p:nvPr/>
            </p:nvSpPr>
            <p:spPr bwMode="auto">
              <a:xfrm>
                <a:off x="5455" y="2351"/>
                <a:ext cx="115" cy="173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 type="none" w="lg" len="med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marL="354013" indent="-354013" defTabSz="941388"/>
                <a:r>
                  <a:rPr lang="en-US" sz="1800" b="1">
                    <a:latin typeface="Calibri" pitchFamily="34" charset="0"/>
                    <a:cs typeface="Calibri" pitchFamily="34" charset="0"/>
                  </a:rPr>
                  <a:t>3</a:t>
                </a:r>
              </a:p>
            </p:txBody>
          </p:sp>
        </p:grp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6582910" y="4481060"/>
              <a:ext cx="9191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" name="Line 23"/>
            <p:cNvSpPr>
              <a:spLocks noChangeShapeType="1"/>
            </p:cNvSpPr>
            <p:nvPr/>
          </p:nvSpPr>
          <p:spPr bwMode="auto">
            <a:xfrm>
              <a:off x="6600372" y="4847772"/>
              <a:ext cx="91916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none" w="lg" len="med"/>
            </a:ln>
            <a:effectLst/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" name="Text Box 24"/>
            <p:cNvSpPr txBox="1">
              <a:spLocks noChangeArrowheads="1"/>
            </p:cNvSpPr>
            <p:nvPr/>
          </p:nvSpPr>
          <p:spPr bwMode="auto">
            <a:xfrm>
              <a:off x="6605135" y="4281035"/>
              <a:ext cx="795337" cy="15240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marL="354013" indent="-354013" algn="l" defTabSz="941388"/>
              <a:r>
                <a:rPr lang="en-US" sz="1000" dirty="0">
                  <a:latin typeface="Calibri" pitchFamily="34" charset="0"/>
                  <a:cs typeface="Calibri" pitchFamily="34" charset="0"/>
                </a:rPr>
                <a:t>Data Write</a:t>
              </a:r>
            </a:p>
          </p:txBody>
        </p:sp>
        <p:sp>
          <p:nvSpPr>
            <p:cNvPr id="44" name="Text Box 25"/>
            <p:cNvSpPr txBox="1">
              <a:spLocks noChangeArrowheads="1"/>
            </p:cNvSpPr>
            <p:nvPr/>
          </p:nvSpPr>
          <p:spPr bwMode="auto">
            <a:xfrm>
              <a:off x="6597197" y="4598535"/>
              <a:ext cx="1524000" cy="15240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marL="354013" indent="-354013" algn="l" defTabSz="941388"/>
              <a:r>
                <a:rPr lang="en-US" sz="1000" dirty="0">
                  <a:latin typeface="Calibri" pitchFamily="34" charset="0"/>
                  <a:cs typeface="Calibri" pitchFamily="34" charset="0"/>
                </a:rPr>
                <a:t>Data </a:t>
              </a:r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Acknowledgment</a:t>
              </a:r>
              <a:endParaRPr lang="en-US" sz="1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5" name="Text Box 26"/>
            <p:cNvSpPr txBox="1">
              <a:spLocks noChangeArrowheads="1"/>
            </p:cNvSpPr>
            <p:nvPr/>
          </p:nvSpPr>
          <p:spPr bwMode="auto">
            <a:xfrm>
              <a:off x="6317793" y="2690384"/>
              <a:ext cx="765175" cy="21544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>
                  <a:latin typeface="Calibri" pitchFamily="34" charset="0"/>
                  <a:cs typeface="Calibri" pitchFamily="34" charset="0"/>
                </a:rPr>
                <a:t>Host</a:t>
              </a:r>
            </a:p>
          </p:txBody>
        </p:sp>
        <p:sp>
          <p:nvSpPr>
            <p:cNvPr id="46" name="Text Box 27"/>
            <p:cNvSpPr txBox="1">
              <a:spLocks noChangeArrowheads="1"/>
            </p:cNvSpPr>
            <p:nvPr/>
          </p:nvSpPr>
          <p:spPr bwMode="auto">
            <a:xfrm>
              <a:off x="8095651" y="3970316"/>
              <a:ext cx="525462" cy="21544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>
                  <a:latin typeface="Calibri" pitchFamily="34" charset="0"/>
                  <a:cs typeface="Calibri" pitchFamily="34" charset="0"/>
                </a:rPr>
                <a:t>Target</a:t>
              </a:r>
            </a:p>
          </p:txBody>
        </p:sp>
        <p:sp>
          <p:nvSpPr>
            <p:cNvPr id="47" name="Text Box 28"/>
            <p:cNvSpPr txBox="1">
              <a:spLocks noChangeArrowheads="1"/>
            </p:cNvSpPr>
            <p:nvPr/>
          </p:nvSpPr>
          <p:spPr bwMode="auto">
            <a:xfrm>
              <a:off x="8044997" y="1388609"/>
              <a:ext cx="525462" cy="21544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>
                  <a:latin typeface="Calibri" pitchFamily="34" charset="0"/>
                  <a:cs typeface="Calibri" pitchFamily="34" charset="0"/>
                </a:rPr>
                <a:t>Source</a:t>
              </a:r>
            </a:p>
          </p:txBody>
        </p:sp>
        <p:pic>
          <p:nvPicPr>
            <p:cNvPr id="48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50265" y="1113972"/>
              <a:ext cx="675532" cy="1561476"/>
            </a:xfrm>
            <a:prstGeom prst="rect">
              <a:avLst/>
            </a:prstGeom>
            <a:noFill/>
          </p:spPr>
        </p:pic>
        <p:pic>
          <p:nvPicPr>
            <p:cNvPr id="49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8024213" y="1628900"/>
              <a:ext cx="533400" cy="533400"/>
            </a:xfrm>
            <a:prstGeom prst="rect">
              <a:avLst/>
            </a:prstGeom>
            <a:noFill/>
          </p:spPr>
        </p:pic>
        <p:pic>
          <p:nvPicPr>
            <p:cNvPr id="50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8044997" y="3418444"/>
              <a:ext cx="533400" cy="5334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Replication –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4648200" cy="5181600"/>
          </a:xfrm>
        </p:spPr>
        <p:txBody>
          <a:bodyPr/>
          <a:lstStyle/>
          <a:p>
            <a:r>
              <a:rPr lang="en-US" dirty="0" smtClean="0"/>
              <a:t>RPO depends on size of buffer and available network bandwidth</a:t>
            </a:r>
          </a:p>
          <a:p>
            <a:r>
              <a:rPr lang="en-US" dirty="0" smtClean="0"/>
              <a:t>Requires bandwidth equal to or greater than average write workload</a:t>
            </a:r>
          </a:p>
          <a:p>
            <a:r>
              <a:rPr lang="en-US" dirty="0" smtClean="0"/>
              <a:t>Sufficient buffer capacity should be provisioned</a:t>
            </a:r>
          </a:p>
          <a:p>
            <a:r>
              <a:rPr lang="en-US" dirty="0" smtClean="0"/>
              <a:t>Can be deployed over long distances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105400" y="1281113"/>
            <a:ext cx="3559175" cy="3214687"/>
            <a:chOff x="5334000" y="1143000"/>
            <a:chExt cx="3559175" cy="3214687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5334000" y="2728912"/>
              <a:ext cx="942975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Average</a:t>
              </a: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 flipV="1">
              <a:off x="6124575" y="1433511"/>
              <a:ext cx="6350" cy="2562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6130925" y="3995737"/>
              <a:ext cx="26749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6130925" y="2874962"/>
              <a:ext cx="239395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130925" y="1814512"/>
              <a:ext cx="2393950" cy="1708150"/>
            </a:xfrm>
            <a:custGeom>
              <a:avLst/>
              <a:gdLst/>
              <a:ahLst/>
              <a:cxnLst>
                <a:cxn ang="0">
                  <a:pos x="0" y="1200"/>
                </a:cxn>
                <a:cxn ang="0">
                  <a:pos x="360" y="840"/>
                </a:cxn>
                <a:cxn ang="0">
                  <a:pos x="720" y="120"/>
                </a:cxn>
                <a:cxn ang="0">
                  <a:pos x="900" y="120"/>
                </a:cxn>
                <a:cxn ang="0">
                  <a:pos x="1080" y="660"/>
                </a:cxn>
                <a:cxn ang="0">
                  <a:pos x="1260" y="1200"/>
                </a:cxn>
                <a:cxn ang="0">
                  <a:pos x="1440" y="1380"/>
                </a:cxn>
                <a:cxn ang="0">
                  <a:pos x="1620" y="1380"/>
                </a:cxn>
                <a:cxn ang="0">
                  <a:pos x="1800" y="1020"/>
                </a:cxn>
                <a:cxn ang="0">
                  <a:pos x="1980" y="660"/>
                </a:cxn>
                <a:cxn ang="0">
                  <a:pos x="2160" y="840"/>
                </a:cxn>
                <a:cxn ang="0">
                  <a:pos x="2340" y="1200"/>
                </a:cxn>
                <a:cxn ang="0">
                  <a:pos x="2520" y="1380"/>
                </a:cxn>
                <a:cxn ang="0">
                  <a:pos x="2880" y="1200"/>
                </a:cxn>
                <a:cxn ang="0">
                  <a:pos x="3060" y="1020"/>
                </a:cxn>
              </a:cxnLst>
              <a:rect l="0" t="0" r="r" b="b"/>
              <a:pathLst>
                <a:path w="3060" h="1440">
                  <a:moveTo>
                    <a:pt x="0" y="1200"/>
                  </a:moveTo>
                  <a:cubicBezTo>
                    <a:pt x="120" y="1110"/>
                    <a:pt x="240" y="1020"/>
                    <a:pt x="360" y="840"/>
                  </a:cubicBezTo>
                  <a:cubicBezTo>
                    <a:pt x="480" y="660"/>
                    <a:pt x="630" y="240"/>
                    <a:pt x="720" y="120"/>
                  </a:cubicBezTo>
                  <a:cubicBezTo>
                    <a:pt x="810" y="0"/>
                    <a:pt x="840" y="30"/>
                    <a:pt x="900" y="120"/>
                  </a:cubicBezTo>
                  <a:cubicBezTo>
                    <a:pt x="960" y="210"/>
                    <a:pt x="1020" y="480"/>
                    <a:pt x="1080" y="660"/>
                  </a:cubicBezTo>
                  <a:cubicBezTo>
                    <a:pt x="1140" y="840"/>
                    <a:pt x="1200" y="1080"/>
                    <a:pt x="1260" y="1200"/>
                  </a:cubicBezTo>
                  <a:cubicBezTo>
                    <a:pt x="1320" y="1320"/>
                    <a:pt x="1380" y="1350"/>
                    <a:pt x="1440" y="1380"/>
                  </a:cubicBezTo>
                  <a:cubicBezTo>
                    <a:pt x="1500" y="1410"/>
                    <a:pt x="1560" y="1440"/>
                    <a:pt x="1620" y="1380"/>
                  </a:cubicBezTo>
                  <a:cubicBezTo>
                    <a:pt x="1680" y="1320"/>
                    <a:pt x="1740" y="1140"/>
                    <a:pt x="1800" y="1020"/>
                  </a:cubicBezTo>
                  <a:cubicBezTo>
                    <a:pt x="1860" y="900"/>
                    <a:pt x="1920" y="690"/>
                    <a:pt x="1980" y="660"/>
                  </a:cubicBezTo>
                  <a:cubicBezTo>
                    <a:pt x="2040" y="630"/>
                    <a:pt x="2100" y="750"/>
                    <a:pt x="2160" y="840"/>
                  </a:cubicBezTo>
                  <a:cubicBezTo>
                    <a:pt x="2220" y="930"/>
                    <a:pt x="2280" y="1110"/>
                    <a:pt x="2340" y="1200"/>
                  </a:cubicBezTo>
                  <a:cubicBezTo>
                    <a:pt x="2400" y="1290"/>
                    <a:pt x="2430" y="1380"/>
                    <a:pt x="2520" y="1380"/>
                  </a:cubicBezTo>
                  <a:cubicBezTo>
                    <a:pt x="2610" y="1380"/>
                    <a:pt x="2790" y="1260"/>
                    <a:pt x="2880" y="1200"/>
                  </a:cubicBezTo>
                  <a:cubicBezTo>
                    <a:pt x="2970" y="1140"/>
                    <a:pt x="3030" y="1050"/>
                    <a:pt x="3060" y="1020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8105775" y="4024312"/>
              <a:ext cx="703263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>
                  <a:latin typeface="Calibri" pitchFamily="34" charset="0"/>
                  <a:cs typeface="Calibri" pitchFamily="34" charset="0"/>
                </a:rPr>
                <a:t>Time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5526088" y="1890712"/>
              <a:ext cx="750887" cy="53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Writes</a:t>
              </a:r>
            </a:p>
            <a:p>
              <a:pPr algn="l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MB/s</a:t>
              </a:r>
            </a:p>
            <a:p>
              <a:pPr algn="l" eaLnBrk="0" hangingPunct="0">
                <a:spcBef>
                  <a:spcPct val="0"/>
                </a:spcBef>
                <a:buClrTx/>
                <a:buFontTx/>
                <a:buNone/>
              </a:pPr>
              <a:endParaRPr lang="en-US" sz="1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3" name="Group 11"/>
            <p:cNvGrpSpPr>
              <a:grpSpLocks/>
            </p:cNvGrpSpPr>
            <p:nvPr/>
          </p:nvGrpSpPr>
          <p:grpSpPr bwMode="auto">
            <a:xfrm>
              <a:off x="7861300" y="1654175"/>
              <a:ext cx="1031875" cy="1195387"/>
              <a:chOff x="4982" y="1383"/>
              <a:chExt cx="650" cy="753"/>
            </a:xfrm>
          </p:grpSpPr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 flipH="1">
                <a:off x="5250" y="1704"/>
                <a:ext cx="55" cy="43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lg" len="med"/>
              </a:ln>
              <a:effectLst/>
            </p:spPr>
            <p:txBody>
              <a:bodyPr lIns="0" tIns="0" rIns="0" bIns="0"/>
              <a:lstStyle/>
              <a:p>
                <a:endParaRPr lang="en-US" sz="1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4982" y="1383"/>
                <a:ext cx="65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400" b="1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Required </a:t>
                </a:r>
              </a:p>
              <a:p>
                <a:pPr algn="l" eaLnBrk="0" hangingPunct="0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400" b="1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bandwidth</a:t>
                </a:r>
              </a:p>
            </p:txBody>
          </p:sp>
        </p:grp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7031038" y="1609725"/>
              <a:ext cx="106363" cy="4762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med"/>
            </a:ln>
            <a:effectLst/>
          </p:spPr>
          <p:txBody>
            <a:bodyPr lIns="0" tIns="0" rIns="0" bIns="0"/>
            <a:lstStyle/>
            <a:p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6937375" y="1143000"/>
              <a:ext cx="93503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Typical</a:t>
              </a:r>
            </a:p>
            <a:p>
              <a:pPr algn="l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workload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447800" y="2667000"/>
            <a:ext cx="7086600" cy="266700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During this lesson the following topics are covered: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Host-based, storage array-based, and network-based remote replication technologies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Three-site remote replication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Data migration solution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Remote replication in virtualized environment</a:t>
            </a: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sz="19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2" indent="-223838" algn="l">
              <a:buClr>
                <a:srgbClr val="92D050"/>
              </a:buClr>
              <a:buSzPct val="110000"/>
              <a:defRPr/>
            </a:pPr>
            <a:r>
              <a:rPr lang="en-US" sz="19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sz="19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endParaRPr lang="en-US" sz="19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>
          <a:xfrm>
            <a:off x="762000" y="2057400"/>
            <a:ext cx="7772400" cy="457200"/>
          </a:xfrm>
        </p:spPr>
        <p:txBody>
          <a:bodyPr/>
          <a:lstStyle/>
          <a:p>
            <a:r>
              <a:rPr lang="en-US" dirty="0" smtClean="0"/>
              <a:t>Lesson 2: Remote Replication Technologies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12: Remote Replication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Title 4"/>
          <p:cNvSpPr txBox="1">
            <a:spLocks/>
          </p:cNvSpPr>
          <p:nvPr/>
        </p:nvSpPr>
        <p:spPr bwMode="auto">
          <a:xfrm>
            <a:off x="838200" y="762000"/>
            <a:ext cx="77724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Module 12: Remote Replication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7ba815e-6b19-44b0-ab2f-cdc44d969a4a"/>
</p:tagLst>
</file>

<file path=ppt/theme/theme1.xml><?xml version="1.0" encoding="utf-8"?>
<a:theme xmlns:a="http://schemas.openxmlformats.org/drawingml/2006/main" name="ILT_OILT_VILT_Template_2012_Final_ProvenProfessional_V2_wmA">
  <a:themeElements>
    <a:clrScheme name="NPR2011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2C95DD"/>
      </a:accent1>
      <a:accent2>
        <a:srgbClr val="49A942"/>
      </a:accent2>
      <a:accent3>
        <a:srgbClr val="74C167"/>
      </a:accent3>
      <a:accent4>
        <a:srgbClr val="FFC425"/>
      </a:accent4>
      <a:accent5>
        <a:srgbClr val="B5761B"/>
      </a:accent5>
      <a:accent6>
        <a:srgbClr val="A80000"/>
      </a:accent6>
      <a:hlink>
        <a:srgbClr val="0070C0"/>
      </a:hlink>
      <a:folHlink>
        <a:srgbClr val="49A942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ILT_EdServTemplate_2011</Template>
  <TotalTime>0</TotalTime>
  <Words>2709</Words>
  <Application>Microsoft Office PowerPoint</Application>
  <PresentationFormat>On-screen Show (4:3)</PresentationFormat>
  <Paragraphs>559</Paragraphs>
  <Slides>37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ILT_OILT_VILT_Template_2012_Final_ProvenProfessional_V2_wmA</vt:lpstr>
      <vt:lpstr>Module – 12    Remote Replication</vt:lpstr>
      <vt:lpstr>PowerPoint Presentation</vt:lpstr>
      <vt:lpstr>PowerPoint Presentation</vt:lpstr>
      <vt:lpstr>What is Remote Replication?</vt:lpstr>
      <vt:lpstr>Synchronous Replication – 1 </vt:lpstr>
      <vt:lpstr>Synchronous Replication – 2 </vt:lpstr>
      <vt:lpstr>Asynchronous Replication – 1 </vt:lpstr>
      <vt:lpstr>Asynchronous Replication – 2 </vt:lpstr>
      <vt:lpstr>PowerPoint Presentation</vt:lpstr>
      <vt:lpstr>Remote Replication Technologies</vt:lpstr>
      <vt:lpstr>Host-based Remote Replication</vt:lpstr>
      <vt:lpstr>Host-based Remote Replication</vt:lpstr>
      <vt:lpstr>Host-based Remote Replication</vt:lpstr>
      <vt:lpstr>Host-based Remote Replication</vt:lpstr>
      <vt:lpstr>Storage Array-based Remote Replication – 1  </vt:lpstr>
      <vt:lpstr>Storage Array-based Remote Replication – 2  </vt:lpstr>
      <vt:lpstr>Network-based Replication – Continuous Data Protection</vt:lpstr>
      <vt:lpstr>CDP Remote Replication Operation</vt:lpstr>
      <vt:lpstr>Three-site Replication</vt:lpstr>
      <vt:lpstr>Three-site Replication</vt:lpstr>
      <vt:lpstr>Cascade/Multihop - Synchronous + Disk Buffered</vt:lpstr>
      <vt:lpstr>Three-site Replication: Cascade/Multihop</vt:lpstr>
      <vt:lpstr>Cascade/Multihop - Synchronous + Asynchronous</vt:lpstr>
      <vt:lpstr>Three-site Replication: Cascade/Multihop</vt:lpstr>
      <vt:lpstr>Three-site Replication: Triangle/Multitarget</vt:lpstr>
      <vt:lpstr>Three-site Replication: Triangle/Multitarget</vt:lpstr>
      <vt:lpstr>Data Migration Solution</vt:lpstr>
      <vt:lpstr>Data Migration Solution</vt:lpstr>
      <vt:lpstr>Remote Replication/Migration in Virtualized Environment</vt:lpstr>
      <vt:lpstr>Remote Mirroring of Virtual Volume</vt:lpstr>
      <vt:lpstr>VM Migration: Hypervisor-to-Hypervisor</vt:lpstr>
      <vt:lpstr>VM Migration: Array-to-Array</vt:lpstr>
      <vt:lpstr>Module 12: Remote Replication</vt:lpstr>
      <vt:lpstr>EMC SRDF</vt:lpstr>
      <vt:lpstr>EMC MirrorView</vt:lpstr>
      <vt:lpstr>EMC RecoverPoint </vt:lpstr>
      <vt:lpstr>Module 12: Summary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2011-04-20T12:54:41Z</dcterms:created>
  <dcterms:modified xsi:type="dcterms:W3CDTF">2015-04-06T04:04:37Z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