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1"/>
  </p:sldMasterIdLst>
  <p:notesMasterIdLst>
    <p:notesMasterId r:id="rId42"/>
  </p:notesMasterIdLst>
  <p:handoutMasterIdLst>
    <p:handoutMasterId r:id="rId43"/>
  </p:handoutMasterIdLst>
  <p:sldIdLst>
    <p:sldId id="319" r:id="rId2"/>
    <p:sldId id="259" r:id="rId3"/>
    <p:sldId id="315" r:id="rId4"/>
    <p:sldId id="265" r:id="rId5"/>
    <p:sldId id="272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313" r:id="rId14"/>
    <p:sldId id="318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10" r:id="rId24"/>
    <p:sldId id="291" r:id="rId25"/>
    <p:sldId id="292" r:id="rId26"/>
    <p:sldId id="293" r:id="rId27"/>
    <p:sldId id="294" r:id="rId28"/>
    <p:sldId id="295" r:id="rId29"/>
    <p:sldId id="320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6" r:id="rId39"/>
    <p:sldId id="304" r:id="rId40"/>
    <p:sldId id="271" r:id="rId41"/>
  </p:sldIdLst>
  <p:sldSz cx="9144000" cy="6858000" type="screen4x3"/>
  <p:notesSz cx="7104063" cy="10234613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2C95DD"/>
    <a:srgbClr val="777777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3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9080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619125"/>
            <a:ext cx="5543550" cy="4157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8174" y="9893459"/>
            <a:ext cx="2052285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3078427" y="9893459"/>
            <a:ext cx="3788834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9893459"/>
            <a:ext cx="449924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0457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 lIns="91437" tIns="45718" rIns="91437" bIns="45718"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800" dirty="0" smtClean="0">
                <a:solidFill>
                  <a:srgbClr val="2C95DD"/>
                </a:solidFill>
                <a:latin typeface="+mj-lt"/>
              </a:rPr>
              <a:t>13</a:t>
            </a:r>
            <a:endParaRPr lang="en-US" sz="48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800" dirty="0" smtClean="0">
                <a:solidFill>
                  <a:srgbClr val="2C95DD"/>
                </a:solidFill>
                <a:latin typeface="+mj-lt"/>
              </a:rPr>
              <a:t>Cloud Computing</a:t>
            </a:r>
            <a:endParaRPr lang="en-US" sz="48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91437" tIns="45718" rIns="91437" bIns="45718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578174" y="9893459"/>
            <a:ext cx="2052285" cy="34115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17" cstate="print"/>
          <a:srcRect l="10651" r="6284" b="30550"/>
          <a:stretch>
            <a:fillRect/>
          </a:stretch>
        </p:blipFill>
        <p:spPr>
          <a:xfrm>
            <a:off x="7848600" y="6210869"/>
            <a:ext cx="928688" cy="2924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00" r:id="rId13"/>
    <p:sldLayoutId id="2147483814" r:id="rId14"/>
    <p:sldLayoutId id="2147483801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13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/>
              <a:t>Cloud Computing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13: Cloud Computing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0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Service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799" y="914400"/>
            <a:ext cx="7696201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Cloud computing provides a metering system that continuously monitors resource consumption and generates reports</a:t>
            </a:r>
          </a:p>
          <a:p>
            <a:pPr lvl="1">
              <a:defRPr/>
            </a:pPr>
            <a:r>
              <a:rPr lang="en-US" dirty="0" smtClean="0"/>
              <a:t>Helps to control and optimize resource use</a:t>
            </a:r>
          </a:p>
          <a:p>
            <a:pPr lvl="1">
              <a:defRPr/>
            </a:pPr>
            <a:r>
              <a:rPr lang="en-US" dirty="0" smtClean="0"/>
              <a:t>Helps to generate billing and chargeback reports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20" descr="focus_Measured Servi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3475" y="112713"/>
            <a:ext cx="15367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Cloud Computing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066800"/>
          <a:ext cx="8077200" cy="368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019800"/>
              </a:tblGrid>
              <a:tr h="50381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Benefits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anchor="ctr"/>
                </a:tc>
              </a:tr>
              <a:tr h="6646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IT cost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Reduces the up-front capital expenditure (CAPEX) </a:t>
                      </a:r>
                    </a:p>
                  </a:txBody>
                  <a:tcPr anchor="ctr"/>
                </a:tc>
              </a:tr>
              <a:tr h="6646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agility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ability to deploy new resources quickly 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Enables businesses to reduce time-to-market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646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scaling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Enables consumers to scale up, scale down, scale out, or scale in the demand for computing resources easily</a:t>
                      </a:r>
                    </a:p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Consumers can unilaterally and automatically scale computing resources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646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availability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Ensures resource availability at varying levels, depending on consumer’s policy and priority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Enabling Technologies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6893446"/>
              </p:ext>
            </p:extLst>
          </p:nvPr>
        </p:nvGraphicFramePr>
        <p:xfrm>
          <a:off x="357555" y="1066800"/>
          <a:ext cx="8458200" cy="454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645"/>
                <a:gridCol w="6453555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Technologies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anchor="ctr"/>
                </a:tc>
              </a:tr>
              <a:tr h="100166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Grid computing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 of distributed computing</a:t>
                      </a:r>
                    </a:p>
                    <a:p>
                      <a:pPr marL="228600" indent="-22860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Enables resources of numerous computers in a network to work on a single task at the same time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1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Utility computing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Service provisioning model that 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ffers computing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 as a metered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</a:tr>
              <a:tr h="130216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Virtualization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Abstracts physical characteristics of IT resources from resource users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Enables resource pooling and creating virtual resources from pooled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resources</a:t>
                      </a:r>
                    </a:p>
                  </a:txBody>
                  <a:tcPr anchor="ctr"/>
                </a:tc>
              </a:tr>
              <a:tr h="100166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Service-oriented architecture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(SOA)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 a set of services that can communicate with each other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Cloud service models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Cloud deployment models</a:t>
            </a:r>
            <a:endParaRPr lang="en-US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Cloud Service and Deployment Models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Models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Infrastructure-as-a-Service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Platform-as-a-Service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Software-as-a-Service (</a:t>
            </a:r>
            <a:r>
              <a:rPr lang="en-US" dirty="0" err="1" smtClean="0"/>
              <a:t>SaaS</a:t>
            </a:r>
            <a:r>
              <a:rPr lang="en-US" dirty="0" smtClean="0"/>
              <a:t>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500" y="3483166"/>
            <a:ext cx="4475304" cy="236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86000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Consumers deploy their software, including OS and application on provider’s infrastructure</a:t>
            </a:r>
          </a:p>
          <a:p>
            <a:pPr lvl="1"/>
            <a:r>
              <a:rPr lang="en-US" dirty="0" smtClean="0">
                <a:cs typeface="Arial" pitchFamily="34" charset="0"/>
              </a:rPr>
              <a:t>Computing resources such as processing power, memory, storage, and networking components are offered as service</a:t>
            </a:r>
          </a:p>
          <a:p>
            <a:pPr lvl="1"/>
            <a:r>
              <a:rPr lang="en-US" dirty="0" smtClean="0">
                <a:cs typeface="Arial" pitchFamily="34" charset="0"/>
              </a:rPr>
              <a:t>Example: Amazon Elastic Compute Cloud</a:t>
            </a:r>
          </a:p>
          <a:p>
            <a:r>
              <a:rPr lang="en-US" dirty="0" smtClean="0">
                <a:cs typeface="Arial" pitchFamily="34" charset="0"/>
              </a:rPr>
              <a:t>Consumers have control over the OSs and deployed applications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 Box 161"/>
          <p:cNvSpPr txBox="1">
            <a:spLocks noChangeArrowheads="1"/>
          </p:cNvSpPr>
          <p:nvPr/>
        </p:nvSpPr>
        <p:spPr bwMode="auto">
          <a:xfrm>
            <a:off x="6125198" y="5020322"/>
            <a:ext cx="42800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Cloud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9" name="Text Box 161"/>
          <p:cNvSpPr txBox="1">
            <a:spLocks noChangeArrowheads="1"/>
          </p:cNvSpPr>
          <p:nvPr/>
        </p:nvSpPr>
        <p:spPr bwMode="auto">
          <a:xfrm>
            <a:off x="331304" y="4782979"/>
            <a:ext cx="1761509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 smtClean="0">
                <a:latin typeface="Calibri" pitchFamily="34" charset="0"/>
              </a:rPr>
              <a:t>Provider’s Resources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76668" y="4935379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22462" y="351472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Application</a:t>
            </a:r>
          </a:p>
        </p:txBody>
      </p:sp>
      <p:sp>
        <p:nvSpPr>
          <p:cNvPr id="12" name="AutoShape 84"/>
          <p:cNvSpPr>
            <a:spLocks noChangeArrowheads="1"/>
          </p:cNvSpPr>
          <p:nvPr/>
        </p:nvSpPr>
        <p:spPr bwMode="gray">
          <a:xfrm>
            <a:off x="3630387" y="4681868"/>
            <a:ext cx="1196975" cy="1097280"/>
          </a:xfrm>
          <a:prstGeom prst="roundRect">
            <a:avLst>
              <a:gd name="adj" fmla="val 5569"/>
            </a:avLst>
          </a:prstGeom>
          <a:noFill/>
          <a:ln w="19050" algn="ctr">
            <a:solidFill>
              <a:srgbClr val="99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300" b="1">
              <a:solidFill>
                <a:schemeClr val="bg1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3731987" y="393382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 smtClean="0">
                <a:solidFill>
                  <a:srgbClr val="FFFFFF"/>
                </a:solidFill>
                <a:latin typeface="Calibri" pitchFamily="34" charset="0"/>
              </a:rPr>
              <a:t>Database</a:t>
            </a:r>
            <a:endParaRPr lang="en-US" sz="13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3731987" y="428625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731987" y="471487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Compute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3731987" y="506730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731987" y="541020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18" name="AutoShape 84"/>
          <p:cNvSpPr>
            <a:spLocks noChangeArrowheads="1"/>
          </p:cNvSpPr>
          <p:nvPr/>
        </p:nvSpPr>
        <p:spPr bwMode="gray">
          <a:xfrm>
            <a:off x="3635828" y="3469822"/>
            <a:ext cx="1196975" cy="1143000"/>
          </a:xfrm>
          <a:prstGeom prst="roundRect">
            <a:avLst>
              <a:gd name="adj" fmla="val 5569"/>
            </a:avLst>
          </a:prstGeom>
          <a:noFill/>
          <a:ln w="19050" algn="ctr">
            <a:solidFill>
              <a:srgbClr val="99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300" b="1">
              <a:solidFill>
                <a:schemeClr val="bg1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161"/>
          <p:cNvSpPr txBox="1">
            <a:spLocks noChangeArrowheads="1"/>
          </p:cNvSpPr>
          <p:nvPr/>
        </p:nvSpPr>
        <p:spPr bwMode="auto">
          <a:xfrm>
            <a:off x="223448" y="3505200"/>
            <a:ext cx="1902445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 smtClean="0">
                <a:latin typeface="Calibri" pitchFamily="34" charset="0"/>
              </a:rPr>
              <a:t>Consumer’s Resources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98916" y="36576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500" y="3483166"/>
            <a:ext cx="4475304" cy="236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Platform-as-a-Service</a:t>
            </a:r>
          </a:p>
        </p:txBody>
      </p:sp>
      <p:sp>
        <p:nvSpPr>
          <p:cNvPr id="9" name="Text Box 161"/>
          <p:cNvSpPr txBox="1">
            <a:spLocks noChangeArrowheads="1"/>
          </p:cNvSpPr>
          <p:nvPr/>
        </p:nvSpPr>
        <p:spPr bwMode="auto">
          <a:xfrm>
            <a:off x="304800" y="4191000"/>
            <a:ext cx="1761509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 smtClean="0">
                <a:latin typeface="Calibri" pitchFamily="34" charset="0"/>
              </a:rPr>
              <a:t>Provider’s Resources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96548" y="43434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2514600"/>
          </a:xfrm>
        </p:spPr>
        <p:txBody>
          <a:bodyPr/>
          <a:lstStyle/>
          <a:p>
            <a:r>
              <a:rPr lang="en-US" dirty="0" smtClean="0"/>
              <a:t>Consumers deploy consumer-created or acquired applications onto provider’s computing platform</a:t>
            </a:r>
          </a:p>
          <a:p>
            <a:pPr lvl="1"/>
            <a:r>
              <a:rPr lang="en-US" dirty="0" smtClean="0"/>
              <a:t>Computing platform is offered as a service</a:t>
            </a:r>
          </a:p>
          <a:p>
            <a:pPr lvl="1"/>
            <a:r>
              <a:rPr lang="en-US" altLang="ja-JP" dirty="0" smtClean="0">
                <a:ea typeface="MS PGothic" pitchFamily="34" charset="-128"/>
              </a:rPr>
              <a:t>Example: Google App Engine and Microsoft Windows Azure Platform </a:t>
            </a:r>
          </a:p>
          <a:p>
            <a:r>
              <a:rPr lang="en-US" altLang="ja-JP" dirty="0" smtClean="0">
                <a:ea typeface="MS PGothic" pitchFamily="34" charset="-128"/>
              </a:rPr>
              <a:t>Consumer has control over deployed applications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22462" y="351472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Application</a:t>
            </a:r>
          </a:p>
        </p:txBody>
      </p:sp>
      <p:sp>
        <p:nvSpPr>
          <p:cNvPr id="13" name="AutoShape 84"/>
          <p:cNvSpPr>
            <a:spLocks noChangeArrowheads="1"/>
          </p:cNvSpPr>
          <p:nvPr/>
        </p:nvSpPr>
        <p:spPr bwMode="gray">
          <a:xfrm>
            <a:off x="3630387" y="3905250"/>
            <a:ext cx="1196975" cy="1885950"/>
          </a:xfrm>
          <a:prstGeom prst="roundRect">
            <a:avLst>
              <a:gd name="adj" fmla="val 5569"/>
            </a:avLst>
          </a:prstGeom>
          <a:noFill/>
          <a:ln w="19050" algn="ctr">
            <a:solidFill>
              <a:srgbClr val="99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300" b="1">
              <a:solidFill>
                <a:schemeClr val="bg1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3731987" y="393382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 smtClean="0">
                <a:solidFill>
                  <a:srgbClr val="FFFFFF"/>
                </a:solidFill>
                <a:latin typeface="Calibri" pitchFamily="34" charset="0"/>
              </a:rPr>
              <a:t>Database</a:t>
            </a:r>
            <a:endParaRPr lang="en-US" sz="13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731987" y="428625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3731987" y="471487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Compute</a:t>
            </a:r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3731987" y="506730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31987" y="541020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19" name="AutoShape 84"/>
          <p:cNvSpPr>
            <a:spLocks noChangeArrowheads="1"/>
          </p:cNvSpPr>
          <p:nvPr/>
        </p:nvSpPr>
        <p:spPr bwMode="gray">
          <a:xfrm>
            <a:off x="3635828" y="3469822"/>
            <a:ext cx="1196975" cy="361950"/>
          </a:xfrm>
          <a:prstGeom prst="roundRect">
            <a:avLst>
              <a:gd name="adj" fmla="val 5569"/>
            </a:avLst>
          </a:prstGeom>
          <a:noFill/>
          <a:ln w="19050" algn="ctr">
            <a:solidFill>
              <a:srgbClr val="99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300" b="1">
              <a:solidFill>
                <a:schemeClr val="bg1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161"/>
          <p:cNvSpPr txBox="1">
            <a:spLocks noChangeArrowheads="1"/>
          </p:cNvSpPr>
          <p:nvPr/>
        </p:nvSpPr>
        <p:spPr bwMode="auto">
          <a:xfrm>
            <a:off x="223448" y="3505200"/>
            <a:ext cx="1902445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 smtClean="0">
                <a:latin typeface="Calibri" pitchFamily="34" charset="0"/>
              </a:rPr>
              <a:t>Consumer’s Resources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98916" y="36576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61"/>
          <p:cNvSpPr txBox="1">
            <a:spLocks noChangeArrowheads="1"/>
          </p:cNvSpPr>
          <p:nvPr/>
        </p:nvSpPr>
        <p:spPr bwMode="auto">
          <a:xfrm>
            <a:off x="6125198" y="5020322"/>
            <a:ext cx="42800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Cloud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57200" cy="228600"/>
          </a:xfrm>
        </p:spPr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500" y="3483166"/>
            <a:ext cx="4475304" cy="236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Software-as-a-Service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2514600"/>
          </a:xfrm>
        </p:spPr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Consumers use provider’s applications running on the cloud infrastructure</a:t>
            </a:r>
          </a:p>
          <a:p>
            <a:pPr lvl="1"/>
            <a:r>
              <a:rPr lang="en-US" dirty="0" smtClean="0"/>
              <a:t>Applications are offered as a service</a:t>
            </a:r>
          </a:p>
          <a:p>
            <a:pPr lvl="1"/>
            <a:r>
              <a:rPr lang="en-US" altLang="ja-JP" dirty="0" smtClean="0">
                <a:ea typeface="MS PGothic" pitchFamily="34" charset="-128"/>
              </a:rPr>
              <a:t>Examples: EMC </a:t>
            </a:r>
            <a:r>
              <a:rPr lang="en-US" altLang="ja-JP" dirty="0" err="1" smtClean="0">
                <a:ea typeface="MS PGothic" pitchFamily="34" charset="-128"/>
              </a:rPr>
              <a:t>Mozy</a:t>
            </a:r>
            <a:r>
              <a:rPr lang="en-US" altLang="ja-JP" dirty="0" smtClean="0">
                <a:ea typeface="MS PGothic" pitchFamily="34" charset="-128"/>
              </a:rPr>
              <a:t> and Salesforce.com</a:t>
            </a:r>
            <a:endParaRPr lang="en-US" dirty="0" smtClean="0"/>
          </a:p>
          <a:p>
            <a:r>
              <a:rPr lang="en-US" altLang="ja-JP" dirty="0" smtClean="0">
                <a:ea typeface="MS PGothic" pitchFamily="34" charset="-128"/>
              </a:rPr>
              <a:t>Service providers exclusively manage computing infrastructure and software to support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304800" y="4191000"/>
            <a:ext cx="1761509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600" b="1" dirty="0" smtClean="0">
                <a:latin typeface="Calibri" pitchFamily="34" charset="0"/>
              </a:rPr>
              <a:t>Provider’s Resources</a:t>
            </a:r>
            <a:endParaRPr lang="en-US" sz="1600" b="1" dirty="0">
              <a:latin typeface="Calibr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5736" y="4343400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22462" y="351472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Application</a:t>
            </a:r>
          </a:p>
        </p:txBody>
      </p:sp>
      <p:sp>
        <p:nvSpPr>
          <p:cNvPr id="41" name="AutoShape 84"/>
          <p:cNvSpPr>
            <a:spLocks noChangeArrowheads="1"/>
          </p:cNvSpPr>
          <p:nvPr/>
        </p:nvSpPr>
        <p:spPr bwMode="gray">
          <a:xfrm>
            <a:off x="3630387" y="3477128"/>
            <a:ext cx="1196975" cy="2286000"/>
          </a:xfrm>
          <a:prstGeom prst="roundRect">
            <a:avLst>
              <a:gd name="adj" fmla="val 5569"/>
            </a:avLst>
          </a:prstGeom>
          <a:noFill/>
          <a:ln w="19050" algn="ctr">
            <a:solidFill>
              <a:srgbClr val="993300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1300" b="1">
              <a:solidFill>
                <a:schemeClr val="bg1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3731987" y="393382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 smtClean="0">
                <a:solidFill>
                  <a:srgbClr val="FFFFFF"/>
                </a:solidFill>
                <a:latin typeface="Calibri" pitchFamily="34" charset="0"/>
              </a:rPr>
              <a:t>Database</a:t>
            </a:r>
            <a:endParaRPr lang="en-US" sz="13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3731987" y="428625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3731987" y="4714875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Compute</a:t>
            </a: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3731987" y="506730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Storage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731987" y="5410200"/>
            <a:ext cx="993775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300" b="1" dirty="0">
                <a:solidFill>
                  <a:srgbClr val="FFFFFF"/>
                </a:solidFill>
                <a:latin typeface="Calibri" pitchFamily="34" charset="0"/>
              </a:rPr>
              <a:t>Network</a:t>
            </a:r>
          </a:p>
        </p:txBody>
      </p:sp>
      <p:sp>
        <p:nvSpPr>
          <p:cNvPr id="18" name="Text Box 161"/>
          <p:cNvSpPr txBox="1">
            <a:spLocks noChangeArrowheads="1"/>
          </p:cNvSpPr>
          <p:nvPr/>
        </p:nvSpPr>
        <p:spPr bwMode="auto">
          <a:xfrm>
            <a:off x="6125198" y="5020322"/>
            <a:ext cx="428002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400" b="1" dirty="0" smtClean="0">
                <a:latin typeface="Calibri" pitchFamily="34" charset="0"/>
              </a:rPr>
              <a:t>Cloud</a:t>
            </a:r>
            <a:endParaRPr lang="en-US" sz="14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</a:p>
          <a:p>
            <a:r>
              <a:rPr lang="en-US" dirty="0" smtClean="0"/>
              <a:t>Private</a:t>
            </a:r>
          </a:p>
          <a:p>
            <a:r>
              <a:rPr lang="en-US" dirty="0" smtClean="0"/>
              <a:t>Community</a:t>
            </a:r>
          </a:p>
          <a:p>
            <a:r>
              <a:rPr lang="en-US" dirty="0" smtClean="0"/>
              <a:t>Hybrid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32"/>
          <p:cNvSpPr>
            <a:spLocks/>
          </p:cNvSpPr>
          <p:nvPr/>
        </p:nvSpPr>
        <p:spPr bwMode="auto">
          <a:xfrm>
            <a:off x="2209800" y="2971800"/>
            <a:ext cx="1143000" cy="457200"/>
          </a:xfrm>
          <a:custGeom>
            <a:avLst/>
            <a:gdLst>
              <a:gd name="T0" fmla="*/ 0 w 21600"/>
              <a:gd name="T1" fmla="*/ 0 h 21600"/>
              <a:gd name="T2" fmla="*/ 11430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Arc 37"/>
          <p:cNvSpPr>
            <a:spLocks/>
          </p:cNvSpPr>
          <p:nvPr/>
        </p:nvSpPr>
        <p:spPr bwMode="auto">
          <a:xfrm flipV="1">
            <a:off x="1814513" y="4876800"/>
            <a:ext cx="1311275" cy="527050"/>
          </a:xfrm>
          <a:custGeom>
            <a:avLst/>
            <a:gdLst>
              <a:gd name="T0" fmla="*/ 0 w 23227"/>
              <a:gd name="T1" fmla="*/ 1077 h 29843"/>
              <a:gd name="T2" fmla="*/ 1218971 w 23227"/>
              <a:gd name="T3" fmla="*/ 527050 h 29843"/>
              <a:gd name="T4" fmla="*/ 91852 w 23227"/>
              <a:gd name="T5" fmla="*/ 381472 h 29843"/>
              <a:gd name="T6" fmla="*/ 0 60000 65536"/>
              <a:gd name="T7" fmla="*/ 0 60000 65536"/>
              <a:gd name="T8" fmla="*/ 0 60000 65536"/>
              <a:gd name="T9" fmla="*/ 0 w 23227"/>
              <a:gd name="T10" fmla="*/ 0 h 29843"/>
              <a:gd name="T11" fmla="*/ 23227 w 23227"/>
              <a:gd name="T12" fmla="*/ 29843 h 298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7" h="29843" fill="none" extrusionOk="0">
                <a:moveTo>
                  <a:pt x="0" y="61"/>
                </a:moveTo>
                <a:cubicBezTo>
                  <a:pt x="541" y="20"/>
                  <a:pt x="1084" y="-1"/>
                  <a:pt x="1627" y="0"/>
                </a:cubicBezTo>
                <a:cubicBezTo>
                  <a:pt x="13556" y="0"/>
                  <a:pt x="23227" y="9670"/>
                  <a:pt x="23227" y="21600"/>
                </a:cubicBezTo>
                <a:cubicBezTo>
                  <a:pt x="23227" y="24428"/>
                  <a:pt x="22671" y="27228"/>
                  <a:pt x="21592" y="29843"/>
                </a:cubicBezTo>
              </a:path>
              <a:path w="23227" h="29843" stroke="0" extrusionOk="0">
                <a:moveTo>
                  <a:pt x="0" y="61"/>
                </a:moveTo>
                <a:cubicBezTo>
                  <a:pt x="541" y="20"/>
                  <a:pt x="1084" y="-1"/>
                  <a:pt x="1627" y="0"/>
                </a:cubicBezTo>
                <a:cubicBezTo>
                  <a:pt x="13556" y="0"/>
                  <a:pt x="23227" y="9670"/>
                  <a:pt x="23227" y="21600"/>
                </a:cubicBezTo>
                <a:cubicBezTo>
                  <a:pt x="23227" y="24428"/>
                  <a:pt x="22671" y="27228"/>
                  <a:pt x="21592" y="29843"/>
                </a:cubicBezTo>
                <a:lnTo>
                  <a:pt x="162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Arc 31"/>
          <p:cNvSpPr>
            <a:spLocks/>
          </p:cNvSpPr>
          <p:nvPr/>
        </p:nvSpPr>
        <p:spPr bwMode="auto">
          <a:xfrm flipH="1">
            <a:off x="5410200" y="2971800"/>
            <a:ext cx="1357312" cy="685800"/>
          </a:xfrm>
          <a:custGeom>
            <a:avLst/>
            <a:gdLst>
              <a:gd name="T0" fmla="*/ 0 w 24036"/>
              <a:gd name="T1" fmla="*/ 4382 h 21600"/>
              <a:gd name="T2" fmla="*/ 1357312 w 24036"/>
              <a:gd name="T3" fmla="*/ 685800 h 21600"/>
              <a:gd name="T4" fmla="*/ 137561 w 24036"/>
              <a:gd name="T5" fmla="*/ 685800 h 21600"/>
              <a:gd name="T6" fmla="*/ 0 60000 65536"/>
              <a:gd name="T7" fmla="*/ 0 60000 65536"/>
              <a:gd name="T8" fmla="*/ 0 60000 65536"/>
              <a:gd name="T9" fmla="*/ 0 w 24036"/>
              <a:gd name="T10" fmla="*/ 0 h 21600"/>
              <a:gd name="T11" fmla="*/ 24036 w 240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6" h="21600" fill="none" extrusionOk="0">
                <a:moveTo>
                  <a:pt x="-1" y="137"/>
                </a:moveTo>
                <a:cubicBezTo>
                  <a:pt x="808" y="46"/>
                  <a:pt x="1622" y="-1"/>
                  <a:pt x="2436" y="0"/>
                </a:cubicBezTo>
                <a:cubicBezTo>
                  <a:pt x="14365" y="0"/>
                  <a:pt x="24036" y="9670"/>
                  <a:pt x="24036" y="21600"/>
                </a:cubicBezTo>
              </a:path>
              <a:path w="24036" h="21600" stroke="0" extrusionOk="0">
                <a:moveTo>
                  <a:pt x="-1" y="137"/>
                </a:moveTo>
                <a:cubicBezTo>
                  <a:pt x="808" y="46"/>
                  <a:pt x="1622" y="-1"/>
                  <a:pt x="2436" y="0"/>
                </a:cubicBezTo>
                <a:cubicBezTo>
                  <a:pt x="14365" y="0"/>
                  <a:pt x="24036" y="9670"/>
                  <a:pt x="24036" y="21600"/>
                </a:cubicBezTo>
                <a:lnTo>
                  <a:pt x="2436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199" y="2743200"/>
            <a:ext cx="5051692" cy="267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177503" y="1354137"/>
            <a:ext cx="1337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Enterprise P</a:t>
            </a: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1250769" y="4081571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User R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6477000" y="1383268"/>
            <a:ext cx="137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Enterprise Q</a:t>
            </a:r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3347081" y="3090234"/>
            <a:ext cx="2179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alibri" pitchFamily="34" charset="0"/>
              </a:rPr>
              <a:t>Cloud Service </a:t>
            </a:r>
            <a:r>
              <a:rPr lang="en-US" sz="1400" b="1" dirty="0" smtClean="0">
                <a:latin typeface="Calibri" pitchFamily="34" charset="0"/>
              </a:rPr>
              <a:t>Provider’s Resources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31" name="Picture 30" descr="enterpri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1535" y="1768597"/>
            <a:ext cx="1352550" cy="1347788"/>
          </a:xfrm>
          <a:prstGeom prst="rect">
            <a:avLst/>
          </a:prstGeom>
          <a:noFill/>
        </p:spPr>
      </p:pic>
      <p:pic>
        <p:nvPicPr>
          <p:cNvPr id="32" name="Picture 31" descr="enterpri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0325" y="1741487"/>
            <a:ext cx="1352550" cy="1347788"/>
          </a:xfrm>
          <a:prstGeom prst="rect">
            <a:avLst/>
          </a:prstGeom>
          <a:noFill/>
        </p:spPr>
      </p:pic>
      <p:pic>
        <p:nvPicPr>
          <p:cNvPr id="34" name="Picture 26" descr="Peep_Black_Mal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04" y="4468133"/>
            <a:ext cx="14017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Group 44"/>
          <p:cNvGrpSpPr/>
          <p:nvPr/>
        </p:nvGrpSpPr>
        <p:grpSpPr>
          <a:xfrm>
            <a:off x="3006689" y="3561788"/>
            <a:ext cx="3283081" cy="1401310"/>
            <a:chOff x="3006689" y="3561788"/>
            <a:chExt cx="3283081" cy="140131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4657647"/>
              <a:ext cx="739280" cy="305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8600" y="4071448"/>
              <a:ext cx="738615" cy="30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26610" y="3965068"/>
              <a:ext cx="587625" cy="998030"/>
            </a:xfrm>
            <a:prstGeom prst="rect">
              <a:avLst/>
            </a:prstGeom>
            <a:noFill/>
          </p:spPr>
        </p:pic>
        <p:pic>
          <p:nvPicPr>
            <p:cNvPr id="42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06689" y="4201093"/>
              <a:ext cx="329662" cy="762005"/>
            </a:xfrm>
            <a:prstGeom prst="rect">
              <a:avLst/>
            </a:prstGeom>
            <a:noFill/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11489" y="3561788"/>
              <a:ext cx="670427" cy="140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2145" y="3965068"/>
              <a:ext cx="587625" cy="99803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the characteristics of cloud computing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cloud services and deployment models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cloud computing infrastructure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Discuss the challenges of cloud computing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Discuss cloud adoption considerations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13: Cloud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7"/>
          <p:cNvSpPr>
            <a:spLocks/>
          </p:cNvSpPr>
          <p:nvPr/>
        </p:nvSpPr>
        <p:spPr bwMode="auto">
          <a:xfrm rot="18812261" flipV="1">
            <a:off x="7304913" y="2545747"/>
            <a:ext cx="837422" cy="490530"/>
          </a:xfrm>
          <a:custGeom>
            <a:avLst/>
            <a:gdLst>
              <a:gd name="T0" fmla="*/ 0 w 23227"/>
              <a:gd name="T1" fmla="*/ 1077 h 29843"/>
              <a:gd name="T2" fmla="*/ 1218971 w 23227"/>
              <a:gd name="T3" fmla="*/ 527050 h 29843"/>
              <a:gd name="T4" fmla="*/ 91852 w 23227"/>
              <a:gd name="T5" fmla="*/ 381472 h 29843"/>
              <a:gd name="T6" fmla="*/ 0 60000 65536"/>
              <a:gd name="T7" fmla="*/ 0 60000 65536"/>
              <a:gd name="T8" fmla="*/ 0 60000 65536"/>
              <a:gd name="T9" fmla="*/ 0 w 23227"/>
              <a:gd name="T10" fmla="*/ 0 h 29843"/>
              <a:gd name="T11" fmla="*/ 23227 w 23227"/>
              <a:gd name="T12" fmla="*/ 29843 h 298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7" h="29843" fill="none" extrusionOk="0">
                <a:moveTo>
                  <a:pt x="0" y="61"/>
                </a:moveTo>
                <a:cubicBezTo>
                  <a:pt x="541" y="20"/>
                  <a:pt x="1084" y="-1"/>
                  <a:pt x="1627" y="0"/>
                </a:cubicBezTo>
                <a:cubicBezTo>
                  <a:pt x="13556" y="0"/>
                  <a:pt x="23227" y="9670"/>
                  <a:pt x="23227" y="21600"/>
                </a:cubicBezTo>
                <a:cubicBezTo>
                  <a:pt x="23227" y="24428"/>
                  <a:pt x="22671" y="27228"/>
                  <a:pt x="21592" y="29843"/>
                </a:cubicBezTo>
              </a:path>
              <a:path w="23227" h="29843" stroke="0" extrusionOk="0">
                <a:moveTo>
                  <a:pt x="0" y="61"/>
                </a:moveTo>
                <a:cubicBezTo>
                  <a:pt x="541" y="20"/>
                  <a:pt x="1084" y="-1"/>
                  <a:pt x="1627" y="0"/>
                </a:cubicBezTo>
                <a:cubicBezTo>
                  <a:pt x="13556" y="0"/>
                  <a:pt x="23227" y="9670"/>
                  <a:pt x="23227" y="21600"/>
                </a:cubicBezTo>
                <a:cubicBezTo>
                  <a:pt x="23227" y="24428"/>
                  <a:pt x="22671" y="27228"/>
                  <a:pt x="21592" y="29843"/>
                </a:cubicBezTo>
                <a:lnTo>
                  <a:pt x="1627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200">
              <a:latin typeface="Calibri" pitchFamily="34" charset="0"/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715" y="2481549"/>
            <a:ext cx="3911110" cy="206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2" name="Group 33"/>
          <p:cNvGrpSpPr/>
          <p:nvPr/>
        </p:nvGrpSpPr>
        <p:grpSpPr>
          <a:xfrm>
            <a:off x="5402060" y="3102301"/>
            <a:ext cx="2438758" cy="1040929"/>
            <a:chOff x="3006689" y="3561788"/>
            <a:chExt cx="3283081" cy="1401310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4657647"/>
              <a:ext cx="739280" cy="305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071448"/>
              <a:ext cx="738615" cy="30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26610" y="3965068"/>
              <a:ext cx="587625" cy="998030"/>
            </a:xfrm>
            <a:prstGeom prst="rect">
              <a:avLst/>
            </a:prstGeom>
            <a:noFill/>
          </p:spPr>
        </p:pic>
        <p:pic>
          <p:nvPicPr>
            <p:cNvPr id="6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06689" y="4201093"/>
              <a:ext cx="329662" cy="762005"/>
            </a:xfrm>
            <a:prstGeom prst="rect">
              <a:avLst/>
            </a:prstGeom>
            <a:noFill/>
          </p:spPr>
        </p:pic>
        <p:pic>
          <p:nvPicPr>
            <p:cNvPr id="67" name="Picture 6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11489" y="3561788"/>
              <a:ext cx="670427" cy="140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02145" y="3965068"/>
              <a:ext cx="587625" cy="998030"/>
            </a:xfrm>
            <a:prstGeom prst="rect">
              <a:avLst/>
            </a:prstGeom>
            <a:noFill/>
          </p:spPr>
        </p:pic>
      </p:grpSp>
      <p:grpSp>
        <p:nvGrpSpPr>
          <p:cNvPr id="51" name="Group 50"/>
          <p:cNvGrpSpPr/>
          <p:nvPr/>
        </p:nvGrpSpPr>
        <p:grpSpPr>
          <a:xfrm>
            <a:off x="356090" y="2482468"/>
            <a:ext cx="3911110" cy="2068238"/>
            <a:chOff x="2362199" y="3117752"/>
            <a:chExt cx="4343401" cy="2296838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2199" y="3117752"/>
              <a:ext cx="4343401" cy="229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3" name="Group 33"/>
            <p:cNvGrpSpPr/>
            <p:nvPr/>
          </p:nvGrpSpPr>
          <p:grpSpPr>
            <a:xfrm>
              <a:off x="3006689" y="3807115"/>
              <a:ext cx="2708311" cy="1155982"/>
              <a:chOff x="3006689" y="3561788"/>
              <a:chExt cx="3283081" cy="1401310"/>
            </a:xfrm>
          </p:grpSpPr>
          <p:pic>
            <p:nvPicPr>
              <p:cNvPr id="5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38600" y="4657647"/>
                <a:ext cx="739280" cy="305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38600" y="4071448"/>
                <a:ext cx="738615" cy="3040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6" name="Picture 11" descr="C:\Documents and Settings\sridhs\Desktop\ISM Book L3\colored Icons\Storage Array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26610" y="3965068"/>
                <a:ext cx="587625" cy="998030"/>
              </a:xfrm>
              <a:prstGeom prst="rect">
                <a:avLst/>
              </a:prstGeom>
              <a:noFill/>
            </p:spPr>
          </p:pic>
          <p:pic>
            <p:nvPicPr>
              <p:cNvPr id="57" name="Picture 7" descr="C:\Documents and Settings\sridhs\Desktop\ISM Book L3\colored Icons\Host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06689" y="4201093"/>
                <a:ext cx="329662" cy="762005"/>
              </a:xfrm>
              <a:prstGeom prst="rect">
                <a:avLst/>
              </a:prstGeom>
              <a:noFill/>
            </p:spPr>
          </p:pic>
          <p:pic>
            <p:nvPicPr>
              <p:cNvPr id="58" name="Picture 5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311489" y="3561788"/>
                <a:ext cx="670427" cy="1401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9" name="Picture 11" descr="C:\Documents and Settings\sridhs\Desktop\ISM Book L3\colored Icons\Storage Array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02145" y="3965068"/>
                <a:ext cx="587625" cy="99803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Cloud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5677890" y="2581977"/>
            <a:ext cx="1539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Cloud Service</a:t>
            </a:r>
          </a:p>
          <a:p>
            <a:pPr algn="ctr"/>
            <a:r>
              <a:rPr lang="en-US" sz="1200" b="1" dirty="0" smtClean="0">
                <a:latin typeface="Calibri" pitchFamily="34" charset="0"/>
              </a:rPr>
              <a:t> Provider’s Resources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968566" y="2597352"/>
            <a:ext cx="19339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Resources of </a:t>
            </a:r>
          </a:p>
          <a:p>
            <a:pPr algn="ctr"/>
            <a:r>
              <a:rPr lang="en-US" sz="1200" b="1" dirty="0" smtClean="0">
                <a:latin typeface="Calibri" pitchFamily="34" charset="0"/>
              </a:rPr>
              <a:t>Enterprise P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7389687" y="1848668"/>
            <a:ext cx="1210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Enterprise </a:t>
            </a:r>
            <a:r>
              <a:rPr lang="en-US" sz="1600" b="1" dirty="0" smtClean="0">
                <a:latin typeface="Calibri" pitchFamily="34" charset="0"/>
              </a:rPr>
              <a:t>P</a:t>
            </a:r>
            <a:endParaRPr lang="en-US" sz="1600" b="1" dirty="0">
              <a:latin typeface="Calibri" pitchFamily="34" charset="0"/>
            </a:endParaRPr>
          </a:p>
        </p:txBody>
      </p:sp>
      <p:pic>
        <p:nvPicPr>
          <p:cNvPr id="16" name="Picture 15" descr="enterpri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2514600"/>
            <a:ext cx="753725" cy="649005"/>
          </a:xfrm>
          <a:prstGeom prst="rect">
            <a:avLst/>
          </a:prstGeom>
          <a:noFill/>
        </p:spPr>
      </p:pic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35605" y="2221202"/>
            <a:ext cx="1210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Enterprise </a:t>
            </a:r>
            <a:r>
              <a:rPr lang="en-US" sz="1600" b="1" dirty="0" smtClean="0">
                <a:latin typeface="Calibri" pitchFamily="34" charset="0"/>
              </a:rPr>
              <a:t>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7358349" y="3352801"/>
            <a:ext cx="533400" cy="838200"/>
          </a:xfrm>
          <a:prstGeom prst="wedgeRectCallout">
            <a:avLst>
              <a:gd name="adj1" fmla="val 122579"/>
              <a:gd name="adj2" fmla="val 100618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696200" y="457200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Dedicated for </a:t>
            </a:r>
          </a:p>
          <a:p>
            <a:pPr algn="ctr"/>
            <a:r>
              <a:rPr lang="en-US" sz="1200" b="1" dirty="0" smtClean="0">
                <a:latin typeface="Calibri" pitchFamily="34" charset="0"/>
              </a:rPr>
              <a:t>Enterprise P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8355" y="1371600"/>
            <a:ext cx="4114800" cy="411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851797" y="1219200"/>
            <a:ext cx="236141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</a:rPr>
              <a:t>On-Premise Private </a:t>
            </a:r>
            <a:r>
              <a:rPr lang="en-US" sz="1600" b="1" dirty="0">
                <a:latin typeface="Calibri" pitchFamily="34" charset="0"/>
              </a:rPr>
              <a:t>Cloud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13111" y="1371600"/>
            <a:ext cx="4114800" cy="411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5181600" y="1219200"/>
            <a:ext cx="2859757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</a:rPr>
              <a:t>Externally Hosted Private </a:t>
            </a:r>
            <a:r>
              <a:rPr lang="en-US" sz="1600" b="1" dirty="0">
                <a:latin typeface="Calibri" pitchFamily="34" charset="0"/>
              </a:rPr>
              <a:t>Cloud</a:t>
            </a:r>
          </a:p>
        </p:txBody>
      </p:sp>
      <p:pic>
        <p:nvPicPr>
          <p:cNvPr id="44" name="Picture 43" descr="enterpri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96808" y="2133600"/>
            <a:ext cx="753725" cy="649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ular Callout 51"/>
          <p:cNvSpPr/>
          <p:nvPr/>
        </p:nvSpPr>
        <p:spPr>
          <a:xfrm>
            <a:off x="3962400" y="1715326"/>
            <a:ext cx="4191000" cy="1295400"/>
          </a:xfrm>
          <a:prstGeom prst="wedgeRectCallout">
            <a:avLst>
              <a:gd name="adj1" fmla="val -38279"/>
              <a:gd name="adj2" fmla="val -73551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4699062" y="2529840"/>
            <a:ext cx="1524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699062" y="2606040"/>
            <a:ext cx="1295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699062" y="2682240"/>
            <a:ext cx="27432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17751"/>
            <a:ext cx="4343401" cy="22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Cloud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4013262" y="1691640"/>
            <a:ext cx="1337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Enterprise P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5384099" y="1691640"/>
            <a:ext cx="137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Enterprise </a:t>
            </a:r>
            <a:r>
              <a:rPr lang="en-US" b="1" dirty="0" smtClean="0">
                <a:latin typeface="Calibri" pitchFamily="34" charset="0"/>
              </a:rPr>
              <a:t>Q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6790965" y="1691640"/>
            <a:ext cx="1337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Enterprise </a:t>
            </a:r>
            <a:r>
              <a:rPr lang="en-US" b="1" dirty="0" smtClean="0">
                <a:latin typeface="Calibri" pitchFamily="34" charset="0"/>
              </a:rPr>
              <a:t>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3799902" y="1066800"/>
            <a:ext cx="16954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alibri" pitchFamily="34" charset="0"/>
              </a:rPr>
              <a:t>Community Users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2340412" y="3232614"/>
            <a:ext cx="1927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alibri" pitchFamily="34" charset="0"/>
              </a:rPr>
              <a:t>Cloud Service </a:t>
            </a:r>
            <a:r>
              <a:rPr lang="en-US" sz="1400" b="1" dirty="0" smtClean="0">
                <a:latin typeface="Calibri" pitchFamily="34" charset="0"/>
              </a:rPr>
              <a:t>Provider’s Resources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044593" y="5387008"/>
            <a:ext cx="1508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Dedicated for Community Users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4330149" y="4084733"/>
            <a:ext cx="609600" cy="933450"/>
          </a:xfrm>
          <a:prstGeom prst="wedgeRectCallout">
            <a:avLst>
              <a:gd name="adj1" fmla="val 132390"/>
              <a:gd name="adj2" fmla="val 92705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enterpri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62" y="2072640"/>
            <a:ext cx="833196" cy="830263"/>
          </a:xfrm>
          <a:prstGeom prst="rect">
            <a:avLst/>
          </a:prstGeom>
          <a:noFill/>
        </p:spPr>
      </p:pic>
      <p:pic>
        <p:nvPicPr>
          <p:cNvPr id="14" name="Picture 13" descr="enterpri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5964" y="2072640"/>
            <a:ext cx="833196" cy="830263"/>
          </a:xfrm>
          <a:prstGeom prst="rect">
            <a:avLst/>
          </a:prstGeom>
          <a:noFill/>
        </p:spPr>
      </p:pic>
      <p:pic>
        <p:nvPicPr>
          <p:cNvPr id="15" name="Picture 14" descr="enterpri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3866" y="2072640"/>
            <a:ext cx="833196" cy="830263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2168490" y="3807115"/>
            <a:ext cx="2708311" cy="1155982"/>
            <a:chOff x="3006689" y="3561788"/>
            <a:chExt cx="3283081" cy="1401310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657647"/>
              <a:ext cx="739280" cy="305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8600" y="4071448"/>
              <a:ext cx="738615" cy="30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8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26610" y="3965068"/>
              <a:ext cx="587625" cy="998030"/>
            </a:xfrm>
            <a:prstGeom prst="rect">
              <a:avLst/>
            </a:prstGeom>
            <a:noFill/>
          </p:spPr>
        </p:pic>
        <p:pic>
          <p:nvPicPr>
            <p:cNvPr id="49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06689" y="4201093"/>
              <a:ext cx="329662" cy="762005"/>
            </a:xfrm>
            <a:prstGeom prst="rect">
              <a:avLst/>
            </a:prstGeom>
            <a:noFill/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11489" y="3561788"/>
              <a:ext cx="670427" cy="140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02145" y="3965068"/>
              <a:ext cx="587625" cy="99803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290" y="2188685"/>
            <a:ext cx="3911110" cy="206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9" name="Group 58"/>
          <p:cNvGrpSpPr/>
          <p:nvPr/>
        </p:nvGrpSpPr>
        <p:grpSpPr>
          <a:xfrm>
            <a:off x="5493622" y="2808204"/>
            <a:ext cx="2529785" cy="1079782"/>
            <a:chOff x="3006689" y="3561788"/>
            <a:chExt cx="3283081" cy="1401310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4657647"/>
              <a:ext cx="739280" cy="305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071448"/>
              <a:ext cx="738615" cy="30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26610" y="3965068"/>
              <a:ext cx="587625" cy="998030"/>
            </a:xfrm>
            <a:prstGeom prst="rect">
              <a:avLst/>
            </a:prstGeom>
            <a:noFill/>
          </p:spPr>
        </p:pic>
        <p:pic>
          <p:nvPicPr>
            <p:cNvPr id="6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06689" y="4201093"/>
              <a:ext cx="329662" cy="762005"/>
            </a:xfrm>
            <a:prstGeom prst="rect">
              <a:avLst/>
            </a:prstGeom>
            <a:noFill/>
          </p:spPr>
        </p:pic>
        <p:pic>
          <p:nvPicPr>
            <p:cNvPr id="64" name="Picture 6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11489" y="3561788"/>
              <a:ext cx="670427" cy="140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02145" y="3965068"/>
              <a:ext cx="587625" cy="998030"/>
            </a:xfrm>
            <a:prstGeom prst="rect">
              <a:avLst/>
            </a:prstGeom>
            <a:noFill/>
          </p:spPr>
        </p:pic>
      </p:grpSp>
      <p:sp>
        <p:nvSpPr>
          <p:cNvPr id="12" name="Arc 31"/>
          <p:cNvSpPr>
            <a:spLocks/>
          </p:cNvSpPr>
          <p:nvPr/>
        </p:nvSpPr>
        <p:spPr bwMode="auto">
          <a:xfrm rot="21105746" flipH="1">
            <a:off x="3226956" y="2851652"/>
            <a:ext cx="2622281" cy="621295"/>
          </a:xfrm>
          <a:custGeom>
            <a:avLst/>
            <a:gdLst>
              <a:gd name="T0" fmla="*/ 0 w 24036"/>
              <a:gd name="T1" fmla="*/ 4382 h 21600"/>
              <a:gd name="T2" fmla="*/ 1357312 w 24036"/>
              <a:gd name="T3" fmla="*/ 685800 h 21600"/>
              <a:gd name="T4" fmla="*/ 137561 w 24036"/>
              <a:gd name="T5" fmla="*/ 685800 h 21600"/>
              <a:gd name="T6" fmla="*/ 0 60000 65536"/>
              <a:gd name="T7" fmla="*/ 0 60000 65536"/>
              <a:gd name="T8" fmla="*/ 0 60000 65536"/>
              <a:gd name="T9" fmla="*/ 0 w 24036"/>
              <a:gd name="T10" fmla="*/ 0 h 21600"/>
              <a:gd name="T11" fmla="*/ 24036 w 240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36" h="21600" fill="none" extrusionOk="0">
                <a:moveTo>
                  <a:pt x="-1" y="137"/>
                </a:moveTo>
                <a:cubicBezTo>
                  <a:pt x="808" y="46"/>
                  <a:pt x="1622" y="-1"/>
                  <a:pt x="2436" y="0"/>
                </a:cubicBezTo>
                <a:cubicBezTo>
                  <a:pt x="14365" y="0"/>
                  <a:pt x="24036" y="9670"/>
                  <a:pt x="24036" y="21600"/>
                </a:cubicBezTo>
              </a:path>
              <a:path w="24036" h="21600" stroke="0" extrusionOk="0">
                <a:moveTo>
                  <a:pt x="-1" y="137"/>
                </a:moveTo>
                <a:cubicBezTo>
                  <a:pt x="808" y="46"/>
                  <a:pt x="1622" y="-1"/>
                  <a:pt x="2436" y="0"/>
                </a:cubicBezTo>
                <a:cubicBezTo>
                  <a:pt x="14365" y="0"/>
                  <a:pt x="24036" y="9670"/>
                  <a:pt x="24036" y="21600"/>
                </a:cubicBezTo>
                <a:lnTo>
                  <a:pt x="2436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13" name="Arc 37"/>
          <p:cNvSpPr>
            <a:spLocks/>
          </p:cNvSpPr>
          <p:nvPr/>
        </p:nvSpPr>
        <p:spPr bwMode="auto">
          <a:xfrm rot="20692751" flipV="1">
            <a:off x="727673" y="3760310"/>
            <a:ext cx="1025898" cy="457199"/>
          </a:xfrm>
          <a:custGeom>
            <a:avLst/>
            <a:gdLst>
              <a:gd name="T0" fmla="*/ 0 w 23227"/>
              <a:gd name="T1" fmla="*/ 1077 h 29843"/>
              <a:gd name="T2" fmla="*/ 1218971 w 23227"/>
              <a:gd name="T3" fmla="*/ 527050 h 29843"/>
              <a:gd name="T4" fmla="*/ 91852 w 23227"/>
              <a:gd name="T5" fmla="*/ 381472 h 29843"/>
              <a:gd name="T6" fmla="*/ 0 60000 65536"/>
              <a:gd name="T7" fmla="*/ 0 60000 65536"/>
              <a:gd name="T8" fmla="*/ 0 60000 65536"/>
              <a:gd name="T9" fmla="*/ 0 w 23227"/>
              <a:gd name="T10" fmla="*/ 0 h 29843"/>
              <a:gd name="T11" fmla="*/ 23227 w 23227"/>
              <a:gd name="T12" fmla="*/ 29843 h 298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7" h="29843" fill="none" extrusionOk="0">
                <a:moveTo>
                  <a:pt x="0" y="61"/>
                </a:moveTo>
                <a:cubicBezTo>
                  <a:pt x="541" y="20"/>
                  <a:pt x="1084" y="-1"/>
                  <a:pt x="1627" y="0"/>
                </a:cubicBezTo>
                <a:cubicBezTo>
                  <a:pt x="13556" y="0"/>
                  <a:pt x="23227" y="9670"/>
                  <a:pt x="23227" y="21600"/>
                </a:cubicBezTo>
                <a:cubicBezTo>
                  <a:pt x="23227" y="24428"/>
                  <a:pt x="22671" y="27228"/>
                  <a:pt x="21592" y="29843"/>
                </a:cubicBezTo>
              </a:path>
              <a:path w="23227" h="29843" stroke="0" extrusionOk="0">
                <a:moveTo>
                  <a:pt x="0" y="61"/>
                </a:moveTo>
                <a:cubicBezTo>
                  <a:pt x="541" y="20"/>
                  <a:pt x="1084" y="-1"/>
                  <a:pt x="1627" y="0"/>
                </a:cubicBezTo>
                <a:cubicBezTo>
                  <a:pt x="13556" y="0"/>
                  <a:pt x="23227" y="9670"/>
                  <a:pt x="23227" y="21600"/>
                </a:cubicBezTo>
                <a:cubicBezTo>
                  <a:pt x="23227" y="24428"/>
                  <a:pt x="22671" y="27228"/>
                  <a:pt x="21592" y="29843"/>
                </a:cubicBezTo>
                <a:lnTo>
                  <a:pt x="1627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200">
              <a:latin typeface="Calibri" pitchFamily="34" charset="0"/>
            </a:endParaRPr>
          </a:p>
        </p:txBody>
      </p:sp>
      <p:sp>
        <p:nvSpPr>
          <p:cNvPr id="14" name="Arc 32"/>
          <p:cNvSpPr>
            <a:spLocks/>
          </p:cNvSpPr>
          <p:nvPr/>
        </p:nvSpPr>
        <p:spPr bwMode="auto">
          <a:xfrm>
            <a:off x="990600" y="2362200"/>
            <a:ext cx="1000003" cy="770675"/>
          </a:xfrm>
          <a:custGeom>
            <a:avLst/>
            <a:gdLst>
              <a:gd name="T0" fmla="*/ 0 w 21600"/>
              <a:gd name="T1" fmla="*/ 0 h 21600"/>
              <a:gd name="T2" fmla="*/ 11430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3200">
              <a:latin typeface="Calibri" pitchFamily="34" charset="0"/>
            </a:endParaRP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76928"/>
            <a:ext cx="3911110" cy="206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5996634" y="4233446"/>
            <a:ext cx="13185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</a:rPr>
              <a:t>Private Cloud</a:t>
            </a: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228600" y="1524000"/>
            <a:ext cx="12430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Enterprise </a:t>
            </a:r>
            <a:r>
              <a:rPr lang="en-US" sz="1600" b="1" dirty="0" smtClean="0">
                <a:latin typeface="Calibri" pitchFamily="34" charset="0"/>
              </a:rPr>
              <a:t>Q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381000" y="4538246"/>
            <a:ext cx="7393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User R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1828800" y="4233446"/>
            <a:ext cx="1237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</a:rPr>
              <a:t>Public Cloud</a:t>
            </a:r>
          </a:p>
        </p:txBody>
      </p:sp>
      <p:sp>
        <p:nvSpPr>
          <p:cNvPr id="30" name="Text Box 38"/>
          <p:cNvSpPr txBox="1">
            <a:spLocks noChangeArrowheads="1"/>
          </p:cNvSpPr>
          <p:nvPr/>
        </p:nvSpPr>
        <p:spPr bwMode="auto">
          <a:xfrm>
            <a:off x="6167313" y="2357735"/>
            <a:ext cx="994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latin typeface="Calibri" pitchFamily="34" charset="0"/>
              </a:rPr>
              <a:t>Resources of</a:t>
            </a:r>
          </a:p>
          <a:p>
            <a:pPr algn="ctr"/>
            <a:r>
              <a:rPr lang="en-US" sz="1200" b="1" dirty="0" smtClean="0">
                <a:latin typeface="Calibri" pitchFamily="34" charset="0"/>
              </a:rPr>
              <a:t>Enterprise </a:t>
            </a:r>
            <a:r>
              <a:rPr lang="en-US" sz="1200" b="1" dirty="0">
                <a:latin typeface="Calibri" pitchFamily="34" charset="0"/>
              </a:rPr>
              <a:t>P</a:t>
            </a:r>
          </a:p>
        </p:txBody>
      </p:sp>
      <p:pic>
        <p:nvPicPr>
          <p:cNvPr id="31" name="Picture 30" descr="enterpri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88166" y="2159378"/>
            <a:ext cx="753725" cy="649005"/>
          </a:xfrm>
          <a:prstGeom prst="rect">
            <a:avLst/>
          </a:prstGeom>
          <a:noFill/>
        </p:spPr>
      </p:pic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1698434" y="2274983"/>
            <a:ext cx="1508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</a:rPr>
              <a:t>Cloud Service </a:t>
            </a:r>
            <a:r>
              <a:rPr lang="en-US" sz="1200" b="1" dirty="0" smtClean="0">
                <a:latin typeface="Calibri" pitchFamily="34" charset="0"/>
              </a:rPr>
              <a:t>Provider’s Resources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5257800" y="1828800"/>
            <a:ext cx="12109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Enterprise </a:t>
            </a:r>
            <a:r>
              <a:rPr lang="en-US" sz="1600" b="1" dirty="0" smtClean="0">
                <a:latin typeface="Calibri" pitchFamily="34" charset="0"/>
              </a:rPr>
              <a:t>P</a:t>
            </a:r>
            <a:endParaRPr lang="en-US" sz="1600" b="1" dirty="0">
              <a:latin typeface="Calibri" pitchFamily="34" charset="0"/>
            </a:endParaRPr>
          </a:p>
        </p:txBody>
      </p:sp>
      <p:pic>
        <p:nvPicPr>
          <p:cNvPr id="49" name="Picture 48" descr="enterpri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1828800"/>
            <a:ext cx="753725" cy="649005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1327532" y="2796447"/>
            <a:ext cx="2529785" cy="1079782"/>
            <a:chOff x="3006689" y="3561788"/>
            <a:chExt cx="3283081" cy="1401310"/>
          </a:xfrm>
        </p:grpSpPr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4657647"/>
              <a:ext cx="739280" cy="305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4071448"/>
              <a:ext cx="738615" cy="304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26610" y="3965068"/>
              <a:ext cx="587625" cy="998030"/>
            </a:xfrm>
            <a:prstGeom prst="rect">
              <a:avLst/>
            </a:prstGeom>
            <a:noFill/>
          </p:spPr>
        </p:pic>
        <p:pic>
          <p:nvPicPr>
            <p:cNvPr id="5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06689" y="4201093"/>
              <a:ext cx="329662" cy="762005"/>
            </a:xfrm>
            <a:prstGeom prst="rect">
              <a:avLst/>
            </a:prstGeom>
            <a:noFill/>
          </p:spPr>
        </p:pic>
        <p:pic>
          <p:nvPicPr>
            <p:cNvPr id="54" name="Picture 5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11489" y="3561788"/>
              <a:ext cx="670427" cy="1401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02145" y="3965068"/>
              <a:ext cx="587625" cy="998030"/>
            </a:xfrm>
            <a:prstGeom prst="rect">
              <a:avLst/>
            </a:prstGeom>
            <a:noFill/>
          </p:spPr>
        </p:pic>
      </p:grpSp>
      <p:pic>
        <p:nvPicPr>
          <p:cNvPr id="47" name="Picture 26" descr="Peep_Black_Male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3961495"/>
            <a:ext cx="781150" cy="76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Cloud infrastructure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Challenges of cloud computing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Cloud adoption considerations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924800" cy="457200"/>
          </a:xfrm>
        </p:spPr>
        <p:txBody>
          <a:bodyPr/>
          <a:lstStyle/>
          <a:p>
            <a:r>
              <a:rPr lang="en-US" dirty="0" smtClean="0"/>
              <a:t>Lesson 3: Cloud Infrastructure, Challenges, and Considerations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Infrastructure Framework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13376" y="914400"/>
            <a:ext cx="6406624" cy="4876800"/>
            <a:chOff x="2057400" y="1447800"/>
            <a:chExt cx="5238750" cy="3987800"/>
          </a:xfrm>
        </p:grpSpPr>
        <p:pic>
          <p:nvPicPr>
            <p:cNvPr id="8" name="Picture 7" descr="slide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1447800"/>
              <a:ext cx="5238750" cy="3095625"/>
            </a:xfrm>
            <a:prstGeom prst="rect">
              <a:avLst/>
            </a:prstGeom>
            <a:noFill/>
          </p:spPr>
        </p:pic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2498328" y="2047513"/>
              <a:ext cx="3568700" cy="27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Aft>
                  <a:spcPct val="40000"/>
                </a:spcAft>
              </a:pPr>
              <a:r>
                <a:rPr lang="en-US" sz="1600" dirty="0" smtClean="0">
                  <a:latin typeface="Calibri" pitchFamily="34" charset="0"/>
                </a:rPr>
                <a:t>Cloud </a:t>
              </a:r>
              <a:r>
                <a:rPr lang="en-US" sz="1600" dirty="0">
                  <a:latin typeface="Calibri" pitchFamily="34" charset="0"/>
                </a:rPr>
                <a:t>Management and Service Creation Tools</a:t>
              </a: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2952750" y="3824288"/>
              <a:ext cx="13843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Virtual 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Infrastructure</a:t>
              </a: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2203450" y="4754563"/>
              <a:ext cx="13843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Physical 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Infrastructure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3795713" y="3063875"/>
              <a:ext cx="1919287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Applications and Platform Software </a:t>
              </a:r>
            </a:p>
          </p:txBody>
        </p:sp>
        <p:pic>
          <p:nvPicPr>
            <p:cNvPr id="19" name="Picture 33" descr="Gears Icon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1766888"/>
              <a:ext cx="1030288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3762375" y="3016250"/>
              <a:ext cx="3413125" cy="723900"/>
            </a:xfrm>
            <a:prstGeom prst="roundRect">
              <a:avLst>
                <a:gd name="adj" fmla="val 20833"/>
              </a:avLst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886075" y="3810000"/>
              <a:ext cx="4289425" cy="685800"/>
            </a:xfrm>
            <a:prstGeom prst="roundRect">
              <a:avLst>
                <a:gd name="adj" fmla="val 20833"/>
              </a:avLst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2133600" y="4575175"/>
              <a:ext cx="5041900" cy="860425"/>
            </a:xfrm>
            <a:prstGeom prst="roundRect">
              <a:avLst>
                <a:gd name="adj" fmla="val 20833"/>
              </a:avLst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789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932" y="4006042"/>
            <a:ext cx="457200" cy="457200"/>
          </a:xfrm>
          <a:prstGeom prst="rect">
            <a:avLst/>
          </a:prstGeom>
          <a:noFill/>
        </p:spPr>
      </p:pic>
      <p:pic>
        <p:nvPicPr>
          <p:cNvPr id="179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75183" y="3886200"/>
            <a:ext cx="533400" cy="69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92" name="Group 1791"/>
          <p:cNvGrpSpPr/>
          <p:nvPr/>
        </p:nvGrpSpPr>
        <p:grpSpPr>
          <a:xfrm>
            <a:off x="5073268" y="3962401"/>
            <a:ext cx="1248565" cy="502038"/>
            <a:chOff x="1447800" y="1905000"/>
            <a:chExt cx="1853739" cy="745374"/>
          </a:xfrm>
        </p:grpSpPr>
        <p:cxnSp>
          <p:nvCxnSpPr>
            <p:cNvPr id="1793" name="Straight Connector 1792"/>
            <p:cNvCxnSpPr/>
            <p:nvPr/>
          </p:nvCxnSpPr>
          <p:spPr>
            <a:xfrm rot="5400000">
              <a:off x="2669775" y="2331720"/>
              <a:ext cx="54864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4" name="Straight Connector 1793"/>
            <p:cNvCxnSpPr/>
            <p:nvPr/>
          </p:nvCxnSpPr>
          <p:spPr>
            <a:xfrm>
              <a:off x="2707179" y="2504904"/>
              <a:ext cx="59436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5" name="Straight Connector 1794"/>
            <p:cNvCxnSpPr/>
            <p:nvPr/>
          </p:nvCxnSpPr>
          <p:spPr>
            <a:xfrm>
              <a:off x="1447800" y="2057400"/>
              <a:ext cx="1508760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00200" y="1905000"/>
              <a:ext cx="1216152" cy="291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9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41300" y="2358918"/>
              <a:ext cx="1216152" cy="291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799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2971800"/>
            <a:ext cx="48347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86500" y="2971800"/>
            <a:ext cx="48347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2971800"/>
            <a:ext cx="48347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2651" y="3886200"/>
            <a:ext cx="533400" cy="69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3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006042"/>
            <a:ext cx="457200" cy="457200"/>
          </a:xfrm>
          <a:prstGeom prst="rect">
            <a:avLst/>
          </a:prstGeom>
          <a:noFill/>
        </p:spPr>
      </p:pic>
      <p:grpSp>
        <p:nvGrpSpPr>
          <p:cNvPr id="1812" name="Group 1811"/>
          <p:cNvGrpSpPr/>
          <p:nvPr/>
        </p:nvGrpSpPr>
        <p:grpSpPr>
          <a:xfrm>
            <a:off x="4034017" y="4794504"/>
            <a:ext cx="3128783" cy="951124"/>
            <a:chOff x="4034017" y="4805521"/>
            <a:chExt cx="3128783" cy="951124"/>
          </a:xfrm>
        </p:grpSpPr>
        <p:pic>
          <p:nvPicPr>
            <p:cNvPr id="1805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17430" y="5465550"/>
              <a:ext cx="704535" cy="291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06" name="Picture 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17430" y="4906901"/>
              <a:ext cx="703902" cy="289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07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3706" y="4805521"/>
              <a:ext cx="560008" cy="951124"/>
            </a:xfrm>
            <a:prstGeom prst="rect">
              <a:avLst/>
            </a:prstGeom>
            <a:noFill/>
          </p:spPr>
        </p:pic>
        <p:pic>
          <p:nvPicPr>
            <p:cNvPr id="1808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034017" y="5030453"/>
              <a:ext cx="314169" cy="726192"/>
            </a:xfrm>
            <a:prstGeom prst="rect">
              <a:avLst/>
            </a:prstGeom>
            <a:noFill/>
          </p:spPr>
        </p:pic>
        <p:pic>
          <p:nvPicPr>
            <p:cNvPr id="1810" name="Picture 11" descr="C:\Documents and Settings\sridhs\Desktop\ISM Book L3\colored Icons\Storage Array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02792" y="4805521"/>
              <a:ext cx="560008" cy="951124"/>
            </a:xfrm>
            <a:prstGeom prst="rect">
              <a:avLst/>
            </a:prstGeom>
            <a:noFill/>
          </p:spPr>
        </p:pic>
        <p:pic>
          <p:nvPicPr>
            <p:cNvPr id="1811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464397" y="5030453"/>
              <a:ext cx="314169" cy="7261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Infrastructure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infrastructure includes physical IT resources</a:t>
            </a:r>
          </a:p>
          <a:p>
            <a:pPr lvl="1"/>
            <a:r>
              <a:rPr lang="en-US" dirty="0" smtClean="0"/>
              <a:t>Physical servers</a:t>
            </a:r>
          </a:p>
          <a:p>
            <a:pPr lvl="1"/>
            <a:r>
              <a:rPr lang="en-US" dirty="0" smtClean="0"/>
              <a:t>Storage systems</a:t>
            </a:r>
          </a:p>
          <a:p>
            <a:pPr lvl="1"/>
            <a:r>
              <a:rPr lang="en-US" dirty="0" smtClean="0"/>
              <a:t>Networks</a:t>
            </a:r>
          </a:p>
          <a:p>
            <a:pPr lvl="0">
              <a:defRPr/>
            </a:pPr>
            <a:r>
              <a:rPr lang="en-US" dirty="0" smtClean="0"/>
              <a:t>Physical servers are connected to each other, to the storage systems, and to clients via networks</a:t>
            </a:r>
          </a:p>
          <a:p>
            <a:pPr lvl="0">
              <a:defRPr/>
            </a:pPr>
            <a:r>
              <a:rPr lang="en-US" dirty="0" smtClean="0"/>
              <a:t>Physical resources may be located in a single data center or distributed across multiple data centers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Infrastructure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infrastructure consists of:</a:t>
            </a:r>
          </a:p>
          <a:p>
            <a:pPr lvl="1"/>
            <a:r>
              <a:rPr lang="en-US" dirty="0" smtClean="0"/>
              <a:t>Resource pools</a:t>
            </a:r>
          </a:p>
          <a:p>
            <a:pPr lvl="2"/>
            <a:r>
              <a:rPr lang="en-US" dirty="0" smtClean="0"/>
              <a:t>CPU, memory, network bandwidth, storage pools</a:t>
            </a:r>
          </a:p>
          <a:p>
            <a:pPr lvl="1"/>
            <a:r>
              <a:rPr lang="en-US" dirty="0" smtClean="0"/>
              <a:t>Identity pools</a:t>
            </a:r>
          </a:p>
          <a:p>
            <a:pPr lvl="2"/>
            <a:r>
              <a:rPr lang="en-US" dirty="0" smtClean="0"/>
              <a:t>VLAN ID and VSAN ID pools</a:t>
            </a:r>
          </a:p>
          <a:p>
            <a:pPr lvl="1"/>
            <a:r>
              <a:rPr lang="en-US" dirty="0" smtClean="0"/>
              <a:t>Virtual IT resources</a:t>
            </a:r>
          </a:p>
          <a:p>
            <a:pPr lvl="2"/>
            <a:r>
              <a:rPr lang="en-US" dirty="0" smtClean="0"/>
              <a:t>Virtual Machines (VMs), virtual storage volumes, virtual networks (VLAN and VSAN)</a:t>
            </a:r>
          </a:p>
          <a:p>
            <a:r>
              <a:rPr lang="en-US" dirty="0" smtClean="0"/>
              <a:t>Virtual IT resources obtain capacity and identity from resource and identity pools respectively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Platform Software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software that may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Business applications</a:t>
            </a:r>
          </a:p>
          <a:p>
            <a:pPr lvl="1"/>
            <a:r>
              <a:rPr lang="en-US" dirty="0" smtClean="0"/>
              <a:t>Platform software such as OS and database</a:t>
            </a:r>
          </a:p>
          <a:p>
            <a:pPr lvl="2"/>
            <a:r>
              <a:rPr lang="en-US" dirty="0" smtClean="0"/>
              <a:t>Provide environments for applications to run</a:t>
            </a:r>
          </a:p>
          <a:p>
            <a:r>
              <a:rPr lang="en-US" dirty="0" smtClean="0"/>
              <a:t>Applications and platform software are hosted on VMs</a:t>
            </a:r>
          </a:p>
          <a:p>
            <a:pPr lvl="1"/>
            <a:r>
              <a:rPr lang="en-US" dirty="0" smtClean="0"/>
              <a:t>To create software-as-a-service (</a:t>
            </a:r>
            <a:r>
              <a:rPr lang="en-US" dirty="0" err="1" smtClean="0"/>
              <a:t>SaaS</a:t>
            </a:r>
            <a:r>
              <a:rPr lang="en-US" dirty="0" smtClean="0"/>
              <a:t>) and platform-as-a-service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Cloud Management and Service Creation Tools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three types of software:</a:t>
            </a:r>
          </a:p>
          <a:p>
            <a:pPr lvl="1"/>
            <a:r>
              <a:rPr lang="en-US" dirty="0" smtClean="0"/>
              <a:t>Physical and virtual infrastructure management software</a:t>
            </a:r>
          </a:p>
          <a:p>
            <a:pPr lvl="1"/>
            <a:r>
              <a:rPr lang="en-US" dirty="0" smtClean="0"/>
              <a:t>Unified management software </a:t>
            </a:r>
          </a:p>
          <a:p>
            <a:pPr lvl="1"/>
            <a:r>
              <a:rPr lang="en-US" dirty="0" smtClean="0"/>
              <a:t>User-access management software </a:t>
            </a:r>
          </a:p>
          <a:p>
            <a:r>
              <a:rPr lang="en-US" dirty="0" smtClean="0"/>
              <a:t>These software interact among themselves to automate provisioning of cloud services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Cloud-optimized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rapid elasticity, global access, and storage capacity on-demand</a:t>
            </a:r>
          </a:p>
          <a:p>
            <a:r>
              <a:rPr lang="en-US" dirty="0" smtClean="0"/>
              <a:t>Leverages object-based storage technology</a:t>
            </a:r>
          </a:p>
          <a:p>
            <a:r>
              <a:rPr lang="en-US" dirty="0" smtClean="0"/>
              <a:t>Enables self-service and fully metered access to storage resources</a:t>
            </a:r>
          </a:p>
          <a:p>
            <a:r>
              <a:rPr lang="en-US" dirty="0" smtClean="0"/>
              <a:t>Key characteristics of cloud-optimized storage solution are:</a:t>
            </a:r>
          </a:p>
          <a:p>
            <a:pPr lvl="1"/>
            <a:r>
              <a:rPr lang="en-US" dirty="0" smtClean="0"/>
              <a:t>Massively scalable</a:t>
            </a:r>
          </a:p>
          <a:p>
            <a:pPr lvl="1"/>
            <a:r>
              <a:rPr lang="en-US" dirty="0" smtClean="0"/>
              <a:t>Unified namespace</a:t>
            </a:r>
          </a:p>
          <a:p>
            <a:pPr lvl="1"/>
            <a:r>
              <a:rPr lang="en-US" dirty="0" smtClean="0"/>
              <a:t>Metadata and policy-based information management</a:t>
            </a:r>
          </a:p>
          <a:p>
            <a:pPr lvl="1"/>
            <a:r>
              <a:rPr lang="en-US" dirty="0" smtClean="0"/>
              <a:t>Secure </a:t>
            </a:r>
            <a:r>
              <a:rPr lang="en-US" dirty="0" err="1" smtClean="0"/>
              <a:t>multitenancy</a:t>
            </a:r>
            <a:endParaRPr lang="en-US" dirty="0" smtClean="0"/>
          </a:p>
          <a:p>
            <a:pPr lvl="1"/>
            <a:r>
              <a:rPr lang="en-US" dirty="0" smtClean="0"/>
              <a:t>Multiple access mechanisms (through REST and SOAP web service APIs and file-based access)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Definition of cloud computing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Essential characteristics of cloud computing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Benefits of cloud computing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Cloud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enabling technologies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1: Cloud Computing Overview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Challenges – Consumer’s Perspective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Security and regulation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Consumers are indecisive to transfer control of sensitive data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Regulation may prevent organizations to use cloud services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Network latency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Real time applications may suffer due to network latency and limited bandwidth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Supportability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Service provider might not support proprietary environments 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Incompatible hypervisors could impact VM migration</a:t>
            </a:r>
          </a:p>
          <a:p>
            <a:pPr marL="231775" lvl="1" indent="-231775">
              <a:spcBef>
                <a:spcPts val="300"/>
              </a:spcBef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 smtClean="0"/>
              <a:t>Vendor lock-in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Restricts consumers from changing their cloud service providers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Lack of standardization across cloud-based platforms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Challenges – Provider’s Perspective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warranty and service cost</a:t>
            </a:r>
          </a:p>
          <a:p>
            <a:pPr lvl="1"/>
            <a:r>
              <a:rPr lang="en-US" dirty="0" smtClean="0"/>
              <a:t>Resources must be kept ready to meet unpredictable demand</a:t>
            </a:r>
          </a:p>
          <a:p>
            <a:pPr lvl="1"/>
            <a:r>
              <a:rPr lang="en-US" dirty="0" smtClean="0"/>
              <a:t>Hefty penalty, if SLAs are not fulfilled</a:t>
            </a:r>
          </a:p>
          <a:p>
            <a:r>
              <a:rPr lang="en-US" dirty="0" smtClean="0"/>
              <a:t>Complexity in deploying vendor software in the cloud</a:t>
            </a:r>
          </a:p>
          <a:p>
            <a:pPr lvl="1"/>
            <a:r>
              <a:rPr lang="en-US" dirty="0" smtClean="0"/>
              <a:t>Many vendors do not provide cloud-ready software licenses</a:t>
            </a:r>
          </a:p>
          <a:p>
            <a:pPr lvl="1"/>
            <a:r>
              <a:rPr lang="en-US" dirty="0" smtClean="0"/>
              <a:t>Higher cost of cloud-ready software licenses</a:t>
            </a:r>
          </a:p>
          <a:p>
            <a:r>
              <a:rPr lang="en-US" dirty="0" smtClean="0"/>
              <a:t>No standard cloud access interface</a:t>
            </a:r>
          </a:p>
          <a:p>
            <a:pPr lvl="1"/>
            <a:r>
              <a:rPr lang="en-US" dirty="0" smtClean="0"/>
              <a:t>Cloud consumers want open APIs</a:t>
            </a:r>
          </a:p>
          <a:p>
            <a:pPr lvl="1"/>
            <a:r>
              <a:rPr lang="en-US" dirty="0" smtClean="0"/>
              <a:t>Need agreement among cloud providers for standardization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Adoption Considerations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CIOs/IT Managers seeking to move to the cloud face several questions:</a:t>
            </a:r>
          </a:p>
          <a:p>
            <a:pPr lvl="1"/>
            <a:r>
              <a:rPr lang="en-US" dirty="0" smtClean="0"/>
              <a:t>Which deployment model fits organization’s requirements?</a:t>
            </a:r>
          </a:p>
          <a:p>
            <a:pPr lvl="2"/>
            <a:r>
              <a:rPr lang="en-US" dirty="0" smtClean="0"/>
              <a:t>Private, public, hybrid </a:t>
            </a:r>
          </a:p>
          <a:p>
            <a:pPr lvl="1"/>
            <a:r>
              <a:rPr lang="en-US" dirty="0" smtClean="0"/>
              <a:t>Which are the applications suitable for cloud?</a:t>
            </a:r>
          </a:p>
          <a:p>
            <a:pPr lvl="1"/>
            <a:r>
              <a:rPr lang="en-US" dirty="0" smtClean="0"/>
              <a:t>How do I choose the cloud service provider?</a:t>
            </a:r>
          </a:p>
          <a:p>
            <a:pPr lvl="1"/>
            <a:r>
              <a:rPr lang="en-US" dirty="0" smtClean="0"/>
              <a:t>Is the cloud infrastructure capable of providing the required Quality of Service (</a:t>
            </a:r>
            <a:r>
              <a:rPr lang="en-US" dirty="0" err="1" smtClean="0"/>
              <a:t>QoS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Performance, availability, and security</a:t>
            </a:r>
          </a:p>
          <a:p>
            <a:pPr lvl="1"/>
            <a:r>
              <a:rPr lang="en-US" dirty="0" smtClean="0"/>
              <a:t>What is the financial benefit in adopting cloud?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Deployment Model Fits for You?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gray">
          <a:xfrm rot="3419336">
            <a:off x="1018804" y="1073338"/>
            <a:ext cx="1166398" cy="1103382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100000">
                <a:schemeClr val="bg2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rot="10800000" vert="eaVert" wrap="none" anchor="ctr">
            <a:flatTx/>
          </a:bodyPr>
          <a:lstStyle/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42200" y="1208458"/>
            <a:ext cx="1024569" cy="166628"/>
            <a:chOff x="2003" y="3439"/>
            <a:chExt cx="469" cy="244"/>
          </a:xfrm>
        </p:grpSpPr>
        <p:sp>
          <p:nvSpPr>
            <p:cNvPr id="9" name="Oval 11"/>
            <p:cNvSpPr>
              <a:spLocks noChangeArrowheads="1"/>
            </p:cNvSpPr>
            <p:nvPr/>
          </p:nvSpPr>
          <p:spPr bwMode="gray">
            <a:xfrm>
              <a:off x="2003" y="3439"/>
              <a:ext cx="79" cy="241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gray">
            <a:xfrm>
              <a:off x="2048" y="3444"/>
              <a:ext cx="388" cy="23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gray">
            <a:xfrm>
              <a:off x="2401" y="3444"/>
              <a:ext cx="71" cy="235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gray">
            <a:xfrm>
              <a:off x="2439" y="3518"/>
              <a:ext cx="20" cy="7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</p:grpSp>
      <p:sp>
        <p:nvSpPr>
          <p:cNvPr id="13" name="Rectangle 15"/>
          <p:cNvSpPr>
            <a:spLocks noChangeArrowheads="1"/>
          </p:cNvSpPr>
          <p:nvPr/>
        </p:nvSpPr>
        <p:spPr bwMode="gray">
          <a:xfrm rot="3419336">
            <a:off x="2908674" y="988335"/>
            <a:ext cx="1166398" cy="1105024"/>
          </a:xfrm>
          <a:prstGeom prst="rect">
            <a:avLst/>
          </a:prstGeom>
          <a:gradFill rotWithShape="0">
            <a:gsLst>
              <a:gs pos="0">
                <a:srgbClr val="001847"/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4038638" y="1208458"/>
            <a:ext cx="1022927" cy="166628"/>
            <a:chOff x="2003" y="3439"/>
            <a:chExt cx="468" cy="244"/>
          </a:xfrm>
        </p:grpSpPr>
        <p:sp>
          <p:nvSpPr>
            <p:cNvPr id="15" name="Oval 17"/>
            <p:cNvSpPr>
              <a:spLocks noChangeArrowheads="1"/>
            </p:cNvSpPr>
            <p:nvPr/>
          </p:nvSpPr>
          <p:spPr bwMode="gray">
            <a:xfrm>
              <a:off x="2003" y="3439"/>
              <a:ext cx="79" cy="241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gray">
            <a:xfrm>
              <a:off x="2048" y="3444"/>
              <a:ext cx="388" cy="23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2400" y="3444"/>
              <a:ext cx="71" cy="235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438" y="3518"/>
              <a:ext cx="20" cy="7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</p:grpSp>
      <p:sp>
        <p:nvSpPr>
          <p:cNvPr id="19" name="Rectangle 21"/>
          <p:cNvSpPr>
            <a:spLocks noChangeArrowheads="1"/>
          </p:cNvSpPr>
          <p:nvPr/>
        </p:nvSpPr>
        <p:spPr bwMode="gray">
          <a:xfrm rot="3419336">
            <a:off x="4723015" y="988335"/>
            <a:ext cx="1166398" cy="1105024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100000">
                <a:schemeClr val="bg2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rot="10800000" vert="eaVert" wrap="none" anchor="ctr">
            <a:flatTx/>
          </a:bodyPr>
          <a:lstStyle/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215418" y="2109330"/>
            <a:ext cx="3359528" cy="2066370"/>
            <a:chOff x="23" y="1476"/>
            <a:chExt cx="2189" cy="1379"/>
          </a:xfrm>
        </p:grpSpPr>
        <p:grpSp>
          <p:nvGrpSpPr>
            <p:cNvPr id="21" name="Group 59"/>
            <p:cNvGrpSpPr>
              <a:grpSpLocks/>
            </p:cNvGrpSpPr>
            <p:nvPr/>
          </p:nvGrpSpPr>
          <p:grpSpPr bwMode="auto">
            <a:xfrm>
              <a:off x="23" y="1741"/>
              <a:ext cx="2189" cy="1114"/>
              <a:chOff x="23" y="1741"/>
              <a:chExt cx="2189" cy="1114"/>
            </a:xfrm>
          </p:grpSpPr>
          <p:pic>
            <p:nvPicPr>
              <p:cNvPr id="23" name="AutoShape 7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" y="1741"/>
                <a:ext cx="2189" cy="1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 rot="16200000">
                <a:off x="652" y="1229"/>
                <a:ext cx="1015" cy="2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400" b="1" dirty="0">
                    <a:latin typeface="Calibri" pitchFamily="34" charset="0"/>
                  </a:rPr>
                  <a:t>Public </a:t>
                </a:r>
                <a:r>
                  <a:rPr lang="en-US" sz="2400" b="1" dirty="0" smtClean="0">
                    <a:latin typeface="Calibri" pitchFamily="34" charset="0"/>
                  </a:rPr>
                  <a:t>cloud</a:t>
                </a:r>
                <a:endParaRPr lang="en-US" sz="2400" b="1" dirty="0">
                  <a:latin typeface="Calibri" pitchFamily="34" charset="0"/>
                </a:endParaRPr>
              </a:p>
              <a:p>
                <a:pPr marL="231775" indent="-231775" algn="l">
                  <a:spcBef>
                    <a:spcPct val="0"/>
                  </a:spcBef>
                  <a:buClr>
                    <a:srgbClr val="92D050"/>
                  </a:buClr>
                  <a:buFont typeface="Arial" charset="0"/>
                  <a:buChar char="•"/>
                </a:pPr>
                <a:r>
                  <a:rPr lang="en-US" sz="2000" dirty="0" smtClean="0">
                    <a:latin typeface="Calibri" pitchFamily="34" charset="0"/>
                  </a:rPr>
                  <a:t>Convenience </a:t>
                </a:r>
                <a:r>
                  <a:rPr lang="en-US" sz="2000" dirty="0">
                    <a:latin typeface="Calibri" pitchFamily="34" charset="0"/>
                  </a:rPr>
                  <a:t>o</a:t>
                </a:r>
                <a:r>
                  <a:rPr lang="en-US" sz="2000" dirty="0" smtClean="0">
                    <a:latin typeface="Calibri" pitchFamily="34" charset="0"/>
                  </a:rPr>
                  <a:t>utweighs </a:t>
                </a:r>
                <a:r>
                  <a:rPr lang="en-US" sz="2000" dirty="0">
                    <a:latin typeface="Calibri" pitchFamily="34" charset="0"/>
                  </a:rPr>
                  <a:t>r</a:t>
                </a:r>
                <a:r>
                  <a:rPr lang="en-US" sz="2000" dirty="0" smtClean="0">
                    <a:latin typeface="Calibri" pitchFamily="34" charset="0"/>
                  </a:rPr>
                  <a:t>isk</a:t>
                </a:r>
                <a:endParaRPr lang="en-US" sz="2000" dirty="0">
                  <a:latin typeface="Calibri" pitchFamily="34" charset="0"/>
                </a:endParaRPr>
              </a:p>
              <a:p>
                <a:pPr marL="231775" indent="-231775" algn="l">
                  <a:spcBef>
                    <a:spcPct val="0"/>
                  </a:spcBef>
                  <a:buClr>
                    <a:srgbClr val="92D050"/>
                  </a:buClr>
                  <a:buFont typeface="Arial" charset="0"/>
                  <a:buChar char="•"/>
                </a:pPr>
                <a:r>
                  <a:rPr lang="en-US" sz="2000" dirty="0" smtClean="0">
                    <a:latin typeface="Calibri" pitchFamily="34" charset="0"/>
                  </a:rPr>
                  <a:t>Low </a:t>
                </a:r>
                <a:r>
                  <a:rPr lang="en-US" sz="2000" dirty="0">
                    <a:latin typeface="Calibri" pitchFamily="34" charset="0"/>
                  </a:rPr>
                  <a:t>c</a:t>
                </a:r>
                <a:r>
                  <a:rPr lang="en-US" sz="2000" dirty="0" smtClean="0">
                    <a:latin typeface="Calibri" pitchFamily="34" charset="0"/>
                  </a:rPr>
                  <a:t>ost </a:t>
                </a:r>
                <a:r>
                  <a:rPr lang="en-US" sz="2000" dirty="0">
                    <a:latin typeface="Calibri" pitchFamily="34" charset="0"/>
                  </a:rPr>
                  <a:t>or </a:t>
                </a:r>
                <a:r>
                  <a:rPr lang="en-US" sz="2000" dirty="0" smtClean="0">
                    <a:latin typeface="Calibri" pitchFamily="34" charset="0"/>
                  </a:rPr>
                  <a:t>free</a:t>
                </a:r>
                <a:endParaRPr lang="en-US" sz="2000" dirty="0">
                  <a:latin typeface="Calibri" pitchFamily="34" charset="0"/>
                </a:endParaRPr>
              </a:p>
              <a:p>
                <a:pPr marL="231775" indent="-231775" algn="l">
                  <a:spcBef>
                    <a:spcPct val="0"/>
                  </a:spcBef>
                  <a:buClr>
                    <a:srgbClr val="92D050"/>
                  </a:buClr>
                  <a:buFont typeface="Arial" charset="0"/>
                  <a:buChar char="•"/>
                </a:pPr>
                <a:r>
                  <a:rPr lang="en-US" sz="2000" dirty="0" smtClean="0">
                    <a:latin typeface="Calibri" pitchFamily="34" charset="0"/>
                  </a:rPr>
                  <a:t>Ex: Picasa, Google apps</a:t>
                </a:r>
                <a:endParaRPr lang="en-US" sz="2000" dirty="0">
                  <a:latin typeface="Calibri" pitchFamily="34" charset="0"/>
                </a:endParaRPr>
              </a:p>
            </p:txBody>
          </p:sp>
        </p:grpSp>
        <p:cxnSp>
          <p:nvCxnSpPr>
            <p:cNvPr id="22" name="Elbow Connector 21"/>
            <p:cNvCxnSpPr/>
            <p:nvPr/>
          </p:nvCxnSpPr>
          <p:spPr>
            <a:xfrm rot="16200000" flipH="1">
              <a:off x="1209" y="1567"/>
              <a:ext cx="271" cy="89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4016949" y="2188748"/>
            <a:ext cx="3359529" cy="1986952"/>
            <a:chOff x="2500" y="1521"/>
            <a:chExt cx="2189" cy="1326"/>
          </a:xfrm>
        </p:grpSpPr>
        <p:grpSp>
          <p:nvGrpSpPr>
            <p:cNvPr id="26" name="Group 58"/>
            <p:cNvGrpSpPr>
              <a:grpSpLocks/>
            </p:cNvGrpSpPr>
            <p:nvPr/>
          </p:nvGrpSpPr>
          <p:grpSpPr bwMode="auto">
            <a:xfrm>
              <a:off x="2500" y="1741"/>
              <a:ext cx="2189" cy="1106"/>
              <a:chOff x="2500" y="1741"/>
              <a:chExt cx="2189" cy="1106"/>
            </a:xfrm>
          </p:grpSpPr>
          <p:pic>
            <p:nvPicPr>
              <p:cNvPr id="28" name="AutoShape 5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00" y="1741"/>
                <a:ext cx="2189" cy="1106"/>
              </a:xfrm>
              <a:prstGeom prst="rect">
                <a:avLst/>
              </a:prstGeom>
              <a:noFill/>
            </p:spPr>
          </p:pic>
          <p:sp>
            <p:nvSpPr>
              <p:cNvPr id="29" name="Text Box 42"/>
              <p:cNvSpPr txBox="1">
                <a:spLocks noChangeArrowheads="1"/>
              </p:cNvSpPr>
              <p:nvPr/>
            </p:nvSpPr>
            <p:spPr bwMode="auto">
              <a:xfrm rot="16200000">
                <a:off x="3130" y="1259"/>
                <a:ext cx="1009" cy="2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2400" b="1" dirty="0">
                    <a:latin typeface="Calibri" pitchFamily="34" charset="0"/>
                  </a:rPr>
                  <a:t>Hybrid </a:t>
                </a:r>
                <a:r>
                  <a:rPr lang="en-US" sz="2400" b="1" dirty="0" smtClean="0">
                    <a:latin typeface="Calibri" pitchFamily="34" charset="0"/>
                  </a:rPr>
                  <a:t>cloud</a:t>
                </a:r>
                <a:r>
                  <a:rPr lang="en-US" sz="2400" dirty="0" smtClean="0">
                    <a:latin typeface="Calibri" pitchFamily="34" charset="0"/>
                  </a:rPr>
                  <a:t> </a:t>
                </a:r>
                <a:endParaRPr lang="en-US" sz="2400" dirty="0">
                  <a:latin typeface="Calibri" pitchFamily="34" charset="0"/>
                </a:endParaRPr>
              </a:p>
              <a:p>
                <a:pPr marL="231775" indent="-231775" algn="l">
                  <a:spcBef>
                    <a:spcPct val="0"/>
                  </a:spcBef>
                  <a:buClr>
                    <a:srgbClr val="92D050"/>
                  </a:buClr>
                  <a:buFont typeface="Arial" charset="0"/>
                  <a:buChar char="•"/>
                </a:pPr>
                <a:r>
                  <a:rPr lang="en-US" sz="2000" dirty="0" smtClean="0">
                    <a:latin typeface="Calibri" pitchFamily="34" charset="0"/>
                  </a:rPr>
                  <a:t>Tier </a:t>
                </a:r>
                <a:r>
                  <a:rPr lang="en-US" sz="2000" dirty="0">
                    <a:latin typeface="Calibri" pitchFamily="34" charset="0"/>
                  </a:rPr>
                  <a:t>1 </a:t>
                </a:r>
                <a:r>
                  <a:rPr lang="en-US" sz="2000" dirty="0" smtClean="0">
                    <a:latin typeface="Calibri" pitchFamily="34" charset="0"/>
                  </a:rPr>
                  <a:t>apps</a:t>
                </a:r>
                <a:r>
                  <a:rPr lang="en-US" sz="2000" dirty="0">
                    <a:latin typeface="Calibri" pitchFamily="34" charset="0"/>
                  </a:rPr>
                  <a:t>: </a:t>
                </a:r>
                <a:r>
                  <a:rPr lang="en-US" sz="2000" dirty="0" smtClean="0">
                    <a:latin typeface="Calibri" pitchFamily="34" charset="0"/>
                  </a:rPr>
                  <a:t>private cloud</a:t>
                </a:r>
                <a:endParaRPr lang="en-US" sz="2000" dirty="0">
                  <a:latin typeface="Calibri" pitchFamily="34" charset="0"/>
                </a:endParaRPr>
              </a:p>
              <a:p>
                <a:pPr marL="231775" indent="-231775" algn="l">
                  <a:spcBef>
                    <a:spcPct val="0"/>
                  </a:spcBef>
                  <a:buClr>
                    <a:srgbClr val="92D050"/>
                  </a:buClr>
                  <a:buFont typeface="Arial" charset="0"/>
                  <a:buChar char="•"/>
                </a:pPr>
                <a:r>
                  <a:rPr lang="en-US" sz="2000" dirty="0" smtClean="0">
                    <a:latin typeface="Calibri" pitchFamily="34" charset="0"/>
                  </a:rPr>
                  <a:t>Tier 2-4 apps (backup, archive, testing): public cloud</a:t>
                </a:r>
                <a:endParaRPr lang="en-US" sz="2000" dirty="0">
                  <a:latin typeface="Calibri" pitchFamily="34" charset="0"/>
                </a:endParaRPr>
              </a:p>
            </p:txBody>
          </p:sp>
        </p:grpSp>
        <p:cxnSp>
          <p:nvCxnSpPr>
            <p:cNvPr id="27" name="Elbow Connector 26"/>
            <p:cNvCxnSpPr/>
            <p:nvPr/>
          </p:nvCxnSpPr>
          <p:spPr>
            <a:xfrm rot="16200000" flipH="1">
              <a:off x="3463" y="1612"/>
              <a:ext cx="271" cy="89"/>
            </a:xfrm>
            <a:prstGeom prst="bentConnector3">
              <a:avLst>
                <a:gd name="adj1" fmla="val 56654"/>
              </a:avLst>
            </a:prstGeom>
            <a:ln w="349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219201" y="2209802"/>
            <a:ext cx="3525858" cy="3861884"/>
            <a:chOff x="1231001" y="2312587"/>
            <a:chExt cx="3647508" cy="4091605"/>
          </a:xfrm>
        </p:grpSpPr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 rot="16200000">
              <a:off x="2210100" y="3735784"/>
              <a:ext cx="1689309" cy="3647508"/>
            </a:xfrm>
            <a:prstGeom prst="roundRect">
              <a:avLst>
                <a:gd name="adj" fmla="val 13745"/>
              </a:avLst>
            </a:prstGeom>
            <a:solidFill>
              <a:srgbClr val="FFFFFF"/>
            </a:solidFill>
            <a:ln w="38100">
              <a:noFill/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vert="eaVert"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2400" b="1" dirty="0">
                  <a:latin typeface="Calibri" pitchFamily="34" charset="0"/>
                </a:rPr>
                <a:t>Public </a:t>
              </a:r>
              <a:r>
                <a:rPr lang="en-US" sz="2400" b="1" dirty="0" smtClean="0">
                  <a:latin typeface="Calibri" pitchFamily="34" charset="0"/>
                </a:rPr>
                <a:t>cloud </a:t>
              </a:r>
              <a:endParaRPr lang="en-US" sz="2400" b="1" dirty="0">
                <a:latin typeface="Calibri" pitchFamily="34" charset="0"/>
              </a:endParaRPr>
            </a:p>
            <a:p>
              <a:pPr marL="231775" indent="-231775" algn="l">
                <a:spcBef>
                  <a:spcPct val="0"/>
                </a:spcBef>
                <a:buClr>
                  <a:srgbClr val="92D050"/>
                </a:buClr>
                <a:buFont typeface="Arial" charset="0"/>
                <a:buChar char="•"/>
              </a:pPr>
              <a:r>
                <a:rPr lang="en-US" sz="2000" dirty="0" smtClean="0">
                  <a:latin typeface="Calibri" pitchFamily="34" charset="0"/>
                </a:rPr>
                <a:t>Convenience outweighs risk</a:t>
              </a:r>
            </a:p>
          </p:txBody>
        </p:sp>
        <p:cxnSp>
          <p:nvCxnSpPr>
            <p:cNvPr id="32" name="Elbow Connector 31"/>
            <p:cNvCxnSpPr/>
            <p:nvPr/>
          </p:nvCxnSpPr>
          <p:spPr>
            <a:xfrm rot="16200000" flipH="1">
              <a:off x="2685131" y="3380981"/>
              <a:ext cx="2385413" cy="248625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Elbow Connector 32"/>
          <p:cNvCxnSpPr/>
          <p:nvPr/>
        </p:nvCxnSpPr>
        <p:spPr>
          <a:xfrm rot="16200000" flipH="1">
            <a:off x="6612095" y="3106895"/>
            <a:ext cx="2319040" cy="458770"/>
          </a:xfrm>
          <a:prstGeom prst="bentConnector3">
            <a:avLst>
              <a:gd name="adj1" fmla="val 50000"/>
            </a:avLst>
          </a:prstGeom>
          <a:ln w="34925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1167210" y="1470988"/>
            <a:ext cx="1141841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>
            <a:outerShdw dist="35921" dir="2700000" algn="ctr" rotWithShape="0">
              <a:srgbClr val="777777"/>
            </a:outerShdw>
          </a:effectLst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kumimoji="1" lang="en-US" sz="2000" b="1" dirty="0">
                <a:solidFill>
                  <a:schemeClr val="bg1"/>
                </a:solidFill>
                <a:latin typeface="Calibri" pitchFamily="34" charset="0"/>
              </a:rPr>
              <a:t>Individual</a:t>
            </a:r>
          </a:p>
        </p:txBody>
      </p:sp>
      <p:sp>
        <p:nvSpPr>
          <p:cNvPr id="35" name="Text Box 55"/>
          <p:cNvSpPr txBox="1">
            <a:spLocks noChangeArrowheads="1"/>
          </p:cNvSpPr>
          <p:nvPr/>
        </p:nvSpPr>
        <p:spPr bwMode="auto">
          <a:xfrm>
            <a:off x="3096369" y="1479978"/>
            <a:ext cx="1141841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>
            <a:outerShdw dist="35921" dir="2700000" algn="ctr" rotWithShape="0">
              <a:srgbClr val="777777"/>
            </a:outerShdw>
          </a:effectLst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kumimoji="1" lang="en-US" sz="2000" b="1" dirty="0">
                <a:solidFill>
                  <a:schemeClr val="bg1"/>
                </a:solidFill>
                <a:latin typeface="Calibri" pitchFamily="34" charset="0"/>
              </a:rPr>
              <a:t>Startup</a:t>
            </a: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5030359" y="1479978"/>
            <a:ext cx="1141841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>
            <a:outerShdw dist="35921" dir="2700000" algn="ctr" rotWithShape="0">
              <a:srgbClr val="777777"/>
            </a:outerShdw>
          </a:effectLst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kumimoji="1" lang="en-US" sz="2000" b="1" dirty="0">
                <a:solidFill>
                  <a:schemeClr val="bg1"/>
                </a:solidFill>
                <a:latin typeface="Calibri" pitchFamily="34" charset="0"/>
              </a:rPr>
              <a:t>SMB</a:t>
            </a:r>
          </a:p>
        </p:txBody>
      </p:sp>
      <p:grpSp>
        <p:nvGrpSpPr>
          <p:cNvPr id="37" name="Group 64"/>
          <p:cNvGrpSpPr>
            <a:grpSpLocks/>
          </p:cNvGrpSpPr>
          <p:nvPr/>
        </p:nvGrpSpPr>
        <p:grpSpPr bwMode="auto">
          <a:xfrm>
            <a:off x="4953139" y="4496370"/>
            <a:ext cx="3827624" cy="1573378"/>
            <a:chOff x="5090" y="1701"/>
            <a:chExt cx="2494" cy="1050"/>
          </a:xfrm>
        </p:grpSpPr>
        <p:pic>
          <p:nvPicPr>
            <p:cNvPr id="38" name="AutoShape 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90" y="1701"/>
              <a:ext cx="2483" cy="1050"/>
            </a:xfrm>
            <a:prstGeom prst="rect">
              <a:avLst/>
            </a:prstGeom>
            <a:noFill/>
          </p:spPr>
        </p:pic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 rot="16200000">
              <a:off x="5862" y="1015"/>
              <a:ext cx="1012" cy="2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sz="2400" b="1" dirty="0" smtClean="0">
                  <a:latin typeface="Calibri" pitchFamily="34" charset="0"/>
                </a:rPr>
                <a:t>Private cloud</a:t>
              </a:r>
              <a:r>
                <a:rPr lang="en-US" sz="2400" dirty="0" smtClean="0">
                  <a:latin typeface="Calibri" pitchFamily="34" charset="0"/>
                </a:rPr>
                <a:t> </a:t>
              </a:r>
              <a:endParaRPr lang="en-US" sz="2400" dirty="0">
                <a:latin typeface="Calibri" pitchFamily="34" charset="0"/>
              </a:endParaRPr>
            </a:p>
            <a:p>
              <a:pPr marL="231775" indent="-231775">
                <a:buClr>
                  <a:srgbClr val="92D050"/>
                </a:buClr>
                <a:buFont typeface="Arial" charset="0"/>
                <a:buChar char="•"/>
              </a:pPr>
              <a:r>
                <a:rPr lang="en-US" sz="2000" dirty="0" smtClean="0">
                  <a:latin typeface="Calibri" pitchFamily="34" charset="0"/>
                </a:rPr>
                <a:t>Tier </a:t>
              </a:r>
              <a:r>
                <a:rPr lang="en-US" sz="2000" dirty="0">
                  <a:latin typeface="Calibri" pitchFamily="34" charset="0"/>
                </a:rPr>
                <a:t>2-4: </a:t>
              </a:r>
              <a:r>
                <a:rPr lang="en-US" sz="2000" dirty="0" smtClean="0">
                  <a:latin typeface="Calibri" pitchFamily="34" charset="0"/>
                </a:rPr>
                <a:t>private cloud</a:t>
              </a:r>
            </a:p>
            <a:p>
              <a:pPr marL="231775" indent="-231775">
                <a:buClr>
                  <a:srgbClr val="92D050"/>
                </a:buClr>
                <a:buFont typeface="Arial" charset="0"/>
                <a:buChar char="•"/>
              </a:pPr>
              <a:r>
                <a:rPr lang="en-US" sz="2000" dirty="0" smtClean="0">
                  <a:latin typeface="Calibri" pitchFamily="34" charset="0"/>
                </a:rPr>
                <a:t>Tier 1: may continue to run in a traditional data center environment</a:t>
              </a:r>
              <a:endParaRPr lang="en-US" sz="2000" dirty="0">
                <a:latin typeface="Calibri" pitchFamily="34" charset="0"/>
              </a:endParaRPr>
            </a:p>
          </p:txBody>
        </p:sp>
      </p:grpSp>
      <p:grpSp>
        <p:nvGrpSpPr>
          <p:cNvPr id="40" name="Group 22"/>
          <p:cNvGrpSpPr>
            <a:grpSpLocks/>
          </p:cNvGrpSpPr>
          <p:nvPr/>
        </p:nvGrpSpPr>
        <p:grpSpPr bwMode="auto">
          <a:xfrm>
            <a:off x="5944928" y="1208458"/>
            <a:ext cx="1341463" cy="166628"/>
            <a:chOff x="2003" y="3439"/>
            <a:chExt cx="468" cy="244"/>
          </a:xfrm>
        </p:grpSpPr>
        <p:sp>
          <p:nvSpPr>
            <p:cNvPr id="41" name="Oval 23"/>
            <p:cNvSpPr>
              <a:spLocks noChangeArrowheads="1"/>
            </p:cNvSpPr>
            <p:nvPr/>
          </p:nvSpPr>
          <p:spPr bwMode="gray">
            <a:xfrm>
              <a:off x="2003" y="3439"/>
              <a:ext cx="79" cy="241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gray">
            <a:xfrm>
              <a:off x="2400" y="3444"/>
              <a:ext cx="71" cy="235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gray">
            <a:xfrm>
              <a:off x="2438" y="3518"/>
              <a:ext cx="20" cy="7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gray">
            <a:xfrm>
              <a:off x="2048" y="3444"/>
              <a:ext cx="388" cy="23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000" dirty="0">
                <a:solidFill>
                  <a:schemeClr val="tx1"/>
                </a:solidFill>
                <a:latin typeface="Calibri" pitchFamily="34" charset="0"/>
                <a:cs typeface="+mn-cs"/>
              </a:endParaRPr>
            </a:p>
          </p:txBody>
        </p:sp>
      </p:grpSp>
      <p:sp>
        <p:nvSpPr>
          <p:cNvPr id="45" name="Rectangle 27"/>
          <p:cNvSpPr>
            <a:spLocks noChangeArrowheads="1"/>
          </p:cNvSpPr>
          <p:nvPr/>
        </p:nvSpPr>
        <p:spPr bwMode="gray">
          <a:xfrm rot="3419336">
            <a:off x="6614527" y="990024"/>
            <a:ext cx="1166398" cy="1103382"/>
          </a:xfrm>
          <a:prstGeom prst="rect">
            <a:avLst/>
          </a:prstGeom>
          <a:gradFill rotWithShape="0">
            <a:gsLst>
              <a:gs pos="0">
                <a:srgbClr val="001847"/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rot="10800000" vert="eaVert" wrap="none" anchor="ctr">
            <a:flatTx/>
          </a:bodyPr>
          <a:lstStyle/>
          <a:p>
            <a:pPr algn="l">
              <a:spcBef>
                <a:spcPct val="0"/>
              </a:spcBef>
              <a:buClrTx/>
              <a:buFontTx/>
              <a:buNone/>
              <a:defRPr/>
            </a:pPr>
            <a:endParaRPr lang="en-US" sz="2000" dirty="0">
              <a:solidFill>
                <a:schemeClr val="tx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6727141" y="1475484"/>
            <a:ext cx="1141841" cy="30777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>
            <a:outerShdw dist="35921" dir="2700000" algn="ctr" rotWithShape="0">
              <a:srgbClr val="777777"/>
            </a:outerShdw>
          </a:effectLst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kumimoji="1" lang="en-US" sz="2000" b="1" dirty="0">
                <a:solidFill>
                  <a:schemeClr val="bg1"/>
                </a:solidFill>
                <a:latin typeface="Calibri" pitchFamily="34" charset="0"/>
              </a:rPr>
              <a:t>Enterprise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Applications for Public Cloud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key questions to ask before migrating a consumer application to the public cloud:</a:t>
            </a:r>
          </a:p>
          <a:p>
            <a:pPr lvl="1"/>
            <a:r>
              <a:rPr lang="en-US" dirty="0" smtClean="0"/>
              <a:t>Is the application compatible to cloud platform software? Is it a legacy application?</a:t>
            </a:r>
          </a:p>
          <a:p>
            <a:pPr lvl="1"/>
            <a:r>
              <a:rPr lang="en-US" dirty="0" smtClean="0"/>
              <a:t>Is the application proprietary and mission-critical? Does the application provide competitive advantage? </a:t>
            </a:r>
          </a:p>
          <a:p>
            <a:pPr lvl="1"/>
            <a:r>
              <a:rPr lang="en-US" dirty="0" smtClean="0"/>
              <a:t>Is the application workload network traffic intensive? Will application performance be impacted by network latency and limited network bandwidth?</a:t>
            </a:r>
          </a:p>
          <a:p>
            <a:pPr lvl="1"/>
            <a:r>
              <a:rPr lang="en-US" dirty="0" smtClean="0"/>
              <a:t>Does the application communicate with other data center resources or applications?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Advantage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1447800"/>
          </a:xfrm>
        </p:spPr>
        <p:txBody>
          <a:bodyPr/>
          <a:lstStyle/>
          <a:p>
            <a:r>
              <a:rPr lang="en-US" dirty="0" smtClean="0"/>
              <a:t>Require analysis of financial benefits in adopting cloud </a:t>
            </a:r>
          </a:p>
          <a:p>
            <a:r>
              <a:rPr lang="en-US" dirty="0" smtClean="0"/>
              <a:t>Consider CAPEX and OPEX to deploy and maintain own infrastructure versus cloud-adoption cost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9955" y="2819400"/>
          <a:ext cx="8153400" cy="27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41552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of  Owning  Infrastructure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Cloud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Adoption Cost</a:t>
                      </a:r>
                      <a:endParaRPr lang="en-US" dirty="0"/>
                    </a:p>
                  </a:txBody>
                  <a:tcPr/>
                </a:tc>
              </a:tr>
              <a:tr h="4155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CAPEX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OPEX</a:t>
                      </a:r>
                      <a:endParaRPr lang="en-US" dirty="0"/>
                    </a:p>
                  </a:txBody>
                  <a:tcPr/>
                </a:tc>
              </a:tr>
              <a:tr h="1946680"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Servers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Operating system (OS)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equipments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Real estate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Power and cooling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Personnel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Bandwidth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Maintenance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Migration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Compliance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security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Subscription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Public Cloud Service Provider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key questions to ask before selecting a provider:</a:t>
            </a:r>
          </a:p>
          <a:p>
            <a:pPr lvl="1"/>
            <a:r>
              <a:rPr lang="en-US" dirty="0" smtClean="0"/>
              <a:t>How long and how well has the provider been delivering the services?</a:t>
            </a:r>
          </a:p>
          <a:p>
            <a:pPr lvl="1"/>
            <a:r>
              <a:rPr lang="en-US" dirty="0" smtClean="0"/>
              <a:t>How well does the provider meet the organization’s current and future requirements?</a:t>
            </a:r>
          </a:p>
          <a:p>
            <a:pPr lvl="1"/>
            <a:r>
              <a:rPr lang="en-US" dirty="0" smtClean="0"/>
              <a:t>How easy is it to add or remove services?</a:t>
            </a:r>
          </a:p>
          <a:p>
            <a:pPr lvl="1"/>
            <a:r>
              <a:rPr lang="en-US" dirty="0" smtClean="0"/>
              <a:t>How easy is it to move to another provider, when required?</a:t>
            </a:r>
          </a:p>
          <a:p>
            <a:pPr lvl="1"/>
            <a:r>
              <a:rPr lang="en-US" dirty="0" smtClean="0"/>
              <a:t>What happens when the provider upgrades their software? Is it forced on everyone? Can you upgrade on your own schedule?</a:t>
            </a:r>
          </a:p>
          <a:p>
            <a:pPr lvl="1"/>
            <a:r>
              <a:rPr lang="en-US" dirty="0" smtClean="0"/>
              <a:t>Does the provider offer the required security services?</a:t>
            </a:r>
          </a:p>
          <a:p>
            <a:pPr lvl="1"/>
            <a:r>
              <a:rPr lang="en-US" dirty="0" smtClean="0"/>
              <a:t>Does the provider meet your legal and privacy requirements?</a:t>
            </a:r>
          </a:p>
          <a:p>
            <a:pPr lvl="1"/>
            <a:r>
              <a:rPr lang="en-US" dirty="0" smtClean="0"/>
              <a:t>Does the provider have good customer service support?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Considerations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Consumers should check whether the </a:t>
            </a:r>
            <a:r>
              <a:rPr lang="en-US" dirty="0" err="1"/>
              <a:t>QoS</a:t>
            </a:r>
            <a:r>
              <a:rPr lang="en-US" dirty="0"/>
              <a:t> attributes meet their requirements</a:t>
            </a:r>
          </a:p>
          <a:p>
            <a:r>
              <a:rPr lang="en-US" dirty="0" smtClean="0"/>
              <a:t>SLA is a contract between the cloud service provider and consumers that defines </a:t>
            </a:r>
            <a:r>
              <a:rPr lang="en-US" dirty="0" err="1" smtClean="0"/>
              <a:t>QoS</a:t>
            </a:r>
            <a:r>
              <a:rPr lang="en-US" dirty="0" smtClean="0"/>
              <a:t> attributes </a:t>
            </a:r>
          </a:p>
          <a:p>
            <a:pPr lvl="1"/>
            <a:r>
              <a:rPr lang="en-US" dirty="0" smtClean="0"/>
              <a:t>Attributes examples: throughput, uptime, and so on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13: Cloud Computing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Vblock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Practice: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Vblock</a:t>
            </a:r>
            <a:endParaRPr lang="en-US" dirty="0" smtClean="0"/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4800600" cy="5181600"/>
          </a:xfrm>
        </p:spPr>
        <p:txBody>
          <a:bodyPr/>
          <a:lstStyle/>
          <a:p>
            <a:r>
              <a:rPr lang="en-US" sz="2200" dirty="0" smtClean="0"/>
              <a:t>Integrated cloud infrastructure package</a:t>
            </a:r>
          </a:p>
          <a:p>
            <a:pPr lvl="1"/>
            <a:r>
              <a:rPr lang="en-US" sz="2000" dirty="0" smtClean="0"/>
              <a:t>Includes compute, storage, network, and virtualization products</a:t>
            </a:r>
          </a:p>
          <a:p>
            <a:pPr lvl="1"/>
            <a:r>
              <a:rPr lang="en-US" altLang="ja-JP" sz="2000" dirty="0" smtClean="0"/>
              <a:t>Delivered by </a:t>
            </a:r>
            <a:r>
              <a:rPr lang="en-US" sz="2000" dirty="0" smtClean="0"/>
              <a:t>EMC, VMware, and Cisco</a:t>
            </a:r>
          </a:p>
          <a:p>
            <a:r>
              <a:rPr lang="en-US" sz="2200" dirty="0" smtClean="0"/>
              <a:t>Enables building virtualized data center and cloud infrastructure</a:t>
            </a:r>
          </a:p>
          <a:p>
            <a:r>
              <a:rPr lang="en-US" sz="2200" dirty="0" smtClean="0"/>
              <a:t>Pre-architected, preconfigured, pretested, and ready to be deployed</a:t>
            </a:r>
          </a:p>
          <a:p>
            <a:pPr lvl="1"/>
            <a:r>
              <a:rPr lang="en-US" sz="2000" dirty="0" smtClean="0"/>
              <a:t>Saves cost and deployment time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85654" y="1371600"/>
            <a:ext cx="4075041" cy="3668310"/>
            <a:chOff x="4680854" y="1256522"/>
            <a:chExt cx="4556767" cy="4101955"/>
          </a:xfrm>
        </p:grpSpPr>
        <p:grpSp>
          <p:nvGrpSpPr>
            <p:cNvPr id="8" name="Group 285"/>
            <p:cNvGrpSpPr>
              <a:grpSpLocks/>
            </p:cNvGrpSpPr>
            <p:nvPr/>
          </p:nvGrpSpPr>
          <p:grpSpPr bwMode="auto">
            <a:xfrm>
              <a:off x="5113616" y="2405063"/>
              <a:ext cx="3774097" cy="2359025"/>
              <a:chOff x="4852477" y="2857500"/>
              <a:chExt cx="3773999" cy="2359025"/>
            </a:xfrm>
          </p:grpSpPr>
          <p:sp>
            <p:nvSpPr>
              <p:cNvPr id="23" name="Freeform 198"/>
              <p:cNvSpPr>
                <a:spLocks/>
              </p:cNvSpPr>
              <p:nvPr/>
            </p:nvSpPr>
            <p:spPr bwMode="auto">
              <a:xfrm>
                <a:off x="6203698" y="3643262"/>
                <a:ext cx="1687765" cy="1067645"/>
              </a:xfrm>
              <a:custGeom>
                <a:avLst/>
                <a:gdLst>
                  <a:gd name="T0" fmla="*/ 2147483647 w 10000"/>
                  <a:gd name="T1" fmla="*/ 2147483647 h 9934"/>
                  <a:gd name="T2" fmla="*/ 2147483647 w 10000"/>
                  <a:gd name="T3" fmla="*/ 2147483647 h 9934"/>
                  <a:gd name="T4" fmla="*/ 2147483647 w 10000"/>
                  <a:gd name="T5" fmla="*/ 0 h 9934"/>
                  <a:gd name="T6" fmla="*/ 2147483647 w 10000"/>
                  <a:gd name="T7" fmla="*/ 2147483647 h 9934"/>
                  <a:gd name="T8" fmla="*/ 2147483647 w 10000"/>
                  <a:gd name="T9" fmla="*/ 2147483647 h 9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9934"/>
                  <a:gd name="T17" fmla="*/ 10000 w 10000"/>
                  <a:gd name="T18" fmla="*/ 9934 h 9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9934">
                    <a:moveTo>
                      <a:pt x="10000" y="9934"/>
                    </a:moveTo>
                    <a:lnTo>
                      <a:pt x="18" y="7349"/>
                    </a:lnTo>
                    <a:cubicBezTo>
                      <a:pt x="0" y="4877"/>
                      <a:pt x="38" y="2472"/>
                      <a:pt x="20" y="0"/>
                    </a:cubicBezTo>
                    <a:lnTo>
                      <a:pt x="9964" y="2500"/>
                    </a:lnTo>
                    <a:lnTo>
                      <a:pt x="10000" y="993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97E1C"/>
                  </a:gs>
                  <a:gs pos="100000">
                    <a:srgbClr val="89A424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24" name="Line 216"/>
              <p:cNvSpPr>
                <a:spLocks noChangeShapeType="1"/>
              </p:cNvSpPr>
              <p:nvPr/>
            </p:nvSpPr>
            <p:spPr bwMode="auto">
              <a:xfrm>
                <a:off x="6022975" y="4094163"/>
                <a:ext cx="406400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5" name="Text Box 221"/>
              <p:cNvSpPr txBox="1">
                <a:spLocks noChangeArrowheads="1"/>
              </p:cNvSpPr>
              <p:nvPr/>
            </p:nvSpPr>
            <p:spPr bwMode="auto">
              <a:xfrm>
                <a:off x="5157553" y="3962400"/>
                <a:ext cx="8559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7F8184">
                    <a:alpha val="74997"/>
                  </a:srgb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rPr>
                  <a:t>Compute</a:t>
                </a:r>
              </a:p>
            </p:txBody>
          </p:sp>
          <p:grpSp>
            <p:nvGrpSpPr>
              <p:cNvPr id="26" name="Group 82"/>
              <p:cNvGrpSpPr>
                <a:grpSpLocks/>
              </p:cNvGrpSpPr>
              <p:nvPr/>
            </p:nvGrpSpPr>
            <p:grpSpPr bwMode="auto">
              <a:xfrm>
                <a:off x="6518275" y="3813175"/>
                <a:ext cx="552450" cy="600075"/>
                <a:chOff x="4256" y="2815"/>
                <a:chExt cx="348" cy="378"/>
              </a:xfrm>
            </p:grpSpPr>
            <p:sp>
              <p:nvSpPr>
                <p:cNvPr id="44" name="Oval 232"/>
                <p:cNvSpPr>
                  <a:spLocks noChangeArrowheads="1"/>
                </p:cNvSpPr>
                <p:nvPr/>
              </p:nvSpPr>
              <p:spPr bwMode="auto">
                <a:xfrm>
                  <a:off x="4256" y="2841"/>
                  <a:ext cx="348" cy="3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97E1C"/>
                    </a:gs>
                    <a:gs pos="100000">
                      <a:srgbClr val="89A424"/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73025" tIns="36511" rIns="73025" bIns="36511" anchor="ctr"/>
                <a:lstStyle/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  <p:pic>
              <p:nvPicPr>
                <p:cNvPr id="45" name="Picture 451" descr="UCSInRack_Angle copy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310" y="2815"/>
                  <a:ext cx="255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7" name="Freeform 197"/>
              <p:cNvSpPr>
                <a:spLocks/>
              </p:cNvSpPr>
              <p:nvPr/>
            </p:nvSpPr>
            <p:spPr bwMode="auto">
              <a:xfrm>
                <a:off x="7885112" y="4025900"/>
                <a:ext cx="706438" cy="1074738"/>
              </a:xfrm>
              <a:custGeom>
                <a:avLst/>
                <a:gdLst>
                  <a:gd name="T0" fmla="*/ 0 w 697"/>
                  <a:gd name="T1" fmla="*/ 2147483647 h 1060"/>
                  <a:gd name="T2" fmla="*/ 2147483647 w 697"/>
                  <a:gd name="T3" fmla="*/ 2147483647 h 1060"/>
                  <a:gd name="T4" fmla="*/ 2147483647 w 697"/>
                  <a:gd name="T5" fmla="*/ 0 h 1060"/>
                  <a:gd name="T6" fmla="*/ 0 w 697"/>
                  <a:gd name="T7" fmla="*/ 2147483647 h 1060"/>
                  <a:gd name="T8" fmla="*/ 0 w 697"/>
                  <a:gd name="T9" fmla="*/ 2147483647 h 10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7"/>
                  <a:gd name="T16" fmla="*/ 0 h 1060"/>
                  <a:gd name="T17" fmla="*/ 697 w 697"/>
                  <a:gd name="T18" fmla="*/ 1060 h 10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7" h="1060">
                    <a:moveTo>
                      <a:pt x="0" y="1060"/>
                    </a:moveTo>
                    <a:lnTo>
                      <a:pt x="697" y="387"/>
                    </a:lnTo>
                    <a:lnTo>
                      <a:pt x="697" y="0"/>
                    </a:lnTo>
                    <a:lnTo>
                      <a:pt x="0" y="666"/>
                    </a:lnTo>
                    <a:lnTo>
                      <a:pt x="0" y="10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1D304C"/>
                  </a:gs>
                  <a:gs pos="100000">
                    <a:srgbClr val="3E67A4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28" name="Freeform 196"/>
              <p:cNvSpPr>
                <a:spLocks/>
              </p:cNvSpPr>
              <p:nvPr/>
            </p:nvSpPr>
            <p:spPr bwMode="auto">
              <a:xfrm>
                <a:off x="6207125" y="4432300"/>
                <a:ext cx="1684338" cy="668338"/>
              </a:xfrm>
              <a:custGeom>
                <a:avLst/>
                <a:gdLst>
                  <a:gd name="T0" fmla="*/ 2147483647 w 1661"/>
                  <a:gd name="T1" fmla="*/ 2147483647 h 659"/>
                  <a:gd name="T2" fmla="*/ 0 w 1661"/>
                  <a:gd name="T3" fmla="*/ 2147483647 h 659"/>
                  <a:gd name="T4" fmla="*/ 0 w 1661"/>
                  <a:gd name="T5" fmla="*/ 0 h 659"/>
                  <a:gd name="T6" fmla="*/ 2147483647 w 1661"/>
                  <a:gd name="T7" fmla="*/ 2147483647 h 659"/>
                  <a:gd name="T8" fmla="*/ 2147483647 w 1661"/>
                  <a:gd name="T9" fmla="*/ 2147483647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1"/>
                  <a:gd name="T16" fmla="*/ 0 h 659"/>
                  <a:gd name="T17" fmla="*/ 1661 w 1661"/>
                  <a:gd name="T18" fmla="*/ 659 h 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1" h="659">
                    <a:moveTo>
                      <a:pt x="1661" y="659"/>
                    </a:moveTo>
                    <a:lnTo>
                      <a:pt x="0" y="385"/>
                    </a:lnTo>
                    <a:lnTo>
                      <a:pt x="0" y="0"/>
                    </a:lnTo>
                    <a:lnTo>
                      <a:pt x="1661" y="265"/>
                    </a:lnTo>
                    <a:lnTo>
                      <a:pt x="1661" y="65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E67A4"/>
                  </a:gs>
                  <a:gs pos="100000">
                    <a:srgbClr val="678DC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29" name="Line 215"/>
              <p:cNvSpPr>
                <a:spLocks noChangeShapeType="1"/>
              </p:cNvSpPr>
              <p:nvPr/>
            </p:nvSpPr>
            <p:spPr bwMode="auto">
              <a:xfrm>
                <a:off x="6022975" y="4703763"/>
                <a:ext cx="406400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0" name="Text Box 220"/>
              <p:cNvSpPr txBox="1">
                <a:spLocks noChangeArrowheads="1"/>
              </p:cNvSpPr>
              <p:nvPr/>
            </p:nvSpPr>
            <p:spPr bwMode="auto">
              <a:xfrm>
                <a:off x="5198332" y="4600575"/>
                <a:ext cx="815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7F8184">
                    <a:alpha val="74997"/>
                  </a:srgb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rPr>
                  <a:t>Network</a:t>
                </a:r>
              </a:p>
            </p:txBody>
          </p:sp>
          <p:grpSp>
            <p:nvGrpSpPr>
              <p:cNvPr id="31" name="Group 272"/>
              <p:cNvGrpSpPr>
                <a:grpSpLocks/>
              </p:cNvGrpSpPr>
              <p:nvPr/>
            </p:nvGrpSpPr>
            <p:grpSpPr bwMode="auto">
              <a:xfrm>
                <a:off x="7258050" y="4572000"/>
                <a:ext cx="552450" cy="644525"/>
                <a:chOff x="4722" y="3293"/>
                <a:chExt cx="348" cy="406"/>
              </a:xfrm>
            </p:grpSpPr>
            <p:sp>
              <p:nvSpPr>
                <p:cNvPr id="42" name="Oval 232"/>
                <p:cNvSpPr>
                  <a:spLocks noChangeArrowheads="1"/>
                </p:cNvSpPr>
                <p:nvPr/>
              </p:nvSpPr>
              <p:spPr bwMode="auto">
                <a:xfrm>
                  <a:off x="4722" y="3321"/>
                  <a:ext cx="348" cy="3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E67A4"/>
                    </a:gs>
                    <a:gs pos="100000">
                      <a:srgbClr val="678DC5"/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73025" tIns="36511" rIns="73025" bIns="36511" anchor="ctr"/>
                <a:lstStyle/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  <p:pic>
              <p:nvPicPr>
                <p:cNvPr id="43" name="Picture 241" descr="nexus700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740" y="3293"/>
                  <a:ext cx="324" cy="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" name="Oval 232"/>
              <p:cNvSpPr>
                <a:spLocks noChangeArrowheads="1"/>
              </p:cNvSpPr>
              <p:nvPr/>
            </p:nvSpPr>
            <p:spPr bwMode="auto">
              <a:xfrm>
                <a:off x="6740525" y="4602163"/>
                <a:ext cx="438150" cy="442913"/>
              </a:xfrm>
              <a:prstGeom prst="ellipse">
                <a:avLst/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33" name="Group 275"/>
              <p:cNvGrpSpPr>
                <a:grpSpLocks/>
              </p:cNvGrpSpPr>
              <p:nvPr/>
            </p:nvGrpSpPr>
            <p:grpSpPr bwMode="auto">
              <a:xfrm>
                <a:off x="6207125" y="3254375"/>
                <a:ext cx="1684337" cy="668338"/>
                <a:chOff x="4060" y="2455"/>
                <a:chExt cx="1061" cy="421"/>
              </a:xfrm>
            </p:grpSpPr>
            <p:sp>
              <p:nvSpPr>
                <p:cNvPr id="40" name="Freeform 212"/>
                <p:cNvSpPr>
                  <a:spLocks/>
                </p:cNvSpPr>
                <p:nvPr/>
              </p:nvSpPr>
              <p:spPr bwMode="auto">
                <a:xfrm>
                  <a:off x="4060" y="2455"/>
                  <a:ext cx="1061" cy="421"/>
                </a:xfrm>
                <a:custGeom>
                  <a:avLst/>
                  <a:gdLst>
                    <a:gd name="T0" fmla="*/ 1 w 1661"/>
                    <a:gd name="T1" fmla="*/ 1 h 659"/>
                    <a:gd name="T2" fmla="*/ 0 w 1661"/>
                    <a:gd name="T3" fmla="*/ 1 h 659"/>
                    <a:gd name="T4" fmla="*/ 0 w 1661"/>
                    <a:gd name="T5" fmla="*/ 0 h 659"/>
                    <a:gd name="T6" fmla="*/ 1 w 1661"/>
                    <a:gd name="T7" fmla="*/ 1 h 659"/>
                    <a:gd name="T8" fmla="*/ 1 w 1661"/>
                    <a:gd name="T9" fmla="*/ 1 h 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1"/>
                    <a:gd name="T16" fmla="*/ 0 h 659"/>
                    <a:gd name="T17" fmla="*/ 1661 w 1661"/>
                    <a:gd name="T18" fmla="*/ 659 h 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1" h="659">
                      <a:moveTo>
                        <a:pt x="1661" y="659"/>
                      </a:moveTo>
                      <a:lnTo>
                        <a:pt x="0" y="385"/>
                      </a:lnTo>
                      <a:lnTo>
                        <a:pt x="0" y="0"/>
                      </a:lnTo>
                      <a:lnTo>
                        <a:pt x="1661" y="265"/>
                      </a:lnTo>
                      <a:lnTo>
                        <a:pt x="1661" y="65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2C3E"/>
                    </a:gs>
                    <a:gs pos="100000">
                      <a:srgbClr val="015F8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lIns="73025" tIns="36511" rIns="73025" bIns="36511" anchor="ctr"/>
                <a:lstStyle/>
                <a:p>
                  <a:pPr algn="l"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800">
                    <a:solidFill>
                      <a:schemeClr val="bg1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41" name="Freeform 213"/>
                <p:cNvSpPr>
                  <a:spLocks/>
                </p:cNvSpPr>
                <p:nvPr/>
              </p:nvSpPr>
              <p:spPr bwMode="auto">
                <a:xfrm>
                  <a:off x="4427" y="2509"/>
                  <a:ext cx="322" cy="189"/>
                </a:xfrm>
                <a:custGeom>
                  <a:avLst/>
                  <a:gdLst>
                    <a:gd name="T0" fmla="*/ 0 w 504"/>
                    <a:gd name="T1" fmla="*/ 0 h 296"/>
                    <a:gd name="T2" fmla="*/ 1 w 504"/>
                    <a:gd name="T3" fmla="*/ 1 h 296"/>
                    <a:gd name="T4" fmla="*/ 1 w 504"/>
                    <a:gd name="T5" fmla="*/ 1 h 296"/>
                    <a:gd name="T6" fmla="*/ 0 w 504"/>
                    <a:gd name="T7" fmla="*/ 0 h 2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04"/>
                    <a:gd name="T13" fmla="*/ 0 h 296"/>
                    <a:gd name="T14" fmla="*/ 504 w 504"/>
                    <a:gd name="T15" fmla="*/ 296 h 2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04" h="296">
                      <a:moveTo>
                        <a:pt x="0" y="0"/>
                      </a:moveTo>
                      <a:lnTo>
                        <a:pt x="240" y="296"/>
                      </a:lnTo>
                      <a:lnTo>
                        <a:pt x="504" y="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800">
                    <a:solidFill>
                      <a:schemeClr val="bg1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34" name="Line 217"/>
              <p:cNvSpPr>
                <a:spLocks noChangeShapeType="1"/>
              </p:cNvSpPr>
              <p:nvPr/>
            </p:nvSpPr>
            <p:spPr bwMode="auto">
              <a:xfrm>
                <a:off x="6022975" y="3459163"/>
                <a:ext cx="406400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5" name="Text Box 222"/>
              <p:cNvSpPr txBox="1">
                <a:spLocks noChangeArrowheads="1"/>
              </p:cNvSpPr>
              <p:nvPr/>
            </p:nvSpPr>
            <p:spPr bwMode="auto">
              <a:xfrm>
                <a:off x="4852477" y="3305175"/>
                <a:ext cx="116105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7F8184">
                    <a:alpha val="74997"/>
                  </a:srgb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rPr>
                  <a:t>Virtualization</a:t>
                </a:r>
              </a:p>
            </p:txBody>
          </p:sp>
          <p:sp>
            <p:nvSpPr>
              <p:cNvPr id="36" name="Oval 234"/>
              <p:cNvSpPr>
                <a:spLocks noChangeArrowheads="1"/>
              </p:cNvSpPr>
              <p:nvPr/>
            </p:nvSpPr>
            <p:spPr bwMode="auto">
              <a:xfrm>
                <a:off x="7232650" y="3498850"/>
                <a:ext cx="552450" cy="558800"/>
              </a:xfrm>
              <a:prstGeom prst="ellipse">
                <a:avLst/>
              </a:prstGeom>
              <a:blipFill dpi="0" rotWithShape="1">
                <a:blip r:embed="rId6" cstate="print"/>
                <a:srcRect/>
                <a:stretch>
                  <a:fillRect/>
                </a:stretch>
              </a:blip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37" name="Group 85"/>
              <p:cNvGrpSpPr>
                <a:grpSpLocks/>
              </p:cNvGrpSpPr>
              <p:nvPr/>
            </p:nvGrpSpPr>
            <p:grpSpPr bwMode="auto">
              <a:xfrm>
                <a:off x="7885113" y="2857500"/>
                <a:ext cx="741363" cy="1868488"/>
                <a:chOff x="5117" y="2205"/>
                <a:chExt cx="467" cy="1177"/>
              </a:xfrm>
            </p:grpSpPr>
            <p:sp>
              <p:nvSpPr>
                <p:cNvPr id="38" name="Freeform 199"/>
                <p:cNvSpPr>
                  <a:spLocks/>
                </p:cNvSpPr>
                <p:nvPr/>
              </p:nvSpPr>
              <p:spPr bwMode="auto">
                <a:xfrm>
                  <a:off x="5117" y="2205"/>
                  <a:ext cx="445" cy="1177"/>
                </a:xfrm>
                <a:custGeom>
                  <a:avLst/>
                  <a:gdLst>
                    <a:gd name="T0" fmla="*/ 0 w 445"/>
                    <a:gd name="T1" fmla="*/ 868 h 1189"/>
                    <a:gd name="T2" fmla="*/ 445 w 445"/>
                    <a:gd name="T3" fmla="*/ 554 h 1189"/>
                    <a:gd name="T4" fmla="*/ 442 w 445"/>
                    <a:gd name="T5" fmla="*/ 0 h 1189"/>
                    <a:gd name="T6" fmla="*/ 1 w 445"/>
                    <a:gd name="T7" fmla="*/ 317 h 1189"/>
                    <a:gd name="T8" fmla="*/ 0 w 445"/>
                    <a:gd name="T9" fmla="*/ 868 h 1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5"/>
                    <a:gd name="T16" fmla="*/ 0 h 1189"/>
                    <a:gd name="T17" fmla="*/ 445 w 445"/>
                    <a:gd name="T18" fmla="*/ 1189 h 1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5" h="1189">
                      <a:moveTo>
                        <a:pt x="0" y="1189"/>
                      </a:moveTo>
                      <a:lnTo>
                        <a:pt x="445" y="759"/>
                      </a:lnTo>
                      <a:lnTo>
                        <a:pt x="442" y="0"/>
                      </a:lnTo>
                      <a:lnTo>
                        <a:pt x="1" y="432"/>
                      </a:lnTo>
                      <a:lnTo>
                        <a:pt x="0" y="118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2C2C2F"/>
                    </a:gs>
                    <a:gs pos="100000">
                      <a:srgbClr val="5F5F6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lIns="73025" tIns="36511" rIns="73025" bIns="36511" anchor="ctr"/>
                <a:lstStyle/>
                <a:p>
                  <a:pPr algn="l"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800">
                    <a:solidFill>
                      <a:schemeClr val="bg1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39" name="Oval 238"/>
                <p:cNvSpPr>
                  <a:spLocks noChangeArrowheads="1"/>
                </p:cNvSpPr>
                <p:nvPr/>
              </p:nvSpPr>
              <p:spPr bwMode="auto">
                <a:xfrm>
                  <a:off x="5236" y="2524"/>
                  <a:ext cx="348" cy="352"/>
                </a:xfrm>
                <a:prstGeom prst="ellipse">
                  <a:avLst/>
                </a:prstGeom>
                <a:blipFill dpi="0" rotWithShape="1">
                  <a:blip r:embed="rId7" cstate="print"/>
                  <a:srcRect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73025" tIns="36511" rIns="73025" bIns="36511" anchor="ctr"/>
                <a:lstStyle/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sz="1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endParaRPr>
                </a:p>
              </p:txBody>
            </p:sp>
          </p:grpSp>
        </p:grp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55246" y="4945485"/>
              <a:ext cx="3382375" cy="412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rPr>
                <a:t>Vblock Infrastructure </a:t>
              </a:r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rPr>
                <a:t>Package</a:t>
              </a:r>
              <a:endParaRPr lang="en-US" b="1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grpSp>
          <p:nvGrpSpPr>
            <p:cNvPr id="10" name="Group 284"/>
            <p:cNvGrpSpPr>
              <a:grpSpLocks/>
            </p:cNvGrpSpPr>
            <p:nvPr/>
          </p:nvGrpSpPr>
          <p:grpSpPr bwMode="auto">
            <a:xfrm>
              <a:off x="4680854" y="1256522"/>
              <a:ext cx="4171950" cy="1840430"/>
              <a:chOff x="4419600" y="1843088"/>
              <a:chExt cx="4171950" cy="1841500"/>
            </a:xfrm>
          </p:grpSpPr>
          <p:sp>
            <p:nvSpPr>
              <p:cNvPr id="13" name="Freeform 209"/>
              <p:cNvSpPr>
                <a:spLocks/>
              </p:cNvSpPr>
              <p:nvPr/>
            </p:nvSpPr>
            <p:spPr bwMode="auto">
              <a:xfrm>
                <a:off x="6207125" y="2476500"/>
                <a:ext cx="1684338" cy="668338"/>
              </a:xfrm>
              <a:custGeom>
                <a:avLst/>
                <a:gdLst>
                  <a:gd name="T0" fmla="*/ 2147483647 w 1661"/>
                  <a:gd name="T1" fmla="*/ 2147483647 h 659"/>
                  <a:gd name="T2" fmla="*/ 0 w 1661"/>
                  <a:gd name="T3" fmla="*/ 2147483647 h 659"/>
                  <a:gd name="T4" fmla="*/ 0 w 1661"/>
                  <a:gd name="T5" fmla="*/ 0 h 659"/>
                  <a:gd name="T6" fmla="*/ 2147483647 w 1661"/>
                  <a:gd name="T7" fmla="*/ 2147483647 h 659"/>
                  <a:gd name="T8" fmla="*/ 2147483647 w 1661"/>
                  <a:gd name="T9" fmla="*/ 2147483647 h 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1"/>
                  <a:gd name="T16" fmla="*/ 0 h 659"/>
                  <a:gd name="T17" fmla="*/ 1661 w 1661"/>
                  <a:gd name="T18" fmla="*/ 659 h 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1" h="659">
                    <a:moveTo>
                      <a:pt x="1661" y="659"/>
                    </a:moveTo>
                    <a:lnTo>
                      <a:pt x="0" y="385"/>
                    </a:lnTo>
                    <a:lnTo>
                      <a:pt x="0" y="0"/>
                    </a:lnTo>
                    <a:lnTo>
                      <a:pt x="1661" y="265"/>
                    </a:lnTo>
                    <a:lnTo>
                      <a:pt x="1661" y="65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54F03"/>
                  </a:gs>
                  <a:gs pos="100000">
                    <a:srgbClr val="EE6804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14" name="Freeform 211"/>
              <p:cNvSpPr>
                <a:spLocks/>
              </p:cNvSpPr>
              <p:nvPr/>
            </p:nvSpPr>
            <p:spPr bwMode="auto">
              <a:xfrm>
                <a:off x="6221412" y="1843088"/>
                <a:ext cx="2370138" cy="908050"/>
              </a:xfrm>
              <a:custGeom>
                <a:avLst/>
                <a:gdLst>
                  <a:gd name="T0" fmla="*/ 0 w 2336"/>
                  <a:gd name="T1" fmla="*/ 2147483647 h 896"/>
                  <a:gd name="T2" fmla="*/ 2147483647 w 2336"/>
                  <a:gd name="T3" fmla="*/ 0 h 896"/>
                  <a:gd name="T4" fmla="*/ 2147483647 w 2336"/>
                  <a:gd name="T5" fmla="*/ 2147483647 h 896"/>
                  <a:gd name="T6" fmla="*/ 2147483647 w 2336"/>
                  <a:gd name="T7" fmla="*/ 2147483647 h 896"/>
                  <a:gd name="T8" fmla="*/ 0 w 2336"/>
                  <a:gd name="T9" fmla="*/ 2147483647 h 8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36"/>
                  <a:gd name="T16" fmla="*/ 0 h 896"/>
                  <a:gd name="T17" fmla="*/ 2336 w 2336"/>
                  <a:gd name="T18" fmla="*/ 896 h 8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36" h="896">
                    <a:moveTo>
                      <a:pt x="0" y="624"/>
                    </a:moveTo>
                    <a:lnTo>
                      <a:pt x="712" y="0"/>
                    </a:lnTo>
                    <a:lnTo>
                      <a:pt x="2336" y="232"/>
                    </a:lnTo>
                    <a:lnTo>
                      <a:pt x="1640" y="896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FC893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15" name="Freeform 204"/>
              <p:cNvSpPr>
                <a:spLocks/>
              </p:cNvSpPr>
              <p:nvPr/>
            </p:nvSpPr>
            <p:spPr bwMode="auto">
              <a:xfrm>
                <a:off x="7885112" y="2459038"/>
                <a:ext cx="706438" cy="1076325"/>
              </a:xfrm>
              <a:custGeom>
                <a:avLst/>
                <a:gdLst>
                  <a:gd name="T0" fmla="*/ 0 w 697"/>
                  <a:gd name="T1" fmla="*/ 2147483647 h 1060"/>
                  <a:gd name="T2" fmla="*/ 2147483647 w 697"/>
                  <a:gd name="T3" fmla="*/ 2147483647 h 1060"/>
                  <a:gd name="T4" fmla="*/ 2147483647 w 697"/>
                  <a:gd name="T5" fmla="*/ 0 h 1060"/>
                  <a:gd name="T6" fmla="*/ 0 w 697"/>
                  <a:gd name="T7" fmla="*/ 2147483647 h 1060"/>
                  <a:gd name="T8" fmla="*/ 0 w 697"/>
                  <a:gd name="T9" fmla="*/ 2147483647 h 10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7"/>
                  <a:gd name="T16" fmla="*/ 0 h 1060"/>
                  <a:gd name="T17" fmla="*/ 697 w 697"/>
                  <a:gd name="T18" fmla="*/ 1060 h 10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7" h="1060">
                    <a:moveTo>
                      <a:pt x="0" y="1060"/>
                    </a:moveTo>
                    <a:lnTo>
                      <a:pt x="697" y="387"/>
                    </a:lnTo>
                    <a:lnTo>
                      <a:pt x="697" y="0"/>
                    </a:lnTo>
                    <a:lnTo>
                      <a:pt x="0" y="666"/>
                    </a:lnTo>
                    <a:lnTo>
                      <a:pt x="0" y="10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327E"/>
                  </a:gs>
                  <a:gs pos="100000">
                    <a:srgbClr val="8A44A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16" name="Freeform 210"/>
              <p:cNvSpPr>
                <a:spLocks/>
              </p:cNvSpPr>
              <p:nvPr/>
            </p:nvSpPr>
            <p:spPr bwMode="auto">
              <a:xfrm>
                <a:off x="7885112" y="2070100"/>
                <a:ext cx="706438" cy="1074738"/>
              </a:xfrm>
              <a:custGeom>
                <a:avLst/>
                <a:gdLst>
                  <a:gd name="T0" fmla="*/ 0 w 697"/>
                  <a:gd name="T1" fmla="*/ 2147483647 h 1060"/>
                  <a:gd name="T2" fmla="*/ 2147483647 w 697"/>
                  <a:gd name="T3" fmla="*/ 2147483647 h 1060"/>
                  <a:gd name="T4" fmla="*/ 2147483647 w 697"/>
                  <a:gd name="T5" fmla="*/ 0 h 1060"/>
                  <a:gd name="T6" fmla="*/ 0 w 697"/>
                  <a:gd name="T7" fmla="*/ 2147483647 h 1060"/>
                  <a:gd name="T8" fmla="*/ 0 w 697"/>
                  <a:gd name="T9" fmla="*/ 2147483647 h 10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7"/>
                  <a:gd name="T16" fmla="*/ 0 h 1060"/>
                  <a:gd name="T17" fmla="*/ 697 w 697"/>
                  <a:gd name="T18" fmla="*/ 1060 h 10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7" h="1060">
                    <a:moveTo>
                      <a:pt x="0" y="1060"/>
                    </a:moveTo>
                    <a:lnTo>
                      <a:pt x="697" y="387"/>
                    </a:lnTo>
                    <a:lnTo>
                      <a:pt x="697" y="0"/>
                    </a:lnTo>
                    <a:lnTo>
                      <a:pt x="0" y="666"/>
                    </a:lnTo>
                    <a:lnTo>
                      <a:pt x="0" y="106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B54F03"/>
                  </a:gs>
                  <a:gs pos="100000">
                    <a:srgbClr val="EE6804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17" name="Freeform 203"/>
              <p:cNvSpPr>
                <a:spLocks/>
              </p:cNvSpPr>
              <p:nvPr/>
            </p:nvSpPr>
            <p:spPr bwMode="auto">
              <a:xfrm>
                <a:off x="6207125" y="2867025"/>
                <a:ext cx="1684338" cy="817563"/>
              </a:xfrm>
              <a:custGeom>
                <a:avLst/>
                <a:gdLst>
                  <a:gd name="T0" fmla="*/ 2147483647 w 1661"/>
                  <a:gd name="T1" fmla="*/ 2147483647 h 807"/>
                  <a:gd name="T2" fmla="*/ 2147483647 w 1661"/>
                  <a:gd name="T3" fmla="*/ 2147483647 h 807"/>
                  <a:gd name="T4" fmla="*/ 2147483647 w 1661"/>
                  <a:gd name="T5" fmla="*/ 2147483647 h 807"/>
                  <a:gd name="T6" fmla="*/ 2147483647 w 1661"/>
                  <a:gd name="T7" fmla="*/ 2147483647 h 807"/>
                  <a:gd name="T8" fmla="*/ 0 w 1661"/>
                  <a:gd name="T9" fmla="*/ 2147483647 h 807"/>
                  <a:gd name="T10" fmla="*/ 0 w 1661"/>
                  <a:gd name="T11" fmla="*/ 0 h 807"/>
                  <a:gd name="T12" fmla="*/ 2147483647 w 1661"/>
                  <a:gd name="T13" fmla="*/ 2147483647 h 807"/>
                  <a:gd name="T14" fmla="*/ 2147483647 w 1661"/>
                  <a:gd name="T15" fmla="*/ 2147483647 h 8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61"/>
                  <a:gd name="T25" fmla="*/ 0 h 807"/>
                  <a:gd name="T26" fmla="*/ 1661 w 1661"/>
                  <a:gd name="T27" fmla="*/ 807 h 8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61" h="807">
                    <a:moveTo>
                      <a:pt x="1661" y="659"/>
                    </a:moveTo>
                    <a:lnTo>
                      <a:pt x="1079" y="583"/>
                    </a:lnTo>
                    <a:lnTo>
                      <a:pt x="807" y="807"/>
                    </a:lnTo>
                    <a:lnTo>
                      <a:pt x="559" y="487"/>
                    </a:lnTo>
                    <a:lnTo>
                      <a:pt x="0" y="385"/>
                    </a:lnTo>
                    <a:lnTo>
                      <a:pt x="0" y="0"/>
                    </a:lnTo>
                    <a:lnTo>
                      <a:pt x="1661" y="265"/>
                    </a:lnTo>
                    <a:lnTo>
                      <a:pt x="1661" y="65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327E"/>
                  </a:gs>
                  <a:gs pos="100000">
                    <a:srgbClr val="8A44A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73025" tIns="36511" rIns="73025" bIns="36511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  <p:sp>
            <p:nvSpPr>
              <p:cNvPr id="18" name="Line 218"/>
              <p:cNvSpPr>
                <a:spLocks noChangeShapeType="1"/>
              </p:cNvSpPr>
              <p:nvPr/>
            </p:nvSpPr>
            <p:spPr bwMode="auto">
              <a:xfrm>
                <a:off x="6022975" y="3074988"/>
                <a:ext cx="406400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Line 219"/>
              <p:cNvSpPr>
                <a:spLocks noChangeShapeType="1"/>
              </p:cNvSpPr>
              <p:nvPr/>
            </p:nvSpPr>
            <p:spPr bwMode="auto">
              <a:xfrm>
                <a:off x="6022975" y="2693988"/>
                <a:ext cx="406400" cy="0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" name="Text Box 223"/>
              <p:cNvSpPr txBox="1">
                <a:spLocks noChangeArrowheads="1"/>
              </p:cNvSpPr>
              <p:nvPr/>
            </p:nvSpPr>
            <p:spPr bwMode="auto">
              <a:xfrm>
                <a:off x="4419600" y="2945971"/>
                <a:ext cx="1593850" cy="307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7F8184">
                    <a:alpha val="74997"/>
                  </a:srgbClr>
                </a:prstShdw>
              </a:effectLst>
            </p:spPr>
            <p:txBody>
              <a:bodyPr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rPr>
                  <a:t>OS</a:t>
                </a:r>
              </a:p>
            </p:txBody>
          </p:sp>
          <p:sp>
            <p:nvSpPr>
              <p:cNvPr id="21" name="Text Box 224"/>
              <p:cNvSpPr txBox="1">
                <a:spLocks noChangeArrowheads="1"/>
              </p:cNvSpPr>
              <p:nvPr/>
            </p:nvSpPr>
            <p:spPr bwMode="auto">
              <a:xfrm>
                <a:off x="4931038" y="2564750"/>
                <a:ext cx="1082412" cy="307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7F8184">
                    <a:alpha val="74997"/>
                  </a:srgb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1400" dirty="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rPr>
                  <a:t>Applications</a:t>
                </a:r>
              </a:p>
            </p:txBody>
          </p:sp>
          <p:sp>
            <p:nvSpPr>
              <p:cNvPr id="22" name="Freeform 226"/>
              <p:cNvSpPr>
                <a:spLocks/>
              </p:cNvSpPr>
              <p:nvPr/>
            </p:nvSpPr>
            <p:spPr bwMode="auto">
              <a:xfrm>
                <a:off x="6605587" y="2105025"/>
                <a:ext cx="1676400" cy="657225"/>
              </a:xfrm>
              <a:custGeom>
                <a:avLst/>
                <a:gdLst>
                  <a:gd name="T0" fmla="*/ 0 w 1056"/>
                  <a:gd name="T1" fmla="*/ 0 h 414"/>
                  <a:gd name="T2" fmla="*/ 2147483647 w 1056"/>
                  <a:gd name="T3" fmla="*/ 2147483647 h 414"/>
                  <a:gd name="T4" fmla="*/ 2147483647 w 1056"/>
                  <a:gd name="T5" fmla="*/ 2147483647 h 414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414"/>
                  <a:gd name="T11" fmla="*/ 1056 w 1056"/>
                  <a:gd name="T12" fmla="*/ 414 h 4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414">
                    <a:moveTo>
                      <a:pt x="0" y="0"/>
                    </a:moveTo>
                    <a:lnTo>
                      <a:pt x="1056" y="179"/>
                    </a:lnTo>
                    <a:lnTo>
                      <a:pt x="1056" y="414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US" sz="1800">
                  <a:solidFill>
                    <a:schemeClr val="bg1"/>
                  </a:solidFill>
                  <a:latin typeface="Calibri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1" name="Text Box 229"/>
            <p:cNvSpPr txBox="1">
              <a:spLocks noChangeArrowheads="1"/>
            </p:cNvSpPr>
            <p:nvPr/>
          </p:nvSpPr>
          <p:spPr bwMode="gray">
            <a:xfrm>
              <a:off x="8395103" y="4418188"/>
              <a:ext cx="765255" cy="307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F8184">
                  <a:alpha val="74997"/>
                </a:srgbClr>
              </a:prstShdw>
            </a:effectLst>
          </p:spPr>
          <p:txBody>
            <a:bodyPr wrap="none" lIns="91431" tIns="45716" rIns="91431" bIns="45716">
              <a:spAutoFit/>
            </a:bodyPr>
            <a:lstStyle/>
            <a:p>
              <a:pPr algn="r" defTabSz="914400"/>
              <a:r>
                <a:rPr lang="en-US" sz="1400" dirty="0">
                  <a:solidFill>
                    <a:srgbClr val="10100F"/>
                  </a:solidFill>
                  <a:latin typeface="Calibri" pitchFamily="34" charset="0"/>
                  <a:ea typeface="ＭＳ Ｐゴシック"/>
                </a:rPr>
                <a:t>Storage</a:t>
              </a:r>
            </a:p>
          </p:txBody>
        </p:sp>
        <p:sp>
          <p:nvSpPr>
            <p:cNvPr id="12" name="Line 228"/>
            <p:cNvSpPr>
              <a:spLocks noChangeShapeType="1"/>
            </p:cNvSpPr>
            <p:nvPr/>
          </p:nvSpPr>
          <p:spPr bwMode="auto">
            <a:xfrm flipV="1">
              <a:off x="8643254" y="3562738"/>
              <a:ext cx="0" cy="85686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 for Cloud Computing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</a:p>
          <a:p>
            <a:pPr lvl="1"/>
            <a:r>
              <a:rPr lang="en-US" dirty="0" smtClean="0"/>
              <a:t>Transformation of IT processes to achieve more with less</a:t>
            </a:r>
          </a:p>
          <a:p>
            <a:pPr lvl="1"/>
            <a:r>
              <a:rPr lang="en-US" dirty="0" smtClean="0"/>
              <a:t>Better agility and higher availability at reduced expenditure</a:t>
            </a:r>
          </a:p>
          <a:p>
            <a:pPr lvl="1"/>
            <a:r>
              <a:rPr lang="en-US" dirty="0" smtClean="0"/>
              <a:t>Reduced time-to-market</a:t>
            </a:r>
          </a:p>
          <a:p>
            <a:pPr lvl="1"/>
            <a:r>
              <a:rPr lang="en-US" dirty="0" smtClean="0"/>
              <a:t>Accelerated pace of innovation</a:t>
            </a:r>
          </a:p>
          <a:p>
            <a:r>
              <a:rPr lang="en-US" dirty="0" smtClean="0"/>
              <a:t>IT challenges to meet business requirements are:	</a:t>
            </a:r>
          </a:p>
          <a:p>
            <a:pPr lvl="1"/>
            <a:r>
              <a:rPr lang="en-US" dirty="0" smtClean="0"/>
              <a:t>Serving customers worldwide round the clock, </a:t>
            </a:r>
            <a:r>
              <a:rPr lang="en-US" sz="2400" dirty="0" smtClean="0"/>
              <a:t>refreshing technology quickly</a:t>
            </a:r>
            <a:r>
              <a:rPr lang="en-US" dirty="0" smtClean="0"/>
              <a:t>, faster provisioning of IT resources – all at reduced cost</a:t>
            </a:r>
          </a:p>
          <a:p>
            <a:r>
              <a:rPr lang="en-US" dirty="0" smtClean="0"/>
              <a:t>These challenges are addressed with the emergence of cloud computing</a:t>
            </a:r>
          </a:p>
          <a:p>
            <a:endParaRPr lang="en-US" dirty="0" smtClean="0"/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13: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Key points covered in this module:</a:t>
            </a:r>
          </a:p>
          <a:p>
            <a:r>
              <a:rPr lang="en-US" dirty="0" smtClean="0"/>
              <a:t>Characteristics of cloud computing</a:t>
            </a:r>
          </a:p>
          <a:p>
            <a:r>
              <a:rPr lang="en-US" dirty="0" smtClean="0"/>
              <a:t>Cloud services and deployment models</a:t>
            </a:r>
          </a:p>
          <a:p>
            <a:r>
              <a:rPr lang="en-US" dirty="0" smtClean="0"/>
              <a:t>Cloud computing infrastructure</a:t>
            </a:r>
          </a:p>
          <a:p>
            <a:r>
              <a:rPr lang="en-US" dirty="0" smtClean="0"/>
              <a:t>Challenges of cloud computing </a:t>
            </a:r>
          </a:p>
          <a:p>
            <a:r>
              <a:rPr lang="en-US" dirty="0" smtClean="0"/>
              <a:t>Cloud adoption considerations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loud_cut_l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0" y="3581400"/>
            <a:ext cx="420858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36563" y="1141413"/>
            <a:ext cx="8021637" cy="18303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A model for enabling ubiquitous, convenient, on-demand network access to a shared pool of configurable computing resources (e.g., servers, storage, networks, applications, and services) that can be rapidly provisioned and released with minimal management effort or service provider interaction. </a:t>
            </a:r>
            <a:r>
              <a:rPr lang="en-US" sz="2000" dirty="0" smtClean="0">
                <a:latin typeface="Calibri" pitchFamily="34" charset="0"/>
              </a:rPr>
              <a:t>  </a:t>
            </a:r>
          </a:p>
          <a:p>
            <a:r>
              <a:rPr lang="en-US" dirty="0" smtClean="0">
                <a:latin typeface="Calibri" pitchFamily="34" charset="0"/>
              </a:rPr>
              <a:t>                                                                                                                 	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– NIST</a:t>
            </a:r>
            <a:endParaRPr lang="en-US" dirty="0" smtClean="0"/>
          </a:p>
        </p:txBody>
      </p:sp>
      <p:sp>
        <p:nvSpPr>
          <p:cNvPr id="13" name="Rounded Rectangle 4"/>
          <p:cNvSpPr/>
          <p:nvPr/>
        </p:nvSpPr>
        <p:spPr bwMode="auto">
          <a:xfrm>
            <a:off x="762000" y="990600"/>
            <a:ext cx="1920240" cy="292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 smtClean="0">
                <a:latin typeface="Calibri" pitchFamily="34" charset="0"/>
              </a:rPr>
              <a:t>Cloud Computing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Essential Cloud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/>
              <a:t>On-demand self-service</a:t>
            </a:r>
          </a:p>
          <a:p>
            <a:pPr lvl="1"/>
            <a:r>
              <a:rPr lang="en-US" dirty="0"/>
              <a:t>Broad network access</a:t>
            </a:r>
          </a:p>
          <a:p>
            <a:pPr lvl="1"/>
            <a:r>
              <a:rPr lang="en-US" dirty="0"/>
              <a:t>Resource pooling</a:t>
            </a:r>
          </a:p>
          <a:p>
            <a:pPr lvl="1"/>
            <a:r>
              <a:rPr lang="en-US" dirty="0"/>
              <a:t>Rapid elasticity</a:t>
            </a:r>
          </a:p>
          <a:p>
            <a:pPr lvl="1"/>
            <a:r>
              <a:rPr lang="en-US" dirty="0"/>
              <a:t>Measured service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Self-service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7010400" cy="5181600"/>
          </a:xfrm>
        </p:spPr>
        <p:txBody>
          <a:bodyPr/>
          <a:lstStyle/>
          <a:p>
            <a:r>
              <a:rPr lang="en-US" dirty="0" smtClean="0"/>
              <a:t>Enables consumers to unilaterally provision computing capabilities (examples: server time and storage capacity) as needed automatically </a:t>
            </a:r>
          </a:p>
          <a:p>
            <a:r>
              <a:rPr lang="en-US" dirty="0" smtClean="0"/>
              <a:t>Consumers view service catalogue via a Web-based user interface and use it to request for a service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17" descr="focus_OnDemand Self Servi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90488"/>
            <a:ext cx="2311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Network Access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6477000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Computing capabilities are available over the network </a:t>
            </a:r>
          </a:p>
          <a:p>
            <a:pPr>
              <a:defRPr/>
            </a:pPr>
            <a:r>
              <a:rPr lang="en-US" dirty="0" smtClean="0"/>
              <a:t>Computing capabilities are accessed from a broad range of client platforms such as:</a:t>
            </a:r>
          </a:p>
          <a:p>
            <a:pPr lvl="1">
              <a:defRPr/>
            </a:pPr>
            <a:r>
              <a:rPr lang="en-US" dirty="0" smtClean="0"/>
              <a:t>Desktop computer</a:t>
            </a:r>
          </a:p>
          <a:p>
            <a:pPr lvl="1">
              <a:defRPr/>
            </a:pPr>
            <a:r>
              <a:rPr lang="en-US" dirty="0" smtClean="0"/>
              <a:t>Laptop</a:t>
            </a:r>
          </a:p>
          <a:p>
            <a:pPr lvl="1">
              <a:defRPr/>
            </a:pPr>
            <a:r>
              <a:rPr lang="en-US" dirty="0" smtClean="0"/>
              <a:t>Tablet</a:t>
            </a:r>
          </a:p>
          <a:p>
            <a:pPr lvl="1">
              <a:defRPr/>
            </a:pPr>
            <a:r>
              <a:rPr lang="en-US" dirty="0" smtClean="0"/>
              <a:t>Mobile device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22" descr="focus_Broad Network Acces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28600"/>
            <a:ext cx="22098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Pooling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7848600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Provider’s computing resources are pooled to serve multiple consumers using a multitenant model</a:t>
            </a:r>
          </a:p>
          <a:p>
            <a:pPr>
              <a:defRPr/>
            </a:pPr>
            <a:r>
              <a:rPr lang="en-US" dirty="0" smtClean="0"/>
              <a:t>Resources are assigned from the pool according to consumer demand</a:t>
            </a:r>
          </a:p>
          <a:p>
            <a:pPr>
              <a:defRPr/>
            </a:pPr>
            <a:r>
              <a:rPr lang="en-US" dirty="0" smtClean="0"/>
              <a:t>Consumers have no control or knowledge over the exact location of the provided resources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17" descr="focus_Resource Poolin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2363" y="101600"/>
            <a:ext cx="1536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Elasticity 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6705600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Computing capabilities can be elastically provisioned and released</a:t>
            </a:r>
          </a:p>
          <a:p>
            <a:pPr>
              <a:defRPr/>
            </a:pPr>
            <a:r>
              <a:rPr lang="en-US" dirty="0" smtClean="0"/>
              <a:t>Computing capabilities are scaled rapidly, commensurate with consumer’s demand</a:t>
            </a:r>
          </a:p>
          <a:p>
            <a:pPr lvl="1">
              <a:defRPr/>
            </a:pPr>
            <a:r>
              <a:rPr lang="en-US" dirty="0" smtClean="0"/>
              <a:t>Provides a sense of unlimited scalability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13: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17" descr="focus_Rapid Elasticit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169863"/>
            <a:ext cx="23114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2229</Words>
  <Application>Microsoft Office PowerPoint</Application>
  <PresentationFormat>On-screen Show (4:3)</PresentationFormat>
  <Paragraphs>503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ILT_EdServTemplate_2011</vt:lpstr>
      <vt:lpstr>Module – 13    Cloud Computing</vt:lpstr>
      <vt:lpstr>Slide 2</vt:lpstr>
      <vt:lpstr>Module 13: Cloud Computing</vt:lpstr>
      <vt:lpstr>Drivers for Cloud Computing</vt:lpstr>
      <vt:lpstr>What is Cloud Computing?</vt:lpstr>
      <vt:lpstr>On-demand Self-service</vt:lpstr>
      <vt:lpstr>Broad Network Access</vt:lpstr>
      <vt:lpstr>Resource Pooling</vt:lpstr>
      <vt:lpstr>Rapid Elasticity </vt:lpstr>
      <vt:lpstr>Measured Service</vt:lpstr>
      <vt:lpstr>Benefits of Cloud Computing </vt:lpstr>
      <vt:lpstr>Cloud Enabling Technologies</vt:lpstr>
      <vt:lpstr>Module 13: Cloud Computing</vt:lpstr>
      <vt:lpstr>Cloud Service Models</vt:lpstr>
      <vt:lpstr>Infrastructure-as-a-Service</vt:lpstr>
      <vt:lpstr>Platform-as-a-Service</vt:lpstr>
      <vt:lpstr>Software-as-a-Service</vt:lpstr>
      <vt:lpstr>Cloud Deployment Models</vt:lpstr>
      <vt:lpstr>Public Cloud</vt:lpstr>
      <vt:lpstr>Private Cloud</vt:lpstr>
      <vt:lpstr>Community Cloud</vt:lpstr>
      <vt:lpstr>Hybrid Cloud</vt:lpstr>
      <vt:lpstr>Module 13: Cloud Computing</vt:lpstr>
      <vt:lpstr>Cloud Infrastructure Framework</vt:lpstr>
      <vt:lpstr>Physical Infrastructure</vt:lpstr>
      <vt:lpstr>Virtual Infrastructure</vt:lpstr>
      <vt:lpstr>Applications and Platform Software</vt:lpstr>
      <vt:lpstr>Cloud Management and Service Creation Tools</vt:lpstr>
      <vt:lpstr>Cloud-optimized Storage</vt:lpstr>
      <vt:lpstr>Cloud Challenges – Consumer’s Perspective</vt:lpstr>
      <vt:lpstr>Cloud Challenges – Provider’s Perspective</vt:lpstr>
      <vt:lpstr>Cloud Adoption Considerations</vt:lpstr>
      <vt:lpstr>What Deployment Model Fits for You?</vt:lpstr>
      <vt:lpstr>Choosing Applications for Public Cloud</vt:lpstr>
      <vt:lpstr>Financial Advantage</vt:lpstr>
      <vt:lpstr>Selecting a Public Cloud Service Provider</vt:lpstr>
      <vt:lpstr>QoS Considerations</vt:lpstr>
      <vt:lpstr>Module 13: Cloud Computing</vt:lpstr>
      <vt:lpstr>Vblock</vt:lpstr>
      <vt:lpstr>Module 13: 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