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8" r:id="rId1"/>
  </p:sldMasterIdLst>
  <p:notesMasterIdLst>
    <p:notesMasterId r:id="rId47"/>
  </p:notesMasterIdLst>
  <p:handoutMasterIdLst>
    <p:handoutMasterId r:id="rId48"/>
  </p:handoutMasterIdLst>
  <p:sldIdLst>
    <p:sldId id="334" r:id="rId2"/>
    <p:sldId id="259" r:id="rId3"/>
    <p:sldId id="260" r:id="rId4"/>
    <p:sldId id="279" r:id="rId5"/>
    <p:sldId id="281" r:id="rId6"/>
    <p:sldId id="265" r:id="rId7"/>
    <p:sldId id="285" r:id="rId8"/>
    <p:sldId id="286" r:id="rId9"/>
    <p:sldId id="287" r:id="rId10"/>
    <p:sldId id="289" r:id="rId11"/>
    <p:sldId id="293" r:id="rId12"/>
    <p:sldId id="294" r:id="rId13"/>
    <p:sldId id="296" r:id="rId14"/>
    <p:sldId id="297" r:id="rId15"/>
    <p:sldId id="304" r:id="rId16"/>
    <p:sldId id="298" r:id="rId17"/>
    <p:sldId id="299" r:id="rId18"/>
    <p:sldId id="300" r:id="rId19"/>
    <p:sldId id="301" r:id="rId20"/>
    <p:sldId id="302" r:id="rId21"/>
    <p:sldId id="303" r:id="rId22"/>
    <p:sldId id="305" r:id="rId23"/>
    <p:sldId id="338" r:id="rId24"/>
    <p:sldId id="306" r:id="rId25"/>
    <p:sldId id="308" r:id="rId26"/>
    <p:sldId id="311" r:id="rId27"/>
    <p:sldId id="313" r:id="rId28"/>
    <p:sldId id="314" r:id="rId29"/>
    <p:sldId id="315" r:id="rId30"/>
    <p:sldId id="318" r:id="rId31"/>
    <p:sldId id="316" r:id="rId32"/>
    <p:sldId id="319" r:id="rId33"/>
    <p:sldId id="320" r:id="rId34"/>
    <p:sldId id="321" r:id="rId35"/>
    <p:sldId id="322" r:id="rId36"/>
    <p:sldId id="324" r:id="rId37"/>
    <p:sldId id="323" r:id="rId38"/>
    <p:sldId id="326" r:id="rId39"/>
    <p:sldId id="325" r:id="rId40"/>
    <p:sldId id="327" r:id="rId41"/>
    <p:sldId id="328" r:id="rId42"/>
    <p:sldId id="329" r:id="rId43"/>
    <p:sldId id="271" r:id="rId44"/>
    <p:sldId id="335" r:id="rId45"/>
    <p:sldId id="336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76C"/>
    <a:srgbClr val="EAB970"/>
    <a:srgbClr val="CC861E"/>
    <a:srgbClr val="62D559"/>
    <a:srgbClr val="34A6F4"/>
    <a:srgbClr val="FFBF09"/>
    <a:srgbClr val="5F5F5F"/>
    <a:srgbClr val="2C95DD"/>
    <a:srgbClr val="777777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2" autoAdjust="0"/>
    <p:restoredTop sz="89275" autoAdjust="0"/>
  </p:normalViewPr>
  <p:slideViewPr>
    <p:cSldViewPr>
      <p:cViewPr>
        <p:scale>
          <a:sx n="75" d="100"/>
          <a:sy n="75" d="100"/>
        </p:scale>
        <p:origin x="-220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451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3429000" y="8839200"/>
            <a:ext cx="2971800" cy="304800"/>
          </a:xfrm>
          <a:prstGeom prst="rect">
            <a:avLst/>
          </a:prstGeom>
        </p:spPr>
        <p:txBody>
          <a:bodyPr vert="horz" rtlCol="0" anchor="b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8839200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2859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 lIns="84390" tIns="42195" rIns="84390" bIns="42195"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Module – </a:t>
            </a:r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15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Managing the Storage Infrastructure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84390" tIns="42195" rIns="84390" bIns="42195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851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769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37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766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824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2355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643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438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184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383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8287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79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11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1850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7965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577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816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9317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693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136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5571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5787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2768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411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01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989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163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0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144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28315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5267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6541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0D6436-9EEE-4B04-87CD-8E8B340F3A50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9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7"/>
            <a:ext cx="2972421" cy="457512"/>
          </a:xfrm>
          <a:prstGeom prst="rect">
            <a:avLst/>
          </a:prstGeom>
          <a:noFill/>
        </p:spPr>
        <p:txBody>
          <a:bodyPr lIns="89719" tIns="44860" rIns="89719" bIns="44860"/>
          <a:lstStyle/>
          <a:p>
            <a:pPr defTabSz="900315"/>
            <a:fld id="{E7F83323-6E40-4088-92CA-6200B7649C14}" type="slidenum">
              <a:rPr lang="en-US" smtClean="0">
                <a:cs typeface="Arial" charset="0"/>
              </a:rPr>
              <a:pPr defTabSz="900315"/>
              <a:t>45</a:t>
            </a:fld>
            <a:endParaRPr lang="en-US" dirty="0" smtClean="0">
              <a:cs typeface="Arial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4843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235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06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100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719409" y="2460793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  <p:pic>
        <p:nvPicPr>
          <p:cNvPr id="4" name="Picture 3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39821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0" y="227819"/>
            <a:ext cx="1257923" cy="1946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15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/>
              <a:t>Managing the Storage Infrastructure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01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2" name="Straight Connector 1131"/>
          <p:cNvCxnSpPr/>
          <p:nvPr/>
        </p:nvCxnSpPr>
        <p:spPr>
          <a:xfrm>
            <a:off x="5245208" y="3423106"/>
            <a:ext cx="1608683" cy="952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/>
          <p:cNvCxnSpPr/>
          <p:nvPr/>
        </p:nvCxnSpPr>
        <p:spPr>
          <a:xfrm>
            <a:off x="5245208" y="4199405"/>
            <a:ext cx="1608683" cy="952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/>
          <p:cNvCxnSpPr/>
          <p:nvPr/>
        </p:nvCxnSpPr>
        <p:spPr>
          <a:xfrm flipV="1">
            <a:off x="2274137" y="3442156"/>
            <a:ext cx="2147158" cy="198120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/>
          <p:cNvCxnSpPr/>
          <p:nvPr/>
        </p:nvCxnSpPr>
        <p:spPr>
          <a:xfrm flipV="1">
            <a:off x="2274137" y="4216065"/>
            <a:ext cx="2209071" cy="1409696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 flipV="1">
            <a:off x="2267808" y="4177965"/>
            <a:ext cx="2215400" cy="3810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/>
          <p:cNvCxnSpPr/>
          <p:nvPr/>
        </p:nvCxnSpPr>
        <p:spPr>
          <a:xfrm flipV="1">
            <a:off x="2259850" y="3365956"/>
            <a:ext cx="2147158" cy="6477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/>
          <p:cNvCxnSpPr/>
          <p:nvPr/>
        </p:nvCxnSpPr>
        <p:spPr>
          <a:xfrm>
            <a:off x="2296376" y="2775400"/>
            <a:ext cx="2186832" cy="1421615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Rectangle 1122"/>
          <p:cNvSpPr/>
          <p:nvPr/>
        </p:nvSpPr>
        <p:spPr>
          <a:xfrm>
            <a:off x="2144818" y="4177965"/>
            <a:ext cx="152400" cy="76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Monitoring Example: Switch Failure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01" name="Text Box 27"/>
          <p:cNvSpPr txBox="1">
            <a:spLocks noChangeArrowheads="1"/>
          </p:cNvSpPr>
          <p:nvPr/>
        </p:nvSpPr>
        <p:spPr bwMode="auto">
          <a:xfrm>
            <a:off x="4666652" y="2758000"/>
            <a:ext cx="3915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SW 1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2" name="Text Box 27"/>
          <p:cNvSpPr txBox="1">
            <a:spLocks noChangeArrowheads="1"/>
          </p:cNvSpPr>
          <p:nvPr/>
        </p:nvSpPr>
        <p:spPr bwMode="auto">
          <a:xfrm>
            <a:off x="4666652" y="4337193"/>
            <a:ext cx="3915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SW 2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60" name="Group 1059"/>
          <p:cNvGrpSpPr/>
          <p:nvPr/>
        </p:nvGrpSpPr>
        <p:grpSpPr>
          <a:xfrm>
            <a:off x="6990908" y="5510160"/>
            <a:ext cx="1550051" cy="307777"/>
            <a:chOff x="9206024" y="5533195"/>
            <a:chExt cx="1550051" cy="307777"/>
          </a:xfrm>
        </p:grpSpPr>
        <p:sp>
          <p:nvSpPr>
            <p:cNvPr id="1103" name="Oval 23"/>
            <p:cNvSpPr>
              <a:spLocks noChangeArrowheads="1"/>
            </p:cNvSpPr>
            <p:nvPr/>
          </p:nvSpPr>
          <p:spPr bwMode="auto">
            <a:xfrm>
              <a:off x="9206024" y="5554327"/>
              <a:ext cx="292975" cy="27272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4" name="Line 24"/>
            <p:cNvSpPr>
              <a:spLocks noChangeShapeType="1"/>
            </p:cNvSpPr>
            <p:nvPr/>
          </p:nvSpPr>
          <p:spPr bwMode="auto">
            <a:xfrm flipV="1">
              <a:off x="9231326" y="5620028"/>
              <a:ext cx="243702" cy="1611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5" name="TextBox 1104"/>
            <p:cNvSpPr txBox="1"/>
            <p:nvPr/>
          </p:nvSpPr>
          <p:spPr>
            <a:xfrm>
              <a:off x="9454116" y="5533195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→ Inaccessible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095" name="Picture 12" descr="C:\Documents and Settings\sridhs\Desktop\ISM Book L3\colored Icons\Storage Array with po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8728" y="2884941"/>
            <a:ext cx="1103611" cy="1752793"/>
          </a:xfrm>
          <a:prstGeom prst="rect">
            <a:avLst/>
          </a:prstGeom>
          <a:noFill/>
        </p:spPr>
      </p:pic>
      <p:sp>
        <p:nvSpPr>
          <p:cNvPr id="1109" name="Text Box 27"/>
          <p:cNvSpPr txBox="1">
            <a:spLocks noChangeArrowheads="1"/>
          </p:cNvSpPr>
          <p:nvPr/>
        </p:nvSpPr>
        <p:spPr bwMode="auto">
          <a:xfrm>
            <a:off x="1283675" y="5284112"/>
            <a:ext cx="3915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H3</a:t>
            </a:r>
          </a:p>
        </p:txBody>
      </p:sp>
      <p:sp>
        <p:nvSpPr>
          <p:cNvPr id="1110" name="Text Box 28"/>
          <p:cNvSpPr txBox="1">
            <a:spLocks noChangeArrowheads="1"/>
          </p:cNvSpPr>
          <p:nvPr/>
        </p:nvSpPr>
        <p:spPr bwMode="auto">
          <a:xfrm>
            <a:off x="1283675" y="3851019"/>
            <a:ext cx="3915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H2</a:t>
            </a:r>
          </a:p>
        </p:txBody>
      </p:sp>
      <p:sp>
        <p:nvSpPr>
          <p:cNvPr id="1111" name="Text Box 29"/>
          <p:cNvSpPr txBox="1">
            <a:spLocks noChangeArrowheads="1"/>
          </p:cNvSpPr>
          <p:nvPr/>
        </p:nvSpPr>
        <p:spPr bwMode="auto">
          <a:xfrm>
            <a:off x="1283675" y="2464712"/>
            <a:ext cx="3915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H1</a:t>
            </a:r>
          </a:p>
        </p:txBody>
      </p:sp>
      <p:sp>
        <p:nvSpPr>
          <p:cNvPr id="1114" name="Text Box 30"/>
          <p:cNvSpPr txBox="1">
            <a:spLocks noChangeArrowheads="1"/>
          </p:cNvSpPr>
          <p:nvPr/>
        </p:nvSpPr>
        <p:spPr bwMode="auto">
          <a:xfrm>
            <a:off x="152400" y="3575447"/>
            <a:ext cx="99947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Application </a:t>
            </a:r>
          </a:p>
          <a:p>
            <a:pPr algn="ctr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Servers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5" name="TextBox 1114"/>
          <p:cNvSpPr txBox="1"/>
          <p:nvPr/>
        </p:nvSpPr>
        <p:spPr>
          <a:xfrm>
            <a:off x="6662285" y="4670717"/>
            <a:ext cx="116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Storage Array 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17" name="Straight Connector 1116"/>
          <p:cNvCxnSpPr/>
          <p:nvPr/>
        </p:nvCxnSpPr>
        <p:spPr>
          <a:xfrm>
            <a:off x="2296376" y="2578556"/>
            <a:ext cx="2186832" cy="78740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Rectangle 1118"/>
          <p:cNvSpPr/>
          <p:nvPr/>
        </p:nvSpPr>
        <p:spPr>
          <a:xfrm>
            <a:off x="2143976" y="3975556"/>
            <a:ext cx="152400" cy="76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97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6774" y="3350508"/>
            <a:ext cx="543668" cy="125667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145192" y="2540456"/>
            <a:ext cx="152400" cy="76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2" name="Rectangle 1121"/>
          <p:cNvSpPr/>
          <p:nvPr/>
        </p:nvSpPr>
        <p:spPr>
          <a:xfrm>
            <a:off x="2147587" y="2737300"/>
            <a:ext cx="152400" cy="76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98" name="Picture 109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5208" y="927556"/>
            <a:ext cx="1066800" cy="222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4" name="Rectangle 1123"/>
          <p:cNvSpPr/>
          <p:nvPr/>
        </p:nvSpPr>
        <p:spPr>
          <a:xfrm>
            <a:off x="2144825" y="5587661"/>
            <a:ext cx="152400" cy="76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5" name="Rectangle 1124"/>
          <p:cNvSpPr/>
          <p:nvPr/>
        </p:nvSpPr>
        <p:spPr>
          <a:xfrm>
            <a:off x="2143983" y="5385252"/>
            <a:ext cx="152400" cy="76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20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9206" y="4762956"/>
            <a:ext cx="543668" cy="1256676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89" y="3021461"/>
            <a:ext cx="1034647" cy="50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" name="Picture 3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89" y="3828692"/>
            <a:ext cx="1034647" cy="50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ounded Rectangular Callout 48"/>
          <p:cNvSpPr/>
          <p:nvPr/>
        </p:nvSpPr>
        <p:spPr>
          <a:xfrm>
            <a:off x="5245207" y="1613356"/>
            <a:ext cx="2489195" cy="765048"/>
          </a:xfrm>
          <a:prstGeom prst="wedgeRoundRectCallout">
            <a:avLst>
              <a:gd name="adj1" fmla="val -50935"/>
              <a:gd name="adj2" fmla="val 141767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No redundancy due to switch SW1 failure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95689" y="3006875"/>
            <a:ext cx="548605" cy="510682"/>
            <a:chOff x="3601593" y="4717460"/>
            <a:chExt cx="292975" cy="272723"/>
          </a:xfrm>
        </p:grpSpPr>
        <p:sp>
          <p:nvSpPr>
            <p:cNvPr id="1134" name="Oval 23"/>
            <p:cNvSpPr>
              <a:spLocks noChangeArrowheads="1"/>
            </p:cNvSpPr>
            <p:nvPr/>
          </p:nvSpPr>
          <p:spPr bwMode="auto">
            <a:xfrm>
              <a:off x="3601593" y="4717460"/>
              <a:ext cx="292975" cy="272723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35" name="Line 24"/>
            <p:cNvSpPr>
              <a:spLocks noChangeShapeType="1"/>
            </p:cNvSpPr>
            <p:nvPr/>
          </p:nvSpPr>
          <p:spPr bwMode="auto">
            <a:xfrm flipV="1">
              <a:off x="3626895" y="4783161"/>
              <a:ext cx="243702" cy="16115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509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Monitoring Example: File System Space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990908" y="5732410"/>
            <a:ext cx="1550051" cy="307777"/>
            <a:chOff x="9206024" y="5533195"/>
            <a:chExt cx="1550051" cy="307777"/>
          </a:xfrm>
        </p:grpSpPr>
        <p:sp>
          <p:nvSpPr>
            <p:cNvPr id="52" name="Oval 23"/>
            <p:cNvSpPr>
              <a:spLocks noChangeArrowheads="1"/>
            </p:cNvSpPr>
            <p:nvPr/>
          </p:nvSpPr>
          <p:spPr bwMode="auto">
            <a:xfrm>
              <a:off x="9206024" y="5554327"/>
              <a:ext cx="292975" cy="27272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V="1">
              <a:off x="9231326" y="5620028"/>
              <a:ext cx="243702" cy="1611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54116" y="5533195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→ Inaccessible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7757952" y="4496394"/>
            <a:ext cx="99240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96200" y="2929732"/>
            <a:ext cx="1115910" cy="1358107"/>
            <a:chOff x="7231382" y="2612232"/>
            <a:chExt cx="1115910" cy="1358107"/>
          </a:xfrm>
        </p:grpSpPr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7231382" y="3332164"/>
              <a:ext cx="465137" cy="638175"/>
            </a:xfrm>
            <a:custGeom>
              <a:avLst/>
              <a:gdLst>
                <a:gd name="T0" fmla="*/ 0 w 293"/>
                <a:gd name="T1" fmla="*/ 0 h 402"/>
                <a:gd name="T2" fmla="*/ 0 w 293"/>
                <a:gd name="T3" fmla="*/ 396 h 402"/>
                <a:gd name="T4" fmla="*/ 287 w 293"/>
                <a:gd name="T5" fmla="*/ 402 h 402"/>
                <a:gd name="T6" fmla="*/ 293 w 293"/>
                <a:gd name="T7" fmla="*/ 82 h 402"/>
                <a:gd name="T8" fmla="*/ 215 w 293"/>
                <a:gd name="T9" fmla="*/ 3 h 402"/>
                <a:gd name="T10" fmla="*/ 0 w 293"/>
                <a:gd name="T1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402">
                  <a:moveTo>
                    <a:pt x="0" y="0"/>
                  </a:moveTo>
                  <a:lnTo>
                    <a:pt x="0" y="396"/>
                  </a:lnTo>
                  <a:lnTo>
                    <a:pt x="287" y="402"/>
                  </a:lnTo>
                  <a:lnTo>
                    <a:pt x="293" y="82"/>
                  </a:lnTo>
                  <a:lnTo>
                    <a:pt x="215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84D6"/>
                </a:gs>
                <a:gs pos="100000">
                  <a:srgbClr val="2A84D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7418707" y="3040063"/>
              <a:ext cx="461962" cy="639763"/>
            </a:xfrm>
            <a:custGeom>
              <a:avLst/>
              <a:gdLst>
                <a:gd name="T0" fmla="*/ 0 w 291"/>
                <a:gd name="T1" fmla="*/ 0 h 403"/>
                <a:gd name="T2" fmla="*/ 0 w 291"/>
                <a:gd name="T3" fmla="*/ 399 h 403"/>
                <a:gd name="T4" fmla="*/ 285 w 291"/>
                <a:gd name="T5" fmla="*/ 403 h 403"/>
                <a:gd name="T6" fmla="*/ 291 w 291"/>
                <a:gd name="T7" fmla="*/ 84 h 403"/>
                <a:gd name="T8" fmla="*/ 213 w 291"/>
                <a:gd name="T9" fmla="*/ 6 h 403"/>
                <a:gd name="T10" fmla="*/ 0 w 291"/>
                <a:gd name="T1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03">
                  <a:moveTo>
                    <a:pt x="0" y="0"/>
                  </a:moveTo>
                  <a:lnTo>
                    <a:pt x="0" y="399"/>
                  </a:lnTo>
                  <a:lnTo>
                    <a:pt x="285" y="403"/>
                  </a:lnTo>
                  <a:lnTo>
                    <a:pt x="291" y="84"/>
                  </a:lnTo>
                  <a:lnTo>
                    <a:pt x="213" y="6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7426623" y="3235008"/>
              <a:ext cx="455613" cy="448468"/>
            </a:xfrm>
            <a:custGeom>
              <a:avLst/>
              <a:gdLst>
                <a:gd name="T0" fmla="*/ 0 w 293"/>
                <a:gd name="T1" fmla="*/ 0 h 402"/>
                <a:gd name="T2" fmla="*/ 0 w 293"/>
                <a:gd name="T3" fmla="*/ 396 h 402"/>
                <a:gd name="T4" fmla="*/ 287 w 293"/>
                <a:gd name="T5" fmla="*/ 402 h 402"/>
                <a:gd name="T6" fmla="*/ 293 w 293"/>
                <a:gd name="T7" fmla="*/ 82 h 402"/>
                <a:gd name="T8" fmla="*/ 215 w 293"/>
                <a:gd name="T9" fmla="*/ 3 h 402"/>
                <a:gd name="T10" fmla="*/ 0 w 293"/>
                <a:gd name="T1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402">
                  <a:moveTo>
                    <a:pt x="0" y="0"/>
                  </a:moveTo>
                  <a:lnTo>
                    <a:pt x="0" y="396"/>
                  </a:lnTo>
                  <a:lnTo>
                    <a:pt x="287" y="402"/>
                  </a:lnTo>
                  <a:lnTo>
                    <a:pt x="293" y="82"/>
                  </a:lnTo>
                  <a:lnTo>
                    <a:pt x="215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84D6"/>
                </a:gs>
                <a:gs pos="100000">
                  <a:srgbClr val="2A84D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7616249" y="2797177"/>
              <a:ext cx="461963" cy="639762"/>
            </a:xfrm>
            <a:custGeom>
              <a:avLst/>
              <a:gdLst>
                <a:gd name="T0" fmla="*/ 0 w 291"/>
                <a:gd name="T1" fmla="*/ 0 h 403"/>
                <a:gd name="T2" fmla="*/ 0 w 291"/>
                <a:gd name="T3" fmla="*/ 397 h 403"/>
                <a:gd name="T4" fmla="*/ 285 w 291"/>
                <a:gd name="T5" fmla="*/ 403 h 403"/>
                <a:gd name="T6" fmla="*/ 291 w 291"/>
                <a:gd name="T7" fmla="*/ 82 h 403"/>
                <a:gd name="T8" fmla="*/ 213 w 291"/>
                <a:gd name="T9" fmla="*/ 6 h 403"/>
                <a:gd name="T10" fmla="*/ 0 w 291"/>
                <a:gd name="T1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03">
                  <a:moveTo>
                    <a:pt x="0" y="0"/>
                  </a:moveTo>
                  <a:lnTo>
                    <a:pt x="0" y="397"/>
                  </a:lnTo>
                  <a:lnTo>
                    <a:pt x="285" y="403"/>
                  </a:lnTo>
                  <a:lnTo>
                    <a:pt x="291" y="82"/>
                  </a:lnTo>
                  <a:lnTo>
                    <a:pt x="213" y="6"/>
                  </a:lnTo>
                  <a:lnTo>
                    <a:pt x="0" y="0"/>
                  </a:lnTo>
                  <a:close/>
                </a:path>
              </a:pathLst>
            </a:custGeom>
            <a:ln/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>
                <a:solidFill>
                  <a:schemeClr val="dk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7625456" y="2876234"/>
              <a:ext cx="465137" cy="563562"/>
            </a:xfrm>
            <a:custGeom>
              <a:avLst/>
              <a:gdLst>
                <a:gd name="T0" fmla="*/ 0 w 293"/>
                <a:gd name="T1" fmla="*/ 0 h 402"/>
                <a:gd name="T2" fmla="*/ 0 w 293"/>
                <a:gd name="T3" fmla="*/ 396 h 402"/>
                <a:gd name="T4" fmla="*/ 287 w 293"/>
                <a:gd name="T5" fmla="*/ 402 h 402"/>
                <a:gd name="T6" fmla="*/ 293 w 293"/>
                <a:gd name="T7" fmla="*/ 82 h 402"/>
                <a:gd name="T8" fmla="*/ 215 w 293"/>
                <a:gd name="T9" fmla="*/ 3 h 402"/>
                <a:gd name="T10" fmla="*/ 0 w 293"/>
                <a:gd name="T1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402">
                  <a:moveTo>
                    <a:pt x="0" y="0"/>
                  </a:moveTo>
                  <a:lnTo>
                    <a:pt x="0" y="396"/>
                  </a:lnTo>
                  <a:lnTo>
                    <a:pt x="287" y="402"/>
                  </a:lnTo>
                  <a:lnTo>
                    <a:pt x="293" y="82"/>
                  </a:lnTo>
                  <a:lnTo>
                    <a:pt x="215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84D6"/>
                </a:gs>
                <a:gs pos="100000">
                  <a:srgbClr val="2A84D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7885330" y="2612232"/>
              <a:ext cx="461962" cy="639763"/>
            </a:xfrm>
            <a:custGeom>
              <a:avLst/>
              <a:gdLst>
                <a:gd name="T0" fmla="*/ 0 w 291"/>
                <a:gd name="T1" fmla="*/ 0 h 403"/>
                <a:gd name="T2" fmla="*/ 0 w 291"/>
                <a:gd name="T3" fmla="*/ 399 h 403"/>
                <a:gd name="T4" fmla="*/ 285 w 291"/>
                <a:gd name="T5" fmla="*/ 403 h 403"/>
                <a:gd name="T6" fmla="*/ 291 w 291"/>
                <a:gd name="T7" fmla="*/ 84 h 403"/>
                <a:gd name="T8" fmla="*/ 213 w 291"/>
                <a:gd name="T9" fmla="*/ 6 h 403"/>
                <a:gd name="T10" fmla="*/ 0 w 291"/>
                <a:gd name="T1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03">
                  <a:moveTo>
                    <a:pt x="0" y="0"/>
                  </a:moveTo>
                  <a:lnTo>
                    <a:pt x="0" y="399"/>
                  </a:lnTo>
                  <a:lnTo>
                    <a:pt x="285" y="403"/>
                  </a:lnTo>
                  <a:lnTo>
                    <a:pt x="291" y="84"/>
                  </a:lnTo>
                  <a:lnTo>
                    <a:pt x="213" y="6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6" name="AutoShape 40"/>
          <p:cNvSpPr>
            <a:spLocks noChangeArrowheads="1"/>
          </p:cNvSpPr>
          <p:nvPr/>
        </p:nvSpPr>
        <p:spPr bwMode="auto">
          <a:xfrm>
            <a:off x="6745135" y="857250"/>
            <a:ext cx="1322540" cy="375445"/>
          </a:xfrm>
          <a:prstGeom prst="wedgeRoundRectCallout">
            <a:avLst>
              <a:gd name="adj1" fmla="val 83040"/>
              <a:gd name="adj2" fmla="val 527534"/>
              <a:gd name="adj3" fmla="val 16667"/>
            </a:avLst>
          </a:prstGeom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FS Extended</a:t>
            </a:r>
            <a:endParaRPr lang="en-US" sz="1400" dirty="0">
              <a:solidFill>
                <a:schemeClr val="l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5144513"/>
            <a:ext cx="3429000" cy="29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 File System Monitoring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19425" y="4493417"/>
            <a:ext cx="101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4800" y="5157350"/>
            <a:ext cx="3352800" cy="322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Without File System Monitoring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1650" y="2804356"/>
            <a:ext cx="963613" cy="1192141"/>
            <a:chOff x="3041650" y="2532176"/>
            <a:chExt cx="963613" cy="1192141"/>
          </a:xfrm>
        </p:grpSpPr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041650" y="3086142"/>
              <a:ext cx="465138" cy="638175"/>
            </a:xfrm>
            <a:custGeom>
              <a:avLst/>
              <a:gdLst>
                <a:gd name="T0" fmla="*/ 0 w 293"/>
                <a:gd name="T1" fmla="*/ 0 h 402"/>
                <a:gd name="T2" fmla="*/ 0 w 293"/>
                <a:gd name="T3" fmla="*/ 396 h 402"/>
                <a:gd name="T4" fmla="*/ 287 w 293"/>
                <a:gd name="T5" fmla="*/ 402 h 402"/>
                <a:gd name="T6" fmla="*/ 293 w 293"/>
                <a:gd name="T7" fmla="*/ 82 h 402"/>
                <a:gd name="T8" fmla="*/ 215 w 293"/>
                <a:gd name="T9" fmla="*/ 3 h 402"/>
                <a:gd name="T10" fmla="*/ 0 w 293"/>
                <a:gd name="T1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402">
                  <a:moveTo>
                    <a:pt x="0" y="0"/>
                  </a:moveTo>
                  <a:lnTo>
                    <a:pt x="0" y="396"/>
                  </a:lnTo>
                  <a:lnTo>
                    <a:pt x="287" y="402"/>
                  </a:lnTo>
                  <a:lnTo>
                    <a:pt x="293" y="82"/>
                  </a:lnTo>
                  <a:lnTo>
                    <a:pt x="215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84D6"/>
                </a:gs>
                <a:gs pos="100000">
                  <a:srgbClr val="2A84D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284538" y="2827337"/>
              <a:ext cx="461962" cy="639763"/>
            </a:xfrm>
            <a:custGeom>
              <a:avLst/>
              <a:gdLst>
                <a:gd name="T0" fmla="*/ 0 w 291"/>
                <a:gd name="T1" fmla="*/ 0 h 403"/>
                <a:gd name="T2" fmla="*/ 0 w 291"/>
                <a:gd name="T3" fmla="*/ 399 h 403"/>
                <a:gd name="T4" fmla="*/ 285 w 291"/>
                <a:gd name="T5" fmla="*/ 403 h 403"/>
                <a:gd name="T6" fmla="*/ 291 w 291"/>
                <a:gd name="T7" fmla="*/ 84 h 403"/>
                <a:gd name="T8" fmla="*/ 213 w 291"/>
                <a:gd name="T9" fmla="*/ 6 h 403"/>
                <a:gd name="T10" fmla="*/ 0 w 291"/>
                <a:gd name="T1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03">
                  <a:moveTo>
                    <a:pt x="0" y="0"/>
                  </a:moveTo>
                  <a:lnTo>
                    <a:pt x="0" y="399"/>
                  </a:lnTo>
                  <a:lnTo>
                    <a:pt x="285" y="403"/>
                  </a:lnTo>
                  <a:lnTo>
                    <a:pt x="291" y="84"/>
                  </a:lnTo>
                  <a:lnTo>
                    <a:pt x="213" y="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84D6"/>
                </a:gs>
                <a:gs pos="100000">
                  <a:srgbClr val="2A84D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800" y="2701925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800" y="2695575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543300" y="2532176"/>
              <a:ext cx="461963" cy="639762"/>
            </a:xfrm>
            <a:custGeom>
              <a:avLst/>
              <a:gdLst>
                <a:gd name="T0" fmla="*/ 0 w 291"/>
                <a:gd name="T1" fmla="*/ 0 h 403"/>
                <a:gd name="T2" fmla="*/ 0 w 291"/>
                <a:gd name="T3" fmla="*/ 397 h 403"/>
                <a:gd name="T4" fmla="*/ 285 w 291"/>
                <a:gd name="T5" fmla="*/ 403 h 403"/>
                <a:gd name="T6" fmla="*/ 291 w 291"/>
                <a:gd name="T7" fmla="*/ 82 h 403"/>
                <a:gd name="T8" fmla="*/ 213 w 291"/>
                <a:gd name="T9" fmla="*/ 6 h 403"/>
                <a:gd name="T10" fmla="*/ 0 w 291"/>
                <a:gd name="T1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03">
                  <a:moveTo>
                    <a:pt x="0" y="0"/>
                  </a:moveTo>
                  <a:lnTo>
                    <a:pt x="0" y="397"/>
                  </a:lnTo>
                  <a:lnTo>
                    <a:pt x="285" y="403"/>
                  </a:lnTo>
                  <a:lnTo>
                    <a:pt x="291" y="82"/>
                  </a:lnTo>
                  <a:lnTo>
                    <a:pt x="213" y="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84D6"/>
                </a:gs>
                <a:gs pos="100000">
                  <a:srgbClr val="2A84D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56905" y="2944018"/>
              <a:ext cx="415926" cy="415926"/>
              <a:chOff x="3196996" y="3151187"/>
              <a:chExt cx="415926" cy="415926"/>
            </a:xfrm>
          </p:grpSpPr>
          <p:sp>
            <p:nvSpPr>
              <p:cNvPr id="27" name="Oval 21"/>
              <p:cNvSpPr>
                <a:spLocks noChangeAspect="1" noChangeArrowheads="1"/>
              </p:cNvSpPr>
              <p:nvPr/>
            </p:nvSpPr>
            <p:spPr bwMode="auto">
              <a:xfrm>
                <a:off x="3196996" y="3151187"/>
                <a:ext cx="415926" cy="415926"/>
              </a:xfrm>
              <a:prstGeom prst="ellipse">
                <a:avLst/>
              </a:prstGeom>
              <a:noFill/>
              <a:ln w="57150" algn="ctr">
                <a:solidFill>
                  <a:srgbClr val="FF00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1400">
                  <a:ln w="38100">
                    <a:solidFill>
                      <a:schemeClr val="tx1"/>
                    </a:solidFill>
                  </a:ln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3241082" y="3251387"/>
                <a:ext cx="345975" cy="24577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ln w="38100">
                    <a:solidFill>
                      <a:schemeClr val="tx1"/>
                    </a:solidFill>
                  </a:ln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4267200" y="1536700"/>
            <a:ext cx="0" cy="39432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2343619"/>
            <a:ext cx="914400" cy="2113614"/>
          </a:xfrm>
          <a:prstGeom prst="rect">
            <a:avLst/>
          </a:prstGeom>
          <a:noFill/>
        </p:spPr>
      </p:pic>
      <p:pic>
        <p:nvPicPr>
          <p:cNvPr id="4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292" y="2343619"/>
            <a:ext cx="914400" cy="2113614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>
          <a:xfrm>
            <a:off x="1828800" y="3174604"/>
            <a:ext cx="762000" cy="45164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20905" y="4493417"/>
            <a:ext cx="101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4595812" y="4493417"/>
            <a:ext cx="101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6134100" y="3174604"/>
            <a:ext cx="762000" cy="45164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utoShape 35"/>
          <p:cNvSpPr>
            <a:spLocks noChangeArrowheads="1"/>
          </p:cNvSpPr>
          <p:nvPr/>
        </p:nvSpPr>
        <p:spPr bwMode="auto">
          <a:xfrm>
            <a:off x="4800599" y="1842292"/>
            <a:ext cx="1944536" cy="401637"/>
          </a:xfrm>
          <a:prstGeom prst="wedgeRoundRectCallout">
            <a:avLst>
              <a:gd name="adj1" fmla="val 114845"/>
              <a:gd name="adj2" fmla="val 353410"/>
              <a:gd name="adj3" fmla="val 16667"/>
            </a:avLst>
          </a:prstGeom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Calibri" pitchFamily="34" charset="0"/>
                <a:cs typeface="Calibri" pitchFamily="34" charset="0"/>
              </a:rPr>
              <a:t>Warning: FS is 66% Full</a:t>
            </a:r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auto">
          <a:xfrm>
            <a:off x="5684147" y="1314450"/>
            <a:ext cx="1812029" cy="444500"/>
          </a:xfrm>
          <a:prstGeom prst="wedgeRoundRectCallout">
            <a:avLst>
              <a:gd name="adj1" fmla="val 86580"/>
              <a:gd name="adj2" fmla="val 366786"/>
              <a:gd name="adj3" fmla="val 16667"/>
            </a:avLst>
          </a:prstGeom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Calibri" pitchFamily="34" charset="0"/>
                <a:cs typeface="Calibri" pitchFamily="34" charset="0"/>
              </a:rPr>
              <a:t>Critical: FS is 80% Full</a:t>
            </a:r>
          </a:p>
        </p:txBody>
      </p:sp>
    </p:spTree>
    <p:extLst>
      <p:ext uri="{BB962C8B-B14F-4D97-AF65-F5344CB8AC3E}">
        <p14:creationId xmlns="" xmlns:p14="http://schemas.microsoft.com/office/powerpoint/2010/main" val="30511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Monitoring </a:t>
            </a:r>
            <a:r>
              <a:rPr lang="en-US" dirty="0"/>
              <a:t>Example</a:t>
            </a:r>
            <a:r>
              <a:rPr lang="en-US" dirty="0" smtClean="0"/>
              <a:t>: Array Port Utilization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74" name="Group 773"/>
          <p:cNvGrpSpPr/>
          <p:nvPr/>
        </p:nvGrpSpPr>
        <p:grpSpPr>
          <a:xfrm>
            <a:off x="533400" y="685800"/>
            <a:ext cx="7276966" cy="5330054"/>
            <a:chOff x="533400" y="636698"/>
            <a:chExt cx="7276966" cy="5330054"/>
          </a:xfrm>
        </p:grpSpPr>
        <p:sp>
          <p:nvSpPr>
            <p:cNvPr id="766" name="Text Box 27"/>
            <p:cNvSpPr txBox="1">
              <a:spLocks noChangeArrowheads="1"/>
            </p:cNvSpPr>
            <p:nvPr/>
          </p:nvSpPr>
          <p:spPr bwMode="auto">
            <a:xfrm>
              <a:off x="1143000" y="5299891"/>
              <a:ext cx="97427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New Server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70" name="Straight Connector 769"/>
            <p:cNvCxnSpPr/>
            <p:nvPr/>
          </p:nvCxnSpPr>
          <p:spPr>
            <a:xfrm flipV="1">
              <a:off x="2592438" y="2724423"/>
              <a:ext cx="1802244" cy="2734359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 flipV="1">
              <a:off x="2592438" y="3363738"/>
              <a:ext cx="1802244" cy="225920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Line 52"/>
            <p:cNvSpPr>
              <a:spLocks noChangeShapeType="1"/>
            </p:cNvSpPr>
            <p:nvPr/>
          </p:nvSpPr>
          <p:spPr bwMode="auto">
            <a:xfrm flipH="1" flipV="1">
              <a:off x="4510053" y="4342677"/>
              <a:ext cx="13551" cy="15156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1" name="Line 53"/>
            <p:cNvSpPr>
              <a:spLocks noChangeShapeType="1"/>
            </p:cNvSpPr>
            <p:nvPr/>
          </p:nvSpPr>
          <p:spPr bwMode="auto">
            <a:xfrm>
              <a:off x="4518677" y="5850166"/>
              <a:ext cx="198712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2" name="Line 54"/>
            <p:cNvSpPr>
              <a:spLocks noChangeShapeType="1"/>
            </p:cNvSpPr>
            <p:nvPr/>
          </p:nvSpPr>
          <p:spPr bwMode="auto">
            <a:xfrm>
              <a:off x="4510053" y="4452485"/>
              <a:ext cx="201053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3" name="Freeform 55"/>
            <p:cNvSpPr>
              <a:spLocks/>
            </p:cNvSpPr>
            <p:nvPr/>
          </p:nvSpPr>
          <p:spPr bwMode="auto">
            <a:xfrm>
              <a:off x="4538388" y="5090999"/>
              <a:ext cx="1982197" cy="302311"/>
            </a:xfrm>
            <a:custGeom>
              <a:avLst/>
              <a:gdLst>
                <a:gd name="T0" fmla="*/ 0 w 1609"/>
                <a:gd name="T1" fmla="*/ 131 h 223"/>
                <a:gd name="T2" fmla="*/ 288 w 1609"/>
                <a:gd name="T3" fmla="*/ 4 h 223"/>
                <a:gd name="T4" fmla="*/ 702 w 1609"/>
                <a:gd name="T5" fmla="*/ 154 h 223"/>
                <a:gd name="T6" fmla="*/ 1140 w 1609"/>
                <a:gd name="T7" fmla="*/ 27 h 223"/>
                <a:gd name="T8" fmla="*/ 1532 w 1609"/>
                <a:gd name="T9" fmla="*/ 166 h 223"/>
                <a:gd name="T10" fmla="*/ 1601 w 160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223">
                  <a:moveTo>
                    <a:pt x="0" y="131"/>
                  </a:moveTo>
                  <a:cubicBezTo>
                    <a:pt x="85" y="65"/>
                    <a:pt x="171" y="0"/>
                    <a:pt x="288" y="4"/>
                  </a:cubicBezTo>
                  <a:cubicBezTo>
                    <a:pt x="405" y="8"/>
                    <a:pt x="560" y="150"/>
                    <a:pt x="702" y="154"/>
                  </a:cubicBezTo>
                  <a:cubicBezTo>
                    <a:pt x="844" y="158"/>
                    <a:pt x="1002" y="25"/>
                    <a:pt x="1140" y="27"/>
                  </a:cubicBezTo>
                  <a:cubicBezTo>
                    <a:pt x="1278" y="29"/>
                    <a:pt x="1455" y="133"/>
                    <a:pt x="1532" y="166"/>
                  </a:cubicBezTo>
                  <a:cubicBezTo>
                    <a:pt x="1609" y="199"/>
                    <a:pt x="1605" y="211"/>
                    <a:pt x="1601" y="223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>
                <a:ln>
                  <a:solidFill>
                    <a:schemeClr val="tx1"/>
                  </a:solidFill>
                  <a:prstDash val="dash"/>
                </a:ln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4" name="Text Box 56"/>
            <p:cNvSpPr txBox="1">
              <a:spLocks noChangeArrowheads="1"/>
            </p:cNvSpPr>
            <p:nvPr/>
          </p:nvSpPr>
          <p:spPr bwMode="auto">
            <a:xfrm>
              <a:off x="5164215" y="4166442"/>
              <a:ext cx="714527" cy="30777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003580"/>
                  </a:solidFill>
                  <a:latin typeface="Calibri" pitchFamily="34" charset="0"/>
                  <a:cs typeface="Calibri" pitchFamily="34" charset="0"/>
                </a:rPr>
                <a:t>100%</a:t>
              </a:r>
            </a:p>
          </p:txBody>
        </p:sp>
        <p:sp>
          <p:nvSpPr>
            <p:cNvPr id="735" name="Text Box 57"/>
            <p:cNvSpPr txBox="1">
              <a:spLocks noChangeArrowheads="1"/>
            </p:cNvSpPr>
            <p:nvPr/>
          </p:nvSpPr>
          <p:spPr bwMode="auto">
            <a:xfrm rot="16200000">
              <a:off x="3359427" y="4856449"/>
              <a:ext cx="1889783" cy="30777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003580"/>
                  </a:solidFill>
                  <a:latin typeface="Calibri" pitchFamily="34" charset="0"/>
                  <a:cs typeface="Calibri" pitchFamily="34" charset="0"/>
                </a:rPr>
                <a:t>Port </a:t>
              </a:r>
              <a:r>
                <a:rPr lang="en-US" sz="2000" dirty="0" smtClean="0">
                  <a:solidFill>
                    <a:srgbClr val="003580"/>
                  </a:solidFill>
                  <a:latin typeface="Calibri" pitchFamily="34" charset="0"/>
                  <a:cs typeface="Calibri" pitchFamily="34" charset="0"/>
                </a:rPr>
                <a:t>Utilization </a:t>
              </a:r>
              <a:r>
                <a:rPr lang="en-US" sz="2000" dirty="0">
                  <a:solidFill>
                    <a:srgbClr val="003580"/>
                  </a:solidFill>
                  <a:latin typeface="Calibri" pitchFamily="34" charset="0"/>
                  <a:cs typeface="Calibri" pitchFamily="34" charset="0"/>
                </a:rPr>
                <a:t>%</a:t>
              </a:r>
            </a:p>
          </p:txBody>
        </p:sp>
        <p:sp>
          <p:nvSpPr>
            <p:cNvPr id="736" name="Text Box 58"/>
            <p:cNvSpPr txBox="1">
              <a:spLocks noChangeArrowheads="1"/>
            </p:cNvSpPr>
            <p:nvPr/>
          </p:nvSpPr>
          <p:spPr bwMode="auto">
            <a:xfrm>
              <a:off x="4623392" y="5514975"/>
              <a:ext cx="1729648" cy="307777"/>
            </a:xfrm>
            <a:prstGeom prst="rec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003580"/>
                  </a:solidFill>
                  <a:latin typeface="Calibri" pitchFamily="34" charset="0"/>
                  <a:cs typeface="Calibri" pitchFamily="34" charset="0"/>
                </a:rPr>
                <a:t>H1 + H2 + H3</a:t>
              </a:r>
            </a:p>
          </p:txBody>
        </p:sp>
        <p:sp>
          <p:nvSpPr>
            <p:cNvPr id="737" name="Freeform 59"/>
            <p:cNvSpPr>
              <a:spLocks/>
            </p:cNvSpPr>
            <p:nvPr/>
          </p:nvSpPr>
          <p:spPr bwMode="auto">
            <a:xfrm>
              <a:off x="4523604" y="4537892"/>
              <a:ext cx="1982197" cy="302311"/>
            </a:xfrm>
            <a:custGeom>
              <a:avLst/>
              <a:gdLst>
                <a:gd name="T0" fmla="*/ 0 w 1609"/>
                <a:gd name="T1" fmla="*/ 131 h 223"/>
                <a:gd name="T2" fmla="*/ 288 w 1609"/>
                <a:gd name="T3" fmla="*/ 4 h 223"/>
                <a:gd name="T4" fmla="*/ 702 w 1609"/>
                <a:gd name="T5" fmla="*/ 154 h 223"/>
                <a:gd name="T6" fmla="*/ 1140 w 1609"/>
                <a:gd name="T7" fmla="*/ 27 h 223"/>
                <a:gd name="T8" fmla="*/ 1532 w 1609"/>
                <a:gd name="T9" fmla="*/ 166 h 223"/>
                <a:gd name="T10" fmla="*/ 1601 w 160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223">
                  <a:moveTo>
                    <a:pt x="0" y="131"/>
                  </a:moveTo>
                  <a:cubicBezTo>
                    <a:pt x="85" y="65"/>
                    <a:pt x="171" y="0"/>
                    <a:pt x="288" y="4"/>
                  </a:cubicBezTo>
                  <a:cubicBezTo>
                    <a:pt x="405" y="8"/>
                    <a:pt x="560" y="150"/>
                    <a:pt x="702" y="154"/>
                  </a:cubicBezTo>
                  <a:cubicBezTo>
                    <a:pt x="844" y="158"/>
                    <a:pt x="1002" y="25"/>
                    <a:pt x="1140" y="27"/>
                  </a:cubicBezTo>
                  <a:cubicBezTo>
                    <a:pt x="1278" y="29"/>
                    <a:pt x="1455" y="133"/>
                    <a:pt x="1532" y="166"/>
                  </a:cubicBezTo>
                  <a:cubicBezTo>
                    <a:pt x="1609" y="199"/>
                    <a:pt x="1605" y="211"/>
                    <a:pt x="1601" y="22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8F8F8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8" name="AutoShape 60"/>
            <p:cNvSpPr>
              <a:spLocks noChangeArrowheads="1"/>
            </p:cNvSpPr>
            <p:nvPr/>
          </p:nvSpPr>
          <p:spPr bwMode="auto">
            <a:xfrm>
              <a:off x="4076409" y="4045789"/>
              <a:ext cx="2667157" cy="1920963"/>
            </a:xfrm>
            <a:prstGeom prst="wedgeRectCallout">
              <a:avLst>
                <a:gd name="adj1" fmla="val 51718"/>
                <a:gd name="adj2" fmla="val -89676"/>
              </a:avLst>
            </a:prstGeom>
            <a:noFill/>
            <a:ln w="3175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8F8F8">
                      <a:alpha val="25999"/>
                    </a:srgbClr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54013" indent="-354013" defTabSz="941388"/>
              <a:endParaRPr lang="en-US" sz="160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39" name="Straight Connector 738"/>
            <p:cNvCxnSpPr/>
            <p:nvPr/>
          </p:nvCxnSpPr>
          <p:spPr>
            <a:xfrm>
              <a:off x="5082514" y="2660690"/>
              <a:ext cx="1736566" cy="7723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/>
          </p:nvCxnSpPr>
          <p:spPr>
            <a:xfrm>
              <a:off x="5082514" y="3290300"/>
              <a:ext cx="1736566" cy="7723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>
            <a:xfrm flipV="1">
              <a:off x="2603036" y="2676140"/>
              <a:ext cx="1741432" cy="1606835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flipV="1">
              <a:off x="2603036" y="3303812"/>
              <a:ext cx="1791646" cy="114332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 flipV="1">
              <a:off x="2597902" y="3272911"/>
              <a:ext cx="1796779" cy="30901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flipV="1">
              <a:off x="2591448" y="2614339"/>
              <a:ext cx="1741432" cy="525311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>
              <a:off x="2621072" y="2135374"/>
              <a:ext cx="1773609" cy="1152987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Rectangle 745"/>
            <p:cNvSpPr/>
            <p:nvPr/>
          </p:nvSpPr>
          <p:spPr>
            <a:xfrm>
              <a:off x="2498153" y="3272911"/>
              <a:ext cx="123603" cy="618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Text Box 27"/>
            <p:cNvSpPr txBox="1">
              <a:spLocks noChangeArrowheads="1"/>
            </p:cNvSpPr>
            <p:nvPr/>
          </p:nvSpPr>
          <p:spPr bwMode="auto">
            <a:xfrm>
              <a:off x="4496643" y="2121262"/>
              <a:ext cx="411176" cy="213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SW 1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8" name="Text Box 27"/>
            <p:cNvSpPr txBox="1">
              <a:spLocks noChangeArrowheads="1"/>
            </p:cNvSpPr>
            <p:nvPr/>
          </p:nvSpPr>
          <p:spPr bwMode="auto">
            <a:xfrm>
              <a:off x="4496643" y="3402052"/>
              <a:ext cx="41117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SW 2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49" name="Picture 12" descr="C:\Documents and Settings\sridhs\Desktop\ISM Book L3\colored Icons\Storage Array with por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44503" y="2224216"/>
              <a:ext cx="895073" cy="1421586"/>
            </a:xfrm>
            <a:prstGeom prst="rect">
              <a:avLst/>
            </a:prstGeom>
            <a:noFill/>
          </p:spPr>
        </p:pic>
        <p:sp>
          <p:nvSpPr>
            <p:cNvPr id="750" name="Text Box 27"/>
            <p:cNvSpPr txBox="1">
              <a:spLocks noChangeArrowheads="1"/>
            </p:cNvSpPr>
            <p:nvPr/>
          </p:nvSpPr>
          <p:spPr bwMode="auto">
            <a:xfrm>
              <a:off x="1799731" y="4170041"/>
              <a:ext cx="317539" cy="17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  <a:cs typeface="Calibri" pitchFamily="34" charset="0"/>
                </a:rPr>
                <a:t>H3</a:t>
              </a:r>
            </a:p>
          </p:txBody>
        </p:sp>
        <p:sp>
          <p:nvSpPr>
            <p:cNvPr id="751" name="Text Box 28"/>
            <p:cNvSpPr txBox="1">
              <a:spLocks noChangeArrowheads="1"/>
            </p:cNvSpPr>
            <p:nvPr/>
          </p:nvSpPr>
          <p:spPr bwMode="auto">
            <a:xfrm>
              <a:off x="1799731" y="3007745"/>
              <a:ext cx="317539" cy="17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  <a:cs typeface="Calibri" pitchFamily="34" charset="0"/>
                </a:rPr>
                <a:t>H2</a:t>
              </a:r>
            </a:p>
          </p:txBody>
        </p:sp>
        <p:sp>
          <p:nvSpPr>
            <p:cNvPr id="752" name="Text Box 29"/>
            <p:cNvSpPr txBox="1">
              <a:spLocks noChangeArrowheads="1"/>
            </p:cNvSpPr>
            <p:nvPr/>
          </p:nvSpPr>
          <p:spPr bwMode="auto">
            <a:xfrm>
              <a:off x="1799731" y="1883394"/>
              <a:ext cx="317539" cy="17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  <a:cs typeface="Calibri" pitchFamily="34" charset="0"/>
                </a:rPr>
                <a:t>H1</a:t>
              </a:r>
            </a:p>
          </p:txBody>
        </p:sp>
        <p:sp>
          <p:nvSpPr>
            <p:cNvPr id="753" name="Text Box 30"/>
            <p:cNvSpPr txBox="1">
              <a:spLocks noChangeArrowheads="1"/>
            </p:cNvSpPr>
            <p:nvPr/>
          </p:nvSpPr>
          <p:spPr bwMode="auto">
            <a:xfrm>
              <a:off x="533400" y="3012520"/>
              <a:ext cx="1143000" cy="53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Application </a:t>
              </a:r>
            </a:p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Servers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6573713" y="3672553"/>
              <a:ext cx="1236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Storage Array 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55" name="Straight Connector 754"/>
            <p:cNvCxnSpPr/>
            <p:nvPr/>
          </p:nvCxnSpPr>
          <p:spPr>
            <a:xfrm>
              <a:off x="2621072" y="1975726"/>
              <a:ext cx="1773609" cy="638613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Rectangle 755"/>
            <p:cNvSpPr/>
            <p:nvPr/>
          </p:nvSpPr>
          <p:spPr>
            <a:xfrm>
              <a:off x="2497470" y="3108749"/>
              <a:ext cx="123603" cy="618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4771" y="2601810"/>
              <a:ext cx="440937" cy="1019215"/>
            </a:xfrm>
            <a:prstGeom prst="rect">
              <a:avLst/>
            </a:prstGeom>
            <a:noFill/>
          </p:spPr>
        </p:pic>
        <p:sp>
          <p:nvSpPr>
            <p:cNvPr id="758" name="Rectangle 757"/>
            <p:cNvSpPr/>
            <p:nvPr/>
          </p:nvSpPr>
          <p:spPr>
            <a:xfrm>
              <a:off x="2498456" y="1944825"/>
              <a:ext cx="123603" cy="618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2500398" y="2104474"/>
              <a:ext cx="123603" cy="618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0" name="Picture 75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22630" y="636698"/>
              <a:ext cx="865218" cy="1808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61" name="Rectangle 760"/>
            <p:cNvSpPr/>
            <p:nvPr/>
          </p:nvSpPr>
          <p:spPr>
            <a:xfrm>
              <a:off x="2498158" y="4416232"/>
              <a:ext cx="123603" cy="618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2497475" y="4252070"/>
              <a:ext cx="123603" cy="618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6743" y="3747363"/>
              <a:ext cx="440937" cy="1019215"/>
            </a:xfrm>
            <a:prstGeom prst="rect">
              <a:avLst/>
            </a:prstGeom>
            <a:noFill/>
          </p:spPr>
        </p:pic>
        <p:pic>
          <p:nvPicPr>
            <p:cNvPr id="764" name="Picture 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661" y="2334940"/>
              <a:ext cx="839140" cy="41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5" name="Picture 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661" y="2989637"/>
              <a:ext cx="839140" cy="41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7" name="Rectangle 766"/>
            <p:cNvSpPr/>
            <p:nvPr/>
          </p:nvSpPr>
          <p:spPr>
            <a:xfrm>
              <a:off x="2499796" y="5585672"/>
              <a:ext cx="123603" cy="618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2499113" y="5421510"/>
              <a:ext cx="123603" cy="618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8381" y="4916803"/>
              <a:ext cx="440937" cy="1019215"/>
            </a:xfrm>
            <a:prstGeom prst="rect">
              <a:avLst/>
            </a:prstGeom>
            <a:noFill/>
          </p:spPr>
        </p:pic>
        <p:sp>
          <p:nvSpPr>
            <p:cNvPr id="772" name="Text Box 44"/>
            <p:cNvSpPr txBox="1">
              <a:spLocks noChangeArrowheads="1"/>
            </p:cNvSpPr>
            <p:nvPr/>
          </p:nvSpPr>
          <p:spPr bwMode="auto">
            <a:xfrm>
              <a:off x="6436494" y="3038383"/>
              <a:ext cx="31611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Port</a:t>
              </a:r>
            </a:p>
          </p:txBody>
        </p:sp>
        <p:sp>
          <p:nvSpPr>
            <p:cNvPr id="773" name="Text Box 48"/>
            <p:cNvSpPr txBox="1">
              <a:spLocks noChangeArrowheads="1"/>
            </p:cNvSpPr>
            <p:nvPr/>
          </p:nvSpPr>
          <p:spPr bwMode="auto">
            <a:xfrm>
              <a:off x="6436494" y="2390775"/>
              <a:ext cx="31611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Port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7718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Monitoring </a:t>
            </a:r>
            <a:r>
              <a:rPr lang="en-US" dirty="0"/>
              <a:t>Example: </a:t>
            </a:r>
            <a:r>
              <a:rPr lang="en-US" dirty="0" smtClean="0"/>
              <a:t>Storage Array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H="1">
            <a:off x="2331748" y="3542170"/>
            <a:ext cx="1782767" cy="77740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 flipH="1">
            <a:off x="2331749" y="2705895"/>
            <a:ext cx="1790237" cy="1408906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4777985" y="2787205"/>
            <a:ext cx="1561607" cy="68491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 flipH="1" flipV="1">
            <a:off x="4869327" y="3542170"/>
            <a:ext cx="1507553" cy="511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 flipH="1" flipV="1">
            <a:off x="4826148" y="2726254"/>
            <a:ext cx="1528760" cy="68923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H="1">
            <a:off x="4826148" y="2641874"/>
            <a:ext cx="1528760" cy="2047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 flipH="1" flipV="1">
            <a:off x="2316449" y="2224489"/>
            <a:ext cx="1778969" cy="124763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 flipH="1" flipV="1">
            <a:off x="2316449" y="2060575"/>
            <a:ext cx="1805538" cy="58129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0943" y="4011799"/>
            <a:ext cx="19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Storage Array 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4273557" y="2146756"/>
            <a:ext cx="3915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SW 1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4273557" y="3680892"/>
            <a:ext cx="3915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SW 2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7" name="AutoShape 3"/>
          <p:cNvSpPr>
            <a:spLocks noChangeArrowheads="1"/>
          </p:cNvSpPr>
          <p:nvPr/>
        </p:nvSpPr>
        <p:spPr bwMode="auto">
          <a:xfrm>
            <a:off x="6289675" y="2060575"/>
            <a:ext cx="1558925" cy="1943100"/>
          </a:xfrm>
          <a:prstGeom prst="roundRect">
            <a:avLst>
              <a:gd name="adj" fmla="val 11657"/>
            </a:avLst>
          </a:prstGeom>
          <a:ln>
            <a:prstDash val="dash"/>
            <a:headEnd/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29" name="AutoShape 19"/>
          <p:cNvSpPr>
            <a:spLocks/>
          </p:cNvSpPr>
          <p:nvPr/>
        </p:nvSpPr>
        <p:spPr bwMode="auto">
          <a:xfrm>
            <a:off x="7634966" y="2636043"/>
            <a:ext cx="315912" cy="409575"/>
          </a:xfrm>
          <a:prstGeom prst="rightBrace">
            <a:avLst>
              <a:gd name="adj1" fmla="val 10804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AFA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30" name="Text Box 20"/>
          <p:cNvSpPr txBox="1">
            <a:spLocks noChangeArrowheads="1"/>
          </p:cNvSpPr>
          <p:nvPr/>
        </p:nvSpPr>
        <p:spPr bwMode="auto">
          <a:xfrm>
            <a:off x="7833403" y="2748497"/>
            <a:ext cx="64611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>
                <a:latin typeface="Calibri" pitchFamily="34" charset="0"/>
                <a:cs typeface="Calibri" pitchFamily="34" charset="0"/>
              </a:rPr>
              <a:t>WG2</a:t>
            </a:r>
          </a:p>
        </p:txBody>
      </p:sp>
      <p:sp>
        <p:nvSpPr>
          <p:cNvPr id="736" name="AutoShape 50"/>
          <p:cNvSpPr>
            <a:spLocks noChangeArrowheads="1"/>
          </p:cNvSpPr>
          <p:nvPr/>
        </p:nvSpPr>
        <p:spPr bwMode="auto">
          <a:xfrm>
            <a:off x="5986463" y="2824163"/>
            <a:ext cx="485775" cy="676275"/>
          </a:xfrm>
          <a:prstGeom prst="curvedRightArrow">
            <a:avLst>
              <a:gd name="adj1" fmla="val 27843"/>
              <a:gd name="adj2" fmla="val 55686"/>
              <a:gd name="adj3" fmla="val 33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headEnd/>
            <a:tailEnd type="none" w="lg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812" name="Group 811"/>
          <p:cNvGrpSpPr/>
          <p:nvPr/>
        </p:nvGrpSpPr>
        <p:grpSpPr>
          <a:xfrm>
            <a:off x="5858502" y="2801427"/>
            <a:ext cx="457200" cy="457200"/>
            <a:chOff x="4737051" y="4883943"/>
            <a:chExt cx="457200" cy="457200"/>
          </a:xfrm>
        </p:grpSpPr>
        <p:sp>
          <p:nvSpPr>
            <p:cNvPr id="738" name="Oval 52"/>
            <p:cNvSpPr>
              <a:spLocks noChangeAspect="1" noChangeArrowheads="1"/>
            </p:cNvSpPr>
            <p:nvPr/>
          </p:nvSpPr>
          <p:spPr bwMode="auto">
            <a:xfrm>
              <a:off x="4737051" y="4883943"/>
              <a:ext cx="457200" cy="457200"/>
            </a:xfrm>
            <a:prstGeom prst="ellips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39" name="Line 53"/>
            <p:cNvSpPr>
              <a:spLocks noChangeAspect="1" noChangeShapeType="1"/>
            </p:cNvSpPr>
            <p:nvPr/>
          </p:nvSpPr>
          <p:spPr bwMode="auto">
            <a:xfrm flipV="1">
              <a:off x="4764702" y="4984242"/>
              <a:ext cx="380307" cy="2701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40" name="AutoShape 54"/>
          <p:cNvSpPr>
            <a:spLocks/>
          </p:cNvSpPr>
          <p:nvPr/>
        </p:nvSpPr>
        <p:spPr bwMode="auto">
          <a:xfrm>
            <a:off x="7634966" y="3216739"/>
            <a:ext cx="315912" cy="409575"/>
          </a:xfrm>
          <a:prstGeom prst="rightBrace">
            <a:avLst>
              <a:gd name="adj1" fmla="val 10804"/>
              <a:gd name="adj2" fmla="val 50000"/>
            </a:avLst>
          </a:prstGeom>
          <a:noFill/>
          <a:ln w="25400">
            <a:solidFill>
              <a:srgbClr val="008E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AFA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41" name="Text Box 55"/>
          <p:cNvSpPr txBox="1">
            <a:spLocks noChangeArrowheads="1"/>
          </p:cNvSpPr>
          <p:nvPr/>
        </p:nvSpPr>
        <p:spPr bwMode="auto">
          <a:xfrm>
            <a:off x="7833403" y="3329193"/>
            <a:ext cx="64611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>
                <a:latin typeface="Calibri" pitchFamily="34" charset="0"/>
                <a:cs typeface="Calibri" pitchFamily="34" charset="0"/>
              </a:rPr>
              <a:t>WG1</a:t>
            </a:r>
          </a:p>
        </p:txBody>
      </p:sp>
      <p:sp>
        <p:nvSpPr>
          <p:cNvPr id="795" name="Rounded Rectangle 794"/>
          <p:cNvSpPr/>
          <p:nvPr/>
        </p:nvSpPr>
        <p:spPr>
          <a:xfrm>
            <a:off x="624750" y="914400"/>
            <a:ext cx="1691700" cy="222442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TextBox 808"/>
          <p:cNvSpPr txBox="1"/>
          <p:nvPr/>
        </p:nvSpPr>
        <p:spPr>
          <a:xfrm>
            <a:off x="594300" y="31212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Workgroup 2 (WG2)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1" name="AutoShape 21"/>
          <p:cNvSpPr>
            <a:spLocks noChangeArrowheads="1"/>
          </p:cNvSpPr>
          <p:nvPr/>
        </p:nvSpPr>
        <p:spPr bwMode="auto">
          <a:xfrm>
            <a:off x="3556787" y="4642881"/>
            <a:ext cx="2581902" cy="725819"/>
          </a:xfrm>
          <a:prstGeom prst="wedgeRoundRectCallout">
            <a:avLst>
              <a:gd name="adj1" fmla="val 47862"/>
              <a:gd name="adj2" fmla="val -24020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lt1"/>
                </a:solidFill>
                <a:latin typeface="Calibri" pitchFamily="34" charset="0"/>
                <a:cs typeface="Calibri" pitchFamily="34" charset="0"/>
              </a:rPr>
              <a:t>Warning: Attempted </a:t>
            </a:r>
            <a:r>
              <a:rPr lang="en-US" sz="1400" dirty="0" smtClean="0">
                <a:solidFill>
                  <a:schemeClr val="lt1"/>
                </a:solidFill>
                <a:latin typeface="Calibri" pitchFamily="34" charset="0"/>
                <a:cs typeface="Calibri" pitchFamily="34" charset="0"/>
              </a:rPr>
              <a:t>replication </a:t>
            </a:r>
            <a:r>
              <a:rPr lang="en-US" sz="1400" dirty="0">
                <a:solidFill>
                  <a:schemeClr val="lt1"/>
                </a:solidFill>
                <a:latin typeface="Calibri" pitchFamily="34" charset="0"/>
                <a:cs typeface="Calibri" pitchFamily="34" charset="0"/>
              </a:rPr>
              <a:t>of WG2 devices by WG1 user – Access denied</a:t>
            </a:r>
          </a:p>
        </p:txBody>
      </p:sp>
      <p:grpSp>
        <p:nvGrpSpPr>
          <p:cNvPr id="813" name="Group 812"/>
          <p:cNvGrpSpPr/>
          <p:nvPr/>
        </p:nvGrpSpPr>
        <p:grpSpPr>
          <a:xfrm>
            <a:off x="6990908" y="5510160"/>
            <a:ext cx="1550051" cy="307777"/>
            <a:chOff x="9206024" y="5533195"/>
            <a:chExt cx="1550051" cy="307777"/>
          </a:xfrm>
        </p:grpSpPr>
        <p:sp>
          <p:nvSpPr>
            <p:cNvPr id="814" name="Oval 23"/>
            <p:cNvSpPr>
              <a:spLocks noChangeArrowheads="1"/>
            </p:cNvSpPr>
            <p:nvPr/>
          </p:nvSpPr>
          <p:spPr bwMode="auto">
            <a:xfrm>
              <a:off x="9206024" y="5554327"/>
              <a:ext cx="292975" cy="27272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15" name="Line 24"/>
            <p:cNvSpPr>
              <a:spLocks noChangeShapeType="1"/>
            </p:cNvSpPr>
            <p:nvPr/>
          </p:nvSpPr>
          <p:spPr bwMode="auto">
            <a:xfrm flipV="1">
              <a:off x="9231326" y="5620028"/>
              <a:ext cx="243702" cy="1611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6" name="TextBox 815"/>
            <p:cNvSpPr txBox="1"/>
            <p:nvPr/>
          </p:nvSpPr>
          <p:spPr>
            <a:xfrm>
              <a:off x="9454116" y="5533195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→ Inaccessible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17" name="Line 22"/>
          <p:cNvSpPr>
            <a:spLocks noChangeShapeType="1"/>
          </p:cNvSpPr>
          <p:nvPr/>
        </p:nvSpPr>
        <p:spPr bwMode="auto">
          <a:xfrm flipV="1">
            <a:off x="2461988" y="3733800"/>
            <a:ext cx="1453592" cy="6373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8" name="Text Box 23"/>
          <p:cNvSpPr txBox="1">
            <a:spLocks noChangeArrowheads="1"/>
          </p:cNvSpPr>
          <p:nvPr/>
        </p:nvSpPr>
        <p:spPr bwMode="auto">
          <a:xfrm rot="20163847">
            <a:off x="2478407" y="4086604"/>
            <a:ext cx="166425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Replication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Command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98293" y="991585"/>
            <a:ext cx="944615" cy="2122779"/>
            <a:chOff x="-1355141" y="674715"/>
            <a:chExt cx="944615" cy="2122779"/>
          </a:xfrm>
        </p:grpSpPr>
        <p:pic>
          <p:nvPicPr>
            <p:cNvPr id="747" name="Picture 74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355141" y="674715"/>
              <a:ext cx="865218" cy="1808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03863" y="1625879"/>
              <a:ext cx="440937" cy="1019215"/>
            </a:xfrm>
            <a:prstGeom prst="rect">
              <a:avLst/>
            </a:prstGeom>
            <a:noFill/>
          </p:spPr>
        </p:pic>
        <p:pic>
          <p:nvPicPr>
            <p:cNvPr id="75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851463" y="1778279"/>
              <a:ext cx="440937" cy="101921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609600" y="3581064"/>
            <a:ext cx="1752600" cy="2514936"/>
            <a:chOff x="655266" y="3581064"/>
            <a:chExt cx="1752600" cy="2514936"/>
          </a:xfrm>
        </p:grpSpPr>
        <p:sp>
          <p:nvSpPr>
            <p:cNvPr id="757" name="Rounded Rectangle 756"/>
            <p:cNvSpPr/>
            <p:nvPr/>
          </p:nvSpPr>
          <p:spPr>
            <a:xfrm>
              <a:off x="685716" y="3581064"/>
              <a:ext cx="1691700" cy="2224423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TextBox 758"/>
            <p:cNvSpPr txBox="1"/>
            <p:nvPr/>
          </p:nvSpPr>
          <p:spPr>
            <a:xfrm>
              <a:off x="655266" y="5788223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Workgroup 1 (WG1)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55" name="Group 754"/>
            <p:cNvGrpSpPr/>
            <p:nvPr/>
          </p:nvGrpSpPr>
          <p:grpSpPr>
            <a:xfrm>
              <a:off x="1059259" y="3648075"/>
              <a:ext cx="944615" cy="2122779"/>
              <a:chOff x="-1355141" y="674715"/>
              <a:chExt cx="944615" cy="2122779"/>
            </a:xfrm>
          </p:grpSpPr>
          <p:pic>
            <p:nvPicPr>
              <p:cNvPr id="760" name="Picture 75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355141" y="674715"/>
                <a:ext cx="865218" cy="1808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61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1003863" y="1625879"/>
                <a:ext cx="440937" cy="1019215"/>
              </a:xfrm>
              <a:prstGeom prst="rect">
                <a:avLst/>
              </a:prstGeom>
              <a:noFill/>
            </p:spPr>
          </p:pic>
          <p:pic>
            <p:nvPicPr>
              <p:cNvPr id="762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851463" y="1778279"/>
                <a:ext cx="440937" cy="101921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63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7395" y="2612230"/>
            <a:ext cx="457200" cy="457200"/>
          </a:xfrm>
          <a:prstGeom prst="rect">
            <a:avLst/>
          </a:prstGeom>
          <a:noFill/>
        </p:spPr>
      </p:pic>
      <p:pic>
        <p:nvPicPr>
          <p:cNvPr id="764" name="Picture 3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47" y="2411499"/>
            <a:ext cx="839140" cy="4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5" name="Picture 3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47" y="3222132"/>
            <a:ext cx="839140" cy="4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6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8763" y="2612230"/>
            <a:ext cx="457200" cy="457200"/>
          </a:xfrm>
          <a:prstGeom prst="rect">
            <a:avLst/>
          </a:prstGeom>
          <a:noFill/>
        </p:spPr>
      </p:pic>
      <p:pic>
        <p:nvPicPr>
          <p:cNvPr id="769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6653" y="3192926"/>
            <a:ext cx="457200" cy="457200"/>
          </a:xfrm>
          <a:prstGeom prst="rect">
            <a:avLst/>
          </a:prstGeom>
          <a:noFill/>
        </p:spPr>
      </p:pic>
      <p:pic>
        <p:nvPicPr>
          <p:cNvPr id="770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8021" y="3192926"/>
            <a:ext cx="4572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409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integral part of monitoring </a:t>
            </a:r>
          </a:p>
          <a:p>
            <a:r>
              <a:rPr lang="en-US" dirty="0" smtClean="0"/>
              <a:t>It keeps administrators informed on the status of components and processes</a:t>
            </a:r>
          </a:p>
          <a:p>
            <a:r>
              <a:rPr lang="en-US" dirty="0"/>
              <a:t>Monitoring tools </a:t>
            </a:r>
            <a:r>
              <a:rPr lang="en-US" dirty="0" smtClean="0"/>
              <a:t>enable </a:t>
            </a:r>
            <a:r>
              <a:rPr lang="en-US" dirty="0"/>
              <a:t>administrators to assign different severity levels for different events</a:t>
            </a:r>
          </a:p>
          <a:p>
            <a:pPr lvl="1"/>
            <a:r>
              <a:rPr lang="en-US" dirty="0" smtClean="0"/>
              <a:t>Classified as information, warning, and fatal alerts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9652962"/>
              </p:ext>
            </p:extLst>
          </p:nvPr>
        </p:nvGraphicFramePr>
        <p:xfrm>
          <a:off x="381000" y="3524075"/>
          <a:ext cx="8458200" cy="228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267200"/>
                <a:gridCol w="2514600"/>
              </a:tblGrid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of alerts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Description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useful information 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not require administrator intervention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2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Creation of zone or LUN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Warning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 administrative attention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 becoming full </a:t>
                      </a:r>
                    </a:p>
                    <a:p>
                      <a:pPr marL="22860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 media errors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Fatal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 immediate attention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 failure</a:t>
                      </a:r>
                    </a:p>
                    <a:p>
                      <a:pPr marL="22860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failure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46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Storage infrastructure management activities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Storage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infrastructure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management in virtualized environment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Storage infrastructure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management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challenges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Ideal solution for storage infrastructure management 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Managing the Storage Infrastructure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22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Infrastructure Management Activities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Content Placeholder 761"/>
          <p:cNvSpPr>
            <a:spLocks noGrp="1"/>
          </p:cNvSpPr>
          <p:nvPr>
            <p:ph idx="1"/>
          </p:nvPr>
        </p:nvSpPr>
        <p:spPr>
          <a:xfrm>
            <a:off x="304800" y="4666126"/>
            <a:ext cx="4800758" cy="1429873"/>
          </a:xfrm>
        </p:spPr>
        <p:txBody>
          <a:bodyPr/>
          <a:lstStyle/>
          <a:p>
            <a:r>
              <a:rPr lang="en-US" sz="1800" dirty="0" smtClean="0"/>
              <a:t>Key components that should be managed are:</a:t>
            </a:r>
          </a:p>
          <a:p>
            <a:pPr marL="571500" lvl="1" indent="-230188"/>
            <a:r>
              <a:rPr lang="en-US" sz="1600" dirty="0" smtClean="0"/>
              <a:t>Servers</a:t>
            </a:r>
          </a:p>
          <a:p>
            <a:pPr marL="571500" lvl="1" indent="-230188"/>
            <a:r>
              <a:rPr lang="en-US" sz="1600" dirty="0" smtClean="0"/>
              <a:t>Networks</a:t>
            </a:r>
          </a:p>
          <a:p>
            <a:pPr marL="571500" lvl="1" indent="-230188"/>
            <a:r>
              <a:rPr lang="en-US" sz="1600" dirty="0" smtClean="0"/>
              <a:t>Storage arrays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57800" y="4149095"/>
            <a:ext cx="3657600" cy="1945576"/>
            <a:chOff x="5257800" y="4149095"/>
            <a:chExt cx="3657600" cy="1945576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5367338" y="4271932"/>
              <a:ext cx="2873375" cy="366319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 dirty="0">
                  <a:latin typeface="Calibri" pitchFamily="34" charset="0"/>
                  <a:cs typeface="Calibri" pitchFamily="34" charset="0"/>
                </a:rPr>
                <a:t>Accessibility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5367338" y="4674638"/>
              <a:ext cx="2873375" cy="366318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>
                  <a:latin typeface="Calibri" pitchFamily="34" charset="0"/>
                  <a:cs typeface="Calibri" pitchFamily="34" charset="0"/>
                </a:rPr>
                <a:t>Capacity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367338" y="5077343"/>
              <a:ext cx="2873375" cy="366319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>
                  <a:latin typeface="Calibri" pitchFamily="34" charset="0"/>
                  <a:cs typeface="Calibri" pitchFamily="34" charset="0"/>
                </a:rPr>
                <a:t>Performance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57800" y="4149095"/>
              <a:ext cx="3657600" cy="184530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8317" y="5786894"/>
              <a:ext cx="18742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Management Activities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367338" y="5480050"/>
              <a:ext cx="2873375" cy="366318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>
                  <a:latin typeface="Calibri" pitchFamily="34" charset="0"/>
                  <a:cs typeface="Calibri" pitchFamily="34" charset="0"/>
                </a:rPr>
                <a:t>Security</a:t>
              </a:r>
            </a:p>
          </p:txBody>
        </p:sp>
        <p:sp>
          <p:nvSpPr>
            <p:cNvPr id="751" name="Rectangle 6"/>
            <p:cNvSpPr>
              <a:spLocks noChangeArrowheads="1"/>
            </p:cNvSpPr>
            <p:nvPr/>
          </p:nvSpPr>
          <p:spPr bwMode="auto">
            <a:xfrm rot="5400000">
              <a:off x="7744917" y="4835858"/>
              <a:ext cx="1574438" cy="481246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 dirty="0">
                  <a:latin typeface="Calibri" pitchFamily="34" charset="0"/>
                  <a:cs typeface="Calibri" pitchFamily="34" charset="0"/>
                </a:rPr>
                <a:t>Reporting</a:t>
              </a:r>
            </a:p>
          </p:txBody>
        </p:sp>
      </p:grpSp>
      <p:grpSp>
        <p:nvGrpSpPr>
          <p:cNvPr id="752" name="Group 751"/>
          <p:cNvGrpSpPr/>
          <p:nvPr/>
        </p:nvGrpSpPr>
        <p:grpSpPr>
          <a:xfrm>
            <a:off x="469900" y="825500"/>
            <a:ext cx="8271812" cy="3746500"/>
            <a:chOff x="342900" y="914400"/>
            <a:chExt cx="8271812" cy="3746500"/>
          </a:xfrm>
        </p:grpSpPr>
        <p:sp>
          <p:nvSpPr>
            <p:cNvPr id="753" name="Rectangle 52"/>
            <p:cNvSpPr>
              <a:spLocks noChangeArrowheads="1"/>
            </p:cNvSpPr>
            <p:nvPr/>
          </p:nvSpPr>
          <p:spPr bwMode="auto">
            <a:xfrm>
              <a:off x="1732936" y="914400"/>
              <a:ext cx="1010264" cy="3536189"/>
            </a:xfrm>
            <a:prstGeom prst="rect">
              <a:avLst/>
            </a:prstGeom>
            <a:noFill/>
            <a:ln w="25400" algn="ctr">
              <a:solidFill>
                <a:srgbClr val="993366"/>
              </a:solidFill>
              <a:prstDash val="sysDot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4" name="Line 28"/>
            <p:cNvSpPr>
              <a:spLocks noChangeShapeType="1"/>
            </p:cNvSpPr>
            <p:nvPr/>
          </p:nvSpPr>
          <p:spPr bwMode="auto">
            <a:xfrm flipH="1">
              <a:off x="1210888" y="2465623"/>
              <a:ext cx="770312" cy="36135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5" name="Line 28"/>
            <p:cNvSpPr>
              <a:spLocks noChangeShapeType="1"/>
            </p:cNvSpPr>
            <p:nvPr/>
          </p:nvSpPr>
          <p:spPr bwMode="auto">
            <a:xfrm flipH="1" flipV="1">
              <a:off x="1093773" y="2743198"/>
              <a:ext cx="838292" cy="12628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6" name="Line 2"/>
            <p:cNvSpPr>
              <a:spLocks noChangeShapeType="1"/>
            </p:cNvSpPr>
            <p:nvPr/>
          </p:nvSpPr>
          <p:spPr bwMode="auto">
            <a:xfrm flipH="1">
              <a:off x="4770373" y="2869286"/>
              <a:ext cx="1347375" cy="52194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7" name="Line 2"/>
            <p:cNvSpPr>
              <a:spLocks noChangeShapeType="1"/>
            </p:cNvSpPr>
            <p:nvPr/>
          </p:nvSpPr>
          <p:spPr bwMode="auto">
            <a:xfrm flipH="1" flipV="1">
              <a:off x="4770374" y="2722798"/>
              <a:ext cx="1382776" cy="53709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8" name="Line 2"/>
            <p:cNvSpPr>
              <a:spLocks noChangeShapeType="1"/>
            </p:cNvSpPr>
            <p:nvPr/>
          </p:nvSpPr>
          <p:spPr bwMode="auto">
            <a:xfrm flipH="1">
              <a:off x="4816888" y="3427146"/>
              <a:ext cx="133626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9" name="Line 2"/>
            <p:cNvSpPr>
              <a:spLocks noChangeShapeType="1"/>
            </p:cNvSpPr>
            <p:nvPr/>
          </p:nvSpPr>
          <p:spPr bwMode="auto">
            <a:xfrm flipH="1">
              <a:off x="4781487" y="2678349"/>
              <a:ext cx="133626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0" name="Line 2"/>
            <p:cNvSpPr>
              <a:spLocks noChangeShapeType="1"/>
            </p:cNvSpPr>
            <p:nvPr/>
          </p:nvSpPr>
          <p:spPr bwMode="auto">
            <a:xfrm flipH="1" flipV="1">
              <a:off x="2510754" y="2266949"/>
              <a:ext cx="1556358" cy="42886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1" name="Line 2"/>
            <p:cNvSpPr>
              <a:spLocks noChangeShapeType="1"/>
            </p:cNvSpPr>
            <p:nvPr/>
          </p:nvSpPr>
          <p:spPr bwMode="auto">
            <a:xfrm flipH="1">
              <a:off x="2514599" y="2695812"/>
              <a:ext cx="1530285" cy="13427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2" name="Line 2"/>
            <p:cNvSpPr>
              <a:spLocks noChangeShapeType="1"/>
            </p:cNvSpPr>
            <p:nvPr/>
          </p:nvSpPr>
          <p:spPr bwMode="auto">
            <a:xfrm flipH="1">
              <a:off x="2514599" y="3486149"/>
              <a:ext cx="1571561" cy="7435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3" name="Line 2"/>
            <p:cNvSpPr>
              <a:spLocks noChangeShapeType="1"/>
            </p:cNvSpPr>
            <p:nvPr/>
          </p:nvSpPr>
          <p:spPr bwMode="auto">
            <a:xfrm flipH="1" flipV="1">
              <a:off x="2510751" y="2468372"/>
              <a:ext cx="1499209" cy="970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4" name="Line 23"/>
            <p:cNvSpPr>
              <a:spLocks noChangeShapeType="1"/>
            </p:cNvSpPr>
            <p:nvPr/>
          </p:nvSpPr>
          <p:spPr bwMode="auto">
            <a:xfrm>
              <a:off x="7040919" y="3449381"/>
              <a:ext cx="61083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5" name="Line 23"/>
            <p:cNvSpPr>
              <a:spLocks noChangeShapeType="1"/>
            </p:cNvSpPr>
            <p:nvPr/>
          </p:nvSpPr>
          <p:spPr bwMode="auto">
            <a:xfrm>
              <a:off x="6677743" y="3296980"/>
              <a:ext cx="67191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6" name="Line 23"/>
            <p:cNvSpPr>
              <a:spLocks noChangeShapeType="1"/>
            </p:cNvSpPr>
            <p:nvPr/>
          </p:nvSpPr>
          <p:spPr bwMode="auto">
            <a:xfrm flipV="1">
              <a:off x="7031759" y="3296981"/>
              <a:ext cx="313452" cy="1524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7" name="Line 28"/>
            <p:cNvSpPr>
              <a:spLocks noChangeShapeType="1"/>
            </p:cNvSpPr>
            <p:nvPr/>
          </p:nvSpPr>
          <p:spPr bwMode="auto">
            <a:xfrm flipH="1" flipV="1">
              <a:off x="1210888" y="3212712"/>
              <a:ext cx="721177" cy="101693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8" name="Line 28"/>
            <p:cNvSpPr>
              <a:spLocks noChangeShapeType="1"/>
            </p:cNvSpPr>
            <p:nvPr/>
          </p:nvSpPr>
          <p:spPr bwMode="auto">
            <a:xfrm flipH="1">
              <a:off x="1058488" y="2252546"/>
              <a:ext cx="922712" cy="42203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9" name="Line 28"/>
            <p:cNvSpPr>
              <a:spLocks noChangeShapeType="1"/>
            </p:cNvSpPr>
            <p:nvPr/>
          </p:nvSpPr>
          <p:spPr bwMode="auto">
            <a:xfrm>
              <a:off x="854426" y="2210712"/>
              <a:ext cx="0" cy="47215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0" name="Text Box 8"/>
            <p:cNvSpPr txBox="1">
              <a:spLocks noChangeArrowheads="1"/>
            </p:cNvSpPr>
            <p:nvPr/>
          </p:nvSpPr>
          <p:spPr bwMode="auto">
            <a:xfrm>
              <a:off x="487706" y="3329443"/>
              <a:ext cx="8425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Redundant Network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1" name="Line 23"/>
            <p:cNvSpPr>
              <a:spLocks noChangeShapeType="1"/>
            </p:cNvSpPr>
            <p:nvPr/>
          </p:nvSpPr>
          <p:spPr bwMode="auto">
            <a:xfrm>
              <a:off x="7085369" y="2899797"/>
              <a:ext cx="61083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2" name="Line 23"/>
            <p:cNvSpPr>
              <a:spLocks noChangeShapeType="1"/>
            </p:cNvSpPr>
            <p:nvPr/>
          </p:nvSpPr>
          <p:spPr bwMode="auto">
            <a:xfrm>
              <a:off x="6656478" y="2747396"/>
              <a:ext cx="73910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3" name="Text Box 30"/>
            <p:cNvSpPr txBox="1">
              <a:spLocks noChangeArrowheads="1"/>
            </p:cNvSpPr>
            <p:nvPr/>
          </p:nvSpPr>
          <p:spPr bwMode="auto">
            <a:xfrm>
              <a:off x="5711675" y="3737220"/>
              <a:ext cx="1555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Production Storage 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Arrays</a:t>
              </a:r>
            </a:p>
          </p:txBody>
        </p:sp>
        <p:sp>
          <p:nvSpPr>
            <p:cNvPr id="774" name="Text Box 30"/>
            <p:cNvSpPr txBox="1">
              <a:spLocks noChangeArrowheads="1"/>
            </p:cNvSpPr>
            <p:nvPr/>
          </p:nvSpPr>
          <p:spPr bwMode="auto">
            <a:xfrm>
              <a:off x="7448601" y="3736642"/>
              <a:ext cx="11661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Remote Storage 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Arrays</a:t>
              </a:r>
            </a:p>
          </p:txBody>
        </p:sp>
        <p:sp>
          <p:nvSpPr>
            <p:cNvPr id="775" name="Line 23"/>
            <p:cNvSpPr>
              <a:spLocks noChangeShapeType="1"/>
            </p:cNvSpPr>
            <p:nvPr/>
          </p:nvSpPr>
          <p:spPr bwMode="auto">
            <a:xfrm flipV="1">
              <a:off x="7076209" y="2747397"/>
              <a:ext cx="313452" cy="1524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6" name="Text Box 24"/>
            <p:cNvSpPr txBox="1">
              <a:spLocks noChangeArrowheads="1"/>
            </p:cNvSpPr>
            <p:nvPr/>
          </p:nvSpPr>
          <p:spPr bwMode="auto">
            <a:xfrm>
              <a:off x="1571476" y="4476234"/>
              <a:ext cx="127838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Clustered Server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7" name="Text Box 27"/>
            <p:cNvSpPr txBox="1">
              <a:spLocks noChangeArrowheads="1"/>
            </p:cNvSpPr>
            <p:nvPr/>
          </p:nvSpPr>
          <p:spPr bwMode="auto">
            <a:xfrm>
              <a:off x="581010" y="1507371"/>
              <a:ext cx="54133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Client </a:t>
              </a:r>
            </a:p>
          </p:txBody>
        </p:sp>
        <p:sp>
          <p:nvSpPr>
            <p:cNvPr id="778" name="Text Box 24"/>
            <p:cNvSpPr txBox="1">
              <a:spLocks noChangeArrowheads="1"/>
            </p:cNvSpPr>
            <p:nvPr/>
          </p:nvSpPr>
          <p:spPr bwMode="auto">
            <a:xfrm>
              <a:off x="3827175" y="2005568"/>
              <a:ext cx="12783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Redundant FC Switches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9" name="Text Box 24"/>
            <p:cNvSpPr txBox="1">
              <a:spLocks noChangeArrowheads="1"/>
            </p:cNvSpPr>
            <p:nvPr/>
          </p:nvSpPr>
          <p:spPr bwMode="auto">
            <a:xfrm>
              <a:off x="6934200" y="1279878"/>
              <a:ext cx="127838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Redundant Arrays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80" name="Straight Arrow Connector 779"/>
            <p:cNvCxnSpPr>
              <a:stCxn id="779" idx="2"/>
            </p:cNvCxnSpPr>
            <p:nvPr/>
          </p:nvCxnSpPr>
          <p:spPr>
            <a:xfrm flipH="1">
              <a:off x="6584980" y="1464544"/>
              <a:ext cx="988412" cy="9365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Arrow Connector 780"/>
            <p:cNvCxnSpPr>
              <a:stCxn id="779" idx="2"/>
            </p:cNvCxnSpPr>
            <p:nvPr/>
          </p:nvCxnSpPr>
          <p:spPr>
            <a:xfrm>
              <a:off x="7573392" y="1464544"/>
              <a:ext cx="516771" cy="9365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2" name="Picture 12" descr="C:\Documents and Settings\sridhs\Desktop\ISM Book L3\colored Icons\Storage Array with por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54058" y="2476071"/>
              <a:ext cx="789403" cy="1253758"/>
            </a:xfrm>
            <a:prstGeom prst="rect">
              <a:avLst/>
            </a:prstGeom>
            <a:noFill/>
          </p:spPr>
        </p:pic>
        <p:pic>
          <p:nvPicPr>
            <p:cNvPr id="783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" y="2590800"/>
              <a:ext cx="788726" cy="51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0817" y="1727228"/>
              <a:ext cx="525318" cy="525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5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2743200"/>
              <a:ext cx="788726" cy="51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6" name="Rectangle 37"/>
            <p:cNvSpPr>
              <a:spLocks noChangeArrowheads="1"/>
            </p:cNvSpPr>
            <p:nvPr/>
          </p:nvSpPr>
          <p:spPr bwMode="auto">
            <a:xfrm>
              <a:off x="928007" y="2869286"/>
              <a:ext cx="1763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IP</a:t>
              </a:r>
            </a:p>
          </p:txBody>
        </p:sp>
        <p:pic>
          <p:nvPicPr>
            <p:cNvPr id="787" name="Picture 78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40316" y="958991"/>
              <a:ext cx="817160" cy="1708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8" name="Picture 78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39781" y="2721212"/>
              <a:ext cx="817160" cy="1708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9" name="Text Box 18"/>
            <p:cNvSpPr txBox="1">
              <a:spLocks noChangeArrowheads="1"/>
            </p:cNvSpPr>
            <p:nvPr/>
          </p:nvSpPr>
          <p:spPr bwMode="auto">
            <a:xfrm>
              <a:off x="2368409" y="2180052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354013" indent="-354013" algn="ctr" defTabSz="941388">
                <a:spcBef>
                  <a:spcPct val="50000"/>
                </a:spcBef>
                <a:defRPr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defRPr>
              </a:lvl1pPr>
              <a:lvl2pPr defTabSz="941388"/>
              <a:lvl3pPr defTabSz="941388"/>
              <a:lvl4pPr defTabSz="941388"/>
              <a:lvl5pPr defTabSz="941388"/>
              <a:lvl6pPr defTabSz="941388" fontAlgn="base">
                <a:spcBef>
                  <a:spcPct val="0"/>
                </a:spcBef>
                <a:spcAft>
                  <a:spcPct val="0"/>
                </a:spcAft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HBA</a:t>
              </a:r>
            </a:p>
          </p:txBody>
        </p:sp>
        <p:sp>
          <p:nvSpPr>
            <p:cNvPr id="790" name="Text Box 20"/>
            <p:cNvSpPr txBox="1">
              <a:spLocks noChangeArrowheads="1"/>
            </p:cNvSpPr>
            <p:nvPr/>
          </p:nvSpPr>
          <p:spPr bwMode="auto">
            <a:xfrm>
              <a:off x="2368409" y="2399127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354013" indent="-354013" algn="ctr" defTabSz="941388">
                <a:spcBef>
                  <a:spcPct val="50000"/>
                </a:spcBef>
                <a:defRPr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defRPr>
              </a:lvl1pPr>
              <a:lvl2pPr defTabSz="941388"/>
              <a:lvl3pPr defTabSz="941388"/>
              <a:lvl4pPr defTabSz="941388"/>
              <a:lvl5pPr defTabSz="941388"/>
              <a:lvl6pPr defTabSz="941388" fontAlgn="base">
                <a:spcBef>
                  <a:spcPct val="0"/>
                </a:spcBef>
                <a:spcAft>
                  <a:spcPct val="0"/>
                </a:spcAft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HBA</a:t>
              </a:r>
            </a:p>
          </p:txBody>
        </p:sp>
        <p:sp>
          <p:nvSpPr>
            <p:cNvPr id="791" name="Text Box 18"/>
            <p:cNvSpPr txBox="1">
              <a:spLocks noChangeArrowheads="1"/>
            </p:cNvSpPr>
            <p:nvPr/>
          </p:nvSpPr>
          <p:spPr bwMode="auto">
            <a:xfrm>
              <a:off x="2354284" y="3933634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354013" indent="-354013" algn="ctr" defTabSz="941388">
                <a:spcBef>
                  <a:spcPct val="50000"/>
                </a:spcBef>
                <a:defRPr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defRPr>
              </a:lvl1pPr>
              <a:lvl2pPr defTabSz="941388"/>
              <a:lvl3pPr defTabSz="941388"/>
              <a:lvl4pPr defTabSz="941388"/>
              <a:lvl5pPr defTabSz="941388"/>
              <a:lvl6pPr defTabSz="941388" fontAlgn="base">
                <a:spcBef>
                  <a:spcPct val="0"/>
                </a:spcBef>
                <a:spcAft>
                  <a:spcPct val="0"/>
                </a:spcAft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HBA</a:t>
              </a:r>
            </a:p>
          </p:txBody>
        </p:sp>
        <p:sp>
          <p:nvSpPr>
            <p:cNvPr id="792" name="Text Box 20"/>
            <p:cNvSpPr txBox="1">
              <a:spLocks noChangeArrowheads="1"/>
            </p:cNvSpPr>
            <p:nvPr/>
          </p:nvSpPr>
          <p:spPr bwMode="auto">
            <a:xfrm>
              <a:off x="2354284" y="4152709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354013" indent="-354013" algn="ctr" defTabSz="941388">
                <a:spcBef>
                  <a:spcPct val="50000"/>
                </a:spcBef>
                <a:defRPr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defRPr>
              </a:lvl1pPr>
              <a:lvl2pPr defTabSz="941388"/>
              <a:lvl3pPr defTabSz="941388"/>
              <a:lvl4pPr defTabSz="941388"/>
              <a:lvl5pPr defTabSz="941388"/>
              <a:lvl6pPr defTabSz="941388" fontAlgn="base">
                <a:spcBef>
                  <a:spcPct val="0"/>
                </a:spcBef>
                <a:spcAft>
                  <a:spcPct val="0"/>
                </a:spcAft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HBA</a:t>
              </a:r>
            </a:p>
          </p:txBody>
        </p:sp>
        <p:sp>
          <p:nvSpPr>
            <p:cNvPr id="793" name="Text Box 18"/>
            <p:cNvSpPr txBox="1">
              <a:spLocks noChangeArrowheads="1"/>
            </p:cNvSpPr>
            <p:nvPr/>
          </p:nvSpPr>
          <p:spPr bwMode="auto">
            <a:xfrm>
              <a:off x="1932065" y="2179251"/>
              <a:ext cx="185949" cy="1538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354013" indent="-354013" algn="ctr" defTabSz="941388">
                <a:spcBef>
                  <a:spcPct val="50000"/>
                </a:spcBef>
                <a:defRPr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defRPr>
              </a:lvl1pPr>
              <a:lvl2pPr defTabSz="941388"/>
              <a:lvl3pPr defTabSz="941388"/>
              <a:lvl4pPr defTabSz="941388"/>
              <a:lvl5pPr defTabSz="941388"/>
              <a:lvl6pPr defTabSz="941388" fontAlgn="base">
                <a:spcBef>
                  <a:spcPct val="0"/>
                </a:spcBef>
                <a:spcAft>
                  <a:spcPct val="0"/>
                </a:spcAft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NIC</a:t>
              </a:r>
            </a:p>
          </p:txBody>
        </p:sp>
        <p:sp>
          <p:nvSpPr>
            <p:cNvPr id="794" name="Text Box 20"/>
            <p:cNvSpPr txBox="1">
              <a:spLocks noChangeArrowheads="1"/>
            </p:cNvSpPr>
            <p:nvPr/>
          </p:nvSpPr>
          <p:spPr bwMode="auto">
            <a:xfrm>
              <a:off x="1932065" y="2398326"/>
              <a:ext cx="185949" cy="1538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354013" indent="-354013" algn="ctr" defTabSz="941388">
                <a:spcBef>
                  <a:spcPct val="50000"/>
                </a:spcBef>
                <a:defRPr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defRPr>
              </a:lvl1pPr>
              <a:lvl2pPr defTabSz="941388"/>
              <a:lvl3pPr defTabSz="941388"/>
              <a:lvl4pPr defTabSz="941388"/>
              <a:lvl5pPr defTabSz="941388"/>
              <a:lvl6pPr defTabSz="941388" fontAlgn="base">
                <a:spcBef>
                  <a:spcPct val="0"/>
                </a:spcBef>
                <a:spcAft>
                  <a:spcPct val="0"/>
                </a:spcAft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NIC</a:t>
              </a:r>
            </a:p>
          </p:txBody>
        </p:sp>
        <p:cxnSp>
          <p:nvCxnSpPr>
            <p:cNvPr id="795" name="Straight Arrow Connector 794"/>
            <p:cNvCxnSpPr/>
            <p:nvPr/>
          </p:nvCxnSpPr>
          <p:spPr>
            <a:xfrm flipV="1">
              <a:off x="1338713" y="4266613"/>
              <a:ext cx="536376" cy="1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Text Box 24"/>
            <p:cNvSpPr txBox="1">
              <a:spLocks noChangeArrowheads="1"/>
            </p:cNvSpPr>
            <p:nvPr/>
          </p:nvSpPr>
          <p:spPr bwMode="auto">
            <a:xfrm>
              <a:off x="342900" y="4159706"/>
              <a:ext cx="95618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NIC Teaming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97" name="Picture 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430" y="2468372"/>
              <a:ext cx="932688" cy="384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8" name="Picture 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430" y="3199207"/>
              <a:ext cx="932688" cy="384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9" name="Picture 12" descr="C:\Documents and Settings\sridhs\Desktop\ISM Book L3\colored Icons\Storage Array with por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73392" y="2503379"/>
              <a:ext cx="789403" cy="1253758"/>
            </a:xfrm>
            <a:prstGeom prst="rect">
              <a:avLst/>
            </a:prstGeom>
            <a:noFill/>
          </p:spPr>
        </p:pic>
        <p:sp>
          <p:nvSpPr>
            <p:cNvPr id="800" name="Text Box 18"/>
            <p:cNvSpPr txBox="1">
              <a:spLocks noChangeArrowheads="1"/>
            </p:cNvSpPr>
            <p:nvPr/>
          </p:nvSpPr>
          <p:spPr bwMode="auto">
            <a:xfrm>
              <a:off x="1929668" y="3929058"/>
              <a:ext cx="185949" cy="1538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354013" indent="-354013" algn="ctr" defTabSz="941388">
                <a:spcBef>
                  <a:spcPct val="50000"/>
                </a:spcBef>
                <a:defRPr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defRPr>
              </a:lvl1pPr>
              <a:lvl2pPr defTabSz="941388"/>
              <a:lvl3pPr defTabSz="941388"/>
              <a:lvl4pPr defTabSz="941388"/>
              <a:lvl5pPr defTabSz="941388"/>
              <a:lvl6pPr defTabSz="941388" fontAlgn="base">
                <a:spcBef>
                  <a:spcPct val="0"/>
                </a:spcBef>
                <a:spcAft>
                  <a:spcPct val="0"/>
                </a:spcAft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NIC</a:t>
              </a:r>
            </a:p>
          </p:txBody>
        </p:sp>
        <p:sp>
          <p:nvSpPr>
            <p:cNvPr id="801" name="Text Box 20"/>
            <p:cNvSpPr txBox="1">
              <a:spLocks noChangeArrowheads="1"/>
            </p:cNvSpPr>
            <p:nvPr/>
          </p:nvSpPr>
          <p:spPr bwMode="auto">
            <a:xfrm>
              <a:off x="1929668" y="4148133"/>
              <a:ext cx="185949" cy="1538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354013" indent="-354013" algn="ctr" defTabSz="941388">
                <a:spcBef>
                  <a:spcPct val="50000"/>
                </a:spcBef>
                <a:defRPr sz="10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defRPr>
              </a:lvl1pPr>
              <a:lvl2pPr defTabSz="941388"/>
              <a:lvl3pPr defTabSz="941388"/>
              <a:lvl4pPr defTabSz="941388"/>
              <a:lvl5pPr defTabSz="941388"/>
              <a:lvl6pPr defTabSz="941388" fontAlgn="base">
                <a:spcBef>
                  <a:spcPct val="0"/>
                </a:spcBef>
                <a:spcAft>
                  <a:spcPct val="0"/>
                </a:spcAft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NIC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1875089" y="3861385"/>
              <a:ext cx="292100" cy="488365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sysDot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2002972" y="2024744"/>
            <a:ext cx="292100" cy="488365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14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666999" y="1752600"/>
            <a:ext cx="457201" cy="2988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819400" y="1524000"/>
            <a:ext cx="12783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Redundant HBAs</a:t>
            </a:r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06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057400"/>
            <a:ext cx="8458200" cy="4038600"/>
          </a:xfrm>
        </p:spPr>
        <p:txBody>
          <a:bodyPr/>
          <a:lstStyle/>
          <a:p>
            <a:r>
              <a:rPr lang="en-US" dirty="0" smtClean="0"/>
              <a:t>Key activity is to provision redundancy at all levels </a:t>
            </a:r>
          </a:p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of availability management tasks are:</a:t>
            </a:r>
          </a:p>
          <a:p>
            <a:pPr lvl="1"/>
            <a:r>
              <a:rPr lang="en-US" dirty="0" smtClean="0"/>
              <a:t>Installing two or more HBAs per server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multipathing</a:t>
            </a:r>
            <a:r>
              <a:rPr lang="en-US" dirty="0" smtClean="0"/>
              <a:t> software</a:t>
            </a:r>
          </a:p>
          <a:p>
            <a:pPr lvl="1"/>
            <a:r>
              <a:rPr lang="en-US" dirty="0" smtClean="0"/>
              <a:t>Deploying clustered server</a:t>
            </a:r>
          </a:p>
          <a:p>
            <a:pPr lvl="1"/>
            <a:r>
              <a:rPr lang="en-US" dirty="0" smtClean="0"/>
              <a:t>Configuring RAID</a:t>
            </a:r>
          </a:p>
          <a:p>
            <a:pPr lvl="1"/>
            <a:r>
              <a:rPr lang="en-US" dirty="0" smtClean="0"/>
              <a:t>Deploying redundant fabric</a:t>
            </a:r>
          </a:p>
          <a:p>
            <a:pPr lvl="1"/>
            <a:r>
              <a:rPr lang="en-US" dirty="0" smtClean="0"/>
              <a:t>Configuring data backup and replication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096136"/>
            <a:ext cx="8458200" cy="885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 goal of availability management is to ensure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that the availability requirements of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all the components and services are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constantly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met.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598308" y="918447"/>
            <a:ext cx="2377440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</a:rPr>
              <a:t>Availability Management</a:t>
            </a: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56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057400"/>
            <a:ext cx="8458200" cy="4038600"/>
          </a:xfrm>
        </p:spPr>
        <p:txBody>
          <a:bodyPr/>
          <a:lstStyle/>
          <a:p>
            <a:r>
              <a:rPr lang="en-US" dirty="0" smtClean="0"/>
              <a:t>Example of capacity management activities are:</a:t>
            </a:r>
          </a:p>
          <a:p>
            <a:pPr lvl="1"/>
            <a:r>
              <a:rPr lang="en-US" dirty="0" smtClean="0"/>
              <a:t>Storage provisioning </a:t>
            </a:r>
          </a:p>
          <a:p>
            <a:pPr lvl="1"/>
            <a:r>
              <a:rPr lang="en-US" dirty="0" smtClean="0"/>
              <a:t>Enforcing capacity quota for users</a:t>
            </a:r>
          </a:p>
          <a:p>
            <a:pPr lvl="1"/>
            <a:r>
              <a:rPr lang="en-US" dirty="0" smtClean="0"/>
              <a:t>Capacity consumption trend analysis</a:t>
            </a:r>
          </a:p>
          <a:p>
            <a:r>
              <a:rPr lang="en-US" dirty="0" smtClean="0"/>
              <a:t>Technologies such as data deduplication, compression, and virtual provisioning help to manage storage capacity efficiently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096136"/>
            <a:ext cx="8458200" cy="885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goal of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capacity management is to ensure adequate availability of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resources,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based on their service level requirements.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598308" y="918447"/>
            <a:ext cx="2297292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</a:rPr>
              <a:t>Capacity Management</a:t>
            </a: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07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057400"/>
            <a:ext cx="8458200" cy="4038600"/>
          </a:xfrm>
        </p:spPr>
        <p:txBody>
          <a:bodyPr/>
          <a:lstStyle/>
          <a:p>
            <a:r>
              <a:rPr lang="en-US" dirty="0" smtClean="0"/>
              <a:t>Key activities are:</a:t>
            </a:r>
          </a:p>
          <a:p>
            <a:pPr lvl="1"/>
            <a:r>
              <a:rPr lang="en-US" dirty="0"/>
              <a:t>Fine </a:t>
            </a:r>
            <a:r>
              <a:rPr lang="en-US" dirty="0" smtClean="0"/>
              <a:t>tuning </a:t>
            </a:r>
            <a:r>
              <a:rPr lang="en-US" dirty="0"/>
              <a:t>for performance enhancement</a:t>
            </a:r>
          </a:p>
          <a:p>
            <a:pPr lvl="1"/>
            <a:r>
              <a:rPr lang="en-US" dirty="0" smtClean="0"/>
              <a:t>Identifying performance bottlenecks</a:t>
            </a:r>
          </a:p>
          <a:p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performance management activities are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Configuring multiple paths</a:t>
            </a:r>
          </a:p>
          <a:p>
            <a:pPr lvl="1"/>
            <a:r>
              <a:rPr lang="en-US" dirty="0" smtClean="0"/>
              <a:t>Choosing appropriate </a:t>
            </a:r>
            <a:r>
              <a:rPr lang="en-US" dirty="0"/>
              <a:t>RAID </a:t>
            </a:r>
            <a:r>
              <a:rPr lang="en-US" dirty="0" smtClean="0"/>
              <a:t>type and </a:t>
            </a:r>
            <a:r>
              <a:rPr lang="en-US" dirty="0"/>
              <a:t>cache configuration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096136"/>
            <a:ext cx="8458200" cy="885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goal of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performance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management is to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ensure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optimal operational efficiency of all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components. 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598308" y="918447"/>
            <a:ext cx="2560320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Performance Management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7142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9pPr>
          </a:lstStyle>
          <a:p>
            <a:r>
              <a:rPr lang="en-US" dirty="0"/>
              <a:t>Module 15: Managing the Storage Infrastructure</a:t>
            </a:r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3581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List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the key storage infrastructure components that are monitored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List the key monitoring parameters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the storage management activities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the storage infrastructure management challenges and their solutions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the information lifecycle management (ILM)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057400"/>
            <a:ext cx="8458200" cy="4038600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prevents unauthorized access and configuration of storage infrastructure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Examples of security management tasks are:</a:t>
            </a:r>
          </a:p>
          <a:p>
            <a:pPr lvl="1"/>
            <a:r>
              <a:rPr lang="en-US" dirty="0" smtClean="0"/>
              <a:t>Managing user accounts</a:t>
            </a:r>
          </a:p>
          <a:p>
            <a:pPr lvl="1"/>
            <a:r>
              <a:rPr lang="en-US" dirty="0" smtClean="0"/>
              <a:t>Configuring zoning and LUN masking </a:t>
            </a:r>
          </a:p>
          <a:p>
            <a:pPr lvl="1"/>
            <a:r>
              <a:rPr lang="en-US" dirty="0" smtClean="0"/>
              <a:t>Configuring encryption services</a:t>
            </a:r>
          </a:p>
          <a:p>
            <a:pPr lvl="1"/>
            <a:r>
              <a:rPr lang="en-US" dirty="0" smtClean="0"/>
              <a:t>Installing antivirus and firewalls</a:t>
            </a:r>
          </a:p>
          <a:p>
            <a:pPr lvl="1"/>
            <a:r>
              <a:rPr lang="en-US" dirty="0" smtClean="0"/>
              <a:t>Auditing of event logs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096136"/>
            <a:ext cx="8458200" cy="885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The goal of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security management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is to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ensure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confidentiality, integrity, and availability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of information.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598308" y="918447"/>
            <a:ext cx="2377440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</a:rPr>
              <a:t>Security Management</a:t>
            </a: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3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gathering information from various components or processes and generating reports</a:t>
            </a:r>
          </a:p>
          <a:p>
            <a:r>
              <a:rPr lang="en-US" dirty="0" smtClean="0"/>
              <a:t>Commonly used reports are:</a:t>
            </a:r>
          </a:p>
          <a:p>
            <a:pPr lvl="1"/>
            <a:r>
              <a:rPr lang="en-US" dirty="0" smtClean="0"/>
              <a:t>Capacity planning report</a:t>
            </a:r>
          </a:p>
          <a:p>
            <a:pPr lvl="1"/>
            <a:r>
              <a:rPr lang="en-US" dirty="0" smtClean="0"/>
              <a:t>Configuration and </a:t>
            </a:r>
            <a:r>
              <a:rPr lang="en-US" dirty="0"/>
              <a:t>asset management </a:t>
            </a:r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Performance report</a:t>
            </a:r>
          </a:p>
          <a:p>
            <a:pPr lvl="1"/>
            <a:r>
              <a:rPr lang="en-US" dirty="0" smtClean="0"/>
              <a:t>Chargeback report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91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Infrastructure Management in Virtualized Environment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technology </a:t>
            </a:r>
            <a:r>
              <a:rPr lang="en-US" dirty="0" smtClean="0"/>
              <a:t>has enabled managing storage infrastructure efficiently</a:t>
            </a:r>
          </a:p>
          <a:p>
            <a:pPr lvl="1"/>
            <a:r>
              <a:rPr lang="en-US" dirty="0" smtClean="0"/>
              <a:t>Virtualization at storage layer</a:t>
            </a:r>
          </a:p>
          <a:p>
            <a:pPr lvl="2"/>
            <a:r>
              <a:rPr lang="en-US" dirty="0" smtClean="0"/>
              <a:t>Example: virtual provisioning of LUN</a:t>
            </a:r>
          </a:p>
          <a:p>
            <a:pPr lvl="1"/>
            <a:r>
              <a:rPr lang="en-US" dirty="0" smtClean="0"/>
              <a:t>Virtualization at network layer</a:t>
            </a:r>
          </a:p>
          <a:p>
            <a:pPr lvl="2"/>
            <a:r>
              <a:rPr lang="en-US" dirty="0" smtClean="0"/>
              <a:t>Example: VLAN and VSAN</a:t>
            </a:r>
          </a:p>
          <a:p>
            <a:pPr lvl="1"/>
            <a:r>
              <a:rPr lang="en-US" dirty="0" smtClean="0"/>
              <a:t>Virtualization at compute layer</a:t>
            </a:r>
          </a:p>
          <a:p>
            <a:pPr lvl="2"/>
            <a:r>
              <a:rPr lang="en-US" dirty="0" smtClean="0"/>
              <a:t>Example: Virtual machines, memory virtualization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Multitenancy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multiple tenants to share the same storage resources provided by a single landlord (resource provider)</a:t>
            </a:r>
          </a:p>
          <a:p>
            <a:r>
              <a:rPr lang="en-US" dirty="0" smtClean="0"/>
              <a:t>Security and service level assurance are key concerns in a multitenant storage environment</a:t>
            </a:r>
          </a:p>
          <a:p>
            <a:r>
              <a:rPr lang="en-US" dirty="0" smtClean="0"/>
              <a:t>Secure storage multitenant environment should follow the four pillars of </a:t>
            </a:r>
            <a:r>
              <a:rPr lang="en-US" dirty="0" err="1" smtClean="0"/>
              <a:t>multitenancy</a:t>
            </a:r>
            <a:endParaRPr lang="en-US" dirty="0" smtClean="0"/>
          </a:p>
          <a:p>
            <a:pPr lvl="1"/>
            <a:r>
              <a:rPr lang="en-US" dirty="0" smtClean="0"/>
              <a:t>Secure separation</a:t>
            </a:r>
          </a:p>
          <a:p>
            <a:pPr lvl="1"/>
            <a:r>
              <a:rPr lang="en-US" dirty="0" smtClean="0"/>
              <a:t>Service assurance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64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ounded Rectangle 652"/>
          <p:cNvSpPr/>
          <p:nvPr/>
        </p:nvSpPr>
        <p:spPr>
          <a:xfrm>
            <a:off x="5053013" y="1791901"/>
            <a:ext cx="3852862" cy="3016885"/>
          </a:xfrm>
          <a:prstGeom prst="roundRect">
            <a:avLst/>
          </a:prstGeom>
          <a:gradFill>
            <a:gsLst>
              <a:gs pos="0">
                <a:srgbClr val="FFBF09"/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2" name="Rounded Rectangle 651"/>
          <p:cNvSpPr/>
          <p:nvPr/>
        </p:nvSpPr>
        <p:spPr>
          <a:xfrm>
            <a:off x="3529013" y="1798886"/>
            <a:ext cx="1479550" cy="3009900"/>
          </a:xfrm>
          <a:prstGeom prst="roundRect">
            <a:avLst/>
          </a:prstGeom>
          <a:gradFill>
            <a:gsLst>
              <a:gs pos="0">
                <a:srgbClr val="62D559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1" name="Rounded Rectangle 650"/>
          <p:cNvSpPr/>
          <p:nvPr/>
        </p:nvSpPr>
        <p:spPr>
          <a:xfrm>
            <a:off x="306388" y="1798886"/>
            <a:ext cx="3172617" cy="3009900"/>
          </a:xfrm>
          <a:prstGeom prst="roundRect">
            <a:avLst/>
          </a:prstGeom>
          <a:gradFill>
            <a:gsLst>
              <a:gs pos="0">
                <a:srgbClr val="34A6F4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Example 1 – Storage Allocation to a New Server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60049" y="5133201"/>
            <a:ext cx="23697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41388"/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Allocation Tasks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143500" y="2906326"/>
            <a:ext cx="1524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5140325" y="3303201"/>
            <a:ext cx="9906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352550" y="3182551"/>
            <a:ext cx="1588" cy="9191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6061075" y="3441314"/>
            <a:ext cx="1588" cy="6667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647700" y="3350826"/>
            <a:ext cx="1588" cy="7508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2851150" y="3215889"/>
            <a:ext cx="1588" cy="9223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1984375" y="3219064"/>
            <a:ext cx="1588" cy="9191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 flipH="1">
            <a:off x="4840288" y="4801801"/>
            <a:ext cx="41275" cy="1588"/>
          </a:xfrm>
          <a:prstGeom prst="line">
            <a:avLst/>
          </a:prstGeom>
          <a:noFill/>
          <a:ln w="17463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Freeform 24"/>
          <p:cNvSpPr>
            <a:spLocks/>
          </p:cNvSpPr>
          <p:nvPr/>
        </p:nvSpPr>
        <p:spPr bwMode="auto">
          <a:xfrm>
            <a:off x="4410075" y="3115876"/>
            <a:ext cx="425450" cy="100013"/>
          </a:xfrm>
          <a:custGeom>
            <a:avLst/>
            <a:gdLst>
              <a:gd name="T0" fmla="*/ 1070 w 1070"/>
              <a:gd name="T1" fmla="*/ 250 h 250"/>
              <a:gd name="T2" fmla="*/ 870 w 1070"/>
              <a:gd name="T3" fmla="*/ 204 h 250"/>
              <a:gd name="T4" fmla="*/ 752 w 1070"/>
              <a:gd name="T5" fmla="*/ 176 h 250"/>
              <a:gd name="T6" fmla="*/ 0 w 1070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0" h="250">
                <a:moveTo>
                  <a:pt x="1070" y="250"/>
                </a:moveTo>
                <a:lnTo>
                  <a:pt x="870" y="204"/>
                </a:lnTo>
                <a:lnTo>
                  <a:pt x="752" y="176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Freeform 25"/>
          <p:cNvSpPr>
            <a:spLocks/>
          </p:cNvSpPr>
          <p:nvPr/>
        </p:nvSpPr>
        <p:spPr bwMode="auto">
          <a:xfrm>
            <a:off x="4410075" y="2898389"/>
            <a:ext cx="425450" cy="109537"/>
          </a:xfrm>
          <a:custGeom>
            <a:avLst/>
            <a:gdLst>
              <a:gd name="T0" fmla="*/ 1070 w 1070"/>
              <a:gd name="T1" fmla="*/ 0 h 273"/>
              <a:gd name="T2" fmla="*/ 870 w 1070"/>
              <a:gd name="T3" fmla="*/ 51 h 273"/>
              <a:gd name="T4" fmla="*/ 752 w 1070"/>
              <a:gd name="T5" fmla="*/ 82 h 273"/>
              <a:gd name="T6" fmla="*/ 0 w 1070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0" h="273">
                <a:moveTo>
                  <a:pt x="1070" y="0"/>
                </a:moveTo>
                <a:lnTo>
                  <a:pt x="870" y="51"/>
                </a:lnTo>
                <a:lnTo>
                  <a:pt x="752" y="82"/>
                </a:lnTo>
                <a:lnTo>
                  <a:pt x="0" y="273"/>
                </a:lnTo>
              </a:path>
            </a:pathLst>
          </a:custGeom>
          <a:noFill/>
          <a:ln w="38100">
            <a:solidFill>
              <a:srgbClr val="FF99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3602038" y="2938076"/>
            <a:ext cx="284162" cy="412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V="1">
            <a:off x="3563938" y="3125401"/>
            <a:ext cx="331787" cy="381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735013" y="2874576"/>
            <a:ext cx="111125" cy="50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735013" y="2814251"/>
            <a:ext cx="111125" cy="60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735013" y="3092064"/>
            <a:ext cx="111125" cy="55562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735013" y="3036501"/>
            <a:ext cx="111125" cy="55563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735013" y="2980939"/>
            <a:ext cx="111125" cy="55562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735013" y="2925376"/>
            <a:ext cx="111125" cy="55563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623888" y="2814251"/>
            <a:ext cx="111125" cy="60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98463" y="2814251"/>
            <a:ext cx="225425" cy="60325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623888" y="2874576"/>
            <a:ext cx="111125" cy="50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Freeform 37"/>
          <p:cNvSpPr>
            <a:spLocks/>
          </p:cNvSpPr>
          <p:nvPr/>
        </p:nvSpPr>
        <p:spPr bwMode="auto">
          <a:xfrm>
            <a:off x="398463" y="2874576"/>
            <a:ext cx="225425" cy="50800"/>
          </a:xfrm>
          <a:custGeom>
            <a:avLst/>
            <a:gdLst>
              <a:gd name="T0" fmla="*/ 568 w 568"/>
              <a:gd name="T1" fmla="*/ 127 h 127"/>
              <a:gd name="T2" fmla="*/ 568 w 568"/>
              <a:gd name="T3" fmla="*/ 0 h 127"/>
              <a:gd name="T4" fmla="*/ 0 w 568"/>
              <a:gd name="T5" fmla="*/ 0 h 127"/>
              <a:gd name="T6" fmla="*/ 0 w 568"/>
              <a:gd name="T7" fmla="*/ 127 h 127"/>
              <a:gd name="T8" fmla="*/ 8 w 568"/>
              <a:gd name="T9" fmla="*/ 127 h 127"/>
              <a:gd name="T10" fmla="*/ 568 w 568"/>
              <a:gd name="T11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8" h="127">
                <a:moveTo>
                  <a:pt x="568" y="127"/>
                </a:moveTo>
                <a:lnTo>
                  <a:pt x="568" y="0"/>
                </a:lnTo>
                <a:lnTo>
                  <a:pt x="0" y="0"/>
                </a:lnTo>
                <a:lnTo>
                  <a:pt x="0" y="127"/>
                </a:lnTo>
                <a:lnTo>
                  <a:pt x="8" y="127"/>
                </a:lnTo>
                <a:lnTo>
                  <a:pt x="568" y="127"/>
                </a:lnTo>
                <a:close/>
              </a:path>
            </a:pathLst>
          </a:cu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623888" y="2925376"/>
            <a:ext cx="111125" cy="55563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398463" y="2925376"/>
            <a:ext cx="3175" cy="5556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398463" y="2980939"/>
            <a:ext cx="3175" cy="5556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401638" y="2980939"/>
            <a:ext cx="222250" cy="55562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398463" y="3036501"/>
            <a:ext cx="3175" cy="5556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398463" y="3092064"/>
            <a:ext cx="3175" cy="5556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401638" y="3092064"/>
            <a:ext cx="222250" cy="55562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401638" y="3036501"/>
            <a:ext cx="222250" cy="55563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623888" y="2980939"/>
            <a:ext cx="111125" cy="55562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623888" y="3092064"/>
            <a:ext cx="111125" cy="55562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623888" y="3036501"/>
            <a:ext cx="111125" cy="55563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401638" y="2925376"/>
            <a:ext cx="222250" cy="55563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Line 50"/>
          <p:cNvSpPr>
            <a:spLocks noChangeShapeType="1"/>
          </p:cNvSpPr>
          <p:nvPr/>
        </p:nvSpPr>
        <p:spPr bwMode="auto">
          <a:xfrm>
            <a:off x="623888" y="2980939"/>
            <a:ext cx="1587" cy="55562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623888" y="2814251"/>
            <a:ext cx="1587" cy="60325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735013" y="2814251"/>
            <a:ext cx="1587" cy="60325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 flipV="1">
            <a:off x="623888" y="2874576"/>
            <a:ext cx="1587" cy="50800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>
            <a:off x="623888" y="2874576"/>
            <a:ext cx="1111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>
            <a:off x="735013" y="2874576"/>
            <a:ext cx="1587" cy="50800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Line 56"/>
          <p:cNvSpPr>
            <a:spLocks noChangeShapeType="1"/>
          </p:cNvSpPr>
          <p:nvPr/>
        </p:nvSpPr>
        <p:spPr bwMode="auto">
          <a:xfrm flipH="1">
            <a:off x="623888" y="2925376"/>
            <a:ext cx="1111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398463" y="2925376"/>
            <a:ext cx="3175" cy="0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Line 58"/>
          <p:cNvSpPr>
            <a:spLocks noChangeShapeType="1"/>
          </p:cNvSpPr>
          <p:nvPr/>
        </p:nvSpPr>
        <p:spPr bwMode="auto">
          <a:xfrm flipH="1">
            <a:off x="735013" y="3036501"/>
            <a:ext cx="1111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 flipH="1">
            <a:off x="398463" y="2980939"/>
            <a:ext cx="3175" cy="0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Line 60"/>
          <p:cNvSpPr>
            <a:spLocks noChangeShapeType="1"/>
          </p:cNvSpPr>
          <p:nvPr/>
        </p:nvSpPr>
        <p:spPr bwMode="auto">
          <a:xfrm flipV="1">
            <a:off x="401638" y="2980939"/>
            <a:ext cx="1587" cy="55562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Line 61"/>
          <p:cNvSpPr>
            <a:spLocks noChangeShapeType="1"/>
          </p:cNvSpPr>
          <p:nvPr/>
        </p:nvSpPr>
        <p:spPr bwMode="auto">
          <a:xfrm>
            <a:off x="398463" y="3036501"/>
            <a:ext cx="3175" cy="0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Line 62"/>
          <p:cNvSpPr>
            <a:spLocks noChangeShapeType="1"/>
          </p:cNvSpPr>
          <p:nvPr/>
        </p:nvSpPr>
        <p:spPr bwMode="auto">
          <a:xfrm flipH="1">
            <a:off x="398463" y="3092064"/>
            <a:ext cx="3175" cy="0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Line 63"/>
          <p:cNvSpPr>
            <a:spLocks noChangeShapeType="1"/>
          </p:cNvSpPr>
          <p:nvPr/>
        </p:nvSpPr>
        <p:spPr bwMode="auto">
          <a:xfrm flipV="1">
            <a:off x="401638" y="3092064"/>
            <a:ext cx="1587" cy="55562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Line 64"/>
          <p:cNvSpPr>
            <a:spLocks noChangeShapeType="1"/>
          </p:cNvSpPr>
          <p:nvPr/>
        </p:nvSpPr>
        <p:spPr bwMode="auto">
          <a:xfrm>
            <a:off x="401638" y="3036501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Line 65"/>
          <p:cNvSpPr>
            <a:spLocks noChangeShapeType="1"/>
          </p:cNvSpPr>
          <p:nvPr/>
        </p:nvSpPr>
        <p:spPr bwMode="auto">
          <a:xfrm flipV="1">
            <a:off x="735013" y="2980939"/>
            <a:ext cx="1587" cy="55562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Line 66"/>
          <p:cNvSpPr>
            <a:spLocks noChangeShapeType="1"/>
          </p:cNvSpPr>
          <p:nvPr/>
        </p:nvSpPr>
        <p:spPr bwMode="auto">
          <a:xfrm flipV="1">
            <a:off x="735013" y="3092064"/>
            <a:ext cx="1587" cy="55562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Line 67"/>
          <p:cNvSpPr>
            <a:spLocks noChangeShapeType="1"/>
          </p:cNvSpPr>
          <p:nvPr/>
        </p:nvSpPr>
        <p:spPr bwMode="auto">
          <a:xfrm>
            <a:off x="735013" y="3036501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Line 68"/>
          <p:cNvSpPr>
            <a:spLocks noChangeShapeType="1"/>
          </p:cNvSpPr>
          <p:nvPr/>
        </p:nvSpPr>
        <p:spPr bwMode="auto">
          <a:xfrm>
            <a:off x="735013" y="2980939"/>
            <a:ext cx="111125" cy="1587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Line 69"/>
          <p:cNvSpPr>
            <a:spLocks noChangeShapeType="1"/>
          </p:cNvSpPr>
          <p:nvPr/>
        </p:nvSpPr>
        <p:spPr bwMode="auto">
          <a:xfrm flipV="1">
            <a:off x="623888" y="3036501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Line 70"/>
          <p:cNvSpPr>
            <a:spLocks noChangeShapeType="1"/>
          </p:cNvSpPr>
          <p:nvPr/>
        </p:nvSpPr>
        <p:spPr bwMode="auto">
          <a:xfrm>
            <a:off x="623888" y="3092064"/>
            <a:ext cx="1587" cy="55562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Line 71"/>
          <p:cNvSpPr>
            <a:spLocks noChangeShapeType="1"/>
          </p:cNvSpPr>
          <p:nvPr/>
        </p:nvSpPr>
        <p:spPr bwMode="auto">
          <a:xfrm>
            <a:off x="623888" y="2980939"/>
            <a:ext cx="111125" cy="1587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Line 72"/>
          <p:cNvSpPr>
            <a:spLocks noChangeShapeType="1"/>
          </p:cNvSpPr>
          <p:nvPr/>
        </p:nvSpPr>
        <p:spPr bwMode="auto">
          <a:xfrm flipH="1">
            <a:off x="623888" y="3092064"/>
            <a:ext cx="111125" cy="1587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Line 73"/>
          <p:cNvSpPr>
            <a:spLocks noChangeShapeType="1"/>
          </p:cNvSpPr>
          <p:nvPr/>
        </p:nvSpPr>
        <p:spPr bwMode="auto">
          <a:xfrm>
            <a:off x="623888" y="3036501"/>
            <a:ext cx="1111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Line 74"/>
          <p:cNvSpPr>
            <a:spLocks noChangeShapeType="1"/>
          </p:cNvSpPr>
          <p:nvPr/>
        </p:nvSpPr>
        <p:spPr bwMode="auto">
          <a:xfrm flipV="1">
            <a:off x="623888" y="2925376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Line 75"/>
          <p:cNvSpPr>
            <a:spLocks noChangeShapeType="1"/>
          </p:cNvSpPr>
          <p:nvPr/>
        </p:nvSpPr>
        <p:spPr bwMode="auto">
          <a:xfrm>
            <a:off x="398463" y="2874576"/>
            <a:ext cx="2254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Line 76"/>
          <p:cNvSpPr>
            <a:spLocks noChangeShapeType="1"/>
          </p:cNvSpPr>
          <p:nvPr/>
        </p:nvSpPr>
        <p:spPr bwMode="auto">
          <a:xfrm flipH="1">
            <a:off x="401638" y="2925376"/>
            <a:ext cx="222250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Line 77"/>
          <p:cNvSpPr>
            <a:spLocks noChangeShapeType="1"/>
          </p:cNvSpPr>
          <p:nvPr/>
        </p:nvSpPr>
        <p:spPr bwMode="auto">
          <a:xfrm flipV="1">
            <a:off x="735013" y="2925376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401638" y="3092064"/>
            <a:ext cx="222250" cy="1587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Line 79"/>
          <p:cNvSpPr>
            <a:spLocks noChangeShapeType="1"/>
          </p:cNvSpPr>
          <p:nvPr/>
        </p:nvSpPr>
        <p:spPr bwMode="auto">
          <a:xfrm>
            <a:off x="401638" y="2980939"/>
            <a:ext cx="222250" cy="1587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Line 80"/>
          <p:cNvSpPr>
            <a:spLocks noChangeShapeType="1"/>
          </p:cNvSpPr>
          <p:nvPr/>
        </p:nvSpPr>
        <p:spPr bwMode="auto">
          <a:xfrm flipH="1">
            <a:off x="401638" y="3036501"/>
            <a:ext cx="222250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Line 81"/>
          <p:cNvSpPr>
            <a:spLocks noChangeShapeType="1"/>
          </p:cNvSpPr>
          <p:nvPr/>
        </p:nvSpPr>
        <p:spPr bwMode="auto">
          <a:xfrm>
            <a:off x="401638" y="2925376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Line 82"/>
          <p:cNvSpPr>
            <a:spLocks noChangeShapeType="1"/>
          </p:cNvSpPr>
          <p:nvPr/>
        </p:nvSpPr>
        <p:spPr bwMode="auto">
          <a:xfrm flipH="1">
            <a:off x="735013" y="2874576"/>
            <a:ext cx="1111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Line 83"/>
          <p:cNvSpPr>
            <a:spLocks noChangeShapeType="1"/>
          </p:cNvSpPr>
          <p:nvPr/>
        </p:nvSpPr>
        <p:spPr bwMode="auto">
          <a:xfrm>
            <a:off x="735013" y="2925376"/>
            <a:ext cx="1111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735013" y="3092064"/>
            <a:ext cx="111125" cy="1587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398463" y="2814251"/>
            <a:ext cx="447675" cy="333375"/>
          </a:xfrm>
          <a:custGeom>
            <a:avLst/>
            <a:gdLst>
              <a:gd name="T0" fmla="*/ 0 w 1128"/>
              <a:gd name="T1" fmla="*/ 840 h 840"/>
              <a:gd name="T2" fmla="*/ 8 w 1128"/>
              <a:gd name="T3" fmla="*/ 840 h 840"/>
              <a:gd name="T4" fmla="*/ 568 w 1128"/>
              <a:gd name="T5" fmla="*/ 840 h 840"/>
              <a:gd name="T6" fmla="*/ 847 w 1128"/>
              <a:gd name="T7" fmla="*/ 840 h 840"/>
              <a:gd name="T8" fmla="*/ 1128 w 1128"/>
              <a:gd name="T9" fmla="*/ 840 h 840"/>
              <a:gd name="T10" fmla="*/ 1128 w 1128"/>
              <a:gd name="T11" fmla="*/ 699 h 840"/>
              <a:gd name="T12" fmla="*/ 1128 w 1128"/>
              <a:gd name="T13" fmla="*/ 560 h 840"/>
              <a:gd name="T14" fmla="*/ 1128 w 1128"/>
              <a:gd name="T15" fmla="*/ 420 h 840"/>
              <a:gd name="T16" fmla="*/ 1128 w 1128"/>
              <a:gd name="T17" fmla="*/ 280 h 840"/>
              <a:gd name="T18" fmla="*/ 1128 w 1128"/>
              <a:gd name="T19" fmla="*/ 153 h 840"/>
              <a:gd name="T20" fmla="*/ 1128 w 1128"/>
              <a:gd name="T21" fmla="*/ 0 h 840"/>
              <a:gd name="T22" fmla="*/ 847 w 1128"/>
              <a:gd name="T23" fmla="*/ 0 h 840"/>
              <a:gd name="T24" fmla="*/ 568 w 1128"/>
              <a:gd name="T25" fmla="*/ 0 h 840"/>
              <a:gd name="T26" fmla="*/ 0 w 1128"/>
              <a:gd name="T2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" h="840">
                <a:moveTo>
                  <a:pt x="0" y="840"/>
                </a:moveTo>
                <a:lnTo>
                  <a:pt x="8" y="840"/>
                </a:lnTo>
                <a:lnTo>
                  <a:pt x="568" y="840"/>
                </a:lnTo>
                <a:lnTo>
                  <a:pt x="847" y="840"/>
                </a:lnTo>
                <a:lnTo>
                  <a:pt x="1128" y="840"/>
                </a:lnTo>
                <a:lnTo>
                  <a:pt x="1128" y="699"/>
                </a:lnTo>
                <a:lnTo>
                  <a:pt x="1128" y="560"/>
                </a:lnTo>
                <a:lnTo>
                  <a:pt x="1128" y="420"/>
                </a:lnTo>
                <a:lnTo>
                  <a:pt x="1128" y="280"/>
                </a:lnTo>
                <a:lnTo>
                  <a:pt x="1128" y="153"/>
                </a:lnTo>
                <a:lnTo>
                  <a:pt x="1128" y="0"/>
                </a:lnTo>
                <a:lnTo>
                  <a:pt x="847" y="0"/>
                </a:lnTo>
                <a:lnTo>
                  <a:pt x="568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398463" y="2814251"/>
            <a:ext cx="1587" cy="333375"/>
          </a:xfrm>
          <a:custGeom>
            <a:avLst/>
            <a:gdLst>
              <a:gd name="T0" fmla="*/ 0 h 840"/>
              <a:gd name="T1" fmla="*/ 153 h 840"/>
              <a:gd name="T2" fmla="*/ 280 h 840"/>
              <a:gd name="T3" fmla="*/ 420 h 840"/>
              <a:gd name="T4" fmla="*/ 560 h 840"/>
              <a:gd name="T5" fmla="*/ 699 h 840"/>
              <a:gd name="T6" fmla="*/ 840 h 84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840">
                <a:moveTo>
                  <a:pt x="0" y="0"/>
                </a:moveTo>
                <a:lnTo>
                  <a:pt x="0" y="153"/>
                </a:lnTo>
                <a:lnTo>
                  <a:pt x="0" y="280"/>
                </a:lnTo>
                <a:lnTo>
                  <a:pt x="0" y="420"/>
                </a:lnTo>
                <a:lnTo>
                  <a:pt x="0" y="560"/>
                </a:lnTo>
                <a:lnTo>
                  <a:pt x="0" y="699"/>
                </a:lnTo>
                <a:lnTo>
                  <a:pt x="0" y="840"/>
                </a:lnTo>
              </a:path>
            </a:pathLst>
          </a:custGeom>
          <a:noFill/>
          <a:ln w="17463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87"/>
          <p:cNvSpPr>
            <a:spLocks noChangeArrowheads="1"/>
          </p:cNvSpPr>
          <p:nvPr/>
        </p:nvSpPr>
        <p:spPr bwMode="auto">
          <a:xfrm>
            <a:off x="798513" y="2966651"/>
            <a:ext cx="111125" cy="50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88"/>
          <p:cNvSpPr>
            <a:spLocks noChangeArrowheads="1"/>
          </p:cNvSpPr>
          <p:nvPr/>
        </p:nvSpPr>
        <p:spPr bwMode="auto">
          <a:xfrm>
            <a:off x="798513" y="2904739"/>
            <a:ext cx="111125" cy="619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89"/>
          <p:cNvSpPr>
            <a:spLocks noChangeArrowheads="1"/>
          </p:cNvSpPr>
          <p:nvPr/>
        </p:nvSpPr>
        <p:spPr bwMode="auto">
          <a:xfrm>
            <a:off x="798513" y="3182551"/>
            <a:ext cx="111125" cy="55563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90"/>
          <p:cNvSpPr>
            <a:spLocks noChangeArrowheads="1"/>
          </p:cNvSpPr>
          <p:nvPr/>
        </p:nvSpPr>
        <p:spPr bwMode="auto">
          <a:xfrm>
            <a:off x="798513" y="3128576"/>
            <a:ext cx="111125" cy="53975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91"/>
          <p:cNvSpPr>
            <a:spLocks noChangeArrowheads="1"/>
          </p:cNvSpPr>
          <p:nvPr/>
        </p:nvSpPr>
        <p:spPr bwMode="auto">
          <a:xfrm>
            <a:off x="798513" y="3073014"/>
            <a:ext cx="111125" cy="55562"/>
          </a:xfrm>
          <a:prstGeom prst="rect">
            <a:avLst/>
          </a:pr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92"/>
          <p:cNvSpPr>
            <a:spLocks noChangeArrowheads="1"/>
          </p:cNvSpPr>
          <p:nvPr/>
        </p:nvSpPr>
        <p:spPr bwMode="auto">
          <a:xfrm>
            <a:off x="798513" y="3017451"/>
            <a:ext cx="111125" cy="555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93"/>
          <p:cNvSpPr>
            <a:spLocks noChangeArrowheads="1"/>
          </p:cNvSpPr>
          <p:nvPr/>
        </p:nvSpPr>
        <p:spPr bwMode="auto">
          <a:xfrm>
            <a:off x="687388" y="2966651"/>
            <a:ext cx="111125" cy="50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461963" y="2966651"/>
            <a:ext cx="225425" cy="50800"/>
          </a:xfrm>
          <a:custGeom>
            <a:avLst/>
            <a:gdLst>
              <a:gd name="T0" fmla="*/ 570 w 570"/>
              <a:gd name="T1" fmla="*/ 127 h 127"/>
              <a:gd name="T2" fmla="*/ 570 w 570"/>
              <a:gd name="T3" fmla="*/ 0 h 127"/>
              <a:gd name="T4" fmla="*/ 0 w 570"/>
              <a:gd name="T5" fmla="*/ 0 h 127"/>
              <a:gd name="T6" fmla="*/ 0 w 570"/>
              <a:gd name="T7" fmla="*/ 127 h 127"/>
              <a:gd name="T8" fmla="*/ 8 w 570"/>
              <a:gd name="T9" fmla="*/ 127 h 127"/>
              <a:gd name="T10" fmla="*/ 570 w 570"/>
              <a:gd name="T11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" h="127">
                <a:moveTo>
                  <a:pt x="570" y="127"/>
                </a:moveTo>
                <a:lnTo>
                  <a:pt x="570" y="0"/>
                </a:lnTo>
                <a:lnTo>
                  <a:pt x="0" y="0"/>
                </a:lnTo>
                <a:lnTo>
                  <a:pt x="0" y="127"/>
                </a:lnTo>
                <a:lnTo>
                  <a:pt x="8" y="127"/>
                </a:lnTo>
                <a:lnTo>
                  <a:pt x="570" y="127"/>
                </a:lnTo>
                <a:close/>
              </a:path>
            </a:pathLst>
          </a:cu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95"/>
          <p:cNvSpPr>
            <a:spLocks noChangeArrowheads="1"/>
          </p:cNvSpPr>
          <p:nvPr/>
        </p:nvSpPr>
        <p:spPr bwMode="auto">
          <a:xfrm>
            <a:off x="687388" y="3017451"/>
            <a:ext cx="111125" cy="555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687388" y="2904739"/>
            <a:ext cx="111125" cy="619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461963" y="2904739"/>
            <a:ext cx="225425" cy="61912"/>
          </a:xfrm>
          <a:prstGeom prst="rect">
            <a:avLst/>
          </a:prstGeom>
          <a:solidFill>
            <a:srgbClr val="FFD8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461963" y="3017451"/>
            <a:ext cx="3175" cy="5556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99"/>
          <p:cNvSpPr>
            <a:spLocks noChangeArrowheads="1"/>
          </p:cNvSpPr>
          <p:nvPr/>
        </p:nvSpPr>
        <p:spPr bwMode="auto">
          <a:xfrm>
            <a:off x="461963" y="3073014"/>
            <a:ext cx="3175" cy="5556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Rectangle 100"/>
          <p:cNvSpPr>
            <a:spLocks noChangeArrowheads="1"/>
          </p:cNvSpPr>
          <p:nvPr/>
        </p:nvSpPr>
        <p:spPr bwMode="auto">
          <a:xfrm>
            <a:off x="465138" y="3073014"/>
            <a:ext cx="222250" cy="55562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101"/>
          <p:cNvSpPr>
            <a:spLocks noChangeArrowheads="1"/>
          </p:cNvSpPr>
          <p:nvPr/>
        </p:nvSpPr>
        <p:spPr bwMode="auto">
          <a:xfrm>
            <a:off x="461963" y="3128576"/>
            <a:ext cx="3175" cy="5397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Rectangle 102"/>
          <p:cNvSpPr>
            <a:spLocks noChangeArrowheads="1"/>
          </p:cNvSpPr>
          <p:nvPr/>
        </p:nvSpPr>
        <p:spPr bwMode="auto">
          <a:xfrm>
            <a:off x="461963" y="3182551"/>
            <a:ext cx="3175" cy="5556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ctangle 103"/>
          <p:cNvSpPr>
            <a:spLocks noChangeArrowheads="1"/>
          </p:cNvSpPr>
          <p:nvPr/>
        </p:nvSpPr>
        <p:spPr bwMode="auto">
          <a:xfrm>
            <a:off x="465138" y="3182551"/>
            <a:ext cx="222250" cy="55563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auto">
          <a:xfrm>
            <a:off x="465138" y="3128576"/>
            <a:ext cx="222250" cy="53975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Rectangle 105"/>
          <p:cNvSpPr>
            <a:spLocks noChangeArrowheads="1"/>
          </p:cNvSpPr>
          <p:nvPr/>
        </p:nvSpPr>
        <p:spPr bwMode="auto">
          <a:xfrm>
            <a:off x="687388" y="3182551"/>
            <a:ext cx="111125" cy="555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ctangle 106"/>
          <p:cNvSpPr>
            <a:spLocks noChangeArrowheads="1"/>
          </p:cNvSpPr>
          <p:nvPr/>
        </p:nvSpPr>
        <p:spPr bwMode="auto">
          <a:xfrm>
            <a:off x="687388" y="3073014"/>
            <a:ext cx="111125" cy="555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ctangle 107"/>
          <p:cNvSpPr>
            <a:spLocks noChangeArrowheads="1"/>
          </p:cNvSpPr>
          <p:nvPr/>
        </p:nvSpPr>
        <p:spPr bwMode="auto">
          <a:xfrm>
            <a:off x="687388" y="3128576"/>
            <a:ext cx="111125" cy="53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ctangle 108"/>
          <p:cNvSpPr>
            <a:spLocks noChangeArrowheads="1"/>
          </p:cNvSpPr>
          <p:nvPr/>
        </p:nvSpPr>
        <p:spPr bwMode="auto">
          <a:xfrm>
            <a:off x="465138" y="3017451"/>
            <a:ext cx="222250" cy="55563"/>
          </a:xfrm>
          <a:prstGeom prst="rect">
            <a:avLst/>
          </a:prstGeom>
          <a:solidFill>
            <a:srgbClr val="FFD8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Line 109"/>
          <p:cNvSpPr>
            <a:spLocks noChangeShapeType="1"/>
          </p:cNvSpPr>
          <p:nvPr/>
        </p:nvSpPr>
        <p:spPr bwMode="auto">
          <a:xfrm>
            <a:off x="687388" y="3073014"/>
            <a:ext cx="1587" cy="55562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Line 110"/>
          <p:cNvSpPr>
            <a:spLocks noChangeShapeType="1"/>
          </p:cNvSpPr>
          <p:nvPr/>
        </p:nvSpPr>
        <p:spPr bwMode="auto">
          <a:xfrm flipV="1">
            <a:off x="687388" y="2966651"/>
            <a:ext cx="1587" cy="50800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Line 111"/>
          <p:cNvSpPr>
            <a:spLocks noChangeShapeType="1"/>
          </p:cNvSpPr>
          <p:nvPr/>
        </p:nvSpPr>
        <p:spPr bwMode="auto">
          <a:xfrm>
            <a:off x="798513" y="2966651"/>
            <a:ext cx="1587" cy="50800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Line 112"/>
          <p:cNvSpPr>
            <a:spLocks noChangeShapeType="1"/>
          </p:cNvSpPr>
          <p:nvPr/>
        </p:nvSpPr>
        <p:spPr bwMode="auto">
          <a:xfrm flipH="1">
            <a:off x="687388" y="3017451"/>
            <a:ext cx="1111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Line 113"/>
          <p:cNvSpPr>
            <a:spLocks noChangeShapeType="1"/>
          </p:cNvSpPr>
          <p:nvPr/>
        </p:nvSpPr>
        <p:spPr bwMode="auto">
          <a:xfrm>
            <a:off x="798513" y="2904739"/>
            <a:ext cx="1587" cy="61912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Line 114"/>
          <p:cNvSpPr>
            <a:spLocks noChangeShapeType="1"/>
          </p:cNvSpPr>
          <p:nvPr/>
        </p:nvSpPr>
        <p:spPr bwMode="auto">
          <a:xfrm flipH="1">
            <a:off x="687388" y="2966651"/>
            <a:ext cx="1111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Line 115"/>
          <p:cNvSpPr>
            <a:spLocks noChangeShapeType="1"/>
          </p:cNvSpPr>
          <p:nvPr/>
        </p:nvSpPr>
        <p:spPr bwMode="auto">
          <a:xfrm flipV="1">
            <a:off x="687388" y="2904739"/>
            <a:ext cx="1587" cy="61912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Line 116"/>
          <p:cNvSpPr>
            <a:spLocks noChangeShapeType="1"/>
          </p:cNvSpPr>
          <p:nvPr/>
        </p:nvSpPr>
        <p:spPr bwMode="auto">
          <a:xfrm flipH="1">
            <a:off x="461963" y="3017451"/>
            <a:ext cx="3175" cy="0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Line 117"/>
          <p:cNvSpPr>
            <a:spLocks noChangeShapeType="1"/>
          </p:cNvSpPr>
          <p:nvPr/>
        </p:nvSpPr>
        <p:spPr bwMode="auto">
          <a:xfrm>
            <a:off x="798513" y="3073014"/>
            <a:ext cx="111125" cy="1587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Line 118"/>
          <p:cNvSpPr>
            <a:spLocks noChangeShapeType="1"/>
          </p:cNvSpPr>
          <p:nvPr/>
        </p:nvSpPr>
        <p:spPr bwMode="auto">
          <a:xfrm flipH="1">
            <a:off x="461963" y="3073014"/>
            <a:ext cx="3175" cy="0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Line 119"/>
          <p:cNvSpPr>
            <a:spLocks noChangeShapeType="1"/>
          </p:cNvSpPr>
          <p:nvPr/>
        </p:nvSpPr>
        <p:spPr bwMode="auto">
          <a:xfrm flipV="1">
            <a:off x="465138" y="3073014"/>
            <a:ext cx="1587" cy="55562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Line 120"/>
          <p:cNvSpPr>
            <a:spLocks noChangeShapeType="1"/>
          </p:cNvSpPr>
          <p:nvPr/>
        </p:nvSpPr>
        <p:spPr bwMode="auto">
          <a:xfrm>
            <a:off x="461963" y="3128576"/>
            <a:ext cx="3175" cy="0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Line 121"/>
          <p:cNvSpPr>
            <a:spLocks noChangeShapeType="1"/>
          </p:cNvSpPr>
          <p:nvPr/>
        </p:nvSpPr>
        <p:spPr bwMode="auto">
          <a:xfrm>
            <a:off x="465138" y="3182551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Line 122"/>
          <p:cNvSpPr>
            <a:spLocks noChangeShapeType="1"/>
          </p:cNvSpPr>
          <p:nvPr/>
        </p:nvSpPr>
        <p:spPr bwMode="auto">
          <a:xfrm>
            <a:off x="461963" y="3182551"/>
            <a:ext cx="3175" cy="0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Line 123"/>
          <p:cNvSpPr>
            <a:spLocks noChangeShapeType="1"/>
          </p:cNvSpPr>
          <p:nvPr/>
        </p:nvSpPr>
        <p:spPr bwMode="auto">
          <a:xfrm>
            <a:off x="465138" y="3128576"/>
            <a:ext cx="1587" cy="53975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Line 124"/>
          <p:cNvSpPr>
            <a:spLocks noChangeShapeType="1"/>
          </p:cNvSpPr>
          <p:nvPr/>
        </p:nvSpPr>
        <p:spPr bwMode="auto">
          <a:xfrm flipV="1">
            <a:off x="798513" y="3182551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Line 125"/>
          <p:cNvSpPr>
            <a:spLocks noChangeShapeType="1"/>
          </p:cNvSpPr>
          <p:nvPr/>
        </p:nvSpPr>
        <p:spPr bwMode="auto">
          <a:xfrm flipV="1">
            <a:off x="798513" y="3073014"/>
            <a:ext cx="1587" cy="55562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Line 126"/>
          <p:cNvSpPr>
            <a:spLocks noChangeShapeType="1"/>
          </p:cNvSpPr>
          <p:nvPr/>
        </p:nvSpPr>
        <p:spPr bwMode="auto">
          <a:xfrm>
            <a:off x="798513" y="3128576"/>
            <a:ext cx="1587" cy="53975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Line 127"/>
          <p:cNvSpPr>
            <a:spLocks noChangeShapeType="1"/>
          </p:cNvSpPr>
          <p:nvPr/>
        </p:nvSpPr>
        <p:spPr bwMode="auto">
          <a:xfrm>
            <a:off x="798513" y="3182551"/>
            <a:ext cx="1111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Line 128"/>
          <p:cNvSpPr>
            <a:spLocks noChangeShapeType="1"/>
          </p:cNvSpPr>
          <p:nvPr/>
        </p:nvSpPr>
        <p:spPr bwMode="auto">
          <a:xfrm flipV="1">
            <a:off x="687388" y="3128576"/>
            <a:ext cx="1587" cy="53975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Line 129"/>
          <p:cNvSpPr>
            <a:spLocks noChangeShapeType="1"/>
          </p:cNvSpPr>
          <p:nvPr/>
        </p:nvSpPr>
        <p:spPr bwMode="auto">
          <a:xfrm flipV="1">
            <a:off x="687388" y="3182551"/>
            <a:ext cx="1587" cy="55563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Line 130"/>
          <p:cNvSpPr>
            <a:spLocks noChangeShapeType="1"/>
          </p:cNvSpPr>
          <p:nvPr/>
        </p:nvSpPr>
        <p:spPr bwMode="auto">
          <a:xfrm>
            <a:off x="687388" y="3073014"/>
            <a:ext cx="111125" cy="1587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Line 131"/>
          <p:cNvSpPr>
            <a:spLocks noChangeShapeType="1"/>
          </p:cNvSpPr>
          <p:nvPr/>
        </p:nvSpPr>
        <p:spPr bwMode="auto">
          <a:xfrm flipH="1">
            <a:off x="687388" y="3182551"/>
            <a:ext cx="1111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Line 132"/>
          <p:cNvSpPr>
            <a:spLocks noChangeShapeType="1"/>
          </p:cNvSpPr>
          <p:nvPr/>
        </p:nvSpPr>
        <p:spPr bwMode="auto">
          <a:xfrm>
            <a:off x="687388" y="3128576"/>
            <a:ext cx="1111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Line 133"/>
          <p:cNvSpPr>
            <a:spLocks noChangeShapeType="1"/>
          </p:cNvSpPr>
          <p:nvPr/>
        </p:nvSpPr>
        <p:spPr bwMode="auto">
          <a:xfrm flipV="1">
            <a:off x="687388" y="3017451"/>
            <a:ext cx="1587" cy="55563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Line 134"/>
          <p:cNvSpPr>
            <a:spLocks noChangeShapeType="1"/>
          </p:cNvSpPr>
          <p:nvPr/>
        </p:nvSpPr>
        <p:spPr bwMode="auto">
          <a:xfrm flipH="1">
            <a:off x="465138" y="3182551"/>
            <a:ext cx="222250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Line 135"/>
          <p:cNvSpPr>
            <a:spLocks noChangeShapeType="1"/>
          </p:cNvSpPr>
          <p:nvPr/>
        </p:nvSpPr>
        <p:spPr bwMode="auto">
          <a:xfrm>
            <a:off x="461963" y="2966651"/>
            <a:ext cx="2254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Line 136"/>
          <p:cNvSpPr>
            <a:spLocks noChangeShapeType="1"/>
          </p:cNvSpPr>
          <p:nvPr/>
        </p:nvSpPr>
        <p:spPr bwMode="auto">
          <a:xfrm flipV="1">
            <a:off x="798513" y="3017451"/>
            <a:ext cx="1587" cy="55563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Line 137"/>
          <p:cNvSpPr>
            <a:spLocks noChangeShapeType="1"/>
          </p:cNvSpPr>
          <p:nvPr/>
        </p:nvSpPr>
        <p:spPr bwMode="auto">
          <a:xfrm>
            <a:off x="465138" y="3017451"/>
            <a:ext cx="1587" cy="55563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Line 138"/>
          <p:cNvSpPr>
            <a:spLocks noChangeShapeType="1"/>
          </p:cNvSpPr>
          <p:nvPr/>
        </p:nvSpPr>
        <p:spPr bwMode="auto">
          <a:xfrm>
            <a:off x="465138" y="3073014"/>
            <a:ext cx="222250" cy="1587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Line 139"/>
          <p:cNvSpPr>
            <a:spLocks noChangeShapeType="1"/>
          </p:cNvSpPr>
          <p:nvPr/>
        </p:nvSpPr>
        <p:spPr bwMode="auto">
          <a:xfrm flipH="1">
            <a:off x="465138" y="3128576"/>
            <a:ext cx="222250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Line 140"/>
          <p:cNvSpPr>
            <a:spLocks noChangeShapeType="1"/>
          </p:cNvSpPr>
          <p:nvPr/>
        </p:nvSpPr>
        <p:spPr bwMode="auto">
          <a:xfrm flipH="1">
            <a:off x="465138" y="3017451"/>
            <a:ext cx="222250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Line 141"/>
          <p:cNvSpPr>
            <a:spLocks noChangeShapeType="1"/>
          </p:cNvSpPr>
          <p:nvPr/>
        </p:nvSpPr>
        <p:spPr bwMode="auto">
          <a:xfrm>
            <a:off x="798513" y="2966651"/>
            <a:ext cx="1111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Line 142"/>
          <p:cNvSpPr>
            <a:spLocks noChangeShapeType="1"/>
          </p:cNvSpPr>
          <p:nvPr/>
        </p:nvSpPr>
        <p:spPr bwMode="auto">
          <a:xfrm>
            <a:off x="798513" y="3017451"/>
            <a:ext cx="111125" cy="1588"/>
          </a:xfrm>
          <a:prstGeom prst="line">
            <a:avLst/>
          </a:prstGeom>
          <a:noFill/>
          <a:ln w="9525">
            <a:solidFill>
              <a:srgbClr val="705B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Line 143"/>
          <p:cNvSpPr>
            <a:spLocks noChangeShapeType="1"/>
          </p:cNvSpPr>
          <p:nvPr/>
        </p:nvSpPr>
        <p:spPr bwMode="auto">
          <a:xfrm flipH="1">
            <a:off x="798513" y="3128576"/>
            <a:ext cx="1111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Freeform 144"/>
          <p:cNvSpPr>
            <a:spLocks/>
          </p:cNvSpPr>
          <p:nvPr/>
        </p:nvSpPr>
        <p:spPr bwMode="auto">
          <a:xfrm>
            <a:off x="461963" y="2904739"/>
            <a:ext cx="447675" cy="333375"/>
          </a:xfrm>
          <a:custGeom>
            <a:avLst/>
            <a:gdLst>
              <a:gd name="T0" fmla="*/ 0 w 1131"/>
              <a:gd name="T1" fmla="*/ 841 h 841"/>
              <a:gd name="T2" fmla="*/ 8 w 1131"/>
              <a:gd name="T3" fmla="*/ 841 h 841"/>
              <a:gd name="T4" fmla="*/ 570 w 1131"/>
              <a:gd name="T5" fmla="*/ 841 h 841"/>
              <a:gd name="T6" fmla="*/ 850 w 1131"/>
              <a:gd name="T7" fmla="*/ 841 h 841"/>
              <a:gd name="T8" fmla="*/ 1131 w 1131"/>
              <a:gd name="T9" fmla="*/ 841 h 841"/>
              <a:gd name="T10" fmla="*/ 1131 w 1131"/>
              <a:gd name="T11" fmla="*/ 700 h 841"/>
              <a:gd name="T12" fmla="*/ 1131 w 1131"/>
              <a:gd name="T13" fmla="*/ 561 h 841"/>
              <a:gd name="T14" fmla="*/ 1131 w 1131"/>
              <a:gd name="T15" fmla="*/ 421 h 841"/>
              <a:gd name="T16" fmla="*/ 1131 w 1131"/>
              <a:gd name="T17" fmla="*/ 281 h 841"/>
              <a:gd name="T18" fmla="*/ 1131 w 1131"/>
              <a:gd name="T19" fmla="*/ 154 h 841"/>
              <a:gd name="T20" fmla="*/ 1131 w 1131"/>
              <a:gd name="T21" fmla="*/ 0 h 841"/>
              <a:gd name="T22" fmla="*/ 850 w 1131"/>
              <a:gd name="T23" fmla="*/ 0 h 841"/>
              <a:gd name="T24" fmla="*/ 570 w 1131"/>
              <a:gd name="T25" fmla="*/ 0 h 841"/>
              <a:gd name="T26" fmla="*/ 0 w 1131"/>
              <a:gd name="T27" fmla="*/ 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31" h="841">
                <a:moveTo>
                  <a:pt x="0" y="841"/>
                </a:moveTo>
                <a:lnTo>
                  <a:pt x="8" y="841"/>
                </a:lnTo>
                <a:lnTo>
                  <a:pt x="570" y="841"/>
                </a:lnTo>
                <a:lnTo>
                  <a:pt x="850" y="841"/>
                </a:lnTo>
                <a:lnTo>
                  <a:pt x="1131" y="841"/>
                </a:lnTo>
                <a:lnTo>
                  <a:pt x="1131" y="700"/>
                </a:lnTo>
                <a:lnTo>
                  <a:pt x="1131" y="561"/>
                </a:lnTo>
                <a:lnTo>
                  <a:pt x="1131" y="421"/>
                </a:lnTo>
                <a:lnTo>
                  <a:pt x="1131" y="281"/>
                </a:lnTo>
                <a:lnTo>
                  <a:pt x="1131" y="154"/>
                </a:lnTo>
                <a:lnTo>
                  <a:pt x="1131" y="0"/>
                </a:lnTo>
                <a:lnTo>
                  <a:pt x="850" y="0"/>
                </a:lnTo>
                <a:lnTo>
                  <a:pt x="570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Freeform 145"/>
          <p:cNvSpPr>
            <a:spLocks/>
          </p:cNvSpPr>
          <p:nvPr/>
        </p:nvSpPr>
        <p:spPr bwMode="auto">
          <a:xfrm>
            <a:off x="461963" y="2904739"/>
            <a:ext cx="1587" cy="333375"/>
          </a:xfrm>
          <a:custGeom>
            <a:avLst/>
            <a:gdLst>
              <a:gd name="T0" fmla="*/ 0 h 841"/>
              <a:gd name="T1" fmla="*/ 154 h 841"/>
              <a:gd name="T2" fmla="*/ 281 h 841"/>
              <a:gd name="T3" fmla="*/ 421 h 841"/>
              <a:gd name="T4" fmla="*/ 561 h 841"/>
              <a:gd name="T5" fmla="*/ 700 h 841"/>
              <a:gd name="T6" fmla="*/ 841 h 84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841">
                <a:moveTo>
                  <a:pt x="0" y="0"/>
                </a:moveTo>
                <a:lnTo>
                  <a:pt x="0" y="154"/>
                </a:lnTo>
                <a:lnTo>
                  <a:pt x="0" y="281"/>
                </a:lnTo>
                <a:lnTo>
                  <a:pt x="0" y="421"/>
                </a:lnTo>
                <a:lnTo>
                  <a:pt x="0" y="561"/>
                </a:lnTo>
                <a:lnTo>
                  <a:pt x="0" y="700"/>
                </a:lnTo>
                <a:lnTo>
                  <a:pt x="0" y="841"/>
                </a:lnTo>
              </a:path>
            </a:pathLst>
          </a:custGeom>
          <a:noFill/>
          <a:ln w="17463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Freeform 146"/>
          <p:cNvSpPr>
            <a:spLocks/>
          </p:cNvSpPr>
          <p:nvPr/>
        </p:nvSpPr>
        <p:spPr bwMode="auto">
          <a:xfrm>
            <a:off x="1195388" y="2852351"/>
            <a:ext cx="258762" cy="26988"/>
          </a:xfrm>
          <a:custGeom>
            <a:avLst/>
            <a:gdLst>
              <a:gd name="T0" fmla="*/ 653 w 653"/>
              <a:gd name="T1" fmla="*/ 71 h 71"/>
              <a:gd name="T2" fmla="*/ 653 w 653"/>
              <a:gd name="T3" fmla="*/ 64 h 71"/>
              <a:gd name="T4" fmla="*/ 270 w 653"/>
              <a:gd name="T5" fmla="*/ 64 h 71"/>
              <a:gd name="T6" fmla="*/ 270 w 653"/>
              <a:gd name="T7" fmla="*/ 43 h 71"/>
              <a:gd name="T8" fmla="*/ 267 w 653"/>
              <a:gd name="T9" fmla="*/ 32 h 71"/>
              <a:gd name="T10" fmla="*/ 265 w 653"/>
              <a:gd name="T11" fmla="*/ 24 h 71"/>
              <a:gd name="T12" fmla="*/ 257 w 653"/>
              <a:gd name="T13" fmla="*/ 12 h 71"/>
              <a:gd name="T14" fmla="*/ 250 w 653"/>
              <a:gd name="T15" fmla="*/ 6 h 71"/>
              <a:gd name="T16" fmla="*/ 244 w 653"/>
              <a:gd name="T17" fmla="*/ 3 h 71"/>
              <a:gd name="T18" fmla="*/ 236 w 653"/>
              <a:gd name="T19" fmla="*/ 0 h 71"/>
              <a:gd name="T20" fmla="*/ 228 w 653"/>
              <a:gd name="T21" fmla="*/ 0 h 71"/>
              <a:gd name="T22" fmla="*/ 42 w 653"/>
              <a:gd name="T23" fmla="*/ 0 h 71"/>
              <a:gd name="T24" fmla="*/ 32 w 653"/>
              <a:gd name="T25" fmla="*/ 0 h 71"/>
              <a:gd name="T26" fmla="*/ 24 w 653"/>
              <a:gd name="T27" fmla="*/ 3 h 71"/>
              <a:gd name="T28" fmla="*/ 11 w 653"/>
              <a:gd name="T29" fmla="*/ 12 h 71"/>
              <a:gd name="T30" fmla="*/ 2 w 653"/>
              <a:gd name="T31" fmla="*/ 24 h 71"/>
              <a:gd name="T32" fmla="*/ 0 w 653"/>
              <a:gd name="T33" fmla="*/ 32 h 71"/>
              <a:gd name="T34" fmla="*/ 0 w 653"/>
              <a:gd name="T35" fmla="*/ 43 h 71"/>
              <a:gd name="T36" fmla="*/ 0 w 653"/>
              <a:gd name="T37" fmla="*/ 71 h 71"/>
              <a:gd name="T38" fmla="*/ 653 w 653"/>
              <a:gd name="T3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3" h="71">
                <a:moveTo>
                  <a:pt x="653" y="71"/>
                </a:moveTo>
                <a:lnTo>
                  <a:pt x="653" y="64"/>
                </a:lnTo>
                <a:lnTo>
                  <a:pt x="270" y="64"/>
                </a:lnTo>
                <a:lnTo>
                  <a:pt x="270" y="43"/>
                </a:lnTo>
                <a:lnTo>
                  <a:pt x="267" y="32"/>
                </a:lnTo>
                <a:lnTo>
                  <a:pt x="265" y="24"/>
                </a:lnTo>
                <a:lnTo>
                  <a:pt x="257" y="12"/>
                </a:lnTo>
                <a:lnTo>
                  <a:pt x="250" y="6"/>
                </a:lnTo>
                <a:lnTo>
                  <a:pt x="244" y="3"/>
                </a:lnTo>
                <a:lnTo>
                  <a:pt x="236" y="0"/>
                </a:lnTo>
                <a:lnTo>
                  <a:pt x="228" y="0"/>
                </a:lnTo>
                <a:lnTo>
                  <a:pt x="42" y="0"/>
                </a:lnTo>
                <a:lnTo>
                  <a:pt x="32" y="0"/>
                </a:lnTo>
                <a:lnTo>
                  <a:pt x="24" y="3"/>
                </a:lnTo>
                <a:lnTo>
                  <a:pt x="11" y="12"/>
                </a:lnTo>
                <a:lnTo>
                  <a:pt x="2" y="24"/>
                </a:lnTo>
                <a:lnTo>
                  <a:pt x="0" y="32"/>
                </a:lnTo>
                <a:lnTo>
                  <a:pt x="0" y="43"/>
                </a:lnTo>
                <a:lnTo>
                  <a:pt x="0" y="71"/>
                </a:lnTo>
                <a:lnTo>
                  <a:pt x="653" y="7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Rectangle 147"/>
          <p:cNvSpPr>
            <a:spLocks noChangeArrowheads="1"/>
          </p:cNvSpPr>
          <p:nvPr/>
        </p:nvSpPr>
        <p:spPr bwMode="auto">
          <a:xfrm>
            <a:off x="1195388" y="2879339"/>
            <a:ext cx="258762" cy="200025"/>
          </a:xfrm>
          <a:prstGeom prst="rect">
            <a:avLst/>
          </a:prstGeom>
          <a:gradFill rotWithShape="1">
            <a:gsLst>
              <a:gs pos="0">
                <a:srgbClr val="FFE579">
                  <a:gamma/>
                  <a:shade val="66667"/>
                  <a:invGamma/>
                </a:srgbClr>
              </a:gs>
              <a:gs pos="100000">
                <a:srgbClr val="FFE57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" name="Freeform 148"/>
          <p:cNvSpPr>
            <a:spLocks/>
          </p:cNvSpPr>
          <p:nvPr/>
        </p:nvSpPr>
        <p:spPr bwMode="auto">
          <a:xfrm>
            <a:off x="1195388" y="2852351"/>
            <a:ext cx="258762" cy="227013"/>
          </a:xfrm>
          <a:custGeom>
            <a:avLst/>
            <a:gdLst>
              <a:gd name="T0" fmla="*/ 653 w 653"/>
              <a:gd name="T1" fmla="*/ 71 h 572"/>
              <a:gd name="T2" fmla="*/ 653 w 653"/>
              <a:gd name="T3" fmla="*/ 572 h 572"/>
              <a:gd name="T4" fmla="*/ 0 w 653"/>
              <a:gd name="T5" fmla="*/ 572 h 572"/>
              <a:gd name="T6" fmla="*/ 0 w 653"/>
              <a:gd name="T7" fmla="*/ 71 h 572"/>
              <a:gd name="T8" fmla="*/ 0 w 653"/>
              <a:gd name="T9" fmla="*/ 43 h 572"/>
              <a:gd name="T10" fmla="*/ 0 w 653"/>
              <a:gd name="T11" fmla="*/ 32 h 572"/>
              <a:gd name="T12" fmla="*/ 2 w 653"/>
              <a:gd name="T13" fmla="*/ 24 h 572"/>
              <a:gd name="T14" fmla="*/ 11 w 653"/>
              <a:gd name="T15" fmla="*/ 12 h 572"/>
              <a:gd name="T16" fmla="*/ 24 w 653"/>
              <a:gd name="T17" fmla="*/ 3 h 572"/>
              <a:gd name="T18" fmla="*/ 32 w 653"/>
              <a:gd name="T19" fmla="*/ 0 h 572"/>
              <a:gd name="T20" fmla="*/ 42 w 653"/>
              <a:gd name="T21" fmla="*/ 0 h 572"/>
              <a:gd name="T22" fmla="*/ 228 w 653"/>
              <a:gd name="T23" fmla="*/ 0 h 572"/>
              <a:gd name="T24" fmla="*/ 236 w 653"/>
              <a:gd name="T25" fmla="*/ 0 h 572"/>
              <a:gd name="T26" fmla="*/ 244 w 653"/>
              <a:gd name="T27" fmla="*/ 3 h 572"/>
              <a:gd name="T28" fmla="*/ 250 w 653"/>
              <a:gd name="T29" fmla="*/ 6 h 572"/>
              <a:gd name="T30" fmla="*/ 257 w 653"/>
              <a:gd name="T31" fmla="*/ 12 h 572"/>
              <a:gd name="T32" fmla="*/ 265 w 653"/>
              <a:gd name="T33" fmla="*/ 24 h 572"/>
              <a:gd name="T34" fmla="*/ 267 w 653"/>
              <a:gd name="T35" fmla="*/ 32 h 572"/>
              <a:gd name="T36" fmla="*/ 270 w 653"/>
              <a:gd name="T37" fmla="*/ 43 h 572"/>
              <a:gd name="T38" fmla="*/ 270 w 653"/>
              <a:gd name="T39" fmla="*/ 64 h 572"/>
              <a:gd name="T40" fmla="*/ 653 w 653"/>
              <a:gd name="T41" fmla="*/ 64 h 572"/>
              <a:gd name="T42" fmla="*/ 653 w 653"/>
              <a:gd name="T43" fmla="*/ 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3" h="572">
                <a:moveTo>
                  <a:pt x="653" y="71"/>
                </a:moveTo>
                <a:lnTo>
                  <a:pt x="653" y="572"/>
                </a:lnTo>
                <a:lnTo>
                  <a:pt x="0" y="572"/>
                </a:lnTo>
                <a:lnTo>
                  <a:pt x="0" y="71"/>
                </a:lnTo>
                <a:lnTo>
                  <a:pt x="0" y="43"/>
                </a:lnTo>
                <a:lnTo>
                  <a:pt x="0" y="32"/>
                </a:lnTo>
                <a:lnTo>
                  <a:pt x="2" y="24"/>
                </a:lnTo>
                <a:lnTo>
                  <a:pt x="11" y="12"/>
                </a:lnTo>
                <a:lnTo>
                  <a:pt x="24" y="3"/>
                </a:lnTo>
                <a:lnTo>
                  <a:pt x="32" y="0"/>
                </a:lnTo>
                <a:lnTo>
                  <a:pt x="42" y="0"/>
                </a:lnTo>
                <a:lnTo>
                  <a:pt x="228" y="0"/>
                </a:lnTo>
                <a:lnTo>
                  <a:pt x="236" y="0"/>
                </a:lnTo>
                <a:lnTo>
                  <a:pt x="244" y="3"/>
                </a:lnTo>
                <a:lnTo>
                  <a:pt x="250" y="6"/>
                </a:lnTo>
                <a:lnTo>
                  <a:pt x="257" y="12"/>
                </a:lnTo>
                <a:lnTo>
                  <a:pt x="265" y="24"/>
                </a:lnTo>
                <a:lnTo>
                  <a:pt x="267" y="32"/>
                </a:lnTo>
                <a:lnTo>
                  <a:pt x="270" y="43"/>
                </a:lnTo>
                <a:lnTo>
                  <a:pt x="270" y="64"/>
                </a:lnTo>
                <a:lnTo>
                  <a:pt x="653" y="64"/>
                </a:lnTo>
                <a:lnTo>
                  <a:pt x="653" y="71"/>
                </a:lnTo>
              </a:path>
            </a:pathLst>
          </a:custGeom>
          <a:noFill/>
          <a:ln w="14351">
            <a:solidFill>
              <a:srgbClr val="D2AA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Freeform 149"/>
          <p:cNvSpPr>
            <a:spLocks/>
          </p:cNvSpPr>
          <p:nvPr/>
        </p:nvSpPr>
        <p:spPr bwMode="auto">
          <a:xfrm>
            <a:off x="4945063" y="2660264"/>
            <a:ext cx="153987" cy="804862"/>
          </a:xfrm>
          <a:custGeom>
            <a:avLst/>
            <a:gdLst>
              <a:gd name="T0" fmla="*/ 104 w 388"/>
              <a:gd name="T1" fmla="*/ 1 h 2028"/>
              <a:gd name="T2" fmla="*/ 77 w 388"/>
              <a:gd name="T3" fmla="*/ 8 h 2028"/>
              <a:gd name="T4" fmla="*/ 43 w 388"/>
              <a:gd name="T5" fmla="*/ 25 h 2028"/>
              <a:gd name="T6" fmla="*/ 26 w 388"/>
              <a:gd name="T7" fmla="*/ 42 h 2028"/>
              <a:gd name="T8" fmla="*/ 8 w 388"/>
              <a:gd name="T9" fmla="*/ 77 h 2028"/>
              <a:gd name="T10" fmla="*/ 2 w 388"/>
              <a:gd name="T11" fmla="*/ 104 h 2028"/>
              <a:gd name="T12" fmla="*/ 0 w 388"/>
              <a:gd name="T13" fmla="*/ 1891 h 2028"/>
              <a:gd name="T14" fmla="*/ 4 w 388"/>
              <a:gd name="T15" fmla="*/ 1937 h 2028"/>
              <a:gd name="T16" fmla="*/ 19 w 388"/>
              <a:gd name="T17" fmla="*/ 1973 h 2028"/>
              <a:gd name="T18" fmla="*/ 35 w 388"/>
              <a:gd name="T19" fmla="*/ 1994 h 2028"/>
              <a:gd name="T20" fmla="*/ 53 w 388"/>
              <a:gd name="T21" fmla="*/ 2008 h 2028"/>
              <a:gd name="T22" fmla="*/ 89 w 388"/>
              <a:gd name="T23" fmla="*/ 2022 h 2028"/>
              <a:gd name="T24" fmla="*/ 137 w 388"/>
              <a:gd name="T25" fmla="*/ 2028 h 2028"/>
              <a:gd name="T26" fmla="*/ 274 w 388"/>
              <a:gd name="T27" fmla="*/ 2027 h 2028"/>
              <a:gd name="T28" fmla="*/ 286 w 388"/>
              <a:gd name="T29" fmla="*/ 2024 h 2028"/>
              <a:gd name="T30" fmla="*/ 312 w 388"/>
              <a:gd name="T31" fmla="*/ 2017 h 2028"/>
              <a:gd name="T32" fmla="*/ 332 w 388"/>
              <a:gd name="T33" fmla="*/ 2008 h 2028"/>
              <a:gd name="T34" fmla="*/ 342 w 388"/>
              <a:gd name="T35" fmla="*/ 2002 h 2028"/>
              <a:gd name="T36" fmla="*/ 350 w 388"/>
              <a:gd name="T37" fmla="*/ 1994 h 2028"/>
              <a:gd name="T38" fmla="*/ 362 w 388"/>
              <a:gd name="T39" fmla="*/ 1981 h 2028"/>
              <a:gd name="T40" fmla="*/ 371 w 388"/>
              <a:gd name="T41" fmla="*/ 1968 h 2028"/>
              <a:gd name="T42" fmla="*/ 380 w 388"/>
              <a:gd name="T43" fmla="*/ 1946 h 2028"/>
              <a:gd name="T44" fmla="*/ 383 w 388"/>
              <a:gd name="T45" fmla="*/ 1926 h 2028"/>
              <a:gd name="T46" fmla="*/ 386 w 388"/>
              <a:gd name="T47" fmla="*/ 1912 h 2028"/>
              <a:gd name="T48" fmla="*/ 388 w 388"/>
              <a:gd name="T49" fmla="*/ 1891 h 2028"/>
              <a:gd name="T50" fmla="*/ 388 w 388"/>
              <a:gd name="T51" fmla="*/ 615 h 2028"/>
              <a:gd name="T52" fmla="*/ 386 w 388"/>
              <a:gd name="T53" fmla="*/ 106 h 2028"/>
              <a:gd name="T54" fmla="*/ 380 w 388"/>
              <a:gd name="T55" fmla="*/ 81 h 2028"/>
              <a:gd name="T56" fmla="*/ 371 w 388"/>
              <a:gd name="T57" fmla="*/ 58 h 2028"/>
              <a:gd name="T58" fmla="*/ 359 w 388"/>
              <a:gd name="T59" fmla="*/ 40 h 2028"/>
              <a:gd name="T60" fmla="*/ 342 w 388"/>
              <a:gd name="T61" fmla="*/ 24 h 2028"/>
              <a:gd name="T62" fmla="*/ 323 w 388"/>
              <a:gd name="T63" fmla="*/ 13 h 2028"/>
              <a:gd name="T64" fmla="*/ 274 w 388"/>
              <a:gd name="T65" fmla="*/ 1 h 2028"/>
              <a:gd name="T66" fmla="*/ 137 w 388"/>
              <a:gd name="T67" fmla="*/ 0 h 2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8" h="2028">
                <a:moveTo>
                  <a:pt x="137" y="0"/>
                </a:moveTo>
                <a:lnTo>
                  <a:pt x="104" y="1"/>
                </a:lnTo>
                <a:lnTo>
                  <a:pt x="89" y="4"/>
                </a:lnTo>
                <a:lnTo>
                  <a:pt x="77" y="8"/>
                </a:lnTo>
                <a:lnTo>
                  <a:pt x="53" y="18"/>
                </a:lnTo>
                <a:lnTo>
                  <a:pt x="43" y="25"/>
                </a:lnTo>
                <a:lnTo>
                  <a:pt x="35" y="34"/>
                </a:lnTo>
                <a:lnTo>
                  <a:pt x="26" y="42"/>
                </a:lnTo>
                <a:lnTo>
                  <a:pt x="19" y="53"/>
                </a:lnTo>
                <a:lnTo>
                  <a:pt x="8" y="77"/>
                </a:lnTo>
                <a:lnTo>
                  <a:pt x="4" y="89"/>
                </a:lnTo>
                <a:lnTo>
                  <a:pt x="2" y="104"/>
                </a:lnTo>
                <a:lnTo>
                  <a:pt x="0" y="137"/>
                </a:lnTo>
                <a:lnTo>
                  <a:pt x="0" y="1891"/>
                </a:lnTo>
                <a:lnTo>
                  <a:pt x="2" y="1923"/>
                </a:lnTo>
                <a:lnTo>
                  <a:pt x="4" y="1937"/>
                </a:lnTo>
                <a:lnTo>
                  <a:pt x="8" y="1951"/>
                </a:lnTo>
                <a:lnTo>
                  <a:pt x="19" y="1973"/>
                </a:lnTo>
                <a:lnTo>
                  <a:pt x="26" y="1984"/>
                </a:lnTo>
                <a:lnTo>
                  <a:pt x="35" y="1994"/>
                </a:lnTo>
                <a:lnTo>
                  <a:pt x="43" y="2001"/>
                </a:lnTo>
                <a:lnTo>
                  <a:pt x="53" y="2008"/>
                </a:lnTo>
                <a:lnTo>
                  <a:pt x="77" y="2019"/>
                </a:lnTo>
                <a:lnTo>
                  <a:pt x="89" y="2022"/>
                </a:lnTo>
                <a:lnTo>
                  <a:pt x="104" y="2026"/>
                </a:lnTo>
                <a:lnTo>
                  <a:pt x="137" y="2028"/>
                </a:lnTo>
                <a:lnTo>
                  <a:pt x="274" y="2028"/>
                </a:lnTo>
                <a:lnTo>
                  <a:pt x="274" y="2027"/>
                </a:lnTo>
                <a:lnTo>
                  <a:pt x="280" y="2025"/>
                </a:lnTo>
                <a:lnTo>
                  <a:pt x="286" y="2024"/>
                </a:lnTo>
                <a:lnTo>
                  <a:pt x="300" y="2021"/>
                </a:lnTo>
                <a:lnTo>
                  <a:pt x="312" y="2017"/>
                </a:lnTo>
                <a:lnTo>
                  <a:pt x="323" y="2013"/>
                </a:lnTo>
                <a:lnTo>
                  <a:pt x="332" y="2008"/>
                </a:lnTo>
                <a:lnTo>
                  <a:pt x="337" y="2004"/>
                </a:lnTo>
                <a:lnTo>
                  <a:pt x="342" y="2002"/>
                </a:lnTo>
                <a:lnTo>
                  <a:pt x="346" y="1997"/>
                </a:lnTo>
                <a:lnTo>
                  <a:pt x="350" y="1994"/>
                </a:lnTo>
                <a:lnTo>
                  <a:pt x="359" y="1987"/>
                </a:lnTo>
                <a:lnTo>
                  <a:pt x="362" y="1981"/>
                </a:lnTo>
                <a:lnTo>
                  <a:pt x="365" y="1977"/>
                </a:lnTo>
                <a:lnTo>
                  <a:pt x="371" y="1968"/>
                </a:lnTo>
                <a:lnTo>
                  <a:pt x="375" y="1956"/>
                </a:lnTo>
                <a:lnTo>
                  <a:pt x="380" y="1946"/>
                </a:lnTo>
                <a:lnTo>
                  <a:pt x="382" y="1932"/>
                </a:lnTo>
                <a:lnTo>
                  <a:pt x="383" y="1926"/>
                </a:lnTo>
                <a:lnTo>
                  <a:pt x="386" y="1920"/>
                </a:lnTo>
                <a:lnTo>
                  <a:pt x="386" y="1912"/>
                </a:lnTo>
                <a:lnTo>
                  <a:pt x="387" y="1905"/>
                </a:lnTo>
                <a:lnTo>
                  <a:pt x="388" y="1891"/>
                </a:lnTo>
                <a:lnTo>
                  <a:pt x="388" y="1413"/>
                </a:lnTo>
                <a:lnTo>
                  <a:pt x="388" y="615"/>
                </a:lnTo>
                <a:lnTo>
                  <a:pt x="388" y="137"/>
                </a:lnTo>
                <a:lnTo>
                  <a:pt x="386" y="106"/>
                </a:lnTo>
                <a:lnTo>
                  <a:pt x="382" y="92"/>
                </a:lnTo>
                <a:lnTo>
                  <a:pt x="380" y="81"/>
                </a:lnTo>
                <a:lnTo>
                  <a:pt x="375" y="69"/>
                </a:lnTo>
                <a:lnTo>
                  <a:pt x="371" y="58"/>
                </a:lnTo>
                <a:lnTo>
                  <a:pt x="365" y="48"/>
                </a:lnTo>
                <a:lnTo>
                  <a:pt x="359" y="40"/>
                </a:lnTo>
                <a:lnTo>
                  <a:pt x="350" y="31"/>
                </a:lnTo>
                <a:lnTo>
                  <a:pt x="342" y="24"/>
                </a:lnTo>
                <a:lnTo>
                  <a:pt x="332" y="17"/>
                </a:lnTo>
                <a:lnTo>
                  <a:pt x="323" y="13"/>
                </a:lnTo>
                <a:lnTo>
                  <a:pt x="300" y="5"/>
                </a:lnTo>
                <a:lnTo>
                  <a:pt x="274" y="1"/>
                </a:lnTo>
                <a:lnTo>
                  <a:pt x="274" y="0"/>
                </a:lnTo>
                <a:lnTo>
                  <a:pt x="137" y="0"/>
                </a:lnTo>
                <a:close/>
              </a:path>
            </a:pathLst>
          </a:custGeom>
          <a:gradFill rotWithShape="1">
            <a:gsLst>
              <a:gs pos="0">
                <a:srgbClr val="009600">
                  <a:gamma/>
                  <a:shade val="46275"/>
                  <a:invGamma/>
                </a:srgbClr>
              </a:gs>
              <a:gs pos="50000">
                <a:srgbClr val="009600"/>
              </a:gs>
              <a:gs pos="100000">
                <a:srgbClr val="0096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009600"/>
            </a:extrusionClr>
          </a:sp3d>
          <a:extLst>
            <a:ext uri="{91240B29-F687-4F45-9708-019B960494DF}">
              <a14:hiddenLine xmlns=""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Freeform 150"/>
          <p:cNvSpPr>
            <a:spLocks/>
          </p:cNvSpPr>
          <p:nvPr/>
        </p:nvSpPr>
        <p:spPr bwMode="auto">
          <a:xfrm>
            <a:off x="5049838" y="2660264"/>
            <a:ext cx="46037" cy="803275"/>
          </a:xfrm>
          <a:custGeom>
            <a:avLst/>
            <a:gdLst>
              <a:gd name="T0" fmla="*/ 0 w 114"/>
              <a:gd name="T1" fmla="*/ 0 h 2026"/>
              <a:gd name="T2" fmla="*/ 26 w 114"/>
              <a:gd name="T3" fmla="*/ 4 h 2026"/>
              <a:gd name="T4" fmla="*/ 49 w 114"/>
              <a:gd name="T5" fmla="*/ 12 h 2026"/>
              <a:gd name="T6" fmla="*/ 58 w 114"/>
              <a:gd name="T7" fmla="*/ 16 h 2026"/>
              <a:gd name="T8" fmla="*/ 68 w 114"/>
              <a:gd name="T9" fmla="*/ 23 h 2026"/>
              <a:gd name="T10" fmla="*/ 76 w 114"/>
              <a:gd name="T11" fmla="*/ 30 h 2026"/>
              <a:gd name="T12" fmla="*/ 85 w 114"/>
              <a:gd name="T13" fmla="*/ 39 h 2026"/>
              <a:gd name="T14" fmla="*/ 91 w 114"/>
              <a:gd name="T15" fmla="*/ 47 h 2026"/>
              <a:gd name="T16" fmla="*/ 97 w 114"/>
              <a:gd name="T17" fmla="*/ 57 h 2026"/>
              <a:gd name="T18" fmla="*/ 101 w 114"/>
              <a:gd name="T19" fmla="*/ 68 h 2026"/>
              <a:gd name="T20" fmla="*/ 106 w 114"/>
              <a:gd name="T21" fmla="*/ 80 h 2026"/>
              <a:gd name="T22" fmla="*/ 108 w 114"/>
              <a:gd name="T23" fmla="*/ 91 h 2026"/>
              <a:gd name="T24" fmla="*/ 112 w 114"/>
              <a:gd name="T25" fmla="*/ 105 h 2026"/>
              <a:gd name="T26" fmla="*/ 114 w 114"/>
              <a:gd name="T27" fmla="*/ 136 h 2026"/>
              <a:gd name="T28" fmla="*/ 114 w 114"/>
              <a:gd name="T29" fmla="*/ 614 h 2026"/>
              <a:gd name="T30" fmla="*/ 114 w 114"/>
              <a:gd name="T31" fmla="*/ 1412 h 2026"/>
              <a:gd name="T32" fmla="*/ 114 w 114"/>
              <a:gd name="T33" fmla="*/ 1890 h 2026"/>
              <a:gd name="T34" fmla="*/ 113 w 114"/>
              <a:gd name="T35" fmla="*/ 1904 h 2026"/>
              <a:gd name="T36" fmla="*/ 112 w 114"/>
              <a:gd name="T37" fmla="*/ 1911 h 2026"/>
              <a:gd name="T38" fmla="*/ 112 w 114"/>
              <a:gd name="T39" fmla="*/ 1919 h 2026"/>
              <a:gd name="T40" fmla="*/ 109 w 114"/>
              <a:gd name="T41" fmla="*/ 1925 h 2026"/>
              <a:gd name="T42" fmla="*/ 108 w 114"/>
              <a:gd name="T43" fmla="*/ 1931 h 2026"/>
              <a:gd name="T44" fmla="*/ 106 w 114"/>
              <a:gd name="T45" fmla="*/ 1945 h 2026"/>
              <a:gd name="T46" fmla="*/ 101 w 114"/>
              <a:gd name="T47" fmla="*/ 1955 h 2026"/>
              <a:gd name="T48" fmla="*/ 97 w 114"/>
              <a:gd name="T49" fmla="*/ 1967 h 2026"/>
              <a:gd name="T50" fmla="*/ 91 w 114"/>
              <a:gd name="T51" fmla="*/ 1976 h 2026"/>
              <a:gd name="T52" fmla="*/ 88 w 114"/>
              <a:gd name="T53" fmla="*/ 1980 h 2026"/>
              <a:gd name="T54" fmla="*/ 85 w 114"/>
              <a:gd name="T55" fmla="*/ 1986 h 2026"/>
              <a:gd name="T56" fmla="*/ 76 w 114"/>
              <a:gd name="T57" fmla="*/ 1993 h 2026"/>
              <a:gd name="T58" fmla="*/ 72 w 114"/>
              <a:gd name="T59" fmla="*/ 1996 h 2026"/>
              <a:gd name="T60" fmla="*/ 68 w 114"/>
              <a:gd name="T61" fmla="*/ 2001 h 2026"/>
              <a:gd name="T62" fmla="*/ 63 w 114"/>
              <a:gd name="T63" fmla="*/ 2003 h 2026"/>
              <a:gd name="T64" fmla="*/ 58 w 114"/>
              <a:gd name="T65" fmla="*/ 2007 h 2026"/>
              <a:gd name="T66" fmla="*/ 49 w 114"/>
              <a:gd name="T67" fmla="*/ 2012 h 2026"/>
              <a:gd name="T68" fmla="*/ 38 w 114"/>
              <a:gd name="T69" fmla="*/ 2016 h 2026"/>
              <a:gd name="T70" fmla="*/ 26 w 114"/>
              <a:gd name="T71" fmla="*/ 2020 h 2026"/>
              <a:gd name="T72" fmla="*/ 12 w 114"/>
              <a:gd name="T73" fmla="*/ 2023 h 2026"/>
              <a:gd name="T74" fmla="*/ 6 w 114"/>
              <a:gd name="T75" fmla="*/ 2024 h 2026"/>
              <a:gd name="T76" fmla="*/ 0 w 114"/>
              <a:gd name="T77" fmla="*/ 2026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4" h="2026">
                <a:moveTo>
                  <a:pt x="0" y="0"/>
                </a:moveTo>
                <a:lnTo>
                  <a:pt x="26" y="4"/>
                </a:lnTo>
                <a:lnTo>
                  <a:pt x="49" y="12"/>
                </a:lnTo>
                <a:lnTo>
                  <a:pt x="58" y="16"/>
                </a:lnTo>
                <a:lnTo>
                  <a:pt x="68" y="23"/>
                </a:lnTo>
                <a:lnTo>
                  <a:pt x="76" y="30"/>
                </a:lnTo>
                <a:lnTo>
                  <a:pt x="85" y="39"/>
                </a:lnTo>
                <a:lnTo>
                  <a:pt x="91" y="47"/>
                </a:lnTo>
                <a:lnTo>
                  <a:pt x="97" y="57"/>
                </a:lnTo>
                <a:lnTo>
                  <a:pt x="101" y="68"/>
                </a:lnTo>
                <a:lnTo>
                  <a:pt x="106" y="80"/>
                </a:lnTo>
                <a:lnTo>
                  <a:pt x="108" y="91"/>
                </a:lnTo>
                <a:lnTo>
                  <a:pt x="112" y="105"/>
                </a:lnTo>
                <a:lnTo>
                  <a:pt x="114" y="136"/>
                </a:lnTo>
                <a:lnTo>
                  <a:pt x="114" y="614"/>
                </a:lnTo>
                <a:lnTo>
                  <a:pt x="114" y="1412"/>
                </a:lnTo>
                <a:lnTo>
                  <a:pt x="114" y="1890"/>
                </a:lnTo>
                <a:lnTo>
                  <a:pt x="113" y="1904"/>
                </a:lnTo>
                <a:lnTo>
                  <a:pt x="112" y="1911"/>
                </a:lnTo>
                <a:lnTo>
                  <a:pt x="112" y="1919"/>
                </a:lnTo>
                <a:lnTo>
                  <a:pt x="109" y="1925"/>
                </a:lnTo>
                <a:lnTo>
                  <a:pt x="108" y="1931"/>
                </a:lnTo>
                <a:lnTo>
                  <a:pt x="106" y="1945"/>
                </a:lnTo>
                <a:lnTo>
                  <a:pt x="101" y="1955"/>
                </a:lnTo>
                <a:lnTo>
                  <a:pt x="97" y="1967"/>
                </a:lnTo>
                <a:lnTo>
                  <a:pt x="91" y="1976"/>
                </a:lnTo>
                <a:lnTo>
                  <a:pt x="88" y="1980"/>
                </a:lnTo>
                <a:lnTo>
                  <a:pt x="85" y="1986"/>
                </a:lnTo>
                <a:lnTo>
                  <a:pt x="76" y="1993"/>
                </a:lnTo>
                <a:lnTo>
                  <a:pt x="72" y="1996"/>
                </a:lnTo>
                <a:lnTo>
                  <a:pt x="68" y="2001"/>
                </a:lnTo>
                <a:lnTo>
                  <a:pt x="63" y="2003"/>
                </a:lnTo>
                <a:lnTo>
                  <a:pt x="58" y="2007"/>
                </a:lnTo>
                <a:lnTo>
                  <a:pt x="49" y="2012"/>
                </a:lnTo>
                <a:lnTo>
                  <a:pt x="38" y="2016"/>
                </a:lnTo>
                <a:lnTo>
                  <a:pt x="26" y="2020"/>
                </a:lnTo>
                <a:lnTo>
                  <a:pt x="12" y="2023"/>
                </a:lnTo>
                <a:lnTo>
                  <a:pt x="6" y="2024"/>
                </a:lnTo>
                <a:lnTo>
                  <a:pt x="0" y="202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7" name="Freeform 151"/>
          <p:cNvSpPr>
            <a:spLocks/>
          </p:cNvSpPr>
          <p:nvPr/>
        </p:nvSpPr>
        <p:spPr bwMode="auto">
          <a:xfrm>
            <a:off x="4945063" y="2660264"/>
            <a:ext cx="107950" cy="804862"/>
          </a:xfrm>
          <a:custGeom>
            <a:avLst/>
            <a:gdLst>
              <a:gd name="T0" fmla="*/ 274 w 274"/>
              <a:gd name="T1" fmla="*/ 2028 h 2028"/>
              <a:gd name="T2" fmla="*/ 137 w 274"/>
              <a:gd name="T3" fmla="*/ 2028 h 2028"/>
              <a:gd name="T4" fmla="*/ 104 w 274"/>
              <a:gd name="T5" fmla="*/ 2026 h 2028"/>
              <a:gd name="T6" fmla="*/ 89 w 274"/>
              <a:gd name="T7" fmla="*/ 2022 h 2028"/>
              <a:gd name="T8" fmla="*/ 77 w 274"/>
              <a:gd name="T9" fmla="*/ 2019 h 2028"/>
              <a:gd name="T10" fmla="*/ 53 w 274"/>
              <a:gd name="T11" fmla="*/ 2008 h 2028"/>
              <a:gd name="T12" fmla="*/ 43 w 274"/>
              <a:gd name="T13" fmla="*/ 2001 h 2028"/>
              <a:gd name="T14" fmla="*/ 35 w 274"/>
              <a:gd name="T15" fmla="*/ 1994 h 2028"/>
              <a:gd name="T16" fmla="*/ 26 w 274"/>
              <a:gd name="T17" fmla="*/ 1984 h 2028"/>
              <a:gd name="T18" fmla="*/ 19 w 274"/>
              <a:gd name="T19" fmla="*/ 1973 h 2028"/>
              <a:gd name="T20" fmla="*/ 8 w 274"/>
              <a:gd name="T21" fmla="*/ 1951 h 2028"/>
              <a:gd name="T22" fmla="*/ 4 w 274"/>
              <a:gd name="T23" fmla="*/ 1937 h 2028"/>
              <a:gd name="T24" fmla="*/ 2 w 274"/>
              <a:gd name="T25" fmla="*/ 1923 h 2028"/>
              <a:gd name="T26" fmla="*/ 0 w 274"/>
              <a:gd name="T27" fmla="*/ 1891 h 2028"/>
              <a:gd name="T28" fmla="*/ 0 w 274"/>
              <a:gd name="T29" fmla="*/ 137 h 2028"/>
              <a:gd name="T30" fmla="*/ 2 w 274"/>
              <a:gd name="T31" fmla="*/ 104 h 2028"/>
              <a:gd name="T32" fmla="*/ 4 w 274"/>
              <a:gd name="T33" fmla="*/ 89 h 2028"/>
              <a:gd name="T34" fmla="*/ 8 w 274"/>
              <a:gd name="T35" fmla="*/ 77 h 2028"/>
              <a:gd name="T36" fmla="*/ 19 w 274"/>
              <a:gd name="T37" fmla="*/ 53 h 2028"/>
              <a:gd name="T38" fmla="*/ 26 w 274"/>
              <a:gd name="T39" fmla="*/ 42 h 2028"/>
              <a:gd name="T40" fmla="*/ 35 w 274"/>
              <a:gd name="T41" fmla="*/ 34 h 2028"/>
              <a:gd name="T42" fmla="*/ 43 w 274"/>
              <a:gd name="T43" fmla="*/ 25 h 2028"/>
              <a:gd name="T44" fmla="*/ 53 w 274"/>
              <a:gd name="T45" fmla="*/ 18 h 2028"/>
              <a:gd name="T46" fmla="*/ 77 w 274"/>
              <a:gd name="T47" fmla="*/ 8 h 2028"/>
              <a:gd name="T48" fmla="*/ 89 w 274"/>
              <a:gd name="T49" fmla="*/ 4 h 2028"/>
              <a:gd name="T50" fmla="*/ 104 w 274"/>
              <a:gd name="T51" fmla="*/ 1 h 2028"/>
              <a:gd name="T52" fmla="*/ 137 w 274"/>
              <a:gd name="T53" fmla="*/ 0 h 2028"/>
              <a:gd name="T54" fmla="*/ 274 w 274"/>
              <a:gd name="T55" fmla="*/ 0 h 2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4" h="2028">
                <a:moveTo>
                  <a:pt x="274" y="2028"/>
                </a:moveTo>
                <a:lnTo>
                  <a:pt x="137" y="2028"/>
                </a:lnTo>
                <a:lnTo>
                  <a:pt x="104" y="2026"/>
                </a:lnTo>
                <a:lnTo>
                  <a:pt x="89" y="2022"/>
                </a:lnTo>
                <a:lnTo>
                  <a:pt x="77" y="2019"/>
                </a:lnTo>
                <a:lnTo>
                  <a:pt x="53" y="2008"/>
                </a:lnTo>
                <a:lnTo>
                  <a:pt x="43" y="2001"/>
                </a:lnTo>
                <a:lnTo>
                  <a:pt x="35" y="1994"/>
                </a:lnTo>
                <a:lnTo>
                  <a:pt x="26" y="1984"/>
                </a:lnTo>
                <a:lnTo>
                  <a:pt x="19" y="1973"/>
                </a:lnTo>
                <a:lnTo>
                  <a:pt x="8" y="1951"/>
                </a:lnTo>
                <a:lnTo>
                  <a:pt x="4" y="1937"/>
                </a:lnTo>
                <a:lnTo>
                  <a:pt x="2" y="1923"/>
                </a:lnTo>
                <a:lnTo>
                  <a:pt x="0" y="1891"/>
                </a:lnTo>
                <a:lnTo>
                  <a:pt x="0" y="137"/>
                </a:lnTo>
                <a:lnTo>
                  <a:pt x="2" y="104"/>
                </a:lnTo>
                <a:lnTo>
                  <a:pt x="4" y="89"/>
                </a:lnTo>
                <a:lnTo>
                  <a:pt x="8" y="77"/>
                </a:lnTo>
                <a:lnTo>
                  <a:pt x="19" y="53"/>
                </a:lnTo>
                <a:lnTo>
                  <a:pt x="26" y="42"/>
                </a:lnTo>
                <a:lnTo>
                  <a:pt x="35" y="34"/>
                </a:lnTo>
                <a:lnTo>
                  <a:pt x="43" y="25"/>
                </a:lnTo>
                <a:lnTo>
                  <a:pt x="53" y="18"/>
                </a:lnTo>
                <a:lnTo>
                  <a:pt x="77" y="8"/>
                </a:lnTo>
                <a:lnTo>
                  <a:pt x="89" y="4"/>
                </a:lnTo>
                <a:lnTo>
                  <a:pt x="104" y="1"/>
                </a:lnTo>
                <a:lnTo>
                  <a:pt x="137" y="0"/>
                </a:lnTo>
                <a:lnTo>
                  <a:pt x="274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" name="Freeform 152"/>
          <p:cNvSpPr>
            <a:spLocks noEditPoints="1"/>
          </p:cNvSpPr>
          <p:nvPr/>
        </p:nvSpPr>
        <p:spPr bwMode="auto">
          <a:xfrm>
            <a:off x="4840288" y="2847589"/>
            <a:ext cx="109537" cy="107950"/>
          </a:xfrm>
          <a:custGeom>
            <a:avLst/>
            <a:gdLst>
              <a:gd name="T0" fmla="*/ 2 w 278"/>
              <a:gd name="T1" fmla="*/ 17 h 275"/>
              <a:gd name="T2" fmla="*/ 13 w 278"/>
              <a:gd name="T3" fmla="*/ 8 h 275"/>
              <a:gd name="T4" fmla="*/ 29 w 278"/>
              <a:gd name="T5" fmla="*/ 1 h 275"/>
              <a:gd name="T6" fmla="*/ 53 w 278"/>
              <a:gd name="T7" fmla="*/ 1 h 275"/>
              <a:gd name="T8" fmla="*/ 239 w 278"/>
              <a:gd name="T9" fmla="*/ 0 h 275"/>
              <a:gd name="T10" fmla="*/ 262 w 278"/>
              <a:gd name="T11" fmla="*/ 7 h 275"/>
              <a:gd name="T12" fmla="*/ 276 w 278"/>
              <a:gd name="T13" fmla="*/ 22 h 275"/>
              <a:gd name="T14" fmla="*/ 278 w 278"/>
              <a:gd name="T15" fmla="*/ 248 h 275"/>
              <a:gd name="T16" fmla="*/ 274 w 278"/>
              <a:gd name="T17" fmla="*/ 252 h 275"/>
              <a:gd name="T18" fmla="*/ 269 w 278"/>
              <a:gd name="T19" fmla="*/ 263 h 275"/>
              <a:gd name="T20" fmla="*/ 252 w 278"/>
              <a:gd name="T21" fmla="*/ 272 h 275"/>
              <a:gd name="T22" fmla="*/ 242 w 278"/>
              <a:gd name="T23" fmla="*/ 272 h 275"/>
              <a:gd name="T24" fmla="*/ 233 w 278"/>
              <a:gd name="T25" fmla="*/ 273 h 275"/>
              <a:gd name="T26" fmla="*/ 227 w 278"/>
              <a:gd name="T27" fmla="*/ 275 h 275"/>
              <a:gd name="T28" fmla="*/ 40 w 278"/>
              <a:gd name="T29" fmla="*/ 273 h 275"/>
              <a:gd name="T30" fmla="*/ 22 w 278"/>
              <a:gd name="T31" fmla="*/ 270 h 275"/>
              <a:gd name="T32" fmla="*/ 9 w 278"/>
              <a:gd name="T33" fmla="*/ 263 h 275"/>
              <a:gd name="T34" fmla="*/ 2 w 278"/>
              <a:gd name="T35" fmla="*/ 253 h 275"/>
              <a:gd name="T36" fmla="*/ 0 w 278"/>
              <a:gd name="T37" fmla="*/ 248 h 275"/>
              <a:gd name="T38" fmla="*/ 247 w 278"/>
              <a:gd name="T39" fmla="*/ 71 h 275"/>
              <a:gd name="T40" fmla="*/ 243 w 278"/>
              <a:gd name="T41" fmla="*/ 59 h 275"/>
              <a:gd name="T42" fmla="*/ 231 w 278"/>
              <a:gd name="T43" fmla="*/ 52 h 275"/>
              <a:gd name="T44" fmla="*/ 104 w 278"/>
              <a:gd name="T45" fmla="*/ 51 h 275"/>
              <a:gd name="T46" fmla="*/ 88 w 278"/>
              <a:gd name="T47" fmla="*/ 51 h 275"/>
              <a:gd name="T48" fmla="*/ 71 w 278"/>
              <a:gd name="T49" fmla="*/ 60 h 275"/>
              <a:gd name="T50" fmla="*/ 70 w 278"/>
              <a:gd name="T51" fmla="*/ 210 h 275"/>
              <a:gd name="T52" fmla="*/ 72 w 278"/>
              <a:gd name="T53" fmla="*/ 215 h 275"/>
              <a:gd name="T54" fmla="*/ 79 w 278"/>
              <a:gd name="T55" fmla="*/ 221 h 275"/>
              <a:gd name="T56" fmla="*/ 104 w 278"/>
              <a:gd name="T57" fmla="*/ 226 h 275"/>
              <a:gd name="T58" fmla="*/ 215 w 278"/>
              <a:gd name="T59" fmla="*/ 224 h 275"/>
              <a:gd name="T60" fmla="*/ 219 w 278"/>
              <a:gd name="T61" fmla="*/ 224 h 275"/>
              <a:gd name="T62" fmla="*/ 231 w 278"/>
              <a:gd name="T63" fmla="*/ 224 h 275"/>
              <a:gd name="T64" fmla="*/ 234 w 278"/>
              <a:gd name="T65" fmla="*/ 221 h 275"/>
              <a:gd name="T66" fmla="*/ 237 w 278"/>
              <a:gd name="T67" fmla="*/ 221 h 275"/>
              <a:gd name="T68" fmla="*/ 245 w 278"/>
              <a:gd name="T69" fmla="*/ 214 h 275"/>
              <a:gd name="T70" fmla="*/ 247 w 278"/>
              <a:gd name="T71" fmla="*/ 7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8" h="275">
                <a:moveTo>
                  <a:pt x="0" y="32"/>
                </a:moveTo>
                <a:lnTo>
                  <a:pt x="2" y="17"/>
                </a:lnTo>
                <a:lnTo>
                  <a:pt x="6" y="11"/>
                </a:lnTo>
                <a:lnTo>
                  <a:pt x="13" y="8"/>
                </a:lnTo>
                <a:lnTo>
                  <a:pt x="19" y="3"/>
                </a:lnTo>
                <a:lnTo>
                  <a:pt x="29" y="1"/>
                </a:lnTo>
                <a:lnTo>
                  <a:pt x="39" y="0"/>
                </a:lnTo>
                <a:lnTo>
                  <a:pt x="53" y="1"/>
                </a:lnTo>
                <a:lnTo>
                  <a:pt x="227" y="1"/>
                </a:lnTo>
                <a:lnTo>
                  <a:pt x="239" y="0"/>
                </a:lnTo>
                <a:lnTo>
                  <a:pt x="252" y="3"/>
                </a:lnTo>
                <a:lnTo>
                  <a:pt x="262" y="7"/>
                </a:lnTo>
                <a:lnTo>
                  <a:pt x="271" y="14"/>
                </a:lnTo>
                <a:lnTo>
                  <a:pt x="276" y="22"/>
                </a:lnTo>
                <a:lnTo>
                  <a:pt x="278" y="32"/>
                </a:lnTo>
                <a:lnTo>
                  <a:pt x="278" y="248"/>
                </a:lnTo>
                <a:lnTo>
                  <a:pt x="276" y="248"/>
                </a:lnTo>
                <a:lnTo>
                  <a:pt x="274" y="252"/>
                </a:lnTo>
                <a:lnTo>
                  <a:pt x="272" y="256"/>
                </a:lnTo>
                <a:lnTo>
                  <a:pt x="269" y="263"/>
                </a:lnTo>
                <a:lnTo>
                  <a:pt x="261" y="268"/>
                </a:lnTo>
                <a:lnTo>
                  <a:pt x="252" y="272"/>
                </a:lnTo>
                <a:lnTo>
                  <a:pt x="245" y="272"/>
                </a:lnTo>
                <a:lnTo>
                  <a:pt x="242" y="272"/>
                </a:lnTo>
                <a:lnTo>
                  <a:pt x="239" y="273"/>
                </a:lnTo>
                <a:lnTo>
                  <a:pt x="233" y="273"/>
                </a:lnTo>
                <a:lnTo>
                  <a:pt x="229" y="273"/>
                </a:lnTo>
                <a:lnTo>
                  <a:pt x="227" y="275"/>
                </a:lnTo>
                <a:lnTo>
                  <a:pt x="53" y="275"/>
                </a:lnTo>
                <a:lnTo>
                  <a:pt x="40" y="273"/>
                </a:lnTo>
                <a:lnTo>
                  <a:pt x="31" y="272"/>
                </a:lnTo>
                <a:lnTo>
                  <a:pt x="22" y="270"/>
                </a:lnTo>
                <a:lnTo>
                  <a:pt x="16" y="268"/>
                </a:lnTo>
                <a:lnTo>
                  <a:pt x="9" y="263"/>
                </a:lnTo>
                <a:lnTo>
                  <a:pt x="6" y="259"/>
                </a:lnTo>
                <a:lnTo>
                  <a:pt x="2" y="253"/>
                </a:lnTo>
                <a:lnTo>
                  <a:pt x="1" y="248"/>
                </a:lnTo>
                <a:lnTo>
                  <a:pt x="0" y="248"/>
                </a:lnTo>
                <a:lnTo>
                  <a:pt x="0" y="32"/>
                </a:lnTo>
                <a:close/>
                <a:moveTo>
                  <a:pt x="247" y="71"/>
                </a:moveTo>
                <a:lnTo>
                  <a:pt x="246" y="64"/>
                </a:lnTo>
                <a:lnTo>
                  <a:pt x="243" y="59"/>
                </a:lnTo>
                <a:lnTo>
                  <a:pt x="237" y="55"/>
                </a:lnTo>
                <a:lnTo>
                  <a:pt x="231" y="52"/>
                </a:lnTo>
                <a:lnTo>
                  <a:pt x="215" y="51"/>
                </a:lnTo>
                <a:lnTo>
                  <a:pt x="104" y="51"/>
                </a:lnTo>
                <a:lnTo>
                  <a:pt x="95" y="50"/>
                </a:lnTo>
                <a:lnTo>
                  <a:pt x="88" y="51"/>
                </a:lnTo>
                <a:lnTo>
                  <a:pt x="78" y="55"/>
                </a:lnTo>
                <a:lnTo>
                  <a:pt x="71" y="60"/>
                </a:lnTo>
                <a:lnTo>
                  <a:pt x="70" y="71"/>
                </a:lnTo>
                <a:lnTo>
                  <a:pt x="70" y="210"/>
                </a:lnTo>
                <a:lnTo>
                  <a:pt x="70" y="212"/>
                </a:lnTo>
                <a:lnTo>
                  <a:pt x="72" y="215"/>
                </a:lnTo>
                <a:lnTo>
                  <a:pt x="74" y="218"/>
                </a:lnTo>
                <a:lnTo>
                  <a:pt x="79" y="221"/>
                </a:lnTo>
                <a:lnTo>
                  <a:pt x="89" y="224"/>
                </a:lnTo>
                <a:lnTo>
                  <a:pt x="104" y="226"/>
                </a:lnTo>
                <a:lnTo>
                  <a:pt x="215" y="226"/>
                </a:lnTo>
                <a:lnTo>
                  <a:pt x="215" y="224"/>
                </a:lnTo>
                <a:lnTo>
                  <a:pt x="217" y="224"/>
                </a:lnTo>
                <a:lnTo>
                  <a:pt x="219" y="224"/>
                </a:lnTo>
                <a:lnTo>
                  <a:pt x="223" y="224"/>
                </a:lnTo>
                <a:lnTo>
                  <a:pt x="231" y="224"/>
                </a:lnTo>
                <a:lnTo>
                  <a:pt x="234" y="222"/>
                </a:lnTo>
                <a:lnTo>
                  <a:pt x="234" y="221"/>
                </a:lnTo>
                <a:lnTo>
                  <a:pt x="235" y="221"/>
                </a:lnTo>
                <a:lnTo>
                  <a:pt x="237" y="221"/>
                </a:lnTo>
                <a:lnTo>
                  <a:pt x="242" y="219"/>
                </a:lnTo>
                <a:lnTo>
                  <a:pt x="245" y="214"/>
                </a:lnTo>
                <a:lnTo>
                  <a:pt x="247" y="210"/>
                </a:lnTo>
                <a:lnTo>
                  <a:pt x="247" y="7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Freeform 153"/>
          <p:cNvSpPr>
            <a:spLocks/>
          </p:cNvSpPr>
          <p:nvPr/>
        </p:nvSpPr>
        <p:spPr bwMode="auto">
          <a:xfrm>
            <a:off x="4867275" y="2866639"/>
            <a:ext cx="71438" cy="69850"/>
          </a:xfrm>
          <a:custGeom>
            <a:avLst/>
            <a:gdLst>
              <a:gd name="T0" fmla="*/ 161 w 177"/>
              <a:gd name="T1" fmla="*/ 2 h 176"/>
              <a:gd name="T2" fmla="*/ 167 w 177"/>
              <a:gd name="T3" fmla="*/ 5 h 176"/>
              <a:gd name="T4" fmla="*/ 173 w 177"/>
              <a:gd name="T5" fmla="*/ 9 h 176"/>
              <a:gd name="T6" fmla="*/ 176 w 177"/>
              <a:gd name="T7" fmla="*/ 14 h 176"/>
              <a:gd name="T8" fmla="*/ 177 w 177"/>
              <a:gd name="T9" fmla="*/ 21 h 176"/>
              <a:gd name="T10" fmla="*/ 177 w 177"/>
              <a:gd name="T11" fmla="*/ 160 h 176"/>
              <a:gd name="T12" fmla="*/ 175 w 177"/>
              <a:gd name="T13" fmla="*/ 164 h 176"/>
              <a:gd name="T14" fmla="*/ 172 w 177"/>
              <a:gd name="T15" fmla="*/ 169 h 176"/>
              <a:gd name="T16" fmla="*/ 167 w 177"/>
              <a:gd name="T17" fmla="*/ 171 h 176"/>
              <a:gd name="T18" fmla="*/ 165 w 177"/>
              <a:gd name="T19" fmla="*/ 171 h 176"/>
              <a:gd name="T20" fmla="*/ 164 w 177"/>
              <a:gd name="T21" fmla="*/ 171 h 176"/>
              <a:gd name="T22" fmla="*/ 164 w 177"/>
              <a:gd name="T23" fmla="*/ 172 h 176"/>
              <a:gd name="T24" fmla="*/ 161 w 177"/>
              <a:gd name="T25" fmla="*/ 174 h 176"/>
              <a:gd name="T26" fmla="*/ 153 w 177"/>
              <a:gd name="T27" fmla="*/ 174 h 176"/>
              <a:gd name="T28" fmla="*/ 149 w 177"/>
              <a:gd name="T29" fmla="*/ 174 h 176"/>
              <a:gd name="T30" fmla="*/ 147 w 177"/>
              <a:gd name="T31" fmla="*/ 174 h 176"/>
              <a:gd name="T32" fmla="*/ 145 w 177"/>
              <a:gd name="T33" fmla="*/ 174 h 176"/>
              <a:gd name="T34" fmla="*/ 145 w 177"/>
              <a:gd name="T35" fmla="*/ 176 h 176"/>
              <a:gd name="T36" fmla="*/ 34 w 177"/>
              <a:gd name="T37" fmla="*/ 176 h 176"/>
              <a:gd name="T38" fmla="*/ 19 w 177"/>
              <a:gd name="T39" fmla="*/ 174 h 176"/>
              <a:gd name="T40" fmla="*/ 9 w 177"/>
              <a:gd name="T41" fmla="*/ 171 h 176"/>
              <a:gd name="T42" fmla="*/ 4 w 177"/>
              <a:gd name="T43" fmla="*/ 168 h 176"/>
              <a:gd name="T44" fmla="*/ 2 w 177"/>
              <a:gd name="T45" fmla="*/ 165 h 176"/>
              <a:gd name="T46" fmla="*/ 0 w 177"/>
              <a:gd name="T47" fmla="*/ 162 h 176"/>
              <a:gd name="T48" fmla="*/ 0 w 177"/>
              <a:gd name="T49" fmla="*/ 160 h 176"/>
              <a:gd name="T50" fmla="*/ 0 w 177"/>
              <a:gd name="T51" fmla="*/ 21 h 176"/>
              <a:gd name="T52" fmla="*/ 1 w 177"/>
              <a:gd name="T53" fmla="*/ 10 h 176"/>
              <a:gd name="T54" fmla="*/ 8 w 177"/>
              <a:gd name="T55" fmla="*/ 5 h 176"/>
              <a:gd name="T56" fmla="*/ 18 w 177"/>
              <a:gd name="T57" fmla="*/ 1 h 176"/>
              <a:gd name="T58" fmla="*/ 25 w 177"/>
              <a:gd name="T59" fmla="*/ 0 h 176"/>
              <a:gd name="T60" fmla="*/ 34 w 177"/>
              <a:gd name="T61" fmla="*/ 1 h 176"/>
              <a:gd name="T62" fmla="*/ 145 w 177"/>
              <a:gd name="T63" fmla="*/ 1 h 176"/>
              <a:gd name="T64" fmla="*/ 161 w 177"/>
              <a:gd name="T65" fmla="*/ 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7" h="176">
                <a:moveTo>
                  <a:pt x="161" y="2"/>
                </a:moveTo>
                <a:lnTo>
                  <a:pt x="167" y="5"/>
                </a:lnTo>
                <a:lnTo>
                  <a:pt x="173" y="9"/>
                </a:lnTo>
                <a:lnTo>
                  <a:pt x="176" y="14"/>
                </a:lnTo>
                <a:lnTo>
                  <a:pt x="177" y="21"/>
                </a:lnTo>
                <a:lnTo>
                  <a:pt x="177" y="160"/>
                </a:lnTo>
                <a:lnTo>
                  <a:pt x="175" y="164"/>
                </a:lnTo>
                <a:lnTo>
                  <a:pt x="172" y="169"/>
                </a:lnTo>
                <a:lnTo>
                  <a:pt x="167" y="171"/>
                </a:lnTo>
                <a:lnTo>
                  <a:pt x="165" y="171"/>
                </a:lnTo>
                <a:lnTo>
                  <a:pt x="164" y="171"/>
                </a:lnTo>
                <a:lnTo>
                  <a:pt x="164" y="172"/>
                </a:lnTo>
                <a:lnTo>
                  <a:pt x="161" y="174"/>
                </a:lnTo>
                <a:lnTo>
                  <a:pt x="153" y="174"/>
                </a:lnTo>
                <a:lnTo>
                  <a:pt x="149" y="174"/>
                </a:lnTo>
                <a:lnTo>
                  <a:pt x="147" y="174"/>
                </a:lnTo>
                <a:lnTo>
                  <a:pt x="145" y="174"/>
                </a:lnTo>
                <a:lnTo>
                  <a:pt x="145" y="176"/>
                </a:lnTo>
                <a:lnTo>
                  <a:pt x="34" y="176"/>
                </a:lnTo>
                <a:lnTo>
                  <a:pt x="19" y="174"/>
                </a:lnTo>
                <a:lnTo>
                  <a:pt x="9" y="171"/>
                </a:lnTo>
                <a:lnTo>
                  <a:pt x="4" y="168"/>
                </a:lnTo>
                <a:lnTo>
                  <a:pt x="2" y="165"/>
                </a:lnTo>
                <a:lnTo>
                  <a:pt x="0" y="162"/>
                </a:lnTo>
                <a:lnTo>
                  <a:pt x="0" y="160"/>
                </a:lnTo>
                <a:lnTo>
                  <a:pt x="0" y="21"/>
                </a:lnTo>
                <a:lnTo>
                  <a:pt x="1" y="10"/>
                </a:lnTo>
                <a:lnTo>
                  <a:pt x="8" y="5"/>
                </a:lnTo>
                <a:lnTo>
                  <a:pt x="18" y="1"/>
                </a:lnTo>
                <a:lnTo>
                  <a:pt x="25" y="0"/>
                </a:lnTo>
                <a:lnTo>
                  <a:pt x="34" y="1"/>
                </a:lnTo>
                <a:lnTo>
                  <a:pt x="145" y="1"/>
                </a:lnTo>
                <a:lnTo>
                  <a:pt x="161" y="2"/>
                </a:lnTo>
                <a:close/>
              </a:path>
            </a:pathLst>
          </a:custGeom>
          <a:solidFill>
            <a:srgbClr val="008080">
              <a:alpha val="52000"/>
            </a:srgbClr>
          </a:solidFill>
          <a:ln w="25400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Freeform 154"/>
          <p:cNvSpPr>
            <a:spLocks noEditPoints="1"/>
          </p:cNvSpPr>
          <p:nvPr/>
        </p:nvSpPr>
        <p:spPr bwMode="auto">
          <a:xfrm>
            <a:off x="4840288" y="3157151"/>
            <a:ext cx="109537" cy="107950"/>
          </a:xfrm>
          <a:custGeom>
            <a:avLst/>
            <a:gdLst>
              <a:gd name="T0" fmla="*/ 2 w 278"/>
              <a:gd name="T1" fmla="*/ 17 h 275"/>
              <a:gd name="T2" fmla="*/ 13 w 278"/>
              <a:gd name="T3" fmla="*/ 8 h 275"/>
              <a:gd name="T4" fmla="*/ 29 w 278"/>
              <a:gd name="T5" fmla="*/ 1 h 275"/>
              <a:gd name="T6" fmla="*/ 53 w 278"/>
              <a:gd name="T7" fmla="*/ 1 h 275"/>
              <a:gd name="T8" fmla="*/ 239 w 278"/>
              <a:gd name="T9" fmla="*/ 0 h 275"/>
              <a:gd name="T10" fmla="*/ 262 w 278"/>
              <a:gd name="T11" fmla="*/ 7 h 275"/>
              <a:gd name="T12" fmla="*/ 276 w 278"/>
              <a:gd name="T13" fmla="*/ 22 h 275"/>
              <a:gd name="T14" fmla="*/ 278 w 278"/>
              <a:gd name="T15" fmla="*/ 249 h 275"/>
              <a:gd name="T16" fmla="*/ 274 w 278"/>
              <a:gd name="T17" fmla="*/ 252 h 275"/>
              <a:gd name="T18" fmla="*/ 269 w 278"/>
              <a:gd name="T19" fmla="*/ 263 h 275"/>
              <a:gd name="T20" fmla="*/ 252 w 278"/>
              <a:gd name="T21" fmla="*/ 273 h 275"/>
              <a:gd name="T22" fmla="*/ 242 w 278"/>
              <a:gd name="T23" fmla="*/ 273 h 275"/>
              <a:gd name="T24" fmla="*/ 233 w 278"/>
              <a:gd name="T25" fmla="*/ 274 h 275"/>
              <a:gd name="T26" fmla="*/ 227 w 278"/>
              <a:gd name="T27" fmla="*/ 275 h 275"/>
              <a:gd name="T28" fmla="*/ 40 w 278"/>
              <a:gd name="T29" fmla="*/ 274 h 275"/>
              <a:gd name="T30" fmla="*/ 22 w 278"/>
              <a:gd name="T31" fmla="*/ 270 h 275"/>
              <a:gd name="T32" fmla="*/ 9 w 278"/>
              <a:gd name="T33" fmla="*/ 263 h 275"/>
              <a:gd name="T34" fmla="*/ 2 w 278"/>
              <a:gd name="T35" fmla="*/ 253 h 275"/>
              <a:gd name="T36" fmla="*/ 0 w 278"/>
              <a:gd name="T37" fmla="*/ 249 h 275"/>
              <a:gd name="T38" fmla="*/ 231 w 278"/>
              <a:gd name="T39" fmla="*/ 53 h 275"/>
              <a:gd name="T40" fmla="*/ 104 w 278"/>
              <a:gd name="T41" fmla="*/ 52 h 275"/>
              <a:gd name="T42" fmla="*/ 88 w 278"/>
              <a:gd name="T43" fmla="*/ 52 h 275"/>
              <a:gd name="T44" fmla="*/ 71 w 278"/>
              <a:gd name="T45" fmla="*/ 61 h 275"/>
              <a:gd name="T46" fmla="*/ 70 w 278"/>
              <a:gd name="T47" fmla="*/ 210 h 275"/>
              <a:gd name="T48" fmla="*/ 72 w 278"/>
              <a:gd name="T49" fmla="*/ 216 h 275"/>
              <a:gd name="T50" fmla="*/ 79 w 278"/>
              <a:gd name="T51" fmla="*/ 221 h 275"/>
              <a:gd name="T52" fmla="*/ 104 w 278"/>
              <a:gd name="T53" fmla="*/ 226 h 275"/>
              <a:gd name="T54" fmla="*/ 215 w 278"/>
              <a:gd name="T55" fmla="*/ 225 h 275"/>
              <a:gd name="T56" fmla="*/ 219 w 278"/>
              <a:gd name="T57" fmla="*/ 225 h 275"/>
              <a:gd name="T58" fmla="*/ 231 w 278"/>
              <a:gd name="T59" fmla="*/ 225 h 275"/>
              <a:gd name="T60" fmla="*/ 234 w 278"/>
              <a:gd name="T61" fmla="*/ 221 h 275"/>
              <a:gd name="T62" fmla="*/ 237 w 278"/>
              <a:gd name="T63" fmla="*/ 221 h 275"/>
              <a:gd name="T64" fmla="*/ 245 w 278"/>
              <a:gd name="T65" fmla="*/ 214 h 275"/>
              <a:gd name="T66" fmla="*/ 247 w 278"/>
              <a:gd name="T67" fmla="*/ 71 h 275"/>
              <a:gd name="T68" fmla="*/ 243 w 278"/>
              <a:gd name="T69" fmla="*/ 59 h 275"/>
              <a:gd name="T70" fmla="*/ 231 w 278"/>
              <a:gd name="T71" fmla="*/ 53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8" h="275">
                <a:moveTo>
                  <a:pt x="0" y="32"/>
                </a:moveTo>
                <a:lnTo>
                  <a:pt x="2" y="17"/>
                </a:lnTo>
                <a:lnTo>
                  <a:pt x="6" y="12"/>
                </a:lnTo>
                <a:lnTo>
                  <a:pt x="13" y="8"/>
                </a:lnTo>
                <a:lnTo>
                  <a:pt x="19" y="4"/>
                </a:lnTo>
                <a:lnTo>
                  <a:pt x="29" y="1"/>
                </a:lnTo>
                <a:lnTo>
                  <a:pt x="39" y="0"/>
                </a:lnTo>
                <a:lnTo>
                  <a:pt x="53" y="1"/>
                </a:lnTo>
                <a:lnTo>
                  <a:pt x="227" y="1"/>
                </a:lnTo>
                <a:lnTo>
                  <a:pt x="239" y="0"/>
                </a:lnTo>
                <a:lnTo>
                  <a:pt x="252" y="4"/>
                </a:lnTo>
                <a:lnTo>
                  <a:pt x="262" y="7"/>
                </a:lnTo>
                <a:lnTo>
                  <a:pt x="271" y="14"/>
                </a:lnTo>
                <a:lnTo>
                  <a:pt x="276" y="22"/>
                </a:lnTo>
                <a:lnTo>
                  <a:pt x="278" y="32"/>
                </a:lnTo>
                <a:lnTo>
                  <a:pt x="278" y="249"/>
                </a:lnTo>
                <a:lnTo>
                  <a:pt x="276" y="249"/>
                </a:lnTo>
                <a:lnTo>
                  <a:pt x="274" y="252"/>
                </a:lnTo>
                <a:lnTo>
                  <a:pt x="272" y="257"/>
                </a:lnTo>
                <a:lnTo>
                  <a:pt x="269" y="263"/>
                </a:lnTo>
                <a:lnTo>
                  <a:pt x="261" y="268"/>
                </a:lnTo>
                <a:lnTo>
                  <a:pt x="252" y="273"/>
                </a:lnTo>
                <a:lnTo>
                  <a:pt x="245" y="273"/>
                </a:lnTo>
                <a:lnTo>
                  <a:pt x="242" y="273"/>
                </a:lnTo>
                <a:lnTo>
                  <a:pt x="239" y="274"/>
                </a:lnTo>
                <a:lnTo>
                  <a:pt x="233" y="274"/>
                </a:lnTo>
                <a:lnTo>
                  <a:pt x="229" y="274"/>
                </a:lnTo>
                <a:lnTo>
                  <a:pt x="227" y="275"/>
                </a:lnTo>
                <a:lnTo>
                  <a:pt x="53" y="275"/>
                </a:lnTo>
                <a:lnTo>
                  <a:pt x="40" y="274"/>
                </a:lnTo>
                <a:lnTo>
                  <a:pt x="31" y="273"/>
                </a:lnTo>
                <a:lnTo>
                  <a:pt x="22" y="270"/>
                </a:lnTo>
                <a:lnTo>
                  <a:pt x="16" y="268"/>
                </a:lnTo>
                <a:lnTo>
                  <a:pt x="9" y="263"/>
                </a:lnTo>
                <a:lnTo>
                  <a:pt x="6" y="259"/>
                </a:lnTo>
                <a:lnTo>
                  <a:pt x="2" y="253"/>
                </a:lnTo>
                <a:lnTo>
                  <a:pt x="1" y="249"/>
                </a:lnTo>
                <a:lnTo>
                  <a:pt x="0" y="249"/>
                </a:lnTo>
                <a:lnTo>
                  <a:pt x="0" y="32"/>
                </a:lnTo>
                <a:close/>
                <a:moveTo>
                  <a:pt x="231" y="53"/>
                </a:moveTo>
                <a:lnTo>
                  <a:pt x="215" y="52"/>
                </a:lnTo>
                <a:lnTo>
                  <a:pt x="104" y="52"/>
                </a:lnTo>
                <a:lnTo>
                  <a:pt x="95" y="50"/>
                </a:lnTo>
                <a:lnTo>
                  <a:pt x="88" y="52"/>
                </a:lnTo>
                <a:lnTo>
                  <a:pt x="78" y="55"/>
                </a:lnTo>
                <a:lnTo>
                  <a:pt x="71" y="61"/>
                </a:lnTo>
                <a:lnTo>
                  <a:pt x="70" y="71"/>
                </a:lnTo>
                <a:lnTo>
                  <a:pt x="70" y="210"/>
                </a:lnTo>
                <a:lnTo>
                  <a:pt x="70" y="212"/>
                </a:lnTo>
                <a:lnTo>
                  <a:pt x="72" y="216"/>
                </a:lnTo>
                <a:lnTo>
                  <a:pt x="74" y="218"/>
                </a:lnTo>
                <a:lnTo>
                  <a:pt x="79" y="221"/>
                </a:lnTo>
                <a:lnTo>
                  <a:pt x="89" y="225"/>
                </a:lnTo>
                <a:lnTo>
                  <a:pt x="104" y="226"/>
                </a:lnTo>
                <a:lnTo>
                  <a:pt x="215" y="226"/>
                </a:lnTo>
                <a:lnTo>
                  <a:pt x="215" y="225"/>
                </a:lnTo>
                <a:lnTo>
                  <a:pt x="217" y="225"/>
                </a:lnTo>
                <a:lnTo>
                  <a:pt x="219" y="225"/>
                </a:lnTo>
                <a:lnTo>
                  <a:pt x="223" y="225"/>
                </a:lnTo>
                <a:lnTo>
                  <a:pt x="231" y="225"/>
                </a:lnTo>
                <a:lnTo>
                  <a:pt x="234" y="222"/>
                </a:lnTo>
                <a:lnTo>
                  <a:pt x="234" y="221"/>
                </a:lnTo>
                <a:lnTo>
                  <a:pt x="235" y="221"/>
                </a:lnTo>
                <a:lnTo>
                  <a:pt x="237" y="221"/>
                </a:lnTo>
                <a:lnTo>
                  <a:pt x="242" y="219"/>
                </a:lnTo>
                <a:lnTo>
                  <a:pt x="245" y="214"/>
                </a:lnTo>
                <a:lnTo>
                  <a:pt x="247" y="210"/>
                </a:lnTo>
                <a:lnTo>
                  <a:pt x="247" y="71"/>
                </a:lnTo>
                <a:lnTo>
                  <a:pt x="246" y="64"/>
                </a:lnTo>
                <a:lnTo>
                  <a:pt x="243" y="59"/>
                </a:lnTo>
                <a:lnTo>
                  <a:pt x="237" y="55"/>
                </a:lnTo>
                <a:lnTo>
                  <a:pt x="231" y="5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Freeform 155"/>
          <p:cNvSpPr>
            <a:spLocks/>
          </p:cNvSpPr>
          <p:nvPr/>
        </p:nvSpPr>
        <p:spPr bwMode="auto">
          <a:xfrm>
            <a:off x="4867275" y="3176201"/>
            <a:ext cx="71438" cy="69850"/>
          </a:xfrm>
          <a:custGeom>
            <a:avLst/>
            <a:gdLst>
              <a:gd name="T0" fmla="*/ 145 w 177"/>
              <a:gd name="T1" fmla="*/ 2 h 176"/>
              <a:gd name="T2" fmla="*/ 161 w 177"/>
              <a:gd name="T3" fmla="*/ 3 h 176"/>
              <a:gd name="T4" fmla="*/ 167 w 177"/>
              <a:gd name="T5" fmla="*/ 5 h 176"/>
              <a:gd name="T6" fmla="*/ 173 w 177"/>
              <a:gd name="T7" fmla="*/ 9 h 176"/>
              <a:gd name="T8" fmla="*/ 176 w 177"/>
              <a:gd name="T9" fmla="*/ 14 h 176"/>
              <a:gd name="T10" fmla="*/ 177 w 177"/>
              <a:gd name="T11" fmla="*/ 21 h 176"/>
              <a:gd name="T12" fmla="*/ 177 w 177"/>
              <a:gd name="T13" fmla="*/ 160 h 176"/>
              <a:gd name="T14" fmla="*/ 175 w 177"/>
              <a:gd name="T15" fmla="*/ 164 h 176"/>
              <a:gd name="T16" fmla="*/ 172 w 177"/>
              <a:gd name="T17" fmla="*/ 169 h 176"/>
              <a:gd name="T18" fmla="*/ 167 w 177"/>
              <a:gd name="T19" fmla="*/ 171 h 176"/>
              <a:gd name="T20" fmla="*/ 165 w 177"/>
              <a:gd name="T21" fmla="*/ 171 h 176"/>
              <a:gd name="T22" fmla="*/ 164 w 177"/>
              <a:gd name="T23" fmla="*/ 171 h 176"/>
              <a:gd name="T24" fmla="*/ 164 w 177"/>
              <a:gd name="T25" fmla="*/ 172 h 176"/>
              <a:gd name="T26" fmla="*/ 161 w 177"/>
              <a:gd name="T27" fmla="*/ 175 h 176"/>
              <a:gd name="T28" fmla="*/ 153 w 177"/>
              <a:gd name="T29" fmla="*/ 175 h 176"/>
              <a:gd name="T30" fmla="*/ 149 w 177"/>
              <a:gd name="T31" fmla="*/ 175 h 176"/>
              <a:gd name="T32" fmla="*/ 147 w 177"/>
              <a:gd name="T33" fmla="*/ 175 h 176"/>
              <a:gd name="T34" fmla="*/ 145 w 177"/>
              <a:gd name="T35" fmla="*/ 175 h 176"/>
              <a:gd name="T36" fmla="*/ 145 w 177"/>
              <a:gd name="T37" fmla="*/ 176 h 176"/>
              <a:gd name="T38" fmla="*/ 34 w 177"/>
              <a:gd name="T39" fmla="*/ 176 h 176"/>
              <a:gd name="T40" fmla="*/ 19 w 177"/>
              <a:gd name="T41" fmla="*/ 175 h 176"/>
              <a:gd name="T42" fmla="*/ 9 w 177"/>
              <a:gd name="T43" fmla="*/ 171 h 176"/>
              <a:gd name="T44" fmla="*/ 4 w 177"/>
              <a:gd name="T45" fmla="*/ 168 h 176"/>
              <a:gd name="T46" fmla="*/ 2 w 177"/>
              <a:gd name="T47" fmla="*/ 166 h 176"/>
              <a:gd name="T48" fmla="*/ 0 w 177"/>
              <a:gd name="T49" fmla="*/ 162 h 176"/>
              <a:gd name="T50" fmla="*/ 0 w 177"/>
              <a:gd name="T51" fmla="*/ 160 h 176"/>
              <a:gd name="T52" fmla="*/ 0 w 177"/>
              <a:gd name="T53" fmla="*/ 21 h 176"/>
              <a:gd name="T54" fmla="*/ 1 w 177"/>
              <a:gd name="T55" fmla="*/ 11 h 176"/>
              <a:gd name="T56" fmla="*/ 8 w 177"/>
              <a:gd name="T57" fmla="*/ 5 h 176"/>
              <a:gd name="T58" fmla="*/ 18 w 177"/>
              <a:gd name="T59" fmla="*/ 2 h 176"/>
              <a:gd name="T60" fmla="*/ 25 w 177"/>
              <a:gd name="T61" fmla="*/ 0 h 176"/>
              <a:gd name="T62" fmla="*/ 34 w 177"/>
              <a:gd name="T63" fmla="*/ 2 h 176"/>
              <a:gd name="T64" fmla="*/ 145 w 177"/>
              <a:gd name="T65" fmla="*/ 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7" h="176">
                <a:moveTo>
                  <a:pt x="145" y="2"/>
                </a:moveTo>
                <a:lnTo>
                  <a:pt x="161" y="3"/>
                </a:lnTo>
                <a:lnTo>
                  <a:pt x="167" y="5"/>
                </a:lnTo>
                <a:lnTo>
                  <a:pt x="173" y="9"/>
                </a:lnTo>
                <a:lnTo>
                  <a:pt x="176" y="14"/>
                </a:lnTo>
                <a:lnTo>
                  <a:pt x="177" y="21"/>
                </a:lnTo>
                <a:lnTo>
                  <a:pt x="177" y="160"/>
                </a:lnTo>
                <a:lnTo>
                  <a:pt x="175" y="164"/>
                </a:lnTo>
                <a:lnTo>
                  <a:pt x="172" y="169"/>
                </a:lnTo>
                <a:lnTo>
                  <a:pt x="167" y="171"/>
                </a:lnTo>
                <a:lnTo>
                  <a:pt x="165" y="171"/>
                </a:lnTo>
                <a:lnTo>
                  <a:pt x="164" y="171"/>
                </a:lnTo>
                <a:lnTo>
                  <a:pt x="164" y="172"/>
                </a:lnTo>
                <a:lnTo>
                  <a:pt x="161" y="175"/>
                </a:lnTo>
                <a:lnTo>
                  <a:pt x="153" y="175"/>
                </a:lnTo>
                <a:lnTo>
                  <a:pt x="149" y="175"/>
                </a:lnTo>
                <a:lnTo>
                  <a:pt x="147" y="175"/>
                </a:lnTo>
                <a:lnTo>
                  <a:pt x="145" y="175"/>
                </a:lnTo>
                <a:lnTo>
                  <a:pt x="145" y="176"/>
                </a:lnTo>
                <a:lnTo>
                  <a:pt x="34" y="176"/>
                </a:lnTo>
                <a:lnTo>
                  <a:pt x="19" y="175"/>
                </a:lnTo>
                <a:lnTo>
                  <a:pt x="9" y="171"/>
                </a:lnTo>
                <a:lnTo>
                  <a:pt x="4" y="168"/>
                </a:lnTo>
                <a:lnTo>
                  <a:pt x="2" y="166"/>
                </a:lnTo>
                <a:lnTo>
                  <a:pt x="0" y="162"/>
                </a:lnTo>
                <a:lnTo>
                  <a:pt x="0" y="160"/>
                </a:lnTo>
                <a:lnTo>
                  <a:pt x="0" y="21"/>
                </a:lnTo>
                <a:lnTo>
                  <a:pt x="1" y="11"/>
                </a:lnTo>
                <a:lnTo>
                  <a:pt x="8" y="5"/>
                </a:lnTo>
                <a:lnTo>
                  <a:pt x="18" y="2"/>
                </a:lnTo>
                <a:lnTo>
                  <a:pt x="25" y="0"/>
                </a:lnTo>
                <a:lnTo>
                  <a:pt x="34" y="2"/>
                </a:lnTo>
                <a:lnTo>
                  <a:pt x="145" y="2"/>
                </a:lnTo>
                <a:close/>
              </a:path>
            </a:pathLst>
          </a:custGeom>
          <a:solidFill>
            <a:srgbClr val="008080">
              <a:alpha val="52000"/>
            </a:srgbClr>
          </a:solidFill>
          <a:ln w="25400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" name="Freeform 157"/>
          <p:cNvSpPr>
            <a:spLocks/>
          </p:cNvSpPr>
          <p:nvPr/>
        </p:nvSpPr>
        <p:spPr bwMode="auto">
          <a:xfrm>
            <a:off x="5868988" y="3301614"/>
            <a:ext cx="1587" cy="1587"/>
          </a:xfrm>
          <a:custGeom>
            <a:avLst/>
            <a:gdLst>
              <a:gd name="T0" fmla="*/ 2 w 6"/>
              <a:gd name="T1" fmla="*/ 0 h 1"/>
              <a:gd name="T2" fmla="*/ 0 w 6"/>
              <a:gd name="T3" fmla="*/ 1 h 1"/>
              <a:gd name="T4" fmla="*/ 6 w 6"/>
              <a:gd name="T5" fmla="*/ 0 h 1"/>
              <a:gd name="T6" fmla="*/ 4 w 6"/>
              <a:gd name="T7" fmla="*/ 0 h 1"/>
              <a:gd name="T8" fmla="*/ 2 w 6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">
                <a:moveTo>
                  <a:pt x="2" y="0"/>
                </a:moveTo>
                <a:lnTo>
                  <a:pt x="0" y="1"/>
                </a:lnTo>
                <a:lnTo>
                  <a:pt x="6" y="0"/>
                </a:lnTo>
                <a:lnTo>
                  <a:pt x="4" y="0"/>
                </a:lnTo>
                <a:lnTo>
                  <a:pt x="2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" name="Freeform 158"/>
          <p:cNvSpPr>
            <a:spLocks/>
          </p:cNvSpPr>
          <p:nvPr/>
        </p:nvSpPr>
        <p:spPr bwMode="auto">
          <a:xfrm>
            <a:off x="5999163" y="3344476"/>
            <a:ext cx="123825" cy="141288"/>
          </a:xfrm>
          <a:custGeom>
            <a:avLst/>
            <a:gdLst>
              <a:gd name="T0" fmla="*/ 157 w 313"/>
              <a:gd name="T1" fmla="*/ 281 h 354"/>
              <a:gd name="T2" fmla="*/ 313 w 313"/>
              <a:gd name="T3" fmla="*/ 354 h 354"/>
              <a:gd name="T4" fmla="*/ 157 w 313"/>
              <a:gd name="T5" fmla="*/ 0 h 354"/>
              <a:gd name="T6" fmla="*/ 0 w 313"/>
              <a:gd name="T7" fmla="*/ 354 h 354"/>
              <a:gd name="T8" fmla="*/ 157 w 313"/>
              <a:gd name="T9" fmla="*/ 28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54">
                <a:moveTo>
                  <a:pt x="157" y="281"/>
                </a:moveTo>
                <a:lnTo>
                  <a:pt x="313" y="354"/>
                </a:lnTo>
                <a:lnTo>
                  <a:pt x="157" y="0"/>
                </a:lnTo>
                <a:lnTo>
                  <a:pt x="0" y="354"/>
                </a:lnTo>
                <a:lnTo>
                  <a:pt x="157" y="2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Rectangle 159"/>
          <p:cNvSpPr>
            <a:spLocks noChangeArrowheads="1"/>
          </p:cNvSpPr>
          <p:nvPr/>
        </p:nvSpPr>
        <p:spPr bwMode="auto">
          <a:xfrm>
            <a:off x="5686701" y="4160451"/>
            <a:ext cx="7662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Assigned to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Ports</a:t>
            </a:r>
          </a:p>
        </p:txBody>
      </p:sp>
      <p:sp>
        <p:nvSpPr>
          <p:cNvPr id="166" name="Rectangle 160"/>
          <p:cNvSpPr>
            <a:spLocks noChangeArrowheads="1"/>
          </p:cNvSpPr>
          <p:nvPr/>
        </p:nvSpPr>
        <p:spPr bwMode="auto">
          <a:xfrm>
            <a:off x="6578694" y="1447800"/>
            <a:ext cx="11549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Array</a:t>
            </a:r>
            <a:endParaRPr lang="en-US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9" name="Rectangle 163"/>
          <p:cNvSpPr>
            <a:spLocks noChangeArrowheads="1"/>
          </p:cNvSpPr>
          <p:nvPr/>
        </p:nvSpPr>
        <p:spPr bwMode="auto">
          <a:xfrm>
            <a:off x="3549255" y="1865771"/>
            <a:ext cx="14430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Allocate Volumes 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 the Server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2" name="Rectangle 166"/>
          <p:cNvSpPr>
            <a:spLocks noChangeArrowheads="1"/>
          </p:cNvSpPr>
          <p:nvPr/>
        </p:nvSpPr>
        <p:spPr bwMode="auto">
          <a:xfrm>
            <a:off x="4148142" y="1447800"/>
            <a:ext cx="354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SAN</a:t>
            </a:r>
            <a:endParaRPr lang="en-US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3" name="Freeform 167"/>
          <p:cNvSpPr>
            <a:spLocks/>
          </p:cNvSpPr>
          <p:nvPr/>
        </p:nvSpPr>
        <p:spPr bwMode="auto">
          <a:xfrm>
            <a:off x="3406775" y="2804726"/>
            <a:ext cx="195263" cy="190500"/>
          </a:xfrm>
          <a:custGeom>
            <a:avLst/>
            <a:gdLst>
              <a:gd name="T0" fmla="*/ 317 w 491"/>
              <a:gd name="T1" fmla="*/ 97 h 482"/>
              <a:gd name="T2" fmla="*/ 334 w 491"/>
              <a:gd name="T3" fmla="*/ 98 h 482"/>
              <a:gd name="T4" fmla="*/ 350 w 491"/>
              <a:gd name="T5" fmla="*/ 101 h 482"/>
              <a:gd name="T6" fmla="*/ 362 w 491"/>
              <a:gd name="T7" fmla="*/ 107 h 482"/>
              <a:gd name="T8" fmla="*/ 368 w 491"/>
              <a:gd name="T9" fmla="*/ 110 h 482"/>
              <a:gd name="T10" fmla="*/ 375 w 491"/>
              <a:gd name="T11" fmla="*/ 116 h 482"/>
              <a:gd name="T12" fmla="*/ 383 w 491"/>
              <a:gd name="T13" fmla="*/ 126 h 482"/>
              <a:gd name="T14" fmla="*/ 385 w 491"/>
              <a:gd name="T15" fmla="*/ 132 h 482"/>
              <a:gd name="T16" fmla="*/ 389 w 491"/>
              <a:gd name="T17" fmla="*/ 140 h 482"/>
              <a:gd name="T18" fmla="*/ 392 w 491"/>
              <a:gd name="T19" fmla="*/ 155 h 482"/>
              <a:gd name="T20" fmla="*/ 394 w 491"/>
              <a:gd name="T21" fmla="*/ 174 h 482"/>
              <a:gd name="T22" fmla="*/ 394 w 491"/>
              <a:gd name="T23" fmla="*/ 435 h 482"/>
              <a:gd name="T24" fmla="*/ 393 w 491"/>
              <a:gd name="T25" fmla="*/ 437 h 482"/>
              <a:gd name="T26" fmla="*/ 393 w 491"/>
              <a:gd name="T27" fmla="*/ 441 h 482"/>
              <a:gd name="T28" fmla="*/ 393 w 491"/>
              <a:gd name="T29" fmla="*/ 447 h 482"/>
              <a:gd name="T30" fmla="*/ 392 w 491"/>
              <a:gd name="T31" fmla="*/ 450 h 482"/>
              <a:gd name="T32" fmla="*/ 392 w 491"/>
              <a:gd name="T33" fmla="*/ 453 h 482"/>
              <a:gd name="T34" fmla="*/ 392 w 491"/>
              <a:gd name="T35" fmla="*/ 460 h 482"/>
              <a:gd name="T36" fmla="*/ 389 w 491"/>
              <a:gd name="T37" fmla="*/ 471 h 482"/>
              <a:gd name="T38" fmla="*/ 386 w 491"/>
              <a:gd name="T39" fmla="*/ 476 h 482"/>
              <a:gd name="T40" fmla="*/ 385 w 491"/>
              <a:gd name="T41" fmla="*/ 478 h 482"/>
              <a:gd name="T42" fmla="*/ 385 w 491"/>
              <a:gd name="T43" fmla="*/ 482 h 482"/>
              <a:gd name="T44" fmla="*/ 460 w 491"/>
              <a:gd name="T45" fmla="*/ 406 h 482"/>
              <a:gd name="T46" fmla="*/ 472 w 491"/>
              <a:gd name="T47" fmla="*/ 396 h 482"/>
              <a:gd name="T48" fmla="*/ 476 w 491"/>
              <a:gd name="T49" fmla="*/ 391 h 482"/>
              <a:gd name="T50" fmla="*/ 479 w 491"/>
              <a:gd name="T51" fmla="*/ 387 h 482"/>
              <a:gd name="T52" fmla="*/ 482 w 491"/>
              <a:gd name="T53" fmla="*/ 385 h 482"/>
              <a:gd name="T54" fmla="*/ 485 w 491"/>
              <a:gd name="T55" fmla="*/ 377 h 482"/>
              <a:gd name="T56" fmla="*/ 487 w 491"/>
              <a:gd name="T57" fmla="*/ 368 h 482"/>
              <a:gd name="T58" fmla="*/ 489 w 491"/>
              <a:gd name="T59" fmla="*/ 359 h 482"/>
              <a:gd name="T60" fmla="*/ 489 w 491"/>
              <a:gd name="T61" fmla="*/ 353 h 482"/>
              <a:gd name="T62" fmla="*/ 490 w 491"/>
              <a:gd name="T63" fmla="*/ 348 h 482"/>
              <a:gd name="T64" fmla="*/ 490 w 491"/>
              <a:gd name="T65" fmla="*/ 343 h 482"/>
              <a:gd name="T66" fmla="*/ 491 w 491"/>
              <a:gd name="T67" fmla="*/ 338 h 482"/>
              <a:gd name="T68" fmla="*/ 491 w 491"/>
              <a:gd name="T69" fmla="*/ 77 h 482"/>
              <a:gd name="T70" fmla="*/ 489 w 491"/>
              <a:gd name="T71" fmla="*/ 58 h 482"/>
              <a:gd name="T72" fmla="*/ 485 w 491"/>
              <a:gd name="T73" fmla="*/ 43 h 482"/>
              <a:gd name="T74" fmla="*/ 482 w 491"/>
              <a:gd name="T75" fmla="*/ 35 h 482"/>
              <a:gd name="T76" fmla="*/ 480 w 491"/>
              <a:gd name="T77" fmla="*/ 29 h 482"/>
              <a:gd name="T78" fmla="*/ 472 w 491"/>
              <a:gd name="T79" fmla="*/ 19 h 482"/>
              <a:gd name="T80" fmla="*/ 465 w 491"/>
              <a:gd name="T81" fmla="*/ 13 h 482"/>
              <a:gd name="T82" fmla="*/ 459 w 491"/>
              <a:gd name="T83" fmla="*/ 10 h 482"/>
              <a:gd name="T84" fmla="*/ 447 w 491"/>
              <a:gd name="T85" fmla="*/ 4 h 482"/>
              <a:gd name="T86" fmla="*/ 431 w 491"/>
              <a:gd name="T87" fmla="*/ 1 h 482"/>
              <a:gd name="T88" fmla="*/ 414 w 491"/>
              <a:gd name="T89" fmla="*/ 0 h 482"/>
              <a:gd name="T90" fmla="*/ 153 w 491"/>
              <a:gd name="T91" fmla="*/ 0 h 482"/>
              <a:gd name="T92" fmla="*/ 133 w 491"/>
              <a:gd name="T93" fmla="*/ 1 h 482"/>
              <a:gd name="T94" fmla="*/ 118 w 491"/>
              <a:gd name="T95" fmla="*/ 4 h 482"/>
              <a:gd name="T96" fmla="*/ 106 w 491"/>
              <a:gd name="T97" fmla="*/ 10 h 482"/>
              <a:gd name="T98" fmla="*/ 96 w 491"/>
              <a:gd name="T99" fmla="*/ 19 h 482"/>
              <a:gd name="T100" fmla="*/ 95 w 491"/>
              <a:gd name="T101" fmla="*/ 19 h 482"/>
              <a:gd name="T102" fmla="*/ 93 w 491"/>
              <a:gd name="T103" fmla="*/ 21 h 482"/>
              <a:gd name="T104" fmla="*/ 0 w 491"/>
              <a:gd name="T105" fmla="*/ 115 h 482"/>
              <a:gd name="T106" fmla="*/ 10 w 491"/>
              <a:gd name="T107" fmla="*/ 107 h 482"/>
              <a:gd name="T108" fmla="*/ 23 w 491"/>
              <a:gd name="T109" fmla="*/ 101 h 482"/>
              <a:gd name="T110" fmla="*/ 38 w 491"/>
              <a:gd name="T111" fmla="*/ 98 h 482"/>
              <a:gd name="T112" fmla="*/ 56 w 491"/>
              <a:gd name="T113" fmla="*/ 97 h 482"/>
              <a:gd name="T114" fmla="*/ 317 w 491"/>
              <a:gd name="T115" fmla="*/ 9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1" h="482">
                <a:moveTo>
                  <a:pt x="317" y="97"/>
                </a:moveTo>
                <a:lnTo>
                  <a:pt x="334" y="98"/>
                </a:lnTo>
                <a:lnTo>
                  <a:pt x="350" y="101"/>
                </a:lnTo>
                <a:lnTo>
                  <a:pt x="362" y="107"/>
                </a:lnTo>
                <a:lnTo>
                  <a:pt x="368" y="110"/>
                </a:lnTo>
                <a:lnTo>
                  <a:pt x="375" y="116"/>
                </a:lnTo>
                <a:lnTo>
                  <a:pt x="383" y="126"/>
                </a:lnTo>
                <a:lnTo>
                  <a:pt x="385" y="132"/>
                </a:lnTo>
                <a:lnTo>
                  <a:pt x="389" y="140"/>
                </a:lnTo>
                <a:lnTo>
                  <a:pt x="392" y="155"/>
                </a:lnTo>
                <a:lnTo>
                  <a:pt x="394" y="174"/>
                </a:lnTo>
                <a:lnTo>
                  <a:pt x="394" y="435"/>
                </a:lnTo>
                <a:lnTo>
                  <a:pt x="393" y="437"/>
                </a:lnTo>
                <a:lnTo>
                  <a:pt x="393" y="441"/>
                </a:lnTo>
                <a:lnTo>
                  <a:pt x="393" y="447"/>
                </a:lnTo>
                <a:lnTo>
                  <a:pt x="392" y="450"/>
                </a:lnTo>
                <a:lnTo>
                  <a:pt x="392" y="453"/>
                </a:lnTo>
                <a:lnTo>
                  <a:pt x="392" y="460"/>
                </a:lnTo>
                <a:lnTo>
                  <a:pt x="389" y="471"/>
                </a:lnTo>
                <a:lnTo>
                  <a:pt x="386" y="476"/>
                </a:lnTo>
                <a:lnTo>
                  <a:pt x="385" y="478"/>
                </a:lnTo>
                <a:lnTo>
                  <a:pt x="385" y="482"/>
                </a:lnTo>
                <a:lnTo>
                  <a:pt x="460" y="406"/>
                </a:lnTo>
                <a:lnTo>
                  <a:pt x="472" y="396"/>
                </a:lnTo>
                <a:lnTo>
                  <a:pt x="476" y="391"/>
                </a:lnTo>
                <a:lnTo>
                  <a:pt x="479" y="387"/>
                </a:lnTo>
                <a:lnTo>
                  <a:pt x="482" y="385"/>
                </a:lnTo>
                <a:lnTo>
                  <a:pt x="485" y="377"/>
                </a:lnTo>
                <a:lnTo>
                  <a:pt x="487" y="368"/>
                </a:lnTo>
                <a:lnTo>
                  <a:pt x="489" y="359"/>
                </a:lnTo>
                <a:lnTo>
                  <a:pt x="489" y="353"/>
                </a:lnTo>
                <a:lnTo>
                  <a:pt x="490" y="348"/>
                </a:lnTo>
                <a:lnTo>
                  <a:pt x="490" y="343"/>
                </a:lnTo>
                <a:lnTo>
                  <a:pt x="491" y="338"/>
                </a:lnTo>
                <a:lnTo>
                  <a:pt x="491" y="77"/>
                </a:lnTo>
                <a:lnTo>
                  <a:pt x="489" y="58"/>
                </a:lnTo>
                <a:lnTo>
                  <a:pt x="485" y="43"/>
                </a:lnTo>
                <a:lnTo>
                  <a:pt x="482" y="35"/>
                </a:lnTo>
                <a:lnTo>
                  <a:pt x="480" y="29"/>
                </a:lnTo>
                <a:lnTo>
                  <a:pt x="472" y="19"/>
                </a:lnTo>
                <a:lnTo>
                  <a:pt x="465" y="13"/>
                </a:lnTo>
                <a:lnTo>
                  <a:pt x="459" y="10"/>
                </a:lnTo>
                <a:lnTo>
                  <a:pt x="447" y="4"/>
                </a:lnTo>
                <a:lnTo>
                  <a:pt x="431" y="1"/>
                </a:lnTo>
                <a:lnTo>
                  <a:pt x="414" y="0"/>
                </a:lnTo>
                <a:lnTo>
                  <a:pt x="153" y="0"/>
                </a:lnTo>
                <a:lnTo>
                  <a:pt x="133" y="1"/>
                </a:lnTo>
                <a:lnTo>
                  <a:pt x="118" y="4"/>
                </a:lnTo>
                <a:lnTo>
                  <a:pt x="106" y="10"/>
                </a:lnTo>
                <a:lnTo>
                  <a:pt x="96" y="19"/>
                </a:lnTo>
                <a:lnTo>
                  <a:pt x="95" y="19"/>
                </a:lnTo>
                <a:lnTo>
                  <a:pt x="93" y="21"/>
                </a:lnTo>
                <a:lnTo>
                  <a:pt x="0" y="115"/>
                </a:lnTo>
                <a:lnTo>
                  <a:pt x="10" y="107"/>
                </a:lnTo>
                <a:lnTo>
                  <a:pt x="23" y="101"/>
                </a:lnTo>
                <a:lnTo>
                  <a:pt x="38" y="98"/>
                </a:lnTo>
                <a:lnTo>
                  <a:pt x="56" y="97"/>
                </a:lnTo>
                <a:lnTo>
                  <a:pt x="317" y="97"/>
                </a:lnTo>
                <a:close/>
              </a:path>
            </a:pathLst>
          </a:custGeom>
          <a:solidFill>
            <a:srgbClr val="D2AA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" name="Freeform 168"/>
          <p:cNvSpPr>
            <a:spLocks/>
          </p:cNvSpPr>
          <p:nvPr/>
        </p:nvSpPr>
        <p:spPr bwMode="auto">
          <a:xfrm>
            <a:off x="3398838" y="2842826"/>
            <a:ext cx="165100" cy="165100"/>
          </a:xfrm>
          <a:custGeom>
            <a:avLst/>
            <a:gdLst>
              <a:gd name="T0" fmla="*/ 416 w 416"/>
              <a:gd name="T1" fmla="*/ 77 h 415"/>
              <a:gd name="T2" fmla="*/ 414 w 416"/>
              <a:gd name="T3" fmla="*/ 58 h 415"/>
              <a:gd name="T4" fmla="*/ 411 w 416"/>
              <a:gd name="T5" fmla="*/ 43 h 415"/>
              <a:gd name="T6" fmla="*/ 407 w 416"/>
              <a:gd name="T7" fmla="*/ 35 h 415"/>
              <a:gd name="T8" fmla="*/ 405 w 416"/>
              <a:gd name="T9" fmla="*/ 29 h 415"/>
              <a:gd name="T10" fmla="*/ 397 w 416"/>
              <a:gd name="T11" fmla="*/ 19 h 415"/>
              <a:gd name="T12" fmla="*/ 390 w 416"/>
              <a:gd name="T13" fmla="*/ 13 h 415"/>
              <a:gd name="T14" fmla="*/ 384 w 416"/>
              <a:gd name="T15" fmla="*/ 10 h 415"/>
              <a:gd name="T16" fmla="*/ 372 w 416"/>
              <a:gd name="T17" fmla="*/ 4 h 415"/>
              <a:gd name="T18" fmla="*/ 356 w 416"/>
              <a:gd name="T19" fmla="*/ 1 h 415"/>
              <a:gd name="T20" fmla="*/ 339 w 416"/>
              <a:gd name="T21" fmla="*/ 0 h 415"/>
              <a:gd name="T22" fmla="*/ 78 w 416"/>
              <a:gd name="T23" fmla="*/ 0 h 415"/>
              <a:gd name="T24" fmla="*/ 60 w 416"/>
              <a:gd name="T25" fmla="*/ 1 h 415"/>
              <a:gd name="T26" fmla="*/ 45 w 416"/>
              <a:gd name="T27" fmla="*/ 4 h 415"/>
              <a:gd name="T28" fmla="*/ 32 w 416"/>
              <a:gd name="T29" fmla="*/ 10 h 415"/>
              <a:gd name="T30" fmla="*/ 22 w 416"/>
              <a:gd name="T31" fmla="*/ 18 h 415"/>
              <a:gd name="T32" fmla="*/ 20 w 416"/>
              <a:gd name="T33" fmla="*/ 19 h 415"/>
              <a:gd name="T34" fmla="*/ 19 w 416"/>
              <a:gd name="T35" fmla="*/ 20 h 415"/>
              <a:gd name="T36" fmla="*/ 11 w 416"/>
              <a:gd name="T37" fmla="*/ 30 h 415"/>
              <a:gd name="T38" fmla="*/ 5 w 416"/>
              <a:gd name="T39" fmla="*/ 43 h 415"/>
              <a:gd name="T40" fmla="*/ 1 w 416"/>
              <a:gd name="T41" fmla="*/ 58 h 415"/>
              <a:gd name="T42" fmla="*/ 0 w 416"/>
              <a:gd name="T43" fmla="*/ 77 h 415"/>
              <a:gd name="T44" fmla="*/ 0 w 416"/>
              <a:gd name="T45" fmla="*/ 338 h 415"/>
              <a:gd name="T46" fmla="*/ 1 w 416"/>
              <a:gd name="T47" fmla="*/ 355 h 415"/>
              <a:gd name="T48" fmla="*/ 5 w 416"/>
              <a:gd name="T49" fmla="*/ 371 h 415"/>
              <a:gd name="T50" fmla="*/ 11 w 416"/>
              <a:gd name="T51" fmla="*/ 384 h 415"/>
              <a:gd name="T52" fmla="*/ 14 w 416"/>
              <a:gd name="T53" fmla="*/ 389 h 415"/>
              <a:gd name="T54" fmla="*/ 20 w 416"/>
              <a:gd name="T55" fmla="*/ 396 h 415"/>
              <a:gd name="T56" fmla="*/ 30 w 416"/>
              <a:gd name="T57" fmla="*/ 404 h 415"/>
              <a:gd name="T58" fmla="*/ 36 w 416"/>
              <a:gd name="T59" fmla="*/ 406 h 415"/>
              <a:gd name="T60" fmla="*/ 44 w 416"/>
              <a:gd name="T61" fmla="*/ 410 h 415"/>
              <a:gd name="T62" fmla="*/ 58 w 416"/>
              <a:gd name="T63" fmla="*/ 413 h 415"/>
              <a:gd name="T64" fmla="*/ 78 w 416"/>
              <a:gd name="T65" fmla="*/ 415 h 415"/>
              <a:gd name="T66" fmla="*/ 339 w 416"/>
              <a:gd name="T67" fmla="*/ 415 h 415"/>
              <a:gd name="T68" fmla="*/ 341 w 416"/>
              <a:gd name="T69" fmla="*/ 414 h 415"/>
              <a:gd name="T70" fmla="*/ 344 w 416"/>
              <a:gd name="T71" fmla="*/ 414 h 415"/>
              <a:gd name="T72" fmla="*/ 351 w 416"/>
              <a:gd name="T73" fmla="*/ 414 h 415"/>
              <a:gd name="T74" fmla="*/ 354 w 416"/>
              <a:gd name="T75" fmla="*/ 413 h 415"/>
              <a:gd name="T76" fmla="*/ 357 w 416"/>
              <a:gd name="T77" fmla="*/ 413 h 415"/>
              <a:gd name="T78" fmla="*/ 364 w 416"/>
              <a:gd name="T79" fmla="*/ 413 h 415"/>
              <a:gd name="T80" fmla="*/ 375 w 416"/>
              <a:gd name="T81" fmla="*/ 410 h 415"/>
              <a:gd name="T82" fmla="*/ 380 w 416"/>
              <a:gd name="T83" fmla="*/ 407 h 415"/>
              <a:gd name="T84" fmla="*/ 382 w 416"/>
              <a:gd name="T85" fmla="*/ 406 h 415"/>
              <a:gd name="T86" fmla="*/ 385 w 416"/>
              <a:gd name="T87" fmla="*/ 406 h 415"/>
              <a:gd name="T88" fmla="*/ 397 w 416"/>
              <a:gd name="T89" fmla="*/ 396 h 415"/>
              <a:gd name="T90" fmla="*/ 401 w 416"/>
              <a:gd name="T91" fmla="*/ 390 h 415"/>
              <a:gd name="T92" fmla="*/ 404 w 416"/>
              <a:gd name="T93" fmla="*/ 387 h 415"/>
              <a:gd name="T94" fmla="*/ 407 w 416"/>
              <a:gd name="T95" fmla="*/ 385 h 415"/>
              <a:gd name="T96" fmla="*/ 407 w 416"/>
              <a:gd name="T97" fmla="*/ 381 h 415"/>
              <a:gd name="T98" fmla="*/ 408 w 416"/>
              <a:gd name="T99" fmla="*/ 379 h 415"/>
              <a:gd name="T100" fmla="*/ 411 w 416"/>
              <a:gd name="T101" fmla="*/ 374 h 415"/>
              <a:gd name="T102" fmla="*/ 414 w 416"/>
              <a:gd name="T103" fmla="*/ 363 h 415"/>
              <a:gd name="T104" fmla="*/ 414 w 416"/>
              <a:gd name="T105" fmla="*/ 356 h 415"/>
              <a:gd name="T106" fmla="*/ 414 w 416"/>
              <a:gd name="T107" fmla="*/ 353 h 415"/>
              <a:gd name="T108" fmla="*/ 415 w 416"/>
              <a:gd name="T109" fmla="*/ 350 h 415"/>
              <a:gd name="T110" fmla="*/ 415 w 416"/>
              <a:gd name="T111" fmla="*/ 344 h 415"/>
              <a:gd name="T112" fmla="*/ 415 w 416"/>
              <a:gd name="T113" fmla="*/ 340 h 415"/>
              <a:gd name="T114" fmla="*/ 416 w 416"/>
              <a:gd name="T115" fmla="*/ 338 h 415"/>
              <a:gd name="T116" fmla="*/ 416 w 416"/>
              <a:gd name="T117" fmla="*/ 7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6" h="415">
                <a:moveTo>
                  <a:pt x="416" y="77"/>
                </a:moveTo>
                <a:lnTo>
                  <a:pt x="414" y="58"/>
                </a:lnTo>
                <a:lnTo>
                  <a:pt x="411" y="43"/>
                </a:lnTo>
                <a:lnTo>
                  <a:pt x="407" y="35"/>
                </a:lnTo>
                <a:lnTo>
                  <a:pt x="405" y="29"/>
                </a:lnTo>
                <a:lnTo>
                  <a:pt x="397" y="19"/>
                </a:lnTo>
                <a:lnTo>
                  <a:pt x="390" y="13"/>
                </a:lnTo>
                <a:lnTo>
                  <a:pt x="384" y="10"/>
                </a:lnTo>
                <a:lnTo>
                  <a:pt x="372" y="4"/>
                </a:lnTo>
                <a:lnTo>
                  <a:pt x="356" y="1"/>
                </a:lnTo>
                <a:lnTo>
                  <a:pt x="339" y="0"/>
                </a:lnTo>
                <a:lnTo>
                  <a:pt x="78" y="0"/>
                </a:lnTo>
                <a:lnTo>
                  <a:pt x="60" y="1"/>
                </a:lnTo>
                <a:lnTo>
                  <a:pt x="45" y="4"/>
                </a:lnTo>
                <a:lnTo>
                  <a:pt x="32" y="10"/>
                </a:lnTo>
                <a:lnTo>
                  <a:pt x="22" y="18"/>
                </a:lnTo>
                <a:lnTo>
                  <a:pt x="20" y="19"/>
                </a:lnTo>
                <a:lnTo>
                  <a:pt x="19" y="20"/>
                </a:lnTo>
                <a:lnTo>
                  <a:pt x="11" y="30"/>
                </a:lnTo>
                <a:lnTo>
                  <a:pt x="5" y="43"/>
                </a:lnTo>
                <a:lnTo>
                  <a:pt x="1" y="58"/>
                </a:lnTo>
                <a:lnTo>
                  <a:pt x="0" y="77"/>
                </a:lnTo>
                <a:lnTo>
                  <a:pt x="0" y="338"/>
                </a:lnTo>
                <a:lnTo>
                  <a:pt x="1" y="355"/>
                </a:lnTo>
                <a:lnTo>
                  <a:pt x="5" y="371"/>
                </a:lnTo>
                <a:lnTo>
                  <a:pt x="11" y="384"/>
                </a:lnTo>
                <a:lnTo>
                  <a:pt x="14" y="389"/>
                </a:lnTo>
                <a:lnTo>
                  <a:pt x="20" y="396"/>
                </a:lnTo>
                <a:lnTo>
                  <a:pt x="30" y="404"/>
                </a:lnTo>
                <a:lnTo>
                  <a:pt x="36" y="406"/>
                </a:lnTo>
                <a:lnTo>
                  <a:pt x="44" y="410"/>
                </a:lnTo>
                <a:lnTo>
                  <a:pt x="58" y="413"/>
                </a:lnTo>
                <a:lnTo>
                  <a:pt x="78" y="415"/>
                </a:lnTo>
                <a:lnTo>
                  <a:pt x="339" y="415"/>
                </a:lnTo>
                <a:lnTo>
                  <a:pt x="341" y="414"/>
                </a:lnTo>
                <a:lnTo>
                  <a:pt x="344" y="414"/>
                </a:lnTo>
                <a:lnTo>
                  <a:pt x="351" y="414"/>
                </a:lnTo>
                <a:lnTo>
                  <a:pt x="354" y="413"/>
                </a:lnTo>
                <a:lnTo>
                  <a:pt x="357" y="413"/>
                </a:lnTo>
                <a:lnTo>
                  <a:pt x="364" y="413"/>
                </a:lnTo>
                <a:lnTo>
                  <a:pt x="375" y="410"/>
                </a:lnTo>
                <a:lnTo>
                  <a:pt x="380" y="407"/>
                </a:lnTo>
                <a:lnTo>
                  <a:pt x="382" y="406"/>
                </a:lnTo>
                <a:lnTo>
                  <a:pt x="385" y="406"/>
                </a:lnTo>
                <a:lnTo>
                  <a:pt x="397" y="396"/>
                </a:lnTo>
                <a:lnTo>
                  <a:pt x="401" y="390"/>
                </a:lnTo>
                <a:lnTo>
                  <a:pt x="404" y="387"/>
                </a:lnTo>
                <a:lnTo>
                  <a:pt x="407" y="385"/>
                </a:lnTo>
                <a:lnTo>
                  <a:pt x="407" y="381"/>
                </a:lnTo>
                <a:lnTo>
                  <a:pt x="408" y="379"/>
                </a:lnTo>
                <a:lnTo>
                  <a:pt x="411" y="374"/>
                </a:lnTo>
                <a:lnTo>
                  <a:pt x="414" y="363"/>
                </a:lnTo>
                <a:lnTo>
                  <a:pt x="414" y="356"/>
                </a:lnTo>
                <a:lnTo>
                  <a:pt x="414" y="353"/>
                </a:lnTo>
                <a:lnTo>
                  <a:pt x="415" y="350"/>
                </a:lnTo>
                <a:lnTo>
                  <a:pt x="415" y="344"/>
                </a:lnTo>
                <a:lnTo>
                  <a:pt x="415" y="340"/>
                </a:lnTo>
                <a:lnTo>
                  <a:pt x="416" y="338"/>
                </a:lnTo>
                <a:lnTo>
                  <a:pt x="416" y="77"/>
                </a:lnTo>
                <a:close/>
              </a:path>
            </a:pathLst>
          </a:custGeom>
          <a:solidFill>
            <a:srgbClr val="B492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5" name="Freeform 169"/>
          <p:cNvSpPr>
            <a:spLocks/>
          </p:cNvSpPr>
          <p:nvPr/>
        </p:nvSpPr>
        <p:spPr bwMode="auto">
          <a:xfrm>
            <a:off x="3406775" y="2804726"/>
            <a:ext cx="195263" cy="190500"/>
          </a:xfrm>
          <a:custGeom>
            <a:avLst/>
            <a:gdLst>
              <a:gd name="T0" fmla="*/ 0 w 491"/>
              <a:gd name="T1" fmla="*/ 115 h 482"/>
              <a:gd name="T2" fmla="*/ 93 w 491"/>
              <a:gd name="T3" fmla="*/ 21 h 482"/>
              <a:gd name="T4" fmla="*/ 95 w 491"/>
              <a:gd name="T5" fmla="*/ 19 h 482"/>
              <a:gd name="T6" fmla="*/ 96 w 491"/>
              <a:gd name="T7" fmla="*/ 19 h 482"/>
              <a:gd name="T8" fmla="*/ 106 w 491"/>
              <a:gd name="T9" fmla="*/ 10 h 482"/>
              <a:gd name="T10" fmla="*/ 118 w 491"/>
              <a:gd name="T11" fmla="*/ 4 h 482"/>
              <a:gd name="T12" fmla="*/ 133 w 491"/>
              <a:gd name="T13" fmla="*/ 1 h 482"/>
              <a:gd name="T14" fmla="*/ 153 w 491"/>
              <a:gd name="T15" fmla="*/ 0 h 482"/>
              <a:gd name="T16" fmla="*/ 414 w 491"/>
              <a:gd name="T17" fmla="*/ 0 h 482"/>
              <a:gd name="T18" fmla="*/ 431 w 491"/>
              <a:gd name="T19" fmla="*/ 1 h 482"/>
              <a:gd name="T20" fmla="*/ 447 w 491"/>
              <a:gd name="T21" fmla="*/ 4 h 482"/>
              <a:gd name="T22" fmla="*/ 459 w 491"/>
              <a:gd name="T23" fmla="*/ 10 h 482"/>
              <a:gd name="T24" fmla="*/ 465 w 491"/>
              <a:gd name="T25" fmla="*/ 13 h 482"/>
              <a:gd name="T26" fmla="*/ 472 w 491"/>
              <a:gd name="T27" fmla="*/ 19 h 482"/>
              <a:gd name="T28" fmla="*/ 480 w 491"/>
              <a:gd name="T29" fmla="*/ 29 h 482"/>
              <a:gd name="T30" fmla="*/ 482 w 491"/>
              <a:gd name="T31" fmla="*/ 35 h 482"/>
              <a:gd name="T32" fmla="*/ 485 w 491"/>
              <a:gd name="T33" fmla="*/ 43 h 482"/>
              <a:gd name="T34" fmla="*/ 489 w 491"/>
              <a:gd name="T35" fmla="*/ 58 h 482"/>
              <a:gd name="T36" fmla="*/ 491 w 491"/>
              <a:gd name="T37" fmla="*/ 77 h 482"/>
              <a:gd name="T38" fmla="*/ 491 w 491"/>
              <a:gd name="T39" fmla="*/ 338 h 482"/>
              <a:gd name="T40" fmla="*/ 490 w 491"/>
              <a:gd name="T41" fmla="*/ 343 h 482"/>
              <a:gd name="T42" fmla="*/ 490 w 491"/>
              <a:gd name="T43" fmla="*/ 348 h 482"/>
              <a:gd name="T44" fmla="*/ 489 w 491"/>
              <a:gd name="T45" fmla="*/ 353 h 482"/>
              <a:gd name="T46" fmla="*/ 489 w 491"/>
              <a:gd name="T47" fmla="*/ 359 h 482"/>
              <a:gd name="T48" fmla="*/ 487 w 491"/>
              <a:gd name="T49" fmla="*/ 368 h 482"/>
              <a:gd name="T50" fmla="*/ 485 w 491"/>
              <a:gd name="T51" fmla="*/ 377 h 482"/>
              <a:gd name="T52" fmla="*/ 482 w 491"/>
              <a:gd name="T53" fmla="*/ 385 h 482"/>
              <a:gd name="T54" fmla="*/ 479 w 491"/>
              <a:gd name="T55" fmla="*/ 387 h 482"/>
              <a:gd name="T56" fmla="*/ 476 w 491"/>
              <a:gd name="T57" fmla="*/ 391 h 482"/>
              <a:gd name="T58" fmla="*/ 472 w 491"/>
              <a:gd name="T59" fmla="*/ 396 h 482"/>
              <a:gd name="T60" fmla="*/ 460 w 491"/>
              <a:gd name="T61" fmla="*/ 406 h 482"/>
              <a:gd name="T62" fmla="*/ 385 w 491"/>
              <a:gd name="T63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1" h="482">
                <a:moveTo>
                  <a:pt x="0" y="115"/>
                </a:moveTo>
                <a:lnTo>
                  <a:pt x="93" y="21"/>
                </a:lnTo>
                <a:lnTo>
                  <a:pt x="95" y="19"/>
                </a:lnTo>
                <a:lnTo>
                  <a:pt x="96" y="19"/>
                </a:lnTo>
                <a:lnTo>
                  <a:pt x="106" y="10"/>
                </a:lnTo>
                <a:lnTo>
                  <a:pt x="118" y="4"/>
                </a:lnTo>
                <a:lnTo>
                  <a:pt x="133" y="1"/>
                </a:lnTo>
                <a:lnTo>
                  <a:pt x="153" y="0"/>
                </a:lnTo>
                <a:lnTo>
                  <a:pt x="414" y="0"/>
                </a:lnTo>
                <a:lnTo>
                  <a:pt x="431" y="1"/>
                </a:lnTo>
                <a:lnTo>
                  <a:pt x="447" y="4"/>
                </a:lnTo>
                <a:lnTo>
                  <a:pt x="459" y="10"/>
                </a:lnTo>
                <a:lnTo>
                  <a:pt x="465" y="13"/>
                </a:lnTo>
                <a:lnTo>
                  <a:pt x="472" y="19"/>
                </a:lnTo>
                <a:lnTo>
                  <a:pt x="480" y="29"/>
                </a:lnTo>
                <a:lnTo>
                  <a:pt x="482" y="35"/>
                </a:lnTo>
                <a:lnTo>
                  <a:pt x="485" y="43"/>
                </a:lnTo>
                <a:lnTo>
                  <a:pt x="489" y="58"/>
                </a:lnTo>
                <a:lnTo>
                  <a:pt x="491" y="77"/>
                </a:lnTo>
                <a:lnTo>
                  <a:pt x="491" y="338"/>
                </a:lnTo>
                <a:lnTo>
                  <a:pt x="490" y="343"/>
                </a:lnTo>
                <a:lnTo>
                  <a:pt x="490" y="348"/>
                </a:lnTo>
                <a:lnTo>
                  <a:pt x="489" y="353"/>
                </a:lnTo>
                <a:lnTo>
                  <a:pt x="489" y="359"/>
                </a:lnTo>
                <a:lnTo>
                  <a:pt x="487" y="368"/>
                </a:lnTo>
                <a:lnTo>
                  <a:pt x="485" y="377"/>
                </a:lnTo>
                <a:lnTo>
                  <a:pt x="482" y="385"/>
                </a:lnTo>
                <a:lnTo>
                  <a:pt x="479" y="387"/>
                </a:lnTo>
                <a:lnTo>
                  <a:pt x="476" y="391"/>
                </a:lnTo>
                <a:lnTo>
                  <a:pt x="472" y="396"/>
                </a:lnTo>
                <a:lnTo>
                  <a:pt x="460" y="406"/>
                </a:lnTo>
                <a:lnTo>
                  <a:pt x="385" y="48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6" name="Freeform 170"/>
          <p:cNvSpPr>
            <a:spLocks/>
          </p:cNvSpPr>
          <p:nvPr/>
        </p:nvSpPr>
        <p:spPr bwMode="auto">
          <a:xfrm>
            <a:off x="3398838" y="2846001"/>
            <a:ext cx="160337" cy="158750"/>
          </a:xfrm>
          <a:custGeom>
            <a:avLst/>
            <a:gdLst>
              <a:gd name="T0" fmla="*/ 407 w 407"/>
              <a:gd name="T1" fmla="*/ 367 h 397"/>
              <a:gd name="T2" fmla="*/ 404 w 407"/>
              <a:gd name="T3" fmla="*/ 369 h 397"/>
              <a:gd name="T4" fmla="*/ 401 w 407"/>
              <a:gd name="T5" fmla="*/ 372 h 397"/>
              <a:gd name="T6" fmla="*/ 397 w 407"/>
              <a:gd name="T7" fmla="*/ 378 h 397"/>
              <a:gd name="T8" fmla="*/ 385 w 407"/>
              <a:gd name="T9" fmla="*/ 388 h 397"/>
              <a:gd name="T10" fmla="*/ 382 w 407"/>
              <a:gd name="T11" fmla="*/ 388 h 397"/>
              <a:gd name="T12" fmla="*/ 380 w 407"/>
              <a:gd name="T13" fmla="*/ 389 h 397"/>
              <a:gd name="T14" fmla="*/ 375 w 407"/>
              <a:gd name="T15" fmla="*/ 392 h 397"/>
              <a:gd name="T16" fmla="*/ 364 w 407"/>
              <a:gd name="T17" fmla="*/ 395 h 397"/>
              <a:gd name="T18" fmla="*/ 357 w 407"/>
              <a:gd name="T19" fmla="*/ 395 h 397"/>
              <a:gd name="T20" fmla="*/ 354 w 407"/>
              <a:gd name="T21" fmla="*/ 395 h 397"/>
              <a:gd name="T22" fmla="*/ 351 w 407"/>
              <a:gd name="T23" fmla="*/ 396 h 397"/>
              <a:gd name="T24" fmla="*/ 344 w 407"/>
              <a:gd name="T25" fmla="*/ 396 h 397"/>
              <a:gd name="T26" fmla="*/ 341 w 407"/>
              <a:gd name="T27" fmla="*/ 396 h 397"/>
              <a:gd name="T28" fmla="*/ 339 w 407"/>
              <a:gd name="T29" fmla="*/ 397 h 397"/>
              <a:gd name="T30" fmla="*/ 78 w 407"/>
              <a:gd name="T31" fmla="*/ 397 h 397"/>
              <a:gd name="T32" fmla="*/ 58 w 407"/>
              <a:gd name="T33" fmla="*/ 395 h 397"/>
              <a:gd name="T34" fmla="*/ 44 w 407"/>
              <a:gd name="T35" fmla="*/ 392 h 397"/>
              <a:gd name="T36" fmla="*/ 36 w 407"/>
              <a:gd name="T37" fmla="*/ 388 h 397"/>
              <a:gd name="T38" fmla="*/ 30 w 407"/>
              <a:gd name="T39" fmla="*/ 386 h 397"/>
              <a:gd name="T40" fmla="*/ 20 w 407"/>
              <a:gd name="T41" fmla="*/ 378 h 397"/>
              <a:gd name="T42" fmla="*/ 14 w 407"/>
              <a:gd name="T43" fmla="*/ 371 h 397"/>
              <a:gd name="T44" fmla="*/ 11 w 407"/>
              <a:gd name="T45" fmla="*/ 366 h 397"/>
              <a:gd name="T46" fmla="*/ 5 w 407"/>
              <a:gd name="T47" fmla="*/ 353 h 397"/>
              <a:gd name="T48" fmla="*/ 1 w 407"/>
              <a:gd name="T49" fmla="*/ 337 h 397"/>
              <a:gd name="T50" fmla="*/ 0 w 407"/>
              <a:gd name="T51" fmla="*/ 320 h 397"/>
              <a:gd name="T52" fmla="*/ 0 w 407"/>
              <a:gd name="T53" fmla="*/ 59 h 397"/>
              <a:gd name="T54" fmla="*/ 1 w 407"/>
              <a:gd name="T55" fmla="*/ 40 h 397"/>
              <a:gd name="T56" fmla="*/ 5 w 407"/>
              <a:gd name="T57" fmla="*/ 25 h 397"/>
              <a:gd name="T58" fmla="*/ 11 w 407"/>
              <a:gd name="T59" fmla="*/ 12 h 397"/>
              <a:gd name="T60" fmla="*/ 19 w 407"/>
              <a:gd name="T61" fmla="*/ 2 h 397"/>
              <a:gd name="T62" fmla="*/ 20 w 407"/>
              <a:gd name="T63" fmla="*/ 1 h 397"/>
              <a:gd name="T64" fmla="*/ 22 w 407"/>
              <a:gd name="T65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7" h="397">
                <a:moveTo>
                  <a:pt x="407" y="367"/>
                </a:moveTo>
                <a:lnTo>
                  <a:pt x="404" y="369"/>
                </a:lnTo>
                <a:lnTo>
                  <a:pt x="401" y="372"/>
                </a:lnTo>
                <a:lnTo>
                  <a:pt x="397" y="378"/>
                </a:lnTo>
                <a:lnTo>
                  <a:pt x="385" y="388"/>
                </a:lnTo>
                <a:lnTo>
                  <a:pt x="382" y="388"/>
                </a:lnTo>
                <a:lnTo>
                  <a:pt x="380" y="389"/>
                </a:lnTo>
                <a:lnTo>
                  <a:pt x="375" y="392"/>
                </a:lnTo>
                <a:lnTo>
                  <a:pt x="364" y="395"/>
                </a:lnTo>
                <a:lnTo>
                  <a:pt x="357" y="395"/>
                </a:lnTo>
                <a:lnTo>
                  <a:pt x="354" y="395"/>
                </a:lnTo>
                <a:lnTo>
                  <a:pt x="351" y="396"/>
                </a:lnTo>
                <a:lnTo>
                  <a:pt x="344" y="396"/>
                </a:lnTo>
                <a:lnTo>
                  <a:pt x="341" y="396"/>
                </a:lnTo>
                <a:lnTo>
                  <a:pt x="339" y="397"/>
                </a:lnTo>
                <a:lnTo>
                  <a:pt x="78" y="397"/>
                </a:lnTo>
                <a:lnTo>
                  <a:pt x="58" y="395"/>
                </a:lnTo>
                <a:lnTo>
                  <a:pt x="44" y="392"/>
                </a:lnTo>
                <a:lnTo>
                  <a:pt x="36" y="388"/>
                </a:lnTo>
                <a:lnTo>
                  <a:pt x="30" y="386"/>
                </a:lnTo>
                <a:lnTo>
                  <a:pt x="20" y="378"/>
                </a:lnTo>
                <a:lnTo>
                  <a:pt x="14" y="371"/>
                </a:lnTo>
                <a:lnTo>
                  <a:pt x="11" y="366"/>
                </a:lnTo>
                <a:lnTo>
                  <a:pt x="5" y="353"/>
                </a:lnTo>
                <a:lnTo>
                  <a:pt x="1" y="337"/>
                </a:lnTo>
                <a:lnTo>
                  <a:pt x="0" y="320"/>
                </a:lnTo>
                <a:lnTo>
                  <a:pt x="0" y="59"/>
                </a:lnTo>
                <a:lnTo>
                  <a:pt x="1" y="40"/>
                </a:lnTo>
                <a:lnTo>
                  <a:pt x="5" y="25"/>
                </a:lnTo>
                <a:lnTo>
                  <a:pt x="11" y="12"/>
                </a:lnTo>
                <a:lnTo>
                  <a:pt x="19" y="2"/>
                </a:lnTo>
                <a:lnTo>
                  <a:pt x="20" y="1"/>
                </a:lnTo>
                <a:lnTo>
                  <a:pt x="2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7" name="Freeform 171"/>
          <p:cNvSpPr>
            <a:spLocks/>
          </p:cNvSpPr>
          <p:nvPr/>
        </p:nvSpPr>
        <p:spPr bwMode="auto">
          <a:xfrm>
            <a:off x="3406775" y="2842826"/>
            <a:ext cx="157163" cy="152400"/>
          </a:xfrm>
          <a:custGeom>
            <a:avLst/>
            <a:gdLst>
              <a:gd name="T0" fmla="*/ 385 w 394"/>
              <a:gd name="T1" fmla="*/ 385 h 385"/>
              <a:gd name="T2" fmla="*/ 385 w 394"/>
              <a:gd name="T3" fmla="*/ 381 h 385"/>
              <a:gd name="T4" fmla="*/ 386 w 394"/>
              <a:gd name="T5" fmla="*/ 379 h 385"/>
              <a:gd name="T6" fmla="*/ 389 w 394"/>
              <a:gd name="T7" fmla="*/ 374 h 385"/>
              <a:gd name="T8" fmla="*/ 392 w 394"/>
              <a:gd name="T9" fmla="*/ 363 h 385"/>
              <a:gd name="T10" fmla="*/ 392 w 394"/>
              <a:gd name="T11" fmla="*/ 356 h 385"/>
              <a:gd name="T12" fmla="*/ 392 w 394"/>
              <a:gd name="T13" fmla="*/ 353 h 385"/>
              <a:gd name="T14" fmla="*/ 393 w 394"/>
              <a:gd name="T15" fmla="*/ 350 h 385"/>
              <a:gd name="T16" fmla="*/ 393 w 394"/>
              <a:gd name="T17" fmla="*/ 344 h 385"/>
              <a:gd name="T18" fmla="*/ 393 w 394"/>
              <a:gd name="T19" fmla="*/ 340 h 385"/>
              <a:gd name="T20" fmla="*/ 394 w 394"/>
              <a:gd name="T21" fmla="*/ 338 h 385"/>
              <a:gd name="T22" fmla="*/ 394 w 394"/>
              <a:gd name="T23" fmla="*/ 77 h 385"/>
              <a:gd name="T24" fmla="*/ 392 w 394"/>
              <a:gd name="T25" fmla="*/ 58 h 385"/>
              <a:gd name="T26" fmla="*/ 389 w 394"/>
              <a:gd name="T27" fmla="*/ 43 h 385"/>
              <a:gd name="T28" fmla="*/ 385 w 394"/>
              <a:gd name="T29" fmla="*/ 35 h 385"/>
              <a:gd name="T30" fmla="*/ 383 w 394"/>
              <a:gd name="T31" fmla="*/ 29 h 385"/>
              <a:gd name="T32" fmla="*/ 375 w 394"/>
              <a:gd name="T33" fmla="*/ 19 h 385"/>
              <a:gd name="T34" fmla="*/ 368 w 394"/>
              <a:gd name="T35" fmla="*/ 13 h 385"/>
              <a:gd name="T36" fmla="*/ 362 w 394"/>
              <a:gd name="T37" fmla="*/ 10 h 385"/>
              <a:gd name="T38" fmla="*/ 350 w 394"/>
              <a:gd name="T39" fmla="*/ 4 h 385"/>
              <a:gd name="T40" fmla="*/ 334 w 394"/>
              <a:gd name="T41" fmla="*/ 1 h 385"/>
              <a:gd name="T42" fmla="*/ 317 w 394"/>
              <a:gd name="T43" fmla="*/ 0 h 385"/>
              <a:gd name="T44" fmla="*/ 56 w 394"/>
              <a:gd name="T45" fmla="*/ 0 h 385"/>
              <a:gd name="T46" fmla="*/ 38 w 394"/>
              <a:gd name="T47" fmla="*/ 1 h 385"/>
              <a:gd name="T48" fmla="*/ 23 w 394"/>
              <a:gd name="T49" fmla="*/ 4 h 385"/>
              <a:gd name="T50" fmla="*/ 10 w 394"/>
              <a:gd name="T51" fmla="*/ 10 h 385"/>
              <a:gd name="T52" fmla="*/ 0 w 394"/>
              <a:gd name="T53" fmla="*/ 1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4" h="385">
                <a:moveTo>
                  <a:pt x="385" y="385"/>
                </a:moveTo>
                <a:lnTo>
                  <a:pt x="385" y="381"/>
                </a:lnTo>
                <a:lnTo>
                  <a:pt x="386" y="379"/>
                </a:lnTo>
                <a:lnTo>
                  <a:pt x="389" y="374"/>
                </a:lnTo>
                <a:lnTo>
                  <a:pt x="392" y="363"/>
                </a:lnTo>
                <a:lnTo>
                  <a:pt x="392" y="356"/>
                </a:lnTo>
                <a:lnTo>
                  <a:pt x="392" y="353"/>
                </a:lnTo>
                <a:lnTo>
                  <a:pt x="393" y="350"/>
                </a:lnTo>
                <a:lnTo>
                  <a:pt x="393" y="344"/>
                </a:lnTo>
                <a:lnTo>
                  <a:pt x="393" y="340"/>
                </a:lnTo>
                <a:lnTo>
                  <a:pt x="394" y="338"/>
                </a:lnTo>
                <a:lnTo>
                  <a:pt x="394" y="77"/>
                </a:lnTo>
                <a:lnTo>
                  <a:pt x="392" y="58"/>
                </a:lnTo>
                <a:lnTo>
                  <a:pt x="389" y="43"/>
                </a:lnTo>
                <a:lnTo>
                  <a:pt x="385" y="35"/>
                </a:lnTo>
                <a:lnTo>
                  <a:pt x="383" y="29"/>
                </a:lnTo>
                <a:lnTo>
                  <a:pt x="375" y="19"/>
                </a:lnTo>
                <a:lnTo>
                  <a:pt x="368" y="13"/>
                </a:lnTo>
                <a:lnTo>
                  <a:pt x="362" y="10"/>
                </a:lnTo>
                <a:lnTo>
                  <a:pt x="350" y="4"/>
                </a:lnTo>
                <a:lnTo>
                  <a:pt x="334" y="1"/>
                </a:lnTo>
                <a:lnTo>
                  <a:pt x="317" y="0"/>
                </a:lnTo>
                <a:lnTo>
                  <a:pt x="56" y="0"/>
                </a:lnTo>
                <a:lnTo>
                  <a:pt x="38" y="1"/>
                </a:lnTo>
                <a:lnTo>
                  <a:pt x="23" y="4"/>
                </a:lnTo>
                <a:lnTo>
                  <a:pt x="10" y="10"/>
                </a:lnTo>
                <a:lnTo>
                  <a:pt x="0" y="1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8" name="Freeform 172"/>
          <p:cNvSpPr>
            <a:spLocks/>
          </p:cNvSpPr>
          <p:nvPr/>
        </p:nvSpPr>
        <p:spPr bwMode="auto">
          <a:xfrm>
            <a:off x="3406775" y="3093651"/>
            <a:ext cx="195263" cy="190500"/>
          </a:xfrm>
          <a:custGeom>
            <a:avLst/>
            <a:gdLst>
              <a:gd name="T0" fmla="*/ 414 w 491"/>
              <a:gd name="T1" fmla="*/ 0 h 482"/>
              <a:gd name="T2" fmla="*/ 153 w 491"/>
              <a:gd name="T3" fmla="*/ 0 h 482"/>
              <a:gd name="T4" fmla="*/ 133 w 491"/>
              <a:gd name="T5" fmla="*/ 1 h 482"/>
              <a:gd name="T6" fmla="*/ 118 w 491"/>
              <a:gd name="T7" fmla="*/ 4 h 482"/>
              <a:gd name="T8" fmla="*/ 106 w 491"/>
              <a:gd name="T9" fmla="*/ 10 h 482"/>
              <a:gd name="T10" fmla="*/ 96 w 491"/>
              <a:gd name="T11" fmla="*/ 19 h 482"/>
              <a:gd name="T12" fmla="*/ 95 w 491"/>
              <a:gd name="T13" fmla="*/ 19 h 482"/>
              <a:gd name="T14" fmla="*/ 93 w 491"/>
              <a:gd name="T15" fmla="*/ 22 h 482"/>
              <a:gd name="T16" fmla="*/ 0 w 491"/>
              <a:gd name="T17" fmla="*/ 115 h 482"/>
              <a:gd name="T18" fmla="*/ 10 w 491"/>
              <a:gd name="T19" fmla="*/ 107 h 482"/>
              <a:gd name="T20" fmla="*/ 23 w 491"/>
              <a:gd name="T21" fmla="*/ 101 h 482"/>
              <a:gd name="T22" fmla="*/ 38 w 491"/>
              <a:gd name="T23" fmla="*/ 98 h 482"/>
              <a:gd name="T24" fmla="*/ 56 w 491"/>
              <a:gd name="T25" fmla="*/ 97 h 482"/>
              <a:gd name="T26" fmla="*/ 317 w 491"/>
              <a:gd name="T27" fmla="*/ 97 h 482"/>
              <a:gd name="T28" fmla="*/ 334 w 491"/>
              <a:gd name="T29" fmla="*/ 98 h 482"/>
              <a:gd name="T30" fmla="*/ 350 w 491"/>
              <a:gd name="T31" fmla="*/ 101 h 482"/>
              <a:gd name="T32" fmla="*/ 362 w 491"/>
              <a:gd name="T33" fmla="*/ 107 h 482"/>
              <a:gd name="T34" fmla="*/ 368 w 491"/>
              <a:gd name="T35" fmla="*/ 110 h 482"/>
              <a:gd name="T36" fmla="*/ 375 w 491"/>
              <a:gd name="T37" fmla="*/ 116 h 482"/>
              <a:gd name="T38" fmla="*/ 383 w 491"/>
              <a:gd name="T39" fmla="*/ 126 h 482"/>
              <a:gd name="T40" fmla="*/ 385 w 491"/>
              <a:gd name="T41" fmla="*/ 132 h 482"/>
              <a:gd name="T42" fmla="*/ 389 w 491"/>
              <a:gd name="T43" fmla="*/ 140 h 482"/>
              <a:gd name="T44" fmla="*/ 392 w 491"/>
              <a:gd name="T45" fmla="*/ 155 h 482"/>
              <a:gd name="T46" fmla="*/ 394 w 491"/>
              <a:gd name="T47" fmla="*/ 174 h 482"/>
              <a:gd name="T48" fmla="*/ 394 w 491"/>
              <a:gd name="T49" fmla="*/ 435 h 482"/>
              <a:gd name="T50" fmla="*/ 393 w 491"/>
              <a:gd name="T51" fmla="*/ 437 h 482"/>
              <a:gd name="T52" fmla="*/ 393 w 491"/>
              <a:gd name="T53" fmla="*/ 441 h 482"/>
              <a:gd name="T54" fmla="*/ 393 w 491"/>
              <a:gd name="T55" fmla="*/ 448 h 482"/>
              <a:gd name="T56" fmla="*/ 392 w 491"/>
              <a:gd name="T57" fmla="*/ 450 h 482"/>
              <a:gd name="T58" fmla="*/ 392 w 491"/>
              <a:gd name="T59" fmla="*/ 453 h 482"/>
              <a:gd name="T60" fmla="*/ 392 w 491"/>
              <a:gd name="T61" fmla="*/ 460 h 482"/>
              <a:gd name="T62" fmla="*/ 389 w 491"/>
              <a:gd name="T63" fmla="*/ 472 h 482"/>
              <a:gd name="T64" fmla="*/ 386 w 491"/>
              <a:gd name="T65" fmla="*/ 476 h 482"/>
              <a:gd name="T66" fmla="*/ 385 w 491"/>
              <a:gd name="T67" fmla="*/ 478 h 482"/>
              <a:gd name="T68" fmla="*/ 385 w 491"/>
              <a:gd name="T69" fmla="*/ 482 h 482"/>
              <a:gd name="T70" fmla="*/ 460 w 491"/>
              <a:gd name="T71" fmla="*/ 407 h 482"/>
              <a:gd name="T72" fmla="*/ 472 w 491"/>
              <a:gd name="T73" fmla="*/ 396 h 482"/>
              <a:gd name="T74" fmla="*/ 476 w 491"/>
              <a:gd name="T75" fmla="*/ 391 h 482"/>
              <a:gd name="T76" fmla="*/ 479 w 491"/>
              <a:gd name="T77" fmla="*/ 387 h 482"/>
              <a:gd name="T78" fmla="*/ 482 w 491"/>
              <a:gd name="T79" fmla="*/ 385 h 482"/>
              <a:gd name="T80" fmla="*/ 485 w 491"/>
              <a:gd name="T81" fmla="*/ 377 h 482"/>
              <a:gd name="T82" fmla="*/ 487 w 491"/>
              <a:gd name="T83" fmla="*/ 368 h 482"/>
              <a:gd name="T84" fmla="*/ 489 w 491"/>
              <a:gd name="T85" fmla="*/ 359 h 482"/>
              <a:gd name="T86" fmla="*/ 489 w 491"/>
              <a:gd name="T87" fmla="*/ 353 h 482"/>
              <a:gd name="T88" fmla="*/ 490 w 491"/>
              <a:gd name="T89" fmla="*/ 349 h 482"/>
              <a:gd name="T90" fmla="*/ 490 w 491"/>
              <a:gd name="T91" fmla="*/ 343 h 482"/>
              <a:gd name="T92" fmla="*/ 491 w 491"/>
              <a:gd name="T93" fmla="*/ 338 h 482"/>
              <a:gd name="T94" fmla="*/ 491 w 491"/>
              <a:gd name="T95" fmla="*/ 77 h 482"/>
              <a:gd name="T96" fmla="*/ 489 w 491"/>
              <a:gd name="T97" fmla="*/ 58 h 482"/>
              <a:gd name="T98" fmla="*/ 485 w 491"/>
              <a:gd name="T99" fmla="*/ 43 h 482"/>
              <a:gd name="T100" fmla="*/ 482 w 491"/>
              <a:gd name="T101" fmla="*/ 35 h 482"/>
              <a:gd name="T102" fmla="*/ 480 w 491"/>
              <a:gd name="T103" fmla="*/ 30 h 482"/>
              <a:gd name="T104" fmla="*/ 472 w 491"/>
              <a:gd name="T105" fmla="*/ 19 h 482"/>
              <a:gd name="T106" fmla="*/ 465 w 491"/>
              <a:gd name="T107" fmla="*/ 14 h 482"/>
              <a:gd name="T108" fmla="*/ 459 w 491"/>
              <a:gd name="T109" fmla="*/ 10 h 482"/>
              <a:gd name="T110" fmla="*/ 447 w 491"/>
              <a:gd name="T111" fmla="*/ 4 h 482"/>
              <a:gd name="T112" fmla="*/ 431 w 491"/>
              <a:gd name="T113" fmla="*/ 1 h 482"/>
              <a:gd name="T114" fmla="*/ 414 w 491"/>
              <a:gd name="T11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1" h="482">
                <a:moveTo>
                  <a:pt x="414" y="0"/>
                </a:moveTo>
                <a:lnTo>
                  <a:pt x="153" y="0"/>
                </a:lnTo>
                <a:lnTo>
                  <a:pt x="133" y="1"/>
                </a:lnTo>
                <a:lnTo>
                  <a:pt x="118" y="4"/>
                </a:lnTo>
                <a:lnTo>
                  <a:pt x="106" y="10"/>
                </a:lnTo>
                <a:lnTo>
                  <a:pt x="96" y="19"/>
                </a:lnTo>
                <a:lnTo>
                  <a:pt x="95" y="19"/>
                </a:lnTo>
                <a:lnTo>
                  <a:pt x="93" y="22"/>
                </a:lnTo>
                <a:lnTo>
                  <a:pt x="0" y="115"/>
                </a:lnTo>
                <a:lnTo>
                  <a:pt x="10" y="107"/>
                </a:lnTo>
                <a:lnTo>
                  <a:pt x="23" y="101"/>
                </a:lnTo>
                <a:lnTo>
                  <a:pt x="38" y="98"/>
                </a:lnTo>
                <a:lnTo>
                  <a:pt x="56" y="97"/>
                </a:lnTo>
                <a:lnTo>
                  <a:pt x="317" y="97"/>
                </a:lnTo>
                <a:lnTo>
                  <a:pt x="334" y="98"/>
                </a:lnTo>
                <a:lnTo>
                  <a:pt x="350" y="101"/>
                </a:lnTo>
                <a:lnTo>
                  <a:pt x="362" y="107"/>
                </a:lnTo>
                <a:lnTo>
                  <a:pt x="368" y="110"/>
                </a:lnTo>
                <a:lnTo>
                  <a:pt x="375" y="116"/>
                </a:lnTo>
                <a:lnTo>
                  <a:pt x="383" y="126"/>
                </a:lnTo>
                <a:lnTo>
                  <a:pt x="385" y="132"/>
                </a:lnTo>
                <a:lnTo>
                  <a:pt x="389" y="140"/>
                </a:lnTo>
                <a:lnTo>
                  <a:pt x="392" y="155"/>
                </a:lnTo>
                <a:lnTo>
                  <a:pt x="394" y="174"/>
                </a:lnTo>
                <a:lnTo>
                  <a:pt x="394" y="435"/>
                </a:lnTo>
                <a:lnTo>
                  <a:pt x="393" y="437"/>
                </a:lnTo>
                <a:lnTo>
                  <a:pt x="393" y="441"/>
                </a:lnTo>
                <a:lnTo>
                  <a:pt x="393" y="448"/>
                </a:lnTo>
                <a:lnTo>
                  <a:pt x="392" y="450"/>
                </a:lnTo>
                <a:lnTo>
                  <a:pt x="392" y="453"/>
                </a:lnTo>
                <a:lnTo>
                  <a:pt x="392" y="460"/>
                </a:lnTo>
                <a:lnTo>
                  <a:pt x="389" y="472"/>
                </a:lnTo>
                <a:lnTo>
                  <a:pt x="386" y="476"/>
                </a:lnTo>
                <a:lnTo>
                  <a:pt x="385" y="478"/>
                </a:lnTo>
                <a:lnTo>
                  <a:pt x="385" y="482"/>
                </a:lnTo>
                <a:lnTo>
                  <a:pt x="460" y="407"/>
                </a:lnTo>
                <a:lnTo>
                  <a:pt x="472" y="396"/>
                </a:lnTo>
                <a:lnTo>
                  <a:pt x="476" y="391"/>
                </a:lnTo>
                <a:lnTo>
                  <a:pt x="479" y="387"/>
                </a:lnTo>
                <a:lnTo>
                  <a:pt x="482" y="385"/>
                </a:lnTo>
                <a:lnTo>
                  <a:pt x="485" y="377"/>
                </a:lnTo>
                <a:lnTo>
                  <a:pt x="487" y="368"/>
                </a:lnTo>
                <a:lnTo>
                  <a:pt x="489" y="359"/>
                </a:lnTo>
                <a:lnTo>
                  <a:pt x="489" y="353"/>
                </a:lnTo>
                <a:lnTo>
                  <a:pt x="490" y="349"/>
                </a:lnTo>
                <a:lnTo>
                  <a:pt x="490" y="343"/>
                </a:lnTo>
                <a:lnTo>
                  <a:pt x="491" y="338"/>
                </a:lnTo>
                <a:lnTo>
                  <a:pt x="491" y="77"/>
                </a:lnTo>
                <a:lnTo>
                  <a:pt x="489" y="58"/>
                </a:lnTo>
                <a:lnTo>
                  <a:pt x="485" y="43"/>
                </a:lnTo>
                <a:lnTo>
                  <a:pt x="482" y="35"/>
                </a:lnTo>
                <a:lnTo>
                  <a:pt x="480" y="30"/>
                </a:lnTo>
                <a:lnTo>
                  <a:pt x="472" y="19"/>
                </a:lnTo>
                <a:lnTo>
                  <a:pt x="465" y="14"/>
                </a:lnTo>
                <a:lnTo>
                  <a:pt x="459" y="10"/>
                </a:lnTo>
                <a:lnTo>
                  <a:pt x="447" y="4"/>
                </a:lnTo>
                <a:lnTo>
                  <a:pt x="431" y="1"/>
                </a:lnTo>
                <a:lnTo>
                  <a:pt x="414" y="0"/>
                </a:lnTo>
                <a:close/>
              </a:path>
            </a:pathLst>
          </a:custGeom>
          <a:solidFill>
            <a:srgbClr val="D2AA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9" name="Freeform 173"/>
          <p:cNvSpPr>
            <a:spLocks/>
          </p:cNvSpPr>
          <p:nvPr/>
        </p:nvSpPr>
        <p:spPr bwMode="auto">
          <a:xfrm>
            <a:off x="3398838" y="3131751"/>
            <a:ext cx="165100" cy="165100"/>
          </a:xfrm>
          <a:custGeom>
            <a:avLst/>
            <a:gdLst>
              <a:gd name="T0" fmla="*/ 416 w 416"/>
              <a:gd name="T1" fmla="*/ 77 h 416"/>
              <a:gd name="T2" fmla="*/ 414 w 416"/>
              <a:gd name="T3" fmla="*/ 58 h 416"/>
              <a:gd name="T4" fmla="*/ 411 w 416"/>
              <a:gd name="T5" fmla="*/ 43 h 416"/>
              <a:gd name="T6" fmla="*/ 407 w 416"/>
              <a:gd name="T7" fmla="*/ 35 h 416"/>
              <a:gd name="T8" fmla="*/ 405 w 416"/>
              <a:gd name="T9" fmla="*/ 29 h 416"/>
              <a:gd name="T10" fmla="*/ 397 w 416"/>
              <a:gd name="T11" fmla="*/ 19 h 416"/>
              <a:gd name="T12" fmla="*/ 390 w 416"/>
              <a:gd name="T13" fmla="*/ 13 h 416"/>
              <a:gd name="T14" fmla="*/ 384 w 416"/>
              <a:gd name="T15" fmla="*/ 10 h 416"/>
              <a:gd name="T16" fmla="*/ 372 w 416"/>
              <a:gd name="T17" fmla="*/ 4 h 416"/>
              <a:gd name="T18" fmla="*/ 356 w 416"/>
              <a:gd name="T19" fmla="*/ 1 h 416"/>
              <a:gd name="T20" fmla="*/ 339 w 416"/>
              <a:gd name="T21" fmla="*/ 0 h 416"/>
              <a:gd name="T22" fmla="*/ 78 w 416"/>
              <a:gd name="T23" fmla="*/ 0 h 416"/>
              <a:gd name="T24" fmla="*/ 60 w 416"/>
              <a:gd name="T25" fmla="*/ 1 h 416"/>
              <a:gd name="T26" fmla="*/ 45 w 416"/>
              <a:gd name="T27" fmla="*/ 4 h 416"/>
              <a:gd name="T28" fmla="*/ 32 w 416"/>
              <a:gd name="T29" fmla="*/ 10 h 416"/>
              <a:gd name="T30" fmla="*/ 22 w 416"/>
              <a:gd name="T31" fmla="*/ 18 h 416"/>
              <a:gd name="T32" fmla="*/ 20 w 416"/>
              <a:gd name="T33" fmla="*/ 19 h 416"/>
              <a:gd name="T34" fmla="*/ 19 w 416"/>
              <a:gd name="T35" fmla="*/ 20 h 416"/>
              <a:gd name="T36" fmla="*/ 11 w 416"/>
              <a:gd name="T37" fmla="*/ 30 h 416"/>
              <a:gd name="T38" fmla="*/ 5 w 416"/>
              <a:gd name="T39" fmla="*/ 43 h 416"/>
              <a:gd name="T40" fmla="*/ 1 w 416"/>
              <a:gd name="T41" fmla="*/ 58 h 416"/>
              <a:gd name="T42" fmla="*/ 0 w 416"/>
              <a:gd name="T43" fmla="*/ 77 h 416"/>
              <a:gd name="T44" fmla="*/ 0 w 416"/>
              <a:gd name="T45" fmla="*/ 338 h 416"/>
              <a:gd name="T46" fmla="*/ 1 w 416"/>
              <a:gd name="T47" fmla="*/ 355 h 416"/>
              <a:gd name="T48" fmla="*/ 5 w 416"/>
              <a:gd name="T49" fmla="*/ 371 h 416"/>
              <a:gd name="T50" fmla="*/ 11 w 416"/>
              <a:gd name="T51" fmla="*/ 384 h 416"/>
              <a:gd name="T52" fmla="*/ 14 w 416"/>
              <a:gd name="T53" fmla="*/ 389 h 416"/>
              <a:gd name="T54" fmla="*/ 20 w 416"/>
              <a:gd name="T55" fmla="*/ 396 h 416"/>
              <a:gd name="T56" fmla="*/ 30 w 416"/>
              <a:gd name="T57" fmla="*/ 404 h 416"/>
              <a:gd name="T58" fmla="*/ 36 w 416"/>
              <a:gd name="T59" fmla="*/ 406 h 416"/>
              <a:gd name="T60" fmla="*/ 44 w 416"/>
              <a:gd name="T61" fmla="*/ 410 h 416"/>
              <a:gd name="T62" fmla="*/ 58 w 416"/>
              <a:gd name="T63" fmla="*/ 413 h 416"/>
              <a:gd name="T64" fmla="*/ 78 w 416"/>
              <a:gd name="T65" fmla="*/ 416 h 416"/>
              <a:gd name="T66" fmla="*/ 339 w 416"/>
              <a:gd name="T67" fmla="*/ 416 h 416"/>
              <a:gd name="T68" fmla="*/ 341 w 416"/>
              <a:gd name="T69" fmla="*/ 414 h 416"/>
              <a:gd name="T70" fmla="*/ 344 w 416"/>
              <a:gd name="T71" fmla="*/ 414 h 416"/>
              <a:gd name="T72" fmla="*/ 351 w 416"/>
              <a:gd name="T73" fmla="*/ 414 h 416"/>
              <a:gd name="T74" fmla="*/ 354 w 416"/>
              <a:gd name="T75" fmla="*/ 413 h 416"/>
              <a:gd name="T76" fmla="*/ 357 w 416"/>
              <a:gd name="T77" fmla="*/ 413 h 416"/>
              <a:gd name="T78" fmla="*/ 364 w 416"/>
              <a:gd name="T79" fmla="*/ 413 h 416"/>
              <a:gd name="T80" fmla="*/ 375 w 416"/>
              <a:gd name="T81" fmla="*/ 410 h 416"/>
              <a:gd name="T82" fmla="*/ 380 w 416"/>
              <a:gd name="T83" fmla="*/ 408 h 416"/>
              <a:gd name="T84" fmla="*/ 382 w 416"/>
              <a:gd name="T85" fmla="*/ 406 h 416"/>
              <a:gd name="T86" fmla="*/ 385 w 416"/>
              <a:gd name="T87" fmla="*/ 406 h 416"/>
              <a:gd name="T88" fmla="*/ 397 w 416"/>
              <a:gd name="T89" fmla="*/ 396 h 416"/>
              <a:gd name="T90" fmla="*/ 401 w 416"/>
              <a:gd name="T91" fmla="*/ 391 h 416"/>
              <a:gd name="T92" fmla="*/ 404 w 416"/>
              <a:gd name="T93" fmla="*/ 387 h 416"/>
              <a:gd name="T94" fmla="*/ 407 w 416"/>
              <a:gd name="T95" fmla="*/ 385 h 416"/>
              <a:gd name="T96" fmla="*/ 407 w 416"/>
              <a:gd name="T97" fmla="*/ 381 h 416"/>
              <a:gd name="T98" fmla="*/ 408 w 416"/>
              <a:gd name="T99" fmla="*/ 379 h 416"/>
              <a:gd name="T100" fmla="*/ 411 w 416"/>
              <a:gd name="T101" fmla="*/ 375 h 416"/>
              <a:gd name="T102" fmla="*/ 414 w 416"/>
              <a:gd name="T103" fmla="*/ 363 h 416"/>
              <a:gd name="T104" fmla="*/ 414 w 416"/>
              <a:gd name="T105" fmla="*/ 356 h 416"/>
              <a:gd name="T106" fmla="*/ 414 w 416"/>
              <a:gd name="T107" fmla="*/ 353 h 416"/>
              <a:gd name="T108" fmla="*/ 415 w 416"/>
              <a:gd name="T109" fmla="*/ 351 h 416"/>
              <a:gd name="T110" fmla="*/ 415 w 416"/>
              <a:gd name="T111" fmla="*/ 344 h 416"/>
              <a:gd name="T112" fmla="*/ 415 w 416"/>
              <a:gd name="T113" fmla="*/ 340 h 416"/>
              <a:gd name="T114" fmla="*/ 416 w 416"/>
              <a:gd name="T115" fmla="*/ 338 h 416"/>
              <a:gd name="T116" fmla="*/ 416 w 416"/>
              <a:gd name="T117" fmla="*/ 77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6" h="416">
                <a:moveTo>
                  <a:pt x="416" y="77"/>
                </a:moveTo>
                <a:lnTo>
                  <a:pt x="414" y="58"/>
                </a:lnTo>
                <a:lnTo>
                  <a:pt x="411" y="43"/>
                </a:lnTo>
                <a:lnTo>
                  <a:pt x="407" y="35"/>
                </a:lnTo>
                <a:lnTo>
                  <a:pt x="405" y="29"/>
                </a:lnTo>
                <a:lnTo>
                  <a:pt x="397" y="19"/>
                </a:lnTo>
                <a:lnTo>
                  <a:pt x="390" y="13"/>
                </a:lnTo>
                <a:lnTo>
                  <a:pt x="384" y="10"/>
                </a:lnTo>
                <a:lnTo>
                  <a:pt x="372" y="4"/>
                </a:lnTo>
                <a:lnTo>
                  <a:pt x="356" y="1"/>
                </a:lnTo>
                <a:lnTo>
                  <a:pt x="339" y="0"/>
                </a:lnTo>
                <a:lnTo>
                  <a:pt x="78" y="0"/>
                </a:lnTo>
                <a:lnTo>
                  <a:pt x="60" y="1"/>
                </a:lnTo>
                <a:lnTo>
                  <a:pt x="45" y="4"/>
                </a:lnTo>
                <a:lnTo>
                  <a:pt x="32" y="10"/>
                </a:lnTo>
                <a:lnTo>
                  <a:pt x="22" y="18"/>
                </a:lnTo>
                <a:lnTo>
                  <a:pt x="20" y="19"/>
                </a:lnTo>
                <a:lnTo>
                  <a:pt x="19" y="20"/>
                </a:lnTo>
                <a:lnTo>
                  <a:pt x="11" y="30"/>
                </a:lnTo>
                <a:lnTo>
                  <a:pt x="5" y="43"/>
                </a:lnTo>
                <a:lnTo>
                  <a:pt x="1" y="58"/>
                </a:lnTo>
                <a:lnTo>
                  <a:pt x="0" y="77"/>
                </a:lnTo>
                <a:lnTo>
                  <a:pt x="0" y="338"/>
                </a:lnTo>
                <a:lnTo>
                  <a:pt x="1" y="355"/>
                </a:lnTo>
                <a:lnTo>
                  <a:pt x="5" y="371"/>
                </a:lnTo>
                <a:lnTo>
                  <a:pt x="11" y="384"/>
                </a:lnTo>
                <a:lnTo>
                  <a:pt x="14" y="389"/>
                </a:lnTo>
                <a:lnTo>
                  <a:pt x="20" y="396"/>
                </a:lnTo>
                <a:lnTo>
                  <a:pt x="30" y="404"/>
                </a:lnTo>
                <a:lnTo>
                  <a:pt x="36" y="406"/>
                </a:lnTo>
                <a:lnTo>
                  <a:pt x="44" y="410"/>
                </a:lnTo>
                <a:lnTo>
                  <a:pt x="58" y="413"/>
                </a:lnTo>
                <a:lnTo>
                  <a:pt x="78" y="416"/>
                </a:lnTo>
                <a:lnTo>
                  <a:pt x="339" y="416"/>
                </a:lnTo>
                <a:lnTo>
                  <a:pt x="341" y="414"/>
                </a:lnTo>
                <a:lnTo>
                  <a:pt x="344" y="414"/>
                </a:lnTo>
                <a:lnTo>
                  <a:pt x="351" y="414"/>
                </a:lnTo>
                <a:lnTo>
                  <a:pt x="354" y="413"/>
                </a:lnTo>
                <a:lnTo>
                  <a:pt x="357" y="413"/>
                </a:lnTo>
                <a:lnTo>
                  <a:pt x="364" y="413"/>
                </a:lnTo>
                <a:lnTo>
                  <a:pt x="375" y="410"/>
                </a:lnTo>
                <a:lnTo>
                  <a:pt x="380" y="408"/>
                </a:lnTo>
                <a:lnTo>
                  <a:pt x="382" y="406"/>
                </a:lnTo>
                <a:lnTo>
                  <a:pt x="385" y="406"/>
                </a:lnTo>
                <a:lnTo>
                  <a:pt x="397" y="396"/>
                </a:lnTo>
                <a:lnTo>
                  <a:pt x="401" y="391"/>
                </a:lnTo>
                <a:lnTo>
                  <a:pt x="404" y="387"/>
                </a:lnTo>
                <a:lnTo>
                  <a:pt x="407" y="385"/>
                </a:lnTo>
                <a:lnTo>
                  <a:pt x="407" y="381"/>
                </a:lnTo>
                <a:lnTo>
                  <a:pt x="408" y="379"/>
                </a:lnTo>
                <a:lnTo>
                  <a:pt x="411" y="375"/>
                </a:lnTo>
                <a:lnTo>
                  <a:pt x="414" y="363"/>
                </a:lnTo>
                <a:lnTo>
                  <a:pt x="414" y="356"/>
                </a:lnTo>
                <a:lnTo>
                  <a:pt x="414" y="353"/>
                </a:lnTo>
                <a:lnTo>
                  <a:pt x="415" y="351"/>
                </a:lnTo>
                <a:lnTo>
                  <a:pt x="415" y="344"/>
                </a:lnTo>
                <a:lnTo>
                  <a:pt x="415" y="340"/>
                </a:lnTo>
                <a:lnTo>
                  <a:pt x="416" y="338"/>
                </a:lnTo>
                <a:lnTo>
                  <a:pt x="416" y="77"/>
                </a:lnTo>
                <a:close/>
              </a:path>
            </a:pathLst>
          </a:custGeom>
          <a:solidFill>
            <a:srgbClr val="B492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0" name="Freeform 174"/>
          <p:cNvSpPr>
            <a:spLocks/>
          </p:cNvSpPr>
          <p:nvPr/>
        </p:nvSpPr>
        <p:spPr bwMode="auto">
          <a:xfrm>
            <a:off x="3406775" y="3096826"/>
            <a:ext cx="195263" cy="190500"/>
          </a:xfrm>
          <a:custGeom>
            <a:avLst/>
            <a:gdLst>
              <a:gd name="T0" fmla="*/ 0 w 491"/>
              <a:gd name="T1" fmla="*/ 115 h 482"/>
              <a:gd name="T2" fmla="*/ 93 w 491"/>
              <a:gd name="T3" fmla="*/ 22 h 482"/>
              <a:gd name="T4" fmla="*/ 95 w 491"/>
              <a:gd name="T5" fmla="*/ 19 h 482"/>
              <a:gd name="T6" fmla="*/ 96 w 491"/>
              <a:gd name="T7" fmla="*/ 19 h 482"/>
              <a:gd name="T8" fmla="*/ 106 w 491"/>
              <a:gd name="T9" fmla="*/ 10 h 482"/>
              <a:gd name="T10" fmla="*/ 118 w 491"/>
              <a:gd name="T11" fmla="*/ 4 h 482"/>
              <a:gd name="T12" fmla="*/ 133 w 491"/>
              <a:gd name="T13" fmla="*/ 1 h 482"/>
              <a:gd name="T14" fmla="*/ 153 w 491"/>
              <a:gd name="T15" fmla="*/ 0 h 482"/>
              <a:gd name="T16" fmla="*/ 414 w 491"/>
              <a:gd name="T17" fmla="*/ 0 h 482"/>
              <a:gd name="T18" fmla="*/ 431 w 491"/>
              <a:gd name="T19" fmla="*/ 1 h 482"/>
              <a:gd name="T20" fmla="*/ 447 w 491"/>
              <a:gd name="T21" fmla="*/ 4 h 482"/>
              <a:gd name="T22" fmla="*/ 459 w 491"/>
              <a:gd name="T23" fmla="*/ 10 h 482"/>
              <a:gd name="T24" fmla="*/ 465 w 491"/>
              <a:gd name="T25" fmla="*/ 14 h 482"/>
              <a:gd name="T26" fmla="*/ 472 w 491"/>
              <a:gd name="T27" fmla="*/ 19 h 482"/>
              <a:gd name="T28" fmla="*/ 480 w 491"/>
              <a:gd name="T29" fmla="*/ 30 h 482"/>
              <a:gd name="T30" fmla="*/ 482 w 491"/>
              <a:gd name="T31" fmla="*/ 35 h 482"/>
              <a:gd name="T32" fmla="*/ 485 w 491"/>
              <a:gd name="T33" fmla="*/ 43 h 482"/>
              <a:gd name="T34" fmla="*/ 489 w 491"/>
              <a:gd name="T35" fmla="*/ 58 h 482"/>
              <a:gd name="T36" fmla="*/ 491 w 491"/>
              <a:gd name="T37" fmla="*/ 77 h 482"/>
              <a:gd name="T38" fmla="*/ 491 w 491"/>
              <a:gd name="T39" fmla="*/ 338 h 482"/>
              <a:gd name="T40" fmla="*/ 490 w 491"/>
              <a:gd name="T41" fmla="*/ 343 h 482"/>
              <a:gd name="T42" fmla="*/ 490 w 491"/>
              <a:gd name="T43" fmla="*/ 349 h 482"/>
              <a:gd name="T44" fmla="*/ 489 w 491"/>
              <a:gd name="T45" fmla="*/ 353 h 482"/>
              <a:gd name="T46" fmla="*/ 489 w 491"/>
              <a:gd name="T47" fmla="*/ 359 h 482"/>
              <a:gd name="T48" fmla="*/ 487 w 491"/>
              <a:gd name="T49" fmla="*/ 368 h 482"/>
              <a:gd name="T50" fmla="*/ 485 w 491"/>
              <a:gd name="T51" fmla="*/ 377 h 482"/>
              <a:gd name="T52" fmla="*/ 482 w 491"/>
              <a:gd name="T53" fmla="*/ 385 h 482"/>
              <a:gd name="T54" fmla="*/ 479 w 491"/>
              <a:gd name="T55" fmla="*/ 387 h 482"/>
              <a:gd name="T56" fmla="*/ 476 w 491"/>
              <a:gd name="T57" fmla="*/ 391 h 482"/>
              <a:gd name="T58" fmla="*/ 472 w 491"/>
              <a:gd name="T59" fmla="*/ 396 h 482"/>
              <a:gd name="T60" fmla="*/ 460 w 491"/>
              <a:gd name="T61" fmla="*/ 407 h 482"/>
              <a:gd name="T62" fmla="*/ 385 w 491"/>
              <a:gd name="T63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1" h="482">
                <a:moveTo>
                  <a:pt x="0" y="115"/>
                </a:moveTo>
                <a:lnTo>
                  <a:pt x="93" y="22"/>
                </a:lnTo>
                <a:lnTo>
                  <a:pt x="95" y="19"/>
                </a:lnTo>
                <a:lnTo>
                  <a:pt x="96" y="19"/>
                </a:lnTo>
                <a:lnTo>
                  <a:pt x="106" y="10"/>
                </a:lnTo>
                <a:lnTo>
                  <a:pt x="118" y="4"/>
                </a:lnTo>
                <a:lnTo>
                  <a:pt x="133" y="1"/>
                </a:lnTo>
                <a:lnTo>
                  <a:pt x="153" y="0"/>
                </a:lnTo>
                <a:lnTo>
                  <a:pt x="414" y="0"/>
                </a:lnTo>
                <a:lnTo>
                  <a:pt x="431" y="1"/>
                </a:lnTo>
                <a:lnTo>
                  <a:pt x="447" y="4"/>
                </a:lnTo>
                <a:lnTo>
                  <a:pt x="459" y="10"/>
                </a:lnTo>
                <a:lnTo>
                  <a:pt x="465" y="14"/>
                </a:lnTo>
                <a:lnTo>
                  <a:pt x="472" y="19"/>
                </a:lnTo>
                <a:lnTo>
                  <a:pt x="480" y="30"/>
                </a:lnTo>
                <a:lnTo>
                  <a:pt x="482" y="35"/>
                </a:lnTo>
                <a:lnTo>
                  <a:pt x="485" y="43"/>
                </a:lnTo>
                <a:lnTo>
                  <a:pt x="489" y="58"/>
                </a:lnTo>
                <a:lnTo>
                  <a:pt x="491" y="77"/>
                </a:lnTo>
                <a:lnTo>
                  <a:pt x="491" y="338"/>
                </a:lnTo>
                <a:lnTo>
                  <a:pt x="490" y="343"/>
                </a:lnTo>
                <a:lnTo>
                  <a:pt x="490" y="349"/>
                </a:lnTo>
                <a:lnTo>
                  <a:pt x="489" y="353"/>
                </a:lnTo>
                <a:lnTo>
                  <a:pt x="489" y="359"/>
                </a:lnTo>
                <a:lnTo>
                  <a:pt x="487" y="368"/>
                </a:lnTo>
                <a:lnTo>
                  <a:pt x="485" y="377"/>
                </a:lnTo>
                <a:lnTo>
                  <a:pt x="482" y="385"/>
                </a:lnTo>
                <a:lnTo>
                  <a:pt x="479" y="387"/>
                </a:lnTo>
                <a:lnTo>
                  <a:pt x="476" y="391"/>
                </a:lnTo>
                <a:lnTo>
                  <a:pt x="472" y="396"/>
                </a:lnTo>
                <a:lnTo>
                  <a:pt x="460" y="407"/>
                </a:lnTo>
                <a:lnTo>
                  <a:pt x="385" y="48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1" name="Rectangle 175"/>
          <p:cNvSpPr>
            <a:spLocks noChangeArrowheads="1"/>
          </p:cNvSpPr>
          <p:nvPr/>
        </p:nvSpPr>
        <p:spPr bwMode="auto">
          <a:xfrm>
            <a:off x="2409825" y="2132193"/>
            <a:ext cx="40235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Volume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2" name="Rectangle 176"/>
          <p:cNvSpPr>
            <a:spLocks noChangeArrowheads="1"/>
          </p:cNvSpPr>
          <p:nvPr/>
        </p:nvSpPr>
        <p:spPr bwMode="auto">
          <a:xfrm>
            <a:off x="2286000" y="2259193"/>
            <a:ext cx="7005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Management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3" name="Freeform 177"/>
          <p:cNvSpPr>
            <a:spLocks/>
          </p:cNvSpPr>
          <p:nvPr/>
        </p:nvSpPr>
        <p:spPr bwMode="auto">
          <a:xfrm>
            <a:off x="1076325" y="2806314"/>
            <a:ext cx="260350" cy="26987"/>
          </a:xfrm>
          <a:custGeom>
            <a:avLst/>
            <a:gdLst>
              <a:gd name="T0" fmla="*/ 653 w 653"/>
              <a:gd name="T1" fmla="*/ 71 h 71"/>
              <a:gd name="T2" fmla="*/ 653 w 653"/>
              <a:gd name="T3" fmla="*/ 64 h 71"/>
              <a:gd name="T4" fmla="*/ 270 w 653"/>
              <a:gd name="T5" fmla="*/ 64 h 71"/>
              <a:gd name="T6" fmla="*/ 270 w 653"/>
              <a:gd name="T7" fmla="*/ 42 h 71"/>
              <a:gd name="T8" fmla="*/ 268 w 653"/>
              <a:gd name="T9" fmla="*/ 32 h 71"/>
              <a:gd name="T10" fmla="*/ 266 w 653"/>
              <a:gd name="T11" fmla="*/ 24 h 71"/>
              <a:gd name="T12" fmla="*/ 258 w 653"/>
              <a:gd name="T13" fmla="*/ 12 h 71"/>
              <a:gd name="T14" fmla="*/ 251 w 653"/>
              <a:gd name="T15" fmla="*/ 6 h 71"/>
              <a:gd name="T16" fmla="*/ 244 w 653"/>
              <a:gd name="T17" fmla="*/ 2 h 71"/>
              <a:gd name="T18" fmla="*/ 236 w 653"/>
              <a:gd name="T19" fmla="*/ 0 h 71"/>
              <a:gd name="T20" fmla="*/ 228 w 653"/>
              <a:gd name="T21" fmla="*/ 0 h 71"/>
              <a:gd name="T22" fmla="*/ 42 w 653"/>
              <a:gd name="T23" fmla="*/ 0 h 71"/>
              <a:gd name="T24" fmla="*/ 32 w 653"/>
              <a:gd name="T25" fmla="*/ 0 h 71"/>
              <a:gd name="T26" fmla="*/ 24 w 653"/>
              <a:gd name="T27" fmla="*/ 2 h 71"/>
              <a:gd name="T28" fmla="*/ 11 w 653"/>
              <a:gd name="T29" fmla="*/ 12 h 71"/>
              <a:gd name="T30" fmla="*/ 2 w 653"/>
              <a:gd name="T31" fmla="*/ 24 h 71"/>
              <a:gd name="T32" fmla="*/ 0 w 653"/>
              <a:gd name="T33" fmla="*/ 32 h 71"/>
              <a:gd name="T34" fmla="*/ 0 w 653"/>
              <a:gd name="T35" fmla="*/ 42 h 71"/>
              <a:gd name="T36" fmla="*/ 0 w 653"/>
              <a:gd name="T37" fmla="*/ 71 h 71"/>
              <a:gd name="T38" fmla="*/ 653 w 653"/>
              <a:gd name="T3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3" h="71">
                <a:moveTo>
                  <a:pt x="653" y="71"/>
                </a:moveTo>
                <a:lnTo>
                  <a:pt x="653" y="64"/>
                </a:lnTo>
                <a:lnTo>
                  <a:pt x="270" y="64"/>
                </a:lnTo>
                <a:lnTo>
                  <a:pt x="270" y="42"/>
                </a:lnTo>
                <a:lnTo>
                  <a:pt x="268" y="32"/>
                </a:lnTo>
                <a:lnTo>
                  <a:pt x="266" y="24"/>
                </a:lnTo>
                <a:lnTo>
                  <a:pt x="258" y="12"/>
                </a:lnTo>
                <a:lnTo>
                  <a:pt x="251" y="6"/>
                </a:lnTo>
                <a:lnTo>
                  <a:pt x="244" y="2"/>
                </a:lnTo>
                <a:lnTo>
                  <a:pt x="236" y="0"/>
                </a:lnTo>
                <a:lnTo>
                  <a:pt x="228" y="0"/>
                </a:lnTo>
                <a:lnTo>
                  <a:pt x="42" y="0"/>
                </a:lnTo>
                <a:lnTo>
                  <a:pt x="32" y="0"/>
                </a:lnTo>
                <a:lnTo>
                  <a:pt x="24" y="2"/>
                </a:lnTo>
                <a:lnTo>
                  <a:pt x="11" y="12"/>
                </a:lnTo>
                <a:lnTo>
                  <a:pt x="2" y="24"/>
                </a:lnTo>
                <a:lnTo>
                  <a:pt x="0" y="32"/>
                </a:lnTo>
                <a:lnTo>
                  <a:pt x="0" y="42"/>
                </a:lnTo>
                <a:lnTo>
                  <a:pt x="0" y="71"/>
                </a:lnTo>
                <a:lnTo>
                  <a:pt x="653" y="71"/>
                </a:lnTo>
                <a:close/>
              </a:path>
            </a:pathLst>
          </a:custGeom>
          <a:gradFill rotWithShape="1">
            <a:gsLst>
              <a:gs pos="0">
                <a:srgbClr val="FFE579">
                  <a:gamma/>
                  <a:shade val="66667"/>
                  <a:invGamma/>
                </a:srgbClr>
              </a:gs>
              <a:gs pos="100000">
                <a:srgbClr val="FFE57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" name="Rectangle 178"/>
          <p:cNvSpPr>
            <a:spLocks noChangeArrowheads="1"/>
          </p:cNvSpPr>
          <p:nvPr/>
        </p:nvSpPr>
        <p:spPr bwMode="auto">
          <a:xfrm>
            <a:off x="1076325" y="2833301"/>
            <a:ext cx="260350" cy="200025"/>
          </a:xfrm>
          <a:prstGeom prst="rect">
            <a:avLst/>
          </a:prstGeom>
          <a:gradFill rotWithShape="1">
            <a:gsLst>
              <a:gs pos="0">
                <a:srgbClr val="FFE579">
                  <a:gamma/>
                  <a:shade val="66667"/>
                  <a:invGamma/>
                </a:srgbClr>
              </a:gs>
              <a:gs pos="100000">
                <a:srgbClr val="FFE579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5" name="Freeform 179"/>
          <p:cNvSpPr>
            <a:spLocks/>
          </p:cNvSpPr>
          <p:nvPr/>
        </p:nvSpPr>
        <p:spPr bwMode="auto">
          <a:xfrm>
            <a:off x="1076325" y="2806314"/>
            <a:ext cx="260350" cy="227012"/>
          </a:xfrm>
          <a:custGeom>
            <a:avLst/>
            <a:gdLst>
              <a:gd name="T0" fmla="*/ 653 w 653"/>
              <a:gd name="T1" fmla="*/ 71 h 572"/>
              <a:gd name="T2" fmla="*/ 653 w 653"/>
              <a:gd name="T3" fmla="*/ 572 h 572"/>
              <a:gd name="T4" fmla="*/ 0 w 653"/>
              <a:gd name="T5" fmla="*/ 572 h 572"/>
              <a:gd name="T6" fmla="*/ 0 w 653"/>
              <a:gd name="T7" fmla="*/ 71 h 572"/>
              <a:gd name="T8" fmla="*/ 0 w 653"/>
              <a:gd name="T9" fmla="*/ 42 h 572"/>
              <a:gd name="T10" fmla="*/ 0 w 653"/>
              <a:gd name="T11" fmla="*/ 32 h 572"/>
              <a:gd name="T12" fmla="*/ 2 w 653"/>
              <a:gd name="T13" fmla="*/ 24 h 572"/>
              <a:gd name="T14" fmla="*/ 11 w 653"/>
              <a:gd name="T15" fmla="*/ 12 h 572"/>
              <a:gd name="T16" fmla="*/ 24 w 653"/>
              <a:gd name="T17" fmla="*/ 2 h 572"/>
              <a:gd name="T18" fmla="*/ 32 w 653"/>
              <a:gd name="T19" fmla="*/ 0 h 572"/>
              <a:gd name="T20" fmla="*/ 42 w 653"/>
              <a:gd name="T21" fmla="*/ 0 h 572"/>
              <a:gd name="T22" fmla="*/ 228 w 653"/>
              <a:gd name="T23" fmla="*/ 0 h 572"/>
              <a:gd name="T24" fmla="*/ 236 w 653"/>
              <a:gd name="T25" fmla="*/ 0 h 572"/>
              <a:gd name="T26" fmla="*/ 244 w 653"/>
              <a:gd name="T27" fmla="*/ 2 h 572"/>
              <a:gd name="T28" fmla="*/ 251 w 653"/>
              <a:gd name="T29" fmla="*/ 6 h 572"/>
              <a:gd name="T30" fmla="*/ 258 w 653"/>
              <a:gd name="T31" fmla="*/ 12 h 572"/>
              <a:gd name="T32" fmla="*/ 266 w 653"/>
              <a:gd name="T33" fmla="*/ 24 h 572"/>
              <a:gd name="T34" fmla="*/ 268 w 653"/>
              <a:gd name="T35" fmla="*/ 32 h 572"/>
              <a:gd name="T36" fmla="*/ 270 w 653"/>
              <a:gd name="T37" fmla="*/ 42 h 572"/>
              <a:gd name="T38" fmla="*/ 270 w 653"/>
              <a:gd name="T39" fmla="*/ 64 h 572"/>
              <a:gd name="T40" fmla="*/ 653 w 653"/>
              <a:gd name="T41" fmla="*/ 64 h 572"/>
              <a:gd name="T42" fmla="*/ 653 w 653"/>
              <a:gd name="T43" fmla="*/ 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3" h="572">
                <a:moveTo>
                  <a:pt x="653" y="71"/>
                </a:moveTo>
                <a:lnTo>
                  <a:pt x="653" y="572"/>
                </a:lnTo>
                <a:lnTo>
                  <a:pt x="0" y="572"/>
                </a:lnTo>
                <a:lnTo>
                  <a:pt x="0" y="71"/>
                </a:lnTo>
                <a:lnTo>
                  <a:pt x="0" y="42"/>
                </a:lnTo>
                <a:lnTo>
                  <a:pt x="0" y="32"/>
                </a:lnTo>
                <a:lnTo>
                  <a:pt x="2" y="24"/>
                </a:lnTo>
                <a:lnTo>
                  <a:pt x="11" y="12"/>
                </a:lnTo>
                <a:lnTo>
                  <a:pt x="24" y="2"/>
                </a:lnTo>
                <a:lnTo>
                  <a:pt x="32" y="0"/>
                </a:lnTo>
                <a:lnTo>
                  <a:pt x="42" y="0"/>
                </a:lnTo>
                <a:lnTo>
                  <a:pt x="228" y="0"/>
                </a:lnTo>
                <a:lnTo>
                  <a:pt x="236" y="0"/>
                </a:lnTo>
                <a:lnTo>
                  <a:pt x="244" y="2"/>
                </a:lnTo>
                <a:lnTo>
                  <a:pt x="251" y="6"/>
                </a:lnTo>
                <a:lnTo>
                  <a:pt x="258" y="12"/>
                </a:lnTo>
                <a:lnTo>
                  <a:pt x="266" y="24"/>
                </a:lnTo>
                <a:lnTo>
                  <a:pt x="268" y="32"/>
                </a:lnTo>
                <a:lnTo>
                  <a:pt x="270" y="42"/>
                </a:lnTo>
                <a:lnTo>
                  <a:pt x="270" y="64"/>
                </a:lnTo>
                <a:lnTo>
                  <a:pt x="653" y="64"/>
                </a:lnTo>
                <a:lnTo>
                  <a:pt x="653" y="71"/>
                </a:lnTo>
              </a:path>
            </a:pathLst>
          </a:custGeom>
          <a:noFill/>
          <a:ln w="14351">
            <a:solidFill>
              <a:srgbClr val="B492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8" name="Rectangle 182"/>
          <p:cNvSpPr>
            <a:spLocks noChangeArrowheads="1"/>
          </p:cNvSpPr>
          <p:nvPr/>
        </p:nvSpPr>
        <p:spPr bwMode="auto">
          <a:xfrm>
            <a:off x="1608138" y="2019481"/>
            <a:ext cx="2099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 </a:t>
            </a:r>
            <a:endParaRPr lang="en-US" sz="28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9" name="Rectangle 183"/>
          <p:cNvSpPr>
            <a:spLocks noChangeArrowheads="1"/>
          </p:cNvSpPr>
          <p:nvPr/>
        </p:nvSpPr>
        <p:spPr bwMode="auto">
          <a:xfrm>
            <a:off x="1516063" y="2146481"/>
            <a:ext cx="3767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System</a:t>
            </a:r>
            <a:endParaRPr lang="en-US" sz="28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Rectangle 184"/>
          <p:cNvSpPr>
            <a:spLocks noChangeArrowheads="1"/>
          </p:cNvSpPr>
          <p:nvPr/>
        </p:nvSpPr>
        <p:spPr bwMode="auto">
          <a:xfrm>
            <a:off x="1392238" y="2273481"/>
            <a:ext cx="7005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Management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1" name="Freeform 185"/>
          <p:cNvSpPr>
            <a:spLocks/>
          </p:cNvSpPr>
          <p:nvPr/>
        </p:nvSpPr>
        <p:spPr bwMode="auto">
          <a:xfrm>
            <a:off x="777875" y="3058726"/>
            <a:ext cx="255588" cy="333375"/>
          </a:xfrm>
          <a:custGeom>
            <a:avLst/>
            <a:gdLst>
              <a:gd name="T0" fmla="*/ 38 w 645"/>
              <a:gd name="T1" fmla="*/ 0 h 839"/>
              <a:gd name="T2" fmla="*/ 21 w 645"/>
              <a:gd name="T3" fmla="*/ 3 h 839"/>
              <a:gd name="T4" fmla="*/ 15 w 645"/>
              <a:gd name="T5" fmla="*/ 5 h 839"/>
              <a:gd name="T6" fmla="*/ 10 w 645"/>
              <a:gd name="T7" fmla="*/ 9 h 839"/>
              <a:gd name="T8" fmla="*/ 2 w 645"/>
              <a:gd name="T9" fmla="*/ 20 h 839"/>
              <a:gd name="T10" fmla="*/ 0 w 645"/>
              <a:gd name="T11" fmla="*/ 27 h 839"/>
              <a:gd name="T12" fmla="*/ 0 w 645"/>
              <a:gd name="T13" fmla="*/ 36 h 839"/>
              <a:gd name="T14" fmla="*/ 0 w 645"/>
              <a:gd name="T15" fmla="*/ 801 h 839"/>
              <a:gd name="T16" fmla="*/ 0 w 645"/>
              <a:gd name="T17" fmla="*/ 808 h 839"/>
              <a:gd name="T18" fmla="*/ 2 w 645"/>
              <a:gd name="T19" fmla="*/ 816 h 839"/>
              <a:gd name="T20" fmla="*/ 10 w 645"/>
              <a:gd name="T21" fmla="*/ 827 h 839"/>
              <a:gd name="T22" fmla="*/ 15 w 645"/>
              <a:gd name="T23" fmla="*/ 831 h 839"/>
              <a:gd name="T24" fmla="*/ 21 w 645"/>
              <a:gd name="T25" fmla="*/ 834 h 839"/>
              <a:gd name="T26" fmla="*/ 38 w 645"/>
              <a:gd name="T27" fmla="*/ 839 h 839"/>
              <a:gd name="T28" fmla="*/ 607 w 645"/>
              <a:gd name="T29" fmla="*/ 839 h 839"/>
              <a:gd name="T30" fmla="*/ 614 w 645"/>
              <a:gd name="T31" fmla="*/ 837 h 839"/>
              <a:gd name="T32" fmla="*/ 621 w 645"/>
              <a:gd name="T33" fmla="*/ 834 h 839"/>
              <a:gd name="T34" fmla="*/ 623 w 645"/>
              <a:gd name="T35" fmla="*/ 832 h 839"/>
              <a:gd name="T36" fmla="*/ 623 w 645"/>
              <a:gd name="T37" fmla="*/ 831 h 839"/>
              <a:gd name="T38" fmla="*/ 624 w 645"/>
              <a:gd name="T39" fmla="*/ 831 h 839"/>
              <a:gd name="T40" fmla="*/ 626 w 645"/>
              <a:gd name="T41" fmla="*/ 831 h 839"/>
              <a:gd name="T42" fmla="*/ 629 w 645"/>
              <a:gd name="T43" fmla="*/ 829 h 839"/>
              <a:gd name="T44" fmla="*/ 629 w 645"/>
              <a:gd name="T45" fmla="*/ 827 h 839"/>
              <a:gd name="T46" fmla="*/ 630 w 645"/>
              <a:gd name="T47" fmla="*/ 827 h 839"/>
              <a:gd name="T48" fmla="*/ 632 w 645"/>
              <a:gd name="T49" fmla="*/ 827 h 839"/>
              <a:gd name="T50" fmla="*/ 632 w 645"/>
              <a:gd name="T51" fmla="*/ 825 h 839"/>
              <a:gd name="T52" fmla="*/ 632 w 645"/>
              <a:gd name="T53" fmla="*/ 824 h 839"/>
              <a:gd name="T54" fmla="*/ 633 w 645"/>
              <a:gd name="T55" fmla="*/ 824 h 839"/>
              <a:gd name="T56" fmla="*/ 636 w 645"/>
              <a:gd name="T57" fmla="*/ 822 h 839"/>
              <a:gd name="T58" fmla="*/ 640 w 645"/>
              <a:gd name="T59" fmla="*/ 816 h 839"/>
              <a:gd name="T60" fmla="*/ 642 w 645"/>
              <a:gd name="T61" fmla="*/ 808 h 839"/>
              <a:gd name="T62" fmla="*/ 645 w 645"/>
              <a:gd name="T63" fmla="*/ 801 h 839"/>
              <a:gd name="T64" fmla="*/ 645 w 645"/>
              <a:gd name="T65" fmla="*/ 205 h 839"/>
              <a:gd name="T66" fmla="*/ 454 w 645"/>
              <a:gd name="T67" fmla="*/ 0 h 839"/>
              <a:gd name="T68" fmla="*/ 38 w 645"/>
              <a:gd name="T69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5" h="839">
                <a:moveTo>
                  <a:pt x="38" y="0"/>
                </a:moveTo>
                <a:lnTo>
                  <a:pt x="21" y="3"/>
                </a:lnTo>
                <a:lnTo>
                  <a:pt x="15" y="5"/>
                </a:lnTo>
                <a:lnTo>
                  <a:pt x="10" y="9"/>
                </a:lnTo>
                <a:lnTo>
                  <a:pt x="2" y="20"/>
                </a:lnTo>
                <a:lnTo>
                  <a:pt x="0" y="27"/>
                </a:lnTo>
                <a:lnTo>
                  <a:pt x="0" y="36"/>
                </a:lnTo>
                <a:lnTo>
                  <a:pt x="0" y="801"/>
                </a:lnTo>
                <a:lnTo>
                  <a:pt x="0" y="808"/>
                </a:lnTo>
                <a:lnTo>
                  <a:pt x="2" y="816"/>
                </a:lnTo>
                <a:lnTo>
                  <a:pt x="10" y="827"/>
                </a:lnTo>
                <a:lnTo>
                  <a:pt x="15" y="831"/>
                </a:lnTo>
                <a:lnTo>
                  <a:pt x="21" y="834"/>
                </a:lnTo>
                <a:lnTo>
                  <a:pt x="38" y="839"/>
                </a:lnTo>
                <a:lnTo>
                  <a:pt x="607" y="839"/>
                </a:lnTo>
                <a:lnTo>
                  <a:pt x="614" y="837"/>
                </a:lnTo>
                <a:lnTo>
                  <a:pt x="621" y="834"/>
                </a:lnTo>
                <a:lnTo>
                  <a:pt x="623" y="832"/>
                </a:lnTo>
                <a:lnTo>
                  <a:pt x="623" y="831"/>
                </a:lnTo>
                <a:lnTo>
                  <a:pt x="624" y="831"/>
                </a:lnTo>
                <a:lnTo>
                  <a:pt x="626" y="831"/>
                </a:lnTo>
                <a:lnTo>
                  <a:pt x="629" y="829"/>
                </a:lnTo>
                <a:lnTo>
                  <a:pt x="629" y="827"/>
                </a:lnTo>
                <a:lnTo>
                  <a:pt x="630" y="827"/>
                </a:lnTo>
                <a:lnTo>
                  <a:pt x="632" y="827"/>
                </a:lnTo>
                <a:lnTo>
                  <a:pt x="632" y="825"/>
                </a:lnTo>
                <a:lnTo>
                  <a:pt x="632" y="824"/>
                </a:lnTo>
                <a:lnTo>
                  <a:pt x="633" y="824"/>
                </a:lnTo>
                <a:lnTo>
                  <a:pt x="636" y="822"/>
                </a:lnTo>
                <a:lnTo>
                  <a:pt x="640" y="816"/>
                </a:lnTo>
                <a:lnTo>
                  <a:pt x="642" y="808"/>
                </a:lnTo>
                <a:lnTo>
                  <a:pt x="645" y="801"/>
                </a:lnTo>
                <a:lnTo>
                  <a:pt x="645" y="205"/>
                </a:lnTo>
                <a:lnTo>
                  <a:pt x="454" y="0"/>
                </a:lnTo>
                <a:lnTo>
                  <a:pt x="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2" name="Freeform 186"/>
          <p:cNvSpPr>
            <a:spLocks/>
          </p:cNvSpPr>
          <p:nvPr/>
        </p:nvSpPr>
        <p:spPr bwMode="auto">
          <a:xfrm>
            <a:off x="777875" y="3058726"/>
            <a:ext cx="255588" cy="333375"/>
          </a:xfrm>
          <a:custGeom>
            <a:avLst/>
            <a:gdLst>
              <a:gd name="T0" fmla="*/ 0 w 645"/>
              <a:gd name="T1" fmla="*/ 36 h 839"/>
              <a:gd name="T2" fmla="*/ 0 w 645"/>
              <a:gd name="T3" fmla="*/ 801 h 839"/>
              <a:gd name="T4" fmla="*/ 0 w 645"/>
              <a:gd name="T5" fmla="*/ 808 h 839"/>
              <a:gd name="T6" fmla="*/ 2 w 645"/>
              <a:gd name="T7" fmla="*/ 816 h 839"/>
              <a:gd name="T8" fmla="*/ 10 w 645"/>
              <a:gd name="T9" fmla="*/ 827 h 839"/>
              <a:gd name="T10" fmla="*/ 15 w 645"/>
              <a:gd name="T11" fmla="*/ 831 h 839"/>
              <a:gd name="T12" fmla="*/ 21 w 645"/>
              <a:gd name="T13" fmla="*/ 834 h 839"/>
              <a:gd name="T14" fmla="*/ 38 w 645"/>
              <a:gd name="T15" fmla="*/ 839 h 839"/>
              <a:gd name="T16" fmla="*/ 607 w 645"/>
              <a:gd name="T17" fmla="*/ 839 h 839"/>
              <a:gd name="T18" fmla="*/ 614 w 645"/>
              <a:gd name="T19" fmla="*/ 837 h 839"/>
              <a:gd name="T20" fmla="*/ 621 w 645"/>
              <a:gd name="T21" fmla="*/ 834 h 839"/>
              <a:gd name="T22" fmla="*/ 623 w 645"/>
              <a:gd name="T23" fmla="*/ 832 h 839"/>
              <a:gd name="T24" fmla="*/ 623 w 645"/>
              <a:gd name="T25" fmla="*/ 831 h 839"/>
              <a:gd name="T26" fmla="*/ 624 w 645"/>
              <a:gd name="T27" fmla="*/ 831 h 839"/>
              <a:gd name="T28" fmla="*/ 626 w 645"/>
              <a:gd name="T29" fmla="*/ 831 h 839"/>
              <a:gd name="T30" fmla="*/ 629 w 645"/>
              <a:gd name="T31" fmla="*/ 829 h 839"/>
              <a:gd name="T32" fmla="*/ 629 w 645"/>
              <a:gd name="T33" fmla="*/ 827 h 839"/>
              <a:gd name="T34" fmla="*/ 630 w 645"/>
              <a:gd name="T35" fmla="*/ 827 h 839"/>
              <a:gd name="T36" fmla="*/ 632 w 645"/>
              <a:gd name="T37" fmla="*/ 827 h 839"/>
              <a:gd name="T38" fmla="*/ 632 w 645"/>
              <a:gd name="T39" fmla="*/ 825 h 839"/>
              <a:gd name="T40" fmla="*/ 632 w 645"/>
              <a:gd name="T41" fmla="*/ 824 h 839"/>
              <a:gd name="T42" fmla="*/ 633 w 645"/>
              <a:gd name="T43" fmla="*/ 824 h 839"/>
              <a:gd name="T44" fmla="*/ 636 w 645"/>
              <a:gd name="T45" fmla="*/ 822 h 839"/>
              <a:gd name="T46" fmla="*/ 640 w 645"/>
              <a:gd name="T47" fmla="*/ 816 h 839"/>
              <a:gd name="T48" fmla="*/ 642 w 645"/>
              <a:gd name="T49" fmla="*/ 808 h 839"/>
              <a:gd name="T50" fmla="*/ 645 w 645"/>
              <a:gd name="T51" fmla="*/ 801 h 839"/>
              <a:gd name="T52" fmla="*/ 645 w 645"/>
              <a:gd name="T53" fmla="*/ 205 h 839"/>
              <a:gd name="T54" fmla="*/ 454 w 645"/>
              <a:gd name="T55" fmla="*/ 0 h 839"/>
              <a:gd name="T56" fmla="*/ 38 w 645"/>
              <a:gd name="T57" fmla="*/ 0 h 839"/>
              <a:gd name="T58" fmla="*/ 21 w 645"/>
              <a:gd name="T59" fmla="*/ 3 h 839"/>
              <a:gd name="T60" fmla="*/ 15 w 645"/>
              <a:gd name="T61" fmla="*/ 5 h 839"/>
              <a:gd name="T62" fmla="*/ 10 w 645"/>
              <a:gd name="T63" fmla="*/ 9 h 839"/>
              <a:gd name="T64" fmla="*/ 2 w 645"/>
              <a:gd name="T65" fmla="*/ 20 h 839"/>
              <a:gd name="T66" fmla="*/ 0 w 645"/>
              <a:gd name="T67" fmla="*/ 27 h 839"/>
              <a:gd name="T68" fmla="*/ 0 w 645"/>
              <a:gd name="T69" fmla="*/ 36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5" h="839">
                <a:moveTo>
                  <a:pt x="0" y="36"/>
                </a:moveTo>
                <a:lnTo>
                  <a:pt x="0" y="801"/>
                </a:lnTo>
                <a:lnTo>
                  <a:pt x="0" y="808"/>
                </a:lnTo>
                <a:lnTo>
                  <a:pt x="2" y="816"/>
                </a:lnTo>
                <a:lnTo>
                  <a:pt x="10" y="827"/>
                </a:lnTo>
                <a:lnTo>
                  <a:pt x="15" y="831"/>
                </a:lnTo>
                <a:lnTo>
                  <a:pt x="21" y="834"/>
                </a:lnTo>
                <a:lnTo>
                  <a:pt x="38" y="839"/>
                </a:lnTo>
                <a:lnTo>
                  <a:pt x="607" y="839"/>
                </a:lnTo>
                <a:lnTo>
                  <a:pt x="614" y="837"/>
                </a:lnTo>
                <a:lnTo>
                  <a:pt x="621" y="834"/>
                </a:lnTo>
                <a:lnTo>
                  <a:pt x="623" y="832"/>
                </a:lnTo>
                <a:lnTo>
                  <a:pt x="623" y="831"/>
                </a:lnTo>
                <a:lnTo>
                  <a:pt x="624" y="831"/>
                </a:lnTo>
                <a:lnTo>
                  <a:pt x="626" y="831"/>
                </a:lnTo>
                <a:lnTo>
                  <a:pt x="629" y="829"/>
                </a:lnTo>
                <a:lnTo>
                  <a:pt x="629" y="827"/>
                </a:lnTo>
                <a:lnTo>
                  <a:pt x="630" y="827"/>
                </a:lnTo>
                <a:lnTo>
                  <a:pt x="632" y="827"/>
                </a:lnTo>
                <a:lnTo>
                  <a:pt x="632" y="825"/>
                </a:lnTo>
                <a:lnTo>
                  <a:pt x="632" y="824"/>
                </a:lnTo>
                <a:lnTo>
                  <a:pt x="633" y="824"/>
                </a:lnTo>
                <a:lnTo>
                  <a:pt x="636" y="822"/>
                </a:lnTo>
                <a:lnTo>
                  <a:pt x="640" y="816"/>
                </a:lnTo>
                <a:lnTo>
                  <a:pt x="642" y="808"/>
                </a:lnTo>
                <a:lnTo>
                  <a:pt x="645" y="801"/>
                </a:lnTo>
                <a:lnTo>
                  <a:pt x="645" y="205"/>
                </a:lnTo>
                <a:lnTo>
                  <a:pt x="454" y="0"/>
                </a:lnTo>
                <a:lnTo>
                  <a:pt x="38" y="0"/>
                </a:lnTo>
                <a:lnTo>
                  <a:pt x="21" y="3"/>
                </a:lnTo>
                <a:lnTo>
                  <a:pt x="15" y="5"/>
                </a:lnTo>
                <a:lnTo>
                  <a:pt x="10" y="9"/>
                </a:lnTo>
                <a:lnTo>
                  <a:pt x="2" y="20"/>
                </a:lnTo>
                <a:lnTo>
                  <a:pt x="0" y="27"/>
                </a:lnTo>
                <a:lnTo>
                  <a:pt x="0" y="3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Freeform 187"/>
          <p:cNvSpPr>
            <a:spLocks/>
          </p:cNvSpPr>
          <p:nvPr/>
        </p:nvSpPr>
        <p:spPr bwMode="auto">
          <a:xfrm>
            <a:off x="957263" y="3058726"/>
            <a:ext cx="76200" cy="80963"/>
          </a:xfrm>
          <a:custGeom>
            <a:avLst/>
            <a:gdLst>
              <a:gd name="T0" fmla="*/ 0 w 191"/>
              <a:gd name="T1" fmla="*/ 182 h 205"/>
              <a:gd name="T2" fmla="*/ 2 w 191"/>
              <a:gd name="T3" fmla="*/ 191 h 205"/>
              <a:gd name="T4" fmla="*/ 5 w 191"/>
              <a:gd name="T5" fmla="*/ 199 h 205"/>
              <a:gd name="T6" fmla="*/ 11 w 191"/>
              <a:gd name="T7" fmla="*/ 203 h 205"/>
              <a:gd name="T8" fmla="*/ 21 w 191"/>
              <a:gd name="T9" fmla="*/ 205 h 205"/>
              <a:gd name="T10" fmla="*/ 33 w 191"/>
              <a:gd name="T11" fmla="*/ 205 h 205"/>
              <a:gd name="T12" fmla="*/ 53 w 191"/>
              <a:gd name="T13" fmla="*/ 205 h 205"/>
              <a:gd name="T14" fmla="*/ 79 w 191"/>
              <a:gd name="T15" fmla="*/ 205 h 205"/>
              <a:gd name="T16" fmla="*/ 112 w 191"/>
              <a:gd name="T17" fmla="*/ 205 h 205"/>
              <a:gd name="T18" fmla="*/ 127 w 191"/>
              <a:gd name="T19" fmla="*/ 205 h 205"/>
              <a:gd name="T20" fmla="*/ 142 w 191"/>
              <a:gd name="T21" fmla="*/ 205 h 205"/>
              <a:gd name="T22" fmla="*/ 154 w 191"/>
              <a:gd name="T23" fmla="*/ 205 h 205"/>
              <a:gd name="T24" fmla="*/ 166 w 191"/>
              <a:gd name="T25" fmla="*/ 205 h 205"/>
              <a:gd name="T26" fmla="*/ 174 w 191"/>
              <a:gd name="T27" fmla="*/ 205 h 205"/>
              <a:gd name="T28" fmla="*/ 182 w 191"/>
              <a:gd name="T29" fmla="*/ 205 h 205"/>
              <a:gd name="T30" fmla="*/ 187 w 191"/>
              <a:gd name="T31" fmla="*/ 205 h 205"/>
              <a:gd name="T32" fmla="*/ 191 w 191"/>
              <a:gd name="T33" fmla="*/ 205 h 205"/>
              <a:gd name="T34" fmla="*/ 0 w 191"/>
              <a:gd name="T35" fmla="*/ 0 h 205"/>
              <a:gd name="T36" fmla="*/ 0 w 191"/>
              <a:gd name="T37" fmla="*/ 8 h 205"/>
              <a:gd name="T38" fmla="*/ 0 w 191"/>
              <a:gd name="T39" fmla="*/ 16 h 205"/>
              <a:gd name="T40" fmla="*/ 0 w 191"/>
              <a:gd name="T41" fmla="*/ 26 h 205"/>
              <a:gd name="T42" fmla="*/ 0 w 191"/>
              <a:gd name="T43" fmla="*/ 36 h 205"/>
              <a:gd name="T44" fmla="*/ 0 w 191"/>
              <a:gd name="T45" fmla="*/ 51 h 205"/>
              <a:gd name="T46" fmla="*/ 0 w 191"/>
              <a:gd name="T47" fmla="*/ 66 h 205"/>
              <a:gd name="T48" fmla="*/ 0 w 191"/>
              <a:gd name="T49" fmla="*/ 85 h 205"/>
              <a:gd name="T50" fmla="*/ 0 w 191"/>
              <a:gd name="T51" fmla="*/ 103 h 205"/>
              <a:gd name="T52" fmla="*/ 0 w 191"/>
              <a:gd name="T53" fmla="*/ 119 h 205"/>
              <a:gd name="T54" fmla="*/ 0 w 191"/>
              <a:gd name="T55" fmla="*/ 133 h 205"/>
              <a:gd name="T56" fmla="*/ 0 w 191"/>
              <a:gd name="T57" fmla="*/ 147 h 205"/>
              <a:gd name="T58" fmla="*/ 0 w 191"/>
              <a:gd name="T59" fmla="*/ 168 h 205"/>
              <a:gd name="T60" fmla="*/ 0 w 191"/>
              <a:gd name="T61" fmla="*/ 175 h 205"/>
              <a:gd name="T62" fmla="*/ 0 w 191"/>
              <a:gd name="T63" fmla="*/ 18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205">
                <a:moveTo>
                  <a:pt x="0" y="182"/>
                </a:moveTo>
                <a:lnTo>
                  <a:pt x="2" y="191"/>
                </a:lnTo>
                <a:lnTo>
                  <a:pt x="5" y="199"/>
                </a:lnTo>
                <a:lnTo>
                  <a:pt x="11" y="203"/>
                </a:lnTo>
                <a:lnTo>
                  <a:pt x="21" y="205"/>
                </a:lnTo>
                <a:lnTo>
                  <a:pt x="33" y="205"/>
                </a:lnTo>
                <a:lnTo>
                  <a:pt x="53" y="205"/>
                </a:lnTo>
                <a:lnTo>
                  <a:pt x="79" y="205"/>
                </a:lnTo>
                <a:lnTo>
                  <a:pt x="112" y="205"/>
                </a:lnTo>
                <a:lnTo>
                  <a:pt x="127" y="205"/>
                </a:lnTo>
                <a:lnTo>
                  <a:pt x="142" y="205"/>
                </a:lnTo>
                <a:lnTo>
                  <a:pt x="154" y="205"/>
                </a:lnTo>
                <a:lnTo>
                  <a:pt x="166" y="205"/>
                </a:lnTo>
                <a:lnTo>
                  <a:pt x="174" y="205"/>
                </a:lnTo>
                <a:lnTo>
                  <a:pt x="182" y="205"/>
                </a:lnTo>
                <a:lnTo>
                  <a:pt x="187" y="205"/>
                </a:lnTo>
                <a:lnTo>
                  <a:pt x="191" y="205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0" y="26"/>
                </a:lnTo>
                <a:lnTo>
                  <a:pt x="0" y="36"/>
                </a:lnTo>
                <a:lnTo>
                  <a:pt x="0" y="51"/>
                </a:lnTo>
                <a:lnTo>
                  <a:pt x="0" y="66"/>
                </a:lnTo>
                <a:lnTo>
                  <a:pt x="0" y="85"/>
                </a:lnTo>
                <a:lnTo>
                  <a:pt x="0" y="103"/>
                </a:lnTo>
                <a:lnTo>
                  <a:pt x="0" y="119"/>
                </a:lnTo>
                <a:lnTo>
                  <a:pt x="0" y="133"/>
                </a:lnTo>
                <a:lnTo>
                  <a:pt x="0" y="147"/>
                </a:lnTo>
                <a:lnTo>
                  <a:pt x="0" y="168"/>
                </a:lnTo>
                <a:lnTo>
                  <a:pt x="0" y="175"/>
                </a:lnTo>
                <a:lnTo>
                  <a:pt x="0" y="182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" name="Freeform 188"/>
          <p:cNvSpPr>
            <a:spLocks/>
          </p:cNvSpPr>
          <p:nvPr/>
        </p:nvSpPr>
        <p:spPr bwMode="auto">
          <a:xfrm>
            <a:off x="957263" y="3058726"/>
            <a:ext cx="76200" cy="80963"/>
          </a:xfrm>
          <a:custGeom>
            <a:avLst/>
            <a:gdLst>
              <a:gd name="T0" fmla="*/ 21 w 191"/>
              <a:gd name="T1" fmla="*/ 205 h 205"/>
              <a:gd name="T2" fmla="*/ 33 w 191"/>
              <a:gd name="T3" fmla="*/ 205 h 205"/>
              <a:gd name="T4" fmla="*/ 53 w 191"/>
              <a:gd name="T5" fmla="*/ 205 h 205"/>
              <a:gd name="T6" fmla="*/ 79 w 191"/>
              <a:gd name="T7" fmla="*/ 205 h 205"/>
              <a:gd name="T8" fmla="*/ 112 w 191"/>
              <a:gd name="T9" fmla="*/ 205 h 205"/>
              <a:gd name="T10" fmla="*/ 127 w 191"/>
              <a:gd name="T11" fmla="*/ 205 h 205"/>
              <a:gd name="T12" fmla="*/ 142 w 191"/>
              <a:gd name="T13" fmla="*/ 205 h 205"/>
              <a:gd name="T14" fmla="*/ 154 w 191"/>
              <a:gd name="T15" fmla="*/ 205 h 205"/>
              <a:gd name="T16" fmla="*/ 166 w 191"/>
              <a:gd name="T17" fmla="*/ 205 h 205"/>
              <a:gd name="T18" fmla="*/ 174 w 191"/>
              <a:gd name="T19" fmla="*/ 205 h 205"/>
              <a:gd name="T20" fmla="*/ 182 w 191"/>
              <a:gd name="T21" fmla="*/ 205 h 205"/>
              <a:gd name="T22" fmla="*/ 187 w 191"/>
              <a:gd name="T23" fmla="*/ 205 h 205"/>
              <a:gd name="T24" fmla="*/ 191 w 191"/>
              <a:gd name="T25" fmla="*/ 205 h 205"/>
              <a:gd name="T26" fmla="*/ 0 w 191"/>
              <a:gd name="T27" fmla="*/ 0 h 205"/>
              <a:gd name="T28" fmla="*/ 0 w 191"/>
              <a:gd name="T29" fmla="*/ 8 h 205"/>
              <a:gd name="T30" fmla="*/ 0 w 191"/>
              <a:gd name="T31" fmla="*/ 16 h 205"/>
              <a:gd name="T32" fmla="*/ 0 w 191"/>
              <a:gd name="T33" fmla="*/ 26 h 205"/>
              <a:gd name="T34" fmla="*/ 0 w 191"/>
              <a:gd name="T35" fmla="*/ 36 h 205"/>
              <a:gd name="T36" fmla="*/ 0 w 191"/>
              <a:gd name="T37" fmla="*/ 51 h 205"/>
              <a:gd name="T38" fmla="*/ 0 w 191"/>
              <a:gd name="T39" fmla="*/ 66 h 205"/>
              <a:gd name="T40" fmla="*/ 0 w 191"/>
              <a:gd name="T41" fmla="*/ 85 h 205"/>
              <a:gd name="T42" fmla="*/ 0 w 191"/>
              <a:gd name="T43" fmla="*/ 103 h 205"/>
              <a:gd name="T44" fmla="*/ 0 w 191"/>
              <a:gd name="T45" fmla="*/ 119 h 205"/>
              <a:gd name="T46" fmla="*/ 0 w 191"/>
              <a:gd name="T47" fmla="*/ 133 h 205"/>
              <a:gd name="T48" fmla="*/ 0 w 191"/>
              <a:gd name="T49" fmla="*/ 147 h 205"/>
              <a:gd name="T50" fmla="*/ 0 w 191"/>
              <a:gd name="T51" fmla="*/ 168 h 205"/>
              <a:gd name="T52" fmla="*/ 0 w 191"/>
              <a:gd name="T53" fmla="*/ 175 h 205"/>
              <a:gd name="T54" fmla="*/ 0 w 191"/>
              <a:gd name="T55" fmla="*/ 182 h 205"/>
              <a:gd name="T56" fmla="*/ 2 w 191"/>
              <a:gd name="T57" fmla="*/ 191 h 205"/>
              <a:gd name="T58" fmla="*/ 5 w 191"/>
              <a:gd name="T59" fmla="*/ 199 h 205"/>
              <a:gd name="T60" fmla="*/ 11 w 191"/>
              <a:gd name="T61" fmla="*/ 203 h 205"/>
              <a:gd name="T62" fmla="*/ 21 w 191"/>
              <a:gd name="T63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205">
                <a:moveTo>
                  <a:pt x="21" y="205"/>
                </a:moveTo>
                <a:lnTo>
                  <a:pt x="33" y="205"/>
                </a:lnTo>
                <a:lnTo>
                  <a:pt x="53" y="205"/>
                </a:lnTo>
                <a:lnTo>
                  <a:pt x="79" y="205"/>
                </a:lnTo>
                <a:lnTo>
                  <a:pt x="112" y="205"/>
                </a:lnTo>
                <a:lnTo>
                  <a:pt x="127" y="205"/>
                </a:lnTo>
                <a:lnTo>
                  <a:pt x="142" y="205"/>
                </a:lnTo>
                <a:lnTo>
                  <a:pt x="154" y="205"/>
                </a:lnTo>
                <a:lnTo>
                  <a:pt x="166" y="205"/>
                </a:lnTo>
                <a:lnTo>
                  <a:pt x="174" y="205"/>
                </a:lnTo>
                <a:lnTo>
                  <a:pt x="182" y="205"/>
                </a:lnTo>
                <a:lnTo>
                  <a:pt x="187" y="205"/>
                </a:lnTo>
                <a:lnTo>
                  <a:pt x="191" y="205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0" y="26"/>
                </a:lnTo>
                <a:lnTo>
                  <a:pt x="0" y="36"/>
                </a:lnTo>
                <a:lnTo>
                  <a:pt x="0" y="51"/>
                </a:lnTo>
                <a:lnTo>
                  <a:pt x="0" y="66"/>
                </a:lnTo>
                <a:lnTo>
                  <a:pt x="0" y="85"/>
                </a:lnTo>
                <a:lnTo>
                  <a:pt x="0" y="103"/>
                </a:lnTo>
                <a:lnTo>
                  <a:pt x="0" y="119"/>
                </a:lnTo>
                <a:lnTo>
                  <a:pt x="0" y="133"/>
                </a:lnTo>
                <a:lnTo>
                  <a:pt x="0" y="147"/>
                </a:lnTo>
                <a:lnTo>
                  <a:pt x="0" y="168"/>
                </a:lnTo>
                <a:lnTo>
                  <a:pt x="0" y="175"/>
                </a:lnTo>
                <a:lnTo>
                  <a:pt x="0" y="182"/>
                </a:lnTo>
                <a:lnTo>
                  <a:pt x="2" y="191"/>
                </a:lnTo>
                <a:lnTo>
                  <a:pt x="5" y="199"/>
                </a:lnTo>
                <a:lnTo>
                  <a:pt x="11" y="203"/>
                </a:lnTo>
                <a:lnTo>
                  <a:pt x="21" y="20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Line 189"/>
          <p:cNvSpPr>
            <a:spLocks noChangeShapeType="1"/>
          </p:cNvSpPr>
          <p:nvPr/>
        </p:nvSpPr>
        <p:spPr bwMode="auto">
          <a:xfrm flipH="1">
            <a:off x="814388" y="3201601"/>
            <a:ext cx="17938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Line 190"/>
          <p:cNvSpPr>
            <a:spLocks noChangeShapeType="1"/>
          </p:cNvSpPr>
          <p:nvPr/>
        </p:nvSpPr>
        <p:spPr bwMode="auto">
          <a:xfrm flipH="1">
            <a:off x="815975" y="3228589"/>
            <a:ext cx="1778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7" name="Line 191"/>
          <p:cNvSpPr>
            <a:spLocks noChangeShapeType="1"/>
          </p:cNvSpPr>
          <p:nvPr/>
        </p:nvSpPr>
        <p:spPr bwMode="auto">
          <a:xfrm flipH="1">
            <a:off x="815975" y="3255576"/>
            <a:ext cx="1778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8" name="Line 192"/>
          <p:cNvSpPr>
            <a:spLocks noChangeShapeType="1"/>
          </p:cNvSpPr>
          <p:nvPr/>
        </p:nvSpPr>
        <p:spPr bwMode="auto">
          <a:xfrm flipH="1">
            <a:off x="815975" y="3282564"/>
            <a:ext cx="1778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9" name="Line 193"/>
          <p:cNvSpPr>
            <a:spLocks noChangeShapeType="1"/>
          </p:cNvSpPr>
          <p:nvPr/>
        </p:nvSpPr>
        <p:spPr bwMode="auto">
          <a:xfrm flipH="1">
            <a:off x="815975" y="3309551"/>
            <a:ext cx="1778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0" name="Line 194"/>
          <p:cNvSpPr>
            <a:spLocks noChangeShapeType="1"/>
          </p:cNvSpPr>
          <p:nvPr/>
        </p:nvSpPr>
        <p:spPr bwMode="auto">
          <a:xfrm flipH="1">
            <a:off x="815975" y="3334951"/>
            <a:ext cx="968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ectangle 199"/>
          <p:cNvSpPr>
            <a:spLocks noChangeArrowheads="1"/>
          </p:cNvSpPr>
          <p:nvPr/>
        </p:nvSpPr>
        <p:spPr bwMode="auto">
          <a:xfrm>
            <a:off x="673100" y="2021819"/>
            <a:ext cx="2596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File/ 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ectangle 200"/>
          <p:cNvSpPr>
            <a:spLocks noChangeArrowheads="1"/>
          </p:cNvSpPr>
          <p:nvPr/>
        </p:nvSpPr>
        <p:spPr bwMode="auto">
          <a:xfrm>
            <a:off x="558800" y="2148819"/>
            <a:ext cx="48571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7" name="Rectangle 201"/>
          <p:cNvSpPr>
            <a:spLocks noChangeArrowheads="1"/>
          </p:cNvSpPr>
          <p:nvPr/>
        </p:nvSpPr>
        <p:spPr bwMode="auto">
          <a:xfrm>
            <a:off x="477838" y="2275819"/>
            <a:ext cx="7005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Management</a:t>
            </a:r>
            <a:endParaRPr lang="en-US" sz="28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8" name="Rectangle 202"/>
          <p:cNvSpPr>
            <a:spLocks noChangeArrowheads="1"/>
          </p:cNvSpPr>
          <p:nvPr/>
        </p:nvSpPr>
        <p:spPr bwMode="auto">
          <a:xfrm>
            <a:off x="1708321" y="1447800"/>
            <a:ext cx="5480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Server</a:t>
            </a:r>
            <a:endParaRPr lang="en-US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9" name="Freeform 203"/>
          <p:cNvSpPr>
            <a:spLocks/>
          </p:cNvSpPr>
          <p:nvPr/>
        </p:nvSpPr>
        <p:spPr bwMode="auto">
          <a:xfrm>
            <a:off x="2792413" y="3153659"/>
            <a:ext cx="123825" cy="139700"/>
          </a:xfrm>
          <a:custGeom>
            <a:avLst/>
            <a:gdLst>
              <a:gd name="T0" fmla="*/ 157 w 314"/>
              <a:gd name="T1" fmla="*/ 280 h 353"/>
              <a:gd name="T2" fmla="*/ 314 w 314"/>
              <a:gd name="T3" fmla="*/ 353 h 353"/>
              <a:gd name="T4" fmla="*/ 157 w 314"/>
              <a:gd name="T5" fmla="*/ 0 h 353"/>
              <a:gd name="T6" fmla="*/ 0 w 314"/>
              <a:gd name="T7" fmla="*/ 353 h 353"/>
              <a:gd name="T8" fmla="*/ 157 w 314"/>
              <a:gd name="T9" fmla="*/ 28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353">
                <a:moveTo>
                  <a:pt x="157" y="280"/>
                </a:moveTo>
                <a:lnTo>
                  <a:pt x="314" y="353"/>
                </a:lnTo>
                <a:lnTo>
                  <a:pt x="157" y="0"/>
                </a:lnTo>
                <a:lnTo>
                  <a:pt x="0" y="353"/>
                </a:lnTo>
                <a:lnTo>
                  <a:pt x="157" y="2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1" name="Rectangle 205"/>
          <p:cNvSpPr>
            <a:spLocks noChangeArrowheads="1"/>
          </p:cNvSpPr>
          <p:nvPr/>
        </p:nvSpPr>
        <p:spPr bwMode="auto">
          <a:xfrm>
            <a:off x="2582487" y="4112826"/>
            <a:ext cx="5417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Allocated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 the Server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2" name="Freeform 206"/>
          <p:cNvSpPr>
            <a:spLocks/>
          </p:cNvSpPr>
          <p:nvPr/>
        </p:nvSpPr>
        <p:spPr bwMode="auto">
          <a:xfrm>
            <a:off x="1925638" y="3139689"/>
            <a:ext cx="123825" cy="141287"/>
          </a:xfrm>
          <a:custGeom>
            <a:avLst/>
            <a:gdLst>
              <a:gd name="T0" fmla="*/ 157 w 313"/>
              <a:gd name="T1" fmla="*/ 280 h 353"/>
              <a:gd name="T2" fmla="*/ 313 w 313"/>
              <a:gd name="T3" fmla="*/ 353 h 353"/>
              <a:gd name="T4" fmla="*/ 157 w 313"/>
              <a:gd name="T5" fmla="*/ 0 h 353"/>
              <a:gd name="T6" fmla="*/ 0 w 313"/>
              <a:gd name="T7" fmla="*/ 353 h 353"/>
              <a:gd name="T8" fmla="*/ 157 w 313"/>
              <a:gd name="T9" fmla="*/ 28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53">
                <a:moveTo>
                  <a:pt x="157" y="280"/>
                </a:moveTo>
                <a:lnTo>
                  <a:pt x="313" y="353"/>
                </a:lnTo>
                <a:lnTo>
                  <a:pt x="157" y="0"/>
                </a:lnTo>
                <a:lnTo>
                  <a:pt x="0" y="353"/>
                </a:lnTo>
                <a:lnTo>
                  <a:pt x="157" y="2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3" name="Rectangle 207"/>
          <p:cNvSpPr>
            <a:spLocks noChangeArrowheads="1"/>
          </p:cNvSpPr>
          <p:nvPr/>
        </p:nvSpPr>
        <p:spPr bwMode="auto">
          <a:xfrm>
            <a:off x="1765300" y="4112826"/>
            <a:ext cx="4536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Volume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Group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Created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6" name="Freeform 210"/>
          <p:cNvSpPr>
            <a:spLocks/>
          </p:cNvSpPr>
          <p:nvPr/>
        </p:nvSpPr>
        <p:spPr bwMode="auto">
          <a:xfrm>
            <a:off x="1293813" y="3119051"/>
            <a:ext cx="123825" cy="139700"/>
          </a:xfrm>
          <a:custGeom>
            <a:avLst/>
            <a:gdLst>
              <a:gd name="T0" fmla="*/ 157 w 313"/>
              <a:gd name="T1" fmla="*/ 280 h 353"/>
              <a:gd name="T2" fmla="*/ 313 w 313"/>
              <a:gd name="T3" fmla="*/ 353 h 353"/>
              <a:gd name="T4" fmla="*/ 157 w 313"/>
              <a:gd name="T5" fmla="*/ 0 h 353"/>
              <a:gd name="T6" fmla="*/ 0 w 313"/>
              <a:gd name="T7" fmla="*/ 353 h 353"/>
              <a:gd name="T8" fmla="*/ 157 w 313"/>
              <a:gd name="T9" fmla="*/ 28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53">
                <a:moveTo>
                  <a:pt x="157" y="280"/>
                </a:moveTo>
                <a:lnTo>
                  <a:pt x="313" y="353"/>
                </a:lnTo>
                <a:lnTo>
                  <a:pt x="157" y="0"/>
                </a:lnTo>
                <a:lnTo>
                  <a:pt x="0" y="353"/>
                </a:lnTo>
                <a:lnTo>
                  <a:pt x="157" y="2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7" name="Rectangle 211"/>
          <p:cNvSpPr>
            <a:spLocks noChangeArrowheads="1"/>
          </p:cNvSpPr>
          <p:nvPr/>
        </p:nvSpPr>
        <p:spPr bwMode="auto">
          <a:xfrm>
            <a:off x="1033548" y="4112826"/>
            <a:ext cx="63158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File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System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Configured</a:t>
            </a:r>
            <a:endParaRPr 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Freeform 213"/>
          <p:cNvSpPr>
            <a:spLocks/>
          </p:cNvSpPr>
          <p:nvPr/>
        </p:nvSpPr>
        <p:spPr bwMode="auto">
          <a:xfrm>
            <a:off x="588963" y="3273039"/>
            <a:ext cx="123825" cy="139700"/>
          </a:xfrm>
          <a:custGeom>
            <a:avLst/>
            <a:gdLst>
              <a:gd name="T0" fmla="*/ 158 w 314"/>
              <a:gd name="T1" fmla="*/ 280 h 353"/>
              <a:gd name="T2" fmla="*/ 314 w 314"/>
              <a:gd name="T3" fmla="*/ 353 h 353"/>
              <a:gd name="T4" fmla="*/ 158 w 314"/>
              <a:gd name="T5" fmla="*/ 0 h 353"/>
              <a:gd name="T6" fmla="*/ 0 w 314"/>
              <a:gd name="T7" fmla="*/ 353 h 353"/>
              <a:gd name="T8" fmla="*/ 158 w 314"/>
              <a:gd name="T9" fmla="*/ 28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353">
                <a:moveTo>
                  <a:pt x="158" y="280"/>
                </a:moveTo>
                <a:lnTo>
                  <a:pt x="314" y="353"/>
                </a:lnTo>
                <a:lnTo>
                  <a:pt x="158" y="0"/>
                </a:lnTo>
                <a:lnTo>
                  <a:pt x="0" y="353"/>
                </a:lnTo>
                <a:lnTo>
                  <a:pt x="158" y="2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1" name="Rectangle 215"/>
          <p:cNvSpPr>
            <a:spLocks noChangeArrowheads="1"/>
          </p:cNvSpPr>
          <p:nvPr/>
        </p:nvSpPr>
        <p:spPr bwMode="auto">
          <a:xfrm>
            <a:off x="346991" y="4112826"/>
            <a:ext cx="6315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Configured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Rectangle 217"/>
          <p:cNvSpPr>
            <a:spLocks noChangeArrowheads="1"/>
          </p:cNvSpPr>
          <p:nvPr/>
        </p:nvSpPr>
        <p:spPr bwMode="auto">
          <a:xfrm>
            <a:off x="3634740" y="4124256"/>
            <a:ext cx="30136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HBAs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7" name="Rectangle 221"/>
          <p:cNvSpPr>
            <a:spLocks noChangeArrowheads="1"/>
          </p:cNvSpPr>
          <p:nvPr/>
        </p:nvSpPr>
        <p:spPr bwMode="auto">
          <a:xfrm>
            <a:off x="4399330" y="4103301"/>
            <a:ext cx="5993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Front-End </a:t>
            </a:r>
            <a:r>
              <a:rPr 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Ports</a:t>
            </a:r>
          </a:p>
        </p:txBody>
      </p:sp>
      <p:sp>
        <p:nvSpPr>
          <p:cNvPr id="167" name="Rectangle 161"/>
          <p:cNvSpPr>
            <a:spLocks noChangeArrowheads="1"/>
          </p:cNvSpPr>
          <p:nvPr/>
        </p:nvSpPr>
        <p:spPr bwMode="auto">
          <a:xfrm>
            <a:off x="4059029" y="2327364"/>
            <a:ext cx="3619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Zoning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4" name="Rectangle 227"/>
          <p:cNvSpPr>
            <a:spLocks noChangeArrowheads="1"/>
          </p:cNvSpPr>
          <p:nvPr/>
        </p:nvSpPr>
        <p:spPr bwMode="auto">
          <a:xfrm>
            <a:off x="7239000" y="2054423"/>
            <a:ext cx="7775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 LUNs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1" name="Freeform 235"/>
          <p:cNvSpPr>
            <a:spLocks/>
          </p:cNvSpPr>
          <p:nvPr/>
        </p:nvSpPr>
        <p:spPr bwMode="auto">
          <a:xfrm>
            <a:off x="7993063" y="2841239"/>
            <a:ext cx="3175" cy="1587"/>
          </a:xfrm>
          <a:custGeom>
            <a:avLst/>
            <a:gdLst>
              <a:gd name="T0" fmla="*/ 1 w 6"/>
              <a:gd name="T1" fmla="*/ 0 h 1"/>
              <a:gd name="T2" fmla="*/ 0 w 6"/>
              <a:gd name="T3" fmla="*/ 0 h 1"/>
              <a:gd name="T4" fmla="*/ 6 w 6"/>
              <a:gd name="T5" fmla="*/ 1 h 1"/>
              <a:gd name="T6" fmla="*/ 5 w 6"/>
              <a:gd name="T7" fmla="*/ 1 h 1"/>
              <a:gd name="T8" fmla="*/ 1 w 6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">
                <a:moveTo>
                  <a:pt x="1" y="0"/>
                </a:moveTo>
                <a:lnTo>
                  <a:pt x="0" y="0"/>
                </a:lnTo>
                <a:lnTo>
                  <a:pt x="6" y="1"/>
                </a:lnTo>
                <a:lnTo>
                  <a:pt x="5" y="1"/>
                </a:lnTo>
                <a:lnTo>
                  <a:pt x="1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2" name="Freeform 236"/>
          <p:cNvSpPr>
            <a:spLocks/>
          </p:cNvSpPr>
          <p:nvPr/>
        </p:nvSpPr>
        <p:spPr bwMode="auto">
          <a:xfrm>
            <a:off x="8504238" y="2842826"/>
            <a:ext cx="1587" cy="1588"/>
          </a:xfrm>
          <a:custGeom>
            <a:avLst/>
            <a:gdLst>
              <a:gd name="T0" fmla="*/ 0 w 3"/>
              <a:gd name="T1" fmla="*/ 1 h 1"/>
              <a:gd name="T2" fmla="*/ 3 w 3"/>
              <a:gd name="T3" fmla="*/ 0 h 1"/>
              <a:gd name="T4" fmla="*/ 2 w 3"/>
              <a:gd name="T5" fmla="*/ 0 h 1"/>
              <a:gd name="T6" fmla="*/ 0 w 3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0" y="1"/>
                </a:moveTo>
                <a:lnTo>
                  <a:pt x="3" y="0"/>
                </a:lnTo>
                <a:lnTo>
                  <a:pt x="2" y="0"/>
                </a:lnTo>
                <a:lnTo>
                  <a:pt x="0" y="1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3" name="Freeform 237"/>
          <p:cNvSpPr>
            <a:spLocks/>
          </p:cNvSpPr>
          <p:nvPr/>
        </p:nvSpPr>
        <p:spPr bwMode="auto">
          <a:xfrm>
            <a:off x="8066088" y="3050789"/>
            <a:ext cx="1587" cy="1587"/>
          </a:xfrm>
          <a:custGeom>
            <a:avLst/>
            <a:gdLst>
              <a:gd name="T0" fmla="*/ 1 w 6"/>
              <a:gd name="T1" fmla="*/ 0 h 1"/>
              <a:gd name="T2" fmla="*/ 0 w 6"/>
              <a:gd name="T3" fmla="*/ 0 h 1"/>
              <a:gd name="T4" fmla="*/ 6 w 6"/>
              <a:gd name="T5" fmla="*/ 1 h 1"/>
              <a:gd name="T6" fmla="*/ 5 w 6"/>
              <a:gd name="T7" fmla="*/ 1 h 1"/>
              <a:gd name="T8" fmla="*/ 1 w 6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">
                <a:moveTo>
                  <a:pt x="1" y="0"/>
                </a:moveTo>
                <a:lnTo>
                  <a:pt x="0" y="0"/>
                </a:lnTo>
                <a:lnTo>
                  <a:pt x="6" y="1"/>
                </a:lnTo>
                <a:lnTo>
                  <a:pt x="5" y="1"/>
                </a:lnTo>
                <a:lnTo>
                  <a:pt x="1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4" name="Freeform 238"/>
          <p:cNvSpPr>
            <a:spLocks/>
          </p:cNvSpPr>
          <p:nvPr/>
        </p:nvSpPr>
        <p:spPr bwMode="auto">
          <a:xfrm>
            <a:off x="8577263" y="3053964"/>
            <a:ext cx="1587" cy="1587"/>
          </a:xfrm>
          <a:custGeom>
            <a:avLst/>
            <a:gdLst>
              <a:gd name="T0" fmla="*/ 0 w 3"/>
              <a:gd name="T1" fmla="*/ 1 h 1"/>
              <a:gd name="T2" fmla="*/ 3 w 3"/>
              <a:gd name="T3" fmla="*/ 0 h 1"/>
              <a:gd name="T4" fmla="*/ 2 w 3"/>
              <a:gd name="T5" fmla="*/ 0 h 1"/>
              <a:gd name="T6" fmla="*/ 0 w 3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0" y="1"/>
                </a:moveTo>
                <a:lnTo>
                  <a:pt x="3" y="0"/>
                </a:lnTo>
                <a:lnTo>
                  <a:pt x="2" y="0"/>
                </a:lnTo>
                <a:lnTo>
                  <a:pt x="0" y="1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5" name="Line 249"/>
          <p:cNvSpPr>
            <a:spLocks noChangeShapeType="1"/>
          </p:cNvSpPr>
          <p:nvPr/>
        </p:nvSpPr>
        <p:spPr bwMode="auto">
          <a:xfrm flipV="1">
            <a:off x="7342188" y="3549267"/>
            <a:ext cx="0" cy="5572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6" name="Freeform 250"/>
          <p:cNvSpPr>
            <a:spLocks/>
          </p:cNvSpPr>
          <p:nvPr/>
        </p:nvSpPr>
        <p:spPr bwMode="auto">
          <a:xfrm>
            <a:off x="7280275" y="3442905"/>
            <a:ext cx="123825" cy="139700"/>
          </a:xfrm>
          <a:custGeom>
            <a:avLst/>
            <a:gdLst>
              <a:gd name="T0" fmla="*/ 157 w 313"/>
              <a:gd name="T1" fmla="*/ 281 h 354"/>
              <a:gd name="T2" fmla="*/ 313 w 313"/>
              <a:gd name="T3" fmla="*/ 354 h 354"/>
              <a:gd name="T4" fmla="*/ 157 w 313"/>
              <a:gd name="T5" fmla="*/ 0 h 354"/>
              <a:gd name="T6" fmla="*/ 0 w 313"/>
              <a:gd name="T7" fmla="*/ 354 h 354"/>
              <a:gd name="T8" fmla="*/ 157 w 313"/>
              <a:gd name="T9" fmla="*/ 28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54">
                <a:moveTo>
                  <a:pt x="157" y="281"/>
                </a:moveTo>
                <a:lnTo>
                  <a:pt x="313" y="354"/>
                </a:lnTo>
                <a:lnTo>
                  <a:pt x="157" y="0"/>
                </a:lnTo>
                <a:lnTo>
                  <a:pt x="0" y="354"/>
                </a:lnTo>
                <a:lnTo>
                  <a:pt x="157" y="2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7" name="Rectangle 251"/>
          <p:cNvSpPr>
            <a:spLocks noChangeArrowheads="1"/>
          </p:cNvSpPr>
          <p:nvPr/>
        </p:nvSpPr>
        <p:spPr bwMode="auto">
          <a:xfrm>
            <a:off x="7048500" y="4160451"/>
            <a:ext cx="6315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Configured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0" name="Rectangle 264"/>
          <p:cNvSpPr>
            <a:spLocks noChangeArrowheads="1"/>
          </p:cNvSpPr>
          <p:nvPr/>
        </p:nvSpPr>
        <p:spPr bwMode="auto">
          <a:xfrm>
            <a:off x="5749925" y="2865051"/>
            <a:ext cx="2885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8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" name="Rectangle 270"/>
          <p:cNvSpPr>
            <a:spLocks noChangeArrowheads="1"/>
          </p:cNvSpPr>
          <p:nvPr/>
        </p:nvSpPr>
        <p:spPr bwMode="auto">
          <a:xfrm>
            <a:off x="2016125" y="2969826"/>
            <a:ext cx="2885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8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8" name="Line 272"/>
          <p:cNvSpPr>
            <a:spLocks noChangeShapeType="1"/>
          </p:cNvSpPr>
          <p:nvPr/>
        </p:nvSpPr>
        <p:spPr bwMode="auto">
          <a:xfrm>
            <a:off x="8334375" y="3485765"/>
            <a:ext cx="0" cy="620716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9" name="Freeform 273"/>
          <p:cNvSpPr>
            <a:spLocks/>
          </p:cNvSpPr>
          <p:nvPr/>
        </p:nvSpPr>
        <p:spPr bwMode="auto">
          <a:xfrm>
            <a:off x="8274050" y="3429000"/>
            <a:ext cx="125413" cy="141288"/>
          </a:xfrm>
          <a:custGeom>
            <a:avLst/>
            <a:gdLst>
              <a:gd name="T0" fmla="*/ 157 w 313"/>
              <a:gd name="T1" fmla="*/ 280 h 353"/>
              <a:gd name="T2" fmla="*/ 313 w 313"/>
              <a:gd name="T3" fmla="*/ 353 h 353"/>
              <a:gd name="T4" fmla="*/ 157 w 313"/>
              <a:gd name="T5" fmla="*/ 0 h 353"/>
              <a:gd name="T6" fmla="*/ 0 w 313"/>
              <a:gd name="T7" fmla="*/ 353 h 353"/>
              <a:gd name="T8" fmla="*/ 157 w 313"/>
              <a:gd name="T9" fmla="*/ 28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353">
                <a:moveTo>
                  <a:pt x="157" y="280"/>
                </a:moveTo>
                <a:lnTo>
                  <a:pt x="313" y="353"/>
                </a:lnTo>
                <a:lnTo>
                  <a:pt x="157" y="0"/>
                </a:lnTo>
                <a:lnTo>
                  <a:pt x="0" y="353"/>
                </a:lnTo>
                <a:lnTo>
                  <a:pt x="157" y="2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0" name="Rectangle 274"/>
          <p:cNvSpPr>
            <a:spLocks noChangeArrowheads="1"/>
          </p:cNvSpPr>
          <p:nvPr/>
        </p:nvSpPr>
        <p:spPr bwMode="auto">
          <a:xfrm>
            <a:off x="7953375" y="4160455"/>
            <a:ext cx="779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Unconfigured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4" name="Freeform 278"/>
          <p:cNvSpPr>
            <a:spLocks/>
          </p:cNvSpPr>
          <p:nvPr/>
        </p:nvSpPr>
        <p:spPr bwMode="auto">
          <a:xfrm>
            <a:off x="3400425" y="3138101"/>
            <a:ext cx="157163" cy="152400"/>
          </a:xfrm>
          <a:custGeom>
            <a:avLst/>
            <a:gdLst>
              <a:gd name="T0" fmla="*/ 385 w 394"/>
              <a:gd name="T1" fmla="*/ 385 h 385"/>
              <a:gd name="T2" fmla="*/ 385 w 394"/>
              <a:gd name="T3" fmla="*/ 381 h 385"/>
              <a:gd name="T4" fmla="*/ 386 w 394"/>
              <a:gd name="T5" fmla="*/ 379 h 385"/>
              <a:gd name="T6" fmla="*/ 389 w 394"/>
              <a:gd name="T7" fmla="*/ 374 h 385"/>
              <a:gd name="T8" fmla="*/ 392 w 394"/>
              <a:gd name="T9" fmla="*/ 363 h 385"/>
              <a:gd name="T10" fmla="*/ 392 w 394"/>
              <a:gd name="T11" fmla="*/ 356 h 385"/>
              <a:gd name="T12" fmla="*/ 392 w 394"/>
              <a:gd name="T13" fmla="*/ 353 h 385"/>
              <a:gd name="T14" fmla="*/ 393 w 394"/>
              <a:gd name="T15" fmla="*/ 350 h 385"/>
              <a:gd name="T16" fmla="*/ 393 w 394"/>
              <a:gd name="T17" fmla="*/ 344 h 385"/>
              <a:gd name="T18" fmla="*/ 393 w 394"/>
              <a:gd name="T19" fmla="*/ 340 h 385"/>
              <a:gd name="T20" fmla="*/ 394 w 394"/>
              <a:gd name="T21" fmla="*/ 338 h 385"/>
              <a:gd name="T22" fmla="*/ 394 w 394"/>
              <a:gd name="T23" fmla="*/ 77 h 385"/>
              <a:gd name="T24" fmla="*/ 392 w 394"/>
              <a:gd name="T25" fmla="*/ 58 h 385"/>
              <a:gd name="T26" fmla="*/ 389 w 394"/>
              <a:gd name="T27" fmla="*/ 43 h 385"/>
              <a:gd name="T28" fmla="*/ 385 w 394"/>
              <a:gd name="T29" fmla="*/ 35 h 385"/>
              <a:gd name="T30" fmla="*/ 383 w 394"/>
              <a:gd name="T31" fmla="*/ 29 h 385"/>
              <a:gd name="T32" fmla="*/ 375 w 394"/>
              <a:gd name="T33" fmla="*/ 19 h 385"/>
              <a:gd name="T34" fmla="*/ 368 w 394"/>
              <a:gd name="T35" fmla="*/ 13 h 385"/>
              <a:gd name="T36" fmla="*/ 362 w 394"/>
              <a:gd name="T37" fmla="*/ 10 h 385"/>
              <a:gd name="T38" fmla="*/ 350 w 394"/>
              <a:gd name="T39" fmla="*/ 4 h 385"/>
              <a:gd name="T40" fmla="*/ 334 w 394"/>
              <a:gd name="T41" fmla="*/ 1 h 385"/>
              <a:gd name="T42" fmla="*/ 317 w 394"/>
              <a:gd name="T43" fmla="*/ 0 h 385"/>
              <a:gd name="T44" fmla="*/ 56 w 394"/>
              <a:gd name="T45" fmla="*/ 0 h 385"/>
              <a:gd name="T46" fmla="*/ 38 w 394"/>
              <a:gd name="T47" fmla="*/ 1 h 385"/>
              <a:gd name="T48" fmla="*/ 23 w 394"/>
              <a:gd name="T49" fmla="*/ 4 h 385"/>
              <a:gd name="T50" fmla="*/ 10 w 394"/>
              <a:gd name="T51" fmla="*/ 10 h 385"/>
              <a:gd name="T52" fmla="*/ 0 w 394"/>
              <a:gd name="T53" fmla="*/ 1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4" h="385">
                <a:moveTo>
                  <a:pt x="385" y="385"/>
                </a:moveTo>
                <a:lnTo>
                  <a:pt x="385" y="381"/>
                </a:lnTo>
                <a:lnTo>
                  <a:pt x="386" y="379"/>
                </a:lnTo>
                <a:lnTo>
                  <a:pt x="389" y="374"/>
                </a:lnTo>
                <a:lnTo>
                  <a:pt x="392" y="363"/>
                </a:lnTo>
                <a:lnTo>
                  <a:pt x="392" y="356"/>
                </a:lnTo>
                <a:lnTo>
                  <a:pt x="392" y="353"/>
                </a:lnTo>
                <a:lnTo>
                  <a:pt x="393" y="350"/>
                </a:lnTo>
                <a:lnTo>
                  <a:pt x="393" y="344"/>
                </a:lnTo>
                <a:lnTo>
                  <a:pt x="393" y="340"/>
                </a:lnTo>
                <a:lnTo>
                  <a:pt x="394" y="338"/>
                </a:lnTo>
                <a:lnTo>
                  <a:pt x="394" y="77"/>
                </a:lnTo>
                <a:lnTo>
                  <a:pt x="392" y="58"/>
                </a:lnTo>
                <a:lnTo>
                  <a:pt x="389" y="43"/>
                </a:lnTo>
                <a:lnTo>
                  <a:pt x="385" y="35"/>
                </a:lnTo>
                <a:lnTo>
                  <a:pt x="383" y="29"/>
                </a:lnTo>
                <a:lnTo>
                  <a:pt x="375" y="19"/>
                </a:lnTo>
                <a:lnTo>
                  <a:pt x="368" y="13"/>
                </a:lnTo>
                <a:lnTo>
                  <a:pt x="362" y="10"/>
                </a:lnTo>
                <a:lnTo>
                  <a:pt x="350" y="4"/>
                </a:lnTo>
                <a:lnTo>
                  <a:pt x="334" y="1"/>
                </a:lnTo>
                <a:lnTo>
                  <a:pt x="317" y="0"/>
                </a:lnTo>
                <a:lnTo>
                  <a:pt x="56" y="0"/>
                </a:lnTo>
                <a:lnTo>
                  <a:pt x="38" y="1"/>
                </a:lnTo>
                <a:lnTo>
                  <a:pt x="23" y="4"/>
                </a:lnTo>
                <a:lnTo>
                  <a:pt x="10" y="10"/>
                </a:lnTo>
                <a:lnTo>
                  <a:pt x="0" y="1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5" name="Freeform 279"/>
          <p:cNvSpPr>
            <a:spLocks/>
          </p:cNvSpPr>
          <p:nvPr/>
        </p:nvSpPr>
        <p:spPr bwMode="auto">
          <a:xfrm>
            <a:off x="3400425" y="3138101"/>
            <a:ext cx="160338" cy="158750"/>
          </a:xfrm>
          <a:custGeom>
            <a:avLst/>
            <a:gdLst>
              <a:gd name="T0" fmla="*/ 407 w 407"/>
              <a:gd name="T1" fmla="*/ 367 h 397"/>
              <a:gd name="T2" fmla="*/ 404 w 407"/>
              <a:gd name="T3" fmla="*/ 369 h 397"/>
              <a:gd name="T4" fmla="*/ 401 w 407"/>
              <a:gd name="T5" fmla="*/ 372 h 397"/>
              <a:gd name="T6" fmla="*/ 397 w 407"/>
              <a:gd name="T7" fmla="*/ 378 h 397"/>
              <a:gd name="T8" fmla="*/ 385 w 407"/>
              <a:gd name="T9" fmla="*/ 388 h 397"/>
              <a:gd name="T10" fmla="*/ 382 w 407"/>
              <a:gd name="T11" fmla="*/ 388 h 397"/>
              <a:gd name="T12" fmla="*/ 380 w 407"/>
              <a:gd name="T13" fmla="*/ 389 h 397"/>
              <a:gd name="T14" fmla="*/ 375 w 407"/>
              <a:gd name="T15" fmla="*/ 392 h 397"/>
              <a:gd name="T16" fmla="*/ 364 w 407"/>
              <a:gd name="T17" fmla="*/ 395 h 397"/>
              <a:gd name="T18" fmla="*/ 357 w 407"/>
              <a:gd name="T19" fmla="*/ 395 h 397"/>
              <a:gd name="T20" fmla="*/ 354 w 407"/>
              <a:gd name="T21" fmla="*/ 395 h 397"/>
              <a:gd name="T22" fmla="*/ 351 w 407"/>
              <a:gd name="T23" fmla="*/ 396 h 397"/>
              <a:gd name="T24" fmla="*/ 344 w 407"/>
              <a:gd name="T25" fmla="*/ 396 h 397"/>
              <a:gd name="T26" fmla="*/ 341 w 407"/>
              <a:gd name="T27" fmla="*/ 396 h 397"/>
              <a:gd name="T28" fmla="*/ 339 w 407"/>
              <a:gd name="T29" fmla="*/ 397 h 397"/>
              <a:gd name="T30" fmla="*/ 78 w 407"/>
              <a:gd name="T31" fmla="*/ 397 h 397"/>
              <a:gd name="T32" fmla="*/ 58 w 407"/>
              <a:gd name="T33" fmla="*/ 395 h 397"/>
              <a:gd name="T34" fmla="*/ 44 w 407"/>
              <a:gd name="T35" fmla="*/ 392 h 397"/>
              <a:gd name="T36" fmla="*/ 36 w 407"/>
              <a:gd name="T37" fmla="*/ 388 h 397"/>
              <a:gd name="T38" fmla="*/ 30 w 407"/>
              <a:gd name="T39" fmla="*/ 386 h 397"/>
              <a:gd name="T40" fmla="*/ 20 w 407"/>
              <a:gd name="T41" fmla="*/ 378 h 397"/>
              <a:gd name="T42" fmla="*/ 14 w 407"/>
              <a:gd name="T43" fmla="*/ 371 h 397"/>
              <a:gd name="T44" fmla="*/ 11 w 407"/>
              <a:gd name="T45" fmla="*/ 366 h 397"/>
              <a:gd name="T46" fmla="*/ 5 w 407"/>
              <a:gd name="T47" fmla="*/ 353 h 397"/>
              <a:gd name="T48" fmla="*/ 1 w 407"/>
              <a:gd name="T49" fmla="*/ 337 h 397"/>
              <a:gd name="T50" fmla="*/ 0 w 407"/>
              <a:gd name="T51" fmla="*/ 320 h 397"/>
              <a:gd name="T52" fmla="*/ 0 w 407"/>
              <a:gd name="T53" fmla="*/ 59 h 397"/>
              <a:gd name="T54" fmla="*/ 1 w 407"/>
              <a:gd name="T55" fmla="*/ 40 h 397"/>
              <a:gd name="T56" fmla="*/ 5 w 407"/>
              <a:gd name="T57" fmla="*/ 25 h 397"/>
              <a:gd name="T58" fmla="*/ 11 w 407"/>
              <a:gd name="T59" fmla="*/ 12 h 397"/>
              <a:gd name="T60" fmla="*/ 19 w 407"/>
              <a:gd name="T61" fmla="*/ 2 h 397"/>
              <a:gd name="T62" fmla="*/ 20 w 407"/>
              <a:gd name="T63" fmla="*/ 1 h 397"/>
              <a:gd name="T64" fmla="*/ 22 w 407"/>
              <a:gd name="T65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7" h="397">
                <a:moveTo>
                  <a:pt x="407" y="367"/>
                </a:moveTo>
                <a:lnTo>
                  <a:pt x="404" y="369"/>
                </a:lnTo>
                <a:lnTo>
                  <a:pt x="401" y="372"/>
                </a:lnTo>
                <a:lnTo>
                  <a:pt x="397" y="378"/>
                </a:lnTo>
                <a:lnTo>
                  <a:pt x="385" y="388"/>
                </a:lnTo>
                <a:lnTo>
                  <a:pt x="382" y="388"/>
                </a:lnTo>
                <a:lnTo>
                  <a:pt x="380" y="389"/>
                </a:lnTo>
                <a:lnTo>
                  <a:pt x="375" y="392"/>
                </a:lnTo>
                <a:lnTo>
                  <a:pt x="364" y="395"/>
                </a:lnTo>
                <a:lnTo>
                  <a:pt x="357" y="395"/>
                </a:lnTo>
                <a:lnTo>
                  <a:pt x="354" y="395"/>
                </a:lnTo>
                <a:lnTo>
                  <a:pt x="351" y="396"/>
                </a:lnTo>
                <a:lnTo>
                  <a:pt x="344" y="396"/>
                </a:lnTo>
                <a:lnTo>
                  <a:pt x="341" y="396"/>
                </a:lnTo>
                <a:lnTo>
                  <a:pt x="339" y="397"/>
                </a:lnTo>
                <a:lnTo>
                  <a:pt x="78" y="397"/>
                </a:lnTo>
                <a:lnTo>
                  <a:pt x="58" y="395"/>
                </a:lnTo>
                <a:lnTo>
                  <a:pt x="44" y="392"/>
                </a:lnTo>
                <a:lnTo>
                  <a:pt x="36" y="388"/>
                </a:lnTo>
                <a:lnTo>
                  <a:pt x="30" y="386"/>
                </a:lnTo>
                <a:lnTo>
                  <a:pt x="20" y="378"/>
                </a:lnTo>
                <a:lnTo>
                  <a:pt x="14" y="371"/>
                </a:lnTo>
                <a:lnTo>
                  <a:pt x="11" y="366"/>
                </a:lnTo>
                <a:lnTo>
                  <a:pt x="5" y="353"/>
                </a:lnTo>
                <a:lnTo>
                  <a:pt x="1" y="337"/>
                </a:lnTo>
                <a:lnTo>
                  <a:pt x="0" y="320"/>
                </a:lnTo>
                <a:lnTo>
                  <a:pt x="0" y="59"/>
                </a:lnTo>
                <a:lnTo>
                  <a:pt x="1" y="40"/>
                </a:lnTo>
                <a:lnTo>
                  <a:pt x="5" y="25"/>
                </a:lnTo>
                <a:lnTo>
                  <a:pt x="11" y="12"/>
                </a:lnTo>
                <a:lnTo>
                  <a:pt x="19" y="2"/>
                </a:lnTo>
                <a:lnTo>
                  <a:pt x="20" y="1"/>
                </a:lnTo>
                <a:lnTo>
                  <a:pt x="2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2" name="Freeform 286"/>
          <p:cNvSpPr>
            <a:spLocks/>
          </p:cNvSpPr>
          <p:nvPr/>
        </p:nvSpPr>
        <p:spPr bwMode="auto">
          <a:xfrm>
            <a:off x="5095875" y="2630101"/>
            <a:ext cx="46038" cy="803275"/>
          </a:xfrm>
          <a:custGeom>
            <a:avLst/>
            <a:gdLst>
              <a:gd name="T0" fmla="*/ 0 w 114"/>
              <a:gd name="T1" fmla="*/ 0 h 2026"/>
              <a:gd name="T2" fmla="*/ 26 w 114"/>
              <a:gd name="T3" fmla="*/ 4 h 2026"/>
              <a:gd name="T4" fmla="*/ 49 w 114"/>
              <a:gd name="T5" fmla="*/ 12 h 2026"/>
              <a:gd name="T6" fmla="*/ 58 w 114"/>
              <a:gd name="T7" fmla="*/ 16 h 2026"/>
              <a:gd name="T8" fmla="*/ 68 w 114"/>
              <a:gd name="T9" fmla="*/ 23 h 2026"/>
              <a:gd name="T10" fmla="*/ 76 w 114"/>
              <a:gd name="T11" fmla="*/ 30 h 2026"/>
              <a:gd name="T12" fmla="*/ 85 w 114"/>
              <a:gd name="T13" fmla="*/ 39 h 2026"/>
              <a:gd name="T14" fmla="*/ 91 w 114"/>
              <a:gd name="T15" fmla="*/ 47 h 2026"/>
              <a:gd name="T16" fmla="*/ 97 w 114"/>
              <a:gd name="T17" fmla="*/ 57 h 2026"/>
              <a:gd name="T18" fmla="*/ 101 w 114"/>
              <a:gd name="T19" fmla="*/ 68 h 2026"/>
              <a:gd name="T20" fmla="*/ 106 w 114"/>
              <a:gd name="T21" fmla="*/ 80 h 2026"/>
              <a:gd name="T22" fmla="*/ 108 w 114"/>
              <a:gd name="T23" fmla="*/ 91 h 2026"/>
              <a:gd name="T24" fmla="*/ 112 w 114"/>
              <a:gd name="T25" fmla="*/ 105 h 2026"/>
              <a:gd name="T26" fmla="*/ 114 w 114"/>
              <a:gd name="T27" fmla="*/ 136 h 2026"/>
              <a:gd name="T28" fmla="*/ 114 w 114"/>
              <a:gd name="T29" fmla="*/ 614 h 2026"/>
              <a:gd name="T30" fmla="*/ 114 w 114"/>
              <a:gd name="T31" fmla="*/ 1412 h 2026"/>
              <a:gd name="T32" fmla="*/ 114 w 114"/>
              <a:gd name="T33" fmla="*/ 1890 h 2026"/>
              <a:gd name="T34" fmla="*/ 113 w 114"/>
              <a:gd name="T35" fmla="*/ 1904 h 2026"/>
              <a:gd name="T36" fmla="*/ 112 w 114"/>
              <a:gd name="T37" fmla="*/ 1911 h 2026"/>
              <a:gd name="T38" fmla="*/ 112 w 114"/>
              <a:gd name="T39" fmla="*/ 1919 h 2026"/>
              <a:gd name="T40" fmla="*/ 109 w 114"/>
              <a:gd name="T41" fmla="*/ 1925 h 2026"/>
              <a:gd name="T42" fmla="*/ 108 w 114"/>
              <a:gd name="T43" fmla="*/ 1931 h 2026"/>
              <a:gd name="T44" fmla="*/ 106 w 114"/>
              <a:gd name="T45" fmla="*/ 1945 h 2026"/>
              <a:gd name="T46" fmla="*/ 101 w 114"/>
              <a:gd name="T47" fmla="*/ 1955 h 2026"/>
              <a:gd name="T48" fmla="*/ 97 w 114"/>
              <a:gd name="T49" fmla="*/ 1967 h 2026"/>
              <a:gd name="T50" fmla="*/ 91 w 114"/>
              <a:gd name="T51" fmla="*/ 1976 h 2026"/>
              <a:gd name="T52" fmla="*/ 88 w 114"/>
              <a:gd name="T53" fmla="*/ 1980 h 2026"/>
              <a:gd name="T54" fmla="*/ 85 w 114"/>
              <a:gd name="T55" fmla="*/ 1986 h 2026"/>
              <a:gd name="T56" fmla="*/ 76 w 114"/>
              <a:gd name="T57" fmla="*/ 1993 h 2026"/>
              <a:gd name="T58" fmla="*/ 72 w 114"/>
              <a:gd name="T59" fmla="*/ 1996 h 2026"/>
              <a:gd name="T60" fmla="*/ 68 w 114"/>
              <a:gd name="T61" fmla="*/ 2001 h 2026"/>
              <a:gd name="T62" fmla="*/ 63 w 114"/>
              <a:gd name="T63" fmla="*/ 2003 h 2026"/>
              <a:gd name="T64" fmla="*/ 58 w 114"/>
              <a:gd name="T65" fmla="*/ 2007 h 2026"/>
              <a:gd name="T66" fmla="*/ 49 w 114"/>
              <a:gd name="T67" fmla="*/ 2012 h 2026"/>
              <a:gd name="T68" fmla="*/ 38 w 114"/>
              <a:gd name="T69" fmla="*/ 2016 h 2026"/>
              <a:gd name="T70" fmla="*/ 26 w 114"/>
              <a:gd name="T71" fmla="*/ 2020 h 2026"/>
              <a:gd name="T72" fmla="*/ 12 w 114"/>
              <a:gd name="T73" fmla="*/ 2023 h 2026"/>
              <a:gd name="T74" fmla="*/ 6 w 114"/>
              <a:gd name="T75" fmla="*/ 2024 h 2026"/>
              <a:gd name="T76" fmla="*/ 0 w 114"/>
              <a:gd name="T77" fmla="*/ 2026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4" h="2026">
                <a:moveTo>
                  <a:pt x="0" y="0"/>
                </a:moveTo>
                <a:lnTo>
                  <a:pt x="26" y="4"/>
                </a:lnTo>
                <a:lnTo>
                  <a:pt x="49" y="12"/>
                </a:lnTo>
                <a:lnTo>
                  <a:pt x="58" y="16"/>
                </a:lnTo>
                <a:lnTo>
                  <a:pt x="68" y="23"/>
                </a:lnTo>
                <a:lnTo>
                  <a:pt x="76" y="30"/>
                </a:lnTo>
                <a:lnTo>
                  <a:pt x="85" y="39"/>
                </a:lnTo>
                <a:lnTo>
                  <a:pt x="91" y="47"/>
                </a:lnTo>
                <a:lnTo>
                  <a:pt x="97" y="57"/>
                </a:lnTo>
                <a:lnTo>
                  <a:pt x="101" y="68"/>
                </a:lnTo>
                <a:lnTo>
                  <a:pt x="106" y="80"/>
                </a:lnTo>
                <a:lnTo>
                  <a:pt x="108" y="91"/>
                </a:lnTo>
                <a:lnTo>
                  <a:pt x="112" y="105"/>
                </a:lnTo>
                <a:lnTo>
                  <a:pt x="114" y="136"/>
                </a:lnTo>
                <a:lnTo>
                  <a:pt x="114" y="614"/>
                </a:lnTo>
                <a:lnTo>
                  <a:pt x="114" y="1412"/>
                </a:lnTo>
                <a:lnTo>
                  <a:pt x="114" y="1890"/>
                </a:lnTo>
                <a:lnTo>
                  <a:pt x="113" y="1904"/>
                </a:lnTo>
                <a:lnTo>
                  <a:pt x="112" y="1911"/>
                </a:lnTo>
                <a:lnTo>
                  <a:pt x="112" y="1919"/>
                </a:lnTo>
                <a:lnTo>
                  <a:pt x="109" y="1925"/>
                </a:lnTo>
                <a:lnTo>
                  <a:pt x="108" y="1931"/>
                </a:lnTo>
                <a:lnTo>
                  <a:pt x="106" y="1945"/>
                </a:lnTo>
                <a:lnTo>
                  <a:pt x="101" y="1955"/>
                </a:lnTo>
                <a:lnTo>
                  <a:pt x="97" y="1967"/>
                </a:lnTo>
                <a:lnTo>
                  <a:pt x="91" y="1976"/>
                </a:lnTo>
                <a:lnTo>
                  <a:pt x="88" y="1980"/>
                </a:lnTo>
                <a:lnTo>
                  <a:pt x="85" y="1986"/>
                </a:lnTo>
                <a:lnTo>
                  <a:pt x="76" y="1993"/>
                </a:lnTo>
                <a:lnTo>
                  <a:pt x="72" y="1996"/>
                </a:lnTo>
                <a:lnTo>
                  <a:pt x="68" y="2001"/>
                </a:lnTo>
                <a:lnTo>
                  <a:pt x="63" y="2003"/>
                </a:lnTo>
                <a:lnTo>
                  <a:pt x="58" y="2007"/>
                </a:lnTo>
                <a:lnTo>
                  <a:pt x="49" y="2012"/>
                </a:lnTo>
                <a:lnTo>
                  <a:pt x="38" y="2016"/>
                </a:lnTo>
                <a:lnTo>
                  <a:pt x="26" y="2020"/>
                </a:lnTo>
                <a:lnTo>
                  <a:pt x="12" y="2023"/>
                </a:lnTo>
                <a:lnTo>
                  <a:pt x="6" y="2024"/>
                </a:lnTo>
                <a:lnTo>
                  <a:pt x="0" y="202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3" name="Freeform 287"/>
          <p:cNvSpPr>
            <a:spLocks/>
          </p:cNvSpPr>
          <p:nvPr/>
        </p:nvSpPr>
        <p:spPr bwMode="auto">
          <a:xfrm>
            <a:off x="4949825" y="2633276"/>
            <a:ext cx="195263" cy="160338"/>
          </a:xfrm>
          <a:custGeom>
            <a:avLst/>
            <a:gdLst>
              <a:gd name="T0" fmla="*/ 0 w 123"/>
              <a:gd name="T1" fmla="*/ 29 h 101"/>
              <a:gd name="T2" fmla="*/ 23 w 123"/>
              <a:gd name="T3" fmla="*/ 5 h 101"/>
              <a:gd name="T4" fmla="*/ 24 w 123"/>
              <a:gd name="T5" fmla="*/ 5 h 101"/>
              <a:gd name="T6" fmla="*/ 24 w 123"/>
              <a:gd name="T7" fmla="*/ 5 h 101"/>
              <a:gd name="T8" fmla="*/ 27 w 123"/>
              <a:gd name="T9" fmla="*/ 2 h 101"/>
              <a:gd name="T10" fmla="*/ 30 w 123"/>
              <a:gd name="T11" fmla="*/ 1 h 101"/>
              <a:gd name="T12" fmla="*/ 33 w 123"/>
              <a:gd name="T13" fmla="*/ 0 h 101"/>
              <a:gd name="T14" fmla="*/ 38 w 123"/>
              <a:gd name="T15" fmla="*/ 0 h 101"/>
              <a:gd name="T16" fmla="*/ 104 w 123"/>
              <a:gd name="T17" fmla="*/ 0 h 101"/>
              <a:gd name="T18" fmla="*/ 108 w 123"/>
              <a:gd name="T19" fmla="*/ 0 h 101"/>
              <a:gd name="T20" fmla="*/ 112 w 123"/>
              <a:gd name="T21" fmla="*/ 1 h 101"/>
              <a:gd name="T22" fmla="*/ 115 w 123"/>
              <a:gd name="T23" fmla="*/ 2 h 101"/>
              <a:gd name="T24" fmla="*/ 116 w 123"/>
              <a:gd name="T25" fmla="*/ 3 h 101"/>
              <a:gd name="T26" fmla="*/ 118 w 123"/>
              <a:gd name="T27" fmla="*/ 5 h 101"/>
              <a:gd name="T28" fmla="*/ 120 w 123"/>
              <a:gd name="T29" fmla="*/ 7 h 101"/>
              <a:gd name="T30" fmla="*/ 121 w 123"/>
              <a:gd name="T31" fmla="*/ 9 h 101"/>
              <a:gd name="T32" fmla="*/ 121 w 123"/>
              <a:gd name="T33" fmla="*/ 11 h 101"/>
              <a:gd name="T34" fmla="*/ 122 w 123"/>
              <a:gd name="T35" fmla="*/ 14 h 101"/>
              <a:gd name="T36" fmla="*/ 123 w 123"/>
              <a:gd name="T37" fmla="*/ 19 h 101"/>
              <a:gd name="T38" fmla="*/ 123 w 123"/>
              <a:gd name="T39" fmla="*/ 84 h 101"/>
              <a:gd name="T40" fmla="*/ 123 w 123"/>
              <a:gd name="T41" fmla="*/ 85 h 101"/>
              <a:gd name="T42" fmla="*/ 123 w 123"/>
              <a:gd name="T43" fmla="*/ 87 h 101"/>
              <a:gd name="T44" fmla="*/ 122 w 123"/>
              <a:gd name="T45" fmla="*/ 88 h 101"/>
              <a:gd name="T46" fmla="*/ 122 w 123"/>
              <a:gd name="T47" fmla="*/ 89 h 101"/>
              <a:gd name="T48" fmla="*/ 122 w 123"/>
              <a:gd name="T49" fmla="*/ 92 h 101"/>
              <a:gd name="T50" fmla="*/ 121 w 123"/>
              <a:gd name="T51" fmla="*/ 94 h 101"/>
              <a:gd name="T52" fmla="*/ 121 w 123"/>
              <a:gd name="T53" fmla="*/ 96 h 101"/>
              <a:gd name="T54" fmla="*/ 120 w 123"/>
              <a:gd name="T55" fmla="*/ 96 h 101"/>
              <a:gd name="T56" fmla="*/ 119 w 123"/>
              <a:gd name="T57" fmla="*/ 97 h 101"/>
              <a:gd name="T58" fmla="*/ 118 w 123"/>
              <a:gd name="T59" fmla="*/ 99 h 101"/>
              <a:gd name="T60" fmla="*/ 115 w 123"/>
              <a:gd name="T61" fmla="*/ 101 h 101"/>
              <a:gd name="T62" fmla="*/ 112 w 123"/>
              <a:gd name="T63" fmla="*/ 9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3" h="101">
                <a:moveTo>
                  <a:pt x="0" y="29"/>
                </a:moveTo>
                <a:lnTo>
                  <a:pt x="23" y="5"/>
                </a:lnTo>
                <a:lnTo>
                  <a:pt x="24" y="5"/>
                </a:lnTo>
                <a:lnTo>
                  <a:pt x="24" y="5"/>
                </a:lnTo>
                <a:lnTo>
                  <a:pt x="27" y="2"/>
                </a:lnTo>
                <a:lnTo>
                  <a:pt x="30" y="1"/>
                </a:lnTo>
                <a:lnTo>
                  <a:pt x="33" y="0"/>
                </a:lnTo>
                <a:lnTo>
                  <a:pt x="38" y="0"/>
                </a:lnTo>
                <a:lnTo>
                  <a:pt x="104" y="0"/>
                </a:lnTo>
                <a:lnTo>
                  <a:pt x="108" y="0"/>
                </a:lnTo>
                <a:lnTo>
                  <a:pt x="112" y="1"/>
                </a:lnTo>
                <a:lnTo>
                  <a:pt x="115" y="2"/>
                </a:lnTo>
                <a:lnTo>
                  <a:pt x="116" y="3"/>
                </a:lnTo>
                <a:lnTo>
                  <a:pt x="118" y="5"/>
                </a:lnTo>
                <a:lnTo>
                  <a:pt x="120" y="7"/>
                </a:lnTo>
                <a:lnTo>
                  <a:pt x="121" y="9"/>
                </a:lnTo>
                <a:lnTo>
                  <a:pt x="121" y="11"/>
                </a:lnTo>
                <a:lnTo>
                  <a:pt x="122" y="14"/>
                </a:lnTo>
                <a:lnTo>
                  <a:pt x="123" y="19"/>
                </a:lnTo>
                <a:lnTo>
                  <a:pt x="123" y="84"/>
                </a:lnTo>
                <a:lnTo>
                  <a:pt x="123" y="85"/>
                </a:lnTo>
                <a:lnTo>
                  <a:pt x="123" y="87"/>
                </a:lnTo>
                <a:lnTo>
                  <a:pt x="122" y="88"/>
                </a:lnTo>
                <a:lnTo>
                  <a:pt x="122" y="89"/>
                </a:lnTo>
                <a:lnTo>
                  <a:pt x="122" y="92"/>
                </a:lnTo>
                <a:lnTo>
                  <a:pt x="121" y="94"/>
                </a:lnTo>
                <a:lnTo>
                  <a:pt x="121" y="96"/>
                </a:lnTo>
                <a:lnTo>
                  <a:pt x="120" y="96"/>
                </a:lnTo>
                <a:lnTo>
                  <a:pt x="119" y="97"/>
                </a:lnTo>
                <a:lnTo>
                  <a:pt x="118" y="99"/>
                </a:lnTo>
                <a:lnTo>
                  <a:pt x="115" y="101"/>
                </a:lnTo>
                <a:lnTo>
                  <a:pt x="112" y="9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4718051" y="3496080"/>
            <a:ext cx="1587" cy="5397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5" name="Straight Arrow Connector 294"/>
          <p:cNvCxnSpPr/>
          <p:nvPr/>
        </p:nvCxnSpPr>
        <p:spPr>
          <a:xfrm flipV="1">
            <a:off x="4714875" y="3262778"/>
            <a:ext cx="152400" cy="241301"/>
          </a:xfrm>
          <a:prstGeom prst="straightConnector1">
            <a:avLst/>
          </a:prstGeom>
          <a:noFill/>
          <a:ln w="17463">
            <a:solidFill>
              <a:srgbClr val="000000"/>
            </a:solidFill>
            <a:round/>
            <a:headEnd type="none"/>
            <a:tailEnd type="stealth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6" name="Line 18"/>
          <p:cNvSpPr>
            <a:spLocks noChangeShapeType="1"/>
          </p:cNvSpPr>
          <p:nvPr/>
        </p:nvSpPr>
        <p:spPr bwMode="auto">
          <a:xfrm>
            <a:off x="3752216" y="3527991"/>
            <a:ext cx="1587" cy="5397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596640" y="3294689"/>
            <a:ext cx="152400" cy="241301"/>
          </a:xfrm>
          <a:prstGeom prst="straightConnector1">
            <a:avLst/>
          </a:prstGeom>
          <a:noFill/>
          <a:ln w="17463">
            <a:solidFill>
              <a:srgbClr val="000000"/>
            </a:solidFill>
            <a:round/>
            <a:headEnd type="none"/>
            <a:tailEnd type="stealth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163"/>
          <p:cNvSpPr>
            <a:spLocks noChangeArrowheads="1"/>
          </p:cNvSpPr>
          <p:nvPr/>
        </p:nvSpPr>
        <p:spPr bwMode="auto">
          <a:xfrm>
            <a:off x="6130925" y="2054423"/>
            <a:ext cx="7093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Assign LUNs to the Ports</a:t>
            </a:r>
            <a:endParaRPr lang="en-US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9" name="Arc 638"/>
          <p:cNvSpPr/>
          <p:nvPr/>
        </p:nvSpPr>
        <p:spPr>
          <a:xfrm>
            <a:off x="3793360" y="2510632"/>
            <a:ext cx="914400" cy="537368"/>
          </a:xfrm>
          <a:prstGeom prst="arc">
            <a:avLst>
              <a:gd name="adj1" fmla="val 11255500"/>
              <a:gd name="adj2" fmla="val 20592103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0" name="Arc 639"/>
          <p:cNvSpPr/>
          <p:nvPr/>
        </p:nvSpPr>
        <p:spPr>
          <a:xfrm>
            <a:off x="3602038" y="2198925"/>
            <a:ext cx="1336675" cy="914400"/>
          </a:xfrm>
          <a:prstGeom prst="arc">
            <a:avLst>
              <a:gd name="adj1" fmla="val 11582621"/>
              <a:gd name="adj2" fmla="val 2016293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3" name="Arc 642"/>
          <p:cNvSpPr/>
          <p:nvPr/>
        </p:nvSpPr>
        <p:spPr>
          <a:xfrm>
            <a:off x="457200" y="2514600"/>
            <a:ext cx="686285" cy="914400"/>
          </a:xfrm>
          <a:prstGeom prst="arc">
            <a:avLst>
              <a:gd name="adj1" fmla="val 12684810"/>
              <a:gd name="adj2" fmla="val 19305401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44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62" y="2686717"/>
            <a:ext cx="1024764" cy="55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8" name="Group 647"/>
          <p:cNvGrpSpPr/>
          <p:nvPr/>
        </p:nvGrpSpPr>
        <p:grpSpPr>
          <a:xfrm>
            <a:off x="7809848" y="2529840"/>
            <a:ext cx="905738" cy="905738"/>
            <a:chOff x="9153944" y="2852872"/>
            <a:chExt cx="905738" cy="905738"/>
          </a:xfrm>
        </p:grpSpPr>
        <p:pic>
          <p:nvPicPr>
            <p:cNvPr id="64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9153944" y="2852872"/>
              <a:ext cx="753338" cy="753338"/>
            </a:xfrm>
            <a:prstGeom prst="rect">
              <a:avLst/>
            </a:prstGeom>
            <a:noFill/>
          </p:spPr>
        </p:pic>
        <p:pic>
          <p:nvPicPr>
            <p:cNvPr id="65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9306344" y="3005272"/>
              <a:ext cx="753338" cy="753338"/>
            </a:xfrm>
            <a:prstGeom prst="rect">
              <a:avLst/>
            </a:prstGeom>
            <a:noFill/>
          </p:spPr>
        </p:pic>
      </p:grpSp>
      <p:grpSp>
        <p:nvGrpSpPr>
          <p:cNvPr id="1028" name="Group 1027"/>
          <p:cNvGrpSpPr/>
          <p:nvPr/>
        </p:nvGrpSpPr>
        <p:grpSpPr>
          <a:xfrm>
            <a:off x="6968829" y="2682171"/>
            <a:ext cx="749808" cy="762000"/>
            <a:chOff x="9258300" y="2209800"/>
            <a:chExt cx="749808" cy="762000"/>
          </a:xfrm>
        </p:grpSpPr>
        <p:pic>
          <p:nvPicPr>
            <p:cNvPr id="65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300" y="2634251"/>
              <a:ext cx="749808" cy="337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300" y="2422025"/>
              <a:ext cx="749808" cy="337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300" y="2209800"/>
              <a:ext cx="749808" cy="337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27" name="Group 1026"/>
            <p:cNvGrpSpPr/>
            <p:nvPr/>
          </p:nvGrpSpPr>
          <p:grpSpPr>
            <a:xfrm>
              <a:off x="9557003" y="2386828"/>
              <a:ext cx="146050" cy="157163"/>
              <a:chOff x="9554622" y="2386828"/>
              <a:chExt cx="146050" cy="157163"/>
            </a:xfrm>
          </p:grpSpPr>
          <p:sp>
            <p:nvSpPr>
              <p:cNvPr id="656" name="Freeform 252"/>
              <p:cNvSpPr>
                <a:spLocks/>
              </p:cNvSpPr>
              <p:nvPr/>
            </p:nvSpPr>
            <p:spPr bwMode="auto">
              <a:xfrm>
                <a:off x="9554622" y="2386828"/>
                <a:ext cx="146050" cy="157163"/>
              </a:xfrm>
              <a:custGeom>
                <a:avLst/>
                <a:gdLst>
                  <a:gd name="T0" fmla="*/ 40 w 366"/>
                  <a:gd name="T1" fmla="*/ 70 h 393"/>
                  <a:gd name="T2" fmla="*/ 19 w 366"/>
                  <a:gd name="T3" fmla="*/ 102 h 393"/>
                  <a:gd name="T4" fmla="*/ 6 w 366"/>
                  <a:gd name="T5" fmla="*/ 137 h 393"/>
                  <a:gd name="T6" fmla="*/ 1 w 366"/>
                  <a:gd name="T7" fmla="*/ 197 h 393"/>
                  <a:gd name="T8" fmla="*/ 2 w 366"/>
                  <a:gd name="T9" fmla="*/ 234 h 393"/>
                  <a:gd name="T10" fmla="*/ 12 w 366"/>
                  <a:gd name="T11" fmla="*/ 271 h 393"/>
                  <a:gd name="T12" fmla="*/ 29 w 366"/>
                  <a:gd name="T13" fmla="*/ 304 h 393"/>
                  <a:gd name="T14" fmla="*/ 53 w 366"/>
                  <a:gd name="T15" fmla="*/ 335 h 393"/>
                  <a:gd name="T16" fmla="*/ 81 w 366"/>
                  <a:gd name="T17" fmla="*/ 358 h 393"/>
                  <a:gd name="T18" fmla="*/ 112 w 366"/>
                  <a:gd name="T19" fmla="*/ 378 h 393"/>
                  <a:gd name="T20" fmla="*/ 146 w 366"/>
                  <a:gd name="T21" fmla="*/ 388 h 393"/>
                  <a:gd name="T22" fmla="*/ 183 w 366"/>
                  <a:gd name="T23" fmla="*/ 393 h 393"/>
                  <a:gd name="T24" fmla="*/ 184 w 366"/>
                  <a:gd name="T25" fmla="*/ 391 h 393"/>
                  <a:gd name="T26" fmla="*/ 191 w 366"/>
                  <a:gd name="T27" fmla="*/ 391 h 393"/>
                  <a:gd name="T28" fmla="*/ 219 w 366"/>
                  <a:gd name="T29" fmla="*/ 388 h 393"/>
                  <a:gd name="T30" fmla="*/ 239 w 366"/>
                  <a:gd name="T31" fmla="*/ 381 h 393"/>
                  <a:gd name="T32" fmla="*/ 253 w 366"/>
                  <a:gd name="T33" fmla="*/ 378 h 393"/>
                  <a:gd name="T34" fmla="*/ 274 w 366"/>
                  <a:gd name="T35" fmla="*/ 363 h 393"/>
                  <a:gd name="T36" fmla="*/ 296 w 366"/>
                  <a:gd name="T37" fmla="*/ 347 h 393"/>
                  <a:gd name="T38" fmla="*/ 304 w 366"/>
                  <a:gd name="T39" fmla="*/ 338 h 393"/>
                  <a:gd name="T40" fmla="*/ 311 w 366"/>
                  <a:gd name="T41" fmla="*/ 335 h 393"/>
                  <a:gd name="T42" fmla="*/ 334 w 366"/>
                  <a:gd name="T43" fmla="*/ 304 h 393"/>
                  <a:gd name="T44" fmla="*/ 351 w 366"/>
                  <a:gd name="T45" fmla="*/ 271 h 393"/>
                  <a:gd name="T46" fmla="*/ 361 w 366"/>
                  <a:gd name="T47" fmla="*/ 234 h 393"/>
                  <a:gd name="T48" fmla="*/ 366 w 366"/>
                  <a:gd name="T49" fmla="*/ 197 h 393"/>
                  <a:gd name="T50" fmla="*/ 357 w 366"/>
                  <a:gd name="T51" fmla="*/ 137 h 393"/>
                  <a:gd name="T52" fmla="*/ 343 w 366"/>
                  <a:gd name="T53" fmla="*/ 102 h 393"/>
                  <a:gd name="T54" fmla="*/ 322 w 366"/>
                  <a:gd name="T55" fmla="*/ 70 h 393"/>
                  <a:gd name="T56" fmla="*/ 296 w 366"/>
                  <a:gd name="T57" fmla="*/ 42 h 393"/>
                  <a:gd name="T58" fmla="*/ 268 w 366"/>
                  <a:gd name="T59" fmla="*/ 20 h 393"/>
                  <a:gd name="T60" fmla="*/ 236 w 366"/>
                  <a:gd name="T61" fmla="*/ 6 h 393"/>
                  <a:gd name="T62" fmla="*/ 200 w 366"/>
                  <a:gd name="T63" fmla="*/ 0 h 393"/>
                  <a:gd name="T64" fmla="*/ 146 w 366"/>
                  <a:gd name="T65" fmla="*/ 3 h 393"/>
                  <a:gd name="T66" fmla="*/ 112 w 366"/>
                  <a:gd name="T67" fmla="*/ 13 h 393"/>
                  <a:gd name="T68" fmla="*/ 66 w 366"/>
                  <a:gd name="T69" fmla="*/ 42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93">
                    <a:moveTo>
                      <a:pt x="53" y="57"/>
                    </a:moveTo>
                    <a:lnTo>
                      <a:pt x="40" y="70"/>
                    </a:lnTo>
                    <a:lnTo>
                      <a:pt x="29" y="86"/>
                    </a:lnTo>
                    <a:lnTo>
                      <a:pt x="19" y="102"/>
                    </a:lnTo>
                    <a:lnTo>
                      <a:pt x="12" y="120"/>
                    </a:lnTo>
                    <a:lnTo>
                      <a:pt x="6" y="137"/>
                    </a:lnTo>
                    <a:lnTo>
                      <a:pt x="2" y="157"/>
                    </a:lnTo>
                    <a:lnTo>
                      <a:pt x="1" y="197"/>
                    </a:lnTo>
                    <a:lnTo>
                      <a:pt x="0" y="215"/>
                    </a:lnTo>
                    <a:lnTo>
                      <a:pt x="2" y="234"/>
                    </a:lnTo>
                    <a:lnTo>
                      <a:pt x="6" y="252"/>
                    </a:lnTo>
                    <a:lnTo>
                      <a:pt x="12" y="271"/>
                    </a:lnTo>
                    <a:lnTo>
                      <a:pt x="19" y="287"/>
                    </a:lnTo>
                    <a:lnTo>
                      <a:pt x="29" y="304"/>
                    </a:lnTo>
                    <a:lnTo>
                      <a:pt x="40" y="319"/>
                    </a:lnTo>
                    <a:lnTo>
                      <a:pt x="53" y="335"/>
                    </a:lnTo>
                    <a:lnTo>
                      <a:pt x="66" y="347"/>
                    </a:lnTo>
                    <a:lnTo>
                      <a:pt x="81" y="358"/>
                    </a:lnTo>
                    <a:lnTo>
                      <a:pt x="96" y="369"/>
                    </a:lnTo>
                    <a:lnTo>
                      <a:pt x="112" y="378"/>
                    </a:lnTo>
                    <a:lnTo>
                      <a:pt x="127" y="384"/>
                    </a:lnTo>
                    <a:lnTo>
                      <a:pt x="146" y="388"/>
                    </a:lnTo>
                    <a:lnTo>
                      <a:pt x="164" y="391"/>
                    </a:lnTo>
                    <a:lnTo>
                      <a:pt x="183" y="393"/>
                    </a:lnTo>
                    <a:lnTo>
                      <a:pt x="183" y="391"/>
                    </a:lnTo>
                    <a:lnTo>
                      <a:pt x="184" y="391"/>
                    </a:lnTo>
                    <a:lnTo>
                      <a:pt x="187" y="391"/>
                    </a:lnTo>
                    <a:lnTo>
                      <a:pt x="191" y="391"/>
                    </a:lnTo>
                    <a:lnTo>
                      <a:pt x="200" y="391"/>
                    </a:lnTo>
                    <a:lnTo>
                      <a:pt x="219" y="388"/>
                    </a:lnTo>
                    <a:lnTo>
                      <a:pt x="236" y="384"/>
                    </a:lnTo>
                    <a:lnTo>
                      <a:pt x="239" y="381"/>
                    </a:lnTo>
                    <a:lnTo>
                      <a:pt x="244" y="380"/>
                    </a:lnTo>
                    <a:lnTo>
                      <a:pt x="253" y="378"/>
                    </a:lnTo>
                    <a:lnTo>
                      <a:pt x="268" y="369"/>
                    </a:lnTo>
                    <a:lnTo>
                      <a:pt x="274" y="363"/>
                    </a:lnTo>
                    <a:lnTo>
                      <a:pt x="282" y="358"/>
                    </a:lnTo>
                    <a:lnTo>
                      <a:pt x="296" y="347"/>
                    </a:lnTo>
                    <a:lnTo>
                      <a:pt x="303" y="340"/>
                    </a:lnTo>
                    <a:lnTo>
                      <a:pt x="304" y="338"/>
                    </a:lnTo>
                    <a:lnTo>
                      <a:pt x="306" y="337"/>
                    </a:lnTo>
                    <a:lnTo>
                      <a:pt x="311" y="335"/>
                    </a:lnTo>
                    <a:lnTo>
                      <a:pt x="322" y="319"/>
                    </a:lnTo>
                    <a:lnTo>
                      <a:pt x="334" y="304"/>
                    </a:lnTo>
                    <a:lnTo>
                      <a:pt x="343" y="287"/>
                    </a:lnTo>
                    <a:lnTo>
                      <a:pt x="351" y="271"/>
                    </a:lnTo>
                    <a:lnTo>
                      <a:pt x="357" y="252"/>
                    </a:lnTo>
                    <a:lnTo>
                      <a:pt x="361" y="234"/>
                    </a:lnTo>
                    <a:lnTo>
                      <a:pt x="363" y="215"/>
                    </a:lnTo>
                    <a:lnTo>
                      <a:pt x="366" y="197"/>
                    </a:lnTo>
                    <a:lnTo>
                      <a:pt x="361" y="157"/>
                    </a:lnTo>
                    <a:lnTo>
                      <a:pt x="357" y="137"/>
                    </a:lnTo>
                    <a:lnTo>
                      <a:pt x="351" y="120"/>
                    </a:lnTo>
                    <a:lnTo>
                      <a:pt x="343" y="102"/>
                    </a:lnTo>
                    <a:lnTo>
                      <a:pt x="334" y="86"/>
                    </a:lnTo>
                    <a:lnTo>
                      <a:pt x="322" y="70"/>
                    </a:lnTo>
                    <a:lnTo>
                      <a:pt x="311" y="57"/>
                    </a:lnTo>
                    <a:lnTo>
                      <a:pt x="296" y="42"/>
                    </a:lnTo>
                    <a:lnTo>
                      <a:pt x="282" y="30"/>
                    </a:lnTo>
                    <a:lnTo>
                      <a:pt x="268" y="20"/>
                    </a:lnTo>
                    <a:lnTo>
                      <a:pt x="253" y="13"/>
                    </a:lnTo>
                    <a:lnTo>
                      <a:pt x="236" y="6"/>
                    </a:lnTo>
                    <a:lnTo>
                      <a:pt x="219" y="3"/>
                    </a:lnTo>
                    <a:lnTo>
                      <a:pt x="200" y="0"/>
                    </a:lnTo>
                    <a:lnTo>
                      <a:pt x="183" y="0"/>
                    </a:lnTo>
                    <a:lnTo>
                      <a:pt x="146" y="3"/>
                    </a:lnTo>
                    <a:lnTo>
                      <a:pt x="127" y="6"/>
                    </a:lnTo>
                    <a:lnTo>
                      <a:pt x="112" y="13"/>
                    </a:lnTo>
                    <a:lnTo>
                      <a:pt x="81" y="30"/>
                    </a:lnTo>
                    <a:lnTo>
                      <a:pt x="66" y="42"/>
                    </a:lnTo>
                    <a:lnTo>
                      <a:pt x="53" y="5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7" name="Rectangle 253"/>
              <p:cNvSpPr>
                <a:spLocks noChangeArrowheads="1"/>
              </p:cNvSpPr>
              <p:nvPr/>
            </p:nvSpPr>
            <p:spPr bwMode="auto">
              <a:xfrm>
                <a:off x="9594789" y="2388726"/>
                <a:ext cx="6508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0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US" sz="28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25" name="Group 1024"/>
            <p:cNvGrpSpPr/>
            <p:nvPr/>
          </p:nvGrpSpPr>
          <p:grpSpPr>
            <a:xfrm>
              <a:off x="9557797" y="2593993"/>
              <a:ext cx="144463" cy="156372"/>
              <a:chOff x="9554622" y="2587643"/>
              <a:chExt cx="144463" cy="156372"/>
            </a:xfrm>
          </p:grpSpPr>
          <p:sp>
            <p:nvSpPr>
              <p:cNvPr id="658" name="Freeform 255"/>
              <p:cNvSpPr>
                <a:spLocks/>
              </p:cNvSpPr>
              <p:nvPr/>
            </p:nvSpPr>
            <p:spPr bwMode="auto">
              <a:xfrm>
                <a:off x="9554622" y="2588440"/>
                <a:ext cx="144463" cy="155575"/>
              </a:xfrm>
              <a:custGeom>
                <a:avLst/>
                <a:gdLst>
                  <a:gd name="T0" fmla="*/ 296 w 366"/>
                  <a:gd name="T1" fmla="*/ 42 h 393"/>
                  <a:gd name="T2" fmla="*/ 268 w 366"/>
                  <a:gd name="T3" fmla="*/ 20 h 393"/>
                  <a:gd name="T4" fmla="*/ 236 w 366"/>
                  <a:gd name="T5" fmla="*/ 7 h 393"/>
                  <a:gd name="T6" fmla="*/ 201 w 366"/>
                  <a:gd name="T7" fmla="*/ 0 h 393"/>
                  <a:gd name="T8" fmla="*/ 146 w 366"/>
                  <a:gd name="T9" fmla="*/ 3 h 393"/>
                  <a:gd name="T10" fmla="*/ 112 w 366"/>
                  <a:gd name="T11" fmla="*/ 14 h 393"/>
                  <a:gd name="T12" fmla="*/ 66 w 366"/>
                  <a:gd name="T13" fmla="*/ 42 h 393"/>
                  <a:gd name="T14" fmla="*/ 40 w 366"/>
                  <a:gd name="T15" fmla="*/ 71 h 393"/>
                  <a:gd name="T16" fmla="*/ 19 w 366"/>
                  <a:gd name="T17" fmla="*/ 103 h 393"/>
                  <a:gd name="T18" fmla="*/ 6 w 366"/>
                  <a:gd name="T19" fmla="*/ 138 h 393"/>
                  <a:gd name="T20" fmla="*/ 1 w 366"/>
                  <a:gd name="T21" fmla="*/ 197 h 393"/>
                  <a:gd name="T22" fmla="*/ 2 w 366"/>
                  <a:gd name="T23" fmla="*/ 235 h 393"/>
                  <a:gd name="T24" fmla="*/ 13 w 366"/>
                  <a:gd name="T25" fmla="*/ 271 h 393"/>
                  <a:gd name="T26" fmla="*/ 30 w 366"/>
                  <a:gd name="T27" fmla="*/ 304 h 393"/>
                  <a:gd name="T28" fmla="*/ 54 w 366"/>
                  <a:gd name="T29" fmla="*/ 335 h 393"/>
                  <a:gd name="T30" fmla="*/ 81 w 366"/>
                  <a:gd name="T31" fmla="*/ 359 h 393"/>
                  <a:gd name="T32" fmla="*/ 112 w 366"/>
                  <a:gd name="T33" fmla="*/ 378 h 393"/>
                  <a:gd name="T34" fmla="*/ 146 w 366"/>
                  <a:gd name="T35" fmla="*/ 388 h 393"/>
                  <a:gd name="T36" fmla="*/ 184 w 366"/>
                  <a:gd name="T37" fmla="*/ 393 h 393"/>
                  <a:gd name="T38" fmla="*/ 185 w 366"/>
                  <a:gd name="T39" fmla="*/ 392 h 393"/>
                  <a:gd name="T40" fmla="*/ 192 w 366"/>
                  <a:gd name="T41" fmla="*/ 392 h 393"/>
                  <a:gd name="T42" fmla="*/ 219 w 366"/>
                  <a:gd name="T43" fmla="*/ 388 h 393"/>
                  <a:gd name="T44" fmla="*/ 239 w 366"/>
                  <a:gd name="T45" fmla="*/ 382 h 393"/>
                  <a:gd name="T46" fmla="*/ 253 w 366"/>
                  <a:gd name="T47" fmla="*/ 378 h 393"/>
                  <a:gd name="T48" fmla="*/ 275 w 366"/>
                  <a:gd name="T49" fmla="*/ 363 h 393"/>
                  <a:gd name="T50" fmla="*/ 296 w 366"/>
                  <a:gd name="T51" fmla="*/ 347 h 393"/>
                  <a:gd name="T52" fmla="*/ 304 w 366"/>
                  <a:gd name="T53" fmla="*/ 338 h 393"/>
                  <a:gd name="T54" fmla="*/ 311 w 366"/>
                  <a:gd name="T55" fmla="*/ 335 h 393"/>
                  <a:gd name="T56" fmla="*/ 334 w 366"/>
                  <a:gd name="T57" fmla="*/ 304 h 393"/>
                  <a:gd name="T58" fmla="*/ 351 w 366"/>
                  <a:gd name="T59" fmla="*/ 271 h 393"/>
                  <a:gd name="T60" fmla="*/ 361 w 366"/>
                  <a:gd name="T61" fmla="*/ 235 h 393"/>
                  <a:gd name="T62" fmla="*/ 366 w 366"/>
                  <a:gd name="T63" fmla="*/ 197 h 393"/>
                  <a:gd name="T64" fmla="*/ 357 w 366"/>
                  <a:gd name="T65" fmla="*/ 138 h 393"/>
                  <a:gd name="T66" fmla="*/ 343 w 366"/>
                  <a:gd name="T67" fmla="*/ 103 h 393"/>
                  <a:gd name="T68" fmla="*/ 323 w 366"/>
                  <a:gd name="T69" fmla="*/ 7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93">
                    <a:moveTo>
                      <a:pt x="311" y="57"/>
                    </a:moveTo>
                    <a:lnTo>
                      <a:pt x="296" y="42"/>
                    </a:lnTo>
                    <a:lnTo>
                      <a:pt x="283" y="31"/>
                    </a:lnTo>
                    <a:lnTo>
                      <a:pt x="268" y="20"/>
                    </a:lnTo>
                    <a:lnTo>
                      <a:pt x="253" y="14"/>
                    </a:lnTo>
                    <a:lnTo>
                      <a:pt x="236" y="7"/>
                    </a:lnTo>
                    <a:lnTo>
                      <a:pt x="219" y="3"/>
                    </a:lnTo>
                    <a:lnTo>
                      <a:pt x="201" y="0"/>
                    </a:lnTo>
                    <a:lnTo>
                      <a:pt x="184" y="0"/>
                    </a:lnTo>
                    <a:lnTo>
                      <a:pt x="146" y="3"/>
                    </a:lnTo>
                    <a:lnTo>
                      <a:pt x="128" y="7"/>
                    </a:lnTo>
                    <a:lnTo>
                      <a:pt x="112" y="14"/>
                    </a:lnTo>
                    <a:lnTo>
                      <a:pt x="81" y="31"/>
                    </a:lnTo>
                    <a:lnTo>
                      <a:pt x="66" y="42"/>
                    </a:lnTo>
                    <a:lnTo>
                      <a:pt x="54" y="57"/>
                    </a:lnTo>
                    <a:lnTo>
                      <a:pt x="40" y="71"/>
                    </a:lnTo>
                    <a:lnTo>
                      <a:pt x="30" y="87"/>
                    </a:lnTo>
                    <a:lnTo>
                      <a:pt x="19" y="103"/>
                    </a:lnTo>
                    <a:lnTo>
                      <a:pt x="13" y="121"/>
                    </a:lnTo>
                    <a:lnTo>
                      <a:pt x="6" y="138"/>
                    </a:lnTo>
                    <a:lnTo>
                      <a:pt x="2" y="157"/>
                    </a:lnTo>
                    <a:lnTo>
                      <a:pt x="1" y="197"/>
                    </a:lnTo>
                    <a:lnTo>
                      <a:pt x="0" y="215"/>
                    </a:lnTo>
                    <a:lnTo>
                      <a:pt x="2" y="235"/>
                    </a:lnTo>
                    <a:lnTo>
                      <a:pt x="6" y="253"/>
                    </a:lnTo>
                    <a:lnTo>
                      <a:pt x="13" y="271"/>
                    </a:lnTo>
                    <a:lnTo>
                      <a:pt x="19" y="287"/>
                    </a:lnTo>
                    <a:lnTo>
                      <a:pt x="30" y="304"/>
                    </a:lnTo>
                    <a:lnTo>
                      <a:pt x="40" y="319"/>
                    </a:lnTo>
                    <a:lnTo>
                      <a:pt x="54" y="335"/>
                    </a:lnTo>
                    <a:lnTo>
                      <a:pt x="66" y="347"/>
                    </a:lnTo>
                    <a:lnTo>
                      <a:pt x="81" y="359"/>
                    </a:lnTo>
                    <a:lnTo>
                      <a:pt x="96" y="369"/>
                    </a:lnTo>
                    <a:lnTo>
                      <a:pt x="112" y="378"/>
                    </a:lnTo>
                    <a:lnTo>
                      <a:pt x="128" y="384"/>
                    </a:lnTo>
                    <a:lnTo>
                      <a:pt x="146" y="388"/>
                    </a:lnTo>
                    <a:lnTo>
                      <a:pt x="164" y="392"/>
                    </a:lnTo>
                    <a:lnTo>
                      <a:pt x="184" y="393"/>
                    </a:lnTo>
                    <a:lnTo>
                      <a:pt x="184" y="392"/>
                    </a:lnTo>
                    <a:lnTo>
                      <a:pt x="185" y="392"/>
                    </a:lnTo>
                    <a:lnTo>
                      <a:pt x="187" y="392"/>
                    </a:lnTo>
                    <a:lnTo>
                      <a:pt x="192" y="392"/>
                    </a:lnTo>
                    <a:lnTo>
                      <a:pt x="201" y="392"/>
                    </a:lnTo>
                    <a:lnTo>
                      <a:pt x="219" y="388"/>
                    </a:lnTo>
                    <a:lnTo>
                      <a:pt x="236" y="384"/>
                    </a:lnTo>
                    <a:lnTo>
                      <a:pt x="239" y="382"/>
                    </a:lnTo>
                    <a:lnTo>
                      <a:pt x="244" y="380"/>
                    </a:lnTo>
                    <a:lnTo>
                      <a:pt x="253" y="378"/>
                    </a:lnTo>
                    <a:lnTo>
                      <a:pt x="268" y="369"/>
                    </a:lnTo>
                    <a:lnTo>
                      <a:pt x="275" y="363"/>
                    </a:lnTo>
                    <a:lnTo>
                      <a:pt x="283" y="359"/>
                    </a:lnTo>
                    <a:lnTo>
                      <a:pt x="296" y="347"/>
                    </a:lnTo>
                    <a:lnTo>
                      <a:pt x="303" y="341"/>
                    </a:lnTo>
                    <a:lnTo>
                      <a:pt x="304" y="338"/>
                    </a:lnTo>
                    <a:lnTo>
                      <a:pt x="307" y="337"/>
                    </a:lnTo>
                    <a:lnTo>
                      <a:pt x="311" y="335"/>
                    </a:lnTo>
                    <a:lnTo>
                      <a:pt x="323" y="319"/>
                    </a:lnTo>
                    <a:lnTo>
                      <a:pt x="334" y="304"/>
                    </a:lnTo>
                    <a:lnTo>
                      <a:pt x="343" y="287"/>
                    </a:lnTo>
                    <a:lnTo>
                      <a:pt x="351" y="271"/>
                    </a:lnTo>
                    <a:lnTo>
                      <a:pt x="357" y="253"/>
                    </a:lnTo>
                    <a:lnTo>
                      <a:pt x="361" y="235"/>
                    </a:lnTo>
                    <a:lnTo>
                      <a:pt x="364" y="215"/>
                    </a:lnTo>
                    <a:lnTo>
                      <a:pt x="366" y="197"/>
                    </a:lnTo>
                    <a:lnTo>
                      <a:pt x="361" y="157"/>
                    </a:lnTo>
                    <a:lnTo>
                      <a:pt x="357" y="138"/>
                    </a:lnTo>
                    <a:lnTo>
                      <a:pt x="351" y="121"/>
                    </a:lnTo>
                    <a:lnTo>
                      <a:pt x="343" y="103"/>
                    </a:lnTo>
                    <a:lnTo>
                      <a:pt x="334" y="87"/>
                    </a:lnTo>
                    <a:lnTo>
                      <a:pt x="323" y="71"/>
                    </a:lnTo>
                    <a:lnTo>
                      <a:pt x="311" y="5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9" name="Rectangle 256"/>
              <p:cNvSpPr>
                <a:spLocks noChangeArrowheads="1"/>
              </p:cNvSpPr>
              <p:nvPr/>
            </p:nvSpPr>
            <p:spPr bwMode="auto">
              <a:xfrm>
                <a:off x="9595418" y="2587643"/>
                <a:ext cx="6572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000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28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9557797" y="2804340"/>
              <a:ext cx="144463" cy="155575"/>
              <a:chOff x="9560972" y="2794815"/>
              <a:chExt cx="144463" cy="155575"/>
            </a:xfrm>
          </p:grpSpPr>
          <p:sp>
            <p:nvSpPr>
              <p:cNvPr id="660" name="Freeform 257"/>
              <p:cNvSpPr>
                <a:spLocks/>
              </p:cNvSpPr>
              <p:nvPr/>
            </p:nvSpPr>
            <p:spPr bwMode="auto">
              <a:xfrm>
                <a:off x="9560972" y="2794815"/>
                <a:ext cx="144463" cy="155575"/>
              </a:xfrm>
              <a:custGeom>
                <a:avLst/>
                <a:gdLst>
                  <a:gd name="T0" fmla="*/ 0 w 366"/>
                  <a:gd name="T1" fmla="*/ 215 h 393"/>
                  <a:gd name="T2" fmla="*/ 6 w 366"/>
                  <a:gd name="T3" fmla="*/ 253 h 393"/>
                  <a:gd name="T4" fmla="*/ 20 w 366"/>
                  <a:gd name="T5" fmla="*/ 287 h 393"/>
                  <a:gd name="T6" fmla="*/ 40 w 366"/>
                  <a:gd name="T7" fmla="*/ 319 h 393"/>
                  <a:gd name="T8" fmla="*/ 66 w 366"/>
                  <a:gd name="T9" fmla="*/ 348 h 393"/>
                  <a:gd name="T10" fmla="*/ 96 w 366"/>
                  <a:gd name="T11" fmla="*/ 369 h 393"/>
                  <a:gd name="T12" fmla="*/ 128 w 366"/>
                  <a:gd name="T13" fmla="*/ 384 h 393"/>
                  <a:gd name="T14" fmla="*/ 164 w 366"/>
                  <a:gd name="T15" fmla="*/ 392 h 393"/>
                  <a:gd name="T16" fmla="*/ 184 w 366"/>
                  <a:gd name="T17" fmla="*/ 392 h 393"/>
                  <a:gd name="T18" fmla="*/ 187 w 366"/>
                  <a:gd name="T19" fmla="*/ 392 h 393"/>
                  <a:gd name="T20" fmla="*/ 201 w 366"/>
                  <a:gd name="T21" fmla="*/ 392 h 393"/>
                  <a:gd name="T22" fmla="*/ 236 w 366"/>
                  <a:gd name="T23" fmla="*/ 384 h 393"/>
                  <a:gd name="T24" fmla="*/ 244 w 366"/>
                  <a:gd name="T25" fmla="*/ 381 h 393"/>
                  <a:gd name="T26" fmla="*/ 268 w 366"/>
                  <a:gd name="T27" fmla="*/ 369 h 393"/>
                  <a:gd name="T28" fmla="*/ 283 w 366"/>
                  <a:gd name="T29" fmla="*/ 359 h 393"/>
                  <a:gd name="T30" fmla="*/ 303 w 366"/>
                  <a:gd name="T31" fmla="*/ 341 h 393"/>
                  <a:gd name="T32" fmla="*/ 307 w 366"/>
                  <a:gd name="T33" fmla="*/ 337 h 393"/>
                  <a:gd name="T34" fmla="*/ 323 w 366"/>
                  <a:gd name="T35" fmla="*/ 319 h 393"/>
                  <a:gd name="T36" fmla="*/ 343 w 366"/>
                  <a:gd name="T37" fmla="*/ 287 h 393"/>
                  <a:gd name="T38" fmla="*/ 357 w 366"/>
                  <a:gd name="T39" fmla="*/ 253 h 393"/>
                  <a:gd name="T40" fmla="*/ 364 w 366"/>
                  <a:gd name="T41" fmla="*/ 215 h 393"/>
                  <a:gd name="T42" fmla="*/ 362 w 366"/>
                  <a:gd name="T43" fmla="*/ 157 h 393"/>
                  <a:gd name="T44" fmla="*/ 351 w 366"/>
                  <a:gd name="T45" fmla="*/ 121 h 393"/>
                  <a:gd name="T46" fmla="*/ 334 w 366"/>
                  <a:gd name="T47" fmla="*/ 87 h 393"/>
                  <a:gd name="T48" fmla="*/ 311 w 366"/>
                  <a:gd name="T49" fmla="*/ 57 h 393"/>
                  <a:gd name="T50" fmla="*/ 283 w 366"/>
                  <a:gd name="T51" fmla="*/ 31 h 393"/>
                  <a:gd name="T52" fmla="*/ 253 w 366"/>
                  <a:gd name="T53" fmla="*/ 14 h 393"/>
                  <a:gd name="T54" fmla="*/ 219 w 366"/>
                  <a:gd name="T55" fmla="*/ 4 h 393"/>
                  <a:gd name="T56" fmla="*/ 184 w 366"/>
                  <a:gd name="T57" fmla="*/ 0 h 393"/>
                  <a:gd name="T58" fmla="*/ 128 w 366"/>
                  <a:gd name="T59" fmla="*/ 7 h 393"/>
                  <a:gd name="T60" fmla="*/ 81 w 366"/>
                  <a:gd name="T61" fmla="*/ 31 h 393"/>
                  <a:gd name="T62" fmla="*/ 54 w 366"/>
                  <a:gd name="T63" fmla="*/ 57 h 393"/>
                  <a:gd name="T64" fmla="*/ 30 w 366"/>
                  <a:gd name="T65" fmla="*/ 87 h 393"/>
                  <a:gd name="T66" fmla="*/ 13 w 366"/>
                  <a:gd name="T67" fmla="*/ 121 h 393"/>
                  <a:gd name="T68" fmla="*/ 3 w 366"/>
                  <a:gd name="T69" fmla="*/ 15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93">
                    <a:moveTo>
                      <a:pt x="1" y="197"/>
                    </a:moveTo>
                    <a:lnTo>
                      <a:pt x="0" y="215"/>
                    </a:lnTo>
                    <a:lnTo>
                      <a:pt x="3" y="235"/>
                    </a:lnTo>
                    <a:lnTo>
                      <a:pt x="6" y="253"/>
                    </a:lnTo>
                    <a:lnTo>
                      <a:pt x="13" y="271"/>
                    </a:lnTo>
                    <a:lnTo>
                      <a:pt x="20" y="287"/>
                    </a:lnTo>
                    <a:lnTo>
                      <a:pt x="30" y="304"/>
                    </a:lnTo>
                    <a:lnTo>
                      <a:pt x="40" y="319"/>
                    </a:lnTo>
                    <a:lnTo>
                      <a:pt x="54" y="335"/>
                    </a:lnTo>
                    <a:lnTo>
                      <a:pt x="66" y="348"/>
                    </a:lnTo>
                    <a:lnTo>
                      <a:pt x="81" y="359"/>
                    </a:lnTo>
                    <a:lnTo>
                      <a:pt x="96" y="369"/>
                    </a:lnTo>
                    <a:lnTo>
                      <a:pt x="112" y="378"/>
                    </a:lnTo>
                    <a:lnTo>
                      <a:pt x="128" y="384"/>
                    </a:lnTo>
                    <a:lnTo>
                      <a:pt x="146" y="389"/>
                    </a:lnTo>
                    <a:lnTo>
                      <a:pt x="164" y="392"/>
                    </a:lnTo>
                    <a:lnTo>
                      <a:pt x="184" y="393"/>
                    </a:lnTo>
                    <a:lnTo>
                      <a:pt x="184" y="392"/>
                    </a:lnTo>
                    <a:lnTo>
                      <a:pt x="185" y="392"/>
                    </a:lnTo>
                    <a:lnTo>
                      <a:pt x="187" y="392"/>
                    </a:lnTo>
                    <a:lnTo>
                      <a:pt x="192" y="392"/>
                    </a:lnTo>
                    <a:lnTo>
                      <a:pt x="201" y="392"/>
                    </a:lnTo>
                    <a:lnTo>
                      <a:pt x="219" y="389"/>
                    </a:lnTo>
                    <a:lnTo>
                      <a:pt x="236" y="384"/>
                    </a:lnTo>
                    <a:lnTo>
                      <a:pt x="240" y="382"/>
                    </a:lnTo>
                    <a:lnTo>
                      <a:pt x="244" y="381"/>
                    </a:lnTo>
                    <a:lnTo>
                      <a:pt x="253" y="378"/>
                    </a:lnTo>
                    <a:lnTo>
                      <a:pt x="268" y="369"/>
                    </a:lnTo>
                    <a:lnTo>
                      <a:pt x="275" y="364"/>
                    </a:lnTo>
                    <a:lnTo>
                      <a:pt x="283" y="359"/>
                    </a:lnTo>
                    <a:lnTo>
                      <a:pt x="297" y="348"/>
                    </a:lnTo>
                    <a:lnTo>
                      <a:pt x="303" y="341"/>
                    </a:lnTo>
                    <a:lnTo>
                      <a:pt x="305" y="339"/>
                    </a:lnTo>
                    <a:lnTo>
                      <a:pt x="307" y="337"/>
                    </a:lnTo>
                    <a:lnTo>
                      <a:pt x="311" y="335"/>
                    </a:lnTo>
                    <a:lnTo>
                      <a:pt x="323" y="319"/>
                    </a:lnTo>
                    <a:lnTo>
                      <a:pt x="334" y="304"/>
                    </a:lnTo>
                    <a:lnTo>
                      <a:pt x="343" y="287"/>
                    </a:lnTo>
                    <a:lnTo>
                      <a:pt x="351" y="271"/>
                    </a:lnTo>
                    <a:lnTo>
                      <a:pt x="357" y="253"/>
                    </a:lnTo>
                    <a:lnTo>
                      <a:pt x="362" y="235"/>
                    </a:lnTo>
                    <a:lnTo>
                      <a:pt x="364" y="215"/>
                    </a:lnTo>
                    <a:lnTo>
                      <a:pt x="366" y="197"/>
                    </a:lnTo>
                    <a:lnTo>
                      <a:pt x="362" y="157"/>
                    </a:lnTo>
                    <a:lnTo>
                      <a:pt x="357" y="138"/>
                    </a:lnTo>
                    <a:lnTo>
                      <a:pt x="351" y="121"/>
                    </a:lnTo>
                    <a:lnTo>
                      <a:pt x="343" y="103"/>
                    </a:lnTo>
                    <a:lnTo>
                      <a:pt x="334" y="87"/>
                    </a:lnTo>
                    <a:lnTo>
                      <a:pt x="323" y="71"/>
                    </a:lnTo>
                    <a:lnTo>
                      <a:pt x="311" y="57"/>
                    </a:lnTo>
                    <a:lnTo>
                      <a:pt x="297" y="42"/>
                    </a:lnTo>
                    <a:lnTo>
                      <a:pt x="283" y="31"/>
                    </a:lnTo>
                    <a:lnTo>
                      <a:pt x="268" y="21"/>
                    </a:lnTo>
                    <a:lnTo>
                      <a:pt x="253" y="14"/>
                    </a:lnTo>
                    <a:lnTo>
                      <a:pt x="236" y="7"/>
                    </a:lnTo>
                    <a:lnTo>
                      <a:pt x="219" y="4"/>
                    </a:lnTo>
                    <a:lnTo>
                      <a:pt x="201" y="0"/>
                    </a:lnTo>
                    <a:lnTo>
                      <a:pt x="184" y="0"/>
                    </a:lnTo>
                    <a:lnTo>
                      <a:pt x="146" y="4"/>
                    </a:lnTo>
                    <a:lnTo>
                      <a:pt x="128" y="7"/>
                    </a:lnTo>
                    <a:lnTo>
                      <a:pt x="112" y="14"/>
                    </a:lnTo>
                    <a:lnTo>
                      <a:pt x="81" y="31"/>
                    </a:lnTo>
                    <a:lnTo>
                      <a:pt x="66" y="42"/>
                    </a:lnTo>
                    <a:lnTo>
                      <a:pt x="54" y="57"/>
                    </a:lnTo>
                    <a:lnTo>
                      <a:pt x="40" y="71"/>
                    </a:lnTo>
                    <a:lnTo>
                      <a:pt x="30" y="87"/>
                    </a:lnTo>
                    <a:lnTo>
                      <a:pt x="20" y="103"/>
                    </a:lnTo>
                    <a:lnTo>
                      <a:pt x="13" y="121"/>
                    </a:lnTo>
                    <a:lnTo>
                      <a:pt x="6" y="138"/>
                    </a:lnTo>
                    <a:lnTo>
                      <a:pt x="3" y="157"/>
                    </a:lnTo>
                    <a:lnTo>
                      <a:pt x="1" y="19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61" name="Rectangle 258"/>
              <p:cNvSpPr>
                <a:spLocks noChangeArrowheads="1"/>
              </p:cNvSpPr>
              <p:nvPr/>
            </p:nvSpPr>
            <p:spPr bwMode="auto">
              <a:xfrm>
                <a:off x="9600660" y="2796085"/>
                <a:ext cx="6508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0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US" sz="28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" name="Arc 2"/>
          <p:cNvSpPr/>
          <p:nvPr/>
        </p:nvSpPr>
        <p:spPr>
          <a:xfrm>
            <a:off x="7366001" y="2368164"/>
            <a:ext cx="914400" cy="914400"/>
          </a:xfrm>
          <a:prstGeom prst="arc">
            <a:avLst>
              <a:gd name="adj1" fmla="val 11255500"/>
              <a:gd name="adj2" fmla="val 20592103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29" name="Group 1028"/>
          <p:cNvGrpSpPr/>
          <p:nvPr/>
        </p:nvGrpSpPr>
        <p:grpSpPr>
          <a:xfrm>
            <a:off x="5226908" y="3093651"/>
            <a:ext cx="749808" cy="337549"/>
            <a:chOff x="9144000" y="1370886"/>
            <a:chExt cx="749808" cy="337549"/>
          </a:xfrm>
        </p:grpSpPr>
        <p:pic>
          <p:nvPicPr>
            <p:cNvPr id="66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1370886"/>
              <a:ext cx="749808" cy="337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66" name="Group 665"/>
            <p:cNvGrpSpPr/>
            <p:nvPr/>
          </p:nvGrpSpPr>
          <p:grpSpPr>
            <a:xfrm>
              <a:off x="9442703" y="1547914"/>
              <a:ext cx="146050" cy="157163"/>
              <a:chOff x="9554622" y="2386828"/>
              <a:chExt cx="146050" cy="157163"/>
            </a:xfrm>
          </p:grpSpPr>
          <p:sp>
            <p:nvSpPr>
              <p:cNvPr id="673" name="Freeform 252"/>
              <p:cNvSpPr>
                <a:spLocks/>
              </p:cNvSpPr>
              <p:nvPr/>
            </p:nvSpPr>
            <p:spPr bwMode="auto">
              <a:xfrm>
                <a:off x="9554622" y="2386828"/>
                <a:ext cx="146050" cy="157163"/>
              </a:xfrm>
              <a:custGeom>
                <a:avLst/>
                <a:gdLst>
                  <a:gd name="T0" fmla="*/ 40 w 366"/>
                  <a:gd name="T1" fmla="*/ 70 h 393"/>
                  <a:gd name="T2" fmla="*/ 19 w 366"/>
                  <a:gd name="T3" fmla="*/ 102 h 393"/>
                  <a:gd name="T4" fmla="*/ 6 w 366"/>
                  <a:gd name="T5" fmla="*/ 137 h 393"/>
                  <a:gd name="T6" fmla="*/ 1 w 366"/>
                  <a:gd name="T7" fmla="*/ 197 h 393"/>
                  <a:gd name="T8" fmla="*/ 2 w 366"/>
                  <a:gd name="T9" fmla="*/ 234 h 393"/>
                  <a:gd name="T10" fmla="*/ 12 w 366"/>
                  <a:gd name="T11" fmla="*/ 271 h 393"/>
                  <a:gd name="T12" fmla="*/ 29 w 366"/>
                  <a:gd name="T13" fmla="*/ 304 h 393"/>
                  <a:gd name="T14" fmla="*/ 53 w 366"/>
                  <a:gd name="T15" fmla="*/ 335 h 393"/>
                  <a:gd name="T16" fmla="*/ 81 w 366"/>
                  <a:gd name="T17" fmla="*/ 358 h 393"/>
                  <a:gd name="T18" fmla="*/ 112 w 366"/>
                  <a:gd name="T19" fmla="*/ 378 h 393"/>
                  <a:gd name="T20" fmla="*/ 146 w 366"/>
                  <a:gd name="T21" fmla="*/ 388 h 393"/>
                  <a:gd name="T22" fmla="*/ 183 w 366"/>
                  <a:gd name="T23" fmla="*/ 393 h 393"/>
                  <a:gd name="T24" fmla="*/ 184 w 366"/>
                  <a:gd name="T25" fmla="*/ 391 h 393"/>
                  <a:gd name="T26" fmla="*/ 191 w 366"/>
                  <a:gd name="T27" fmla="*/ 391 h 393"/>
                  <a:gd name="T28" fmla="*/ 219 w 366"/>
                  <a:gd name="T29" fmla="*/ 388 h 393"/>
                  <a:gd name="T30" fmla="*/ 239 w 366"/>
                  <a:gd name="T31" fmla="*/ 381 h 393"/>
                  <a:gd name="T32" fmla="*/ 253 w 366"/>
                  <a:gd name="T33" fmla="*/ 378 h 393"/>
                  <a:gd name="T34" fmla="*/ 274 w 366"/>
                  <a:gd name="T35" fmla="*/ 363 h 393"/>
                  <a:gd name="T36" fmla="*/ 296 w 366"/>
                  <a:gd name="T37" fmla="*/ 347 h 393"/>
                  <a:gd name="T38" fmla="*/ 304 w 366"/>
                  <a:gd name="T39" fmla="*/ 338 h 393"/>
                  <a:gd name="T40" fmla="*/ 311 w 366"/>
                  <a:gd name="T41" fmla="*/ 335 h 393"/>
                  <a:gd name="T42" fmla="*/ 334 w 366"/>
                  <a:gd name="T43" fmla="*/ 304 h 393"/>
                  <a:gd name="T44" fmla="*/ 351 w 366"/>
                  <a:gd name="T45" fmla="*/ 271 h 393"/>
                  <a:gd name="T46" fmla="*/ 361 w 366"/>
                  <a:gd name="T47" fmla="*/ 234 h 393"/>
                  <a:gd name="T48" fmla="*/ 366 w 366"/>
                  <a:gd name="T49" fmla="*/ 197 h 393"/>
                  <a:gd name="T50" fmla="*/ 357 w 366"/>
                  <a:gd name="T51" fmla="*/ 137 h 393"/>
                  <a:gd name="T52" fmla="*/ 343 w 366"/>
                  <a:gd name="T53" fmla="*/ 102 h 393"/>
                  <a:gd name="T54" fmla="*/ 322 w 366"/>
                  <a:gd name="T55" fmla="*/ 70 h 393"/>
                  <a:gd name="T56" fmla="*/ 296 w 366"/>
                  <a:gd name="T57" fmla="*/ 42 h 393"/>
                  <a:gd name="T58" fmla="*/ 268 w 366"/>
                  <a:gd name="T59" fmla="*/ 20 h 393"/>
                  <a:gd name="T60" fmla="*/ 236 w 366"/>
                  <a:gd name="T61" fmla="*/ 6 h 393"/>
                  <a:gd name="T62" fmla="*/ 200 w 366"/>
                  <a:gd name="T63" fmla="*/ 0 h 393"/>
                  <a:gd name="T64" fmla="*/ 146 w 366"/>
                  <a:gd name="T65" fmla="*/ 3 h 393"/>
                  <a:gd name="T66" fmla="*/ 112 w 366"/>
                  <a:gd name="T67" fmla="*/ 13 h 393"/>
                  <a:gd name="T68" fmla="*/ 66 w 366"/>
                  <a:gd name="T69" fmla="*/ 42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93">
                    <a:moveTo>
                      <a:pt x="53" y="57"/>
                    </a:moveTo>
                    <a:lnTo>
                      <a:pt x="40" y="70"/>
                    </a:lnTo>
                    <a:lnTo>
                      <a:pt x="29" y="86"/>
                    </a:lnTo>
                    <a:lnTo>
                      <a:pt x="19" y="102"/>
                    </a:lnTo>
                    <a:lnTo>
                      <a:pt x="12" y="120"/>
                    </a:lnTo>
                    <a:lnTo>
                      <a:pt x="6" y="137"/>
                    </a:lnTo>
                    <a:lnTo>
                      <a:pt x="2" y="157"/>
                    </a:lnTo>
                    <a:lnTo>
                      <a:pt x="1" y="197"/>
                    </a:lnTo>
                    <a:lnTo>
                      <a:pt x="0" y="215"/>
                    </a:lnTo>
                    <a:lnTo>
                      <a:pt x="2" y="234"/>
                    </a:lnTo>
                    <a:lnTo>
                      <a:pt x="6" y="252"/>
                    </a:lnTo>
                    <a:lnTo>
                      <a:pt x="12" y="271"/>
                    </a:lnTo>
                    <a:lnTo>
                      <a:pt x="19" y="287"/>
                    </a:lnTo>
                    <a:lnTo>
                      <a:pt x="29" y="304"/>
                    </a:lnTo>
                    <a:lnTo>
                      <a:pt x="40" y="319"/>
                    </a:lnTo>
                    <a:lnTo>
                      <a:pt x="53" y="335"/>
                    </a:lnTo>
                    <a:lnTo>
                      <a:pt x="66" y="347"/>
                    </a:lnTo>
                    <a:lnTo>
                      <a:pt x="81" y="358"/>
                    </a:lnTo>
                    <a:lnTo>
                      <a:pt x="96" y="369"/>
                    </a:lnTo>
                    <a:lnTo>
                      <a:pt x="112" y="378"/>
                    </a:lnTo>
                    <a:lnTo>
                      <a:pt x="127" y="384"/>
                    </a:lnTo>
                    <a:lnTo>
                      <a:pt x="146" y="388"/>
                    </a:lnTo>
                    <a:lnTo>
                      <a:pt x="164" y="391"/>
                    </a:lnTo>
                    <a:lnTo>
                      <a:pt x="183" y="393"/>
                    </a:lnTo>
                    <a:lnTo>
                      <a:pt x="183" y="391"/>
                    </a:lnTo>
                    <a:lnTo>
                      <a:pt x="184" y="391"/>
                    </a:lnTo>
                    <a:lnTo>
                      <a:pt x="187" y="391"/>
                    </a:lnTo>
                    <a:lnTo>
                      <a:pt x="191" y="391"/>
                    </a:lnTo>
                    <a:lnTo>
                      <a:pt x="200" y="391"/>
                    </a:lnTo>
                    <a:lnTo>
                      <a:pt x="219" y="388"/>
                    </a:lnTo>
                    <a:lnTo>
                      <a:pt x="236" y="384"/>
                    </a:lnTo>
                    <a:lnTo>
                      <a:pt x="239" y="381"/>
                    </a:lnTo>
                    <a:lnTo>
                      <a:pt x="244" y="380"/>
                    </a:lnTo>
                    <a:lnTo>
                      <a:pt x="253" y="378"/>
                    </a:lnTo>
                    <a:lnTo>
                      <a:pt x="268" y="369"/>
                    </a:lnTo>
                    <a:lnTo>
                      <a:pt x="274" y="363"/>
                    </a:lnTo>
                    <a:lnTo>
                      <a:pt x="282" y="358"/>
                    </a:lnTo>
                    <a:lnTo>
                      <a:pt x="296" y="347"/>
                    </a:lnTo>
                    <a:lnTo>
                      <a:pt x="303" y="340"/>
                    </a:lnTo>
                    <a:lnTo>
                      <a:pt x="304" y="338"/>
                    </a:lnTo>
                    <a:lnTo>
                      <a:pt x="306" y="337"/>
                    </a:lnTo>
                    <a:lnTo>
                      <a:pt x="311" y="335"/>
                    </a:lnTo>
                    <a:lnTo>
                      <a:pt x="322" y="319"/>
                    </a:lnTo>
                    <a:lnTo>
                      <a:pt x="334" y="304"/>
                    </a:lnTo>
                    <a:lnTo>
                      <a:pt x="343" y="287"/>
                    </a:lnTo>
                    <a:lnTo>
                      <a:pt x="351" y="271"/>
                    </a:lnTo>
                    <a:lnTo>
                      <a:pt x="357" y="252"/>
                    </a:lnTo>
                    <a:lnTo>
                      <a:pt x="361" y="234"/>
                    </a:lnTo>
                    <a:lnTo>
                      <a:pt x="363" y="215"/>
                    </a:lnTo>
                    <a:lnTo>
                      <a:pt x="366" y="197"/>
                    </a:lnTo>
                    <a:lnTo>
                      <a:pt x="361" y="157"/>
                    </a:lnTo>
                    <a:lnTo>
                      <a:pt x="357" y="137"/>
                    </a:lnTo>
                    <a:lnTo>
                      <a:pt x="351" y="120"/>
                    </a:lnTo>
                    <a:lnTo>
                      <a:pt x="343" y="102"/>
                    </a:lnTo>
                    <a:lnTo>
                      <a:pt x="334" y="86"/>
                    </a:lnTo>
                    <a:lnTo>
                      <a:pt x="322" y="70"/>
                    </a:lnTo>
                    <a:lnTo>
                      <a:pt x="311" y="57"/>
                    </a:lnTo>
                    <a:lnTo>
                      <a:pt x="296" y="42"/>
                    </a:lnTo>
                    <a:lnTo>
                      <a:pt x="282" y="30"/>
                    </a:lnTo>
                    <a:lnTo>
                      <a:pt x="268" y="20"/>
                    </a:lnTo>
                    <a:lnTo>
                      <a:pt x="253" y="13"/>
                    </a:lnTo>
                    <a:lnTo>
                      <a:pt x="236" y="6"/>
                    </a:lnTo>
                    <a:lnTo>
                      <a:pt x="219" y="3"/>
                    </a:lnTo>
                    <a:lnTo>
                      <a:pt x="200" y="0"/>
                    </a:lnTo>
                    <a:lnTo>
                      <a:pt x="183" y="0"/>
                    </a:lnTo>
                    <a:lnTo>
                      <a:pt x="146" y="3"/>
                    </a:lnTo>
                    <a:lnTo>
                      <a:pt x="127" y="6"/>
                    </a:lnTo>
                    <a:lnTo>
                      <a:pt x="112" y="13"/>
                    </a:lnTo>
                    <a:lnTo>
                      <a:pt x="81" y="30"/>
                    </a:lnTo>
                    <a:lnTo>
                      <a:pt x="66" y="42"/>
                    </a:lnTo>
                    <a:lnTo>
                      <a:pt x="53" y="5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4" name="Rectangle 253"/>
              <p:cNvSpPr>
                <a:spLocks noChangeArrowheads="1"/>
              </p:cNvSpPr>
              <p:nvPr/>
            </p:nvSpPr>
            <p:spPr bwMode="auto">
              <a:xfrm>
                <a:off x="9594789" y="2388726"/>
                <a:ext cx="6508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0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US" sz="28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30" name="Group 1029"/>
          <p:cNvGrpSpPr/>
          <p:nvPr/>
        </p:nvGrpSpPr>
        <p:grpSpPr>
          <a:xfrm>
            <a:off x="5223732" y="2749069"/>
            <a:ext cx="749808" cy="337549"/>
            <a:chOff x="9144000" y="1583111"/>
            <a:chExt cx="749808" cy="337549"/>
          </a:xfrm>
        </p:grpSpPr>
        <p:pic>
          <p:nvPicPr>
            <p:cNvPr id="66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1583111"/>
              <a:ext cx="749808" cy="337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67" name="Group 666"/>
            <p:cNvGrpSpPr/>
            <p:nvPr/>
          </p:nvGrpSpPr>
          <p:grpSpPr>
            <a:xfrm>
              <a:off x="9443497" y="1755079"/>
              <a:ext cx="144463" cy="156372"/>
              <a:chOff x="9554622" y="2587643"/>
              <a:chExt cx="144463" cy="156372"/>
            </a:xfrm>
          </p:grpSpPr>
          <p:sp>
            <p:nvSpPr>
              <p:cNvPr id="671" name="Freeform 255"/>
              <p:cNvSpPr>
                <a:spLocks/>
              </p:cNvSpPr>
              <p:nvPr/>
            </p:nvSpPr>
            <p:spPr bwMode="auto">
              <a:xfrm>
                <a:off x="9554622" y="2588440"/>
                <a:ext cx="144463" cy="155575"/>
              </a:xfrm>
              <a:custGeom>
                <a:avLst/>
                <a:gdLst>
                  <a:gd name="T0" fmla="*/ 296 w 366"/>
                  <a:gd name="T1" fmla="*/ 42 h 393"/>
                  <a:gd name="T2" fmla="*/ 268 w 366"/>
                  <a:gd name="T3" fmla="*/ 20 h 393"/>
                  <a:gd name="T4" fmla="*/ 236 w 366"/>
                  <a:gd name="T5" fmla="*/ 7 h 393"/>
                  <a:gd name="T6" fmla="*/ 201 w 366"/>
                  <a:gd name="T7" fmla="*/ 0 h 393"/>
                  <a:gd name="T8" fmla="*/ 146 w 366"/>
                  <a:gd name="T9" fmla="*/ 3 h 393"/>
                  <a:gd name="T10" fmla="*/ 112 w 366"/>
                  <a:gd name="T11" fmla="*/ 14 h 393"/>
                  <a:gd name="T12" fmla="*/ 66 w 366"/>
                  <a:gd name="T13" fmla="*/ 42 h 393"/>
                  <a:gd name="T14" fmla="*/ 40 w 366"/>
                  <a:gd name="T15" fmla="*/ 71 h 393"/>
                  <a:gd name="T16" fmla="*/ 19 w 366"/>
                  <a:gd name="T17" fmla="*/ 103 h 393"/>
                  <a:gd name="T18" fmla="*/ 6 w 366"/>
                  <a:gd name="T19" fmla="*/ 138 h 393"/>
                  <a:gd name="T20" fmla="*/ 1 w 366"/>
                  <a:gd name="T21" fmla="*/ 197 h 393"/>
                  <a:gd name="T22" fmla="*/ 2 w 366"/>
                  <a:gd name="T23" fmla="*/ 235 h 393"/>
                  <a:gd name="T24" fmla="*/ 13 w 366"/>
                  <a:gd name="T25" fmla="*/ 271 h 393"/>
                  <a:gd name="T26" fmla="*/ 30 w 366"/>
                  <a:gd name="T27" fmla="*/ 304 h 393"/>
                  <a:gd name="T28" fmla="*/ 54 w 366"/>
                  <a:gd name="T29" fmla="*/ 335 h 393"/>
                  <a:gd name="T30" fmla="*/ 81 w 366"/>
                  <a:gd name="T31" fmla="*/ 359 h 393"/>
                  <a:gd name="T32" fmla="*/ 112 w 366"/>
                  <a:gd name="T33" fmla="*/ 378 h 393"/>
                  <a:gd name="T34" fmla="*/ 146 w 366"/>
                  <a:gd name="T35" fmla="*/ 388 h 393"/>
                  <a:gd name="T36" fmla="*/ 184 w 366"/>
                  <a:gd name="T37" fmla="*/ 393 h 393"/>
                  <a:gd name="T38" fmla="*/ 185 w 366"/>
                  <a:gd name="T39" fmla="*/ 392 h 393"/>
                  <a:gd name="T40" fmla="*/ 192 w 366"/>
                  <a:gd name="T41" fmla="*/ 392 h 393"/>
                  <a:gd name="T42" fmla="*/ 219 w 366"/>
                  <a:gd name="T43" fmla="*/ 388 h 393"/>
                  <a:gd name="T44" fmla="*/ 239 w 366"/>
                  <a:gd name="T45" fmla="*/ 382 h 393"/>
                  <a:gd name="T46" fmla="*/ 253 w 366"/>
                  <a:gd name="T47" fmla="*/ 378 h 393"/>
                  <a:gd name="T48" fmla="*/ 275 w 366"/>
                  <a:gd name="T49" fmla="*/ 363 h 393"/>
                  <a:gd name="T50" fmla="*/ 296 w 366"/>
                  <a:gd name="T51" fmla="*/ 347 h 393"/>
                  <a:gd name="T52" fmla="*/ 304 w 366"/>
                  <a:gd name="T53" fmla="*/ 338 h 393"/>
                  <a:gd name="T54" fmla="*/ 311 w 366"/>
                  <a:gd name="T55" fmla="*/ 335 h 393"/>
                  <a:gd name="T56" fmla="*/ 334 w 366"/>
                  <a:gd name="T57" fmla="*/ 304 h 393"/>
                  <a:gd name="T58" fmla="*/ 351 w 366"/>
                  <a:gd name="T59" fmla="*/ 271 h 393"/>
                  <a:gd name="T60" fmla="*/ 361 w 366"/>
                  <a:gd name="T61" fmla="*/ 235 h 393"/>
                  <a:gd name="T62" fmla="*/ 366 w 366"/>
                  <a:gd name="T63" fmla="*/ 197 h 393"/>
                  <a:gd name="T64" fmla="*/ 357 w 366"/>
                  <a:gd name="T65" fmla="*/ 138 h 393"/>
                  <a:gd name="T66" fmla="*/ 343 w 366"/>
                  <a:gd name="T67" fmla="*/ 103 h 393"/>
                  <a:gd name="T68" fmla="*/ 323 w 366"/>
                  <a:gd name="T69" fmla="*/ 7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93">
                    <a:moveTo>
                      <a:pt x="311" y="57"/>
                    </a:moveTo>
                    <a:lnTo>
                      <a:pt x="296" y="42"/>
                    </a:lnTo>
                    <a:lnTo>
                      <a:pt x="283" y="31"/>
                    </a:lnTo>
                    <a:lnTo>
                      <a:pt x="268" y="20"/>
                    </a:lnTo>
                    <a:lnTo>
                      <a:pt x="253" y="14"/>
                    </a:lnTo>
                    <a:lnTo>
                      <a:pt x="236" y="7"/>
                    </a:lnTo>
                    <a:lnTo>
                      <a:pt x="219" y="3"/>
                    </a:lnTo>
                    <a:lnTo>
                      <a:pt x="201" y="0"/>
                    </a:lnTo>
                    <a:lnTo>
                      <a:pt x="184" y="0"/>
                    </a:lnTo>
                    <a:lnTo>
                      <a:pt x="146" y="3"/>
                    </a:lnTo>
                    <a:lnTo>
                      <a:pt x="128" y="7"/>
                    </a:lnTo>
                    <a:lnTo>
                      <a:pt x="112" y="14"/>
                    </a:lnTo>
                    <a:lnTo>
                      <a:pt x="81" y="31"/>
                    </a:lnTo>
                    <a:lnTo>
                      <a:pt x="66" y="42"/>
                    </a:lnTo>
                    <a:lnTo>
                      <a:pt x="54" y="57"/>
                    </a:lnTo>
                    <a:lnTo>
                      <a:pt x="40" y="71"/>
                    </a:lnTo>
                    <a:lnTo>
                      <a:pt x="30" y="87"/>
                    </a:lnTo>
                    <a:lnTo>
                      <a:pt x="19" y="103"/>
                    </a:lnTo>
                    <a:lnTo>
                      <a:pt x="13" y="121"/>
                    </a:lnTo>
                    <a:lnTo>
                      <a:pt x="6" y="138"/>
                    </a:lnTo>
                    <a:lnTo>
                      <a:pt x="2" y="157"/>
                    </a:lnTo>
                    <a:lnTo>
                      <a:pt x="1" y="197"/>
                    </a:lnTo>
                    <a:lnTo>
                      <a:pt x="0" y="215"/>
                    </a:lnTo>
                    <a:lnTo>
                      <a:pt x="2" y="235"/>
                    </a:lnTo>
                    <a:lnTo>
                      <a:pt x="6" y="253"/>
                    </a:lnTo>
                    <a:lnTo>
                      <a:pt x="13" y="271"/>
                    </a:lnTo>
                    <a:lnTo>
                      <a:pt x="19" y="287"/>
                    </a:lnTo>
                    <a:lnTo>
                      <a:pt x="30" y="304"/>
                    </a:lnTo>
                    <a:lnTo>
                      <a:pt x="40" y="319"/>
                    </a:lnTo>
                    <a:lnTo>
                      <a:pt x="54" y="335"/>
                    </a:lnTo>
                    <a:lnTo>
                      <a:pt x="66" y="347"/>
                    </a:lnTo>
                    <a:lnTo>
                      <a:pt x="81" y="359"/>
                    </a:lnTo>
                    <a:lnTo>
                      <a:pt x="96" y="369"/>
                    </a:lnTo>
                    <a:lnTo>
                      <a:pt x="112" y="378"/>
                    </a:lnTo>
                    <a:lnTo>
                      <a:pt x="128" y="384"/>
                    </a:lnTo>
                    <a:lnTo>
                      <a:pt x="146" y="388"/>
                    </a:lnTo>
                    <a:lnTo>
                      <a:pt x="164" y="392"/>
                    </a:lnTo>
                    <a:lnTo>
                      <a:pt x="184" y="393"/>
                    </a:lnTo>
                    <a:lnTo>
                      <a:pt x="184" y="392"/>
                    </a:lnTo>
                    <a:lnTo>
                      <a:pt x="185" y="392"/>
                    </a:lnTo>
                    <a:lnTo>
                      <a:pt x="187" y="392"/>
                    </a:lnTo>
                    <a:lnTo>
                      <a:pt x="192" y="392"/>
                    </a:lnTo>
                    <a:lnTo>
                      <a:pt x="201" y="392"/>
                    </a:lnTo>
                    <a:lnTo>
                      <a:pt x="219" y="388"/>
                    </a:lnTo>
                    <a:lnTo>
                      <a:pt x="236" y="384"/>
                    </a:lnTo>
                    <a:lnTo>
                      <a:pt x="239" y="382"/>
                    </a:lnTo>
                    <a:lnTo>
                      <a:pt x="244" y="380"/>
                    </a:lnTo>
                    <a:lnTo>
                      <a:pt x="253" y="378"/>
                    </a:lnTo>
                    <a:lnTo>
                      <a:pt x="268" y="369"/>
                    </a:lnTo>
                    <a:lnTo>
                      <a:pt x="275" y="363"/>
                    </a:lnTo>
                    <a:lnTo>
                      <a:pt x="283" y="359"/>
                    </a:lnTo>
                    <a:lnTo>
                      <a:pt x="296" y="347"/>
                    </a:lnTo>
                    <a:lnTo>
                      <a:pt x="303" y="341"/>
                    </a:lnTo>
                    <a:lnTo>
                      <a:pt x="304" y="338"/>
                    </a:lnTo>
                    <a:lnTo>
                      <a:pt x="307" y="337"/>
                    </a:lnTo>
                    <a:lnTo>
                      <a:pt x="311" y="335"/>
                    </a:lnTo>
                    <a:lnTo>
                      <a:pt x="323" y="319"/>
                    </a:lnTo>
                    <a:lnTo>
                      <a:pt x="334" y="304"/>
                    </a:lnTo>
                    <a:lnTo>
                      <a:pt x="343" y="287"/>
                    </a:lnTo>
                    <a:lnTo>
                      <a:pt x="351" y="271"/>
                    </a:lnTo>
                    <a:lnTo>
                      <a:pt x="357" y="253"/>
                    </a:lnTo>
                    <a:lnTo>
                      <a:pt x="361" y="235"/>
                    </a:lnTo>
                    <a:lnTo>
                      <a:pt x="364" y="215"/>
                    </a:lnTo>
                    <a:lnTo>
                      <a:pt x="366" y="197"/>
                    </a:lnTo>
                    <a:lnTo>
                      <a:pt x="361" y="157"/>
                    </a:lnTo>
                    <a:lnTo>
                      <a:pt x="357" y="138"/>
                    </a:lnTo>
                    <a:lnTo>
                      <a:pt x="351" y="121"/>
                    </a:lnTo>
                    <a:lnTo>
                      <a:pt x="343" y="103"/>
                    </a:lnTo>
                    <a:lnTo>
                      <a:pt x="334" y="87"/>
                    </a:lnTo>
                    <a:lnTo>
                      <a:pt x="323" y="71"/>
                    </a:lnTo>
                    <a:lnTo>
                      <a:pt x="311" y="5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2" name="Rectangle 256"/>
              <p:cNvSpPr>
                <a:spLocks noChangeArrowheads="1"/>
              </p:cNvSpPr>
              <p:nvPr/>
            </p:nvSpPr>
            <p:spPr bwMode="auto">
              <a:xfrm>
                <a:off x="9595418" y="2587643"/>
                <a:ext cx="6572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000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28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31" name="Group 1030"/>
          <p:cNvGrpSpPr/>
          <p:nvPr/>
        </p:nvGrpSpPr>
        <p:grpSpPr>
          <a:xfrm>
            <a:off x="6130925" y="3120898"/>
            <a:ext cx="749808" cy="337549"/>
            <a:chOff x="9144000" y="1795337"/>
            <a:chExt cx="749808" cy="337549"/>
          </a:xfrm>
        </p:grpSpPr>
        <p:pic>
          <p:nvPicPr>
            <p:cNvPr id="66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1795337"/>
              <a:ext cx="749808" cy="337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68" name="Group 667"/>
            <p:cNvGrpSpPr/>
            <p:nvPr/>
          </p:nvGrpSpPr>
          <p:grpSpPr>
            <a:xfrm>
              <a:off x="9443497" y="1965426"/>
              <a:ext cx="144463" cy="155575"/>
              <a:chOff x="9560972" y="2794815"/>
              <a:chExt cx="144463" cy="155575"/>
            </a:xfrm>
          </p:grpSpPr>
          <p:sp>
            <p:nvSpPr>
              <p:cNvPr id="669" name="Freeform 257"/>
              <p:cNvSpPr>
                <a:spLocks/>
              </p:cNvSpPr>
              <p:nvPr/>
            </p:nvSpPr>
            <p:spPr bwMode="auto">
              <a:xfrm>
                <a:off x="9560972" y="2794815"/>
                <a:ext cx="144463" cy="155575"/>
              </a:xfrm>
              <a:custGeom>
                <a:avLst/>
                <a:gdLst>
                  <a:gd name="T0" fmla="*/ 0 w 366"/>
                  <a:gd name="T1" fmla="*/ 215 h 393"/>
                  <a:gd name="T2" fmla="*/ 6 w 366"/>
                  <a:gd name="T3" fmla="*/ 253 h 393"/>
                  <a:gd name="T4" fmla="*/ 20 w 366"/>
                  <a:gd name="T5" fmla="*/ 287 h 393"/>
                  <a:gd name="T6" fmla="*/ 40 w 366"/>
                  <a:gd name="T7" fmla="*/ 319 h 393"/>
                  <a:gd name="T8" fmla="*/ 66 w 366"/>
                  <a:gd name="T9" fmla="*/ 348 h 393"/>
                  <a:gd name="T10" fmla="*/ 96 w 366"/>
                  <a:gd name="T11" fmla="*/ 369 h 393"/>
                  <a:gd name="T12" fmla="*/ 128 w 366"/>
                  <a:gd name="T13" fmla="*/ 384 h 393"/>
                  <a:gd name="T14" fmla="*/ 164 w 366"/>
                  <a:gd name="T15" fmla="*/ 392 h 393"/>
                  <a:gd name="T16" fmla="*/ 184 w 366"/>
                  <a:gd name="T17" fmla="*/ 392 h 393"/>
                  <a:gd name="T18" fmla="*/ 187 w 366"/>
                  <a:gd name="T19" fmla="*/ 392 h 393"/>
                  <a:gd name="T20" fmla="*/ 201 w 366"/>
                  <a:gd name="T21" fmla="*/ 392 h 393"/>
                  <a:gd name="T22" fmla="*/ 236 w 366"/>
                  <a:gd name="T23" fmla="*/ 384 h 393"/>
                  <a:gd name="T24" fmla="*/ 244 w 366"/>
                  <a:gd name="T25" fmla="*/ 381 h 393"/>
                  <a:gd name="T26" fmla="*/ 268 w 366"/>
                  <a:gd name="T27" fmla="*/ 369 h 393"/>
                  <a:gd name="T28" fmla="*/ 283 w 366"/>
                  <a:gd name="T29" fmla="*/ 359 h 393"/>
                  <a:gd name="T30" fmla="*/ 303 w 366"/>
                  <a:gd name="T31" fmla="*/ 341 h 393"/>
                  <a:gd name="T32" fmla="*/ 307 w 366"/>
                  <a:gd name="T33" fmla="*/ 337 h 393"/>
                  <a:gd name="T34" fmla="*/ 323 w 366"/>
                  <a:gd name="T35" fmla="*/ 319 h 393"/>
                  <a:gd name="T36" fmla="*/ 343 w 366"/>
                  <a:gd name="T37" fmla="*/ 287 h 393"/>
                  <a:gd name="T38" fmla="*/ 357 w 366"/>
                  <a:gd name="T39" fmla="*/ 253 h 393"/>
                  <a:gd name="T40" fmla="*/ 364 w 366"/>
                  <a:gd name="T41" fmla="*/ 215 h 393"/>
                  <a:gd name="T42" fmla="*/ 362 w 366"/>
                  <a:gd name="T43" fmla="*/ 157 h 393"/>
                  <a:gd name="T44" fmla="*/ 351 w 366"/>
                  <a:gd name="T45" fmla="*/ 121 h 393"/>
                  <a:gd name="T46" fmla="*/ 334 w 366"/>
                  <a:gd name="T47" fmla="*/ 87 h 393"/>
                  <a:gd name="T48" fmla="*/ 311 w 366"/>
                  <a:gd name="T49" fmla="*/ 57 h 393"/>
                  <a:gd name="T50" fmla="*/ 283 w 366"/>
                  <a:gd name="T51" fmla="*/ 31 h 393"/>
                  <a:gd name="T52" fmla="*/ 253 w 366"/>
                  <a:gd name="T53" fmla="*/ 14 h 393"/>
                  <a:gd name="T54" fmla="*/ 219 w 366"/>
                  <a:gd name="T55" fmla="*/ 4 h 393"/>
                  <a:gd name="T56" fmla="*/ 184 w 366"/>
                  <a:gd name="T57" fmla="*/ 0 h 393"/>
                  <a:gd name="T58" fmla="*/ 128 w 366"/>
                  <a:gd name="T59" fmla="*/ 7 h 393"/>
                  <a:gd name="T60" fmla="*/ 81 w 366"/>
                  <a:gd name="T61" fmla="*/ 31 h 393"/>
                  <a:gd name="T62" fmla="*/ 54 w 366"/>
                  <a:gd name="T63" fmla="*/ 57 h 393"/>
                  <a:gd name="T64" fmla="*/ 30 w 366"/>
                  <a:gd name="T65" fmla="*/ 87 h 393"/>
                  <a:gd name="T66" fmla="*/ 13 w 366"/>
                  <a:gd name="T67" fmla="*/ 121 h 393"/>
                  <a:gd name="T68" fmla="*/ 3 w 366"/>
                  <a:gd name="T69" fmla="*/ 15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93">
                    <a:moveTo>
                      <a:pt x="1" y="197"/>
                    </a:moveTo>
                    <a:lnTo>
                      <a:pt x="0" y="215"/>
                    </a:lnTo>
                    <a:lnTo>
                      <a:pt x="3" y="235"/>
                    </a:lnTo>
                    <a:lnTo>
                      <a:pt x="6" y="253"/>
                    </a:lnTo>
                    <a:lnTo>
                      <a:pt x="13" y="271"/>
                    </a:lnTo>
                    <a:lnTo>
                      <a:pt x="20" y="287"/>
                    </a:lnTo>
                    <a:lnTo>
                      <a:pt x="30" y="304"/>
                    </a:lnTo>
                    <a:lnTo>
                      <a:pt x="40" y="319"/>
                    </a:lnTo>
                    <a:lnTo>
                      <a:pt x="54" y="335"/>
                    </a:lnTo>
                    <a:lnTo>
                      <a:pt x="66" y="348"/>
                    </a:lnTo>
                    <a:lnTo>
                      <a:pt x="81" y="359"/>
                    </a:lnTo>
                    <a:lnTo>
                      <a:pt x="96" y="369"/>
                    </a:lnTo>
                    <a:lnTo>
                      <a:pt x="112" y="378"/>
                    </a:lnTo>
                    <a:lnTo>
                      <a:pt x="128" y="384"/>
                    </a:lnTo>
                    <a:lnTo>
                      <a:pt x="146" y="389"/>
                    </a:lnTo>
                    <a:lnTo>
                      <a:pt x="164" y="392"/>
                    </a:lnTo>
                    <a:lnTo>
                      <a:pt x="184" y="393"/>
                    </a:lnTo>
                    <a:lnTo>
                      <a:pt x="184" y="392"/>
                    </a:lnTo>
                    <a:lnTo>
                      <a:pt x="185" y="392"/>
                    </a:lnTo>
                    <a:lnTo>
                      <a:pt x="187" y="392"/>
                    </a:lnTo>
                    <a:lnTo>
                      <a:pt x="192" y="392"/>
                    </a:lnTo>
                    <a:lnTo>
                      <a:pt x="201" y="392"/>
                    </a:lnTo>
                    <a:lnTo>
                      <a:pt x="219" y="389"/>
                    </a:lnTo>
                    <a:lnTo>
                      <a:pt x="236" y="384"/>
                    </a:lnTo>
                    <a:lnTo>
                      <a:pt x="240" y="382"/>
                    </a:lnTo>
                    <a:lnTo>
                      <a:pt x="244" y="381"/>
                    </a:lnTo>
                    <a:lnTo>
                      <a:pt x="253" y="378"/>
                    </a:lnTo>
                    <a:lnTo>
                      <a:pt x="268" y="369"/>
                    </a:lnTo>
                    <a:lnTo>
                      <a:pt x="275" y="364"/>
                    </a:lnTo>
                    <a:lnTo>
                      <a:pt x="283" y="359"/>
                    </a:lnTo>
                    <a:lnTo>
                      <a:pt x="297" y="348"/>
                    </a:lnTo>
                    <a:lnTo>
                      <a:pt x="303" y="341"/>
                    </a:lnTo>
                    <a:lnTo>
                      <a:pt x="305" y="339"/>
                    </a:lnTo>
                    <a:lnTo>
                      <a:pt x="307" y="337"/>
                    </a:lnTo>
                    <a:lnTo>
                      <a:pt x="311" y="335"/>
                    </a:lnTo>
                    <a:lnTo>
                      <a:pt x="323" y="319"/>
                    </a:lnTo>
                    <a:lnTo>
                      <a:pt x="334" y="304"/>
                    </a:lnTo>
                    <a:lnTo>
                      <a:pt x="343" y="287"/>
                    </a:lnTo>
                    <a:lnTo>
                      <a:pt x="351" y="271"/>
                    </a:lnTo>
                    <a:lnTo>
                      <a:pt x="357" y="253"/>
                    </a:lnTo>
                    <a:lnTo>
                      <a:pt x="362" y="235"/>
                    </a:lnTo>
                    <a:lnTo>
                      <a:pt x="364" y="215"/>
                    </a:lnTo>
                    <a:lnTo>
                      <a:pt x="366" y="197"/>
                    </a:lnTo>
                    <a:lnTo>
                      <a:pt x="362" y="157"/>
                    </a:lnTo>
                    <a:lnTo>
                      <a:pt x="357" y="138"/>
                    </a:lnTo>
                    <a:lnTo>
                      <a:pt x="351" y="121"/>
                    </a:lnTo>
                    <a:lnTo>
                      <a:pt x="343" y="103"/>
                    </a:lnTo>
                    <a:lnTo>
                      <a:pt x="334" y="87"/>
                    </a:lnTo>
                    <a:lnTo>
                      <a:pt x="323" y="71"/>
                    </a:lnTo>
                    <a:lnTo>
                      <a:pt x="311" y="57"/>
                    </a:lnTo>
                    <a:lnTo>
                      <a:pt x="297" y="42"/>
                    </a:lnTo>
                    <a:lnTo>
                      <a:pt x="283" y="31"/>
                    </a:lnTo>
                    <a:lnTo>
                      <a:pt x="268" y="21"/>
                    </a:lnTo>
                    <a:lnTo>
                      <a:pt x="253" y="14"/>
                    </a:lnTo>
                    <a:lnTo>
                      <a:pt x="236" y="7"/>
                    </a:lnTo>
                    <a:lnTo>
                      <a:pt x="219" y="4"/>
                    </a:lnTo>
                    <a:lnTo>
                      <a:pt x="201" y="0"/>
                    </a:lnTo>
                    <a:lnTo>
                      <a:pt x="184" y="0"/>
                    </a:lnTo>
                    <a:lnTo>
                      <a:pt x="146" y="4"/>
                    </a:lnTo>
                    <a:lnTo>
                      <a:pt x="128" y="7"/>
                    </a:lnTo>
                    <a:lnTo>
                      <a:pt x="112" y="14"/>
                    </a:lnTo>
                    <a:lnTo>
                      <a:pt x="81" y="31"/>
                    </a:lnTo>
                    <a:lnTo>
                      <a:pt x="66" y="42"/>
                    </a:lnTo>
                    <a:lnTo>
                      <a:pt x="54" y="57"/>
                    </a:lnTo>
                    <a:lnTo>
                      <a:pt x="40" y="71"/>
                    </a:lnTo>
                    <a:lnTo>
                      <a:pt x="30" y="87"/>
                    </a:lnTo>
                    <a:lnTo>
                      <a:pt x="20" y="103"/>
                    </a:lnTo>
                    <a:lnTo>
                      <a:pt x="13" y="121"/>
                    </a:lnTo>
                    <a:lnTo>
                      <a:pt x="6" y="138"/>
                    </a:lnTo>
                    <a:lnTo>
                      <a:pt x="3" y="157"/>
                    </a:lnTo>
                    <a:lnTo>
                      <a:pt x="1" y="19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0" name="Rectangle 258"/>
              <p:cNvSpPr>
                <a:spLocks noChangeArrowheads="1"/>
              </p:cNvSpPr>
              <p:nvPr/>
            </p:nvSpPr>
            <p:spPr bwMode="auto">
              <a:xfrm>
                <a:off x="9600660" y="2796085"/>
                <a:ext cx="6508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0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US" sz="28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633" name="Arc 632"/>
          <p:cNvSpPr/>
          <p:nvPr/>
        </p:nvSpPr>
        <p:spPr>
          <a:xfrm>
            <a:off x="5686701" y="2401252"/>
            <a:ext cx="1469459" cy="875347"/>
          </a:xfrm>
          <a:prstGeom prst="arc">
            <a:avLst>
              <a:gd name="adj1" fmla="val 11094933"/>
              <a:gd name="adj2" fmla="val 21185167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75" name="Group 674"/>
          <p:cNvGrpSpPr/>
          <p:nvPr/>
        </p:nvGrpSpPr>
        <p:grpSpPr>
          <a:xfrm>
            <a:off x="2479421" y="2812163"/>
            <a:ext cx="749808" cy="337549"/>
            <a:chOff x="9144000" y="1370886"/>
            <a:chExt cx="749808" cy="337549"/>
          </a:xfrm>
        </p:grpSpPr>
        <p:pic>
          <p:nvPicPr>
            <p:cNvPr id="67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1370886"/>
              <a:ext cx="749808" cy="337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77" name="Group 676"/>
            <p:cNvGrpSpPr/>
            <p:nvPr/>
          </p:nvGrpSpPr>
          <p:grpSpPr>
            <a:xfrm>
              <a:off x="9442703" y="1547914"/>
              <a:ext cx="146050" cy="157163"/>
              <a:chOff x="9554622" y="2386828"/>
              <a:chExt cx="146050" cy="157163"/>
            </a:xfrm>
          </p:grpSpPr>
          <p:sp>
            <p:nvSpPr>
              <p:cNvPr id="678" name="Freeform 252"/>
              <p:cNvSpPr>
                <a:spLocks/>
              </p:cNvSpPr>
              <p:nvPr/>
            </p:nvSpPr>
            <p:spPr bwMode="auto">
              <a:xfrm>
                <a:off x="9554622" y="2386828"/>
                <a:ext cx="146050" cy="157163"/>
              </a:xfrm>
              <a:custGeom>
                <a:avLst/>
                <a:gdLst>
                  <a:gd name="T0" fmla="*/ 40 w 366"/>
                  <a:gd name="T1" fmla="*/ 70 h 393"/>
                  <a:gd name="T2" fmla="*/ 19 w 366"/>
                  <a:gd name="T3" fmla="*/ 102 h 393"/>
                  <a:gd name="T4" fmla="*/ 6 w 366"/>
                  <a:gd name="T5" fmla="*/ 137 h 393"/>
                  <a:gd name="T6" fmla="*/ 1 w 366"/>
                  <a:gd name="T7" fmla="*/ 197 h 393"/>
                  <a:gd name="T8" fmla="*/ 2 w 366"/>
                  <a:gd name="T9" fmla="*/ 234 h 393"/>
                  <a:gd name="T10" fmla="*/ 12 w 366"/>
                  <a:gd name="T11" fmla="*/ 271 h 393"/>
                  <a:gd name="T12" fmla="*/ 29 w 366"/>
                  <a:gd name="T13" fmla="*/ 304 h 393"/>
                  <a:gd name="T14" fmla="*/ 53 w 366"/>
                  <a:gd name="T15" fmla="*/ 335 h 393"/>
                  <a:gd name="T16" fmla="*/ 81 w 366"/>
                  <a:gd name="T17" fmla="*/ 358 h 393"/>
                  <a:gd name="T18" fmla="*/ 112 w 366"/>
                  <a:gd name="T19" fmla="*/ 378 h 393"/>
                  <a:gd name="T20" fmla="*/ 146 w 366"/>
                  <a:gd name="T21" fmla="*/ 388 h 393"/>
                  <a:gd name="T22" fmla="*/ 183 w 366"/>
                  <a:gd name="T23" fmla="*/ 393 h 393"/>
                  <a:gd name="T24" fmla="*/ 184 w 366"/>
                  <a:gd name="T25" fmla="*/ 391 h 393"/>
                  <a:gd name="T26" fmla="*/ 191 w 366"/>
                  <a:gd name="T27" fmla="*/ 391 h 393"/>
                  <a:gd name="T28" fmla="*/ 219 w 366"/>
                  <a:gd name="T29" fmla="*/ 388 h 393"/>
                  <a:gd name="T30" fmla="*/ 239 w 366"/>
                  <a:gd name="T31" fmla="*/ 381 h 393"/>
                  <a:gd name="T32" fmla="*/ 253 w 366"/>
                  <a:gd name="T33" fmla="*/ 378 h 393"/>
                  <a:gd name="T34" fmla="*/ 274 w 366"/>
                  <a:gd name="T35" fmla="*/ 363 h 393"/>
                  <a:gd name="T36" fmla="*/ 296 w 366"/>
                  <a:gd name="T37" fmla="*/ 347 h 393"/>
                  <a:gd name="T38" fmla="*/ 304 w 366"/>
                  <a:gd name="T39" fmla="*/ 338 h 393"/>
                  <a:gd name="T40" fmla="*/ 311 w 366"/>
                  <a:gd name="T41" fmla="*/ 335 h 393"/>
                  <a:gd name="T42" fmla="*/ 334 w 366"/>
                  <a:gd name="T43" fmla="*/ 304 h 393"/>
                  <a:gd name="T44" fmla="*/ 351 w 366"/>
                  <a:gd name="T45" fmla="*/ 271 h 393"/>
                  <a:gd name="T46" fmla="*/ 361 w 366"/>
                  <a:gd name="T47" fmla="*/ 234 h 393"/>
                  <a:gd name="T48" fmla="*/ 366 w 366"/>
                  <a:gd name="T49" fmla="*/ 197 h 393"/>
                  <a:gd name="T50" fmla="*/ 357 w 366"/>
                  <a:gd name="T51" fmla="*/ 137 h 393"/>
                  <a:gd name="T52" fmla="*/ 343 w 366"/>
                  <a:gd name="T53" fmla="*/ 102 h 393"/>
                  <a:gd name="T54" fmla="*/ 322 w 366"/>
                  <a:gd name="T55" fmla="*/ 70 h 393"/>
                  <a:gd name="T56" fmla="*/ 296 w 366"/>
                  <a:gd name="T57" fmla="*/ 42 h 393"/>
                  <a:gd name="T58" fmla="*/ 268 w 366"/>
                  <a:gd name="T59" fmla="*/ 20 h 393"/>
                  <a:gd name="T60" fmla="*/ 236 w 366"/>
                  <a:gd name="T61" fmla="*/ 6 h 393"/>
                  <a:gd name="T62" fmla="*/ 200 w 366"/>
                  <a:gd name="T63" fmla="*/ 0 h 393"/>
                  <a:gd name="T64" fmla="*/ 146 w 366"/>
                  <a:gd name="T65" fmla="*/ 3 h 393"/>
                  <a:gd name="T66" fmla="*/ 112 w 366"/>
                  <a:gd name="T67" fmla="*/ 13 h 393"/>
                  <a:gd name="T68" fmla="*/ 66 w 366"/>
                  <a:gd name="T69" fmla="*/ 42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93">
                    <a:moveTo>
                      <a:pt x="53" y="57"/>
                    </a:moveTo>
                    <a:lnTo>
                      <a:pt x="40" y="70"/>
                    </a:lnTo>
                    <a:lnTo>
                      <a:pt x="29" y="86"/>
                    </a:lnTo>
                    <a:lnTo>
                      <a:pt x="19" y="102"/>
                    </a:lnTo>
                    <a:lnTo>
                      <a:pt x="12" y="120"/>
                    </a:lnTo>
                    <a:lnTo>
                      <a:pt x="6" y="137"/>
                    </a:lnTo>
                    <a:lnTo>
                      <a:pt x="2" y="157"/>
                    </a:lnTo>
                    <a:lnTo>
                      <a:pt x="1" y="197"/>
                    </a:lnTo>
                    <a:lnTo>
                      <a:pt x="0" y="215"/>
                    </a:lnTo>
                    <a:lnTo>
                      <a:pt x="2" y="234"/>
                    </a:lnTo>
                    <a:lnTo>
                      <a:pt x="6" y="252"/>
                    </a:lnTo>
                    <a:lnTo>
                      <a:pt x="12" y="271"/>
                    </a:lnTo>
                    <a:lnTo>
                      <a:pt x="19" y="287"/>
                    </a:lnTo>
                    <a:lnTo>
                      <a:pt x="29" y="304"/>
                    </a:lnTo>
                    <a:lnTo>
                      <a:pt x="40" y="319"/>
                    </a:lnTo>
                    <a:lnTo>
                      <a:pt x="53" y="335"/>
                    </a:lnTo>
                    <a:lnTo>
                      <a:pt x="66" y="347"/>
                    </a:lnTo>
                    <a:lnTo>
                      <a:pt x="81" y="358"/>
                    </a:lnTo>
                    <a:lnTo>
                      <a:pt x="96" y="369"/>
                    </a:lnTo>
                    <a:lnTo>
                      <a:pt x="112" y="378"/>
                    </a:lnTo>
                    <a:lnTo>
                      <a:pt x="127" y="384"/>
                    </a:lnTo>
                    <a:lnTo>
                      <a:pt x="146" y="388"/>
                    </a:lnTo>
                    <a:lnTo>
                      <a:pt x="164" y="391"/>
                    </a:lnTo>
                    <a:lnTo>
                      <a:pt x="183" y="393"/>
                    </a:lnTo>
                    <a:lnTo>
                      <a:pt x="183" y="391"/>
                    </a:lnTo>
                    <a:lnTo>
                      <a:pt x="184" y="391"/>
                    </a:lnTo>
                    <a:lnTo>
                      <a:pt x="187" y="391"/>
                    </a:lnTo>
                    <a:lnTo>
                      <a:pt x="191" y="391"/>
                    </a:lnTo>
                    <a:lnTo>
                      <a:pt x="200" y="391"/>
                    </a:lnTo>
                    <a:lnTo>
                      <a:pt x="219" y="388"/>
                    </a:lnTo>
                    <a:lnTo>
                      <a:pt x="236" y="384"/>
                    </a:lnTo>
                    <a:lnTo>
                      <a:pt x="239" y="381"/>
                    </a:lnTo>
                    <a:lnTo>
                      <a:pt x="244" y="380"/>
                    </a:lnTo>
                    <a:lnTo>
                      <a:pt x="253" y="378"/>
                    </a:lnTo>
                    <a:lnTo>
                      <a:pt x="268" y="369"/>
                    </a:lnTo>
                    <a:lnTo>
                      <a:pt x="274" y="363"/>
                    </a:lnTo>
                    <a:lnTo>
                      <a:pt x="282" y="358"/>
                    </a:lnTo>
                    <a:lnTo>
                      <a:pt x="296" y="347"/>
                    </a:lnTo>
                    <a:lnTo>
                      <a:pt x="303" y="340"/>
                    </a:lnTo>
                    <a:lnTo>
                      <a:pt x="304" y="338"/>
                    </a:lnTo>
                    <a:lnTo>
                      <a:pt x="306" y="337"/>
                    </a:lnTo>
                    <a:lnTo>
                      <a:pt x="311" y="335"/>
                    </a:lnTo>
                    <a:lnTo>
                      <a:pt x="322" y="319"/>
                    </a:lnTo>
                    <a:lnTo>
                      <a:pt x="334" y="304"/>
                    </a:lnTo>
                    <a:lnTo>
                      <a:pt x="343" y="287"/>
                    </a:lnTo>
                    <a:lnTo>
                      <a:pt x="351" y="271"/>
                    </a:lnTo>
                    <a:lnTo>
                      <a:pt x="357" y="252"/>
                    </a:lnTo>
                    <a:lnTo>
                      <a:pt x="361" y="234"/>
                    </a:lnTo>
                    <a:lnTo>
                      <a:pt x="363" y="215"/>
                    </a:lnTo>
                    <a:lnTo>
                      <a:pt x="366" y="197"/>
                    </a:lnTo>
                    <a:lnTo>
                      <a:pt x="361" y="157"/>
                    </a:lnTo>
                    <a:lnTo>
                      <a:pt x="357" y="137"/>
                    </a:lnTo>
                    <a:lnTo>
                      <a:pt x="351" y="120"/>
                    </a:lnTo>
                    <a:lnTo>
                      <a:pt x="343" y="102"/>
                    </a:lnTo>
                    <a:lnTo>
                      <a:pt x="334" y="86"/>
                    </a:lnTo>
                    <a:lnTo>
                      <a:pt x="322" y="70"/>
                    </a:lnTo>
                    <a:lnTo>
                      <a:pt x="311" y="57"/>
                    </a:lnTo>
                    <a:lnTo>
                      <a:pt x="296" y="42"/>
                    </a:lnTo>
                    <a:lnTo>
                      <a:pt x="282" y="30"/>
                    </a:lnTo>
                    <a:lnTo>
                      <a:pt x="268" y="20"/>
                    </a:lnTo>
                    <a:lnTo>
                      <a:pt x="253" y="13"/>
                    </a:lnTo>
                    <a:lnTo>
                      <a:pt x="236" y="6"/>
                    </a:lnTo>
                    <a:lnTo>
                      <a:pt x="219" y="3"/>
                    </a:lnTo>
                    <a:lnTo>
                      <a:pt x="200" y="0"/>
                    </a:lnTo>
                    <a:lnTo>
                      <a:pt x="183" y="0"/>
                    </a:lnTo>
                    <a:lnTo>
                      <a:pt x="146" y="3"/>
                    </a:lnTo>
                    <a:lnTo>
                      <a:pt x="127" y="6"/>
                    </a:lnTo>
                    <a:lnTo>
                      <a:pt x="112" y="13"/>
                    </a:lnTo>
                    <a:lnTo>
                      <a:pt x="81" y="30"/>
                    </a:lnTo>
                    <a:lnTo>
                      <a:pt x="66" y="42"/>
                    </a:lnTo>
                    <a:lnTo>
                      <a:pt x="53" y="5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8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9" name="Rectangle 253"/>
              <p:cNvSpPr>
                <a:spLocks noChangeArrowheads="1"/>
              </p:cNvSpPr>
              <p:nvPr/>
            </p:nvSpPr>
            <p:spPr bwMode="auto">
              <a:xfrm>
                <a:off x="9594789" y="2388726"/>
                <a:ext cx="6508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0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US" sz="28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pic>
        <p:nvPicPr>
          <p:cNvPr id="68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18" y="2789938"/>
            <a:ext cx="749808" cy="33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2" name="Arc 641"/>
          <p:cNvSpPr/>
          <p:nvPr/>
        </p:nvSpPr>
        <p:spPr>
          <a:xfrm>
            <a:off x="1219200" y="2522913"/>
            <a:ext cx="686285" cy="914400"/>
          </a:xfrm>
          <a:prstGeom prst="arc">
            <a:avLst>
              <a:gd name="adj1" fmla="val 12684810"/>
              <a:gd name="adj2" fmla="val 20592103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1" name="Arc 640"/>
          <p:cNvSpPr/>
          <p:nvPr/>
        </p:nvSpPr>
        <p:spPr>
          <a:xfrm>
            <a:off x="2080956" y="2491023"/>
            <a:ext cx="686285" cy="914400"/>
          </a:xfrm>
          <a:prstGeom prst="arc">
            <a:avLst>
              <a:gd name="adj1" fmla="val 11255500"/>
              <a:gd name="adj2" fmla="val 20592103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24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Example 2 – Chargeback Report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981" name="Table 9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16038904"/>
              </p:ext>
            </p:extLst>
          </p:nvPr>
        </p:nvGraphicFramePr>
        <p:xfrm>
          <a:off x="696433" y="4495800"/>
          <a:ext cx="7772400" cy="140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2"/>
                <a:gridCol w="670050"/>
                <a:gridCol w="1243584"/>
                <a:gridCol w="1243584"/>
                <a:gridCol w="1243584"/>
                <a:gridCol w="1010412"/>
                <a:gridCol w="1243584"/>
              </a:tblGrid>
              <a:tr h="469523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Application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Storage (GB)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Production Storage Raw (GB)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Local Replica Storage Raw (GB)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Remote Replica Storage Raw (GB)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Total Storage RAW (GB)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Chargeback Cost $5/Raw (GB)</a:t>
                      </a:r>
                      <a:endParaRPr lang="en-US" sz="1100" dirty="0"/>
                    </a:p>
                  </a:txBody>
                  <a:tcPr anchor="ctr"/>
                </a:tc>
              </a:tr>
              <a:tr h="4695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Payroll_1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2125</a:t>
                      </a:r>
                      <a:endParaRPr lang="en-US" sz="1200" dirty="0"/>
                    </a:p>
                  </a:txBody>
                  <a:tcPr anchor="ctr"/>
                </a:tc>
              </a:tr>
              <a:tr h="4695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Engineering_1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3500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64838" y="1120088"/>
            <a:ext cx="8801362" cy="2892884"/>
            <a:chOff x="164838" y="1120088"/>
            <a:chExt cx="8801362" cy="2892884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651000" y="3074987"/>
              <a:ext cx="316230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651000" y="1931987"/>
              <a:ext cx="318770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4327525" y="1219200"/>
              <a:ext cx="1844675" cy="2528887"/>
            </a:xfrm>
            <a:prstGeom prst="roundRect">
              <a:avLst>
                <a:gd name="adj" fmla="val 11657"/>
              </a:avLst>
            </a:prstGeom>
            <a:ln>
              <a:headEnd/>
              <a:tailEnd type="none" w="lg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9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854" y="1476110"/>
              <a:ext cx="848846" cy="1962086"/>
            </a:xfrm>
            <a:prstGeom prst="rect">
              <a:avLst/>
            </a:prstGeom>
            <a:noFill/>
          </p:spPr>
        </p:pic>
        <p:sp>
          <p:nvSpPr>
            <p:cNvPr id="978" name="Line 3"/>
            <p:cNvSpPr>
              <a:spLocks noChangeShapeType="1"/>
            </p:cNvSpPr>
            <p:nvPr/>
          </p:nvSpPr>
          <p:spPr bwMode="auto">
            <a:xfrm>
              <a:off x="6591301" y="3162961"/>
              <a:ext cx="55086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9" name="Line 3"/>
            <p:cNvSpPr>
              <a:spLocks noChangeShapeType="1"/>
            </p:cNvSpPr>
            <p:nvPr/>
          </p:nvSpPr>
          <p:spPr bwMode="auto">
            <a:xfrm>
              <a:off x="6168232" y="2955790"/>
              <a:ext cx="55086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0" name="Line 3"/>
            <p:cNvSpPr>
              <a:spLocks noChangeShapeType="1"/>
            </p:cNvSpPr>
            <p:nvPr/>
          </p:nvSpPr>
          <p:spPr bwMode="auto">
            <a:xfrm flipV="1">
              <a:off x="6591301" y="2951028"/>
              <a:ext cx="125412" cy="21603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4" name="Line 3"/>
            <p:cNvSpPr>
              <a:spLocks noChangeShapeType="1"/>
            </p:cNvSpPr>
            <p:nvPr/>
          </p:nvSpPr>
          <p:spPr bwMode="auto">
            <a:xfrm>
              <a:off x="6588919" y="2393157"/>
              <a:ext cx="55086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79437" y="1881205"/>
              <a:ext cx="735013" cy="930256"/>
              <a:chOff x="655637" y="1881205"/>
              <a:chExt cx="735013" cy="930256"/>
            </a:xfrm>
          </p:grpSpPr>
          <p:sp>
            <p:nvSpPr>
              <p:cNvPr id="239" name="Rectangle 94"/>
              <p:cNvSpPr>
                <a:spLocks noChangeArrowheads="1"/>
              </p:cNvSpPr>
              <p:nvPr/>
            </p:nvSpPr>
            <p:spPr bwMode="auto">
              <a:xfrm>
                <a:off x="739084" y="1977103"/>
                <a:ext cx="651566" cy="8343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140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240" name="Group 97"/>
              <p:cNvGrpSpPr>
                <a:grpSpLocks noChangeAspect="1"/>
              </p:cNvGrpSpPr>
              <p:nvPr/>
            </p:nvGrpSpPr>
            <p:grpSpPr bwMode="auto">
              <a:xfrm>
                <a:off x="988204" y="2020887"/>
                <a:ext cx="265381" cy="309459"/>
                <a:chOff x="1399" y="2271"/>
                <a:chExt cx="781" cy="719"/>
              </a:xfrm>
            </p:grpSpPr>
            <p:sp>
              <p:nvSpPr>
                <p:cNvPr id="297" name="Text Box 9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9" y="2274"/>
                  <a:ext cx="544" cy="7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</a:pPr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298" name="Group 104"/>
                <p:cNvGrpSpPr>
                  <a:grpSpLocks noChangeAspect="1"/>
                </p:cNvGrpSpPr>
                <p:nvPr/>
              </p:nvGrpSpPr>
              <p:grpSpPr bwMode="auto">
                <a:xfrm>
                  <a:off x="1437" y="2271"/>
                  <a:ext cx="364" cy="159"/>
                  <a:chOff x="3748" y="3793"/>
                  <a:chExt cx="364" cy="159"/>
                </a:xfrm>
              </p:grpSpPr>
              <p:sp>
                <p:nvSpPr>
                  <p:cNvPr id="303" name="Oval 1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825"/>
                    <a:ext cx="364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B7955">
                          <a:gamma/>
                          <a:shade val="65098"/>
                          <a:invGamma/>
                        </a:srgbClr>
                      </a:gs>
                      <a:gs pos="50000">
                        <a:srgbClr val="EB7955"/>
                      </a:gs>
                      <a:gs pos="100000">
                        <a:srgbClr val="EB7955">
                          <a:gamma/>
                          <a:shade val="65098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round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12700" dir="54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304" name="Rectangle 1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857"/>
                    <a:ext cx="364" cy="3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EB7955">
                          <a:gamma/>
                          <a:shade val="65098"/>
                          <a:invGamma/>
                        </a:srgbClr>
                      </a:gs>
                      <a:gs pos="50000">
                        <a:srgbClr val="EB7955"/>
                      </a:gs>
                      <a:gs pos="100000">
                        <a:srgbClr val="EB7955">
                          <a:gamma/>
                          <a:shade val="65098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12700" dir="54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305" name="Oval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793"/>
                    <a:ext cx="364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88A6C"/>
                      </a:gs>
                      <a:gs pos="100000">
                        <a:srgbClr val="E88A6C">
                          <a:gamma/>
                          <a:tint val="2941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round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299" name="Group 108"/>
                <p:cNvGrpSpPr>
                  <a:grpSpLocks noChangeAspect="1"/>
                </p:cNvGrpSpPr>
                <p:nvPr/>
              </p:nvGrpSpPr>
              <p:grpSpPr bwMode="auto">
                <a:xfrm>
                  <a:off x="1816" y="2274"/>
                  <a:ext cx="364" cy="159"/>
                  <a:chOff x="3748" y="3793"/>
                  <a:chExt cx="364" cy="159"/>
                </a:xfrm>
              </p:grpSpPr>
              <p:sp>
                <p:nvSpPr>
                  <p:cNvPr id="300" name="Oval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825"/>
                    <a:ext cx="364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B7955">
                          <a:gamma/>
                          <a:shade val="65098"/>
                          <a:invGamma/>
                        </a:srgbClr>
                      </a:gs>
                      <a:gs pos="50000">
                        <a:srgbClr val="EB7955"/>
                      </a:gs>
                      <a:gs pos="100000">
                        <a:srgbClr val="EB7955">
                          <a:gamma/>
                          <a:shade val="65098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round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12700" dir="54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301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857"/>
                    <a:ext cx="364" cy="3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EB7955">
                          <a:gamma/>
                          <a:shade val="65098"/>
                          <a:invGamma/>
                        </a:srgbClr>
                      </a:gs>
                      <a:gs pos="50000">
                        <a:srgbClr val="EB7955"/>
                      </a:gs>
                      <a:gs pos="100000">
                        <a:srgbClr val="EB7955">
                          <a:gamma/>
                          <a:shade val="65098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12700" dir="54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302" name="Oval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793"/>
                    <a:ext cx="364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88A6C"/>
                      </a:gs>
                      <a:gs pos="100000">
                        <a:srgbClr val="E88A6C">
                          <a:gamma/>
                          <a:tint val="2941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round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grpSp>
            <p:nvGrpSpPr>
              <p:cNvPr id="241" name="Group 112"/>
              <p:cNvGrpSpPr>
                <a:grpSpLocks noChangeAspect="1"/>
              </p:cNvGrpSpPr>
              <p:nvPr/>
            </p:nvGrpSpPr>
            <p:grpSpPr bwMode="auto">
              <a:xfrm>
                <a:off x="994617" y="2156844"/>
                <a:ext cx="123346" cy="216062"/>
                <a:chOff x="1814" y="1025"/>
                <a:chExt cx="1200" cy="1656"/>
              </a:xfrm>
            </p:grpSpPr>
            <p:sp>
              <p:nvSpPr>
                <p:cNvPr id="285" name="AutoShap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814" y="1025"/>
                  <a:ext cx="1200" cy="802"/>
                </a:xfrm>
                <a:prstGeom prst="roundRect">
                  <a:avLst>
                    <a:gd name="adj" fmla="val 11472"/>
                  </a:avLst>
                </a:prstGeom>
                <a:solidFill>
                  <a:srgbClr val="B2B2B2">
                    <a:alpha val="50000"/>
                  </a:srgbClr>
                </a:solidFill>
                <a:ln w="19050" algn="ctr">
                  <a:solidFill>
                    <a:srgbClr val="000000"/>
                  </a:solidFill>
                  <a:prstDash val="sysDot"/>
                  <a:round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286" name="Group 114"/>
                <p:cNvGrpSpPr>
                  <a:grpSpLocks noChangeAspect="1"/>
                </p:cNvGrpSpPr>
                <p:nvPr/>
              </p:nvGrpSpPr>
              <p:grpSpPr bwMode="auto">
                <a:xfrm>
                  <a:off x="1997" y="1168"/>
                  <a:ext cx="833" cy="1513"/>
                  <a:chOff x="1215" y="2335"/>
                  <a:chExt cx="833" cy="1513"/>
                </a:xfrm>
              </p:grpSpPr>
              <p:sp>
                <p:nvSpPr>
                  <p:cNvPr id="287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15" y="2335"/>
                    <a:ext cx="832" cy="53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EB640">
                          <a:gamma/>
                          <a:tint val="53725"/>
                          <a:invGamma/>
                        </a:srgbClr>
                      </a:gs>
                      <a:gs pos="100000">
                        <a:srgbClr val="CEB640"/>
                      </a:gs>
                    </a:gsLst>
                    <a:lin ang="2700000" scaled="1"/>
                  </a:gradFill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88" name="Text Box 1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61" y="2359"/>
                    <a:ext cx="1" cy="1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89" name="Line 117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495"/>
                    <a:ext cx="83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0" name="Line 118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588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1" name="Line 119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682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2" name="Line 120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775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3" name="Line 121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381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4" name="Line 122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547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5" name="Line 123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714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96" name="Line 124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880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sp>
            <p:nvSpPr>
              <p:cNvPr id="242" name="Text Box 154"/>
              <p:cNvSpPr txBox="1">
                <a:spLocks noChangeAspect="1" noChangeArrowheads="1"/>
              </p:cNvSpPr>
              <p:nvPr/>
            </p:nvSpPr>
            <p:spPr bwMode="auto">
              <a:xfrm>
                <a:off x="657337" y="2076808"/>
                <a:ext cx="351689" cy="30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latin typeface="Calibri" pitchFamily="34" charset="0"/>
                    <a:cs typeface="Calibri" pitchFamily="34" charset="0"/>
                  </a:rPr>
                  <a:t>LV</a:t>
                </a:r>
              </a:p>
            </p:txBody>
          </p:sp>
          <p:sp>
            <p:nvSpPr>
              <p:cNvPr id="243" name="Text Box 155"/>
              <p:cNvSpPr txBox="1">
                <a:spLocks noChangeAspect="1" noChangeArrowheads="1"/>
              </p:cNvSpPr>
              <p:nvPr/>
            </p:nvSpPr>
            <p:spPr bwMode="auto">
              <a:xfrm>
                <a:off x="655637" y="1881205"/>
                <a:ext cx="41506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latin typeface="Calibri" pitchFamily="34" charset="0"/>
                    <a:cs typeface="Calibri" pitchFamily="34" charset="0"/>
                  </a:rPr>
                  <a:t>VG</a:t>
                </a:r>
              </a:p>
            </p:txBody>
          </p:sp>
          <p:grpSp>
            <p:nvGrpSpPr>
              <p:cNvPr id="244" name="Group 156"/>
              <p:cNvGrpSpPr>
                <a:grpSpLocks noChangeAspect="1"/>
              </p:cNvGrpSpPr>
              <p:nvPr/>
            </p:nvGrpSpPr>
            <p:grpSpPr bwMode="auto">
              <a:xfrm>
                <a:off x="1044575" y="2349877"/>
                <a:ext cx="97861" cy="172591"/>
                <a:chOff x="4529" y="1698"/>
                <a:chExt cx="288" cy="401"/>
              </a:xfrm>
            </p:grpSpPr>
            <p:pic>
              <p:nvPicPr>
                <p:cNvPr id="283" name="Picture 157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9" y="1701"/>
                  <a:ext cx="288" cy="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4" name="Picture 158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2" y="1698"/>
                  <a:ext cx="94" cy="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45" name="Group 159"/>
              <p:cNvGrpSpPr>
                <a:grpSpLocks noChangeAspect="1"/>
              </p:cNvGrpSpPr>
              <p:nvPr/>
            </p:nvGrpSpPr>
            <p:grpSpPr bwMode="auto">
              <a:xfrm>
                <a:off x="1144815" y="2404968"/>
                <a:ext cx="97861" cy="172591"/>
                <a:chOff x="4529" y="1698"/>
                <a:chExt cx="288" cy="401"/>
              </a:xfrm>
            </p:grpSpPr>
            <p:pic>
              <p:nvPicPr>
                <p:cNvPr id="281" name="Picture 16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9" y="1701"/>
                  <a:ext cx="288" cy="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2" name="Picture 16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2" y="1698"/>
                  <a:ext cx="94" cy="9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46" name="Group 162"/>
              <p:cNvGrpSpPr>
                <a:grpSpLocks noChangeAspect="1"/>
              </p:cNvGrpSpPr>
              <p:nvPr/>
            </p:nvGrpSpPr>
            <p:grpSpPr bwMode="auto">
              <a:xfrm>
                <a:off x="1248453" y="2360206"/>
                <a:ext cx="97861" cy="172591"/>
                <a:chOff x="4529" y="1698"/>
                <a:chExt cx="288" cy="401"/>
              </a:xfrm>
            </p:grpSpPr>
            <p:pic>
              <p:nvPicPr>
                <p:cNvPr id="279" name="Picture 16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9" y="1701"/>
                  <a:ext cx="288" cy="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0" name="Picture 164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2" y="1698"/>
                  <a:ext cx="94" cy="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47" name="Text Box 165"/>
              <p:cNvSpPr txBox="1">
                <a:spLocks noChangeAspect="1" noChangeArrowheads="1"/>
              </p:cNvSpPr>
              <p:nvPr/>
            </p:nvSpPr>
            <p:spPr bwMode="auto">
              <a:xfrm>
                <a:off x="663575" y="2306835"/>
                <a:ext cx="39350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latin typeface="Calibri" pitchFamily="34" charset="0"/>
                    <a:cs typeface="Calibri" pitchFamily="34" charset="0"/>
                  </a:rPr>
                  <a:t>FS</a:t>
                </a:r>
              </a:p>
            </p:txBody>
          </p:sp>
          <p:grpSp>
            <p:nvGrpSpPr>
              <p:cNvPr id="248" name="Group 166"/>
              <p:cNvGrpSpPr>
                <a:grpSpLocks noChangeAspect="1"/>
              </p:cNvGrpSpPr>
              <p:nvPr/>
            </p:nvGrpSpPr>
            <p:grpSpPr bwMode="auto">
              <a:xfrm>
                <a:off x="1254264" y="2024761"/>
                <a:ext cx="123686" cy="68434"/>
                <a:chOff x="3748" y="3793"/>
                <a:chExt cx="364" cy="159"/>
              </a:xfrm>
            </p:grpSpPr>
            <p:sp>
              <p:nvSpPr>
                <p:cNvPr id="276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748" y="3825"/>
                  <a:ext cx="364" cy="1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B7955">
                        <a:gamma/>
                        <a:shade val="65098"/>
                        <a:invGamma/>
                      </a:srgbClr>
                    </a:gs>
                    <a:gs pos="50000">
                      <a:srgbClr val="EB7955"/>
                    </a:gs>
                    <a:gs pos="100000">
                      <a:srgbClr val="EB7955">
                        <a:gamma/>
                        <a:shade val="6509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algn="ctr">
                      <a:solidFill>
                        <a:srgbClr val="6F9995"/>
                      </a:solidFill>
                      <a:round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2700" dir="54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77" name="Rectangle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3748" y="3857"/>
                  <a:ext cx="364" cy="31"/>
                </a:xfrm>
                <a:prstGeom prst="rect">
                  <a:avLst/>
                </a:prstGeom>
                <a:gradFill rotWithShape="1">
                  <a:gsLst>
                    <a:gs pos="0">
                      <a:srgbClr val="EB7955">
                        <a:gamma/>
                        <a:shade val="65098"/>
                        <a:invGamma/>
                      </a:srgbClr>
                    </a:gs>
                    <a:gs pos="50000">
                      <a:srgbClr val="EB7955"/>
                    </a:gs>
                    <a:gs pos="100000">
                      <a:srgbClr val="EB7955">
                        <a:gamma/>
                        <a:shade val="6509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algn="ctr">
                      <a:solidFill>
                        <a:srgbClr val="6F9995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2700" dir="54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78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3748" y="3793"/>
                  <a:ext cx="364" cy="1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88A6C"/>
                    </a:gs>
                    <a:gs pos="100000">
                      <a:srgbClr val="E88A6C">
                        <a:gamma/>
                        <a:tint val="2941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algn="ctr">
                      <a:solidFill>
                        <a:srgbClr val="6F9995"/>
                      </a:solidFill>
                      <a:round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249" name="Rectangle 170"/>
              <p:cNvSpPr>
                <a:spLocks noChangeArrowheads="1"/>
              </p:cNvSpPr>
              <p:nvPr/>
            </p:nvSpPr>
            <p:spPr bwMode="auto">
              <a:xfrm>
                <a:off x="752493" y="2596304"/>
                <a:ext cx="565180" cy="19625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>
                <a:prstShdw prst="shdw17" dist="17961" dir="2700000">
                  <a:srgbClr val="EAEAEA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marL="354013" indent="-354013" defTabSz="941388"/>
                <a:r>
                  <a:rPr lang="en-US" sz="1400" dirty="0">
                    <a:latin typeface="Calibri" pitchFamily="34" charset="0"/>
                    <a:cs typeface="Calibri" pitchFamily="34" charset="0"/>
                  </a:rPr>
                  <a:t>DB App</a:t>
                </a:r>
              </a:p>
            </p:txBody>
          </p:sp>
          <p:grpSp>
            <p:nvGrpSpPr>
              <p:cNvPr id="250" name="Group 112"/>
              <p:cNvGrpSpPr>
                <a:grpSpLocks noChangeAspect="1"/>
              </p:cNvGrpSpPr>
              <p:nvPr/>
            </p:nvGrpSpPr>
            <p:grpSpPr bwMode="auto">
              <a:xfrm>
                <a:off x="1132072" y="2213901"/>
                <a:ext cx="123346" cy="216062"/>
                <a:chOff x="1814" y="1025"/>
                <a:chExt cx="1200" cy="1656"/>
              </a:xfrm>
            </p:grpSpPr>
            <p:sp>
              <p:nvSpPr>
                <p:cNvPr id="264" name="AutoShap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814" y="1025"/>
                  <a:ext cx="1200" cy="802"/>
                </a:xfrm>
                <a:prstGeom prst="roundRect">
                  <a:avLst>
                    <a:gd name="adj" fmla="val 11472"/>
                  </a:avLst>
                </a:prstGeom>
                <a:solidFill>
                  <a:srgbClr val="B2B2B2">
                    <a:alpha val="50000"/>
                  </a:srgbClr>
                </a:solidFill>
                <a:ln w="19050" algn="ctr">
                  <a:solidFill>
                    <a:srgbClr val="000000"/>
                  </a:solidFill>
                  <a:prstDash val="sysDot"/>
                  <a:round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265" name="Group 114"/>
                <p:cNvGrpSpPr>
                  <a:grpSpLocks noChangeAspect="1"/>
                </p:cNvGrpSpPr>
                <p:nvPr/>
              </p:nvGrpSpPr>
              <p:grpSpPr bwMode="auto">
                <a:xfrm>
                  <a:off x="1997" y="1168"/>
                  <a:ext cx="833" cy="1513"/>
                  <a:chOff x="1215" y="2335"/>
                  <a:chExt cx="833" cy="1513"/>
                </a:xfrm>
              </p:grpSpPr>
              <p:sp>
                <p:nvSpPr>
                  <p:cNvPr id="266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15" y="2335"/>
                    <a:ext cx="832" cy="53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EB640">
                          <a:gamma/>
                          <a:tint val="53725"/>
                          <a:invGamma/>
                        </a:srgbClr>
                      </a:gs>
                      <a:gs pos="100000">
                        <a:srgbClr val="CEB640"/>
                      </a:gs>
                    </a:gsLst>
                    <a:lin ang="2700000" scaled="1"/>
                  </a:gradFill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67" name="Text Box 1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61" y="2359"/>
                    <a:ext cx="1" cy="1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68" name="Line 117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495"/>
                    <a:ext cx="83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69" name="Line 118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588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70" name="Line 119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682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71" name="Line 120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775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72" name="Line 121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381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73" name="Line 122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547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74" name="Line 123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714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75" name="Line 124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880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grpSp>
            <p:nvGrpSpPr>
              <p:cNvPr id="251" name="Group 112"/>
              <p:cNvGrpSpPr>
                <a:grpSpLocks noChangeAspect="1"/>
              </p:cNvGrpSpPr>
              <p:nvPr/>
            </p:nvGrpSpPr>
            <p:grpSpPr bwMode="auto">
              <a:xfrm>
                <a:off x="1256554" y="2166549"/>
                <a:ext cx="123346" cy="216062"/>
                <a:chOff x="1814" y="1025"/>
                <a:chExt cx="1200" cy="1656"/>
              </a:xfrm>
            </p:grpSpPr>
            <p:sp>
              <p:nvSpPr>
                <p:cNvPr id="252" name="AutoShap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814" y="1025"/>
                  <a:ext cx="1200" cy="802"/>
                </a:xfrm>
                <a:prstGeom prst="roundRect">
                  <a:avLst>
                    <a:gd name="adj" fmla="val 11472"/>
                  </a:avLst>
                </a:prstGeom>
                <a:solidFill>
                  <a:srgbClr val="B2B2B2">
                    <a:alpha val="50000"/>
                  </a:srgbClr>
                </a:solidFill>
                <a:ln w="19050" algn="ctr">
                  <a:solidFill>
                    <a:srgbClr val="000000"/>
                  </a:solidFill>
                  <a:prstDash val="sysDot"/>
                  <a:round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253" name="Group 114"/>
                <p:cNvGrpSpPr>
                  <a:grpSpLocks noChangeAspect="1"/>
                </p:cNvGrpSpPr>
                <p:nvPr/>
              </p:nvGrpSpPr>
              <p:grpSpPr bwMode="auto">
                <a:xfrm>
                  <a:off x="1997" y="1168"/>
                  <a:ext cx="833" cy="1513"/>
                  <a:chOff x="1215" y="2335"/>
                  <a:chExt cx="833" cy="1513"/>
                </a:xfrm>
              </p:grpSpPr>
              <p:sp>
                <p:nvSpPr>
                  <p:cNvPr id="254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15" y="2335"/>
                    <a:ext cx="832" cy="53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EB640">
                          <a:gamma/>
                          <a:tint val="53725"/>
                          <a:invGamma/>
                        </a:srgbClr>
                      </a:gs>
                      <a:gs pos="100000">
                        <a:srgbClr val="CEB640"/>
                      </a:gs>
                    </a:gsLst>
                    <a:lin ang="2700000" scaled="1"/>
                  </a:gradFill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55" name="Text Box 1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61" y="2359"/>
                    <a:ext cx="1" cy="1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56" name="Line 117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495"/>
                    <a:ext cx="83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57" name="Line 118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588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58" name="Line 119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682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59" name="Line 120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775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60" name="Line 121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381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61" name="Line 122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547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62" name="Line 123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714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63" name="Line 124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880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</p:grpSp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6165850" y="2185986"/>
              <a:ext cx="55086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165600" y="3797528"/>
              <a:ext cx="222885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Production Storage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Arrays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19806" y="3378656"/>
              <a:ext cx="65722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SW 2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95300" y="3797528"/>
              <a:ext cx="142240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Application Servers 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0" name="AutoShape 194"/>
            <p:cNvSpPr>
              <a:spLocks noChangeArrowheads="1"/>
            </p:cNvSpPr>
            <p:nvPr/>
          </p:nvSpPr>
          <p:spPr bwMode="auto">
            <a:xfrm>
              <a:off x="7083425" y="1219200"/>
              <a:ext cx="1844675" cy="2528887"/>
            </a:xfrm>
            <a:prstGeom prst="roundRect">
              <a:avLst>
                <a:gd name="adj" fmla="val 11657"/>
              </a:avLst>
            </a:prstGeom>
            <a:ln>
              <a:headEnd/>
              <a:tailEnd type="none" w="lg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7" name="Line 3"/>
            <p:cNvSpPr>
              <a:spLocks noChangeShapeType="1"/>
            </p:cNvSpPr>
            <p:nvPr/>
          </p:nvSpPr>
          <p:spPr bwMode="auto">
            <a:xfrm flipV="1">
              <a:off x="6588919" y="2181224"/>
              <a:ext cx="125412" cy="21603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2" name="Text Box 10"/>
            <p:cNvSpPr txBox="1">
              <a:spLocks noChangeArrowheads="1"/>
            </p:cNvSpPr>
            <p:nvPr/>
          </p:nvSpPr>
          <p:spPr bwMode="auto">
            <a:xfrm>
              <a:off x="3019806" y="1244600"/>
              <a:ext cx="65722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SW 1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3" name="Text Box 9"/>
            <p:cNvSpPr txBox="1">
              <a:spLocks noChangeArrowheads="1"/>
            </p:cNvSpPr>
            <p:nvPr/>
          </p:nvSpPr>
          <p:spPr bwMode="auto">
            <a:xfrm>
              <a:off x="7115175" y="3797528"/>
              <a:ext cx="185102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Remote Storage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Arrays</a:t>
              </a:r>
            </a:p>
          </p:txBody>
        </p:sp>
        <p:sp>
          <p:nvSpPr>
            <p:cNvPr id="985" name="TextBox 984"/>
            <p:cNvSpPr txBox="1"/>
            <p:nvPr/>
          </p:nvSpPr>
          <p:spPr>
            <a:xfrm>
              <a:off x="1368008" y="1530079"/>
              <a:ext cx="1193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Payroll_1 Server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6" name="TextBox 985"/>
            <p:cNvSpPr txBox="1"/>
            <p:nvPr/>
          </p:nvSpPr>
          <p:spPr>
            <a:xfrm>
              <a:off x="164838" y="1120088"/>
              <a:ext cx="1511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Engineering_1 Server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5" name="Text Box 190"/>
            <p:cNvSpPr txBox="1">
              <a:spLocks noChangeArrowheads="1"/>
            </p:cNvSpPr>
            <p:nvPr/>
          </p:nvSpPr>
          <p:spPr bwMode="auto">
            <a:xfrm>
              <a:off x="5089525" y="2330347"/>
              <a:ext cx="371476" cy="20005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sz="13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" name="Elbow Connector 2"/>
            <p:cNvCxnSpPr>
              <a:endCxn id="975" idx="1"/>
            </p:cNvCxnSpPr>
            <p:nvPr/>
          </p:nvCxnSpPr>
          <p:spPr>
            <a:xfrm rot="16200000" flipH="1">
              <a:off x="4885179" y="2226028"/>
              <a:ext cx="125325" cy="283368"/>
            </a:xfrm>
            <a:prstGeom prst="bentConnector2">
              <a:avLst/>
            </a:prstGeom>
            <a:solidFill>
              <a:srgbClr val="E1FFE1"/>
            </a:solidFill>
            <a:ln w="6350" algn="ctr">
              <a:solidFill>
                <a:schemeClr val="bg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Elbow Connector 17"/>
            <p:cNvCxnSpPr>
              <a:stCxn id="975" idx="3"/>
            </p:cNvCxnSpPr>
            <p:nvPr/>
          </p:nvCxnSpPr>
          <p:spPr>
            <a:xfrm flipV="1">
              <a:off x="5461001" y="2292350"/>
              <a:ext cx="237331" cy="138025"/>
            </a:xfrm>
            <a:prstGeom prst="bentConnector2">
              <a:avLst/>
            </a:prstGeom>
            <a:solidFill>
              <a:srgbClr val="E1FFE1"/>
            </a:solidFill>
            <a:ln w="6350" algn="ctr">
              <a:solidFill>
                <a:schemeClr val="bg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6" name="Text Box 190"/>
            <p:cNvSpPr txBox="1">
              <a:spLocks noChangeArrowheads="1"/>
            </p:cNvSpPr>
            <p:nvPr/>
          </p:nvSpPr>
          <p:spPr bwMode="auto">
            <a:xfrm>
              <a:off x="5080793" y="3533745"/>
              <a:ext cx="371476" cy="20005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cxnSp>
          <p:nvCxnSpPr>
            <p:cNvPr id="987" name="Elbow Connector 986"/>
            <p:cNvCxnSpPr>
              <a:endCxn id="976" idx="1"/>
            </p:cNvCxnSpPr>
            <p:nvPr/>
          </p:nvCxnSpPr>
          <p:spPr>
            <a:xfrm rot="16200000" flipH="1">
              <a:off x="4888714" y="3441693"/>
              <a:ext cx="122223" cy="261936"/>
            </a:xfrm>
            <a:prstGeom prst="bentConnector2">
              <a:avLst/>
            </a:prstGeom>
            <a:solidFill>
              <a:srgbClr val="E1FFE1"/>
            </a:solidFill>
            <a:ln w="6350" algn="ctr">
              <a:solidFill>
                <a:schemeClr val="bg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8" name="Elbow Connector 987"/>
            <p:cNvCxnSpPr>
              <a:stCxn id="976" idx="3"/>
            </p:cNvCxnSpPr>
            <p:nvPr/>
          </p:nvCxnSpPr>
          <p:spPr>
            <a:xfrm flipV="1">
              <a:off x="5452269" y="3498850"/>
              <a:ext cx="258763" cy="134923"/>
            </a:xfrm>
            <a:prstGeom prst="bentConnector2">
              <a:avLst/>
            </a:prstGeom>
            <a:solidFill>
              <a:srgbClr val="E1FFE1"/>
            </a:solidFill>
            <a:ln w="6350" algn="ctr">
              <a:solidFill>
                <a:schemeClr val="bg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9" name="Text Box 190"/>
            <p:cNvSpPr txBox="1">
              <a:spLocks noChangeArrowheads="1"/>
            </p:cNvSpPr>
            <p:nvPr/>
          </p:nvSpPr>
          <p:spPr bwMode="auto">
            <a:xfrm>
              <a:off x="7877968" y="2323997"/>
              <a:ext cx="371476" cy="20005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3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n-US" sz="13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90" name="Elbow Connector 989"/>
            <p:cNvCxnSpPr>
              <a:endCxn id="989" idx="1"/>
            </p:cNvCxnSpPr>
            <p:nvPr/>
          </p:nvCxnSpPr>
          <p:spPr>
            <a:xfrm rot="16200000" flipH="1">
              <a:off x="7666875" y="2212931"/>
              <a:ext cx="118975" cy="303211"/>
            </a:xfrm>
            <a:prstGeom prst="bentConnector2">
              <a:avLst/>
            </a:prstGeom>
            <a:solidFill>
              <a:srgbClr val="E1FFE1"/>
            </a:solidFill>
            <a:ln w="6350" algn="ctr">
              <a:solidFill>
                <a:schemeClr val="bg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1" name="Elbow Connector 990"/>
            <p:cNvCxnSpPr>
              <a:stCxn id="989" idx="3"/>
            </p:cNvCxnSpPr>
            <p:nvPr/>
          </p:nvCxnSpPr>
          <p:spPr>
            <a:xfrm flipV="1">
              <a:off x="8249444" y="2292350"/>
              <a:ext cx="217488" cy="131675"/>
            </a:xfrm>
            <a:prstGeom prst="bentConnector2">
              <a:avLst/>
            </a:prstGeom>
            <a:solidFill>
              <a:srgbClr val="E1FFE1"/>
            </a:solidFill>
            <a:ln w="6350" algn="ctr">
              <a:solidFill>
                <a:schemeClr val="bg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99" name="Picture 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636" y="2629794"/>
              <a:ext cx="1329564" cy="683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5" name="Picture 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636" y="1487174"/>
              <a:ext cx="1329564" cy="683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6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1400" y="1797114"/>
              <a:ext cx="848846" cy="1962086"/>
            </a:xfrm>
            <a:prstGeom prst="rect">
              <a:avLst/>
            </a:prstGeom>
            <a:noFill/>
          </p:spPr>
        </p:pic>
        <p:grpSp>
          <p:nvGrpSpPr>
            <p:cNvPr id="2" name="Group 1"/>
            <p:cNvGrpSpPr/>
            <p:nvPr/>
          </p:nvGrpSpPr>
          <p:grpSpPr>
            <a:xfrm>
              <a:off x="1066800" y="2316180"/>
              <a:ext cx="735013" cy="930256"/>
              <a:chOff x="1344612" y="2316180"/>
              <a:chExt cx="735013" cy="930256"/>
            </a:xfrm>
          </p:grpSpPr>
          <p:sp>
            <p:nvSpPr>
              <p:cNvPr id="100" name="Rectangle 94"/>
              <p:cNvSpPr>
                <a:spLocks noChangeArrowheads="1"/>
              </p:cNvSpPr>
              <p:nvPr/>
            </p:nvSpPr>
            <p:spPr bwMode="auto">
              <a:xfrm>
                <a:off x="1428059" y="2412078"/>
                <a:ext cx="651566" cy="8343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140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04" name="Group 97"/>
              <p:cNvGrpSpPr>
                <a:grpSpLocks noChangeAspect="1"/>
              </p:cNvGrpSpPr>
              <p:nvPr/>
            </p:nvGrpSpPr>
            <p:grpSpPr bwMode="auto">
              <a:xfrm>
                <a:off x="1677179" y="2455862"/>
                <a:ext cx="265381" cy="309459"/>
                <a:chOff x="1399" y="2271"/>
                <a:chExt cx="781" cy="719"/>
              </a:xfrm>
            </p:grpSpPr>
            <p:sp>
              <p:nvSpPr>
                <p:cNvPr id="163" name="Text Box 9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9" y="2274"/>
                  <a:ext cx="544" cy="7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</a:pPr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66" name="Group 104"/>
                <p:cNvGrpSpPr>
                  <a:grpSpLocks noChangeAspect="1"/>
                </p:cNvGrpSpPr>
                <p:nvPr/>
              </p:nvGrpSpPr>
              <p:grpSpPr bwMode="auto">
                <a:xfrm>
                  <a:off x="1437" y="2271"/>
                  <a:ext cx="364" cy="159"/>
                  <a:chOff x="3748" y="3793"/>
                  <a:chExt cx="364" cy="159"/>
                </a:xfrm>
              </p:grpSpPr>
              <p:sp>
                <p:nvSpPr>
                  <p:cNvPr id="171" name="Oval 1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825"/>
                    <a:ext cx="364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B7955">
                          <a:gamma/>
                          <a:shade val="65098"/>
                          <a:invGamma/>
                        </a:srgbClr>
                      </a:gs>
                      <a:gs pos="50000">
                        <a:srgbClr val="EB7955"/>
                      </a:gs>
                      <a:gs pos="100000">
                        <a:srgbClr val="EB7955">
                          <a:gamma/>
                          <a:shade val="65098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round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12700" dir="54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72" name="Rectangle 1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857"/>
                    <a:ext cx="364" cy="3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EB7955">
                          <a:gamma/>
                          <a:shade val="65098"/>
                          <a:invGamma/>
                        </a:srgbClr>
                      </a:gs>
                      <a:gs pos="50000">
                        <a:srgbClr val="EB7955"/>
                      </a:gs>
                      <a:gs pos="100000">
                        <a:srgbClr val="EB7955">
                          <a:gamma/>
                          <a:shade val="65098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12700" dir="54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73" name="Oval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793"/>
                    <a:ext cx="364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88A6C"/>
                      </a:gs>
                      <a:gs pos="100000">
                        <a:srgbClr val="E88A6C">
                          <a:gamma/>
                          <a:tint val="2941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round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67" name="Group 108"/>
                <p:cNvGrpSpPr>
                  <a:grpSpLocks noChangeAspect="1"/>
                </p:cNvGrpSpPr>
                <p:nvPr/>
              </p:nvGrpSpPr>
              <p:grpSpPr bwMode="auto">
                <a:xfrm>
                  <a:off x="1816" y="2274"/>
                  <a:ext cx="364" cy="159"/>
                  <a:chOff x="3748" y="3793"/>
                  <a:chExt cx="364" cy="159"/>
                </a:xfrm>
              </p:grpSpPr>
              <p:sp>
                <p:nvSpPr>
                  <p:cNvPr id="168" name="Oval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825"/>
                    <a:ext cx="364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B7955">
                          <a:gamma/>
                          <a:shade val="65098"/>
                          <a:invGamma/>
                        </a:srgbClr>
                      </a:gs>
                      <a:gs pos="50000">
                        <a:srgbClr val="EB7955"/>
                      </a:gs>
                      <a:gs pos="100000">
                        <a:srgbClr val="EB7955">
                          <a:gamma/>
                          <a:shade val="65098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round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12700" dir="54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69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857"/>
                    <a:ext cx="364" cy="3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EB7955">
                          <a:gamma/>
                          <a:shade val="65098"/>
                          <a:invGamma/>
                        </a:srgbClr>
                      </a:gs>
                      <a:gs pos="50000">
                        <a:srgbClr val="EB7955"/>
                      </a:gs>
                      <a:gs pos="100000">
                        <a:srgbClr val="EB7955">
                          <a:gamma/>
                          <a:shade val="65098"/>
                          <a:invGamma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12700" dir="54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70" name="Oval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48" y="3793"/>
                    <a:ext cx="364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E88A6C"/>
                      </a:gs>
                      <a:gs pos="100000">
                        <a:srgbClr val="E88A6C">
                          <a:gamma/>
                          <a:tint val="2941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 algn="ctr">
                        <a:solidFill>
                          <a:srgbClr val="6F9995"/>
                        </a:solidFill>
                        <a:round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grpSp>
            <p:nvGrpSpPr>
              <p:cNvPr id="105" name="Group 112"/>
              <p:cNvGrpSpPr>
                <a:grpSpLocks noChangeAspect="1"/>
              </p:cNvGrpSpPr>
              <p:nvPr/>
            </p:nvGrpSpPr>
            <p:grpSpPr bwMode="auto">
              <a:xfrm>
                <a:off x="1683592" y="2591819"/>
                <a:ext cx="123346" cy="216062"/>
                <a:chOff x="1814" y="1025"/>
                <a:chExt cx="1200" cy="1656"/>
              </a:xfrm>
            </p:grpSpPr>
            <p:sp>
              <p:nvSpPr>
                <p:cNvPr id="150" name="AutoShap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814" y="1025"/>
                  <a:ext cx="1200" cy="802"/>
                </a:xfrm>
                <a:prstGeom prst="roundRect">
                  <a:avLst>
                    <a:gd name="adj" fmla="val 11472"/>
                  </a:avLst>
                </a:prstGeom>
                <a:solidFill>
                  <a:srgbClr val="B2B2B2">
                    <a:alpha val="50000"/>
                  </a:srgbClr>
                </a:solidFill>
                <a:ln w="19050" algn="ctr">
                  <a:solidFill>
                    <a:srgbClr val="000000"/>
                  </a:solidFill>
                  <a:prstDash val="sysDot"/>
                  <a:round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51" name="Group 114"/>
                <p:cNvGrpSpPr>
                  <a:grpSpLocks noChangeAspect="1"/>
                </p:cNvGrpSpPr>
                <p:nvPr/>
              </p:nvGrpSpPr>
              <p:grpSpPr bwMode="auto">
                <a:xfrm>
                  <a:off x="1997" y="1168"/>
                  <a:ext cx="833" cy="1513"/>
                  <a:chOff x="1215" y="2335"/>
                  <a:chExt cx="833" cy="1513"/>
                </a:xfrm>
              </p:grpSpPr>
              <p:sp>
                <p:nvSpPr>
                  <p:cNvPr id="153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15" y="2335"/>
                    <a:ext cx="832" cy="53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EB640">
                          <a:gamma/>
                          <a:tint val="53725"/>
                          <a:invGamma/>
                        </a:srgbClr>
                      </a:gs>
                      <a:gs pos="100000">
                        <a:srgbClr val="CEB640"/>
                      </a:gs>
                    </a:gsLst>
                    <a:lin ang="2700000" scaled="1"/>
                  </a:gradFill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4" name="Text Box 1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61" y="2359"/>
                    <a:ext cx="1" cy="1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5" name="Line 117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495"/>
                    <a:ext cx="83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6" name="Line 118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588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7" name="Line 119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682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8" name="Line 120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775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9" name="Line 121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381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60" name="Line 122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547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61" name="Line 123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714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62" name="Line 124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880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sp>
            <p:nvSpPr>
              <p:cNvPr id="108" name="Text Box 154"/>
              <p:cNvSpPr txBox="1">
                <a:spLocks noChangeAspect="1" noChangeArrowheads="1"/>
              </p:cNvSpPr>
              <p:nvPr/>
            </p:nvSpPr>
            <p:spPr bwMode="auto">
              <a:xfrm>
                <a:off x="1346312" y="2511783"/>
                <a:ext cx="351689" cy="30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latin typeface="Calibri" pitchFamily="34" charset="0"/>
                    <a:cs typeface="Calibri" pitchFamily="34" charset="0"/>
                  </a:rPr>
                  <a:t>LV</a:t>
                </a:r>
              </a:p>
            </p:txBody>
          </p:sp>
          <p:sp>
            <p:nvSpPr>
              <p:cNvPr id="109" name="Text Box 155"/>
              <p:cNvSpPr txBox="1">
                <a:spLocks noChangeAspect="1" noChangeArrowheads="1"/>
              </p:cNvSpPr>
              <p:nvPr/>
            </p:nvSpPr>
            <p:spPr bwMode="auto">
              <a:xfrm>
                <a:off x="1344612" y="2316180"/>
                <a:ext cx="41506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latin typeface="Calibri" pitchFamily="34" charset="0"/>
                    <a:cs typeface="Calibri" pitchFamily="34" charset="0"/>
                  </a:rPr>
                  <a:t>VG</a:t>
                </a:r>
              </a:p>
            </p:txBody>
          </p:sp>
          <p:grpSp>
            <p:nvGrpSpPr>
              <p:cNvPr id="110" name="Group 156"/>
              <p:cNvGrpSpPr>
                <a:grpSpLocks noChangeAspect="1"/>
              </p:cNvGrpSpPr>
              <p:nvPr/>
            </p:nvGrpSpPr>
            <p:grpSpPr bwMode="auto">
              <a:xfrm>
                <a:off x="1733550" y="2784852"/>
                <a:ext cx="97861" cy="172591"/>
                <a:chOff x="4529" y="1698"/>
                <a:chExt cx="288" cy="401"/>
              </a:xfrm>
            </p:grpSpPr>
            <p:pic>
              <p:nvPicPr>
                <p:cNvPr id="122" name="Picture 157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9" y="1701"/>
                  <a:ext cx="288" cy="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3" name="Picture 158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2" y="1698"/>
                  <a:ext cx="94" cy="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1" name="Group 159"/>
              <p:cNvGrpSpPr>
                <a:grpSpLocks noChangeAspect="1"/>
              </p:cNvGrpSpPr>
              <p:nvPr/>
            </p:nvGrpSpPr>
            <p:grpSpPr bwMode="auto">
              <a:xfrm>
                <a:off x="1833790" y="2839943"/>
                <a:ext cx="97861" cy="172591"/>
                <a:chOff x="4529" y="1698"/>
                <a:chExt cx="288" cy="401"/>
              </a:xfrm>
            </p:grpSpPr>
            <p:pic>
              <p:nvPicPr>
                <p:cNvPr id="120" name="Picture 160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9" y="1701"/>
                  <a:ext cx="288" cy="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1" name="Picture 16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2" y="1698"/>
                  <a:ext cx="94" cy="9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2" name="Group 162"/>
              <p:cNvGrpSpPr>
                <a:grpSpLocks noChangeAspect="1"/>
              </p:cNvGrpSpPr>
              <p:nvPr/>
            </p:nvGrpSpPr>
            <p:grpSpPr bwMode="auto">
              <a:xfrm>
                <a:off x="1937428" y="2795181"/>
                <a:ext cx="97861" cy="172591"/>
                <a:chOff x="4529" y="1698"/>
                <a:chExt cx="288" cy="401"/>
              </a:xfrm>
            </p:grpSpPr>
            <p:pic>
              <p:nvPicPr>
                <p:cNvPr id="118" name="Picture 16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9" y="1701"/>
                  <a:ext cx="288" cy="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9" name="Picture 164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2" y="1698"/>
                  <a:ext cx="94" cy="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3" name="Text Box 165"/>
              <p:cNvSpPr txBox="1">
                <a:spLocks noChangeAspect="1" noChangeArrowheads="1"/>
              </p:cNvSpPr>
              <p:nvPr/>
            </p:nvSpPr>
            <p:spPr bwMode="auto">
              <a:xfrm>
                <a:off x="1352550" y="2741810"/>
                <a:ext cx="39350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latin typeface="Calibri" pitchFamily="34" charset="0"/>
                    <a:cs typeface="Calibri" pitchFamily="34" charset="0"/>
                  </a:rPr>
                  <a:t>FS</a:t>
                </a:r>
              </a:p>
            </p:txBody>
          </p:sp>
          <p:grpSp>
            <p:nvGrpSpPr>
              <p:cNvPr id="114" name="Group 166"/>
              <p:cNvGrpSpPr>
                <a:grpSpLocks noChangeAspect="1"/>
              </p:cNvGrpSpPr>
              <p:nvPr/>
            </p:nvGrpSpPr>
            <p:grpSpPr bwMode="auto">
              <a:xfrm>
                <a:off x="1943239" y="2459736"/>
                <a:ext cx="123686" cy="68434"/>
                <a:chOff x="3748" y="3793"/>
                <a:chExt cx="364" cy="159"/>
              </a:xfrm>
            </p:grpSpPr>
            <p:sp>
              <p:nvSpPr>
                <p:cNvPr id="115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748" y="3825"/>
                  <a:ext cx="364" cy="1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B7955">
                        <a:gamma/>
                        <a:shade val="65098"/>
                        <a:invGamma/>
                      </a:srgbClr>
                    </a:gs>
                    <a:gs pos="50000">
                      <a:srgbClr val="EB7955"/>
                    </a:gs>
                    <a:gs pos="100000">
                      <a:srgbClr val="EB7955">
                        <a:gamma/>
                        <a:shade val="6509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algn="ctr">
                      <a:solidFill>
                        <a:srgbClr val="6F9995"/>
                      </a:solidFill>
                      <a:round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2700" dir="54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6" name="Rectangle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3748" y="3857"/>
                  <a:ext cx="364" cy="31"/>
                </a:xfrm>
                <a:prstGeom prst="rect">
                  <a:avLst/>
                </a:prstGeom>
                <a:gradFill rotWithShape="1">
                  <a:gsLst>
                    <a:gs pos="0">
                      <a:srgbClr val="EB7955">
                        <a:gamma/>
                        <a:shade val="65098"/>
                        <a:invGamma/>
                      </a:srgbClr>
                    </a:gs>
                    <a:gs pos="50000">
                      <a:srgbClr val="EB7955"/>
                    </a:gs>
                    <a:gs pos="100000">
                      <a:srgbClr val="EB7955">
                        <a:gamma/>
                        <a:shade val="65098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algn="ctr">
                      <a:solidFill>
                        <a:srgbClr val="6F9995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2700" dir="54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7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3748" y="3793"/>
                  <a:ext cx="364" cy="1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88A6C"/>
                    </a:gs>
                    <a:gs pos="100000">
                      <a:srgbClr val="E88A6C">
                        <a:gamma/>
                        <a:tint val="2941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algn="ctr">
                      <a:solidFill>
                        <a:srgbClr val="6F9995"/>
                      </a:solidFill>
                      <a:round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03" name="Rectangle 170"/>
              <p:cNvSpPr>
                <a:spLocks noChangeArrowheads="1"/>
              </p:cNvSpPr>
              <p:nvPr/>
            </p:nvSpPr>
            <p:spPr bwMode="auto">
              <a:xfrm>
                <a:off x="1441468" y="3031279"/>
                <a:ext cx="565180" cy="19625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>
                <a:prstShdw prst="shdw17" dist="17961" dir="2700000">
                  <a:srgbClr val="EAEAEA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marL="354013" indent="-354013" defTabSz="941388"/>
                <a:r>
                  <a:rPr lang="en-US" sz="1400" dirty="0">
                    <a:latin typeface="Calibri" pitchFamily="34" charset="0"/>
                    <a:cs typeface="Calibri" pitchFamily="34" charset="0"/>
                  </a:rPr>
                  <a:t>DB App</a:t>
                </a:r>
              </a:p>
            </p:txBody>
          </p:sp>
          <p:grpSp>
            <p:nvGrpSpPr>
              <p:cNvPr id="209" name="Group 112"/>
              <p:cNvGrpSpPr>
                <a:grpSpLocks noChangeAspect="1"/>
              </p:cNvGrpSpPr>
              <p:nvPr/>
            </p:nvGrpSpPr>
            <p:grpSpPr bwMode="auto">
              <a:xfrm>
                <a:off x="1821047" y="2648876"/>
                <a:ext cx="123346" cy="216062"/>
                <a:chOff x="1814" y="1025"/>
                <a:chExt cx="1200" cy="1656"/>
              </a:xfrm>
            </p:grpSpPr>
            <p:sp>
              <p:nvSpPr>
                <p:cNvPr id="210" name="AutoShap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814" y="1025"/>
                  <a:ext cx="1200" cy="802"/>
                </a:xfrm>
                <a:prstGeom prst="roundRect">
                  <a:avLst>
                    <a:gd name="adj" fmla="val 11472"/>
                  </a:avLst>
                </a:prstGeom>
                <a:solidFill>
                  <a:srgbClr val="B2B2B2">
                    <a:alpha val="50000"/>
                  </a:srgbClr>
                </a:solidFill>
                <a:ln w="19050" algn="ctr">
                  <a:solidFill>
                    <a:srgbClr val="000000"/>
                  </a:solidFill>
                  <a:prstDash val="sysDot"/>
                  <a:round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211" name="Group 114"/>
                <p:cNvGrpSpPr>
                  <a:grpSpLocks noChangeAspect="1"/>
                </p:cNvGrpSpPr>
                <p:nvPr/>
              </p:nvGrpSpPr>
              <p:grpSpPr bwMode="auto">
                <a:xfrm>
                  <a:off x="1997" y="1168"/>
                  <a:ext cx="833" cy="1513"/>
                  <a:chOff x="1215" y="2335"/>
                  <a:chExt cx="833" cy="1513"/>
                </a:xfrm>
              </p:grpSpPr>
              <p:sp>
                <p:nvSpPr>
                  <p:cNvPr id="212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15" y="2335"/>
                    <a:ext cx="832" cy="53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EB640">
                          <a:gamma/>
                          <a:tint val="53725"/>
                          <a:invGamma/>
                        </a:srgbClr>
                      </a:gs>
                      <a:gs pos="100000">
                        <a:srgbClr val="CEB640"/>
                      </a:gs>
                    </a:gsLst>
                    <a:lin ang="2700000" scaled="1"/>
                  </a:gradFill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13" name="Text Box 1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61" y="2359"/>
                    <a:ext cx="1" cy="1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14" name="Line 117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495"/>
                    <a:ext cx="83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15" name="Line 118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588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16" name="Line 119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682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17" name="Line 120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775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18" name="Line 121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381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19" name="Line 122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547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20" name="Line 123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714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21" name="Line 124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880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grpSp>
            <p:nvGrpSpPr>
              <p:cNvPr id="222" name="Group 112"/>
              <p:cNvGrpSpPr>
                <a:grpSpLocks noChangeAspect="1"/>
              </p:cNvGrpSpPr>
              <p:nvPr/>
            </p:nvGrpSpPr>
            <p:grpSpPr bwMode="auto">
              <a:xfrm>
                <a:off x="1945529" y="2601524"/>
                <a:ext cx="123346" cy="216062"/>
                <a:chOff x="1814" y="1025"/>
                <a:chExt cx="1200" cy="1656"/>
              </a:xfrm>
            </p:grpSpPr>
            <p:sp>
              <p:nvSpPr>
                <p:cNvPr id="223" name="AutoShap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814" y="1025"/>
                  <a:ext cx="1200" cy="802"/>
                </a:xfrm>
                <a:prstGeom prst="roundRect">
                  <a:avLst>
                    <a:gd name="adj" fmla="val 11472"/>
                  </a:avLst>
                </a:prstGeom>
                <a:solidFill>
                  <a:srgbClr val="B2B2B2">
                    <a:alpha val="50000"/>
                  </a:srgbClr>
                </a:solidFill>
                <a:ln w="19050" algn="ctr">
                  <a:solidFill>
                    <a:srgbClr val="000000"/>
                  </a:solidFill>
                  <a:prstDash val="sysDot"/>
                  <a:round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400"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224" name="Group 114"/>
                <p:cNvGrpSpPr>
                  <a:grpSpLocks noChangeAspect="1"/>
                </p:cNvGrpSpPr>
                <p:nvPr/>
              </p:nvGrpSpPr>
              <p:grpSpPr bwMode="auto">
                <a:xfrm>
                  <a:off x="1997" y="1168"/>
                  <a:ext cx="833" cy="1513"/>
                  <a:chOff x="1215" y="2335"/>
                  <a:chExt cx="833" cy="1513"/>
                </a:xfrm>
              </p:grpSpPr>
              <p:sp>
                <p:nvSpPr>
                  <p:cNvPr id="225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15" y="2335"/>
                    <a:ext cx="832" cy="53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EB640">
                          <a:gamma/>
                          <a:tint val="53725"/>
                          <a:invGamma/>
                        </a:srgbClr>
                      </a:gs>
                      <a:gs pos="100000">
                        <a:srgbClr val="CEB640"/>
                      </a:gs>
                    </a:gsLst>
                    <a:lin ang="2700000" scaled="1"/>
                  </a:gradFill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26" name="Text Box 1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61" y="2359"/>
                    <a:ext cx="1" cy="1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 type="none" w="lg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algn="l" defTabSz="941388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defTabSz="941388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27" name="Line 117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495"/>
                    <a:ext cx="83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28" name="Line 118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588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29" name="Line 119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682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30" name="Line 120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215" y="2775"/>
                    <a:ext cx="83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31" name="Line 121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381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32" name="Line 122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547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33" name="Line 123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714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234" name="Line 124"/>
                  <p:cNvSpPr>
                    <a:spLocks noChangeAspect="1" noChangeShapeType="1"/>
                  </p:cNvSpPr>
                  <p:nvPr/>
                </p:nvSpPr>
                <p:spPr bwMode="gray">
                  <a:xfrm>
                    <a:off x="1880" y="2495"/>
                    <a:ext cx="0" cy="3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4455060" y="1600200"/>
              <a:ext cx="713840" cy="713840"/>
              <a:chOff x="4328060" y="1524000"/>
              <a:chExt cx="713840" cy="713840"/>
            </a:xfrm>
          </p:grpSpPr>
          <p:pic>
            <p:nvPicPr>
              <p:cNvPr id="1007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28060" y="1524000"/>
                <a:ext cx="713840" cy="713840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80180" y="1713588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Source </a:t>
                </a:r>
                <a:r>
                  <a:rPr lang="en-US" sz="1200" dirty="0" err="1" smtClean="0">
                    <a:latin typeface="Calibri" pitchFamily="34" charset="0"/>
                    <a:cs typeface="Calibri" pitchFamily="34" charset="0"/>
                  </a:rPr>
                  <a:t>Vol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 1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09" name="Group 1008"/>
            <p:cNvGrpSpPr/>
            <p:nvPr/>
          </p:nvGrpSpPr>
          <p:grpSpPr>
            <a:xfrm>
              <a:off x="5354112" y="1600200"/>
              <a:ext cx="713840" cy="713840"/>
              <a:chOff x="4328060" y="1524000"/>
              <a:chExt cx="713840" cy="713840"/>
            </a:xfrm>
          </p:grpSpPr>
          <p:pic>
            <p:nvPicPr>
              <p:cNvPr id="1010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28060" y="1524000"/>
                <a:ext cx="713840" cy="713840"/>
              </a:xfrm>
              <a:prstGeom prst="rect">
                <a:avLst/>
              </a:prstGeom>
              <a:noFill/>
            </p:spPr>
          </p:pic>
          <p:sp>
            <p:nvSpPr>
              <p:cNvPr id="1011" name="TextBox 1010"/>
              <p:cNvSpPr txBox="1"/>
              <p:nvPr/>
            </p:nvSpPr>
            <p:spPr>
              <a:xfrm>
                <a:off x="4380180" y="1713588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Source </a:t>
                </a:r>
                <a:r>
                  <a:rPr lang="en-US" sz="1200" dirty="0" err="1" smtClean="0">
                    <a:latin typeface="Calibri" pitchFamily="34" charset="0"/>
                    <a:cs typeface="Calibri" pitchFamily="34" charset="0"/>
                  </a:rPr>
                  <a:t>Vol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 2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12" name="Group 1011"/>
            <p:cNvGrpSpPr/>
            <p:nvPr/>
          </p:nvGrpSpPr>
          <p:grpSpPr>
            <a:xfrm>
              <a:off x="4469080" y="2807136"/>
              <a:ext cx="713840" cy="747859"/>
              <a:chOff x="4328060" y="1524000"/>
              <a:chExt cx="713840" cy="747859"/>
            </a:xfrm>
          </p:grpSpPr>
          <p:pic>
            <p:nvPicPr>
              <p:cNvPr id="1013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28060" y="1524000"/>
                <a:ext cx="713840" cy="713840"/>
              </a:xfrm>
              <a:prstGeom prst="rect">
                <a:avLst/>
              </a:prstGeom>
              <a:noFill/>
            </p:spPr>
          </p:pic>
          <p:sp>
            <p:nvSpPr>
              <p:cNvPr id="1014" name="TextBox 1013"/>
              <p:cNvSpPr txBox="1"/>
              <p:nvPr/>
            </p:nvSpPr>
            <p:spPr>
              <a:xfrm>
                <a:off x="4328060" y="1625528"/>
                <a:ext cx="713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Local Replica </a:t>
                </a:r>
                <a:r>
                  <a:rPr lang="en-US" sz="1200" dirty="0" err="1" smtClean="0">
                    <a:latin typeface="Calibri" pitchFamily="34" charset="0"/>
                    <a:cs typeface="Calibri" pitchFamily="34" charset="0"/>
                  </a:rPr>
                  <a:t>Vol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 1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18" name="Group 1017"/>
            <p:cNvGrpSpPr/>
            <p:nvPr/>
          </p:nvGrpSpPr>
          <p:grpSpPr>
            <a:xfrm>
              <a:off x="5354112" y="2807136"/>
              <a:ext cx="713840" cy="747859"/>
              <a:chOff x="4328060" y="1524000"/>
              <a:chExt cx="713840" cy="747859"/>
            </a:xfrm>
          </p:grpSpPr>
          <p:pic>
            <p:nvPicPr>
              <p:cNvPr id="1019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28060" y="1524000"/>
                <a:ext cx="713840" cy="713840"/>
              </a:xfrm>
              <a:prstGeom prst="rect">
                <a:avLst/>
              </a:prstGeom>
              <a:noFill/>
            </p:spPr>
          </p:pic>
          <p:sp>
            <p:nvSpPr>
              <p:cNvPr id="1020" name="TextBox 1019"/>
              <p:cNvSpPr txBox="1"/>
              <p:nvPr/>
            </p:nvSpPr>
            <p:spPr>
              <a:xfrm>
                <a:off x="4328060" y="1625528"/>
                <a:ext cx="713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Local Replica </a:t>
                </a:r>
                <a:r>
                  <a:rPr lang="en-US" sz="1200" dirty="0" err="1" smtClean="0">
                    <a:latin typeface="Calibri" pitchFamily="34" charset="0"/>
                    <a:cs typeface="Calibri" pitchFamily="34" charset="0"/>
                  </a:rPr>
                  <a:t>Vol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 2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21" name="Group 1020"/>
            <p:cNvGrpSpPr/>
            <p:nvPr/>
          </p:nvGrpSpPr>
          <p:grpSpPr>
            <a:xfrm>
              <a:off x="7213600" y="1600200"/>
              <a:ext cx="727860" cy="747931"/>
              <a:chOff x="4328060" y="1524000"/>
              <a:chExt cx="727860" cy="747931"/>
            </a:xfrm>
          </p:grpSpPr>
          <p:pic>
            <p:nvPicPr>
              <p:cNvPr id="1022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28060" y="1524000"/>
                <a:ext cx="713840" cy="713840"/>
              </a:xfrm>
              <a:prstGeom prst="rect">
                <a:avLst/>
              </a:prstGeom>
              <a:noFill/>
            </p:spPr>
          </p:pic>
          <p:sp>
            <p:nvSpPr>
              <p:cNvPr id="1023" name="TextBox 1022"/>
              <p:cNvSpPr txBox="1"/>
              <p:nvPr/>
            </p:nvSpPr>
            <p:spPr>
              <a:xfrm>
                <a:off x="4328060" y="1625600"/>
                <a:ext cx="7278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Remote Replica </a:t>
                </a:r>
                <a:r>
                  <a:rPr lang="en-US" sz="1200" dirty="0" err="1" smtClean="0">
                    <a:latin typeface="Calibri" pitchFamily="34" charset="0"/>
                    <a:cs typeface="Calibri" pitchFamily="34" charset="0"/>
                  </a:rPr>
                  <a:t>Vol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 1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8112652" y="1600200"/>
              <a:ext cx="713840" cy="760631"/>
              <a:chOff x="4328060" y="1524000"/>
              <a:chExt cx="713840" cy="760631"/>
            </a:xfrm>
          </p:grpSpPr>
          <p:pic>
            <p:nvPicPr>
              <p:cNvPr id="1025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28060" y="1524000"/>
                <a:ext cx="713840" cy="713840"/>
              </a:xfrm>
              <a:prstGeom prst="rect">
                <a:avLst/>
              </a:prstGeom>
              <a:noFill/>
            </p:spPr>
          </p:pic>
          <p:sp>
            <p:nvSpPr>
              <p:cNvPr id="1026" name="TextBox 1025"/>
              <p:cNvSpPr txBox="1"/>
              <p:nvPr/>
            </p:nvSpPr>
            <p:spPr>
              <a:xfrm>
                <a:off x="4328060" y="1638300"/>
                <a:ext cx="713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Remote Replica </a:t>
                </a:r>
                <a:r>
                  <a:rPr lang="en-US" sz="1200" dirty="0" err="1" smtClean="0">
                    <a:latin typeface="Calibri" pitchFamily="34" charset="0"/>
                    <a:cs typeface="Calibri" pitchFamily="34" charset="0"/>
                  </a:rPr>
                  <a:t>Vol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 2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7137400" y="2807136"/>
              <a:ext cx="944327" cy="713840"/>
              <a:chOff x="4221549" y="1524000"/>
              <a:chExt cx="944327" cy="713840"/>
            </a:xfrm>
          </p:grpSpPr>
          <p:pic>
            <p:nvPicPr>
              <p:cNvPr id="1028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28060" y="1524000"/>
                <a:ext cx="713840" cy="713840"/>
              </a:xfrm>
              <a:prstGeom prst="rect">
                <a:avLst/>
              </a:prstGeom>
              <a:noFill/>
            </p:spPr>
          </p:pic>
          <p:sp>
            <p:nvSpPr>
              <p:cNvPr id="1029" name="TextBox 1028"/>
              <p:cNvSpPr txBox="1"/>
              <p:nvPr/>
            </p:nvSpPr>
            <p:spPr>
              <a:xfrm>
                <a:off x="4221549" y="1790264"/>
                <a:ext cx="9443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latin typeface="Calibri" pitchFamily="34" charset="0"/>
                    <a:cs typeface="Calibri" pitchFamily="34" charset="0"/>
                  </a:rPr>
                  <a:t>Unallocated</a:t>
                </a:r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>
              <a:off x="8053990" y="2807136"/>
              <a:ext cx="863746" cy="713840"/>
              <a:chOff x="4253107" y="1524000"/>
              <a:chExt cx="863746" cy="713840"/>
            </a:xfrm>
          </p:grpSpPr>
          <p:pic>
            <p:nvPicPr>
              <p:cNvPr id="1031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328060" y="1524000"/>
                <a:ext cx="713840" cy="713840"/>
              </a:xfrm>
              <a:prstGeom prst="rect">
                <a:avLst/>
              </a:prstGeom>
              <a:noFill/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4253107" y="1792404"/>
                <a:ext cx="8637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latin typeface="Calibri" pitchFamily="34" charset="0"/>
                    <a:cs typeface="Calibri" pitchFamily="34" charset="0"/>
                  </a:rPr>
                  <a:t>Unallocated</a:t>
                </a:r>
                <a:endParaRPr lang="en-US" sz="105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951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Infrastructure Management Challenges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5125" y="5591175"/>
            <a:ext cx="928687" cy="428625"/>
          </a:xfrm>
          <a:prstGeom prst="rect">
            <a:avLst/>
          </a:prstGeom>
          <a:solidFill>
            <a:schemeClr val="accent3"/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Oracle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08150" y="5591175"/>
            <a:ext cx="1320800" cy="428625"/>
          </a:xfrm>
          <a:prstGeom prst="rect">
            <a:avLst/>
          </a:prstGeom>
          <a:solidFill>
            <a:schemeClr val="accent3"/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Informix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332162" y="5591175"/>
            <a:ext cx="1422400" cy="428625"/>
          </a:xfrm>
          <a:prstGeom prst="rect">
            <a:avLst/>
          </a:prstGeom>
          <a:solidFill>
            <a:schemeClr val="accent3"/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Calibri" pitchFamily="34" charset="0"/>
                <a:cs typeface="Calibri" pitchFamily="34" charset="0"/>
              </a:rPr>
              <a:t>MS SQL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867400" y="5030025"/>
            <a:ext cx="1247775" cy="428625"/>
          </a:xfrm>
          <a:prstGeom prst="rect">
            <a:avLst/>
          </a:prstGeom>
          <a:solidFill>
            <a:srgbClr val="EAB76C"/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941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941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941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Brocade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824787" y="3838575"/>
            <a:ext cx="1103313" cy="428625"/>
          </a:xfrm>
          <a:prstGeom prst="rect">
            <a:avLst/>
          </a:prstGeom>
          <a:solidFill>
            <a:srgbClr val="EAB76C"/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Cisco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28600" y="2605087"/>
            <a:ext cx="928687" cy="428625"/>
          </a:xfrm>
          <a:prstGeom prst="rect">
            <a:avLst/>
          </a:prstGeom>
          <a:solidFill>
            <a:srgbClr val="7030A0"/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SUN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349375" y="2066925"/>
            <a:ext cx="928687" cy="428625"/>
          </a:xfrm>
          <a:prstGeom prst="rect">
            <a:avLst/>
          </a:prstGeom>
          <a:solidFill>
            <a:srgbClr val="7030A0"/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IBM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09575" y="1484312"/>
            <a:ext cx="928687" cy="428625"/>
          </a:xfrm>
          <a:prstGeom prst="rect">
            <a:avLst/>
          </a:prstGeom>
          <a:solidFill>
            <a:srgbClr val="7030A0"/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HP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702425" y="2211387"/>
            <a:ext cx="1103312" cy="428625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NetApp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96075" y="969962"/>
            <a:ext cx="1103312" cy="428625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EMC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915987" y="768350"/>
            <a:ext cx="1103313" cy="428625"/>
          </a:xfrm>
          <a:prstGeom prst="rect">
            <a:avLst/>
          </a:prstGeom>
          <a:solidFill>
            <a:srgbClr val="7030A0"/>
          </a:solidFill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Hitachi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114675" y="4975225"/>
            <a:ext cx="1595437" cy="428625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Applications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012825" y="4975225"/>
            <a:ext cx="1595437" cy="428625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Databases</a:t>
            </a: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1128712" y="3067050"/>
            <a:ext cx="3527425" cy="177006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 type="none" w="lg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defTabSz="941388"/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1870075" y="3733800"/>
            <a:ext cx="796925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UNIX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2740025" y="4235450"/>
            <a:ext cx="796925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WIN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563812" y="3194050"/>
            <a:ext cx="939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Servers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614737" y="3657600"/>
            <a:ext cx="796925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MF</a:t>
            </a: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5287962" y="3073400"/>
            <a:ext cx="2439988" cy="1857375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 type="none" w="lg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defTabSz="941388"/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031826" y="3173413"/>
            <a:ext cx="11110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latin typeface="Calibri" pitchFamily="34" charset="0"/>
                <a:cs typeface="Calibri" pitchFamily="34" charset="0"/>
              </a:rPr>
              <a:t>Network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5592762" y="4321175"/>
            <a:ext cx="796925" cy="428625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FC</a:t>
            </a:r>
            <a:endParaRPr lang="en-US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761162" y="4321175"/>
            <a:ext cx="796925" cy="428625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IP</a:t>
            </a:r>
          </a:p>
        </p:txBody>
      </p:sp>
      <p:sp>
        <p:nvSpPr>
          <p:cNvPr id="35" name="AutoShape 42"/>
          <p:cNvSpPr>
            <a:spLocks noChangeArrowheads="1"/>
          </p:cNvSpPr>
          <p:nvPr/>
        </p:nvSpPr>
        <p:spPr bwMode="auto">
          <a:xfrm>
            <a:off x="2586037" y="1008062"/>
            <a:ext cx="3925888" cy="1954213"/>
          </a:xfrm>
          <a:prstGeom prst="roundRect">
            <a:avLst>
              <a:gd name="adj" fmla="val 11657"/>
            </a:avLst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3590925" y="1071562"/>
            <a:ext cx="18478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Storage Arrays</a:t>
            </a: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5549900" y="2333625"/>
            <a:ext cx="796925" cy="428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TLU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3568700" y="1616075"/>
            <a:ext cx="796925" cy="428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NAS</a:t>
            </a: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3867150" y="2233612"/>
            <a:ext cx="796925" cy="428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SAN</a:t>
            </a: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4759325" y="1881187"/>
            <a:ext cx="796925" cy="428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DAS</a:t>
            </a:r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5551487" y="1392237"/>
            <a:ext cx="796925" cy="428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CAS</a:t>
            </a:r>
          </a:p>
        </p:txBody>
      </p:sp>
      <p:pic>
        <p:nvPicPr>
          <p:cNvPr id="72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2" y="3250127"/>
            <a:ext cx="468232" cy="1082306"/>
          </a:xfrm>
          <a:prstGeom prst="rect">
            <a:avLst/>
          </a:prstGeom>
          <a:noFill/>
        </p:spPr>
      </p:pic>
      <p:pic>
        <p:nvPicPr>
          <p:cNvPr id="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1931" y="3655322"/>
            <a:ext cx="993586" cy="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4306" y="3657600"/>
            <a:ext cx="992694" cy="50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5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1481" y="1401762"/>
            <a:ext cx="766388" cy="1301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04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5829616" y="3837036"/>
            <a:ext cx="2368139" cy="1710825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 type="none" w="lg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defTabSz="941388"/>
            <a:endParaRPr lang="en-US" sz="1400">
              <a:solidFill>
                <a:schemeClr val="l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an Ideal Solution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83305" y="948656"/>
            <a:ext cx="3429000" cy="2196291"/>
          </a:xfrm>
          <a:prstGeom prst="round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91440" rIns="0" bIns="0"/>
          <a:lstStyle/>
          <a:p>
            <a:pPr marL="354013" indent="-354013" defTabSz="941388"/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Monitoring/Management Platform</a:t>
            </a:r>
          </a:p>
          <a:p>
            <a:pPr marL="354013" indent="-354013" defTabSz="941388"/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defTabSz="941388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Storage Arrays</a:t>
            </a:r>
          </a:p>
          <a:p>
            <a:pPr marL="354013" indent="-354013" defTabSz="941388"/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defTabSz="941388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Network</a:t>
            </a:r>
          </a:p>
          <a:p>
            <a:pPr marL="354013" indent="-354013" defTabSz="941388"/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defTabSz="941388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Servers,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Databases, Applications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defTabSz="941388"/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 flipV="1">
            <a:off x="7018125" y="3206380"/>
            <a:ext cx="2924" cy="628765"/>
          </a:xfrm>
          <a:prstGeom prst="line">
            <a:avLst/>
          </a:prstGeom>
          <a:noFill/>
          <a:ln w="28575">
            <a:solidFill>
              <a:srgbClr val="00163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4077553" y="3123013"/>
            <a:ext cx="1533893" cy="795460"/>
          </a:xfrm>
          <a:prstGeom prst="line">
            <a:avLst/>
          </a:prstGeom>
          <a:noFill/>
          <a:ln w="28575">
            <a:solidFill>
              <a:srgbClr val="00163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398931" y="1600198"/>
            <a:ext cx="3383280" cy="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994542" y="1184076"/>
            <a:ext cx="382618" cy="187523"/>
          </a:xfrm>
          <a:prstGeom prst="line">
            <a:avLst/>
          </a:prstGeom>
          <a:noFill/>
          <a:ln w="28575">
            <a:solidFill>
              <a:srgbClr val="00163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536464" y="5586894"/>
            <a:ext cx="1636134" cy="431362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lt1"/>
                </a:solidFill>
                <a:latin typeface="Calibri" pitchFamily="34" charset="0"/>
                <a:cs typeface="Calibri" pitchFamily="34" charset="0"/>
              </a:defRPr>
            </a:lvl1pPr>
            <a:lvl2pPr defTabSz="941388"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 defTabSz="941388"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 defTabSz="941388"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 defTabSz="941388"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81000" y="5578121"/>
            <a:ext cx="1636134" cy="431362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bg1"/>
                </a:solidFill>
              </a:rPr>
              <a:t>Databases</a:t>
            </a: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499844" y="3829277"/>
            <a:ext cx="3617403" cy="1630402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 type="none" w="lg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defTabSz="941388"/>
            <a:endParaRPr lang="en-US" sz="1400">
              <a:solidFill>
                <a:schemeClr val="l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194998" y="4694925"/>
            <a:ext cx="817253" cy="431362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UNIX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52258" y="4905489"/>
            <a:ext cx="817253" cy="431362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WIN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1982947" y="3946257"/>
            <a:ext cx="940981" cy="36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Servers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049283" y="4564786"/>
            <a:ext cx="817253" cy="431362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481751" y="3886574"/>
            <a:ext cx="1111305" cy="36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Network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6152476" y="4975675"/>
            <a:ext cx="734046" cy="431362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FC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228687" y="4975675"/>
            <a:ext cx="734046" cy="431362"/>
          </a:xfrm>
          <a:prstGeom prst="rect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IP</a:t>
            </a: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4117033" y="2631699"/>
            <a:ext cx="1281899" cy="0"/>
          </a:xfrm>
          <a:prstGeom prst="line">
            <a:avLst/>
          </a:prstGeom>
          <a:noFill/>
          <a:ln w="28575">
            <a:solidFill>
              <a:srgbClr val="00163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AutoShape 40"/>
          <p:cNvSpPr>
            <a:spLocks noChangeArrowheads="1"/>
          </p:cNvSpPr>
          <p:nvPr/>
        </p:nvSpPr>
        <p:spPr bwMode="auto">
          <a:xfrm>
            <a:off x="461423" y="1441432"/>
            <a:ext cx="3616130" cy="1800023"/>
          </a:xfrm>
          <a:prstGeom prst="roundRect">
            <a:avLst>
              <a:gd name="adj" fmla="val 11657"/>
            </a:avLst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chemeClr val="l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1315374" y="1499922"/>
            <a:ext cx="1848277" cy="36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Storage Arrays</a:t>
            </a: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3191433" y="2688727"/>
            <a:ext cx="734047" cy="431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TLU</a:t>
            </a: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1366552" y="2001472"/>
            <a:ext cx="734047" cy="431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NAS</a:t>
            </a:r>
          </a:p>
        </p:txBody>
      </p:sp>
      <p:sp>
        <p:nvSpPr>
          <p:cNvPr id="50" name="Text Box 44"/>
          <p:cNvSpPr txBox="1">
            <a:spLocks noChangeArrowheads="1"/>
          </p:cNvSpPr>
          <p:nvPr/>
        </p:nvSpPr>
        <p:spPr bwMode="auto">
          <a:xfrm>
            <a:off x="1571266" y="2570285"/>
            <a:ext cx="734047" cy="431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SAN</a:t>
            </a:r>
          </a:p>
        </p:txBody>
      </p: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2410595" y="2228120"/>
            <a:ext cx="734047" cy="431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DAS</a:t>
            </a: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3192895" y="1795295"/>
            <a:ext cx="734047" cy="431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tIns="91440" bIns="91440">
            <a:spAutoFit/>
          </a:bodyPr>
          <a:lstStyle>
            <a:defPPr>
              <a:defRPr lang="en-US"/>
            </a:defPPr>
            <a:lvl1pPr algn="ctr" defTabSz="941388">
              <a:spcBef>
                <a:spcPct val="50000"/>
              </a:spcBef>
              <a:defRPr sz="1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CAS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72598" y="876279"/>
            <a:ext cx="991962" cy="808616"/>
            <a:chOff x="9829800" y="927099"/>
            <a:chExt cx="685800" cy="685800"/>
          </a:xfrm>
        </p:grpSpPr>
        <p:pic>
          <p:nvPicPr>
            <p:cNvPr id="73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927099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41" name="Text Box 10"/>
            <p:cNvSpPr txBox="1">
              <a:spLocks noChangeArrowheads="1"/>
            </p:cNvSpPr>
            <p:nvPr/>
          </p:nvSpPr>
          <p:spPr bwMode="auto">
            <a:xfrm>
              <a:off x="9960473" y="993254"/>
              <a:ext cx="354640" cy="182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One UI</a:t>
              </a:r>
            </a:p>
          </p:txBody>
        </p:sp>
      </p:grpSp>
      <p:pic>
        <p:nvPicPr>
          <p:cNvPr id="74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8917" y="4316585"/>
            <a:ext cx="993586" cy="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1292" y="4318863"/>
            <a:ext cx="992694" cy="50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4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8002" y="4153772"/>
            <a:ext cx="468232" cy="1082306"/>
          </a:xfrm>
          <a:prstGeom prst="rect">
            <a:avLst/>
          </a:prstGeom>
          <a:noFill/>
        </p:spPr>
      </p:pic>
      <p:pic>
        <p:nvPicPr>
          <p:cNvPr id="745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986" y="1822560"/>
            <a:ext cx="766388" cy="1301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153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Initiative (SMI)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SNIA </a:t>
            </a:r>
            <a:r>
              <a:rPr lang="en-US" dirty="0"/>
              <a:t>has been engaged in an initiative to develop a common storage management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SNIA developed </a:t>
            </a:r>
            <a:r>
              <a:rPr lang="en-US" dirty="0"/>
              <a:t>a specification called Storage Management </a:t>
            </a:r>
            <a:r>
              <a:rPr lang="en-US" dirty="0" smtClean="0"/>
              <a:t>Initiative-Specification </a:t>
            </a:r>
            <a:r>
              <a:rPr lang="en-US" dirty="0"/>
              <a:t>(SMI-S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It forms a normalized, abstracted model to which a storage </a:t>
            </a:r>
            <a:r>
              <a:rPr lang="en-US" dirty="0" smtClean="0"/>
              <a:t>infrastructure </a:t>
            </a:r>
            <a:r>
              <a:rPr lang="en-US" dirty="0"/>
              <a:t>components can be </a:t>
            </a:r>
            <a:r>
              <a:rPr lang="en-US" dirty="0" smtClean="0"/>
              <a:t>mapped</a:t>
            </a:r>
          </a:p>
          <a:p>
            <a:pPr lvl="1"/>
            <a:r>
              <a:rPr lang="en-US" dirty="0" smtClean="0"/>
              <a:t>Enables standardized and end-to-end control of resources</a:t>
            </a:r>
          </a:p>
          <a:p>
            <a:pPr lvl="1"/>
            <a:r>
              <a:rPr lang="en-US" dirty="0" smtClean="0"/>
              <a:t>SMI-S </a:t>
            </a:r>
            <a:r>
              <a:rPr lang="en-US" dirty="0"/>
              <a:t>compliant </a:t>
            </a:r>
            <a:r>
              <a:rPr lang="en-US" dirty="0" smtClean="0"/>
              <a:t>products are easier and faster to deploy</a:t>
            </a:r>
          </a:p>
          <a:p>
            <a:pPr lvl="1"/>
            <a:r>
              <a:rPr lang="en-US" dirty="0" smtClean="0"/>
              <a:t>Eliminates </a:t>
            </a:r>
            <a:r>
              <a:rPr lang="en-US" dirty="0"/>
              <a:t>the need for development of vendor-proprietary management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4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Management Platform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applications </a:t>
            </a:r>
            <a:r>
              <a:rPr lang="en-US" dirty="0"/>
              <a:t>for managing and monitoring </a:t>
            </a:r>
            <a:r>
              <a:rPr lang="en-US" dirty="0" smtClean="0"/>
              <a:t>storage </a:t>
            </a:r>
            <a:r>
              <a:rPr lang="en-US" dirty="0"/>
              <a:t>infrastructure</a:t>
            </a:r>
          </a:p>
          <a:p>
            <a:pPr lvl="1"/>
            <a:r>
              <a:rPr lang="en-US" dirty="0" smtClean="0"/>
              <a:t>Provides end-to-end management of physical and virtual resources</a:t>
            </a:r>
          </a:p>
          <a:p>
            <a:pPr lvl="1"/>
            <a:r>
              <a:rPr lang="en-US" dirty="0" smtClean="0"/>
              <a:t>Generates alerts to inform the status of components and processes</a:t>
            </a:r>
            <a:endParaRPr lang="en-US" dirty="0"/>
          </a:p>
          <a:p>
            <a:pPr lvl="1"/>
            <a:r>
              <a:rPr lang="en-US" dirty="0" smtClean="0"/>
              <a:t>Schedules operations such as provisioning and configuration management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90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Key storage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infrastructure components that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are monitored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Monitoring parameters 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Types of alerts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Monitoring the Storage Infrastructure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Challenges of managing information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Information lifecycle management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Storage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tiering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3: Information Lifecycle Management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09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Managing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Exploding digital universe</a:t>
            </a:r>
          </a:p>
          <a:p>
            <a:pPr lvl="1"/>
            <a:r>
              <a:rPr lang="en-US" dirty="0"/>
              <a:t>Multifold increase of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Increasing dependency on information</a:t>
            </a:r>
          </a:p>
          <a:p>
            <a:pPr lvl="1"/>
            <a:r>
              <a:rPr lang="en-US" dirty="0"/>
              <a:t>Strategic use of information plays an important role in determining the success of a business</a:t>
            </a:r>
          </a:p>
          <a:p>
            <a:r>
              <a:rPr lang="en-US" dirty="0"/>
              <a:t>Changing value of information</a:t>
            </a:r>
          </a:p>
          <a:p>
            <a:pPr lvl="1"/>
            <a:r>
              <a:rPr lang="en-US" dirty="0"/>
              <a:t>Information that is valuable today may become less important </a:t>
            </a:r>
            <a:r>
              <a:rPr lang="en-US" dirty="0" smtClean="0"/>
              <a:t>in future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73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Lifecycle Management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1174354" y="5232400"/>
            <a:ext cx="6930231" cy="69249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algn="ctr" eaLnBrk="0" hangingPunct="0">
              <a:spcBef>
                <a:spcPct val="25000"/>
              </a:spcBef>
              <a:buFont typeface="Times New Roman" pitchFamily="18" charset="0"/>
              <a:buNone/>
            </a:pP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A proactive strategy that enables an IT organization </a:t>
            </a:r>
          </a:p>
          <a:p>
            <a:pPr lvl="1" algn="ctr" eaLnBrk="0" hangingPunct="0">
              <a:spcBef>
                <a:spcPct val="25000"/>
              </a:spcBef>
              <a:buFont typeface="Times New Roman" pitchFamily="18" charset="0"/>
              <a:buNone/>
            </a:pP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to effectively manage the 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information throughout 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its lifecycle  </a:t>
            </a:r>
          </a:p>
        </p:txBody>
      </p:sp>
      <p:sp>
        <p:nvSpPr>
          <p:cNvPr id="85" name="Freeform 28"/>
          <p:cNvSpPr>
            <a:spLocks/>
          </p:cNvSpPr>
          <p:nvPr/>
        </p:nvSpPr>
        <p:spPr bwMode="auto">
          <a:xfrm>
            <a:off x="746126" y="1724025"/>
            <a:ext cx="592138" cy="742951"/>
          </a:xfrm>
          <a:custGeom>
            <a:avLst/>
            <a:gdLst>
              <a:gd name="T0" fmla="*/ 0 w 1117"/>
              <a:gd name="T1" fmla="*/ 577 h 1404"/>
              <a:gd name="T2" fmla="*/ 559 w 1117"/>
              <a:gd name="T3" fmla="*/ 0 h 1404"/>
              <a:gd name="T4" fmla="*/ 1117 w 1117"/>
              <a:gd name="T5" fmla="*/ 577 h 1404"/>
              <a:gd name="T6" fmla="*/ 839 w 1117"/>
              <a:gd name="T7" fmla="*/ 577 h 1404"/>
              <a:gd name="T8" fmla="*/ 839 w 1117"/>
              <a:gd name="T9" fmla="*/ 1404 h 1404"/>
              <a:gd name="T10" fmla="*/ 280 w 1117"/>
              <a:gd name="T11" fmla="*/ 1404 h 1404"/>
              <a:gd name="T12" fmla="*/ 280 w 1117"/>
              <a:gd name="T13" fmla="*/ 577 h 1404"/>
              <a:gd name="T14" fmla="*/ 0 w 1117"/>
              <a:gd name="T15" fmla="*/ 577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7" h="1404">
                <a:moveTo>
                  <a:pt x="0" y="577"/>
                </a:moveTo>
                <a:lnTo>
                  <a:pt x="559" y="0"/>
                </a:lnTo>
                <a:lnTo>
                  <a:pt x="1117" y="577"/>
                </a:lnTo>
                <a:lnTo>
                  <a:pt x="839" y="577"/>
                </a:lnTo>
                <a:lnTo>
                  <a:pt x="839" y="1404"/>
                </a:lnTo>
                <a:lnTo>
                  <a:pt x="280" y="1404"/>
                </a:lnTo>
                <a:lnTo>
                  <a:pt x="280" y="577"/>
                </a:lnTo>
                <a:lnTo>
                  <a:pt x="0" y="577"/>
                </a:lnTo>
              </a:path>
            </a:pathLst>
          </a:custGeom>
          <a:noFill/>
          <a:ln w="36513">
            <a:solidFill>
              <a:srgbClr val="66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25"/>
          <p:cNvSpPr>
            <a:spLocks/>
          </p:cNvSpPr>
          <p:nvPr/>
        </p:nvSpPr>
        <p:spPr bwMode="auto">
          <a:xfrm>
            <a:off x="746126" y="1724025"/>
            <a:ext cx="592138" cy="742951"/>
          </a:xfrm>
          <a:custGeom>
            <a:avLst/>
            <a:gdLst>
              <a:gd name="T0" fmla="*/ 0 w 1117"/>
              <a:gd name="T1" fmla="*/ 577 h 1404"/>
              <a:gd name="T2" fmla="*/ 280 w 1117"/>
              <a:gd name="T3" fmla="*/ 577 h 1404"/>
              <a:gd name="T4" fmla="*/ 280 w 1117"/>
              <a:gd name="T5" fmla="*/ 1404 h 1404"/>
              <a:gd name="T6" fmla="*/ 839 w 1117"/>
              <a:gd name="T7" fmla="*/ 1404 h 1404"/>
              <a:gd name="T8" fmla="*/ 839 w 1117"/>
              <a:gd name="T9" fmla="*/ 577 h 1404"/>
              <a:gd name="T10" fmla="*/ 1117 w 1117"/>
              <a:gd name="T11" fmla="*/ 577 h 1404"/>
              <a:gd name="T12" fmla="*/ 559 w 1117"/>
              <a:gd name="T13" fmla="*/ 0 h 1404"/>
              <a:gd name="T14" fmla="*/ 0 w 1117"/>
              <a:gd name="T15" fmla="*/ 577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7" h="1404">
                <a:moveTo>
                  <a:pt x="0" y="577"/>
                </a:moveTo>
                <a:lnTo>
                  <a:pt x="280" y="577"/>
                </a:lnTo>
                <a:lnTo>
                  <a:pt x="280" y="1404"/>
                </a:lnTo>
                <a:lnTo>
                  <a:pt x="839" y="1404"/>
                </a:lnTo>
                <a:lnTo>
                  <a:pt x="839" y="577"/>
                </a:lnTo>
                <a:lnTo>
                  <a:pt x="1117" y="577"/>
                </a:lnTo>
                <a:lnTo>
                  <a:pt x="559" y="0"/>
                </a:lnTo>
                <a:lnTo>
                  <a:pt x="0" y="577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911731" y="1263651"/>
            <a:ext cx="1681165" cy="3592515"/>
          </a:xfrm>
          <a:prstGeom prst="rect">
            <a:avLst/>
          </a:prstGeom>
          <a:solidFill>
            <a:srgbClr val="005596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616708" y="1263651"/>
            <a:ext cx="1060451" cy="3592515"/>
          </a:xfrm>
          <a:prstGeom prst="rect">
            <a:avLst/>
          </a:prstGeom>
          <a:solidFill>
            <a:srgbClr val="005596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713672" y="1263651"/>
            <a:ext cx="1058864" cy="3592515"/>
          </a:xfrm>
          <a:prstGeom prst="rect">
            <a:avLst/>
          </a:prstGeom>
          <a:solidFill>
            <a:srgbClr val="00559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55853" y="1260476"/>
            <a:ext cx="2532066" cy="3595690"/>
          </a:xfrm>
          <a:prstGeom prst="rect">
            <a:avLst/>
          </a:prstGeom>
          <a:solidFill>
            <a:srgbClr val="005596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87490" y="1262064"/>
            <a:ext cx="849314" cy="3576640"/>
          </a:xfrm>
          <a:prstGeom prst="rect">
            <a:avLst/>
          </a:prstGeom>
          <a:solidFill>
            <a:srgbClr val="0055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5522920" y="4143378"/>
            <a:ext cx="742951" cy="592138"/>
          </a:xfrm>
          <a:custGeom>
            <a:avLst/>
            <a:gdLst>
              <a:gd name="T0" fmla="*/ 1404 w 1404"/>
              <a:gd name="T1" fmla="*/ 559 h 1118"/>
              <a:gd name="T2" fmla="*/ 826 w 1404"/>
              <a:gd name="T3" fmla="*/ 0 h 1118"/>
              <a:gd name="T4" fmla="*/ 826 w 1404"/>
              <a:gd name="T5" fmla="*/ 279 h 1118"/>
              <a:gd name="T6" fmla="*/ 0 w 1404"/>
              <a:gd name="T7" fmla="*/ 279 h 1118"/>
              <a:gd name="T8" fmla="*/ 0 w 1404"/>
              <a:gd name="T9" fmla="*/ 838 h 1118"/>
              <a:gd name="T10" fmla="*/ 826 w 1404"/>
              <a:gd name="T11" fmla="*/ 838 h 1118"/>
              <a:gd name="T12" fmla="*/ 826 w 1404"/>
              <a:gd name="T13" fmla="*/ 1118 h 1118"/>
              <a:gd name="T14" fmla="*/ 1404 w 1404"/>
              <a:gd name="T15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1404" y="559"/>
                </a:moveTo>
                <a:lnTo>
                  <a:pt x="826" y="0"/>
                </a:lnTo>
                <a:lnTo>
                  <a:pt x="826" y="279"/>
                </a:lnTo>
                <a:lnTo>
                  <a:pt x="0" y="279"/>
                </a:lnTo>
                <a:lnTo>
                  <a:pt x="0" y="838"/>
                </a:lnTo>
                <a:lnTo>
                  <a:pt x="826" y="838"/>
                </a:lnTo>
                <a:lnTo>
                  <a:pt x="826" y="1118"/>
                </a:lnTo>
                <a:lnTo>
                  <a:pt x="1404" y="559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5522920" y="4143378"/>
            <a:ext cx="742951" cy="592138"/>
          </a:xfrm>
          <a:custGeom>
            <a:avLst/>
            <a:gdLst>
              <a:gd name="T0" fmla="*/ 826 w 1404"/>
              <a:gd name="T1" fmla="*/ 0 h 1118"/>
              <a:gd name="T2" fmla="*/ 826 w 1404"/>
              <a:gd name="T3" fmla="*/ 279 h 1118"/>
              <a:gd name="T4" fmla="*/ 0 w 1404"/>
              <a:gd name="T5" fmla="*/ 279 h 1118"/>
              <a:gd name="T6" fmla="*/ 0 w 1404"/>
              <a:gd name="T7" fmla="*/ 838 h 1118"/>
              <a:gd name="T8" fmla="*/ 826 w 1404"/>
              <a:gd name="T9" fmla="*/ 838 h 1118"/>
              <a:gd name="T10" fmla="*/ 826 w 1404"/>
              <a:gd name="T11" fmla="*/ 1118 h 1118"/>
              <a:gd name="T12" fmla="*/ 1404 w 1404"/>
              <a:gd name="T13" fmla="*/ 559 h 1118"/>
              <a:gd name="T14" fmla="*/ 826 w 1404"/>
              <a:gd name="T15" fmla="*/ 0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826" y="0"/>
                </a:moveTo>
                <a:lnTo>
                  <a:pt x="826" y="279"/>
                </a:lnTo>
                <a:lnTo>
                  <a:pt x="0" y="279"/>
                </a:lnTo>
                <a:lnTo>
                  <a:pt x="0" y="838"/>
                </a:lnTo>
                <a:lnTo>
                  <a:pt x="826" y="838"/>
                </a:lnTo>
                <a:lnTo>
                  <a:pt x="826" y="1118"/>
                </a:lnTo>
                <a:lnTo>
                  <a:pt x="1404" y="559"/>
                </a:lnTo>
                <a:lnTo>
                  <a:pt x="826" y="0"/>
                </a:lnTo>
              </a:path>
            </a:pathLst>
          </a:custGeom>
          <a:noFill/>
          <a:ln w="396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3217867" y="4143378"/>
            <a:ext cx="742951" cy="592138"/>
          </a:xfrm>
          <a:custGeom>
            <a:avLst/>
            <a:gdLst>
              <a:gd name="T0" fmla="*/ 1404 w 1404"/>
              <a:gd name="T1" fmla="*/ 559 h 1118"/>
              <a:gd name="T2" fmla="*/ 826 w 1404"/>
              <a:gd name="T3" fmla="*/ 0 h 1118"/>
              <a:gd name="T4" fmla="*/ 826 w 1404"/>
              <a:gd name="T5" fmla="*/ 279 h 1118"/>
              <a:gd name="T6" fmla="*/ 0 w 1404"/>
              <a:gd name="T7" fmla="*/ 279 h 1118"/>
              <a:gd name="T8" fmla="*/ 0 w 1404"/>
              <a:gd name="T9" fmla="*/ 838 h 1118"/>
              <a:gd name="T10" fmla="*/ 826 w 1404"/>
              <a:gd name="T11" fmla="*/ 838 h 1118"/>
              <a:gd name="T12" fmla="*/ 826 w 1404"/>
              <a:gd name="T13" fmla="*/ 1118 h 1118"/>
              <a:gd name="T14" fmla="*/ 1404 w 1404"/>
              <a:gd name="T15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1404" y="559"/>
                </a:moveTo>
                <a:lnTo>
                  <a:pt x="826" y="0"/>
                </a:lnTo>
                <a:lnTo>
                  <a:pt x="826" y="279"/>
                </a:lnTo>
                <a:lnTo>
                  <a:pt x="0" y="279"/>
                </a:lnTo>
                <a:lnTo>
                  <a:pt x="0" y="838"/>
                </a:lnTo>
                <a:lnTo>
                  <a:pt x="826" y="838"/>
                </a:lnTo>
                <a:lnTo>
                  <a:pt x="826" y="1118"/>
                </a:lnTo>
                <a:lnTo>
                  <a:pt x="1404" y="559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3217867" y="4152903"/>
            <a:ext cx="742951" cy="592138"/>
          </a:xfrm>
          <a:custGeom>
            <a:avLst/>
            <a:gdLst>
              <a:gd name="T0" fmla="*/ 826 w 1404"/>
              <a:gd name="T1" fmla="*/ 0 h 1118"/>
              <a:gd name="T2" fmla="*/ 826 w 1404"/>
              <a:gd name="T3" fmla="*/ 279 h 1118"/>
              <a:gd name="T4" fmla="*/ 0 w 1404"/>
              <a:gd name="T5" fmla="*/ 279 h 1118"/>
              <a:gd name="T6" fmla="*/ 0 w 1404"/>
              <a:gd name="T7" fmla="*/ 838 h 1118"/>
              <a:gd name="T8" fmla="*/ 826 w 1404"/>
              <a:gd name="T9" fmla="*/ 838 h 1118"/>
              <a:gd name="T10" fmla="*/ 826 w 1404"/>
              <a:gd name="T11" fmla="*/ 1118 h 1118"/>
              <a:gd name="T12" fmla="*/ 1404 w 1404"/>
              <a:gd name="T13" fmla="*/ 559 h 1118"/>
              <a:gd name="T14" fmla="*/ 826 w 1404"/>
              <a:gd name="T15" fmla="*/ 0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826" y="0"/>
                </a:moveTo>
                <a:lnTo>
                  <a:pt x="826" y="279"/>
                </a:lnTo>
                <a:lnTo>
                  <a:pt x="0" y="279"/>
                </a:lnTo>
                <a:lnTo>
                  <a:pt x="0" y="838"/>
                </a:lnTo>
                <a:lnTo>
                  <a:pt x="826" y="838"/>
                </a:lnTo>
                <a:lnTo>
                  <a:pt x="826" y="1118"/>
                </a:lnTo>
                <a:lnTo>
                  <a:pt x="1404" y="559"/>
                </a:lnTo>
                <a:lnTo>
                  <a:pt x="826" y="0"/>
                </a:lnTo>
              </a:path>
            </a:pathLst>
          </a:custGeom>
          <a:noFill/>
          <a:ln w="396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558927" y="4143378"/>
            <a:ext cx="742951" cy="592138"/>
          </a:xfrm>
          <a:custGeom>
            <a:avLst/>
            <a:gdLst>
              <a:gd name="T0" fmla="*/ 1404 w 1404"/>
              <a:gd name="T1" fmla="*/ 559 h 1118"/>
              <a:gd name="T2" fmla="*/ 827 w 1404"/>
              <a:gd name="T3" fmla="*/ 0 h 1118"/>
              <a:gd name="T4" fmla="*/ 827 w 1404"/>
              <a:gd name="T5" fmla="*/ 279 h 1118"/>
              <a:gd name="T6" fmla="*/ 0 w 1404"/>
              <a:gd name="T7" fmla="*/ 279 h 1118"/>
              <a:gd name="T8" fmla="*/ 0 w 1404"/>
              <a:gd name="T9" fmla="*/ 838 h 1118"/>
              <a:gd name="T10" fmla="*/ 827 w 1404"/>
              <a:gd name="T11" fmla="*/ 838 h 1118"/>
              <a:gd name="T12" fmla="*/ 827 w 1404"/>
              <a:gd name="T13" fmla="*/ 1118 h 1118"/>
              <a:gd name="T14" fmla="*/ 1404 w 1404"/>
              <a:gd name="T15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1404" y="559"/>
                </a:moveTo>
                <a:lnTo>
                  <a:pt x="827" y="0"/>
                </a:lnTo>
                <a:lnTo>
                  <a:pt x="827" y="279"/>
                </a:lnTo>
                <a:lnTo>
                  <a:pt x="0" y="279"/>
                </a:lnTo>
                <a:lnTo>
                  <a:pt x="0" y="838"/>
                </a:lnTo>
                <a:lnTo>
                  <a:pt x="827" y="838"/>
                </a:lnTo>
                <a:lnTo>
                  <a:pt x="827" y="1118"/>
                </a:lnTo>
                <a:lnTo>
                  <a:pt x="1404" y="559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558927" y="4133853"/>
            <a:ext cx="742951" cy="592138"/>
          </a:xfrm>
          <a:custGeom>
            <a:avLst/>
            <a:gdLst>
              <a:gd name="T0" fmla="*/ 827 w 1404"/>
              <a:gd name="T1" fmla="*/ 0 h 1117"/>
              <a:gd name="T2" fmla="*/ 827 w 1404"/>
              <a:gd name="T3" fmla="*/ 278 h 1117"/>
              <a:gd name="T4" fmla="*/ 0 w 1404"/>
              <a:gd name="T5" fmla="*/ 278 h 1117"/>
              <a:gd name="T6" fmla="*/ 0 w 1404"/>
              <a:gd name="T7" fmla="*/ 837 h 1117"/>
              <a:gd name="T8" fmla="*/ 827 w 1404"/>
              <a:gd name="T9" fmla="*/ 837 h 1117"/>
              <a:gd name="T10" fmla="*/ 827 w 1404"/>
              <a:gd name="T11" fmla="*/ 1117 h 1117"/>
              <a:gd name="T12" fmla="*/ 1404 w 1404"/>
              <a:gd name="T13" fmla="*/ 558 h 1117"/>
              <a:gd name="T14" fmla="*/ 827 w 1404"/>
              <a:gd name="T15" fmla="*/ 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7">
                <a:moveTo>
                  <a:pt x="827" y="0"/>
                </a:moveTo>
                <a:lnTo>
                  <a:pt x="827" y="278"/>
                </a:lnTo>
                <a:lnTo>
                  <a:pt x="0" y="278"/>
                </a:lnTo>
                <a:lnTo>
                  <a:pt x="0" y="837"/>
                </a:lnTo>
                <a:lnTo>
                  <a:pt x="827" y="837"/>
                </a:lnTo>
                <a:lnTo>
                  <a:pt x="827" y="1117"/>
                </a:lnTo>
                <a:lnTo>
                  <a:pt x="1404" y="558"/>
                </a:lnTo>
                <a:lnTo>
                  <a:pt x="827" y="0"/>
                </a:lnTo>
              </a:path>
            </a:pathLst>
          </a:custGeom>
          <a:noFill/>
          <a:ln w="396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6854834" y="4152903"/>
            <a:ext cx="742951" cy="592138"/>
          </a:xfrm>
          <a:custGeom>
            <a:avLst/>
            <a:gdLst>
              <a:gd name="T0" fmla="*/ 1404 w 1404"/>
              <a:gd name="T1" fmla="*/ 559 h 1118"/>
              <a:gd name="T2" fmla="*/ 826 w 1404"/>
              <a:gd name="T3" fmla="*/ 0 h 1118"/>
              <a:gd name="T4" fmla="*/ 826 w 1404"/>
              <a:gd name="T5" fmla="*/ 279 h 1118"/>
              <a:gd name="T6" fmla="*/ 0 w 1404"/>
              <a:gd name="T7" fmla="*/ 279 h 1118"/>
              <a:gd name="T8" fmla="*/ 0 w 1404"/>
              <a:gd name="T9" fmla="*/ 838 h 1118"/>
              <a:gd name="T10" fmla="*/ 826 w 1404"/>
              <a:gd name="T11" fmla="*/ 838 h 1118"/>
              <a:gd name="T12" fmla="*/ 826 w 1404"/>
              <a:gd name="T13" fmla="*/ 1118 h 1118"/>
              <a:gd name="T14" fmla="*/ 1404 w 1404"/>
              <a:gd name="T15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1404" y="559"/>
                </a:moveTo>
                <a:lnTo>
                  <a:pt x="826" y="0"/>
                </a:lnTo>
                <a:lnTo>
                  <a:pt x="826" y="279"/>
                </a:lnTo>
                <a:lnTo>
                  <a:pt x="0" y="279"/>
                </a:lnTo>
                <a:lnTo>
                  <a:pt x="0" y="838"/>
                </a:lnTo>
                <a:lnTo>
                  <a:pt x="826" y="838"/>
                </a:lnTo>
                <a:lnTo>
                  <a:pt x="826" y="1118"/>
                </a:lnTo>
                <a:lnTo>
                  <a:pt x="1404" y="559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854834" y="4152903"/>
            <a:ext cx="742951" cy="592138"/>
          </a:xfrm>
          <a:custGeom>
            <a:avLst/>
            <a:gdLst>
              <a:gd name="T0" fmla="*/ 826 w 1404"/>
              <a:gd name="T1" fmla="*/ 0 h 1118"/>
              <a:gd name="T2" fmla="*/ 826 w 1404"/>
              <a:gd name="T3" fmla="*/ 279 h 1118"/>
              <a:gd name="T4" fmla="*/ 0 w 1404"/>
              <a:gd name="T5" fmla="*/ 279 h 1118"/>
              <a:gd name="T6" fmla="*/ 0 w 1404"/>
              <a:gd name="T7" fmla="*/ 838 h 1118"/>
              <a:gd name="T8" fmla="*/ 826 w 1404"/>
              <a:gd name="T9" fmla="*/ 838 h 1118"/>
              <a:gd name="T10" fmla="*/ 826 w 1404"/>
              <a:gd name="T11" fmla="*/ 1118 h 1118"/>
              <a:gd name="T12" fmla="*/ 1404 w 1404"/>
              <a:gd name="T13" fmla="*/ 559 h 1118"/>
              <a:gd name="T14" fmla="*/ 826 w 1404"/>
              <a:gd name="T15" fmla="*/ 0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826" y="0"/>
                </a:moveTo>
                <a:lnTo>
                  <a:pt x="826" y="279"/>
                </a:lnTo>
                <a:lnTo>
                  <a:pt x="0" y="279"/>
                </a:lnTo>
                <a:lnTo>
                  <a:pt x="0" y="838"/>
                </a:lnTo>
                <a:lnTo>
                  <a:pt x="826" y="838"/>
                </a:lnTo>
                <a:lnTo>
                  <a:pt x="826" y="1118"/>
                </a:lnTo>
                <a:lnTo>
                  <a:pt x="1404" y="559"/>
                </a:lnTo>
                <a:lnTo>
                  <a:pt x="826" y="0"/>
                </a:lnTo>
              </a:path>
            </a:pathLst>
          </a:custGeom>
          <a:noFill/>
          <a:ln w="396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7794635" y="4152903"/>
            <a:ext cx="742951" cy="592138"/>
          </a:xfrm>
          <a:custGeom>
            <a:avLst/>
            <a:gdLst>
              <a:gd name="T0" fmla="*/ 1404 w 1404"/>
              <a:gd name="T1" fmla="*/ 559 h 1118"/>
              <a:gd name="T2" fmla="*/ 826 w 1404"/>
              <a:gd name="T3" fmla="*/ 0 h 1118"/>
              <a:gd name="T4" fmla="*/ 826 w 1404"/>
              <a:gd name="T5" fmla="*/ 279 h 1118"/>
              <a:gd name="T6" fmla="*/ 0 w 1404"/>
              <a:gd name="T7" fmla="*/ 279 h 1118"/>
              <a:gd name="T8" fmla="*/ 0 w 1404"/>
              <a:gd name="T9" fmla="*/ 838 h 1118"/>
              <a:gd name="T10" fmla="*/ 826 w 1404"/>
              <a:gd name="T11" fmla="*/ 838 h 1118"/>
              <a:gd name="T12" fmla="*/ 826 w 1404"/>
              <a:gd name="T13" fmla="*/ 1118 h 1118"/>
              <a:gd name="T14" fmla="*/ 1404 w 1404"/>
              <a:gd name="T15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1404" y="559"/>
                </a:moveTo>
                <a:lnTo>
                  <a:pt x="826" y="0"/>
                </a:lnTo>
                <a:lnTo>
                  <a:pt x="826" y="279"/>
                </a:lnTo>
                <a:lnTo>
                  <a:pt x="0" y="279"/>
                </a:lnTo>
                <a:lnTo>
                  <a:pt x="0" y="838"/>
                </a:lnTo>
                <a:lnTo>
                  <a:pt x="826" y="838"/>
                </a:lnTo>
                <a:lnTo>
                  <a:pt x="826" y="1118"/>
                </a:lnTo>
                <a:lnTo>
                  <a:pt x="1404" y="559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7794635" y="4152903"/>
            <a:ext cx="742951" cy="592138"/>
          </a:xfrm>
          <a:custGeom>
            <a:avLst/>
            <a:gdLst>
              <a:gd name="T0" fmla="*/ 826 w 1404"/>
              <a:gd name="T1" fmla="*/ 0 h 1118"/>
              <a:gd name="T2" fmla="*/ 826 w 1404"/>
              <a:gd name="T3" fmla="*/ 279 h 1118"/>
              <a:gd name="T4" fmla="*/ 0 w 1404"/>
              <a:gd name="T5" fmla="*/ 279 h 1118"/>
              <a:gd name="T6" fmla="*/ 0 w 1404"/>
              <a:gd name="T7" fmla="*/ 838 h 1118"/>
              <a:gd name="T8" fmla="*/ 826 w 1404"/>
              <a:gd name="T9" fmla="*/ 838 h 1118"/>
              <a:gd name="T10" fmla="*/ 826 w 1404"/>
              <a:gd name="T11" fmla="*/ 1118 h 1118"/>
              <a:gd name="T12" fmla="*/ 1404 w 1404"/>
              <a:gd name="T13" fmla="*/ 559 h 1118"/>
              <a:gd name="T14" fmla="*/ 826 w 1404"/>
              <a:gd name="T15" fmla="*/ 0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4" h="1118">
                <a:moveTo>
                  <a:pt x="826" y="0"/>
                </a:moveTo>
                <a:lnTo>
                  <a:pt x="826" y="279"/>
                </a:lnTo>
                <a:lnTo>
                  <a:pt x="0" y="279"/>
                </a:lnTo>
                <a:lnTo>
                  <a:pt x="0" y="838"/>
                </a:lnTo>
                <a:lnTo>
                  <a:pt x="826" y="838"/>
                </a:lnTo>
                <a:lnTo>
                  <a:pt x="826" y="1118"/>
                </a:lnTo>
                <a:lnTo>
                  <a:pt x="1404" y="559"/>
                </a:lnTo>
                <a:lnTo>
                  <a:pt x="826" y="0"/>
                </a:lnTo>
              </a:path>
            </a:pathLst>
          </a:custGeom>
          <a:noFill/>
          <a:ln w="396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682752" y="4357691"/>
            <a:ext cx="4133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Create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3335342" y="4357691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Access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5621345" y="4346578"/>
            <a:ext cx="4998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Migrate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6964371" y="4357691"/>
            <a:ext cx="4789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Archive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7900997" y="4357691"/>
            <a:ext cx="5017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Dispose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5546732" y="3340102"/>
            <a:ext cx="820739" cy="0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4718056" y="2343152"/>
            <a:ext cx="1976440" cy="711200"/>
          </a:xfrm>
          <a:custGeom>
            <a:avLst/>
            <a:gdLst>
              <a:gd name="T0" fmla="*/ 3737 w 3737"/>
              <a:gd name="T1" fmla="*/ 1344 h 1344"/>
              <a:gd name="T2" fmla="*/ 3697 w 3737"/>
              <a:gd name="T3" fmla="*/ 1250 h 1344"/>
              <a:gd name="T4" fmla="*/ 3653 w 3737"/>
              <a:gd name="T5" fmla="*/ 1161 h 1344"/>
              <a:gd name="T6" fmla="*/ 3604 w 3737"/>
              <a:gd name="T7" fmla="*/ 1075 h 1344"/>
              <a:gd name="T8" fmla="*/ 3577 w 3737"/>
              <a:gd name="T9" fmla="*/ 1033 h 1344"/>
              <a:gd name="T10" fmla="*/ 3551 w 3737"/>
              <a:gd name="T11" fmla="*/ 993 h 1344"/>
              <a:gd name="T12" fmla="*/ 3491 w 3737"/>
              <a:gd name="T13" fmla="*/ 912 h 1344"/>
              <a:gd name="T14" fmla="*/ 3428 w 3737"/>
              <a:gd name="T15" fmla="*/ 837 h 1344"/>
              <a:gd name="T16" fmla="*/ 3360 w 3737"/>
              <a:gd name="T17" fmla="*/ 765 h 1344"/>
              <a:gd name="T18" fmla="*/ 3323 w 3737"/>
              <a:gd name="T19" fmla="*/ 729 h 1344"/>
              <a:gd name="T20" fmla="*/ 3286 w 3737"/>
              <a:gd name="T21" fmla="*/ 697 h 1344"/>
              <a:gd name="T22" fmla="*/ 3207 w 3737"/>
              <a:gd name="T23" fmla="*/ 630 h 1344"/>
              <a:gd name="T24" fmla="*/ 3164 w 3737"/>
              <a:gd name="T25" fmla="*/ 597 h 1344"/>
              <a:gd name="T26" fmla="*/ 3122 w 3737"/>
              <a:gd name="T27" fmla="*/ 567 h 1344"/>
              <a:gd name="T28" fmla="*/ 3033 w 3737"/>
              <a:gd name="T29" fmla="*/ 508 h 1344"/>
              <a:gd name="T30" fmla="*/ 2940 w 3737"/>
              <a:gd name="T31" fmla="*/ 452 h 1344"/>
              <a:gd name="T32" fmla="*/ 2841 w 3737"/>
              <a:gd name="T33" fmla="*/ 399 h 1344"/>
              <a:gd name="T34" fmla="*/ 2789 w 3737"/>
              <a:gd name="T35" fmla="*/ 373 h 1344"/>
              <a:gd name="T36" fmla="*/ 2737 w 3737"/>
              <a:gd name="T37" fmla="*/ 350 h 1344"/>
              <a:gd name="T38" fmla="*/ 2682 w 3737"/>
              <a:gd name="T39" fmla="*/ 325 h 1344"/>
              <a:gd name="T40" fmla="*/ 2628 w 3737"/>
              <a:gd name="T41" fmla="*/ 303 h 1344"/>
              <a:gd name="T42" fmla="*/ 2514 w 3737"/>
              <a:gd name="T43" fmla="*/ 261 h 1344"/>
              <a:gd name="T44" fmla="*/ 2454 w 3737"/>
              <a:gd name="T45" fmla="*/ 239 h 1344"/>
              <a:gd name="T46" fmla="*/ 2394 w 3737"/>
              <a:gd name="T47" fmla="*/ 220 h 1344"/>
              <a:gd name="T48" fmla="*/ 2270 w 3737"/>
              <a:gd name="T49" fmla="*/ 183 h 1344"/>
              <a:gd name="T50" fmla="*/ 2204 w 3737"/>
              <a:gd name="T51" fmla="*/ 165 h 1344"/>
              <a:gd name="T52" fmla="*/ 2140 w 3737"/>
              <a:gd name="T53" fmla="*/ 150 h 1344"/>
              <a:gd name="T54" fmla="*/ 2006 w 3737"/>
              <a:gd name="T55" fmla="*/ 122 h 1344"/>
              <a:gd name="T56" fmla="*/ 1935 w 3737"/>
              <a:gd name="T57" fmla="*/ 107 h 1344"/>
              <a:gd name="T58" fmla="*/ 1866 w 3737"/>
              <a:gd name="T59" fmla="*/ 94 h 1344"/>
              <a:gd name="T60" fmla="*/ 1721 w 3737"/>
              <a:gd name="T61" fmla="*/ 71 h 1344"/>
              <a:gd name="T62" fmla="*/ 1570 w 3737"/>
              <a:gd name="T63" fmla="*/ 51 h 1344"/>
              <a:gd name="T64" fmla="*/ 1418 w 3737"/>
              <a:gd name="T65" fmla="*/ 36 h 1344"/>
              <a:gd name="T66" fmla="*/ 1256 w 3737"/>
              <a:gd name="T67" fmla="*/ 20 h 1344"/>
              <a:gd name="T68" fmla="*/ 1092 w 3737"/>
              <a:gd name="T69" fmla="*/ 11 h 1344"/>
              <a:gd name="T70" fmla="*/ 923 w 3737"/>
              <a:gd name="T71" fmla="*/ 4 h 1344"/>
              <a:gd name="T72" fmla="*/ 836 w 3737"/>
              <a:gd name="T73" fmla="*/ 1 h 1344"/>
              <a:gd name="T74" fmla="*/ 748 w 3737"/>
              <a:gd name="T75" fmla="*/ 1 h 1344"/>
              <a:gd name="T76" fmla="*/ 568 w 3737"/>
              <a:gd name="T77" fmla="*/ 0 h 1344"/>
              <a:gd name="T78" fmla="*/ 384 w 3737"/>
              <a:gd name="T79" fmla="*/ 4 h 1344"/>
              <a:gd name="T80" fmla="*/ 194 w 3737"/>
              <a:gd name="T81" fmla="*/ 11 h 1344"/>
              <a:gd name="T82" fmla="*/ 97 w 3737"/>
              <a:gd name="T83" fmla="*/ 15 h 1344"/>
              <a:gd name="T84" fmla="*/ 0 w 3737"/>
              <a:gd name="T85" fmla="*/ 22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37" h="1344">
                <a:moveTo>
                  <a:pt x="3737" y="1344"/>
                </a:moveTo>
                <a:lnTo>
                  <a:pt x="3697" y="1250"/>
                </a:lnTo>
                <a:lnTo>
                  <a:pt x="3653" y="1161"/>
                </a:lnTo>
                <a:lnTo>
                  <a:pt x="3604" y="1075"/>
                </a:lnTo>
                <a:lnTo>
                  <a:pt x="3577" y="1033"/>
                </a:lnTo>
                <a:lnTo>
                  <a:pt x="3551" y="993"/>
                </a:lnTo>
                <a:lnTo>
                  <a:pt x="3491" y="912"/>
                </a:lnTo>
                <a:lnTo>
                  <a:pt x="3428" y="837"/>
                </a:lnTo>
                <a:lnTo>
                  <a:pt x="3360" y="765"/>
                </a:lnTo>
                <a:lnTo>
                  <a:pt x="3323" y="729"/>
                </a:lnTo>
                <a:lnTo>
                  <a:pt x="3286" y="697"/>
                </a:lnTo>
                <a:lnTo>
                  <a:pt x="3207" y="630"/>
                </a:lnTo>
                <a:lnTo>
                  <a:pt x="3164" y="597"/>
                </a:lnTo>
                <a:lnTo>
                  <a:pt x="3122" y="567"/>
                </a:lnTo>
                <a:lnTo>
                  <a:pt x="3033" y="508"/>
                </a:lnTo>
                <a:lnTo>
                  <a:pt x="2940" y="452"/>
                </a:lnTo>
                <a:lnTo>
                  <a:pt x="2841" y="399"/>
                </a:lnTo>
                <a:lnTo>
                  <a:pt x="2789" y="373"/>
                </a:lnTo>
                <a:lnTo>
                  <a:pt x="2737" y="350"/>
                </a:lnTo>
                <a:lnTo>
                  <a:pt x="2682" y="325"/>
                </a:lnTo>
                <a:lnTo>
                  <a:pt x="2628" y="303"/>
                </a:lnTo>
                <a:lnTo>
                  <a:pt x="2514" y="261"/>
                </a:lnTo>
                <a:lnTo>
                  <a:pt x="2454" y="239"/>
                </a:lnTo>
                <a:lnTo>
                  <a:pt x="2394" y="220"/>
                </a:lnTo>
                <a:lnTo>
                  <a:pt x="2270" y="183"/>
                </a:lnTo>
                <a:lnTo>
                  <a:pt x="2204" y="165"/>
                </a:lnTo>
                <a:lnTo>
                  <a:pt x="2140" y="150"/>
                </a:lnTo>
                <a:lnTo>
                  <a:pt x="2006" y="122"/>
                </a:lnTo>
                <a:lnTo>
                  <a:pt x="1935" y="107"/>
                </a:lnTo>
                <a:lnTo>
                  <a:pt x="1866" y="94"/>
                </a:lnTo>
                <a:lnTo>
                  <a:pt x="1721" y="71"/>
                </a:lnTo>
                <a:lnTo>
                  <a:pt x="1570" y="51"/>
                </a:lnTo>
                <a:lnTo>
                  <a:pt x="1418" y="36"/>
                </a:lnTo>
                <a:lnTo>
                  <a:pt x="1256" y="20"/>
                </a:lnTo>
                <a:lnTo>
                  <a:pt x="1092" y="11"/>
                </a:lnTo>
                <a:lnTo>
                  <a:pt x="923" y="4"/>
                </a:lnTo>
                <a:lnTo>
                  <a:pt x="836" y="1"/>
                </a:lnTo>
                <a:lnTo>
                  <a:pt x="748" y="1"/>
                </a:lnTo>
                <a:lnTo>
                  <a:pt x="568" y="0"/>
                </a:lnTo>
                <a:lnTo>
                  <a:pt x="384" y="4"/>
                </a:lnTo>
                <a:lnTo>
                  <a:pt x="194" y="11"/>
                </a:lnTo>
                <a:lnTo>
                  <a:pt x="97" y="15"/>
                </a:lnTo>
                <a:lnTo>
                  <a:pt x="0" y="22"/>
                </a:lnTo>
              </a:path>
            </a:pathLst>
          </a:custGeom>
          <a:noFill/>
          <a:ln w="365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6602421" y="2946402"/>
            <a:ext cx="109538" cy="134938"/>
          </a:xfrm>
          <a:custGeom>
            <a:avLst/>
            <a:gdLst>
              <a:gd name="T0" fmla="*/ 203 w 208"/>
              <a:gd name="T1" fmla="*/ 256 h 257"/>
              <a:gd name="T2" fmla="*/ 202 w 208"/>
              <a:gd name="T3" fmla="*/ 257 h 257"/>
              <a:gd name="T4" fmla="*/ 0 w 208"/>
              <a:gd name="T5" fmla="*/ 75 h 257"/>
              <a:gd name="T6" fmla="*/ 208 w 208"/>
              <a:gd name="T7" fmla="*/ 0 h 257"/>
              <a:gd name="T8" fmla="*/ 203 w 208"/>
              <a:gd name="T9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257">
                <a:moveTo>
                  <a:pt x="203" y="256"/>
                </a:moveTo>
                <a:lnTo>
                  <a:pt x="202" y="257"/>
                </a:lnTo>
                <a:lnTo>
                  <a:pt x="0" y="75"/>
                </a:lnTo>
                <a:lnTo>
                  <a:pt x="208" y="0"/>
                </a:lnTo>
                <a:lnTo>
                  <a:pt x="203" y="2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2879729" y="2493964"/>
            <a:ext cx="333375" cy="0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38"/>
          <p:cNvSpPr>
            <a:spLocks/>
          </p:cNvSpPr>
          <p:nvPr/>
        </p:nvSpPr>
        <p:spPr bwMode="auto">
          <a:xfrm>
            <a:off x="3136904" y="2444752"/>
            <a:ext cx="120650" cy="103188"/>
          </a:xfrm>
          <a:custGeom>
            <a:avLst/>
            <a:gdLst>
              <a:gd name="T0" fmla="*/ 227 w 227"/>
              <a:gd name="T1" fmla="*/ 90 h 195"/>
              <a:gd name="T2" fmla="*/ 0 w 227"/>
              <a:gd name="T3" fmla="*/ 0 h 195"/>
              <a:gd name="T4" fmla="*/ 0 w 227"/>
              <a:gd name="T5" fmla="*/ 195 h 195"/>
              <a:gd name="T6" fmla="*/ 227 w 227"/>
              <a:gd name="T7" fmla="*/ 9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195">
                <a:moveTo>
                  <a:pt x="227" y="90"/>
                </a:moveTo>
                <a:lnTo>
                  <a:pt x="0" y="0"/>
                </a:lnTo>
                <a:lnTo>
                  <a:pt x="0" y="195"/>
                </a:lnTo>
                <a:lnTo>
                  <a:pt x="22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6965959" y="3340102"/>
            <a:ext cx="333375" cy="0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42"/>
          <p:cNvSpPr>
            <a:spLocks/>
          </p:cNvSpPr>
          <p:nvPr/>
        </p:nvSpPr>
        <p:spPr bwMode="auto">
          <a:xfrm>
            <a:off x="7224722" y="3292477"/>
            <a:ext cx="120650" cy="103188"/>
          </a:xfrm>
          <a:custGeom>
            <a:avLst/>
            <a:gdLst>
              <a:gd name="T0" fmla="*/ 227 w 227"/>
              <a:gd name="T1" fmla="*/ 90 h 196"/>
              <a:gd name="T2" fmla="*/ 0 w 227"/>
              <a:gd name="T3" fmla="*/ 0 h 196"/>
              <a:gd name="T4" fmla="*/ 0 w 227"/>
              <a:gd name="T5" fmla="*/ 196 h 196"/>
              <a:gd name="T6" fmla="*/ 227 w 227"/>
              <a:gd name="T7" fmla="*/ 9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196">
                <a:moveTo>
                  <a:pt x="227" y="90"/>
                </a:moveTo>
                <a:lnTo>
                  <a:pt x="0" y="0"/>
                </a:lnTo>
                <a:lnTo>
                  <a:pt x="0" y="196"/>
                </a:lnTo>
                <a:lnTo>
                  <a:pt x="22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43"/>
          <p:cNvSpPr>
            <a:spLocks/>
          </p:cNvSpPr>
          <p:nvPr/>
        </p:nvSpPr>
        <p:spPr bwMode="auto">
          <a:xfrm>
            <a:off x="4838706" y="2538414"/>
            <a:ext cx="506413" cy="544513"/>
          </a:xfrm>
          <a:custGeom>
            <a:avLst/>
            <a:gdLst>
              <a:gd name="T0" fmla="*/ 958 w 958"/>
              <a:gd name="T1" fmla="*/ 1030 h 1030"/>
              <a:gd name="T2" fmla="*/ 954 w 958"/>
              <a:gd name="T3" fmla="*/ 960 h 1030"/>
              <a:gd name="T4" fmla="*/ 949 w 958"/>
              <a:gd name="T5" fmla="*/ 896 h 1030"/>
              <a:gd name="T6" fmla="*/ 943 w 958"/>
              <a:gd name="T7" fmla="*/ 832 h 1030"/>
              <a:gd name="T8" fmla="*/ 934 w 958"/>
              <a:gd name="T9" fmla="*/ 771 h 1030"/>
              <a:gd name="T10" fmla="*/ 924 w 958"/>
              <a:gd name="T11" fmla="*/ 713 h 1030"/>
              <a:gd name="T12" fmla="*/ 913 w 958"/>
              <a:gd name="T13" fmla="*/ 657 h 1030"/>
              <a:gd name="T14" fmla="*/ 899 w 958"/>
              <a:gd name="T15" fmla="*/ 602 h 1030"/>
              <a:gd name="T16" fmla="*/ 885 w 958"/>
              <a:gd name="T17" fmla="*/ 552 h 1030"/>
              <a:gd name="T18" fmla="*/ 868 w 958"/>
              <a:gd name="T19" fmla="*/ 501 h 1030"/>
              <a:gd name="T20" fmla="*/ 850 w 958"/>
              <a:gd name="T21" fmla="*/ 455 h 1030"/>
              <a:gd name="T22" fmla="*/ 829 w 958"/>
              <a:gd name="T23" fmla="*/ 410 h 1030"/>
              <a:gd name="T24" fmla="*/ 807 w 958"/>
              <a:gd name="T25" fmla="*/ 369 h 1030"/>
              <a:gd name="T26" fmla="*/ 783 w 958"/>
              <a:gd name="T27" fmla="*/ 328 h 1030"/>
              <a:gd name="T28" fmla="*/ 758 w 958"/>
              <a:gd name="T29" fmla="*/ 291 h 1030"/>
              <a:gd name="T30" fmla="*/ 731 w 958"/>
              <a:gd name="T31" fmla="*/ 254 h 1030"/>
              <a:gd name="T32" fmla="*/ 704 w 958"/>
              <a:gd name="T33" fmla="*/ 222 h 1030"/>
              <a:gd name="T34" fmla="*/ 672 w 958"/>
              <a:gd name="T35" fmla="*/ 191 h 1030"/>
              <a:gd name="T36" fmla="*/ 639 w 958"/>
              <a:gd name="T37" fmla="*/ 162 h 1030"/>
              <a:gd name="T38" fmla="*/ 604 w 958"/>
              <a:gd name="T39" fmla="*/ 135 h 1030"/>
              <a:gd name="T40" fmla="*/ 568 w 958"/>
              <a:gd name="T41" fmla="*/ 112 h 1030"/>
              <a:gd name="T42" fmla="*/ 530 w 958"/>
              <a:gd name="T43" fmla="*/ 89 h 1030"/>
              <a:gd name="T44" fmla="*/ 491 w 958"/>
              <a:gd name="T45" fmla="*/ 71 h 1030"/>
              <a:gd name="T46" fmla="*/ 450 w 958"/>
              <a:gd name="T47" fmla="*/ 53 h 1030"/>
              <a:gd name="T48" fmla="*/ 407 w 958"/>
              <a:gd name="T49" fmla="*/ 39 h 1030"/>
              <a:gd name="T50" fmla="*/ 362 w 958"/>
              <a:gd name="T51" fmla="*/ 26 h 1030"/>
              <a:gd name="T52" fmla="*/ 316 w 958"/>
              <a:gd name="T53" fmla="*/ 16 h 1030"/>
              <a:gd name="T54" fmla="*/ 267 w 958"/>
              <a:gd name="T55" fmla="*/ 8 h 1030"/>
              <a:gd name="T56" fmla="*/ 217 w 958"/>
              <a:gd name="T57" fmla="*/ 4 h 1030"/>
              <a:gd name="T58" fmla="*/ 165 w 958"/>
              <a:gd name="T59" fmla="*/ 0 h 1030"/>
              <a:gd name="T60" fmla="*/ 112 w 958"/>
              <a:gd name="T61" fmla="*/ 0 h 1030"/>
              <a:gd name="T62" fmla="*/ 56 w 958"/>
              <a:gd name="T63" fmla="*/ 1 h 1030"/>
              <a:gd name="T64" fmla="*/ 0 w 958"/>
              <a:gd name="T65" fmla="*/ 7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58" h="1030">
                <a:moveTo>
                  <a:pt x="958" y="1030"/>
                </a:moveTo>
                <a:lnTo>
                  <a:pt x="954" y="960"/>
                </a:lnTo>
                <a:lnTo>
                  <a:pt x="949" y="896"/>
                </a:lnTo>
                <a:lnTo>
                  <a:pt x="943" y="832"/>
                </a:lnTo>
                <a:lnTo>
                  <a:pt x="934" y="771"/>
                </a:lnTo>
                <a:lnTo>
                  <a:pt x="924" y="713"/>
                </a:lnTo>
                <a:lnTo>
                  <a:pt x="913" y="657"/>
                </a:lnTo>
                <a:lnTo>
                  <a:pt x="899" y="602"/>
                </a:lnTo>
                <a:lnTo>
                  <a:pt x="885" y="552"/>
                </a:lnTo>
                <a:lnTo>
                  <a:pt x="868" y="501"/>
                </a:lnTo>
                <a:lnTo>
                  <a:pt x="850" y="455"/>
                </a:lnTo>
                <a:lnTo>
                  <a:pt x="829" y="410"/>
                </a:lnTo>
                <a:lnTo>
                  <a:pt x="807" y="369"/>
                </a:lnTo>
                <a:lnTo>
                  <a:pt x="783" y="328"/>
                </a:lnTo>
                <a:lnTo>
                  <a:pt x="758" y="291"/>
                </a:lnTo>
                <a:lnTo>
                  <a:pt x="731" y="254"/>
                </a:lnTo>
                <a:lnTo>
                  <a:pt x="704" y="222"/>
                </a:lnTo>
                <a:lnTo>
                  <a:pt x="672" y="191"/>
                </a:lnTo>
                <a:lnTo>
                  <a:pt x="639" y="162"/>
                </a:lnTo>
                <a:lnTo>
                  <a:pt x="604" y="135"/>
                </a:lnTo>
                <a:lnTo>
                  <a:pt x="568" y="112"/>
                </a:lnTo>
                <a:lnTo>
                  <a:pt x="530" y="89"/>
                </a:lnTo>
                <a:lnTo>
                  <a:pt x="491" y="71"/>
                </a:lnTo>
                <a:lnTo>
                  <a:pt x="450" y="53"/>
                </a:lnTo>
                <a:lnTo>
                  <a:pt x="407" y="39"/>
                </a:lnTo>
                <a:lnTo>
                  <a:pt x="362" y="26"/>
                </a:lnTo>
                <a:lnTo>
                  <a:pt x="316" y="16"/>
                </a:lnTo>
                <a:lnTo>
                  <a:pt x="267" y="8"/>
                </a:lnTo>
                <a:lnTo>
                  <a:pt x="217" y="4"/>
                </a:lnTo>
                <a:lnTo>
                  <a:pt x="165" y="0"/>
                </a:lnTo>
                <a:lnTo>
                  <a:pt x="112" y="0"/>
                </a:lnTo>
                <a:lnTo>
                  <a:pt x="56" y="1"/>
                </a:lnTo>
                <a:lnTo>
                  <a:pt x="0" y="7"/>
                </a:lnTo>
              </a:path>
            </a:pathLst>
          </a:custGeom>
          <a:noFill/>
          <a:ln w="365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44"/>
          <p:cNvSpPr>
            <a:spLocks/>
          </p:cNvSpPr>
          <p:nvPr/>
        </p:nvSpPr>
        <p:spPr bwMode="auto">
          <a:xfrm>
            <a:off x="4714881" y="2479677"/>
            <a:ext cx="144463" cy="117475"/>
          </a:xfrm>
          <a:custGeom>
            <a:avLst/>
            <a:gdLst>
              <a:gd name="T0" fmla="*/ 0 w 273"/>
              <a:gd name="T1" fmla="*/ 146 h 224"/>
              <a:gd name="T2" fmla="*/ 0 w 273"/>
              <a:gd name="T3" fmla="*/ 143 h 224"/>
              <a:gd name="T4" fmla="*/ 244 w 273"/>
              <a:gd name="T5" fmla="*/ 0 h 224"/>
              <a:gd name="T6" fmla="*/ 273 w 273"/>
              <a:gd name="T7" fmla="*/ 224 h 224"/>
              <a:gd name="T8" fmla="*/ 0 w 273"/>
              <a:gd name="T9" fmla="*/ 14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224">
                <a:moveTo>
                  <a:pt x="0" y="146"/>
                </a:moveTo>
                <a:lnTo>
                  <a:pt x="0" y="143"/>
                </a:lnTo>
                <a:lnTo>
                  <a:pt x="244" y="0"/>
                </a:lnTo>
                <a:lnTo>
                  <a:pt x="273" y="224"/>
                </a:lnTo>
                <a:lnTo>
                  <a:pt x="0" y="1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45"/>
          <p:cNvSpPr>
            <a:spLocks/>
          </p:cNvSpPr>
          <p:nvPr/>
        </p:nvSpPr>
        <p:spPr bwMode="auto">
          <a:xfrm>
            <a:off x="5010156" y="3089277"/>
            <a:ext cx="638176" cy="501650"/>
          </a:xfrm>
          <a:custGeom>
            <a:avLst/>
            <a:gdLst>
              <a:gd name="T0" fmla="*/ 1206 w 1206"/>
              <a:gd name="T1" fmla="*/ 106 h 947"/>
              <a:gd name="T2" fmla="*/ 1203 w 1206"/>
              <a:gd name="T3" fmla="*/ 80 h 947"/>
              <a:gd name="T4" fmla="*/ 1200 w 1206"/>
              <a:gd name="T5" fmla="*/ 68 h 947"/>
              <a:gd name="T6" fmla="*/ 1199 w 1206"/>
              <a:gd name="T7" fmla="*/ 58 h 947"/>
              <a:gd name="T8" fmla="*/ 1191 w 1206"/>
              <a:gd name="T9" fmla="*/ 41 h 947"/>
              <a:gd name="T10" fmla="*/ 1181 w 1206"/>
              <a:gd name="T11" fmla="*/ 25 h 947"/>
              <a:gd name="T12" fmla="*/ 1166 w 1206"/>
              <a:gd name="T13" fmla="*/ 13 h 947"/>
              <a:gd name="T14" fmla="*/ 1158 w 1206"/>
              <a:gd name="T15" fmla="*/ 8 h 947"/>
              <a:gd name="T16" fmla="*/ 1151 w 1206"/>
              <a:gd name="T17" fmla="*/ 5 h 947"/>
              <a:gd name="T18" fmla="*/ 1130 w 1206"/>
              <a:gd name="T19" fmla="*/ 1 h 947"/>
              <a:gd name="T20" fmla="*/ 1110 w 1206"/>
              <a:gd name="T21" fmla="*/ 0 h 947"/>
              <a:gd name="T22" fmla="*/ 94 w 1206"/>
              <a:gd name="T23" fmla="*/ 0 h 947"/>
              <a:gd name="T24" fmla="*/ 71 w 1206"/>
              <a:gd name="T25" fmla="*/ 1 h 947"/>
              <a:gd name="T26" fmla="*/ 51 w 1206"/>
              <a:gd name="T27" fmla="*/ 5 h 947"/>
              <a:gd name="T28" fmla="*/ 42 w 1206"/>
              <a:gd name="T29" fmla="*/ 8 h 947"/>
              <a:gd name="T30" fmla="*/ 35 w 1206"/>
              <a:gd name="T31" fmla="*/ 13 h 947"/>
              <a:gd name="T32" fmla="*/ 23 w 1206"/>
              <a:gd name="T33" fmla="*/ 25 h 947"/>
              <a:gd name="T34" fmla="*/ 12 w 1206"/>
              <a:gd name="T35" fmla="*/ 41 h 947"/>
              <a:gd name="T36" fmla="*/ 5 w 1206"/>
              <a:gd name="T37" fmla="*/ 58 h 947"/>
              <a:gd name="T38" fmla="*/ 1 w 1206"/>
              <a:gd name="T39" fmla="*/ 80 h 947"/>
              <a:gd name="T40" fmla="*/ 0 w 1206"/>
              <a:gd name="T41" fmla="*/ 106 h 947"/>
              <a:gd name="T42" fmla="*/ 0 w 1206"/>
              <a:gd name="T43" fmla="*/ 841 h 947"/>
              <a:gd name="T44" fmla="*/ 1 w 1206"/>
              <a:gd name="T45" fmla="*/ 864 h 947"/>
              <a:gd name="T46" fmla="*/ 5 w 1206"/>
              <a:gd name="T47" fmla="*/ 886 h 947"/>
              <a:gd name="T48" fmla="*/ 12 w 1206"/>
              <a:gd name="T49" fmla="*/ 904 h 947"/>
              <a:gd name="T50" fmla="*/ 16 w 1206"/>
              <a:gd name="T51" fmla="*/ 912 h 947"/>
              <a:gd name="T52" fmla="*/ 23 w 1206"/>
              <a:gd name="T53" fmla="*/ 920 h 947"/>
              <a:gd name="T54" fmla="*/ 35 w 1206"/>
              <a:gd name="T55" fmla="*/ 931 h 947"/>
              <a:gd name="T56" fmla="*/ 42 w 1206"/>
              <a:gd name="T57" fmla="*/ 935 h 947"/>
              <a:gd name="T58" fmla="*/ 51 w 1206"/>
              <a:gd name="T59" fmla="*/ 941 h 947"/>
              <a:gd name="T60" fmla="*/ 60 w 1206"/>
              <a:gd name="T61" fmla="*/ 942 h 947"/>
              <a:gd name="T62" fmla="*/ 71 w 1206"/>
              <a:gd name="T63" fmla="*/ 945 h 947"/>
              <a:gd name="T64" fmla="*/ 94 w 1206"/>
              <a:gd name="T65" fmla="*/ 947 h 947"/>
              <a:gd name="T66" fmla="*/ 1110 w 1206"/>
              <a:gd name="T67" fmla="*/ 947 h 947"/>
              <a:gd name="T68" fmla="*/ 1110 w 1206"/>
              <a:gd name="T69" fmla="*/ 946 h 947"/>
              <a:gd name="T70" fmla="*/ 1111 w 1206"/>
              <a:gd name="T71" fmla="*/ 946 h 947"/>
              <a:gd name="T72" fmla="*/ 1114 w 1206"/>
              <a:gd name="T73" fmla="*/ 946 h 947"/>
              <a:gd name="T74" fmla="*/ 1120 w 1206"/>
              <a:gd name="T75" fmla="*/ 946 h 947"/>
              <a:gd name="T76" fmla="*/ 1130 w 1206"/>
              <a:gd name="T77" fmla="*/ 945 h 947"/>
              <a:gd name="T78" fmla="*/ 1140 w 1206"/>
              <a:gd name="T79" fmla="*/ 942 h 947"/>
              <a:gd name="T80" fmla="*/ 1151 w 1206"/>
              <a:gd name="T81" fmla="*/ 941 h 947"/>
              <a:gd name="T82" fmla="*/ 1158 w 1206"/>
              <a:gd name="T83" fmla="*/ 935 h 947"/>
              <a:gd name="T84" fmla="*/ 1166 w 1206"/>
              <a:gd name="T85" fmla="*/ 931 h 947"/>
              <a:gd name="T86" fmla="*/ 1173 w 1206"/>
              <a:gd name="T87" fmla="*/ 926 h 947"/>
              <a:gd name="T88" fmla="*/ 1181 w 1206"/>
              <a:gd name="T89" fmla="*/ 920 h 947"/>
              <a:gd name="T90" fmla="*/ 1185 w 1206"/>
              <a:gd name="T91" fmla="*/ 912 h 947"/>
              <a:gd name="T92" fmla="*/ 1191 w 1206"/>
              <a:gd name="T93" fmla="*/ 904 h 947"/>
              <a:gd name="T94" fmla="*/ 1192 w 1206"/>
              <a:gd name="T95" fmla="*/ 898 h 947"/>
              <a:gd name="T96" fmla="*/ 1195 w 1206"/>
              <a:gd name="T97" fmla="*/ 894 h 947"/>
              <a:gd name="T98" fmla="*/ 1199 w 1206"/>
              <a:gd name="T99" fmla="*/ 886 h 947"/>
              <a:gd name="T100" fmla="*/ 1200 w 1206"/>
              <a:gd name="T101" fmla="*/ 875 h 947"/>
              <a:gd name="T102" fmla="*/ 1203 w 1206"/>
              <a:gd name="T103" fmla="*/ 864 h 947"/>
              <a:gd name="T104" fmla="*/ 1203 w 1206"/>
              <a:gd name="T105" fmla="*/ 857 h 947"/>
              <a:gd name="T106" fmla="*/ 1204 w 1206"/>
              <a:gd name="T107" fmla="*/ 852 h 947"/>
              <a:gd name="T108" fmla="*/ 1206 w 1206"/>
              <a:gd name="T109" fmla="*/ 841 h 947"/>
              <a:gd name="T110" fmla="*/ 1206 w 1206"/>
              <a:gd name="T111" fmla="*/ 10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06" h="947">
                <a:moveTo>
                  <a:pt x="1206" y="106"/>
                </a:moveTo>
                <a:lnTo>
                  <a:pt x="1203" y="80"/>
                </a:lnTo>
                <a:lnTo>
                  <a:pt x="1200" y="68"/>
                </a:lnTo>
                <a:lnTo>
                  <a:pt x="1199" y="58"/>
                </a:lnTo>
                <a:lnTo>
                  <a:pt x="1191" y="41"/>
                </a:lnTo>
                <a:lnTo>
                  <a:pt x="1181" y="25"/>
                </a:lnTo>
                <a:lnTo>
                  <a:pt x="1166" y="13"/>
                </a:lnTo>
                <a:lnTo>
                  <a:pt x="1158" y="8"/>
                </a:lnTo>
                <a:lnTo>
                  <a:pt x="1151" y="5"/>
                </a:lnTo>
                <a:lnTo>
                  <a:pt x="1130" y="1"/>
                </a:lnTo>
                <a:lnTo>
                  <a:pt x="1110" y="0"/>
                </a:lnTo>
                <a:lnTo>
                  <a:pt x="94" y="0"/>
                </a:lnTo>
                <a:lnTo>
                  <a:pt x="71" y="1"/>
                </a:lnTo>
                <a:lnTo>
                  <a:pt x="51" y="5"/>
                </a:lnTo>
                <a:lnTo>
                  <a:pt x="42" y="8"/>
                </a:lnTo>
                <a:lnTo>
                  <a:pt x="35" y="13"/>
                </a:lnTo>
                <a:lnTo>
                  <a:pt x="23" y="25"/>
                </a:lnTo>
                <a:lnTo>
                  <a:pt x="12" y="41"/>
                </a:lnTo>
                <a:lnTo>
                  <a:pt x="5" y="58"/>
                </a:lnTo>
                <a:lnTo>
                  <a:pt x="1" y="80"/>
                </a:lnTo>
                <a:lnTo>
                  <a:pt x="0" y="106"/>
                </a:lnTo>
                <a:lnTo>
                  <a:pt x="0" y="841"/>
                </a:lnTo>
                <a:lnTo>
                  <a:pt x="1" y="864"/>
                </a:lnTo>
                <a:lnTo>
                  <a:pt x="5" y="886"/>
                </a:lnTo>
                <a:lnTo>
                  <a:pt x="12" y="904"/>
                </a:lnTo>
                <a:lnTo>
                  <a:pt x="16" y="912"/>
                </a:lnTo>
                <a:lnTo>
                  <a:pt x="23" y="920"/>
                </a:lnTo>
                <a:lnTo>
                  <a:pt x="35" y="931"/>
                </a:lnTo>
                <a:lnTo>
                  <a:pt x="42" y="935"/>
                </a:lnTo>
                <a:lnTo>
                  <a:pt x="51" y="941"/>
                </a:lnTo>
                <a:lnTo>
                  <a:pt x="60" y="942"/>
                </a:lnTo>
                <a:lnTo>
                  <a:pt x="71" y="945"/>
                </a:lnTo>
                <a:lnTo>
                  <a:pt x="94" y="947"/>
                </a:lnTo>
                <a:lnTo>
                  <a:pt x="1110" y="947"/>
                </a:lnTo>
                <a:lnTo>
                  <a:pt x="1110" y="946"/>
                </a:lnTo>
                <a:lnTo>
                  <a:pt x="1111" y="946"/>
                </a:lnTo>
                <a:lnTo>
                  <a:pt x="1114" y="946"/>
                </a:lnTo>
                <a:lnTo>
                  <a:pt x="1120" y="946"/>
                </a:lnTo>
                <a:lnTo>
                  <a:pt x="1130" y="945"/>
                </a:lnTo>
                <a:lnTo>
                  <a:pt x="1140" y="942"/>
                </a:lnTo>
                <a:lnTo>
                  <a:pt x="1151" y="941"/>
                </a:lnTo>
                <a:lnTo>
                  <a:pt x="1158" y="935"/>
                </a:lnTo>
                <a:lnTo>
                  <a:pt x="1166" y="931"/>
                </a:lnTo>
                <a:lnTo>
                  <a:pt x="1173" y="926"/>
                </a:lnTo>
                <a:lnTo>
                  <a:pt x="1181" y="920"/>
                </a:lnTo>
                <a:lnTo>
                  <a:pt x="1185" y="912"/>
                </a:lnTo>
                <a:lnTo>
                  <a:pt x="1191" y="904"/>
                </a:lnTo>
                <a:lnTo>
                  <a:pt x="1192" y="898"/>
                </a:lnTo>
                <a:lnTo>
                  <a:pt x="1195" y="894"/>
                </a:lnTo>
                <a:lnTo>
                  <a:pt x="1199" y="886"/>
                </a:lnTo>
                <a:lnTo>
                  <a:pt x="1200" y="875"/>
                </a:lnTo>
                <a:lnTo>
                  <a:pt x="1203" y="864"/>
                </a:lnTo>
                <a:lnTo>
                  <a:pt x="1203" y="857"/>
                </a:lnTo>
                <a:lnTo>
                  <a:pt x="1204" y="852"/>
                </a:lnTo>
                <a:lnTo>
                  <a:pt x="1206" y="841"/>
                </a:lnTo>
                <a:lnTo>
                  <a:pt x="1206" y="106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5010156" y="3089277"/>
            <a:ext cx="638176" cy="501650"/>
          </a:xfrm>
          <a:custGeom>
            <a:avLst/>
            <a:gdLst>
              <a:gd name="T0" fmla="*/ 1206 w 1206"/>
              <a:gd name="T1" fmla="*/ 106 h 947"/>
              <a:gd name="T2" fmla="*/ 1206 w 1206"/>
              <a:gd name="T3" fmla="*/ 841 h 947"/>
              <a:gd name="T4" fmla="*/ 1204 w 1206"/>
              <a:gd name="T5" fmla="*/ 852 h 947"/>
              <a:gd name="T6" fmla="*/ 1203 w 1206"/>
              <a:gd name="T7" fmla="*/ 857 h 947"/>
              <a:gd name="T8" fmla="*/ 1203 w 1206"/>
              <a:gd name="T9" fmla="*/ 864 h 947"/>
              <a:gd name="T10" fmla="*/ 1200 w 1206"/>
              <a:gd name="T11" fmla="*/ 875 h 947"/>
              <a:gd name="T12" fmla="*/ 1199 w 1206"/>
              <a:gd name="T13" fmla="*/ 886 h 947"/>
              <a:gd name="T14" fmla="*/ 1195 w 1206"/>
              <a:gd name="T15" fmla="*/ 894 h 947"/>
              <a:gd name="T16" fmla="*/ 1192 w 1206"/>
              <a:gd name="T17" fmla="*/ 898 h 947"/>
              <a:gd name="T18" fmla="*/ 1191 w 1206"/>
              <a:gd name="T19" fmla="*/ 904 h 947"/>
              <a:gd name="T20" fmla="*/ 1185 w 1206"/>
              <a:gd name="T21" fmla="*/ 912 h 947"/>
              <a:gd name="T22" fmla="*/ 1181 w 1206"/>
              <a:gd name="T23" fmla="*/ 920 h 947"/>
              <a:gd name="T24" fmla="*/ 1173 w 1206"/>
              <a:gd name="T25" fmla="*/ 926 h 947"/>
              <a:gd name="T26" fmla="*/ 1166 w 1206"/>
              <a:gd name="T27" fmla="*/ 931 h 947"/>
              <a:gd name="T28" fmla="*/ 1158 w 1206"/>
              <a:gd name="T29" fmla="*/ 935 h 947"/>
              <a:gd name="T30" fmla="*/ 1151 w 1206"/>
              <a:gd name="T31" fmla="*/ 941 h 947"/>
              <a:gd name="T32" fmla="*/ 1140 w 1206"/>
              <a:gd name="T33" fmla="*/ 942 h 947"/>
              <a:gd name="T34" fmla="*/ 1130 w 1206"/>
              <a:gd name="T35" fmla="*/ 945 h 947"/>
              <a:gd name="T36" fmla="*/ 1120 w 1206"/>
              <a:gd name="T37" fmla="*/ 946 h 947"/>
              <a:gd name="T38" fmla="*/ 1114 w 1206"/>
              <a:gd name="T39" fmla="*/ 946 h 947"/>
              <a:gd name="T40" fmla="*/ 1111 w 1206"/>
              <a:gd name="T41" fmla="*/ 946 h 947"/>
              <a:gd name="T42" fmla="*/ 1110 w 1206"/>
              <a:gd name="T43" fmla="*/ 946 h 947"/>
              <a:gd name="T44" fmla="*/ 1110 w 1206"/>
              <a:gd name="T45" fmla="*/ 947 h 947"/>
              <a:gd name="T46" fmla="*/ 94 w 1206"/>
              <a:gd name="T47" fmla="*/ 947 h 947"/>
              <a:gd name="T48" fmla="*/ 71 w 1206"/>
              <a:gd name="T49" fmla="*/ 945 h 947"/>
              <a:gd name="T50" fmla="*/ 60 w 1206"/>
              <a:gd name="T51" fmla="*/ 942 h 947"/>
              <a:gd name="T52" fmla="*/ 51 w 1206"/>
              <a:gd name="T53" fmla="*/ 941 h 947"/>
              <a:gd name="T54" fmla="*/ 42 w 1206"/>
              <a:gd name="T55" fmla="*/ 935 h 947"/>
              <a:gd name="T56" fmla="*/ 35 w 1206"/>
              <a:gd name="T57" fmla="*/ 931 h 947"/>
              <a:gd name="T58" fmla="*/ 23 w 1206"/>
              <a:gd name="T59" fmla="*/ 920 h 947"/>
              <a:gd name="T60" fmla="*/ 16 w 1206"/>
              <a:gd name="T61" fmla="*/ 912 h 947"/>
              <a:gd name="T62" fmla="*/ 12 w 1206"/>
              <a:gd name="T63" fmla="*/ 904 h 947"/>
              <a:gd name="T64" fmla="*/ 5 w 1206"/>
              <a:gd name="T65" fmla="*/ 886 h 947"/>
              <a:gd name="T66" fmla="*/ 1 w 1206"/>
              <a:gd name="T67" fmla="*/ 864 h 947"/>
              <a:gd name="T68" fmla="*/ 0 w 1206"/>
              <a:gd name="T69" fmla="*/ 841 h 947"/>
              <a:gd name="T70" fmla="*/ 0 w 1206"/>
              <a:gd name="T71" fmla="*/ 106 h 947"/>
              <a:gd name="T72" fmla="*/ 1 w 1206"/>
              <a:gd name="T73" fmla="*/ 80 h 947"/>
              <a:gd name="T74" fmla="*/ 5 w 1206"/>
              <a:gd name="T75" fmla="*/ 58 h 947"/>
              <a:gd name="T76" fmla="*/ 12 w 1206"/>
              <a:gd name="T77" fmla="*/ 41 h 947"/>
              <a:gd name="T78" fmla="*/ 23 w 1206"/>
              <a:gd name="T79" fmla="*/ 25 h 947"/>
              <a:gd name="T80" fmla="*/ 35 w 1206"/>
              <a:gd name="T81" fmla="*/ 13 h 947"/>
              <a:gd name="T82" fmla="*/ 42 w 1206"/>
              <a:gd name="T83" fmla="*/ 8 h 947"/>
              <a:gd name="T84" fmla="*/ 51 w 1206"/>
              <a:gd name="T85" fmla="*/ 5 h 947"/>
              <a:gd name="T86" fmla="*/ 71 w 1206"/>
              <a:gd name="T87" fmla="*/ 1 h 947"/>
              <a:gd name="T88" fmla="*/ 94 w 1206"/>
              <a:gd name="T89" fmla="*/ 0 h 947"/>
              <a:gd name="T90" fmla="*/ 1110 w 1206"/>
              <a:gd name="T91" fmla="*/ 0 h 947"/>
              <a:gd name="T92" fmla="*/ 1130 w 1206"/>
              <a:gd name="T93" fmla="*/ 1 h 947"/>
              <a:gd name="T94" fmla="*/ 1151 w 1206"/>
              <a:gd name="T95" fmla="*/ 5 h 947"/>
              <a:gd name="T96" fmla="*/ 1158 w 1206"/>
              <a:gd name="T97" fmla="*/ 8 h 947"/>
              <a:gd name="T98" fmla="*/ 1166 w 1206"/>
              <a:gd name="T99" fmla="*/ 13 h 947"/>
              <a:gd name="T100" fmla="*/ 1181 w 1206"/>
              <a:gd name="T101" fmla="*/ 25 h 947"/>
              <a:gd name="T102" fmla="*/ 1191 w 1206"/>
              <a:gd name="T103" fmla="*/ 41 h 947"/>
              <a:gd name="T104" fmla="*/ 1199 w 1206"/>
              <a:gd name="T105" fmla="*/ 58 h 947"/>
              <a:gd name="T106" fmla="*/ 1200 w 1206"/>
              <a:gd name="T107" fmla="*/ 68 h 947"/>
              <a:gd name="T108" fmla="*/ 1203 w 1206"/>
              <a:gd name="T109" fmla="*/ 80 h 947"/>
              <a:gd name="T110" fmla="*/ 1206 w 1206"/>
              <a:gd name="T111" fmla="*/ 10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06" h="947">
                <a:moveTo>
                  <a:pt x="1206" y="106"/>
                </a:moveTo>
                <a:lnTo>
                  <a:pt x="1206" y="841"/>
                </a:lnTo>
                <a:lnTo>
                  <a:pt x="1204" y="852"/>
                </a:lnTo>
                <a:lnTo>
                  <a:pt x="1203" y="857"/>
                </a:lnTo>
                <a:lnTo>
                  <a:pt x="1203" y="864"/>
                </a:lnTo>
                <a:lnTo>
                  <a:pt x="1200" y="875"/>
                </a:lnTo>
                <a:lnTo>
                  <a:pt x="1199" y="886"/>
                </a:lnTo>
                <a:lnTo>
                  <a:pt x="1195" y="894"/>
                </a:lnTo>
                <a:lnTo>
                  <a:pt x="1192" y="898"/>
                </a:lnTo>
                <a:lnTo>
                  <a:pt x="1191" y="904"/>
                </a:lnTo>
                <a:lnTo>
                  <a:pt x="1185" y="912"/>
                </a:lnTo>
                <a:lnTo>
                  <a:pt x="1181" y="920"/>
                </a:lnTo>
                <a:lnTo>
                  <a:pt x="1173" y="926"/>
                </a:lnTo>
                <a:lnTo>
                  <a:pt x="1166" y="931"/>
                </a:lnTo>
                <a:lnTo>
                  <a:pt x="1158" y="935"/>
                </a:lnTo>
                <a:lnTo>
                  <a:pt x="1151" y="941"/>
                </a:lnTo>
                <a:lnTo>
                  <a:pt x="1140" y="942"/>
                </a:lnTo>
                <a:lnTo>
                  <a:pt x="1130" y="945"/>
                </a:lnTo>
                <a:lnTo>
                  <a:pt x="1120" y="946"/>
                </a:lnTo>
                <a:lnTo>
                  <a:pt x="1114" y="946"/>
                </a:lnTo>
                <a:lnTo>
                  <a:pt x="1111" y="946"/>
                </a:lnTo>
                <a:lnTo>
                  <a:pt x="1110" y="946"/>
                </a:lnTo>
                <a:lnTo>
                  <a:pt x="1110" y="947"/>
                </a:lnTo>
                <a:lnTo>
                  <a:pt x="94" y="947"/>
                </a:lnTo>
                <a:lnTo>
                  <a:pt x="71" y="945"/>
                </a:lnTo>
                <a:lnTo>
                  <a:pt x="60" y="942"/>
                </a:lnTo>
                <a:lnTo>
                  <a:pt x="51" y="941"/>
                </a:lnTo>
                <a:lnTo>
                  <a:pt x="42" y="935"/>
                </a:lnTo>
                <a:lnTo>
                  <a:pt x="35" y="931"/>
                </a:lnTo>
                <a:lnTo>
                  <a:pt x="23" y="920"/>
                </a:lnTo>
                <a:lnTo>
                  <a:pt x="16" y="912"/>
                </a:lnTo>
                <a:lnTo>
                  <a:pt x="12" y="904"/>
                </a:lnTo>
                <a:lnTo>
                  <a:pt x="5" y="886"/>
                </a:lnTo>
                <a:lnTo>
                  <a:pt x="1" y="864"/>
                </a:lnTo>
                <a:lnTo>
                  <a:pt x="0" y="841"/>
                </a:lnTo>
                <a:lnTo>
                  <a:pt x="0" y="106"/>
                </a:lnTo>
                <a:lnTo>
                  <a:pt x="1" y="80"/>
                </a:lnTo>
                <a:lnTo>
                  <a:pt x="5" y="58"/>
                </a:lnTo>
                <a:lnTo>
                  <a:pt x="12" y="41"/>
                </a:lnTo>
                <a:lnTo>
                  <a:pt x="23" y="25"/>
                </a:lnTo>
                <a:lnTo>
                  <a:pt x="35" y="13"/>
                </a:lnTo>
                <a:lnTo>
                  <a:pt x="42" y="8"/>
                </a:lnTo>
                <a:lnTo>
                  <a:pt x="51" y="5"/>
                </a:lnTo>
                <a:lnTo>
                  <a:pt x="71" y="1"/>
                </a:lnTo>
                <a:lnTo>
                  <a:pt x="94" y="0"/>
                </a:lnTo>
                <a:lnTo>
                  <a:pt x="1110" y="0"/>
                </a:lnTo>
                <a:lnTo>
                  <a:pt x="1130" y="1"/>
                </a:lnTo>
                <a:lnTo>
                  <a:pt x="1151" y="5"/>
                </a:lnTo>
                <a:lnTo>
                  <a:pt x="1158" y="8"/>
                </a:lnTo>
                <a:lnTo>
                  <a:pt x="1166" y="13"/>
                </a:lnTo>
                <a:lnTo>
                  <a:pt x="1181" y="25"/>
                </a:lnTo>
                <a:lnTo>
                  <a:pt x="1191" y="41"/>
                </a:lnTo>
                <a:lnTo>
                  <a:pt x="1199" y="58"/>
                </a:lnTo>
                <a:lnTo>
                  <a:pt x="1200" y="68"/>
                </a:lnTo>
                <a:lnTo>
                  <a:pt x="1203" y="80"/>
                </a:lnTo>
                <a:lnTo>
                  <a:pt x="1206" y="106"/>
                </a:lnTo>
              </a:path>
            </a:pathLst>
          </a:custGeom>
          <a:noFill/>
          <a:ln w="22225">
            <a:solidFill>
              <a:srgbClr val="66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075118" y="2246314"/>
            <a:ext cx="655638" cy="501650"/>
          </a:xfrm>
          <a:custGeom>
            <a:avLst/>
            <a:gdLst>
              <a:gd name="T0" fmla="*/ 1239 w 1239"/>
              <a:gd name="T1" fmla="*/ 842 h 948"/>
              <a:gd name="T2" fmla="*/ 1239 w 1239"/>
              <a:gd name="T3" fmla="*/ 107 h 948"/>
              <a:gd name="T4" fmla="*/ 1237 w 1239"/>
              <a:gd name="T5" fmla="*/ 81 h 948"/>
              <a:gd name="T6" fmla="*/ 1234 w 1239"/>
              <a:gd name="T7" fmla="*/ 69 h 948"/>
              <a:gd name="T8" fmla="*/ 1233 w 1239"/>
              <a:gd name="T9" fmla="*/ 59 h 948"/>
              <a:gd name="T10" fmla="*/ 1224 w 1239"/>
              <a:gd name="T11" fmla="*/ 41 h 948"/>
              <a:gd name="T12" fmla="*/ 1215 w 1239"/>
              <a:gd name="T13" fmla="*/ 26 h 948"/>
              <a:gd name="T14" fmla="*/ 1200 w 1239"/>
              <a:gd name="T15" fmla="*/ 14 h 948"/>
              <a:gd name="T16" fmla="*/ 1192 w 1239"/>
              <a:gd name="T17" fmla="*/ 9 h 948"/>
              <a:gd name="T18" fmla="*/ 1183 w 1239"/>
              <a:gd name="T19" fmla="*/ 6 h 948"/>
              <a:gd name="T20" fmla="*/ 1163 w 1239"/>
              <a:gd name="T21" fmla="*/ 2 h 948"/>
              <a:gd name="T22" fmla="*/ 1141 w 1239"/>
              <a:gd name="T23" fmla="*/ 0 h 948"/>
              <a:gd name="T24" fmla="*/ 97 w 1239"/>
              <a:gd name="T25" fmla="*/ 0 h 948"/>
              <a:gd name="T26" fmla="*/ 74 w 1239"/>
              <a:gd name="T27" fmla="*/ 2 h 948"/>
              <a:gd name="T28" fmla="*/ 54 w 1239"/>
              <a:gd name="T29" fmla="*/ 6 h 948"/>
              <a:gd name="T30" fmla="*/ 36 w 1239"/>
              <a:gd name="T31" fmla="*/ 14 h 948"/>
              <a:gd name="T32" fmla="*/ 24 w 1239"/>
              <a:gd name="T33" fmla="*/ 26 h 948"/>
              <a:gd name="T34" fmla="*/ 13 w 1239"/>
              <a:gd name="T35" fmla="*/ 41 h 948"/>
              <a:gd name="T36" fmla="*/ 6 w 1239"/>
              <a:gd name="T37" fmla="*/ 59 h 948"/>
              <a:gd name="T38" fmla="*/ 2 w 1239"/>
              <a:gd name="T39" fmla="*/ 81 h 948"/>
              <a:gd name="T40" fmla="*/ 0 w 1239"/>
              <a:gd name="T41" fmla="*/ 107 h 948"/>
              <a:gd name="T42" fmla="*/ 0 w 1239"/>
              <a:gd name="T43" fmla="*/ 842 h 948"/>
              <a:gd name="T44" fmla="*/ 2 w 1239"/>
              <a:gd name="T45" fmla="*/ 865 h 948"/>
              <a:gd name="T46" fmla="*/ 6 w 1239"/>
              <a:gd name="T47" fmla="*/ 887 h 948"/>
              <a:gd name="T48" fmla="*/ 13 w 1239"/>
              <a:gd name="T49" fmla="*/ 905 h 948"/>
              <a:gd name="T50" fmla="*/ 17 w 1239"/>
              <a:gd name="T51" fmla="*/ 913 h 948"/>
              <a:gd name="T52" fmla="*/ 24 w 1239"/>
              <a:gd name="T53" fmla="*/ 921 h 948"/>
              <a:gd name="T54" fmla="*/ 36 w 1239"/>
              <a:gd name="T55" fmla="*/ 932 h 948"/>
              <a:gd name="T56" fmla="*/ 54 w 1239"/>
              <a:gd name="T57" fmla="*/ 941 h 948"/>
              <a:gd name="T58" fmla="*/ 74 w 1239"/>
              <a:gd name="T59" fmla="*/ 946 h 948"/>
              <a:gd name="T60" fmla="*/ 97 w 1239"/>
              <a:gd name="T61" fmla="*/ 948 h 948"/>
              <a:gd name="T62" fmla="*/ 1141 w 1239"/>
              <a:gd name="T63" fmla="*/ 948 h 948"/>
              <a:gd name="T64" fmla="*/ 1152 w 1239"/>
              <a:gd name="T65" fmla="*/ 947 h 948"/>
              <a:gd name="T66" fmla="*/ 1163 w 1239"/>
              <a:gd name="T67" fmla="*/ 946 h 948"/>
              <a:gd name="T68" fmla="*/ 1172 w 1239"/>
              <a:gd name="T69" fmla="*/ 943 h 948"/>
              <a:gd name="T70" fmla="*/ 1183 w 1239"/>
              <a:gd name="T71" fmla="*/ 941 h 948"/>
              <a:gd name="T72" fmla="*/ 1192 w 1239"/>
              <a:gd name="T73" fmla="*/ 936 h 948"/>
              <a:gd name="T74" fmla="*/ 1200 w 1239"/>
              <a:gd name="T75" fmla="*/ 932 h 948"/>
              <a:gd name="T76" fmla="*/ 1207 w 1239"/>
              <a:gd name="T77" fmla="*/ 926 h 948"/>
              <a:gd name="T78" fmla="*/ 1215 w 1239"/>
              <a:gd name="T79" fmla="*/ 921 h 948"/>
              <a:gd name="T80" fmla="*/ 1219 w 1239"/>
              <a:gd name="T81" fmla="*/ 913 h 948"/>
              <a:gd name="T82" fmla="*/ 1224 w 1239"/>
              <a:gd name="T83" fmla="*/ 905 h 948"/>
              <a:gd name="T84" fmla="*/ 1226 w 1239"/>
              <a:gd name="T85" fmla="*/ 899 h 948"/>
              <a:gd name="T86" fmla="*/ 1228 w 1239"/>
              <a:gd name="T87" fmla="*/ 895 h 948"/>
              <a:gd name="T88" fmla="*/ 1233 w 1239"/>
              <a:gd name="T89" fmla="*/ 887 h 948"/>
              <a:gd name="T90" fmla="*/ 1234 w 1239"/>
              <a:gd name="T91" fmla="*/ 876 h 948"/>
              <a:gd name="T92" fmla="*/ 1237 w 1239"/>
              <a:gd name="T93" fmla="*/ 865 h 948"/>
              <a:gd name="T94" fmla="*/ 1237 w 1239"/>
              <a:gd name="T95" fmla="*/ 858 h 948"/>
              <a:gd name="T96" fmla="*/ 1238 w 1239"/>
              <a:gd name="T97" fmla="*/ 853 h 948"/>
              <a:gd name="T98" fmla="*/ 1239 w 1239"/>
              <a:gd name="T99" fmla="*/ 842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9" h="948">
                <a:moveTo>
                  <a:pt x="1239" y="842"/>
                </a:moveTo>
                <a:lnTo>
                  <a:pt x="1239" y="107"/>
                </a:lnTo>
                <a:lnTo>
                  <a:pt x="1237" y="81"/>
                </a:lnTo>
                <a:lnTo>
                  <a:pt x="1234" y="69"/>
                </a:lnTo>
                <a:lnTo>
                  <a:pt x="1233" y="59"/>
                </a:lnTo>
                <a:lnTo>
                  <a:pt x="1224" y="41"/>
                </a:lnTo>
                <a:lnTo>
                  <a:pt x="1215" y="26"/>
                </a:lnTo>
                <a:lnTo>
                  <a:pt x="1200" y="14"/>
                </a:lnTo>
                <a:lnTo>
                  <a:pt x="1192" y="9"/>
                </a:lnTo>
                <a:lnTo>
                  <a:pt x="1183" y="6"/>
                </a:lnTo>
                <a:lnTo>
                  <a:pt x="1163" y="2"/>
                </a:lnTo>
                <a:lnTo>
                  <a:pt x="1141" y="0"/>
                </a:lnTo>
                <a:lnTo>
                  <a:pt x="97" y="0"/>
                </a:lnTo>
                <a:lnTo>
                  <a:pt x="74" y="2"/>
                </a:lnTo>
                <a:lnTo>
                  <a:pt x="54" y="6"/>
                </a:lnTo>
                <a:lnTo>
                  <a:pt x="36" y="14"/>
                </a:lnTo>
                <a:lnTo>
                  <a:pt x="24" y="26"/>
                </a:lnTo>
                <a:lnTo>
                  <a:pt x="13" y="41"/>
                </a:lnTo>
                <a:lnTo>
                  <a:pt x="6" y="59"/>
                </a:lnTo>
                <a:lnTo>
                  <a:pt x="2" y="81"/>
                </a:lnTo>
                <a:lnTo>
                  <a:pt x="0" y="107"/>
                </a:lnTo>
                <a:lnTo>
                  <a:pt x="0" y="842"/>
                </a:lnTo>
                <a:lnTo>
                  <a:pt x="2" y="865"/>
                </a:lnTo>
                <a:lnTo>
                  <a:pt x="6" y="887"/>
                </a:lnTo>
                <a:lnTo>
                  <a:pt x="13" y="905"/>
                </a:lnTo>
                <a:lnTo>
                  <a:pt x="17" y="913"/>
                </a:lnTo>
                <a:lnTo>
                  <a:pt x="24" y="921"/>
                </a:lnTo>
                <a:lnTo>
                  <a:pt x="36" y="932"/>
                </a:lnTo>
                <a:lnTo>
                  <a:pt x="54" y="941"/>
                </a:lnTo>
                <a:lnTo>
                  <a:pt x="74" y="946"/>
                </a:lnTo>
                <a:lnTo>
                  <a:pt x="97" y="948"/>
                </a:lnTo>
                <a:lnTo>
                  <a:pt x="1141" y="948"/>
                </a:lnTo>
                <a:lnTo>
                  <a:pt x="1152" y="947"/>
                </a:lnTo>
                <a:lnTo>
                  <a:pt x="1163" y="946"/>
                </a:lnTo>
                <a:lnTo>
                  <a:pt x="1172" y="943"/>
                </a:lnTo>
                <a:lnTo>
                  <a:pt x="1183" y="941"/>
                </a:lnTo>
                <a:lnTo>
                  <a:pt x="1192" y="936"/>
                </a:lnTo>
                <a:lnTo>
                  <a:pt x="1200" y="932"/>
                </a:lnTo>
                <a:lnTo>
                  <a:pt x="1207" y="926"/>
                </a:lnTo>
                <a:lnTo>
                  <a:pt x="1215" y="921"/>
                </a:lnTo>
                <a:lnTo>
                  <a:pt x="1219" y="913"/>
                </a:lnTo>
                <a:lnTo>
                  <a:pt x="1224" y="905"/>
                </a:lnTo>
                <a:lnTo>
                  <a:pt x="1226" y="899"/>
                </a:lnTo>
                <a:lnTo>
                  <a:pt x="1228" y="895"/>
                </a:lnTo>
                <a:lnTo>
                  <a:pt x="1233" y="887"/>
                </a:lnTo>
                <a:lnTo>
                  <a:pt x="1234" y="876"/>
                </a:lnTo>
                <a:lnTo>
                  <a:pt x="1237" y="865"/>
                </a:lnTo>
                <a:lnTo>
                  <a:pt x="1237" y="858"/>
                </a:lnTo>
                <a:lnTo>
                  <a:pt x="1238" y="853"/>
                </a:lnTo>
                <a:lnTo>
                  <a:pt x="1239" y="842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>
            <a:off x="4075118" y="2246314"/>
            <a:ext cx="655638" cy="501650"/>
          </a:xfrm>
          <a:custGeom>
            <a:avLst/>
            <a:gdLst>
              <a:gd name="T0" fmla="*/ 1239 w 1239"/>
              <a:gd name="T1" fmla="*/ 842 h 948"/>
              <a:gd name="T2" fmla="*/ 1238 w 1239"/>
              <a:gd name="T3" fmla="*/ 853 h 948"/>
              <a:gd name="T4" fmla="*/ 1237 w 1239"/>
              <a:gd name="T5" fmla="*/ 858 h 948"/>
              <a:gd name="T6" fmla="*/ 1237 w 1239"/>
              <a:gd name="T7" fmla="*/ 865 h 948"/>
              <a:gd name="T8" fmla="*/ 1234 w 1239"/>
              <a:gd name="T9" fmla="*/ 876 h 948"/>
              <a:gd name="T10" fmla="*/ 1233 w 1239"/>
              <a:gd name="T11" fmla="*/ 887 h 948"/>
              <a:gd name="T12" fmla="*/ 1228 w 1239"/>
              <a:gd name="T13" fmla="*/ 895 h 948"/>
              <a:gd name="T14" fmla="*/ 1226 w 1239"/>
              <a:gd name="T15" fmla="*/ 899 h 948"/>
              <a:gd name="T16" fmla="*/ 1224 w 1239"/>
              <a:gd name="T17" fmla="*/ 905 h 948"/>
              <a:gd name="T18" fmla="*/ 1219 w 1239"/>
              <a:gd name="T19" fmla="*/ 913 h 948"/>
              <a:gd name="T20" fmla="*/ 1215 w 1239"/>
              <a:gd name="T21" fmla="*/ 921 h 948"/>
              <a:gd name="T22" fmla="*/ 1207 w 1239"/>
              <a:gd name="T23" fmla="*/ 926 h 948"/>
              <a:gd name="T24" fmla="*/ 1200 w 1239"/>
              <a:gd name="T25" fmla="*/ 932 h 948"/>
              <a:gd name="T26" fmla="*/ 1192 w 1239"/>
              <a:gd name="T27" fmla="*/ 936 h 948"/>
              <a:gd name="T28" fmla="*/ 1183 w 1239"/>
              <a:gd name="T29" fmla="*/ 941 h 948"/>
              <a:gd name="T30" fmla="*/ 1172 w 1239"/>
              <a:gd name="T31" fmla="*/ 943 h 948"/>
              <a:gd name="T32" fmla="*/ 1163 w 1239"/>
              <a:gd name="T33" fmla="*/ 946 h 948"/>
              <a:gd name="T34" fmla="*/ 1152 w 1239"/>
              <a:gd name="T35" fmla="*/ 947 h 948"/>
              <a:gd name="T36" fmla="*/ 1141 w 1239"/>
              <a:gd name="T37" fmla="*/ 948 h 948"/>
              <a:gd name="T38" fmla="*/ 97 w 1239"/>
              <a:gd name="T39" fmla="*/ 948 h 948"/>
              <a:gd name="T40" fmla="*/ 74 w 1239"/>
              <a:gd name="T41" fmla="*/ 946 h 948"/>
              <a:gd name="T42" fmla="*/ 54 w 1239"/>
              <a:gd name="T43" fmla="*/ 941 h 948"/>
              <a:gd name="T44" fmla="*/ 36 w 1239"/>
              <a:gd name="T45" fmla="*/ 932 h 948"/>
              <a:gd name="T46" fmla="*/ 24 w 1239"/>
              <a:gd name="T47" fmla="*/ 921 h 948"/>
              <a:gd name="T48" fmla="*/ 17 w 1239"/>
              <a:gd name="T49" fmla="*/ 913 h 948"/>
              <a:gd name="T50" fmla="*/ 13 w 1239"/>
              <a:gd name="T51" fmla="*/ 905 h 948"/>
              <a:gd name="T52" fmla="*/ 6 w 1239"/>
              <a:gd name="T53" fmla="*/ 887 h 948"/>
              <a:gd name="T54" fmla="*/ 2 w 1239"/>
              <a:gd name="T55" fmla="*/ 865 h 948"/>
              <a:gd name="T56" fmla="*/ 0 w 1239"/>
              <a:gd name="T57" fmla="*/ 842 h 948"/>
              <a:gd name="T58" fmla="*/ 0 w 1239"/>
              <a:gd name="T59" fmla="*/ 107 h 948"/>
              <a:gd name="T60" fmla="*/ 2 w 1239"/>
              <a:gd name="T61" fmla="*/ 81 h 948"/>
              <a:gd name="T62" fmla="*/ 6 w 1239"/>
              <a:gd name="T63" fmla="*/ 59 h 948"/>
              <a:gd name="T64" fmla="*/ 13 w 1239"/>
              <a:gd name="T65" fmla="*/ 41 h 948"/>
              <a:gd name="T66" fmla="*/ 24 w 1239"/>
              <a:gd name="T67" fmla="*/ 26 h 948"/>
              <a:gd name="T68" fmla="*/ 36 w 1239"/>
              <a:gd name="T69" fmla="*/ 14 h 948"/>
              <a:gd name="T70" fmla="*/ 54 w 1239"/>
              <a:gd name="T71" fmla="*/ 6 h 948"/>
              <a:gd name="T72" fmla="*/ 74 w 1239"/>
              <a:gd name="T73" fmla="*/ 2 h 948"/>
              <a:gd name="T74" fmla="*/ 97 w 1239"/>
              <a:gd name="T75" fmla="*/ 0 h 948"/>
              <a:gd name="T76" fmla="*/ 1141 w 1239"/>
              <a:gd name="T77" fmla="*/ 0 h 948"/>
              <a:gd name="T78" fmla="*/ 1163 w 1239"/>
              <a:gd name="T79" fmla="*/ 2 h 948"/>
              <a:gd name="T80" fmla="*/ 1183 w 1239"/>
              <a:gd name="T81" fmla="*/ 6 h 948"/>
              <a:gd name="T82" fmla="*/ 1192 w 1239"/>
              <a:gd name="T83" fmla="*/ 9 h 948"/>
              <a:gd name="T84" fmla="*/ 1200 w 1239"/>
              <a:gd name="T85" fmla="*/ 14 h 948"/>
              <a:gd name="T86" fmla="*/ 1215 w 1239"/>
              <a:gd name="T87" fmla="*/ 26 h 948"/>
              <a:gd name="T88" fmla="*/ 1224 w 1239"/>
              <a:gd name="T89" fmla="*/ 41 h 948"/>
              <a:gd name="T90" fmla="*/ 1233 w 1239"/>
              <a:gd name="T91" fmla="*/ 59 h 948"/>
              <a:gd name="T92" fmla="*/ 1234 w 1239"/>
              <a:gd name="T93" fmla="*/ 69 h 948"/>
              <a:gd name="T94" fmla="*/ 1237 w 1239"/>
              <a:gd name="T95" fmla="*/ 81 h 948"/>
              <a:gd name="T96" fmla="*/ 1239 w 1239"/>
              <a:gd name="T97" fmla="*/ 107 h 948"/>
              <a:gd name="T98" fmla="*/ 1239 w 1239"/>
              <a:gd name="T99" fmla="*/ 842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9" h="948">
                <a:moveTo>
                  <a:pt x="1239" y="842"/>
                </a:moveTo>
                <a:lnTo>
                  <a:pt x="1238" y="853"/>
                </a:lnTo>
                <a:lnTo>
                  <a:pt x="1237" y="858"/>
                </a:lnTo>
                <a:lnTo>
                  <a:pt x="1237" y="865"/>
                </a:lnTo>
                <a:lnTo>
                  <a:pt x="1234" y="876"/>
                </a:lnTo>
                <a:lnTo>
                  <a:pt x="1233" y="887"/>
                </a:lnTo>
                <a:lnTo>
                  <a:pt x="1228" y="895"/>
                </a:lnTo>
                <a:lnTo>
                  <a:pt x="1226" y="899"/>
                </a:lnTo>
                <a:lnTo>
                  <a:pt x="1224" y="905"/>
                </a:lnTo>
                <a:lnTo>
                  <a:pt x="1219" y="913"/>
                </a:lnTo>
                <a:lnTo>
                  <a:pt x="1215" y="921"/>
                </a:lnTo>
                <a:lnTo>
                  <a:pt x="1207" y="926"/>
                </a:lnTo>
                <a:lnTo>
                  <a:pt x="1200" y="932"/>
                </a:lnTo>
                <a:lnTo>
                  <a:pt x="1192" y="936"/>
                </a:lnTo>
                <a:lnTo>
                  <a:pt x="1183" y="941"/>
                </a:lnTo>
                <a:lnTo>
                  <a:pt x="1172" y="943"/>
                </a:lnTo>
                <a:lnTo>
                  <a:pt x="1163" y="946"/>
                </a:lnTo>
                <a:lnTo>
                  <a:pt x="1152" y="947"/>
                </a:lnTo>
                <a:lnTo>
                  <a:pt x="1141" y="948"/>
                </a:lnTo>
                <a:lnTo>
                  <a:pt x="97" y="948"/>
                </a:lnTo>
                <a:lnTo>
                  <a:pt x="74" y="946"/>
                </a:lnTo>
                <a:lnTo>
                  <a:pt x="54" y="941"/>
                </a:lnTo>
                <a:lnTo>
                  <a:pt x="36" y="932"/>
                </a:lnTo>
                <a:lnTo>
                  <a:pt x="24" y="921"/>
                </a:lnTo>
                <a:lnTo>
                  <a:pt x="17" y="913"/>
                </a:lnTo>
                <a:lnTo>
                  <a:pt x="13" y="905"/>
                </a:lnTo>
                <a:lnTo>
                  <a:pt x="6" y="887"/>
                </a:lnTo>
                <a:lnTo>
                  <a:pt x="2" y="865"/>
                </a:lnTo>
                <a:lnTo>
                  <a:pt x="0" y="842"/>
                </a:lnTo>
                <a:lnTo>
                  <a:pt x="0" y="107"/>
                </a:lnTo>
                <a:lnTo>
                  <a:pt x="2" y="81"/>
                </a:lnTo>
                <a:lnTo>
                  <a:pt x="6" y="59"/>
                </a:lnTo>
                <a:lnTo>
                  <a:pt x="13" y="41"/>
                </a:lnTo>
                <a:lnTo>
                  <a:pt x="24" y="26"/>
                </a:lnTo>
                <a:lnTo>
                  <a:pt x="36" y="14"/>
                </a:lnTo>
                <a:lnTo>
                  <a:pt x="54" y="6"/>
                </a:lnTo>
                <a:lnTo>
                  <a:pt x="74" y="2"/>
                </a:lnTo>
                <a:lnTo>
                  <a:pt x="97" y="0"/>
                </a:lnTo>
                <a:lnTo>
                  <a:pt x="1141" y="0"/>
                </a:lnTo>
                <a:lnTo>
                  <a:pt x="1163" y="2"/>
                </a:lnTo>
                <a:lnTo>
                  <a:pt x="1183" y="6"/>
                </a:lnTo>
                <a:lnTo>
                  <a:pt x="1192" y="9"/>
                </a:lnTo>
                <a:lnTo>
                  <a:pt x="1200" y="14"/>
                </a:lnTo>
                <a:lnTo>
                  <a:pt x="1215" y="26"/>
                </a:lnTo>
                <a:lnTo>
                  <a:pt x="1224" y="41"/>
                </a:lnTo>
                <a:lnTo>
                  <a:pt x="1233" y="59"/>
                </a:lnTo>
                <a:lnTo>
                  <a:pt x="1234" y="69"/>
                </a:lnTo>
                <a:lnTo>
                  <a:pt x="1237" y="81"/>
                </a:lnTo>
                <a:lnTo>
                  <a:pt x="1239" y="107"/>
                </a:lnTo>
                <a:lnTo>
                  <a:pt x="1239" y="842"/>
                </a:lnTo>
              </a:path>
            </a:pathLst>
          </a:custGeom>
          <a:noFill/>
          <a:ln w="22225">
            <a:solidFill>
              <a:srgbClr val="66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9"/>
          <p:cNvSpPr>
            <a:spLocks/>
          </p:cNvSpPr>
          <p:nvPr/>
        </p:nvSpPr>
        <p:spPr bwMode="auto">
          <a:xfrm>
            <a:off x="3257554" y="2246314"/>
            <a:ext cx="582613" cy="501650"/>
          </a:xfrm>
          <a:custGeom>
            <a:avLst/>
            <a:gdLst>
              <a:gd name="T0" fmla="*/ 86 w 1102"/>
              <a:gd name="T1" fmla="*/ 0 h 948"/>
              <a:gd name="T2" fmla="*/ 65 w 1102"/>
              <a:gd name="T3" fmla="*/ 2 h 948"/>
              <a:gd name="T4" fmla="*/ 48 w 1102"/>
              <a:gd name="T5" fmla="*/ 6 h 948"/>
              <a:gd name="T6" fmla="*/ 32 w 1102"/>
              <a:gd name="T7" fmla="*/ 14 h 948"/>
              <a:gd name="T8" fmla="*/ 20 w 1102"/>
              <a:gd name="T9" fmla="*/ 26 h 948"/>
              <a:gd name="T10" fmla="*/ 11 w 1102"/>
              <a:gd name="T11" fmla="*/ 41 h 948"/>
              <a:gd name="T12" fmla="*/ 4 w 1102"/>
              <a:gd name="T13" fmla="*/ 59 h 948"/>
              <a:gd name="T14" fmla="*/ 0 w 1102"/>
              <a:gd name="T15" fmla="*/ 81 h 948"/>
              <a:gd name="T16" fmla="*/ 0 w 1102"/>
              <a:gd name="T17" fmla="*/ 107 h 948"/>
              <a:gd name="T18" fmla="*/ 0 w 1102"/>
              <a:gd name="T19" fmla="*/ 842 h 948"/>
              <a:gd name="T20" fmla="*/ 0 w 1102"/>
              <a:gd name="T21" fmla="*/ 865 h 948"/>
              <a:gd name="T22" fmla="*/ 4 w 1102"/>
              <a:gd name="T23" fmla="*/ 887 h 948"/>
              <a:gd name="T24" fmla="*/ 11 w 1102"/>
              <a:gd name="T25" fmla="*/ 905 h 948"/>
              <a:gd name="T26" fmla="*/ 20 w 1102"/>
              <a:gd name="T27" fmla="*/ 921 h 948"/>
              <a:gd name="T28" fmla="*/ 32 w 1102"/>
              <a:gd name="T29" fmla="*/ 932 h 948"/>
              <a:gd name="T30" fmla="*/ 48 w 1102"/>
              <a:gd name="T31" fmla="*/ 941 h 948"/>
              <a:gd name="T32" fmla="*/ 65 w 1102"/>
              <a:gd name="T33" fmla="*/ 946 h 948"/>
              <a:gd name="T34" fmla="*/ 86 w 1102"/>
              <a:gd name="T35" fmla="*/ 948 h 948"/>
              <a:gd name="T36" fmla="*/ 1015 w 1102"/>
              <a:gd name="T37" fmla="*/ 948 h 948"/>
              <a:gd name="T38" fmla="*/ 1015 w 1102"/>
              <a:gd name="T39" fmla="*/ 947 h 948"/>
              <a:gd name="T40" fmla="*/ 1016 w 1102"/>
              <a:gd name="T41" fmla="*/ 947 h 948"/>
              <a:gd name="T42" fmla="*/ 1019 w 1102"/>
              <a:gd name="T43" fmla="*/ 947 h 948"/>
              <a:gd name="T44" fmla="*/ 1024 w 1102"/>
              <a:gd name="T45" fmla="*/ 947 h 948"/>
              <a:gd name="T46" fmla="*/ 1035 w 1102"/>
              <a:gd name="T47" fmla="*/ 946 h 948"/>
              <a:gd name="T48" fmla="*/ 1043 w 1102"/>
              <a:gd name="T49" fmla="*/ 943 h 948"/>
              <a:gd name="T50" fmla="*/ 1043 w 1102"/>
              <a:gd name="T51" fmla="*/ 941 h 948"/>
              <a:gd name="T52" fmla="*/ 1045 w 1102"/>
              <a:gd name="T53" fmla="*/ 941 h 948"/>
              <a:gd name="T54" fmla="*/ 1047 w 1102"/>
              <a:gd name="T55" fmla="*/ 941 h 948"/>
              <a:gd name="T56" fmla="*/ 1053 w 1102"/>
              <a:gd name="T57" fmla="*/ 941 h 948"/>
              <a:gd name="T58" fmla="*/ 1060 w 1102"/>
              <a:gd name="T59" fmla="*/ 936 h 948"/>
              <a:gd name="T60" fmla="*/ 1068 w 1102"/>
              <a:gd name="T61" fmla="*/ 932 h 948"/>
              <a:gd name="T62" fmla="*/ 1073 w 1102"/>
              <a:gd name="T63" fmla="*/ 926 h 948"/>
              <a:gd name="T64" fmla="*/ 1080 w 1102"/>
              <a:gd name="T65" fmla="*/ 921 h 948"/>
              <a:gd name="T66" fmla="*/ 1084 w 1102"/>
              <a:gd name="T67" fmla="*/ 913 h 948"/>
              <a:gd name="T68" fmla="*/ 1090 w 1102"/>
              <a:gd name="T69" fmla="*/ 905 h 948"/>
              <a:gd name="T70" fmla="*/ 1092 w 1102"/>
              <a:gd name="T71" fmla="*/ 895 h 948"/>
              <a:gd name="T72" fmla="*/ 1096 w 1102"/>
              <a:gd name="T73" fmla="*/ 887 h 948"/>
              <a:gd name="T74" fmla="*/ 1098 w 1102"/>
              <a:gd name="T75" fmla="*/ 876 h 948"/>
              <a:gd name="T76" fmla="*/ 1101 w 1102"/>
              <a:gd name="T77" fmla="*/ 865 h 948"/>
              <a:gd name="T78" fmla="*/ 1101 w 1102"/>
              <a:gd name="T79" fmla="*/ 853 h 948"/>
              <a:gd name="T80" fmla="*/ 1102 w 1102"/>
              <a:gd name="T81" fmla="*/ 842 h 948"/>
              <a:gd name="T82" fmla="*/ 1102 w 1102"/>
              <a:gd name="T83" fmla="*/ 107 h 948"/>
              <a:gd name="T84" fmla="*/ 1101 w 1102"/>
              <a:gd name="T85" fmla="*/ 81 h 948"/>
              <a:gd name="T86" fmla="*/ 1098 w 1102"/>
              <a:gd name="T87" fmla="*/ 69 h 948"/>
              <a:gd name="T88" fmla="*/ 1096 w 1102"/>
              <a:gd name="T89" fmla="*/ 59 h 948"/>
              <a:gd name="T90" fmla="*/ 1090 w 1102"/>
              <a:gd name="T91" fmla="*/ 41 h 948"/>
              <a:gd name="T92" fmla="*/ 1080 w 1102"/>
              <a:gd name="T93" fmla="*/ 26 h 948"/>
              <a:gd name="T94" fmla="*/ 1068 w 1102"/>
              <a:gd name="T95" fmla="*/ 14 h 948"/>
              <a:gd name="T96" fmla="*/ 1060 w 1102"/>
              <a:gd name="T97" fmla="*/ 9 h 948"/>
              <a:gd name="T98" fmla="*/ 1053 w 1102"/>
              <a:gd name="T99" fmla="*/ 6 h 948"/>
              <a:gd name="T100" fmla="*/ 1035 w 1102"/>
              <a:gd name="T101" fmla="*/ 2 h 948"/>
              <a:gd name="T102" fmla="*/ 1015 w 1102"/>
              <a:gd name="T103" fmla="*/ 0 h 948"/>
              <a:gd name="T104" fmla="*/ 86 w 1102"/>
              <a:gd name="T105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02" h="948">
                <a:moveTo>
                  <a:pt x="86" y="0"/>
                </a:moveTo>
                <a:lnTo>
                  <a:pt x="65" y="2"/>
                </a:lnTo>
                <a:lnTo>
                  <a:pt x="48" y="6"/>
                </a:lnTo>
                <a:lnTo>
                  <a:pt x="32" y="14"/>
                </a:lnTo>
                <a:lnTo>
                  <a:pt x="20" y="26"/>
                </a:lnTo>
                <a:lnTo>
                  <a:pt x="11" y="41"/>
                </a:lnTo>
                <a:lnTo>
                  <a:pt x="4" y="59"/>
                </a:lnTo>
                <a:lnTo>
                  <a:pt x="0" y="81"/>
                </a:lnTo>
                <a:lnTo>
                  <a:pt x="0" y="107"/>
                </a:lnTo>
                <a:lnTo>
                  <a:pt x="0" y="842"/>
                </a:lnTo>
                <a:lnTo>
                  <a:pt x="0" y="865"/>
                </a:lnTo>
                <a:lnTo>
                  <a:pt x="4" y="887"/>
                </a:lnTo>
                <a:lnTo>
                  <a:pt x="11" y="905"/>
                </a:lnTo>
                <a:lnTo>
                  <a:pt x="20" y="921"/>
                </a:lnTo>
                <a:lnTo>
                  <a:pt x="32" y="932"/>
                </a:lnTo>
                <a:lnTo>
                  <a:pt x="48" y="941"/>
                </a:lnTo>
                <a:lnTo>
                  <a:pt x="65" y="946"/>
                </a:lnTo>
                <a:lnTo>
                  <a:pt x="86" y="948"/>
                </a:lnTo>
                <a:lnTo>
                  <a:pt x="1015" y="948"/>
                </a:lnTo>
                <a:lnTo>
                  <a:pt x="1015" y="947"/>
                </a:lnTo>
                <a:lnTo>
                  <a:pt x="1016" y="947"/>
                </a:lnTo>
                <a:lnTo>
                  <a:pt x="1019" y="947"/>
                </a:lnTo>
                <a:lnTo>
                  <a:pt x="1024" y="947"/>
                </a:lnTo>
                <a:lnTo>
                  <a:pt x="1035" y="946"/>
                </a:lnTo>
                <a:lnTo>
                  <a:pt x="1043" y="943"/>
                </a:lnTo>
                <a:lnTo>
                  <a:pt x="1043" y="941"/>
                </a:lnTo>
                <a:lnTo>
                  <a:pt x="1045" y="941"/>
                </a:lnTo>
                <a:lnTo>
                  <a:pt x="1047" y="941"/>
                </a:lnTo>
                <a:lnTo>
                  <a:pt x="1053" y="941"/>
                </a:lnTo>
                <a:lnTo>
                  <a:pt x="1060" y="936"/>
                </a:lnTo>
                <a:lnTo>
                  <a:pt x="1068" y="932"/>
                </a:lnTo>
                <a:lnTo>
                  <a:pt x="1073" y="926"/>
                </a:lnTo>
                <a:lnTo>
                  <a:pt x="1080" y="921"/>
                </a:lnTo>
                <a:lnTo>
                  <a:pt x="1084" y="913"/>
                </a:lnTo>
                <a:lnTo>
                  <a:pt x="1090" y="905"/>
                </a:lnTo>
                <a:lnTo>
                  <a:pt x="1092" y="895"/>
                </a:lnTo>
                <a:lnTo>
                  <a:pt x="1096" y="887"/>
                </a:lnTo>
                <a:lnTo>
                  <a:pt x="1098" y="876"/>
                </a:lnTo>
                <a:lnTo>
                  <a:pt x="1101" y="865"/>
                </a:lnTo>
                <a:lnTo>
                  <a:pt x="1101" y="853"/>
                </a:lnTo>
                <a:lnTo>
                  <a:pt x="1102" y="842"/>
                </a:lnTo>
                <a:lnTo>
                  <a:pt x="1102" y="107"/>
                </a:lnTo>
                <a:lnTo>
                  <a:pt x="1101" y="81"/>
                </a:lnTo>
                <a:lnTo>
                  <a:pt x="1098" y="69"/>
                </a:lnTo>
                <a:lnTo>
                  <a:pt x="1096" y="59"/>
                </a:lnTo>
                <a:lnTo>
                  <a:pt x="1090" y="41"/>
                </a:lnTo>
                <a:lnTo>
                  <a:pt x="1080" y="26"/>
                </a:lnTo>
                <a:lnTo>
                  <a:pt x="1068" y="14"/>
                </a:lnTo>
                <a:lnTo>
                  <a:pt x="1060" y="9"/>
                </a:lnTo>
                <a:lnTo>
                  <a:pt x="1053" y="6"/>
                </a:lnTo>
                <a:lnTo>
                  <a:pt x="1035" y="2"/>
                </a:lnTo>
                <a:lnTo>
                  <a:pt x="1015" y="0"/>
                </a:lnTo>
                <a:lnTo>
                  <a:pt x="86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7" name="Freeform 50"/>
          <p:cNvSpPr>
            <a:spLocks/>
          </p:cNvSpPr>
          <p:nvPr/>
        </p:nvSpPr>
        <p:spPr bwMode="auto">
          <a:xfrm>
            <a:off x="3257554" y="2246314"/>
            <a:ext cx="582613" cy="501650"/>
          </a:xfrm>
          <a:custGeom>
            <a:avLst/>
            <a:gdLst>
              <a:gd name="T0" fmla="*/ 86 w 1102"/>
              <a:gd name="T1" fmla="*/ 0 h 948"/>
              <a:gd name="T2" fmla="*/ 1015 w 1102"/>
              <a:gd name="T3" fmla="*/ 0 h 948"/>
              <a:gd name="T4" fmla="*/ 1035 w 1102"/>
              <a:gd name="T5" fmla="*/ 2 h 948"/>
              <a:gd name="T6" fmla="*/ 1053 w 1102"/>
              <a:gd name="T7" fmla="*/ 6 h 948"/>
              <a:gd name="T8" fmla="*/ 1060 w 1102"/>
              <a:gd name="T9" fmla="*/ 9 h 948"/>
              <a:gd name="T10" fmla="*/ 1068 w 1102"/>
              <a:gd name="T11" fmla="*/ 14 h 948"/>
              <a:gd name="T12" fmla="*/ 1080 w 1102"/>
              <a:gd name="T13" fmla="*/ 26 h 948"/>
              <a:gd name="T14" fmla="*/ 1090 w 1102"/>
              <a:gd name="T15" fmla="*/ 41 h 948"/>
              <a:gd name="T16" fmla="*/ 1096 w 1102"/>
              <a:gd name="T17" fmla="*/ 59 h 948"/>
              <a:gd name="T18" fmla="*/ 1098 w 1102"/>
              <a:gd name="T19" fmla="*/ 69 h 948"/>
              <a:gd name="T20" fmla="*/ 1101 w 1102"/>
              <a:gd name="T21" fmla="*/ 81 h 948"/>
              <a:gd name="T22" fmla="*/ 1102 w 1102"/>
              <a:gd name="T23" fmla="*/ 107 h 948"/>
              <a:gd name="T24" fmla="*/ 1102 w 1102"/>
              <a:gd name="T25" fmla="*/ 842 h 948"/>
              <a:gd name="T26" fmla="*/ 1101 w 1102"/>
              <a:gd name="T27" fmla="*/ 853 h 948"/>
              <a:gd name="T28" fmla="*/ 1101 w 1102"/>
              <a:gd name="T29" fmla="*/ 865 h 948"/>
              <a:gd name="T30" fmla="*/ 1098 w 1102"/>
              <a:gd name="T31" fmla="*/ 876 h 948"/>
              <a:gd name="T32" fmla="*/ 1096 w 1102"/>
              <a:gd name="T33" fmla="*/ 887 h 948"/>
              <a:gd name="T34" fmla="*/ 1092 w 1102"/>
              <a:gd name="T35" fmla="*/ 895 h 948"/>
              <a:gd name="T36" fmla="*/ 1090 w 1102"/>
              <a:gd name="T37" fmla="*/ 905 h 948"/>
              <a:gd name="T38" fmla="*/ 1084 w 1102"/>
              <a:gd name="T39" fmla="*/ 913 h 948"/>
              <a:gd name="T40" fmla="*/ 1080 w 1102"/>
              <a:gd name="T41" fmla="*/ 921 h 948"/>
              <a:gd name="T42" fmla="*/ 1073 w 1102"/>
              <a:gd name="T43" fmla="*/ 926 h 948"/>
              <a:gd name="T44" fmla="*/ 1068 w 1102"/>
              <a:gd name="T45" fmla="*/ 932 h 948"/>
              <a:gd name="T46" fmla="*/ 1060 w 1102"/>
              <a:gd name="T47" fmla="*/ 936 h 948"/>
              <a:gd name="T48" fmla="*/ 1053 w 1102"/>
              <a:gd name="T49" fmla="*/ 941 h 948"/>
              <a:gd name="T50" fmla="*/ 1047 w 1102"/>
              <a:gd name="T51" fmla="*/ 941 h 948"/>
              <a:gd name="T52" fmla="*/ 1045 w 1102"/>
              <a:gd name="T53" fmla="*/ 941 h 948"/>
              <a:gd name="T54" fmla="*/ 1043 w 1102"/>
              <a:gd name="T55" fmla="*/ 941 h 948"/>
              <a:gd name="T56" fmla="*/ 1043 w 1102"/>
              <a:gd name="T57" fmla="*/ 943 h 948"/>
              <a:gd name="T58" fmla="*/ 1035 w 1102"/>
              <a:gd name="T59" fmla="*/ 946 h 948"/>
              <a:gd name="T60" fmla="*/ 1024 w 1102"/>
              <a:gd name="T61" fmla="*/ 947 h 948"/>
              <a:gd name="T62" fmla="*/ 1019 w 1102"/>
              <a:gd name="T63" fmla="*/ 947 h 948"/>
              <a:gd name="T64" fmla="*/ 1016 w 1102"/>
              <a:gd name="T65" fmla="*/ 947 h 948"/>
              <a:gd name="T66" fmla="*/ 1015 w 1102"/>
              <a:gd name="T67" fmla="*/ 947 h 948"/>
              <a:gd name="T68" fmla="*/ 1015 w 1102"/>
              <a:gd name="T69" fmla="*/ 948 h 948"/>
              <a:gd name="T70" fmla="*/ 86 w 1102"/>
              <a:gd name="T71" fmla="*/ 948 h 948"/>
              <a:gd name="T72" fmla="*/ 65 w 1102"/>
              <a:gd name="T73" fmla="*/ 946 h 948"/>
              <a:gd name="T74" fmla="*/ 48 w 1102"/>
              <a:gd name="T75" fmla="*/ 941 h 948"/>
              <a:gd name="T76" fmla="*/ 32 w 1102"/>
              <a:gd name="T77" fmla="*/ 932 h 948"/>
              <a:gd name="T78" fmla="*/ 20 w 1102"/>
              <a:gd name="T79" fmla="*/ 921 h 948"/>
              <a:gd name="T80" fmla="*/ 11 w 1102"/>
              <a:gd name="T81" fmla="*/ 905 h 948"/>
              <a:gd name="T82" fmla="*/ 4 w 1102"/>
              <a:gd name="T83" fmla="*/ 887 h 948"/>
              <a:gd name="T84" fmla="*/ 0 w 1102"/>
              <a:gd name="T85" fmla="*/ 865 h 948"/>
              <a:gd name="T86" fmla="*/ 0 w 1102"/>
              <a:gd name="T87" fmla="*/ 842 h 948"/>
              <a:gd name="T88" fmla="*/ 0 w 1102"/>
              <a:gd name="T89" fmla="*/ 107 h 948"/>
              <a:gd name="T90" fmla="*/ 0 w 1102"/>
              <a:gd name="T91" fmla="*/ 81 h 948"/>
              <a:gd name="T92" fmla="*/ 4 w 1102"/>
              <a:gd name="T93" fmla="*/ 59 h 948"/>
              <a:gd name="T94" fmla="*/ 11 w 1102"/>
              <a:gd name="T95" fmla="*/ 41 h 948"/>
              <a:gd name="T96" fmla="*/ 20 w 1102"/>
              <a:gd name="T97" fmla="*/ 26 h 948"/>
              <a:gd name="T98" fmla="*/ 32 w 1102"/>
              <a:gd name="T99" fmla="*/ 14 h 948"/>
              <a:gd name="T100" fmla="*/ 48 w 1102"/>
              <a:gd name="T101" fmla="*/ 6 h 948"/>
              <a:gd name="T102" fmla="*/ 65 w 1102"/>
              <a:gd name="T103" fmla="*/ 2 h 948"/>
              <a:gd name="T104" fmla="*/ 86 w 1102"/>
              <a:gd name="T105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02" h="948">
                <a:moveTo>
                  <a:pt x="86" y="0"/>
                </a:moveTo>
                <a:lnTo>
                  <a:pt x="1015" y="0"/>
                </a:lnTo>
                <a:lnTo>
                  <a:pt x="1035" y="2"/>
                </a:lnTo>
                <a:lnTo>
                  <a:pt x="1053" y="6"/>
                </a:lnTo>
                <a:lnTo>
                  <a:pt x="1060" y="9"/>
                </a:lnTo>
                <a:lnTo>
                  <a:pt x="1068" y="14"/>
                </a:lnTo>
                <a:lnTo>
                  <a:pt x="1080" y="26"/>
                </a:lnTo>
                <a:lnTo>
                  <a:pt x="1090" y="41"/>
                </a:lnTo>
                <a:lnTo>
                  <a:pt x="1096" y="59"/>
                </a:lnTo>
                <a:lnTo>
                  <a:pt x="1098" y="69"/>
                </a:lnTo>
                <a:lnTo>
                  <a:pt x="1101" y="81"/>
                </a:lnTo>
                <a:lnTo>
                  <a:pt x="1102" y="107"/>
                </a:lnTo>
                <a:lnTo>
                  <a:pt x="1102" y="842"/>
                </a:lnTo>
                <a:lnTo>
                  <a:pt x="1101" y="853"/>
                </a:lnTo>
                <a:lnTo>
                  <a:pt x="1101" y="865"/>
                </a:lnTo>
                <a:lnTo>
                  <a:pt x="1098" y="876"/>
                </a:lnTo>
                <a:lnTo>
                  <a:pt x="1096" y="887"/>
                </a:lnTo>
                <a:lnTo>
                  <a:pt x="1092" y="895"/>
                </a:lnTo>
                <a:lnTo>
                  <a:pt x="1090" y="905"/>
                </a:lnTo>
                <a:lnTo>
                  <a:pt x="1084" y="913"/>
                </a:lnTo>
                <a:lnTo>
                  <a:pt x="1080" y="921"/>
                </a:lnTo>
                <a:lnTo>
                  <a:pt x="1073" y="926"/>
                </a:lnTo>
                <a:lnTo>
                  <a:pt x="1068" y="932"/>
                </a:lnTo>
                <a:lnTo>
                  <a:pt x="1060" y="936"/>
                </a:lnTo>
                <a:lnTo>
                  <a:pt x="1053" y="941"/>
                </a:lnTo>
                <a:lnTo>
                  <a:pt x="1047" y="941"/>
                </a:lnTo>
                <a:lnTo>
                  <a:pt x="1045" y="941"/>
                </a:lnTo>
                <a:lnTo>
                  <a:pt x="1043" y="941"/>
                </a:lnTo>
                <a:lnTo>
                  <a:pt x="1043" y="943"/>
                </a:lnTo>
                <a:lnTo>
                  <a:pt x="1035" y="946"/>
                </a:lnTo>
                <a:lnTo>
                  <a:pt x="1024" y="947"/>
                </a:lnTo>
                <a:lnTo>
                  <a:pt x="1019" y="947"/>
                </a:lnTo>
                <a:lnTo>
                  <a:pt x="1016" y="947"/>
                </a:lnTo>
                <a:lnTo>
                  <a:pt x="1015" y="947"/>
                </a:lnTo>
                <a:lnTo>
                  <a:pt x="1015" y="948"/>
                </a:lnTo>
                <a:lnTo>
                  <a:pt x="86" y="948"/>
                </a:lnTo>
                <a:lnTo>
                  <a:pt x="65" y="946"/>
                </a:lnTo>
                <a:lnTo>
                  <a:pt x="48" y="941"/>
                </a:lnTo>
                <a:lnTo>
                  <a:pt x="32" y="932"/>
                </a:lnTo>
                <a:lnTo>
                  <a:pt x="20" y="921"/>
                </a:lnTo>
                <a:lnTo>
                  <a:pt x="11" y="905"/>
                </a:lnTo>
                <a:lnTo>
                  <a:pt x="4" y="887"/>
                </a:lnTo>
                <a:lnTo>
                  <a:pt x="0" y="865"/>
                </a:lnTo>
                <a:lnTo>
                  <a:pt x="0" y="842"/>
                </a:lnTo>
                <a:lnTo>
                  <a:pt x="0" y="107"/>
                </a:lnTo>
                <a:lnTo>
                  <a:pt x="0" y="81"/>
                </a:lnTo>
                <a:lnTo>
                  <a:pt x="4" y="59"/>
                </a:lnTo>
                <a:lnTo>
                  <a:pt x="11" y="41"/>
                </a:lnTo>
                <a:lnTo>
                  <a:pt x="20" y="26"/>
                </a:lnTo>
                <a:lnTo>
                  <a:pt x="32" y="14"/>
                </a:lnTo>
                <a:lnTo>
                  <a:pt x="48" y="6"/>
                </a:lnTo>
                <a:lnTo>
                  <a:pt x="65" y="2"/>
                </a:lnTo>
                <a:lnTo>
                  <a:pt x="86" y="0"/>
                </a:lnTo>
              </a:path>
            </a:pathLst>
          </a:custGeom>
          <a:noFill/>
          <a:ln w="22225">
            <a:solidFill>
              <a:srgbClr val="66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3657605" y="2768602"/>
            <a:ext cx="1287464" cy="669925"/>
          </a:xfrm>
          <a:custGeom>
            <a:avLst/>
            <a:gdLst>
              <a:gd name="T0" fmla="*/ 2433 w 2433"/>
              <a:gd name="T1" fmla="*/ 1239 h 1266"/>
              <a:gd name="T2" fmla="*/ 2352 w 2433"/>
              <a:gd name="T3" fmla="*/ 1244 h 1266"/>
              <a:gd name="T4" fmla="*/ 2274 w 2433"/>
              <a:gd name="T5" fmla="*/ 1250 h 1266"/>
              <a:gd name="T6" fmla="*/ 2198 w 2433"/>
              <a:gd name="T7" fmla="*/ 1254 h 1266"/>
              <a:gd name="T8" fmla="*/ 2124 w 2433"/>
              <a:gd name="T9" fmla="*/ 1259 h 1266"/>
              <a:gd name="T10" fmla="*/ 2049 w 2433"/>
              <a:gd name="T11" fmla="*/ 1261 h 1266"/>
              <a:gd name="T12" fmla="*/ 1976 w 2433"/>
              <a:gd name="T13" fmla="*/ 1264 h 1266"/>
              <a:gd name="T14" fmla="*/ 1905 w 2433"/>
              <a:gd name="T15" fmla="*/ 1265 h 1266"/>
              <a:gd name="T16" fmla="*/ 1837 w 2433"/>
              <a:gd name="T17" fmla="*/ 1266 h 1266"/>
              <a:gd name="T18" fmla="*/ 1767 w 2433"/>
              <a:gd name="T19" fmla="*/ 1265 h 1266"/>
              <a:gd name="T20" fmla="*/ 1701 w 2433"/>
              <a:gd name="T21" fmla="*/ 1265 h 1266"/>
              <a:gd name="T22" fmla="*/ 1571 w 2433"/>
              <a:gd name="T23" fmla="*/ 1261 h 1266"/>
              <a:gd name="T24" fmla="*/ 1507 w 2433"/>
              <a:gd name="T25" fmla="*/ 1257 h 1266"/>
              <a:gd name="T26" fmla="*/ 1445 w 2433"/>
              <a:gd name="T27" fmla="*/ 1253 h 1266"/>
              <a:gd name="T28" fmla="*/ 1326 w 2433"/>
              <a:gd name="T29" fmla="*/ 1243 h 1266"/>
              <a:gd name="T30" fmla="*/ 1210 w 2433"/>
              <a:gd name="T31" fmla="*/ 1228 h 1266"/>
              <a:gd name="T32" fmla="*/ 1154 w 2433"/>
              <a:gd name="T33" fmla="*/ 1220 h 1266"/>
              <a:gd name="T34" fmla="*/ 1101 w 2433"/>
              <a:gd name="T35" fmla="*/ 1212 h 1266"/>
              <a:gd name="T36" fmla="*/ 996 w 2433"/>
              <a:gd name="T37" fmla="*/ 1190 h 1266"/>
              <a:gd name="T38" fmla="*/ 945 w 2433"/>
              <a:gd name="T39" fmla="*/ 1177 h 1266"/>
              <a:gd name="T40" fmla="*/ 897 w 2433"/>
              <a:gd name="T41" fmla="*/ 1167 h 1266"/>
              <a:gd name="T42" fmla="*/ 848 w 2433"/>
              <a:gd name="T43" fmla="*/ 1152 h 1266"/>
              <a:gd name="T44" fmla="*/ 802 w 2433"/>
              <a:gd name="T45" fmla="*/ 1138 h 1266"/>
              <a:gd name="T46" fmla="*/ 757 w 2433"/>
              <a:gd name="T47" fmla="*/ 1123 h 1266"/>
              <a:gd name="T48" fmla="*/ 714 w 2433"/>
              <a:gd name="T49" fmla="*/ 1109 h 1266"/>
              <a:gd name="T50" fmla="*/ 671 w 2433"/>
              <a:gd name="T51" fmla="*/ 1091 h 1266"/>
              <a:gd name="T52" fmla="*/ 630 w 2433"/>
              <a:gd name="T53" fmla="*/ 1075 h 1266"/>
              <a:gd name="T54" fmla="*/ 590 w 2433"/>
              <a:gd name="T55" fmla="*/ 1057 h 1266"/>
              <a:gd name="T56" fmla="*/ 553 w 2433"/>
              <a:gd name="T57" fmla="*/ 1040 h 1266"/>
              <a:gd name="T58" fmla="*/ 515 w 2433"/>
              <a:gd name="T59" fmla="*/ 1018 h 1266"/>
              <a:gd name="T60" fmla="*/ 479 w 2433"/>
              <a:gd name="T61" fmla="*/ 997 h 1266"/>
              <a:gd name="T62" fmla="*/ 444 w 2433"/>
              <a:gd name="T63" fmla="*/ 975 h 1266"/>
              <a:gd name="T64" fmla="*/ 411 w 2433"/>
              <a:gd name="T65" fmla="*/ 955 h 1266"/>
              <a:gd name="T66" fmla="*/ 378 w 2433"/>
              <a:gd name="T67" fmla="*/ 930 h 1266"/>
              <a:gd name="T68" fmla="*/ 348 w 2433"/>
              <a:gd name="T69" fmla="*/ 907 h 1266"/>
              <a:gd name="T70" fmla="*/ 318 w 2433"/>
              <a:gd name="T71" fmla="*/ 882 h 1266"/>
              <a:gd name="T72" fmla="*/ 291 w 2433"/>
              <a:gd name="T73" fmla="*/ 858 h 1266"/>
              <a:gd name="T74" fmla="*/ 238 w 2433"/>
              <a:gd name="T75" fmla="*/ 803 h 1266"/>
              <a:gd name="T76" fmla="*/ 213 w 2433"/>
              <a:gd name="T77" fmla="*/ 775 h 1266"/>
              <a:gd name="T78" fmla="*/ 191 w 2433"/>
              <a:gd name="T79" fmla="*/ 747 h 1266"/>
              <a:gd name="T80" fmla="*/ 149 w 2433"/>
              <a:gd name="T81" fmla="*/ 686 h 1266"/>
              <a:gd name="T82" fmla="*/ 130 w 2433"/>
              <a:gd name="T83" fmla="*/ 654 h 1266"/>
              <a:gd name="T84" fmla="*/ 113 w 2433"/>
              <a:gd name="T85" fmla="*/ 624 h 1266"/>
              <a:gd name="T86" fmla="*/ 96 w 2433"/>
              <a:gd name="T87" fmla="*/ 590 h 1266"/>
              <a:gd name="T88" fmla="*/ 81 w 2433"/>
              <a:gd name="T89" fmla="*/ 556 h 1266"/>
              <a:gd name="T90" fmla="*/ 55 w 2433"/>
              <a:gd name="T91" fmla="*/ 486 h 1266"/>
              <a:gd name="T92" fmla="*/ 42 w 2433"/>
              <a:gd name="T93" fmla="*/ 449 h 1266"/>
              <a:gd name="T94" fmla="*/ 33 w 2433"/>
              <a:gd name="T95" fmla="*/ 413 h 1266"/>
              <a:gd name="T96" fmla="*/ 18 w 2433"/>
              <a:gd name="T97" fmla="*/ 337 h 1266"/>
              <a:gd name="T98" fmla="*/ 11 w 2433"/>
              <a:gd name="T99" fmla="*/ 297 h 1266"/>
              <a:gd name="T100" fmla="*/ 7 w 2433"/>
              <a:gd name="T101" fmla="*/ 257 h 1266"/>
              <a:gd name="T102" fmla="*/ 3 w 2433"/>
              <a:gd name="T103" fmla="*/ 216 h 1266"/>
              <a:gd name="T104" fmla="*/ 1 w 2433"/>
              <a:gd name="T105" fmla="*/ 175 h 1266"/>
              <a:gd name="T106" fmla="*/ 0 w 2433"/>
              <a:gd name="T107" fmla="*/ 131 h 1266"/>
              <a:gd name="T108" fmla="*/ 1 w 2433"/>
              <a:gd name="T109" fmla="*/ 89 h 1266"/>
              <a:gd name="T110" fmla="*/ 3 w 2433"/>
              <a:gd name="T111" fmla="*/ 44 h 1266"/>
              <a:gd name="T112" fmla="*/ 7 w 2433"/>
              <a:gd name="T113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33" h="1266">
                <a:moveTo>
                  <a:pt x="2433" y="1239"/>
                </a:moveTo>
                <a:lnTo>
                  <a:pt x="2352" y="1244"/>
                </a:lnTo>
                <a:lnTo>
                  <a:pt x="2274" y="1250"/>
                </a:lnTo>
                <a:lnTo>
                  <a:pt x="2198" y="1254"/>
                </a:lnTo>
                <a:lnTo>
                  <a:pt x="2124" y="1259"/>
                </a:lnTo>
                <a:lnTo>
                  <a:pt x="2049" y="1261"/>
                </a:lnTo>
                <a:lnTo>
                  <a:pt x="1976" y="1264"/>
                </a:lnTo>
                <a:lnTo>
                  <a:pt x="1905" y="1265"/>
                </a:lnTo>
                <a:lnTo>
                  <a:pt x="1837" y="1266"/>
                </a:lnTo>
                <a:lnTo>
                  <a:pt x="1767" y="1265"/>
                </a:lnTo>
                <a:lnTo>
                  <a:pt x="1701" y="1265"/>
                </a:lnTo>
                <a:lnTo>
                  <a:pt x="1571" y="1261"/>
                </a:lnTo>
                <a:lnTo>
                  <a:pt x="1507" y="1257"/>
                </a:lnTo>
                <a:lnTo>
                  <a:pt x="1445" y="1253"/>
                </a:lnTo>
                <a:lnTo>
                  <a:pt x="1326" y="1243"/>
                </a:lnTo>
                <a:lnTo>
                  <a:pt x="1210" y="1228"/>
                </a:lnTo>
                <a:lnTo>
                  <a:pt x="1154" y="1220"/>
                </a:lnTo>
                <a:lnTo>
                  <a:pt x="1101" y="1212"/>
                </a:lnTo>
                <a:lnTo>
                  <a:pt x="996" y="1190"/>
                </a:lnTo>
                <a:lnTo>
                  <a:pt x="945" y="1177"/>
                </a:lnTo>
                <a:lnTo>
                  <a:pt x="897" y="1167"/>
                </a:lnTo>
                <a:lnTo>
                  <a:pt x="848" y="1152"/>
                </a:lnTo>
                <a:lnTo>
                  <a:pt x="802" y="1138"/>
                </a:lnTo>
                <a:lnTo>
                  <a:pt x="757" y="1123"/>
                </a:lnTo>
                <a:lnTo>
                  <a:pt x="714" y="1109"/>
                </a:lnTo>
                <a:lnTo>
                  <a:pt x="671" y="1091"/>
                </a:lnTo>
                <a:lnTo>
                  <a:pt x="630" y="1075"/>
                </a:lnTo>
                <a:lnTo>
                  <a:pt x="590" y="1057"/>
                </a:lnTo>
                <a:lnTo>
                  <a:pt x="553" y="1040"/>
                </a:lnTo>
                <a:lnTo>
                  <a:pt x="515" y="1018"/>
                </a:lnTo>
                <a:lnTo>
                  <a:pt x="479" y="997"/>
                </a:lnTo>
                <a:lnTo>
                  <a:pt x="444" y="975"/>
                </a:lnTo>
                <a:lnTo>
                  <a:pt x="411" y="955"/>
                </a:lnTo>
                <a:lnTo>
                  <a:pt x="378" y="930"/>
                </a:lnTo>
                <a:lnTo>
                  <a:pt x="348" y="907"/>
                </a:lnTo>
                <a:lnTo>
                  <a:pt x="318" y="882"/>
                </a:lnTo>
                <a:lnTo>
                  <a:pt x="291" y="858"/>
                </a:lnTo>
                <a:lnTo>
                  <a:pt x="238" y="803"/>
                </a:lnTo>
                <a:lnTo>
                  <a:pt x="213" y="775"/>
                </a:lnTo>
                <a:lnTo>
                  <a:pt x="191" y="747"/>
                </a:lnTo>
                <a:lnTo>
                  <a:pt x="149" y="686"/>
                </a:lnTo>
                <a:lnTo>
                  <a:pt x="130" y="654"/>
                </a:lnTo>
                <a:lnTo>
                  <a:pt x="113" y="624"/>
                </a:lnTo>
                <a:lnTo>
                  <a:pt x="96" y="590"/>
                </a:lnTo>
                <a:lnTo>
                  <a:pt x="81" y="556"/>
                </a:lnTo>
                <a:lnTo>
                  <a:pt x="55" y="486"/>
                </a:lnTo>
                <a:lnTo>
                  <a:pt x="42" y="449"/>
                </a:lnTo>
                <a:lnTo>
                  <a:pt x="33" y="413"/>
                </a:lnTo>
                <a:lnTo>
                  <a:pt x="18" y="337"/>
                </a:lnTo>
                <a:lnTo>
                  <a:pt x="11" y="297"/>
                </a:lnTo>
                <a:lnTo>
                  <a:pt x="7" y="257"/>
                </a:lnTo>
                <a:lnTo>
                  <a:pt x="3" y="216"/>
                </a:lnTo>
                <a:lnTo>
                  <a:pt x="1" y="175"/>
                </a:lnTo>
                <a:lnTo>
                  <a:pt x="0" y="131"/>
                </a:lnTo>
                <a:lnTo>
                  <a:pt x="1" y="89"/>
                </a:lnTo>
                <a:lnTo>
                  <a:pt x="3" y="44"/>
                </a:lnTo>
                <a:lnTo>
                  <a:pt x="7" y="0"/>
                </a:lnTo>
              </a:path>
            </a:pathLst>
          </a:custGeom>
          <a:noFill/>
          <a:ln w="365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52"/>
          <p:cNvSpPr>
            <a:spLocks/>
          </p:cNvSpPr>
          <p:nvPr/>
        </p:nvSpPr>
        <p:spPr bwMode="auto">
          <a:xfrm>
            <a:off x="4887919" y="3379790"/>
            <a:ext cx="114300" cy="107950"/>
          </a:xfrm>
          <a:custGeom>
            <a:avLst/>
            <a:gdLst>
              <a:gd name="T0" fmla="*/ 28 w 214"/>
              <a:gd name="T1" fmla="*/ 203 h 203"/>
              <a:gd name="T2" fmla="*/ 31 w 214"/>
              <a:gd name="T3" fmla="*/ 203 h 203"/>
              <a:gd name="T4" fmla="*/ 214 w 214"/>
              <a:gd name="T5" fmla="*/ 38 h 203"/>
              <a:gd name="T6" fmla="*/ 0 w 214"/>
              <a:gd name="T7" fmla="*/ 0 h 203"/>
              <a:gd name="T8" fmla="*/ 28 w 214"/>
              <a:gd name="T9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203">
                <a:moveTo>
                  <a:pt x="28" y="203"/>
                </a:moveTo>
                <a:lnTo>
                  <a:pt x="31" y="203"/>
                </a:lnTo>
                <a:lnTo>
                  <a:pt x="214" y="38"/>
                </a:lnTo>
                <a:lnTo>
                  <a:pt x="0" y="0"/>
                </a:lnTo>
                <a:lnTo>
                  <a:pt x="28" y="2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53"/>
          <p:cNvSpPr>
            <a:spLocks/>
          </p:cNvSpPr>
          <p:nvPr/>
        </p:nvSpPr>
        <p:spPr bwMode="auto">
          <a:xfrm>
            <a:off x="6413508" y="3089277"/>
            <a:ext cx="584201" cy="501650"/>
          </a:xfrm>
          <a:custGeom>
            <a:avLst/>
            <a:gdLst>
              <a:gd name="T0" fmla="*/ 1104 w 1104"/>
              <a:gd name="T1" fmla="*/ 106 h 947"/>
              <a:gd name="T2" fmla="*/ 1101 w 1104"/>
              <a:gd name="T3" fmla="*/ 80 h 947"/>
              <a:gd name="T4" fmla="*/ 1098 w 1104"/>
              <a:gd name="T5" fmla="*/ 68 h 947"/>
              <a:gd name="T6" fmla="*/ 1097 w 1104"/>
              <a:gd name="T7" fmla="*/ 58 h 947"/>
              <a:gd name="T8" fmla="*/ 1090 w 1104"/>
              <a:gd name="T9" fmla="*/ 41 h 947"/>
              <a:gd name="T10" fmla="*/ 1080 w 1104"/>
              <a:gd name="T11" fmla="*/ 25 h 947"/>
              <a:gd name="T12" fmla="*/ 1068 w 1104"/>
              <a:gd name="T13" fmla="*/ 13 h 947"/>
              <a:gd name="T14" fmla="*/ 1060 w 1104"/>
              <a:gd name="T15" fmla="*/ 8 h 947"/>
              <a:gd name="T16" fmla="*/ 1053 w 1104"/>
              <a:gd name="T17" fmla="*/ 5 h 947"/>
              <a:gd name="T18" fmla="*/ 1035 w 1104"/>
              <a:gd name="T19" fmla="*/ 1 h 947"/>
              <a:gd name="T20" fmla="*/ 1015 w 1104"/>
              <a:gd name="T21" fmla="*/ 0 h 947"/>
              <a:gd name="T22" fmla="*/ 86 w 1104"/>
              <a:gd name="T23" fmla="*/ 0 h 947"/>
              <a:gd name="T24" fmla="*/ 66 w 1104"/>
              <a:gd name="T25" fmla="*/ 1 h 947"/>
              <a:gd name="T26" fmla="*/ 48 w 1104"/>
              <a:gd name="T27" fmla="*/ 5 h 947"/>
              <a:gd name="T28" fmla="*/ 33 w 1104"/>
              <a:gd name="T29" fmla="*/ 13 h 947"/>
              <a:gd name="T30" fmla="*/ 21 w 1104"/>
              <a:gd name="T31" fmla="*/ 25 h 947"/>
              <a:gd name="T32" fmla="*/ 11 w 1104"/>
              <a:gd name="T33" fmla="*/ 41 h 947"/>
              <a:gd name="T34" fmla="*/ 4 w 1104"/>
              <a:gd name="T35" fmla="*/ 58 h 947"/>
              <a:gd name="T36" fmla="*/ 0 w 1104"/>
              <a:gd name="T37" fmla="*/ 80 h 947"/>
              <a:gd name="T38" fmla="*/ 0 w 1104"/>
              <a:gd name="T39" fmla="*/ 106 h 947"/>
              <a:gd name="T40" fmla="*/ 0 w 1104"/>
              <a:gd name="T41" fmla="*/ 841 h 947"/>
              <a:gd name="T42" fmla="*/ 0 w 1104"/>
              <a:gd name="T43" fmla="*/ 864 h 947"/>
              <a:gd name="T44" fmla="*/ 4 w 1104"/>
              <a:gd name="T45" fmla="*/ 886 h 947"/>
              <a:gd name="T46" fmla="*/ 11 w 1104"/>
              <a:gd name="T47" fmla="*/ 904 h 947"/>
              <a:gd name="T48" fmla="*/ 21 w 1104"/>
              <a:gd name="T49" fmla="*/ 920 h 947"/>
              <a:gd name="T50" fmla="*/ 33 w 1104"/>
              <a:gd name="T51" fmla="*/ 931 h 947"/>
              <a:gd name="T52" fmla="*/ 48 w 1104"/>
              <a:gd name="T53" fmla="*/ 941 h 947"/>
              <a:gd name="T54" fmla="*/ 66 w 1104"/>
              <a:gd name="T55" fmla="*/ 945 h 947"/>
              <a:gd name="T56" fmla="*/ 86 w 1104"/>
              <a:gd name="T57" fmla="*/ 947 h 947"/>
              <a:gd name="T58" fmla="*/ 1015 w 1104"/>
              <a:gd name="T59" fmla="*/ 947 h 947"/>
              <a:gd name="T60" fmla="*/ 1015 w 1104"/>
              <a:gd name="T61" fmla="*/ 946 h 947"/>
              <a:gd name="T62" fmla="*/ 1016 w 1104"/>
              <a:gd name="T63" fmla="*/ 946 h 947"/>
              <a:gd name="T64" fmla="*/ 1019 w 1104"/>
              <a:gd name="T65" fmla="*/ 946 h 947"/>
              <a:gd name="T66" fmla="*/ 1024 w 1104"/>
              <a:gd name="T67" fmla="*/ 946 h 947"/>
              <a:gd name="T68" fmla="*/ 1035 w 1104"/>
              <a:gd name="T69" fmla="*/ 945 h 947"/>
              <a:gd name="T70" fmla="*/ 1044 w 1104"/>
              <a:gd name="T71" fmla="*/ 942 h 947"/>
              <a:gd name="T72" fmla="*/ 1044 w 1104"/>
              <a:gd name="T73" fmla="*/ 941 h 947"/>
              <a:gd name="T74" fmla="*/ 1045 w 1104"/>
              <a:gd name="T75" fmla="*/ 941 h 947"/>
              <a:gd name="T76" fmla="*/ 1048 w 1104"/>
              <a:gd name="T77" fmla="*/ 941 h 947"/>
              <a:gd name="T78" fmla="*/ 1053 w 1104"/>
              <a:gd name="T79" fmla="*/ 941 h 947"/>
              <a:gd name="T80" fmla="*/ 1060 w 1104"/>
              <a:gd name="T81" fmla="*/ 935 h 947"/>
              <a:gd name="T82" fmla="*/ 1068 w 1104"/>
              <a:gd name="T83" fmla="*/ 931 h 947"/>
              <a:gd name="T84" fmla="*/ 1074 w 1104"/>
              <a:gd name="T85" fmla="*/ 926 h 947"/>
              <a:gd name="T86" fmla="*/ 1080 w 1104"/>
              <a:gd name="T87" fmla="*/ 920 h 947"/>
              <a:gd name="T88" fmla="*/ 1085 w 1104"/>
              <a:gd name="T89" fmla="*/ 912 h 947"/>
              <a:gd name="T90" fmla="*/ 1090 w 1104"/>
              <a:gd name="T91" fmla="*/ 904 h 947"/>
              <a:gd name="T92" fmla="*/ 1093 w 1104"/>
              <a:gd name="T93" fmla="*/ 894 h 947"/>
              <a:gd name="T94" fmla="*/ 1097 w 1104"/>
              <a:gd name="T95" fmla="*/ 886 h 947"/>
              <a:gd name="T96" fmla="*/ 1098 w 1104"/>
              <a:gd name="T97" fmla="*/ 875 h 947"/>
              <a:gd name="T98" fmla="*/ 1101 w 1104"/>
              <a:gd name="T99" fmla="*/ 864 h 947"/>
              <a:gd name="T100" fmla="*/ 1101 w 1104"/>
              <a:gd name="T101" fmla="*/ 857 h 947"/>
              <a:gd name="T102" fmla="*/ 1102 w 1104"/>
              <a:gd name="T103" fmla="*/ 852 h 947"/>
              <a:gd name="T104" fmla="*/ 1104 w 1104"/>
              <a:gd name="T105" fmla="*/ 841 h 947"/>
              <a:gd name="T106" fmla="*/ 1104 w 1104"/>
              <a:gd name="T107" fmla="*/ 10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4" h="947">
                <a:moveTo>
                  <a:pt x="1104" y="106"/>
                </a:moveTo>
                <a:lnTo>
                  <a:pt x="1101" y="80"/>
                </a:lnTo>
                <a:lnTo>
                  <a:pt x="1098" y="68"/>
                </a:lnTo>
                <a:lnTo>
                  <a:pt x="1097" y="58"/>
                </a:lnTo>
                <a:lnTo>
                  <a:pt x="1090" y="41"/>
                </a:lnTo>
                <a:lnTo>
                  <a:pt x="1080" y="25"/>
                </a:lnTo>
                <a:lnTo>
                  <a:pt x="1068" y="13"/>
                </a:lnTo>
                <a:lnTo>
                  <a:pt x="1060" y="8"/>
                </a:lnTo>
                <a:lnTo>
                  <a:pt x="1053" y="5"/>
                </a:lnTo>
                <a:lnTo>
                  <a:pt x="1035" y="1"/>
                </a:lnTo>
                <a:lnTo>
                  <a:pt x="1015" y="0"/>
                </a:lnTo>
                <a:lnTo>
                  <a:pt x="86" y="0"/>
                </a:lnTo>
                <a:lnTo>
                  <a:pt x="66" y="1"/>
                </a:lnTo>
                <a:lnTo>
                  <a:pt x="48" y="5"/>
                </a:lnTo>
                <a:lnTo>
                  <a:pt x="33" y="13"/>
                </a:lnTo>
                <a:lnTo>
                  <a:pt x="21" y="25"/>
                </a:lnTo>
                <a:lnTo>
                  <a:pt x="11" y="41"/>
                </a:lnTo>
                <a:lnTo>
                  <a:pt x="4" y="58"/>
                </a:lnTo>
                <a:lnTo>
                  <a:pt x="0" y="80"/>
                </a:lnTo>
                <a:lnTo>
                  <a:pt x="0" y="106"/>
                </a:lnTo>
                <a:lnTo>
                  <a:pt x="0" y="841"/>
                </a:lnTo>
                <a:lnTo>
                  <a:pt x="0" y="864"/>
                </a:lnTo>
                <a:lnTo>
                  <a:pt x="4" y="886"/>
                </a:lnTo>
                <a:lnTo>
                  <a:pt x="11" y="904"/>
                </a:lnTo>
                <a:lnTo>
                  <a:pt x="21" y="920"/>
                </a:lnTo>
                <a:lnTo>
                  <a:pt x="33" y="931"/>
                </a:lnTo>
                <a:lnTo>
                  <a:pt x="48" y="941"/>
                </a:lnTo>
                <a:lnTo>
                  <a:pt x="66" y="945"/>
                </a:lnTo>
                <a:lnTo>
                  <a:pt x="86" y="947"/>
                </a:lnTo>
                <a:lnTo>
                  <a:pt x="1015" y="947"/>
                </a:lnTo>
                <a:lnTo>
                  <a:pt x="1015" y="946"/>
                </a:lnTo>
                <a:lnTo>
                  <a:pt x="1016" y="946"/>
                </a:lnTo>
                <a:lnTo>
                  <a:pt x="1019" y="946"/>
                </a:lnTo>
                <a:lnTo>
                  <a:pt x="1024" y="946"/>
                </a:lnTo>
                <a:lnTo>
                  <a:pt x="1035" y="945"/>
                </a:lnTo>
                <a:lnTo>
                  <a:pt x="1044" y="942"/>
                </a:lnTo>
                <a:lnTo>
                  <a:pt x="1044" y="941"/>
                </a:lnTo>
                <a:lnTo>
                  <a:pt x="1045" y="941"/>
                </a:lnTo>
                <a:lnTo>
                  <a:pt x="1048" y="941"/>
                </a:lnTo>
                <a:lnTo>
                  <a:pt x="1053" y="941"/>
                </a:lnTo>
                <a:lnTo>
                  <a:pt x="1060" y="935"/>
                </a:lnTo>
                <a:lnTo>
                  <a:pt x="1068" y="931"/>
                </a:lnTo>
                <a:lnTo>
                  <a:pt x="1074" y="926"/>
                </a:lnTo>
                <a:lnTo>
                  <a:pt x="1080" y="920"/>
                </a:lnTo>
                <a:lnTo>
                  <a:pt x="1085" y="912"/>
                </a:lnTo>
                <a:lnTo>
                  <a:pt x="1090" y="904"/>
                </a:lnTo>
                <a:lnTo>
                  <a:pt x="1093" y="894"/>
                </a:lnTo>
                <a:lnTo>
                  <a:pt x="1097" y="886"/>
                </a:lnTo>
                <a:lnTo>
                  <a:pt x="1098" y="875"/>
                </a:lnTo>
                <a:lnTo>
                  <a:pt x="1101" y="864"/>
                </a:lnTo>
                <a:lnTo>
                  <a:pt x="1101" y="857"/>
                </a:lnTo>
                <a:lnTo>
                  <a:pt x="1102" y="852"/>
                </a:lnTo>
                <a:lnTo>
                  <a:pt x="1104" y="841"/>
                </a:lnTo>
                <a:lnTo>
                  <a:pt x="1104" y="106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 sz="3200">
              <a:solidFill>
                <a:schemeClr val="l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Freeform 54"/>
          <p:cNvSpPr>
            <a:spLocks/>
          </p:cNvSpPr>
          <p:nvPr/>
        </p:nvSpPr>
        <p:spPr bwMode="auto">
          <a:xfrm>
            <a:off x="6413508" y="3089277"/>
            <a:ext cx="584201" cy="501650"/>
          </a:xfrm>
          <a:custGeom>
            <a:avLst/>
            <a:gdLst>
              <a:gd name="T0" fmla="*/ 1104 w 1104"/>
              <a:gd name="T1" fmla="*/ 106 h 947"/>
              <a:gd name="T2" fmla="*/ 1104 w 1104"/>
              <a:gd name="T3" fmla="*/ 841 h 947"/>
              <a:gd name="T4" fmla="*/ 1102 w 1104"/>
              <a:gd name="T5" fmla="*/ 852 h 947"/>
              <a:gd name="T6" fmla="*/ 1101 w 1104"/>
              <a:gd name="T7" fmla="*/ 857 h 947"/>
              <a:gd name="T8" fmla="*/ 1101 w 1104"/>
              <a:gd name="T9" fmla="*/ 864 h 947"/>
              <a:gd name="T10" fmla="*/ 1098 w 1104"/>
              <a:gd name="T11" fmla="*/ 875 h 947"/>
              <a:gd name="T12" fmla="*/ 1097 w 1104"/>
              <a:gd name="T13" fmla="*/ 886 h 947"/>
              <a:gd name="T14" fmla="*/ 1093 w 1104"/>
              <a:gd name="T15" fmla="*/ 894 h 947"/>
              <a:gd name="T16" fmla="*/ 1090 w 1104"/>
              <a:gd name="T17" fmla="*/ 904 h 947"/>
              <a:gd name="T18" fmla="*/ 1085 w 1104"/>
              <a:gd name="T19" fmla="*/ 912 h 947"/>
              <a:gd name="T20" fmla="*/ 1080 w 1104"/>
              <a:gd name="T21" fmla="*/ 920 h 947"/>
              <a:gd name="T22" fmla="*/ 1074 w 1104"/>
              <a:gd name="T23" fmla="*/ 926 h 947"/>
              <a:gd name="T24" fmla="*/ 1068 w 1104"/>
              <a:gd name="T25" fmla="*/ 931 h 947"/>
              <a:gd name="T26" fmla="*/ 1060 w 1104"/>
              <a:gd name="T27" fmla="*/ 935 h 947"/>
              <a:gd name="T28" fmla="*/ 1053 w 1104"/>
              <a:gd name="T29" fmla="*/ 941 h 947"/>
              <a:gd name="T30" fmla="*/ 1048 w 1104"/>
              <a:gd name="T31" fmla="*/ 941 h 947"/>
              <a:gd name="T32" fmla="*/ 1045 w 1104"/>
              <a:gd name="T33" fmla="*/ 941 h 947"/>
              <a:gd name="T34" fmla="*/ 1044 w 1104"/>
              <a:gd name="T35" fmla="*/ 941 h 947"/>
              <a:gd name="T36" fmla="*/ 1044 w 1104"/>
              <a:gd name="T37" fmla="*/ 942 h 947"/>
              <a:gd name="T38" fmla="*/ 1035 w 1104"/>
              <a:gd name="T39" fmla="*/ 945 h 947"/>
              <a:gd name="T40" fmla="*/ 1024 w 1104"/>
              <a:gd name="T41" fmla="*/ 946 h 947"/>
              <a:gd name="T42" fmla="*/ 1019 w 1104"/>
              <a:gd name="T43" fmla="*/ 946 h 947"/>
              <a:gd name="T44" fmla="*/ 1016 w 1104"/>
              <a:gd name="T45" fmla="*/ 946 h 947"/>
              <a:gd name="T46" fmla="*/ 1015 w 1104"/>
              <a:gd name="T47" fmla="*/ 946 h 947"/>
              <a:gd name="T48" fmla="*/ 1015 w 1104"/>
              <a:gd name="T49" fmla="*/ 947 h 947"/>
              <a:gd name="T50" fmla="*/ 86 w 1104"/>
              <a:gd name="T51" fmla="*/ 947 h 947"/>
              <a:gd name="T52" fmla="*/ 66 w 1104"/>
              <a:gd name="T53" fmla="*/ 945 h 947"/>
              <a:gd name="T54" fmla="*/ 48 w 1104"/>
              <a:gd name="T55" fmla="*/ 941 h 947"/>
              <a:gd name="T56" fmla="*/ 33 w 1104"/>
              <a:gd name="T57" fmla="*/ 931 h 947"/>
              <a:gd name="T58" fmla="*/ 21 w 1104"/>
              <a:gd name="T59" fmla="*/ 920 h 947"/>
              <a:gd name="T60" fmla="*/ 11 w 1104"/>
              <a:gd name="T61" fmla="*/ 904 h 947"/>
              <a:gd name="T62" fmla="*/ 4 w 1104"/>
              <a:gd name="T63" fmla="*/ 886 h 947"/>
              <a:gd name="T64" fmla="*/ 0 w 1104"/>
              <a:gd name="T65" fmla="*/ 864 h 947"/>
              <a:gd name="T66" fmla="*/ 0 w 1104"/>
              <a:gd name="T67" fmla="*/ 841 h 947"/>
              <a:gd name="T68" fmla="*/ 0 w 1104"/>
              <a:gd name="T69" fmla="*/ 106 h 947"/>
              <a:gd name="T70" fmla="*/ 0 w 1104"/>
              <a:gd name="T71" fmla="*/ 80 h 947"/>
              <a:gd name="T72" fmla="*/ 4 w 1104"/>
              <a:gd name="T73" fmla="*/ 58 h 947"/>
              <a:gd name="T74" fmla="*/ 11 w 1104"/>
              <a:gd name="T75" fmla="*/ 41 h 947"/>
              <a:gd name="T76" fmla="*/ 21 w 1104"/>
              <a:gd name="T77" fmla="*/ 25 h 947"/>
              <a:gd name="T78" fmla="*/ 33 w 1104"/>
              <a:gd name="T79" fmla="*/ 13 h 947"/>
              <a:gd name="T80" fmla="*/ 48 w 1104"/>
              <a:gd name="T81" fmla="*/ 5 h 947"/>
              <a:gd name="T82" fmla="*/ 66 w 1104"/>
              <a:gd name="T83" fmla="*/ 1 h 947"/>
              <a:gd name="T84" fmla="*/ 86 w 1104"/>
              <a:gd name="T85" fmla="*/ 0 h 947"/>
              <a:gd name="T86" fmla="*/ 1015 w 1104"/>
              <a:gd name="T87" fmla="*/ 0 h 947"/>
              <a:gd name="T88" fmla="*/ 1035 w 1104"/>
              <a:gd name="T89" fmla="*/ 1 h 947"/>
              <a:gd name="T90" fmla="*/ 1053 w 1104"/>
              <a:gd name="T91" fmla="*/ 5 h 947"/>
              <a:gd name="T92" fmla="*/ 1060 w 1104"/>
              <a:gd name="T93" fmla="*/ 8 h 947"/>
              <a:gd name="T94" fmla="*/ 1068 w 1104"/>
              <a:gd name="T95" fmla="*/ 13 h 947"/>
              <a:gd name="T96" fmla="*/ 1080 w 1104"/>
              <a:gd name="T97" fmla="*/ 25 h 947"/>
              <a:gd name="T98" fmla="*/ 1090 w 1104"/>
              <a:gd name="T99" fmla="*/ 41 h 947"/>
              <a:gd name="T100" fmla="*/ 1097 w 1104"/>
              <a:gd name="T101" fmla="*/ 58 h 947"/>
              <a:gd name="T102" fmla="*/ 1098 w 1104"/>
              <a:gd name="T103" fmla="*/ 68 h 947"/>
              <a:gd name="T104" fmla="*/ 1101 w 1104"/>
              <a:gd name="T105" fmla="*/ 80 h 947"/>
              <a:gd name="T106" fmla="*/ 1104 w 1104"/>
              <a:gd name="T107" fmla="*/ 10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4" h="947">
                <a:moveTo>
                  <a:pt x="1104" y="106"/>
                </a:moveTo>
                <a:lnTo>
                  <a:pt x="1104" y="841"/>
                </a:lnTo>
                <a:lnTo>
                  <a:pt x="1102" y="852"/>
                </a:lnTo>
                <a:lnTo>
                  <a:pt x="1101" y="857"/>
                </a:lnTo>
                <a:lnTo>
                  <a:pt x="1101" y="864"/>
                </a:lnTo>
                <a:lnTo>
                  <a:pt x="1098" y="875"/>
                </a:lnTo>
                <a:lnTo>
                  <a:pt x="1097" y="886"/>
                </a:lnTo>
                <a:lnTo>
                  <a:pt x="1093" y="894"/>
                </a:lnTo>
                <a:lnTo>
                  <a:pt x="1090" y="904"/>
                </a:lnTo>
                <a:lnTo>
                  <a:pt x="1085" y="912"/>
                </a:lnTo>
                <a:lnTo>
                  <a:pt x="1080" y="920"/>
                </a:lnTo>
                <a:lnTo>
                  <a:pt x="1074" y="926"/>
                </a:lnTo>
                <a:lnTo>
                  <a:pt x="1068" y="931"/>
                </a:lnTo>
                <a:lnTo>
                  <a:pt x="1060" y="935"/>
                </a:lnTo>
                <a:lnTo>
                  <a:pt x="1053" y="941"/>
                </a:lnTo>
                <a:lnTo>
                  <a:pt x="1048" y="941"/>
                </a:lnTo>
                <a:lnTo>
                  <a:pt x="1045" y="941"/>
                </a:lnTo>
                <a:lnTo>
                  <a:pt x="1044" y="941"/>
                </a:lnTo>
                <a:lnTo>
                  <a:pt x="1044" y="942"/>
                </a:lnTo>
                <a:lnTo>
                  <a:pt x="1035" y="945"/>
                </a:lnTo>
                <a:lnTo>
                  <a:pt x="1024" y="946"/>
                </a:lnTo>
                <a:lnTo>
                  <a:pt x="1019" y="946"/>
                </a:lnTo>
                <a:lnTo>
                  <a:pt x="1016" y="946"/>
                </a:lnTo>
                <a:lnTo>
                  <a:pt x="1015" y="946"/>
                </a:lnTo>
                <a:lnTo>
                  <a:pt x="1015" y="947"/>
                </a:lnTo>
                <a:lnTo>
                  <a:pt x="86" y="947"/>
                </a:lnTo>
                <a:lnTo>
                  <a:pt x="66" y="945"/>
                </a:lnTo>
                <a:lnTo>
                  <a:pt x="48" y="941"/>
                </a:lnTo>
                <a:lnTo>
                  <a:pt x="33" y="931"/>
                </a:lnTo>
                <a:lnTo>
                  <a:pt x="21" y="920"/>
                </a:lnTo>
                <a:lnTo>
                  <a:pt x="11" y="904"/>
                </a:lnTo>
                <a:lnTo>
                  <a:pt x="4" y="886"/>
                </a:lnTo>
                <a:lnTo>
                  <a:pt x="0" y="864"/>
                </a:lnTo>
                <a:lnTo>
                  <a:pt x="0" y="841"/>
                </a:lnTo>
                <a:lnTo>
                  <a:pt x="0" y="106"/>
                </a:lnTo>
                <a:lnTo>
                  <a:pt x="0" y="80"/>
                </a:lnTo>
                <a:lnTo>
                  <a:pt x="4" y="58"/>
                </a:lnTo>
                <a:lnTo>
                  <a:pt x="11" y="41"/>
                </a:lnTo>
                <a:lnTo>
                  <a:pt x="21" y="25"/>
                </a:lnTo>
                <a:lnTo>
                  <a:pt x="33" y="13"/>
                </a:lnTo>
                <a:lnTo>
                  <a:pt x="48" y="5"/>
                </a:lnTo>
                <a:lnTo>
                  <a:pt x="66" y="1"/>
                </a:lnTo>
                <a:lnTo>
                  <a:pt x="86" y="0"/>
                </a:lnTo>
                <a:lnTo>
                  <a:pt x="1015" y="0"/>
                </a:lnTo>
                <a:lnTo>
                  <a:pt x="1035" y="1"/>
                </a:lnTo>
                <a:lnTo>
                  <a:pt x="1053" y="5"/>
                </a:lnTo>
                <a:lnTo>
                  <a:pt x="1060" y="8"/>
                </a:lnTo>
                <a:lnTo>
                  <a:pt x="1068" y="13"/>
                </a:lnTo>
                <a:lnTo>
                  <a:pt x="1080" y="25"/>
                </a:lnTo>
                <a:lnTo>
                  <a:pt x="1090" y="41"/>
                </a:lnTo>
                <a:lnTo>
                  <a:pt x="1097" y="58"/>
                </a:lnTo>
                <a:lnTo>
                  <a:pt x="1098" y="68"/>
                </a:lnTo>
                <a:lnTo>
                  <a:pt x="1101" y="80"/>
                </a:lnTo>
                <a:lnTo>
                  <a:pt x="1104" y="106"/>
                </a:lnTo>
              </a:path>
            </a:pathLst>
          </a:custGeom>
          <a:noFill/>
          <a:ln w="22225">
            <a:solidFill>
              <a:srgbClr val="66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55"/>
          <p:cNvSpPr>
            <a:spLocks/>
          </p:cNvSpPr>
          <p:nvPr/>
        </p:nvSpPr>
        <p:spPr bwMode="auto">
          <a:xfrm>
            <a:off x="6289683" y="3292477"/>
            <a:ext cx="120650" cy="103188"/>
          </a:xfrm>
          <a:custGeom>
            <a:avLst/>
            <a:gdLst>
              <a:gd name="T0" fmla="*/ 227 w 227"/>
              <a:gd name="T1" fmla="*/ 90 h 196"/>
              <a:gd name="T2" fmla="*/ 0 w 227"/>
              <a:gd name="T3" fmla="*/ 0 h 196"/>
              <a:gd name="T4" fmla="*/ 0 w 227"/>
              <a:gd name="T5" fmla="*/ 196 h 196"/>
              <a:gd name="T6" fmla="*/ 227 w 227"/>
              <a:gd name="T7" fmla="*/ 9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196">
                <a:moveTo>
                  <a:pt x="227" y="90"/>
                </a:moveTo>
                <a:lnTo>
                  <a:pt x="0" y="0"/>
                </a:lnTo>
                <a:lnTo>
                  <a:pt x="0" y="196"/>
                </a:lnTo>
                <a:lnTo>
                  <a:pt x="22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6"/>
          <p:cNvSpPr>
            <a:spLocks/>
          </p:cNvSpPr>
          <p:nvPr/>
        </p:nvSpPr>
        <p:spPr bwMode="auto">
          <a:xfrm>
            <a:off x="2427291" y="2246314"/>
            <a:ext cx="582613" cy="501650"/>
          </a:xfrm>
          <a:custGeom>
            <a:avLst/>
            <a:gdLst>
              <a:gd name="T0" fmla="*/ 86 w 1103"/>
              <a:gd name="T1" fmla="*/ 0 h 948"/>
              <a:gd name="T2" fmla="*/ 66 w 1103"/>
              <a:gd name="T3" fmla="*/ 2 h 948"/>
              <a:gd name="T4" fmla="*/ 48 w 1103"/>
              <a:gd name="T5" fmla="*/ 6 h 948"/>
              <a:gd name="T6" fmla="*/ 33 w 1103"/>
              <a:gd name="T7" fmla="*/ 14 h 948"/>
              <a:gd name="T8" fmla="*/ 21 w 1103"/>
              <a:gd name="T9" fmla="*/ 26 h 948"/>
              <a:gd name="T10" fmla="*/ 11 w 1103"/>
              <a:gd name="T11" fmla="*/ 41 h 948"/>
              <a:gd name="T12" fmla="*/ 4 w 1103"/>
              <a:gd name="T13" fmla="*/ 59 h 948"/>
              <a:gd name="T14" fmla="*/ 0 w 1103"/>
              <a:gd name="T15" fmla="*/ 81 h 948"/>
              <a:gd name="T16" fmla="*/ 0 w 1103"/>
              <a:gd name="T17" fmla="*/ 107 h 948"/>
              <a:gd name="T18" fmla="*/ 0 w 1103"/>
              <a:gd name="T19" fmla="*/ 842 h 948"/>
              <a:gd name="T20" fmla="*/ 0 w 1103"/>
              <a:gd name="T21" fmla="*/ 865 h 948"/>
              <a:gd name="T22" fmla="*/ 4 w 1103"/>
              <a:gd name="T23" fmla="*/ 887 h 948"/>
              <a:gd name="T24" fmla="*/ 11 w 1103"/>
              <a:gd name="T25" fmla="*/ 905 h 948"/>
              <a:gd name="T26" fmla="*/ 21 w 1103"/>
              <a:gd name="T27" fmla="*/ 921 h 948"/>
              <a:gd name="T28" fmla="*/ 33 w 1103"/>
              <a:gd name="T29" fmla="*/ 932 h 948"/>
              <a:gd name="T30" fmla="*/ 48 w 1103"/>
              <a:gd name="T31" fmla="*/ 941 h 948"/>
              <a:gd name="T32" fmla="*/ 66 w 1103"/>
              <a:gd name="T33" fmla="*/ 946 h 948"/>
              <a:gd name="T34" fmla="*/ 86 w 1103"/>
              <a:gd name="T35" fmla="*/ 948 h 948"/>
              <a:gd name="T36" fmla="*/ 1015 w 1103"/>
              <a:gd name="T37" fmla="*/ 948 h 948"/>
              <a:gd name="T38" fmla="*/ 1015 w 1103"/>
              <a:gd name="T39" fmla="*/ 947 h 948"/>
              <a:gd name="T40" fmla="*/ 1017 w 1103"/>
              <a:gd name="T41" fmla="*/ 947 h 948"/>
              <a:gd name="T42" fmla="*/ 1019 w 1103"/>
              <a:gd name="T43" fmla="*/ 947 h 948"/>
              <a:gd name="T44" fmla="*/ 1025 w 1103"/>
              <a:gd name="T45" fmla="*/ 947 h 948"/>
              <a:gd name="T46" fmla="*/ 1036 w 1103"/>
              <a:gd name="T47" fmla="*/ 946 h 948"/>
              <a:gd name="T48" fmla="*/ 1044 w 1103"/>
              <a:gd name="T49" fmla="*/ 943 h 948"/>
              <a:gd name="T50" fmla="*/ 1044 w 1103"/>
              <a:gd name="T51" fmla="*/ 941 h 948"/>
              <a:gd name="T52" fmla="*/ 1045 w 1103"/>
              <a:gd name="T53" fmla="*/ 941 h 948"/>
              <a:gd name="T54" fmla="*/ 1048 w 1103"/>
              <a:gd name="T55" fmla="*/ 941 h 948"/>
              <a:gd name="T56" fmla="*/ 1053 w 1103"/>
              <a:gd name="T57" fmla="*/ 941 h 948"/>
              <a:gd name="T58" fmla="*/ 1060 w 1103"/>
              <a:gd name="T59" fmla="*/ 936 h 948"/>
              <a:gd name="T60" fmla="*/ 1068 w 1103"/>
              <a:gd name="T61" fmla="*/ 932 h 948"/>
              <a:gd name="T62" fmla="*/ 1074 w 1103"/>
              <a:gd name="T63" fmla="*/ 926 h 948"/>
              <a:gd name="T64" fmla="*/ 1081 w 1103"/>
              <a:gd name="T65" fmla="*/ 921 h 948"/>
              <a:gd name="T66" fmla="*/ 1085 w 1103"/>
              <a:gd name="T67" fmla="*/ 913 h 948"/>
              <a:gd name="T68" fmla="*/ 1090 w 1103"/>
              <a:gd name="T69" fmla="*/ 905 h 948"/>
              <a:gd name="T70" fmla="*/ 1093 w 1103"/>
              <a:gd name="T71" fmla="*/ 895 h 948"/>
              <a:gd name="T72" fmla="*/ 1097 w 1103"/>
              <a:gd name="T73" fmla="*/ 887 h 948"/>
              <a:gd name="T74" fmla="*/ 1098 w 1103"/>
              <a:gd name="T75" fmla="*/ 876 h 948"/>
              <a:gd name="T76" fmla="*/ 1101 w 1103"/>
              <a:gd name="T77" fmla="*/ 865 h 948"/>
              <a:gd name="T78" fmla="*/ 1101 w 1103"/>
              <a:gd name="T79" fmla="*/ 853 h 948"/>
              <a:gd name="T80" fmla="*/ 1103 w 1103"/>
              <a:gd name="T81" fmla="*/ 842 h 948"/>
              <a:gd name="T82" fmla="*/ 1103 w 1103"/>
              <a:gd name="T83" fmla="*/ 107 h 948"/>
              <a:gd name="T84" fmla="*/ 1101 w 1103"/>
              <a:gd name="T85" fmla="*/ 81 h 948"/>
              <a:gd name="T86" fmla="*/ 1098 w 1103"/>
              <a:gd name="T87" fmla="*/ 69 h 948"/>
              <a:gd name="T88" fmla="*/ 1097 w 1103"/>
              <a:gd name="T89" fmla="*/ 59 h 948"/>
              <a:gd name="T90" fmla="*/ 1090 w 1103"/>
              <a:gd name="T91" fmla="*/ 41 h 948"/>
              <a:gd name="T92" fmla="*/ 1081 w 1103"/>
              <a:gd name="T93" fmla="*/ 26 h 948"/>
              <a:gd name="T94" fmla="*/ 1068 w 1103"/>
              <a:gd name="T95" fmla="*/ 14 h 948"/>
              <a:gd name="T96" fmla="*/ 1060 w 1103"/>
              <a:gd name="T97" fmla="*/ 9 h 948"/>
              <a:gd name="T98" fmla="*/ 1053 w 1103"/>
              <a:gd name="T99" fmla="*/ 6 h 948"/>
              <a:gd name="T100" fmla="*/ 1036 w 1103"/>
              <a:gd name="T101" fmla="*/ 2 h 948"/>
              <a:gd name="T102" fmla="*/ 1015 w 1103"/>
              <a:gd name="T103" fmla="*/ 0 h 948"/>
              <a:gd name="T104" fmla="*/ 86 w 1103"/>
              <a:gd name="T105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03" h="948">
                <a:moveTo>
                  <a:pt x="86" y="0"/>
                </a:moveTo>
                <a:lnTo>
                  <a:pt x="66" y="2"/>
                </a:lnTo>
                <a:lnTo>
                  <a:pt x="48" y="6"/>
                </a:lnTo>
                <a:lnTo>
                  <a:pt x="33" y="14"/>
                </a:lnTo>
                <a:lnTo>
                  <a:pt x="21" y="26"/>
                </a:lnTo>
                <a:lnTo>
                  <a:pt x="11" y="41"/>
                </a:lnTo>
                <a:lnTo>
                  <a:pt x="4" y="59"/>
                </a:lnTo>
                <a:lnTo>
                  <a:pt x="0" y="81"/>
                </a:lnTo>
                <a:lnTo>
                  <a:pt x="0" y="107"/>
                </a:lnTo>
                <a:lnTo>
                  <a:pt x="0" y="842"/>
                </a:lnTo>
                <a:lnTo>
                  <a:pt x="0" y="865"/>
                </a:lnTo>
                <a:lnTo>
                  <a:pt x="4" y="887"/>
                </a:lnTo>
                <a:lnTo>
                  <a:pt x="11" y="905"/>
                </a:lnTo>
                <a:lnTo>
                  <a:pt x="21" y="921"/>
                </a:lnTo>
                <a:lnTo>
                  <a:pt x="33" y="932"/>
                </a:lnTo>
                <a:lnTo>
                  <a:pt x="48" y="941"/>
                </a:lnTo>
                <a:lnTo>
                  <a:pt x="66" y="946"/>
                </a:lnTo>
                <a:lnTo>
                  <a:pt x="86" y="948"/>
                </a:lnTo>
                <a:lnTo>
                  <a:pt x="1015" y="948"/>
                </a:lnTo>
                <a:lnTo>
                  <a:pt x="1015" y="947"/>
                </a:lnTo>
                <a:lnTo>
                  <a:pt x="1017" y="947"/>
                </a:lnTo>
                <a:lnTo>
                  <a:pt x="1019" y="947"/>
                </a:lnTo>
                <a:lnTo>
                  <a:pt x="1025" y="947"/>
                </a:lnTo>
                <a:lnTo>
                  <a:pt x="1036" y="946"/>
                </a:lnTo>
                <a:lnTo>
                  <a:pt x="1044" y="943"/>
                </a:lnTo>
                <a:lnTo>
                  <a:pt x="1044" y="941"/>
                </a:lnTo>
                <a:lnTo>
                  <a:pt x="1045" y="941"/>
                </a:lnTo>
                <a:lnTo>
                  <a:pt x="1048" y="941"/>
                </a:lnTo>
                <a:lnTo>
                  <a:pt x="1053" y="941"/>
                </a:lnTo>
                <a:lnTo>
                  <a:pt x="1060" y="936"/>
                </a:lnTo>
                <a:lnTo>
                  <a:pt x="1068" y="932"/>
                </a:lnTo>
                <a:lnTo>
                  <a:pt x="1074" y="926"/>
                </a:lnTo>
                <a:lnTo>
                  <a:pt x="1081" y="921"/>
                </a:lnTo>
                <a:lnTo>
                  <a:pt x="1085" y="913"/>
                </a:lnTo>
                <a:lnTo>
                  <a:pt x="1090" y="905"/>
                </a:lnTo>
                <a:lnTo>
                  <a:pt x="1093" y="895"/>
                </a:lnTo>
                <a:lnTo>
                  <a:pt x="1097" y="887"/>
                </a:lnTo>
                <a:lnTo>
                  <a:pt x="1098" y="876"/>
                </a:lnTo>
                <a:lnTo>
                  <a:pt x="1101" y="865"/>
                </a:lnTo>
                <a:lnTo>
                  <a:pt x="1101" y="853"/>
                </a:lnTo>
                <a:lnTo>
                  <a:pt x="1103" y="842"/>
                </a:lnTo>
                <a:lnTo>
                  <a:pt x="1103" y="107"/>
                </a:lnTo>
                <a:lnTo>
                  <a:pt x="1101" y="81"/>
                </a:lnTo>
                <a:lnTo>
                  <a:pt x="1098" y="69"/>
                </a:lnTo>
                <a:lnTo>
                  <a:pt x="1097" y="59"/>
                </a:lnTo>
                <a:lnTo>
                  <a:pt x="1090" y="41"/>
                </a:lnTo>
                <a:lnTo>
                  <a:pt x="1081" y="26"/>
                </a:lnTo>
                <a:lnTo>
                  <a:pt x="1068" y="14"/>
                </a:lnTo>
                <a:lnTo>
                  <a:pt x="1060" y="9"/>
                </a:lnTo>
                <a:lnTo>
                  <a:pt x="1053" y="6"/>
                </a:lnTo>
                <a:lnTo>
                  <a:pt x="1036" y="2"/>
                </a:lnTo>
                <a:lnTo>
                  <a:pt x="1015" y="0"/>
                </a:lnTo>
                <a:lnTo>
                  <a:pt x="86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4" name="Freeform 57"/>
          <p:cNvSpPr>
            <a:spLocks/>
          </p:cNvSpPr>
          <p:nvPr/>
        </p:nvSpPr>
        <p:spPr bwMode="auto">
          <a:xfrm>
            <a:off x="2427291" y="2246314"/>
            <a:ext cx="582613" cy="501650"/>
          </a:xfrm>
          <a:custGeom>
            <a:avLst/>
            <a:gdLst>
              <a:gd name="T0" fmla="*/ 86 w 1103"/>
              <a:gd name="T1" fmla="*/ 0 h 948"/>
              <a:gd name="T2" fmla="*/ 1015 w 1103"/>
              <a:gd name="T3" fmla="*/ 0 h 948"/>
              <a:gd name="T4" fmla="*/ 1036 w 1103"/>
              <a:gd name="T5" fmla="*/ 2 h 948"/>
              <a:gd name="T6" fmla="*/ 1053 w 1103"/>
              <a:gd name="T7" fmla="*/ 6 h 948"/>
              <a:gd name="T8" fmla="*/ 1060 w 1103"/>
              <a:gd name="T9" fmla="*/ 9 h 948"/>
              <a:gd name="T10" fmla="*/ 1068 w 1103"/>
              <a:gd name="T11" fmla="*/ 14 h 948"/>
              <a:gd name="T12" fmla="*/ 1081 w 1103"/>
              <a:gd name="T13" fmla="*/ 26 h 948"/>
              <a:gd name="T14" fmla="*/ 1090 w 1103"/>
              <a:gd name="T15" fmla="*/ 41 h 948"/>
              <a:gd name="T16" fmla="*/ 1097 w 1103"/>
              <a:gd name="T17" fmla="*/ 59 h 948"/>
              <a:gd name="T18" fmla="*/ 1098 w 1103"/>
              <a:gd name="T19" fmla="*/ 69 h 948"/>
              <a:gd name="T20" fmla="*/ 1101 w 1103"/>
              <a:gd name="T21" fmla="*/ 81 h 948"/>
              <a:gd name="T22" fmla="*/ 1103 w 1103"/>
              <a:gd name="T23" fmla="*/ 107 h 948"/>
              <a:gd name="T24" fmla="*/ 1103 w 1103"/>
              <a:gd name="T25" fmla="*/ 842 h 948"/>
              <a:gd name="T26" fmla="*/ 1101 w 1103"/>
              <a:gd name="T27" fmla="*/ 853 h 948"/>
              <a:gd name="T28" fmla="*/ 1101 w 1103"/>
              <a:gd name="T29" fmla="*/ 865 h 948"/>
              <a:gd name="T30" fmla="*/ 1098 w 1103"/>
              <a:gd name="T31" fmla="*/ 876 h 948"/>
              <a:gd name="T32" fmla="*/ 1097 w 1103"/>
              <a:gd name="T33" fmla="*/ 887 h 948"/>
              <a:gd name="T34" fmla="*/ 1093 w 1103"/>
              <a:gd name="T35" fmla="*/ 895 h 948"/>
              <a:gd name="T36" fmla="*/ 1090 w 1103"/>
              <a:gd name="T37" fmla="*/ 905 h 948"/>
              <a:gd name="T38" fmla="*/ 1085 w 1103"/>
              <a:gd name="T39" fmla="*/ 913 h 948"/>
              <a:gd name="T40" fmla="*/ 1081 w 1103"/>
              <a:gd name="T41" fmla="*/ 921 h 948"/>
              <a:gd name="T42" fmla="*/ 1074 w 1103"/>
              <a:gd name="T43" fmla="*/ 926 h 948"/>
              <a:gd name="T44" fmla="*/ 1068 w 1103"/>
              <a:gd name="T45" fmla="*/ 932 h 948"/>
              <a:gd name="T46" fmla="*/ 1060 w 1103"/>
              <a:gd name="T47" fmla="*/ 936 h 948"/>
              <a:gd name="T48" fmla="*/ 1053 w 1103"/>
              <a:gd name="T49" fmla="*/ 941 h 948"/>
              <a:gd name="T50" fmla="*/ 1048 w 1103"/>
              <a:gd name="T51" fmla="*/ 941 h 948"/>
              <a:gd name="T52" fmla="*/ 1045 w 1103"/>
              <a:gd name="T53" fmla="*/ 941 h 948"/>
              <a:gd name="T54" fmla="*/ 1044 w 1103"/>
              <a:gd name="T55" fmla="*/ 941 h 948"/>
              <a:gd name="T56" fmla="*/ 1044 w 1103"/>
              <a:gd name="T57" fmla="*/ 943 h 948"/>
              <a:gd name="T58" fmla="*/ 1036 w 1103"/>
              <a:gd name="T59" fmla="*/ 946 h 948"/>
              <a:gd name="T60" fmla="*/ 1025 w 1103"/>
              <a:gd name="T61" fmla="*/ 947 h 948"/>
              <a:gd name="T62" fmla="*/ 1019 w 1103"/>
              <a:gd name="T63" fmla="*/ 947 h 948"/>
              <a:gd name="T64" fmla="*/ 1017 w 1103"/>
              <a:gd name="T65" fmla="*/ 947 h 948"/>
              <a:gd name="T66" fmla="*/ 1015 w 1103"/>
              <a:gd name="T67" fmla="*/ 947 h 948"/>
              <a:gd name="T68" fmla="*/ 1015 w 1103"/>
              <a:gd name="T69" fmla="*/ 948 h 948"/>
              <a:gd name="T70" fmla="*/ 86 w 1103"/>
              <a:gd name="T71" fmla="*/ 948 h 948"/>
              <a:gd name="T72" fmla="*/ 66 w 1103"/>
              <a:gd name="T73" fmla="*/ 946 h 948"/>
              <a:gd name="T74" fmla="*/ 48 w 1103"/>
              <a:gd name="T75" fmla="*/ 941 h 948"/>
              <a:gd name="T76" fmla="*/ 33 w 1103"/>
              <a:gd name="T77" fmla="*/ 932 h 948"/>
              <a:gd name="T78" fmla="*/ 21 w 1103"/>
              <a:gd name="T79" fmla="*/ 921 h 948"/>
              <a:gd name="T80" fmla="*/ 11 w 1103"/>
              <a:gd name="T81" fmla="*/ 905 h 948"/>
              <a:gd name="T82" fmla="*/ 4 w 1103"/>
              <a:gd name="T83" fmla="*/ 887 h 948"/>
              <a:gd name="T84" fmla="*/ 0 w 1103"/>
              <a:gd name="T85" fmla="*/ 865 h 948"/>
              <a:gd name="T86" fmla="*/ 0 w 1103"/>
              <a:gd name="T87" fmla="*/ 842 h 948"/>
              <a:gd name="T88" fmla="*/ 0 w 1103"/>
              <a:gd name="T89" fmla="*/ 107 h 948"/>
              <a:gd name="T90" fmla="*/ 0 w 1103"/>
              <a:gd name="T91" fmla="*/ 81 h 948"/>
              <a:gd name="T92" fmla="*/ 4 w 1103"/>
              <a:gd name="T93" fmla="*/ 59 h 948"/>
              <a:gd name="T94" fmla="*/ 11 w 1103"/>
              <a:gd name="T95" fmla="*/ 41 h 948"/>
              <a:gd name="T96" fmla="*/ 21 w 1103"/>
              <a:gd name="T97" fmla="*/ 26 h 948"/>
              <a:gd name="T98" fmla="*/ 33 w 1103"/>
              <a:gd name="T99" fmla="*/ 14 h 948"/>
              <a:gd name="T100" fmla="*/ 48 w 1103"/>
              <a:gd name="T101" fmla="*/ 6 h 948"/>
              <a:gd name="T102" fmla="*/ 66 w 1103"/>
              <a:gd name="T103" fmla="*/ 2 h 948"/>
              <a:gd name="T104" fmla="*/ 86 w 1103"/>
              <a:gd name="T105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03" h="948">
                <a:moveTo>
                  <a:pt x="86" y="0"/>
                </a:moveTo>
                <a:lnTo>
                  <a:pt x="1015" y="0"/>
                </a:lnTo>
                <a:lnTo>
                  <a:pt x="1036" y="2"/>
                </a:lnTo>
                <a:lnTo>
                  <a:pt x="1053" y="6"/>
                </a:lnTo>
                <a:lnTo>
                  <a:pt x="1060" y="9"/>
                </a:lnTo>
                <a:lnTo>
                  <a:pt x="1068" y="14"/>
                </a:lnTo>
                <a:lnTo>
                  <a:pt x="1081" y="26"/>
                </a:lnTo>
                <a:lnTo>
                  <a:pt x="1090" y="41"/>
                </a:lnTo>
                <a:lnTo>
                  <a:pt x="1097" y="59"/>
                </a:lnTo>
                <a:lnTo>
                  <a:pt x="1098" y="69"/>
                </a:lnTo>
                <a:lnTo>
                  <a:pt x="1101" y="81"/>
                </a:lnTo>
                <a:lnTo>
                  <a:pt x="1103" y="107"/>
                </a:lnTo>
                <a:lnTo>
                  <a:pt x="1103" y="842"/>
                </a:lnTo>
                <a:lnTo>
                  <a:pt x="1101" y="853"/>
                </a:lnTo>
                <a:lnTo>
                  <a:pt x="1101" y="865"/>
                </a:lnTo>
                <a:lnTo>
                  <a:pt x="1098" y="876"/>
                </a:lnTo>
                <a:lnTo>
                  <a:pt x="1097" y="887"/>
                </a:lnTo>
                <a:lnTo>
                  <a:pt x="1093" y="895"/>
                </a:lnTo>
                <a:lnTo>
                  <a:pt x="1090" y="905"/>
                </a:lnTo>
                <a:lnTo>
                  <a:pt x="1085" y="913"/>
                </a:lnTo>
                <a:lnTo>
                  <a:pt x="1081" y="921"/>
                </a:lnTo>
                <a:lnTo>
                  <a:pt x="1074" y="926"/>
                </a:lnTo>
                <a:lnTo>
                  <a:pt x="1068" y="932"/>
                </a:lnTo>
                <a:lnTo>
                  <a:pt x="1060" y="936"/>
                </a:lnTo>
                <a:lnTo>
                  <a:pt x="1053" y="941"/>
                </a:lnTo>
                <a:lnTo>
                  <a:pt x="1048" y="941"/>
                </a:lnTo>
                <a:lnTo>
                  <a:pt x="1045" y="941"/>
                </a:lnTo>
                <a:lnTo>
                  <a:pt x="1044" y="941"/>
                </a:lnTo>
                <a:lnTo>
                  <a:pt x="1044" y="943"/>
                </a:lnTo>
                <a:lnTo>
                  <a:pt x="1036" y="946"/>
                </a:lnTo>
                <a:lnTo>
                  <a:pt x="1025" y="947"/>
                </a:lnTo>
                <a:lnTo>
                  <a:pt x="1019" y="947"/>
                </a:lnTo>
                <a:lnTo>
                  <a:pt x="1017" y="947"/>
                </a:lnTo>
                <a:lnTo>
                  <a:pt x="1015" y="947"/>
                </a:lnTo>
                <a:lnTo>
                  <a:pt x="1015" y="948"/>
                </a:lnTo>
                <a:lnTo>
                  <a:pt x="86" y="948"/>
                </a:lnTo>
                <a:lnTo>
                  <a:pt x="66" y="946"/>
                </a:lnTo>
                <a:lnTo>
                  <a:pt x="48" y="941"/>
                </a:lnTo>
                <a:lnTo>
                  <a:pt x="33" y="932"/>
                </a:lnTo>
                <a:lnTo>
                  <a:pt x="21" y="921"/>
                </a:lnTo>
                <a:lnTo>
                  <a:pt x="11" y="905"/>
                </a:lnTo>
                <a:lnTo>
                  <a:pt x="4" y="887"/>
                </a:lnTo>
                <a:lnTo>
                  <a:pt x="0" y="865"/>
                </a:lnTo>
                <a:lnTo>
                  <a:pt x="0" y="842"/>
                </a:lnTo>
                <a:lnTo>
                  <a:pt x="0" y="107"/>
                </a:lnTo>
                <a:lnTo>
                  <a:pt x="0" y="81"/>
                </a:lnTo>
                <a:lnTo>
                  <a:pt x="4" y="59"/>
                </a:lnTo>
                <a:lnTo>
                  <a:pt x="11" y="41"/>
                </a:lnTo>
                <a:lnTo>
                  <a:pt x="21" y="26"/>
                </a:lnTo>
                <a:lnTo>
                  <a:pt x="33" y="14"/>
                </a:lnTo>
                <a:lnTo>
                  <a:pt x="48" y="6"/>
                </a:lnTo>
                <a:lnTo>
                  <a:pt x="66" y="2"/>
                </a:lnTo>
                <a:lnTo>
                  <a:pt x="86" y="0"/>
                </a:lnTo>
              </a:path>
            </a:pathLst>
          </a:custGeom>
          <a:noFill/>
          <a:ln w="22225">
            <a:solidFill>
              <a:srgbClr val="66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>
            <a:off x="2036765" y="2493964"/>
            <a:ext cx="333375" cy="0"/>
          </a:xfrm>
          <a:prstGeom prst="line">
            <a:avLst/>
          </a:prstGeom>
          <a:noFill/>
          <a:ln w="365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59"/>
          <p:cNvSpPr>
            <a:spLocks/>
          </p:cNvSpPr>
          <p:nvPr/>
        </p:nvSpPr>
        <p:spPr bwMode="auto">
          <a:xfrm>
            <a:off x="2293941" y="2444752"/>
            <a:ext cx="120650" cy="103188"/>
          </a:xfrm>
          <a:custGeom>
            <a:avLst/>
            <a:gdLst>
              <a:gd name="T0" fmla="*/ 227 w 227"/>
              <a:gd name="T1" fmla="*/ 90 h 195"/>
              <a:gd name="T2" fmla="*/ 0 w 227"/>
              <a:gd name="T3" fmla="*/ 0 h 195"/>
              <a:gd name="T4" fmla="*/ 0 w 227"/>
              <a:gd name="T5" fmla="*/ 195 h 195"/>
              <a:gd name="T6" fmla="*/ 227 w 227"/>
              <a:gd name="T7" fmla="*/ 9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195">
                <a:moveTo>
                  <a:pt x="227" y="90"/>
                </a:moveTo>
                <a:lnTo>
                  <a:pt x="0" y="0"/>
                </a:lnTo>
                <a:lnTo>
                  <a:pt x="0" y="195"/>
                </a:lnTo>
                <a:lnTo>
                  <a:pt x="22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60"/>
          <p:cNvSpPr>
            <a:spLocks/>
          </p:cNvSpPr>
          <p:nvPr/>
        </p:nvSpPr>
        <p:spPr bwMode="auto">
          <a:xfrm>
            <a:off x="1584327" y="2246314"/>
            <a:ext cx="584201" cy="501650"/>
          </a:xfrm>
          <a:custGeom>
            <a:avLst/>
            <a:gdLst>
              <a:gd name="T0" fmla="*/ 86 w 1102"/>
              <a:gd name="T1" fmla="*/ 0 h 948"/>
              <a:gd name="T2" fmla="*/ 66 w 1102"/>
              <a:gd name="T3" fmla="*/ 2 h 948"/>
              <a:gd name="T4" fmla="*/ 48 w 1102"/>
              <a:gd name="T5" fmla="*/ 6 h 948"/>
              <a:gd name="T6" fmla="*/ 33 w 1102"/>
              <a:gd name="T7" fmla="*/ 14 h 948"/>
              <a:gd name="T8" fmla="*/ 21 w 1102"/>
              <a:gd name="T9" fmla="*/ 26 h 948"/>
              <a:gd name="T10" fmla="*/ 11 w 1102"/>
              <a:gd name="T11" fmla="*/ 41 h 948"/>
              <a:gd name="T12" fmla="*/ 4 w 1102"/>
              <a:gd name="T13" fmla="*/ 59 h 948"/>
              <a:gd name="T14" fmla="*/ 0 w 1102"/>
              <a:gd name="T15" fmla="*/ 81 h 948"/>
              <a:gd name="T16" fmla="*/ 0 w 1102"/>
              <a:gd name="T17" fmla="*/ 107 h 948"/>
              <a:gd name="T18" fmla="*/ 0 w 1102"/>
              <a:gd name="T19" fmla="*/ 842 h 948"/>
              <a:gd name="T20" fmla="*/ 0 w 1102"/>
              <a:gd name="T21" fmla="*/ 865 h 948"/>
              <a:gd name="T22" fmla="*/ 4 w 1102"/>
              <a:gd name="T23" fmla="*/ 887 h 948"/>
              <a:gd name="T24" fmla="*/ 11 w 1102"/>
              <a:gd name="T25" fmla="*/ 905 h 948"/>
              <a:gd name="T26" fmla="*/ 21 w 1102"/>
              <a:gd name="T27" fmla="*/ 921 h 948"/>
              <a:gd name="T28" fmla="*/ 33 w 1102"/>
              <a:gd name="T29" fmla="*/ 932 h 948"/>
              <a:gd name="T30" fmla="*/ 48 w 1102"/>
              <a:gd name="T31" fmla="*/ 941 h 948"/>
              <a:gd name="T32" fmla="*/ 66 w 1102"/>
              <a:gd name="T33" fmla="*/ 946 h 948"/>
              <a:gd name="T34" fmla="*/ 86 w 1102"/>
              <a:gd name="T35" fmla="*/ 948 h 948"/>
              <a:gd name="T36" fmla="*/ 1015 w 1102"/>
              <a:gd name="T37" fmla="*/ 948 h 948"/>
              <a:gd name="T38" fmla="*/ 1015 w 1102"/>
              <a:gd name="T39" fmla="*/ 947 h 948"/>
              <a:gd name="T40" fmla="*/ 1016 w 1102"/>
              <a:gd name="T41" fmla="*/ 947 h 948"/>
              <a:gd name="T42" fmla="*/ 1019 w 1102"/>
              <a:gd name="T43" fmla="*/ 947 h 948"/>
              <a:gd name="T44" fmla="*/ 1025 w 1102"/>
              <a:gd name="T45" fmla="*/ 947 h 948"/>
              <a:gd name="T46" fmla="*/ 1035 w 1102"/>
              <a:gd name="T47" fmla="*/ 946 h 948"/>
              <a:gd name="T48" fmla="*/ 1044 w 1102"/>
              <a:gd name="T49" fmla="*/ 943 h 948"/>
              <a:gd name="T50" fmla="*/ 1044 w 1102"/>
              <a:gd name="T51" fmla="*/ 941 h 948"/>
              <a:gd name="T52" fmla="*/ 1045 w 1102"/>
              <a:gd name="T53" fmla="*/ 941 h 948"/>
              <a:gd name="T54" fmla="*/ 1048 w 1102"/>
              <a:gd name="T55" fmla="*/ 941 h 948"/>
              <a:gd name="T56" fmla="*/ 1053 w 1102"/>
              <a:gd name="T57" fmla="*/ 941 h 948"/>
              <a:gd name="T58" fmla="*/ 1060 w 1102"/>
              <a:gd name="T59" fmla="*/ 936 h 948"/>
              <a:gd name="T60" fmla="*/ 1068 w 1102"/>
              <a:gd name="T61" fmla="*/ 932 h 948"/>
              <a:gd name="T62" fmla="*/ 1074 w 1102"/>
              <a:gd name="T63" fmla="*/ 926 h 948"/>
              <a:gd name="T64" fmla="*/ 1081 w 1102"/>
              <a:gd name="T65" fmla="*/ 921 h 948"/>
              <a:gd name="T66" fmla="*/ 1085 w 1102"/>
              <a:gd name="T67" fmla="*/ 913 h 948"/>
              <a:gd name="T68" fmla="*/ 1090 w 1102"/>
              <a:gd name="T69" fmla="*/ 905 h 948"/>
              <a:gd name="T70" fmla="*/ 1093 w 1102"/>
              <a:gd name="T71" fmla="*/ 895 h 948"/>
              <a:gd name="T72" fmla="*/ 1097 w 1102"/>
              <a:gd name="T73" fmla="*/ 887 h 948"/>
              <a:gd name="T74" fmla="*/ 1098 w 1102"/>
              <a:gd name="T75" fmla="*/ 876 h 948"/>
              <a:gd name="T76" fmla="*/ 1101 w 1102"/>
              <a:gd name="T77" fmla="*/ 865 h 948"/>
              <a:gd name="T78" fmla="*/ 1101 w 1102"/>
              <a:gd name="T79" fmla="*/ 853 h 948"/>
              <a:gd name="T80" fmla="*/ 1102 w 1102"/>
              <a:gd name="T81" fmla="*/ 842 h 948"/>
              <a:gd name="T82" fmla="*/ 1102 w 1102"/>
              <a:gd name="T83" fmla="*/ 107 h 948"/>
              <a:gd name="T84" fmla="*/ 1101 w 1102"/>
              <a:gd name="T85" fmla="*/ 81 h 948"/>
              <a:gd name="T86" fmla="*/ 1098 w 1102"/>
              <a:gd name="T87" fmla="*/ 69 h 948"/>
              <a:gd name="T88" fmla="*/ 1097 w 1102"/>
              <a:gd name="T89" fmla="*/ 59 h 948"/>
              <a:gd name="T90" fmla="*/ 1090 w 1102"/>
              <a:gd name="T91" fmla="*/ 41 h 948"/>
              <a:gd name="T92" fmla="*/ 1081 w 1102"/>
              <a:gd name="T93" fmla="*/ 26 h 948"/>
              <a:gd name="T94" fmla="*/ 1068 w 1102"/>
              <a:gd name="T95" fmla="*/ 14 h 948"/>
              <a:gd name="T96" fmla="*/ 1060 w 1102"/>
              <a:gd name="T97" fmla="*/ 9 h 948"/>
              <a:gd name="T98" fmla="*/ 1053 w 1102"/>
              <a:gd name="T99" fmla="*/ 6 h 948"/>
              <a:gd name="T100" fmla="*/ 1035 w 1102"/>
              <a:gd name="T101" fmla="*/ 2 h 948"/>
              <a:gd name="T102" fmla="*/ 1015 w 1102"/>
              <a:gd name="T103" fmla="*/ 0 h 948"/>
              <a:gd name="T104" fmla="*/ 86 w 1102"/>
              <a:gd name="T105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02" h="948">
                <a:moveTo>
                  <a:pt x="86" y="0"/>
                </a:moveTo>
                <a:lnTo>
                  <a:pt x="66" y="2"/>
                </a:lnTo>
                <a:lnTo>
                  <a:pt x="48" y="6"/>
                </a:lnTo>
                <a:lnTo>
                  <a:pt x="33" y="14"/>
                </a:lnTo>
                <a:lnTo>
                  <a:pt x="21" y="26"/>
                </a:lnTo>
                <a:lnTo>
                  <a:pt x="11" y="41"/>
                </a:lnTo>
                <a:lnTo>
                  <a:pt x="4" y="59"/>
                </a:lnTo>
                <a:lnTo>
                  <a:pt x="0" y="81"/>
                </a:lnTo>
                <a:lnTo>
                  <a:pt x="0" y="107"/>
                </a:lnTo>
                <a:lnTo>
                  <a:pt x="0" y="842"/>
                </a:lnTo>
                <a:lnTo>
                  <a:pt x="0" y="865"/>
                </a:lnTo>
                <a:lnTo>
                  <a:pt x="4" y="887"/>
                </a:lnTo>
                <a:lnTo>
                  <a:pt x="11" y="905"/>
                </a:lnTo>
                <a:lnTo>
                  <a:pt x="21" y="921"/>
                </a:lnTo>
                <a:lnTo>
                  <a:pt x="33" y="932"/>
                </a:lnTo>
                <a:lnTo>
                  <a:pt x="48" y="941"/>
                </a:lnTo>
                <a:lnTo>
                  <a:pt x="66" y="946"/>
                </a:lnTo>
                <a:lnTo>
                  <a:pt x="86" y="948"/>
                </a:lnTo>
                <a:lnTo>
                  <a:pt x="1015" y="948"/>
                </a:lnTo>
                <a:lnTo>
                  <a:pt x="1015" y="947"/>
                </a:lnTo>
                <a:lnTo>
                  <a:pt x="1016" y="947"/>
                </a:lnTo>
                <a:lnTo>
                  <a:pt x="1019" y="947"/>
                </a:lnTo>
                <a:lnTo>
                  <a:pt x="1025" y="947"/>
                </a:lnTo>
                <a:lnTo>
                  <a:pt x="1035" y="946"/>
                </a:lnTo>
                <a:lnTo>
                  <a:pt x="1044" y="943"/>
                </a:lnTo>
                <a:lnTo>
                  <a:pt x="1044" y="941"/>
                </a:lnTo>
                <a:lnTo>
                  <a:pt x="1045" y="941"/>
                </a:lnTo>
                <a:lnTo>
                  <a:pt x="1048" y="941"/>
                </a:lnTo>
                <a:lnTo>
                  <a:pt x="1053" y="941"/>
                </a:lnTo>
                <a:lnTo>
                  <a:pt x="1060" y="936"/>
                </a:lnTo>
                <a:lnTo>
                  <a:pt x="1068" y="932"/>
                </a:lnTo>
                <a:lnTo>
                  <a:pt x="1074" y="926"/>
                </a:lnTo>
                <a:lnTo>
                  <a:pt x="1081" y="921"/>
                </a:lnTo>
                <a:lnTo>
                  <a:pt x="1085" y="913"/>
                </a:lnTo>
                <a:lnTo>
                  <a:pt x="1090" y="905"/>
                </a:lnTo>
                <a:lnTo>
                  <a:pt x="1093" y="895"/>
                </a:lnTo>
                <a:lnTo>
                  <a:pt x="1097" y="887"/>
                </a:lnTo>
                <a:lnTo>
                  <a:pt x="1098" y="876"/>
                </a:lnTo>
                <a:lnTo>
                  <a:pt x="1101" y="865"/>
                </a:lnTo>
                <a:lnTo>
                  <a:pt x="1101" y="853"/>
                </a:lnTo>
                <a:lnTo>
                  <a:pt x="1102" y="842"/>
                </a:lnTo>
                <a:lnTo>
                  <a:pt x="1102" y="107"/>
                </a:lnTo>
                <a:lnTo>
                  <a:pt x="1101" y="81"/>
                </a:lnTo>
                <a:lnTo>
                  <a:pt x="1098" y="69"/>
                </a:lnTo>
                <a:lnTo>
                  <a:pt x="1097" y="59"/>
                </a:lnTo>
                <a:lnTo>
                  <a:pt x="1090" y="41"/>
                </a:lnTo>
                <a:lnTo>
                  <a:pt x="1081" y="26"/>
                </a:lnTo>
                <a:lnTo>
                  <a:pt x="1068" y="14"/>
                </a:lnTo>
                <a:lnTo>
                  <a:pt x="1060" y="9"/>
                </a:lnTo>
                <a:lnTo>
                  <a:pt x="1053" y="6"/>
                </a:lnTo>
                <a:lnTo>
                  <a:pt x="1035" y="2"/>
                </a:lnTo>
                <a:lnTo>
                  <a:pt x="1015" y="0"/>
                </a:lnTo>
                <a:lnTo>
                  <a:pt x="86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 sz="3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Freeform 62"/>
          <p:cNvSpPr>
            <a:spLocks/>
          </p:cNvSpPr>
          <p:nvPr/>
        </p:nvSpPr>
        <p:spPr bwMode="auto">
          <a:xfrm>
            <a:off x="7350134" y="3089277"/>
            <a:ext cx="674688" cy="501650"/>
          </a:xfrm>
          <a:custGeom>
            <a:avLst/>
            <a:gdLst>
              <a:gd name="T0" fmla="*/ 1274 w 1274"/>
              <a:gd name="T1" fmla="*/ 106 h 947"/>
              <a:gd name="T2" fmla="*/ 1271 w 1274"/>
              <a:gd name="T3" fmla="*/ 80 h 947"/>
              <a:gd name="T4" fmla="*/ 1268 w 1274"/>
              <a:gd name="T5" fmla="*/ 68 h 947"/>
              <a:gd name="T6" fmla="*/ 1267 w 1274"/>
              <a:gd name="T7" fmla="*/ 58 h 947"/>
              <a:gd name="T8" fmla="*/ 1258 w 1274"/>
              <a:gd name="T9" fmla="*/ 41 h 947"/>
              <a:gd name="T10" fmla="*/ 1248 w 1274"/>
              <a:gd name="T11" fmla="*/ 25 h 947"/>
              <a:gd name="T12" fmla="*/ 1233 w 1274"/>
              <a:gd name="T13" fmla="*/ 13 h 947"/>
              <a:gd name="T14" fmla="*/ 1225 w 1274"/>
              <a:gd name="T15" fmla="*/ 8 h 947"/>
              <a:gd name="T16" fmla="*/ 1217 w 1274"/>
              <a:gd name="T17" fmla="*/ 5 h 947"/>
              <a:gd name="T18" fmla="*/ 1196 w 1274"/>
              <a:gd name="T19" fmla="*/ 1 h 947"/>
              <a:gd name="T20" fmla="*/ 1173 w 1274"/>
              <a:gd name="T21" fmla="*/ 0 h 947"/>
              <a:gd name="T22" fmla="*/ 99 w 1274"/>
              <a:gd name="T23" fmla="*/ 0 h 947"/>
              <a:gd name="T24" fmla="*/ 75 w 1274"/>
              <a:gd name="T25" fmla="*/ 1 h 947"/>
              <a:gd name="T26" fmla="*/ 54 w 1274"/>
              <a:gd name="T27" fmla="*/ 5 h 947"/>
              <a:gd name="T28" fmla="*/ 36 w 1274"/>
              <a:gd name="T29" fmla="*/ 13 h 947"/>
              <a:gd name="T30" fmla="*/ 24 w 1274"/>
              <a:gd name="T31" fmla="*/ 25 h 947"/>
              <a:gd name="T32" fmla="*/ 12 w 1274"/>
              <a:gd name="T33" fmla="*/ 41 h 947"/>
              <a:gd name="T34" fmla="*/ 5 w 1274"/>
              <a:gd name="T35" fmla="*/ 58 h 947"/>
              <a:gd name="T36" fmla="*/ 1 w 1274"/>
              <a:gd name="T37" fmla="*/ 80 h 947"/>
              <a:gd name="T38" fmla="*/ 0 w 1274"/>
              <a:gd name="T39" fmla="*/ 106 h 947"/>
              <a:gd name="T40" fmla="*/ 0 w 1274"/>
              <a:gd name="T41" fmla="*/ 841 h 947"/>
              <a:gd name="T42" fmla="*/ 1 w 1274"/>
              <a:gd name="T43" fmla="*/ 864 h 947"/>
              <a:gd name="T44" fmla="*/ 5 w 1274"/>
              <a:gd name="T45" fmla="*/ 886 h 947"/>
              <a:gd name="T46" fmla="*/ 12 w 1274"/>
              <a:gd name="T47" fmla="*/ 904 h 947"/>
              <a:gd name="T48" fmla="*/ 24 w 1274"/>
              <a:gd name="T49" fmla="*/ 920 h 947"/>
              <a:gd name="T50" fmla="*/ 36 w 1274"/>
              <a:gd name="T51" fmla="*/ 931 h 947"/>
              <a:gd name="T52" fmla="*/ 54 w 1274"/>
              <a:gd name="T53" fmla="*/ 941 h 947"/>
              <a:gd name="T54" fmla="*/ 75 w 1274"/>
              <a:gd name="T55" fmla="*/ 945 h 947"/>
              <a:gd name="T56" fmla="*/ 86 w 1274"/>
              <a:gd name="T57" fmla="*/ 946 h 947"/>
              <a:gd name="T58" fmla="*/ 99 w 1274"/>
              <a:gd name="T59" fmla="*/ 947 h 947"/>
              <a:gd name="T60" fmla="*/ 1173 w 1274"/>
              <a:gd name="T61" fmla="*/ 947 h 947"/>
              <a:gd name="T62" fmla="*/ 1184 w 1274"/>
              <a:gd name="T63" fmla="*/ 946 h 947"/>
              <a:gd name="T64" fmla="*/ 1189 w 1274"/>
              <a:gd name="T65" fmla="*/ 945 h 947"/>
              <a:gd name="T66" fmla="*/ 1196 w 1274"/>
              <a:gd name="T67" fmla="*/ 945 h 947"/>
              <a:gd name="T68" fmla="*/ 1206 w 1274"/>
              <a:gd name="T69" fmla="*/ 942 h 947"/>
              <a:gd name="T70" fmla="*/ 1217 w 1274"/>
              <a:gd name="T71" fmla="*/ 941 h 947"/>
              <a:gd name="T72" fmla="*/ 1225 w 1274"/>
              <a:gd name="T73" fmla="*/ 935 h 947"/>
              <a:gd name="T74" fmla="*/ 1233 w 1274"/>
              <a:gd name="T75" fmla="*/ 931 h 947"/>
              <a:gd name="T76" fmla="*/ 1240 w 1274"/>
              <a:gd name="T77" fmla="*/ 926 h 947"/>
              <a:gd name="T78" fmla="*/ 1248 w 1274"/>
              <a:gd name="T79" fmla="*/ 920 h 947"/>
              <a:gd name="T80" fmla="*/ 1252 w 1274"/>
              <a:gd name="T81" fmla="*/ 912 h 947"/>
              <a:gd name="T82" fmla="*/ 1258 w 1274"/>
              <a:gd name="T83" fmla="*/ 904 h 947"/>
              <a:gd name="T84" fmla="*/ 1259 w 1274"/>
              <a:gd name="T85" fmla="*/ 898 h 947"/>
              <a:gd name="T86" fmla="*/ 1262 w 1274"/>
              <a:gd name="T87" fmla="*/ 894 h 947"/>
              <a:gd name="T88" fmla="*/ 1267 w 1274"/>
              <a:gd name="T89" fmla="*/ 886 h 947"/>
              <a:gd name="T90" fmla="*/ 1268 w 1274"/>
              <a:gd name="T91" fmla="*/ 875 h 947"/>
              <a:gd name="T92" fmla="*/ 1271 w 1274"/>
              <a:gd name="T93" fmla="*/ 864 h 947"/>
              <a:gd name="T94" fmla="*/ 1271 w 1274"/>
              <a:gd name="T95" fmla="*/ 857 h 947"/>
              <a:gd name="T96" fmla="*/ 1273 w 1274"/>
              <a:gd name="T97" fmla="*/ 852 h 947"/>
              <a:gd name="T98" fmla="*/ 1274 w 1274"/>
              <a:gd name="T99" fmla="*/ 841 h 947"/>
              <a:gd name="T100" fmla="*/ 1274 w 1274"/>
              <a:gd name="T101" fmla="*/ 10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4" h="947">
                <a:moveTo>
                  <a:pt x="1274" y="106"/>
                </a:moveTo>
                <a:lnTo>
                  <a:pt x="1271" y="80"/>
                </a:lnTo>
                <a:lnTo>
                  <a:pt x="1268" y="68"/>
                </a:lnTo>
                <a:lnTo>
                  <a:pt x="1267" y="58"/>
                </a:lnTo>
                <a:lnTo>
                  <a:pt x="1258" y="41"/>
                </a:lnTo>
                <a:lnTo>
                  <a:pt x="1248" y="25"/>
                </a:lnTo>
                <a:lnTo>
                  <a:pt x="1233" y="13"/>
                </a:lnTo>
                <a:lnTo>
                  <a:pt x="1225" y="8"/>
                </a:lnTo>
                <a:lnTo>
                  <a:pt x="1217" y="5"/>
                </a:lnTo>
                <a:lnTo>
                  <a:pt x="1196" y="1"/>
                </a:lnTo>
                <a:lnTo>
                  <a:pt x="1173" y="0"/>
                </a:lnTo>
                <a:lnTo>
                  <a:pt x="99" y="0"/>
                </a:lnTo>
                <a:lnTo>
                  <a:pt x="75" y="1"/>
                </a:lnTo>
                <a:lnTo>
                  <a:pt x="54" y="5"/>
                </a:lnTo>
                <a:lnTo>
                  <a:pt x="36" y="13"/>
                </a:lnTo>
                <a:lnTo>
                  <a:pt x="24" y="25"/>
                </a:lnTo>
                <a:lnTo>
                  <a:pt x="12" y="41"/>
                </a:lnTo>
                <a:lnTo>
                  <a:pt x="5" y="58"/>
                </a:lnTo>
                <a:lnTo>
                  <a:pt x="1" y="80"/>
                </a:lnTo>
                <a:lnTo>
                  <a:pt x="0" y="106"/>
                </a:lnTo>
                <a:lnTo>
                  <a:pt x="0" y="841"/>
                </a:lnTo>
                <a:lnTo>
                  <a:pt x="1" y="864"/>
                </a:lnTo>
                <a:lnTo>
                  <a:pt x="5" y="886"/>
                </a:lnTo>
                <a:lnTo>
                  <a:pt x="12" y="904"/>
                </a:lnTo>
                <a:lnTo>
                  <a:pt x="24" y="920"/>
                </a:lnTo>
                <a:lnTo>
                  <a:pt x="36" y="931"/>
                </a:lnTo>
                <a:lnTo>
                  <a:pt x="54" y="941"/>
                </a:lnTo>
                <a:lnTo>
                  <a:pt x="75" y="945"/>
                </a:lnTo>
                <a:lnTo>
                  <a:pt x="86" y="946"/>
                </a:lnTo>
                <a:lnTo>
                  <a:pt x="99" y="947"/>
                </a:lnTo>
                <a:lnTo>
                  <a:pt x="1173" y="947"/>
                </a:lnTo>
                <a:lnTo>
                  <a:pt x="1184" y="946"/>
                </a:lnTo>
                <a:lnTo>
                  <a:pt x="1189" y="945"/>
                </a:lnTo>
                <a:lnTo>
                  <a:pt x="1196" y="945"/>
                </a:lnTo>
                <a:lnTo>
                  <a:pt x="1206" y="942"/>
                </a:lnTo>
                <a:lnTo>
                  <a:pt x="1217" y="941"/>
                </a:lnTo>
                <a:lnTo>
                  <a:pt x="1225" y="935"/>
                </a:lnTo>
                <a:lnTo>
                  <a:pt x="1233" y="931"/>
                </a:lnTo>
                <a:lnTo>
                  <a:pt x="1240" y="926"/>
                </a:lnTo>
                <a:lnTo>
                  <a:pt x="1248" y="920"/>
                </a:lnTo>
                <a:lnTo>
                  <a:pt x="1252" y="912"/>
                </a:lnTo>
                <a:lnTo>
                  <a:pt x="1258" y="904"/>
                </a:lnTo>
                <a:lnTo>
                  <a:pt x="1259" y="898"/>
                </a:lnTo>
                <a:lnTo>
                  <a:pt x="1262" y="894"/>
                </a:lnTo>
                <a:lnTo>
                  <a:pt x="1267" y="886"/>
                </a:lnTo>
                <a:lnTo>
                  <a:pt x="1268" y="875"/>
                </a:lnTo>
                <a:lnTo>
                  <a:pt x="1271" y="864"/>
                </a:lnTo>
                <a:lnTo>
                  <a:pt x="1271" y="857"/>
                </a:lnTo>
                <a:lnTo>
                  <a:pt x="1273" y="852"/>
                </a:lnTo>
                <a:lnTo>
                  <a:pt x="1274" y="841"/>
                </a:lnTo>
                <a:lnTo>
                  <a:pt x="1274" y="106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9" name="Freeform 63"/>
          <p:cNvSpPr>
            <a:spLocks/>
          </p:cNvSpPr>
          <p:nvPr/>
        </p:nvSpPr>
        <p:spPr bwMode="auto">
          <a:xfrm>
            <a:off x="7350134" y="3089277"/>
            <a:ext cx="674688" cy="501650"/>
          </a:xfrm>
          <a:custGeom>
            <a:avLst/>
            <a:gdLst>
              <a:gd name="T0" fmla="*/ 1274 w 1274"/>
              <a:gd name="T1" fmla="*/ 106 h 947"/>
              <a:gd name="T2" fmla="*/ 1274 w 1274"/>
              <a:gd name="T3" fmla="*/ 841 h 947"/>
              <a:gd name="T4" fmla="*/ 1273 w 1274"/>
              <a:gd name="T5" fmla="*/ 852 h 947"/>
              <a:gd name="T6" fmla="*/ 1271 w 1274"/>
              <a:gd name="T7" fmla="*/ 857 h 947"/>
              <a:gd name="T8" fmla="*/ 1271 w 1274"/>
              <a:gd name="T9" fmla="*/ 864 h 947"/>
              <a:gd name="T10" fmla="*/ 1268 w 1274"/>
              <a:gd name="T11" fmla="*/ 875 h 947"/>
              <a:gd name="T12" fmla="*/ 1267 w 1274"/>
              <a:gd name="T13" fmla="*/ 886 h 947"/>
              <a:gd name="T14" fmla="*/ 1262 w 1274"/>
              <a:gd name="T15" fmla="*/ 894 h 947"/>
              <a:gd name="T16" fmla="*/ 1259 w 1274"/>
              <a:gd name="T17" fmla="*/ 898 h 947"/>
              <a:gd name="T18" fmla="*/ 1258 w 1274"/>
              <a:gd name="T19" fmla="*/ 904 h 947"/>
              <a:gd name="T20" fmla="*/ 1252 w 1274"/>
              <a:gd name="T21" fmla="*/ 912 h 947"/>
              <a:gd name="T22" fmla="*/ 1248 w 1274"/>
              <a:gd name="T23" fmla="*/ 920 h 947"/>
              <a:gd name="T24" fmla="*/ 1240 w 1274"/>
              <a:gd name="T25" fmla="*/ 926 h 947"/>
              <a:gd name="T26" fmla="*/ 1233 w 1274"/>
              <a:gd name="T27" fmla="*/ 931 h 947"/>
              <a:gd name="T28" fmla="*/ 1225 w 1274"/>
              <a:gd name="T29" fmla="*/ 935 h 947"/>
              <a:gd name="T30" fmla="*/ 1217 w 1274"/>
              <a:gd name="T31" fmla="*/ 941 h 947"/>
              <a:gd name="T32" fmla="*/ 1206 w 1274"/>
              <a:gd name="T33" fmla="*/ 942 h 947"/>
              <a:gd name="T34" fmla="*/ 1196 w 1274"/>
              <a:gd name="T35" fmla="*/ 945 h 947"/>
              <a:gd name="T36" fmla="*/ 1189 w 1274"/>
              <a:gd name="T37" fmla="*/ 945 h 947"/>
              <a:gd name="T38" fmla="*/ 1184 w 1274"/>
              <a:gd name="T39" fmla="*/ 946 h 947"/>
              <a:gd name="T40" fmla="*/ 1173 w 1274"/>
              <a:gd name="T41" fmla="*/ 947 h 947"/>
              <a:gd name="T42" fmla="*/ 99 w 1274"/>
              <a:gd name="T43" fmla="*/ 947 h 947"/>
              <a:gd name="T44" fmla="*/ 86 w 1274"/>
              <a:gd name="T45" fmla="*/ 946 h 947"/>
              <a:gd name="T46" fmla="*/ 75 w 1274"/>
              <a:gd name="T47" fmla="*/ 945 h 947"/>
              <a:gd name="T48" fmla="*/ 54 w 1274"/>
              <a:gd name="T49" fmla="*/ 941 h 947"/>
              <a:gd name="T50" fmla="*/ 36 w 1274"/>
              <a:gd name="T51" fmla="*/ 931 h 947"/>
              <a:gd name="T52" fmla="*/ 24 w 1274"/>
              <a:gd name="T53" fmla="*/ 920 h 947"/>
              <a:gd name="T54" fmla="*/ 12 w 1274"/>
              <a:gd name="T55" fmla="*/ 904 h 947"/>
              <a:gd name="T56" fmla="*/ 5 w 1274"/>
              <a:gd name="T57" fmla="*/ 886 h 947"/>
              <a:gd name="T58" fmla="*/ 1 w 1274"/>
              <a:gd name="T59" fmla="*/ 864 h 947"/>
              <a:gd name="T60" fmla="*/ 0 w 1274"/>
              <a:gd name="T61" fmla="*/ 841 h 947"/>
              <a:gd name="T62" fmla="*/ 0 w 1274"/>
              <a:gd name="T63" fmla="*/ 106 h 947"/>
              <a:gd name="T64" fmla="*/ 1 w 1274"/>
              <a:gd name="T65" fmla="*/ 80 h 947"/>
              <a:gd name="T66" fmla="*/ 5 w 1274"/>
              <a:gd name="T67" fmla="*/ 58 h 947"/>
              <a:gd name="T68" fmla="*/ 12 w 1274"/>
              <a:gd name="T69" fmla="*/ 41 h 947"/>
              <a:gd name="T70" fmla="*/ 24 w 1274"/>
              <a:gd name="T71" fmla="*/ 25 h 947"/>
              <a:gd name="T72" fmla="*/ 36 w 1274"/>
              <a:gd name="T73" fmla="*/ 13 h 947"/>
              <a:gd name="T74" fmla="*/ 54 w 1274"/>
              <a:gd name="T75" fmla="*/ 5 h 947"/>
              <a:gd name="T76" fmla="*/ 75 w 1274"/>
              <a:gd name="T77" fmla="*/ 1 h 947"/>
              <a:gd name="T78" fmla="*/ 99 w 1274"/>
              <a:gd name="T79" fmla="*/ 0 h 947"/>
              <a:gd name="T80" fmla="*/ 1173 w 1274"/>
              <a:gd name="T81" fmla="*/ 0 h 947"/>
              <a:gd name="T82" fmla="*/ 1196 w 1274"/>
              <a:gd name="T83" fmla="*/ 1 h 947"/>
              <a:gd name="T84" fmla="*/ 1217 w 1274"/>
              <a:gd name="T85" fmla="*/ 5 h 947"/>
              <a:gd name="T86" fmla="*/ 1225 w 1274"/>
              <a:gd name="T87" fmla="*/ 8 h 947"/>
              <a:gd name="T88" fmla="*/ 1233 w 1274"/>
              <a:gd name="T89" fmla="*/ 13 h 947"/>
              <a:gd name="T90" fmla="*/ 1248 w 1274"/>
              <a:gd name="T91" fmla="*/ 25 h 947"/>
              <a:gd name="T92" fmla="*/ 1258 w 1274"/>
              <a:gd name="T93" fmla="*/ 41 h 947"/>
              <a:gd name="T94" fmla="*/ 1267 w 1274"/>
              <a:gd name="T95" fmla="*/ 58 h 947"/>
              <a:gd name="T96" fmla="*/ 1268 w 1274"/>
              <a:gd name="T97" fmla="*/ 68 h 947"/>
              <a:gd name="T98" fmla="*/ 1271 w 1274"/>
              <a:gd name="T99" fmla="*/ 80 h 947"/>
              <a:gd name="T100" fmla="*/ 1274 w 1274"/>
              <a:gd name="T101" fmla="*/ 10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4" h="947">
                <a:moveTo>
                  <a:pt x="1274" y="106"/>
                </a:moveTo>
                <a:lnTo>
                  <a:pt x="1274" y="841"/>
                </a:lnTo>
                <a:lnTo>
                  <a:pt x="1273" y="852"/>
                </a:lnTo>
                <a:lnTo>
                  <a:pt x="1271" y="857"/>
                </a:lnTo>
                <a:lnTo>
                  <a:pt x="1271" y="864"/>
                </a:lnTo>
                <a:lnTo>
                  <a:pt x="1268" y="875"/>
                </a:lnTo>
                <a:lnTo>
                  <a:pt x="1267" y="886"/>
                </a:lnTo>
                <a:lnTo>
                  <a:pt x="1262" y="894"/>
                </a:lnTo>
                <a:lnTo>
                  <a:pt x="1259" y="898"/>
                </a:lnTo>
                <a:lnTo>
                  <a:pt x="1258" y="904"/>
                </a:lnTo>
                <a:lnTo>
                  <a:pt x="1252" y="912"/>
                </a:lnTo>
                <a:lnTo>
                  <a:pt x="1248" y="920"/>
                </a:lnTo>
                <a:lnTo>
                  <a:pt x="1240" y="926"/>
                </a:lnTo>
                <a:lnTo>
                  <a:pt x="1233" y="931"/>
                </a:lnTo>
                <a:lnTo>
                  <a:pt x="1225" y="935"/>
                </a:lnTo>
                <a:lnTo>
                  <a:pt x="1217" y="941"/>
                </a:lnTo>
                <a:lnTo>
                  <a:pt x="1206" y="942"/>
                </a:lnTo>
                <a:lnTo>
                  <a:pt x="1196" y="945"/>
                </a:lnTo>
                <a:lnTo>
                  <a:pt x="1189" y="945"/>
                </a:lnTo>
                <a:lnTo>
                  <a:pt x="1184" y="946"/>
                </a:lnTo>
                <a:lnTo>
                  <a:pt x="1173" y="947"/>
                </a:lnTo>
                <a:lnTo>
                  <a:pt x="99" y="947"/>
                </a:lnTo>
                <a:lnTo>
                  <a:pt x="86" y="946"/>
                </a:lnTo>
                <a:lnTo>
                  <a:pt x="75" y="945"/>
                </a:lnTo>
                <a:lnTo>
                  <a:pt x="54" y="941"/>
                </a:lnTo>
                <a:lnTo>
                  <a:pt x="36" y="931"/>
                </a:lnTo>
                <a:lnTo>
                  <a:pt x="24" y="920"/>
                </a:lnTo>
                <a:lnTo>
                  <a:pt x="12" y="904"/>
                </a:lnTo>
                <a:lnTo>
                  <a:pt x="5" y="886"/>
                </a:lnTo>
                <a:lnTo>
                  <a:pt x="1" y="864"/>
                </a:lnTo>
                <a:lnTo>
                  <a:pt x="0" y="841"/>
                </a:lnTo>
                <a:lnTo>
                  <a:pt x="0" y="106"/>
                </a:lnTo>
                <a:lnTo>
                  <a:pt x="1" y="80"/>
                </a:lnTo>
                <a:lnTo>
                  <a:pt x="5" y="58"/>
                </a:lnTo>
                <a:lnTo>
                  <a:pt x="12" y="41"/>
                </a:lnTo>
                <a:lnTo>
                  <a:pt x="24" y="25"/>
                </a:lnTo>
                <a:lnTo>
                  <a:pt x="36" y="13"/>
                </a:lnTo>
                <a:lnTo>
                  <a:pt x="54" y="5"/>
                </a:lnTo>
                <a:lnTo>
                  <a:pt x="75" y="1"/>
                </a:lnTo>
                <a:lnTo>
                  <a:pt x="99" y="0"/>
                </a:lnTo>
                <a:lnTo>
                  <a:pt x="1173" y="0"/>
                </a:lnTo>
                <a:lnTo>
                  <a:pt x="1196" y="1"/>
                </a:lnTo>
                <a:lnTo>
                  <a:pt x="1217" y="5"/>
                </a:lnTo>
                <a:lnTo>
                  <a:pt x="1225" y="8"/>
                </a:lnTo>
                <a:lnTo>
                  <a:pt x="1233" y="13"/>
                </a:lnTo>
                <a:lnTo>
                  <a:pt x="1248" y="25"/>
                </a:lnTo>
                <a:lnTo>
                  <a:pt x="1258" y="41"/>
                </a:lnTo>
                <a:lnTo>
                  <a:pt x="1267" y="58"/>
                </a:lnTo>
                <a:lnTo>
                  <a:pt x="1268" y="68"/>
                </a:lnTo>
                <a:lnTo>
                  <a:pt x="1271" y="80"/>
                </a:lnTo>
                <a:lnTo>
                  <a:pt x="1274" y="106"/>
                </a:lnTo>
              </a:path>
            </a:pathLst>
          </a:custGeom>
          <a:noFill/>
          <a:ln w="22225">
            <a:solidFill>
              <a:srgbClr val="6666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92"/>
          <p:cNvGrpSpPr>
            <a:grpSpLocks/>
          </p:cNvGrpSpPr>
          <p:nvPr/>
        </p:nvGrpSpPr>
        <p:grpSpPr bwMode="auto">
          <a:xfrm>
            <a:off x="1584327" y="2246314"/>
            <a:ext cx="584201" cy="501650"/>
            <a:chOff x="998" y="1752"/>
            <a:chExt cx="368" cy="316"/>
          </a:xfrm>
        </p:grpSpPr>
        <p:sp>
          <p:nvSpPr>
            <p:cNvPr id="92" name="Freeform 61"/>
            <p:cNvSpPr>
              <a:spLocks/>
            </p:cNvSpPr>
            <p:nvPr/>
          </p:nvSpPr>
          <p:spPr bwMode="auto">
            <a:xfrm>
              <a:off x="998" y="1752"/>
              <a:ext cx="368" cy="316"/>
            </a:xfrm>
            <a:custGeom>
              <a:avLst/>
              <a:gdLst>
                <a:gd name="T0" fmla="*/ 86 w 1102"/>
                <a:gd name="T1" fmla="*/ 0 h 948"/>
                <a:gd name="T2" fmla="*/ 1015 w 1102"/>
                <a:gd name="T3" fmla="*/ 0 h 948"/>
                <a:gd name="T4" fmla="*/ 1035 w 1102"/>
                <a:gd name="T5" fmla="*/ 2 h 948"/>
                <a:gd name="T6" fmla="*/ 1053 w 1102"/>
                <a:gd name="T7" fmla="*/ 6 h 948"/>
                <a:gd name="T8" fmla="*/ 1060 w 1102"/>
                <a:gd name="T9" fmla="*/ 9 h 948"/>
                <a:gd name="T10" fmla="*/ 1068 w 1102"/>
                <a:gd name="T11" fmla="*/ 14 h 948"/>
                <a:gd name="T12" fmla="*/ 1081 w 1102"/>
                <a:gd name="T13" fmla="*/ 26 h 948"/>
                <a:gd name="T14" fmla="*/ 1090 w 1102"/>
                <a:gd name="T15" fmla="*/ 41 h 948"/>
                <a:gd name="T16" fmla="*/ 1097 w 1102"/>
                <a:gd name="T17" fmla="*/ 59 h 948"/>
                <a:gd name="T18" fmla="*/ 1098 w 1102"/>
                <a:gd name="T19" fmla="*/ 69 h 948"/>
                <a:gd name="T20" fmla="*/ 1101 w 1102"/>
                <a:gd name="T21" fmla="*/ 81 h 948"/>
                <a:gd name="T22" fmla="*/ 1102 w 1102"/>
                <a:gd name="T23" fmla="*/ 107 h 948"/>
                <a:gd name="T24" fmla="*/ 1102 w 1102"/>
                <a:gd name="T25" fmla="*/ 842 h 948"/>
                <a:gd name="T26" fmla="*/ 1101 w 1102"/>
                <a:gd name="T27" fmla="*/ 853 h 948"/>
                <a:gd name="T28" fmla="*/ 1101 w 1102"/>
                <a:gd name="T29" fmla="*/ 865 h 948"/>
                <a:gd name="T30" fmla="*/ 1098 w 1102"/>
                <a:gd name="T31" fmla="*/ 876 h 948"/>
                <a:gd name="T32" fmla="*/ 1097 w 1102"/>
                <a:gd name="T33" fmla="*/ 887 h 948"/>
                <a:gd name="T34" fmla="*/ 1093 w 1102"/>
                <a:gd name="T35" fmla="*/ 895 h 948"/>
                <a:gd name="T36" fmla="*/ 1090 w 1102"/>
                <a:gd name="T37" fmla="*/ 905 h 948"/>
                <a:gd name="T38" fmla="*/ 1085 w 1102"/>
                <a:gd name="T39" fmla="*/ 913 h 948"/>
                <a:gd name="T40" fmla="*/ 1081 w 1102"/>
                <a:gd name="T41" fmla="*/ 921 h 948"/>
                <a:gd name="T42" fmla="*/ 1074 w 1102"/>
                <a:gd name="T43" fmla="*/ 926 h 948"/>
                <a:gd name="T44" fmla="*/ 1068 w 1102"/>
                <a:gd name="T45" fmla="*/ 932 h 948"/>
                <a:gd name="T46" fmla="*/ 1060 w 1102"/>
                <a:gd name="T47" fmla="*/ 936 h 948"/>
                <a:gd name="T48" fmla="*/ 1053 w 1102"/>
                <a:gd name="T49" fmla="*/ 941 h 948"/>
                <a:gd name="T50" fmla="*/ 1048 w 1102"/>
                <a:gd name="T51" fmla="*/ 941 h 948"/>
                <a:gd name="T52" fmla="*/ 1045 w 1102"/>
                <a:gd name="T53" fmla="*/ 941 h 948"/>
                <a:gd name="T54" fmla="*/ 1044 w 1102"/>
                <a:gd name="T55" fmla="*/ 941 h 948"/>
                <a:gd name="T56" fmla="*/ 1044 w 1102"/>
                <a:gd name="T57" fmla="*/ 943 h 948"/>
                <a:gd name="T58" fmla="*/ 1035 w 1102"/>
                <a:gd name="T59" fmla="*/ 946 h 948"/>
                <a:gd name="T60" fmla="*/ 1025 w 1102"/>
                <a:gd name="T61" fmla="*/ 947 h 948"/>
                <a:gd name="T62" fmla="*/ 1019 w 1102"/>
                <a:gd name="T63" fmla="*/ 947 h 948"/>
                <a:gd name="T64" fmla="*/ 1016 w 1102"/>
                <a:gd name="T65" fmla="*/ 947 h 948"/>
                <a:gd name="T66" fmla="*/ 1015 w 1102"/>
                <a:gd name="T67" fmla="*/ 947 h 948"/>
                <a:gd name="T68" fmla="*/ 1015 w 1102"/>
                <a:gd name="T69" fmla="*/ 948 h 948"/>
                <a:gd name="T70" fmla="*/ 86 w 1102"/>
                <a:gd name="T71" fmla="*/ 948 h 948"/>
                <a:gd name="T72" fmla="*/ 66 w 1102"/>
                <a:gd name="T73" fmla="*/ 946 h 948"/>
                <a:gd name="T74" fmla="*/ 48 w 1102"/>
                <a:gd name="T75" fmla="*/ 941 h 948"/>
                <a:gd name="T76" fmla="*/ 33 w 1102"/>
                <a:gd name="T77" fmla="*/ 932 h 948"/>
                <a:gd name="T78" fmla="*/ 21 w 1102"/>
                <a:gd name="T79" fmla="*/ 921 h 948"/>
                <a:gd name="T80" fmla="*/ 11 w 1102"/>
                <a:gd name="T81" fmla="*/ 905 h 948"/>
                <a:gd name="T82" fmla="*/ 4 w 1102"/>
                <a:gd name="T83" fmla="*/ 887 h 948"/>
                <a:gd name="T84" fmla="*/ 0 w 1102"/>
                <a:gd name="T85" fmla="*/ 865 h 948"/>
                <a:gd name="T86" fmla="*/ 0 w 1102"/>
                <a:gd name="T87" fmla="*/ 842 h 948"/>
                <a:gd name="T88" fmla="*/ 0 w 1102"/>
                <a:gd name="T89" fmla="*/ 107 h 948"/>
                <a:gd name="T90" fmla="*/ 0 w 1102"/>
                <a:gd name="T91" fmla="*/ 81 h 948"/>
                <a:gd name="T92" fmla="*/ 4 w 1102"/>
                <a:gd name="T93" fmla="*/ 59 h 948"/>
                <a:gd name="T94" fmla="*/ 11 w 1102"/>
                <a:gd name="T95" fmla="*/ 41 h 948"/>
                <a:gd name="T96" fmla="*/ 21 w 1102"/>
                <a:gd name="T97" fmla="*/ 26 h 948"/>
                <a:gd name="T98" fmla="*/ 33 w 1102"/>
                <a:gd name="T99" fmla="*/ 14 h 948"/>
                <a:gd name="T100" fmla="*/ 48 w 1102"/>
                <a:gd name="T101" fmla="*/ 6 h 948"/>
                <a:gd name="T102" fmla="*/ 66 w 1102"/>
                <a:gd name="T103" fmla="*/ 2 h 948"/>
                <a:gd name="T104" fmla="*/ 86 w 1102"/>
                <a:gd name="T105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2" h="948">
                  <a:moveTo>
                    <a:pt x="86" y="0"/>
                  </a:moveTo>
                  <a:lnTo>
                    <a:pt x="1015" y="0"/>
                  </a:lnTo>
                  <a:lnTo>
                    <a:pt x="1035" y="2"/>
                  </a:lnTo>
                  <a:lnTo>
                    <a:pt x="1053" y="6"/>
                  </a:lnTo>
                  <a:lnTo>
                    <a:pt x="1060" y="9"/>
                  </a:lnTo>
                  <a:lnTo>
                    <a:pt x="1068" y="14"/>
                  </a:lnTo>
                  <a:lnTo>
                    <a:pt x="1081" y="26"/>
                  </a:lnTo>
                  <a:lnTo>
                    <a:pt x="1090" y="41"/>
                  </a:lnTo>
                  <a:lnTo>
                    <a:pt x="1097" y="59"/>
                  </a:lnTo>
                  <a:lnTo>
                    <a:pt x="1098" y="69"/>
                  </a:lnTo>
                  <a:lnTo>
                    <a:pt x="1101" y="81"/>
                  </a:lnTo>
                  <a:lnTo>
                    <a:pt x="1102" y="107"/>
                  </a:lnTo>
                  <a:lnTo>
                    <a:pt x="1102" y="842"/>
                  </a:lnTo>
                  <a:lnTo>
                    <a:pt x="1101" y="853"/>
                  </a:lnTo>
                  <a:lnTo>
                    <a:pt x="1101" y="865"/>
                  </a:lnTo>
                  <a:lnTo>
                    <a:pt x="1098" y="876"/>
                  </a:lnTo>
                  <a:lnTo>
                    <a:pt x="1097" y="887"/>
                  </a:lnTo>
                  <a:lnTo>
                    <a:pt x="1093" y="895"/>
                  </a:lnTo>
                  <a:lnTo>
                    <a:pt x="1090" y="905"/>
                  </a:lnTo>
                  <a:lnTo>
                    <a:pt x="1085" y="913"/>
                  </a:lnTo>
                  <a:lnTo>
                    <a:pt x="1081" y="921"/>
                  </a:lnTo>
                  <a:lnTo>
                    <a:pt x="1074" y="926"/>
                  </a:lnTo>
                  <a:lnTo>
                    <a:pt x="1068" y="932"/>
                  </a:lnTo>
                  <a:lnTo>
                    <a:pt x="1060" y="936"/>
                  </a:lnTo>
                  <a:lnTo>
                    <a:pt x="1053" y="941"/>
                  </a:lnTo>
                  <a:lnTo>
                    <a:pt x="1048" y="941"/>
                  </a:lnTo>
                  <a:lnTo>
                    <a:pt x="1045" y="941"/>
                  </a:lnTo>
                  <a:lnTo>
                    <a:pt x="1044" y="941"/>
                  </a:lnTo>
                  <a:lnTo>
                    <a:pt x="1044" y="943"/>
                  </a:lnTo>
                  <a:lnTo>
                    <a:pt x="1035" y="946"/>
                  </a:lnTo>
                  <a:lnTo>
                    <a:pt x="1025" y="947"/>
                  </a:lnTo>
                  <a:lnTo>
                    <a:pt x="1019" y="947"/>
                  </a:lnTo>
                  <a:lnTo>
                    <a:pt x="1016" y="947"/>
                  </a:lnTo>
                  <a:lnTo>
                    <a:pt x="1015" y="947"/>
                  </a:lnTo>
                  <a:lnTo>
                    <a:pt x="1015" y="948"/>
                  </a:lnTo>
                  <a:lnTo>
                    <a:pt x="86" y="948"/>
                  </a:lnTo>
                  <a:lnTo>
                    <a:pt x="66" y="946"/>
                  </a:lnTo>
                  <a:lnTo>
                    <a:pt x="48" y="941"/>
                  </a:lnTo>
                  <a:lnTo>
                    <a:pt x="33" y="932"/>
                  </a:lnTo>
                  <a:lnTo>
                    <a:pt x="21" y="921"/>
                  </a:lnTo>
                  <a:lnTo>
                    <a:pt x="11" y="905"/>
                  </a:lnTo>
                  <a:lnTo>
                    <a:pt x="4" y="887"/>
                  </a:lnTo>
                  <a:lnTo>
                    <a:pt x="0" y="865"/>
                  </a:lnTo>
                  <a:lnTo>
                    <a:pt x="0" y="842"/>
                  </a:lnTo>
                  <a:lnTo>
                    <a:pt x="0" y="107"/>
                  </a:lnTo>
                  <a:lnTo>
                    <a:pt x="0" y="81"/>
                  </a:lnTo>
                  <a:lnTo>
                    <a:pt x="4" y="59"/>
                  </a:lnTo>
                  <a:lnTo>
                    <a:pt x="11" y="41"/>
                  </a:lnTo>
                  <a:lnTo>
                    <a:pt x="21" y="26"/>
                  </a:lnTo>
                  <a:lnTo>
                    <a:pt x="33" y="14"/>
                  </a:lnTo>
                  <a:lnTo>
                    <a:pt x="48" y="6"/>
                  </a:lnTo>
                  <a:lnTo>
                    <a:pt x="66" y="2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32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>
              <a:off x="1086" y="1811"/>
              <a:ext cx="2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New </a:t>
              </a:r>
              <a:endParaRPr lang="en-US" sz="4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1708152" y="2503489"/>
            <a:ext cx="3508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order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2470153" y="2339977"/>
            <a:ext cx="5159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Process 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ectangle 70"/>
          <p:cNvSpPr>
            <a:spLocks noChangeArrowheads="1"/>
          </p:cNvSpPr>
          <p:nvPr/>
        </p:nvSpPr>
        <p:spPr bwMode="auto">
          <a:xfrm>
            <a:off x="2544766" y="2503489"/>
            <a:ext cx="3508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order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71"/>
          <p:cNvSpPr>
            <a:spLocks noChangeArrowheads="1"/>
          </p:cNvSpPr>
          <p:nvPr/>
        </p:nvSpPr>
        <p:spPr bwMode="auto">
          <a:xfrm>
            <a:off x="3321054" y="2339977"/>
            <a:ext cx="4891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Deliver </a:t>
            </a:r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3376617" y="2503489"/>
            <a:ext cx="3508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order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73"/>
          <p:cNvSpPr>
            <a:spLocks noChangeArrowheads="1"/>
          </p:cNvSpPr>
          <p:nvPr/>
        </p:nvSpPr>
        <p:spPr bwMode="auto">
          <a:xfrm>
            <a:off x="4102105" y="2339977"/>
            <a:ext cx="6324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Warranty </a:t>
            </a:r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4214818" y="2503489"/>
            <a:ext cx="341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claim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75"/>
          <p:cNvSpPr>
            <a:spLocks noChangeArrowheads="1"/>
          </p:cNvSpPr>
          <p:nvPr/>
        </p:nvSpPr>
        <p:spPr bwMode="auto">
          <a:xfrm>
            <a:off x="5081594" y="3182940"/>
            <a:ext cx="5514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Fulfilled </a:t>
            </a:r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ctangle 76"/>
          <p:cNvSpPr>
            <a:spLocks noChangeArrowheads="1"/>
          </p:cNvSpPr>
          <p:nvPr/>
        </p:nvSpPr>
        <p:spPr bwMode="auto">
          <a:xfrm>
            <a:off x="5165732" y="3346452"/>
            <a:ext cx="3508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order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7"/>
          <p:cNvSpPr>
            <a:spLocks noChangeArrowheads="1"/>
          </p:cNvSpPr>
          <p:nvPr/>
        </p:nvSpPr>
        <p:spPr bwMode="auto">
          <a:xfrm>
            <a:off x="6543683" y="3182940"/>
            <a:ext cx="32534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Aged</a:t>
            </a:r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6562733" y="3346452"/>
            <a:ext cx="2840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le 79"/>
          <p:cNvSpPr>
            <a:spLocks noChangeArrowheads="1"/>
          </p:cNvSpPr>
          <p:nvPr/>
        </p:nvSpPr>
        <p:spPr bwMode="auto">
          <a:xfrm>
            <a:off x="7386647" y="3182940"/>
            <a:ext cx="59715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Warranty</a:t>
            </a:r>
            <a:endParaRPr lang="en-US" sz="4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Rectangle 80"/>
          <p:cNvSpPr>
            <a:spLocks noChangeArrowheads="1"/>
          </p:cNvSpPr>
          <p:nvPr/>
        </p:nvSpPr>
        <p:spPr bwMode="auto">
          <a:xfrm>
            <a:off x="7467609" y="3346452"/>
            <a:ext cx="4497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Voided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Freeform 82"/>
          <p:cNvSpPr>
            <a:spLocks/>
          </p:cNvSpPr>
          <p:nvPr/>
        </p:nvSpPr>
        <p:spPr bwMode="auto">
          <a:xfrm>
            <a:off x="8475673" y="2844802"/>
            <a:ext cx="223838" cy="139700"/>
          </a:xfrm>
          <a:custGeom>
            <a:avLst/>
            <a:gdLst>
              <a:gd name="T0" fmla="*/ 425 w 425"/>
              <a:gd name="T1" fmla="*/ 25 h 264"/>
              <a:gd name="T2" fmla="*/ 425 w 425"/>
              <a:gd name="T3" fmla="*/ 0 h 264"/>
              <a:gd name="T4" fmla="*/ 0 w 425"/>
              <a:gd name="T5" fmla="*/ 239 h 264"/>
              <a:gd name="T6" fmla="*/ 0 w 425"/>
              <a:gd name="T7" fmla="*/ 264 h 264"/>
              <a:gd name="T8" fmla="*/ 425 w 425"/>
              <a:gd name="T9" fmla="*/ 25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264">
                <a:moveTo>
                  <a:pt x="425" y="25"/>
                </a:moveTo>
                <a:lnTo>
                  <a:pt x="425" y="0"/>
                </a:lnTo>
                <a:lnTo>
                  <a:pt x="0" y="239"/>
                </a:lnTo>
                <a:lnTo>
                  <a:pt x="0" y="264"/>
                </a:lnTo>
                <a:lnTo>
                  <a:pt x="425" y="2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83"/>
          <p:cNvSpPr>
            <a:spLocks/>
          </p:cNvSpPr>
          <p:nvPr/>
        </p:nvSpPr>
        <p:spPr bwMode="auto">
          <a:xfrm>
            <a:off x="1246189" y="2717802"/>
            <a:ext cx="7453322" cy="254000"/>
          </a:xfrm>
          <a:custGeom>
            <a:avLst/>
            <a:gdLst>
              <a:gd name="T0" fmla="*/ 14085 w 14085"/>
              <a:gd name="T1" fmla="*/ 240 h 479"/>
              <a:gd name="T2" fmla="*/ 14085 w 14085"/>
              <a:gd name="T3" fmla="*/ 239 h 479"/>
              <a:gd name="T4" fmla="*/ 13660 w 14085"/>
              <a:gd name="T5" fmla="*/ 0 h 479"/>
              <a:gd name="T6" fmla="*/ 13660 w 14085"/>
              <a:gd name="T7" fmla="*/ 171 h 479"/>
              <a:gd name="T8" fmla="*/ 0 w 14085"/>
              <a:gd name="T9" fmla="*/ 171 h 479"/>
              <a:gd name="T10" fmla="*/ 0 w 14085"/>
              <a:gd name="T11" fmla="*/ 307 h 479"/>
              <a:gd name="T12" fmla="*/ 13660 w 14085"/>
              <a:gd name="T13" fmla="*/ 307 h 479"/>
              <a:gd name="T14" fmla="*/ 13660 w 14085"/>
              <a:gd name="T15" fmla="*/ 309 h 479"/>
              <a:gd name="T16" fmla="*/ 13660 w 14085"/>
              <a:gd name="T17" fmla="*/ 479 h 479"/>
              <a:gd name="T18" fmla="*/ 14085 w 14085"/>
              <a:gd name="T19" fmla="*/ 24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85" h="479">
                <a:moveTo>
                  <a:pt x="14085" y="240"/>
                </a:moveTo>
                <a:lnTo>
                  <a:pt x="14085" y="239"/>
                </a:lnTo>
                <a:lnTo>
                  <a:pt x="13660" y="0"/>
                </a:lnTo>
                <a:lnTo>
                  <a:pt x="13660" y="171"/>
                </a:lnTo>
                <a:lnTo>
                  <a:pt x="0" y="171"/>
                </a:lnTo>
                <a:lnTo>
                  <a:pt x="0" y="307"/>
                </a:lnTo>
                <a:lnTo>
                  <a:pt x="13660" y="307"/>
                </a:lnTo>
                <a:lnTo>
                  <a:pt x="13660" y="309"/>
                </a:lnTo>
                <a:lnTo>
                  <a:pt x="13660" y="479"/>
                </a:lnTo>
                <a:lnTo>
                  <a:pt x="14085" y="24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" name="Group 94"/>
          <p:cNvGrpSpPr>
            <a:grpSpLocks/>
          </p:cNvGrpSpPr>
          <p:nvPr/>
        </p:nvGrpSpPr>
        <p:grpSpPr bwMode="auto">
          <a:xfrm>
            <a:off x="1246189" y="2717802"/>
            <a:ext cx="7453322" cy="254000"/>
            <a:chOff x="785" y="2049"/>
            <a:chExt cx="4695" cy="160"/>
          </a:xfrm>
        </p:grpSpPr>
        <p:sp>
          <p:nvSpPr>
            <p:cNvPr id="80" name="Freeform 84"/>
            <p:cNvSpPr>
              <a:spLocks/>
            </p:cNvSpPr>
            <p:nvPr/>
          </p:nvSpPr>
          <p:spPr bwMode="auto">
            <a:xfrm>
              <a:off x="5339" y="2129"/>
              <a:ext cx="141" cy="80"/>
            </a:xfrm>
            <a:custGeom>
              <a:avLst/>
              <a:gdLst>
                <a:gd name="T0" fmla="*/ 0 w 425"/>
                <a:gd name="T1" fmla="*/ 69 h 239"/>
                <a:gd name="T2" fmla="*/ 0 w 425"/>
                <a:gd name="T3" fmla="*/ 239 h 239"/>
                <a:gd name="T4" fmla="*/ 425 w 425"/>
                <a:gd name="T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" h="239">
                  <a:moveTo>
                    <a:pt x="0" y="69"/>
                  </a:moveTo>
                  <a:lnTo>
                    <a:pt x="0" y="239"/>
                  </a:lnTo>
                  <a:lnTo>
                    <a:pt x="425" y="0"/>
                  </a:lnTo>
                </a:path>
              </a:pathLst>
            </a:custGeom>
            <a:noFill/>
            <a:ln w="365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auto">
            <a:xfrm>
              <a:off x="785" y="2049"/>
              <a:ext cx="4695" cy="103"/>
            </a:xfrm>
            <a:custGeom>
              <a:avLst/>
              <a:gdLst>
                <a:gd name="T0" fmla="*/ 14085 w 14085"/>
                <a:gd name="T1" fmla="*/ 239 h 307"/>
                <a:gd name="T2" fmla="*/ 13660 w 14085"/>
                <a:gd name="T3" fmla="*/ 0 h 307"/>
                <a:gd name="T4" fmla="*/ 13660 w 14085"/>
                <a:gd name="T5" fmla="*/ 171 h 307"/>
                <a:gd name="T6" fmla="*/ 0 w 14085"/>
                <a:gd name="T7" fmla="*/ 171 h 307"/>
                <a:gd name="T8" fmla="*/ 0 w 14085"/>
                <a:gd name="T9" fmla="*/ 307 h 307"/>
                <a:gd name="T10" fmla="*/ 13660 w 14085"/>
                <a:gd name="T11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85" h="307">
                  <a:moveTo>
                    <a:pt x="14085" y="239"/>
                  </a:moveTo>
                  <a:lnTo>
                    <a:pt x="13660" y="0"/>
                  </a:lnTo>
                  <a:lnTo>
                    <a:pt x="13660" y="171"/>
                  </a:lnTo>
                  <a:lnTo>
                    <a:pt x="0" y="171"/>
                  </a:lnTo>
                  <a:lnTo>
                    <a:pt x="0" y="307"/>
                  </a:lnTo>
                  <a:lnTo>
                    <a:pt x="13660" y="307"/>
                  </a:lnTo>
                </a:path>
              </a:pathLst>
            </a:custGeom>
            <a:noFill/>
            <a:ln w="365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Rectangle 86"/>
          <p:cNvSpPr>
            <a:spLocks noChangeArrowheads="1"/>
          </p:cNvSpPr>
          <p:nvPr/>
        </p:nvSpPr>
        <p:spPr bwMode="auto">
          <a:xfrm>
            <a:off x="7907347" y="2609852"/>
            <a:ext cx="2917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100" b="1" dirty="0">
                <a:solidFill>
                  <a:srgbClr val="FFFFFF"/>
                </a:solidFill>
                <a:latin typeface="Calibri" pitchFamily="34" charset="0"/>
              </a:rPr>
              <a:t>Time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84" name="Freeform 27"/>
          <p:cNvSpPr>
            <a:spLocks/>
          </p:cNvSpPr>
          <p:nvPr/>
        </p:nvSpPr>
        <p:spPr bwMode="auto">
          <a:xfrm>
            <a:off x="746126" y="3201988"/>
            <a:ext cx="592138" cy="742951"/>
          </a:xfrm>
          <a:custGeom>
            <a:avLst/>
            <a:gdLst>
              <a:gd name="T0" fmla="*/ 280 w 1117"/>
              <a:gd name="T1" fmla="*/ 0 h 1402"/>
              <a:gd name="T2" fmla="*/ 280 w 1117"/>
              <a:gd name="T3" fmla="*/ 826 h 1402"/>
              <a:gd name="T4" fmla="*/ 0 w 1117"/>
              <a:gd name="T5" fmla="*/ 826 h 1402"/>
              <a:gd name="T6" fmla="*/ 559 w 1117"/>
              <a:gd name="T7" fmla="*/ 1402 h 1402"/>
              <a:gd name="T8" fmla="*/ 1117 w 1117"/>
              <a:gd name="T9" fmla="*/ 826 h 1402"/>
              <a:gd name="T10" fmla="*/ 839 w 1117"/>
              <a:gd name="T11" fmla="*/ 826 h 1402"/>
              <a:gd name="T12" fmla="*/ 839 w 1117"/>
              <a:gd name="T13" fmla="*/ 0 h 1402"/>
              <a:gd name="T14" fmla="*/ 280 w 1117"/>
              <a:gd name="T15" fmla="*/ 0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7" h="1402">
                <a:moveTo>
                  <a:pt x="280" y="0"/>
                </a:moveTo>
                <a:lnTo>
                  <a:pt x="280" y="826"/>
                </a:lnTo>
                <a:lnTo>
                  <a:pt x="0" y="826"/>
                </a:lnTo>
                <a:lnTo>
                  <a:pt x="559" y="1402"/>
                </a:lnTo>
                <a:lnTo>
                  <a:pt x="1117" y="826"/>
                </a:lnTo>
                <a:lnTo>
                  <a:pt x="839" y="826"/>
                </a:lnTo>
                <a:lnTo>
                  <a:pt x="839" y="0"/>
                </a:lnTo>
                <a:lnTo>
                  <a:pt x="280" y="0"/>
                </a:lnTo>
              </a:path>
            </a:pathLst>
          </a:custGeom>
          <a:noFill/>
          <a:ln w="36513">
            <a:solidFill>
              <a:srgbClr val="666666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89" name="Freeform 26"/>
          <p:cNvSpPr>
            <a:spLocks/>
          </p:cNvSpPr>
          <p:nvPr/>
        </p:nvSpPr>
        <p:spPr bwMode="auto">
          <a:xfrm>
            <a:off x="746126" y="3201988"/>
            <a:ext cx="592138" cy="742951"/>
          </a:xfrm>
          <a:custGeom>
            <a:avLst/>
            <a:gdLst>
              <a:gd name="T0" fmla="*/ 839 w 1117"/>
              <a:gd name="T1" fmla="*/ 0 h 1402"/>
              <a:gd name="T2" fmla="*/ 280 w 1117"/>
              <a:gd name="T3" fmla="*/ 0 h 1402"/>
              <a:gd name="T4" fmla="*/ 280 w 1117"/>
              <a:gd name="T5" fmla="*/ 826 h 1402"/>
              <a:gd name="T6" fmla="*/ 0 w 1117"/>
              <a:gd name="T7" fmla="*/ 826 h 1402"/>
              <a:gd name="T8" fmla="*/ 559 w 1117"/>
              <a:gd name="T9" fmla="*/ 1402 h 1402"/>
              <a:gd name="T10" fmla="*/ 1117 w 1117"/>
              <a:gd name="T11" fmla="*/ 826 h 1402"/>
              <a:gd name="T12" fmla="*/ 839 w 1117"/>
              <a:gd name="T13" fmla="*/ 826 h 1402"/>
              <a:gd name="T14" fmla="*/ 839 w 1117"/>
              <a:gd name="T15" fmla="*/ 0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7" h="1402">
                <a:moveTo>
                  <a:pt x="839" y="0"/>
                </a:moveTo>
                <a:lnTo>
                  <a:pt x="280" y="0"/>
                </a:lnTo>
                <a:lnTo>
                  <a:pt x="280" y="826"/>
                </a:lnTo>
                <a:lnTo>
                  <a:pt x="0" y="826"/>
                </a:lnTo>
                <a:lnTo>
                  <a:pt x="559" y="1402"/>
                </a:lnTo>
                <a:lnTo>
                  <a:pt x="1117" y="826"/>
                </a:lnTo>
                <a:lnTo>
                  <a:pt x="839" y="826"/>
                </a:lnTo>
                <a:lnTo>
                  <a:pt x="839" y="0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0" bIns="0" anchor="ctr"/>
          <a:lstStyle/>
          <a:p>
            <a:endParaRPr lang="en-US"/>
          </a:p>
        </p:txBody>
      </p:sp>
      <p:sp>
        <p:nvSpPr>
          <p:cNvPr id="86" name="Rectangle 66"/>
          <p:cNvSpPr>
            <a:spLocks noChangeArrowheads="1"/>
          </p:cNvSpPr>
          <p:nvPr/>
        </p:nvSpPr>
        <p:spPr bwMode="auto">
          <a:xfrm>
            <a:off x="806451" y="2395469"/>
            <a:ext cx="471488" cy="912569"/>
          </a:xfrm>
          <a:prstGeom prst="rect">
            <a:avLst/>
          </a:prstGeom>
          <a:solidFill>
            <a:srgbClr val="B5121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endParaRPr lang="en-US"/>
          </a:p>
        </p:txBody>
      </p:sp>
      <p:sp>
        <p:nvSpPr>
          <p:cNvPr id="90" name="Rectangle 67"/>
          <p:cNvSpPr>
            <a:spLocks noChangeArrowheads="1"/>
          </p:cNvSpPr>
          <p:nvPr/>
        </p:nvSpPr>
        <p:spPr bwMode="auto">
          <a:xfrm>
            <a:off x="823914" y="2409831"/>
            <a:ext cx="436563" cy="873126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68"/>
          <p:cNvSpPr>
            <a:spLocks noChangeArrowheads="1"/>
          </p:cNvSpPr>
          <p:nvPr/>
        </p:nvSpPr>
        <p:spPr bwMode="auto">
          <a:xfrm rot="16200000">
            <a:off x="619923" y="2645850"/>
            <a:ext cx="841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Value of</a:t>
            </a:r>
          </a:p>
          <a:p>
            <a:pPr marL="354013" indent="-354013" algn="ctr" defTabSz="941388"/>
            <a:r>
              <a:rPr lang="en-US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Information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7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ILM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Provides lower total cost of ownership </a:t>
            </a:r>
          </a:p>
          <a:p>
            <a:pPr lvl="1"/>
            <a:r>
              <a:rPr lang="en-US" dirty="0" smtClean="0"/>
              <a:t>By aligning the infrastructure and management costs with changing value of information</a:t>
            </a:r>
          </a:p>
          <a:p>
            <a:r>
              <a:rPr lang="en-US" dirty="0" smtClean="0"/>
              <a:t>Provides simplified </a:t>
            </a:r>
            <a:r>
              <a:rPr lang="en-US" dirty="0"/>
              <a:t>management 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automating the processes</a:t>
            </a:r>
          </a:p>
          <a:p>
            <a:r>
              <a:rPr lang="en-US" dirty="0" smtClean="0"/>
              <a:t>Maintains </a:t>
            </a:r>
            <a:r>
              <a:rPr lang="en-US" dirty="0"/>
              <a:t>compliance </a:t>
            </a:r>
          </a:p>
          <a:p>
            <a:pPr lvl="1"/>
            <a:r>
              <a:rPr lang="en-US" dirty="0"/>
              <a:t>Knowledge of what data needs to be protected for what length of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Optimized utilization</a:t>
            </a:r>
          </a:p>
          <a:p>
            <a:pPr lvl="1"/>
            <a:r>
              <a:rPr lang="en-US" dirty="0" smtClean="0"/>
              <a:t>By deploying storage tiering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55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 err="1" smtClean="0"/>
              <a:t>Tiering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514600"/>
            <a:ext cx="8458200" cy="3581400"/>
          </a:xfrm>
        </p:spPr>
        <p:txBody>
          <a:bodyPr/>
          <a:lstStyle/>
          <a:p>
            <a:r>
              <a:rPr lang="en-US" dirty="0"/>
              <a:t>Each tier </a:t>
            </a:r>
            <a:r>
              <a:rPr lang="en-US" dirty="0" smtClean="0"/>
              <a:t>has different levels of protection, performance, and cost</a:t>
            </a:r>
            <a:endParaRPr lang="en-US" dirty="0"/>
          </a:p>
          <a:p>
            <a:r>
              <a:rPr lang="en-US" dirty="0"/>
              <a:t>Efficient storage </a:t>
            </a:r>
            <a:r>
              <a:rPr lang="en-US" dirty="0" err="1"/>
              <a:t>tiering</a:t>
            </a:r>
            <a:r>
              <a:rPr lang="en-US" dirty="0"/>
              <a:t> requires </a:t>
            </a:r>
            <a:r>
              <a:rPr lang="en-US" dirty="0" smtClean="0"/>
              <a:t>defining </a:t>
            </a:r>
            <a:r>
              <a:rPr lang="en-US" dirty="0" err="1" smtClean="0"/>
              <a:t>tiering</a:t>
            </a:r>
            <a:r>
              <a:rPr lang="en-US" dirty="0" smtClean="0"/>
              <a:t> </a:t>
            </a:r>
            <a:r>
              <a:rPr lang="en-US" dirty="0"/>
              <a:t>policies </a:t>
            </a:r>
          </a:p>
          <a:p>
            <a:r>
              <a:rPr lang="en-US" dirty="0" smtClean="0"/>
              <a:t>Storage </a:t>
            </a:r>
            <a:r>
              <a:rPr lang="en-US" dirty="0" err="1"/>
              <a:t>t</a:t>
            </a:r>
            <a:r>
              <a:rPr lang="en-US" dirty="0" err="1" smtClean="0"/>
              <a:t>iering</a:t>
            </a:r>
            <a:r>
              <a:rPr lang="en-US" dirty="0" smtClean="0"/>
              <a:t> implementations are:</a:t>
            </a:r>
            <a:endParaRPr lang="en-US" dirty="0"/>
          </a:p>
          <a:p>
            <a:pPr lvl="1"/>
            <a:r>
              <a:rPr lang="en-US" sz="2000" dirty="0"/>
              <a:t>Manual storage </a:t>
            </a:r>
            <a:r>
              <a:rPr lang="en-US" sz="2000" dirty="0" err="1"/>
              <a:t>tiering</a:t>
            </a:r>
            <a:endParaRPr lang="en-US" sz="2000" dirty="0"/>
          </a:p>
          <a:p>
            <a:pPr lvl="1"/>
            <a:r>
              <a:rPr lang="en-US" sz="2000" dirty="0"/>
              <a:t>Automated storage </a:t>
            </a:r>
            <a:r>
              <a:rPr lang="en-US" sz="2000" dirty="0" err="1" smtClean="0"/>
              <a:t>tiering</a:t>
            </a:r>
            <a:endParaRPr lang="en-US" sz="2000" dirty="0" smtClean="0"/>
          </a:p>
          <a:p>
            <a:r>
              <a:rPr lang="en-US" dirty="0" smtClean="0"/>
              <a:t>Data movement occurs between tiers</a:t>
            </a:r>
            <a:endParaRPr lang="en-US" dirty="0"/>
          </a:p>
          <a:p>
            <a:pPr lvl="1"/>
            <a:r>
              <a:rPr lang="en-US" sz="2000" dirty="0"/>
              <a:t>Within a storage array (Intra-array)</a:t>
            </a:r>
          </a:p>
          <a:p>
            <a:pPr lvl="1"/>
            <a:r>
              <a:rPr lang="en-US" sz="2000" dirty="0"/>
              <a:t>Between storage arrays (Inter-array)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5936" y="1227106"/>
            <a:ext cx="8458200" cy="1211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spcCol="1270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 technique of establishing a hierarchy of storage types and identifying the candidate data to relocate to the appropriate storage type to meet service level requirements at a minimal cost. 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" name="Rounded Rectangle 4"/>
          <p:cNvSpPr/>
          <p:nvPr/>
        </p:nvSpPr>
        <p:spPr>
          <a:xfrm>
            <a:off x="565386" y="987552"/>
            <a:ext cx="1644414" cy="3078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</a:rPr>
              <a:t>Storage </a:t>
            </a:r>
            <a:r>
              <a:rPr lang="en-US" sz="1600" b="1" dirty="0" err="1" smtClean="0">
                <a:solidFill>
                  <a:schemeClr val="bg1"/>
                </a:solidFill>
                <a:latin typeface="Calibri" pitchFamily="34" charset="0"/>
              </a:rPr>
              <a:t>Tiering</a:t>
            </a: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13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Content Placeholder 3518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3657600" cy="495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LUN </a:t>
            </a:r>
            <a:r>
              <a:rPr lang="en-US" dirty="0" err="1"/>
              <a:t>tiering</a:t>
            </a:r>
            <a:endParaRPr lang="en-US" dirty="0"/>
          </a:p>
          <a:p>
            <a:pPr lvl="1"/>
            <a:r>
              <a:rPr lang="en-US" sz="2000" dirty="0"/>
              <a:t>Moves entire LUN from one tier to another</a:t>
            </a:r>
          </a:p>
          <a:p>
            <a:pPr lvl="1"/>
            <a:r>
              <a:rPr lang="en-US" sz="2000" dirty="0"/>
              <a:t>Does not give effective cost and performance benefits </a:t>
            </a:r>
          </a:p>
          <a:p>
            <a:r>
              <a:rPr lang="en-US" dirty="0"/>
              <a:t>Sub-LUN </a:t>
            </a:r>
            <a:r>
              <a:rPr lang="en-US" dirty="0" err="1"/>
              <a:t>tiering</a:t>
            </a:r>
            <a:endParaRPr lang="en-US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LUN is broken down into smaller segments and tiered at that level</a:t>
            </a:r>
          </a:p>
          <a:p>
            <a:pPr lvl="1"/>
            <a:r>
              <a:rPr lang="en-US" dirty="0" smtClean="0"/>
              <a:t>Provides effective cost and performance benefits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Intra-array Storage </a:t>
            </a:r>
            <a:r>
              <a:rPr lang="en-US" dirty="0" err="1" smtClean="0"/>
              <a:t>Tiering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082144" y="777268"/>
            <a:ext cx="4953000" cy="5248661"/>
            <a:chOff x="4038600" y="777268"/>
            <a:chExt cx="4953000" cy="5248661"/>
          </a:xfrm>
        </p:grpSpPr>
        <p:pic>
          <p:nvPicPr>
            <p:cNvPr id="44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48389" y="834114"/>
              <a:ext cx="969093" cy="1645920"/>
            </a:xfrm>
            <a:prstGeom prst="rect">
              <a:avLst/>
            </a:prstGeom>
            <a:noFill/>
          </p:spPr>
        </p:pic>
        <p:sp>
          <p:nvSpPr>
            <p:cNvPr id="2" name="Rounded Rectangle 1"/>
            <p:cNvSpPr/>
            <p:nvPr/>
          </p:nvSpPr>
          <p:spPr>
            <a:xfrm>
              <a:off x="5734073" y="923971"/>
              <a:ext cx="1597726" cy="600029"/>
            </a:xfrm>
            <a:prstGeom prst="roundRect">
              <a:avLst/>
            </a:prstGeom>
            <a:solidFill>
              <a:schemeClr val="lt1">
                <a:alpha val="54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45239" y="777268"/>
              <a:ext cx="796341" cy="2553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 smtClean="0">
                  <a:latin typeface="Calibri" pitchFamily="34" charset="0"/>
                  <a:cs typeface="Calibri" pitchFamily="34" charset="0"/>
                </a:rPr>
                <a:t>Tier 0 </a:t>
              </a:r>
              <a:endParaRPr lang="en-US" sz="9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7" name="Rounded Rectangle 1496"/>
            <p:cNvSpPr/>
            <p:nvPr/>
          </p:nvSpPr>
          <p:spPr>
            <a:xfrm>
              <a:off x="5734073" y="1812801"/>
              <a:ext cx="1597726" cy="577547"/>
            </a:xfrm>
            <a:prstGeom prst="roundRect">
              <a:avLst/>
            </a:prstGeom>
            <a:solidFill>
              <a:schemeClr val="lt1">
                <a:alpha val="54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8" name="TextBox 1497"/>
            <p:cNvSpPr txBox="1"/>
            <p:nvPr/>
          </p:nvSpPr>
          <p:spPr>
            <a:xfrm>
              <a:off x="6181437" y="1666098"/>
              <a:ext cx="723946" cy="2553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 smtClean="0">
                  <a:latin typeface="Calibri" pitchFamily="34" charset="0"/>
                  <a:cs typeface="Calibri" pitchFamily="34" charset="0"/>
                </a:rPr>
                <a:t>Tier 1 </a:t>
              </a:r>
              <a:endParaRPr lang="en-US" sz="9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3523" y="2565795"/>
              <a:ext cx="11484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LUN </a:t>
              </a:r>
              <a:r>
                <a:rPr lang="en-US" sz="1600" dirty="0" err="1" smtClean="0">
                  <a:latin typeface="Calibri" pitchFamily="34" charset="0"/>
                  <a:cs typeface="Calibri" pitchFamily="34" charset="0"/>
                </a:rPr>
                <a:t>Tiering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8" name="Rectangle 717"/>
            <p:cNvSpPr>
              <a:spLocks noChangeArrowheads="1"/>
            </p:cNvSpPr>
            <p:nvPr/>
          </p:nvSpPr>
          <p:spPr bwMode="auto">
            <a:xfrm>
              <a:off x="4038600" y="1370509"/>
              <a:ext cx="108606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Move entire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LUN</a:t>
              </a:r>
            </a:p>
            <a:p>
              <a:pPr lvl="0"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with 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active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from 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tier 1 to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tier</a:t>
              </a:r>
            </a:p>
            <a:p>
              <a:pPr lvl="0"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 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for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improved</a:t>
              </a:r>
            </a:p>
            <a:p>
              <a:pPr lvl="0" algn="ctr"/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performance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9" name="Rectangle 726"/>
            <p:cNvSpPr>
              <a:spLocks noChangeArrowheads="1"/>
            </p:cNvSpPr>
            <p:nvPr/>
          </p:nvSpPr>
          <p:spPr bwMode="auto">
            <a:xfrm>
              <a:off x="7934579" y="1339485"/>
              <a:ext cx="105702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Move entire LUN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with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inactive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data from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tier 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to tier 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 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26" name="TextBox 1525"/>
            <p:cNvSpPr txBox="1"/>
            <p:nvPr/>
          </p:nvSpPr>
          <p:spPr>
            <a:xfrm>
              <a:off x="6007780" y="5187182"/>
              <a:ext cx="1520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Sub-LUN </a:t>
              </a:r>
              <a:r>
                <a:rPr lang="en-US" sz="1600" dirty="0" err="1" smtClean="0">
                  <a:latin typeface="Calibri" pitchFamily="34" charset="0"/>
                  <a:cs typeface="Calibri" pitchFamily="34" charset="0"/>
                </a:rPr>
                <a:t>Tiering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29" name="Rectangle 717"/>
            <p:cNvSpPr>
              <a:spLocks noChangeArrowheads="1"/>
            </p:cNvSpPr>
            <p:nvPr/>
          </p:nvSpPr>
          <p:spPr bwMode="auto">
            <a:xfrm>
              <a:off x="4191001" y="3945802"/>
              <a:ext cx="121373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Move active data from tier 1 to tier 0 for improved performance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30" name="Rectangle 726"/>
            <p:cNvSpPr>
              <a:spLocks noChangeArrowheads="1"/>
            </p:cNvSpPr>
            <p:nvPr/>
          </p:nvSpPr>
          <p:spPr bwMode="auto">
            <a:xfrm>
              <a:off x="7848764" y="3942674"/>
              <a:ext cx="106663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Move inactive data from tier 0 to tier 1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73" name="Group 1472"/>
            <p:cNvGrpSpPr/>
            <p:nvPr/>
          </p:nvGrpSpPr>
          <p:grpSpPr>
            <a:xfrm>
              <a:off x="7490450" y="5528932"/>
              <a:ext cx="1155378" cy="496997"/>
              <a:chOff x="10713069" y="5669757"/>
              <a:chExt cx="1396036" cy="614362"/>
            </a:xfrm>
          </p:grpSpPr>
          <p:sp>
            <p:nvSpPr>
              <p:cNvPr id="1533" name="Rounded Rectangle 1532"/>
              <p:cNvSpPr/>
              <p:nvPr/>
            </p:nvSpPr>
            <p:spPr>
              <a:xfrm>
                <a:off x="10713069" y="5669757"/>
                <a:ext cx="462467" cy="264319"/>
              </a:xfrm>
              <a:prstGeom prst="round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4" name="Rounded Rectangle 1533"/>
              <p:cNvSpPr/>
              <p:nvPr/>
            </p:nvSpPr>
            <p:spPr>
              <a:xfrm>
                <a:off x="10713069" y="6019800"/>
                <a:ext cx="462467" cy="264319"/>
              </a:xfrm>
              <a:prstGeom prst="round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5" name="Rectangle 1489"/>
              <p:cNvSpPr>
                <a:spLocks noChangeArrowheads="1"/>
              </p:cNvSpPr>
              <p:nvPr/>
            </p:nvSpPr>
            <p:spPr bwMode="auto">
              <a:xfrm>
                <a:off x="11236558" y="5702982"/>
                <a:ext cx="872547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Calibri" pitchFamily="34" charset="0"/>
                  </a:rPr>
                  <a:t>Inactive Data </a:t>
                </a:r>
                <a:endParaRPr kumimoji="0" lang="en-US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36" name="Rectangle 1489"/>
              <p:cNvSpPr>
                <a:spLocks noChangeArrowheads="1"/>
              </p:cNvSpPr>
              <p:nvPr/>
            </p:nvSpPr>
            <p:spPr bwMode="auto">
              <a:xfrm>
                <a:off x="11236559" y="6052850"/>
                <a:ext cx="747064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Calibri" pitchFamily="34" charset="0"/>
                  </a:rPr>
                  <a:t>Active Data </a:t>
                </a:r>
                <a:endParaRPr kumimoji="0" lang="en-US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45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19026" y="3394859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49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48389" y="3605570"/>
              <a:ext cx="1195030" cy="1195030"/>
            </a:xfrm>
            <a:prstGeom prst="rect">
              <a:avLst/>
            </a:prstGeom>
            <a:noFill/>
          </p:spPr>
        </p:pic>
        <p:grpSp>
          <p:nvGrpSpPr>
            <p:cNvPr id="53" name="Group 52"/>
            <p:cNvGrpSpPr/>
            <p:nvPr/>
          </p:nvGrpSpPr>
          <p:grpSpPr>
            <a:xfrm>
              <a:off x="6834759" y="1026871"/>
              <a:ext cx="457200" cy="457200"/>
              <a:chOff x="9448800" y="1056336"/>
              <a:chExt cx="457200" cy="457200"/>
            </a:xfrm>
          </p:grpSpPr>
          <p:pic>
            <p:nvPicPr>
              <p:cNvPr id="54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448800" y="1056336"/>
                <a:ext cx="457200" cy="457200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9448800" y="1193054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LUN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779180" y="1026871"/>
              <a:ext cx="457200" cy="457200"/>
              <a:chOff x="9448800" y="1056336"/>
              <a:chExt cx="457200" cy="457200"/>
            </a:xfrm>
          </p:grpSpPr>
          <p:pic>
            <p:nvPicPr>
              <p:cNvPr id="60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448800" y="1056336"/>
                <a:ext cx="457200" cy="457200"/>
              </a:xfrm>
              <a:prstGeom prst="rect">
                <a:avLst/>
              </a:prstGeom>
              <a:noFill/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448800" y="1193054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LUN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835926" y="1905000"/>
              <a:ext cx="457200" cy="457200"/>
              <a:chOff x="9448800" y="1056336"/>
              <a:chExt cx="457200" cy="457200"/>
            </a:xfrm>
          </p:grpSpPr>
          <p:pic>
            <p:nvPicPr>
              <p:cNvPr id="63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448800" y="1056336"/>
                <a:ext cx="457200" cy="457200"/>
              </a:xfrm>
              <a:prstGeom prst="rect">
                <a:avLst/>
              </a:prstGeom>
              <a:noFill/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9448800" y="1193054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LUN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780347" y="1905000"/>
              <a:ext cx="457200" cy="457200"/>
              <a:chOff x="9448800" y="1056336"/>
              <a:chExt cx="457200" cy="457200"/>
            </a:xfrm>
          </p:grpSpPr>
          <p:pic>
            <p:nvPicPr>
              <p:cNvPr id="66" name="Picture 9" descr="C:\Documents and Settings\sridhs\Desktop\ISM Book L3\colored Icons\LU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448800" y="1056336"/>
                <a:ext cx="457200" cy="457200"/>
              </a:xfrm>
              <a:prstGeom prst="rect">
                <a:avLst/>
              </a:prstGeom>
              <a:noFill/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9448800" y="1193054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LUN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514" name="Rounded Rectangle 1513"/>
            <p:cNvSpPr/>
            <p:nvPr/>
          </p:nvSpPr>
          <p:spPr>
            <a:xfrm>
              <a:off x="5817750" y="3473606"/>
              <a:ext cx="1691923" cy="699853"/>
            </a:xfrm>
            <a:prstGeom prst="roundRect">
              <a:avLst/>
            </a:prstGeom>
            <a:solidFill>
              <a:schemeClr val="lt1">
                <a:alpha val="54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729072" y="3846831"/>
              <a:ext cx="410739" cy="233609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18" name="Rounded Rectangle 1517"/>
            <p:cNvSpPr/>
            <p:nvPr/>
          </p:nvSpPr>
          <p:spPr>
            <a:xfrm>
              <a:off x="5817750" y="4264388"/>
              <a:ext cx="1691923" cy="712993"/>
            </a:xfrm>
            <a:prstGeom prst="roundRect">
              <a:avLst/>
            </a:prstGeom>
            <a:solidFill>
              <a:schemeClr val="lt1">
                <a:alpha val="54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32" name="Rounded Rectangle 1531"/>
            <p:cNvSpPr/>
            <p:nvPr/>
          </p:nvSpPr>
          <p:spPr>
            <a:xfrm>
              <a:off x="6116708" y="4318731"/>
              <a:ext cx="410739" cy="233609"/>
            </a:xfrm>
            <a:prstGeom prst="round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19" name="TextBox 1518"/>
            <p:cNvSpPr txBox="1"/>
            <p:nvPr/>
          </p:nvSpPr>
          <p:spPr>
            <a:xfrm>
              <a:off x="6291489" y="4828800"/>
              <a:ext cx="766628" cy="2553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 smtClean="0">
                  <a:latin typeface="Calibri" pitchFamily="34" charset="0"/>
                  <a:cs typeface="Calibri" pitchFamily="34" charset="0"/>
                </a:rPr>
                <a:t>Tier 1 </a:t>
              </a:r>
              <a:endParaRPr lang="en-US" sz="9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15" name="TextBox 1514"/>
            <p:cNvSpPr txBox="1"/>
            <p:nvPr/>
          </p:nvSpPr>
          <p:spPr>
            <a:xfrm>
              <a:off x="6291489" y="3326073"/>
              <a:ext cx="766628" cy="2553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 smtClean="0">
                  <a:latin typeface="Calibri" pitchFamily="34" charset="0"/>
                  <a:cs typeface="Calibri" pitchFamily="34" charset="0"/>
                </a:rPr>
                <a:t>Tier 0 </a:t>
              </a:r>
              <a:endParaRPr lang="en-US" sz="9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7" name="Curved Right Arrow 1506"/>
            <p:cNvSpPr/>
            <p:nvPr/>
          </p:nvSpPr>
          <p:spPr>
            <a:xfrm flipH="1">
              <a:off x="7344077" y="1188953"/>
              <a:ext cx="498995" cy="98537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flipV="1">
              <a:off x="5218730" y="1167654"/>
              <a:ext cx="498995" cy="98537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28" name="Curved Right Arrow 1527"/>
            <p:cNvSpPr/>
            <p:nvPr/>
          </p:nvSpPr>
          <p:spPr>
            <a:xfrm flipH="1">
              <a:off x="7258466" y="3815199"/>
              <a:ext cx="528414" cy="73714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27" name="Curved Right Arrow 1526"/>
            <p:cNvSpPr/>
            <p:nvPr/>
          </p:nvSpPr>
          <p:spPr>
            <a:xfrm flipV="1">
              <a:off x="5506961" y="3767282"/>
              <a:ext cx="528414" cy="78505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75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Inter-array Storage </a:t>
            </a:r>
            <a:r>
              <a:rPr lang="en-US" dirty="0" err="1" smtClean="0"/>
              <a:t>Tiering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81398" y="1128038"/>
            <a:ext cx="7072002" cy="4698383"/>
            <a:chOff x="478466" y="1128038"/>
            <a:chExt cx="7072002" cy="4698383"/>
          </a:xfrm>
        </p:grpSpPr>
        <p:sp>
          <p:nvSpPr>
            <p:cNvPr id="3945" name="Line 6"/>
            <p:cNvSpPr>
              <a:spLocks noChangeShapeType="1"/>
            </p:cNvSpPr>
            <p:nvPr/>
          </p:nvSpPr>
          <p:spPr bwMode="auto">
            <a:xfrm flipH="1" flipV="1">
              <a:off x="4805363" y="2654300"/>
              <a:ext cx="1835150" cy="1588"/>
            </a:xfrm>
            <a:prstGeom prst="line">
              <a:avLst/>
            </a:prstGeom>
            <a:ln w="25400">
              <a:solidFill>
                <a:srgbClr val="404040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46" name="Line 7"/>
            <p:cNvSpPr>
              <a:spLocks noChangeShapeType="1"/>
            </p:cNvSpPr>
            <p:nvPr/>
          </p:nvSpPr>
          <p:spPr bwMode="auto">
            <a:xfrm flipH="1">
              <a:off x="2011039" y="2668588"/>
              <a:ext cx="1581473" cy="2"/>
            </a:xfrm>
            <a:prstGeom prst="line">
              <a:avLst/>
            </a:prstGeom>
            <a:ln w="25400">
              <a:solidFill>
                <a:srgbClr val="404040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47" name="Line 8"/>
            <p:cNvSpPr>
              <a:spLocks noChangeShapeType="1"/>
            </p:cNvSpPr>
            <p:nvPr/>
          </p:nvSpPr>
          <p:spPr bwMode="auto">
            <a:xfrm flipH="1" flipV="1">
              <a:off x="4633913" y="3022600"/>
              <a:ext cx="469900" cy="736600"/>
            </a:xfrm>
            <a:prstGeom prst="line">
              <a:avLst/>
            </a:prstGeom>
            <a:ln w="25400">
              <a:solidFill>
                <a:srgbClr val="404040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48" name="Line 9"/>
            <p:cNvSpPr>
              <a:spLocks noChangeShapeType="1"/>
            </p:cNvSpPr>
            <p:nvPr/>
          </p:nvSpPr>
          <p:spPr bwMode="auto">
            <a:xfrm flipV="1">
              <a:off x="3275910" y="2960688"/>
              <a:ext cx="432489" cy="793750"/>
            </a:xfrm>
            <a:prstGeom prst="line">
              <a:avLst/>
            </a:prstGeom>
            <a:ln w="25400">
              <a:solidFill>
                <a:srgbClr val="404040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54" name="Rectangle 1824"/>
            <p:cNvSpPr>
              <a:spLocks noChangeArrowheads="1"/>
            </p:cNvSpPr>
            <p:nvPr/>
          </p:nvSpPr>
          <p:spPr bwMode="auto">
            <a:xfrm>
              <a:off x="6423287" y="3055204"/>
              <a:ext cx="81926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Policy Engine</a:t>
              </a:r>
              <a:endPara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55" name="Rectangle 1825"/>
            <p:cNvSpPr>
              <a:spLocks noChangeArrowheads="1"/>
            </p:cNvSpPr>
            <p:nvPr/>
          </p:nvSpPr>
          <p:spPr bwMode="auto">
            <a:xfrm>
              <a:off x="6115368" y="1128038"/>
              <a:ext cx="14351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Facilitates policy-based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data movements 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between </a:t>
              </a:r>
              <a:r>
                <a:rPr lang="en-US" sz="12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tiers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46" name="TextBox 4145"/>
            <p:cNvSpPr txBox="1"/>
            <p:nvPr/>
          </p:nvSpPr>
          <p:spPr>
            <a:xfrm>
              <a:off x="4415263" y="5364756"/>
              <a:ext cx="134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Tier 2</a:t>
              </a:r>
            </a:p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Secondary Storage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53" name="TextBox 4152"/>
            <p:cNvSpPr txBox="1"/>
            <p:nvPr/>
          </p:nvSpPr>
          <p:spPr>
            <a:xfrm>
              <a:off x="2695364" y="5364756"/>
              <a:ext cx="1181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Tier 1</a:t>
              </a:r>
            </a:p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Primary Storage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55" name="TextBox 4154"/>
            <p:cNvSpPr txBox="1"/>
            <p:nvPr/>
          </p:nvSpPr>
          <p:spPr>
            <a:xfrm>
              <a:off x="478466" y="3569617"/>
              <a:ext cx="1541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Application Servers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56" name="Rounded Rectangle 4155"/>
            <p:cNvSpPr/>
            <p:nvPr/>
          </p:nvSpPr>
          <p:spPr>
            <a:xfrm>
              <a:off x="487040" y="1821226"/>
              <a:ext cx="1524000" cy="173763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43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01776" y="3718878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74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13593" y="3718878"/>
              <a:ext cx="925134" cy="1636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Group 7"/>
            <p:cNvGrpSpPr/>
            <p:nvPr/>
          </p:nvGrpSpPr>
          <p:grpSpPr>
            <a:xfrm>
              <a:off x="3550057" y="2262506"/>
              <a:ext cx="1318806" cy="855356"/>
              <a:chOff x="9665697" y="484309"/>
              <a:chExt cx="1318806" cy="855356"/>
            </a:xfrm>
          </p:grpSpPr>
          <p:pic>
            <p:nvPicPr>
              <p:cNvPr id="744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9665697" y="484309"/>
                <a:ext cx="1318806" cy="855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47" name="TextBox 746"/>
              <p:cNvSpPr txBox="1"/>
              <p:nvPr/>
            </p:nvSpPr>
            <p:spPr>
              <a:xfrm>
                <a:off x="9890015" y="660203"/>
                <a:ext cx="8701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Storage </a:t>
                </a:r>
              </a:p>
              <a:p>
                <a:pPr algn="ctr"/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Network</a:t>
                </a:r>
                <a:endParaRPr lang="en-US" sz="14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24806" y="1954525"/>
              <a:ext cx="848468" cy="1561476"/>
              <a:chOff x="10091113" y="2238688"/>
              <a:chExt cx="848468" cy="1561476"/>
            </a:xfrm>
          </p:grpSpPr>
          <p:pic>
            <p:nvPicPr>
              <p:cNvPr id="745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091113" y="2238688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749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243513" y="2391088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750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395913" y="2543488"/>
                <a:ext cx="543668" cy="1256676"/>
              </a:xfrm>
              <a:prstGeom prst="rect">
                <a:avLst/>
              </a:prstGeom>
              <a:noFill/>
            </p:spPr>
          </p:pic>
        </p:grpSp>
        <p:pic>
          <p:nvPicPr>
            <p:cNvPr id="753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37619" y="2253731"/>
              <a:ext cx="990600" cy="787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6812599" y="1718090"/>
              <a:ext cx="0" cy="472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909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114171" y="2209800"/>
            <a:ext cx="893298" cy="893298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4876800" cy="3200400"/>
          </a:xfrm>
        </p:spPr>
        <p:txBody>
          <a:bodyPr/>
          <a:lstStyle/>
          <a:p>
            <a:r>
              <a:rPr lang="en-US" dirty="0" smtClean="0"/>
              <a:t>Enables creation of a large </a:t>
            </a:r>
            <a:r>
              <a:rPr lang="en-US" dirty="0"/>
              <a:t>capacity secondary cache using SSDs</a:t>
            </a:r>
          </a:p>
          <a:p>
            <a:r>
              <a:rPr lang="en-US" dirty="0"/>
              <a:t>Enables </a:t>
            </a:r>
            <a:r>
              <a:rPr lang="en-US" dirty="0" err="1"/>
              <a:t>tiering</a:t>
            </a:r>
            <a:r>
              <a:rPr lang="en-US" dirty="0"/>
              <a:t> between DRAM </a:t>
            </a:r>
            <a:r>
              <a:rPr lang="en-US" dirty="0" smtClean="0"/>
              <a:t>cache and SSDs </a:t>
            </a:r>
            <a:r>
              <a:rPr lang="en-US" dirty="0"/>
              <a:t>(secondary cache)</a:t>
            </a:r>
          </a:p>
          <a:p>
            <a:r>
              <a:rPr lang="en-US" dirty="0"/>
              <a:t>Most reads </a:t>
            </a:r>
            <a:r>
              <a:rPr lang="en-US" dirty="0" smtClean="0"/>
              <a:t>are </a:t>
            </a:r>
            <a:r>
              <a:rPr lang="en-US" dirty="0"/>
              <a:t>served directly from high performance tiered cache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 err="1" smtClean="0"/>
              <a:t>Tiering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4382929"/>
            <a:ext cx="5638800" cy="1027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C95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82880" tIns="182880" rIns="182880" bIns="113792" spcCol="1270"/>
          <a:lstStyle/>
          <a:p>
            <a:pPr marL="234950" indent="-234950" defTabSz="890588">
              <a:spcBef>
                <a:spcPct val="30000"/>
              </a:spcBef>
              <a:buClr>
                <a:srgbClr val="8FBF30"/>
              </a:buClr>
              <a:buSzPct val="110000"/>
              <a:buFont typeface="Arial" pitchFamily="34" charset="0"/>
              <a:buChar char="•"/>
              <a:tabLst>
                <a:tab pos="6985000" algn="l"/>
                <a:tab pos="7185025" algn="l"/>
                <a:tab pos="7837488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Enhances performance during peak workload</a:t>
            </a:r>
          </a:p>
          <a:p>
            <a:pPr marL="234950" indent="-234950" defTabSz="890588">
              <a:spcBef>
                <a:spcPct val="30000"/>
              </a:spcBef>
              <a:buClr>
                <a:srgbClr val="8FBF30"/>
              </a:buClr>
              <a:buSzPct val="110000"/>
              <a:buFont typeface="Arial" pitchFamily="34" charset="0"/>
              <a:buChar char="•"/>
              <a:tabLst>
                <a:tab pos="6985000" algn="l"/>
                <a:tab pos="7185025" algn="l"/>
                <a:tab pos="7837488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Non-disruptive and transparent to applications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574936" y="4245430"/>
            <a:ext cx="1225565" cy="2391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latin typeface="Calibri" pitchFamily="34" charset="0"/>
              </a:rPr>
              <a:t>Benefits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38800" y="1295400"/>
            <a:ext cx="19050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DRAM Cache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1143000"/>
            <a:ext cx="22098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14440" y="258064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SSD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0275" y="3106340"/>
            <a:ext cx="1082051" cy="3405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Tired Cache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990600"/>
            <a:ext cx="2514600" cy="2743200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9226" y="1426028"/>
            <a:ext cx="685801" cy="3405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Tier 0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33640" y="16002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91742" y="3563539"/>
            <a:ext cx="1199116" cy="3405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Storage Array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79226" y="2514600"/>
            <a:ext cx="685801" cy="3405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Tier 1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74840" y="2676932"/>
            <a:ext cx="1092200" cy="118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071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ctrTitle"/>
          </p:nvPr>
        </p:nvSpPr>
        <p:spPr>
          <a:xfrm>
            <a:off x="685800" y="612648"/>
            <a:ext cx="7239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15</a:t>
            </a:r>
            <a:r>
              <a:rPr lang="en-US" dirty="0"/>
              <a:t>: Managing the Storage Infrastructure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ControlCenter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Prosphere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Unisphere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Unified Infrastructure Management (UIM)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15: Managing the Storage Infrastructure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95683FA-D0FB-447D-82E1-0D3AF418E355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5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ControlCenter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enterprise management platform </a:t>
            </a:r>
          </a:p>
          <a:p>
            <a:pPr lvl="1"/>
            <a:r>
              <a:rPr lang="en-US" dirty="0" smtClean="0"/>
              <a:t>Contains storage resource management applications to manage </a:t>
            </a:r>
            <a:r>
              <a:rPr lang="en-US" dirty="0"/>
              <a:t>a multi-vendor storage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Provides an end-to-end view of the entire networked storage infrastructure including virtualized environment</a:t>
            </a:r>
          </a:p>
          <a:p>
            <a:r>
              <a:rPr lang="en-US" dirty="0" smtClean="0"/>
              <a:t>Enables implementation </a:t>
            </a:r>
            <a:r>
              <a:rPr lang="en-US" dirty="0"/>
              <a:t>of ILM strategy by providing </a:t>
            </a:r>
            <a:r>
              <a:rPr lang="en-US" dirty="0" smtClean="0"/>
              <a:t>management </a:t>
            </a:r>
            <a:r>
              <a:rPr lang="en-US" dirty="0"/>
              <a:t>of tiered storage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Has built-in security features that </a:t>
            </a:r>
            <a:r>
              <a:rPr lang="en-US" dirty="0"/>
              <a:t>provide access control, data confidentiality, data integrity, logging, and </a:t>
            </a:r>
            <a:r>
              <a:rPr lang="en-US" dirty="0" smtClean="0"/>
              <a:t>auditing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47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Infrastructure Management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storage infrastructure is key to </a:t>
            </a:r>
            <a:r>
              <a:rPr lang="en-US" dirty="0" smtClean="0"/>
              <a:t>ensure </a:t>
            </a:r>
            <a:r>
              <a:rPr lang="en-US" dirty="0"/>
              <a:t>continuity of business</a:t>
            </a:r>
          </a:p>
          <a:p>
            <a:pPr lvl="1"/>
            <a:r>
              <a:rPr lang="en-US" dirty="0"/>
              <a:t>Establishing management processes and implementing appropriate tools </a:t>
            </a:r>
            <a:r>
              <a:rPr lang="en-US" dirty="0" smtClean="0"/>
              <a:t>are </a:t>
            </a:r>
            <a:r>
              <a:rPr lang="en-US" dirty="0"/>
              <a:t>essential to </a:t>
            </a:r>
            <a:r>
              <a:rPr lang="en-US" dirty="0" smtClean="0"/>
              <a:t>meet </a:t>
            </a:r>
            <a:r>
              <a:rPr lang="en-US" dirty="0"/>
              <a:t>service </a:t>
            </a:r>
            <a:r>
              <a:rPr lang="en-US" dirty="0" smtClean="0"/>
              <a:t>levels</a:t>
            </a:r>
            <a:endParaRPr lang="en-US" dirty="0"/>
          </a:p>
          <a:p>
            <a:pPr lvl="1"/>
            <a:r>
              <a:rPr lang="en-US" dirty="0" smtClean="0"/>
              <a:t>Virtualization have changed the storage infrastructure management paradigm</a:t>
            </a:r>
          </a:p>
          <a:p>
            <a:r>
              <a:rPr lang="en-US" dirty="0" smtClean="0"/>
              <a:t>Monitoring </a:t>
            </a:r>
            <a:r>
              <a:rPr lang="en-US" dirty="0"/>
              <a:t>is the most important </a:t>
            </a:r>
            <a:r>
              <a:rPr lang="en-US" dirty="0" smtClean="0"/>
              <a:t>aspect </a:t>
            </a:r>
            <a:r>
              <a:rPr lang="en-US" dirty="0"/>
              <a:t>that forms </a:t>
            </a:r>
            <a:r>
              <a:rPr lang="en-US" dirty="0" smtClean="0"/>
              <a:t>the basis </a:t>
            </a:r>
            <a:r>
              <a:rPr lang="en-US" dirty="0"/>
              <a:t>for storage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03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Prosphere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dirty="0"/>
              <a:t>storage resource management </a:t>
            </a:r>
            <a:r>
              <a:rPr lang="en-US" dirty="0" smtClean="0"/>
              <a:t>software, </a:t>
            </a:r>
            <a:r>
              <a:rPr lang="en-US" dirty="0"/>
              <a:t>built to meet the demands of the new cloud computing </a:t>
            </a:r>
            <a:r>
              <a:rPr lang="en-US" dirty="0" smtClean="0"/>
              <a:t>era</a:t>
            </a:r>
          </a:p>
          <a:p>
            <a:r>
              <a:rPr lang="en-US" dirty="0" smtClean="0"/>
              <a:t>Following are the key capabilities:</a:t>
            </a:r>
          </a:p>
          <a:p>
            <a:pPr lvl="1"/>
            <a:r>
              <a:rPr lang="en-US" dirty="0" smtClean="0"/>
              <a:t>Provides end-to-end visibility of all objects</a:t>
            </a:r>
          </a:p>
          <a:p>
            <a:pPr lvl="1"/>
            <a:r>
              <a:rPr lang="en-US" dirty="0" smtClean="0"/>
              <a:t>Enables multi-site management from a single console</a:t>
            </a:r>
          </a:p>
          <a:p>
            <a:pPr lvl="1"/>
            <a:r>
              <a:rPr lang="en-US" dirty="0" smtClean="0"/>
              <a:t>Improves </a:t>
            </a:r>
            <a:r>
              <a:rPr lang="en-US" dirty="0"/>
              <a:t>productivity in </a:t>
            </a:r>
            <a:r>
              <a:rPr lang="en-US" dirty="0" smtClean="0"/>
              <a:t>virtualized environments with “Smart Groups”</a:t>
            </a:r>
          </a:p>
          <a:p>
            <a:pPr lvl="1"/>
            <a:r>
              <a:rPr lang="en-US" dirty="0" smtClean="0"/>
              <a:t>Enables fast, easy, and efficient deployment</a:t>
            </a:r>
          </a:p>
          <a:p>
            <a:pPr lvl="2"/>
            <a:r>
              <a:rPr lang="en-US" dirty="0" smtClean="0"/>
              <a:t>Agent-less discovery of objects</a:t>
            </a:r>
          </a:p>
          <a:p>
            <a:pPr lvl="2"/>
            <a:r>
              <a:rPr lang="en-US" dirty="0" err="1" smtClean="0"/>
              <a:t>Prosphere</a:t>
            </a:r>
            <a:r>
              <a:rPr lang="en-US" dirty="0"/>
              <a:t> </a:t>
            </a:r>
            <a:r>
              <a:rPr lang="en-US" dirty="0" smtClean="0"/>
              <a:t>is packaged as virtual appliance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2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Unisphere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dirty="0"/>
              <a:t>unified storage management platform </a:t>
            </a:r>
            <a:r>
              <a:rPr lang="en-US" dirty="0" smtClean="0"/>
              <a:t>for managing:</a:t>
            </a:r>
          </a:p>
          <a:p>
            <a:pPr lvl="1"/>
            <a:r>
              <a:rPr lang="en-US" dirty="0" smtClean="0"/>
              <a:t>EMC VNX and </a:t>
            </a:r>
            <a:r>
              <a:rPr lang="en-US" dirty="0" err="1" smtClean="0"/>
              <a:t>VNXe</a:t>
            </a:r>
            <a:endParaRPr lang="en-US" dirty="0" smtClean="0"/>
          </a:p>
          <a:p>
            <a:pPr lvl="1"/>
            <a:r>
              <a:rPr lang="en-US" dirty="0" smtClean="0"/>
              <a:t>EMC </a:t>
            </a:r>
            <a:r>
              <a:rPr lang="en-US" dirty="0" err="1" smtClean="0"/>
              <a:t>RecoverPoint</a:t>
            </a:r>
            <a:r>
              <a:rPr lang="en-US" dirty="0" smtClean="0"/>
              <a:t>/SE</a:t>
            </a:r>
          </a:p>
          <a:p>
            <a:r>
              <a:rPr lang="en-US" dirty="0" smtClean="0"/>
              <a:t>Some </a:t>
            </a:r>
            <a:r>
              <a:rPr lang="en-US" dirty="0"/>
              <a:t>of the key capabilities offered by </a:t>
            </a:r>
            <a:r>
              <a:rPr lang="en-US" dirty="0" err="1"/>
              <a:t>Unisphere</a:t>
            </a:r>
            <a:r>
              <a:rPr lang="en-US" dirty="0"/>
              <a:t> are:</a:t>
            </a:r>
          </a:p>
          <a:p>
            <a:pPr lvl="1"/>
            <a:r>
              <a:rPr lang="en-US" dirty="0"/>
              <a:t>Provides unified management for </a:t>
            </a:r>
            <a:r>
              <a:rPr lang="en-US" dirty="0" smtClean="0"/>
              <a:t>file-based, block-based, </a:t>
            </a:r>
            <a:r>
              <a:rPr lang="en-US" dirty="0"/>
              <a:t>and </a:t>
            </a:r>
            <a:r>
              <a:rPr lang="en-US" dirty="0" smtClean="0"/>
              <a:t>object-based storage</a:t>
            </a:r>
            <a:endParaRPr lang="en-US" dirty="0"/>
          </a:p>
          <a:p>
            <a:pPr lvl="1"/>
            <a:r>
              <a:rPr lang="en-US" dirty="0" smtClean="0"/>
              <a:t>Supports </a:t>
            </a:r>
            <a:r>
              <a:rPr lang="en-US" dirty="0"/>
              <a:t>automated storage </a:t>
            </a:r>
            <a:r>
              <a:rPr lang="en-US" dirty="0" err="1" smtClean="0"/>
              <a:t>tiering</a:t>
            </a:r>
            <a:endParaRPr lang="en-US" dirty="0"/>
          </a:p>
          <a:p>
            <a:pPr lvl="1"/>
            <a:r>
              <a:rPr lang="en-US" dirty="0"/>
              <a:t>Provides management of both physical and virtual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84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Unified Infrastructure Manager (UIM)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</a:t>
            </a:r>
            <a:r>
              <a:rPr lang="en-US" dirty="0"/>
              <a:t>management solution for </a:t>
            </a:r>
            <a:r>
              <a:rPr lang="en-US" dirty="0" err="1"/>
              <a:t>Vblocks</a:t>
            </a:r>
            <a:endParaRPr lang="en-US" dirty="0"/>
          </a:p>
          <a:p>
            <a:r>
              <a:rPr lang="en-US" dirty="0"/>
              <a:t>Enables configuring </a:t>
            </a:r>
            <a:r>
              <a:rPr lang="en-US" dirty="0" err="1"/>
              <a:t>Vblock</a:t>
            </a:r>
            <a:r>
              <a:rPr lang="en-US" dirty="0"/>
              <a:t> resources and activating services</a:t>
            </a:r>
          </a:p>
          <a:p>
            <a:r>
              <a:rPr lang="en-US" dirty="0"/>
              <a:t>Provides a dashboard showing </a:t>
            </a:r>
            <a:r>
              <a:rPr lang="en-US" dirty="0" err="1"/>
              <a:t>Vblock</a:t>
            </a:r>
            <a:r>
              <a:rPr lang="en-US" dirty="0"/>
              <a:t> infrastructure configuration and resource utilization</a:t>
            </a:r>
          </a:p>
          <a:p>
            <a:r>
              <a:rPr lang="en-US" dirty="0" smtClean="0"/>
              <a:t>Provides </a:t>
            </a:r>
            <a:r>
              <a:rPr lang="en-US" dirty="0"/>
              <a:t>a topology view of </a:t>
            </a:r>
            <a:r>
              <a:rPr lang="en-US" dirty="0" err="1"/>
              <a:t>Vblock</a:t>
            </a:r>
            <a:r>
              <a:rPr lang="en-US" dirty="0"/>
              <a:t> infrastructure</a:t>
            </a:r>
          </a:p>
          <a:p>
            <a:r>
              <a:rPr lang="en-US" dirty="0" smtClean="0"/>
              <a:t>Provides </a:t>
            </a:r>
            <a:r>
              <a:rPr lang="en-US" dirty="0"/>
              <a:t>an alerts console that lists alerts against adversely affected resources and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/>
              <a:t>Performs compliance check during resource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15: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Key </a:t>
            </a:r>
            <a:r>
              <a:rPr lang="en-US" dirty="0"/>
              <a:t>storage infrastructure components that are monitored</a:t>
            </a:r>
          </a:p>
          <a:p>
            <a:r>
              <a:rPr lang="en-US" dirty="0" smtClean="0"/>
              <a:t>Key </a:t>
            </a:r>
            <a:r>
              <a:rPr lang="en-US" dirty="0"/>
              <a:t>monitoring parameters</a:t>
            </a:r>
          </a:p>
          <a:p>
            <a:r>
              <a:rPr lang="en-US" dirty="0" smtClean="0"/>
              <a:t>Storage </a:t>
            </a:r>
            <a:r>
              <a:rPr lang="en-US" dirty="0"/>
              <a:t>management activities</a:t>
            </a:r>
          </a:p>
          <a:p>
            <a:r>
              <a:rPr lang="en-US" dirty="0" smtClean="0"/>
              <a:t>Storage </a:t>
            </a:r>
            <a:r>
              <a:rPr lang="en-US" dirty="0"/>
              <a:t>infrastructure management challenges </a:t>
            </a:r>
            <a:endParaRPr lang="en-US" dirty="0" smtClean="0"/>
          </a:p>
          <a:p>
            <a:r>
              <a:rPr lang="en-US" dirty="0" smtClean="0"/>
              <a:t>Enterprise management platform</a:t>
            </a:r>
          </a:p>
          <a:p>
            <a:r>
              <a:rPr lang="en-US" dirty="0" smtClean="0"/>
              <a:t>Information </a:t>
            </a:r>
            <a:r>
              <a:rPr lang="en-US" dirty="0"/>
              <a:t>lifecycle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Storage </a:t>
            </a:r>
            <a:r>
              <a:rPr lang="en-US" dirty="0" err="1" smtClean="0"/>
              <a:t>tiering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9699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course:</a:t>
            </a:r>
          </a:p>
          <a:p>
            <a:r>
              <a:rPr lang="en-US" dirty="0" smtClean="0"/>
              <a:t>Key </a:t>
            </a:r>
            <a:r>
              <a:rPr lang="en-US" dirty="0"/>
              <a:t>elements of </a:t>
            </a:r>
            <a:r>
              <a:rPr lang="en-US" dirty="0" smtClean="0"/>
              <a:t>data center </a:t>
            </a:r>
            <a:r>
              <a:rPr lang="en-US" dirty="0"/>
              <a:t>environment</a:t>
            </a:r>
          </a:p>
          <a:p>
            <a:r>
              <a:rPr lang="en-US" dirty="0" smtClean="0"/>
              <a:t>Key </a:t>
            </a:r>
            <a:r>
              <a:rPr lang="en-US" dirty="0"/>
              <a:t>components of intelligent storage systems and RAID technology</a:t>
            </a:r>
          </a:p>
          <a:p>
            <a:r>
              <a:rPr lang="en-US" dirty="0" smtClean="0"/>
              <a:t>Storage </a:t>
            </a:r>
            <a:r>
              <a:rPr lang="en-US" dirty="0"/>
              <a:t>networking </a:t>
            </a:r>
            <a:r>
              <a:rPr lang="en-US" dirty="0" smtClean="0"/>
              <a:t>technologies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 smtClean="0"/>
              <a:t>Business </a:t>
            </a:r>
            <a:r>
              <a:rPr lang="en-US" dirty="0"/>
              <a:t>continuity </a:t>
            </a:r>
            <a:r>
              <a:rPr lang="en-US" dirty="0" smtClean="0"/>
              <a:t>solutions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 smtClean="0"/>
              <a:t>Cloud </a:t>
            </a:r>
            <a:r>
              <a:rPr lang="en-US" dirty="0"/>
              <a:t>computing technology</a:t>
            </a:r>
          </a:p>
          <a:p>
            <a:r>
              <a:rPr lang="en-US" dirty="0" smtClean="0"/>
              <a:t>Security </a:t>
            </a:r>
            <a:r>
              <a:rPr lang="en-US" dirty="0"/>
              <a:t>and management of storage infrastructure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F7AC3B-0D14-43F7-BFB7-DB8331B0104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15: Managing the Storage Infrastructure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84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7AC3B-0D14-43F7-BFB7-DB8331B0104A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3" name="Footer Placeholder 4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15: Managing the Storage Infrastructure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8249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Storage Infrastructure</a:t>
            </a:r>
          </a:p>
        </p:txBody>
      </p:sp>
      <p:sp>
        <p:nvSpPr>
          <p:cNvPr id="762" name="Content Placeholder 761"/>
          <p:cNvSpPr>
            <a:spLocks noGrp="1"/>
          </p:cNvSpPr>
          <p:nvPr>
            <p:ph idx="1"/>
          </p:nvPr>
        </p:nvSpPr>
        <p:spPr>
          <a:xfrm>
            <a:off x="304800" y="4724401"/>
            <a:ext cx="4953000" cy="1523999"/>
          </a:xfrm>
        </p:spPr>
        <p:txBody>
          <a:bodyPr/>
          <a:lstStyle/>
          <a:p>
            <a:r>
              <a:rPr lang="en-US" sz="1800" dirty="0" smtClean="0"/>
              <a:t>Key components that should be monitored are:</a:t>
            </a:r>
          </a:p>
          <a:p>
            <a:pPr marL="571500" lvl="1" indent="-230188"/>
            <a:r>
              <a:rPr lang="en-US" sz="1600" dirty="0" smtClean="0"/>
              <a:t>Servers</a:t>
            </a:r>
          </a:p>
          <a:p>
            <a:pPr marL="571500" lvl="1" indent="-230188"/>
            <a:r>
              <a:rPr lang="en-US" sz="1600" dirty="0" smtClean="0"/>
              <a:t>Networks </a:t>
            </a:r>
          </a:p>
          <a:p>
            <a:pPr marL="571500" lvl="1" indent="-230188"/>
            <a:r>
              <a:rPr lang="en-US" sz="1600" dirty="0" smtClean="0"/>
              <a:t>Storage arrays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10200" y="4174495"/>
            <a:ext cx="3124200" cy="1934895"/>
            <a:chOff x="5257800" y="4174495"/>
            <a:chExt cx="3124200" cy="1934895"/>
          </a:xfrm>
        </p:grpSpPr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5367338" y="4297332"/>
              <a:ext cx="2873375" cy="366319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 dirty="0">
                  <a:latin typeface="Calibri" pitchFamily="34" charset="0"/>
                  <a:cs typeface="Calibri" pitchFamily="34" charset="0"/>
                </a:rPr>
                <a:t>Accessibility</a:t>
              </a:r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5367338" y="4700038"/>
              <a:ext cx="2873375" cy="366318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 dirty="0">
                  <a:latin typeface="Calibri" pitchFamily="34" charset="0"/>
                  <a:cs typeface="Calibri" pitchFamily="34" charset="0"/>
                </a:rPr>
                <a:t>Capacity</a:t>
              </a:r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5367338" y="5102743"/>
              <a:ext cx="2873375" cy="366319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 dirty="0">
                  <a:latin typeface="Calibri" pitchFamily="34" charset="0"/>
                  <a:cs typeface="Calibri" pitchFamily="34" charset="0"/>
                </a:rPr>
                <a:t>Performance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57800" y="4174495"/>
              <a:ext cx="3124200" cy="184530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04609" y="5801613"/>
              <a:ext cx="18390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Parameters Monitored</a:t>
              </a:r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5367338" y="5505450"/>
              <a:ext cx="2873375" cy="366318"/>
            </a:xfrm>
            <a:prstGeom prst="round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marL="354013" indent="-354013" algn="ctr" defTabSz="941388"/>
              <a:r>
                <a:rPr lang="en-US" sz="2000" dirty="0">
                  <a:latin typeface="Calibri" pitchFamily="34" charset="0"/>
                  <a:cs typeface="Calibri" pitchFamily="34" charset="0"/>
                </a:rPr>
                <a:t>Security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42900" y="698956"/>
            <a:ext cx="8271812" cy="3751633"/>
            <a:chOff x="342900" y="698956"/>
            <a:chExt cx="8271812" cy="3751633"/>
          </a:xfrm>
        </p:grpSpPr>
        <p:grpSp>
          <p:nvGrpSpPr>
            <p:cNvPr id="2" name="Group 1"/>
            <p:cNvGrpSpPr/>
            <p:nvPr/>
          </p:nvGrpSpPr>
          <p:grpSpPr>
            <a:xfrm>
              <a:off x="342900" y="698956"/>
              <a:ext cx="8271812" cy="3751633"/>
              <a:chOff x="342900" y="698956"/>
              <a:chExt cx="8271812" cy="3751633"/>
            </a:xfrm>
          </p:grpSpPr>
          <p:sp>
            <p:nvSpPr>
              <p:cNvPr id="27" name="Rectangle 52"/>
              <p:cNvSpPr>
                <a:spLocks noChangeArrowheads="1"/>
              </p:cNvSpPr>
              <p:nvPr/>
            </p:nvSpPr>
            <p:spPr bwMode="auto">
              <a:xfrm>
                <a:off x="1732936" y="914400"/>
                <a:ext cx="1010264" cy="3536189"/>
              </a:xfrm>
              <a:prstGeom prst="rect">
                <a:avLst/>
              </a:prstGeom>
              <a:noFill/>
              <a:ln w="25400" algn="ctr">
                <a:solidFill>
                  <a:srgbClr val="993366"/>
                </a:solidFill>
                <a:prstDash val="sysDot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0" name="Line 28"/>
              <p:cNvSpPr>
                <a:spLocks noChangeShapeType="1"/>
              </p:cNvSpPr>
              <p:nvPr/>
            </p:nvSpPr>
            <p:spPr bwMode="auto">
              <a:xfrm flipH="1">
                <a:off x="1210888" y="2465623"/>
                <a:ext cx="770312" cy="36135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1" name="Line 28"/>
              <p:cNvSpPr>
                <a:spLocks noChangeShapeType="1"/>
              </p:cNvSpPr>
              <p:nvPr/>
            </p:nvSpPr>
            <p:spPr bwMode="auto">
              <a:xfrm flipH="1" flipV="1">
                <a:off x="1093773" y="2743198"/>
                <a:ext cx="838292" cy="126280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9" name="Line 2"/>
              <p:cNvSpPr>
                <a:spLocks noChangeShapeType="1"/>
              </p:cNvSpPr>
              <p:nvPr/>
            </p:nvSpPr>
            <p:spPr bwMode="auto">
              <a:xfrm flipH="1">
                <a:off x="4770373" y="2869286"/>
                <a:ext cx="1347375" cy="52194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8" name="Line 2"/>
              <p:cNvSpPr>
                <a:spLocks noChangeShapeType="1"/>
              </p:cNvSpPr>
              <p:nvPr/>
            </p:nvSpPr>
            <p:spPr bwMode="auto">
              <a:xfrm flipH="1" flipV="1">
                <a:off x="4770374" y="2722798"/>
                <a:ext cx="1382776" cy="537094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7" name="Line 2"/>
              <p:cNvSpPr>
                <a:spLocks noChangeShapeType="1"/>
              </p:cNvSpPr>
              <p:nvPr/>
            </p:nvSpPr>
            <p:spPr bwMode="auto">
              <a:xfrm flipH="1">
                <a:off x="4816888" y="3427146"/>
                <a:ext cx="133626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6" name="Line 2"/>
              <p:cNvSpPr>
                <a:spLocks noChangeShapeType="1"/>
              </p:cNvSpPr>
              <p:nvPr/>
            </p:nvSpPr>
            <p:spPr bwMode="auto">
              <a:xfrm flipH="1">
                <a:off x="4781487" y="2678349"/>
                <a:ext cx="133626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2" name="Line 2"/>
              <p:cNvSpPr>
                <a:spLocks noChangeShapeType="1"/>
              </p:cNvSpPr>
              <p:nvPr/>
            </p:nvSpPr>
            <p:spPr bwMode="auto">
              <a:xfrm flipH="1" flipV="1">
                <a:off x="2510754" y="2266949"/>
                <a:ext cx="1556358" cy="428863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4" name="Line 2"/>
              <p:cNvSpPr>
                <a:spLocks noChangeShapeType="1"/>
              </p:cNvSpPr>
              <p:nvPr/>
            </p:nvSpPr>
            <p:spPr bwMode="auto">
              <a:xfrm flipH="1">
                <a:off x="2514599" y="2695812"/>
                <a:ext cx="1530285" cy="13427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5" name="Line 2"/>
              <p:cNvSpPr>
                <a:spLocks noChangeShapeType="1"/>
              </p:cNvSpPr>
              <p:nvPr/>
            </p:nvSpPr>
            <p:spPr bwMode="auto">
              <a:xfrm flipH="1">
                <a:off x="2514599" y="3486149"/>
                <a:ext cx="1571561" cy="743504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3" name="Line 2"/>
              <p:cNvSpPr>
                <a:spLocks noChangeShapeType="1"/>
              </p:cNvSpPr>
              <p:nvPr/>
            </p:nvSpPr>
            <p:spPr bwMode="auto">
              <a:xfrm flipH="1" flipV="1">
                <a:off x="2510751" y="2468372"/>
                <a:ext cx="1499209" cy="97015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Line 23"/>
              <p:cNvSpPr>
                <a:spLocks noChangeShapeType="1"/>
              </p:cNvSpPr>
              <p:nvPr/>
            </p:nvSpPr>
            <p:spPr bwMode="auto">
              <a:xfrm>
                <a:off x="7040919" y="3449381"/>
                <a:ext cx="610831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Line 23"/>
              <p:cNvSpPr>
                <a:spLocks noChangeShapeType="1"/>
              </p:cNvSpPr>
              <p:nvPr/>
            </p:nvSpPr>
            <p:spPr bwMode="auto">
              <a:xfrm>
                <a:off x="6677743" y="3296980"/>
                <a:ext cx="67191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 flipV="1">
                <a:off x="7031759" y="3296981"/>
                <a:ext cx="313452" cy="15240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 flipH="1" flipV="1">
                <a:off x="1210888" y="3212712"/>
                <a:ext cx="721177" cy="101693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Line 28"/>
              <p:cNvSpPr>
                <a:spLocks noChangeShapeType="1"/>
              </p:cNvSpPr>
              <p:nvPr/>
            </p:nvSpPr>
            <p:spPr bwMode="auto">
              <a:xfrm flipH="1">
                <a:off x="1058488" y="2252546"/>
                <a:ext cx="922712" cy="42203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854426" y="2210712"/>
                <a:ext cx="0" cy="472157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487706" y="3329443"/>
                <a:ext cx="8425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Redundant Network</a:t>
                </a:r>
                <a:endPara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7085369" y="2899797"/>
                <a:ext cx="610831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6656478" y="2747396"/>
                <a:ext cx="739105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Text Box 30"/>
              <p:cNvSpPr txBox="1">
                <a:spLocks noChangeArrowheads="1"/>
              </p:cNvSpPr>
              <p:nvPr/>
            </p:nvSpPr>
            <p:spPr bwMode="auto">
              <a:xfrm>
                <a:off x="5711675" y="3737220"/>
                <a:ext cx="15559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Production Storage 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Arrays</a:t>
                </a:r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7448601" y="3736642"/>
                <a:ext cx="116611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Remote Storage 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Arrays</a:t>
                </a:r>
              </a:p>
            </p:txBody>
          </p:sp>
          <p:sp>
            <p:nvSpPr>
              <p:cNvPr id="48" name="Line 23"/>
              <p:cNvSpPr>
                <a:spLocks noChangeShapeType="1"/>
              </p:cNvSpPr>
              <p:nvPr/>
            </p:nvSpPr>
            <p:spPr bwMode="auto">
              <a:xfrm flipV="1">
                <a:off x="7076209" y="2747397"/>
                <a:ext cx="313452" cy="15240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0" name="Text Box 24"/>
              <p:cNvSpPr txBox="1">
                <a:spLocks noChangeArrowheads="1"/>
              </p:cNvSpPr>
              <p:nvPr/>
            </p:nvSpPr>
            <p:spPr bwMode="auto">
              <a:xfrm>
                <a:off x="1590675" y="698956"/>
                <a:ext cx="1278383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Clustered Server</a:t>
                </a:r>
                <a:endPara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1" name="Text Box 27"/>
              <p:cNvSpPr txBox="1">
                <a:spLocks noChangeArrowheads="1"/>
              </p:cNvSpPr>
              <p:nvPr/>
            </p:nvSpPr>
            <p:spPr bwMode="auto">
              <a:xfrm>
                <a:off x="581010" y="1507371"/>
                <a:ext cx="541338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Client </a:t>
                </a:r>
              </a:p>
            </p:txBody>
          </p:sp>
          <p:sp>
            <p:nvSpPr>
              <p:cNvPr id="752" name="Text Box 24"/>
              <p:cNvSpPr txBox="1">
                <a:spLocks noChangeArrowheads="1"/>
              </p:cNvSpPr>
              <p:nvPr/>
            </p:nvSpPr>
            <p:spPr bwMode="auto">
              <a:xfrm>
                <a:off x="3827175" y="1981200"/>
                <a:ext cx="127838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Redundant FC Switches</a:t>
                </a:r>
                <a:endPara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3" name="Text Box 24"/>
              <p:cNvSpPr txBox="1">
                <a:spLocks noChangeArrowheads="1"/>
              </p:cNvSpPr>
              <p:nvPr/>
            </p:nvSpPr>
            <p:spPr bwMode="auto">
              <a:xfrm>
                <a:off x="6934200" y="1279878"/>
                <a:ext cx="1278383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Redundant Arrays</a:t>
                </a:r>
                <a:endPara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55" name="Straight Arrow Connector 754"/>
              <p:cNvCxnSpPr>
                <a:stCxn id="753" idx="2"/>
              </p:cNvCxnSpPr>
              <p:nvPr/>
            </p:nvCxnSpPr>
            <p:spPr>
              <a:xfrm flipH="1">
                <a:off x="6584980" y="1464544"/>
                <a:ext cx="988412" cy="936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Arrow Connector 756"/>
              <p:cNvCxnSpPr>
                <a:stCxn id="753" idx="2"/>
              </p:cNvCxnSpPr>
              <p:nvPr/>
            </p:nvCxnSpPr>
            <p:spPr>
              <a:xfrm>
                <a:off x="7573392" y="1464544"/>
                <a:ext cx="516771" cy="936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6" name="Picture 12" descr="C:\Documents and Settings\sridhs\Desktop\ISM Book L3\colored Icons\Storage Array with por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54058" y="2476071"/>
                <a:ext cx="789403" cy="1253758"/>
              </a:xfrm>
              <a:prstGeom prst="rect">
                <a:avLst/>
              </a:prstGeom>
              <a:noFill/>
            </p:spPr>
          </p:pic>
          <p:pic>
            <p:nvPicPr>
              <p:cNvPr id="758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7200" y="2590800"/>
                <a:ext cx="788726" cy="511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68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0817" y="1727228"/>
                <a:ext cx="525318" cy="525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1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9600" y="2743200"/>
                <a:ext cx="788726" cy="511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928007" y="2869286"/>
                <a:ext cx="1763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IP</a:t>
                </a:r>
              </a:p>
            </p:txBody>
          </p:sp>
          <p:pic>
            <p:nvPicPr>
              <p:cNvPr id="772" name="Picture 77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840316" y="958991"/>
                <a:ext cx="817160" cy="1708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3" name="Picture 77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839781" y="2721212"/>
                <a:ext cx="817160" cy="17080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8" name="Text Box 18"/>
              <p:cNvSpPr txBox="1">
                <a:spLocks noChangeArrowheads="1"/>
              </p:cNvSpPr>
              <p:nvPr/>
            </p:nvSpPr>
            <p:spPr bwMode="auto">
              <a:xfrm>
                <a:off x="2368409" y="2180052"/>
                <a:ext cx="229230" cy="1538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354013" indent="-354013" algn="ctr" defTabSz="941388">
                  <a:spcBef>
                    <a:spcPct val="50000"/>
                  </a:spcBef>
                  <a:defRPr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defRPr>
                </a:lvl1pPr>
                <a:lvl2pPr defTabSz="941388"/>
                <a:lvl3pPr defTabSz="941388"/>
                <a:lvl4pPr defTabSz="941388"/>
                <a:lvl5pPr defTabSz="941388"/>
                <a:lvl6pPr defTabSz="941388" fontAlgn="base">
                  <a:spcBef>
                    <a:spcPct val="0"/>
                  </a:spcBef>
                  <a:spcAft>
                    <a:spcPct val="0"/>
                  </a:spcAft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/>
                  <a:t>HBA</a:t>
                </a:r>
              </a:p>
            </p:txBody>
          </p:sp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2368409" y="2399127"/>
                <a:ext cx="229230" cy="1538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354013" indent="-354013" algn="ctr" defTabSz="941388">
                  <a:spcBef>
                    <a:spcPct val="50000"/>
                  </a:spcBef>
                  <a:defRPr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defRPr>
                </a:lvl1pPr>
                <a:lvl2pPr defTabSz="941388"/>
                <a:lvl3pPr defTabSz="941388"/>
                <a:lvl4pPr defTabSz="941388"/>
                <a:lvl5pPr defTabSz="941388"/>
                <a:lvl6pPr defTabSz="941388" fontAlgn="base">
                  <a:spcBef>
                    <a:spcPct val="0"/>
                  </a:spcBef>
                  <a:spcAft>
                    <a:spcPct val="0"/>
                  </a:spcAft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/>
                  <a:t>HBA</a:t>
                </a:r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2354284" y="3933634"/>
                <a:ext cx="229230" cy="1538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354013" indent="-354013" algn="ctr" defTabSz="941388">
                  <a:spcBef>
                    <a:spcPct val="50000"/>
                  </a:spcBef>
                  <a:defRPr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defRPr>
                </a:lvl1pPr>
                <a:lvl2pPr defTabSz="941388"/>
                <a:lvl3pPr defTabSz="941388"/>
                <a:lvl4pPr defTabSz="941388"/>
                <a:lvl5pPr defTabSz="941388"/>
                <a:lvl6pPr defTabSz="941388" fontAlgn="base">
                  <a:spcBef>
                    <a:spcPct val="0"/>
                  </a:spcBef>
                  <a:spcAft>
                    <a:spcPct val="0"/>
                  </a:spcAft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/>
                  <a:t>HBA</a:t>
                </a: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2354284" y="4152709"/>
                <a:ext cx="229230" cy="1538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354013" indent="-354013" algn="ctr" defTabSz="941388">
                  <a:spcBef>
                    <a:spcPct val="50000"/>
                  </a:spcBef>
                  <a:defRPr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defRPr>
                </a:lvl1pPr>
                <a:lvl2pPr defTabSz="941388"/>
                <a:lvl3pPr defTabSz="941388"/>
                <a:lvl4pPr defTabSz="941388"/>
                <a:lvl5pPr defTabSz="941388"/>
                <a:lvl6pPr defTabSz="941388" fontAlgn="base">
                  <a:spcBef>
                    <a:spcPct val="0"/>
                  </a:spcBef>
                  <a:spcAft>
                    <a:spcPct val="0"/>
                  </a:spcAft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/>
                  <a:t>HBA</a:t>
                </a:r>
              </a:p>
            </p:txBody>
          </p:sp>
          <p:sp>
            <p:nvSpPr>
              <p:cNvPr id="774" name="Text Box 18"/>
              <p:cNvSpPr txBox="1">
                <a:spLocks noChangeArrowheads="1"/>
              </p:cNvSpPr>
              <p:nvPr/>
            </p:nvSpPr>
            <p:spPr bwMode="auto">
              <a:xfrm>
                <a:off x="1932065" y="2179251"/>
                <a:ext cx="185949" cy="1538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354013" indent="-354013" algn="ctr" defTabSz="941388">
                  <a:spcBef>
                    <a:spcPct val="50000"/>
                  </a:spcBef>
                  <a:defRPr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defRPr>
                </a:lvl1pPr>
                <a:lvl2pPr defTabSz="941388"/>
                <a:lvl3pPr defTabSz="941388"/>
                <a:lvl4pPr defTabSz="941388"/>
                <a:lvl5pPr defTabSz="941388"/>
                <a:lvl6pPr defTabSz="941388" fontAlgn="base">
                  <a:spcBef>
                    <a:spcPct val="0"/>
                  </a:spcBef>
                  <a:spcAft>
                    <a:spcPct val="0"/>
                  </a:spcAft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/>
                  <a:t>NIC</a:t>
                </a:r>
              </a:p>
            </p:txBody>
          </p:sp>
          <p:sp>
            <p:nvSpPr>
              <p:cNvPr id="775" name="Text Box 20"/>
              <p:cNvSpPr txBox="1">
                <a:spLocks noChangeArrowheads="1"/>
              </p:cNvSpPr>
              <p:nvPr/>
            </p:nvSpPr>
            <p:spPr bwMode="auto">
              <a:xfrm>
                <a:off x="1932065" y="2398326"/>
                <a:ext cx="185949" cy="1538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354013" indent="-354013" algn="ctr" defTabSz="941388">
                  <a:spcBef>
                    <a:spcPct val="50000"/>
                  </a:spcBef>
                  <a:defRPr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defRPr>
                </a:lvl1pPr>
                <a:lvl2pPr defTabSz="941388"/>
                <a:lvl3pPr defTabSz="941388"/>
                <a:lvl4pPr defTabSz="941388"/>
                <a:lvl5pPr defTabSz="941388"/>
                <a:lvl6pPr defTabSz="941388" fontAlgn="base">
                  <a:spcBef>
                    <a:spcPct val="0"/>
                  </a:spcBef>
                  <a:spcAft>
                    <a:spcPct val="0"/>
                  </a:spcAft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/>
                  <a:t>NIC</a:t>
                </a:r>
              </a:p>
            </p:txBody>
          </p:sp>
          <p:cxnSp>
            <p:nvCxnSpPr>
              <p:cNvPr id="779" name="Straight Arrow Connector 778"/>
              <p:cNvCxnSpPr/>
              <p:nvPr/>
            </p:nvCxnSpPr>
            <p:spPr>
              <a:xfrm flipV="1">
                <a:off x="1338713" y="4266613"/>
                <a:ext cx="536376" cy="16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Text Box 24"/>
              <p:cNvSpPr txBox="1">
                <a:spLocks noChangeArrowheads="1"/>
              </p:cNvSpPr>
              <p:nvPr/>
            </p:nvSpPr>
            <p:spPr bwMode="auto">
              <a:xfrm>
                <a:off x="342900" y="4159706"/>
                <a:ext cx="956187" cy="184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NIC Teaming</a:t>
                </a:r>
                <a:endParaRPr lang="en-US" sz="12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781" name="Picture 3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8430" y="2468372"/>
                <a:ext cx="932688" cy="384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2" name="Picture 3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8430" y="3199207"/>
                <a:ext cx="932688" cy="384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3" name="Picture 12" descr="C:\Documents and Settings\sridhs\Desktop\ISM Book L3\colored Icons\Storage Array with por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73392" y="2503379"/>
                <a:ext cx="789403" cy="1253758"/>
              </a:xfrm>
              <a:prstGeom prst="rect">
                <a:avLst/>
              </a:prstGeom>
              <a:noFill/>
            </p:spPr>
          </p:pic>
          <p:sp>
            <p:nvSpPr>
              <p:cNvPr id="776" name="Text Box 18"/>
              <p:cNvSpPr txBox="1">
                <a:spLocks noChangeArrowheads="1"/>
              </p:cNvSpPr>
              <p:nvPr/>
            </p:nvSpPr>
            <p:spPr bwMode="auto">
              <a:xfrm>
                <a:off x="1929668" y="3929058"/>
                <a:ext cx="185949" cy="1538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354013" indent="-354013" algn="ctr" defTabSz="941388">
                  <a:spcBef>
                    <a:spcPct val="50000"/>
                  </a:spcBef>
                  <a:defRPr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defRPr>
                </a:lvl1pPr>
                <a:lvl2pPr defTabSz="941388"/>
                <a:lvl3pPr defTabSz="941388"/>
                <a:lvl4pPr defTabSz="941388"/>
                <a:lvl5pPr defTabSz="941388"/>
                <a:lvl6pPr defTabSz="941388" fontAlgn="base">
                  <a:spcBef>
                    <a:spcPct val="0"/>
                  </a:spcBef>
                  <a:spcAft>
                    <a:spcPct val="0"/>
                  </a:spcAft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/>
                  <a:t>NIC</a:t>
                </a:r>
              </a:p>
            </p:txBody>
          </p:sp>
          <p:sp>
            <p:nvSpPr>
              <p:cNvPr id="777" name="Text Box 20"/>
              <p:cNvSpPr txBox="1">
                <a:spLocks noChangeArrowheads="1"/>
              </p:cNvSpPr>
              <p:nvPr/>
            </p:nvSpPr>
            <p:spPr bwMode="auto">
              <a:xfrm>
                <a:off x="1929668" y="4148133"/>
                <a:ext cx="185949" cy="1538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354013" indent="-354013" algn="ctr" defTabSz="941388">
                  <a:spcBef>
                    <a:spcPct val="50000"/>
                  </a:spcBef>
                  <a:defRPr sz="1000" b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defRPr>
                </a:lvl1pPr>
                <a:lvl2pPr defTabSz="941388"/>
                <a:lvl3pPr defTabSz="941388"/>
                <a:lvl4pPr defTabSz="941388"/>
                <a:lvl5pPr defTabSz="941388"/>
                <a:lvl6pPr defTabSz="941388" fontAlgn="base">
                  <a:spcBef>
                    <a:spcPct val="0"/>
                  </a:spcBef>
                  <a:spcAft>
                    <a:spcPct val="0"/>
                  </a:spcAft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/>
                  <a:t>NIC</a:t>
                </a: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1875089" y="3861385"/>
                <a:ext cx="292100" cy="488365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prstDash val="sysDot"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 sz="14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875085" y="2111828"/>
              <a:ext cx="292100" cy="488365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prstDash val="sysDot"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2514599" y="1812995"/>
            <a:ext cx="457201" cy="2988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2819400" y="1644134"/>
            <a:ext cx="12783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Redundant HBAs</a:t>
            </a:r>
            <a:endParaRPr lang="en-US" sz="1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39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Parameters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Accessibility</a:t>
            </a:r>
          </a:p>
          <a:p>
            <a:pPr lvl="1"/>
            <a:r>
              <a:rPr lang="en-US" dirty="0" smtClean="0"/>
              <a:t>To identify failure of any component that may lead to service unavailability or degraded performance</a:t>
            </a:r>
          </a:p>
          <a:p>
            <a:r>
              <a:rPr lang="en-US" dirty="0" smtClean="0"/>
              <a:t>Capacity</a:t>
            </a:r>
          </a:p>
          <a:p>
            <a:pPr lvl="1"/>
            <a:r>
              <a:rPr lang="en-US" dirty="0"/>
              <a:t>To ensure </a:t>
            </a:r>
            <a:r>
              <a:rPr lang="en-US" dirty="0" smtClean="0"/>
              <a:t>availability of adequate </a:t>
            </a:r>
            <a:r>
              <a:rPr lang="en-US" dirty="0"/>
              <a:t>amount of </a:t>
            </a:r>
            <a:r>
              <a:rPr lang="en-US" dirty="0" smtClean="0"/>
              <a:t>resources </a:t>
            </a:r>
            <a:r>
              <a:rPr lang="en-US" dirty="0"/>
              <a:t>and prevent service unavailability or degraded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/>
              <a:t>To evaluate efficiency and utilization of </a:t>
            </a:r>
            <a:r>
              <a:rPr lang="en-US" dirty="0" smtClean="0"/>
              <a:t>components </a:t>
            </a:r>
            <a:r>
              <a:rPr lang="en-US" dirty="0"/>
              <a:t>and identify bottlenecks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Security</a:t>
            </a:r>
          </a:p>
          <a:p>
            <a:pPr lvl="1"/>
            <a:r>
              <a:rPr lang="en-US" dirty="0"/>
              <a:t>To ensure confidentiality, integrity, and availability of </a:t>
            </a:r>
            <a:r>
              <a:rPr lang="en-US" dirty="0" smtClean="0"/>
              <a:t>storage infrastructure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Monitored – Host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Accessibility</a:t>
            </a:r>
          </a:p>
          <a:p>
            <a:pPr lvl="1"/>
            <a:r>
              <a:rPr lang="en-US" sz="2000" dirty="0"/>
              <a:t>Hardware components such as </a:t>
            </a:r>
            <a:r>
              <a:rPr lang="en-US" sz="2000" dirty="0" smtClean="0"/>
              <a:t>HBAs, NICs, </a:t>
            </a:r>
            <a:r>
              <a:rPr lang="en-US" sz="2000" dirty="0"/>
              <a:t>and internal </a:t>
            </a:r>
            <a:r>
              <a:rPr lang="en-US" sz="2000" dirty="0" smtClean="0"/>
              <a:t>disks</a:t>
            </a:r>
            <a:endParaRPr lang="en-US" sz="2000" dirty="0"/>
          </a:p>
          <a:p>
            <a:pPr lvl="1"/>
            <a:r>
              <a:rPr lang="en-US" sz="2000" dirty="0"/>
              <a:t>Status of various processes/applications</a:t>
            </a:r>
          </a:p>
          <a:p>
            <a:r>
              <a:rPr lang="en-US" sz="2200" dirty="0"/>
              <a:t>Capacity</a:t>
            </a:r>
          </a:p>
          <a:p>
            <a:pPr lvl="1"/>
            <a:r>
              <a:rPr lang="en-US" sz="2000" dirty="0"/>
              <a:t>File system utilization</a:t>
            </a:r>
          </a:p>
          <a:p>
            <a:pPr lvl="1"/>
            <a:r>
              <a:rPr lang="en-US" sz="2000" dirty="0"/>
              <a:t>Database: </a:t>
            </a:r>
            <a:r>
              <a:rPr lang="en-US" sz="2000" dirty="0" smtClean="0"/>
              <a:t>table </a:t>
            </a:r>
            <a:r>
              <a:rPr lang="en-US" sz="2000" dirty="0"/>
              <a:t>space/log space utilization</a:t>
            </a:r>
          </a:p>
          <a:p>
            <a:pPr lvl="1"/>
            <a:r>
              <a:rPr lang="en-US" sz="2000" dirty="0"/>
              <a:t>User quota</a:t>
            </a:r>
          </a:p>
          <a:p>
            <a:r>
              <a:rPr lang="en-US" sz="2200" dirty="0"/>
              <a:t>Performance</a:t>
            </a:r>
          </a:p>
          <a:p>
            <a:pPr lvl="1"/>
            <a:r>
              <a:rPr lang="en-US" sz="2000" dirty="0"/>
              <a:t>CPU and memory utilization</a:t>
            </a:r>
          </a:p>
          <a:p>
            <a:pPr lvl="1"/>
            <a:r>
              <a:rPr lang="en-US" sz="2000" dirty="0"/>
              <a:t>Transaction response </a:t>
            </a:r>
            <a:r>
              <a:rPr lang="en-US" sz="2000" dirty="0" smtClean="0"/>
              <a:t>time</a:t>
            </a:r>
            <a:endParaRPr lang="en-US" sz="2000" dirty="0"/>
          </a:p>
          <a:p>
            <a:r>
              <a:rPr lang="en-US" sz="2200" dirty="0"/>
              <a:t>Security</a:t>
            </a:r>
          </a:p>
          <a:p>
            <a:pPr lvl="1"/>
            <a:r>
              <a:rPr lang="en-US" sz="2000" dirty="0" smtClean="0"/>
              <a:t>Authentication </a:t>
            </a:r>
            <a:r>
              <a:rPr lang="en-US" sz="2000" dirty="0"/>
              <a:t>and authorization </a:t>
            </a:r>
          </a:p>
          <a:p>
            <a:pPr lvl="1"/>
            <a:r>
              <a:rPr lang="en-US" sz="2000" dirty="0"/>
              <a:t>Physical security </a:t>
            </a:r>
            <a:r>
              <a:rPr lang="en-US" sz="2000" dirty="0" smtClean="0"/>
              <a:t>(data </a:t>
            </a:r>
            <a:r>
              <a:rPr lang="en-US" sz="2000" dirty="0"/>
              <a:t>center access)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5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Monitored – 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/>
              <a:t>Accessibility</a:t>
            </a:r>
          </a:p>
          <a:p>
            <a:pPr lvl="1"/>
            <a:r>
              <a:rPr lang="en-US" sz="2000" dirty="0"/>
              <a:t>Physical components such as </a:t>
            </a:r>
            <a:r>
              <a:rPr lang="en-US" sz="2000" dirty="0" smtClean="0"/>
              <a:t>switches and ports</a:t>
            </a:r>
            <a:endParaRPr lang="en-US" sz="2000" dirty="0"/>
          </a:p>
          <a:p>
            <a:pPr lvl="1"/>
            <a:r>
              <a:rPr lang="en-US" sz="2000" dirty="0"/>
              <a:t>Logical components such as zones</a:t>
            </a:r>
          </a:p>
          <a:p>
            <a:r>
              <a:rPr lang="en-US" sz="2200" dirty="0"/>
              <a:t>Capacity</a:t>
            </a:r>
          </a:p>
          <a:p>
            <a:pPr lvl="1"/>
            <a:r>
              <a:rPr lang="en-US" sz="2000" dirty="0" err="1" smtClean="0"/>
              <a:t>Interswitch</a:t>
            </a:r>
            <a:r>
              <a:rPr lang="en-US" sz="2000" dirty="0" smtClean="0"/>
              <a:t> links </a:t>
            </a:r>
            <a:r>
              <a:rPr lang="en-US" sz="2000" dirty="0"/>
              <a:t>and port utilization</a:t>
            </a:r>
          </a:p>
          <a:p>
            <a:r>
              <a:rPr lang="en-US" sz="2200" dirty="0"/>
              <a:t>Performance</a:t>
            </a:r>
          </a:p>
          <a:p>
            <a:pPr lvl="1"/>
            <a:r>
              <a:rPr lang="en-US" sz="2000" dirty="0" smtClean="0"/>
              <a:t>Assess </a:t>
            </a:r>
            <a:r>
              <a:rPr lang="en-US" sz="2000" dirty="0"/>
              <a:t>individual component performance and </a:t>
            </a:r>
            <a:r>
              <a:rPr lang="en-US" sz="2000" dirty="0" smtClean="0"/>
              <a:t>help </a:t>
            </a:r>
            <a:r>
              <a:rPr lang="en-US" sz="2000" dirty="0"/>
              <a:t>to identify network </a:t>
            </a:r>
            <a:r>
              <a:rPr lang="en-US" sz="2000" dirty="0" smtClean="0"/>
              <a:t>bottlenecks</a:t>
            </a:r>
          </a:p>
          <a:p>
            <a:pPr lvl="2"/>
            <a:r>
              <a:rPr lang="en-US" sz="1800" dirty="0" smtClean="0"/>
              <a:t>Monitoring port performance and link utilization</a:t>
            </a:r>
            <a:endParaRPr lang="en-US" sz="1800" dirty="0"/>
          </a:p>
          <a:p>
            <a:r>
              <a:rPr lang="en-US" sz="2200" dirty="0" smtClean="0"/>
              <a:t>Security</a:t>
            </a:r>
            <a:endParaRPr lang="en-US" sz="2200" dirty="0"/>
          </a:p>
          <a:p>
            <a:pPr lvl="1"/>
            <a:r>
              <a:rPr lang="en-US" sz="2000" dirty="0"/>
              <a:t>Unauthorized changes to the fabric</a:t>
            </a:r>
          </a:p>
          <a:p>
            <a:pPr lvl="1"/>
            <a:r>
              <a:rPr lang="en-US" sz="2000" dirty="0"/>
              <a:t>Login failures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82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Monitored – Storage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/>
              <a:t>Accessibility</a:t>
            </a:r>
          </a:p>
          <a:p>
            <a:pPr lvl="1"/>
            <a:r>
              <a:rPr lang="en-US" sz="2000" dirty="0"/>
              <a:t>Hardware components such as controllers and disks</a:t>
            </a:r>
          </a:p>
          <a:p>
            <a:pPr lvl="1"/>
            <a:r>
              <a:rPr lang="en-US" sz="2000" dirty="0"/>
              <a:t>Software processes such as replication processes</a:t>
            </a:r>
          </a:p>
          <a:p>
            <a:r>
              <a:rPr lang="en-US" sz="2200" dirty="0"/>
              <a:t>Capacity</a:t>
            </a:r>
          </a:p>
          <a:p>
            <a:pPr lvl="1"/>
            <a:r>
              <a:rPr lang="en-US" sz="2000" dirty="0" smtClean="0"/>
              <a:t>Capacity utilization and consumption trend</a:t>
            </a:r>
            <a:endParaRPr lang="en-US" sz="2000" dirty="0"/>
          </a:p>
          <a:p>
            <a:r>
              <a:rPr lang="en-US" sz="2200" dirty="0"/>
              <a:t>Performance</a:t>
            </a:r>
          </a:p>
          <a:p>
            <a:pPr lvl="1"/>
            <a:r>
              <a:rPr lang="en-US" sz="2000" dirty="0"/>
              <a:t>Utilization rates of storage array components </a:t>
            </a:r>
          </a:p>
          <a:p>
            <a:pPr lvl="1"/>
            <a:r>
              <a:rPr lang="en-US" sz="2000" dirty="0"/>
              <a:t>I/O response time, cache utilization</a:t>
            </a:r>
          </a:p>
          <a:p>
            <a:r>
              <a:rPr lang="en-US" sz="2200" dirty="0"/>
              <a:t>Security</a:t>
            </a:r>
          </a:p>
          <a:p>
            <a:pPr lvl="1"/>
            <a:r>
              <a:rPr lang="en-US" sz="2000" dirty="0" smtClean="0"/>
              <a:t>Access control and physical </a:t>
            </a:r>
            <a:r>
              <a:rPr lang="en-US" sz="2000" dirty="0"/>
              <a:t>security </a:t>
            </a:r>
            <a:r>
              <a:rPr lang="en-US" sz="2000" dirty="0" smtClean="0"/>
              <a:t>(</a:t>
            </a:r>
            <a:r>
              <a:rPr lang="en-US" sz="2000" dirty="0"/>
              <a:t>data center access)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15: Managing the Storage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49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1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2606</Words>
  <Application>Microsoft Office PowerPoint</Application>
  <PresentationFormat>On-screen Show (4:3)</PresentationFormat>
  <Paragraphs>718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1_ILT_EdServTemplate_2011</vt:lpstr>
      <vt:lpstr>Module – 15    Managing the Storage Infrastructure</vt:lpstr>
      <vt:lpstr>Slide 2</vt:lpstr>
      <vt:lpstr>Module 15: Managing the Storage Infrastructure</vt:lpstr>
      <vt:lpstr>Storage Infrastructure Management </vt:lpstr>
      <vt:lpstr>Monitoring Storage Infrastructure</vt:lpstr>
      <vt:lpstr>Monitoring Parameters</vt:lpstr>
      <vt:lpstr>Components Monitored – Host</vt:lpstr>
      <vt:lpstr>Components Monitored – Network</vt:lpstr>
      <vt:lpstr>Components Monitored – Storage </vt:lpstr>
      <vt:lpstr>Accessibility Monitoring Example: Switch Failure</vt:lpstr>
      <vt:lpstr>Capacity Monitoring Example: File System Space</vt:lpstr>
      <vt:lpstr>Performance Monitoring Example: Array Port Utilization </vt:lpstr>
      <vt:lpstr>Security Monitoring Example: Storage Array</vt:lpstr>
      <vt:lpstr>Alerts</vt:lpstr>
      <vt:lpstr>Module 15: Managing the Storage Infrastructure</vt:lpstr>
      <vt:lpstr>Storage Infrastructure Management Activities</vt:lpstr>
      <vt:lpstr>Availability Management</vt:lpstr>
      <vt:lpstr>Capacity Management</vt:lpstr>
      <vt:lpstr>Performance Management</vt:lpstr>
      <vt:lpstr>Security Management</vt:lpstr>
      <vt:lpstr>Reporting</vt:lpstr>
      <vt:lpstr>Storage Infrastructure Management in Virtualized Environment </vt:lpstr>
      <vt:lpstr>Storage Multitenancy</vt:lpstr>
      <vt:lpstr>Storage Management Example 1 – Storage Allocation to a New Server</vt:lpstr>
      <vt:lpstr>Storage Management Example 2 – Chargeback Report</vt:lpstr>
      <vt:lpstr>Storage Infrastructure Management Challenges</vt:lpstr>
      <vt:lpstr>Developing an Ideal Solution</vt:lpstr>
      <vt:lpstr>Storage Management Initiative (SMI)</vt:lpstr>
      <vt:lpstr>Enterprise Management Platform</vt:lpstr>
      <vt:lpstr>Module 15: Managing the Storage Infrastructure</vt:lpstr>
      <vt:lpstr>Challenges in Managing Information</vt:lpstr>
      <vt:lpstr>Information Lifecycle Management</vt:lpstr>
      <vt:lpstr>Benefits of ILM</vt:lpstr>
      <vt:lpstr>Storage Tiering</vt:lpstr>
      <vt:lpstr>Intra-array Storage Tiering</vt:lpstr>
      <vt:lpstr>Inter-array Storage Tiering</vt:lpstr>
      <vt:lpstr>Cache Tiering</vt:lpstr>
      <vt:lpstr>Module 15: Managing the Storage Infrastructure</vt:lpstr>
      <vt:lpstr>EMC ControlCenter</vt:lpstr>
      <vt:lpstr>EMC Prosphere</vt:lpstr>
      <vt:lpstr>EMC Unisphere</vt:lpstr>
      <vt:lpstr>EMC Unified Infrastructure Manager (UIM)</vt:lpstr>
      <vt:lpstr>Module 15: Summary</vt:lpstr>
      <vt:lpstr>Course Summary</vt:lpstr>
      <vt:lpstr>Slide 45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