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46" r:id="rId2"/>
    <p:sldId id="318" r:id="rId3"/>
    <p:sldId id="453" r:id="rId4"/>
    <p:sldId id="463" r:id="rId5"/>
    <p:sldId id="464" r:id="rId6"/>
    <p:sldId id="448" r:id="rId7"/>
    <p:sldId id="457" r:id="rId8"/>
    <p:sldId id="449" r:id="rId9"/>
    <p:sldId id="454" r:id="rId10"/>
    <p:sldId id="455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0B0"/>
    <a:srgbClr val="FF3300"/>
    <a:srgbClr val="A5A5A5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5" autoAdjust="0"/>
    <p:restoredTop sz="90067" autoAdjust="0"/>
  </p:normalViewPr>
  <p:slideViewPr>
    <p:cSldViewPr snapToGrid="0">
      <p:cViewPr varScale="1">
        <p:scale>
          <a:sx n="61" d="100"/>
          <a:sy n="61" d="100"/>
        </p:scale>
        <p:origin x="1416" y="72"/>
      </p:cViewPr>
      <p:guideLst>
        <p:guide orient="horz" pos="21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48D2E-AF02-4DCE-B074-B92153B9F50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A67F-B4CA-4472-A62D-C6C405E226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6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1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3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6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68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44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4000" cy="973274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0" y="0"/>
            <a:ext cx="12204000" cy="973274"/>
            <a:chOff x="0" y="0"/>
            <a:chExt cx="12204000" cy="97327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204000" cy="9732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03025" y="127573"/>
              <a:ext cx="571764" cy="720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/>
            <a:srcRect b="41473"/>
            <a:stretch>
              <a:fillRect/>
            </a:stretch>
          </p:blipFill>
          <p:spPr>
            <a:xfrm>
              <a:off x="779089" y="689929"/>
              <a:ext cx="2924175" cy="239712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915056" y="633807"/>
              <a:ext cx="25587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6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6"/>
            <a:srcRect b="25639"/>
            <a:stretch>
              <a:fillRect/>
            </a:stretch>
          </p:blipFill>
          <p:spPr>
            <a:xfrm>
              <a:off x="883306" y="118429"/>
              <a:ext cx="3038475" cy="849946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1004107" y="80242"/>
              <a:ext cx="213279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22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61930" y="99463"/>
              <a:ext cx="124764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5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27" name="矩形 26"/>
          <p:cNvSpPr/>
          <p:nvPr userDrawn="1"/>
        </p:nvSpPr>
        <p:spPr>
          <a:xfrm>
            <a:off x="10261936" y="308328"/>
            <a:ext cx="193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rPr>
              <a:t>Advanced Technique of Artificial  Intelligence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0528"/>
            <a:ext cx="10515600" cy="482946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dirty="0">
                <a:solidFill>
                  <a:srgbClr val="002060"/>
                </a:solidFill>
                <a:effectLst>
                  <a:glow rad="63500">
                    <a:schemeClr val="bg1"/>
                  </a:glow>
                  <a:reflection blurRad="6350" stA="55000" endA="300" endPos="35000" dir="5400000" sy="-100000" algn="bl" rotWithShape="0"/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16974"/>
            <a:ext cx="10515600" cy="4859989"/>
          </a:xfrm>
        </p:spPr>
        <p:txBody>
          <a:bodyPr/>
          <a:lstStyle>
            <a:lvl1pPr marL="358775" indent="-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lang="zh-CN" altLang="en-US" sz="2600" b="1" kern="100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lang="zh-CN" altLang="en-US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2"/>
            <a:ext cx="12204000" cy="603327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0"/>
            <a:ext cx="12291084" cy="608944"/>
            <a:chOff x="0" y="0"/>
            <a:chExt cx="12291084" cy="60894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12204000" cy="60332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81632" y="0"/>
              <a:ext cx="340517" cy="50482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0944358" y="178331"/>
              <a:ext cx="1346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565604" y="0"/>
            <a:ext cx="11725480" cy="608944"/>
            <a:chOff x="565604" y="0"/>
            <a:chExt cx="11725480" cy="60894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6233" y="0"/>
              <a:ext cx="290512" cy="50482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0944358" y="178331"/>
              <a:ext cx="1346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05457"/>
            <a:ext cx="10515600" cy="51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93841"/>
            <a:ext cx="10515600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8775" lvl="0" indent="-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C03B-13BB-476B-B07A-5829C61798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325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4C75-72F5-4DB0-8A81-90E8A5303F2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12291084" cy="608944"/>
            <a:chOff x="0" y="0"/>
            <a:chExt cx="12291084" cy="60894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12204000" cy="603327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756232" y="0"/>
              <a:ext cx="374807" cy="5048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0944358" y="178331"/>
              <a:ext cx="1346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900" b="1" kern="1200" dirty="0">
          <a:solidFill>
            <a:srgbClr val="002060"/>
          </a:solidFill>
          <a:effectLst>
            <a:glow rad="63500">
              <a:schemeClr val="bg1"/>
            </a:glow>
            <a:reflection blurRad="6350" stA="55000" endA="300" endPos="35000" dir="5400000" sy="-100000" algn="bl" rotWithShape="0"/>
          </a:effectLst>
          <a:latin typeface="Times New Roman" panose="02020603050405020304" pitchFamily="18" charset="0"/>
          <a:ea typeface="华康俪金黑W8(P)" panose="020B0800000000000000" pitchFamily="34" charset="-122"/>
          <a:cs typeface="Times New Roman" panose="02020603050405020304" pitchFamily="18" charset="0"/>
        </a:defRPr>
      </a:lvl1pPr>
    </p:titleStyle>
    <p:bodyStyle>
      <a:lvl1pPr marL="415925" indent="-51435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Wingdings" panose="05000000000000000000" pitchFamily="2" charset="2"/>
        <a:buChar char="p"/>
        <a:defRPr lang="zh-CN" altLang="en-US" sz="2600" b="1" kern="100" spc="50" dirty="0" smtClean="0">
          <a:ln w="11430"/>
          <a:gradFill>
            <a:gsLst>
              <a:gs pos="25000">
                <a:srgbClr val="C0504D">
                  <a:satMod val="155000"/>
                </a:srgbClr>
              </a:gs>
              <a:gs pos="100000">
                <a:srgbClr val="C0504D">
                  <a:shade val="45000"/>
                  <a:satMod val="165000"/>
                </a:srgb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Times New Roman" panose="02020603050405020304" pitchFamily="18" charset="0"/>
        <a:buChar char="─"/>
        <a:defRPr sz="2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2D0222-BD0B-48D3-55CB-910105DCD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F27F712-8600-F7C8-6A49-1940247FB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416" y="3318212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DD4146-5A23-8146-8280-CF1F784C9313}"/>
              </a:ext>
            </a:extLst>
          </p:cNvPr>
          <p:cNvSpPr/>
          <p:nvPr/>
        </p:nvSpPr>
        <p:spPr>
          <a:xfrm>
            <a:off x="0" y="1104009"/>
            <a:ext cx="12241168" cy="4750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894B052-EA19-04B2-8166-736E1E621A20}"/>
              </a:ext>
            </a:extLst>
          </p:cNvPr>
          <p:cNvCxnSpPr/>
          <p:nvPr/>
        </p:nvCxnSpPr>
        <p:spPr>
          <a:xfrm>
            <a:off x="0" y="1105040"/>
            <a:ext cx="12192000" cy="28575"/>
          </a:xfrm>
          <a:prstGeom prst="line">
            <a:avLst/>
          </a:prstGeom>
          <a:ln w="76200">
            <a:gradFill flip="none" rotWithShape="1">
              <a:gsLst>
                <a:gs pos="0">
                  <a:srgbClr val="FF99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94926E0-F32A-83DC-5324-592DE3EECE67}"/>
              </a:ext>
            </a:extLst>
          </p:cNvPr>
          <p:cNvSpPr/>
          <p:nvPr/>
        </p:nvSpPr>
        <p:spPr>
          <a:xfrm>
            <a:off x="148504" y="1358943"/>
            <a:ext cx="11944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Modality-Balanced Learning for Multimedia Recommendation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C82990-4BEC-4530-C23B-0F54446F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254" y="5914834"/>
            <a:ext cx="1436914" cy="963262"/>
          </a:xfrm>
          <a:prstGeom prst="rect">
            <a:avLst/>
          </a:prstGeom>
        </p:spPr>
      </p:pic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F2B81E2-D5C6-AF4F-9702-3E2A39D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</p:spPr>
        <p:txBody>
          <a:bodyPr/>
          <a:lstStyle/>
          <a:p>
            <a:fld id="{7FED5459-E582-4DAA-BA57-60FF09140233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7696FC-E5AE-ACBE-DEDA-63F5CF0FD8DF}"/>
              </a:ext>
            </a:extLst>
          </p:cNvPr>
          <p:cNvSpPr/>
          <p:nvPr/>
        </p:nvSpPr>
        <p:spPr>
          <a:xfrm>
            <a:off x="464683" y="5433090"/>
            <a:ext cx="1121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MM-2024)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08FD86-567A-9C80-5C21-A37C760F7DAC}"/>
              </a:ext>
            </a:extLst>
          </p:cNvPr>
          <p:cNvSpPr txBox="1"/>
          <p:nvPr/>
        </p:nvSpPr>
        <p:spPr>
          <a:xfrm>
            <a:off x="7768381" y="6007744"/>
            <a:ext cx="332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Reported by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Jingbo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Liu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7F37397-5406-CA80-F7EB-C689B4AF3D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1" y="5996211"/>
            <a:ext cx="828000" cy="828000"/>
          </a:xfrm>
          <a:prstGeom prst="rect">
            <a:avLst/>
          </a:prstGeom>
        </p:spPr>
      </p:pic>
      <p:pic>
        <p:nvPicPr>
          <p:cNvPr id="18" name="Picture 8" descr="æ¥çæºå¾å">
            <a:extLst>
              <a:ext uri="{FF2B5EF4-FFF2-40B4-BE49-F238E27FC236}">
                <a16:creationId xmlns:a16="http://schemas.microsoft.com/office/drawing/2014/main" id="{EC3886A5-3259-2218-44A9-16F81647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47" y="6012140"/>
            <a:ext cx="822449" cy="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æ¥çæºå¾å">
            <a:extLst>
              <a:ext uri="{FF2B5EF4-FFF2-40B4-BE49-F238E27FC236}">
                <a16:creationId xmlns:a16="http://schemas.microsoft.com/office/drawing/2014/main" id="{55FC9FD0-2C34-302B-9B7E-AB3CDABF0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39" y="6069670"/>
            <a:ext cx="1260000" cy="6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æ¥çæºå¾å">
            <a:extLst>
              <a:ext uri="{FF2B5EF4-FFF2-40B4-BE49-F238E27FC236}">
                <a16:creationId xmlns:a16="http://schemas.microsoft.com/office/drawing/2014/main" id="{1D1F4F44-DD3C-C9A6-B60A-0BBCC887B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03" y="5996211"/>
            <a:ext cx="83636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F215BF-5852-8935-0739-BBCF6CC44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8796" y="2051921"/>
            <a:ext cx="7392751" cy="34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9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C4DAEF5-EF7E-2BE5-D524-807EB452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22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87FCD9-6D24-2B75-45AD-3382701D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043" y="1440080"/>
            <a:ext cx="48291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6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 eaLnBrk="1" hangingPunct="1">
              <a:buNone/>
            </a:pPr>
            <a:r>
              <a:rPr lang="en-US" altLang="zh-CN" sz="5400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</a:rPr>
              <a:t>Thank you!</a:t>
            </a:r>
            <a:endParaRPr lang="zh-CN" altLang="en-US" sz="5400" kern="12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8884"/>
            <a:ext cx="10515600" cy="482946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Motivation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071" y="1012001"/>
            <a:ext cx="111500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C3FD0F-BE86-D455-2633-CBEA19DF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22" y="1572440"/>
            <a:ext cx="4985069" cy="31059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BABF9B-BA1D-7E27-B3A1-DAC3FD010AD9}"/>
              </a:ext>
            </a:extLst>
          </p:cNvPr>
          <p:cNvSpPr txBox="1"/>
          <p:nvPr/>
        </p:nvSpPr>
        <p:spPr>
          <a:xfrm>
            <a:off x="6418446" y="1666834"/>
            <a:ext cx="46947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integration of multiple modalities often encounters the modal imbalance problem: since the information in different modalities is unbalanced, optimizing the same objective across all modalities leads to the under-optimization problem of the weak modalities with a slower convergence rate or lower performance. Even worse, we find that in multimodal recommendation models, all modalities suffer from the problem of insufficient optimization. To address these issues, we propose a Counterfactual Knowledge Distillation (CKD) method which could </a:t>
            </a:r>
            <a:r>
              <a:rPr lang="zh-CN" altLang="en-US" dirty="0">
                <a:solidFill>
                  <a:srgbClr val="FF0000"/>
                </a:solidFill>
              </a:rPr>
              <a:t>solve the imbalance problem and make the best use of all modalities.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5203" y="349639"/>
            <a:ext cx="10515600" cy="482946"/>
          </a:xfrm>
        </p:spPr>
        <p:txBody>
          <a:bodyPr/>
          <a:lstStyle/>
          <a:p>
            <a:br>
              <a:rPr lang="en-US" altLang="zh-CN" sz="2000" dirty="0"/>
            </a:b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Method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071" y="1012001"/>
            <a:ext cx="111500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1D505-09E0-A058-CA87-8E88AE88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2" y="1212056"/>
            <a:ext cx="11567728" cy="48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2EB2C40-5F3C-FC0E-B2C6-10B591D70911}"/>
              </a:ext>
            </a:extLst>
          </p:cNvPr>
          <p:cNvSpPr/>
          <p:nvPr/>
        </p:nvSpPr>
        <p:spPr>
          <a:xfrm>
            <a:off x="7525471" y="2600026"/>
            <a:ext cx="1393990" cy="71018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 model</a:t>
            </a:r>
            <a:endParaRPr lang="zh-CN" altLang="en-US" dirty="0"/>
          </a:p>
        </p:txBody>
      </p:sp>
      <p:sp>
        <p:nvSpPr>
          <p:cNvPr id="6" name="流程图: 数据 5">
            <a:extLst>
              <a:ext uri="{FF2B5EF4-FFF2-40B4-BE49-F238E27FC236}">
                <a16:creationId xmlns:a16="http://schemas.microsoft.com/office/drawing/2014/main" id="{EBCB6355-8903-EBA3-A384-C7FE872A1E95}"/>
              </a:ext>
            </a:extLst>
          </p:cNvPr>
          <p:cNvSpPr/>
          <p:nvPr/>
        </p:nvSpPr>
        <p:spPr>
          <a:xfrm>
            <a:off x="7469202" y="1164657"/>
            <a:ext cx="1459315" cy="72824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Image+Mask</a:t>
            </a:r>
            <a:endParaRPr lang="zh-CN" altLang="en-US" dirty="0"/>
          </a:p>
        </p:txBody>
      </p:sp>
      <p:sp>
        <p:nvSpPr>
          <p:cNvPr id="7" name="流程图: 数据 6">
            <a:extLst>
              <a:ext uri="{FF2B5EF4-FFF2-40B4-BE49-F238E27FC236}">
                <a16:creationId xmlns:a16="http://schemas.microsoft.com/office/drawing/2014/main" id="{C2E3EC0E-A31C-DF42-74F5-D9F5E4E02AB0}"/>
              </a:ext>
            </a:extLst>
          </p:cNvPr>
          <p:cNvSpPr/>
          <p:nvPr/>
        </p:nvSpPr>
        <p:spPr>
          <a:xfrm>
            <a:off x="9719911" y="1164657"/>
            <a:ext cx="1459314" cy="728241"/>
          </a:xfrm>
          <a:prstGeom prst="flowChartInputOutpu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Image+Text</a:t>
            </a:r>
            <a:endParaRPr lang="zh-CN" altLang="en-US" dirty="0"/>
          </a:p>
        </p:txBody>
      </p: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355396ED-A276-9DD2-47BF-CF32C0466D51}"/>
              </a:ext>
            </a:extLst>
          </p:cNvPr>
          <p:cNvSpPr/>
          <p:nvPr/>
        </p:nvSpPr>
        <p:spPr>
          <a:xfrm>
            <a:off x="8712339" y="3613081"/>
            <a:ext cx="1270790" cy="110536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求差</a:t>
            </a: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C6640293-C488-8516-E442-82677E5E5E4E}"/>
              </a:ext>
            </a:extLst>
          </p:cNvPr>
          <p:cNvSpPr/>
          <p:nvPr/>
        </p:nvSpPr>
        <p:spPr>
          <a:xfrm>
            <a:off x="5448184" y="2600026"/>
            <a:ext cx="1300369" cy="683394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</a:t>
            </a:r>
          </a:p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B2A30B2-7C2F-8794-9507-851B2EC8441D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 rot="10800000" flipV="1">
            <a:off x="6098370" y="1528778"/>
            <a:ext cx="1516765" cy="1071248"/>
          </a:xfrm>
          <a:prstGeom prst="bent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37FFF5C-864A-5DCB-7899-9F0129758EF6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8198860" y="1892898"/>
            <a:ext cx="23606" cy="707128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B1AD1C4-7F55-5653-56A9-4CBFF89F98B3}"/>
              </a:ext>
            </a:extLst>
          </p:cNvPr>
          <p:cNvCxnSpPr>
            <a:cxnSpLocks/>
            <a:stCxn id="7" idx="4"/>
            <a:endCxn id="58" idx="0"/>
          </p:cNvCxnSpPr>
          <p:nvPr/>
        </p:nvCxnSpPr>
        <p:spPr>
          <a:xfrm>
            <a:off x="10449568" y="1892898"/>
            <a:ext cx="4069" cy="70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E79E8D2-1AAA-4145-89F2-5B5B1B8271A4}"/>
              </a:ext>
            </a:extLst>
          </p:cNvPr>
          <p:cNvSpPr/>
          <p:nvPr/>
        </p:nvSpPr>
        <p:spPr>
          <a:xfrm>
            <a:off x="9864592" y="2600025"/>
            <a:ext cx="1178089" cy="710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</a:p>
          <a:p>
            <a:pPr algn="ctr"/>
            <a:r>
              <a:rPr lang="en-US" altLang="zh-CN" dirty="0"/>
              <a:t>model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A6EC3976-6E4A-B433-8280-F9BC93FD6F4A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 rot="16200000" flipH="1">
            <a:off x="8039624" y="3493050"/>
            <a:ext cx="855556" cy="489873"/>
          </a:xfrm>
          <a:prstGeom prst="bent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C6C5CAEA-927D-3071-250A-E8F2064A93D1}"/>
              </a:ext>
            </a:extLst>
          </p:cNvPr>
          <p:cNvCxnSpPr>
            <a:cxnSpLocks/>
            <a:stCxn id="58" idx="2"/>
            <a:endCxn id="28" idx="3"/>
          </p:cNvCxnSpPr>
          <p:nvPr/>
        </p:nvCxnSpPr>
        <p:spPr>
          <a:xfrm rot="5400000">
            <a:off x="9790605" y="3502732"/>
            <a:ext cx="855557" cy="47050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BD5DC4E5-F85D-DAB8-3E26-39C3B80A18E8}"/>
              </a:ext>
            </a:extLst>
          </p:cNvPr>
          <p:cNvCxnSpPr>
            <a:cxnSpLocks/>
            <a:stCxn id="34" idx="2"/>
            <a:endCxn id="90" idx="1"/>
          </p:cNvCxnSpPr>
          <p:nvPr/>
        </p:nvCxnSpPr>
        <p:spPr>
          <a:xfrm rot="16200000" flipH="1">
            <a:off x="5610434" y="3771355"/>
            <a:ext cx="1869618" cy="893748"/>
          </a:xfrm>
          <a:prstGeom prst="bent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流程图: 决策 89">
            <a:extLst>
              <a:ext uri="{FF2B5EF4-FFF2-40B4-BE49-F238E27FC236}">
                <a16:creationId xmlns:a16="http://schemas.microsoft.com/office/drawing/2014/main" id="{C8498B0A-DD86-CDDE-13E3-924B289C7829}"/>
              </a:ext>
            </a:extLst>
          </p:cNvPr>
          <p:cNvSpPr/>
          <p:nvPr/>
        </p:nvSpPr>
        <p:spPr>
          <a:xfrm>
            <a:off x="6992117" y="4710892"/>
            <a:ext cx="1206742" cy="88429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</a:t>
            </a: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A15BF379-697E-914C-11F6-64A0DBD39F08}"/>
              </a:ext>
            </a:extLst>
          </p:cNvPr>
          <p:cNvCxnSpPr>
            <a:cxnSpLocks/>
            <a:stCxn id="28" idx="2"/>
            <a:endCxn id="90" idx="3"/>
          </p:cNvCxnSpPr>
          <p:nvPr/>
        </p:nvCxnSpPr>
        <p:spPr>
          <a:xfrm rot="5400000">
            <a:off x="8556002" y="4361306"/>
            <a:ext cx="434590" cy="1148875"/>
          </a:xfrm>
          <a:prstGeom prst="bent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0079FFA-EE88-83C9-F283-AFAE9E6F728D}"/>
              </a:ext>
            </a:extLst>
          </p:cNvPr>
          <p:cNvCxnSpPr>
            <a:cxnSpLocks/>
            <a:stCxn id="90" idx="2"/>
            <a:endCxn id="103" idx="0"/>
          </p:cNvCxnSpPr>
          <p:nvPr/>
        </p:nvCxnSpPr>
        <p:spPr>
          <a:xfrm>
            <a:off x="7595488" y="5595184"/>
            <a:ext cx="35122" cy="34598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流程图: 终止 102">
            <a:extLst>
              <a:ext uri="{FF2B5EF4-FFF2-40B4-BE49-F238E27FC236}">
                <a16:creationId xmlns:a16="http://schemas.microsoft.com/office/drawing/2014/main" id="{0D546D19-25F3-58AB-81D7-623EB180A5FE}"/>
              </a:ext>
            </a:extLst>
          </p:cNvPr>
          <p:cNvSpPr/>
          <p:nvPr/>
        </p:nvSpPr>
        <p:spPr>
          <a:xfrm>
            <a:off x="6973868" y="5941173"/>
            <a:ext cx="1313483" cy="632881"/>
          </a:xfrm>
          <a:prstGeom prst="flowChartTerminato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速度权重</a:t>
            </a:r>
            <a:r>
              <a:rPr lang="el-GR" altLang="zh-CN" dirty="0"/>
              <a:t>λ</a:t>
            </a:r>
            <a:r>
              <a:rPr lang="en-US" altLang="zh-CN" dirty="0"/>
              <a:t>v</a:t>
            </a:r>
            <a:endParaRPr lang="zh-CN" altLang="en-US" dirty="0"/>
          </a:p>
        </p:txBody>
      </p:sp>
      <p:pic>
        <p:nvPicPr>
          <p:cNvPr id="142" name="图片 141">
            <a:extLst>
              <a:ext uri="{FF2B5EF4-FFF2-40B4-BE49-F238E27FC236}">
                <a16:creationId xmlns:a16="http://schemas.microsoft.com/office/drawing/2014/main" id="{D7DB44B9-8F85-686B-502D-C4574981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43" y="1646988"/>
            <a:ext cx="5131638" cy="3326437"/>
          </a:xfrm>
          <a:prstGeom prst="rect">
            <a:avLst/>
          </a:prstGeom>
        </p:spPr>
      </p:pic>
      <p:sp>
        <p:nvSpPr>
          <p:cNvPr id="146" name="标题 1">
            <a:extLst>
              <a:ext uri="{FF2B5EF4-FFF2-40B4-BE49-F238E27FC236}">
                <a16:creationId xmlns:a16="http://schemas.microsoft.com/office/drawing/2014/main" id="{4B5AAA04-AFE2-6F44-ADFD-8C94A049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03" y="349639"/>
            <a:ext cx="10515600" cy="482946"/>
          </a:xfrm>
        </p:spPr>
        <p:txBody>
          <a:bodyPr/>
          <a:lstStyle/>
          <a:p>
            <a:br>
              <a:rPr lang="en-US" altLang="zh-CN" sz="2000" dirty="0"/>
            </a:b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Method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2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BA6C4F-4587-3E8C-319A-C2DC0339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84" y="1569970"/>
            <a:ext cx="3992830" cy="4298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A1B339-A9C6-B3C6-80BF-10285736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83" y="1999775"/>
            <a:ext cx="4079458" cy="628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278254-D1CB-07A4-D5FB-B1910D053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03" y="2571148"/>
            <a:ext cx="5437572" cy="4543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DB73F0-7161-E842-A5ED-23F48953E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56" y="3196303"/>
            <a:ext cx="5829351" cy="7297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8F4F88-FC03-7DF6-78B8-1C33301D5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85" y="3900994"/>
            <a:ext cx="4406717" cy="19994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5BC202-19CF-4EFB-F31F-E80844E2B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533" y="5900430"/>
            <a:ext cx="4406718" cy="4904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B0D009-57B1-5718-3049-7AD013E6F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1652" y="1395525"/>
            <a:ext cx="4782202" cy="12084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EF831C-2B16-14E1-44FA-EF67E803D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3263" y="2656651"/>
            <a:ext cx="4654066" cy="7723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EFC7AE-3FE1-3FAD-1728-3B0617BCB4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2839" y="3429000"/>
            <a:ext cx="2399897" cy="8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5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C6C7F4-066E-64E3-8A70-CC0076FC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27" y="2393090"/>
            <a:ext cx="3695700" cy="342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FC3B83-97E8-B929-53A1-3306C708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" y="1551622"/>
            <a:ext cx="6334125" cy="523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5E5C34-7838-82A9-B336-A48A15475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" y="2981281"/>
            <a:ext cx="5940743" cy="816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9537EA-71CC-98DD-C383-2C96AEED8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76" y="3887065"/>
            <a:ext cx="6334125" cy="4716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199F27-6079-8213-DCA6-72C9A6841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573" y="1551622"/>
            <a:ext cx="5048250" cy="752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C5EDCE-3D50-D62C-0FF5-9B8354484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23" y="2416224"/>
            <a:ext cx="4678680" cy="6395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3A5D21-7068-EB09-386B-C973ED3E32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6143" y="3174123"/>
            <a:ext cx="4678680" cy="7129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42EA7B-652C-6BCF-D53C-184B58B46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160" y="4040742"/>
            <a:ext cx="4450080" cy="4217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A258D0-5CD3-6AB3-57C7-F783827A09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8398" y="4671415"/>
            <a:ext cx="5048251" cy="5026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CB6803-637C-2C45-7AB1-7E36111C90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883" y="1481188"/>
            <a:ext cx="6291053" cy="34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389F6F1-83A9-AF65-42B2-A6BA1763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05" y="1511059"/>
            <a:ext cx="4318584" cy="38358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68259A1-8CEA-3856-E218-0098378E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31" y="1371349"/>
            <a:ext cx="5166279" cy="10638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382E1C2-8043-507E-7121-48BE3B760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786" y="2623637"/>
            <a:ext cx="4746026" cy="12190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4E6CCC-153D-B582-7C85-6C15F1662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703" y="3756101"/>
            <a:ext cx="4422192" cy="9239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DEE5DA7-8529-8148-A1F0-38ECAB57A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869" y="4866272"/>
            <a:ext cx="4629602" cy="7274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E54D1C-A88A-5B08-B239-BB02D0E8F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6703" y="5689080"/>
            <a:ext cx="5046445" cy="8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8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C4DAEF5-EF7E-2BE5-D524-807EB452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22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D05D68-C6A7-D37E-B938-0FF23D49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55" y="1020444"/>
            <a:ext cx="7295489" cy="54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C4DAEF5-EF7E-2BE5-D524-807EB452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22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5A1ECA-F2B1-8B48-41CF-0AFD28ADF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3" y="852171"/>
            <a:ext cx="4430879" cy="56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147</Words>
  <Application>Microsoft Office PowerPoint</Application>
  <PresentationFormat>宽屏</PresentationFormat>
  <Paragraphs>32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Times New Roman Regular</vt:lpstr>
      <vt:lpstr>等线</vt:lpstr>
      <vt:lpstr>华康俪金黑W8(P)</vt:lpstr>
      <vt:lpstr>宋体</vt:lpstr>
      <vt:lpstr>Arial</vt:lpstr>
      <vt:lpstr>Bahnschrift Condensed</vt:lpstr>
      <vt:lpstr>Gill Sans Ultra Bold</vt:lpstr>
      <vt:lpstr>Times New Roman</vt:lpstr>
      <vt:lpstr>Wingdings</vt:lpstr>
      <vt:lpstr>Office 主题​​</vt:lpstr>
      <vt:lpstr>PowerPoint 演示文稿</vt:lpstr>
      <vt:lpstr>Motivation</vt:lpstr>
      <vt:lpstr> Method</vt:lpstr>
      <vt:lpstr> Method</vt:lpstr>
      <vt:lpstr>PowerPoint 演示文稿</vt:lpstr>
      <vt:lpstr>PowerPoint 演示文稿</vt:lpstr>
      <vt:lpstr>PowerPoint 演示文稿</vt:lpstr>
      <vt:lpstr>Experiment</vt:lpstr>
      <vt:lpstr>Experiment</vt:lpstr>
      <vt:lpstr>Experiment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bobo _</cp:lastModifiedBy>
  <cp:revision>1525</cp:revision>
  <dcterms:created xsi:type="dcterms:W3CDTF">2021-09-26T06:57:09Z</dcterms:created>
  <dcterms:modified xsi:type="dcterms:W3CDTF">2024-09-26T11:22:08Z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