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61" r:id="rId7"/>
    <p:sldId id="290" r:id="rId8"/>
    <p:sldId id="314" r:id="rId9"/>
    <p:sldId id="298" r:id="rId10"/>
    <p:sldId id="299" r:id="rId11"/>
    <p:sldId id="311" r:id="rId12"/>
    <p:sldId id="323" r:id="rId13"/>
    <p:sldId id="327" r:id="rId14"/>
    <p:sldId id="328" r:id="rId15"/>
    <p:sldId id="271" r:id="rId16"/>
  </p:sldIdLst>
  <p:sldSz cx="12192000" cy="6858000"/>
  <p:notesSz cx="12192000" cy="6858000"/>
  <p:custDataLst>
    <p:tags r:id="rId2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userDrawn="1">
          <p15:clr>
            <a:srgbClr val="A4A3A4"/>
          </p15:clr>
        </p15:guide>
        <p15:guide id="2" pos="20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20"/>
        <p:guide pos="20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在多模态学习场景中，某些模态比其他模态更占主导地位</a:t>
            </a:r>
            <a:r>
              <a:rPr lang="zh-CN" altLang="en-US"/>
              <a:t>，因此模型将优化这些主导模态，并倾向于忽略其他模态，从而导致次优性能</a:t>
            </a:r>
            <a:r>
              <a:rPr lang="en-US" altLang="zh-CN"/>
              <a:t>信息量较少的模态的优化不足，从而导致次优融合性能，因此出现了被称为模态惰性的现象。</a:t>
            </a:r>
            <a:endParaRPr lang="en-US" altLang="zh-CN"/>
          </a:p>
          <a:p>
            <a:endParaRPr lang="en-US" altLang="zh-CN"/>
          </a:p>
          <a:p>
            <a:r>
              <a:rPr lang="en-US" altLang="zh-CN">
                <a:sym typeface="+mn-ea"/>
              </a:rPr>
              <a:t>多模态数据经常不相互纠缠或数据规模不同，导致整合困难。现实中采集的数据可能存在关键模态缺失的问题。</a:t>
            </a:r>
            <a:endParaRPr lang="en-US" altLang="zh-CN"/>
          </a:p>
          <a:p>
            <a:endParaRPr lang="en-US" altLang="zh-CN"/>
          </a:p>
          <a:p>
            <a:r>
              <a:rPr lang="zh-CN" altLang="en-US"/>
              <a:t>目前很多方法用的都是</a:t>
            </a:r>
            <a:r>
              <a:rPr lang="en-US" altLang="zh-CN">
                <a:sym typeface="+mn-ea"/>
              </a:rPr>
              <a:t>对所有模态进行联合优化</a:t>
            </a:r>
            <a:r>
              <a:rPr lang="zh-CN" altLang="en-US">
                <a:sym typeface="+mn-ea"/>
              </a:rPr>
              <a:t>（同时对所有模态的数据进行训练，使用一个整体的损失函数来联合优化各个模态的参数）</a:t>
            </a:r>
            <a:endParaRPr lang="zh-CN" altLang="en-US">
              <a:sym typeface="+mn-ea"/>
            </a:endParaRPr>
          </a:p>
          <a:p>
            <a:r>
              <a:rPr lang="zh-CN" altLang="en-US">
                <a:sym typeface="+mn-ea"/>
              </a:rPr>
              <a:t>导致模态间干扰，产生模态惰性</a:t>
            </a:r>
            <a:r>
              <a:rPr lang="zh-CN" altLang="en-US">
                <a:sym typeface="+mn-ea"/>
              </a:rPr>
              <a:t>问题。</a:t>
            </a:r>
            <a:endParaRPr lang="zh-CN" altLang="en-US">
              <a:sym typeface="+mn-ea"/>
            </a:endParaRPr>
          </a:p>
          <a:p>
            <a:r>
              <a:rPr lang="zh-CN" altLang="en-US">
                <a:sym typeface="+mn-ea"/>
              </a:rPr>
              <a:t>同时处理多模态数据，计算和存储需求较高，对数据</a:t>
            </a:r>
            <a:r>
              <a:rPr lang="zh-CN" altLang="en-US">
                <a:sym typeface="+mn-ea"/>
              </a:rPr>
              <a:t>的要求</a:t>
            </a:r>
            <a:r>
              <a:rPr lang="zh-CN" altLang="en-US">
                <a:sym typeface="+mn-ea"/>
              </a:rPr>
              <a:t>高。</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实现交替单模态学习</a:t>
            </a:r>
            <a:r>
              <a:rPr lang="zh-CN" altLang="en-US"/>
              <a:t>，每个时间步</a:t>
            </a:r>
            <a:r>
              <a:rPr lang="en-US" altLang="zh-CN"/>
              <a:t>t确定当前输入的模态mt</a:t>
            </a:r>
            <a:r>
              <a:rPr lang="zh-CN" altLang="en-US"/>
              <a:t>，确保每个模态都能独立进行优化，避免模态惰性问题。</a:t>
            </a:r>
            <a:endParaRPr lang="zh-CN" altLang="en-US"/>
          </a:p>
          <a:p>
            <a:endParaRPr lang="zh-CN" altLang="en-US"/>
          </a:p>
          <a:p>
            <a:r>
              <a:rPr lang="zh-CN" altLang="en-US"/>
              <a:t>计算对应模态的数据损失</a:t>
            </a:r>
            <a:endParaRPr lang="zh-CN" altLang="en-US"/>
          </a:p>
          <a:p>
            <a:endParaRPr lang="zh-CN" altLang="en-US"/>
          </a:p>
          <a:p>
            <a:r>
              <a:rPr lang="zh-CN" altLang="en-US"/>
              <a:t>使用梯度下降更新模态特定的参数</a:t>
            </a:r>
            <a:endParaRPr lang="zh-CN" altLang="en-US"/>
          </a:p>
          <a:p>
            <a:endParaRPr lang="zh-CN" altLang="en-US"/>
          </a:p>
          <a:p>
            <a:r>
              <a:rPr lang="zh-CN" altLang="en-US"/>
              <a:t>计算梯度修改矩阵</a:t>
            </a:r>
            <a:endParaRPr lang="zh-CN" altLang="en-US"/>
          </a:p>
          <a:p>
            <a:endParaRPr lang="zh-CN" altLang="en-US"/>
          </a:p>
          <a:p>
            <a:r>
              <a:rPr lang="zh-CN" altLang="en-US"/>
              <a:t>更新共享参数</a:t>
            </a:r>
            <a:endParaRPr lang="zh-CN" altLang="en-US"/>
          </a:p>
          <a:p>
            <a:endParaRPr lang="zh-CN" altLang="en-US"/>
          </a:p>
          <a:p>
            <a:r>
              <a:rPr lang="zh-CN" altLang="en-US"/>
              <a:t>计算每个模态的预测不确定性</a:t>
            </a:r>
            <a:endParaRPr lang="zh-CN" altLang="en-US"/>
          </a:p>
          <a:p>
            <a:endParaRPr lang="zh-CN" altLang="en-US"/>
          </a:p>
          <a:p>
            <a:r>
              <a:rPr lang="zh-CN" altLang="en-US"/>
              <a:t>确定模态重要性系数 </a:t>
            </a:r>
            <a:endParaRPr lang="zh-CN" altLang="en-US"/>
          </a:p>
          <a:p>
            <a:endParaRPr lang="zh-CN" altLang="en-US"/>
          </a:p>
          <a:p>
            <a:r>
              <a:rPr lang="zh-CN" altLang="en-US"/>
              <a:t>组合所有模态的预测得到预测值</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4448" y="86614"/>
            <a:ext cx="1370330" cy="482600"/>
          </a:xfrm>
          <a:prstGeom prst="rect">
            <a:avLst/>
          </a:prstGeom>
        </p:spPr>
        <p:txBody>
          <a:bodyPr wrap="square" lIns="0" tIns="0" rIns="0" bIns="0">
            <a:spAutoFit/>
          </a:bodyPr>
          <a:lstStyle>
            <a:lvl1pPr>
              <a:defRPr sz="150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4448" y="86614"/>
            <a:ext cx="1370330" cy="482600"/>
          </a:xfrm>
          <a:prstGeom prst="rect">
            <a:avLst/>
          </a:prstGeom>
        </p:spPr>
        <p:txBody>
          <a:bodyPr wrap="square" lIns="0" tIns="0" rIns="0" bIns="0">
            <a:spAutoFit/>
          </a:bodyPr>
          <a:lstStyle>
            <a:lvl1pPr>
              <a:defRPr sz="150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notesSlide" Target="../notesSlides/notesSlide1.xml"/><Relationship Id="rId17" Type="http://schemas.openxmlformats.org/officeDocument/2006/relationships/slideLayout" Target="../slideLayouts/slideLayout5.xml"/><Relationship Id="rId16" Type="http://schemas.openxmlformats.org/officeDocument/2006/relationships/image" Target="../media/image15.png"/><Relationship Id="rId15" Type="http://schemas.openxmlformats.org/officeDocument/2006/relationships/tags" Target="../tags/tag1.xml"/><Relationship Id="rId14" Type="http://schemas.openxmlformats.org/officeDocument/2006/relationships/image" Target="../media/image14.jpeg"/><Relationship Id="rId13" Type="http://schemas.openxmlformats.org/officeDocument/2006/relationships/image" Target="../media/image13.png"/><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50.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51.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52.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4.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notesSlide" Target="../notesSlides/notesSlide4.xml"/><Relationship Id="rId14" Type="http://schemas.openxmlformats.org/officeDocument/2006/relationships/slideLayout" Target="../slideLayouts/slideLayout1.xml"/><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notesSlide" Target="../notesSlides/notesSlide5.xml"/><Relationship Id="rId14" Type="http://schemas.openxmlformats.org/officeDocument/2006/relationships/slideLayout" Target="../slideLayouts/slideLayout1.xml"/><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notesSlide" Target="../notesSlides/notesSlide6.xml"/><Relationship Id="rId14" Type="http://schemas.openxmlformats.org/officeDocument/2006/relationships/slideLayout" Target="../slideLayouts/slideLayout1.xml"/><Relationship Id="rId13" Type="http://schemas.openxmlformats.org/officeDocument/2006/relationships/image" Target="../media/image44.png"/><Relationship Id="rId12" Type="http://schemas.openxmlformats.org/officeDocument/2006/relationships/image" Target="../media/image43.png"/><Relationship Id="rId11" Type="http://schemas.openxmlformats.org/officeDocument/2006/relationships/image" Target="../media/image42.png"/><Relationship Id="rId10" Type="http://schemas.openxmlformats.org/officeDocument/2006/relationships/image" Target="../media/image41.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5.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48.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49.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974090"/>
            <a:chOff x="0" y="0"/>
            <a:chExt cx="12192000" cy="974090"/>
          </a:xfrm>
        </p:grpSpPr>
        <p:sp>
          <p:nvSpPr>
            <p:cNvPr id="8" name="object 8"/>
            <p:cNvSpPr/>
            <p:nvPr/>
          </p:nvSpPr>
          <p:spPr>
            <a:xfrm>
              <a:off x="0" y="0"/>
              <a:ext cx="12191999" cy="973836"/>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1503152" y="128015"/>
              <a:ext cx="571500" cy="720852"/>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778763" y="690372"/>
              <a:ext cx="2924556" cy="240791"/>
            </a:xfrm>
            <a:prstGeom prst="rect">
              <a:avLst/>
            </a:prstGeom>
            <a:blipFill>
              <a:blip r:embed="rId6" cstate="print"/>
              <a:stretch>
                <a:fillRect/>
              </a:stretch>
            </a:blipFill>
          </p:spPr>
          <p:txBody>
            <a:bodyPr wrap="square" lIns="0" tIns="0" rIns="0" bIns="0" rtlCol="0"/>
            <a:lstStyle/>
            <a:p/>
          </p:txBody>
        </p:sp>
      </p:grpSp>
      <p:sp>
        <p:nvSpPr>
          <p:cNvPr id="11" name="object 11"/>
          <p:cNvSpPr txBox="1"/>
          <p:nvPr/>
        </p:nvSpPr>
        <p:spPr>
          <a:xfrm>
            <a:off x="1006754" y="681780"/>
            <a:ext cx="2402840" cy="243840"/>
          </a:xfrm>
          <a:prstGeom prst="rect">
            <a:avLst/>
          </a:prstGeom>
        </p:spPr>
        <p:txBody>
          <a:bodyPr vert="horz" wrap="square" lIns="0" tIns="0" rIns="0" bIns="0" rtlCol="0">
            <a:spAutoFit/>
          </a:bodyPr>
          <a:lstStyle/>
          <a:p>
            <a:pPr>
              <a:lnSpc>
                <a:spcPts val="1905"/>
              </a:lnSpc>
            </a:pPr>
            <a:r>
              <a:rPr sz="1600" spc="-190" dirty="0">
                <a:solidFill>
                  <a:srgbClr val="FFFFFF"/>
                </a:solidFill>
                <a:latin typeface="Trebuchet MS" panose="020B0603020202020204"/>
                <a:cs typeface="Trebuchet MS" panose="020B0603020202020204"/>
              </a:rPr>
              <a:t>Chongqing</a:t>
            </a:r>
            <a:r>
              <a:rPr sz="1600" spc="-355" dirty="0">
                <a:solidFill>
                  <a:srgbClr val="FFFFFF"/>
                </a:solidFill>
                <a:latin typeface="Trebuchet MS" panose="020B0603020202020204"/>
                <a:cs typeface="Trebuchet MS" panose="020B0603020202020204"/>
              </a:rPr>
              <a:t> </a:t>
            </a:r>
            <a:r>
              <a:rPr sz="1600" spc="-175" dirty="0">
                <a:solidFill>
                  <a:srgbClr val="FFFFFF"/>
                </a:solidFill>
                <a:latin typeface="Trebuchet MS" panose="020B0603020202020204"/>
                <a:cs typeface="Trebuchet MS" panose="020B0603020202020204"/>
              </a:rPr>
              <a:t>University</a:t>
            </a:r>
            <a:r>
              <a:rPr sz="1600" spc="-350" dirty="0">
                <a:solidFill>
                  <a:srgbClr val="FFFFFF"/>
                </a:solidFill>
                <a:latin typeface="Trebuchet MS" panose="020B0603020202020204"/>
                <a:cs typeface="Trebuchet MS" panose="020B0603020202020204"/>
              </a:rPr>
              <a:t> </a:t>
            </a:r>
            <a:r>
              <a:rPr sz="1600" spc="-170" dirty="0">
                <a:solidFill>
                  <a:srgbClr val="FFFFFF"/>
                </a:solidFill>
                <a:latin typeface="Trebuchet MS" panose="020B0603020202020204"/>
                <a:cs typeface="Trebuchet MS" panose="020B0603020202020204"/>
              </a:rPr>
              <a:t>of</a:t>
            </a:r>
            <a:r>
              <a:rPr sz="1600" spc="-270" dirty="0">
                <a:solidFill>
                  <a:srgbClr val="FFFFFF"/>
                </a:solidFill>
                <a:latin typeface="Trebuchet MS" panose="020B0603020202020204"/>
                <a:cs typeface="Trebuchet MS" panose="020B0603020202020204"/>
              </a:rPr>
              <a:t> </a:t>
            </a:r>
            <a:r>
              <a:rPr sz="1600" spc="-204" dirty="0">
                <a:solidFill>
                  <a:srgbClr val="FFFFFF"/>
                </a:solidFill>
                <a:latin typeface="Trebuchet MS" panose="020B0603020202020204"/>
                <a:cs typeface="Trebuchet MS" panose="020B0603020202020204"/>
              </a:rPr>
              <a:t>Technology</a:t>
            </a:r>
            <a:endParaRPr sz="1600">
              <a:latin typeface="Trebuchet MS" panose="020B0603020202020204"/>
              <a:cs typeface="Trebuchet MS" panose="020B0603020202020204"/>
            </a:endParaRPr>
          </a:p>
        </p:txBody>
      </p:sp>
      <p:sp>
        <p:nvSpPr>
          <p:cNvPr id="12" name="object 12"/>
          <p:cNvSpPr/>
          <p:nvPr/>
        </p:nvSpPr>
        <p:spPr>
          <a:xfrm>
            <a:off x="882396" y="100584"/>
            <a:ext cx="3038855" cy="850392"/>
          </a:xfrm>
          <a:prstGeom prst="rect">
            <a:avLst/>
          </a:prstGeom>
          <a:blipFill>
            <a:blip r:embed="rId7" cstate="print"/>
            <a:stretch>
              <a:fillRect/>
            </a:stretch>
          </a:blipFill>
        </p:spPr>
        <p:txBody>
          <a:bodyPr wrap="square" lIns="0" tIns="0" rIns="0" bIns="0" rtlCol="0"/>
          <a:lstStyle/>
          <a:p/>
        </p:txBody>
      </p:sp>
      <p:sp>
        <p:nvSpPr>
          <p:cNvPr id="13" name="object 13"/>
          <p:cNvSpPr txBox="1"/>
          <p:nvPr/>
        </p:nvSpPr>
        <p:spPr>
          <a:xfrm>
            <a:off x="1095755" y="128709"/>
            <a:ext cx="11008360" cy="774065"/>
          </a:xfrm>
          <a:prstGeom prst="rect">
            <a:avLst/>
          </a:prstGeom>
        </p:spPr>
        <p:txBody>
          <a:bodyPr vert="horz" wrap="square" lIns="0" tIns="14604" rIns="0" bIns="0" rtlCol="0">
            <a:spAutoFit/>
          </a:bodyPr>
          <a:lstStyle/>
          <a:p>
            <a:pPr>
              <a:lnSpc>
                <a:spcPts val="1945"/>
              </a:lnSpc>
              <a:spcBef>
                <a:spcPts val="115"/>
              </a:spcBef>
              <a:tabLst>
                <a:tab pos="9258300" algn="l"/>
              </a:tabLst>
            </a:pPr>
            <a:r>
              <a:rPr sz="2200" spc="-260" dirty="0">
                <a:solidFill>
                  <a:srgbClr val="FFFFFF"/>
                </a:solidFill>
                <a:latin typeface="Trebuchet MS" panose="020B0603020202020204"/>
                <a:cs typeface="Trebuchet MS" panose="020B0603020202020204"/>
              </a:rPr>
              <a:t>Chongqing</a:t>
            </a:r>
            <a:r>
              <a:rPr sz="2200" spc="-509" dirty="0">
                <a:solidFill>
                  <a:srgbClr val="FFFFFF"/>
                </a:solidFill>
                <a:latin typeface="Trebuchet MS" panose="020B0603020202020204"/>
                <a:cs typeface="Trebuchet MS" panose="020B0603020202020204"/>
              </a:rPr>
              <a:t> </a:t>
            </a:r>
            <a:r>
              <a:rPr sz="2200" spc="-240" dirty="0">
                <a:solidFill>
                  <a:srgbClr val="FFFFFF"/>
                </a:solidFill>
                <a:latin typeface="Trebuchet MS" panose="020B0603020202020204"/>
                <a:cs typeface="Trebuchet MS" panose="020B0603020202020204"/>
              </a:rPr>
              <a:t>University	</a:t>
            </a:r>
            <a:r>
              <a:rPr sz="2250" b="1" spc="82" baseline="26000" dirty="0">
                <a:solidFill>
                  <a:srgbClr val="FFFFFF"/>
                </a:solidFill>
                <a:latin typeface="Arial" panose="020B0604020202020204"/>
                <a:cs typeface="Arial" panose="020B0604020202020204"/>
              </a:rPr>
              <a:t>ATAI</a:t>
            </a:r>
            <a:endParaRPr sz="2250" baseline="26000">
              <a:latin typeface="Arial" panose="020B0604020202020204"/>
              <a:cs typeface="Arial" panose="020B0604020202020204"/>
            </a:endParaRPr>
          </a:p>
          <a:p>
            <a:pPr>
              <a:lnSpc>
                <a:spcPts val="1905"/>
              </a:lnSpc>
              <a:tabLst>
                <a:tab pos="9258300" algn="l"/>
              </a:tabLst>
            </a:pPr>
            <a:r>
              <a:rPr sz="3300" spc="-352" baseline="-35000" dirty="0">
                <a:solidFill>
                  <a:srgbClr val="FFFFFF"/>
                </a:solidFill>
                <a:latin typeface="Trebuchet MS" panose="020B0603020202020204"/>
                <a:cs typeface="Trebuchet MS" panose="020B0603020202020204"/>
              </a:rPr>
              <a:t>of</a:t>
            </a:r>
            <a:r>
              <a:rPr sz="3300" spc="-532" baseline="-35000" dirty="0">
                <a:solidFill>
                  <a:srgbClr val="FFFFFF"/>
                </a:solidFill>
                <a:latin typeface="Trebuchet MS" panose="020B0603020202020204"/>
                <a:cs typeface="Trebuchet MS" panose="020B0603020202020204"/>
              </a:rPr>
              <a:t> </a:t>
            </a:r>
            <a:r>
              <a:rPr sz="3300" spc="-427" baseline="-35000" dirty="0">
                <a:solidFill>
                  <a:srgbClr val="FFFFFF"/>
                </a:solidFill>
                <a:latin typeface="Trebuchet MS" panose="020B0603020202020204"/>
                <a:cs typeface="Trebuchet MS" panose="020B0603020202020204"/>
              </a:rPr>
              <a:t>Technology	</a:t>
            </a:r>
            <a:r>
              <a:rPr spc="-215" dirty="0">
                <a:solidFill>
                  <a:srgbClr val="D9D9D9"/>
                </a:solidFill>
                <a:latin typeface="Trebuchet MS" panose="020B0603020202020204"/>
                <a:cs typeface="Trebuchet MS" panose="020B0603020202020204"/>
              </a:rPr>
              <a:t>Advanced</a:t>
            </a:r>
            <a:r>
              <a:rPr spc="-490" dirty="0">
                <a:solidFill>
                  <a:srgbClr val="D9D9D9"/>
                </a:solidFill>
                <a:latin typeface="Trebuchet MS" panose="020B0603020202020204"/>
                <a:cs typeface="Trebuchet MS" panose="020B0603020202020204"/>
              </a:rPr>
              <a:t> </a:t>
            </a:r>
            <a:r>
              <a:rPr spc="-220" dirty="0">
                <a:solidFill>
                  <a:srgbClr val="D9D9D9"/>
                </a:solidFill>
                <a:latin typeface="Trebuchet MS" panose="020B0603020202020204"/>
                <a:cs typeface="Trebuchet MS" panose="020B0603020202020204"/>
              </a:rPr>
              <a:t>Techniqueof</a:t>
            </a:r>
            <a:endParaRPr>
              <a:latin typeface="Trebuchet MS" panose="020B0603020202020204"/>
              <a:cs typeface="Trebuchet MS" panose="020B0603020202020204"/>
            </a:endParaRPr>
          </a:p>
          <a:p>
            <a:pPr marR="63500" algn="r">
              <a:lnSpc>
                <a:spcPts val="2120"/>
              </a:lnSpc>
            </a:pPr>
            <a:r>
              <a:rPr spc="-180" dirty="0">
                <a:solidFill>
                  <a:srgbClr val="D9D9D9"/>
                </a:solidFill>
                <a:latin typeface="Trebuchet MS" panose="020B0603020202020204"/>
                <a:cs typeface="Trebuchet MS" panose="020B0603020202020204"/>
              </a:rPr>
              <a:t>Artificial</a:t>
            </a:r>
            <a:r>
              <a:rPr spc="70" dirty="0">
                <a:solidFill>
                  <a:srgbClr val="D9D9D9"/>
                </a:solidFill>
                <a:latin typeface="Trebuchet MS" panose="020B0603020202020204"/>
                <a:cs typeface="Trebuchet MS" panose="020B0603020202020204"/>
              </a:rPr>
              <a:t> </a:t>
            </a:r>
            <a:r>
              <a:rPr spc="-190" dirty="0">
                <a:solidFill>
                  <a:srgbClr val="D9D9D9"/>
                </a:solidFill>
                <a:latin typeface="Trebuchet MS" panose="020B0603020202020204"/>
                <a:cs typeface="Trebuchet MS" panose="020B0603020202020204"/>
              </a:rPr>
              <a:t>Intelligence</a:t>
            </a:r>
            <a:endParaRPr>
              <a:latin typeface="Trebuchet MS" panose="020B0603020202020204"/>
              <a:cs typeface="Trebuchet MS" panose="020B0603020202020204"/>
            </a:endParaRPr>
          </a:p>
        </p:txBody>
      </p:sp>
      <p:grpSp>
        <p:nvGrpSpPr>
          <p:cNvPr id="14" name="object 14"/>
          <p:cNvGrpSpPr/>
          <p:nvPr/>
        </p:nvGrpSpPr>
        <p:grpSpPr>
          <a:xfrm>
            <a:off x="65405" y="-22860"/>
            <a:ext cx="12192000" cy="974090"/>
            <a:chOff x="0" y="0"/>
            <a:chExt cx="12192000" cy="974090"/>
          </a:xfrm>
        </p:grpSpPr>
        <p:sp>
          <p:nvSpPr>
            <p:cNvPr id="15" name="object 15"/>
            <p:cNvSpPr/>
            <p:nvPr/>
          </p:nvSpPr>
          <p:spPr>
            <a:xfrm>
              <a:off x="0" y="0"/>
              <a:ext cx="12191999" cy="973836"/>
            </a:xfrm>
            <a:prstGeom prst="rect">
              <a:avLst/>
            </a:prstGeom>
            <a:blipFill>
              <a:blip r:embed="rId8" cstate="print"/>
              <a:stretch>
                <a:fillRect/>
              </a:stretch>
            </a:blipFill>
          </p:spPr>
          <p:txBody>
            <a:bodyPr wrap="square" lIns="0" tIns="0" rIns="0" bIns="0" rtlCol="0"/>
            <a:lstStyle/>
            <a:p/>
          </p:txBody>
        </p:sp>
        <p:sp>
          <p:nvSpPr>
            <p:cNvPr id="16" name="object 16"/>
            <p:cNvSpPr/>
            <p:nvPr/>
          </p:nvSpPr>
          <p:spPr>
            <a:xfrm>
              <a:off x="11503152" y="128015"/>
              <a:ext cx="571500" cy="719327"/>
            </a:xfrm>
            <a:prstGeom prst="rect">
              <a:avLst/>
            </a:prstGeom>
            <a:blipFill>
              <a:blip r:embed="rId5" cstate="print"/>
              <a:stretch>
                <a:fillRect/>
              </a:stretch>
            </a:blipFill>
          </p:spPr>
          <p:txBody>
            <a:bodyPr wrap="square" lIns="0" tIns="0" rIns="0" bIns="0" rtlCol="0"/>
            <a:lstStyle/>
            <a:p/>
          </p:txBody>
        </p:sp>
        <p:sp>
          <p:nvSpPr>
            <p:cNvPr id="17" name="object 17"/>
            <p:cNvSpPr/>
            <p:nvPr/>
          </p:nvSpPr>
          <p:spPr>
            <a:xfrm>
              <a:off x="778763" y="690372"/>
              <a:ext cx="2924556" cy="239267"/>
            </a:xfrm>
            <a:prstGeom prst="rect">
              <a:avLst/>
            </a:prstGeom>
            <a:blipFill>
              <a:blip r:embed="rId6" cstate="print"/>
              <a:stretch>
                <a:fillRect/>
              </a:stretch>
            </a:blipFill>
          </p:spPr>
          <p:txBody>
            <a:bodyPr wrap="square" lIns="0" tIns="0" rIns="0" bIns="0" rtlCol="0"/>
            <a:lstStyle/>
            <a:p/>
          </p:txBody>
        </p:sp>
      </p:grpSp>
      <p:sp>
        <p:nvSpPr>
          <p:cNvPr id="18" name="object 18"/>
          <p:cNvSpPr txBox="1"/>
          <p:nvPr/>
        </p:nvSpPr>
        <p:spPr>
          <a:xfrm>
            <a:off x="1006754" y="680891"/>
            <a:ext cx="2402840" cy="243840"/>
          </a:xfrm>
          <a:prstGeom prst="rect">
            <a:avLst/>
          </a:prstGeom>
        </p:spPr>
        <p:txBody>
          <a:bodyPr vert="horz" wrap="square" lIns="0" tIns="0" rIns="0" bIns="0" rtlCol="0">
            <a:spAutoFit/>
          </a:bodyPr>
          <a:lstStyle/>
          <a:p>
            <a:pPr>
              <a:lnSpc>
                <a:spcPts val="1905"/>
              </a:lnSpc>
            </a:pPr>
            <a:r>
              <a:rPr sz="1600" spc="-190" dirty="0">
                <a:solidFill>
                  <a:srgbClr val="FFFFFF"/>
                </a:solidFill>
                <a:latin typeface="Trebuchet MS" panose="020B0603020202020204"/>
                <a:cs typeface="Trebuchet MS" panose="020B0603020202020204"/>
              </a:rPr>
              <a:t>Chongqing</a:t>
            </a:r>
            <a:r>
              <a:rPr sz="1600" spc="-355" dirty="0">
                <a:solidFill>
                  <a:srgbClr val="FFFFFF"/>
                </a:solidFill>
                <a:latin typeface="Trebuchet MS" panose="020B0603020202020204"/>
                <a:cs typeface="Trebuchet MS" panose="020B0603020202020204"/>
              </a:rPr>
              <a:t> </a:t>
            </a:r>
            <a:r>
              <a:rPr sz="1600" spc="-175" dirty="0">
                <a:solidFill>
                  <a:srgbClr val="FFFFFF"/>
                </a:solidFill>
                <a:latin typeface="Trebuchet MS" panose="020B0603020202020204"/>
                <a:cs typeface="Trebuchet MS" panose="020B0603020202020204"/>
              </a:rPr>
              <a:t>University</a:t>
            </a:r>
            <a:r>
              <a:rPr sz="1600" spc="-350" dirty="0">
                <a:solidFill>
                  <a:srgbClr val="FFFFFF"/>
                </a:solidFill>
                <a:latin typeface="Trebuchet MS" panose="020B0603020202020204"/>
                <a:cs typeface="Trebuchet MS" panose="020B0603020202020204"/>
              </a:rPr>
              <a:t> </a:t>
            </a:r>
            <a:r>
              <a:rPr sz="1600" spc="-170" dirty="0">
                <a:solidFill>
                  <a:srgbClr val="FFFFFF"/>
                </a:solidFill>
                <a:latin typeface="Trebuchet MS" panose="020B0603020202020204"/>
                <a:cs typeface="Trebuchet MS" panose="020B0603020202020204"/>
              </a:rPr>
              <a:t>of</a:t>
            </a:r>
            <a:r>
              <a:rPr sz="1600" spc="-270" dirty="0">
                <a:solidFill>
                  <a:srgbClr val="FFFFFF"/>
                </a:solidFill>
                <a:latin typeface="Trebuchet MS" panose="020B0603020202020204"/>
                <a:cs typeface="Trebuchet MS" panose="020B0603020202020204"/>
              </a:rPr>
              <a:t> </a:t>
            </a:r>
            <a:r>
              <a:rPr sz="1600" spc="-204" dirty="0">
                <a:solidFill>
                  <a:srgbClr val="FFFFFF"/>
                </a:solidFill>
                <a:latin typeface="Trebuchet MS" panose="020B0603020202020204"/>
                <a:cs typeface="Trebuchet MS" panose="020B0603020202020204"/>
              </a:rPr>
              <a:t>Technology</a:t>
            </a:r>
            <a:endParaRPr sz="1600">
              <a:latin typeface="Trebuchet MS" panose="020B0603020202020204"/>
              <a:cs typeface="Trebuchet MS" panose="020B0603020202020204"/>
            </a:endParaRPr>
          </a:p>
        </p:txBody>
      </p:sp>
      <p:sp>
        <p:nvSpPr>
          <p:cNvPr id="19" name="object 19"/>
          <p:cNvSpPr/>
          <p:nvPr/>
        </p:nvSpPr>
        <p:spPr>
          <a:xfrm>
            <a:off x="883919" y="73152"/>
            <a:ext cx="3403091" cy="899160"/>
          </a:xfrm>
          <a:prstGeom prst="rect">
            <a:avLst/>
          </a:prstGeom>
          <a:blipFill>
            <a:blip r:embed="rId7" cstate="print"/>
            <a:stretch>
              <a:fillRect/>
            </a:stretch>
          </a:blipFill>
        </p:spPr>
        <p:txBody>
          <a:bodyPr wrap="square" lIns="0" tIns="0" rIns="0" bIns="0" rtlCol="0"/>
          <a:lstStyle/>
          <a:p/>
        </p:txBody>
      </p:sp>
      <p:sp>
        <p:nvSpPr>
          <p:cNvPr id="20" name="object 20"/>
          <p:cNvSpPr txBox="1"/>
          <p:nvPr/>
        </p:nvSpPr>
        <p:spPr>
          <a:xfrm>
            <a:off x="1083055" y="107137"/>
            <a:ext cx="2216150" cy="695960"/>
          </a:xfrm>
          <a:prstGeom prst="rect">
            <a:avLst/>
          </a:prstGeom>
        </p:spPr>
        <p:txBody>
          <a:bodyPr vert="horz" wrap="square" lIns="0" tIns="12065" rIns="0" bIns="0" rtlCol="0">
            <a:spAutoFit/>
          </a:bodyPr>
          <a:lstStyle/>
          <a:p>
            <a:pPr marL="12700">
              <a:lnSpc>
                <a:spcPct val="100000"/>
              </a:lnSpc>
              <a:spcBef>
                <a:spcPts val="95"/>
              </a:spcBef>
            </a:pPr>
            <a:r>
              <a:rPr sz="2200" spc="-260" dirty="0">
                <a:solidFill>
                  <a:srgbClr val="FFFFFF"/>
                </a:solidFill>
                <a:latin typeface="Trebuchet MS" panose="020B0603020202020204"/>
                <a:cs typeface="Trebuchet MS" panose="020B0603020202020204"/>
              </a:rPr>
              <a:t>Chongqing</a:t>
            </a:r>
            <a:r>
              <a:rPr sz="2200" spc="-535" dirty="0">
                <a:solidFill>
                  <a:srgbClr val="FFFFFF"/>
                </a:solidFill>
                <a:latin typeface="Trebuchet MS" panose="020B0603020202020204"/>
                <a:cs typeface="Trebuchet MS" panose="020B0603020202020204"/>
              </a:rPr>
              <a:t> </a:t>
            </a:r>
            <a:r>
              <a:rPr sz="2200" spc="-240" dirty="0">
                <a:solidFill>
                  <a:srgbClr val="FFFFFF"/>
                </a:solidFill>
                <a:latin typeface="Trebuchet MS" panose="020B0603020202020204"/>
                <a:cs typeface="Trebuchet MS" panose="020B0603020202020204"/>
              </a:rPr>
              <a:t>University</a:t>
            </a:r>
            <a:r>
              <a:rPr sz="2200" spc="-495" dirty="0">
                <a:solidFill>
                  <a:srgbClr val="FFFFFF"/>
                </a:solidFill>
                <a:latin typeface="Trebuchet MS" panose="020B0603020202020204"/>
                <a:cs typeface="Trebuchet MS" panose="020B0603020202020204"/>
              </a:rPr>
              <a:t> </a:t>
            </a:r>
            <a:r>
              <a:rPr sz="2200" spc="-235" dirty="0">
                <a:solidFill>
                  <a:srgbClr val="FFFFFF"/>
                </a:solidFill>
                <a:latin typeface="Trebuchet MS" panose="020B0603020202020204"/>
                <a:cs typeface="Trebuchet MS" panose="020B0603020202020204"/>
              </a:rPr>
              <a:t>of</a:t>
            </a:r>
            <a:endParaRPr sz="2200">
              <a:latin typeface="Trebuchet MS" panose="020B0603020202020204"/>
              <a:cs typeface="Trebuchet MS" panose="020B0603020202020204"/>
            </a:endParaRPr>
          </a:p>
          <a:p>
            <a:pPr marL="12700">
              <a:lnSpc>
                <a:spcPct val="100000"/>
              </a:lnSpc>
              <a:spcBef>
                <a:spcPts val="5"/>
              </a:spcBef>
            </a:pPr>
            <a:r>
              <a:rPr sz="2200" spc="-285" dirty="0">
                <a:solidFill>
                  <a:srgbClr val="FFFFFF"/>
                </a:solidFill>
                <a:latin typeface="Trebuchet MS" panose="020B0603020202020204"/>
                <a:cs typeface="Trebuchet MS" panose="020B0603020202020204"/>
              </a:rPr>
              <a:t>Technology</a:t>
            </a:r>
            <a:endParaRPr sz="2200">
              <a:latin typeface="Trebuchet MS" panose="020B0603020202020204"/>
              <a:cs typeface="Trebuchet MS" panose="020B0603020202020204"/>
            </a:endParaRPr>
          </a:p>
        </p:txBody>
      </p:sp>
      <p:sp>
        <p:nvSpPr>
          <p:cNvPr id="21" name="object 21"/>
          <p:cNvSpPr txBox="1"/>
          <p:nvPr/>
        </p:nvSpPr>
        <p:spPr>
          <a:xfrm>
            <a:off x="9697973" y="11281"/>
            <a:ext cx="1774825" cy="831850"/>
          </a:xfrm>
          <a:prstGeom prst="rect">
            <a:avLst/>
          </a:prstGeom>
        </p:spPr>
        <p:txBody>
          <a:bodyPr vert="horz" wrap="square" lIns="0" tIns="26034" rIns="0" bIns="0" rtlCol="0">
            <a:spAutoFit/>
          </a:bodyPr>
          <a:lstStyle/>
          <a:p>
            <a:pPr marL="12700" algn="ctr">
              <a:lnSpc>
                <a:spcPct val="100000"/>
              </a:lnSpc>
              <a:spcBef>
                <a:spcPts val="205"/>
              </a:spcBef>
            </a:pPr>
            <a:r>
              <a:rPr sz="1500" b="1" spc="55" dirty="0">
                <a:solidFill>
                  <a:srgbClr val="FFFFFF"/>
                </a:solidFill>
                <a:latin typeface="Arial" panose="020B0604020202020204"/>
                <a:cs typeface="Arial" panose="020B0604020202020204"/>
              </a:rPr>
              <a:t>ATAI</a:t>
            </a:r>
            <a:endParaRPr sz="1500">
              <a:latin typeface="Arial" panose="020B0604020202020204"/>
              <a:cs typeface="Arial" panose="020B0604020202020204"/>
            </a:endParaRPr>
          </a:p>
          <a:p>
            <a:pPr marL="12700" marR="5080" algn="ctr">
              <a:lnSpc>
                <a:spcPct val="100000"/>
              </a:lnSpc>
              <a:spcBef>
                <a:spcPts val="125"/>
              </a:spcBef>
            </a:pPr>
            <a:r>
              <a:rPr spc="-215" dirty="0">
                <a:solidFill>
                  <a:srgbClr val="D9D9D9"/>
                </a:solidFill>
                <a:latin typeface="Trebuchet MS" panose="020B0603020202020204"/>
                <a:cs typeface="Trebuchet MS" panose="020B0603020202020204"/>
              </a:rPr>
              <a:t>Advanced</a:t>
            </a:r>
            <a:r>
              <a:rPr spc="-500" dirty="0">
                <a:solidFill>
                  <a:srgbClr val="D9D9D9"/>
                </a:solidFill>
                <a:latin typeface="Trebuchet MS" panose="020B0603020202020204"/>
                <a:cs typeface="Trebuchet MS" panose="020B0603020202020204"/>
              </a:rPr>
              <a:t> </a:t>
            </a:r>
            <a:r>
              <a:rPr spc="-220" dirty="0">
                <a:solidFill>
                  <a:srgbClr val="D9D9D9"/>
                </a:solidFill>
                <a:latin typeface="Trebuchet MS" panose="020B0603020202020204"/>
                <a:cs typeface="Trebuchet MS" panose="020B0603020202020204"/>
              </a:rPr>
              <a:t>Techniqueof </a:t>
            </a:r>
            <a:r>
              <a:rPr spc="-80" dirty="0">
                <a:solidFill>
                  <a:srgbClr val="D9D9D9"/>
                </a:solidFill>
                <a:latin typeface="Trebuchet MS" panose="020B0603020202020204"/>
                <a:cs typeface="Trebuchet MS" panose="020B0603020202020204"/>
              </a:rPr>
              <a:t> </a:t>
            </a:r>
            <a:r>
              <a:rPr spc="-180" dirty="0">
                <a:solidFill>
                  <a:srgbClr val="D9D9D9"/>
                </a:solidFill>
                <a:latin typeface="Trebuchet MS" panose="020B0603020202020204"/>
                <a:cs typeface="Trebuchet MS" panose="020B0603020202020204"/>
              </a:rPr>
              <a:t>Artificial</a:t>
            </a:r>
            <a:r>
              <a:rPr spc="75" dirty="0">
                <a:solidFill>
                  <a:srgbClr val="D9D9D9"/>
                </a:solidFill>
                <a:latin typeface="Trebuchet MS" panose="020B0603020202020204"/>
                <a:cs typeface="Trebuchet MS" panose="020B0603020202020204"/>
              </a:rPr>
              <a:t> </a:t>
            </a:r>
            <a:r>
              <a:rPr spc="-190" dirty="0">
                <a:solidFill>
                  <a:srgbClr val="D9D9D9"/>
                </a:solidFill>
                <a:latin typeface="Trebuchet MS" panose="020B0603020202020204"/>
                <a:cs typeface="Trebuchet MS" panose="020B0603020202020204"/>
              </a:rPr>
              <a:t>Intelligence</a:t>
            </a:r>
            <a:endParaRPr>
              <a:latin typeface="Trebuchet MS" panose="020B0603020202020204"/>
              <a:cs typeface="Trebuchet MS" panose="020B0603020202020204"/>
            </a:endParaRPr>
          </a:p>
        </p:txBody>
      </p:sp>
      <p:grpSp>
        <p:nvGrpSpPr>
          <p:cNvPr id="22" name="object 22"/>
          <p:cNvGrpSpPr/>
          <p:nvPr/>
        </p:nvGrpSpPr>
        <p:grpSpPr>
          <a:xfrm>
            <a:off x="65405" y="951230"/>
            <a:ext cx="12192000" cy="4526915"/>
            <a:chOff x="-89" y="986027"/>
            <a:chExt cx="12192216" cy="4490085"/>
          </a:xfrm>
        </p:grpSpPr>
        <p:sp>
          <p:nvSpPr>
            <p:cNvPr id="23" name="object 23"/>
            <p:cNvSpPr/>
            <p:nvPr/>
          </p:nvSpPr>
          <p:spPr>
            <a:xfrm>
              <a:off x="0" y="986027"/>
              <a:ext cx="12192000" cy="4490085"/>
            </a:xfrm>
            <a:custGeom>
              <a:avLst/>
              <a:gdLst/>
              <a:ahLst/>
              <a:cxnLst/>
              <a:rect l="l" t="t" r="r" b="b"/>
              <a:pathLst>
                <a:path w="12192000" h="4490085">
                  <a:moveTo>
                    <a:pt x="12192000" y="0"/>
                  </a:moveTo>
                  <a:lnTo>
                    <a:pt x="0" y="0"/>
                  </a:lnTo>
                  <a:lnTo>
                    <a:pt x="0" y="4489704"/>
                  </a:lnTo>
                  <a:lnTo>
                    <a:pt x="12192000" y="4489704"/>
                  </a:lnTo>
                  <a:lnTo>
                    <a:pt x="12192000" y="0"/>
                  </a:lnTo>
                  <a:close/>
                </a:path>
              </a:pathLst>
            </a:custGeom>
            <a:solidFill>
              <a:srgbClr val="F1F1F1"/>
            </a:solidFill>
          </p:spPr>
          <p:txBody>
            <a:bodyPr wrap="square" lIns="0" tIns="0" rIns="0" bIns="0" rtlCol="0"/>
            <a:lstStyle/>
            <a:p/>
          </p:txBody>
        </p:sp>
        <p:sp>
          <p:nvSpPr>
            <p:cNvPr id="24" name="object 24"/>
            <p:cNvSpPr/>
            <p:nvPr/>
          </p:nvSpPr>
          <p:spPr>
            <a:xfrm>
              <a:off x="-89" y="1187195"/>
              <a:ext cx="12192216" cy="104775"/>
            </a:xfrm>
            <a:prstGeom prst="rect">
              <a:avLst/>
            </a:prstGeom>
            <a:blipFill>
              <a:blip r:embed="rId9" cstate="print"/>
              <a:stretch>
                <a:fillRect/>
              </a:stretch>
            </a:blipFill>
          </p:spPr>
          <p:txBody>
            <a:bodyPr wrap="square" lIns="0" tIns="0" rIns="0" bIns="0" rtlCol="0"/>
            <a:lstStyle/>
            <a:p/>
          </p:txBody>
        </p:sp>
      </p:grpSp>
      <p:sp>
        <p:nvSpPr>
          <p:cNvPr id="31" name="object 31"/>
          <p:cNvSpPr/>
          <p:nvPr/>
        </p:nvSpPr>
        <p:spPr>
          <a:xfrm>
            <a:off x="10754868" y="5894831"/>
            <a:ext cx="1437131" cy="963165"/>
          </a:xfrm>
          <a:prstGeom prst="rect">
            <a:avLst/>
          </a:prstGeom>
          <a:blipFill>
            <a:blip r:embed="rId10" cstate="print"/>
            <a:stretch>
              <a:fillRect/>
            </a:stretch>
          </a:blipFill>
        </p:spPr>
        <p:txBody>
          <a:bodyPr wrap="square" lIns="0" tIns="0" rIns="0" bIns="0" rtlCol="0"/>
          <a:lstStyle/>
          <a:p/>
        </p:txBody>
      </p:sp>
      <p:sp>
        <p:nvSpPr>
          <p:cNvPr id="32" name="object 32"/>
          <p:cNvSpPr txBox="1"/>
          <p:nvPr/>
        </p:nvSpPr>
        <p:spPr>
          <a:xfrm>
            <a:off x="11168888" y="6501790"/>
            <a:ext cx="10604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888888"/>
                </a:solidFill>
                <a:latin typeface="Arial" panose="020B0604020202020204"/>
                <a:cs typeface="Arial" panose="020B0604020202020204"/>
              </a:rPr>
              <a:t>1</a:t>
            </a:r>
            <a:endParaRPr sz="1200">
              <a:latin typeface="Arial" panose="020B0604020202020204"/>
              <a:cs typeface="Arial" panose="020B0604020202020204"/>
            </a:endParaRPr>
          </a:p>
        </p:txBody>
      </p:sp>
      <p:sp>
        <p:nvSpPr>
          <p:cNvPr id="33" name="object 33"/>
          <p:cNvSpPr/>
          <p:nvPr/>
        </p:nvSpPr>
        <p:spPr>
          <a:xfrm>
            <a:off x="495300" y="5871971"/>
            <a:ext cx="827532" cy="829056"/>
          </a:xfrm>
          <a:prstGeom prst="rect">
            <a:avLst/>
          </a:prstGeom>
          <a:blipFill>
            <a:blip r:embed="rId11" cstate="print"/>
            <a:stretch>
              <a:fillRect/>
            </a:stretch>
          </a:blipFill>
        </p:spPr>
        <p:txBody>
          <a:bodyPr wrap="square" lIns="0" tIns="0" rIns="0" bIns="0" rtlCol="0"/>
          <a:lstStyle/>
          <a:p/>
        </p:txBody>
      </p:sp>
      <p:sp>
        <p:nvSpPr>
          <p:cNvPr id="34" name="object 34"/>
          <p:cNvSpPr/>
          <p:nvPr/>
        </p:nvSpPr>
        <p:spPr>
          <a:xfrm>
            <a:off x="1580388" y="5882640"/>
            <a:ext cx="821436" cy="812291"/>
          </a:xfrm>
          <a:prstGeom prst="rect">
            <a:avLst/>
          </a:prstGeom>
          <a:blipFill>
            <a:blip r:embed="rId12" cstate="print"/>
            <a:stretch>
              <a:fillRect/>
            </a:stretch>
          </a:blipFill>
        </p:spPr>
        <p:txBody>
          <a:bodyPr wrap="square" lIns="0" tIns="0" rIns="0" bIns="0" rtlCol="0"/>
          <a:lstStyle/>
          <a:p/>
        </p:txBody>
      </p:sp>
      <p:sp>
        <p:nvSpPr>
          <p:cNvPr id="35" name="object 35"/>
          <p:cNvSpPr/>
          <p:nvPr/>
        </p:nvSpPr>
        <p:spPr>
          <a:xfrm>
            <a:off x="2703576" y="6024371"/>
            <a:ext cx="1260348" cy="681228"/>
          </a:xfrm>
          <a:prstGeom prst="rect">
            <a:avLst/>
          </a:prstGeom>
          <a:blipFill>
            <a:blip r:embed="rId13" cstate="print"/>
            <a:stretch>
              <a:fillRect/>
            </a:stretch>
          </a:blipFill>
        </p:spPr>
        <p:txBody>
          <a:bodyPr wrap="square" lIns="0" tIns="0" rIns="0" bIns="0" rtlCol="0"/>
          <a:lstStyle/>
          <a:p/>
        </p:txBody>
      </p:sp>
      <p:sp>
        <p:nvSpPr>
          <p:cNvPr id="36" name="object 36"/>
          <p:cNvSpPr/>
          <p:nvPr/>
        </p:nvSpPr>
        <p:spPr>
          <a:xfrm>
            <a:off x="4287011" y="5926834"/>
            <a:ext cx="836676" cy="827530"/>
          </a:xfrm>
          <a:prstGeom prst="rect">
            <a:avLst/>
          </a:prstGeom>
          <a:blipFill>
            <a:blip r:embed="rId14" cstate="print"/>
            <a:stretch>
              <a:fillRect/>
            </a:stretch>
          </a:blipFill>
        </p:spPr>
        <p:txBody>
          <a:bodyPr wrap="square" lIns="0" tIns="0" rIns="0" bIns="0" rtlCol="0"/>
          <a:lstStyle/>
          <a:p/>
        </p:txBody>
      </p:sp>
      <p:sp>
        <p:nvSpPr>
          <p:cNvPr id="37" name="object 37"/>
          <p:cNvSpPr txBox="1"/>
          <p:nvPr/>
        </p:nvSpPr>
        <p:spPr>
          <a:xfrm>
            <a:off x="7724140" y="5937885"/>
            <a:ext cx="3748405" cy="3816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4E79"/>
                </a:solidFill>
                <a:latin typeface="Times New Roman" panose="02020603050405020304"/>
                <a:cs typeface="Times New Roman" panose="02020603050405020304"/>
              </a:rPr>
              <a:t>Reported </a:t>
            </a:r>
            <a:r>
              <a:rPr sz="2400" b="1" dirty="0">
                <a:solidFill>
                  <a:srgbClr val="1F4E79"/>
                </a:solidFill>
                <a:latin typeface="Times New Roman" panose="02020603050405020304"/>
                <a:cs typeface="Times New Roman" panose="02020603050405020304"/>
              </a:rPr>
              <a:t>by </a:t>
            </a:r>
            <a:r>
              <a:rPr lang="en-US" sz="2400" b="1" dirty="0">
                <a:solidFill>
                  <a:srgbClr val="1F4E79"/>
                </a:solidFill>
                <a:latin typeface="Times New Roman" panose="02020603050405020304"/>
                <a:cs typeface="Times New Roman" panose="02020603050405020304"/>
              </a:rPr>
              <a:t>J</a:t>
            </a:r>
            <a:r>
              <a:rPr lang="en-US" sz="2400" b="1" dirty="0">
                <a:solidFill>
                  <a:srgbClr val="1F4E79"/>
                </a:solidFill>
                <a:latin typeface="Times New Roman" panose="02020603050405020304"/>
                <a:cs typeface="Times New Roman" panose="02020603050405020304"/>
              </a:rPr>
              <a:t>ing Li</a:t>
            </a:r>
            <a:endParaRPr lang="en-US" sz="2400" b="1" dirty="0">
              <a:solidFill>
                <a:srgbClr val="1F4E79"/>
              </a:solidFill>
              <a:latin typeface="Times New Roman" panose="02020603050405020304"/>
              <a:cs typeface="Times New Roman" panose="02020603050405020304"/>
            </a:endParaRPr>
          </a:p>
        </p:txBody>
      </p:sp>
      <p:sp>
        <p:nvSpPr>
          <p:cNvPr id="39" name="object 39"/>
          <p:cNvSpPr txBox="1"/>
          <p:nvPr/>
        </p:nvSpPr>
        <p:spPr>
          <a:xfrm>
            <a:off x="9829800" y="5410200"/>
            <a:ext cx="2427605" cy="257810"/>
          </a:xfrm>
          <a:prstGeom prst="rect">
            <a:avLst/>
          </a:prstGeom>
        </p:spPr>
        <p:txBody>
          <a:bodyPr vert="horz" wrap="square" lIns="0" tIns="12065" rIns="0" bIns="0" rtlCol="0">
            <a:spAutoFit/>
          </a:bodyPr>
          <a:lstStyle/>
          <a:p>
            <a:pPr marL="12700">
              <a:lnSpc>
                <a:spcPct val="100000"/>
              </a:lnSpc>
              <a:spcBef>
                <a:spcPts val="95"/>
              </a:spcBef>
            </a:pPr>
            <a:r>
              <a:rPr sz="1600" b="1" spc="150" dirty="0">
                <a:solidFill>
                  <a:srgbClr val="1F4E79"/>
                </a:solidFill>
                <a:latin typeface="Noto Sans Mono CJK HK"/>
                <a:cs typeface="Noto Sans Mono CJK HK"/>
              </a:rPr>
              <a:t>—— </a:t>
            </a:r>
            <a:r>
              <a:rPr lang="en-US" sz="1600" b="1" spc="150" dirty="0">
                <a:solidFill>
                  <a:srgbClr val="1F4E79"/>
                </a:solidFill>
                <a:latin typeface="Noto Sans Mono CJK HK"/>
                <a:cs typeface="Noto Sans Mono CJK HK"/>
              </a:rPr>
              <a:t>SIGIR</a:t>
            </a:r>
            <a:r>
              <a:rPr sz="1600" b="1" spc="-190" dirty="0">
                <a:solidFill>
                  <a:srgbClr val="1F4E79"/>
                </a:solidFill>
                <a:latin typeface="Noto Sans Mono CJK HK"/>
                <a:cs typeface="Noto Sans Mono CJK HK"/>
              </a:rPr>
              <a:t> </a:t>
            </a:r>
            <a:r>
              <a:rPr sz="1600" b="1" spc="5" dirty="0">
                <a:solidFill>
                  <a:srgbClr val="1F4E79"/>
                </a:solidFill>
                <a:latin typeface="Noto Sans Mono CJK HK"/>
                <a:cs typeface="Noto Sans Mono CJK HK"/>
              </a:rPr>
              <a:t>202</a:t>
            </a:r>
            <a:r>
              <a:rPr lang="en-US" sz="1600" b="1" spc="5" dirty="0">
                <a:solidFill>
                  <a:srgbClr val="1F4E79"/>
                </a:solidFill>
                <a:latin typeface="Noto Sans Mono CJK HK"/>
                <a:cs typeface="Noto Sans Mono CJK HK"/>
              </a:rPr>
              <a:t>4</a:t>
            </a:r>
            <a:endParaRPr lang="en-US" sz="1600" b="1" spc="5" dirty="0">
              <a:solidFill>
                <a:srgbClr val="1F4E79"/>
              </a:solidFill>
              <a:latin typeface="Noto Sans Mono CJK HK"/>
              <a:cs typeface="Noto Sans Mono CJK HK"/>
            </a:endParaRPr>
          </a:p>
        </p:txBody>
      </p:sp>
      <p:sp>
        <p:nvSpPr>
          <p:cNvPr id="40" name="object 40"/>
          <p:cNvSpPr txBox="1"/>
          <p:nvPr/>
        </p:nvSpPr>
        <p:spPr>
          <a:xfrm>
            <a:off x="4267200" y="5552440"/>
            <a:ext cx="4224020" cy="257810"/>
          </a:xfrm>
          <a:prstGeom prst="rect">
            <a:avLst/>
          </a:prstGeom>
        </p:spPr>
        <p:txBody>
          <a:bodyPr vert="horz" wrap="square" lIns="0" tIns="12065" rIns="0" bIns="0" rtlCol="0">
            <a:spAutoFit/>
          </a:bodyPr>
          <a:lstStyle/>
          <a:p>
            <a:pPr marR="28575" algn="ctr">
              <a:lnSpc>
                <a:spcPct val="100000"/>
              </a:lnSpc>
              <a:spcBef>
                <a:spcPts val="95"/>
              </a:spcBef>
            </a:pPr>
            <a:r>
              <a:rPr sz="1600" spc="-40" dirty="0">
                <a:latin typeface="Arial" panose="020B0604020202020204"/>
                <a:cs typeface="Arial" panose="020B0604020202020204"/>
              </a:rPr>
              <a:t>Code:https://github.com/HaoyueBai98/MILK</a:t>
            </a:r>
            <a:endParaRPr sz="1600" spc="-40" dirty="0">
              <a:latin typeface="Arial" panose="020B0604020202020204"/>
              <a:cs typeface="Arial" panose="020B0604020202020204"/>
            </a:endParaRPr>
          </a:p>
        </p:txBody>
      </p:sp>
      <p:sp>
        <p:nvSpPr>
          <p:cNvPr id="43" name="object 38"/>
          <p:cNvSpPr txBox="1"/>
          <p:nvPr>
            <p:custDataLst>
              <p:tags r:id="rId15"/>
            </p:custDataLst>
          </p:nvPr>
        </p:nvSpPr>
        <p:spPr>
          <a:xfrm>
            <a:off x="685546" y="1253058"/>
            <a:ext cx="10863580" cy="885825"/>
          </a:xfrm>
          <a:prstGeom prst="rect">
            <a:avLst/>
          </a:prstGeom>
        </p:spPr>
        <p:txBody>
          <a:bodyPr vert="horz" wrap="square" lIns="0" tIns="12065" rIns="0" bIns="0" rtlCol="0">
            <a:spAutoFit/>
          </a:bodyPr>
          <a:p>
            <a:pPr marL="1289685" marR="5080" indent="-1277620" algn="ctr">
              <a:lnSpc>
                <a:spcPct val="100000"/>
              </a:lnSpc>
              <a:spcBef>
                <a:spcPts val="95"/>
              </a:spcBef>
            </a:pPr>
            <a:r>
              <a:rPr sz="2800" b="1" dirty="0">
                <a:solidFill>
                  <a:schemeClr val="tx2">
                    <a:lumMod val="75000"/>
                  </a:schemeClr>
                </a:solidFill>
                <a:latin typeface="Times New Roman" panose="02020603050405020304"/>
                <a:cs typeface="Times New Roman" panose="02020603050405020304"/>
              </a:rPr>
              <a:t>Multimodality Invariant Learning for</a:t>
            </a:r>
            <a:endParaRPr sz="2800" b="1" dirty="0">
              <a:solidFill>
                <a:schemeClr val="tx2">
                  <a:lumMod val="75000"/>
                </a:schemeClr>
              </a:solidFill>
              <a:latin typeface="Times New Roman" panose="02020603050405020304"/>
              <a:cs typeface="Times New Roman" panose="02020603050405020304"/>
            </a:endParaRPr>
          </a:p>
          <a:p>
            <a:pPr marL="1289685" marR="5080" indent="-1277620" algn="ctr">
              <a:lnSpc>
                <a:spcPct val="100000"/>
              </a:lnSpc>
              <a:spcBef>
                <a:spcPts val="95"/>
              </a:spcBef>
            </a:pPr>
            <a:r>
              <a:rPr sz="2800" b="1" dirty="0">
                <a:solidFill>
                  <a:schemeClr val="tx2">
                    <a:lumMod val="75000"/>
                  </a:schemeClr>
                </a:solidFill>
                <a:latin typeface="Times New Roman" panose="02020603050405020304"/>
                <a:cs typeface="Times New Roman" panose="02020603050405020304"/>
              </a:rPr>
              <a:t>Multimedia-Based New Item Recommendation</a:t>
            </a:r>
            <a:endParaRPr sz="2800" b="1" dirty="0">
              <a:solidFill>
                <a:schemeClr val="tx2">
                  <a:lumMod val="75000"/>
                </a:schemeClr>
              </a:solidFill>
              <a:latin typeface="Times New Roman" panose="02020603050405020304"/>
              <a:cs typeface="Times New Roman" panose="02020603050405020304"/>
            </a:endParaRPr>
          </a:p>
        </p:txBody>
      </p:sp>
      <p:sp>
        <p:nvSpPr>
          <p:cNvPr id="25" name="灯片编号占位符 24"/>
          <p:cNvSpPr>
            <a:spLocks noGrp="1"/>
          </p:cNvSpPr>
          <p:nvPr>
            <p:ph type="sldNum" sz="quarter" idx="7"/>
          </p:nvPr>
        </p:nvSpPr>
        <p:spPr/>
        <p:txBody>
          <a:bodyPr/>
          <a:p>
            <a:fld id="{B6F15528-21DE-4FAA-801E-634DDDAF4B2B}" type="slidenum">
              <a:rPr/>
            </a:fld>
            <a:endParaRPr/>
          </a:p>
        </p:txBody>
      </p:sp>
      <p:pic>
        <p:nvPicPr>
          <p:cNvPr id="27" name="图片 26" descr="捕获1"/>
          <p:cNvPicPr>
            <a:picLocks noChangeAspect="1"/>
          </p:cNvPicPr>
          <p:nvPr/>
        </p:nvPicPr>
        <p:blipFill>
          <a:blip r:embed="rId16"/>
          <a:stretch>
            <a:fillRect/>
          </a:stretch>
        </p:blipFill>
        <p:spPr>
          <a:xfrm>
            <a:off x="2514600" y="2159635"/>
            <a:ext cx="7289800" cy="308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9" name="图片 18" descr="E5"/>
          <p:cNvPicPr>
            <a:picLocks noChangeAspect="1"/>
          </p:cNvPicPr>
          <p:nvPr/>
        </p:nvPicPr>
        <p:blipFill>
          <a:blip r:embed="rId7"/>
          <a:stretch>
            <a:fillRect/>
          </a:stretch>
        </p:blipFill>
        <p:spPr>
          <a:xfrm>
            <a:off x="2971800" y="1759585"/>
            <a:ext cx="6647180" cy="3599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8" name="图片 17" descr="E6"/>
          <p:cNvPicPr>
            <a:picLocks noChangeAspect="1"/>
          </p:cNvPicPr>
          <p:nvPr/>
        </p:nvPicPr>
        <p:blipFill>
          <a:blip r:embed="rId7"/>
          <a:stretch>
            <a:fillRect/>
          </a:stretch>
        </p:blipFill>
        <p:spPr>
          <a:xfrm>
            <a:off x="3276600" y="1752600"/>
            <a:ext cx="6062980" cy="3455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9" name="图片 18" descr="E7"/>
          <p:cNvPicPr>
            <a:picLocks noChangeAspect="1"/>
          </p:cNvPicPr>
          <p:nvPr/>
        </p:nvPicPr>
        <p:blipFill>
          <a:blip r:embed="rId7"/>
          <a:stretch>
            <a:fillRect/>
          </a:stretch>
        </p:blipFill>
        <p:spPr>
          <a:xfrm>
            <a:off x="2879725" y="1981200"/>
            <a:ext cx="6629400" cy="3723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endParaRPr spc="-195" dirty="0"/>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3308603" y="2438400"/>
            <a:ext cx="4972050" cy="2268855"/>
            <a:chOff x="3308603" y="2438400"/>
            <a:chExt cx="4972050" cy="2268855"/>
          </a:xfrm>
        </p:grpSpPr>
        <p:sp>
          <p:nvSpPr>
            <p:cNvPr id="14" name="object 14"/>
            <p:cNvSpPr/>
            <p:nvPr/>
          </p:nvSpPr>
          <p:spPr>
            <a:xfrm>
              <a:off x="4097671" y="3788656"/>
              <a:ext cx="3473127" cy="346892"/>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3308603" y="2438400"/>
              <a:ext cx="4972050" cy="2268474"/>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3974972" y="2764993"/>
            <a:ext cx="3642360" cy="1245870"/>
          </a:xfrm>
          <a:prstGeom prst="rect">
            <a:avLst/>
          </a:prstGeom>
        </p:spPr>
        <p:txBody>
          <a:bodyPr vert="horz" wrap="square" lIns="0" tIns="13335" rIns="0" bIns="0" rtlCol="0">
            <a:spAutoFit/>
          </a:bodyPr>
          <a:lstStyle/>
          <a:p>
            <a:pPr marL="12700">
              <a:lnSpc>
                <a:spcPct val="100000"/>
              </a:lnSpc>
              <a:spcBef>
                <a:spcPts val="105"/>
              </a:spcBef>
            </a:pPr>
            <a:r>
              <a:rPr sz="8000" b="1" dirty="0">
                <a:solidFill>
                  <a:srgbClr val="001F5F"/>
                </a:solidFill>
                <a:latin typeface="Times New Roman" panose="02020603050405020304"/>
                <a:cs typeface="Times New Roman" panose="02020603050405020304"/>
              </a:rPr>
              <a:t>Thanks!</a:t>
            </a:r>
            <a:endParaRPr sz="80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01896" y="426719"/>
            <a:ext cx="3096260" cy="1153160"/>
            <a:chOff x="4501896" y="426719"/>
            <a:chExt cx="3096260" cy="1153160"/>
          </a:xfrm>
        </p:grpSpPr>
        <p:sp>
          <p:nvSpPr>
            <p:cNvPr id="14" name="object 14"/>
            <p:cNvSpPr/>
            <p:nvPr/>
          </p:nvSpPr>
          <p:spPr>
            <a:xfrm>
              <a:off x="4832358" y="1112514"/>
              <a:ext cx="2430512" cy="173545"/>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01896" y="426719"/>
              <a:ext cx="3096005" cy="1152905"/>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8827" y="593852"/>
            <a:ext cx="2424430"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01F5F"/>
                </a:solidFill>
                <a:latin typeface="Times New Roman" panose="02020603050405020304"/>
                <a:cs typeface="Times New Roman" panose="02020603050405020304"/>
              </a:rPr>
              <a:t>Motivation</a:t>
            </a:r>
            <a:endParaRPr sz="4000">
              <a:latin typeface="Times New Roman" panose="02020603050405020304"/>
              <a:cs typeface="Times New Roman" panose="02020603050405020304"/>
            </a:endParaRPr>
          </a:p>
        </p:txBody>
      </p:sp>
      <p:sp>
        <p:nvSpPr>
          <p:cNvPr id="21" name="文本框 20"/>
          <p:cNvSpPr txBox="1"/>
          <p:nvPr/>
        </p:nvSpPr>
        <p:spPr>
          <a:xfrm>
            <a:off x="152400" y="1600200"/>
            <a:ext cx="11867515" cy="4842510"/>
          </a:xfrm>
          <a:prstGeom prst="rect">
            <a:avLst/>
          </a:prstGeom>
          <a:noFill/>
        </p:spPr>
        <p:txBody>
          <a:bodyPr wrap="square" rtlCol="0" anchor="t">
            <a:noAutofit/>
          </a:bodyPr>
          <a:p>
            <a:pPr indent="457200"/>
            <a:endParaRPr lang="en-US" altLang="zh-CN" sz="2400"/>
          </a:p>
          <a:p>
            <a:pPr indent="457200"/>
            <a:r>
              <a:rPr lang="en-US" altLang="zh-CN" sz="2400"/>
              <a:t>(1) Real-world items exhibit varying degrees of modality missingness. Nearly all previous works relied on modality completeness for recommendation or simply tackled this issue with preprocessing techniques to impute missing modalities. </a:t>
            </a:r>
            <a:endParaRPr lang="en-US" altLang="zh-CN" sz="2400"/>
          </a:p>
          <a:p>
            <a:pPr indent="457200"/>
            <a:endParaRPr lang="en-US" altLang="zh-CN" sz="2400"/>
          </a:p>
          <a:p>
            <a:pPr indent="457200"/>
            <a:r>
              <a:rPr lang="en-US" altLang="zh-CN" sz="2400"/>
              <a:t>(2)  With the proliferation of digital devices and APPs, a huge number of new items are created rapidly over times. When faced with new items, most models need to be retrained on new items, which could not satisfy the quick adaption to new items at the inference stage. How to quickly provide recommendations for new items at the inference time is challenging</a:t>
            </a:r>
            <a:endParaRPr lang="en-US" altLang="zh-CN" sz="2400"/>
          </a:p>
          <a:p>
            <a:pPr indent="457200"/>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endParaRPr spc="-195" dirty="0"/>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639055" y="339852"/>
            <a:ext cx="2783840" cy="1153160"/>
            <a:chOff x="4639055" y="339852"/>
            <a:chExt cx="2783840" cy="1153160"/>
          </a:xfrm>
        </p:grpSpPr>
        <p:sp>
          <p:nvSpPr>
            <p:cNvPr id="14" name="object 14"/>
            <p:cNvSpPr/>
            <p:nvPr/>
          </p:nvSpPr>
          <p:spPr>
            <a:xfrm>
              <a:off x="4981671" y="1025647"/>
              <a:ext cx="2078557" cy="173545"/>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639055" y="339852"/>
              <a:ext cx="2783586" cy="1152906"/>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975352" y="506424"/>
            <a:ext cx="2113915"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001F5F"/>
                </a:solidFill>
                <a:latin typeface="Times New Roman" panose="02020603050405020304"/>
                <a:cs typeface="Times New Roman" panose="02020603050405020304"/>
              </a:rPr>
              <a:t>Overview</a:t>
            </a:r>
            <a:endParaRPr sz="40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04305"/>
            <a:ext cx="2804160" cy="342900"/>
          </a:xfrm>
        </p:spPr>
        <p:txBody>
          <a:bodyPr/>
          <a:p>
            <a:fld id="{B6F15528-21DE-4FAA-801E-634DDDAF4B2B}" type="slidenum">
              <a:rPr/>
            </a:fld>
            <a:endParaRPr/>
          </a:p>
        </p:txBody>
      </p:sp>
      <p:pic>
        <p:nvPicPr>
          <p:cNvPr id="19" name="图片 18" descr="捕获2"/>
          <p:cNvPicPr>
            <a:picLocks noChangeAspect="1"/>
          </p:cNvPicPr>
          <p:nvPr/>
        </p:nvPicPr>
        <p:blipFill>
          <a:blip r:embed="rId7"/>
          <a:stretch>
            <a:fillRect/>
          </a:stretch>
        </p:blipFill>
        <p:spPr>
          <a:xfrm>
            <a:off x="1184275" y="1334135"/>
            <a:ext cx="9749155" cy="5034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endParaRPr spc="-195" dirty="0"/>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5017008" y="531876"/>
            <a:ext cx="2152650" cy="1040130"/>
            <a:chOff x="5017008" y="531876"/>
            <a:chExt cx="2152650" cy="1040130"/>
          </a:xfrm>
        </p:grpSpPr>
        <p:sp>
          <p:nvSpPr>
            <p:cNvPr id="14" name="object 14"/>
            <p:cNvSpPr/>
            <p:nvPr/>
          </p:nvSpPr>
          <p:spPr>
            <a:xfrm>
              <a:off x="5310825" y="1150592"/>
              <a:ext cx="1561971"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5017008" y="531876"/>
              <a:ext cx="2152649"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5321046" y="682497"/>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Method</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477000"/>
            <a:ext cx="2804160" cy="342900"/>
          </a:xfrm>
        </p:spPr>
        <p:txBody>
          <a:bodyPr/>
          <a:p>
            <a:fld id="{B6F15528-21DE-4FAA-801E-634DDDAF4B2B}" type="slidenum">
              <a:rPr/>
            </a:fld>
            <a:endParaRPr/>
          </a:p>
        </p:txBody>
      </p:sp>
      <p:pic>
        <p:nvPicPr>
          <p:cNvPr id="25" name="图片 24" descr="T1"/>
          <p:cNvPicPr>
            <a:picLocks noChangeAspect="1"/>
          </p:cNvPicPr>
          <p:nvPr/>
        </p:nvPicPr>
        <p:blipFill>
          <a:blip r:embed="rId7"/>
          <a:stretch>
            <a:fillRect/>
          </a:stretch>
        </p:blipFill>
        <p:spPr>
          <a:xfrm>
            <a:off x="122555" y="1420495"/>
            <a:ext cx="4373245" cy="5012055"/>
          </a:xfrm>
          <a:prstGeom prst="rect">
            <a:avLst/>
          </a:prstGeom>
        </p:spPr>
      </p:pic>
      <p:pic>
        <p:nvPicPr>
          <p:cNvPr id="26" name="图片 25" descr="图片1"/>
          <p:cNvPicPr>
            <a:picLocks noChangeAspect="1"/>
          </p:cNvPicPr>
          <p:nvPr/>
        </p:nvPicPr>
        <p:blipFill>
          <a:blip r:embed="rId8"/>
          <a:stretch>
            <a:fillRect/>
          </a:stretch>
        </p:blipFill>
        <p:spPr>
          <a:xfrm>
            <a:off x="5017135" y="1524000"/>
            <a:ext cx="5179060" cy="584200"/>
          </a:xfrm>
          <a:prstGeom prst="rect">
            <a:avLst/>
          </a:prstGeom>
        </p:spPr>
      </p:pic>
      <p:pic>
        <p:nvPicPr>
          <p:cNvPr id="27" name="图片 26" descr="图片2"/>
          <p:cNvPicPr>
            <a:picLocks noChangeAspect="1"/>
          </p:cNvPicPr>
          <p:nvPr/>
        </p:nvPicPr>
        <p:blipFill>
          <a:blip r:embed="rId9"/>
          <a:stretch>
            <a:fillRect/>
          </a:stretch>
        </p:blipFill>
        <p:spPr>
          <a:xfrm>
            <a:off x="5082540" y="2057400"/>
            <a:ext cx="5174615" cy="545465"/>
          </a:xfrm>
          <a:prstGeom prst="rect">
            <a:avLst/>
          </a:prstGeom>
        </p:spPr>
      </p:pic>
      <p:pic>
        <p:nvPicPr>
          <p:cNvPr id="28" name="图片 27" descr="图片3"/>
          <p:cNvPicPr>
            <a:picLocks noChangeAspect="1"/>
          </p:cNvPicPr>
          <p:nvPr/>
        </p:nvPicPr>
        <p:blipFill>
          <a:blip r:embed="rId10"/>
          <a:stretch>
            <a:fillRect/>
          </a:stretch>
        </p:blipFill>
        <p:spPr>
          <a:xfrm>
            <a:off x="5146040" y="2819400"/>
            <a:ext cx="5050155" cy="483870"/>
          </a:xfrm>
          <a:prstGeom prst="rect">
            <a:avLst/>
          </a:prstGeom>
        </p:spPr>
      </p:pic>
      <p:pic>
        <p:nvPicPr>
          <p:cNvPr id="29" name="图片 28" descr="图片4"/>
          <p:cNvPicPr>
            <a:picLocks noChangeAspect="1"/>
          </p:cNvPicPr>
          <p:nvPr/>
        </p:nvPicPr>
        <p:blipFill>
          <a:blip r:embed="rId11"/>
          <a:stretch>
            <a:fillRect/>
          </a:stretch>
        </p:blipFill>
        <p:spPr>
          <a:xfrm>
            <a:off x="5146040" y="3355340"/>
            <a:ext cx="5044440" cy="629920"/>
          </a:xfrm>
          <a:prstGeom prst="rect">
            <a:avLst/>
          </a:prstGeom>
        </p:spPr>
      </p:pic>
      <p:pic>
        <p:nvPicPr>
          <p:cNvPr id="30" name="图片 29" descr="图片5"/>
          <p:cNvPicPr>
            <a:picLocks noChangeAspect="1"/>
          </p:cNvPicPr>
          <p:nvPr/>
        </p:nvPicPr>
        <p:blipFill>
          <a:blip r:embed="rId12"/>
          <a:stretch>
            <a:fillRect/>
          </a:stretch>
        </p:blipFill>
        <p:spPr>
          <a:xfrm>
            <a:off x="5082540" y="4037330"/>
            <a:ext cx="5219700" cy="572770"/>
          </a:xfrm>
          <a:prstGeom prst="rect">
            <a:avLst/>
          </a:prstGeom>
        </p:spPr>
      </p:pic>
      <p:pic>
        <p:nvPicPr>
          <p:cNvPr id="31" name="图片 30" descr="图片6"/>
          <p:cNvPicPr>
            <a:picLocks noChangeAspect="1"/>
          </p:cNvPicPr>
          <p:nvPr/>
        </p:nvPicPr>
        <p:blipFill>
          <a:blip r:embed="rId13"/>
          <a:stretch>
            <a:fillRect/>
          </a:stretch>
        </p:blipFill>
        <p:spPr>
          <a:xfrm>
            <a:off x="4800600" y="4817745"/>
            <a:ext cx="5417185" cy="844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endParaRPr spc="-195" dirty="0"/>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5017008" y="531876"/>
            <a:ext cx="2152650" cy="1040130"/>
            <a:chOff x="5017008" y="531876"/>
            <a:chExt cx="2152650" cy="1040130"/>
          </a:xfrm>
        </p:grpSpPr>
        <p:sp>
          <p:nvSpPr>
            <p:cNvPr id="14" name="object 14"/>
            <p:cNvSpPr/>
            <p:nvPr/>
          </p:nvSpPr>
          <p:spPr>
            <a:xfrm>
              <a:off x="5310825" y="1150592"/>
              <a:ext cx="1561971"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5017008" y="531876"/>
              <a:ext cx="2152649"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5321046" y="682497"/>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Method</a:t>
            </a:r>
            <a:endParaRPr sz="3600">
              <a:latin typeface="Times New Roman" panose="02020603050405020304"/>
              <a:cs typeface="Times New Roman" panose="02020603050405020304"/>
            </a:endParaRPr>
          </a:p>
        </p:txBody>
      </p:sp>
      <p:pic>
        <p:nvPicPr>
          <p:cNvPr id="26" name="图片 25" descr="T2"/>
          <p:cNvPicPr>
            <a:picLocks noChangeAspect="1"/>
          </p:cNvPicPr>
          <p:nvPr/>
        </p:nvPicPr>
        <p:blipFill>
          <a:blip r:embed="rId7"/>
          <a:stretch>
            <a:fillRect/>
          </a:stretch>
        </p:blipFill>
        <p:spPr>
          <a:xfrm>
            <a:off x="381000" y="1572260"/>
            <a:ext cx="3364230" cy="4707890"/>
          </a:xfrm>
          <a:prstGeom prst="rect">
            <a:avLst/>
          </a:prstGeom>
        </p:spPr>
      </p:pic>
      <p:pic>
        <p:nvPicPr>
          <p:cNvPr id="27" name="图片 26" descr="图片7"/>
          <p:cNvPicPr>
            <a:picLocks noChangeAspect="1"/>
          </p:cNvPicPr>
          <p:nvPr/>
        </p:nvPicPr>
        <p:blipFill>
          <a:blip r:embed="rId8"/>
          <a:stretch>
            <a:fillRect/>
          </a:stretch>
        </p:blipFill>
        <p:spPr>
          <a:xfrm>
            <a:off x="4495800" y="1572260"/>
            <a:ext cx="6116320" cy="599440"/>
          </a:xfrm>
          <a:prstGeom prst="rect">
            <a:avLst/>
          </a:prstGeom>
        </p:spPr>
      </p:pic>
      <p:pic>
        <p:nvPicPr>
          <p:cNvPr id="28" name="图片 27" descr="图片8"/>
          <p:cNvPicPr>
            <a:picLocks noChangeAspect="1"/>
          </p:cNvPicPr>
          <p:nvPr/>
        </p:nvPicPr>
        <p:blipFill>
          <a:blip r:embed="rId9"/>
          <a:stretch>
            <a:fillRect/>
          </a:stretch>
        </p:blipFill>
        <p:spPr>
          <a:xfrm>
            <a:off x="4161790" y="2310130"/>
            <a:ext cx="6545580" cy="653415"/>
          </a:xfrm>
          <a:prstGeom prst="rect">
            <a:avLst/>
          </a:prstGeom>
        </p:spPr>
      </p:pic>
      <p:pic>
        <p:nvPicPr>
          <p:cNvPr id="29" name="图片 28" descr="图片9"/>
          <p:cNvPicPr>
            <a:picLocks noChangeAspect="1"/>
          </p:cNvPicPr>
          <p:nvPr/>
        </p:nvPicPr>
        <p:blipFill>
          <a:blip r:embed="rId10"/>
          <a:stretch>
            <a:fillRect/>
          </a:stretch>
        </p:blipFill>
        <p:spPr>
          <a:xfrm>
            <a:off x="4191000" y="3048000"/>
            <a:ext cx="6547485" cy="560705"/>
          </a:xfrm>
          <a:prstGeom prst="rect">
            <a:avLst/>
          </a:prstGeom>
        </p:spPr>
      </p:pic>
      <p:pic>
        <p:nvPicPr>
          <p:cNvPr id="30" name="图片 29" descr="图片10"/>
          <p:cNvPicPr>
            <a:picLocks noChangeAspect="1"/>
          </p:cNvPicPr>
          <p:nvPr/>
        </p:nvPicPr>
        <p:blipFill>
          <a:blip r:embed="rId11"/>
          <a:stretch>
            <a:fillRect/>
          </a:stretch>
        </p:blipFill>
        <p:spPr>
          <a:xfrm>
            <a:off x="4253230" y="3810000"/>
            <a:ext cx="6485255" cy="622300"/>
          </a:xfrm>
          <a:prstGeom prst="rect">
            <a:avLst/>
          </a:prstGeom>
        </p:spPr>
      </p:pic>
      <p:pic>
        <p:nvPicPr>
          <p:cNvPr id="31" name="图片 30" descr="图片11"/>
          <p:cNvPicPr>
            <a:picLocks noChangeAspect="1"/>
          </p:cNvPicPr>
          <p:nvPr/>
        </p:nvPicPr>
        <p:blipFill>
          <a:blip r:embed="rId12"/>
          <a:stretch>
            <a:fillRect/>
          </a:stretch>
        </p:blipFill>
        <p:spPr>
          <a:xfrm>
            <a:off x="3886200" y="4633595"/>
            <a:ext cx="6868795" cy="576580"/>
          </a:xfrm>
          <a:prstGeom prst="rect">
            <a:avLst/>
          </a:prstGeom>
        </p:spPr>
      </p:pic>
      <p:pic>
        <p:nvPicPr>
          <p:cNvPr id="32" name="图片 31" descr="图片12"/>
          <p:cNvPicPr>
            <a:picLocks noChangeAspect="1"/>
          </p:cNvPicPr>
          <p:nvPr/>
        </p:nvPicPr>
        <p:blipFill>
          <a:blip r:embed="rId13"/>
          <a:stretch>
            <a:fillRect/>
          </a:stretch>
        </p:blipFill>
        <p:spPr>
          <a:xfrm>
            <a:off x="3886200" y="5486400"/>
            <a:ext cx="7121525" cy="721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spc="-275" dirty="0"/>
              <a:t>C</a:t>
            </a:r>
            <a:r>
              <a:rPr spc="-204" dirty="0"/>
              <a:t>h</a:t>
            </a:r>
            <a:r>
              <a:rPr spc="-245" dirty="0"/>
              <a:t>o</a:t>
            </a:r>
            <a:r>
              <a:rPr spc="-175" dirty="0"/>
              <a:t>n</a:t>
            </a:r>
            <a:r>
              <a:rPr spc="-180" dirty="0"/>
              <a:t>g</a:t>
            </a:r>
            <a:r>
              <a:rPr spc="-240" dirty="0"/>
              <a:t>q</a:t>
            </a:r>
            <a:r>
              <a:rPr spc="-135" dirty="0"/>
              <a:t>i</a:t>
            </a:r>
            <a:r>
              <a:rPr spc="-180" dirty="0"/>
              <a:t>n</a:t>
            </a:r>
            <a:r>
              <a:rPr spc="114" dirty="0"/>
              <a:t>g</a:t>
            </a:r>
            <a:r>
              <a:rPr spc="-365" dirty="0"/>
              <a:t>U</a:t>
            </a:r>
            <a:r>
              <a:rPr spc="-200" dirty="0"/>
              <a:t>n</a:t>
            </a:r>
            <a:r>
              <a:rPr spc="-135" dirty="0"/>
              <a:t>i</a:t>
            </a:r>
            <a:r>
              <a:rPr spc="-160" dirty="0"/>
              <a:t>v</a:t>
            </a:r>
            <a:r>
              <a:rPr spc="-235" dirty="0"/>
              <a:t>e</a:t>
            </a:r>
            <a:r>
              <a:rPr spc="-120" dirty="0"/>
              <a:t>r</a:t>
            </a:r>
            <a:r>
              <a:rPr spc="-70" dirty="0"/>
              <a:t>s</a:t>
            </a:r>
            <a:r>
              <a:rPr spc="-135" dirty="0"/>
              <a:t>i</a:t>
            </a:r>
            <a:r>
              <a:rPr spc="-204" dirty="0"/>
              <a:t>t</a:t>
            </a:r>
            <a:r>
              <a:rPr spc="-15" dirty="0"/>
              <a:t>y  </a:t>
            </a:r>
            <a:r>
              <a:rPr spc="-165" dirty="0"/>
              <a:t>of</a:t>
            </a:r>
            <a:r>
              <a:rPr spc="-265" dirty="0"/>
              <a:t> </a:t>
            </a:r>
            <a:r>
              <a:rPr spc="-195" dirty="0"/>
              <a:t>Technology</a:t>
            </a:r>
            <a:endParaRPr spc="-195" dirty="0"/>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5017008" y="531876"/>
            <a:ext cx="2152650" cy="1040130"/>
            <a:chOff x="5017008" y="531876"/>
            <a:chExt cx="2152650" cy="1040130"/>
          </a:xfrm>
        </p:grpSpPr>
        <p:sp>
          <p:nvSpPr>
            <p:cNvPr id="14" name="object 14"/>
            <p:cNvSpPr/>
            <p:nvPr/>
          </p:nvSpPr>
          <p:spPr>
            <a:xfrm>
              <a:off x="5310825" y="1150592"/>
              <a:ext cx="1561971"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5017008" y="531876"/>
              <a:ext cx="2152649"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5321046" y="682497"/>
            <a:ext cx="15494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Method</a:t>
            </a:r>
            <a:endParaRPr sz="3600">
              <a:latin typeface="Times New Roman" panose="02020603050405020304"/>
              <a:cs typeface="Times New Roman" panose="02020603050405020304"/>
            </a:endParaRPr>
          </a:p>
        </p:txBody>
      </p:sp>
      <p:pic>
        <p:nvPicPr>
          <p:cNvPr id="25" name="图片 24" descr="T3"/>
          <p:cNvPicPr>
            <a:picLocks noChangeAspect="1"/>
          </p:cNvPicPr>
          <p:nvPr/>
        </p:nvPicPr>
        <p:blipFill>
          <a:blip r:embed="rId7"/>
          <a:stretch>
            <a:fillRect/>
          </a:stretch>
        </p:blipFill>
        <p:spPr>
          <a:xfrm>
            <a:off x="330835" y="1828800"/>
            <a:ext cx="3131820" cy="4338955"/>
          </a:xfrm>
          <a:prstGeom prst="rect">
            <a:avLst/>
          </a:prstGeom>
        </p:spPr>
      </p:pic>
      <p:pic>
        <p:nvPicPr>
          <p:cNvPr id="26" name="图片 25" descr="图片13"/>
          <p:cNvPicPr>
            <a:picLocks noChangeAspect="1"/>
          </p:cNvPicPr>
          <p:nvPr/>
        </p:nvPicPr>
        <p:blipFill>
          <a:blip r:embed="rId8"/>
          <a:stretch>
            <a:fillRect/>
          </a:stretch>
        </p:blipFill>
        <p:spPr>
          <a:xfrm>
            <a:off x="5168900" y="1651000"/>
            <a:ext cx="5855335" cy="591820"/>
          </a:xfrm>
          <a:prstGeom prst="rect">
            <a:avLst/>
          </a:prstGeom>
        </p:spPr>
      </p:pic>
      <p:pic>
        <p:nvPicPr>
          <p:cNvPr id="27" name="图片 26" descr="图片14"/>
          <p:cNvPicPr>
            <a:picLocks noChangeAspect="1"/>
          </p:cNvPicPr>
          <p:nvPr/>
        </p:nvPicPr>
        <p:blipFill>
          <a:blip r:embed="rId9"/>
          <a:stretch>
            <a:fillRect/>
          </a:stretch>
        </p:blipFill>
        <p:spPr>
          <a:xfrm>
            <a:off x="4572000" y="2514600"/>
            <a:ext cx="6464300" cy="599440"/>
          </a:xfrm>
          <a:prstGeom prst="rect">
            <a:avLst/>
          </a:prstGeom>
        </p:spPr>
      </p:pic>
      <p:pic>
        <p:nvPicPr>
          <p:cNvPr id="28" name="图片 27" descr="图片15"/>
          <p:cNvPicPr>
            <a:picLocks noChangeAspect="1"/>
          </p:cNvPicPr>
          <p:nvPr/>
        </p:nvPicPr>
        <p:blipFill>
          <a:blip r:embed="rId10"/>
          <a:stretch>
            <a:fillRect/>
          </a:stretch>
        </p:blipFill>
        <p:spPr>
          <a:xfrm>
            <a:off x="3962400" y="3352800"/>
            <a:ext cx="7261225" cy="716280"/>
          </a:xfrm>
          <a:prstGeom prst="rect">
            <a:avLst/>
          </a:prstGeom>
        </p:spPr>
      </p:pic>
      <p:pic>
        <p:nvPicPr>
          <p:cNvPr id="29" name="图片 28" descr="图片16"/>
          <p:cNvPicPr>
            <a:picLocks noChangeAspect="1"/>
          </p:cNvPicPr>
          <p:nvPr/>
        </p:nvPicPr>
        <p:blipFill>
          <a:blip r:embed="rId11"/>
          <a:stretch>
            <a:fillRect/>
          </a:stretch>
        </p:blipFill>
        <p:spPr>
          <a:xfrm>
            <a:off x="3733800" y="4114800"/>
            <a:ext cx="7574280" cy="637540"/>
          </a:xfrm>
          <a:prstGeom prst="rect">
            <a:avLst/>
          </a:prstGeom>
        </p:spPr>
      </p:pic>
      <p:pic>
        <p:nvPicPr>
          <p:cNvPr id="30" name="图片 29" descr="图片17"/>
          <p:cNvPicPr>
            <a:picLocks noChangeAspect="1"/>
          </p:cNvPicPr>
          <p:nvPr/>
        </p:nvPicPr>
        <p:blipFill>
          <a:blip r:embed="rId12"/>
          <a:stretch>
            <a:fillRect/>
          </a:stretch>
        </p:blipFill>
        <p:spPr>
          <a:xfrm>
            <a:off x="3608705" y="4953000"/>
            <a:ext cx="7699375" cy="798830"/>
          </a:xfrm>
          <a:prstGeom prst="rect">
            <a:avLst/>
          </a:prstGeom>
        </p:spPr>
      </p:pic>
      <p:pic>
        <p:nvPicPr>
          <p:cNvPr id="31" name="图片 30" descr="图片18"/>
          <p:cNvPicPr>
            <a:picLocks noChangeAspect="1"/>
          </p:cNvPicPr>
          <p:nvPr/>
        </p:nvPicPr>
        <p:blipFill>
          <a:blip r:embed="rId13"/>
          <a:stretch>
            <a:fillRect/>
          </a:stretch>
        </p:blipFill>
        <p:spPr>
          <a:xfrm>
            <a:off x="3886200" y="5715000"/>
            <a:ext cx="7315200" cy="1047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8" name="图片 17" descr="E2"/>
          <p:cNvPicPr>
            <a:picLocks noChangeAspect="1"/>
          </p:cNvPicPr>
          <p:nvPr/>
        </p:nvPicPr>
        <p:blipFill>
          <a:blip r:embed="rId7"/>
          <a:stretch>
            <a:fillRect/>
          </a:stretch>
        </p:blipFill>
        <p:spPr>
          <a:xfrm>
            <a:off x="3388995" y="1676400"/>
            <a:ext cx="5616575" cy="3972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9" name="图片 18" descr="E3"/>
          <p:cNvPicPr>
            <a:picLocks noChangeAspect="1"/>
          </p:cNvPicPr>
          <p:nvPr/>
        </p:nvPicPr>
        <p:blipFill>
          <a:blip r:embed="rId7"/>
          <a:stretch>
            <a:fillRect/>
          </a:stretch>
        </p:blipFill>
        <p:spPr>
          <a:xfrm>
            <a:off x="1524000" y="1381125"/>
            <a:ext cx="9413240" cy="5060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7148" y="48383"/>
            <a:ext cx="11349990" cy="509905"/>
          </a:xfrm>
          <a:prstGeom prst="rect">
            <a:avLst/>
          </a:prstGeom>
        </p:spPr>
        <p:txBody>
          <a:bodyPr vert="horz" wrap="square" lIns="0" tIns="10160" rIns="0" bIns="0" rtlCol="0">
            <a:spAutoFit/>
          </a:bodyPr>
          <a:lstStyle/>
          <a:p>
            <a:pPr marR="582295" algn="r">
              <a:lnSpc>
                <a:spcPts val="880"/>
              </a:lnSpc>
              <a:spcBef>
                <a:spcPts val="80"/>
              </a:spcBef>
            </a:pPr>
            <a:r>
              <a:rPr sz="1200" b="1" spc="30" dirty="0">
                <a:solidFill>
                  <a:srgbClr val="FFFFFF"/>
                </a:solidFill>
                <a:latin typeface="Arial" panose="020B0604020202020204"/>
                <a:cs typeface="Arial" panose="020B0604020202020204"/>
              </a:rPr>
              <a:t>AT</a:t>
            </a:r>
            <a:r>
              <a:rPr sz="1200" b="1" spc="55" dirty="0">
                <a:solidFill>
                  <a:srgbClr val="FFFFFF"/>
                </a:solidFill>
                <a:latin typeface="Arial" panose="020B0604020202020204"/>
                <a:cs typeface="Arial" panose="020B0604020202020204"/>
              </a:rPr>
              <a:t>AI</a:t>
            </a:r>
            <a:endParaRPr sz="1200">
              <a:latin typeface="Arial" panose="020B0604020202020204"/>
              <a:cs typeface="Arial" panose="020B0604020202020204"/>
            </a:endParaRPr>
          </a:p>
          <a:p>
            <a:pPr>
              <a:lnSpc>
                <a:spcPts val="1180"/>
              </a:lnSpc>
              <a:tabLst>
                <a:tab pos="10379710" algn="l"/>
              </a:tabLst>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20" dirty="0">
                <a:solidFill>
                  <a:srgbClr val="FFFFFF"/>
                </a:solidFill>
                <a:latin typeface="Trebuchet MS" panose="020B0603020202020204"/>
                <a:cs typeface="Trebuchet MS" panose="020B0603020202020204"/>
              </a:rPr>
              <a:t>y</a:t>
            </a:r>
            <a:r>
              <a:rPr sz="1500" dirty="0">
                <a:solidFill>
                  <a:srgbClr val="FFFFFF"/>
                </a:solidFill>
                <a:latin typeface="Trebuchet MS" panose="020B0603020202020204"/>
                <a:cs typeface="Trebuchet MS" panose="020B0603020202020204"/>
              </a:rPr>
              <a:t>	</a:t>
            </a:r>
            <a:r>
              <a:rPr sz="1500" spc="-225" baseline="-28000" dirty="0">
                <a:solidFill>
                  <a:srgbClr val="D9D9D9"/>
                </a:solidFill>
                <a:latin typeface="Trebuchet MS" panose="020B0603020202020204"/>
                <a:cs typeface="Trebuchet MS" panose="020B0603020202020204"/>
              </a:rPr>
              <a:t>A</a:t>
            </a:r>
            <a:r>
              <a:rPr sz="1500" spc="-254" baseline="-28000" dirty="0">
                <a:solidFill>
                  <a:srgbClr val="D9D9D9"/>
                </a:solidFill>
                <a:latin typeface="Trebuchet MS" panose="020B0603020202020204"/>
                <a:cs typeface="Trebuchet MS" panose="020B0603020202020204"/>
              </a:rPr>
              <a:t>d</a:t>
            </a:r>
            <a:r>
              <a:rPr sz="1500" spc="-165" baseline="-28000" dirty="0">
                <a:solidFill>
                  <a:srgbClr val="D9D9D9"/>
                </a:solidFill>
                <a:latin typeface="Trebuchet MS" panose="020B0603020202020204"/>
                <a:cs typeface="Trebuchet MS" panose="020B0603020202020204"/>
              </a:rPr>
              <a:t>v</a:t>
            </a:r>
            <a:r>
              <a:rPr sz="1500" spc="-187" baseline="-28000" dirty="0">
                <a:solidFill>
                  <a:srgbClr val="D9D9D9"/>
                </a:solidFill>
                <a:latin typeface="Trebuchet MS" panose="020B0603020202020204"/>
                <a:cs typeface="Trebuchet MS" panose="020B0603020202020204"/>
              </a:rPr>
              <a:t>a</a:t>
            </a:r>
            <a:r>
              <a:rPr sz="1500" spc="-195" baseline="-28000" dirty="0">
                <a:solidFill>
                  <a:srgbClr val="D9D9D9"/>
                </a:solidFill>
                <a:latin typeface="Trebuchet MS" panose="020B0603020202020204"/>
                <a:cs typeface="Trebuchet MS" panose="020B0603020202020204"/>
              </a:rPr>
              <a:t>n</a:t>
            </a:r>
            <a:r>
              <a:rPr sz="1500" spc="-187" baseline="-28000" dirty="0">
                <a:solidFill>
                  <a:srgbClr val="D9D9D9"/>
                </a:solidFill>
                <a:latin typeface="Trebuchet MS" panose="020B0603020202020204"/>
                <a:cs typeface="Trebuchet MS" panose="020B0603020202020204"/>
              </a:rPr>
              <a:t>c</a:t>
            </a:r>
            <a:r>
              <a:rPr sz="1500" spc="-232" baseline="-28000" dirty="0">
                <a:solidFill>
                  <a:srgbClr val="D9D9D9"/>
                </a:solidFill>
                <a:latin typeface="Trebuchet MS" panose="020B0603020202020204"/>
                <a:cs typeface="Trebuchet MS" panose="020B0603020202020204"/>
              </a:rPr>
              <a:t>e</a:t>
            </a:r>
            <a:r>
              <a:rPr sz="1500" spc="37" baseline="-28000" dirty="0">
                <a:solidFill>
                  <a:srgbClr val="D9D9D9"/>
                </a:solidFill>
                <a:latin typeface="Trebuchet MS" panose="020B0603020202020204"/>
                <a:cs typeface="Trebuchet MS" panose="020B0603020202020204"/>
              </a:rPr>
              <a:t>d</a:t>
            </a:r>
            <a:r>
              <a:rPr sz="1500" spc="-359" baseline="-28000" dirty="0">
                <a:solidFill>
                  <a:srgbClr val="D9D9D9"/>
                </a:solidFill>
                <a:latin typeface="Trebuchet MS" panose="020B0603020202020204"/>
                <a:cs typeface="Trebuchet MS" panose="020B0603020202020204"/>
              </a:rPr>
              <a:t>T</a:t>
            </a:r>
            <a:r>
              <a:rPr sz="1500" spc="-232" baseline="-28000" dirty="0">
                <a:solidFill>
                  <a:srgbClr val="D9D9D9"/>
                </a:solidFill>
                <a:latin typeface="Trebuchet MS" panose="020B0603020202020204"/>
                <a:cs typeface="Trebuchet MS" panose="020B0603020202020204"/>
              </a:rPr>
              <a:t>e</a:t>
            </a:r>
            <a:r>
              <a:rPr sz="1500" spc="-187" baseline="-28000" dirty="0">
                <a:solidFill>
                  <a:srgbClr val="D9D9D9"/>
                </a:solidFill>
                <a:latin typeface="Trebuchet MS" panose="020B0603020202020204"/>
                <a:cs typeface="Trebuchet MS" panose="020B0603020202020204"/>
              </a:rPr>
              <a:t>c</a:t>
            </a:r>
            <a:r>
              <a:rPr sz="1500" spc="-195" baseline="-28000" dirty="0">
                <a:solidFill>
                  <a:srgbClr val="D9D9D9"/>
                </a:solidFill>
                <a:latin typeface="Trebuchet MS" panose="020B0603020202020204"/>
                <a:cs typeface="Trebuchet MS" panose="020B0603020202020204"/>
              </a:rPr>
              <a:t>hn</a:t>
            </a:r>
            <a:r>
              <a:rPr sz="1500" spc="-150" baseline="-28000" dirty="0">
                <a:solidFill>
                  <a:srgbClr val="D9D9D9"/>
                </a:solidFill>
                <a:latin typeface="Trebuchet MS" panose="020B0603020202020204"/>
                <a:cs typeface="Trebuchet MS" panose="020B0603020202020204"/>
              </a:rPr>
              <a:t>i</a:t>
            </a:r>
            <a:r>
              <a:rPr sz="1500" spc="-254" baseline="-28000" dirty="0">
                <a:solidFill>
                  <a:srgbClr val="D9D9D9"/>
                </a:solidFill>
                <a:latin typeface="Trebuchet MS" panose="020B0603020202020204"/>
                <a:cs typeface="Trebuchet MS" panose="020B0603020202020204"/>
              </a:rPr>
              <a:t>q</a:t>
            </a:r>
            <a:r>
              <a:rPr sz="1500" spc="-225" baseline="-28000" dirty="0">
                <a:solidFill>
                  <a:srgbClr val="D9D9D9"/>
                </a:solidFill>
                <a:latin typeface="Trebuchet MS" panose="020B0603020202020204"/>
                <a:cs typeface="Trebuchet MS" panose="020B0603020202020204"/>
              </a:rPr>
              <a:t>u</a:t>
            </a:r>
            <a:r>
              <a:rPr sz="1500" spc="75" baseline="-28000" dirty="0">
                <a:solidFill>
                  <a:srgbClr val="D9D9D9"/>
                </a:solidFill>
                <a:latin typeface="Trebuchet MS" panose="020B0603020202020204"/>
                <a:cs typeface="Trebuchet MS" panose="020B0603020202020204"/>
              </a:rPr>
              <a:t>e</a:t>
            </a:r>
            <a:r>
              <a:rPr sz="1500" spc="-254" baseline="-28000" dirty="0">
                <a:solidFill>
                  <a:srgbClr val="D9D9D9"/>
                </a:solidFill>
                <a:latin typeface="Trebuchet MS" panose="020B0603020202020204"/>
                <a:cs typeface="Trebuchet MS" panose="020B0603020202020204"/>
              </a:rPr>
              <a:t>o</a:t>
            </a:r>
            <a:r>
              <a:rPr sz="1500" spc="-82" baseline="-28000" dirty="0">
                <a:solidFill>
                  <a:srgbClr val="D9D9D9"/>
                </a:solidFill>
                <a:latin typeface="Trebuchet MS" panose="020B0603020202020204"/>
                <a:cs typeface="Trebuchet MS" panose="020B0603020202020204"/>
              </a:rPr>
              <a:t>f</a:t>
            </a:r>
            <a:endParaRPr sz="1500" baseline="-28000">
              <a:latin typeface="Trebuchet MS" panose="020B0603020202020204"/>
              <a:cs typeface="Trebuchet MS" panose="020B0603020202020204"/>
            </a:endParaRPr>
          </a:p>
          <a:p>
            <a:pPr>
              <a:lnSpc>
                <a:spcPts val="1740"/>
              </a:lnSpc>
              <a:tabLst>
                <a:tab pos="10379710" algn="l"/>
              </a:tabLst>
            </a:pPr>
            <a:r>
              <a:rPr sz="2250" spc="-247" baseline="-4000" dirty="0">
                <a:solidFill>
                  <a:srgbClr val="FFFFFF"/>
                </a:solidFill>
                <a:latin typeface="Trebuchet MS" panose="020B0603020202020204"/>
                <a:cs typeface="Trebuchet MS" panose="020B0603020202020204"/>
              </a:rPr>
              <a:t>of</a:t>
            </a:r>
            <a:r>
              <a:rPr sz="2250" spc="-382" baseline="-4000" dirty="0">
                <a:solidFill>
                  <a:srgbClr val="FFFFFF"/>
                </a:solidFill>
                <a:latin typeface="Trebuchet MS" panose="020B0603020202020204"/>
                <a:cs typeface="Trebuchet MS" panose="020B0603020202020204"/>
              </a:rPr>
              <a:t> </a:t>
            </a:r>
            <a:r>
              <a:rPr sz="2250" spc="-292" baseline="-4000" dirty="0">
                <a:solidFill>
                  <a:srgbClr val="FFFFFF"/>
                </a:solidFill>
                <a:latin typeface="Trebuchet MS" panose="020B0603020202020204"/>
                <a:cs typeface="Trebuchet MS" panose="020B0603020202020204"/>
              </a:rPr>
              <a:t>Technology	</a:t>
            </a: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3" name="object 3"/>
          <p:cNvGrpSpPr/>
          <p:nvPr/>
        </p:nvGrpSpPr>
        <p:grpSpPr>
          <a:xfrm>
            <a:off x="0" y="0"/>
            <a:ext cx="12192000" cy="603885"/>
            <a:chOff x="0" y="0"/>
            <a:chExt cx="12192000" cy="603885"/>
          </a:xfrm>
        </p:grpSpPr>
        <p:sp>
          <p:nvSpPr>
            <p:cNvPr id="4" name="object 4"/>
            <p:cNvSpPr/>
            <p:nvPr/>
          </p:nvSpPr>
          <p:spPr>
            <a:xfrm>
              <a:off x="0" y="0"/>
              <a:ext cx="12191999" cy="60350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1756136" y="0"/>
              <a:ext cx="374903" cy="504444"/>
            </a:xfrm>
            <a:prstGeom prst="rect">
              <a:avLst/>
            </a:prstGeom>
            <a:blipFill>
              <a:blip r:embed="rId3" cstate="print"/>
              <a:stretch>
                <a:fillRect/>
              </a:stretch>
            </a:blipFill>
          </p:spPr>
          <p:txBody>
            <a:bodyPr wrap="square" lIns="0" tIns="0" rIns="0" bIns="0" rtlCol="0"/>
            <a:lstStyle/>
            <a:p/>
          </p:txBody>
        </p:sp>
      </p:grpSp>
      <p:grpSp>
        <p:nvGrpSpPr>
          <p:cNvPr id="7" name="object 7"/>
          <p:cNvGrpSpPr/>
          <p:nvPr/>
        </p:nvGrpSpPr>
        <p:grpSpPr>
          <a:xfrm>
            <a:off x="0" y="0"/>
            <a:ext cx="12192000" cy="603885"/>
            <a:chOff x="0" y="0"/>
            <a:chExt cx="12192000" cy="603885"/>
          </a:xfrm>
        </p:grpSpPr>
        <p:sp>
          <p:nvSpPr>
            <p:cNvPr id="8" name="object 8"/>
            <p:cNvSpPr/>
            <p:nvPr/>
          </p:nvSpPr>
          <p:spPr>
            <a:xfrm>
              <a:off x="0" y="0"/>
              <a:ext cx="12191999" cy="603503"/>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565403" y="126492"/>
              <a:ext cx="1888236" cy="464819"/>
            </a:xfrm>
            <a:prstGeom prst="rect">
              <a:avLst/>
            </a:prstGeom>
            <a:blipFill>
              <a:blip r:embed="rId2" cstate="print"/>
              <a:stretch>
                <a:fillRect/>
              </a:stretch>
            </a:blipFill>
          </p:spPr>
          <p:txBody>
            <a:bodyPr wrap="square" lIns="0" tIns="0" rIns="0" bIns="0" rtlCol="0"/>
            <a:lstStyle/>
            <a:p/>
          </p:txBody>
        </p:sp>
      </p:grpSp>
      <p:sp>
        <p:nvSpPr>
          <p:cNvPr id="10" name="object 10"/>
          <p:cNvSpPr txBox="1"/>
          <p:nvPr/>
        </p:nvSpPr>
        <p:spPr>
          <a:xfrm>
            <a:off x="644448" y="86614"/>
            <a:ext cx="1370330" cy="482600"/>
          </a:xfrm>
          <a:prstGeom prst="rect">
            <a:avLst/>
          </a:prstGeom>
        </p:spPr>
        <p:txBody>
          <a:bodyPr vert="horz" wrap="square" lIns="0" tIns="12700" rIns="0" bIns="0" rtlCol="0">
            <a:spAutoFit/>
          </a:bodyPr>
          <a:lstStyle/>
          <a:p>
            <a:pPr marL="12700" marR="5080">
              <a:lnSpc>
                <a:spcPct val="100000"/>
              </a:lnSpc>
              <a:spcBef>
                <a:spcPts val="100"/>
              </a:spcBef>
            </a:pPr>
            <a:r>
              <a:rPr sz="1500" spc="-275" dirty="0">
                <a:solidFill>
                  <a:srgbClr val="FFFFFF"/>
                </a:solidFill>
                <a:latin typeface="Trebuchet MS" panose="020B0603020202020204"/>
                <a:cs typeface="Trebuchet MS" panose="020B0603020202020204"/>
              </a:rPr>
              <a:t>C</a:t>
            </a:r>
            <a:r>
              <a:rPr sz="1500" spc="-204" dirty="0">
                <a:solidFill>
                  <a:srgbClr val="FFFFFF"/>
                </a:solidFill>
                <a:latin typeface="Trebuchet MS" panose="020B0603020202020204"/>
                <a:cs typeface="Trebuchet MS" panose="020B0603020202020204"/>
              </a:rPr>
              <a:t>h</a:t>
            </a:r>
            <a:r>
              <a:rPr sz="1500" spc="-245" dirty="0">
                <a:solidFill>
                  <a:srgbClr val="FFFFFF"/>
                </a:solidFill>
                <a:latin typeface="Trebuchet MS" panose="020B0603020202020204"/>
                <a:cs typeface="Trebuchet MS" panose="020B0603020202020204"/>
              </a:rPr>
              <a:t>o</a:t>
            </a:r>
            <a:r>
              <a:rPr sz="1500" spc="-175" dirty="0">
                <a:solidFill>
                  <a:srgbClr val="FFFFFF"/>
                </a:solidFill>
                <a:latin typeface="Trebuchet MS" panose="020B0603020202020204"/>
                <a:cs typeface="Trebuchet MS" panose="020B0603020202020204"/>
              </a:rPr>
              <a:t>n</a:t>
            </a:r>
            <a:r>
              <a:rPr sz="1500" spc="-180" dirty="0">
                <a:solidFill>
                  <a:srgbClr val="FFFFFF"/>
                </a:solidFill>
                <a:latin typeface="Trebuchet MS" panose="020B0603020202020204"/>
                <a:cs typeface="Trebuchet MS" panose="020B0603020202020204"/>
              </a:rPr>
              <a:t>g</a:t>
            </a:r>
            <a:r>
              <a:rPr sz="1500" spc="-240" dirty="0">
                <a:solidFill>
                  <a:srgbClr val="FFFFFF"/>
                </a:solidFill>
                <a:latin typeface="Trebuchet MS" panose="020B0603020202020204"/>
                <a:cs typeface="Trebuchet MS" panose="020B0603020202020204"/>
              </a:rPr>
              <a:t>q</a:t>
            </a:r>
            <a:r>
              <a:rPr sz="1500" spc="-135" dirty="0">
                <a:solidFill>
                  <a:srgbClr val="FFFFFF"/>
                </a:solidFill>
                <a:latin typeface="Trebuchet MS" panose="020B0603020202020204"/>
                <a:cs typeface="Trebuchet MS" panose="020B0603020202020204"/>
              </a:rPr>
              <a:t>i</a:t>
            </a:r>
            <a:r>
              <a:rPr sz="1500" spc="-180" dirty="0">
                <a:solidFill>
                  <a:srgbClr val="FFFFFF"/>
                </a:solidFill>
                <a:latin typeface="Trebuchet MS" panose="020B0603020202020204"/>
                <a:cs typeface="Trebuchet MS" panose="020B0603020202020204"/>
              </a:rPr>
              <a:t>n</a:t>
            </a:r>
            <a:r>
              <a:rPr sz="1500" spc="114" dirty="0">
                <a:solidFill>
                  <a:srgbClr val="FFFFFF"/>
                </a:solidFill>
                <a:latin typeface="Trebuchet MS" panose="020B0603020202020204"/>
                <a:cs typeface="Trebuchet MS" panose="020B0603020202020204"/>
              </a:rPr>
              <a:t>g</a:t>
            </a:r>
            <a:r>
              <a:rPr sz="1500" spc="-365" dirty="0">
                <a:solidFill>
                  <a:srgbClr val="FFFFFF"/>
                </a:solidFill>
                <a:latin typeface="Trebuchet MS" panose="020B0603020202020204"/>
                <a:cs typeface="Trebuchet MS" panose="020B0603020202020204"/>
              </a:rPr>
              <a:t>U</a:t>
            </a:r>
            <a:r>
              <a:rPr sz="1500" spc="-200" dirty="0">
                <a:solidFill>
                  <a:srgbClr val="FFFFFF"/>
                </a:solidFill>
                <a:latin typeface="Trebuchet MS" panose="020B0603020202020204"/>
                <a:cs typeface="Trebuchet MS" panose="020B0603020202020204"/>
              </a:rPr>
              <a:t>n</a:t>
            </a:r>
            <a:r>
              <a:rPr sz="1500" spc="-135" dirty="0">
                <a:solidFill>
                  <a:srgbClr val="FFFFFF"/>
                </a:solidFill>
                <a:latin typeface="Trebuchet MS" panose="020B0603020202020204"/>
                <a:cs typeface="Trebuchet MS" panose="020B0603020202020204"/>
              </a:rPr>
              <a:t>i</a:t>
            </a:r>
            <a:r>
              <a:rPr sz="1500" spc="-160" dirty="0">
                <a:solidFill>
                  <a:srgbClr val="FFFFFF"/>
                </a:solidFill>
                <a:latin typeface="Trebuchet MS" panose="020B0603020202020204"/>
                <a:cs typeface="Trebuchet MS" panose="020B0603020202020204"/>
              </a:rPr>
              <a:t>v</a:t>
            </a:r>
            <a:r>
              <a:rPr sz="1500" spc="-235" dirty="0">
                <a:solidFill>
                  <a:srgbClr val="FFFFFF"/>
                </a:solidFill>
                <a:latin typeface="Trebuchet MS" panose="020B0603020202020204"/>
                <a:cs typeface="Trebuchet MS" panose="020B0603020202020204"/>
              </a:rPr>
              <a:t>e</a:t>
            </a:r>
            <a:r>
              <a:rPr sz="1500" spc="-120" dirty="0">
                <a:solidFill>
                  <a:srgbClr val="FFFFFF"/>
                </a:solidFill>
                <a:latin typeface="Trebuchet MS" panose="020B0603020202020204"/>
                <a:cs typeface="Trebuchet MS" panose="020B0603020202020204"/>
              </a:rPr>
              <a:t>r</a:t>
            </a:r>
            <a:r>
              <a:rPr sz="1500" spc="-70" dirty="0">
                <a:solidFill>
                  <a:srgbClr val="FFFFFF"/>
                </a:solidFill>
                <a:latin typeface="Trebuchet MS" panose="020B0603020202020204"/>
                <a:cs typeface="Trebuchet MS" panose="020B0603020202020204"/>
              </a:rPr>
              <a:t>s</a:t>
            </a:r>
            <a:r>
              <a:rPr sz="1500" spc="-135" dirty="0">
                <a:solidFill>
                  <a:srgbClr val="FFFFFF"/>
                </a:solidFill>
                <a:latin typeface="Trebuchet MS" panose="020B0603020202020204"/>
                <a:cs typeface="Trebuchet MS" panose="020B0603020202020204"/>
              </a:rPr>
              <a:t>i</a:t>
            </a:r>
            <a:r>
              <a:rPr sz="1500" spc="-204" dirty="0">
                <a:solidFill>
                  <a:srgbClr val="FFFFFF"/>
                </a:solidFill>
                <a:latin typeface="Trebuchet MS" panose="020B0603020202020204"/>
                <a:cs typeface="Trebuchet MS" panose="020B0603020202020204"/>
              </a:rPr>
              <a:t>t</a:t>
            </a:r>
            <a:r>
              <a:rPr sz="1500" spc="-15" dirty="0">
                <a:solidFill>
                  <a:srgbClr val="FFFFFF"/>
                </a:solidFill>
                <a:latin typeface="Trebuchet MS" panose="020B0603020202020204"/>
                <a:cs typeface="Trebuchet MS" panose="020B0603020202020204"/>
              </a:rPr>
              <a:t>y  </a:t>
            </a:r>
            <a:r>
              <a:rPr sz="1500" spc="-165" dirty="0">
                <a:solidFill>
                  <a:srgbClr val="FFFFFF"/>
                </a:solidFill>
                <a:latin typeface="Trebuchet MS" panose="020B0603020202020204"/>
                <a:cs typeface="Trebuchet MS" panose="020B0603020202020204"/>
              </a:rPr>
              <a:t>of</a:t>
            </a:r>
            <a:r>
              <a:rPr sz="1500" spc="-265" dirty="0">
                <a:solidFill>
                  <a:srgbClr val="FFFFFF"/>
                </a:solidFill>
                <a:latin typeface="Trebuchet MS" panose="020B0603020202020204"/>
                <a:cs typeface="Trebuchet MS" panose="020B0603020202020204"/>
              </a:rPr>
              <a:t> </a:t>
            </a:r>
            <a:r>
              <a:rPr sz="1500" spc="-195" dirty="0">
                <a:solidFill>
                  <a:srgbClr val="FFFFFF"/>
                </a:solidFill>
                <a:latin typeface="Trebuchet MS" panose="020B0603020202020204"/>
                <a:cs typeface="Trebuchet MS" panose="020B0603020202020204"/>
              </a:rPr>
              <a:t>Technology</a:t>
            </a:r>
            <a:endParaRPr sz="1500">
              <a:latin typeface="Trebuchet MS" panose="020B0603020202020204"/>
              <a:cs typeface="Trebuchet MS" panose="020B0603020202020204"/>
            </a:endParaRPr>
          </a:p>
        </p:txBody>
      </p:sp>
      <p:sp>
        <p:nvSpPr>
          <p:cNvPr id="11" name="object 11"/>
          <p:cNvSpPr/>
          <p:nvPr/>
        </p:nvSpPr>
        <p:spPr>
          <a:xfrm>
            <a:off x="11782043" y="0"/>
            <a:ext cx="339851" cy="50444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11024361" y="46101"/>
            <a:ext cx="995044" cy="495300"/>
          </a:xfrm>
          <a:prstGeom prst="rect">
            <a:avLst/>
          </a:prstGeom>
        </p:spPr>
        <p:txBody>
          <a:bodyPr vert="horz" wrap="square" lIns="0" tIns="12700" rIns="0" bIns="0" rtlCol="0">
            <a:spAutoFit/>
          </a:bodyPr>
          <a:lstStyle/>
          <a:p>
            <a:pPr marL="12700">
              <a:lnSpc>
                <a:spcPts val="1370"/>
              </a:lnSpc>
              <a:spcBef>
                <a:spcPts val="100"/>
              </a:spcBef>
            </a:pPr>
            <a:r>
              <a:rPr sz="1200" b="1" spc="45" dirty="0">
                <a:solidFill>
                  <a:srgbClr val="FFFFFF"/>
                </a:solidFill>
                <a:latin typeface="Arial" panose="020B0604020202020204"/>
                <a:cs typeface="Arial" panose="020B0604020202020204"/>
              </a:rPr>
              <a:t>ATAI</a:t>
            </a:r>
            <a:endParaRPr sz="1200">
              <a:latin typeface="Arial" panose="020B0604020202020204"/>
              <a:cs typeface="Arial" panose="020B0604020202020204"/>
            </a:endParaRPr>
          </a:p>
          <a:p>
            <a:pPr marL="12700">
              <a:lnSpc>
                <a:spcPts val="1130"/>
              </a:lnSpc>
            </a:pPr>
            <a:r>
              <a:rPr sz="1000" spc="-120" dirty="0">
                <a:solidFill>
                  <a:srgbClr val="D9D9D9"/>
                </a:solidFill>
                <a:latin typeface="Trebuchet MS" panose="020B0603020202020204"/>
                <a:cs typeface="Trebuchet MS" panose="020B0603020202020204"/>
              </a:rPr>
              <a:t>AdvancedTechniqueof</a:t>
            </a:r>
            <a:endParaRPr sz="1000">
              <a:latin typeface="Trebuchet MS" panose="020B0603020202020204"/>
              <a:cs typeface="Trebuchet MS" panose="020B0603020202020204"/>
            </a:endParaRPr>
          </a:p>
          <a:p>
            <a:pPr marL="12700">
              <a:lnSpc>
                <a:spcPct val="100000"/>
              </a:lnSpc>
            </a:pPr>
            <a:r>
              <a:rPr sz="1000" spc="-105" dirty="0">
                <a:solidFill>
                  <a:srgbClr val="D9D9D9"/>
                </a:solidFill>
                <a:latin typeface="Trebuchet MS" panose="020B0603020202020204"/>
                <a:cs typeface="Trebuchet MS" panose="020B0603020202020204"/>
              </a:rPr>
              <a:t>Artificial</a:t>
            </a:r>
            <a:r>
              <a:rPr sz="1000" spc="25" dirty="0">
                <a:solidFill>
                  <a:srgbClr val="D9D9D9"/>
                </a:solidFill>
                <a:latin typeface="Trebuchet MS" panose="020B0603020202020204"/>
                <a:cs typeface="Trebuchet MS" panose="020B0603020202020204"/>
              </a:rPr>
              <a:t> </a:t>
            </a:r>
            <a:r>
              <a:rPr sz="1000" spc="-105" dirty="0">
                <a:solidFill>
                  <a:srgbClr val="D9D9D9"/>
                </a:solidFill>
                <a:latin typeface="Trebuchet MS" panose="020B0603020202020204"/>
                <a:cs typeface="Trebuchet MS" panose="020B0603020202020204"/>
              </a:rPr>
              <a:t>Intelligence</a:t>
            </a:r>
            <a:endParaRPr sz="1000">
              <a:latin typeface="Trebuchet MS" panose="020B0603020202020204"/>
              <a:cs typeface="Trebuchet MS" panose="020B0603020202020204"/>
            </a:endParaRPr>
          </a:p>
        </p:txBody>
      </p:sp>
      <p:grpSp>
        <p:nvGrpSpPr>
          <p:cNvPr id="13" name="object 13"/>
          <p:cNvGrpSpPr/>
          <p:nvPr/>
        </p:nvGrpSpPr>
        <p:grpSpPr>
          <a:xfrm>
            <a:off x="4535423" y="531876"/>
            <a:ext cx="3117850" cy="1040130"/>
            <a:chOff x="4535423" y="531876"/>
            <a:chExt cx="3117850" cy="1040130"/>
          </a:xfrm>
        </p:grpSpPr>
        <p:sp>
          <p:nvSpPr>
            <p:cNvPr id="14" name="object 14"/>
            <p:cNvSpPr/>
            <p:nvPr/>
          </p:nvSpPr>
          <p:spPr>
            <a:xfrm>
              <a:off x="4829338" y="1150592"/>
              <a:ext cx="2521899" cy="154509"/>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4535423" y="531876"/>
              <a:ext cx="3117342" cy="1040129"/>
            </a:xfrm>
            <a:prstGeom prst="rect">
              <a:avLst/>
            </a:prstGeom>
            <a:blipFill>
              <a:blip r:embed="rId6" cstate="print"/>
              <a:stretch>
                <a:fillRect/>
              </a:stretch>
            </a:blipFill>
          </p:spPr>
          <p:txBody>
            <a:bodyPr wrap="square" lIns="0" tIns="0" rIns="0" bIns="0" rtlCol="0"/>
            <a:lstStyle/>
            <a:p/>
          </p:txBody>
        </p:sp>
      </p:grpSp>
      <p:sp>
        <p:nvSpPr>
          <p:cNvPr id="16" name="object 16"/>
          <p:cNvSpPr txBox="1"/>
          <p:nvPr/>
        </p:nvSpPr>
        <p:spPr>
          <a:xfrm>
            <a:off x="4839461" y="682497"/>
            <a:ext cx="25146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1F5F"/>
                </a:solidFill>
                <a:latin typeface="Times New Roman" panose="02020603050405020304"/>
                <a:cs typeface="Times New Roman" panose="02020603050405020304"/>
              </a:rPr>
              <a:t>Experiments</a:t>
            </a:r>
            <a:endParaRPr sz="3600">
              <a:latin typeface="Times New Roman" panose="02020603050405020304"/>
              <a:cs typeface="Times New Roman" panose="02020603050405020304"/>
            </a:endParaRPr>
          </a:p>
        </p:txBody>
      </p:sp>
      <p:sp>
        <p:nvSpPr>
          <p:cNvPr id="17" name="灯片编号占位符 16"/>
          <p:cNvSpPr>
            <a:spLocks noGrp="1"/>
          </p:cNvSpPr>
          <p:nvPr>
            <p:ph type="sldNum" sz="quarter" idx="7"/>
          </p:nvPr>
        </p:nvSpPr>
        <p:spPr>
          <a:xfrm>
            <a:off x="9387840" y="6515100"/>
            <a:ext cx="2804160" cy="342900"/>
          </a:xfrm>
        </p:spPr>
        <p:txBody>
          <a:bodyPr/>
          <a:p>
            <a:fld id="{B6F15528-21DE-4FAA-801E-634DDDAF4B2B}" type="slidenum">
              <a:rPr/>
            </a:fld>
            <a:endParaRPr/>
          </a:p>
        </p:txBody>
      </p:sp>
      <p:pic>
        <p:nvPicPr>
          <p:cNvPr id="18" name="图片 17" descr="E4"/>
          <p:cNvPicPr>
            <a:picLocks noChangeAspect="1"/>
          </p:cNvPicPr>
          <p:nvPr/>
        </p:nvPicPr>
        <p:blipFill>
          <a:blip r:embed="rId7"/>
          <a:stretch>
            <a:fillRect/>
          </a:stretch>
        </p:blipFill>
        <p:spPr>
          <a:xfrm>
            <a:off x="2672715" y="1828800"/>
            <a:ext cx="6776720" cy="364998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jIwZTVkYTY5MzIzY2M2ZTRiZDY5ZjM3YzkxNzU5NTkifQ=="/>
  <p:tag name="COMMONDATA" val="eyJoZGlkIjoiMDljYzUzMWQ4OWI0YzBkYjYzMDRhZTY5ZjZkYmFmYT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3096</Words>
  <Application>WPS 演示</Application>
  <PresentationFormat>On-screen Show (4:3)</PresentationFormat>
  <Paragraphs>198</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Trebuchet MS</vt:lpstr>
      <vt:lpstr>Arial</vt:lpstr>
      <vt:lpstr>Times New Roman</vt:lpstr>
      <vt:lpstr>Noto Sans Mono CJK HK</vt:lpstr>
      <vt:lpstr>Segoe Print</vt:lpstr>
      <vt:lpstr>Calibri</vt:lpstr>
      <vt:lpstr>微软雅黑</vt:lpstr>
      <vt:lpstr>Arial Unicode MS</vt:lpstr>
      <vt:lpstr>Office Theme</vt:lpstr>
      <vt:lpstr>PowerPoint 演示文稿</vt:lpstr>
      <vt:lpstr>PowerPoint 演示文稿</vt:lpstr>
      <vt:lpstr>ChongqingUniversity  of Technology</vt:lpstr>
      <vt:lpstr>ChongqingUniversity  of Technology</vt:lpstr>
      <vt:lpstr>ChongqingUniversity  of Technology</vt:lpstr>
      <vt:lpstr>ChongqingUniversity  of Technology</vt:lpstr>
      <vt:lpstr>PowerPoint 演示文稿</vt:lpstr>
      <vt:lpstr>PowerPoint 演示文稿</vt:lpstr>
      <vt:lpstr>PowerPoint 演示文稿</vt:lpstr>
      <vt:lpstr>PowerPoint 演示文稿</vt:lpstr>
      <vt:lpstr>PowerPoint 演示文稿</vt:lpstr>
      <vt:lpstr>PowerPoint 演示文稿</vt:lpstr>
      <vt:lpstr>ChongqingUniversity  of 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Xiaofei Zhu</dc:creator>
  <cp:lastModifiedBy>小黑黑</cp:lastModifiedBy>
  <cp:revision>63</cp:revision>
  <dcterms:created xsi:type="dcterms:W3CDTF">2023-09-17T03:47:00Z</dcterms:created>
  <dcterms:modified xsi:type="dcterms:W3CDTF">2024-09-15T10:20:38Z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2023-09-06T00:00:00Z</vt:filetime>
  </property>
  <property fmtid="{D5CDD505-2E9C-101B-9397-08002B2CF9AE}" pid="3" name="Creator">
    <vt:lpwstr>Microsoft? PowerPoint? 2016</vt:lpwstr>
  </property>
  <property fmtid="{D5CDD505-2E9C-101B-9397-08002B2CF9AE}" pid="4" name="LastSaved">
    <vt:filetime>2023-09-27T00:00:00Z</vt:filetime>
  </property>
  <property fmtid="{D5CDD505-2E9C-101B-9397-08002B2CF9AE}" pid="5" name="ICV">
    <vt:lpwstr>2196788C2C3B4EDDA948D5090437A523_13</vt:lpwstr>
  </property>
  <property fmtid="{D5CDD505-2E9C-101B-9397-08002B2CF9AE}" pid="6" name="KSOProductBuildVer">
    <vt:lpwstr>2052-12.1.0.17857</vt:lpwstr>
  </property>
</Properties>
</file>