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60" r:id="rId4"/>
    <p:sldId id="307" r:id="rId5"/>
    <p:sldId id="318" r:id="rId6"/>
    <p:sldId id="308" r:id="rId7"/>
    <p:sldId id="345" r:id="rId8"/>
    <p:sldId id="268" r:id="rId9"/>
    <p:sldId id="295" r:id="rId10"/>
    <p:sldId id="272" r:id="rId11"/>
    <p:sldId id="267" r:id="rId12"/>
    <p:sldId id="271" r:id="rId13"/>
  </p:sldIdLst>
  <p:sldSz cx="12192000" cy="6858000"/>
  <p:notesSz cx="12192000" cy="6858000"/>
  <p:custDataLst>
    <p:tags r:id="rId1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514" y="72"/>
      </p:cViewPr>
      <p:guideLst>
        <p:guide orient="horz" pos="2832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人工智能促进会：</a:t>
            </a:r>
            <a:endParaRPr lang="en-US" altLang="zh-CN"/>
          </a:p>
          <a:p>
            <a:r>
              <a:rPr lang="zh-CN" altLang="en-US"/>
              <a:t>用于跨领域多任务学习的多模态对齐提示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4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展示了如何通过梯度相似性来分组任务，以最大化具有高相似性任务之间的互补性。</a:t>
            </a:r>
          </a:p>
          <a:p>
            <a:pPr algn="l"/>
            <a:r>
              <a:rPr lang="en-US" altLang="zh-CN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individual tasks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中有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4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个独立的任务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Clipart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 图像可能需要模型识别简化的形状和颜色。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Real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 任务可能需要模型处理复杂的背景和光照变化。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Art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 任务可能要求模型理解艺术表现和风格差异。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Product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 任务可能需要模型识别特定产品的细节和品牌特征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8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openxmlformats.org/officeDocument/2006/relationships/image" Target="../media/image1.jpe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957529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534400" y="5798185"/>
            <a:ext cx="30149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LeLe</a:t>
            </a:r>
            <a:r>
              <a:rPr sz="2400" b="1" spc="-35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35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Ren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-216" y="1291471"/>
            <a:ext cx="12192216" cy="990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noAutofit/>
          </a:bodyPr>
          <a:lstStyle/>
          <a:p>
            <a:pPr marL="0" marR="5080" lvl="1" algn="ctr">
              <a:lnSpc>
                <a:spcPct val="100000"/>
              </a:lnSpc>
            </a:pPr>
            <a:r>
              <a:rPr lang="en-US" sz="3600" b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MmAP:Multi-Modal Alignment Prompt for</a:t>
            </a:r>
          </a:p>
          <a:p>
            <a:pPr marL="0" marR="5080" lvl="1" algn="ctr">
              <a:lnSpc>
                <a:spcPct val="100000"/>
              </a:lnSpc>
            </a:pPr>
            <a:r>
              <a:rPr lang="en-US" sz="3600" b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Cross-Domain Multi-Task Learning</a:t>
            </a:r>
            <a:endParaRPr sz="36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67800" y="5410200"/>
            <a:ext cx="24815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>
                <a:solidFill>
                  <a:srgbClr val="1F4E79"/>
                </a:solidFill>
                <a:latin typeface="Noto Sans Mono CJK HK"/>
                <a:cs typeface="Noto Sans Mono CJK HK"/>
              </a:rPr>
              <a:t>AAAI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2024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1400" y="4810709"/>
            <a:ext cx="4740910" cy="63690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Arial" panose="020B0604020202020204"/>
                <a:cs typeface="Arial" panose="020B0604020202020204"/>
              </a:rPr>
              <a:t>Code</a:t>
            </a:r>
            <a:r>
              <a:rPr spc="-40">
                <a:latin typeface="Arial" panose="020B0604020202020204"/>
                <a:cs typeface="Arial" panose="020B0604020202020204"/>
              </a:rPr>
              <a:t>:</a:t>
            </a:r>
            <a:r>
              <a:rPr lang="en-US" spc="-4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pc="-40">
                <a:latin typeface="Arial" panose="020B0604020202020204"/>
                <a:cs typeface="Arial" panose="020B0604020202020204"/>
              </a:rPr>
              <a:t>null</a:t>
            </a:r>
            <a:endParaRPr lang="en-US" spc="-4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b="1" spc="1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b="1" spc="1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b="1" spc="10">
                <a:solidFill>
                  <a:srgbClr val="A6A6A6"/>
                </a:solidFill>
                <a:latin typeface="Noto Sans Mono CJK HK"/>
                <a:cs typeface="Noto Sans Mono CJK HK"/>
              </a:rPr>
              <a:t>9.12</a:t>
            </a:r>
            <a:r>
              <a:rPr b="1" spc="14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>
              <a:latin typeface="Noto Sans Mono CJK HK"/>
              <a:cs typeface="Noto Sans Mono CJK HK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23E8617-D645-556F-C927-042821855C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9522" y="2795435"/>
            <a:ext cx="8872956" cy="12671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4FFEC7E-87F7-14A4-EAA3-ACFA4ED026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674" y="1524000"/>
            <a:ext cx="1132522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2B017F3-A745-C740-9E28-675978ECE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349" y="1447800"/>
            <a:ext cx="585787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57230" y="46355"/>
            <a:ext cx="116205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1111" y="644524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01573" y="863151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4800601" y="1683124"/>
            <a:ext cx="7184696" cy="357467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 eaLnBrk="0" fontAlgn="auto"/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parameter-efficient transfer learning methods have been extensively explored with CLIP for adapting to downstream tasks, where prompt tuning showcases strong potential. Nevertheless, these methods solely fine-tune a single modality(text or visual), disrupting the modality structure of CLIP. In this paper,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author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first propose Multi-modal Alignment Prompt (MmAP) for CLIP, which aligns text and visual modalities during fine-tuning process. Creatively using the group-shared MmAP to maximize the complementarity between highly similar tasks, while preserving the uniqueness of each task by assigning a task-specific MmAP to each.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DCB099B-3E23-A966-33E0-0C0C6F43C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930" y="1440427"/>
            <a:ext cx="4151659" cy="4731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73581B8-16BD-4C91-D3CD-CF3088C9E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2693" y="1257554"/>
            <a:ext cx="8609712" cy="5513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F322675-9E9A-1C5C-DDBF-754D1722E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5029241"/>
            <a:ext cx="6053710" cy="644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A3D292A-19FE-D327-751D-3B63AD486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600" y="5742075"/>
            <a:ext cx="4876800" cy="62404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CEE19C0-AD87-A981-C86D-132A8B68DB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7172" y="5033440"/>
            <a:ext cx="5668576" cy="5791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BA9D23B-6460-95EE-E2A6-36E7DA187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2024" y="5550699"/>
            <a:ext cx="4610098" cy="78176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F9FE470-3779-AB34-755A-017B6213EB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4110" y="1385954"/>
            <a:ext cx="8915400" cy="3578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E810E7D-1226-C00A-68E6-419303B6CF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4110" y="1339370"/>
            <a:ext cx="8915400" cy="357852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04D47C7-5A9F-5B77-23D0-2C190B2748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758" y="5016622"/>
            <a:ext cx="4667250" cy="762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3B5F059-C532-00AC-0B93-9BBE6616CA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6843" y="4917892"/>
            <a:ext cx="4896462" cy="1940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48F333B-9C50-D2D2-0E24-1C4E1A01C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49" y="1163760"/>
            <a:ext cx="10706100" cy="23241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BB52091-938B-F927-F1B7-8239AC294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4099" y="4035712"/>
            <a:ext cx="7543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FF3F112-8DAB-CD04-A491-44073A17E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149" y="1183638"/>
            <a:ext cx="8267701" cy="33185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47BECB-A453-3F94-D10D-76E644B688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" y="4603725"/>
            <a:ext cx="5884145" cy="184640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DD27CB-2CBD-DC9A-6FBE-5C90818D7F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1484" y="4678311"/>
            <a:ext cx="5985654" cy="18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BE11D94-AE74-10C3-1FEE-A5052A88A5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24" y="1335531"/>
            <a:ext cx="1151572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AE15AA9-23E7-2E70-A022-FA5961638F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49" y="1335531"/>
            <a:ext cx="11496675" cy="4248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kZTM0OGMzMWQ4M2VlY2NjNzYwNTY2N2VlMTRm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446</Words>
  <Application>Microsoft Office PowerPoint</Application>
  <PresentationFormat>宽屏</PresentationFormat>
  <Paragraphs>118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Noto Sans Mono CJK HK</vt:lpstr>
      <vt:lpstr>Arial</vt:lpstr>
      <vt:lpstr>Calibri</vt:lpstr>
      <vt:lpstr>Open Sans</vt:lpstr>
      <vt:lpstr>Times New Roman</vt:lpstr>
      <vt:lpstr>Trebuchet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乐乐 任</cp:lastModifiedBy>
  <cp:revision>45</cp:revision>
  <dcterms:created xsi:type="dcterms:W3CDTF">2023-09-17T03:47:00Z</dcterms:created>
  <dcterms:modified xsi:type="dcterms:W3CDTF">2024-09-12T11:11:57Z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2023-09-03T16:00:00Z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2023-09-24T16:00:00Z</vt:filetime>
  </property>
  <property fmtid="{D5CDD505-2E9C-101B-9397-08002B2CF9AE}" pid="5" name="ICV">
    <vt:lpwstr>A86CF9EF0DFA4142AA492EF6BA66558A_12</vt:lpwstr>
  </property>
  <property fmtid="{D5CDD505-2E9C-101B-9397-08002B2CF9AE}" pid="6" name="KSOProductBuildVer">
    <vt:lpwstr>2052-12.1.0.17147</vt:lpwstr>
  </property>
</Properties>
</file>