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60" r:id="rId4"/>
    <p:sldId id="344" r:id="rId5"/>
    <p:sldId id="307" r:id="rId6"/>
    <p:sldId id="348" r:id="rId7"/>
    <p:sldId id="318" r:id="rId8"/>
    <p:sldId id="268" r:id="rId9"/>
    <p:sldId id="345" r:id="rId10"/>
    <p:sldId id="347" r:id="rId11"/>
    <p:sldId id="346" r:id="rId12"/>
    <p:sldId id="272" r:id="rId13"/>
    <p:sldId id="295" r:id="rId14"/>
    <p:sldId id="267" r:id="rId15"/>
    <p:sldId id="271" r:id="rId16"/>
  </p:sldIdLst>
  <p:sldSz cx="12192000" cy="6858000"/>
  <p:notesSz cx="12192000" cy="6858000"/>
  <p:custDataLst>
    <p:tags r:id="rId1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09" autoAdjust="0"/>
  </p:normalViewPr>
  <p:slideViewPr>
    <p:cSldViewPr showGuides="1">
      <p:cViewPr varScale="1">
        <p:scale>
          <a:sx n="80" d="100"/>
          <a:sy n="80" d="100"/>
        </p:scale>
        <p:origin x="614" y="53"/>
      </p:cViewPr>
      <p:guideLst>
        <p:guide orient="horz" pos="2832"/>
        <p:guide pos="21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89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9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5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7.png"/><Relationship Id="rId5" Type="http://schemas.openxmlformats.org/officeDocument/2006/relationships/image" Target="../media/image3.png"/><Relationship Id="rId10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33.png"/><Relationship Id="rId5" Type="http://schemas.openxmlformats.org/officeDocument/2006/relationships/image" Target="../media/image3.png"/><Relationship Id="rId10" Type="http://schemas.openxmlformats.org/officeDocument/2006/relationships/image" Target="../media/image32.png"/><Relationship Id="rId4" Type="http://schemas.openxmlformats.org/officeDocument/2006/relationships/image" Target="../media/image2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16.png"/><Relationship Id="rId10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z="1800"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89" y="1168907"/>
            <a:ext cx="12192216" cy="449008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55918" y="5735756"/>
            <a:ext cx="35350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 dirty="0" err="1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Shunan</a:t>
            </a:r>
            <a:r>
              <a:rPr lang="en-US"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Yin</a:t>
            </a:r>
            <a:endParaRPr lang="en-US" sz="2400" b="1" spc="-3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9023" y="1498634"/>
            <a:ext cx="11153775" cy="553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065" rIns="0" bIns="0" rtlCol="0">
            <a:noAutofit/>
          </a:bodyPr>
          <a:lstStyle/>
          <a:p>
            <a:pPr marL="1746885" marR="5080" lvl="1" indent="-127762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Relevance Meets Diversity: A User-Centric Framework </a:t>
            </a:r>
          </a:p>
          <a:p>
            <a:pPr marL="1746885" marR="5080" lvl="1" indent="-127762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for Knowledge Exploration Through Recommendations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67800" y="5410200"/>
            <a:ext cx="248158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KDD 2024</a:t>
            </a:r>
            <a:endParaRPr sz="1600" dirty="0">
              <a:latin typeface="Noto Sans Mono CJK HK"/>
              <a:cs typeface="Noto Sans Mono CJK H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81400" y="5410200"/>
            <a:ext cx="4740910" cy="63690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lang="da-DK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https://github.com/EricaCoppolillo/EXPLORE</a:t>
            </a:r>
            <a:endParaRPr lang="en-US" sz="1600" spc="-4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tabLst>
                <a:tab pos="1327150" algn="l"/>
              </a:tabLst>
            </a:pP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4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lang="en-US" altLang="zh-CN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10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lang="en-US" altLang="zh-CN" sz="1600" b="1" spc="-5" dirty="0">
                <a:solidFill>
                  <a:srgbClr val="A6A6A6"/>
                </a:solidFill>
                <a:latin typeface="Noto Sans Mono CJK HK"/>
                <a:cs typeface="Noto Sans Mono CJK HK"/>
              </a:rPr>
              <a:t>24</a:t>
            </a:r>
            <a:r>
              <a:rPr sz="1600" b="1" spc="140" dirty="0">
                <a:solidFill>
                  <a:srgbClr val="A6A6A6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ChongQing</a:t>
            </a:r>
            <a:endParaRPr sz="1600" dirty="0">
              <a:latin typeface="Noto Sans Mono CJK HK"/>
              <a:cs typeface="Noto Sans Mono CJK HK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D5C0D24-7882-49F5-959A-9B913F59EB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2563081"/>
            <a:ext cx="12192000" cy="20893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06CF652-2A30-4C19-AFEC-F5981BB2E2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200" y="1447800"/>
            <a:ext cx="6161978" cy="524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6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B329BE1-F5BB-44E2-B4C3-FA1628F872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3639" y="1543430"/>
            <a:ext cx="6853428" cy="50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6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D9D8647-7704-48A6-8616-87C274050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4340" y="1833140"/>
            <a:ext cx="4610510" cy="49669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F117B20-EAD9-4607-85CA-1EE0E2FBCA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2850" y="1394214"/>
            <a:ext cx="4572000" cy="4579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13514C7-B5B9-4541-871B-1839D8E998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" y="1478388"/>
            <a:ext cx="12192000" cy="52204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8569B2-DF77-4718-A2C0-3B2DA6FD0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2438400"/>
            <a:ext cx="11475187" cy="29259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57230" y="46355"/>
            <a:ext cx="1162050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71111" y="644524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08677" y="838327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565403" y="2184004"/>
            <a:ext cx="10631805" cy="404139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514350" indent="-514350">
              <a:buAutoNum type="romanLcParenBoth"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Providing recommendations that are both relevant and diverse is a key consideration of modern recommender systems. Optimizing both of these measures presents a fundamental trade-off, as higher diversity typically comes at the cost of relevance, resulting in lower user engagement.</a:t>
            </a:r>
          </a:p>
          <a:p>
            <a:pPr marL="514350" indent="-514350">
              <a:buAutoNum type="romanLcParenBoth"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 contrast to applications where the goal is solely to maximize engagement, we focus on scenarios aiming at maximizing the total amount of knowledge encountered by the user.</a:t>
            </a:r>
          </a:p>
          <a:p>
            <a:pPr marL="514350" indent="-514350">
              <a:buAutoNum type="romanLcParenBoth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To achieve a balance between relevance and diversity, current methods merge these two metrics into a single objective for optimization. However, they overlook user behavior and how users interact with the recommended list of items.</a:t>
            </a:r>
            <a:endParaRPr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7945" y="304927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90592" y="50388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CE98E34-5BAA-4821-A14A-8A2BFB39A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8849" y="1337841"/>
            <a:ext cx="7734300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7945" y="304927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90592" y="50388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F1E54DF-31FD-4517-8351-99DCCDF0E2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9800" y="1337841"/>
            <a:ext cx="80962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2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9FFA33F-0714-40DC-813A-1EE769B19E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3889" y="1698841"/>
            <a:ext cx="5985238" cy="8615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AEAEF95-58A7-4477-BF06-B36B3DBD15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2315" y="2453424"/>
            <a:ext cx="6072673" cy="94070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E5E45CC-61DA-4B45-B0A5-BD4CA08353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3687" y="3394129"/>
            <a:ext cx="5985237" cy="102738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82C1AAE-A1F9-48FA-8A17-2C46311A83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7672" y="4334834"/>
            <a:ext cx="6290037" cy="190264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FEB1D60-92FC-49BD-B69E-6AD6B6B783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3687" y="6172393"/>
            <a:ext cx="5063871" cy="62025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2FF4808-71EC-49CE-8E3D-BC2F950C098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557" y="1270179"/>
            <a:ext cx="3685643" cy="700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DEE9A58-F63B-408A-B10E-7A0AB647BA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905" y="2238681"/>
            <a:ext cx="6163970" cy="378111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F9A3D03-2483-4C23-8FDC-48A409610E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0875" y="2161666"/>
            <a:ext cx="5181600" cy="100024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1A61687-CB89-41DF-8A87-FD1802D244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0875" y="3292527"/>
            <a:ext cx="5211216" cy="53606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2FF4808-71EC-49CE-8E3D-BC2F950C09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557" y="1270179"/>
            <a:ext cx="4000500" cy="7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0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文本框 19"/>
          <p:cNvSpPr txBox="1"/>
          <p:nvPr/>
        </p:nvSpPr>
        <p:spPr>
          <a:xfrm flipV="1">
            <a:off x="4800600" y="3895090"/>
            <a:ext cx="5542915" cy="1362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ECF8E54-0F6A-45D9-902B-4D3A1D6EE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7648" y="2369376"/>
            <a:ext cx="6172200" cy="5810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1CB559-5211-4C2A-9C9C-A7E26B59F0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000" y="3299778"/>
            <a:ext cx="6153150" cy="6858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911442C-D176-407C-9463-103071AE28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918" y="1465451"/>
            <a:ext cx="4895461" cy="6059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7A0D168-B683-412A-BD85-4DA227803B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0" y="2119094"/>
            <a:ext cx="848677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C4B4D3-8C78-4335-BCAD-A5680F2559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07" y="1281873"/>
            <a:ext cx="6541505" cy="55277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A51FD10-E26B-4FB3-AE5F-5E4E5C7CC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6424" y="2364576"/>
            <a:ext cx="5715000" cy="43961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930D451-1346-411D-A749-28251E5952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7849" y="2804192"/>
            <a:ext cx="6180714" cy="36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82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BkZTM0OGMzMWQ4M2VlY2NjNzYwNTY2N2VlMTRmN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宽屏</PresentationFormat>
  <Paragraphs>139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Noto Sans Mono CJK HK</vt:lpstr>
      <vt:lpstr>宋体</vt:lpstr>
      <vt:lpstr>Arial</vt:lpstr>
      <vt:lpstr>Calibri</vt:lpstr>
      <vt:lpstr>Cambria Math</vt:lpstr>
      <vt:lpstr>Times New Roman</vt:lpstr>
      <vt:lpstr>Trebuchet MS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857056609@qq.com</cp:lastModifiedBy>
  <cp:revision>80</cp:revision>
  <dcterms:created xsi:type="dcterms:W3CDTF">2023-09-17T03:47:00Z</dcterms:created>
  <dcterms:modified xsi:type="dcterms:W3CDTF">2024-10-24T11:13:54Z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2023-09-03T16:00:00Z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2023-09-24T16:00:00Z</vt:filetime>
  </property>
  <property fmtid="{D5CDD505-2E9C-101B-9397-08002B2CF9AE}" pid="5" name="ICV">
    <vt:lpwstr>A86CF9EF0DFA4142AA492EF6BA66558A_12</vt:lpwstr>
  </property>
  <property fmtid="{D5CDD505-2E9C-101B-9397-08002B2CF9AE}" pid="6" name="KSOProductBuildVer">
    <vt:lpwstr>2052-12.1.0.17147</vt:lpwstr>
  </property>
</Properties>
</file>