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05" r:id="rId5"/>
    <p:sldId id="310" r:id="rId6"/>
    <p:sldId id="312" r:id="rId7"/>
    <p:sldId id="313" r:id="rId8"/>
    <p:sldId id="317" r:id="rId9"/>
    <p:sldId id="315" r:id="rId10"/>
  </p:sldIdLst>
  <p:sldSz cx="12192000" cy="6858000"/>
  <p:notesSz cx="12192000" cy="6858000"/>
  <p:custDataLst>
    <p:tags r:id="rId1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6" userDrawn="1">
          <p15:clr>
            <a:srgbClr val="A4A3A4"/>
          </p15:clr>
        </p15:guide>
        <p15:guide id="2" pos="20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76"/>
        <p:guide pos="20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4.png"/><Relationship Id="rId13" Type="http://schemas.openxmlformats.org/officeDocument/2006/relationships/image" Target="../media/image13.jpeg"/><Relationship Id="rId12" Type="http://schemas.openxmlformats.org/officeDocument/2006/relationships/image" Target="../media/image12.pn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4.xml"/><Relationship Id="rId7" Type="http://schemas.openxmlformats.org/officeDocument/2006/relationships/image" Target="../media/image2.png"/><Relationship Id="rId6" Type="http://schemas.openxmlformats.org/officeDocument/2006/relationships/tags" Target="../tags/tag3.xml"/><Relationship Id="rId5" Type="http://schemas.openxmlformats.org/officeDocument/2006/relationships/image" Target="../media/image1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2.png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97255" y="107315"/>
            <a:ext cx="26149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</a:t>
            </a: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hongqing University  of  Technology</a:t>
            </a:r>
            <a:r>
              <a:rPr lang="en-US" sz="2200" dirty="0">
                <a:solidFill>
                  <a:srgbClr val="FFFFFF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sz="2200" dirty="0">
              <a:solidFill>
                <a:srgbClr val="FFFFFF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720" y="11430"/>
            <a:ext cx="2256155" cy="8261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ATAI</a:t>
            </a:r>
            <a:endParaRPr sz="15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spc="-500" dirty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sz="1800" spc="-220" dirty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pc="-220" dirty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Technique</a:t>
            </a:r>
            <a:r>
              <a:rPr lang="en-US" sz="1800" spc="-220" dirty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800" spc="-220" dirty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of </a:t>
            </a:r>
            <a:r>
              <a:rPr sz="1800" spc="-80" dirty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Intelligence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143750" y="5918200"/>
            <a:ext cx="384302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Shu Ming </a:t>
            </a:r>
            <a:r>
              <a:rPr lang="en-US" sz="2400" b="1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Jiang</a:t>
            </a:r>
            <a:endParaRPr lang="en-US"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72540" y="1447800"/>
            <a:ext cx="10118725" cy="88836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lang="zh-CN" sz="2800" b="1" dirty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/>
                <a:cs typeface="Times New Roman" panose="02020603050405020304"/>
              </a:rPr>
              <a:t>Towards Explainable Harmful Meme Detection through Multimodal Debate between Large Language Models</a:t>
            </a:r>
            <a:endParaRPr lang="zh-CN" sz="2800" b="1" dirty="0"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75965" y="4648200"/>
            <a:ext cx="596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code:https://github.com/HKBUNLP/ExplainHM-WWW2024.</a:t>
            </a:r>
            <a:endParaRPr lang="en-US" altLang="zh-CN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7800" y="2454910"/>
            <a:ext cx="9547860" cy="181102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9568180" y="5270500"/>
            <a:ext cx="193865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Times New Roman" panose="02020603050405020304" charset="0"/>
                <a:cs typeface="Times New Roman" panose="02020603050405020304" charset="0"/>
              </a:rPr>
              <a:t>—— </a:t>
            </a:r>
            <a:r>
              <a:rPr lang="en-US" sz="1600" b="1" spc="5" dirty="0">
                <a:solidFill>
                  <a:srgbClr val="1F4E79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rPr>
              <a:t>WWW</a:t>
            </a:r>
            <a:r>
              <a:rPr lang="en-US" sz="1600" b="1" spc="5" dirty="0">
                <a:solidFill>
                  <a:srgbClr val="1F4E79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rPr>
              <a:t> ’24</a:t>
            </a:r>
            <a:endParaRPr lang="en-US" sz="1600" b="1" spc="5" dirty="0">
              <a:solidFill>
                <a:srgbClr val="1F4E79"/>
              </a:solidFill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525" y="86360"/>
            <a:ext cx="179133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Chongqing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University  of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Technology</a:t>
            </a:r>
            <a:endParaRPr sz="150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81335" y="46355"/>
            <a:ext cx="1337945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57600" y="596900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 </a:t>
            </a:r>
            <a:endParaRPr lang="en-US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3450" y="600075"/>
            <a:ext cx="303847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lang="en-US" sz="40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1200" y="137160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/>
              <a:t>1)</a:t>
            </a:r>
            <a:r>
              <a:t>However, these approaches for harmful meme detection only capture superficial harmfulness patterns for classification in a black-box manner , which often overlooks or oversimplifies the supportive basis to explain the final harmfulness prediction.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91200" y="2895600"/>
            <a:ext cx="609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2)In contrast, conventional detection models lack such natural sentences with multimodal reasoning chains, hindering their ability to provide informative explanations for harmfulness predictions.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371600"/>
            <a:ext cx="5668645" cy="4728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525" y="86360"/>
            <a:ext cx="179133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Chongqing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University  of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Technology</a:t>
            </a:r>
            <a:endParaRPr sz="150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81335" y="46355"/>
            <a:ext cx="1337945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5865" y="739775"/>
            <a:ext cx="215963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Overview</a:t>
            </a:r>
            <a:endParaRPr sz="40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503680"/>
            <a:ext cx="10704195" cy="4954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525" y="86360"/>
            <a:ext cx="179133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Chongqing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University  of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Technology</a:t>
            </a:r>
            <a:endParaRPr sz="150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81335" y="46355"/>
            <a:ext cx="1337945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16"/>
          <p:cNvSpPr txBox="1"/>
          <p:nvPr/>
        </p:nvSpPr>
        <p:spPr>
          <a:xfrm>
            <a:off x="5234305" y="685800"/>
            <a:ext cx="172212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Method</a:t>
            </a:r>
            <a:endParaRPr sz="40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600200"/>
            <a:ext cx="5219700" cy="6000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09800"/>
            <a:ext cx="5495925" cy="4953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450" y="2819400"/>
            <a:ext cx="5705475" cy="6000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3419475"/>
            <a:ext cx="5934075" cy="9334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100" y="4311650"/>
            <a:ext cx="6219825" cy="6477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0300" y="5257800"/>
            <a:ext cx="5381625" cy="6667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" y="1828800"/>
            <a:ext cx="5411470" cy="1543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525" y="86360"/>
            <a:ext cx="179133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Chongqing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University  of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Technology</a:t>
            </a:r>
            <a:endParaRPr sz="150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81335" y="46355"/>
            <a:ext cx="1337945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16"/>
          <p:cNvSpPr txBox="1"/>
          <p:nvPr/>
        </p:nvSpPr>
        <p:spPr>
          <a:xfrm>
            <a:off x="4605655" y="685800"/>
            <a:ext cx="2981325" cy="75057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Experiments</a:t>
            </a:r>
            <a:endParaRPr sz="40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0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057400"/>
            <a:ext cx="10898505" cy="3566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525" y="86360"/>
            <a:ext cx="179133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Chongqing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University  of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Technology</a:t>
            </a:r>
            <a:endParaRPr sz="150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81335" y="46355"/>
            <a:ext cx="1337945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16"/>
          <p:cNvSpPr txBox="1"/>
          <p:nvPr/>
        </p:nvSpPr>
        <p:spPr>
          <a:xfrm>
            <a:off x="4605655" y="685800"/>
            <a:ext cx="2981325" cy="75057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Experiments</a:t>
            </a:r>
            <a:endParaRPr sz="40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0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0" y="1600200"/>
            <a:ext cx="4519930" cy="27133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676400"/>
            <a:ext cx="5413375" cy="25234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343400"/>
            <a:ext cx="4848860" cy="20605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4199890"/>
            <a:ext cx="5727065" cy="2399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525" y="86360"/>
            <a:ext cx="179133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Chongqing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University  of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Technology</a:t>
            </a:r>
            <a:endParaRPr sz="150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81335" y="46355"/>
            <a:ext cx="1337945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16"/>
          <p:cNvSpPr txBox="1"/>
          <p:nvPr/>
        </p:nvSpPr>
        <p:spPr>
          <a:xfrm>
            <a:off x="4605655" y="685800"/>
            <a:ext cx="2981325" cy="75057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Experiments</a:t>
            </a:r>
            <a:endParaRPr sz="40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0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143000"/>
            <a:ext cx="3368675" cy="56337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1518920"/>
            <a:ext cx="7370445" cy="2292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grpSp>
        <p:nvGrpSpPr>
          <p:cNvPr id="28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29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2"/>
          <p:cNvSpPr txBox="1"/>
          <p:nvPr>
            <p:custDataLst>
              <p:tags r:id="rId3"/>
            </p:custDataLst>
          </p:nvPr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34" name="object 4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5" name="object 5"/>
            <p:cNvSpPr/>
            <p:nvPr>
              <p:custDataLst>
                <p:tags r:id="rId6"/>
              </p:custDataLst>
            </p:nvPr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6" name="object 6"/>
            <p:cNvSpPr/>
            <p:nvPr>
              <p:custDataLst>
                <p:tags r:id="rId8"/>
              </p:custDataLst>
            </p:nvPr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</p:grpSp>
      <p:sp>
        <p:nvSpPr>
          <p:cNvPr id="37" name="object 10"/>
          <p:cNvSpPr txBox="1"/>
          <p:nvPr>
            <p:custDataLst>
              <p:tags r:id="rId10"/>
            </p:custDataLst>
          </p:nvPr>
        </p:nvSpPr>
        <p:spPr>
          <a:xfrm>
            <a:off x="644525" y="86360"/>
            <a:ext cx="188595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Chongqing</a:t>
            </a:r>
            <a:r>
              <a:rPr lang="en-US" sz="1500" dirty="0">
                <a:solidFill>
                  <a:srgbClr val="FFFFFF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1500" dirty="0">
                <a:solidFill>
                  <a:srgbClr val="FFFFFF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University  of</a:t>
            </a:r>
            <a:r>
              <a:rPr lang="en-US" sz="1500" dirty="0">
                <a:solidFill>
                  <a:srgbClr val="FFFFFF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1500" dirty="0">
                <a:solidFill>
                  <a:srgbClr val="FFFFFF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Technology</a:t>
            </a:r>
            <a:endParaRPr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object 11"/>
          <p:cNvSpPr/>
          <p:nvPr>
            <p:custDataLst>
              <p:tags r:id="rId11"/>
            </p:custDataLst>
          </p:nvPr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9" name="object 12"/>
          <p:cNvSpPr txBox="1"/>
          <p:nvPr>
            <p:custDataLst>
              <p:tags r:id="rId12"/>
            </p:custDataLst>
          </p:nvPr>
        </p:nvSpPr>
        <p:spPr>
          <a:xfrm>
            <a:off x="10681335" y="46355"/>
            <a:ext cx="1337945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</a:t>
            </a:r>
            <a:r>
              <a:rPr lang="en-US"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ZDYyOWVlMmE3OWUzM2FkZTlkMDliYzU3NDg1NWYwNTEifQ=="/>
  <p:tag name="commondata" val="eyJoZGlkIjoiOTdmZWMwNzNmZmQyYjgzMTEwNDQ4MzZiNjkxZGQ0MG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2212</Words>
  <Application>WPS 演示</Application>
  <PresentationFormat>On-screen Show (4:3)</PresentationFormat>
  <Paragraphs>122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Trebuchet MS</vt:lpstr>
      <vt:lpstr>Arial</vt:lpstr>
      <vt:lpstr>Times New Roman</vt:lpstr>
      <vt:lpstr>Times New Roman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grapefruit</cp:lastModifiedBy>
  <cp:revision>37</cp:revision>
  <dcterms:created xsi:type="dcterms:W3CDTF">2023-09-17T03:47:00Z</dcterms:created>
  <dcterms:modified xsi:type="dcterms:W3CDTF">2024-09-27T02:42:42Z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2023-09-24T00:00:00Z</vt:filetime>
  </property>
  <property fmtid="{D5CDD505-2E9C-101B-9397-08002B2CF9AE}" pid="5" name="ICV">
    <vt:lpwstr>ECC712784BA04E77A19E0163F0CADEE8_13</vt:lpwstr>
  </property>
  <property fmtid="{D5CDD505-2E9C-101B-9397-08002B2CF9AE}" pid="6" name="KSOProductBuildVer">
    <vt:lpwstr>2052-12.1.0.18276</vt:lpwstr>
  </property>
</Properties>
</file>