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46" r:id="rId3"/>
    <p:sldId id="318" r:id="rId4"/>
    <p:sldId id="468" r:id="rId6"/>
    <p:sldId id="479" r:id="rId7"/>
    <p:sldId id="457" r:id="rId8"/>
    <p:sldId id="458" r:id="rId9"/>
    <p:sldId id="489" r:id="rId10"/>
    <p:sldId id="469" r:id="rId11"/>
    <p:sldId id="490" r:id="rId12"/>
    <p:sldId id="491" r:id="rId13"/>
    <p:sldId id="492" r:id="rId14"/>
    <p:sldId id="449" r:id="rId15"/>
    <p:sldId id="454" r:id="rId16"/>
    <p:sldId id="455" r:id="rId17"/>
    <p:sldId id="462" r:id="rId18"/>
    <p:sldId id="265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A5A5A5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5" autoAdjust="0"/>
    <p:restoredTop sz="90067" autoAdjust="0"/>
  </p:normalViewPr>
  <p:slideViewPr>
    <p:cSldViewPr snapToGrid="0" showGuides="1">
      <p:cViewPr varScale="1">
        <p:scale>
          <a:sx n="76" d="100"/>
          <a:sy n="76" d="100"/>
        </p:scale>
        <p:origin x="112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48D2E-AF02-4DCE-B074-B92153B9F5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DA67F-B4CA-4472-A62D-C6C405E2262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DA67F-B4CA-4472-A62D-C6C405E22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DA67F-B4CA-4472-A62D-C6C405E22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DA67F-B4CA-4472-A62D-C6C405E22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b="1" kern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C03B-13BB-476B-B07A-5829C6179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4C75-72F5-4DB0-8A81-90E8A5303F2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75000"/>
                    </a14:imgEffect>
                    <a14:imgEffect>
                      <a14:colorTemperature colorTemp="112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204000" cy="973274"/>
          </a:xfrm>
          <a:prstGeom prst="rect">
            <a:avLst/>
          </a:prstGeom>
        </p:spPr>
      </p:pic>
      <p:grpSp>
        <p:nvGrpSpPr>
          <p:cNvPr id="17" name="组合 16"/>
          <p:cNvGrpSpPr/>
          <p:nvPr userDrawn="1"/>
        </p:nvGrpSpPr>
        <p:grpSpPr>
          <a:xfrm>
            <a:off x="0" y="0"/>
            <a:ext cx="12204000" cy="973274"/>
            <a:chOff x="0" y="0"/>
            <a:chExt cx="12204000" cy="973274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risscrossEtching trans="75000"/>
                      </a14:imgEffect>
                      <a14:imgEffect>
                        <a14:colorTemperature colorTemp="112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12204000" cy="973274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03025" y="127573"/>
              <a:ext cx="571764" cy="72000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5"/>
            <a:srcRect b="41473"/>
            <a:stretch>
              <a:fillRect/>
            </a:stretch>
          </p:blipFill>
          <p:spPr>
            <a:xfrm>
              <a:off x="779089" y="689929"/>
              <a:ext cx="2924175" cy="239712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915056" y="633807"/>
              <a:ext cx="255871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Chongqing University of Technology</a:t>
              </a:r>
              <a:endParaRPr lang="zh-CN" altLang="en-US" sz="1600" dirty="0">
                <a:solidFill>
                  <a:schemeClr val="bg1"/>
                </a:solidFill>
                <a:latin typeface="Bahnschrift Condensed" panose="020B0502040204020203" pitchFamily="34" charset="0"/>
              </a:endParaRP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6"/>
            <a:srcRect b="25639"/>
            <a:stretch>
              <a:fillRect/>
            </a:stretch>
          </p:blipFill>
          <p:spPr>
            <a:xfrm>
              <a:off x="883306" y="118429"/>
              <a:ext cx="3038475" cy="849946"/>
            </a:xfrm>
            <a:prstGeom prst="rect">
              <a:avLst/>
            </a:prstGeom>
          </p:spPr>
        </p:pic>
        <p:sp>
          <p:nvSpPr>
            <p:cNvPr id="24" name="矩形 23"/>
            <p:cNvSpPr/>
            <p:nvPr/>
          </p:nvSpPr>
          <p:spPr>
            <a:xfrm>
              <a:off x="1004107" y="80242"/>
              <a:ext cx="2132793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Chongqing University of Technology</a:t>
              </a:r>
              <a:endParaRPr lang="zh-CN" altLang="en-US" sz="2200" dirty="0">
                <a:solidFill>
                  <a:schemeClr val="bg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261930" y="99463"/>
              <a:ext cx="124764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500" dirty="0">
                  <a:solidFill>
                    <a:schemeClr val="bg1"/>
                  </a:solidFill>
                  <a:latin typeface="Gill Sans Ultra Bold" panose="020B0A02020104020203" pitchFamily="34" charset="0"/>
                </a:rPr>
                <a:t>ATAI</a:t>
              </a:r>
              <a:endParaRPr lang="zh-CN" altLang="en-US" sz="1500" dirty="0">
                <a:solidFill>
                  <a:schemeClr val="bg1"/>
                </a:solidFill>
                <a:latin typeface="Gill Sans Ultra Bold" panose="020B0A02020104020203" pitchFamily="34" charset="0"/>
              </a:endParaRPr>
            </a:p>
          </p:txBody>
        </p:sp>
      </p:grpSp>
      <p:sp>
        <p:nvSpPr>
          <p:cNvPr id="27" name="矩形 26"/>
          <p:cNvSpPr/>
          <p:nvPr userDrawn="1"/>
        </p:nvSpPr>
        <p:spPr>
          <a:xfrm>
            <a:off x="10261936" y="308328"/>
            <a:ext cx="1930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Bahnschrift Condensed" panose="020B0502040204020203" pitchFamily="34" charset="0"/>
              </a:rPr>
              <a:t>Advanced Technique of Artificial  Intelligence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C03B-13BB-476B-B07A-5829C6179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4C75-72F5-4DB0-8A81-90E8A5303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C03B-13BB-476B-B07A-5829C6179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4C75-72F5-4DB0-8A81-90E8A5303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70528"/>
            <a:ext cx="10515600" cy="482946"/>
          </a:xfr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dirty="0">
                <a:solidFill>
                  <a:srgbClr val="002060"/>
                </a:solidFill>
                <a:effectLst>
                  <a:glow rad="63500">
                    <a:schemeClr val="bg1"/>
                  </a:glow>
                  <a:reflection blurRad="6350" stA="55000" endA="300" endPos="35000" dir="5400000" sy="-100000" algn="bl" rotWithShape="0"/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316974"/>
            <a:ext cx="10515600" cy="4859989"/>
          </a:xfrm>
        </p:spPr>
        <p:txBody>
          <a:bodyPr/>
          <a:lstStyle>
            <a:lvl1pPr marL="358775" indent="-4572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lang="zh-CN" altLang="en-US" sz="2600" b="1" kern="100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lang="zh-CN" altLang="en-US" sz="24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C03B-13BB-476B-B07A-5829C6179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4C75-72F5-4DB0-8A81-90E8A5303F2F}" type="slidenum">
              <a:rPr lang="zh-CN" altLang="en-US" smtClean="0"/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2"/>
            <a:ext cx="12204000" cy="603327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0" y="0"/>
            <a:ext cx="12291084" cy="608944"/>
            <a:chOff x="0" y="0"/>
            <a:chExt cx="12291084" cy="60894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0" y="0"/>
              <a:ext cx="12204000" cy="603327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604" y="126322"/>
              <a:ext cx="1887310" cy="465182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565605" y="54946"/>
              <a:ext cx="1639713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5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Chongqing University of Technology</a:t>
              </a:r>
              <a:endParaRPr lang="zh-CN" altLang="en-US" sz="1500" dirty="0">
                <a:solidFill>
                  <a:schemeClr val="bg1"/>
                </a:solidFill>
                <a:latin typeface="Bahnschrift Condensed" panose="020B0502040204020203" pitchFamily="34" charset="0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781632" y="0"/>
              <a:ext cx="340517" cy="504825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10944358" y="178331"/>
              <a:ext cx="134672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85000"/>
                    </a:schemeClr>
                  </a:solidFill>
                  <a:latin typeface="Bahnschrift Condensed" panose="020B0502040204020203" pitchFamily="34" charset="0"/>
                </a:rPr>
                <a:t>Advanced Technique of Artificial  Intelligence</a:t>
              </a:r>
              <a:endParaRPr lang="zh-CN" altLang="en-US" sz="1000" dirty="0">
                <a:solidFill>
                  <a:schemeClr val="bg1">
                    <a:lumMod val="85000"/>
                  </a:schemeClr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0944357" y="17702"/>
              <a:ext cx="124764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Gill Sans Ultra Bold" panose="020B0A02020104020203" pitchFamily="34" charset="0"/>
                </a:rPr>
                <a:t>ATAI</a:t>
              </a:r>
              <a:endParaRPr lang="zh-CN" altLang="en-US" sz="1200" dirty="0">
                <a:solidFill>
                  <a:schemeClr val="bg1"/>
                </a:solidFill>
                <a:latin typeface="Gill Sans Ultra Bold" panose="020B0A02020104020203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C03B-13BB-476B-B07A-5829C6179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4C75-72F5-4DB0-8A81-90E8A5303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C03B-13BB-476B-B07A-5829C6179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4C75-72F5-4DB0-8A81-90E8A5303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C03B-13BB-476B-B07A-5829C6179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4C75-72F5-4DB0-8A81-90E8A5303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C03B-13BB-476B-B07A-5829C6179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4C75-72F5-4DB0-8A81-90E8A5303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C03B-13BB-476B-B07A-5829C6179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4C75-72F5-4DB0-8A81-90E8A5303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C03B-13BB-476B-B07A-5829C6179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4C75-72F5-4DB0-8A81-90E8A5303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C03B-13BB-476B-B07A-5829C6179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4C75-72F5-4DB0-8A81-90E8A5303F2F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565604" y="0"/>
            <a:ext cx="11725480" cy="608944"/>
            <a:chOff x="565604" y="0"/>
            <a:chExt cx="11725480" cy="60894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5604" y="126322"/>
              <a:ext cx="1887310" cy="465182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565605" y="54946"/>
              <a:ext cx="1639713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5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Chongqing University of Technology</a:t>
              </a:r>
              <a:endParaRPr lang="zh-CN" altLang="en-US" sz="1500" dirty="0">
                <a:solidFill>
                  <a:schemeClr val="bg1"/>
                </a:solidFill>
                <a:latin typeface="Bahnschrift Condensed" panose="020B0502040204020203" pitchFamily="34" charset="0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56233" y="0"/>
              <a:ext cx="290512" cy="504825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10944358" y="178331"/>
              <a:ext cx="134672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85000"/>
                    </a:schemeClr>
                  </a:solidFill>
                  <a:latin typeface="Bahnschrift Condensed" panose="020B0502040204020203" pitchFamily="34" charset="0"/>
                </a:rPr>
                <a:t>Advanced Technique of Artificial  Intelligence</a:t>
              </a:r>
              <a:endParaRPr lang="zh-CN" altLang="en-US" sz="1000" dirty="0">
                <a:solidFill>
                  <a:schemeClr val="bg1">
                    <a:lumMod val="85000"/>
                  </a:schemeClr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0944357" y="17702"/>
              <a:ext cx="124764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Gill Sans Ultra Bold" panose="020B0A02020104020203" pitchFamily="34" charset="0"/>
                </a:rPr>
                <a:t>ATAI</a:t>
              </a:r>
              <a:endParaRPr lang="zh-CN" altLang="en-US" sz="1200" dirty="0">
                <a:solidFill>
                  <a:schemeClr val="bg1"/>
                </a:solidFill>
                <a:latin typeface="Gill Sans Ultra Bold" panose="020B0A02020104020203" pitchFamily="34" charset="0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8.png"/><Relationship Id="rId13" Type="http://schemas.openxmlformats.org/officeDocument/2006/relationships/image" Target="../media/image7.png"/><Relationship Id="rId12" Type="http://schemas.openxmlformats.org/officeDocument/2006/relationships/image" Target="../media/image6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705457"/>
            <a:ext cx="10515600" cy="512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293841"/>
            <a:ext cx="10515600" cy="5121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58775" lvl="0" indent="-4572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BC03B-13BB-476B-B07A-5829C6179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325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325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14C75-72F5-4DB0-8A81-90E8A5303F2F}" type="slidenum">
              <a:rPr lang="zh-CN" altLang="en-US" smtClean="0"/>
            </a:fld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0" y="0"/>
            <a:ext cx="12291084" cy="608944"/>
            <a:chOff x="0" y="0"/>
            <a:chExt cx="12291084" cy="60894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0" y="0"/>
              <a:ext cx="12204000" cy="603327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65604" y="126322"/>
              <a:ext cx="1887310" cy="465182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565605" y="54946"/>
              <a:ext cx="1639713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5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Chongqing University of Technology</a:t>
              </a:r>
              <a:endParaRPr lang="zh-CN" altLang="en-US" sz="1500" dirty="0">
                <a:solidFill>
                  <a:schemeClr val="bg1"/>
                </a:solidFill>
                <a:latin typeface="Bahnschrift Condensed" panose="020B0502040204020203" pitchFamily="34" charset="0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1756232" y="0"/>
              <a:ext cx="374807" cy="504825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10944358" y="178331"/>
              <a:ext cx="134672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85000"/>
                    </a:schemeClr>
                  </a:solidFill>
                  <a:latin typeface="Bahnschrift Condensed" panose="020B0502040204020203" pitchFamily="34" charset="0"/>
                </a:rPr>
                <a:t>Advanced Technique of Artificial  Intelligence</a:t>
              </a:r>
              <a:endParaRPr lang="zh-CN" altLang="en-US" sz="1000" dirty="0">
                <a:solidFill>
                  <a:schemeClr val="bg1">
                    <a:lumMod val="85000"/>
                  </a:schemeClr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944357" y="17702"/>
              <a:ext cx="124764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Gill Sans Ultra Bold" panose="020B0A02020104020203" pitchFamily="34" charset="0"/>
                </a:rPr>
                <a:t>ATAI</a:t>
              </a:r>
              <a:endParaRPr lang="zh-CN" altLang="en-US" sz="1200" dirty="0">
                <a:solidFill>
                  <a:schemeClr val="bg1"/>
                </a:solidFill>
                <a:latin typeface="Gill Sans Ultra Bold" panose="020B0A02020104020203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900" b="1" kern="1200" dirty="0">
          <a:solidFill>
            <a:srgbClr val="002060"/>
          </a:solidFill>
          <a:effectLst>
            <a:glow rad="63500">
              <a:schemeClr val="bg1"/>
            </a:glow>
            <a:reflection blurRad="6350" stA="55000" endA="300" endPos="35000" dir="5400000" sy="-100000" algn="bl" rotWithShape="0"/>
          </a:effectLst>
          <a:latin typeface="Times New Roman" panose="02020603050405020304" pitchFamily="18" charset="0"/>
          <a:ea typeface="华康俪金黑W8(P)" panose="020B0800000000000000" pitchFamily="34" charset="-122"/>
          <a:cs typeface="Times New Roman" panose="02020603050405020304" pitchFamily="18" charset="0"/>
        </a:defRPr>
      </a:lvl1pPr>
    </p:titleStyle>
    <p:bodyStyle>
      <a:lvl1pPr marL="415925" indent="-514350" algn="l" defTabSz="914400" rtl="0" eaLnBrk="1" latinLnBrk="0" hangingPunct="1">
        <a:lnSpc>
          <a:spcPct val="90000"/>
        </a:lnSpc>
        <a:spcBef>
          <a:spcPts val="1000"/>
        </a:spcBef>
        <a:buSzPct val="75000"/>
        <a:buFont typeface="Wingdings" panose="05000000000000000000" pitchFamily="2" charset="2"/>
        <a:buChar char="p"/>
        <a:defRPr lang="zh-CN" altLang="en-US" sz="2600" b="1" kern="100" spc="50" dirty="0" smtClean="0">
          <a:ln w="11430"/>
          <a:gradFill>
            <a:gsLst>
              <a:gs pos="25000">
                <a:srgbClr val="C0504D">
                  <a:satMod val="155000"/>
                </a:srgbClr>
              </a:gs>
              <a:gs pos="100000">
                <a:srgbClr val="C0504D">
                  <a:shade val="45000"/>
                  <a:satMod val="165000"/>
                </a:srgbClr>
              </a:gs>
            </a:gsLst>
            <a:lin ang="540000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宋体" panose="02010600030101010101" pitchFamily="2" charset="-122"/>
          <a:ea typeface="宋体" panose="02010600030101010101" pitchFamily="2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60000"/>
        <a:buFont typeface="Wingdings" panose="05000000000000000000" pitchFamily="2" charset="2"/>
        <a:buChar char="p"/>
        <a:defRPr sz="2400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60000"/>
        <a:buFont typeface="Times New Roman" panose="02020603050405020304" pitchFamily="18" charset="0"/>
        <a:buChar char="─"/>
        <a:defRPr sz="2200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499416" y="3318212"/>
            <a:ext cx="9144000" cy="165576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1104009"/>
            <a:ext cx="12241168" cy="4750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1105040"/>
            <a:ext cx="12192000" cy="28575"/>
          </a:xfrm>
          <a:prstGeom prst="line">
            <a:avLst/>
          </a:prstGeom>
          <a:ln w="76200">
            <a:gradFill flip="none" rotWithShape="1">
              <a:gsLst>
                <a:gs pos="0">
                  <a:srgbClr val="FF99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9060" y="1284030"/>
            <a:ext cx="11944160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HyCoRec: Hypergraph-Enhanced Multi-Preference Learning for Alleviating Matthew Effect in Conversational Recommendation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04254" y="5914834"/>
            <a:ext cx="1436914" cy="963262"/>
          </a:xfrm>
          <a:prstGeom prst="rect">
            <a:avLst/>
          </a:prstGeom>
        </p:spPr>
      </p:pic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32550"/>
            <a:ext cx="2743200" cy="365125"/>
          </a:xfrm>
        </p:spPr>
        <p:txBody>
          <a:bodyPr/>
          <a:lstStyle/>
          <a:p>
            <a:fld id="{7FED5459-E582-4DAA-BA57-60FF0914023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64407" y="5337650"/>
            <a:ext cx="1121346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ACL-2024)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68381" y="6007744"/>
            <a:ext cx="3205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Reported by Jiale Shen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1" y="5996211"/>
            <a:ext cx="828000" cy="828000"/>
          </a:xfrm>
          <a:prstGeom prst="rect">
            <a:avLst/>
          </a:prstGeom>
        </p:spPr>
      </p:pic>
      <p:pic>
        <p:nvPicPr>
          <p:cNvPr id="18" name="Picture 8" descr="æ¥çæºå¾å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347" y="6012140"/>
            <a:ext cx="822449" cy="81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æ¥çæºå¾å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739" y="6069670"/>
            <a:ext cx="1260000" cy="68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æ¥çæºå¾å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003" y="5996211"/>
            <a:ext cx="836364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5330" y="3117215"/>
            <a:ext cx="7747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233953"/>
            <a:ext cx="10515600" cy="482946"/>
          </a:xfrm>
        </p:spPr>
        <p:txBody>
          <a:bodyPr/>
          <a:lstStyle/>
          <a:p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Approach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9825" y="1089660"/>
            <a:ext cx="5336540" cy="9067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590" y="2569210"/>
            <a:ext cx="4873625" cy="7156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640" y="3579495"/>
            <a:ext cx="5108575" cy="15944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55" y="716915"/>
            <a:ext cx="6166485" cy="57327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233953"/>
            <a:ext cx="10515600" cy="482946"/>
          </a:xfrm>
        </p:spPr>
        <p:txBody>
          <a:bodyPr/>
          <a:lstStyle/>
          <a:p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Approach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4565" y="1786255"/>
            <a:ext cx="4877435" cy="22593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b="6829"/>
          <a:stretch>
            <a:fillRect/>
          </a:stretch>
        </p:blipFill>
        <p:spPr>
          <a:xfrm>
            <a:off x="7545070" y="4205605"/>
            <a:ext cx="4279900" cy="11436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440" y="5589270"/>
            <a:ext cx="4498340" cy="8997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7314565" y="1417955"/>
                <a:ext cx="413194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𝑚𝑢𝑙𝑐𝑜𝑛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𝑀𝐻𝐴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ℎ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])        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16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565" y="1417955"/>
                <a:ext cx="4131945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rcRect b="2702"/>
          <a:stretch>
            <a:fillRect/>
          </a:stretch>
        </p:blipFill>
        <p:spPr>
          <a:xfrm>
            <a:off x="993140" y="1224915"/>
            <a:ext cx="5164455" cy="4527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9225"/>
            <a:ext cx="10515600" cy="482946"/>
          </a:xfrm>
        </p:spPr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985520"/>
            <a:ext cx="12044680" cy="50920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9225"/>
            <a:ext cx="10515600" cy="482946"/>
          </a:xfrm>
        </p:spPr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" y="852170"/>
            <a:ext cx="12107545" cy="54457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9225"/>
            <a:ext cx="10515600" cy="482946"/>
          </a:xfrm>
        </p:spPr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3205" y="1234440"/>
            <a:ext cx="10335895" cy="49612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224445"/>
            <a:ext cx="10515600" cy="482946"/>
          </a:xfrm>
        </p:spPr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6395" y="843915"/>
            <a:ext cx="8505825" cy="60140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marL="0" indent="0" algn="ctr" eaLnBrk="1" hangingPunct="1">
              <a:buNone/>
            </a:pPr>
            <a:r>
              <a:rPr lang="en-US" altLang="zh-CN" sz="5400" kern="1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n-ea"/>
              </a:rPr>
              <a:t>Thank you!</a:t>
            </a:r>
            <a:endParaRPr lang="zh-CN" altLang="en-US" sz="5400" kern="1200" dirty="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8884"/>
            <a:ext cx="10515600" cy="482946"/>
          </a:xfrm>
        </p:spPr>
        <p:txBody>
          <a:bodyPr/>
          <a:lstStyle/>
          <a:p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motivation</a:t>
            </a:r>
            <a:endParaRPr lang="zh-CN" altLang="en-US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6071" y="1012001"/>
            <a:ext cx="1115005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 sz="20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4" name="AutoShape 2"/>
          <p:cNvSpPr>
            <a:spLocks noChangeAspect="1" noChangeArrowheads="1"/>
          </p:cNvSpPr>
          <p:nvPr/>
        </p:nvSpPr>
        <p:spPr bwMode="auto">
          <a:xfrm>
            <a:off x="3140110" y="50576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11570" y="1305560"/>
            <a:ext cx="5624195" cy="4766310"/>
          </a:xfrm>
          <a:prstGeom prst="rect">
            <a:avLst/>
          </a:prstGeom>
        </p:spPr>
        <p:txBody>
          <a:bodyPr wrap="square">
            <a:noAutofit/>
          </a:bodyPr>
          <a:p>
            <a:pPr algn="just"/>
            <a:r>
              <a:rPr lang="en-US" altLang="zh-CN" sz="2800">
                <a:solidFill>
                  <a:srgbClr val="000000"/>
                </a:solidFill>
                <a:ea typeface="+mn-lt"/>
              </a:rPr>
              <a:t>1.HyCoRec devotes to </a:t>
            </a:r>
            <a:r>
              <a:rPr lang="en-US" altLang="zh-CN" sz="2800" b="1">
                <a:solidFill>
                  <a:srgbClr val="000000"/>
                </a:solidFill>
                <a:ea typeface="+mn-lt"/>
              </a:rPr>
              <a:t>alleviate the Matthew effect</a:t>
            </a:r>
            <a:r>
              <a:rPr lang="en-US" altLang="zh-CN" sz="2800">
                <a:solidFill>
                  <a:srgbClr val="000000"/>
                </a:solidFill>
                <a:ea typeface="+mn-lt"/>
              </a:rPr>
              <a:t> by learning multi-aspect preferences, </a:t>
            </a:r>
            <a:r>
              <a:rPr lang="en-US" altLang="zh-CN" sz="2800" i="1">
                <a:solidFill>
                  <a:srgbClr val="000000"/>
                </a:solidFill>
                <a:ea typeface="+mn-lt"/>
              </a:rPr>
              <a:t>i.e.</a:t>
            </a:r>
            <a:r>
              <a:rPr lang="en-US" altLang="zh-CN" sz="2800">
                <a:solidFill>
                  <a:srgbClr val="000000"/>
                </a:solidFill>
                <a:ea typeface="+mn-lt"/>
              </a:rPr>
              <a:t>, item-, entity- , word-, review-, and knowledge-aspect preferences, to effectively generate responses in the conversational task and </a:t>
            </a:r>
            <a:r>
              <a:rPr lang="en-US" altLang="zh-CN" sz="2800" b="1">
                <a:solidFill>
                  <a:srgbClr val="000000"/>
                </a:solidFill>
                <a:ea typeface="+mn-lt"/>
              </a:rPr>
              <a:t>accurately predict</a:t>
            </a:r>
            <a:r>
              <a:rPr lang="en-US" altLang="zh-CN" sz="2800">
                <a:solidFill>
                  <a:srgbClr val="000000"/>
                </a:solidFill>
                <a:ea typeface="+mn-lt"/>
              </a:rPr>
              <a:t> items in the recommendation task when the user chats with the system over time.</a:t>
            </a:r>
            <a:endParaRPr lang="en-US" altLang="zh-CN" sz="2800">
              <a:solidFill>
                <a:srgbClr val="000000"/>
              </a:solidFill>
              <a:ea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1184275"/>
            <a:ext cx="5268595" cy="52685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02310" y="106318"/>
            <a:ext cx="10515600" cy="482946"/>
          </a:xfrm>
        </p:spPr>
        <p:txBody>
          <a:bodyPr/>
          <a:lstStyle/>
          <a:p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Overview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610" y="638175"/>
            <a:ext cx="11087100" cy="60782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86071" y="1012001"/>
            <a:ext cx="1115005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 sz="20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4" name="AutoShape 2"/>
          <p:cNvSpPr>
            <a:spLocks noChangeAspect="1" noChangeArrowheads="1"/>
          </p:cNvSpPr>
          <p:nvPr/>
        </p:nvSpPr>
        <p:spPr bwMode="auto">
          <a:xfrm>
            <a:off x="3140110" y="50576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4160" y="1412240"/>
            <a:ext cx="4475480" cy="44754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35775" y="1564640"/>
            <a:ext cx="463994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1. Enrich recommendation semantics</a:t>
            </a:r>
            <a:endParaRPr lang="zh-CN" altLang="en-US" sz="2400"/>
          </a:p>
          <a:p>
            <a:r>
              <a:rPr lang="zh-CN" altLang="en-US" sz="2400"/>
              <a:t>2. Alleviate the problem of cold start</a:t>
            </a:r>
            <a:endParaRPr lang="zh-CN" altLang="en-US" sz="2400"/>
          </a:p>
          <a:p>
            <a:r>
              <a:rPr lang="zh-CN" altLang="en-US" sz="2400"/>
              <a:t>3. Support multi-faceted preference learning</a:t>
            </a:r>
            <a:endParaRPr lang="zh-CN" altLang="en-US" sz="2400"/>
          </a:p>
          <a:p>
            <a:r>
              <a:rPr lang="zh-CN" altLang="en-US" sz="2400"/>
              <a:t>4. Improve the diversity of recommendations</a:t>
            </a:r>
            <a:endParaRPr lang="zh-CN" altLang="en-US" sz="2400"/>
          </a:p>
          <a:p>
            <a:r>
              <a:rPr lang="zh-CN" altLang="en-US" sz="2400"/>
              <a:t>5. Enhanced Dialogue Generation</a:t>
            </a:r>
            <a:endParaRPr lang="zh-CN" altLang="en-US" sz="2400"/>
          </a:p>
          <a:p>
            <a:r>
              <a:rPr lang="zh-CN" altLang="en-US" sz="2400"/>
              <a:t>6. Improve the explanatory nature of recommendations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79035" y="13144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Overview</a:t>
            </a:r>
            <a:endParaRPr lang="en-US" altLang="zh-CN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233953"/>
            <a:ext cx="10515600" cy="482946"/>
          </a:xfrm>
        </p:spPr>
        <p:txBody>
          <a:bodyPr/>
          <a:lstStyle/>
          <a:p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Approach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985" y="1118235"/>
            <a:ext cx="5922010" cy="8820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625" y="1834515"/>
            <a:ext cx="4385945" cy="10883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" y="923290"/>
            <a:ext cx="6166485" cy="5800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565" y="3429000"/>
            <a:ext cx="5187315" cy="8680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9580" y="5353685"/>
            <a:ext cx="4554220" cy="7975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233953"/>
            <a:ext cx="10515600" cy="482946"/>
          </a:xfrm>
        </p:spPr>
        <p:txBody>
          <a:bodyPr/>
          <a:lstStyle/>
          <a:p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Approach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0" y="890270"/>
            <a:ext cx="5898515" cy="23653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80" y="860425"/>
            <a:ext cx="4413250" cy="51365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080" y="3230880"/>
            <a:ext cx="5008245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233953"/>
            <a:ext cx="10515600" cy="482946"/>
          </a:xfrm>
        </p:spPr>
        <p:txBody>
          <a:bodyPr/>
          <a:lstStyle/>
          <a:p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Approach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980" y="860425"/>
            <a:ext cx="4413250" cy="51365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b="4054"/>
          <a:stretch>
            <a:fillRect/>
          </a:stretch>
        </p:blipFill>
        <p:spPr>
          <a:xfrm>
            <a:off x="5207635" y="2660015"/>
            <a:ext cx="6223000" cy="17284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b="4254"/>
          <a:stretch>
            <a:fillRect/>
          </a:stretch>
        </p:blipFill>
        <p:spPr>
          <a:xfrm>
            <a:off x="5362575" y="4715510"/>
            <a:ext cx="5467350" cy="16198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233953"/>
            <a:ext cx="10515600" cy="482946"/>
          </a:xfrm>
        </p:spPr>
        <p:txBody>
          <a:bodyPr/>
          <a:lstStyle/>
          <a:p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Approach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1590" y="897255"/>
            <a:ext cx="12213590" cy="19227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15" y="3000375"/>
            <a:ext cx="6727190" cy="29178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915" y="5835650"/>
            <a:ext cx="6821805" cy="7867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233953"/>
            <a:ext cx="10515600" cy="482946"/>
          </a:xfrm>
        </p:spPr>
        <p:txBody>
          <a:bodyPr/>
          <a:lstStyle/>
          <a:p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Approach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4530" y="3750945"/>
            <a:ext cx="7919085" cy="13709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60" y="1287780"/>
            <a:ext cx="10716895" cy="17792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160" y="5121910"/>
            <a:ext cx="7977505" cy="9334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zY5MDY1ZGYzOWNjNDY2ZDJlYTVkOTcyMDJmMTZiND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912</Words>
  <Application>WPS 演示</Application>
  <PresentationFormat>宽屏</PresentationFormat>
  <Paragraphs>53</Paragraphs>
  <Slides>16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Arial</vt:lpstr>
      <vt:lpstr>宋体</vt:lpstr>
      <vt:lpstr>Wingdings</vt:lpstr>
      <vt:lpstr>Bahnschrift Condensed</vt:lpstr>
      <vt:lpstr>Gill Sans Ultra Bold</vt:lpstr>
      <vt:lpstr>Segoe UI Black</vt:lpstr>
      <vt:lpstr>Times New Roman</vt:lpstr>
      <vt:lpstr>华康俪金黑W8(P)</vt:lpstr>
      <vt:lpstr>仿宋</vt:lpstr>
      <vt:lpstr>黑体</vt:lpstr>
      <vt:lpstr>楷体</vt:lpstr>
      <vt:lpstr>Times New Roman Regular</vt:lpstr>
      <vt:lpstr>Cambria Math</vt:lpstr>
      <vt:lpstr>等线</vt:lpstr>
      <vt:lpstr>微软雅黑</vt:lpstr>
      <vt:lpstr>Arial Unicode MS</vt:lpstr>
      <vt:lpstr>Calibri</vt:lpstr>
      <vt:lpstr>Office 主题​​</vt:lpstr>
      <vt:lpstr>PowerPoint 演示文稿</vt:lpstr>
      <vt:lpstr>motivation</vt:lpstr>
      <vt:lpstr>Overview</vt:lpstr>
      <vt:lpstr>PowerPoint 演示文稿</vt:lpstr>
      <vt:lpstr>Approach</vt:lpstr>
      <vt:lpstr>Approach</vt:lpstr>
      <vt:lpstr>Approach</vt:lpstr>
      <vt:lpstr>Approach</vt:lpstr>
      <vt:lpstr>Approach</vt:lpstr>
      <vt:lpstr>Approach</vt:lpstr>
      <vt:lpstr>Approach</vt:lpstr>
      <vt:lpstr>Experiment</vt:lpstr>
      <vt:lpstr>Experiment</vt:lpstr>
      <vt:lpstr>Experiment</vt:lpstr>
      <vt:lpstr>Experiment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Xiaofei Zhu</dc:creator>
  <cp:lastModifiedBy>.</cp:lastModifiedBy>
  <cp:revision>1520</cp:revision>
  <dcterms:created xsi:type="dcterms:W3CDTF">2021-09-26T06:57:00Z</dcterms:created>
  <dcterms:modified xsi:type="dcterms:W3CDTF">2024-10-18T03:43:55Z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022ADF630E484CBDBD7751619E947E1D_12</vt:lpwstr>
  </property>
</Properties>
</file>