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345" r:id="rId6"/>
    <p:sldId id="346" r:id="rId7"/>
    <p:sldId id="347" r:id="rId8"/>
    <p:sldId id="267" r:id="rId9"/>
    <p:sldId id="33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271" r:id="rId18"/>
  </p:sldIdLst>
  <p:sldSz cx="12192000" cy="6858000"/>
  <p:notesSz cx="12192000" cy="6858000"/>
  <p:custDataLst>
    <p:tags r:id="rId22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7" userDrawn="1">
          <p15:clr>
            <a:srgbClr val="A4A3A4"/>
          </p15:clr>
        </p15:guide>
        <p15:guide id="2" pos="21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907"/>
        <p:guide pos="21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5.png"/><Relationship Id="rId14" Type="http://schemas.openxmlformats.org/officeDocument/2006/relationships/image" Target="../media/image14.jpeg"/><Relationship Id="rId13" Type="http://schemas.openxmlformats.org/officeDocument/2006/relationships/image" Target="../media/image13.png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3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4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5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6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7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8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1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1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34.png"/><Relationship Id="rId12" Type="http://schemas.openxmlformats.org/officeDocument/2006/relationships/image" Target="../media/image33.png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21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37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1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2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83055" y="107137"/>
            <a:ext cx="2216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2200" spc="-4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97973" y="11281"/>
            <a:ext cx="1774825" cy="8318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 </a:t>
            </a:r>
            <a:r>
              <a:rPr spc="-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pc="7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-89" y="1126997"/>
            <a:ext cx="12192216" cy="4490085"/>
            <a:chOff x="-89" y="1158747"/>
            <a:chExt cx="12192216" cy="4490085"/>
          </a:xfrm>
        </p:grpSpPr>
        <p:sp>
          <p:nvSpPr>
            <p:cNvPr id="23" name="object 23"/>
            <p:cNvSpPr/>
            <p:nvPr/>
          </p:nvSpPr>
          <p:spPr>
            <a:xfrm>
              <a:off x="0" y="1158747"/>
              <a:ext cx="12192000" cy="4490085"/>
            </a:xfrm>
            <a:custGeom>
              <a:avLst/>
              <a:gdLst/>
              <a:ahLst/>
              <a:cxnLst/>
              <a:rect l="l" t="t" r="r" b="b"/>
              <a:pathLst>
                <a:path w="12192000" h="4490085">
                  <a:moveTo>
                    <a:pt x="12192000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12192000" y="44897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-89" y="1187195"/>
              <a:ext cx="12192216" cy="104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10754868" y="5894831"/>
            <a:ext cx="1437131" cy="9631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1168888" y="6501790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5300" y="5871971"/>
            <a:ext cx="827532" cy="8290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80388" y="5882640"/>
            <a:ext cx="821436" cy="8122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03576" y="6024371"/>
            <a:ext cx="1260348" cy="6812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87011" y="5926834"/>
            <a:ext cx="836676" cy="8275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467600" y="6141085"/>
            <a:ext cx="41427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Reported </a:t>
            </a:r>
            <a:r>
              <a:rPr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lang="en-US"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ZhenDong</a:t>
            </a:r>
            <a:r>
              <a:rPr sz="2400" b="1" spc="-3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spc="-3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Huang</a:t>
            </a:r>
            <a:endParaRPr lang="en-US" sz="2400" b="1" spc="-35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7980" y="1295400"/>
            <a:ext cx="1178306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9685" marR="5080" indent="-1277620" algn="ctr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AlignRec: Aligning and Training in Multimodal</a:t>
            </a:r>
            <a:r>
              <a:rPr lang="en-US"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Recommendations</a:t>
            </a:r>
            <a:endParaRPr sz="2800" b="1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98305" y="5270500"/>
            <a:ext cx="204533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—— </a:t>
            </a:r>
            <a:r>
              <a:rPr lang="en-US"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CIKM</a:t>
            </a:r>
            <a:r>
              <a:rPr sz="1600" b="1" spc="-190" dirty="0">
                <a:solidFill>
                  <a:srgbClr val="1F4E79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5" dirty="0">
                <a:solidFill>
                  <a:srgbClr val="1F4E79"/>
                </a:solidFill>
                <a:latin typeface="Noto Sans Mono CJK HK"/>
                <a:cs typeface="Noto Sans Mono CJK HK"/>
              </a:rPr>
              <a:t>202</a:t>
            </a:r>
            <a:r>
              <a:rPr lang="en-US" sz="1600" b="1" spc="5" dirty="0">
                <a:solidFill>
                  <a:srgbClr val="1F4E79"/>
                </a:solidFill>
                <a:latin typeface="Noto Sans Mono CJK HK"/>
                <a:cs typeface="Noto Sans Mono CJK HK"/>
              </a:rPr>
              <a:t>4</a:t>
            </a:r>
            <a:endParaRPr lang="en-US" sz="1600" b="1" spc="5" dirty="0">
              <a:solidFill>
                <a:srgbClr val="1F4E79"/>
              </a:solidFill>
              <a:latin typeface="Noto Sans Mono CJK HK"/>
              <a:cs typeface="Noto Sans Mono CJK HK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03830" y="4902200"/>
            <a:ext cx="624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code:https:https://github.com/sjtulyf123/AlignRec_CIKM24</a:t>
            </a:r>
            <a:endParaRPr lang="en-US" altLang="zh-CN"/>
          </a:p>
        </p:txBody>
      </p:sp>
      <p:pic>
        <p:nvPicPr>
          <p:cNvPr id="26" name="图片 25"/>
          <p:cNvPicPr/>
          <p:nvPr/>
        </p:nvPicPr>
        <p:blipFill>
          <a:blip r:embed="rId15"/>
          <a:stretch>
            <a:fillRect/>
          </a:stretch>
        </p:blipFill>
        <p:spPr>
          <a:xfrm>
            <a:off x="2514600" y="1812925"/>
            <a:ext cx="6383655" cy="29857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/>
          <p:nvPr/>
        </p:nvPicPr>
        <p:blipFill>
          <a:blip r:embed="rId7"/>
          <a:stretch>
            <a:fillRect/>
          </a:stretch>
        </p:blipFill>
        <p:spPr>
          <a:xfrm>
            <a:off x="914400" y="1676083"/>
            <a:ext cx="10496550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/>
          <p:nvPr/>
        </p:nvPicPr>
        <p:blipFill>
          <a:blip r:embed="rId7"/>
          <a:stretch>
            <a:fillRect/>
          </a:stretch>
        </p:blipFill>
        <p:spPr>
          <a:xfrm>
            <a:off x="2895283" y="2057400"/>
            <a:ext cx="6486525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/>
          <p:nvPr/>
        </p:nvPicPr>
        <p:blipFill>
          <a:blip r:embed="rId7"/>
          <a:stretch>
            <a:fillRect/>
          </a:stretch>
        </p:blipFill>
        <p:spPr>
          <a:xfrm>
            <a:off x="3296285" y="1676083"/>
            <a:ext cx="5600700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/>
          <p:cNvPicPr/>
          <p:nvPr/>
        </p:nvPicPr>
        <p:blipFill>
          <a:blip r:embed="rId7"/>
          <a:stretch>
            <a:fillRect/>
          </a:stretch>
        </p:blipFill>
        <p:spPr>
          <a:xfrm>
            <a:off x="2895283" y="1937068"/>
            <a:ext cx="658177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/>
          <p:nvPr/>
        </p:nvPicPr>
        <p:blipFill>
          <a:blip r:embed="rId7"/>
          <a:stretch>
            <a:fillRect/>
          </a:stretch>
        </p:blipFill>
        <p:spPr>
          <a:xfrm>
            <a:off x="2819083" y="1980883"/>
            <a:ext cx="6391275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/>
          <p:nvPr/>
        </p:nvPicPr>
        <p:blipFill>
          <a:blip r:embed="rId7"/>
          <a:stretch>
            <a:fillRect/>
          </a:stretch>
        </p:blipFill>
        <p:spPr>
          <a:xfrm>
            <a:off x="2800350" y="2162175"/>
            <a:ext cx="6591300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08603" y="2438400"/>
            <a:ext cx="4972050" cy="2268855"/>
            <a:chOff x="3308603" y="2438400"/>
            <a:chExt cx="4972050" cy="2268855"/>
          </a:xfrm>
        </p:grpSpPr>
        <p:sp>
          <p:nvSpPr>
            <p:cNvPr id="14" name="object 14"/>
            <p:cNvSpPr/>
            <p:nvPr/>
          </p:nvSpPr>
          <p:spPr>
            <a:xfrm>
              <a:off x="4097671" y="3788656"/>
              <a:ext cx="3473127" cy="3468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08603" y="2438400"/>
              <a:ext cx="4972050" cy="22684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974972" y="2764993"/>
            <a:ext cx="36423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Thanks!</a:t>
            </a:r>
            <a:endParaRPr sz="8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01896" y="426719"/>
            <a:ext cx="3096260" cy="1153160"/>
            <a:chOff x="4501896" y="426719"/>
            <a:chExt cx="3096260" cy="1153160"/>
          </a:xfrm>
        </p:grpSpPr>
        <p:sp>
          <p:nvSpPr>
            <p:cNvPr id="14" name="object 14"/>
            <p:cNvSpPr/>
            <p:nvPr/>
          </p:nvSpPr>
          <p:spPr>
            <a:xfrm>
              <a:off x="4832358" y="1112514"/>
              <a:ext cx="2430512" cy="1735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01896" y="426719"/>
              <a:ext cx="3096005" cy="11529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8827" y="593852"/>
            <a:ext cx="242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Motivation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09800" y="1676400"/>
            <a:ext cx="9623425" cy="680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1.How to perform alignment in multimodal recommendation has not been carefully designed.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2209800" y="3048000"/>
            <a:ext cx="97008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2.The popular end-to-end training with joint optimization on alignment and recommendation tasks is hard to learn well.</a:t>
            </a:r>
            <a:endParaRPr lang="en-US" altLang="zh-CN"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09800" y="4495800"/>
            <a:ext cx="9745345" cy="564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ym typeface="+mn-ea"/>
              </a:rPr>
              <a:t>3.The influence of content modality to multimodal recommendation has not been fully studied.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39055" y="339852"/>
            <a:ext cx="2783840" cy="1153160"/>
            <a:chOff x="4639055" y="339852"/>
            <a:chExt cx="2783840" cy="1153160"/>
          </a:xfrm>
        </p:grpSpPr>
        <p:sp>
          <p:nvSpPr>
            <p:cNvPr id="14" name="object 14"/>
            <p:cNvSpPr/>
            <p:nvPr/>
          </p:nvSpPr>
          <p:spPr>
            <a:xfrm>
              <a:off x="4981671" y="1025647"/>
              <a:ext cx="2078557" cy="1735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39055" y="339852"/>
              <a:ext cx="2783586" cy="11529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975352" y="506424"/>
            <a:ext cx="211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/>
          <p:nvPr/>
        </p:nvPicPr>
        <p:blipFill>
          <a:blip r:embed="rId7"/>
          <a:stretch>
            <a:fillRect/>
          </a:stretch>
        </p:blipFill>
        <p:spPr>
          <a:xfrm>
            <a:off x="228600" y="1295400"/>
            <a:ext cx="11872595" cy="53409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05273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/>
          <p:nvPr/>
        </p:nvPicPr>
        <p:blipFill>
          <a:blip r:embed="rId7"/>
          <a:stretch>
            <a:fillRect/>
          </a:stretch>
        </p:blipFill>
        <p:spPr>
          <a:xfrm>
            <a:off x="76200" y="1377315"/>
            <a:ext cx="6387465" cy="3903345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8"/>
          <a:stretch>
            <a:fillRect/>
          </a:stretch>
        </p:blipFill>
        <p:spPr>
          <a:xfrm>
            <a:off x="6664008" y="1523683"/>
            <a:ext cx="5457825" cy="714375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9"/>
          <a:stretch>
            <a:fillRect/>
          </a:stretch>
        </p:blipFill>
        <p:spPr>
          <a:xfrm>
            <a:off x="7772083" y="2286000"/>
            <a:ext cx="4505325" cy="476250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10"/>
          <a:stretch>
            <a:fillRect/>
          </a:stretch>
        </p:blipFill>
        <p:spPr>
          <a:xfrm>
            <a:off x="6552883" y="2895600"/>
            <a:ext cx="5591175" cy="514350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11"/>
          <a:stretch>
            <a:fillRect/>
          </a:stretch>
        </p:blipFill>
        <p:spPr>
          <a:xfrm>
            <a:off x="6664008" y="3511868"/>
            <a:ext cx="5534025" cy="1057275"/>
          </a:xfrm>
          <a:prstGeom prst="rect">
            <a:avLst/>
          </a:prstGeom>
        </p:spPr>
      </p:pic>
      <p:pic>
        <p:nvPicPr>
          <p:cNvPr id="22" name="图片 21"/>
          <p:cNvPicPr/>
          <p:nvPr/>
        </p:nvPicPr>
        <p:blipFill>
          <a:blip r:embed="rId12"/>
          <a:stretch>
            <a:fillRect/>
          </a:stretch>
        </p:blipFill>
        <p:spPr>
          <a:xfrm>
            <a:off x="7324725" y="4543743"/>
            <a:ext cx="481965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05273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/>
          <p:nvPr/>
        </p:nvPicPr>
        <p:blipFill>
          <a:blip r:embed="rId7"/>
          <a:stretch>
            <a:fillRect/>
          </a:stretch>
        </p:blipFill>
        <p:spPr>
          <a:xfrm>
            <a:off x="76200" y="1377315"/>
            <a:ext cx="6394450" cy="3903345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8"/>
          <a:stretch>
            <a:fillRect/>
          </a:stretch>
        </p:blipFill>
        <p:spPr>
          <a:xfrm>
            <a:off x="7953058" y="1447800"/>
            <a:ext cx="4238625" cy="762000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9"/>
          <a:stretch>
            <a:fillRect/>
          </a:stretch>
        </p:blipFill>
        <p:spPr>
          <a:xfrm>
            <a:off x="6629400" y="2286000"/>
            <a:ext cx="5562600" cy="571500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10"/>
          <a:stretch>
            <a:fillRect/>
          </a:stretch>
        </p:blipFill>
        <p:spPr>
          <a:xfrm>
            <a:off x="7239000" y="3047683"/>
            <a:ext cx="4953000" cy="561975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11"/>
          <a:stretch>
            <a:fillRect/>
          </a:stretch>
        </p:blipFill>
        <p:spPr>
          <a:xfrm>
            <a:off x="7768908" y="3709988"/>
            <a:ext cx="4352925" cy="561975"/>
          </a:xfrm>
          <a:prstGeom prst="rect">
            <a:avLst/>
          </a:prstGeom>
        </p:spPr>
      </p:pic>
      <p:pic>
        <p:nvPicPr>
          <p:cNvPr id="22" name="图片 21"/>
          <p:cNvPicPr/>
          <p:nvPr/>
        </p:nvPicPr>
        <p:blipFill>
          <a:blip r:embed="rId12"/>
          <a:stretch>
            <a:fillRect/>
          </a:stretch>
        </p:blipFill>
        <p:spPr>
          <a:xfrm>
            <a:off x="6477000" y="4190683"/>
            <a:ext cx="5905500" cy="1209675"/>
          </a:xfrm>
          <a:prstGeom prst="rect">
            <a:avLst/>
          </a:prstGeom>
        </p:spPr>
      </p:pic>
      <p:pic>
        <p:nvPicPr>
          <p:cNvPr id="23" name="图片 22"/>
          <p:cNvPicPr/>
          <p:nvPr/>
        </p:nvPicPr>
        <p:blipFill>
          <a:blip r:embed="rId13"/>
          <a:stretch>
            <a:fillRect/>
          </a:stretch>
        </p:blipFill>
        <p:spPr>
          <a:xfrm>
            <a:off x="6629083" y="5638800"/>
            <a:ext cx="557212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05273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/>
          <p:nvPr/>
        </p:nvPicPr>
        <p:blipFill>
          <a:blip r:embed="rId7"/>
          <a:stretch>
            <a:fillRect/>
          </a:stretch>
        </p:blipFill>
        <p:spPr>
          <a:xfrm>
            <a:off x="76200" y="1377315"/>
            <a:ext cx="6394450" cy="3903345"/>
          </a:xfrm>
          <a:prstGeom prst="rect">
            <a:avLst/>
          </a:prstGeom>
        </p:spPr>
      </p:pic>
      <p:pic>
        <p:nvPicPr>
          <p:cNvPr id="24" name="图片 23"/>
          <p:cNvPicPr/>
          <p:nvPr/>
        </p:nvPicPr>
        <p:blipFill>
          <a:blip r:embed="rId8"/>
          <a:stretch>
            <a:fillRect/>
          </a:stretch>
        </p:blipFill>
        <p:spPr>
          <a:xfrm>
            <a:off x="7819708" y="1523048"/>
            <a:ext cx="4371975" cy="581025"/>
          </a:xfrm>
          <a:prstGeom prst="rect">
            <a:avLst/>
          </a:prstGeom>
        </p:spPr>
      </p:pic>
      <p:pic>
        <p:nvPicPr>
          <p:cNvPr id="25" name="图片 24"/>
          <p:cNvPicPr/>
          <p:nvPr/>
        </p:nvPicPr>
        <p:blipFill>
          <a:blip r:embed="rId9"/>
          <a:stretch>
            <a:fillRect/>
          </a:stretch>
        </p:blipFill>
        <p:spPr>
          <a:xfrm>
            <a:off x="7076758" y="2209800"/>
            <a:ext cx="5114925" cy="647700"/>
          </a:xfrm>
          <a:prstGeom prst="rect">
            <a:avLst/>
          </a:prstGeom>
        </p:spPr>
      </p:pic>
      <p:pic>
        <p:nvPicPr>
          <p:cNvPr id="27" name="图片 26"/>
          <p:cNvPicPr/>
          <p:nvPr/>
        </p:nvPicPr>
        <p:blipFill>
          <a:blip r:embed="rId10"/>
          <a:stretch>
            <a:fillRect/>
          </a:stretch>
        </p:blipFill>
        <p:spPr>
          <a:xfrm>
            <a:off x="6471285" y="2819400"/>
            <a:ext cx="576834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/>
          <p:nvPr/>
        </p:nvPicPr>
        <p:blipFill>
          <a:blip r:embed="rId7"/>
          <a:stretch>
            <a:fillRect/>
          </a:stretch>
        </p:blipFill>
        <p:spPr>
          <a:xfrm>
            <a:off x="3124200" y="2361883"/>
            <a:ext cx="651510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/>
          <p:nvPr/>
        </p:nvPicPr>
        <p:blipFill>
          <a:blip r:embed="rId7"/>
          <a:stretch>
            <a:fillRect/>
          </a:stretch>
        </p:blipFill>
        <p:spPr>
          <a:xfrm>
            <a:off x="1295400" y="1524000"/>
            <a:ext cx="9798685" cy="4505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/>
          <p:nvPr/>
        </p:nvPicPr>
        <p:blipFill>
          <a:blip r:embed="rId7"/>
          <a:stretch>
            <a:fillRect/>
          </a:stretch>
        </p:blipFill>
        <p:spPr>
          <a:xfrm>
            <a:off x="1143000" y="2133600"/>
            <a:ext cx="10804525" cy="2667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GYwNjYwYTljYzFiN2JhNTk4MTBhZjhiYzI1NGM5YjA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3309</Words>
  <Application>WPS 演示</Application>
  <PresentationFormat>On-screen Show (4:3)</PresentationFormat>
  <Paragraphs>214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Trebuchet MS</vt:lpstr>
      <vt:lpstr>Arial</vt:lpstr>
      <vt:lpstr>Times New Roman</vt:lpstr>
      <vt:lpstr>Noto Sans Mono CJK HK</vt:lpstr>
      <vt:lpstr>Segoe Print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ChongqingUniversity  of Technology</vt:lpstr>
      <vt:lpstr>ChongqingUniversity  of Technology</vt:lpstr>
      <vt:lpstr>ChongqingUniversity  of Technology</vt:lpstr>
      <vt:lpstr>ChongqingUniversity  of Technology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ChongqingUniversity  of Technology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黄振东</cp:lastModifiedBy>
  <cp:revision>22</cp:revision>
  <dcterms:created xsi:type="dcterms:W3CDTF">2023-09-17T03:47:00Z</dcterms:created>
  <dcterms:modified xsi:type="dcterms:W3CDTF">2024-10-17T10:46:24Z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2023-09-01T00:00:00Z</vt:filetime>
  </property>
  <property fmtid="{D5CDD505-2E9C-101B-9397-08002B2CF9AE}" pid="3" name="Creator">
    <vt:lpwstr>Microsoft? PowerPoint? 2016</vt:lpwstr>
  </property>
  <property fmtid="{D5CDD505-2E9C-101B-9397-08002B2CF9AE}" pid="4" name="LastSaved">
    <vt:filetime>2023-09-22T00:00:00Z</vt:filetime>
  </property>
  <property fmtid="{D5CDD505-2E9C-101B-9397-08002B2CF9AE}" pid="5" name="ICV">
    <vt:lpwstr>B57A954737B34707B8BBB756EEE30DB3_13</vt:lpwstr>
  </property>
  <property fmtid="{D5CDD505-2E9C-101B-9397-08002B2CF9AE}" pid="6" name="KSOProductBuildVer">
    <vt:lpwstr>2052-12.1.0.18276</vt:lpwstr>
  </property>
</Properties>
</file>