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60" r:id="rId6"/>
    <p:sldId id="307" r:id="rId7"/>
    <p:sldId id="318" r:id="rId8"/>
    <p:sldId id="308" r:id="rId9"/>
    <p:sldId id="345" r:id="rId10"/>
    <p:sldId id="352" r:id="rId11"/>
    <p:sldId id="268" r:id="rId12"/>
    <p:sldId id="295" r:id="rId13"/>
    <p:sldId id="272" r:id="rId14"/>
    <p:sldId id="353" r:id="rId15"/>
    <p:sldId id="360" r:id="rId16"/>
    <p:sldId id="361" r:id="rId17"/>
    <p:sldId id="267" r:id="rId18"/>
    <p:sldId id="327" r:id="rId19"/>
    <p:sldId id="271" r:id="rId20"/>
  </p:sldIdLst>
  <p:sldSz cx="12192000" cy="6858000"/>
  <p:notesSz cx="12192000" cy="68580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6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66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6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001000" y="6048375"/>
            <a:ext cx="37871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Yao Yao Zhang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770" y="1371600"/>
            <a:ext cx="11812270" cy="553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 Hierarchical and Disentangling Interest Learning Framework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for Unbiased and True News Recommendation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7150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KDD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 2024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5511165"/>
            <a:ext cx="5390515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none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10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lang="en-US"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17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>
              <a:latin typeface="Noto Sans Mono CJK HK"/>
              <a:cs typeface="Noto Sans Mono CJK HK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9840" y="2590800"/>
            <a:ext cx="1014412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926" y="6697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311275"/>
            <a:ext cx="11696065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828800"/>
            <a:ext cx="7564755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40" y="1256665"/>
            <a:ext cx="6822440" cy="5271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590" y="1676400"/>
            <a:ext cx="767778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447800"/>
            <a:ext cx="89369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1371600"/>
            <a:ext cx="8195945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2209800"/>
            <a:ext cx="729043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111" y="644524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08677" y="838327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457200" y="2230755"/>
            <a:ext cx="10899775" cy="1329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 fontAlgn="auto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xisting news RSs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often oversimplify users’ reading interests, neglecting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their hierarchical nature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65150" y="3886200"/>
            <a:ext cx="10427335" cy="1329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 fontAlgn="auto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xisting news RSs often assume a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simplistic context, disregarding the prevalence of political bias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and fake news under the real-world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context . This oversight easily leads to biased and/or fake news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recommendation.Accordingly, we propose a novel unified Hierarchical and Disentangling Interest learning framework (HDInt) for accurate, unbiased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and true news recommendations.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 fontAlgn="auto"/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95400"/>
            <a:ext cx="10629265" cy="5499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rcRect t="17980"/>
          <a:stretch>
            <a:fillRect/>
          </a:stretch>
        </p:blipFill>
        <p:spPr>
          <a:xfrm>
            <a:off x="5715000" y="1789430"/>
            <a:ext cx="5951220" cy="5156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420" y="2514600"/>
            <a:ext cx="6998970" cy="14897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4267200"/>
            <a:ext cx="6291580" cy="13265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rcRect l="1307"/>
          <a:stretch>
            <a:fillRect/>
          </a:stretch>
        </p:blipFill>
        <p:spPr>
          <a:xfrm>
            <a:off x="381000" y="1696085"/>
            <a:ext cx="5751830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rcRect l="1307"/>
          <a:stretch>
            <a:fillRect/>
          </a:stretch>
        </p:blipFill>
        <p:spPr>
          <a:xfrm>
            <a:off x="381000" y="1696085"/>
            <a:ext cx="5751830" cy="415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rcRect b="15676"/>
          <a:stretch>
            <a:fillRect/>
          </a:stretch>
        </p:blipFill>
        <p:spPr>
          <a:xfrm>
            <a:off x="5486400" y="1579245"/>
            <a:ext cx="5968365" cy="6216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rcRect t="17647" b="2941"/>
          <a:stretch>
            <a:fillRect/>
          </a:stretch>
        </p:blipFill>
        <p:spPr>
          <a:xfrm>
            <a:off x="5105400" y="2362200"/>
            <a:ext cx="6201410" cy="685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rcRect l="11270" t="15576"/>
          <a:stretch>
            <a:fillRect/>
          </a:stretch>
        </p:blipFill>
        <p:spPr>
          <a:xfrm>
            <a:off x="5715000" y="3200400"/>
            <a:ext cx="5399405" cy="6883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1290" y="3733800"/>
            <a:ext cx="6540500" cy="13328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6865" y="5029200"/>
            <a:ext cx="6057900" cy="7372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8800" y="5832475"/>
            <a:ext cx="5726430" cy="846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295400"/>
            <a:ext cx="5824855" cy="51625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5495" y="1676400"/>
            <a:ext cx="6141720" cy="485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rcRect t="14035"/>
          <a:stretch>
            <a:fillRect/>
          </a:stretch>
        </p:blipFill>
        <p:spPr>
          <a:xfrm>
            <a:off x="6125845" y="2438400"/>
            <a:ext cx="5881370" cy="4667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600" y="3200400"/>
            <a:ext cx="5603240" cy="4603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rcRect l="3824"/>
          <a:stretch>
            <a:fillRect/>
          </a:stretch>
        </p:blipFill>
        <p:spPr>
          <a:xfrm>
            <a:off x="6019800" y="3962400"/>
            <a:ext cx="593979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2951" y="838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647190"/>
            <a:ext cx="5648325" cy="36836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2286000"/>
            <a:ext cx="5951220" cy="4730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6140" y="3124200"/>
            <a:ext cx="5802630" cy="4718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7400" y="3810000"/>
            <a:ext cx="6066790" cy="7537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6140" y="4777740"/>
            <a:ext cx="61468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7546" y="87490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t="2535"/>
          <a:stretch>
            <a:fillRect/>
          </a:stretch>
        </p:blipFill>
        <p:spPr>
          <a:xfrm>
            <a:off x="2362200" y="1905000"/>
            <a:ext cx="6664325" cy="14751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640" y="3581400"/>
            <a:ext cx="6683375" cy="7899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640" y="4876800"/>
            <a:ext cx="6607175" cy="969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897380"/>
            <a:ext cx="7483475" cy="4095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WMxYmYzNGJjZTdhMjU4Yzg2ZGFmYjVkMWRiNzA0MjQifQ=="/>
  <p:tag name="commondata" val="eyJoZGlkIjoiZWM0MGFjZWQ1NmI2YmQxZTJjNTMxNjEyOTUwMGM3Nz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>On-screen Show (4:3)</PresentationFormat>
  <Paragraphs>227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殇</cp:lastModifiedBy>
  <cp:revision>45</cp:revision>
  <dcterms:created xsi:type="dcterms:W3CDTF">2023-09-17T03:47:00Z</dcterms:created>
  <dcterms:modified xsi:type="dcterms:W3CDTF">2024-10-10T13:57:59Z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2023-09-26T00:00:00Z</vt:filetime>
  </property>
  <property fmtid="{D5CDD505-2E9C-101B-9397-08002B2CF9AE}" pid="5" name="ICV">
    <vt:lpwstr>98F3AEBC79E049AEB763750DC2ECC602_13</vt:lpwstr>
  </property>
  <property fmtid="{D5CDD505-2E9C-101B-9397-08002B2CF9AE}" pid="6" name="KSOProductBuildVer">
    <vt:lpwstr>2052-12.1.0.18276</vt:lpwstr>
  </property>
</Properties>
</file>