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7" r:id="rId5"/>
    <p:sldId id="260" r:id="rId6"/>
    <p:sldId id="261" r:id="rId7"/>
    <p:sldId id="317" r:id="rId8"/>
    <p:sldId id="307" r:id="rId9"/>
    <p:sldId id="309" r:id="rId10"/>
    <p:sldId id="318" r:id="rId11"/>
    <p:sldId id="319" r:id="rId12"/>
    <p:sldId id="267" r:id="rId13"/>
    <p:sldId id="268" r:id="rId14"/>
    <p:sldId id="272" r:id="rId15"/>
    <p:sldId id="295" r:id="rId16"/>
    <p:sldId id="296" r:id="rId17"/>
    <p:sldId id="320" r:id="rId18"/>
    <p:sldId id="271" r:id="rId19"/>
  </p:sldIdLst>
  <p:sldSz cx="12192000" cy="6858000"/>
  <p:notesSz cx="12192000" cy="6858000"/>
  <p:custDataLst>
    <p:tags r:id="rId23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2" userDrawn="1">
          <p15:clr>
            <a:srgbClr val="A4A3A4"/>
          </p15:clr>
        </p15:guide>
        <p15:guide id="2" pos="21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782"/>
        <p:guide pos="21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5.png"/><Relationship Id="rId14" Type="http://schemas.openxmlformats.org/officeDocument/2006/relationships/image" Target="../media/image14.jpeg"/><Relationship Id="rId13" Type="http://schemas.openxmlformats.org/officeDocument/2006/relationships/image" Target="../media/image13.png"/><Relationship Id="rId12" Type="http://schemas.openxmlformats.org/officeDocument/2006/relationships/image" Target="../media/image12.jpeg"/><Relationship Id="rId11" Type="http://schemas.openxmlformats.org/officeDocument/2006/relationships/image" Target="../media/image11.jpeg"/><Relationship Id="rId10" Type="http://schemas.openxmlformats.org/officeDocument/2006/relationships/image" Target="../media/image10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58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59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61.png"/><Relationship Id="rId7" Type="http://schemas.openxmlformats.org/officeDocument/2006/relationships/image" Target="../media/image60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62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64.png"/><Relationship Id="rId7" Type="http://schemas.openxmlformats.org/officeDocument/2006/relationships/image" Target="../media/image63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tags" Target="../tags/tag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21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21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36.png"/><Relationship Id="rId14" Type="http://schemas.openxmlformats.org/officeDocument/2006/relationships/image" Target="../media/image35.png"/><Relationship Id="rId13" Type="http://schemas.openxmlformats.org/officeDocument/2006/relationships/image" Target="../media/image34.png"/><Relationship Id="rId12" Type="http://schemas.openxmlformats.org/officeDocument/2006/relationships/image" Target="../media/image33.png"/><Relationship Id="rId11" Type="http://schemas.openxmlformats.org/officeDocument/2006/relationships/image" Target="../media/image32.png"/><Relationship Id="rId10" Type="http://schemas.openxmlformats.org/officeDocument/2006/relationships/image" Target="../media/image31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21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41.png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42.png"/><Relationship Id="rId7" Type="http://schemas.openxmlformats.org/officeDocument/2006/relationships/image" Target="../media/image21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45.png"/><Relationship Id="rId10" Type="http://schemas.openxmlformats.org/officeDocument/2006/relationships/image" Target="../media/image44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6.png"/><Relationship Id="rId7" Type="http://schemas.openxmlformats.org/officeDocument/2006/relationships/image" Target="../media/image21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49.png"/><Relationship Id="rId10" Type="http://schemas.openxmlformats.org/officeDocument/2006/relationships/image" Target="../media/image48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png"/><Relationship Id="rId8" Type="http://schemas.openxmlformats.org/officeDocument/2006/relationships/image" Target="../media/image50.png"/><Relationship Id="rId7" Type="http://schemas.openxmlformats.org/officeDocument/2006/relationships/image" Target="../media/image21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54.png"/><Relationship Id="rId11" Type="http://schemas.openxmlformats.org/officeDocument/2006/relationships/image" Target="../media/image53.png"/><Relationship Id="rId10" Type="http://schemas.openxmlformats.org/officeDocument/2006/relationships/image" Target="../media/image5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83055" y="107137"/>
            <a:ext cx="22161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2200" spc="-4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2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97973" y="11281"/>
            <a:ext cx="1774825" cy="8318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 </a:t>
            </a:r>
            <a:r>
              <a:rPr sz="1800" spc="-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-89" y="986027"/>
            <a:ext cx="12192216" cy="4490085"/>
            <a:chOff x="-89" y="986027"/>
            <a:chExt cx="12192216" cy="4490085"/>
          </a:xfrm>
        </p:grpSpPr>
        <p:sp>
          <p:nvSpPr>
            <p:cNvPr id="23" name="object 23"/>
            <p:cNvSpPr/>
            <p:nvPr/>
          </p:nvSpPr>
          <p:spPr>
            <a:xfrm>
              <a:off x="0" y="986027"/>
              <a:ext cx="12192000" cy="4490085"/>
            </a:xfrm>
            <a:custGeom>
              <a:avLst/>
              <a:gdLst/>
              <a:ahLst/>
              <a:cxnLst/>
              <a:rect l="l" t="t" r="r" b="b"/>
              <a:pathLst>
                <a:path w="12192000" h="4490085">
                  <a:moveTo>
                    <a:pt x="12192000" y="0"/>
                  </a:moveTo>
                  <a:lnTo>
                    <a:pt x="0" y="0"/>
                  </a:lnTo>
                  <a:lnTo>
                    <a:pt x="0" y="4489704"/>
                  </a:lnTo>
                  <a:lnTo>
                    <a:pt x="12192000" y="448970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-89" y="1187195"/>
              <a:ext cx="12192216" cy="104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/>
          <p:nvPr/>
        </p:nvSpPr>
        <p:spPr>
          <a:xfrm>
            <a:off x="10754868" y="5894831"/>
            <a:ext cx="1437131" cy="9631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1168888" y="6501790"/>
            <a:ext cx="10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888888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5300" y="5871971"/>
            <a:ext cx="827532" cy="8290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80388" y="5882640"/>
            <a:ext cx="821436" cy="8122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703576" y="6024371"/>
            <a:ext cx="1260348" cy="6812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87011" y="5926834"/>
            <a:ext cx="836676" cy="8275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8458200" y="5715000"/>
            <a:ext cx="32156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Reported </a:t>
            </a:r>
            <a:r>
              <a:rPr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lang="en-US"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Ling</a:t>
            </a:r>
            <a:r>
              <a:rPr sz="2400" b="1" spc="-3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spc="-3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Tan</a:t>
            </a:r>
            <a:endParaRPr lang="en-US" sz="2400" b="1" spc="-35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4800" y="1450340"/>
            <a:ext cx="11153775" cy="10179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065" rIns="0" bIns="0" rtlCol="0">
            <a:noAutofit/>
          </a:bodyPr>
          <a:lstStyle/>
          <a:p>
            <a:pPr marL="1746885" marR="5080" lvl="1" indent="-1277620" algn="ctr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GUME: Graphs and User Modalities Enhancement for Long-Tail</a:t>
            </a:r>
            <a:endParaRPr sz="2800" b="1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746885" marR="5080" lvl="1" indent="-1277620" algn="ctr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Multimodal Recommendation</a:t>
            </a:r>
            <a:endParaRPr sz="2800" b="1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67800" y="5029200"/>
            <a:ext cx="248158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—— </a:t>
            </a:r>
            <a:r>
              <a:rPr lang="en-US" sz="16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CIKM 2024</a:t>
            </a:r>
            <a:endParaRPr sz="1600">
              <a:latin typeface="Noto Sans Mono CJK HK"/>
              <a:cs typeface="Noto Sans Mono CJK H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17290" y="5029200"/>
            <a:ext cx="4740910" cy="92265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marR="28575" algn="ctr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Code:</a:t>
            </a:r>
            <a:r>
              <a:rPr lang="en-US" sz="1600" spc="-40" dirty="0">
                <a:latin typeface="Arial" panose="020B0604020202020204"/>
                <a:cs typeface="Arial" panose="020B0604020202020204"/>
              </a:rPr>
              <a:t> https://github.com/NanGongNingYi/GUME/</a:t>
            </a:r>
            <a:endParaRPr lang="en-US" sz="1600" spc="-4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tabLst>
                <a:tab pos="1327150" algn="l"/>
              </a:tabLst>
            </a:pP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202</a:t>
            </a:r>
            <a:r>
              <a:rPr lang="en-US"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4</a:t>
            </a: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.</a:t>
            </a:r>
            <a:r>
              <a:rPr lang="en-US"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9</a:t>
            </a: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.</a:t>
            </a:r>
            <a:r>
              <a:rPr lang="en-US"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29</a:t>
            </a:r>
            <a:r>
              <a:rPr sz="1600" b="1" spc="-5" dirty="0">
                <a:solidFill>
                  <a:srgbClr val="A6A6A6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140" dirty="0">
                <a:solidFill>
                  <a:srgbClr val="A6A6A6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ChongQing</a:t>
            </a:r>
            <a:endParaRPr sz="1600">
              <a:latin typeface="Noto Sans Mono CJK HK"/>
              <a:cs typeface="Noto Sans Mono CJK HK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600" y="2557780"/>
            <a:ext cx="11080115" cy="18592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6750" y="2303145"/>
            <a:ext cx="6345555" cy="24726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1447800"/>
            <a:ext cx="9670415" cy="49733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800" y="1572260"/>
            <a:ext cx="6072505" cy="33648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1852295"/>
            <a:ext cx="5010150" cy="288798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600" y="1752600"/>
            <a:ext cx="4774565" cy="31769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800" y="1752600"/>
            <a:ext cx="5314315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rcRect t="3066" r="2945"/>
          <a:stretch>
            <a:fillRect/>
          </a:stretch>
        </p:blipFill>
        <p:spPr>
          <a:xfrm>
            <a:off x="228600" y="1381125"/>
            <a:ext cx="5943600" cy="51193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3645" y="1440815"/>
            <a:ext cx="5781675" cy="50507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08603" y="2438400"/>
            <a:ext cx="4972050" cy="2268855"/>
            <a:chOff x="3308603" y="2438400"/>
            <a:chExt cx="4972050" cy="2268855"/>
          </a:xfrm>
        </p:grpSpPr>
        <p:sp>
          <p:nvSpPr>
            <p:cNvPr id="14" name="object 14"/>
            <p:cNvSpPr/>
            <p:nvPr/>
          </p:nvSpPr>
          <p:spPr>
            <a:xfrm>
              <a:off x="4097671" y="3788656"/>
              <a:ext cx="3473127" cy="3468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308603" y="2438400"/>
              <a:ext cx="4972050" cy="22684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974972" y="2764993"/>
            <a:ext cx="364236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Thanks!</a:t>
            </a:r>
            <a:endParaRPr sz="8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71111" y="644524"/>
            <a:ext cx="3096260" cy="1153160"/>
            <a:chOff x="4501896" y="426719"/>
            <a:chExt cx="3096260" cy="1153160"/>
          </a:xfrm>
        </p:grpSpPr>
        <p:sp>
          <p:nvSpPr>
            <p:cNvPr id="14" name="object 14"/>
            <p:cNvSpPr/>
            <p:nvPr/>
          </p:nvSpPr>
          <p:spPr>
            <a:xfrm>
              <a:off x="4832358" y="1112514"/>
              <a:ext cx="2430512" cy="1735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01896" y="426719"/>
              <a:ext cx="3096005" cy="11529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908677" y="838327"/>
            <a:ext cx="2424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Motivation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1274445" y="2286000"/>
            <a:ext cx="9872345" cy="7664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algn="just" fontAlgn="auto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  First, many long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tail items in recommendation systems have limited interaction data,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 fontAlgn="auto"/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making it difficult to learn comprehensive and informative representations.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95400" y="3962400"/>
            <a:ext cx="985139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buClrTx/>
              <a:buSzTx/>
              <a:buFontTx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Secondly, users’ modality preferences are crucial to their behavior.However, previous research has primarily focused on learning item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modality representations, while user modality representations have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remained relatively simplistic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47945" y="304927"/>
            <a:ext cx="2783840" cy="1153160"/>
            <a:chOff x="4639055" y="339852"/>
            <a:chExt cx="2783840" cy="1153160"/>
          </a:xfrm>
        </p:grpSpPr>
        <p:sp>
          <p:nvSpPr>
            <p:cNvPr id="14" name="object 14"/>
            <p:cNvSpPr/>
            <p:nvPr/>
          </p:nvSpPr>
          <p:spPr>
            <a:xfrm>
              <a:off x="4981671" y="1025647"/>
              <a:ext cx="2078557" cy="1735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639055" y="339852"/>
              <a:ext cx="2783586" cy="11529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029327" y="456894"/>
            <a:ext cx="2113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990600"/>
            <a:ext cx="11326495" cy="5923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800" y="1336040"/>
            <a:ext cx="4311650" cy="99885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7400" y="2486025"/>
            <a:ext cx="5117465" cy="75311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7400" y="3505200"/>
            <a:ext cx="4810125" cy="56070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67400" y="4420235"/>
            <a:ext cx="4333875" cy="4762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91200" y="5166995"/>
            <a:ext cx="3995420" cy="79121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2"/>
          <a:srcRect l="19510" r="46852" b="18954"/>
          <a:stretch>
            <a:fillRect/>
          </a:stretch>
        </p:blipFill>
        <p:spPr>
          <a:xfrm>
            <a:off x="609600" y="1066800"/>
            <a:ext cx="4488815" cy="56559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rcRect l="19510" r="46852" b="18954"/>
          <a:stretch>
            <a:fillRect/>
          </a:stretch>
        </p:blipFill>
        <p:spPr>
          <a:xfrm>
            <a:off x="609600" y="1256665"/>
            <a:ext cx="4237990" cy="533971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600" y="1402080"/>
            <a:ext cx="5098415" cy="48133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0800" y="1981200"/>
            <a:ext cx="4777105" cy="54038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7740" y="2667000"/>
            <a:ext cx="4792345" cy="51244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0800" y="3235960"/>
            <a:ext cx="4393565" cy="54229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00800" y="3835400"/>
            <a:ext cx="4553585" cy="51625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24600" y="4876800"/>
            <a:ext cx="4395470" cy="86169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00800" y="5757545"/>
            <a:ext cx="4017010" cy="77851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00800" y="4438650"/>
            <a:ext cx="4856480" cy="568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rcRect l="52475" r="22633" b="18954"/>
          <a:stretch>
            <a:fillRect/>
          </a:stretch>
        </p:blipFill>
        <p:spPr>
          <a:xfrm>
            <a:off x="990600" y="1143000"/>
            <a:ext cx="3261995" cy="555371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0200" y="1447800"/>
            <a:ext cx="5248275" cy="4984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6400" y="2276475"/>
            <a:ext cx="5374005" cy="85598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6400" y="3410585"/>
            <a:ext cx="4987290" cy="57277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86400" y="4261485"/>
            <a:ext cx="5253990" cy="77025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62600" y="5257800"/>
            <a:ext cx="4105910" cy="5759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rcRect l="76695" b="18954"/>
          <a:stretch>
            <a:fillRect/>
          </a:stretch>
        </p:blipFill>
        <p:spPr>
          <a:xfrm>
            <a:off x="1066800" y="990600"/>
            <a:ext cx="3152775" cy="573341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rcRect t="18013"/>
          <a:stretch>
            <a:fillRect/>
          </a:stretch>
        </p:blipFill>
        <p:spPr>
          <a:xfrm>
            <a:off x="4724400" y="1626235"/>
            <a:ext cx="5519420" cy="4756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4400" y="2286000"/>
            <a:ext cx="5363210" cy="54165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4400" y="3200400"/>
            <a:ext cx="5925820" cy="172910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4400" y="5257800"/>
            <a:ext cx="5063490" cy="555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rcRect l="76695" b="18954"/>
          <a:stretch>
            <a:fillRect/>
          </a:stretch>
        </p:blipFill>
        <p:spPr>
          <a:xfrm>
            <a:off x="1066800" y="1066800"/>
            <a:ext cx="3152775" cy="573341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0600" y="1600200"/>
            <a:ext cx="5535930" cy="80772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3000" y="2703195"/>
            <a:ext cx="5508625" cy="10306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9200" y="3962400"/>
            <a:ext cx="5219700" cy="177101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17135" y="5962015"/>
            <a:ext cx="5040630" cy="5353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rcRect l="76695" b="18954"/>
          <a:stretch>
            <a:fillRect/>
          </a:stretch>
        </p:blipFill>
        <p:spPr>
          <a:xfrm>
            <a:off x="1066800" y="1066800"/>
            <a:ext cx="3152775" cy="573341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1600" y="1739265"/>
            <a:ext cx="4831715" cy="49593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1600" y="2514600"/>
            <a:ext cx="4693285" cy="46164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1600" y="3276600"/>
            <a:ext cx="4483100" cy="49149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4000" y="4135120"/>
            <a:ext cx="5196205" cy="77978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21300" y="5334000"/>
            <a:ext cx="5403215" cy="4851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ZWMxYmYzNGJjZTdhMjU4Yzg2ZGFmYjVkMWRiNzA0MjQifQ=="/>
  <p:tag name="commondata" val="eyJoZGlkIjoiMjBkZTM0OGMzMWQ4M2VlY2NjNzYwNTY2N2VlMTRmNz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3417</Words>
  <Application>WPS 演示</Application>
  <PresentationFormat>On-screen Show (4:3)</PresentationFormat>
  <Paragraphs>216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Trebuchet MS</vt:lpstr>
      <vt:lpstr>Arial</vt:lpstr>
      <vt:lpstr>Times New Roman</vt:lpstr>
      <vt:lpstr>Noto Sans Mono CJK HK</vt:lpstr>
      <vt:lpstr>Segoe Print</vt:lpstr>
      <vt:lpstr>Times New Roman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ChongqingUniversity  of Technology</vt:lpstr>
      <vt:lpstr>ChongqingUniversity  of Technology</vt:lpstr>
      <vt:lpstr>ChongqingUniversity  of Technology</vt:lpstr>
      <vt:lpstr>ChongqingUniversity  of Technology</vt:lpstr>
      <vt:lpstr>ChongqingUniversity  of Technology</vt:lpstr>
      <vt:lpstr>ChongqingUniversity  of Technology</vt:lpstr>
      <vt:lpstr>ChongqingUniversity  of Technology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ChongqingUniversity  of Technology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Xiaofei Zhu</dc:creator>
  <cp:lastModifiedBy>T</cp:lastModifiedBy>
  <cp:revision>23</cp:revision>
  <dcterms:created xsi:type="dcterms:W3CDTF">2023-09-17T03:47:00Z</dcterms:created>
  <dcterms:modified xsi:type="dcterms:W3CDTF">2024-09-29T13:26:22Z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2023-09-01T00:00:00Z</vt:filetime>
  </property>
  <property fmtid="{D5CDD505-2E9C-101B-9397-08002B2CF9AE}" pid="3" name="Creator">
    <vt:lpwstr>Microsoft? PowerPoint? 2016</vt:lpwstr>
  </property>
  <property fmtid="{D5CDD505-2E9C-101B-9397-08002B2CF9AE}" pid="4" name="LastSaved">
    <vt:filetime>2023-09-22T00:00:00Z</vt:filetime>
  </property>
  <property fmtid="{D5CDD505-2E9C-101B-9397-08002B2CF9AE}" pid="5" name="ICV">
    <vt:lpwstr>A86CF9EF0DFA4142AA492EF6BA66558A_12</vt:lpwstr>
  </property>
  <property fmtid="{D5CDD505-2E9C-101B-9397-08002B2CF9AE}" pid="6" name="KSOProductBuildVer">
    <vt:lpwstr>2052-12.1.0.18276</vt:lpwstr>
  </property>
</Properties>
</file>