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90" r:id="rId8"/>
    <p:sldId id="314" r:id="rId9"/>
    <p:sldId id="298" r:id="rId10"/>
    <p:sldId id="299" r:id="rId11"/>
    <p:sldId id="311" r:id="rId12"/>
    <p:sldId id="271" r:id="rId13"/>
  </p:sldIdLst>
  <p:sldSz cx="12192000" cy="6858000"/>
  <p:notesSz cx="12192000" cy="68580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0" userDrawn="1">
          <p15:clr>
            <a:srgbClr val="A4A3A4"/>
          </p15:clr>
        </p15:guide>
        <p15:guide id="2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20"/>
        <p:guide pos="20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在多模态学习场景中，某些模态比其他模态更占主导地位</a:t>
            </a:r>
            <a:r>
              <a:rPr lang="zh-CN" altLang="en-US"/>
              <a:t>，因此模型将优化这些主导模态，并倾向于忽略其他模态，从而导致次优性能</a:t>
            </a:r>
            <a:r>
              <a:rPr lang="en-US" altLang="zh-CN"/>
              <a:t>信息量较少的模态的优化不足，从而导致次优融合性能，因此出现了被称为模态惰性的现象。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多模态数据经常不相互纠缠或数据规模不同，导致整合困难。现实中采集的数据可能存在关键模态缺失的问题。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目前很多方法用的都是</a:t>
            </a:r>
            <a:r>
              <a:rPr lang="en-US" altLang="zh-CN">
                <a:sym typeface="+mn-ea"/>
              </a:rPr>
              <a:t>对所有模态进行联合优化</a:t>
            </a:r>
            <a:r>
              <a:rPr lang="zh-CN" altLang="en-US">
                <a:sym typeface="+mn-ea"/>
              </a:rPr>
              <a:t>（同时对所有模态的数据进行训练，使用一个整体的损失函数来联合优化各个模态的参数）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导致模态间干扰，产生模态惰性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同时处理多模态数据，计算和存储需求较高，对数据</a:t>
            </a:r>
            <a:r>
              <a:rPr lang="zh-CN" altLang="en-US">
                <a:sym typeface="+mn-ea"/>
              </a:rPr>
              <a:t>的要求</a:t>
            </a:r>
            <a:r>
              <a:rPr lang="zh-CN" altLang="en-US">
                <a:sym typeface="+mn-ea"/>
              </a:rPr>
              <a:t>高。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实现交替单模态学习</a:t>
            </a:r>
            <a:r>
              <a:rPr lang="zh-CN" altLang="en-US"/>
              <a:t>，每个时间步</a:t>
            </a:r>
            <a:r>
              <a:rPr lang="en-US" altLang="zh-CN"/>
              <a:t>t确定当前输入的模态mt</a:t>
            </a:r>
            <a:r>
              <a:rPr lang="zh-CN" altLang="en-US"/>
              <a:t>，确保每个模态都能独立进行优化，避免模态惰性问题。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计算对应模态的数据损失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使用梯度下降更新模态特定的参数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计算梯度修改矩阵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更新共享参数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计算每个模态的预测不确定性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确定模态重要性系数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组合所有模态的预测得到预测值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5.png"/><Relationship Id="rId15" Type="http://schemas.openxmlformats.org/officeDocument/2006/relationships/tags" Target="../tags/tag1.xml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0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1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405" y="-2286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405" y="951230"/>
            <a:ext cx="12192000" cy="452691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724140" y="5937885"/>
            <a:ext cx="37484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ing Li</a:t>
            </a:r>
            <a:endParaRPr lang="en-US" sz="24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29800" y="5410200"/>
            <a:ext cx="24276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AAAI</a:t>
            </a:r>
            <a:r>
              <a:rPr sz="1600" b="1" spc="-190" dirty="0">
                <a:solidFill>
                  <a:srgbClr val="1F4E79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4</a:t>
            </a:r>
            <a:endParaRPr lang="en-US" sz="1600" b="1" spc="5" dirty="0">
              <a:solidFill>
                <a:srgbClr val="1F4E79"/>
              </a:solidFill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67200" y="5552440"/>
            <a:ext cx="42240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N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one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38"/>
          <p:cNvSpPr txBox="1"/>
          <p:nvPr>
            <p:custDataLst>
              <p:tags r:id="rId15"/>
            </p:custDataLst>
          </p:nvPr>
        </p:nvSpPr>
        <p:spPr>
          <a:xfrm>
            <a:off x="685546" y="1253058"/>
            <a:ext cx="10863580" cy="88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Enhancing Job Recommendation through</a:t>
            </a:r>
            <a:endParaRPr sz="2800" b="1" dirty="0">
              <a:solidFill>
                <a:schemeClr val="tx2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LLM-Based Generative Adversarial Networks</a:t>
            </a:r>
            <a:endParaRPr sz="2800" b="1" dirty="0">
              <a:solidFill>
                <a:schemeClr val="tx2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6" name="图片 25" descr="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22500" y="2238375"/>
            <a:ext cx="7747000" cy="30295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1896" y="426719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8827" y="593852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00" y="1600200"/>
            <a:ext cx="11867515" cy="4842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endParaRPr lang="en-US" altLang="zh-CN" sz="2400"/>
          </a:p>
          <a:p>
            <a:pPr indent="457200"/>
            <a:r>
              <a:rPr lang="en-US" altLang="zh-CN" sz="2400"/>
              <a:t>(1) Simply leveraging LLMs to enhance user resumes is not a onesize-fits-all solution for job recommendation. Due to the widespread fabrications and hallucinations within LLMs, it is difficult to generate high-quality resumes without users’ reliable interactive information. </a:t>
            </a:r>
            <a:endParaRPr lang="en-US" altLang="zh-CN" sz="2400"/>
          </a:p>
          <a:p>
            <a:pPr indent="457200"/>
            <a:r>
              <a:rPr lang="en-US" altLang="zh-CN" sz="2400"/>
              <a:t> </a:t>
            </a:r>
            <a:endParaRPr lang="en-US" altLang="zh-CN" sz="2400"/>
          </a:p>
          <a:p>
            <a:pPr indent="457200"/>
            <a:endParaRPr lang="en-US" altLang="zh-CN" sz="2400"/>
          </a:p>
          <a:p>
            <a:pPr indent="457200"/>
            <a:r>
              <a:rPr lang="en-US" altLang="zh-CN" sz="2400"/>
              <a:t>(2) Nevertheless, some users still suffer from the few-shot problem, which arises due to scarce interaction records, leading to limited guidance for high-quality resume generation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9055" y="339852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75352" y="50642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04305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图片 17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90" y="1327150"/>
            <a:ext cx="9726930" cy="5089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4770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图片 17" descr="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1558925"/>
            <a:ext cx="6772910" cy="565785"/>
          </a:xfrm>
          <a:prstGeom prst="rect">
            <a:avLst/>
          </a:prstGeom>
        </p:spPr>
      </p:pic>
      <p:pic>
        <p:nvPicPr>
          <p:cNvPr id="19" name="图片 18" descr="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1140" y="2209800"/>
            <a:ext cx="6442710" cy="979805"/>
          </a:xfrm>
          <a:prstGeom prst="rect">
            <a:avLst/>
          </a:prstGeom>
        </p:spPr>
      </p:pic>
      <p:pic>
        <p:nvPicPr>
          <p:cNvPr id="21" name="图片 20" descr="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600" y="3505200"/>
            <a:ext cx="7095490" cy="1399540"/>
          </a:xfrm>
          <a:prstGeom prst="rect">
            <a:avLst/>
          </a:prstGeom>
        </p:spPr>
      </p:pic>
      <p:pic>
        <p:nvPicPr>
          <p:cNvPr id="22" name="图片 21" descr="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2480" y="5410200"/>
            <a:ext cx="5883910" cy="796290"/>
          </a:xfrm>
          <a:prstGeom prst="rect">
            <a:avLst/>
          </a:prstGeom>
        </p:spPr>
      </p:pic>
      <p:pic>
        <p:nvPicPr>
          <p:cNvPr id="20" name="图片 19" descr="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1381125"/>
            <a:ext cx="5438775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 descr="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1572260"/>
            <a:ext cx="7612380" cy="911225"/>
          </a:xfrm>
          <a:prstGeom prst="rect">
            <a:avLst/>
          </a:prstGeom>
        </p:spPr>
      </p:pic>
      <p:pic>
        <p:nvPicPr>
          <p:cNvPr id="18" name="图片 17" descr="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2667000"/>
            <a:ext cx="7731760" cy="761365"/>
          </a:xfrm>
          <a:prstGeom prst="rect">
            <a:avLst/>
          </a:prstGeom>
        </p:spPr>
      </p:pic>
      <p:pic>
        <p:nvPicPr>
          <p:cNvPr id="19" name="图片 18" descr="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4675" y="3810000"/>
            <a:ext cx="7044690" cy="705485"/>
          </a:xfrm>
          <a:prstGeom prst="rect">
            <a:avLst/>
          </a:prstGeom>
        </p:spPr>
      </p:pic>
      <p:pic>
        <p:nvPicPr>
          <p:cNvPr id="20" name="图片 19" descr="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2835" y="4897120"/>
            <a:ext cx="7550785" cy="934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 descr="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005" y="1905000"/>
            <a:ext cx="7298055" cy="774700"/>
          </a:xfrm>
          <a:prstGeom prst="rect">
            <a:avLst/>
          </a:prstGeom>
        </p:spPr>
      </p:pic>
      <p:pic>
        <p:nvPicPr>
          <p:cNvPr id="18" name="图片 17" descr="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225" y="2721610"/>
            <a:ext cx="6745605" cy="926465"/>
          </a:xfrm>
          <a:prstGeom prst="rect">
            <a:avLst/>
          </a:prstGeom>
        </p:spPr>
      </p:pic>
      <p:pic>
        <p:nvPicPr>
          <p:cNvPr id="19" name="图片 18" descr="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4735" y="3962400"/>
            <a:ext cx="7109460" cy="793115"/>
          </a:xfrm>
          <a:prstGeom prst="rect">
            <a:avLst/>
          </a:prstGeom>
        </p:spPr>
      </p:pic>
      <p:pic>
        <p:nvPicPr>
          <p:cNvPr id="20" name="图片 19" descr="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2025" y="5257800"/>
            <a:ext cx="7458075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图片 18" descr="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445" y="1724025"/>
            <a:ext cx="9946005" cy="4627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图片 17" descr="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2285" y="1570990"/>
            <a:ext cx="8284210" cy="4650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图片 18" descr="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245" y="1571625"/>
            <a:ext cx="8449310" cy="4458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jIwZTVkYTY5MzIzY2M2ZTRiZDY5ZjM3YzkxNzU5NTkifQ=="/>
  <p:tag name="COMMONDATA" val="eyJoZGlkIjoiMDljYzUzMWQ4OWI0YzBkYjYzMDRhZTY5ZjZkYmFmYTg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2409</Words>
  <Application>WPS 演示</Application>
  <PresentationFormat>On-screen Show (4:3)</PresentationFormat>
  <Paragraphs>156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DELL</cp:lastModifiedBy>
  <cp:revision>66</cp:revision>
  <dcterms:created xsi:type="dcterms:W3CDTF">2023-09-17T03:47:00Z</dcterms:created>
  <dcterms:modified xsi:type="dcterms:W3CDTF">2024-10-13T07:06:30Z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2023-09-06T16:00:00Z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2023-09-27T16:00:00Z</vt:filetime>
  </property>
  <property fmtid="{D5CDD505-2E9C-101B-9397-08002B2CF9AE}" pid="5" name="ICV">
    <vt:lpwstr>F99638D39DD5410B83A9B2E6ABFC4665_13</vt:lpwstr>
  </property>
  <property fmtid="{D5CDD505-2E9C-101B-9397-08002B2CF9AE}" pid="6" name="KSOProductBuildVer">
    <vt:lpwstr>2052-12.1.0.18276</vt:lpwstr>
  </property>
</Properties>
</file>