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335" r:id="rId3"/>
    <p:sldId id="430" r:id="rId4"/>
    <p:sldId id="375" r:id="rId5"/>
    <p:sldId id="412" r:id="rId6"/>
    <p:sldId id="428" r:id="rId7"/>
    <p:sldId id="429" r:id="rId8"/>
    <p:sldId id="415" r:id="rId9"/>
    <p:sldId id="424" r:id="rId10"/>
    <p:sldId id="425" r:id="rId11"/>
    <p:sldId id="426" r:id="rId12"/>
    <p:sldId id="40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 Steven" initials="SS" lastIdx="6" clrIdx="0">
    <p:extLst>
      <p:ext uri="{19B8F6BF-5375-455C-9EA6-DF929625EA0E}">
        <p15:presenceInfo xmlns:p15="http://schemas.microsoft.com/office/powerpoint/2012/main" userId="cdb32f0b62296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AFAFA"/>
    <a:srgbClr val="1F4E79"/>
    <a:srgbClr val="A5A5A5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826" autoAdjust="0"/>
  </p:normalViewPr>
  <p:slideViewPr>
    <p:cSldViewPr snapToGrid="0">
      <p:cViewPr varScale="1">
        <p:scale>
          <a:sx n="125" d="100"/>
          <a:sy n="125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7T16:47:44.63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7T16:47:44.639" idx="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7T16:47:44.639" idx="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8D2E-AF02-4DCE-B074-B92153B9F50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A67F-B4CA-4472-A62D-C6C405E22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F1B1-7899-D892-DA54-2753220A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FED821-F720-BBDA-DE9B-26EA49D14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324B1F-1127-9317-EE86-7BDF234EC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A6127-712E-A604-AF5A-A7934D228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2837-CF97-A83D-0D45-B00DB5E8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6B4556-AF1E-81F5-23BF-09290A2BB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143348-0C2C-0FC3-6032-D21C23872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EB6E6F-E331-AEF0-3E30-0D111DA8E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9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7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6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3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5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0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4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F53B-2648-0C67-AC6F-968C495C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1411ADB-1E4C-D244-BD29-F94D09726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395900-351A-0A3A-8521-3C03F641B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FCE36-F5A6-3BD0-D807-95456D585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4000" cy="973274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0" y="913"/>
            <a:ext cx="12204000" cy="973274"/>
            <a:chOff x="0" y="0"/>
            <a:chExt cx="12204000" cy="97327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4000" cy="9732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3025" y="127573"/>
              <a:ext cx="571764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/>
            <a:srcRect b="41473"/>
            <a:stretch>
              <a:fillRect/>
            </a:stretch>
          </p:blipFill>
          <p:spPr>
            <a:xfrm>
              <a:off x="779089" y="689929"/>
              <a:ext cx="2924175" cy="239712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15056" y="633807"/>
              <a:ext cx="25923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/>
            <a:srcRect b="25639"/>
            <a:stretch>
              <a:fillRect/>
            </a:stretch>
          </p:blipFill>
          <p:spPr>
            <a:xfrm>
              <a:off x="882145" y="99463"/>
              <a:ext cx="3038475" cy="84994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004038" y="98550"/>
              <a:ext cx="213279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22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61931" y="99463"/>
              <a:ext cx="124764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5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7" name="矩形 26"/>
          <p:cNvSpPr/>
          <p:nvPr userDrawn="1"/>
        </p:nvSpPr>
        <p:spPr>
          <a:xfrm>
            <a:off x="10261936" y="308332"/>
            <a:ext cx="193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Advanced Technique of Artificial  Intelligence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0528"/>
            <a:ext cx="10515600" cy="482946"/>
          </a:xfrm>
        </p:spPr>
        <p:txBody>
          <a:bodyPr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dirty="0">
                <a:solidFill>
                  <a:srgbClr val="002060"/>
                </a:solidFill>
                <a:effectLst>
                  <a:glow rad="63500">
                    <a:schemeClr val="bg1"/>
                  </a:glow>
                  <a:reflection blurRad="6350" stA="55000" endA="300" endPos="35000" dir="5400000" sy="-100000" algn="bl" rotWithShape="0"/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16978"/>
            <a:ext cx="10515600" cy="4859989"/>
          </a:xfrm>
        </p:spPr>
        <p:txBody>
          <a:bodyPr/>
          <a:lstStyle>
            <a:lvl1pPr marL="358766" indent="-457189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lang="zh-CN" altLang="en-US" sz="2600" b="1" kern="100" spc="51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lang="zh-CN" altLang="en-US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6"/>
            <a:ext cx="12204000" cy="603327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" y="3"/>
            <a:ext cx="12291087" cy="608944"/>
            <a:chOff x="0" y="0"/>
            <a:chExt cx="12291086" cy="6089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81632" y="0"/>
              <a:ext cx="340517" cy="5048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0944359" y="178331"/>
              <a:ext cx="13467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65605" y="2"/>
            <a:ext cx="11725483" cy="608944"/>
            <a:chOff x="565604" y="0"/>
            <a:chExt cx="11725482" cy="6089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</a:t>
              </a:r>
              <a:r>
                <a:rPr lang="en-US" altLang="zh-CN" sz="1500" dirty="0" err="1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Technlogy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6233" y="0"/>
              <a:ext cx="290512" cy="5048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944359" y="178331"/>
              <a:ext cx="13467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05457"/>
            <a:ext cx="10515600" cy="51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93845"/>
            <a:ext cx="10515600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8766" lvl="0" indent="-457189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325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C03B-13BB-476B-B07A-5829C61798C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325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325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" y="3"/>
            <a:ext cx="12291087" cy="608944"/>
            <a:chOff x="0" y="0"/>
            <a:chExt cx="12291086" cy="60894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756232" y="0"/>
              <a:ext cx="374807" cy="5048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0944359" y="178331"/>
              <a:ext cx="13467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lang="zh-CN" altLang="en-US" sz="2900" b="1" kern="1200" dirty="0">
          <a:solidFill>
            <a:srgbClr val="002060"/>
          </a:solidFill>
          <a:effectLst>
            <a:glow rad="63500">
              <a:schemeClr val="bg1"/>
            </a:glow>
            <a:reflection blurRad="6350" stA="55000" endA="300" endPos="35000" dir="5400000" sy="-100000" algn="bl" rotWithShape="0"/>
          </a:effectLst>
          <a:latin typeface="Times New Roman" panose="02020603050405020304" pitchFamily="18" charset="0"/>
          <a:ea typeface="华康俪金黑W8(P)" panose="020B0800000000000000" pitchFamily="34" charset="-122"/>
          <a:cs typeface="Times New Roman" panose="02020603050405020304" pitchFamily="18" charset="0"/>
        </a:defRPr>
      </a:lvl1pPr>
    </p:titleStyle>
    <p:bodyStyle>
      <a:lvl1pPr marL="415915" indent="-514338" algn="l" defTabSz="914377" rtl="0" eaLnBrk="1" latinLnBrk="0" hangingPunct="1">
        <a:lnSpc>
          <a:spcPct val="90000"/>
        </a:lnSpc>
        <a:spcBef>
          <a:spcPts val="1000"/>
        </a:spcBef>
        <a:buSzPct val="75000"/>
        <a:buFont typeface="Wingdings" panose="05000000000000000000" pitchFamily="2" charset="2"/>
        <a:buChar char="p"/>
        <a:defRPr lang="zh-CN" altLang="en-US" sz="2600" b="1" kern="100" spc="51" dirty="0" smtClean="0">
          <a:ln w="11430"/>
          <a:gradFill>
            <a:gsLst>
              <a:gs pos="25000">
                <a:srgbClr val="C0504D">
                  <a:satMod val="155000"/>
                </a:srgbClr>
              </a:gs>
              <a:gs pos="100000">
                <a:srgbClr val="C0504D">
                  <a:shade val="45000"/>
                  <a:satMod val="165000"/>
                </a:srgb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Times New Roman" panose="02020603050405020304" pitchFamily="18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60000"/>
        <a:buFont typeface="Times New Roman" panose="02020603050405020304" pitchFamily="18" charset="0"/>
        <a:buChar char="─"/>
        <a:defRPr sz="2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comments" Target="../comments/comment1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omments" Target="../comments/comment3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4112"/>
            <a:ext cx="12204000" cy="977388"/>
            <a:chOff x="0" y="-4113"/>
            <a:chExt cx="12204000" cy="97738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/>
                      </a14:imgEffect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4000" cy="9732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03025" y="127573"/>
              <a:ext cx="571764" cy="720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618133" y="237278"/>
              <a:ext cx="25738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6"/>
            <a:srcRect b="41473"/>
            <a:stretch>
              <a:fillRect/>
            </a:stretch>
          </p:blipFill>
          <p:spPr>
            <a:xfrm>
              <a:off x="779089" y="689929"/>
              <a:ext cx="2924175" cy="23971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915056" y="633807"/>
              <a:ext cx="25923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7"/>
            <a:srcRect b="25639"/>
            <a:stretch>
              <a:fillRect/>
            </a:stretch>
          </p:blipFill>
          <p:spPr>
            <a:xfrm>
              <a:off x="883306" y="73272"/>
              <a:ext cx="3403734" cy="8984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004107" y="75895"/>
              <a:ext cx="250141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22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61931" y="-4113"/>
              <a:ext cx="124764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5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4000" y="972372"/>
            <a:ext cx="12192000" cy="449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dirty="0">
              <a:solidFill>
                <a:srgbClr val="1F4E79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1225064"/>
            <a:ext cx="12192000" cy="28575"/>
          </a:xfrm>
          <a:prstGeom prst="line">
            <a:avLst/>
          </a:prstGeom>
          <a:ln w="76200">
            <a:gradFill flip="none" rotWithShape="1">
              <a:gsLst>
                <a:gs pos="0">
                  <a:srgbClr val="FF99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5085" y="5894738"/>
            <a:ext cx="1436915" cy="963263"/>
          </a:xfrm>
          <a:prstGeom prst="rect">
            <a:avLst/>
          </a:prstGeom>
        </p:spPr>
      </p:pic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32553"/>
            <a:ext cx="2743200" cy="365125"/>
          </a:xfrm>
        </p:spPr>
        <p:txBody>
          <a:bodyPr/>
          <a:lstStyle/>
          <a:p>
            <a:fld id="{7FED5459-E582-4DAA-BA57-60FF09140233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872531"/>
            <a:ext cx="828000" cy="828000"/>
          </a:xfrm>
          <a:prstGeom prst="rect">
            <a:avLst/>
          </a:prstGeom>
        </p:spPr>
      </p:pic>
      <p:pic>
        <p:nvPicPr>
          <p:cNvPr id="9224" name="Picture 8" descr="æ¥çæºå¾å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98" y="5882237"/>
            <a:ext cx="822449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æ¥çæºå¾å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63" y="6024934"/>
            <a:ext cx="1260000" cy="6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æ¥çæºå¾å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41" y="5926769"/>
            <a:ext cx="83636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207972" y="5894738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Reported by Peng Shan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979" y="1476763"/>
            <a:ext cx="11699213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UniRec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 Dual Enhancement of Uniformity and Frequency in Sequential Recommendations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2059" y="543387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2024.10.10 •  ChongQing</a:t>
            </a:r>
            <a:r>
              <a:rPr lang="en-US" altLang="zh-CN" dirty="0"/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C2A60F-3DCB-4F97-8FCB-85ECB3904C9B}"/>
              </a:ext>
            </a:extLst>
          </p:cNvPr>
          <p:cNvSpPr txBox="1"/>
          <p:nvPr/>
        </p:nvSpPr>
        <p:spPr>
          <a:xfrm>
            <a:off x="9114892" y="5574105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F4E79"/>
                </a:solidFill>
                <a:latin typeface="黑体" panose="02010609060101010101" charset="-122"/>
                <a:ea typeface="黑体" panose="02010609060101010101" charset="-122"/>
              </a:rPr>
              <a:t>——  CIKM 2024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3535" y="4924073"/>
            <a:ext cx="534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Code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https://github.com/Linxi000/UniRec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367F6A-B297-2BEA-245B-1DC99B87DF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089" y="2944788"/>
            <a:ext cx="10755085" cy="1579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62E50-416B-74CF-B391-47D83A16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99B2CF1-9CCB-463D-1BE9-1A697CDE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</a:rPr>
              <a:t>Experiments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EC8288-727C-1358-EAF9-6DB5D8E9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6" y="2212848"/>
            <a:ext cx="5538183" cy="31839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45F201-4982-3145-11D8-B30D68EB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91" y="2080812"/>
            <a:ext cx="5440599" cy="33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F77D1-E0F6-21B2-0532-F36D574B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E1472A5-B9CA-B064-0305-B2B31D7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</a:rPr>
              <a:t>Experiments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BBB78-9271-5666-F921-46864D16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02" y="1780032"/>
            <a:ext cx="552627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39262" y="3241166"/>
            <a:ext cx="10515600" cy="482946"/>
          </a:xfrm>
        </p:spPr>
        <p:txBody>
          <a:bodyPr/>
          <a:lstStyle/>
          <a:p>
            <a:r>
              <a:rPr kumimoji="1" lang="en-US" altLang="zh-CN" sz="8000" dirty="0">
                <a:latin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1880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793377" y="716740"/>
            <a:ext cx="10515600" cy="482946"/>
          </a:xfrm>
        </p:spPr>
        <p:txBody>
          <a:bodyPr/>
          <a:lstStyle/>
          <a:p>
            <a:r>
              <a:rPr kumimoji="1" lang="en-US" altLang="zh-CN" sz="4000" dirty="0">
                <a:latin typeface="Times New Roman" panose="02020603050405020304" pitchFamily="18" charset="0"/>
              </a:rPr>
              <a:t>Motivation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66815" y="2276546"/>
            <a:ext cx="6217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(1) Current approaches primarily focus on modeling explicit timestamps or capturing cyclic patterns, but they often overlook time intervals, which reveal user characteristics and convey critical information within user interaction sequences.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(2) Additionally, the effectiveness of a model in capturing item characteristics is influenced by the frequency of these items.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46A02-1389-256C-5A5A-B2FF6DB9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4" y="1607681"/>
            <a:ext cx="4861484" cy="4685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793377" y="716740"/>
            <a:ext cx="10515600" cy="482946"/>
          </a:xfrm>
        </p:spPr>
        <p:txBody>
          <a:bodyPr/>
          <a:lstStyle/>
          <a:p>
            <a:r>
              <a:rPr kumimoji="1" lang="en-US" altLang="zh-CN" sz="4000" dirty="0">
                <a:latin typeface="Times New Roman" panose="02020603050405020304" pitchFamily="18" charset="0"/>
              </a:rPr>
              <a:t>Motivation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5E63A-E81B-EFDE-DE31-5DC12041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5" y="1993392"/>
            <a:ext cx="5284032" cy="40564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BB1607-03CD-550B-401B-5DF8B614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575" y="2310384"/>
            <a:ext cx="5640857" cy="35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Method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DEC152-64EB-30B7-BC3C-DE95AFF8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7" y="687780"/>
            <a:ext cx="4952683" cy="60665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645239-37B8-F6AB-DBEC-27DC6566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9" y="2177006"/>
            <a:ext cx="5445255" cy="29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Method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0C61C-766A-96A8-C25F-D9FD6C3B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001" y="1465068"/>
            <a:ext cx="4995583" cy="1336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C8A5F9-8E1C-8A36-3487-CFED1F77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439" y="3043080"/>
            <a:ext cx="4332345" cy="345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71DA9C-42E5-5E82-ABB0-A94D20D26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037" y="4199395"/>
            <a:ext cx="3825198" cy="3225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CAAFFA-7836-8FC5-42E0-C211E94C5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940" y="4664018"/>
            <a:ext cx="5046183" cy="9869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252937-687F-C755-E565-91455F779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51" y="1342345"/>
            <a:ext cx="4995583" cy="51309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32110B0-501A-3B22-94E7-474EE9243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072" y="3582402"/>
            <a:ext cx="2569638" cy="3094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52A7E42-335F-4907-F216-DBD6C83D7C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0636" y="3543936"/>
            <a:ext cx="2745397" cy="3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Method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070B56-A436-154E-677F-C2F8211F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1" y="1342345"/>
            <a:ext cx="4995583" cy="5130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3C5508-84FB-C98C-19E1-E140B7400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03" y="1253475"/>
            <a:ext cx="4596452" cy="1536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CC834F-2B17-5073-B976-2A8726F9E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306" y="2916064"/>
            <a:ext cx="4038643" cy="7532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BB28B6-B269-AE86-84F8-603283551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104" y="3823669"/>
            <a:ext cx="1987312" cy="2683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4C3A54-5A31-AB7F-C579-1C02C4E63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368" y="4335030"/>
            <a:ext cx="4718190" cy="9755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7D607C-A4EA-4FD4-AEE6-FFE42A190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179" y="5687716"/>
            <a:ext cx="4038644" cy="9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Method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0EDCCB-026D-2443-91C1-D5143B85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88" y="2666125"/>
            <a:ext cx="5102967" cy="11877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313FC7-0303-C155-86E4-153D8345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17" y="2115830"/>
            <a:ext cx="1316667" cy="3309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86FCB4-3CC4-24BA-9E82-1CF32FA0E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403" y="2113241"/>
            <a:ext cx="1165775" cy="2859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404731-79C9-88F8-6EDB-C4AA7A2FF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097" y="2081081"/>
            <a:ext cx="1264841" cy="2878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4D12944-1F7B-DD29-DCFA-0AE452155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295" y="1175219"/>
            <a:ext cx="3148504" cy="3104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0338A03-7ABE-DB7C-BFDF-B77E61D65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295" y="1642839"/>
            <a:ext cx="3362218" cy="3152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CF0A0F5-3571-D9BC-20DE-38B136249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8236" y="5048815"/>
            <a:ext cx="3996200" cy="4354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A19851-43FE-90F2-D33B-B6C6D4CD7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051" y="1342345"/>
            <a:ext cx="4995583" cy="51309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BF00046-B5D2-18FD-6F46-DA58FC1D4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8081" y="3964537"/>
            <a:ext cx="2048255" cy="37316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0AD9EDF-4F77-6D58-5426-EC1D3F3F56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8168" y="4448354"/>
            <a:ext cx="3200317" cy="3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</a:rPr>
              <a:t>Experiments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1F1BCD-B36A-44C7-E62A-DBA0390A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" y="1553462"/>
            <a:ext cx="11228832" cy="46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21D3-F94F-32E2-090F-37AF7EFA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6A794BC-1FAB-62E9-1395-3AAF20C4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</a:rPr>
              <a:t>Experiments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1AA2E-D9FA-A10A-1D8E-A48802A2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" y="1675645"/>
            <a:ext cx="11832336" cy="37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79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146a6f6-881e-49d8-894d-5059c59493c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</Words>
  <Application>Microsoft Office PowerPoint</Application>
  <PresentationFormat>宽屏</PresentationFormat>
  <Paragraphs>36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黑体</vt:lpstr>
      <vt:lpstr>华康俪金黑W8(P)</vt:lpstr>
      <vt:lpstr>宋体</vt:lpstr>
      <vt:lpstr>Arial</vt:lpstr>
      <vt:lpstr>Bahnschrift Condensed</vt:lpstr>
      <vt:lpstr>Gill Sans Ultra Bold</vt:lpstr>
      <vt:lpstr>Times New Roman</vt:lpstr>
      <vt:lpstr>Wingdings</vt:lpstr>
      <vt:lpstr>Office 主题​​</vt:lpstr>
      <vt:lpstr>PowerPoint 演示文稿</vt:lpstr>
      <vt:lpstr>Motivation</vt:lpstr>
      <vt:lpstr>Motivation</vt:lpstr>
      <vt:lpstr>Method</vt:lpstr>
      <vt:lpstr>Method</vt:lpstr>
      <vt:lpstr>Method</vt:lpstr>
      <vt:lpstr>Method</vt:lpstr>
      <vt:lpstr>Experiments</vt:lpstr>
      <vt:lpstr>Experiments</vt:lpstr>
      <vt:lpstr>Experiments</vt:lpstr>
      <vt:lpstr>Experiments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Shan Steven</cp:lastModifiedBy>
  <cp:revision>1826</cp:revision>
  <dcterms:created xsi:type="dcterms:W3CDTF">2017-04-22T07:59:00Z</dcterms:created>
  <dcterms:modified xsi:type="dcterms:W3CDTF">2024-10-10T10:57:06Z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