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60" r:id="rId4"/>
    <p:sldId id="307" r:id="rId5"/>
    <p:sldId id="318" r:id="rId6"/>
    <p:sldId id="351" r:id="rId7"/>
    <p:sldId id="308" r:id="rId8"/>
    <p:sldId id="345" r:id="rId9"/>
    <p:sldId id="346" r:id="rId10"/>
    <p:sldId id="347" r:id="rId11"/>
    <p:sldId id="348" r:id="rId12"/>
    <p:sldId id="268" r:id="rId13"/>
    <p:sldId id="295" r:id="rId14"/>
    <p:sldId id="267" r:id="rId15"/>
    <p:sldId id="349" r:id="rId16"/>
    <p:sldId id="350" r:id="rId17"/>
    <p:sldId id="271" r:id="rId18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514" y="106"/>
      </p:cViewPr>
      <p:guideLst>
        <p:guide orient="horz" pos="2832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1.png"/><Relationship Id="rId5" Type="http://schemas.openxmlformats.org/officeDocument/2006/relationships/image" Target="../media/image16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16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932764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01100" y="5764530"/>
            <a:ext cx="301498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Reported by Le</a:t>
            </a:r>
            <a:r>
              <a:rPr lang="en-US" altLang="zh-CN"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l</a:t>
            </a:r>
            <a:r>
              <a:rPr lang="en-US"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e Ren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0" y="1568450"/>
            <a:ext cx="12192000" cy="5892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0" marR="5080" lvl="1" algn="ctr">
              <a:lnSpc>
                <a:spcPct val="100000"/>
              </a:lnSpc>
            </a:pPr>
            <a:r>
              <a:rPr lang="en-US" sz="3200" b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DiffMM: Multi-Modal Diffusion Model for Recommendation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MM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2024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4800549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spc="-4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pc="-4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pc="-40">
                <a:latin typeface="Times New Roman" panose="02020603050405020304" charset="0"/>
                <a:cs typeface="Times New Roman" panose="02020603050405020304" charset="0"/>
              </a:rPr>
              <a:t> https://github.com/HKUDS/DiffMM</a:t>
            </a:r>
            <a:endParaRPr lang="en-US" altLang="zh-CN" spc="-4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b="1" spc="10" dirty="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202</a:t>
            </a:r>
            <a:r>
              <a:rPr lang="en-US" b="1" spc="1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b="1" spc="1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b="1" spc="1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10.10</a:t>
            </a:r>
            <a:r>
              <a:rPr b="1" spc="14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b="1" spc="10" dirty="0">
                <a:solidFill>
                  <a:srgbClr val="A6A6A6"/>
                </a:solidFill>
                <a:latin typeface="Times New Roman" panose="02020603050405020304" charset="0"/>
                <a:cs typeface="Times New Roman" panose="02020603050405020304" charset="0"/>
              </a:rPr>
              <a:t>ChongQing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600" y="2362200"/>
            <a:ext cx="9265920" cy="2299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FBD98B-9C08-5446-9E57-131BB6F429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792" y="1308816"/>
            <a:ext cx="7227276" cy="11090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8835B42-83D0-1F48-62DB-C8A7A6070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4998" y="2575561"/>
            <a:ext cx="6477001" cy="8666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03D3455-50EB-552B-184B-2D0BB71F0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0" y="3742665"/>
            <a:ext cx="6477000" cy="571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684F3B8-25B2-DAC3-0258-07D545C14C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5503" y="4765912"/>
            <a:ext cx="6019800" cy="10298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4C5B2F7-8452-B010-5BA8-07D0F3695B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05" y="1752600"/>
            <a:ext cx="4852061" cy="33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DE7A5A-1AA2-9C29-6435-1F67C8911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9418" y="1736213"/>
            <a:ext cx="6548436" cy="7705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468139-8642-EA9B-CAEA-0B2F28BF0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7914" y="2898033"/>
            <a:ext cx="6696075" cy="8572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55F31C-C51F-FADD-4B25-147587588B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3236" y="4146595"/>
            <a:ext cx="6400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13C40D-80F6-8456-9290-23194675D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713" y="1572004"/>
            <a:ext cx="12192000" cy="261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18B3560-5BB7-A3DB-1F85-A656F3345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9749" y="1803626"/>
            <a:ext cx="9052502" cy="2719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8DE7433-361C-7404-9CD6-20A1D4E65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7" y="2209800"/>
            <a:ext cx="6513118" cy="26976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3CDAE2-0A7A-E45F-51AA-BF450DE30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706" y="1447799"/>
            <a:ext cx="5529440" cy="47277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C7C76A-C8AA-53EE-7756-D92BBCD1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698" y="1458116"/>
            <a:ext cx="8620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6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955E06B-D70A-88F3-DDDD-039545728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2618" y="1650999"/>
            <a:ext cx="8656294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5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65658" y="651886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01573" y="863151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A0013B-F610-5F37-DF65-3CAABAEDB8F1}"/>
              </a:ext>
            </a:extLst>
          </p:cNvPr>
          <p:cNvSpPr txBox="1"/>
          <p:nvPr/>
        </p:nvSpPr>
        <p:spPr>
          <a:xfrm>
            <a:off x="1206728" y="1985756"/>
            <a:ext cx="10261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challenge of data sparsity in recommender systems. Recent studies have introduced self-supervised learning techniques to enhance recommender systems. However, these methods usually rely on simple random augmentation or intuitive cross-view information, which introduces irrelevant noise and fails to accurately combine multimodal context with user-item interaction modeling. To fill this gap, we propose a novel multi-modal graph diffusion recommendation model, called DiffMM.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C79F7E-0FB6-2B55-0EE8-3F69A4649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1477459"/>
            <a:ext cx="12115799" cy="312045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AF17B71-3E76-B4F4-00E0-DF05CD9D20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9821" y="4724400"/>
            <a:ext cx="9412357" cy="336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49F7652-1CCA-BAFB-9CCE-18BA56F43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571076"/>
            <a:ext cx="6170806" cy="18485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95D69A-D333-F40D-D6A2-BDCD11CCB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865" y="1738998"/>
            <a:ext cx="5942135" cy="5797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9D05F2-D302-A201-B20D-C4C81CCDB6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0806" y="3128111"/>
            <a:ext cx="6021194" cy="5344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D71F4FA-F7B8-F493-9CB7-4C2762C9B1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938" y="4470227"/>
            <a:ext cx="7535821" cy="948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5276FA6-0A17-981A-79E2-E7F4D5B87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256" y="1501990"/>
            <a:ext cx="6885744" cy="6578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2CDB6B1-2A56-9342-9292-353F0D9EB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2574719"/>
            <a:ext cx="5294685" cy="19210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40AB11D-E81B-77CC-3324-FD6D36AA54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4747" y="2276554"/>
            <a:ext cx="6667500" cy="8046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90B56B0-A855-BF21-1DB2-5B888B3F18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0885" y="3162578"/>
            <a:ext cx="6783600" cy="151500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4B861B-5742-B5C9-B047-E236C5EDC3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1618" y="4722586"/>
            <a:ext cx="6914005" cy="21429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CA433D-311E-E02E-1C01-985A37ECF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284" y="1447800"/>
            <a:ext cx="10087052" cy="50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A175FF-49A6-D253-2754-A039658C6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" y="2468460"/>
            <a:ext cx="5294685" cy="19210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15C4DA-FCB2-5678-FD98-F41582924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5013" y="1183241"/>
            <a:ext cx="6366216" cy="8351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7036C2-9FDA-DBD8-8E68-68691BEA89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8784" y="2018434"/>
            <a:ext cx="6545011" cy="87716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F984AFB-152C-5DCF-B59E-F7FF58344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6748" y="2853626"/>
            <a:ext cx="6192908" cy="95637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FD81C93-4381-FC86-D494-DDA74BCFE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6654" y="3995676"/>
            <a:ext cx="6124575" cy="762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69301A1-C289-D93B-4AEF-B46C65AB25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4579" y="5179950"/>
            <a:ext cx="74866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3BC4AA-699F-E6A1-9437-75364909F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2265934"/>
            <a:ext cx="6248400" cy="5619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008E45E-04B3-D5F4-E7D0-FCBE15D0E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60" y="1951609"/>
            <a:ext cx="5859439" cy="1752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5655E7-ED34-73B3-5FF3-41D7BC97A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377" y="3456559"/>
            <a:ext cx="6308623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EEC94F-C934-F7F2-E1BA-FE60836FC1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725" y="3222411"/>
            <a:ext cx="7101966" cy="8979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2159936-188F-9C45-C826-38441D0F2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0034" y="4387059"/>
            <a:ext cx="7101966" cy="9881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A3BB86B-2539-0559-589F-3F45B2658C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073" y="1444895"/>
            <a:ext cx="7162926" cy="55610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EFCEDF2-D099-329B-63B4-6AC430720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0304" y="2293899"/>
            <a:ext cx="5801695" cy="50876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D7F53AA-C944-1F08-7CE0-C00725B0BA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47" y="1748681"/>
            <a:ext cx="4932483" cy="29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43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2ZDFhNDQ1MjI2YTk4MWYxODBjZGVkOGVkOThkN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416</Words>
  <Application>Microsoft Office PowerPoint</Application>
  <PresentationFormat>宽屏</PresentationFormat>
  <Paragraphs>149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Noto Sans Mono CJK HK</vt:lpstr>
      <vt:lpstr>Arial</vt:lpstr>
      <vt:lpstr>Calibri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乐乐 任</cp:lastModifiedBy>
  <cp:revision>53</cp:revision>
  <dcterms:created xsi:type="dcterms:W3CDTF">2023-09-17T03:47:00Z</dcterms:created>
  <dcterms:modified xsi:type="dcterms:W3CDTF">2024-10-10T10:55:34Z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2023-09-25T00:00:00Z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2052-12.1.0.18276</vt:lpwstr>
  </property>
</Properties>
</file>