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77" r:id="rId3"/>
    <p:sldId id="260" r:id="rId4"/>
    <p:sldId id="344" r:id="rId5"/>
    <p:sldId id="307" r:id="rId6"/>
    <p:sldId id="318" r:id="rId7"/>
    <p:sldId id="308" r:id="rId8"/>
    <p:sldId id="268" r:id="rId9"/>
    <p:sldId id="345" r:id="rId10"/>
    <p:sldId id="295" r:id="rId11"/>
    <p:sldId id="346" r:id="rId12"/>
    <p:sldId id="272" r:id="rId13"/>
    <p:sldId id="267" r:id="rId14"/>
    <p:sldId id="296" r:id="rId15"/>
    <p:sldId id="271" r:id="rId16"/>
  </p:sldIdLst>
  <p:sldSz cx="12192000" cy="6858000"/>
  <p:notesSz cx="12192000" cy="6858000"/>
  <p:custDataLst>
    <p:tags r:id="rId1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 userDrawn="1">
          <p15:clr>
            <a:srgbClr val="A4A3A4"/>
          </p15:clr>
        </p15:guide>
        <p15:guide id="2" pos="21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547" y="62"/>
      </p:cViewPr>
      <p:guideLst>
        <p:guide orient="horz" pos="2832"/>
        <p:guide pos="21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16.png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33.png"/><Relationship Id="rId5" Type="http://schemas.openxmlformats.org/officeDocument/2006/relationships/image" Target="../media/image16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10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83055" y="107137"/>
            <a:ext cx="22161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2200" spc="-4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2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97973" y="11281"/>
            <a:ext cx="1774825" cy="8318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1800"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z="1800"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 </a:t>
            </a:r>
            <a:r>
              <a:rPr sz="1800" spc="-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800" spc="7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-89" y="986027"/>
            <a:ext cx="12192216" cy="4490085"/>
            <a:chOff x="-89" y="986027"/>
            <a:chExt cx="12192216" cy="4490085"/>
          </a:xfrm>
        </p:grpSpPr>
        <p:sp>
          <p:nvSpPr>
            <p:cNvPr id="23" name="object 23"/>
            <p:cNvSpPr/>
            <p:nvPr/>
          </p:nvSpPr>
          <p:spPr>
            <a:xfrm>
              <a:off x="0" y="986027"/>
              <a:ext cx="12192000" cy="4490085"/>
            </a:xfrm>
            <a:custGeom>
              <a:avLst/>
              <a:gdLst/>
              <a:ahLst/>
              <a:cxnLst/>
              <a:rect l="l" t="t" r="r" b="b"/>
              <a:pathLst>
                <a:path w="12192000" h="4490085">
                  <a:moveTo>
                    <a:pt x="12192000" y="0"/>
                  </a:moveTo>
                  <a:lnTo>
                    <a:pt x="0" y="0"/>
                  </a:lnTo>
                  <a:lnTo>
                    <a:pt x="0" y="4489704"/>
                  </a:lnTo>
                  <a:lnTo>
                    <a:pt x="12192000" y="448970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-89" y="1187195"/>
              <a:ext cx="12192216" cy="10477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10754868" y="5894831"/>
            <a:ext cx="1437131" cy="96316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1168888" y="6501790"/>
            <a:ext cx="10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888888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5300" y="5871971"/>
            <a:ext cx="827532" cy="8290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80388" y="5882640"/>
            <a:ext cx="821436" cy="8122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03576" y="6024371"/>
            <a:ext cx="1260348" cy="68122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87011" y="5926834"/>
            <a:ext cx="836676" cy="8275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455918" y="5735756"/>
            <a:ext cx="353501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Reported </a:t>
            </a:r>
            <a:r>
              <a:rPr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lang="en-US" sz="2400" b="1" dirty="0" err="1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Shunan</a:t>
            </a:r>
            <a:r>
              <a:rPr lang="en-US"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 Yin</a:t>
            </a:r>
            <a:endParaRPr lang="en-US" sz="2400" b="1" spc="-35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8770" y="1371600"/>
            <a:ext cx="11153775" cy="5537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12065" rIns="0" bIns="0" rtlCol="0">
            <a:noAutofit/>
          </a:bodyPr>
          <a:lstStyle/>
          <a:p>
            <a:pPr marL="1746885" marR="5080" lvl="1" indent="-1277620"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lang="en-US" altLang="zh-CN" sz="28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robabilistic Attention for Sequential Recommendation</a:t>
            </a:r>
            <a:endParaRPr sz="2800" b="1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67800" y="5410200"/>
            <a:ext cx="248158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—— </a:t>
            </a:r>
            <a:r>
              <a:rPr lang="en-US" sz="16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KDD 2024</a:t>
            </a:r>
            <a:endParaRPr sz="1600" dirty="0">
              <a:latin typeface="Noto Sans Mono CJK HK"/>
              <a:cs typeface="Noto Sans Mono CJK H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81400" y="5410200"/>
            <a:ext cx="4740910" cy="63690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marR="28575" algn="ctr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Code:</a:t>
            </a:r>
            <a:r>
              <a:rPr lang="en-US"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lang="da-DK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https://github.com/l-lyl/PAtt</a:t>
            </a:r>
            <a:r>
              <a:rPr lang="en-US" sz="1600" spc="-40" dirty="0">
                <a:latin typeface="Arial" panose="020B0604020202020204"/>
                <a:cs typeface="Arial" panose="020B0604020202020204"/>
              </a:rPr>
              <a:t>.</a:t>
            </a:r>
          </a:p>
          <a:p>
            <a:pPr algn="ctr">
              <a:lnSpc>
                <a:spcPct val="100000"/>
              </a:lnSpc>
              <a:tabLst>
                <a:tab pos="1327150" algn="l"/>
              </a:tabLst>
            </a:pP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202</a:t>
            </a:r>
            <a:r>
              <a:rPr lang="en-US"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4</a:t>
            </a: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.</a:t>
            </a:r>
            <a:r>
              <a:rPr lang="en-US" altLang="zh-CN"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9</a:t>
            </a: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.</a:t>
            </a:r>
            <a:r>
              <a:rPr lang="en-US" altLang="zh-CN" sz="1600" b="1" spc="-5" dirty="0">
                <a:solidFill>
                  <a:srgbClr val="A6A6A6"/>
                </a:solidFill>
                <a:latin typeface="Noto Sans Mono CJK HK"/>
                <a:cs typeface="Noto Sans Mono CJK HK"/>
              </a:rPr>
              <a:t>19</a:t>
            </a:r>
            <a:r>
              <a:rPr sz="1600" b="1" spc="140" dirty="0">
                <a:solidFill>
                  <a:srgbClr val="A6A6A6"/>
                </a:solidFill>
                <a:latin typeface="Arial" panose="020B0604020202020204"/>
                <a:cs typeface="Arial" panose="020B0604020202020204"/>
              </a:rPr>
              <a:t>•</a:t>
            </a:r>
            <a:r>
              <a:rPr sz="1600" b="1" spc="10" dirty="0">
                <a:solidFill>
                  <a:srgbClr val="A6A6A6"/>
                </a:solidFill>
                <a:latin typeface="Noto Sans Mono CJK HK"/>
                <a:cs typeface="Noto Sans Mono CJK HK"/>
              </a:rPr>
              <a:t>ChongQing</a:t>
            </a:r>
            <a:endParaRPr sz="1600" dirty="0">
              <a:latin typeface="Noto Sans Mono CJK HK"/>
              <a:cs typeface="Noto Sans Mono CJK HK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16CA16B-6C84-45FB-99E2-381B219A3A7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752599" y="1925769"/>
            <a:ext cx="8686800" cy="33546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24F2BED-97F3-4CBE-9648-D4F0C7A717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703" y="1851609"/>
            <a:ext cx="10889370" cy="444341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BDD8271-B756-4CC6-8820-96B24901F2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502" y="1490592"/>
            <a:ext cx="10889370" cy="4348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0C14402-4B02-44AE-9B67-F23E374E9F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1023" y="1370842"/>
            <a:ext cx="79914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67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FB9B998-A85B-41B0-A25D-5441DE701C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13" y="2667000"/>
            <a:ext cx="12142663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4416197-7EBE-4759-99BC-3D6B5CDE5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8862" y="2030769"/>
            <a:ext cx="7562850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43A6754-6F87-4D39-B036-7E8E76422C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1224" y="2209800"/>
            <a:ext cx="785812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08603" y="2438400"/>
            <a:ext cx="4972050" cy="2268855"/>
            <a:chOff x="3308603" y="2438400"/>
            <a:chExt cx="4972050" cy="2268855"/>
          </a:xfrm>
        </p:grpSpPr>
        <p:sp>
          <p:nvSpPr>
            <p:cNvPr id="14" name="object 14"/>
            <p:cNvSpPr/>
            <p:nvPr/>
          </p:nvSpPr>
          <p:spPr>
            <a:xfrm>
              <a:off x="4097671" y="3788656"/>
              <a:ext cx="3473127" cy="3468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08603" y="2438400"/>
              <a:ext cx="4972050" cy="22684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74972" y="2764993"/>
            <a:ext cx="364236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Thanks!</a:t>
            </a:r>
            <a:endParaRPr sz="8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857230" y="46355"/>
            <a:ext cx="1162050" cy="48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71111" y="644524"/>
            <a:ext cx="3096260" cy="1153160"/>
            <a:chOff x="4501896" y="426719"/>
            <a:chExt cx="3096260" cy="1153160"/>
          </a:xfrm>
        </p:grpSpPr>
        <p:sp>
          <p:nvSpPr>
            <p:cNvPr id="14" name="object 14"/>
            <p:cNvSpPr/>
            <p:nvPr/>
          </p:nvSpPr>
          <p:spPr>
            <a:xfrm>
              <a:off x="4832358" y="1112514"/>
              <a:ext cx="2430512" cy="1735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01896" y="426719"/>
              <a:ext cx="3096005" cy="115290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08677" y="838327"/>
            <a:ext cx="2424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Motivation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565403" y="2184004"/>
            <a:ext cx="10631805" cy="404139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514350" indent="-514350">
              <a:buAutoNum type="romanLcParenBoth"/>
            </a:pP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Existing studies directly adopt the primary component of Transformer (i.e., the self-attention mechanism), without a clear explanation or tailored definition for its specific role in SR;</a:t>
            </a:r>
          </a:p>
          <a:p>
            <a:pPr marL="514350" indent="-514350">
              <a:buAutoNum type="romanLcParenBoth"/>
            </a:pP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514350" indent="-514350">
              <a:buAutoNum type="romanLcParenBoth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The predominant focus on pairwise computations overlooks the global context or relative prevalence of item pairs within the overall sequence;</a:t>
            </a:r>
          </a:p>
          <a:p>
            <a:pPr marL="514350" indent="-514350">
              <a:buAutoNum type="romanLcParenBoth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514350" indent="-514350">
              <a:buAutoNum type="romanLcParenBoth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Transformer primarily pursues relevance-dominated relationships, neglecting another essential objective in recommendation, i.e., diversity.</a:t>
            </a:r>
            <a:endParaRPr sz="2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47945" y="304927"/>
            <a:ext cx="2783840" cy="1153160"/>
            <a:chOff x="4639055" y="339852"/>
            <a:chExt cx="2783840" cy="1153160"/>
          </a:xfrm>
        </p:grpSpPr>
        <p:sp>
          <p:nvSpPr>
            <p:cNvPr id="14" name="object 14"/>
            <p:cNvSpPr/>
            <p:nvPr/>
          </p:nvSpPr>
          <p:spPr>
            <a:xfrm>
              <a:off x="4981671" y="1025647"/>
              <a:ext cx="2078557" cy="1735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39055" y="339852"/>
              <a:ext cx="2783586" cy="115290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90592" y="503884"/>
            <a:ext cx="2113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4CE19A7-41A0-4FF0-9DBC-75D7C5644A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0799" y="1306738"/>
            <a:ext cx="7144601" cy="55512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47945" y="304927"/>
            <a:ext cx="2783840" cy="1153160"/>
            <a:chOff x="4639055" y="339852"/>
            <a:chExt cx="2783840" cy="1153160"/>
          </a:xfrm>
        </p:grpSpPr>
        <p:sp>
          <p:nvSpPr>
            <p:cNvPr id="14" name="object 14"/>
            <p:cNvSpPr/>
            <p:nvPr/>
          </p:nvSpPr>
          <p:spPr>
            <a:xfrm>
              <a:off x="4981671" y="1025647"/>
              <a:ext cx="2078557" cy="1735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39055" y="339852"/>
              <a:ext cx="2783586" cy="115290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90592" y="503884"/>
            <a:ext cx="2113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40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93A00E7-FE65-46F7-9D4B-0FC80FC180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0884" y="1192726"/>
            <a:ext cx="6670232" cy="563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2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14400" y="1371600"/>
            <a:ext cx="22796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LinLibertineTB"/>
                <a:cs typeface="Times New Roman" panose="02020603050405020304" charset="0"/>
              </a:rPr>
              <a:t>Preliminaries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98C476E-18DE-4803-B42B-8FC49E6E2B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143" y="2055498"/>
            <a:ext cx="6038850" cy="4953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CCE70CE-EC33-419B-BE30-BE309A08DC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813" y="2738554"/>
            <a:ext cx="5629275" cy="8191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BD0D857-E9C1-48E0-93ED-079FAEDCFE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143" y="3564789"/>
            <a:ext cx="5657850" cy="4857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AEBAF69-0346-476E-B3BA-1B34C2BC8D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6813" y="4343400"/>
            <a:ext cx="5248275" cy="9144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5F53C3C-F747-4BD2-881E-A9DBFD8C70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4400" y="5350220"/>
            <a:ext cx="7305675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文本框 19"/>
          <p:cNvSpPr txBox="1"/>
          <p:nvPr/>
        </p:nvSpPr>
        <p:spPr>
          <a:xfrm flipV="1">
            <a:off x="4800600" y="3895090"/>
            <a:ext cx="5542915" cy="13620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09B8B6A-B23C-454E-8D82-A1F1C40206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636" y="1447800"/>
            <a:ext cx="3505200" cy="44767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8BA8EA9-4E7B-43B3-AA8B-A87567F35C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343" y="1895476"/>
            <a:ext cx="5654158" cy="114429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5C2D50D-A2B1-4E1C-8073-41ABD36CAC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6898" y="3213430"/>
            <a:ext cx="6948676" cy="82273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3A57F49-C38A-4784-AB64-4021B1D8ED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5343" y="4119474"/>
            <a:ext cx="5148310" cy="53566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8F90115-B970-4563-8B52-6F85023AEB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1579" y="4689424"/>
            <a:ext cx="6136597" cy="72077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44979C81-E4C0-4E54-B550-C54EC031A4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0275" y="5338914"/>
            <a:ext cx="5300477" cy="64248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3607B42D-AF7E-402B-87A6-783F3B22333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5077" y="6002342"/>
            <a:ext cx="5997796" cy="628543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B636CF10-8799-47A2-AF17-886778DA138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28162" y="5496720"/>
            <a:ext cx="4800600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29073" y="30454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33746" y="457072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A203201-4D31-4308-BA77-501F464AFE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403" y="1497201"/>
            <a:ext cx="6523635" cy="100506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2902CD1-43E8-4A92-AF12-D3BF8B714E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449" y="2633024"/>
            <a:ext cx="4994352" cy="71214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309BF0F-FA44-453F-96A0-6FB0319BFA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" y="3345164"/>
            <a:ext cx="6505575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42E784C-D6C6-4EC3-8697-54762122B2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0300" y="2362200"/>
            <a:ext cx="73914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00E2993-8132-428B-A2E3-86B7D927CE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1324645"/>
            <a:ext cx="11111190" cy="54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821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BkZTM0OGMzMWQ4M2VlY2NjNzYwNTY2N2VlMTRmNz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宽屏</PresentationFormat>
  <Paragraphs>136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LinLibertineTB</vt:lpstr>
      <vt:lpstr>Noto Sans Mono CJK HK</vt:lpstr>
      <vt:lpstr>宋体</vt:lpstr>
      <vt:lpstr>Arial</vt:lpstr>
      <vt:lpstr>Calibri</vt:lpstr>
      <vt:lpstr>Cambria Math</vt:lpstr>
      <vt:lpstr>Times New Roman</vt:lpstr>
      <vt:lpstr>Trebuchet MS</vt:lpstr>
      <vt:lpstr>Office Theme</vt:lpstr>
      <vt:lpstr>PowerPoint 演示文稿</vt:lpstr>
      <vt:lpstr>PowerPoint 演示文稿</vt:lpstr>
      <vt:lpstr>ChongqingUniversity  of Technology</vt:lpstr>
      <vt:lpstr>ChongqingUniversity  of Technology</vt:lpstr>
      <vt:lpstr>ChongqingUniversity  of Technology</vt:lpstr>
      <vt:lpstr>ChongqingUniversity  of Technology</vt:lpstr>
      <vt:lpstr>ChongqingUniversity  of Technology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ChongqingUniversity  of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Xiaofei Zhu</dc:creator>
  <cp:lastModifiedBy>857056609@qq.com</cp:lastModifiedBy>
  <cp:revision>58</cp:revision>
  <dcterms:created xsi:type="dcterms:W3CDTF">2023-09-17T03:47:00Z</dcterms:created>
  <dcterms:modified xsi:type="dcterms:W3CDTF">2024-09-19T11:49:09Z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2023-09-03T16:00:00Z</vt:filetime>
  </property>
  <property fmtid="{D5CDD505-2E9C-101B-9397-08002B2CF9AE}" pid="3" name="Creator">
    <vt:lpwstr>Microsoft? PowerPoint? 2016</vt:lpwstr>
  </property>
  <property fmtid="{D5CDD505-2E9C-101B-9397-08002B2CF9AE}" pid="4" name="LastSaved">
    <vt:filetime>2023-09-24T16:00:00Z</vt:filetime>
  </property>
  <property fmtid="{D5CDD505-2E9C-101B-9397-08002B2CF9AE}" pid="5" name="ICV">
    <vt:lpwstr>A86CF9EF0DFA4142AA492EF6BA66558A_12</vt:lpwstr>
  </property>
  <property fmtid="{D5CDD505-2E9C-101B-9397-08002B2CF9AE}" pid="6" name="KSOProductBuildVer">
    <vt:lpwstr>2052-12.1.0.17147</vt:lpwstr>
  </property>
</Properties>
</file>