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446" r:id="rId3"/>
    <p:sldId id="468" r:id="rId4"/>
    <p:sldId id="448" r:id="rId5"/>
    <p:sldId id="460" r:id="rId6"/>
    <p:sldId id="494" r:id="rId7"/>
    <p:sldId id="495" r:id="rId8"/>
    <p:sldId id="496" r:id="rId9"/>
    <p:sldId id="449" r:id="rId10"/>
    <p:sldId id="454" r:id="rId12"/>
    <p:sldId id="455" r:id="rId13"/>
    <p:sldId id="462" r:id="rId14"/>
    <p:sldId id="265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A5A5A5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5" autoAdjust="0"/>
    <p:restoredTop sz="90067" autoAdjust="0"/>
  </p:normalViewPr>
  <p:slideViewPr>
    <p:cSldViewPr snapToGrid="0" showGuides="1">
      <p:cViewPr varScale="1">
        <p:scale>
          <a:sx n="76" d="100"/>
          <a:sy n="76" d="100"/>
        </p:scale>
        <p:origin x="1123" y="67"/>
      </p:cViewPr>
      <p:guideLst>
        <p:guide orient="horz" pos="2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48D2E-AF02-4DCE-B074-B92153B9F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DA67F-B4CA-4472-A62D-C6C405E226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DA67F-B4CA-4472-A62D-C6C405E22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1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75000"/>
                    </a14:imgEffect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04000" cy="973274"/>
          </a:xfrm>
          <a:prstGeom prst="rect">
            <a:avLst/>
          </a:prstGeom>
        </p:spPr>
      </p:pic>
      <p:grpSp>
        <p:nvGrpSpPr>
          <p:cNvPr id="17" name="组合 16"/>
          <p:cNvGrpSpPr/>
          <p:nvPr userDrawn="1"/>
        </p:nvGrpSpPr>
        <p:grpSpPr>
          <a:xfrm>
            <a:off x="0" y="0"/>
            <a:ext cx="12204000" cy="973274"/>
            <a:chOff x="0" y="0"/>
            <a:chExt cx="12204000" cy="97327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 trans="75000"/>
                      </a14:imgEffect>
                      <a14:imgEffect>
                        <a14:colorTemperature colorTemp="112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2204000" cy="9732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03025" y="127573"/>
              <a:ext cx="571764" cy="72000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5"/>
            <a:srcRect b="41473"/>
            <a:stretch>
              <a:fillRect/>
            </a:stretch>
          </p:blipFill>
          <p:spPr>
            <a:xfrm>
              <a:off x="779089" y="689929"/>
              <a:ext cx="2924175" cy="239712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915056" y="633807"/>
              <a:ext cx="255871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Chongqing University of Technology</a:t>
              </a:r>
              <a:endParaRPr lang="zh-CN" altLang="en-US" sz="16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6"/>
            <a:srcRect b="25639"/>
            <a:stretch>
              <a:fillRect/>
            </a:stretch>
          </p:blipFill>
          <p:spPr>
            <a:xfrm>
              <a:off x="883306" y="118429"/>
              <a:ext cx="3038475" cy="849946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1004107" y="80242"/>
              <a:ext cx="2132793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Chongqing University of Technology</a:t>
              </a:r>
              <a:endParaRPr lang="zh-CN" altLang="en-US" sz="22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261930" y="99463"/>
              <a:ext cx="124764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  <a:latin typeface="Gill Sans Ultra Bold" panose="020B0A02020104020203" pitchFamily="34" charset="0"/>
                </a:rPr>
                <a:t>ATAI</a:t>
              </a:r>
              <a:endParaRPr lang="zh-CN" altLang="en-US" sz="1500" dirty="0">
                <a:solidFill>
                  <a:schemeClr val="bg1"/>
                </a:solidFill>
                <a:latin typeface="Gill Sans Ultra Bold" panose="020B0A02020104020203" pitchFamily="34" charset="0"/>
              </a:endParaRPr>
            </a:p>
          </p:txBody>
        </p:sp>
      </p:grpSp>
      <p:sp>
        <p:nvSpPr>
          <p:cNvPr id="27" name="矩形 26"/>
          <p:cNvSpPr/>
          <p:nvPr userDrawn="1"/>
        </p:nvSpPr>
        <p:spPr>
          <a:xfrm>
            <a:off x="10261936" y="308328"/>
            <a:ext cx="1930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</a:rPr>
              <a:t>Advanced Technique of Artificial  Intelligence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70528"/>
            <a:ext cx="10515600" cy="482946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dirty="0">
                <a:solidFill>
                  <a:srgbClr val="002060"/>
                </a:solidFill>
                <a:effectLst>
                  <a:glow rad="63500">
                    <a:schemeClr val="bg1"/>
                  </a:glow>
                  <a:reflection blurRad="6350" stA="55000" endA="300" endPos="35000" dir="5400000" sy="-100000" algn="bl" rotWithShape="0"/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316974"/>
            <a:ext cx="10515600" cy="4859989"/>
          </a:xfrm>
        </p:spPr>
        <p:txBody>
          <a:bodyPr/>
          <a:lstStyle>
            <a:lvl1pPr marL="358775" indent="-4572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lang="zh-CN" altLang="en-US" sz="2600" b="1" kern="100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lang="zh-CN" altLang="en-US" sz="24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2"/>
            <a:ext cx="12204000" cy="603327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0" y="0"/>
            <a:ext cx="12291084" cy="608944"/>
            <a:chOff x="0" y="0"/>
            <a:chExt cx="12291084" cy="60894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0"/>
              <a:ext cx="12204000" cy="60332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604" y="126322"/>
              <a:ext cx="1887310" cy="465182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565605" y="54946"/>
              <a:ext cx="163971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Chongqing University of Technology</a:t>
              </a:r>
              <a:endParaRPr lang="zh-CN" altLang="en-US" sz="15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81632" y="0"/>
              <a:ext cx="340517" cy="50482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10944358" y="178331"/>
              <a:ext cx="13467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Bahnschrift Condensed" panose="020B0502040204020203" pitchFamily="34" charset="0"/>
                </a:rPr>
                <a:t>Advanced Technique of Artificial  Intelligence</a:t>
              </a:r>
              <a:endParaRPr lang="zh-CN" altLang="en-US" sz="1000" dirty="0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944357" y="17702"/>
              <a:ext cx="12476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Gill Sans Ultra Bold" panose="020B0A02020104020203" pitchFamily="34" charset="0"/>
                </a:rPr>
                <a:t>ATAI</a:t>
              </a:r>
              <a:endParaRPr lang="zh-CN" altLang="en-US" sz="1200" dirty="0">
                <a:solidFill>
                  <a:schemeClr val="bg1"/>
                </a:solidFill>
                <a:latin typeface="Gill Sans Ultra Bold" panose="020B0A02020104020203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565604" y="0"/>
            <a:ext cx="11725480" cy="608944"/>
            <a:chOff x="565604" y="0"/>
            <a:chExt cx="11725480" cy="60894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604" y="126322"/>
              <a:ext cx="1887310" cy="465182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565605" y="54946"/>
              <a:ext cx="163971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Chongqing University of Technology</a:t>
              </a:r>
              <a:endParaRPr lang="zh-CN" altLang="en-US" sz="15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56233" y="0"/>
              <a:ext cx="290512" cy="504825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10944358" y="178331"/>
              <a:ext cx="13467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Bahnschrift Condensed" panose="020B0502040204020203" pitchFamily="34" charset="0"/>
                </a:rPr>
                <a:t>Advanced Technique of Artificial  Intelligence</a:t>
              </a:r>
              <a:endParaRPr lang="zh-CN" altLang="en-US" sz="1000" dirty="0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944357" y="17702"/>
              <a:ext cx="12476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Gill Sans Ultra Bold" panose="020B0A02020104020203" pitchFamily="34" charset="0"/>
                </a:rPr>
                <a:t>ATAI</a:t>
              </a:r>
              <a:endParaRPr lang="zh-CN" altLang="en-US" sz="1200" dirty="0">
                <a:solidFill>
                  <a:schemeClr val="bg1"/>
                </a:solidFill>
                <a:latin typeface="Gill Sans Ultra Bold" panose="020B0A02020104020203" pitchFamily="34" charset="0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8.png"/><Relationship Id="rId13" Type="http://schemas.openxmlformats.org/officeDocument/2006/relationships/image" Target="../media/image7.png"/><Relationship Id="rId12" Type="http://schemas.openxmlformats.org/officeDocument/2006/relationships/image" Target="../media/image6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05457"/>
            <a:ext cx="10515600" cy="512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93841"/>
            <a:ext cx="10515600" cy="5121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8775" lvl="0" indent="-4572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BC03B-13BB-476B-B07A-5829C6179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325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325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4C75-72F5-4DB0-8A81-90E8A5303F2F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0" y="0"/>
            <a:ext cx="12291084" cy="608944"/>
            <a:chOff x="0" y="0"/>
            <a:chExt cx="12291084" cy="60894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0"/>
              <a:ext cx="12204000" cy="603327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5604" y="126322"/>
              <a:ext cx="1887310" cy="465182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565605" y="54946"/>
              <a:ext cx="163971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Chongqing University of Technology</a:t>
              </a:r>
              <a:endParaRPr lang="zh-CN" altLang="en-US" sz="15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756232" y="0"/>
              <a:ext cx="374807" cy="504825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10944358" y="178331"/>
              <a:ext cx="13467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Bahnschrift Condensed" panose="020B0502040204020203" pitchFamily="34" charset="0"/>
                </a:rPr>
                <a:t>Advanced Technique of Artificial  Intelligence</a:t>
              </a:r>
              <a:endParaRPr lang="zh-CN" altLang="en-US" sz="1000" dirty="0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944357" y="17702"/>
              <a:ext cx="12476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Gill Sans Ultra Bold" panose="020B0A02020104020203" pitchFamily="34" charset="0"/>
                </a:rPr>
                <a:t>ATAI</a:t>
              </a:r>
              <a:endParaRPr lang="zh-CN" altLang="en-US" sz="1200" dirty="0">
                <a:solidFill>
                  <a:schemeClr val="bg1"/>
                </a:solidFill>
                <a:latin typeface="Gill Sans Ultra Bold" panose="020B0A02020104020203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900" b="1" kern="1200" dirty="0">
          <a:solidFill>
            <a:srgbClr val="002060"/>
          </a:solidFill>
          <a:effectLst>
            <a:glow rad="63500">
              <a:schemeClr val="bg1"/>
            </a:glow>
            <a:reflection blurRad="6350" stA="55000" endA="300" endPos="35000" dir="5400000" sy="-100000" algn="bl" rotWithShape="0"/>
          </a:effectLst>
          <a:latin typeface="Times New Roman" panose="02020603050405020304" pitchFamily="18" charset="0"/>
          <a:ea typeface="华康俪金黑W8(P)" panose="020B0800000000000000" pitchFamily="34" charset="-122"/>
          <a:cs typeface="Times New Roman" panose="02020603050405020304" pitchFamily="18" charset="0"/>
        </a:defRPr>
      </a:lvl1pPr>
    </p:titleStyle>
    <p:bodyStyle>
      <a:lvl1pPr marL="415925" indent="-514350" algn="l" defTabSz="914400" rtl="0" eaLnBrk="1" latinLnBrk="0" hangingPunct="1">
        <a:lnSpc>
          <a:spcPct val="90000"/>
        </a:lnSpc>
        <a:spcBef>
          <a:spcPts val="1000"/>
        </a:spcBef>
        <a:buSzPct val="75000"/>
        <a:buFont typeface="Wingdings" panose="05000000000000000000" pitchFamily="2" charset="2"/>
        <a:buChar char="p"/>
        <a:defRPr lang="zh-CN" altLang="en-US" sz="2600" b="1" kern="100" spc="50" dirty="0" smtClean="0">
          <a:ln w="11430"/>
          <a:gradFill>
            <a:gsLst>
              <a:gs pos="25000">
                <a:srgbClr val="C0504D">
                  <a:satMod val="155000"/>
                </a:srgbClr>
              </a:gs>
              <a:gs pos="100000">
                <a:srgbClr val="C0504D">
                  <a:shade val="45000"/>
                  <a:satMod val="165000"/>
                </a:srgbClr>
              </a:gs>
            </a:gsLst>
            <a:lin ang="54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宋体" panose="02010600030101010101" pitchFamily="2" charset="-122"/>
          <a:ea typeface="宋体" panose="02010600030101010101" pitchFamily="2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60000"/>
        <a:buFont typeface="Wingdings" panose="05000000000000000000" pitchFamily="2" charset="2"/>
        <a:buChar char="p"/>
        <a:defRPr sz="24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60000"/>
        <a:buFont typeface="Times New Roman" panose="02020603050405020304" pitchFamily="18" charset="0"/>
        <a:buChar char="─"/>
        <a:defRPr sz="22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99416" y="3318212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104009"/>
            <a:ext cx="12241168" cy="4750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1105040"/>
            <a:ext cx="12192000" cy="28575"/>
          </a:xfrm>
          <a:prstGeom prst="line">
            <a:avLst/>
          </a:prstGeom>
          <a:ln w="76200">
            <a:gradFill flip="none" rotWithShape="1">
              <a:gsLst>
                <a:gs pos="0">
                  <a:srgbClr val="FF99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9060" y="1284030"/>
            <a:ext cx="1194416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Attribute-driven Disentangled Representation Learning for Multimodal Recommendation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4254" y="5914834"/>
            <a:ext cx="1436914" cy="963262"/>
          </a:xfrm>
          <a:prstGeom prst="rect">
            <a:avLst/>
          </a:prstGeom>
        </p:spPr>
      </p:pic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32550"/>
            <a:ext cx="2743200" cy="365125"/>
          </a:xfrm>
        </p:spPr>
        <p:txBody>
          <a:bodyPr/>
          <a:lstStyle/>
          <a:p>
            <a:fld id="{7FED5459-E582-4DAA-BA57-60FF0914023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64407" y="5337650"/>
            <a:ext cx="112134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ACM Multimedia -2024)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68381" y="6007744"/>
            <a:ext cx="3205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Reported by J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iale Shen</a:t>
            </a:r>
            <a:endParaRPr lang="en-US" altLang="zh-CN" sz="2400" b="1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1" y="5996211"/>
            <a:ext cx="828000" cy="828000"/>
          </a:xfrm>
          <a:prstGeom prst="rect">
            <a:avLst/>
          </a:prstGeom>
        </p:spPr>
      </p:pic>
      <p:pic>
        <p:nvPicPr>
          <p:cNvPr id="18" name="Picture 8" descr="æ¥çæºå¾å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347" y="6012140"/>
            <a:ext cx="822449" cy="81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æ¥çæºå¾å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39" y="6069670"/>
            <a:ext cx="1260000" cy="6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æ¥çæºå¾å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003" y="5996211"/>
            <a:ext cx="83636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0865" y="2574290"/>
            <a:ext cx="8963660" cy="19818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9225"/>
            <a:ext cx="10515600" cy="482946"/>
          </a:xfrm>
        </p:spPr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52705" y="852170"/>
            <a:ext cx="11085830" cy="54489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9225"/>
            <a:ext cx="10515600" cy="482946"/>
          </a:xfrm>
        </p:spPr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4840" y="1419225"/>
            <a:ext cx="5862320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marL="0" indent="0" algn="ctr" eaLnBrk="1" hangingPunct="1">
              <a:buNone/>
            </a:pPr>
            <a:r>
              <a:rPr lang="en-US" altLang="zh-CN" sz="5400" kern="1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n-ea"/>
              </a:rPr>
              <a:t>Thank you!</a:t>
            </a:r>
            <a:endParaRPr lang="zh-CN" altLang="en-US" sz="5400" kern="1200" dirty="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0" y="1225060"/>
            <a:ext cx="12192000" cy="28575"/>
          </a:xfrm>
          <a:prstGeom prst="line">
            <a:avLst/>
          </a:prstGeom>
          <a:ln w="76200">
            <a:gradFill flip="none" rotWithShape="1">
              <a:gsLst>
                <a:gs pos="0">
                  <a:srgbClr val="FF99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5086" y="5894738"/>
            <a:ext cx="1436914" cy="963262"/>
          </a:xfrm>
          <a:prstGeom prst="rect">
            <a:avLst/>
          </a:prstGeom>
        </p:spPr>
      </p:pic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32550"/>
            <a:ext cx="2743200" cy="365125"/>
          </a:xfrm>
        </p:spPr>
        <p:txBody>
          <a:bodyPr/>
          <a:lstStyle/>
          <a:p>
            <a:fld id="{7FED5459-E582-4DAA-BA57-60FF09140233}" type="slidenum">
              <a:rPr lang="zh-CN" altLang="en-US" smtClean="0"/>
            </a:fld>
            <a:endParaRPr lang="zh-CN" altLang="en-US"/>
          </a:p>
        </p:txBody>
      </p:sp>
      <p:sp>
        <p:nvSpPr>
          <p:cNvPr id="20" name="文本框 21"/>
          <p:cNvSpPr txBox="1"/>
          <p:nvPr/>
        </p:nvSpPr>
        <p:spPr>
          <a:xfrm>
            <a:off x="4510387" y="1225131"/>
            <a:ext cx="3657600" cy="7321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motivation</a:t>
            </a:r>
            <a:endParaRPr lang="en-US" altLang="zh-CN" sz="4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67" y="5728026"/>
            <a:ext cx="828000" cy="828000"/>
          </a:xfrm>
          <a:prstGeom prst="rect">
            <a:avLst/>
          </a:prstGeom>
        </p:spPr>
      </p:pic>
      <p:pic>
        <p:nvPicPr>
          <p:cNvPr id="23" name="Picture 8" descr="æ¥çæºå¾å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23" y="5743955"/>
            <a:ext cx="822449" cy="81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æ¥çæºå¾å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515" y="5801485"/>
            <a:ext cx="1260000" cy="6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æ¥çæºå¾å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779" y="5728026"/>
            <a:ext cx="83636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557655" y="2362835"/>
            <a:ext cx="102939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1.</a:t>
            </a:r>
            <a:r>
              <a:rPr sz="2400"/>
              <a:t>AD-DRL improves </a:t>
            </a:r>
            <a:r>
              <a:rPr sz="2400" b="1"/>
              <a:t>interpretability</a:t>
            </a:r>
            <a:r>
              <a:rPr sz="2400"/>
              <a:t> and </a:t>
            </a:r>
            <a:r>
              <a:rPr sz="2400" b="1"/>
              <a:t>controllability</a:t>
            </a:r>
            <a:r>
              <a:rPr sz="2400"/>
              <a:t> by employing attributes to disentangle factors in user and item representations.</a:t>
            </a:r>
            <a:endParaRPr sz="2400"/>
          </a:p>
        </p:txBody>
      </p:sp>
      <p:sp>
        <p:nvSpPr>
          <p:cNvPr id="7" name="文本框 6"/>
          <p:cNvSpPr txBox="1"/>
          <p:nvPr/>
        </p:nvSpPr>
        <p:spPr>
          <a:xfrm>
            <a:off x="1557655" y="3897630"/>
            <a:ext cx="10293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400"/>
              <a:t>2.</a:t>
            </a:r>
            <a:r>
              <a:rPr lang="zh-CN" altLang="en-US" sz="2400"/>
              <a:t>To achieve </a:t>
            </a:r>
            <a:r>
              <a:rPr lang="zh-CN" altLang="en-US" sz="2400" b="1"/>
              <a:t>robust</a:t>
            </a:r>
            <a:r>
              <a:rPr lang="zh-CN" altLang="en-US" sz="2400"/>
              <a:t> and </a:t>
            </a:r>
            <a:r>
              <a:rPr lang="zh-CN" altLang="en-US" sz="2400" b="1"/>
              <a:t>independent representations</a:t>
            </a:r>
            <a:r>
              <a:rPr lang="zh-CN" altLang="en-US" sz="2400"/>
              <a:t>, we assign a specific attribute to each factor in multimodal features and disentangle factors at both the attribute and attribute-value levels.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02310" y="589553"/>
            <a:ext cx="10515600" cy="482946"/>
          </a:xfrm>
        </p:spPr>
        <p:txBody>
          <a:bodyPr/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Overview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376238" y="1576388"/>
            <a:ext cx="11439525" cy="37052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612413"/>
            <a:ext cx="10515600" cy="482946"/>
          </a:xfrm>
        </p:spPr>
        <p:txBody>
          <a:bodyPr/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Approach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6985635" y="1095375"/>
            <a:ext cx="3829050" cy="81915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7059930" y="1816418"/>
            <a:ext cx="3867150" cy="60007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290955" y="1062990"/>
            <a:ext cx="4371975" cy="416496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6915785" y="2579370"/>
            <a:ext cx="4495800" cy="97155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6993256" y="3493770"/>
            <a:ext cx="3790949" cy="81915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6"/>
          <a:stretch>
            <a:fillRect/>
          </a:stretch>
        </p:blipFill>
        <p:spPr>
          <a:xfrm>
            <a:off x="6992938" y="4509770"/>
            <a:ext cx="4714875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612413"/>
            <a:ext cx="10515600" cy="482946"/>
          </a:xfrm>
        </p:spPr>
        <p:txBody>
          <a:bodyPr/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Approach</a:t>
            </a:r>
            <a:endParaRPr lang="zh-CN" altLang="en-US" dirty="0"/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875155" y="1318260"/>
            <a:ext cx="3977005" cy="3747135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09640" y="1929765"/>
            <a:ext cx="5104130" cy="2055495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5958840" y="3993515"/>
            <a:ext cx="4801870" cy="846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612413"/>
            <a:ext cx="10515600" cy="482946"/>
          </a:xfrm>
        </p:spPr>
        <p:txBody>
          <a:bodyPr/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Approach</a:t>
            </a:r>
            <a:endParaRPr lang="zh-CN" altLang="en-US" dirty="0"/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0" y="2159000"/>
            <a:ext cx="4953000" cy="914400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34160" y="1391285"/>
            <a:ext cx="4460875" cy="389128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6534785" y="3073400"/>
            <a:ext cx="4210050" cy="4572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6529705" y="3618548"/>
            <a:ext cx="436245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612413"/>
            <a:ext cx="10515600" cy="482946"/>
          </a:xfrm>
        </p:spPr>
        <p:txBody>
          <a:bodyPr/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Approach</a:t>
            </a:r>
            <a:endParaRPr lang="zh-CN" altLang="en-US" dirty="0"/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2418080" y="4648835"/>
            <a:ext cx="8627110" cy="105600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2418080" y="1700530"/>
            <a:ext cx="6011545" cy="157543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298700" y="3387090"/>
            <a:ext cx="7859395" cy="10229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573060"/>
            <a:ext cx="10515600" cy="482946"/>
          </a:xfrm>
        </p:spPr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33550" y="1982153"/>
            <a:ext cx="8724900" cy="2047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9225"/>
            <a:ext cx="10515600" cy="482946"/>
          </a:xfrm>
        </p:spPr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3052128" y="803275"/>
            <a:ext cx="6086475" cy="48577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Y5MDY1ZGYzOWNjNDY2ZDJlYTVkOTcyMDJmMTZiND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WPS 演示</Application>
  <PresentationFormat>宽屏</PresentationFormat>
  <Paragraphs>40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宋体</vt:lpstr>
      <vt:lpstr>Wingdings</vt:lpstr>
      <vt:lpstr>Bahnschrift Condensed</vt:lpstr>
      <vt:lpstr>Gill Sans Ultra Bold</vt:lpstr>
      <vt:lpstr>Segoe UI Black</vt:lpstr>
      <vt:lpstr>Times New Roman</vt:lpstr>
      <vt:lpstr>华康俪金黑W8(P)</vt:lpstr>
      <vt:lpstr>仿宋</vt:lpstr>
      <vt:lpstr>黑体</vt:lpstr>
      <vt:lpstr>楷体</vt:lpstr>
      <vt:lpstr>等线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Overview</vt:lpstr>
      <vt:lpstr>Approach</vt:lpstr>
      <vt:lpstr>Approach</vt:lpstr>
      <vt:lpstr>Approach</vt:lpstr>
      <vt:lpstr>Approach</vt:lpstr>
      <vt:lpstr>Experiment</vt:lpstr>
      <vt:lpstr>Experiment</vt:lpstr>
      <vt:lpstr>Experiment</vt:lpstr>
      <vt:lpstr>Experiment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Xiaofei Zhu</dc:creator>
  <cp:lastModifiedBy>Administrator</cp:lastModifiedBy>
  <cp:revision>1514</cp:revision>
  <dcterms:created xsi:type="dcterms:W3CDTF">2021-09-26T06:57:00Z</dcterms:created>
  <dcterms:modified xsi:type="dcterms:W3CDTF">2024-09-17T08:42:23Z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779B80E37B4C4E6A97CC42AFF396D0B5_12</vt:lpwstr>
  </property>
</Properties>
</file>