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0" r:id="rId6"/>
    <p:sldId id="261" r:id="rId7"/>
    <p:sldId id="324" r:id="rId8"/>
    <p:sldId id="323" r:id="rId9"/>
    <p:sldId id="325" r:id="rId10"/>
    <p:sldId id="326" r:id="rId11"/>
    <p:sldId id="267" r:id="rId12"/>
    <p:sldId id="327" r:id="rId13"/>
    <p:sldId id="328" r:id="rId14"/>
    <p:sldId id="271" r:id="rId15"/>
  </p:sldIdLst>
  <p:sldSz cx="12192000" cy="6858000"/>
  <p:notesSz cx="12192000" cy="6858000"/>
  <p:custDataLst>
    <p:tags r:id="rId1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6" userDrawn="1">
          <p15:clr>
            <a:srgbClr val="A4A3A4"/>
          </p15:clr>
        </p15:guide>
        <p15:guide id="2" pos="21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26"/>
        <p:guide pos="21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5.xml"/><Relationship Id="rId17" Type="http://schemas.openxmlformats.org/officeDocument/2006/relationships/image" Target="../media/image15.png"/><Relationship Id="rId16" Type="http://schemas.openxmlformats.org/officeDocument/2006/relationships/tags" Target="../tags/tag2.xml"/><Relationship Id="rId15" Type="http://schemas.openxmlformats.org/officeDocument/2006/relationships/tags" Target="../tags/tag1.xml"/><Relationship Id="rId14" Type="http://schemas.openxmlformats.org/officeDocument/2006/relationships/image" Target="../media/image14.jpeg"/><Relationship Id="rId13" Type="http://schemas.openxmlformats.org/officeDocument/2006/relationships/image" Target="../media/image13.pn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6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47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0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png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34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39.png"/><Relationship Id="rId10" Type="http://schemas.openxmlformats.org/officeDocument/2006/relationships/image" Target="../media/image38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6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1503152" y="128015"/>
              <a:ext cx="571500" cy="7208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8763" y="690372"/>
              <a:ext cx="2924556" cy="240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1006754" y="681780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82396" y="100584"/>
            <a:ext cx="3038855" cy="8503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95755" y="128709"/>
            <a:ext cx="11008360" cy="7740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1945"/>
              </a:lnSpc>
              <a:spcBef>
                <a:spcPts val="115"/>
              </a:spcBef>
              <a:tabLst>
                <a:tab pos="9258300" algn="l"/>
              </a:tabLst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09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	</a:t>
            </a:r>
            <a:r>
              <a:rPr sz="2250" b="1" spc="82" baseline="260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2250" baseline="260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905"/>
              </a:lnSpc>
              <a:tabLst>
                <a:tab pos="9258300" algn="l"/>
              </a:tabLst>
            </a:pPr>
            <a:r>
              <a:rPr sz="3300" spc="-35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300" spc="-532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300" spc="-427" baseline="-35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pc="-4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</a:t>
            </a:r>
            <a:endParaRPr>
              <a:latin typeface="Trebuchet MS" panose="020B0603020202020204"/>
              <a:cs typeface="Trebuchet MS" panose="020B0603020202020204"/>
            </a:endParaRPr>
          </a:p>
          <a:p>
            <a:pPr marR="63500" algn="r">
              <a:lnSpc>
                <a:spcPts val="2120"/>
              </a:lnSpc>
            </a:pPr>
            <a:r>
              <a:rPr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pc="7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2192000" cy="974090"/>
            <a:chOff x="0" y="0"/>
            <a:chExt cx="12192000" cy="97409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2191999" cy="9738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503152" y="128015"/>
              <a:ext cx="571500" cy="7193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8763" y="690372"/>
              <a:ext cx="2924556" cy="239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006754" y="680891"/>
            <a:ext cx="240284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5"/>
              </a:lnSpc>
            </a:pPr>
            <a:r>
              <a:rPr sz="1600" spc="-19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1600" spc="-35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1600" spc="-35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1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600" spc="-2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6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3919" y="73152"/>
            <a:ext cx="3403091" cy="8991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83055" y="107137"/>
            <a:ext cx="22161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Chongqing</a:t>
            </a:r>
            <a:r>
              <a:rPr sz="2200" spc="-5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University</a:t>
            </a:r>
            <a:r>
              <a:rPr sz="2200" spc="-4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endParaRPr sz="22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8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22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97973" y="11281"/>
            <a:ext cx="1774825" cy="8318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05"/>
              </a:spcBef>
            </a:pPr>
            <a:r>
              <a:rPr sz="15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00000"/>
              </a:lnSpc>
              <a:spcBef>
                <a:spcPts val="125"/>
              </a:spcBef>
            </a:pPr>
            <a:r>
              <a:rPr spc="-21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</a:t>
            </a:r>
            <a:r>
              <a:rPr spc="-5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2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Techniqueof </a:t>
            </a:r>
            <a:r>
              <a:rPr spc="-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18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pc="7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pc="-19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949325"/>
            <a:ext cx="12192000" cy="4526915"/>
            <a:chOff x="-89" y="986027"/>
            <a:chExt cx="12192216" cy="4490085"/>
          </a:xfrm>
        </p:grpSpPr>
        <p:sp>
          <p:nvSpPr>
            <p:cNvPr id="23" name="object 23"/>
            <p:cNvSpPr/>
            <p:nvPr/>
          </p:nvSpPr>
          <p:spPr>
            <a:xfrm>
              <a:off x="0" y="986027"/>
              <a:ext cx="12192000" cy="4490085"/>
            </a:xfrm>
            <a:custGeom>
              <a:avLst/>
              <a:gdLst/>
              <a:ahLst/>
              <a:cxnLst/>
              <a:rect l="l" t="t" r="r" b="b"/>
              <a:pathLst>
                <a:path w="12192000" h="4490085">
                  <a:moveTo>
                    <a:pt x="12192000" y="0"/>
                  </a:moveTo>
                  <a:lnTo>
                    <a:pt x="0" y="0"/>
                  </a:lnTo>
                  <a:lnTo>
                    <a:pt x="0" y="4489704"/>
                  </a:lnTo>
                  <a:lnTo>
                    <a:pt x="12192000" y="448970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-89" y="1187195"/>
              <a:ext cx="12192216" cy="10477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10754868" y="5894831"/>
            <a:ext cx="1437131" cy="96316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1168888" y="6501790"/>
            <a:ext cx="10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300" y="5871971"/>
            <a:ext cx="827532" cy="82905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580388" y="5882640"/>
            <a:ext cx="821436" cy="8122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703576" y="6024371"/>
            <a:ext cx="1260348" cy="68122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7011" y="5926834"/>
            <a:ext cx="836676" cy="82753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7724140" y="5937885"/>
            <a:ext cx="3748405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Reported </a:t>
            </a:r>
            <a:r>
              <a:rPr sz="24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lang="en-US" sz="2400" b="1" spc="-2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Tingting</a:t>
            </a:r>
            <a:r>
              <a:rPr sz="2400" b="1" spc="-3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400" b="1" spc="-35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Zhang</a:t>
            </a:r>
            <a:endParaRPr lang="en-US" sz="2400" b="1" spc="-35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829800" y="5193665"/>
            <a:ext cx="242760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50" dirty="0">
                <a:solidFill>
                  <a:srgbClr val="1F4E79"/>
                </a:solidFill>
                <a:latin typeface="Noto Sans Mono CJK HK"/>
                <a:cs typeface="Noto Sans Mono CJK HK"/>
              </a:rPr>
              <a:t>—— </a:t>
            </a:r>
            <a:r>
              <a:rPr lang="en-US" sz="1600" b="1" spc="5" dirty="0">
                <a:solidFill>
                  <a:srgbClr val="1F4E79"/>
                </a:solidFill>
                <a:latin typeface="Noto Sans Mono CJK HK"/>
                <a:cs typeface="Noto Sans Mono CJK HK"/>
              </a:rPr>
              <a:t>ACL</a:t>
            </a:r>
            <a:r>
              <a:rPr sz="1600" b="1" spc="-190" dirty="0">
                <a:solidFill>
                  <a:srgbClr val="1F4E79"/>
                </a:solidFill>
                <a:latin typeface="Noto Sans Mono CJK HK"/>
                <a:cs typeface="Noto Sans Mono CJK HK"/>
              </a:rPr>
              <a:t> </a:t>
            </a:r>
            <a:r>
              <a:rPr sz="1600" b="1" spc="5" dirty="0">
                <a:solidFill>
                  <a:srgbClr val="1F4E79"/>
                </a:solidFill>
                <a:latin typeface="Noto Sans Mono CJK HK"/>
                <a:cs typeface="Noto Sans Mono CJK HK"/>
              </a:rPr>
              <a:t>202</a:t>
            </a:r>
            <a:r>
              <a:rPr lang="en-US" sz="1600" b="1" spc="5" dirty="0">
                <a:solidFill>
                  <a:srgbClr val="1F4E79"/>
                </a:solidFill>
                <a:latin typeface="Noto Sans Mono CJK HK"/>
                <a:cs typeface="Noto Sans Mono CJK HK"/>
              </a:rPr>
              <a:t>4</a:t>
            </a:r>
            <a:endParaRPr lang="en-US" sz="1600" b="1" spc="5" dirty="0">
              <a:solidFill>
                <a:srgbClr val="1F4E79"/>
              </a:solidFill>
              <a:latin typeface="Noto Sans Mono CJK HK"/>
              <a:cs typeface="Noto Sans Mono CJK H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67200" y="5193665"/>
            <a:ext cx="422402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 panose="020B0604020202020204"/>
                <a:cs typeface="Arial" panose="020B0604020202020204"/>
              </a:rPr>
              <a:t>Code:</a:t>
            </a:r>
            <a:r>
              <a:rPr lang="en-US" sz="1600" spc="-40" dirty="0">
                <a:latin typeface="Arial" panose="020B0604020202020204"/>
                <a:cs typeface="Arial" panose="020B0604020202020204"/>
              </a:rPr>
              <a:t>https://github.com/thuiar/UMC</a:t>
            </a:r>
            <a:endParaRPr lang="en-US" sz="1600" spc="-40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38"/>
          <p:cNvSpPr txBox="1"/>
          <p:nvPr>
            <p:custDataLst>
              <p:tags r:id="rId15"/>
            </p:custDataLst>
          </p:nvPr>
        </p:nvSpPr>
        <p:spPr>
          <a:xfrm>
            <a:off x="685546" y="1253058"/>
            <a:ext cx="10863580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89685" marR="5080" indent="-127762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chemeClr val="bg1">
                    <a:lumMod val="75000"/>
                  </a:schemeClr>
                </a:solidFill>
                <a:latin typeface="Times New Roman" panose="02020603050405020304"/>
                <a:cs typeface="Times New Roman" panose="02020603050405020304"/>
              </a:rPr>
              <a:t>Unsupervised Multimodal Clustering for Semantics Discovery in Multimodal Utterances</a:t>
            </a:r>
            <a:endParaRPr sz="2800" b="1" dirty="0">
              <a:solidFill>
                <a:schemeClr val="bg1">
                  <a:lumMod val="75000"/>
                </a:schemeClr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2" name="object 38"/>
          <p:cNvSpPr txBox="1"/>
          <p:nvPr>
            <p:custDataLst>
              <p:tags r:id="rId16"/>
            </p:custDataLst>
          </p:nvPr>
        </p:nvSpPr>
        <p:spPr>
          <a:xfrm>
            <a:off x="642366" y="1219403"/>
            <a:ext cx="10863580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89685" marR="5080" indent="-1277620" algn="ctr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1F4E79"/>
                </a:solidFill>
                <a:latin typeface="Times New Roman" panose="02020603050405020304"/>
                <a:cs typeface="Times New Roman" panose="02020603050405020304"/>
              </a:rPr>
              <a:t>Unsupervised Multimodal Clustering for Semantics Discovery in Multimodal Utterances</a:t>
            </a:r>
            <a:endParaRPr sz="2800" b="1" dirty="0">
              <a:solidFill>
                <a:srgbClr val="1F4E79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4800" y="2326640"/>
            <a:ext cx="11708130" cy="22104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800" y="1572260"/>
            <a:ext cx="9345295" cy="3498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" y="1631315"/>
            <a:ext cx="12115165" cy="35953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8603" y="2438400"/>
            <a:ext cx="4972050" cy="2268855"/>
            <a:chOff x="3308603" y="2438400"/>
            <a:chExt cx="4972050" cy="2268855"/>
          </a:xfrm>
        </p:grpSpPr>
        <p:sp>
          <p:nvSpPr>
            <p:cNvPr id="14" name="object 14"/>
            <p:cNvSpPr/>
            <p:nvPr/>
          </p:nvSpPr>
          <p:spPr>
            <a:xfrm>
              <a:off x="4097671" y="3788656"/>
              <a:ext cx="3473127" cy="3468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08603" y="2438400"/>
              <a:ext cx="4972050" cy="22684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974972" y="2764993"/>
            <a:ext cx="36423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b="1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Thanks!</a:t>
            </a:r>
            <a:endParaRPr sz="8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01896" y="426719"/>
            <a:ext cx="3096260" cy="1153160"/>
            <a:chOff x="4501896" y="426719"/>
            <a:chExt cx="3096260" cy="1153160"/>
          </a:xfrm>
        </p:grpSpPr>
        <p:sp>
          <p:nvSpPr>
            <p:cNvPr id="14" name="object 14"/>
            <p:cNvSpPr/>
            <p:nvPr/>
          </p:nvSpPr>
          <p:spPr>
            <a:xfrm>
              <a:off x="4832358" y="1112514"/>
              <a:ext cx="2430512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01896" y="426719"/>
              <a:ext cx="3096005" cy="11529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8827" y="593852"/>
            <a:ext cx="2424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Motivation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1" name="文本框 20"/>
          <p:cNvSpPr txBox="1"/>
          <p:nvPr/>
        </p:nvSpPr>
        <p:spPr>
          <a:xfrm>
            <a:off x="48260" y="1295400"/>
            <a:ext cx="5944235" cy="45173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/>
              <a:t>there is </a:t>
            </a:r>
            <a:r>
              <a:rPr lang="en-US" altLang="zh-CN" sz="2400"/>
              <a:t>a lack of multimodal clustering methods for discovering utterance semantics, posing two challenges: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(1) determining how to leverage information from nonverbal modalities to complement the text modality in clustering,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(2) devising ways to fully exploit multimodal unlabeled data to learn clusteringfriendly representations.</a:t>
            </a:r>
            <a:endParaRPr lang="en-US" altLang="zh-CN" sz="2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43270" y="1974850"/>
            <a:ext cx="6270625" cy="41446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39055" y="339852"/>
            <a:ext cx="2783840" cy="1153160"/>
            <a:chOff x="4639055" y="339852"/>
            <a:chExt cx="2783840" cy="1153160"/>
          </a:xfrm>
        </p:grpSpPr>
        <p:sp>
          <p:nvSpPr>
            <p:cNvPr id="14" name="object 14"/>
            <p:cNvSpPr/>
            <p:nvPr/>
          </p:nvSpPr>
          <p:spPr>
            <a:xfrm>
              <a:off x="4981671" y="1025647"/>
              <a:ext cx="2078557" cy="17354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639055" y="339852"/>
              <a:ext cx="2783586" cy="11529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975352" y="506424"/>
            <a:ext cx="2113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04305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1066800"/>
            <a:ext cx="10575290" cy="57188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4770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3" name="文本框 22"/>
          <p:cNvSpPr txBox="1"/>
          <p:nvPr/>
        </p:nvSpPr>
        <p:spPr>
          <a:xfrm>
            <a:off x="-76200" y="1242695"/>
            <a:ext cx="34671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1. </a:t>
            </a:r>
            <a:r>
              <a:rPr sz="2000"/>
              <a:t>Multimodal Representation</a:t>
            </a:r>
            <a:endParaRPr sz="20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752600"/>
            <a:ext cx="5158740" cy="34925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400" y="2377440"/>
            <a:ext cx="4982845" cy="30543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5715000" y="1371600"/>
            <a:ext cx="94195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2. </a:t>
            </a:r>
            <a:r>
              <a:rPr sz="2000"/>
              <a:t>Multimodal Unsupervised Pre-training</a:t>
            </a:r>
            <a:endParaRPr sz="200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2200" y="1852295"/>
            <a:ext cx="5723255" cy="167894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0"/>
          <a:srcRect t="7843"/>
          <a:stretch>
            <a:fillRect/>
          </a:stretch>
        </p:blipFill>
        <p:spPr>
          <a:xfrm>
            <a:off x="111125" y="3624580"/>
            <a:ext cx="12019915" cy="274129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000" y="2819400"/>
            <a:ext cx="2799080" cy="285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4770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3" name="文本框 22"/>
          <p:cNvSpPr txBox="1"/>
          <p:nvPr/>
        </p:nvSpPr>
        <p:spPr>
          <a:xfrm>
            <a:off x="0" y="1242695"/>
            <a:ext cx="94195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3. Clustering and High-Quality Sample Selection</a:t>
            </a:r>
            <a:endParaRPr lang="en-US" altLang="zh-CN" sz="20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420" y="1746885"/>
            <a:ext cx="11443970" cy="45554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4770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3" name="文本框 22"/>
          <p:cNvSpPr txBox="1"/>
          <p:nvPr/>
        </p:nvSpPr>
        <p:spPr>
          <a:xfrm>
            <a:off x="0" y="1242695"/>
            <a:ext cx="94195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3. Clustering and High-Quality Sample Selection</a:t>
            </a:r>
            <a:endParaRPr lang="en-US" altLang="zh-CN" sz="200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2895600"/>
            <a:ext cx="4743450" cy="11144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1430020"/>
            <a:ext cx="3609975" cy="42195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5400" y="2073275"/>
            <a:ext cx="4606290" cy="3905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3933825"/>
            <a:ext cx="1835150" cy="5200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4770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3" name="文本框 22"/>
          <p:cNvSpPr txBox="1"/>
          <p:nvPr/>
        </p:nvSpPr>
        <p:spPr>
          <a:xfrm>
            <a:off x="0" y="1242695"/>
            <a:ext cx="94195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3. Clustering and High-Quality Sample Selection</a:t>
            </a:r>
            <a:endParaRPr lang="en-US" altLang="zh-CN" sz="20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3850" y="1336040"/>
            <a:ext cx="5448300" cy="48768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890" y="1818640"/>
            <a:ext cx="5451475" cy="48768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635" y="2436495"/>
            <a:ext cx="5511165" cy="48069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4000" y="5638800"/>
            <a:ext cx="4876800" cy="63627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400" y="2971800"/>
            <a:ext cx="6383655" cy="25044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275" dirty="0"/>
              <a:t>C</a:t>
            </a:r>
            <a:r>
              <a:rPr spc="-204" dirty="0"/>
              <a:t>h</a:t>
            </a:r>
            <a:r>
              <a:rPr spc="-245" dirty="0"/>
              <a:t>o</a:t>
            </a:r>
            <a:r>
              <a:rPr spc="-175" dirty="0"/>
              <a:t>n</a:t>
            </a:r>
            <a:r>
              <a:rPr spc="-180" dirty="0"/>
              <a:t>g</a:t>
            </a:r>
            <a:r>
              <a:rPr spc="-240" dirty="0"/>
              <a:t>q</a:t>
            </a:r>
            <a:r>
              <a:rPr spc="-135" dirty="0"/>
              <a:t>i</a:t>
            </a:r>
            <a:r>
              <a:rPr spc="-180" dirty="0"/>
              <a:t>n</a:t>
            </a:r>
            <a:r>
              <a:rPr spc="114" dirty="0"/>
              <a:t>g</a:t>
            </a:r>
            <a:r>
              <a:rPr spc="-365" dirty="0"/>
              <a:t>U</a:t>
            </a:r>
            <a:r>
              <a:rPr spc="-200" dirty="0"/>
              <a:t>n</a:t>
            </a:r>
            <a:r>
              <a:rPr spc="-135" dirty="0"/>
              <a:t>i</a:t>
            </a:r>
            <a:r>
              <a:rPr spc="-160" dirty="0"/>
              <a:t>v</a:t>
            </a:r>
            <a:r>
              <a:rPr spc="-235" dirty="0"/>
              <a:t>e</a:t>
            </a:r>
            <a:r>
              <a:rPr spc="-120" dirty="0"/>
              <a:t>r</a:t>
            </a:r>
            <a:r>
              <a:rPr spc="-70" dirty="0"/>
              <a:t>s</a:t>
            </a:r>
            <a:r>
              <a:rPr spc="-135" dirty="0"/>
              <a:t>i</a:t>
            </a:r>
            <a:r>
              <a:rPr spc="-204" dirty="0"/>
              <a:t>t</a:t>
            </a:r>
            <a:r>
              <a:rPr spc="-15" dirty="0"/>
              <a:t>y  </a:t>
            </a:r>
            <a:r>
              <a:rPr spc="-165" dirty="0"/>
              <a:t>of</a:t>
            </a:r>
            <a:r>
              <a:rPr spc="-265" dirty="0"/>
              <a:t> </a:t>
            </a:r>
            <a:r>
              <a:rPr spc="-195" dirty="0"/>
              <a:t>Technology</a:t>
            </a:r>
            <a:endParaRPr spc="-195" dirty="0"/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017008" y="531876"/>
            <a:ext cx="2152650" cy="1040130"/>
            <a:chOff x="5017008" y="531876"/>
            <a:chExt cx="2152650" cy="1040130"/>
          </a:xfrm>
        </p:grpSpPr>
        <p:sp>
          <p:nvSpPr>
            <p:cNvPr id="14" name="object 14"/>
            <p:cNvSpPr/>
            <p:nvPr/>
          </p:nvSpPr>
          <p:spPr>
            <a:xfrm>
              <a:off x="5310825" y="1150592"/>
              <a:ext cx="1561971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17008" y="531876"/>
              <a:ext cx="2152649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5321046" y="682497"/>
            <a:ext cx="154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Method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4770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23" name="文本框 22"/>
          <p:cNvSpPr txBox="1"/>
          <p:nvPr/>
        </p:nvSpPr>
        <p:spPr>
          <a:xfrm>
            <a:off x="0" y="1242695"/>
            <a:ext cx="941959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/>
              <a:t>4. Multimodal Representation Learning</a:t>
            </a:r>
            <a:endParaRPr lang="en-US" altLang="zh-CN" sz="2000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7200" y="1381125"/>
            <a:ext cx="5314315" cy="17665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00" y="2819400"/>
            <a:ext cx="6978650" cy="3942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148" y="48383"/>
            <a:ext cx="11349990" cy="5099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R="582295" algn="r">
              <a:lnSpc>
                <a:spcPts val="880"/>
              </a:lnSpc>
              <a:spcBef>
                <a:spcPts val="80"/>
              </a:spcBef>
            </a:pPr>
            <a:r>
              <a:rPr sz="12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</a:t>
            </a:r>
            <a:r>
              <a:rPr sz="1200" b="1" spc="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>
              <a:lnSpc>
                <a:spcPts val="1180"/>
              </a:lnSpc>
              <a:tabLst>
                <a:tab pos="10379710" algn="l"/>
              </a:tabLst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</a:t>
            </a:r>
            <a:r>
              <a:rPr sz="15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16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3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d</a:t>
            </a:r>
            <a:r>
              <a:rPr sz="1500" spc="-359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23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87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19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hn</a:t>
            </a:r>
            <a:r>
              <a:rPr sz="1500" spc="-150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22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75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254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82" baseline="-2800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500" baseline="-28000">
              <a:latin typeface="Trebuchet MS" panose="020B0603020202020204"/>
              <a:cs typeface="Trebuchet MS" panose="020B0603020202020204"/>
            </a:endParaRPr>
          </a:p>
          <a:p>
            <a:pPr>
              <a:lnSpc>
                <a:spcPts val="1740"/>
              </a:lnSpc>
              <a:tabLst>
                <a:tab pos="10379710" algn="l"/>
              </a:tabLst>
            </a:pPr>
            <a:r>
              <a:rPr sz="2250" spc="-247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250" spc="-38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250" spc="-292" baseline="-40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	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756136" y="0"/>
              <a:ext cx="374903" cy="5044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12192000" cy="603885"/>
            <a:chOff x="0" y="0"/>
            <a:chExt cx="12192000" cy="603885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2191999" cy="603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65403" y="126492"/>
              <a:ext cx="1888236" cy="4648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44448" y="86614"/>
            <a:ext cx="1370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2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C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h</a:t>
            </a:r>
            <a:r>
              <a:rPr sz="1500" spc="-24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</a:t>
            </a:r>
            <a:r>
              <a:rPr sz="1500" spc="-17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24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q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8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11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g</a:t>
            </a:r>
            <a:r>
              <a:rPr sz="1500" spc="-3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500" spc="-20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n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16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500" spc="-2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500" spc="-12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500" spc="-70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s</a:t>
            </a:r>
            <a:r>
              <a:rPr sz="1500" spc="-13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500" spc="-204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</a:t>
            </a:r>
            <a:r>
              <a:rPr sz="1500" spc="-1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y  </a:t>
            </a:r>
            <a:r>
              <a:rPr sz="1500" spc="-1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1500" spc="-26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00" spc="-195" dirty="0">
                <a:solidFill>
                  <a:srgbClr val="FFFFFF"/>
                </a:solidFill>
                <a:latin typeface="Trebuchet MS" panose="020B0603020202020204"/>
                <a:cs typeface="Trebuchet MS" panose="020B0603020202020204"/>
              </a:rPr>
              <a:t>Technology</a:t>
            </a:r>
            <a:endParaRPr sz="15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782043" y="0"/>
            <a:ext cx="339851" cy="5044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024361" y="46101"/>
            <a:ext cx="995044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70"/>
              </a:lnSpc>
              <a:spcBef>
                <a:spcPts val="100"/>
              </a:spcBef>
            </a:pPr>
            <a:r>
              <a:rPr sz="12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ATAI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130"/>
              </a:lnSpc>
            </a:pPr>
            <a:r>
              <a:rPr sz="1000" spc="-120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AdvancedTechniqueof</a:t>
            </a:r>
            <a:endParaRPr sz="100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</a:pP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Artificial</a:t>
            </a:r>
            <a:r>
              <a:rPr sz="1000" spc="2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000" spc="-105" dirty="0">
                <a:solidFill>
                  <a:srgbClr val="D9D9D9"/>
                </a:solidFill>
                <a:latin typeface="Trebuchet MS" panose="020B0603020202020204"/>
                <a:cs typeface="Trebuchet MS" panose="020B0603020202020204"/>
              </a:rPr>
              <a:t>Intelligence</a:t>
            </a:r>
            <a:endParaRPr sz="10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535423" y="531876"/>
            <a:ext cx="3117850" cy="1040130"/>
            <a:chOff x="4535423" y="531876"/>
            <a:chExt cx="3117850" cy="1040130"/>
          </a:xfrm>
        </p:grpSpPr>
        <p:sp>
          <p:nvSpPr>
            <p:cNvPr id="14" name="object 14"/>
            <p:cNvSpPr/>
            <p:nvPr/>
          </p:nvSpPr>
          <p:spPr>
            <a:xfrm>
              <a:off x="4829338" y="1150592"/>
              <a:ext cx="2521899" cy="15450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535423" y="531876"/>
              <a:ext cx="3117342" cy="104012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839461" y="682497"/>
            <a:ext cx="2514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1F5F"/>
                </a:solidFill>
                <a:latin typeface="Times New Roman" panose="02020603050405020304"/>
                <a:cs typeface="Times New Roman" panose="02020603050405020304"/>
              </a:rPr>
              <a:t>Experiments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7"/>
          </p:nvPr>
        </p:nvSpPr>
        <p:spPr>
          <a:xfrm>
            <a:off x="9387840" y="6515100"/>
            <a:ext cx="2804160" cy="34290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1381125"/>
            <a:ext cx="5044440" cy="515112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2200" y="1447800"/>
            <a:ext cx="5426710" cy="51593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2IxYjZlOTljOWQ1ZGZmNmM0MTA5MTQwMDU0N2IzYmYifQ=="/>
  <p:tag name="COMMONDATA" val="eyJoZGlkIjoiMDljYzUzMWQ4OWI0YzBkYjYzMDRhZTY5ZjZkYmFmYTg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2984</Words>
  <Application>WPS 演示</Application>
  <PresentationFormat>On-screen Show (4:3)</PresentationFormat>
  <Paragraphs>204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Trebuchet MS</vt:lpstr>
      <vt:lpstr>Arial</vt:lpstr>
      <vt:lpstr>Times New Roman</vt:lpstr>
      <vt:lpstr>Noto Sans Mono CJK HK</vt:lpstr>
      <vt:lpstr>Segoe Print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ChongqingUniversity  of Technology</vt:lpstr>
      <vt:lpstr>PowerPoint 演示文稿</vt:lpstr>
      <vt:lpstr>PowerPoint 演示文稿</vt:lpstr>
      <vt:lpstr>PowerPoint 演示文稿</vt:lpstr>
      <vt:lpstr>ChongqingUniversity  of 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Xiaofei Zhu</dc:creator>
  <cp:lastModifiedBy>WPS_1641559061</cp:lastModifiedBy>
  <cp:revision>59</cp:revision>
  <dcterms:created xsi:type="dcterms:W3CDTF">2023-09-17T03:47:00Z</dcterms:created>
  <dcterms:modified xsi:type="dcterms:W3CDTF">2024-09-05T08:52:07Z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2023-09-05T16:00:00Z</vt:filetime>
  </property>
  <property fmtid="{D5CDD505-2E9C-101B-9397-08002B2CF9AE}" pid="3" name="Creator">
    <vt:lpwstr>Microsoft? PowerPoint? 2016</vt:lpwstr>
  </property>
  <property fmtid="{D5CDD505-2E9C-101B-9397-08002B2CF9AE}" pid="4" name="LastSaved">
    <vt:filetime>2023-09-26T16:00:00Z</vt:filetime>
  </property>
  <property fmtid="{D5CDD505-2E9C-101B-9397-08002B2CF9AE}" pid="5" name="ICV">
    <vt:lpwstr>6D941E0E5C224DB7A41CB8DE63E9DFC9_13</vt:lpwstr>
  </property>
  <property fmtid="{D5CDD505-2E9C-101B-9397-08002B2CF9AE}" pid="6" name="KSOProductBuildVer">
    <vt:lpwstr>2052-12.1.0.17827</vt:lpwstr>
  </property>
</Properties>
</file>