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9"/>
  </p:notesMasterIdLst>
  <p:sldIdLst>
    <p:sldId id="302" r:id="rId2"/>
    <p:sldId id="281" r:id="rId3"/>
    <p:sldId id="282" r:id="rId4"/>
    <p:sldId id="283" r:id="rId5"/>
    <p:sldId id="284" r:id="rId6"/>
    <p:sldId id="290" r:id="rId7"/>
    <p:sldId id="275" r:id="rId8"/>
    <p:sldId id="279" r:id="rId9"/>
    <p:sldId id="278" r:id="rId10"/>
    <p:sldId id="277" r:id="rId11"/>
    <p:sldId id="285" r:id="rId12"/>
    <p:sldId id="300" r:id="rId13"/>
    <p:sldId id="297" r:id="rId14"/>
    <p:sldId id="303" r:id="rId15"/>
    <p:sldId id="304" r:id="rId16"/>
    <p:sldId id="305" r:id="rId17"/>
    <p:sldId id="298" r:id="rId18"/>
    <p:sldId id="299" r:id="rId19"/>
    <p:sldId id="301" r:id="rId20"/>
    <p:sldId id="288" r:id="rId21"/>
    <p:sldId id="280" r:id="rId22"/>
    <p:sldId id="293" r:id="rId23"/>
    <p:sldId id="296" r:id="rId24"/>
    <p:sldId id="295" r:id="rId25"/>
    <p:sldId id="292" r:id="rId26"/>
    <p:sldId id="291" r:id="rId27"/>
    <p:sldId id="29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E2F2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27400" autoAdjust="0"/>
    <p:restoredTop sz="86391" autoAdjust="0"/>
  </p:normalViewPr>
  <p:slideViewPr>
    <p:cSldViewPr>
      <p:cViewPr varScale="1">
        <p:scale>
          <a:sx n="74" d="100"/>
          <a:sy n="74" d="100"/>
        </p:scale>
        <p:origin x="-101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0.xml"/><Relationship Id="rId2" Type="http://schemas.openxmlformats.org/officeDocument/2006/relationships/slide" Target="slides/slide11.xml"/><Relationship Id="rId1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95BEC-1904-4796-8A29-CA7C57AE85D8}" type="datetimeFigureOut">
              <a:rPr lang="en-US" smtClean="0"/>
              <a:t>8/5/2012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B7208-DA38-4919-A3A6-9763043DF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59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D84F534-7847-496C-81A3-71997D3780D8}" type="slidenum">
              <a:rPr lang="en-US"/>
              <a:pPr/>
              <a:t>9</a:t>
            </a:fld>
            <a:endParaRPr lang="en-US"/>
          </a:p>
        </p:txBody>
      </p:sp>
      <p:sp>
        <p:nvSpPr>
          <p:cNvPr id="61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FAA569B-8073-4F39-848A-9DBEEE340C3B}" type="slidenum">
              <a:rPr lang="en-US"/>
              <a:pPr/>
              <a:t>10</a:t>
            </a:fld>
            <a:endParaRPr lang="en-US"/>
          </a:p>
        </p:txBody>
      </p:sp>
      <p:sp>
        <p:nvSpPr>
          <p:cNvPr id="51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EFE286-616F-4E21-AE6F-67254B0DA874}" type="datetimeFigureOut">
              <a:rPr lang="en-US" smtClean="0"/>
              <a:t>8/5/2012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29EECA-FDA3-4DB5-BCC2-7C5006E82F41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EFE286-616F-4E21-AE6F-67254B0DA874}" type="datetimeFigureOut">
              <a:rPr lang="en-US" smtClean="0"/>
              <a:t>8/5/2012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29EECA-FDA3-4DB5-BCC2-7C5006E82F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EFE286-616F-4E21-AE6F-67254B0DA874}" type="datetimeFigureOut">
              <a:rPr lang="en-US" smtClean="0"/>
              <a:t>8/5/2012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29EECA-FDA3-4DB5-BCC2-7C5006E82F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346DE0-52F4-4CBD-9C03-CA5FA9CB43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78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534400" cy="630936"/>
          </a:xfrm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153400" cy="5060160"/>
          </a:xfrm>
        </p:spPr>
        <p:txBody>
          <a:bodyPr/>
          <a:lstStyle>
            <a:lvl2pPr marL="912114" indent="-457200">
              <a:buClr>
                <a:schemeClr val="tx1"/>
              </a:buClr>
              <a:buFont typeface="Wingdings" pitchFamily="2" charset="2"/>
              <a:buChar char="§"/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416675"/>
            <a:ext cx="30480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29EECA-FDA3-4DB5-BCC2-7C5006E82F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EFE286-616F-4E21-AE6F-67254B0DA874}" type="datetimeFigureOut">
              <a:rPr lang="en-US" smtClean="0"/>
              <a:t>8/5/2012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29EECA-FDA3-4DB5-BCC2-7C5006E82F4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EFE286-616F-4E21-AE6F-67254B0DA874}" type="datetimeFigureOut">
              <a:rPr lang="en-US" smtClean="0"/>
              <a:t>8/5/2012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29EECA-FDA3-4DB5-BCC2-7C5006E82F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EFE286-616F-4E21-AE6F-67254B0DA874}" type="datetimeFigureOut">
              <a:rPr lang="en-US" smtClean="0"/>
              <a:t>8/5/2012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29EECA-FDA3-4DB5-BCC2-7C5006E82F41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EFE286-616F-4E21-AE6F-67254B0DA874}" type="datetimeFigureOut">
              <a:rPr lang="en-US" smtClean="0"/>
              <a:t>8/5/2012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29EECA-FDA3-4DB5-BCC2-7C5006E82F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EFE286-616F-4E21-AE6F-67254B0DA874}" type="datetimeFigureOut">
              <a:rPr lang="en-US" smtClean="0"/>
              <a:t>8/5/2012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29EECA-FDA3-4DB5-BCC2-7C5006E82F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EFE286-616F-4E21-AE6F-67254B0DA874}" type="datetimeFigureOut">
              <a:rPr lang="en-US" smtClean="0"/>
              <a:t>8/5/2012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29EECA-FDA3-4DB5-BCC2-7C5006E82F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72EFE286-616F-4E21-AE6F-67254B0DA874}" type="datetimeFigureOut">
              <a:rPr lang="en-US" smtClean="0"/>
              <a:t>8/5/2012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8029EECA-FDA3-4DB5-BCC2-7C5006E82F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2EFE286-616F-4E21-AE6F-67254B0DA874}" type="datetimeFigureOut">
              <a:rPr lang="en-US" smtClean="0"/>
              <a:t>8/5/2012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8029EECA-FDA3-4DB5-BCC2-7C5006E82F4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4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2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.bin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304800"/>
            <a:ext cx="8534400" cy="630936"/>
          </a:xfrm>
        </p:spPr>
        <p:txBody>
          <a:bodyPr/>
          <a:lstStyle/>
          <a:p>
            <a:r>
              <a:rPr lang="en-US" sz="6600" dirty="0" smtClean="0"/>
              <a:t>part 2:</a:t>
            </a:r>
            <a:br>
              <a:rPr lang="en-US" sz="6600" dirty="0" smtClean="0"/>
            </a:br>
            <a:r>
              <a:rPr lang="en-US" sz="3600" i="1" dirty="0" smtClean="0"/>
              <a:t>under the hood</a:t>
            </a:r>
            <a:endParaRPr lang="en-US" sz="6600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3000" y="2331240"/>
            <a:ext cx="7010400" cy="3459960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Thornthwaite</a:t>
            </a:r>
            <a:r>
              <a:rPr lang="en-US" sz="3200" dirty="0" smtClean="0"/>
              <a:t>-Mather methodology</a:t>
            </a:r>
          </a:p>
          <a:p>
            <a:r>
              <a:rPr lang="en-US" sz="3200" dirty="0" smtClean="0"/>
              <a:t>mechanisms used to simulate components of the water balance</a:t>
            </a:r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53853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236161" y="607744"/>
            <a:ext cx="8677440" cy="6191210"/>
            <a:chOff x="164" y="422"/>
            <a:chExt cx="6026" cy="4299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" y="422"/>
              <a:ext cx="6026" cy="410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8360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3075" name="Text Box 3"/>
            <p:cNvSpPr txBox="1">
              <a:spLocks noChangeArrowheads="1"/>
            </p:cNvSpPr>
            <p:nvPr/>
          </p:nvSpPr>
          <p:spPr bwMode="auto">
            <a:xfrm>
              <a:off x="2664" y="4517"/>
              <a:ext cx="3474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59112" rIns="90000" bIns="45000"/>
            <a:lstStyle>
              <a:lvl1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r>
                <a:rPr lang="en-US" sz="1500" i="1" dirty="0">
                  <a:solidFill>
                    <a:schemeClr val="tx1"/>
                  </a:solidFill>
                </a:rPr>
                <a:t>Source: Ohio Agronomy Guide, 14</a:t>
              </a:r>
              <a:r>
                <a:rPr lang="en-US" sz="1500" i="1" baseline="33000" dirty="0">
                  <a:solidFill>
                    <a:schemeClr val="tx1"/>
                  </a:solidFill>
                </a:rPr>
                <a:t>th</a:t>
              </a:r>
              <a:r>
                <a:rPr lang="en-US" sz="1500" i="1" dirty="0">
                  <a:solidFill>
                    <a:schemeClr val="tx1"/>
                  </a:solidFill>
                </a:rPr>
                <a:t> Edition, Bulletin 472-05</a:t>
              </a:r>
            </a:p>
          </p:txBody>
        </p:sp>
        <p:sp>
          <p:nvSpPr>
            <p:cNvPr id="3076" name="Oval 4"/>
            <p:cNvSpPr>
              <a:spLocks noChangeArrowheads="1"/>
            </p:cNvSpPr>
            <p:nvPr/>
          </p:nvSpPr>
          <p:spPr bwMode="auto">
            <a:xfrm>
              <a:off x="1875" y="2092"/>
              <a:ext cx="114" cy="114"/>
            </a:xfrm>
            <a:prstGeom prst="ellipse">
              <a:avLst/>
            </a:prstGeom>
            <a:solidFill>
              <a:srgbClr val="0000FF"/>
            </a:solidFill>
            <a:ln w="1836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" name="Oval 5"/>
            <p:cNvSpPr>
              <a:spLocks noChangeArrowheads="1"/>
            </p:cNvSpPr>
            <p:nvPr/>
          </p:nvSpPr>
          <p:spPr bwMode="auto">
            <a:xfrm>
              <a:off x="3842" y="1474"/>
              <a:ext cx="114" cy="114"/>
            </a:xfrm>
            <a:prstGeom prst="ellipse">
              <a:avLst/>
            </a:prstGeom>
            <a:solidFill>
              <a:srgbClr val="0000FF"/>
            </a:solidFill>
            <a:ln w="1836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8" name="Oval 6"/>
            <p:cNvSpPr>
              <a:spLocks noChangeArrowheads="1"/>
            </p:cNvSpPr>
            <p:nvPr/>
          </p:nvSpPr>
          <p:spPr bwMode="auto">
            <a:xfrm>
              <a:off x="4744" y="1219"/>
              <a:ext cx="114" cy="114"/>
            </a:xfrm>
            <a:prstGeom prst="ellipse">
              <a:avLst/>
            </a:prstGeom>
            <a:solidFill>
              <a:srgbClr val="0000FF"/>
            </a:solidFill>
            <a:ln w="1836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9" name="Oval 7"/>
            <p:cNvSpPr>
              <a:spLocks noChangeArrowheads="1"/>
            </p:cNvSpPr>
            <p:nvPr/>
          </p:nvSpPr>
          <p:spPr bwMode="auto">
            <a:xfrm>
              <a:off x="5719" y="833"/>
              <a:ext cx="114" cy="114"/>
            </a:xfrm>
            <a:prstGeom prst="ellipse">
              <a:avLst/>
            </a:prstGeom>
            <a:solidFill>
              <a:srgbClr val="0000FF"/>
            </a:solidFill>
            <a:ln w="1836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0" name="Oval 8"/>
            <p:cNvSpPr>
              <a:spLocks noChangeArrowheads="1"/>
            </p:cNvSpPr>
            <p:nvPr/>
          </p:nvSpPr>
          <p:spPr bwMode="auto">
            <a:xfrm>
              <a:off x="843" y="2466"/>
              <a:ext cx="114" cy="114"/>
            </a:xfrm>
            <a:prstGeom prst="ellipse">
              <a:avLst/>
            </a:prstGeom>
            <a:solidFill>
              <a:srgbClr val="0000FF"/>
            </a:solidFill>
            <a:ln w="1836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2638" y="3305"/>
              <a:ext cx="114" cy="114"/>
            </a:xfrm>
            <a:prstGeom prst="ellipse">
              <a:avLst/>
            </a:prstGeom>
            <a:solidFill>
              <a:srgbClr val="0000FF"/>
            </a:solidFill>
            <a:ln w="1836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" name="Text Box 10"/>
            <p:cNvSpPr txBox="1">
              <a:spLocks noChangeArrowheads="1"/>
            </p:cNvSpPr>
            <p:nvPr/>
          </p:nvSpPr>
          <p:spPr bwMode="auto">
            <a:xfrm>
              <a:off x="2752" y="3227"/>
              <a:ext cx="319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>
                  <a:solidFill>
                    <a:srgbClr val="0000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/>
            <a:lstStyle>
              <a:lvl1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r>
                <a:rPr lang="en-US" i="1" dirty="0"/>
                <a:t>Values from </a:t>
              </a:r>
              <a:r>
                <a:rPr lang="en-US" i="1" dirty="0" err="1"/>
                <a:t>Thornthwaite</a:t>
              </a:r>
              <a:r>
                <a:rPr lang="en-US" i="1" dirty="0"/>
                <a:t> and Mather, 1957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87134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C:\Users\smwesten\AppData\Local\Microsoft\Windows\Temporary Internet Files\Content.IE5\512I7V40\MC900290031[1].wm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141" y="2057400"/>
            <a:ext cx="727295" cy="86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943787" y="1792069"/>
            <a:ext cx="1406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interception</a:t>
            </a:r>
          </a:p>
          <a:p>
            <a:pPr algn="ctr"/>
            <a:r>
              <a:rPr lang="en-US" b="1" dirty="0" smtClean="0"/>
              <a:t>storage</a:t>
            </a:r>
            <a:endParaRPr lang="en-US" b="1" dirty="0"/>
          </a:p>
        </p:txBody>
      </p:sp>
      <p:pic>
        <p:nvPicPr>
          <p:cNvPr id="4103" name="Picture 7" descr="C:\Users\smwesten\AppData\Local\Microsoft\Windows\Temporary Internet Files\Content.IE5\512I7V40\MC900290031[1].wmf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541" y="4126468"/>
            <a:ext cx="1371600" cy="1624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140141" y="5498068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b="1" dirty="0" smtClean="0"/>
              <a:t>oil storage</a:t>
            </a:r>
            <a:endParaRPr lang="en-US" b="1" dirty="0"/>
          </a:p>
        </p:txBody>
      </p:sp>
      <p:pic>
        <p:nvPicPr>
          <p:cNvPr id="4104" name="Picture 8" descr="C:\Users\smwesten\AppData\Local\Microsoft\Windows\Temporary Internet Files\Content.IE5\512I7V40\MC900290031[1].wmf"/>
          <p:cNvPicPr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941" y="2057400"/>
            <a:ext cx="757237" cy="89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330141" y="2667000"/>
            <a:ext cx="942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</a:t>
            </a:r>
            <a:r>
              <a:rPr lang="en-US" b="1" dirty="0" smtClean="0"/>
              <a:t>now</a:t>
            </a:r>
          </a:p>
          <a:p>
            <a:pPr algn="ctr"/>
            <a:r>
              <a:rPr lang="en-US" b="1" dirty="0" smtClean="0"/>
              <a:t>storage</a:t>
            </a:r>
            <a:endParaRPr lang="en-US" b="1" dirty="0"/>
          </a:p>
        </p:txBody>
      </p:sp>
      <p:pic>
        <p:nvPicPr>
          <p:cNvPr id="4105" name="Picture 9" descr="C:\Users\smwesten\AppData\Local\Microsoft\Windows\Temporary Internet Files\Content.IE5\512I7V40\MC900198101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66840" y="4126467"/>
            <a:ext cx="530383" cy="99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7" descr="C:\Users\smwesten\AppData\Local\Microsoft\Windows\Temporary Internet Files\Content.IE5\512I7V40\MC900290031[1].wmf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6141" y="5483973"/>
            <a:ext cx="838200" cy="993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urved Connector 7"/>
          <p:cNvCxnSpPr>
            <a:stCxn id="4104" idx="3"/>
            <a:endCxn id="4103" idx="0"/>
          </p:cNvCxnSpPr>
          <p:nvPr/>
        </p:nvCxnSpPr>
        <p:spPr>
          <a:xfrm>
            <a:off x="1630178" y="2505955"/>
            <a:ext cx="3205163" cy="1620513"/>
          </a:xfrm>
          <a:prstGeom prst="curvedConnector2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1325032">
            <a:off x="2930341" y="2538943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snowmelt</a:t>
            </a:r>
            <a:endParaRPr lang="en-US" dirty="0"/>
          </a:p>
        </p:txBody>
      </p:sp>
      <p:pic>
        <p:nvPicPr>
          <p:cNvPr id="4106" name="Picture 10" descr="C:\Program Files (x86)\Microsoft Office\MEDIA\CAGCAT10\j0293828.wmf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418" y="152400"/>
            <a:ext cx="1337523" cy="14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Curved Connector 28"/>
          <p:cNvCxnSpPr>
            <a:stCxn id="4106" idx="2"/>
            <a:endCxn id="4104" idx="0"/>
          </p:cNvCxnSpPr>
          <p:nvPr/>
        </p:nvCxnSpPr>
        <p:spPr>
          <a:xfrm rot="5400000">
            <a:off x="2765426" y="46646"/>
            <a:ext cx="496888" cy="3524620"/>
          </a:xfrm>
          <a:prstGeom prst="curvedConnector3">
            <a:avLst>
              <a:gd name="adj1" fmla="val 25280"/>
            </a:avLst>
          </a:prstGeom>
          <a:ln w="57150">
            <a:solidFill>
              <a:schemeClr val="tx1">
                <a:lumMod val="8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4106" idx="2"/>
            <a:endCxn id="4102" idx="0"/>
          </p:cNvCxnSpPr>
          <p:nvPr/>
        </p:nvCxnSpPr>
        <p:spPr>
          <a:xfrm rot="16200000" flipH="1">
            <a:off x="5082040" y="1254651"/>
            <a:ext cx="496888" cy="1108609"/>
          </a:xfrm>
          <a:prstGeom prst="curvedConnector3">
            <a:avLst>
              <a:gd name="adj1" fmla="val 50000"/>
            </a:avLst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4106" idx="2"/>
            <a:endCxn id="4103" idx="0"/>
          </p:cNvCxnSpPr>
          <p:nvPr/>
        </p:nvCxnSpPr>
        <p:spPr>
          <a:xfrm rot="16200000" flipH="1">
            <a:off x="3522782" y="2813909"/>
            <a:ext cx="2565956" cy="59161"/>
          </a:xfrm>
          <a:prstGeom prst="curvedConnector3">
            <a:avLst>
              <a:gd name="adj1" fmla="val 40957"/>
            </a:avLst>
          </a:prstGeom>
          <a:ln w="5715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7" name="Picture 11" descr="C:\Users\smwesten\AppData\Local\Microsoft\Windows\Temporary Internet Files\Content.IE5\Q48J3MIH\MC900439799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93987">
            <a:off x="5528392" y="2933978"/>
            <a:ext cx="1211382" cy="2185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C:\Users\smwesten\AppData\Local\Microsoft\Windows\Temporary Internet Files\Content.IE5\21K63LLG\MC900431561[1]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2534">
            <a:off x="3169356" y="4248742"/>
            <a:ext cx="1024730" cy="640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7" descr="C:\Users\smwesten\AppData\Local\Microsoft\Windows\Temporary Internet Files\Content.IE5\512I7V40\MC900290031[1].wmf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941" y="3962400"/>
            <a:ext cx="838200" cy="993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2" descr="C:\Users\smwesten\AppData\Local\Microsoft\Windows\Temporary Internet Files\Content.IE5\21K63LLG\MC900431561[1]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2534">
            <a:off x="5988756" y="4777935"/>
            <a:ext cx="1024730" cy="640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Curved Connector 40"/>
          <p:cNvCxnSpPr>
            <a:stCxn id="51" idx="3"/>
            <a:endCxn id="4105" idx="3"/>
          </p:cNvCxnSpPr>
          <p:nvPr/>
        </p:nvCxnSpPr>
        <p:spPr>
          <a:xfrm flipV="1">
            <a:off x="7010481" y="4626136"/>
            <a:ext cx="656359" cy="527681"/>
          </a:xfrm>
          <a:prstGeom prst="curvedConnector3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51" idx="3"/>
            <a:endCxn id="16" idx="0"/>
          </p:cNvCxnSpPr>
          <p:nvPr/>
        </p:nvCxnSpPr>
        <p:spPr>
          <a:xfrm>
            <a:off x="7010481" y="5153817"/>
            <a:ext cx="834760" cy="330156"/>
          </a:xfrm>
          <a:prstGeom prst="curved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 rot="539262">
            <a:off x="3198476" y="3944436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runoff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 rot="539262">
            <a:off x="6293539" y="4549204"/>
            <a:ext cx="704155" cy="4468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runoff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 rot="5214427">
            <a:off x="4544543" y="2380034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rainfall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 rot="21401937">
            <a:off x="2490233" y="1331993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snowfall</a:t>
            </a:r>
            <a:endParaRPr lang="en-US" dirty="0"/>
          </a:p>
        </p:txBody>
      </p:sp>
      <p:pic>
        <p:nvPicPr>
          <p:cNvPr id="62" name="Picture 12" descr="C:\Users\smwesten\AppData\Local\Microsoft\Windows\Temporary Internet Files\Content.IE5\21K63LLG\MC900431561[1]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088875">
            <a:off x="4619593" y="6032650"/>
            <a:ext cx="780780" cy="488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2592190" y="5867400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potential recharge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 rot="20702983">
            <a:off x="6906618" y="2808595"/>
            <a:ext cx="1994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evapotranspiration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1788911" y="4841544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[upslope cell]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7121341" y="6336268"/>
            <a:ext cx="1733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[downslope cell]</a:t>
            </a:r>
            <a:endParaRPr lang="en-US" dirty="0"/>
          </a:p>
        </p:txBody>
      </p:sp>
      <p:sp>
        <p:nvSpPr>
          <p:cNvPr id="45" name="Title 44"/>
          <p:cNvSpPr>
            <a:spLocks noGrp="1"/>
          </p:cNvSpPr>
          <p:nvPr>
            <p:ph type="title"/>
          </p:nvPr>
        </p:nvSpPr>
        <p:spPr>
          <a:xfrm>
            <a:off x="152400" y="4876800"/>
            <a:ext cx="2223301" cy="1976101"/>
          </a:xfrm>
        </p:spPr>
        <p:txBody>
          <a:bodyPr/>
          <a:lstStyle/>
          <a:p>
            <a:r>
              <a:rPr lang="en-US" u="sng" dirty="0" err="1" smtClean="0"/>
              <a:t>swb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water</a:t>
            </a:r>
            <a:br>
              <a:rPr lang="en-US" dirty="0" smtClean="0"/>
            </a:br>
            <a:r>
              <a:rPr lang="en-US" dirty="0" smtClean="0"/>
              <a:t>balance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33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48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Runoff: SCS curve number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6000"/>
                    </a14:imgEffect>
                    <a14:imgEffect>
                      <a14:brightnessContrast contrast="1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691" y="1600200"/>
            <a:ext cx="6302509" cy="1688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brightnessContrast contrast="1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37" y="3789512"/>
            <a:ext cx="7753727" cy="207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51815" y="6107668"/>
            <a:ext cx="3344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units are inches, of course!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952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Abstraction Term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0000"/>
                    </a14:imgEffect>
                    <a14:imgEffect>
                      <a14:brightnessContrast contrast="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79" y="1600200"/>
            <a:ext cx="7048843" cy="3549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5410200"/>
            <a:ext cx="74967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 abstraction term represents the amount of precipitation </a:t>
            </a:r>
          </a:p>
          <a:p>
            <a:r>
              <a:rPr lang="en-US" dirty="0" smtClean="0"/>
              <a:t>that falls *before* runoff begins. Conceptually, </a:t>
            </a:r>
            <a:r>
              <a:rPr lang="en-US" dirty="0" err="1" smtClean="0"/>
              <a:t>Ia</a:t>
            </a:r>
            <a:r>
              <a:rPr lang="en-US" dirty="0" smtClean="0"/>
              <a:t> includes</a:t>
            </a:r>
          </a:p>
          <a:p>
            <a:r>
              <a:rPr lang="en-US" dirty="0" smtClean="0"/>
              <a:t>depression storage and interception.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756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Initial Abstraction Term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0309832"/>
              </p:ext>
            </p:extLst>
          </p:nvPr>
        </p:nvGraphicFramePr>
        <p:xfrm>
          <a:off x="2766967" y="1448765"/>
          <a:ext cx="2829923" cy="717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Equation" r:id="rId3" imgW="901440" imgH="228600" progId="Equation.DSMT4">
                  <p:embed/>
                </p:oleObj>
              </mc:Choice>
              <mc:Fallback>
                <p:oleObj name="Equation" r:id="rId3" imgW="9014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66967" y="1448765"/>
                        <a:ext cx="2829923" cy="7174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7031850"/>
              </p:ext>
            </p:extLst>
          </p:nvPr>
        </p:nvGraphicFramePr>
        <p:xfrm>
          <a:off x="2882900" y="2863850"/>
          <a:ext cx="2551113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Equation" r:id="rId5" imgW="812520" imgH="228600" progId="Equation.DSMT4">
                  <p:embed/>
                </p:oleObj>
              </mc:Choice>
              <mc:Fallback>
                <p:oleObj name="Equation" r:id="rId5" imgW="8125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82900" y="2863850"/>
                        <a:ext cx="2551113" cy="717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43394" y="2373868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instead of: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3733800"/>
            <a:ext cx="7843622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 the effect of increasing runoff generation for areas </a:t>
            </a:r>
          </a:p>
          <a:p>
            <a:r>
              <a:rPr lang="en-US" dirty="0" smtClean="0"/>
              <a:t>with low curve numbers and for smaller storms. Woodward</a:t>
            </a:r>
          </a:p>
          <a:p>
            <a:r>
              <a:rPr lang="en-US" dirty="0" smtClean="0"/>
              <a:t>and others (2003) suggest that this may be the more appropriate</a:t>
            </a:r>
          </a:p>
          <a:p>
            <a:r>
              <a:rPr lang="en-US" dirty="0" smtClean="0"/>
              <a:t>formulation for long-term simulations. The default method in</a:t>
            </a:r>
          </a:p>
          <a:p>
            <a:r>
              <a:rPr lang="en-US" dirty="0" err="1" smtClean="0"/>
              <a:t>swb</a:t>
            </a:r>
            <a:r>
              <a:rPr lang="en-US" dirty="0" smtClean="0"/>
              <a:t> is the “classic” formulation. The alternative may be selected</a:t>
            </a:r>
          </a:p>
          <a:p>
            <a:r>
              <a:rPr lang="en-US" dirty="0" smtClean="0"/>
              <a:t>by including the following keyword in the control file:</a:t>
            </a:r>
          </a:p>
          <a:p>
            <a:endParaRPr lang="en-US" dirty="0"/>
          </a:p>
          <a:p>
            <a:r>
              <a:rPr lang="en-US" sz="2000" dirty="0">
                <a:solidFill>
                  <a:schemeClr val="accent6"/>
                </a:solidFill>
              </a:rPr>
              <a:t>INITIAL_ABSTRACTION_METHOD HAWKINS</a:t>
            </a:r>
            <a:endParaRPr lang="en-US" sz="2000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830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last word on curve numbers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098290" y="2810188"/>
            <a:ext cx="6947421" cy="1990412"/>
            <a:chOff x="1098290" y="2810188"/>
            <a:chExt cx="6947421" cy="1990412"/>
          </a:xfrm>
        </p:grpSpPr>
        <p:pic>
          <p:nvPicPr>
            <p:cNvPr id="1331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8290" y="2810188"/>
              <a:ext cx="6947421" cy="1990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6" name="Straight Connector 5"/>
            <p:cNvCxnSpPr/>
            <p:nvPr/>
          </p:nvCxnSpPr>
          <p:spPr>
            <a:xfrm>
              <a:off x="1270716" y="4089042"/>
              <a:ext cx="2613464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3444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Frozen Ground Index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00" y="1720669"/>
            <a:ext cx="7837401" cy="3416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90600" y="5410200"/>
            <a:ext cx="7415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K=0.5 for above freezing conditions; K=0.08 if below freezing</a:t>
            </a:r>
          </a:p>
          <a:p>
            <a:r>
              <a:rPr lang="en-US" dirty="0" smtClean="0"/>
              <a:t>A = 0.97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06337" y="6400800"/>
            <a:ext cx="4132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Source: </a:t>
            </a:r>
            <a:r>
              <a:rPr lang="en-US" i="1" dirty="0" err="1" smtClean="0"/>
              <a:t>Molnau</a:t>
            </a:r>
            <a:r>
              <a:rPr lang="en-US" i="1" dirty="0" smtClean="0"/>
              <a:t> and </a:t>
            </a:r>
            <a:r>
              <a:rPr lang="en-US" i="1" dirty="0" err="1" smtClean="0"/>
              <a:t>Bissel</a:t>
            </a:r>
            <a:r>
              <a:rPr lang="en-US" i="1" dirty="0" smtClean="0"/>
              <a:t> (1983)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7814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CFGI is used to increase runoff</a:t>
            </a:r>
            <a:br>
              <a:rPr lang="en-US" dirty="0" smtClean="0"/>
            </a:br>
            <a:r>
              <a:rPr lang="en-US" dirty="0" smtClean="0"/>
              <a:t>during frozen ground conditions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27"/>
          <a:stretch/>
        </p:blipFill>
        <p:spPr bwMode="auto">
          <a:xfrm>
            <a:off x="1447800" y="1828800"/>
            <a:ext cx="6255010" cy="3078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90600" y="5410200"/>
            <a:ext cx="6803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Molnau</a:t>
            </a:r>
            <a:r>
              <a:rPr lang="en-US" dirty="0" smtClean="0"/>
              <a:t> and </a:t>
            </a:r>
            <a:r>
              <a:rPr lang="en-US" dirty="0" err="1" smtClean="0"/>
              <a:t>Bissel</a:t>
            </a:r>
            <a:r>
              <a:rPr lang="en-US" dirty="0" smtClean="0"/>
              <a:t> (1983) suggest starting with values of</a:t>
            </a:r>
          </a:p>
          <a:p>
            <a:r>
              <a:rPr lang="en-US" dirty="0" smtClean="0"/>
              <a:t>56 and 83 for the LL and UL, respectively.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115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direction processing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28800"/>
            <a:ext cx="3371850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105400" y="2133600"/>
            <a:ext cx="34435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first thing </a:t>
            </a:r>
            <a:r>
              <a:rPr lang="en-US" dirty="0" err="1" smtClean="0"/>
              <a:t>swb</a:t>
            </a:r>
            <a:r>
              <a:rPr lang="en-US" dirty="0" smtClean="0"/>
              <a:t> does in </a:t>
            </a:r>
          </a:p>
          <a:p>
            <a:r>
              <a:rPr lang="en-US" dirty="0" smtClean="0"/>
              <a:t>a simulation is to determine</a:t>
            </a:r>
          </a:p>
          <a:p>
            <a:r>
              <a:rPr lang="en-US" dirty="0" smtClean="0"/>
              <a:t>the upslope-downslope</a:t>
            </a:r>
          </a:p>
          <a:p>
            <a:r>
              <a:rPr lang="en-US" dirty="0"/>
              <a:t>r</a:t>
            </a:r>
            <a:r>
              <a:rPr lang="en-US" dirty="0" smtClean="0"/>
              <a:t>elations between cells.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53000" y="3962400"/>
            <a:ext cx="40788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Water routed into a depression</a:t>
            </a:r>
          </a:p>
          <a:p>
            <a:r>
              <a:rPr lang="en-US" dirty="0" smtClean="0"/>
              <a:t>moves no further; likely becomes</a:t>
            </a:r>
          </a:p>
          <a:p>
            <a:r>
              <a:rPr lang="en-US" dirty="0" smtClean="0"/>
              <a:t>rejected recharge, which</a:t>
            </a:r>
          </a:p>
          <a:p>
            <a:r>
              <a:rPr lang="en-US" dirty="0" smtClean="0"/>
              <a:t>is assumed to leave the model</a:t>
            </a:r>
          </a:p>
          <a:p>
            <a:r>
              <a:rPr lang="en-US" dirty="0" smtClean="0"/>
              <a:t>domain via surface features.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975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685800"/>
          </a:xfrm>
        </p:spPr>
        <p:txBody>
          <a:bodyPr/>
          <a:lstStyle/>
          <a:p>
            <a:r>
              <a:rPr lang="en-US" sz="2800" dirty="0" smtClean="0"/>
              <a:t>what is a “</a:t>
            </a:r>
            <a:r>
              <a:rPr lang="en-US" sz="2800" dirty="0" err="1" smtClean="0"/>
              <a:t>Thornthwaite</a:t>
            </a:r>
            <a:r>
              <a:rPr lang="en-US" sz="2800" dirty="0" smtClean="0"/>
              <a:t>-Mather approach”?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9" t="8383" r="2432" b="40528"/>
          <a:stretch/>
        </p:blipFill>
        <p:spPr>
          <a:xfrm rot="10800000">
            <a:off x="804920" y="813092"/>
            <a:ext cx="7577080" cy="57160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6294" y="6504159"/>
            <a:ext cx="3927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Source: </a:t>
            </a:r>
            <a:r>
              <a:rPr lang="en-US" i="1" dirty="0" err="1" smtClean="0"/>
              <a:t>Thornthwaite</a:t>
            </a:r>
            <a:r>
              <a:rPr lang="en-US" i="1" dirty="0" smtClean="0"/>
              <a:t> and Mather, 1957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00216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err="1"/>
              <a:t>Thornthwaite</a:t>
            </a:r>
            <a:r>
              <a:rPr lang="en-US" sz="3200" dirty="0"/>
              <a:t>-Mather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err="1"/>
              <a:t>Turc</a:t>
            </a:r>
            <a:endParaRPr lang="en-US" sz="3200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/>
              <a:t>Jensen-</a:t>
            </a:r>
            <a:r>
              <a:rPr lang="en-US" sz="3200" dirty="0" err="1"/>
              <a:t>Haise</a:t>
            </a:r>
            <a:endParaRPr lang="en-US" sz="3200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err="1"/>
              <a:t>Blaney-Criddle</a:t>
            </a:r>
            <a:endParaRPr lang="en-US" sz="3200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/>
              <a:t>Hargreaves-</a:t>
            </a:r>
            <a:r>
              <a:rPr lang="en-US" sz="3200" dirty="0" err="1"/>
              <a:t>Samani</a:t>
            </a:r>
            <a:endParaRPr lang="en-US" sz="3200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64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requirements for </a:t>
            </a:r>
            <a:r>
              <a:rPr lang="en-US" dirty="0" err="1" smtClean="0"/>
              <a:t>swb</a:t>
            </a:r>
            <a:r>
              <a:rPr lang="en-US" dirty="0" smtClean="0"/>
              <a:t> PET methods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43" y="2069995"/>
            <a:ext cx="8808657" cy="3416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34872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Snowfall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972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swb</a:t>
            </a:r>
            <a:r>
              <a:rPr lang="en-US" sz="3600" dirty="0" smtClean="0"/>
              <a:t>: irrigation demand</a:t>
            </a:r>
            <a:endParaRPr lang="en-US" sz="3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412" y="1091046"/>
            <a:ext cx="6248240" cy="5056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808038" y="6280919"/>
            <a:ext cx="734536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/>
              <a:t>Source: Allen</a:t>
            </a:r>
            <a:r>
              <a:rPr lang="en-US" sz="900" dirty="0"/>
              <a:t>, R.G., Pereira, L.S., </a:t>
            </a:r>
            <a:r>
              <a:rPr lang="en-US" sz="900" dirty="0" err="1"/>
              <a:t>Raes</a:t>
            </a:r>
            <a:r>
              <a:rPr lang="en-US" sz="900" dirty="0"/>
              <a:t>, D. and Smith, M., 1998, Crop evapotranspiration-Guidelines for computing crop water requirements-FAO Irrigation and drainage paper 56: Rome, Food and Agriculture Organization of the United Nations, accessed May 5, 2011, at http://www.fao.org/docrep/X0490E/x0490e00.htm#Contents.</a:t>
            </a:r>
            <a:endParaRPr lang="en-US" sz="9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7486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rop ET calculation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5160826"/>
              </p:ext>
            </p:extLst>
          </p:nvPr>
        </p:nvGraphicFramePr>
        <p:xfrm>
          <a:off x="1493668" y="1981200"/>
          <a:ext cx="5897732" cy="9892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Equation" r:id="rId3" imgW="1968480" imgH="330120" progId="Equation.DSMT4">
                  <p:embed/>
                </p:oleObj>
              </mc:Choice>
              <mc:Fallback>
                <p:oleObj name="Equation" r:id="rId3" imgW="196848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93668" y="1981200"/>
                        <a:ext cx="5897732" cy="9892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eft Brace 5"/>
          <p:cNvSpPr/>
          <p:nvPr/>
        </p:nvSpPr>
        <p:spPr>
          <a:xfrm rot="16200000">
            <a:off x="4191000" y="2667000"/>
            <a:ext cx="228600" cy="990600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8900000">
            <a:off x="3241300" y="3748525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Plant growth</a:t>
            </a:r>
            <a:endParaRPr lang="en-US" dirty="0"/>
          </a:p>
        </p:txBody>
      </p:sp>
      <p:sp>
        <p:nvSpPr>
          <p:cNvPr id="8" name="Left Brace 7"/>
          <p:cNvSpPr/>
          <p:nvPr/>
        </p:nvSpPr>
        <p:spPr>
          <a:xfrm rot="16200000">
            <a:off x="5791200" y="2654121"/>
            <a:ext cx="228600" cy="990600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8900000">
            <a:off x="4547167" y="3730743"/>
            <a:ext cx="182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Bare soil </a:t>
            </a:r>
            <a:r>
              <a:rPr lang="en-US" dirty="0" err="1" smtClean="0"/>
              <a:t>evap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1303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asal crop coefficient curve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24200" y="6459379"/>
            <a:ext cx="57912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 smtClean="0"/>
              <a:t>Source: Allen and others (1998), FAO </a:t>
            </a:r>
            <a:r>
              <a:rPr lang="en-US" sz="1200" i="1" dirty="0"/>
              <a:t>Irrigation and drainage paper </a:t>
            </a:r>
            <a:r>
              <a:rPr lang="en-US" sz="1200" i="1" dirty="0" smtClean="0"/>
              <a:t>56</a:t>
            </a:r>
            <a:endParaRPr lang="en-US" sz="1200" i="1" dirty="0">
              <a:effectLst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05" y="965358"/>
            <a:ext cx="7618191" cy="5359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51648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ater stress coefficient Ks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8323763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124200" y="6459379"/>
            <a:ext cx="57912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 smtClean="0"/>
              <a:t>Source: Allen and others (1998), FAO </a:t>
            </a:r>
            <a:r>
              <a:rPr lang="en-US" sz="1200" i="1" dirty="0"/>
              <a:t>Irrigation and drainage paper </a:t>
            </a:r>
            <a:r>
              <a:rPr lang="en-US" sz="1200" i="1" dirty="0" smtClean="0"/>
              <a:t>56</a:t>
            </a:r>
            <a:endParaRPr lang="en-US" sz="1200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853414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ffect of dual crop coefficient </a:t>
            </a:r>
            <a:r>
              <a:rPr lang="en-US" dirty="0" err="1" smtClean="0"/>
              <a:t>Kc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24200" y="6459379"/>
            <a:ext cx="57912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 smtClean="0"/>
              <a:t>Source: Allen and others (1998), FAO </a:t>
            </a:r>
            <a:r>
              <a:rPr lang="en-US" sz="1200" i="1" dirty="0"/>
              <a:t>Irrigation and drainage paper </a:t>
            </a:r>
            <a:r>
              <a:rPr lang="en-US" sz="1200" i="1" dirty="0" smtClean="0"/>
              <a:t>56</a:t>
            </a:r>
            <a:endParaRPr lang="en-US" sz="1200" i="1" dirty="0">
              <a:effectLst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30" y="891540"/>
            <a:ext cx="7292340" cy="5532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1553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4000" contrast="-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429" t="8383" r="2432" b="40528"/>
          <a:stretch/>
        </p:blipFill>
        <p:spPr>
          <a:xfrm rot="10800000">
            <a:off x="838200" y="838200"/>
            <a:ext cx="7543798" cy="569093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6294" y="6504159"/>
            <a:ext cx="3927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Source: </a:t>
            </a:r>
            <a:r>
              <a:rPr lang="en-US" i="1" dirty="0" err="1" smtClean="0"/>
              <a:t>Thornthwaite</a:t>
            </a:r>
            <a:r>
              <a:rPr lang="en-US" i="1" dirty="0" smtClean="0"/>
              <a:t> and Mather, 1957</a:t>
            </a:r>
            <a:endParaRPr lang="en-US" i="1" dirty="0"/>
          </a:p>
        </p:txBody>
      </p:sp>
      <p:sp>
        <p:nvSpPr>
          <p:cNvPr id="2" name="TextBox 1"/>
          <p:cNvSpPr txBox="1"/>
          <p:nvPr/>
        </p:nvSpPr>
        <p:spPr>
          <a:xfrm>
            <a:off x="1321158" y="1181637"/>
            <a:ext cx="655320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/>
              <a:t>“From a comparison of the seasonal march of precipitation with evapotranspiration, the magnitude of other related moisture parameters, the water surplus, water deficit, soil moisture storage, and water runoff may be determined.”</a:t>
            </a:r>
            <a:endParaRPr lang="en-US" sz="3200" i="1" dirty="0"/>
          </a:p>
        </p:txBody>
      </p:sp>
      <p:grpSp>
        <p:nvGrpSpPr>
          <p:cNvPr id="7" name="Group 6"/>
          <p:cNvGrpSpPr/>
          <p:nvPr/>
        </p:nvGrpSpPr>
        <p:grpSpPr>
          <a:xfrm>
            <a:off x="4348716" y="3936669"/>
            <a:ext cx="3997391" cy="731024"/>
            <a:chOff x="4348716" y="3936669"/>
            <a:chExt cx="3997391" cy="731024"/>
          </a:xfrm>
        </p:grpSpPr>
        <p:sp>
          <p:nvSpPr>
            <p:cNvPr id="5" name="Freeform 4"/>
            <p:cNvSpPr/>
            <p:nvPr/>
          </p:nvSpPr>
          <p:spPr>
            <a:xfrm>
              <a:off x="4348716" y="4236340"/>
              <a:ext cx="128592" cy="431353"/>
            </a:xfrm>
            <a:custGeom>
              <a:avLst/>
              <a:gdLst>
                <a:gd name="connsiteX0" fmla="*/ 0 w 128592"/>
                <a:gd name="connsiteY0" fmla="*/ 431353 h 431353"/>
                <a:gd name="connsiteX1" fmla="*/ 31898 w 128592"/>
                <a:gd name="connsiteY1" fmla="*/ 378190 h 431353"/>
                <a:gd name="connsiteX2" fmla="*/ 42531 w 128592"/>
                <a:gd name="connsiteY2" fmla="*/ 325027 h 431353"/>
                <a:gd name="connsiteX3" fmla="*/ 53163 w 128592"/>
                <a:gd name="connsiteY3" fmla="*/ 293130 h 431353"/>
                <a:gd name="connsiteX4" fmla="*/ 74428 w 128592"/>
                <a:gd name="connsiteY4" fmla="*/ 176172 h 431353"/>
                <a:gd name="connsiteX5" fmla="*/ 95693 w 128592"/>
                <a:gd name="connsiteY5" fmla="*/ 144274 h 431353"/>
                <a:gd name="connsiteX6" fmla="*/ 106326 w 128592"/>
                <a:gd name="connsiteY6" fmla="*/ 59213 h 431353"/>
                <a:gd name="connsiteX7" fmla="*/ 127591 w 128592"/>
                <a:gd name="connsiteY7" fmla="*/ 367558 h 431353"/>
                <a:gd name="connsiteX8" fmla="*/ 127591 w 128592"/>
                <a:gd name="connsiteY8" fmla="*/ 420720 h 431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592" h="431353">
                  <a:moveTo>
                    <a:pt x="0" y="431353"/>
                  </a:moveTo>
                  <a:cubicBezTo>
                    <a:pt x="10633" y="413632"/>
                    <a:pt x="24223" y="397378"/>
                    <a:pt x="31898" y="378190"/>
                  </a:cubicBezTo>
                  <a:cubicBezTo>
                    <a:pt x="38610" y="361411"/>
                    <a:pt x="38148" y="342559"/>
                    <a:pt x="42531" y="325027"/>
                  </a:cubicBezTo>
                  <a:cubicBezTo>
                    <a:pt x="45249" y="314154"/>
                    <a:pt x="49619" y="303762"/>
                    <a:pt x="53163" y="293130"/>
                  </a:cubicBezTo>
                  <a:cubicBezTo>
                    <a:pt x="56828" y="263813"/>
                    <a:pt x="58039" y="208951"/>
                    <a:pt x="74428" y="176172"/>
                  </a:cubicBezTo>
                  <a:cubicBezTo>
                    <a:pt x="80143" y="164742"/>
                    <a:pt x="88605" y="154907"/>
                    <a:pt x="95693" y="144274"/>
                  </a:cubicBezTo>
                  <a:cubicBezTo>
                    <a:pt x="99237" y="115920"/>
                    <a:pt x="101981" y="87455"/>
                    <a:pt x="106326" y="59213"/>
                  </a:cubicBezTo>
                  <a:cubicBezTo>
                    <a:pt x="139286" y="-155028"/>
                    <a:pt x="125191" y="273943"/>
                    <a:pt x="127591" y="367558"/>
                  </a:cubicBezTo>
                  <a:cubicBezTo>
                    <a:pt x="128045" y="385273"/>
                    <a:pt x="127591" y="402999"/>
                    <a:pt x="127591" y="42072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474534" y="3936669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otential recharge, 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333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/>
          <a:lstStyle/>
          <a:p>
            <a:r>
              <a:rPr lang="en-US" sz="4000" dirty="0" smtClean="0"/>
              <a:t>seasonal march of P and 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6294" y="6504159"/>
            <a:ext cx="4500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Modified from: </a:t>
            </a:r>
            <a:r>
              <a:rPr lang="en-US" i="1" dirty="0" err="1" smtClean="0"/>
              <a:t>Thornthwaite</a:t>
            </a:r>
            <a:r>
              <a:rPr lang="en-US" i="1" dirty="0" smtClean="0"/>
              <a:t> and Mather, 1955</a:t>
            </a:r>
            <a:endParaRPr lang="en-US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64" t="6732" r="14316" b="60660"/>
          <a:stretch/>
        </p:blipFill>
        <p:spPr>
          <a:xfrm rot="60000">
            <a:off x="533565" y="895491"/>
            <a:ext cx="5224414" cy="554916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 rot="19822160">
            <a:off x="1004584" y="100790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</a:rPr>
              <a:t>Precip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 rot="19822160">
            <a:off x="1649844" y="1007906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</a:rPr>
              <a:t>potET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 rot="19822160">
            <a:off x="2310333" y="1007906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</a:rPr>
              <a:t>actET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 rot="19822160">
            <a:off x="2762302" y="970627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Surplus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 rot="19822160">
            <a:off x="3301987" y="959445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Deficit</a:t>
            </a:r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090943" y="942277"/>
            <a:ext cx="7595857" cy="5307217"/>
            <a:chOff x="1090943" y="942277"/>
            <a:chExt cx="7595857" cy="5307217"/>
          </a:xfrm>
        </p:grpSpPr>
        <p:sp>
          <p:nvSpPr>
            <p:cNvPr id="5" name="Freeform 4"/>
            <p:cNvSpPr/>
            <p:nvPr/>
          </p:nvSpPr>
          <p:spPr>
            <a:xfrm>
              <a:off x="2496368" y="2558076"/>
              <a:ext cx="1430503" cy="1750263"/>
            </a:xfrm>
            <a:custGeom>
              <a:avLst/>
              <a:gdLst>
                <a:gd name="connsiteX0" fmla="*/ 0 w 1430503"/>
                <a:gd name="connsiteY0" fmla="*/ 723666 h 1750263"/>
                <a:gd name="connsiteX1" fmla="*/ 185124 w 1430503"/>
                <a:gd name="connsiteY1" fmla="*/ 140245 h 1750263"/>
                <a:gd name="connsiteX2" fmla="*/ 252442 w 1430503"/>
                <a:gd name="connsiteY2" fmla="*/ 16830 h 1750263"/>
                <a:gd name="connsiteX3" fmla="*/ 297320 w 1430503"/>
                <a:gd name="connsiteY3" fmla="*/ 0 h 1750263"/>
                <a:gd name="connsiteX4" fmla="*/ 437566 w 1430503"/>
                <a:gd name="connsiteY4" fmla="*/ 5610 h 1750263"/>
                <a:gd name="connsiteX5" fmla="*/ 617080 w 1430503"/>
                <a:gd name="connsiteY5" fmla="*/ 39269 h 1750263"/>
                <a:gd name="connsiteX6" fmla="*/ 729276 w 1430503"/>
                <a:gd name="connsiteY6" fmla="*/ 173904 h 1750263"/>
                <a:gd name="connsiteX7" fmla="*/ 908790 w 1430503"/>
                <a:gd name="connsiteY7" fmla="*/ 437566 h 1750263"/>
                <a:gd name="connsiteX8" fmla="*/ 1060255 w 1430503"/>
                <a:gd name="connsiteY8" fmla="*/ 790984 h 1750263"/>
                <a:gd name="connsiteX9" fmla="*/ 1178061 w 1430503"/>
                <a:gd name="connsiteY9" fmla="*/ 1082695 h 1750263"/>
                <a:gd name="connsiteX10" fmla="*/ 1234160 w 1430503"/>
                <a:gd name="connsiteY10" fmla="*/ 1267818 h 1750263"/>
                <a:gd name="connsiteX11" fmla="*/ 1312697 w 1430503"/>
                <a:gd name="connsiteY11" fmla="*/ 1357576 h 1750263"/>
                <a:gd name="connsiteX12" fmla="*/ 1430503 w 1430503"/>
                <a:gd name="connsiteY12" fmla="*/ 1419284 h 1750263"/>
                <a:gd name="connsiteX13" fmla="*/ 1408064 w 1430503"/>
                <a:gd name="connsiteY13" fmla="*/ 1587578 h 1750263"/>
                <a:gd name="connsiteX14" fmla="*/ 1368795 w 1430503"/>
                <a:gd name="connsiteY14" fmla="*/ 1694164 h 1750263"/>
                <a:gd name="connsiteX15" fmla="*/ 1318307 w 1430503"/>
                <a:gd name="connsiteY15" fmla="*/ 1750263 h 1750263"/>
                <a:gd name="connsiteX16" fmla="*/ 1279038 w 1430503"/>
                <a:gd name="connsiteY16" fmla="*/ 1744653 h 1750263"/>
                <a:gd name="connsiteX17" fmla="*/ 1183671 w 1430503"/>
                <a:gd name="connsiteY17" fmla="*/ 1722214 h 1750263"/>
                <a:gd name="connsiteX18" fmla="*/ 1138793 w 1430503"/>
                <a:gd name="connsiteY18" fmla="*/ 1559529 h 1750263"/>
                <a:gd name="connsiteX19" fmla="*/ 1077085 w 1430503"/>
                <a:gd name="connsiteY19" fmla="*/ 1363185 h 1750263"/>
                <a:gd name="connsiteX20" fmla="*/ 1020987 w 1430503"/>
                <a:gd name="connsiteY20" fmla="*/ 1284648 h 1750263"/>
                <a:gd name="connsiteX21" fmla="*/ 948059 w 1430503"/>
                <a:gd name="connsiteY21" fmla="*/ 1239769 h 1750263"/>
                <a:gd name="connsiteX22" fmla="*/ 875131 w 1430503"/>
                <a:gd name="connsiteY22" fmla="*/ 1250989 h 1750263"/>
                <a:gd name="connsiteX23" fmla="*/ 785374 w 1430503"/>
                <a:gd name="connsiteY23" fmla="*/ 1307087 h 1750263"/>
                <a:gd name="connsiteX24" fmla="*/ 701227 w 1430503"/>
                <a:gd name="connsiteY24" fmla="*/ 1402454 h 1750263"/>
                <a:gd name="connsiteX25" fmla="*/ 645129 w 1430503"/>
                <a:gd name="connsiteY25" fmla="*/ 1458552 h 1750263"/>
                <a:gd name="connsiteX26" fmla="*/ 555372 w 1430503"/>
                <a:gd name="connsiteY26" fmla="*/ 1475382 h 1750263"/>
                <a:gd name="connsiteX27" fmla="*/ 415126 w 1430503"/>
                <a:gd name="connsiteY27" fmla="*/ 1458552 h 1750263"/>
                <a:gd name="connsiteX28" fmla="*/ 297320 w 1430503"/>
                <a:gd name="connsiteY28" fmla="*/ 1464162 h 1750263"/>
                <a:gd name="connsiteX29" fmla="*/ 218783 w 1430503"/>
                <a:gd name="connsiteY29" fmla="*/ 1374405 h 1750263"/>
                <a:gd name="connsiteX30" fmla="*/ 123416 w 1430503"/>
                <a:gd name="connsiteY30" fmla="*/ 1211720 h 1750263"/>
                <a:gd name="connsiteX31" fmla="*/ 67318 w 1430503"/>
                <a:gd name="connsiteY31" fmla="*/ 964888 h 1750263"/>
                <a:gd name="connsiteX32" fmla="*/ 0 w 1430503"/>
                <a:gd name="connsiteY32" fmla="*/ 723666 h 1750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430503" h="1750263">
                  <a:moveTo>
                    <a:pt x="0" y="723666"/>
                  </a:moveTo>
                  <a:lnTo>
                    <a:pt x="185124" y="140245"/>
                  </a:lnTo>
                  <a:lnTo>
                    <a:pt x="252442" y="16830"/>
                  </a:lnTo>
                  <a:lnTo>
                    <a:pt x="297320" y="0"/>
                  </a:lnTo>
                  <a:lnTo>
                    <a:pt x="437566" y="5610"/>
                  </a:lnTo>
                  <a:lnTo>
                    <a:pt x="617080" y="39269"/>
                  </a:lnTo>
                  <a:lnTo>
                    <a:pt x="729276" y="173904"/>
                  </a:lnTo>
                  <a:lnTo>
                    <a:pt x="908790" y="437566"/>
                  </a:lnTo>
                  <a:lnTo>
                    <a:pt x="1060255" y="790984"/>
                  </a:lnTo>
                  <a:lnTo>
                    <a:pt x="1178061" y="1082695"/>
                  </a:lnTo>
                  <a:lnTo>
                    <a:pt x="1234160" y="1267818"/>
                  </a:lnTo>
                  <a:lnTo>
                    <a:pt x="1312697" y="1357576"/>
                  </a:lnTo>
                  <a:lnTo>
                    <a:pt x="1430503" y="1419284"/>
                  </a:lnTo>
                  <a:lnTo>
                    <a:pt x="1408064" y="1587578"/>
                  </a:lnTo>
                  <a:lnTo>
                    <a:pt x="1368795" y="1694164"/>
                  </a:lnTo>
                  <a:lnTo>
                    <a:pt x="1318307" y="1750263"/>
                  </a:lnTo>
                  <a:lnTo>
                    <a:pt x="1279038" y="1744653"/>
                  </a:lnTo>
                  <a:lnTo>
                    <a:pt x="1183671" y="1722214"/>
                  </a:lnTo>
                  <a:lnTo>
                    <a:pt x="1138793" y="1559529"/>
                  </a:lnTo>
                  <a:lnTo>
                    <a:pt x="1077085" y="1363185"/>
                  </a:lnTo>
                  <a:lnTo>
                    <a:pt x="1020987" y="1284648"/>
                  </a:lnTo>
                  <a:lnTo>
                    <a:pt x="948059" y="1239769"/>
                  </a:lnTo>
                  <a:lnTo>
                    <a:pt x="875131" y="1250989"/>
                  </a:lnTo>
                  <a:lnTo>
                    <a:pt x="785374" y="1307087"/>
                  </a:lnTo>
                  <a:lnTo>
                    <a:pt x="701227" y="1402454"/>
                  </a:lnTo>
                  <a:lnTo>
                    <a:pt x="645129" y="1458552"/>
                  </a:lnTo>
                  <a:lnTo>
                    <a:pt x="555372" y="1475382"/>
                  </a:lnTo>
                  <a:lnTo>
                    <a:pt x="415126" y="1458552"/>
                  </a:lnTo>
                  <a:lnTo>
                    <a:pt x="297320" y="1464162"/>
                  </a:lnTo>
                  <a:lnTo>
                    <a:pt x="218783" y="1374405"/>
                  </a:lnTo>
                  <a:lnTo>
                    <a:pt x="123416" y="1211720"/>
                  </a:lnTo>
                  <a:lnTo>
                    <a:pt x="67318" y="964888"/>
                  </a:lnTo>
                  <a:lnTo>
                    <a:pt x="0" y="723666"/>
                  </a:lnTo>
                  <a:close/>
                </a:path>
              </a:pathLst>
            </a:custGeom>
            <a:solidFill>
              <a:srgbClr val="993300">
                <a:alpha val="5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2675299" y="2000816"/>
              <a:ext cx="1244851" cy="1973655"/>
            </a:xfrm>
            <a:custGeom>
              <a:avLst/>
              <a:gdLst>
                <a:gd name="connsiteX0" fmla="*/ 0 w 1244851"/>
                <a:gd name="connsiteY0" fmla="*/ 656376 h 1973655"/>
                <a:gd name="connsiteX1" fmla="*/ 104115 w 1244851"/>
                <a:gd name="connsiteY1" fmla="*/ 398352 h 1973655"/>
                <a:gd name="connsiteX2" fmla="*/ 185596 w 1244851"/>
                <a:gd name="connsiteY2" fmla="*/ 176542 h 1973655"/>
                <a:gd name="connsiteX3" fmla="*/ 276131 w 1244851"/>
                <a:gd name="connsiteY3" fmla="*/ 36214 h 1973655"/>
                <a:gd name="connsiteX4" fmla="*/ 389299 w 1244851"/>
                <a:gd name="connsiteY4" fmla="*/ 0 h 1973655"/>
                <a:gd name="connsiteX5" fmla="*/ 520574 w 1244851"/>
                <a:gd name="connsiteY5" fmla="*/ 27160 h 1973655"/>
                <a:gd name="connsiteX6" fmla="*/ 642796 w 1244851"/>
                <a:gd name="connsiteY6" fmla="*/ 113168 h 1973655"/>
                <a:gd name="connsiteX7" fmla="*/ 742384 w 1244851"/>
                <a:gd name="connsiteY7" fmla="*/ 316871 h 1973655"/>
                <a:gd name="connsiteX8" fmla="*/ 810285 w 1244851"/>
                <a:gd name="connsiteY8" fmla="*/ 547734 h 1973655"/>
                <a:gd name="connsiteX9" fmla="*/ 914400 w 1244851"/>
                <a:gd name="connsiteY9" fmla="*/ 823865 h 1973655"/>
                <a:gd name="connsiteX10" fmla="*/ 1000408 w 1244851"/>
                <a:gd name="connsiteY10" fmla="*/ 1122630 h 1973655"/>
                <a:gd name="connsiteX11" fmla="*/ 1104523 w 1244851"/>
                <a:gd name="connsiteY11" fmla="*/ 1471188 h 1973655"/>
                <a:gd name="connsiteX12" fmla="*/ 1186004 w 1244851"/>
                <a:gd name="connsiteY12" fmla="*/ 1756372 h 1973655"/>
                <a:gd name="connsiteX13" fmla="*/ 1244851 w 1244851"/>
                <a:gd name="connsiteY13" fmla="*/ 1973655 h 1973655"/>
                <a:gd name="connsiteX14" fmla="*/ 1099996 w 1244851"/>
                <a:gd name="connsiteY14" fmla="*/ 1883121 h 1973655"/>
                <a:gd name="connsiteX15" fmla="*/ 1041149 w 1244851"/>
                <a:gd name="connsiteY15" fmla="*/ 1756372 h 1973655"/>
                <a:gd name="connsiteX16" fmla="*/ 914400 w 1244851"/>
                <a:gd name="connsiteY16" fmla="*/ 1425921 h 1973655"/>
                <a:gd name="connsiteX17" fmla="*/ 828392 w 1244851"/>
                <a:gd name="connsiteY17" fmla="*/ 1226744 h 1973655"/>
                <a:gd name="connsiteX18" fmla="*/ 778598 w 1244851"/>
                <a:gd name="connsiteY18" fmla="*/ 1086416 h 1973655"/>
                <a:gd name="connsiteX19" fmla="*/ 679010 w 1244851"/>
                <a:gd name="connsiteY19" fmla="*/ 914400 h 1973655"/>
                <a:gd name="connsiteX20" fmla="*/ 574895 w 1244851"/>
                <a:gd name="connsiteY20" fmla="*/ 733331 h 1973655"/>
                <a:gd name="connsiteX21" fmla="*/ 457200 w 1244851"/>
                <a:gd name="connsiteY21" fmla="*/ 611109 h 1973655"/>
                <a:gd name="connsiteX22" fmla="*/ 375719 w 1244851"/>
                <a:gd name="connsiteY22" fmla="*/ 579422 h 1973655"/>
                <a:gd name="connsiteX23" fmla="*/ 239917 w 1244851"/>
                <a:gd name="connsiteY23" fmla="*/ 561315 h 1973655"/>
                <a:gd name="connsiteX24" fmla="*/ 113168 w 1244851"/>
                <a:gd name="connsiteY24" fmla="*/ 556788 h 1973655"/>
                <a:gd name="connsiteX25" fmla="*/ 58848 w 1244851"/>
                <a:gd name="connsiteY25" fmla="*/ 579422 h 1973655"/>
                <a:gd name="connsiteX26" fmla="*/ 40741 w 1244851"/>
                <a:gd name="connsiteY26" fmla="*/ 620162 h 1973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244851" h="1973655">
                  <a:moveTo>
                    <a:pt x="0" y="656376"/>
                  </a:moveTo>
                  <a:lnTo>
                    <a:pt x="104115" y="398352"/>
                  </a:lnTo>
                  <a:lnTo>
                    <a:pt x="185596" y="176542"/>
                  </a:lnTo>
                  <a:lnTo>
                    <a:pt x="276131" y="36214"/>
                  </a:lnTo>
                  <a:lnTo>
                    <a:pt x="389299" y="0"/>
                  </a:lnTo>
                  <a:lnTo>
                    <a:pt x="520574" y="27160"/>
                  </a:lnTo>
                  <a:lnTo>
                    <a:pt x="642796" y="113168"/>
                  </a:lnTo>
                  <a:lnTo>
                    <a:pt x="742384" y="316871"/>
                  </a:lnTo>
                  <a:lnTo>
                    <a:pt x="810285" y="547734"/>
                  </a:lnTo>
                  <a:lnTo>
                    <a:pt x="914400" y="823865"/>
                  </a:lnTo>
                  <a:lnTo>
                    <a:pt x="1000408" y="1122630"/>
                  </a:lnTo>
                  <a:lnTo>
                    <a:pt x="1104523" y="1471188"/>
                  </a:lnTo>
                  <a:lnTo>
                    <a:pt x="1186004" y="1756372"/>
                  </a:lnTo>
                  <a:lnTo>
                    <a:pt x="1244851" y="1973655"/>
                  </a:lnTo>
                  <a:lnTo>
                    <a:pt x="1099996" y="1883121"/>
                  </a:lnTo>
                  <a:lnTo>
                    <a:pt x="1041149" y="1756372"/>
                  </a:lnTo>
                  <a:lnTo>
                    <a:pt x="914400" y="1425921"/>
                  </a:lnTo>
                  <a:lnTo>
                    <a:pt x="828392" y="1226744"/>
                  </a:lnTo>
                  <a:lnTo>
                    <a:pt x="778598" y="1086416"/>
                  </a:lnTo>
                  <a:lnTo>
                    <a:pt x="679010" y="914400"/>
                  </a:lnTo>
                  <a:lnTo>
                    <a:pt x="574895" y="733331"/>
                  </a:lnTo>
                  <a:lnTo>
                    <a:pt x="457200" y="611109"/>
                  </a:lnTo>
                  <a:lnTo>
                    <a:pt x="375719" y="579422"/>
                  </a:lnTo>
                  <a:lnTo>
                    <a:pt x="239917" y="561315"/>
                  </a:lnTo>
                  <a:lnTo>
                    <a:pt x="113168" y="556788"/>
                  </a:lnTo>
                  <a:lnTo>
                    <a:pt x="58848" y="579422"/>
                  </a:lnTo>
                  <a:lnTo>
                    <a:pt x="40741" y="620162"/>
                  </a:lnTo>
                </a:path>
              </a:pathLst>
            </a:custGeom>
            <a:solidFill>
              <a:srgbClr val="FFC000">
                <a:alpha val="27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1090943" y="2688879"/>
              <a:ext cx="1407813" cy="3168713"/>
            </a:xfrm>
            <a:custGeom>
              <a:avLst/>
              <a:gdLst>
                <a:gd name="connsiteX0" fmla="*/ 9053 w 1407813"/>
                <a:gd name="connsiteY0" fmla="*/ 58848 h 3168713"/>
                <a:gd name="connsiteX1" fmla="*/ 0 w 1407813"/>
                <a:gd name="connsiteY1" fmla="*/ 3168713 h 3168713"/>
                <a:gd name="connsiteX2" fmla="*/ 117695 w 1407813"/>
                <a:gd name="connsiteY2" fmla="*/ 3114392 h 3168713"/>
                <a:gd name="connsiteX3" fmla="*/ 276130 w 1407813"/>
                <a:gd name="connsiteY3" fmla="*/ 3041965 h 3168713"/>
                <a:gd name="connsiteX4" fmla="*/ 389299 w 1407813"/>
                <a:gd name="connsiteY4" fmla="*/ 2919743 h 3168713"/>
                <a:gd name="connsiteX5" fmla="*/ 529627 w 1407813"/>
                <a:gd name="connsiteY5" fmla="*/ 2756780 h 3168713"/>
                <a:gd name="connsiteX6" fmla="*/ 656376 w 1407813"/>
                <a:gd name="connsiteY6" fmla="*/ 2580238 h 3168713"/>
                <a:gd name="connsiteX7" fmla="*/ 760491 w 1407813"/>
                <a:gd name="connsiteY7" fmla="*/ 2308634 h 3168713"/>
                <a:gd name="connsiteX8" fmla="*/ 937033 w 1407813"/>
                <a:gd name="connsiteY8" fmla="*/ 1905755 h 3168713"/>
                <a:gd name="connsiteX9" fmla="*/ 1059255 w 1407813"/>
                <a:gd name="connsiteY9" fmla="*/ 1575303 h 3168713"/>
                <a:gd name="connsiteX10" fmla="*/ 1190530 w 1407813"/>
                <a:gd name="connsiteY10" fmla="*/ 1240325 h 3168713"/>
                <a:gd name="connsiteX11" fmla="*/ 1326332 w 1407813"/>
                <a:gd name="connsiteY11" fmla="*/ 887240 h 3168713"/>
                <a:gd name="connsiteX12" fmla="*/ 1407813 w 1407813"/>
                <a:gd name="connsiteY12" fmla="*/ 606582 h 3168713"/>
                <a:gd name="connsiteX13" fmla="*/ 1358019 w 1407813"/>
                <a:gd name="connsiteY13" fmla="*/ 357612 h 3168713"/>
                <a:gd name="connsiteX14" fmla="*/ 1299172 w 1407813"/>
                <a:gd name="connsiteY14" fmla="*/ 217283 h 3168713"/>
                <a:gd name="connsiteX15" fmla="*/ 1190530 w 1407813"/>
                <a:gd name="connsiteY15" fmla="*/ 90535 h 3168713"/>
                <a:gd name="connsiteX16" fmla="*/ 1104522 w 1407813"/>
                <a:gd name="connsiteY16" fmla="*/ 31687 h 3168713"/>
                <a:gd name="connsiteX17" fmla="*/ 1018514 w 1407813"/>
                <a:gd name="connsiteY17" fmla="*/ 0 h 3168713"/>
                <a:gd name="connsiteX18" fmla="*/ 914400 w 1407813"/>
                <a:gd name="connsiteY18" fmla="*/ 22634 h 3168713"/>
                <a:gd name="connsiteX19" fmla="*/ 823865 w 1407813"/>
                <a:gd name="connsiteY19" fmla="*/ 108642 h 3168713"/>
                <a:gd name="connsiteX20" fmla="*/ 728804 w 1407813"/>
                <a:gd name="connsiteY20" fmla="*/ 276131 h 3168713"/>
                <a:gd name="connsiteX21" fmla="*/ 692590 w 1407813"/>
                <a:gd name="connsiteY21" fmla="*/ 411933 h 3168713"/>
                <a:gd name="connsiteX22" fmla="*/ 615635 w 1407813"/>
                <a:gd name="connsiteY22" fmla="*/ 620163 h 3168713"/>
                <a:gd name="connsiteX23" fmla="*/ 534154 w 1407813"/>
                <a:gd name="connsiteY23" fmla="*/ 896293 h 3168713"/>
                <a:gd name="connsiteX24" fmla="*/ 470780 w 1407813"/>
                <a:gd name="connsiteY24" fmla="*/ 1018515 h 3168713"/>
                <a:gd name="connsiteX25" fmla="*/ 407406 w 1407813"/>
                <a:gd name="connsiteY25" fmla="*/ 1099996 h 3168713"/>
                <a:gd name="connsiteX26" fmla="*/ 348558 w 1407813"/>
                <a:gd name="connsiteY26" fmla="*/ 1136210 h 3168713"/>
                <a:gd name="connsiteX27" fmla="*/ 285184 w 1407813"/>
                <a:gd name="connsiteY27" fmla="*/ 1118103 h 3168713"/>
                <a:gd name="connsiteX28" fmla="*/ 230863 w 1407813"/>
                <a:gd name="connsiteY28" fmla="*/ 1050202 h 3168713"/>
                <a:gd name="connsiteX29" fmla="*/ 190122 w 1407813"/>
                <a:gd name="connsiteY29" fmla="*/ 792178 h 3168713"/>
                <a:gd name="connsiteX30" fmla="*/ 153908 w 1407813"/>
                <a:gd name="connsiteY30" fmla="*/ 561315 h 3168713"/>
                <a:gd name="connsiteX31" fmla="*/ 122221 w 1407813"/>
                <a:gd name="connsiteY31" fmla="*/ 344032 h 3168713"/>
                <a:gd name="connsiteX32" fmla="*/ 90534 w 1407813"/>
                <a:gd name="connsiteY32" fmla="*/ 176543 h 3168713"/>
                <a:gd name="connsiteX33" fmla="*/ 9053 w 1407813"/>
                <a:gd name="connsiteY33" fmla="*/ 58848 h 3168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407813" h="3168713">
                  <a:moveTo>
                    <a:pt x="9053" y="58848"/>
                  </a:moveTo>
                  <a:cubicBezTo>
                    <a:pt x="6035" y="1095470"/>
                    <a:pt x="3018" y="2132091"/>
                    <a:pt x="0" y="3168713"/>
                  </a:cubicBezTo>
                  <a:lnTo>
                    <a:pt x="117695" y="3114392"/>
                  </a:lnTo>
                  <a:lnTo>
                    <a:pt x="276130" y="3041965"/>
                  </a:lnTo>
                  <a:lnTo>
                    <a:pt x="389299" y="2919743"/>
                  </a:lnTo>
                  <a:lnTo>
                    <a:pt x="529627" y="2756780"/>
                  </a:lnTo>
                  <a:lnTo>
                    <a:pt x="656376" y="2580238"/>
                  </a:lnTo>
                  <a:lnTo>
                    <a:pt x="760491" y="2308634"/>
                  </a:lnTo>
                  <a:lnTo>
                    <a:pt x="937033" y="1905755"/>
                  </a:lnTo>
                  <a:lnTo>
                    <a:pt x="1059255" y="1575303"/>
                  </a:lnTo>
                  <a:lnTo>
                    <a:pt x="1190530" y="1240325"/>
                  </a:lnTo>
                  <a:lnTo>
                    <a:pt x="1326332" y="887240"/>
                  </a:lnTo>
                  <a:lnTo>
                    <a:pt x="1407813" y="606582"/>
                  </a:lnTo>
                  <a:lnTo>
                    <a:pt x="1358019" y="357612"/>
                  </a:lnTo>
                  <a:lnTo>
                    <a:pt x="1299172" y="217283"/>
                  </a:lnTo>
                  <a:lnTo>
                    <a:pt x="1190530" y="90535"/>
                  </a:lnTo>
                  <a:lnTo>
                    <a:pt x="1104522" y="31687"/>
                  </a:lnTo>
                  <a:lnTo>
                    <a:pt x="1018514" y="0"/>
                  </a:lnTo>
                  <a:lnTo>
                    <a:pt x="914400" y="22634"/>
                  </a:lnTo>
                  <a:lnTo>
                    <a:pt x="823865" y="108642"/>
                  </a:lnTo>
                  <a:lnTo>
                    <a:pt x="728804" y="276131"/>
                  </a:lnTo>
                  <a:lnTo>
                    <a:pt x="692590" y="411933"/>
                  </a:lnTo>
                  <a:lnTo>
                    <a:pt x="615635" y="620163"/>
                  </a:lnTo>
                  <a:lnTo>
                    <a:pt x="534154" y="896293"/>
                  </a:lnTo>
                  <a:lnTo>
                    <a:pt x="470780" y="1018515"/>
                  </a:lnTo>
                  <a:lnTo>
                    <a:pt x="407406" y="1099996"/>
                  </a:lnTo>
                  <a:lnTo>
                    <a:pt x="348558" y="1136210"/>
                  </a:lnTo>
                  <a:lnTo>
                    <a:pt x="285184" y="1118103"/>
                  </a:lnTo>
                  <a:lnTo>
                    <a:pt x="230863" y="1050202"/>
                  </a:lnTo>
                  <a:lnTo>
                    <a:pt x="190122" y="792178"/>
                  </a:lnTo>
                  <a:lnTo>
                    <a:pt x="153908" y="561315"/>
                  </a:lnTo>
                  <a:lnTo>
                    <a:pt x="122221" y="344032"/>
                  </a:lnTo>
                  <a:lnTo>
                    <a:pt x="90534" y="176543"/>
                  </a:lnTo>
                  <a:lnTo>
                    <a:pt x="9053" y="58848"/>
                  </a:lnTo>
                  <a:close/>
                </a:path>
              </a:pathLst>
            </a:custGeom>
            <a:solidFill>
              <a:schemeClr val="accent4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4721382" y="2747727"/>
              <a:ext cx="430040" cy="3096285"/>
            </a:xfrm>
            <a:custGeom>
              <a:avLst/>
              <a:gdLst>
                <a:gd name="connsiteX0" fmla="*/ 4527 w 430040"/>
                <a:gd name="connsiteY0" fmla="*/ 683536 h 3096285"/>
                <a:gd name="connsiteX1" fmla="*/ 0 w 430040"/>
                <a:gd name="connsiteY1" fmla="*/ 2965010 h 3096285"/>
                <a:gd name="connsiteX2" fmla="*/ 113168 w 430040"/>
                <a:gd name="connsiteY2" fmla="*/ 3005750 h 3096285"/>
                <a:gd name="connsiteX3" fmla="*/ 280658 w 430040"/>
                <a:gd name="connsiteY3" fmla="*/ 3055544 h 3096285"/>
                <a:gd name="connsiteX4" fmla="*/ 411933 w 430040"/>
                <a:gd name="connsiteY4" fmla="*/ 3096285 h 3096285"/>
                <a:gd name="connsiteX5" fmla="*/ 430040 w 430040"/>
                <a:gd name="connsiteY5" fmla="*/ 0 h 3096285"/>
                <a:gd name="connsiteX6" fmla="*/ 353085 w 430040"/>
                <a:gd name="connsiteY6" fmla="*/ 72427 h 3096285"/>
                <a:gd name="connsiteX7" fmla="*/ 303291 w 430040"/>
                <a:gd name="connsiteY7" fmla="*/ 190123 h 3096285"/>
                <a:gd name="connsiteX8" fmla="*/ 244444 w 430040"/>
                <a:gd name="connsiteY8" fmla="*/ 316871 h 3096285"/>
                <a:gd name="connsiteX9" fmla="*/ 194650 w 430040"/>
                <a:gd name="connsiteY9" fmla="*/ 434566 h 3096285"/>
                <a:gd name="connsiteX10" fmla="*/ 126749 w 430040"/>
                <a:gd name="connsiteY10" fmla="*/ 565841 h 3096285"/>
                <a:gd name="connsiteX11" fmla="*/ 81481 w 430040"/>
                <a:gd name="connsiteY11" fmla="*/ 638269 h 3096285"/>
                <a:gd name="connsiteX12" fmla="*/ 4527 w 430040"/>
                <a:gd name="connsiteY12" fmla="*/ 683536 h 3096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30040" h="3096285">
                  <a:moveTo>
                    <a:pt x="4527" y="683536"/>
                  </a:moveTo>
                  <a:lnTo>
                    <a:pt x="0" y="2965010"/>
                  </a:lnTo>
                  <a:lnTo>
                    <a:pt x="113168" y="3005750"/>
                  </a:lnTo>
                  <a:lnTo>
                    <a:pt x="280658" y="3055544"/>
                  </a:lnTo>
                  <a:lnTo>
                    <a:pt x="411933" y="3096285"/>
                  </a:lnTo>
                  <a:lnTo>
                    <a:pt x="430040" y="0"/>
                  </a:lnTo>
                  <a:lnTo>
                    <a:pt x="353085" y="72427"/>
                  </a:lnTo>
                  <a:lnTo>
                    <a:pt x="303291" y="190123"/>
                  </a:lnTo>
                  <a:lnTo>
                    <a:pt x="244444" y="316871"/>
                  </a:lnTo>
                  <a:lnTo>
                    <a:pt x="194650" y="434566"/>
                  </a:lnTo>
                  <a:lnTo>
                    <a:pt x="126749" y="565841"/>
                  </a:lnTo>
                  <a:lnTo>
                    <a:pt x="81481" y="638269"/>
                  </a:lnTo>
                  <a:lnTo>
                    <a:pt x="4527" y="683536"/>
                  </a:lnTo>
                  <a:close/>
                </a:path>
              </a:pathLst>
            </a:custGeom>
            <a:solidFill>
              <a:schemeClr val="accent4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2848911" y="1421813"/>
              <a:ext cx="449272" cy="200851"/>
            </a:xfrm>
            <a:custGeom>
              <a:avLst/>
              <a:gdLst>
                <a:gd name="connsiteX0" fmla="*/ 0 w 449272"/>
                <a:gd name="connsiteY0" fmla="*/ 0 h 200851"/>
                <a:gd name="connsiteX1" fmla="*/ 10571 w 449272"/>
                <a:gd name="connsiteY1" fmla="*/ 200851 h 200851"/>
                <a:gd name="connsiteX2" fmla="*/ 449272 w 449272"/>
                <a:gd name="connsiteY2" fmla="*/ 200851 h 200851"/>
                <a:gd name="connsiteX3" fmla="*/ 443986 w 449272"/>
                <a:gd name="connsiteY3" fmla="*/ 0 h 200851"/>
                <a:gd name="connsiteX4" fmla="*/ 0 w 449272"/>
                <a:gd name="connsiteY4" fmla="*/ 0 h 200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272" h="200851">
                  <a:moveTo>
                    <a:pt x="0" y="0"/>
                  </a:moveTo>
                  <a:lnTo>
                    <a:pt x="10571" y="200851"/>
                  </a:lnTo>
                  <a:lnTo>
                    <a:pt x="449272" y="200851"/>
                  </a:lnTo>
                  <a:lnTo>
                    <a:pt x="4439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3414465" y="1416527"/>
              <a:ext cx="443986" cy="216708"/>
            </a:xfrm>
            <a:custGeom>
              <a:avLst/>
              <a:gdLst>
                <a:gd name="connsiteX0" fmla="*/ 0 w 443986"/>
                <a:gd name="connsiteY0" fmla="*/ 0 h 216708"/>
                <a:gd name="connsiteX1" fmla="*/ 15856 w 443986"/>
                <a:gd name="connsiteY1" fmla="*/ 216708 h 216708"/>
                <a:gd name="connsiteX2" fmla="*/ 443986 w 443986"/>
                <a:gd name="connsiteY2" fmla="*/ 216708 h 216708"/>
                <a:gd name="connsiteX3" fmla="*/ 443986 w 443986"/>
                <a:gd name="connsiteY3" fmla="*/ 10571 h 216708"/>
                <a:gd name="connsiteX4" fmla="*/ 0 w 443986"/>
                <a:gd name="connsiteY4" fmla="*/ 0 h 21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986" h="216708">
                  <a:moveTo>
                    <a:pt x="0" y="0"/>
                  </a:moveTo>
                  <a:lnTo>
                    <a:pt x="15856" y="216708"/>
                  </a:lnTo>
                  <a:lnTo>
                    <a:pt x="443986" y="216708"/>
                  </a:lnTo>
                  <a:lnTo>
                    <a:pt x="443986" y="105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4006446" y="1416527"/>
              <a:ext cx="433415" cy="227279"/>
            </a:xfrm>
            <a:custGeom>
              <a:avLst/>
              <a:gdLst>
                <a:gd name="connsiteX0" fmla="*/ 0 w 433415"/>
                <a:gd name="connsiteY0" fmla="*/ 0 h 227279"/>
                <a:gd name="connsiteX1" fmla="*/ 10571 w 433415"/>
                <a:gd name="connsiteY1" fmla="*/ 211422 h 227279"/>
                <a:gd name="connsiteX2" fmla="*/ 433415 w 433415"/>
                <a:gd name="connsiteY2" fmla="*/ 227279 h 227279"/>
                <a:gd name="connsiteX3" fmla="*/ 422844 w 433415"/>
                <a:gd name="connsiteY3" fmla="*/ 10571 h 227279"/>
                <a:gd name="connsiteX4" fmla="*/ 0 w 433415"/>
                <a:gd name="connsiteY4" fmla="*/ 0 h 227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3415" h="227279">
                  <a:moveTo>
                    <a:pt x="0" y="0"/>
                  </a:moveTo>
                  <a:lnTo>
                    <a:pt x="10571" y="211422"/>
                  </a:lnTo>
                  <a:lnTo>
                    <a:pt x="433415" y="227279"/>
                  </a:lnTo>
                  <a:lnTo>
                    <a:pt x="422844" y="105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3300">
                <a:alpha val="5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2663917" y="2545429"/>
              <a:ext cx="1252675" cy="1445161"/>
            </a:xfrm>
            <a:custGeom>
              <a:avLst/>
              <a:gdLst>
                <a:gd name="connsiteX0" fmla="*/ 0 w 1252675"/>
                <a:gd name="connsiteY0" fmla="*/ 160772 h 1445161"/>
                <a:gd name="connsiteX1" fmla="*/ 116282 w 1252675"/>
                <a:gd name="connsiteY1" fmla="*/ 12777 h 1445161"/>
                <a:gd name="connsiteX2" fmla="*/ 354132 w 1252675"/>
                <a:gd name="connsiteY2" fmla="*/ 23348 h 1445161"/>
                <a:gd name="connsiteX3" fmla="*/ 539126 w 1252675"/>
                <a:gd name="connsiteY3" fmla="*/ 150201 h 1445161"/>
                <a:gd name="connsiteX4" fmla="*/ 713549 w 1252675"/>
                <a:gd name="connsiteY4" fmla="*/ 409193 h 1445161"/>
                <a:gd name="connsiteX5" fmla="*/ 877401 w 1252675"/>
                <a:gd name="connsiteY5" fmla="*/ 763325 h 1445161"/>
                <a:gd name="connsiteX6" fmla="*/ 977826 w 1252675"/>
                <a:gd name="connsiteY6" fmla="*/ 1048744 h 1445161"/>
                <a:gd name="connsiteX7" fmla="*/ 1078252 w 1252675"/>
                <a:gd name="connsiteY7" fmla="*/ 1286594 h 1445161"/>
                <a:gd name="connsiteX8" fmla="*/ 1252675 w 1252675"/>
                <a:gd name="connsiteY8" fmla="*/ 1445161 h 1445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52675" h="1445161">
                  <a:moveTo>
                    <a:pt x="0" y="160772"/>
                  </a:moveTo>
                  <a:cubicBezTo>
                    <a:pt x="28630" y="98226"/>
                    <a:pt x="57260" y="35681"/>
                    <a:pt x="116282" y="12777"/>
                  </a:cubicBezTo>
                  <a:cubicBezTo>
                    <a:pt x="175304" y="-10127"/>
                    <a:pt x="283658" y="444"/>
                    <a:pt x="354132" y="23348"/>
                  </a:cubicBezTo>
                  <a:cubicBezTo>
                    <a:pt x="424606" y="46252"/>
                    <a:pt x="479223" y="85894"/>
                    <a:pt x="539126" y="150201"/>
                  </a:cubicBezTo>
                  <a:cubicBezTo>
                    <a:pt x="599029" y="214508"/>
                    <a:pt x="657170" y="307006"/>
                    <a:pt x="713549" y="409193"/>
                  </a:cubicBezTo>
                  <a:cubicBezTo>
                    <a:pt x="769928" y="511380"/>
                    <a:pt x="833355" y="656733"/>
                    <a:pt x="877401" y="763325"/>
                  </a:cubicBezTo>
                  <a:cubicBezTo>
                    <a:pt x="921447" y="869917"/>
                    <a:pt x="944351" y="961533"/>
                    <a:pt x="977826" y="1048744"/>
                  </a:cubicBezTo>
                  <a:cubicBezTo>
                    <a:pt x="1011301" y="1135955"/>
                    <a:pt x="1032444" y="1220525"/>
                    <a:pt x="1078252" y="1286594"/>
                  </a:cubicBezTo>
                  <a:cubicBezTo>
                    <a:pt x="1124060" y="1352663"/>
                    <a:pt x="1188367" y="1398912"/>
                    <a:pt x="1252675" y="1445161"/>
                  </a:cubicBezTo>
                </a:path>
              </a:pathLst>
            </a:custGeom>
            <a:ln w="22225">
              <a:solidFill>
                <a:schemeClr val="accent2">
                  <a:lumMod val="40000"/>
                  <a:lumOff val="60000"/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2333549" y="1492301"/>
              <a:ext cx="365760" cy="14630"/>
            </a:xfrm>
            <a:custGeom>
              <a:avLst/>
              <a:gdLst>
                <a:gd name="connsiteX0" fmla="*/ 0 w 365760"/>
                <a:gd name="connsiteY0" fmla="*/ 0 h 14630"/>
                <a:gd name="connsiteX1" fmla="*/ 365760 w 365760"/>
                <a:gd name="connsiteY1" fmla="*/ 14630 h 14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5760" h="14630">
                  <a:moveTo>
                    <a:pt x="0" y="0"/>
                  </a:moveTo>
                  <a:lnTo>
                    <a:pt x="365760" y="14630"/>
                  </a:lnTo>
                </a:path>
              </a:pathLst>
            </a:custGeom>
            <a:ln w="19050">
              <a:solidFill>
                <a:schemeClr val="accent2">
                  <a:lumMod val="40000"/>
                  <a:lumOff val="60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954238" y="942277"/>
              <a:ext cx="1303562" cy="5055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600" dirty="0" smtClean="0">
                  <a:solidFill>
                    <a:schemeClr val="bg2"/>
                  </a:solidFill>
                </a:rPr>
                <a:t>Soil moisture</a:t>
              </a:r>
            </a:p>
            <a:p>
              <a:pPr>
                <a:lnSpc>
                  <a:spcPts val="1600"/>
                </a:lnSpc>
              </a:pPr>
              <a:r>
                <a:rPr lang="en-US" sz="1600" dirty="0" smtClean="0">
                  <a:solidFill>
                    <a:schemeClr val="bg2"/>
                  </a:solidFill>
                </a:rPr>
                <a:t>  (-)         (+)</a:t>
              </a:r>
              <a:endParaRPr lang="en-US" sz="1600" dirty="0">
                <a:solidFill>
                  <a:schemeClr val="bg2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5344538" y="5486400"/>
                  <a:ext cx="3342262" cy="763094"/>
                </a:xfrm>
                <a:prstGeom prst="rect">
                  <a:avLst/>
                </a:prstGeom>
                <a:solidFill>
                  <a:schemeClr val="tx1">
                    <a:lumMod val="85000"/>
                  </a:schemeClr>
                </a:solidFill>
                <a:ln>
                  <a:solidFill>
                    <a:schemeClr val="tx2">
                      <a:lumMod val="9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𝐴𝑃𝑊𝐿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𝑝𝑟𝑒𝑐𝑖𝑝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𝑝𝑜𝑡𝐸𝑇</m:t>
                                </m:r>
                              </m:e>
                            </m:d>
                          </m:e>
                        </m:nary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4538" y="5486400"/>
                  <a:ext cx="3342262" cy="76309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solidFill>
                    <a:schemeClr val="tx2">
                      <a:lumMod val="9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Freeform 1"/>
            <p:cNvSpPr/>
            <p:nvPr/>
          </p:nvSpPr>
          <p:spPr>
            <a:xfrm>
              <a:off x="3920947" y="3445459"/>
              <a:ext cx="811987" cy="2275027"/>
            </a:xfrm>
            <a:custGeom>
              <a:avLst/>
              <a:gdLst>
                <a:gd name="connsiteX0" fmla="*/ 0 w 811987"/>
                <a:gd name="connsiteY0" fmla="*/ 526695 h 2275027"/>
                <a:gd name="connsiteX1" fmla="*/ 58522 w 811987"/>
                <a:gd name="connsiteY1" fmla="*/ 248717 h 2275027"/>
                <a:gd name="connsiteX2" fmla="*/ 109728 w 811987"/>
                <a:gd name="connsiteY2" fmla="*/ 87783 h 2275027"/>
                <a:gd name="connsiteX3" fmla="*/ 160935 w 811987"/>
                <a:gd name="connsiteY3" fmla="*/ 7315 h 2275027"/>
                <a:gd name="connsiteX4" fmla="*/ 234087 w 811987"/>
                <a:gd name="connsiteY4" fmla="*/ 0 h 2275027"/>
                <a:gd name="connsiteX5" fmla="*/ 424282 w 811987"/>
                <a:gd name="connsiteY5" fmla="*/ 36576 h 2275027"/>
                <a:gd name="connsiteX6" fmla="*/ 592531 w 811987"/>
                <a:gd name="connsiteY6" fmla="*/ 58522 h 2275027"/>
                <a:gd name="connsiteX7" fmla="*/ 694944 w 811987"/>
                <a:gd name="connsiteY7" fmla="*/ 43891 h 2275027"/>
                <a:gd name="connsiteX8" fmla="*/ 811987 w 811987"/>
                <a:gd name="connsiteY8" fmla="*/ 0 h 2275027"/>
                <a:gd name="connsiteX9" fmla="*/ 804672 w 811987"/>
                <a:gd name="connsiteY9" fmla="*/ 2275027 h 2275027"/>
                <a:gd name="connsiteX10" fmla="*/ 651053 w 811987"/>
                <a:gd name="connsiteY10" fmla="*/ 2172615 h 2275027"/>
                <a:gd name="connsiteX11" fmla="*/ 482803 w 811987"/>
                <a:gd name="connsiteY11" fmla="*/ 1982419 h 2275027"/>
                <a:gd name="connsiteX12" fmla="*/ 336499 w 811987"/>
                <a:gd name="connsiteY12" fmla="*/ 1653235 h 2275027"/>
                <a:gd name="connsiteX13" fmla="*/ 168250 w 811987"/>
                <a:gd name="connsiteY13" fmla="*/ 1119226 h 2275027"/>
                <a:gd name="connsiteX14" fmla="*/ 0 w 811987"/>
                <a:gd name="connsiteY14" fmla="*/ 526695 h 227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11987" h="2275027">
                  <a:moveTo>
                    <a:pt x="0" y="526695"/>
                  </a:moveTo>
                  <a:lnTo>
                    <a:pt x="58522" y="248717"/>
                  </a:lnTo>
                  <a:lnTo>
                    <a:pt x="109728" y="87783"/>
                  </a:lnTo>
                  <a:lnTo>
                    <a:pt x="160935" y="7315"/>
                  </a:lnTo>
                  <a:lnTo>
                    <a:pt x="234087" y="0"/>
                  </a:lnTo>
                  <a:lnTo>
                    <a:pt x="424282" y="36576"/>
                  </a:lnTo>
                  <a:lnTo>
                    <a:pt x="592531" y="58522"/>
                  </a:lnTo>
                  <a:lnTo>
                    <a:pt x="694944" y="43891"/>
                  </a:lnTo>
                  <a:lnTo>
                    <a:pt x="811987" y="0"/>
                  </a:lnTo>
                  <a:cubicBezTo>
                    <a:pt x="809549" y="758342"/>
                    <a:pt x="807110" y="1516685"/>
                    <a:pt x="804672" y="2275027"/>
                  </a:cubicBezTo>
                  <a:lnTo>
                    <a:pt x="651053" y="2172615"/>
                  </a:lnTo>
                  <a:lnTo>
                    <a:pt x="482803" y="1982419"/>
                  </a:lnTo>
                  <a:lnTo>
                    <a:pt x="336499" y="1653235"/>
                  </a:lnTo>
                  <a:lnTo>
                    <a:pt x="168250" y="1119226"/>
                  </a:lnTo>
                  <a:lnTo>
                    <a:pt x="0" y="526695"/>
                  </a:lnTo>
                  <a:close/>
                </a:path>
              </a:pathLst>
            </a:custGeom>
            <a:solidFill>
              <a:schemeClr val="tx2">
                <a:lumMod val="5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4572000" y="1419149"/>
              <a:ext cx="446227" cy="212141"/>
            </a:xfrm>
            <a:custGeom>
              <a:avLst/>
              <a:gdLst>
                <a:gd name="connsiteX0" fmla="*/ 0 w 446227"/>
                <a:gd name="connsiteY0" fmla="*/ 0 h 212141"/>
                <a:gd name="connsiteX1" fmla="*/ 0 w 446227"/>
                <a:gd name="connsiteY1" fmla="*/ 212141 h 212141"/>
                <a:gd name="connsiteX2" fmla="*/ 446227 w 446227"/>
                <a:gd name="connsiteY2" fmla="*/ 212141 h 212141"/>
                <a:gd name="connsiteX3" fmla="*/ 431597 w 446227"/>
                <a:gd name="connsiteY3" fmla="*/ 14630 h 212141"/>
                <a:gd name="connsiteX4" fmla="*/ 0 w 446227"/>
                <a:gd name="connsiteY4" fmla="*/ 0 h 212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227" h="212141">
                  <a:moveTo>
                    <a:pt x="0" y="0"/>
                  </a:moveTo>
                  <a:lnTo>
                    <a:pt x="0" y="212141"/>
                  </a:lnTo>
                  <a:lnTo>
                    <a:pt x="446227" y="212141"/>
                  </a:lnTo>
                  <a:lnTo>
                    <a:pt x="431597" y="14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5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96000" y="1752600"/>
              <a:ext cx="248016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soil moisture utilization</a:t>
              </a:r>
            </a:p>
            <a:p>
              <a:endParaRPr lang="en-US" dirty="0" smtClean="0"/>
            </a:p>
            <a:p>
              <a:r>
                <a:rPr lang="en-US" dirty="0" smtClean="0"/>
                <a:t>soil moisture “recharge”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>
              <a:off x="3073547" y="2000815"/>
              <a:ext cx="3022453" cy="1267193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4439861" y="2514600"/>
              <a:ext cx="1630593" cy="1676400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948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153400" cy="1045464"/>
          </a:xfrm>
        </p:spPr>
        <p:txBody>
          <a:bodyPr/>
          <a:lstStyle/>
          <a:p>
            <a:r>
              <a:rPr lang="en-US" sz="3200" dirty="0" smtClean="0"/>
              <a:t>application of </a:t>
            </a:r>
            <a:r>
              <a:rPr lang="en-US" sz="3200" dirty="0" err="1" smtClean="0"/>
              <a:t>Thornthwaite</a:t>
            </a:r>
            <a:r>
              <a:rPr lang="en-US" sz="3200" dirty="0" smtClean="0"/>
              <a:t> and Mather’s method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5421868"/>
            <a:ext cx="343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Modified from: </a:t>
            </a:r>
            <a:r>
              <a:rPr lang="en-US" i="1" dirty="0" err="1" smtClean="0"/>
              <a:t>Thornthwaite</a:t>
            </a:r>
            <a:r>
              <a:rPr lang="en-US" i="1" dirty="0" smtClean="0"/>
              <a:t> , 1958</a:t>
            </a:r>
            <a:endParaRPr lang="en-US" i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152401" y="1676400"/>
            <a:ext cx="8839200" cy="3639307"/>
            <a:chOff x="152401" y="1828800"/>
            <a:chExt cx="8839200" cy="3639307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1" y="1828800"/>
              <a:ext cx="8839200" cy="3639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Freeform 4"/>
            <p:cNvSpPr/>
            <p:nvPr/>
          </p:nvSpPr>
          <p:spPr>
            <a:xfrm>
              <a:off x="3814549" y="3452884"/>
              <a:ext cx="525439" cy="1883391"/>
            </a:xfrm>
            <a:custGeom>
              <a:avLst/>
              <a:gdLst>
                <a:gd name="connsiteX0" fmla="*/ 0 w 525439"/>
                <a:gd name="connsiteY0" fmla="*/ 1883391 h 1883391"/>
                <a:gd name="connsiteX1" fmla="*/ 13648 w 525439"/>
                <a:gd name="connsiteY1" fmla="*/ 1398895 h 1883391"/>
                <a:gd name="connsiteX2" fmla="*/ 150126 w 525439"/>
                <a:gd name="connsiteY2" fmla="*/ 1214650 h 1883391"/>
                <a:gd name="connsiteX3" fmla="*/ 266132 w 525439"/>
                <a:gd name="connsiteY3" fmla="*/ 798394 h 1883391"/>
                <a:gd name="connsiteX4" fmla="*/ 361666 w 525439"/>
                <a:gd name="connsiteY4" fmla="*/ 368489 h 1883391"/>
                <a:gd name="connsiteX5" fmla="*/ 423081 w 525439"/>
                <a:gd name="connsiteY5" fmla="*/ 143301 h 1883391"/>
                <a:gd name="connsiteX6" fmla="*/ 464024 w 525439"/>
                <a:gd name="connsiteY6" fmla="*/ 40943 h 1883391"/>
                <a:gd name="connsiteX7" fmla="*/ 525439 w 525439"/>
                <a:gd name="connsiteY7" fmla="*/ 0 h 1883391"/>
                <a:gd name="connsiteX8" fmla="*/ 388961 w 525439"/>
                <a:gd name="connsiteY8" fmla="*/ 620973 h 1883391"/>
                <a:gd name="connsiteX9" fmla="*/ 225188 w 525439"/>
                <a:gd name="connsiteY9" fmla="*/ 1235122 h 1883391"/>
                <a:gd name="connsiteX10" fmla="*/ 109182 w 525439"/>
                <a:gd name="connsiteY10" fmla="*/ 1610435 h 1883391"/>
                <a:gd name="connsiteX11" fmla="*/ 20472 w 525439"/>
                <a:gd name="connsiteY11" fmla="*/ 1801504 h 188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5439" h="1883391">
                  <a:moveTo>
                    <a:pt x="0" y="1883391"/>
                  </a:moveTo>
                  <a:lnTo>
                    <a:pt x="13648" y="1398895"/>
                  </a:lnTo>
                  <a:lnTo>
                    <a:pt x="150126" y="1214650"/>
                  </a:lnTo>
                  <a:lnTo>
                    <a:pt x="266132" y="798394"/>
                  </a:lnTo>
                  <a:lnTo>
                    <a:pt x="361666" y="368489"/>
                  </a:lnTo>
                  <a:lnTo>
                    <a:pt x="423081" y="143301"/>
                  </a:lnTo>
                  <a:lnTo>
                    <a:pt x="464024" y="40943"/>
                  </a:lnTo>
                  <a:lnTo>
                    <a:pt x="525439" y="0"/>
                  </a:lnTo>
                  <a:lnTo>
                    <a:pt x="388961" y="620973"/>
                  </a:lnTo>
                  <a:lnTo>
                    <a:pt x="225188" y="1235122"/>
                  </a:lnTo>
                  <a:lnTo>
                    <a:pt x="109182" y="1610435"/>
                  </a:lnTo>
                  <a:lnTo>
                    <a:pt x="20472" y="1801504"/>
                  </a:lnTo>
                </a:path>
              </a:pathLst>
            </a:cu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766405" y="4476860"/>
              <a:ext cx="512698" cy="914400"/>
            </a:xfrm>
            <a:custGeom>
              <a:avLst/>
              <a:gdLst>
                <a:gd name="connsiteX0" fmla="*/ 0 w 512698"/>
                <a:gd name="connsiteY0" fmla="*/ 914400 h 914400"/>
                <a:gd name="connsiteX1" fmla="*/ 5285 w 512698"/>
                <a:gd name="connsiteY1" fmla="*/ 232564 h 914400"/>
                <a:gd name="connsiteX2" fmla="*/ 195565 w 512698"/>
                <a:gd name="connsiteY2" fmla="*/ 206137 h 914400"/>
                <a:gd name="connsiteX3" fmla="*/ 269563 w 512698"/>
                <a:gd name="connsiteY3" fmla="*/ 184994 h 914400"/>
                <a:gd name="connsiteX4" fmla="*/ 322418 w 512698"/>
                <a:gd name="connsiteY4" fmla="*/ 68712 h 914400"/>
                <a:gd name="connsiteX5" fmla="*/ 348846 w 512698"/>
                <a:gd name="connsiteY5" fmla="*/ 15857 h 914400"/>
                <a:gd name="connsiteX6" fmla="*/ 380559 w 512698"/>
                <a:gd name="connsiteY6" fmla="*/ 0 h 914400"/>
                <a:gd name="connsiteX7" fmla="*/ 433415 w 512698"/>
                <a:gd name="connsiteY7" fmla="*/ 10571 h 914400"/>
                <a:gd name="connsiteX8" fmla="*/ 512698 w 512698"/>
                <a:gd name="connsiteY8" fmla="*/ 89854 h 914400"/>
                <a:gd name="connsiteX9" fmla="*/ 465128 w 512698"/>
                <a:gd name="connsiteY9" fmla="*/ 343561 h 914400"/>
                <a:gd name="connsiteX10" fmla="*/ 422844 w 512698"/>
                <a:gd name="connsiteY10" fmla="*/ 560268 h 914400"/>
                <a:gd name="connsiteX11" fmla="*/ 375274 w 512698"/>
                <a:gd name="connsiteY11" fmla="*/ 687122 h 914400"/>
                <a:gd name="connsiteX12" fmla="*/ 317133 w 512698"/>
                <a:gd name="connsiteY12" fmla="*/ 803404 h 914400"/>
                <a:gd name="connsiteX13" fmla="*/ 232564 w 512698"/>
                <a:gd name="connsiteY13" fmla="*/ 887972 h 914400"/>
                <a:gd name="connsiteX14" fmla="*/ 206136 w 512698"/>
                <a:gd name="connsiteY14" fmla="*/ 914400 h 914400"/>
                <a:gd name="connsiteX15" fmla="*/ 0 w 512698"/>
                <a:gd name="connsiteY15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2698" h="914400">
                  <a:moveTo>
                    <a:pt x="0" y="914400"/>
                  </a:moveTo>
                  <a:cubicBezTo>
                    <a:pt x="1762" y="687121"/>
                    <a:pt x="3523" y="459843"/>
                    <a:pt x="5285" y="232564"/>
                  </a:cubicBezTo>
                  <a:lnTo>
                    <a:pt x="195565" y="206137"/>
                  </a:lnTo>
                  <a:lnTo>
                    <a:pt x="269563" y="184994"/>
                  </a:lnTo>
                  <a:lnTo>
                    <a:pt x="322418" y="68712"/>
                  </a:lnTo>
                  <a:lnTo>
                    <a:pt x="348846" y="15857"/>
                  </a:lnTo>
                  <a:lnTo>
                    <a:pt x="380559" y="0"/>
                  </a:lnTo>
                  <a:lnTo>
                    <a:pt x="433415" y="10571"/>
                  </a:lnTo>
                  <a:lnTo>
                    <a:pt x="512698" y="89854"/>
                  </a:lnTo>
                  <a:lnTo>
                    <a:pt x="465128" y="343561"/>
                  </a:lnTo>
                  <a:lnTo>
                    <a:pt x="422844" y="560268"/>
                  </a:lnTo>
                  <a:lnTo>
                    <a:pt x="375274" y="687122"/>
                  </a:lnTo>
                  <a:lnTo>
                    <a:pt x="317133" y="803404"/>
                  </a:lnTo>
                  <a:lnTo>
                    <a:pt x="232564" y="887972"/>
                  </a:lnTo>
                  <a:lnTo>
                    <a:pt x="206136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6495940" y="4196726"/>
              <a:ext cx="496842" cy="1194534"/>
            </a:xfrm>
            <a:custGeom>
              <a:avLst/>
              <a:gdLst>
                <a:gd name="connsiteX0" fmla="*/ 0 w 496842"/>
                <a:gd name="connsiteY0" fmla="*/ 0 h 1194534"/>
                <a:gd name="connsiteX1" fmla="*/ 0 w 496842"/>
                <a:gd name="connsiteY1" fmla="*/ 1194534 h 1194534"/>
                <a:gd name="connsiteX2" fmla="*/ 174423 w 496842"/>
                <a:gd name="connsiteY2" fmla="*/ 1189249 h 1194534"/>
                <a:gd name="connsiteX3" fmla="*/ 243135 w 496842"/>
                <a:gd name="connsiteY3" fmla="*/ 1168106 h 1194534"/>
                <a:gd name="connsiteX4" fmla="*/ 306562 w 496842"/>
                <a:gd name="connsiteY4" fmla="*/ 1020111 h 1194534"/>
                <a:gd name="connsiteX5" fmla="*/ 417558 w 496842"/>
                <a:gd name="connsiteY5" fmla="*/ 729406 h 1194534"/>
                <a:gd name="connsiteX6" fmla="*/ 496842 w 496842"/>
                <a:gd name="connsiteY6" fmla="*/ 539126 h 1194534"/>
                <a:gd name="connsiteX7" fmla="*/ 465128 w 496842"/>
                <a:gd name="connsiteY7" fmla="*/ 454557 h 1194534"/>
                <a:gd name="connsiteX8" fmla="*/ 433415 w 496842"/>
                <a:gd name="connsiteY8" fmla="*/ 364703 h 1194534"/>
                <a:gd name="connsiteX9" fmla="*/ 428129 w 496842"/>
                <a:gd name="connsiteY9" fmla="*/ 317133 h 1194534"/>
                <a:gd name="connsiteX10" fmla="*/ 401702 w 496842"/>
                <a:gd name="connsiteY10" fmla="*/ 301276 h 1194534"/>
                <a:gd name="connsiteX11" fmla="*/ 354132 w 496842"/>
                <a:gd name="connsiteY11" fmla="*/ 285420 h 1194534"/>
                <a:gd name="connsiteX12" fmla="*/ 290705 w 496842"/>
                <a:gd name="connsiteY12" fmla="*/ 301276 h 1194534"/>
                <a:gd name="connsiteX13" fmla="*/ 227278 w 496842"/>
                <a:gd name="connsiteY13" fmla="*/ 311847 h 1194534"/>
                <a:gd name="connsiteX14" fmla="*/ 195565 w 496842"/>
                <a:gd name="connsiteY14" fmla="*/ 280134 h 1194534"/>
                <a:gd name="connsiteX15" fmla="*/ 137424 w 496842"/>
                <a:gd name="connsiteY15" fmla="*/ 221993 h 1194534"/>
                <a:gd name="connsiteX16" fmla="*/ 116282 w 496842"/>
                <a:gd name="connsiteY16" fmla="*/ 116282 h 1194534"/>
                <a:gd name="connsiteX17" fmla="*/ 73998 w 496842"/>
                <a:gd name="connsiteY17" fmla="*/ 47570 h 1194534"/>
                <a:gd name="connsiteX18" fmla="*/ 0 w 496842"/>
                <a:gd name="connsiteY18" fmla="*/ 0 h 1194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96842" h="1194534">
                  <a:moveTo>
                    <a:pt x="0" y="0"/>
                  </a:moveTo>
                  <a:lnTo>
                    <a:pt x="0" y="1194534"/>
                  </a:lnTo>
                  <a:lnTo>
                    <a:pt x="174423" y="1189249"/>
                  </a:lnTo>
                  <a:lnTo>
                    <a:pt x="243135" y="1168106"/>
                  </a:lnTo>
                  <a:lnTo>
                    <a:pt x="306562" y="1020111"/>
                  </a:lnTo>
                  <a:lnTo>
                    <a:pt x="417558" y="729406"/>
                  </a:lnTo>
                  <a:lnTo>
                    <a:pt x="496842" y="539126"/>
                  </a:lnTo>
                  <a:lnTo>
                    <a:pt x="465128" y="454557"/>
                  </a:lnTo>
                  <a:lnTo>
                    <a:pt x="433415" y="364703"/>
                  </a:lnTo>
                  <a:lnTo>
                    <a:pt x="428129" y="317133"/>
                  </a:lnTo>
                  <a:lnTo>
                    <a:pt x="401702" y="301276"/>
                  </a:lnTo>
                  <a:lnTo>
                    <a:pt x="354132" y="285420"/>
                  </a:lnTo>
                  <a:lnTo>
                    <a:pt x="290705" y="301276"/>
                  </a:lnTo>
                  <a:lnTo>
                    <a:pt x="227278" y="311847"/>
                  </a:lnTo>
                  <a:lnTo>
                    <a:pt x="195565" y="280134"/>
                  </a:lnTo>
                  <a:lnTo>
                    <a:pt x="137424" y="221993"/>
                  </a:lnTo>
                  <a:lnTo>
                    <a:pt x="116282" y="116282"/>
                  </a:lnTo>
                  <a:lnTo>
                    <a:pt x="73998" y="475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8393452" y="4207297"/>
              <a:ext cx="174423" cy="1189249"/>
            </a:xfrm>
            <a:custGeom>
              <a:avLst/>
              <a:gdLst>
                <a:gd name="connsiteX0" fmla="*/ 10571 w 174423"/>
                <a:gd name="connsiteY0" fmla="*/ 21142 h 1189249"/>
                <a:gd name="connsiteX1" fmla="*/ 63427 w 174423"/>
                <a:gd name="connsiteY1" fmla="*/ 31713 h 1189249"/>
                <a:gd name="connsiteX2" fmla="*/ 121568 w 174423"/>
                <a:gd name="connsiteY2" fmla="*/ 15857 h 1189249"/>
                <a:gd name="connsiteX3" fmla="*/ 174423 w 174423"/>
                <a:gd name="connsiteY3" fmla="*/ 0 h 1189249"/>
                <a:gd name="connsiteX4" fmla="*/ 163852 w 174423"/>
                <a:gd name="connsiteY4" fmla="*/ 1183963 h 1189249"/>
                <a:gd name="connsiteX5" fmla="*/ 0 w 174423"/>
                <a:gd name="connsiteY5" fmla="*/ 1189249 h 1189249"/>
                <a:gd name="connsiteX6" fmla="*/ 10571 w 174423"/>
                <a:gd name="connsiteY6" fmla="*/ 21142 h 1189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4423" h="1189249">
                  <a:moveTo>
                    <a:pt x="10571" y="21142"/>
                  </a:moveTo>
                  <a:lnTo>
                    <a:pt x="63427" y="31713"/>
                  </a:lnTo>
                  <a:lnTo>
                    <a:pt x="121568" y="15857"/>
                  </a:lnTo>
                  <a:lnTo>
                    <a:pt x="174423" y="0"/>
                  </a:lnTo>
                  <a:cubicBezTo>
                    <a:pt x="170899" y="394654"/>
                    <a:pt x="167376" y="789309"/>
                    <a:pt x="163852" y="1183963"/>
                  </a:cubicBezTo>
                  <a:lnTo>
                    <a:pt x="0" y="1189249"/>
                  </a:lnTo>
                  <a:cubicBezTo>
                    <a:pt x="3524" y="803404"/>
                    <a:pt x="7047" y="417558"/>
                    <a:pt x="10571" y="21142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794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219200"/>
          </a:xfrm>
        </p:spPr>
        <p:txBody>
          <a:bodyPr/>
          <a:lstStyle/>
          <a:p>
            <a:r>
              <a:rPr lang="en-US" sz="4000" dirty="0" smtClean="0"/>
              <a:t>how much moisture can be pulled from the soil?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6400800"/>
            <a:ext cx="3927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Source: </a:t>
            </a:r>
            <a:r>
              <a:rPr lang="en-US" i="1" dirty="0" err="1" smtClean="0"/>
              <a:t>Thornthwaite</a:t>
            </a:r>
            <a:r>
              <a:rPr lang="en-US" i="1" dirty="0" smtClean="0"/>
              <a:t> and Mather, 1957</a:t>
            </a:r>
            <a:endParaRPr lang="en-US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4" t="8284" r="39196" b="10792"/>
          <a:stretch/>
        </p:blipFill>
        <p:spPr>
          <a:xfrm rot="5400000">
            <a:off x="2890669" y="-368972"/>
            <a:ext cx="3757566" cy="8562778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4" t="63343" r="20477" b="15697"/>
          <a:stretch/>
        </p:blipFill>
        <p:spPr bwMode="auto">
          <a:xfrm rot="16200000">
            <a:off x="6565791" y="3096261"/>
            <a:ext cx="3833765" cy="946511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95400" y="1652635"/>
            <a:ext cx="4347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Accumulated Potential Water Loss (APWL)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1394266" y="3951401"/>
            <a:ext cx="3310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Maximum Soil Moisture Capacity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649338" y="5925731"/>
                <a:ext cx="3342262" cy="763094"/>
              </a:xfrm>
              <a:prstGeom prst="rect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tx2">
                    <a:lumMod val="9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𝐴𝑃𝑊𝐿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𝑝𝑟𝑒𝑐𝑖𝑝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 −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𝑝𝑜𝑡𝐸𝑇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9338" y="5925731"/>
                <a:ext cx="3342262" cy="76309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2">
                    <a:lumMod val="9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>
            <a:off x="781172" y="3886200"/>
            <a:ext cx="2029779" cy="0"/>
          </a:xfrm>
          <a:prstGeom prst="straightConnector1">
            <a:avLst/>
          </a:prstGeom>
          <a:ln w="317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69452" y="2362200"/>
            <a:ext cx="31470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Example: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a soil with 8 inches of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maximum water capacity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retains ~ 2.5 inches after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experiencing 10 inches of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APWL</a:t>
            </a:r>
          </a:p>
        </p:txBody>
      </p:sp>
    </p:spTree>
    <p:extLst>
      <p:ext uri="{BB962C8B-B14F-4D97-AF65-F5344CB8AC3E}">
        <p14:creationId xmlns:p14="http://schemas.microsoft.com/office/powerpoint/2010/main" val="335816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heart of soil water balance methods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61"/>
          <a:stretch/>
        </p:blipFill>
        <p:spPr bwMode="auto">
          <a:xfrm>
            <a:off x="1472653" y="2470243"/>
            <a:ext cx="6223547" cy="1917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747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61"/>
          <a:stretch/>
        </p:blipFill>
        <p:spPr bwMode="auto">
          <a:xfrm>
            <a:off x="1472653" y="2470243"/>
            <a:ext cx="6223547" cy="1917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0124815"/>
              </p:ext>
            </p:extLst>
          </p:nvPr>
        </p:nvGraphicFramePr>
        <p:xfrm>
          <a:off x="5977598" y="4572000"/>
          <a:ext cx="1871002" cy="64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Equation" r:id="rId5" imgW="482400" imgH="164880" progId="Equation.DSMT4">
                  <p:embed/>
                </p:oleObj>
              </mc:Choice>
              <mc:Fallback>
                <p:oleObj name="Equation" r:id="rId5" imgW="48240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77598" y="4572000"/>
                        <a:ext cx="1871002" cy="64008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8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969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40506"/>
            <a:ext cx="8228160" cy="473809"/>
          </a:xfrm>
          <a:ln/>
        </p:spPr>
        <p:txBody>
          <a:bodyPr lIns="82945" tIns="28802" rIns="82945" bIns="41473"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76" y="2255997"/>
            <a:ext cx="2607709" cy="249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919" y="2191910"/>
            <a:ext cx="2632582" cy="253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582" y="2165203"/>
            <a:ext cx="2709818" cy="2662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1034485" y="5410200"/>
            <a:ext cx="6814115" cy="321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55221" rIns="81639" bIns="4082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US" b="1" dirty="0" smtClean="0">
                <a:solidFill>
                  <a:schemeClr val="tx1"/>
                </a:solidFill>
              </a:rPr>
              <a:t>Soil Moisture as a fraction </a:t>
            </a:r>
            <a:r>
              <a:rPr lang="en-US" b="1" dirty="0">
                <a:solidFill>
                  <a:schemeClr val="tx1"/>
                </a:solidFill>
              </a:rPr>
              <a:t>of Available Water Capacity (AWC)</a:t>
            </a: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103968" y="1301506"/>
            <a:ext cx="353232" cy="4108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vert270" wrap="none" lIns="81639" tIns="55221" rIns="81639" bIns="4082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Ratio of Actual ET to Potential ET</a:t>
            </a:r>
          </a:p>
        </p:txBody>
      </p:sp>
    </p:spTree>
    <p:extLst>
      <p:ext uri="{BB962C8B-B14F-4D97-AF65-F5344CB8AC3E}">
        <p14:creationId xmlns:p14="http://schemas.microsoft.com/office/powerpoint/2010/main" val="16772179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2491</TotalTime>
  <Words>607</Words>
  <Application>Microsoft Office PowerPoint</Application>
  <PresentationFormat>On-screen Show (4:3)</PresentationFormat>
  <Paragraphs>109</Paragraphs>
  <Slides>27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Metro</vt:lpstr>
      <vt:lpstr>Equation</vt:lpstr>
      <vt:lpstr>MathType 6.0 Equation</vt:lpstr>
      <vt:lpstr>part 2: under the hood</vt:lpstr>
      <vt:lpstr>what is a “Thornthwaite-Mather approach”?</vt:lpstr>
      <vt:lpstr>PowerPoint Presentation</vt:lpstr>
      <vt:lpstr>seasonal march of P and PE</vt:lpstr>
      <vt:lpstr>application of Thornthwaite and Mather’s method</vt:lpstr>
      <vt:lpstr>how much moisture can be pulled from the soil?</vt:lpstr>
      <vt:lpstr>The heart of soil water balance methods</vt:lpstr>
      <vt:lpstr>PowerPoint Presentation</vt:lpstr>
      <vt:lpstr>PowerPoint Presentation</vt:lpstr>
      <vt:lpstr>PowerPoint Presentation</vt:lpstr>
      <vt:lpstr>swb water balance</vt:lpstr>
      <vt:lpstr>PowerPoint Presentation</vt:lpstr>
      <vt:lpstr>Runoff: SCS curve number</vt:lpstr>
      <vt:lpstr>Initial Abstraction Term</vt:lpstr>
      <vt:lpstr>Alternative Initial Abstraction Term</vt:lpstr>
      <vt:lpstr>A last word on curve numbers</vt:lpstr>
      <vt:lpstr>Continuous Frozen Ground Index</vt:lpstr>
      <vt:lpstr>CFGI is used to increase runoff during frozen ground conditions</vt:lpstr>
      <vt:lpstr>Flow direction processing</vt:lpstr>
      <vt:lpstr>Potential ET</vt:lpstr>
      <vt:lpstr>Data requirements for swb PET methods</vt:lpstr>
      <vt:lpstr>Snowfall</vt:lpstr>
      <vt:lpstr>swb: irrigation demand</vt:lpstr>
      <vt:lpstr>crop ET calculation</vt:lpstr>
      <vt:lpstr>basal crop coefficient curve</vt:lpstr>
      <vt:lpstr>water stress coefficient Ks</vt:lpstr>
      <vt:lpstr>effect of dual crop coefficient Kc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SWB Brownbag - July 18, 2011 Steve Westenbroek -</dc:title>
  <dc:creator>Westenbroek, Stephen M.</dc:creator>
  <cp:keywords>SWB</cp:keywords>
  <cp:lastModifiedBy>Westenbroek, Stephen M.</cp:lastModifiedBy>
  <cp:revision>149</cp:revision>
  <dcterms:created xsi:type="dcterms:W3CDTF">2011-07-13T21:53:24Z</dcterms:created>
  <dcterms:modified xsi:type="dcterms:W3CDTF">2012-08-06T17:01:16Z</dcterms:modified>
</cp:coreProperties>
</file>