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94" r:id="rId2"/>
    <p:sldId id="295" r:id="rId3"/>
    <p:sldId id="301" r:id="rId4"/>
    <p:sldId id="296" r:id="rId5"/>
    <p:sldId id="302" r:id="rId6"/>
    <p:sldId id="297" r:id="rId7"/>
    <p:sldId id="298" r:id="rId8"/>
    <p:sldId id="300" r:id="rId9"/>
    <p:sldId id="299" r:id="rId10"/>
    <p:sldId id="303" r:id="rId11"/>
    <p:sldId id="304" r:id="rId12"/>
    <p:sldId id="305" r:id="rId13"/>
    <p:sldId id="306" r:id="rId14"/>
    <p:sldId id="30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00" autoAdjust="0"/>
  </p:normalViewPr>
  <p:slideViewPr>
    <p:cSldViewPr>
      <p:cViewPr varScale="1">
        <p:scale>
          <a:sx n="91" d="100"/>
          <a:sy n="91" d="100"/>
        </p:scale>
        <p:origin x="-230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040AC-3D6C-4F94-9918-0BB4A95B3B65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82011-210E-4F26-ADFB-7CFC0F86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3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EFE286-616F-4E21-AE6F-67254B0DA87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nidata.ucar.edu/netcdf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ida-eros-mows1.er.usgs.gov:8080/thredds/dodsC/dayme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ida-eros-mows1.er.usgs.gov:8080/thredds/dodsC/dayme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f-pcmdi.llnl.gov/documents/cf-conventions/1.6/cf-convention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NetCDF</a:t>
            </a:r>
            <a:r>
              <a:rPr lang="en-US" dirty="0" smtClean="0"/>
              <a:t>: Network Common Data Form</a:t>
            </a:r>
          </a:p>
          <a:p>
            <a:r>
              <a:rPr lang="en-US" dirty="0" smtClean="0"/>
              <a:t>Self</a:t>
            </a:r>
            <a:r>
              <a:rPr lang="en-US" dirty="0" smtClean="0"/>
              <a:t>-</a:t>
            </a:r>
            <a:r>
              <a:rPr lang="en-US" dirty="0" smtClean="0"/>
              <a:t>describing (includes metadata along with main main dataset of interest)</a:t>
            </a:r>
          </a:p>
          <a:p>
            <a:r>
              <a:rPr lang="en-US" dirty="0" smtClean="0"/>
              <a:t>Portable (reasonably)</a:t>
            </a:r>
          </a:p>
          <a:p>
            <a:r>
              <a:rPr lang="en-US" dirty="0" smtClean="0"/>
              <a:t>Access subsets of data efficiently</a:t>
            </a:r>
            <a:endParaRPr lang="en-US" dirty="0" smtClean="0"/>
          </a:p>
          <a:p>
            <a:r>
              <a:rPr lang="en-US" dirty="0" smtClean="0"/>
              <a:t>Widely used in atmospheric sciences community</a:t>
            </a:r>
          </a:p>
          <a:p>
            <a:r>
              <a:rPr lang="en-US" dirty="0" smtClean="0"/>
              <a:t>Many tools for visualization and manipulation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618" y="6400800"/>
            <a:ext cx="678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More information about </a:t>
            </a:r>
            <a:r>
              <a:rPr lang="en-US" i="1" dirty="0" err="1" smtClean="0"/>
              <a:t>NetCDF</a:t>
            </a:r>
            <a:r>
              <a:rPr lang="en-US" i="1" dirty="0" smtClean="0"/>
              <a:t>: http:// </a:t>
            </a:r>
            <a:r>
              <a:rPr lang="en-US" i="1" dirty="0" smtClean="0">
                <a:hlinkClick r:id="rId2"/>
              </a:rPr>
              <a:t>www.unidata.ucar.edu/netcdf/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0383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via the web</a:t>
            </a:r>
            <a:br>
              <a:rPr lang="en-US" dirty="0" smtClean="0"/>
            </a:br>
            <a:r>
              <a:rPr lang="en-US" sz="1800" i="1" dirty="0" smtClean="0"/>
              <a:t>Ed </a:t>
            </a:r>
            <a:r>
              <a:rPr lang="en-US" sz="1800" i="1" dirty="0" err="1" smtClean="0"/>
              <a:t>Mauer’s</a:t>
            </a:r>
            <a:r>
              <a:rPr lang="en-US" sz="1800" i="1" dirty="0" smtClean="0"/>
              <a:t> interpolated observed climate data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PRECIPITATION NETCDF http://</a:t>
            </a:r>
            <a:r>
              <a:rPr lang="en-US" dirty="0" err="1">
                <a:solidFill>
                  <a:srgbClr val="FFFF00"/>
                </a:solidFill>
              </a:rPr>
              <a:t>cida.usgs.gov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thredds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dodsC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new_gmo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PRECIPITATION_GRID_PROJECTION_DEFINITION +</a:t>
            </a:r>
            <a:r>
              <a:rPr lang="en-US" dirty="0" err="1">
                <a:solidFill>
                  <a:srgbClr val="FFFF00"/>
                </a:solidFill>
              </a:rPr>
              <a:t>proj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 err="1">
                <a:solidFill>
                  <a:srgbClr val="FFFF00"/>
                </a:solidFill>
              </a:rPr>
              <a:t>lonlat</a:t>
            </a:r>
            <a:r>
              <a:rPr lang="en-US" dirty="0">
                <a:solidFill>
                  <a:srgbClr val="FFFF00"/>
                </a:solidFill>
              </a:rPr>
              <a:t> +</a:t>
            </a:r>
            <a:r>
              <a:rPr lang="en-US" dirty="0" err="1">
                <a:solidFill>
                  <a:srgbClr val="FFFF00"/>
                </a:solidFill>
              </a:rPr>
              <a:t>ellps</a:t>
            </a:r>
            <a:r>
              <a:rPr lang="en-US" dirty="0">
                <a:solidFill>
                  <a:srgbClr val="FFFF00"/>
                </a:solidFill>
              </a:rPr>
              <a:t>=GRS80 +datum=WGS84 +</a:t>
            </a:r>
            <a:r>
              <a:rPr lang="en-US" dirty="0" err="1">
                <a:solidFill>
                  <a:srgbClr val="FFFF00"/>
                </a:solidFill>
              </a:rPr>
              <a:t>no_defs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PRECIPITATION_CONVERSION_FACTOR 3.937E-2</a:t>
            </a:r>
          </a:p>
          <a:p>
            <a:r>
              <a:rPr lang="en-US" dirty="0">
                <a:solidFill>
                  <a:srgbClr val="FFFF00"/>
                </a:solidFill>
              </a:rPr>
              <a:t>PRECIPITATION_MISSING_VALUES_CODE 1.0E+15</a:t>
            </a:r>
          </a:p>
          <a:p>
            <a:r>
              <a:rPr lang="en-US" dirty="0">
                <a:solidFill>
                  <a:srgbClr val="FFFF00"/>
                </a:solidFill>
              </a:rPr>
              <a:t>PRECIPITATION_MISSING_VALUES_OPERATOR &gt;=</a:t>
            </a:r>
          </a:p>
          <a:p>
            <a:r>
              <a:rPr lang="en-US" dirty="0">
                <a:solidFill>
                  <a:srgbClr val="FFFF00"/>
                </a:solidFill>
              </a:rPr>
              <a:t>PRECIPITATION_MISSING_VALUES_ACTION MEAN</a:t>
            </a:r>
          </a:p>
          <a:p>
            <a:r>
              <a:rPr lang="en-US" dirty="0">
                <a:solidFill>
                  <a:srgbClr val="FFFF00"/>
                </a:solidFill>
              </a:rPr>
              <a:t>NETCDF_PRECIP_X_VAR longitude</a:t>
            </a:r>
          </a:p>
          <a:p>
            <a:r>
              <a:rPr lang="en-US" dirty="0">
                <a:solidFill>
                  <a:srgbClr val="FFFF00"/>
                </a:solidFill>
              </a:rPr>
              <a:t>NETCDF_PRECIP_Y_VAR latitude</a:t>
            </a:r>
          </a:p>
          <a:p>
            <a:r>
              <a:rPr lang="en-US" dirty="0">
                <a:solidFill>
                  <a:srgbClr val="FFFF00"/>
                </a:solidFill>
              </a:rPr>
              <a:t>NETCDF_PRECIP_Z_VAR </a:t>
            </a:r>
            <a:r>
              <a:rPr lang="en-US" dirty="0" err="1">
                <a:solidFill>
                  <a:srgbClr val="FFFF00"/>
                </a:solidFill>
              </a:rPr>
              <a:t>pr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NETCDF_PRECIP_TIME_VAR time</a:t>
            </a:r>
          </a:p>
          <a:p>
            <a:r>
              <a:rPr lang="en-US" dirty="0">
                <a:solidFill>
                  <a:srgbClr val="FFFF00"/>
                </a:solidFill>
              </a:rPr>
              <a:t>NETCDF_PRECIP_MAKE_LOCAL_ARCHIVE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324600"/>
            <a:ext cx="774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SWB control file syntax for precipitation data as served via CIDA’s </a:t>
            </a:r>
            <a:r>
              <a:rPr lang="en-US" i="1" dirty="0" err="1" smtClean="0"/>
              <a:t>geodata</a:t>
            </a:r>
            <a:r>
              <a:rPr lang="en-US" i="1" dirty="0" smtClean="0"/>
              <a:t> portal.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128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via the web</a:t>
            </a:r>
            <a:br>
              <a:rPr lang="en-US" dirty="0" smtClean="0"/>
            </a:br>
            <a:r>
              <a:rPr lang="en-US" sz="1800" i="1" dirty="0" smtClean="0"/>
              <a:t>Ed </a:t>
            </a:r>
            <a:r>
              <a:rPr lang="en-US" sz="1800" i="1" dirty="0" err="1" smtClean="0"/>
              <a:t>Mauer’s</a:t>
            </a:r>
            <a:r>
              <a:rPr lang="en-US" sz="1800" i="1" dirty="0" smtClean="0"/>
              <a:t> interpolated observed climate data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TEMPERATURE NETCDF http://</a:t>
            </a:r>
            <a:r>
              <a:rPr lang="en-US" dirty="0" err="1">
                <a:solidFill>
                  <a:srgbClr val="FFFF00"/>
                </a:solidFill>
              </a:rPr>
              <a:t>cida.usgs.gov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thredds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dodsC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new_gmo</a:t>
            </a:r>
            <a:r>
              <a:rPr lang="en-US" dirty="0">
                <a:solidFill>
                  <a:srgbClr val="FFFF00"/>
                </a:solidFill>
              </a:rPr>
              <a:t> http://</a:t>
            </a:r>
            <a:r>
              <a:rPr lang="en-US" dirty="0" err="1">
                <a:solidFill>
                  <a:srgbClr val="FFFF00"/>
                </a:solidFill>
              </a:rPr>
              <a:t>cida.usgs.gov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thredds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dodsC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new_gmo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TMAX_GRID_PROJECTION_DEFINITION +</a:t>
            </a:r>
            <a:r>
              <a:rPr lang="en-US" dirty="0" err="1">
                <a:solidFill>
                  <a:srgbClr val="FFFF00"/>
                </a:solidFill>
              </a:rPr>
              <a:t>proj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 err="1">
                <a:solidFill>
                  <a:srgbClr val="FFFF00"/>
                </a:solidFill>
              </a:rPr>
              <a:t>lonlat</a:t>
            </a:r>
            <a:r>
              <a:rPr lang="en-US" dirty="0">
                <a:solidFill>
                  <a:srgbClr val="FFFF00"/>
                </a:solidFill>
              </a:rPr>
              <a:t> +</a:t>
            </a:r>
            <a:r>
              <a:rPr lang="en-US" dirty="0" err="1">
                <a:solidFill>
                  <a:srgbClr val="FFFF00"/>
                </a:solidFill>
              </a:rPr>
              <a:t>ellps</a:t>
            </a:r>
            <a:r>
              <a:rPr lang="en-US" dirty="0">
                <a:solidFill>
                  <a:srgbClr val="FFFF00"/>
                </a:solidFill>
              </a:rPr>
              <a:t>=GRS80 +datum=WGS84 +</a:t>
            </a:r>
            <a:r>
              <a:rPr lang="en-US" dirty="0" err="1">
                <a:solidFill>
                  <a:srgbClr val="FFFF00"/>
                </a:solidFill>
              </a:rPr>
              <a:t>no_defs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TMAX_MISSING_VALUES_CODE 1.0E+15</a:t>
            </a:r>
          </a:p>
          <a:p>
            <a:r>
              <a:rPr lang="en-US" dirty="0">
                <a:solidFill>
                  <a:srgbClr val="FFFF00"/>
                </a:solidFill>
              </a:rPr>
              <a:t>TMAX_MISSING_VALUES_OPERATOR &gt;=</a:t>
            </a:r>
          </a:p>
          <a:p>
            <a:r>
              <a:rPr lang="en-US" dirty="0">
                <a:solidFill>
                  <a:srgbClr val="FFFF00"/>
                </a:solidFill>
              </a:rPr>
              <a:t>TMAX_MISSING_VALUES_ACTION MEAN</a:t>
            </a:r>
          </a:p>
          <a:p>
            <a:r>
              <a:rPr lang="en-US" dirty="0">
                <a:solidFill>
                  <a:srgbClr val="FFFF00"/>
                </a:solidFill>
              </a:rPr>
              <a:t>NETCDF_TMAX_X_VAR longitude</a:t>
            </a:r>
          </a:p>
          <a:p>
            <a:r>
              <a:rPr lang="en-US" dirty="0">
                <a:solidFill>
                  <a:srgbClr val="FFFF00"/>
                </a:solidFill>
              </a:rPr>
              <a:t>NETCDF_TMAX_Y_VAR latitude</a:t>
            </a:r>
          </a:p>
          <a:p>
            <a:r>
              <a:rPr lang="en-US" dirty="0">
                <a:solidFill>
                  <a:srgbClr val="FFFF00"/>
                </a:solidFill>
              </a:rPr>
              <a:t>NETCDF_TMAX_Z_VAR </a:t>
            </a:r>
            <a:r>
              <a:rPr lang="en-US" dirty="0" err="1">
                <a:solidFill>
                  <a:srgbClr val="FFFF00"/>
                </a:solidFill>
              </a:rPr>
              <a:t>tasmax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NETCDF_TMAX_TIME_VAR time</a:t>
            </a:r>
          </a:p>
          <a:p>
            <a:r>
              <a:rPr lang="en-US" dirty="0">
                <a:solidFill>
                  <a:srgbClr val="FFFF00"/>
                </a:solidFill>
              </a:rPr>
              <a:t>TMAX_SCALE 1.8</a:t>
            </a:r>
          </a:p>
          <a:p>
            <a:r>
              <a:rPr lang="en-US" dirty="0">
                <a:solidFill>
                  <a:srgbClr val="FFFF00"/>
                </a:solidFill>
              </a:rPr>
              <a:t>TMAX_OFFSET </a:t>
            </a:r>
            <a:r>
              <a:rPr lang="en-US" dirty="0" smtClean="0">
                <a:solidFill>
                  <a:srgbClr val="FFFF00"/>
                </a:solidFill>
              </a:rPr>
              <a:t>32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NETCDF_TMAX_MAKE_LOCAL_ARCHIVE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096000"/>
            <a:ext cx="890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SWB control file syntax for maximum air temperature data as served via CIDA’s </a:t>
            </a:r>
            <a:r>
              <a:rPr lang="en-US" i="1" dirty="0" err="1" smtClean="0"/>
              <a:t>geodata</a:t>
            </a:r>
            <a:r>
              <a:rPr lang="en-US" i="1" dirty="0" smtClean="0"/>
              <a:t> portal.</a:t>
            </a:r>
          </a:p>
          <a:p>
            <a:r>
              <a:rPr lang="en-US" i="1" dirty="0" smtClean="0"/>
              <a:t>For minimum air temperature, substitute TMAX with TMIN in the directives.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089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2064"/>
            <a:ext cx="8305800" cy="914400"/>
          </a:xfrm>
        </p:spPr>
        <p:txBody>
          <a:bodyPr/>
          <a:lstStyle/>
          <a:p>
            <a:r>
              <a:rPr lang="en-US" dirty="0" smtClean="0"/>
              <a:t>Accessing data via the web</a:t>
            </a:r>
            <a:br>
              <a:rPr lang="en-US" dirty="0" smtClean="0"/>
            </a:br>
            <a:r>
              <a:rPr lang="en-US" sz="1800" i="1" dirty="0" smtClean="0"/>
              <a:t>CIDA’s </a:t>
            </a:r>
            <a:r>
              <a:rPr lang="en-US" sz="1800" i="1" dirty="0" err="1" smtClean="0"/>
              <a:t>munged</a:t>
            </a:r>
            <a:r>
              <a:rPr lang="en-US" sz="1800" i="1" dirty="0" smtClean="0"/>
              <a:t> version of the </a:t>
            </a:r>
            <a:r>
              <a:rPr lang="en-US" sz="1800" i="1" dirty="0" err="1" smtClean="0"/>
              <a:t>DayMet</a:t>
            </a:r>
            <a:r>
              <a:rPr lang="en-US" sz="1800" i="1" dirty="0" smtClean="0"/>
              <a:t> interpolated observed climate data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7772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PRECIPITATION NETCDF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http://cida-eros-mows1.er.usgs.gov:8080/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thredds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dodsC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daymet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PRECIPITATION_GRID_PROJECTION_DEFINITION </a:t>
            </a:r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proj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 err="1">
                <a:solidFill>
                  <a:srgbClr val="FFFF00"/>
                </a:solidFill>
              </a:rPr>
              <a:t>lcc</a:t>
            </a:r>
            <a:r>
              <a:rPr lang="en-US" dirty="0">
                <a:solidFill>
                  <a:srgbClr val="FFFF00"/>
                </a:solidFill>
              </a:rPr>
              <a:t> +lat_1=25.0 +lat_2=60.0 +lat_0=42.5 +lon_0=-100.0 +x_0=0.0 +y_0=0.0 +</a:t>
            </a:r>
            <a:r>
              <a:rPr lang="en-US" dirty="0" err="1">
                <a:solidFill>
                  <a:srgbClr val="FFFF00"/>
                </a:solidFill>
              </a:rPr>
              <a:t>ellps</a:t>
            </a:r>
            <a:r>
              <a:rPr lang="en-US" dirty="0">
                <a:solidFill>
                  <a:srgbClr val="FFFF00"/>
                </a:solidFill>
              </a:rPr>
              <a:t>=GRS80 +datum=NAD83 +units=m +</a:t>
            </a:r>
            <a:r>
              <a:rPr lang="en-US" dirty="0" err="1">
                <a:solidFill>
                  <a:srgbClr val="FFFF00"/>
                </a:solidFill>
              </a:rPr>
              <a:t>no_defs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PRECIPITATION_CONVERSION_FACTOR 0.03936996</a:t>
            </a:r>
          </a:p>
          <a:p>
            <a:r>
              <a:rPr lang="en-US" dirty="0">
                <a:solidFill>
                  <a:srgbClr val="FFFF00"/>
                </a:solidFill>
              </a:rPr>
              <a:t>PRECIPITATION_MISSING_VALUES_CODE -32768</a:t>
            </a:r>
          </a:p>
          <a:p>
            <a:r>
              <a:rPr lang="en-US" dirty="0">
                <a:solidFill>
                  <a:srgbClr val="FFFF00"/>
                </a:solidFill>
              </a:rPr>
              <a:t>PRECIPITATION_MISSING_VALUES_OPERATOR &lt;=</a:t>
            </a:r>
          </a:p>
          <a:p>
            <a:r>
              <a:rPr lang="en-US" dirty="0">
                <a:solidFill>
                  <a:srgbClr val="FFFF00"/>
                </a:solidFill>
              </a:rPr>
              <a:t>PRECIPITATION_MISSING_VALUES_ACTION ZERO</a:t>
            </a:r>
          </a:p>
          <a:p>
            <a:r>
              <a:rPr lang="en-US" dirty="0">
                <a:solidFill>
                  <a:srgbClr val="FFFF00"/>
                </a:solidFill>
              </a:rPr>
              <a:t>NETCDF_PRECIP_MAKE_LOCAL_ARCHIVE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096000"/>
            <a:ext cx="771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SWB control file syntax for precipitation data as served via CIDA’s </a:t>
            </a:r>
            <a:r>
              <a:rPr lang="en-US" i="1" dirty="0" err="1" smtClean="0"/>
              <a:t>geodata</a:t>
            </a:r>
            <a:r>
              <a:rPr lang="en-US" i="1" dirty="0" smtClean="0"/>
              <a:t> portal.</a:t>
            </a:r>
          </a:p>
          <a:p>
            <a:r>
              <a:rPr lang="en-US" i="1" dirty="0" smtClean="0"/>
              <a:t>This URL likely does not work outside the USGS domain.</a:t>
            </a:r>
          </a:p>
        </p:txBody>
      </p:sp>
    </p:spTree>
    <p:extLst>
      <p:ext uri="{BB962C8B-B14F-4D97-AF65-F5344CB8AC3E}">
        <p14:creationId xmlns:p14="http://schemas.microsoft.com/office/powerpoint/2010/main" val="238784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2064"/>
            <a:ext cx="8305800" cy="914400"/>
          </a:xfrm>
        </p:spPr>
        <p:txBody>
          <a:bodyPr/>
          <a:lstStyle/>
          <a:p>
            <a:r>
              <a:rPr lang="en-US" dirty="0" smtClean="0"/>
              <a:t>Accessing data via the web</a:t>
            </a:r>
            <a:br>
              <a:rPr lang="en-US" dirty="0" smtClean="0"/>
            </a:br>
            <a:r>
              <a:rPr lang="en-US" sz="1800" i="1" dirty="0" smtClean="0"/>
              <a:t>CIDA’s </a:t>
            </a:r>
            <a:r>
              <a:rPr lang="en-US" sz="1800" i="1" dirty="0" err="1" smtClean="0"/>
              <a:t>munged</a:t>
            </a:r>
            <a:r>
              <a:rPr lang="en-US" sz="1800" i="1" dirty="0" smtClean="0"/>
              <a:t> version of the </a:t>
            </a:r>
            <a:r>
              <a:rPr lang="en-US" sz="1800" i="1" dirty="0" err="1" smtClean="0"/>
              <a:t>DayMet</a:t>
            </a:r>
            <a:r>
              <a:rPr lang="en-US" sz="1800" i="1" dirty="0" smtClean="0"/>
              <a:t> interpolated observed climate data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TEMPERATURE </a:t>
            </a:r>
            <a:r>
              <a:rPr lang="en-US" dirty="0">
                <a:solidFill>
                  <a:srgbClr val="FFFF00"/>
                </a:solidFill>
              </a:rPr>
              <a:t>NETCDF http://cida-eros-mows1.er.usgs.gov:8080/</a:t>
            </a:r>
            <a:r>
              <a:rPr lang="en-US" dirty="0" err="1">
                <a:solidFill>
                  <a:srgbClr val="FFFF00"/>
                </a:solidFill>
              </a:rPr>
              <a:t>thredds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dodsC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daymet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http://cida-eros-mows1.er.usgs.gov:8080/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thredds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dodsC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daymet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TMAX_GRID_PROJECTION_DEFINITION </a:t>
            </a:r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proj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 err="1">
                <a:solidFill>
                  <a:srgbClr val="FFFF00"/>
                </a:solidFill>
              </a:rPr>
              <a:t>lcc</a:t>
            </a:r>
            <a:r>
              <a:rPr lang="en-US" dirty="0">
                <a:solidFill>
                  <a:srgbClr val="FFFF00"/>
                </a:solidFill>
              </a:rPr>
              <a:t> +lat_1=25.0 +lat_2=60.0 +lat_0=42.5 +lon_0=-100.0 +x_0=0.0 +y_0=0.0 +</a:t>
            </a:r>
            <a:r>
              <a:rPr lang="en-US" dirty="0" err="1">
                <a:solidFill>
                  <a:srgbClr val="FFFF00"/>
                </a:solidFill>
              </a:rPr>
              <a:t>ellps</a:t>
            </a:r>
            <a:r>
              <a:rPr lang="en-US" dirty="0">
                <a:solidFill>
                  <a:srgbClr val="FFFF00"/>
                </a:solidFill>
              </a:rPr>
              <a:t>=GRS80 +datum=NAD83 +units=m +</a:t>
            </a:r>
            <a:r>
              <a:rPr lang="en-US" dirty="0" err="1">
                <a:solidFill>
                  <a:srgbClr val="FFFF00"/>
                </a:solidFill>
              </a:rPr>
              <a:t>no_defs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TMAX_MISSING_VALUES_CODE -128</a:t>
            </a:r>
          </a:p>
          <a:p>
            <a:r>
              <a:rPr lang="en-US" dirty="0">
                <a:solidFill>
                  <a:srgbClr val="FFFF00"/>
                </a:solidFill>
              </a:rPr>
              <a:t>TMAX_MISSING_VALUES_OPERATOR &lt;=</a:t>
            </a:r>
          </a:p>
          <a:p>
            <a:r>
              <a:rPr lang="en-US" dirty="0">
                <a:solidFill>
                  <a:srgbClr val="FFFF00"/>
                </a:solidFill>
              </a:rPr>
              <a:t>TMAX_MISSING_VALUES_ACTION MEAN</a:t>
            </a:r>
          </a:p>
          <a:p>
            <a:r>
              <a:rPr lang="en-US" dirty="0">
                <a:solidFill>
                  <a:srgbClr val="FFFF00"/>
                </a:solidFill>
              </a:rPr>
              <a:t>TMAX_SCALE 0.9</a:t>
            </a:r>
          </a:p>
          <a:p>
            <a:r>
              <a:rPr lang="en-US" dirty="0">
                <a:solidFill>
                  <a:srgbClr val="FFFF00"/>
                </a:solidFill>
              </a:rPr>
              <a:t>TMAX_OFFSET 32</a:t>
            </a:r>
          </a:p>
          <a:p>
            <a:r>
              <a:rPr lang="en-US" dirty="0">
                <a:solidFill>
                  <a:srgbClr val="FFFF00"/>
                </a:solidFill>
              </a:rPr>
              <a:t>NETCDF_TMAX_MAKE_LOCAL_ARCHIVE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096000"/>
            <a:ext cx="891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SWB control file syntax for maximum air temperature data as served via CIDA’s </a:t>
            </a:r>
            <a:r>
              <a:rPr lang="en-US" i="1" dirty="0" err="1" smtClean="0"/>
              <a:t>geodata</a:t>
            </a:r>
            <a:r>
              <a:rPr lang="en-US" i="1" dirty="0" smtClean="0"/>
              <a:t> portal.</a:t>
            </a:r>
          </a:p>
          <a:p>
            <a:r>
              <a:rPr lang="en-US" i="1" dirty="0" smtClean="0"/>
              <a:t>This URL likely does not work outside the USGS domain.</a:t>
            </a:r>
          </a:p>
        </p:txBody>
      </p:sp>
    </p:spTree>
    <p:extLst>
      <p:ext uri="{BB962C8B-B14F-4D97-AF65-F5344CB8AC3E}">
        <p14:creationId xmlns:p14="http://schemas.microsoft.com/office/powerpoint/2010/main" val="86039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locally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data access wildcards for time series grids.</a:t>
            </a:r>
          </a:p>
          <a:p>
            <a:pPr marL="397764" lvl="1" indent="0">
              <a:buNone/>
            </a:pPr>
            <a:r>
              <a:rPr lang="en-US" dirty="0" smtClean="0"/>
              <a:t>Example: CIDA </a:t>
            </a:r>
            <a:r>
              <a:rPr lang="en-US" dirty="0" err="1" smtClean="0"/>
              <a:t>DayMet</a:t>
            </a:r>
            <a:r>
              <a:rPr lang="en-US" dirty="0" smtClean="0"/>
              <a:t>; 91 files per year.</a:t>
            </a:r>
          </a:p>
          <a:p>
            <a:pPr marL="397764" lvl="1" indent="0">
              <a:buNone/>
            </a:pPr>
            <a:r>
              <a:rPr lang="en-US" dirty="0"/>
              <a:t>TEMPERATURE NETCDF ..\COMMON_CLIMATE\%Y-%0#_tmax.nc ..\COMMON_CLIMATE\%Y-%0#</a:t>
            </a:r>
            <a:r>
              <a:rPr lang="en-US" dirty="0" smtClean="0"/>
              <a:t>_tmin.nc</a:t>
            </a:r>
          </a:p>
          <a:p>
            <a:pPr marL="397764" lvl="1" indent="0">
              <a:buNone/>
            </a:pPr>
            <a:endParaRPr lang="en-US" dirty="0"/>
          </a:p>
          <a:p>
            <a:pPr marL="397764" lvl="1" indent="0">
              <a:buNone/>
            </a:pPr>
            <a:r>
              <a:rPr lang="en-US" dirty="0" smtClean="0"/>
              <a:t>The wildcards have the following meaning:</a:t>
            </a:r>
          </a:p>
          <a:p>
            <a:pPr marL="397764" lvl="1" indent="0">
              <a:buNone/>
            </a:pPr>
            <a:r>
              <a:rPr lang="en-US" dirty="0" smtClean="0"/>
              <a:t>%Y		year</a:t>
            </a:r>
          </a:p>
          <a:p>
            <a:pPr marL="397764" lvl="1" indent="0">
              <a:buNone/>
            </a:pPr>
            <a:r>
              <a:rPr lang="en-US" dirty="0" smtClean="0"/>
              <a:t>%d 		day</a:t>
            </a:r>
          </a:p>
          <a:p>
            <a:pPr marL="397764" lvl="1" indent="0">
              <a:buNone/>
            </a:pPr>
            <a:r>
              <a:rPr lang="en-US" dirty="0" smtClean="0"/>
              <a:t>%m 	month</a:t>
            </a:r>
          </a:p>
          <a:p>
            <a:pPr marL="397764" lvl="1" indent="0">
              <a:buNone/>
            </a:pPr>
            <a:r>
              <a:rPr lang="en-US" dirty="0" smtClean="0"/>
              <a:t>%0#	index number, starting with zero, 					incremented as needed, reset at year’s 		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 metadata part 1</a:t>
            </a:r>
            <a:br>
              <a:rPr lang="en-US" dirty="0" smtClean="0"/>
            </a:br>
            <a:r>
              <a:rPr lang="en-US" sz="1800" i="1" dirty="0" smtClean="0"/>
              <a:t>CIDA-processed </a:t>
            </a:r>
            <a:r>
              <a:rPr lang="en-US" sz="1800" i="1" dirty="0" err="1" smtClean="0"/>
              <a:t>DayMet</a:t>
            </a:r>
            <a:r>
              <a:rPr lang="en-US" sz="1800" i="1" dirty="0" smtClean="0"/>
              <a:t> precipitation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8686800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~/</a:t>
            </a:r>
            <a:r>
              <a:rPr lang="en-US" sz="1200" dirty="0" err="1"/>
              <a:t>smwdata</a:t>
            </a:r>
            <a:r>
              <a:rPr lang="en-US" sz="1200" dirty="0"/>
              <a:t>/</a:t>
            </a:r>
            <a:r>
              <a:rPr lang="en-US" sz="1200" dirty="0" err="1"/>
              <a:t>source_code</a:t>
            </a:r>
            <a:r>
              <a:rPr lang="en-US" sz="1200" dirty="0"/>
              <a:t>/</a:t>
            </a:r>
            <a:r>
              <a:rPr lang="en-US" sz="1200" dirty="0" err="1"/>
              <a:t>swb_test_cases</a:t>
            </a:r>
            <a:r>
              <a:rPr lang="en-US" sz="1200" dirty="0"/>
              <a:t>/</a:t>
            </a:r>
            <a:r>
              <a:rPr lang="en-US" sz="1200" dirty="0" err="1"/>
              <a:t>common_climate</a:t>
            </a:r>
            <a:r>
              <a:rPr lang="en-US" sz="1200" dirty="0"/>
              <a:t> $</a:t>
            </a:r>
            <a:r>
              <a:rPr lang="en-US" sz="1200" dirty="0" err="1"/>
              <a:t>ncdump</a:t>
            </a:r>
            <a:r>
              <a:rPr lang="en-US" sz="1200" dirty="0"/>
              <a:t> -h 2010-82_prcp.nc</a:t>
            </a:r>
          </a:p>
          <a:p>
            <a:r>
              <a:rPr lang="en-US" sz="1200" dirty="0" err="1"/>
              <a:t>netcdf</a:t>
            </a:r>
            <a:r>
              <a:rPr lang="en-US" sz="1200" dirty="0"/>
              <a:t> \2010-82_prcp {</a:t>
            </a:r>
          </a:p>
          <a:p>
            <a:r>
              <a:rPr lang="en-US" sz="1200" dirty="0"/>
              <a:t>dimensions:</a:t>
            </a:r>
          </a:p>
          <a:p>
            <a:r>
              <a:rPr lang="en-US" sz="1200" dirty="0"/>
              <a:t>	x = 5268 ;</a:t>
            </a:r>
          </a:p>
          <a:p>
            <a:r>
              <a:rPr lang="en-US" sz="1200" dirty="0"/>
              <a:t>	y = 4823 ;</a:t>
            </a:r>
          </a:p>
          <a:p>
            <a:r>
              <a:rPr lang="en-US" sz="1200" dirty="0"/>
              <a:t>	time = 4 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nv</a:t>
            </a:r>
            <a:r>
              <a:rPr lang="en-US" sz="1200" dirty="0"/>
              <a:t> = 2 ;</a:t>
            </a:r>
          </a:p>
          <a:p>
            <a:r>
              <a:rPr lang="en-US" sz="1200" dirty="0"/>
              <a:t>variables:</a:t>
            </a:r>
          </a:p>
          <a:p>
            <a:r>
              <a:rPr lang="en-US" sz="1200" dirty="0"/>
              <a:t>	short </a:t>
            </a:r>
            <a:r>
              <a:rPr lang="en-US" sz="1200" dirty="0" err="1"/>
              <a:t>lambert_conformal_conic</a:t>
            </a:r>
            <a:r>
              <a:rPr lang="en-US" sz="1200" dirty="0"/>
              <a:t>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lambert_conformal_conic:grid_mapping_name</a:t>
            </a:r>
            <a:r>
              <a:rPr lang="en-US" sz="1200" dirty="0"/>
              <a:t> = "</a:t>
            </a:r>
            <a:r>
              <a:rPr lang="en-US" sz="1200" dirty="0" err="1"/>
              <a:t>lambert_conformal_conic</a:t>
            </a:r>
            <a:r>
              <a:rPr lang="en-US" sz="1200" dirty="0"/>
              <a:t>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lambert_conformal_conic:longitude_of_central_meridian</a:t>
            </a:r>
            <a:r>
              <a:rPr lang="en-US" sz="1200" dirty="0"/>
              <a:t> = -100.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lambert_conformal_conic:latitude_of_projection_origin</a:t>
            </a:r>
            <a:r>
              <a:rPr lang="en-US" sz="1200" dirty="0"/>
              <a:t> = 42.5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lambert_conformal_conic:false_easting</a:t>
            </a:r>
            <a:r>
              <a:rPr lang="en-US" sz="1200" dirty="0"/>
              <a:t> = 0.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lambert_conformal_conic:false_northing</a:t>
            </a:r>
            <a:r>
              <a:rPr lang="en-US" sz="1200" dirty="0"/>
              <a:t> = 0.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lambert_conformal_conic:standard_parallel</a:t>
            </a:r>
            <a:r>
              <a:rPr lang="en-US" sz="1200" dirty="0"/>
              <a:t> = 25., 60. ;</a:t>
            </a:r>
          </a:p>
          <a:p>
            <a:r>
              <a:rPr lang="en-US" sz="1200" dirty="0"/>
              <a:t>	short </a:t>
            </a:r>
            <a:r>
              <a:rPr lang="en-US" sz="1200" dirty="0" err="1"/>
              <a:t>yearday</a:t>
            </a:r>
            <a:r>
              <a:rPr lang="en-US" sz="1200" dirty="0"/>
              <a:t>(time)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yearday:long_name</a:t>
            </a:r>
            <a:r>
              <a:rPr lang="en-US" sz="1200" dirty="0"/>
              <a:t> = "</a:t>
            </a:r>
            <a:r>
              <a:rPr lang="en-US" sz="1200" dirty="0" err="1"/>
              <a:t>yearday</a:t>
            </a:r>
            <a:r>
              <a:rPr lang="en-US" sz="1200" dirty="0"/>
              <a:t>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yearday:valid_range</a:t>
            </a:r>
            <a:r>
              <a:rPr lang="en-US" sz="1200" dirty="0"/>
              <a:t> = 1s, 365s ;</a:t>
            </a:r>
          </a:p>
          <a:p>
            <a:r>
              <a:rPr lang="en-US" sz="1200" dirty="0"/>
              <a:t>	short </a:t>
            </a:r>
            <a:r>
              <a:rPr lang="en-US" sz="1200" dirty="0" err="1"/>
              <a:t>prcp</a:t>
            </a:r>
            <a:r>
              <a:rPr lang="en-US" sz="1200" dirty="0"/>
              <a:t>(time, y, x)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prcp:long_name</a:t>
            </a:r>
            <a:r>
              <a:rPr lang="en-US" sz="1200" dirty="0"/>
              <a:t> = "daily total precipitation"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prcp:units</a:t>
            </a:r>
            <a:r>
              <a:rPr lang="en-US" sz="1200" dirty="0"/>
              <a:t> = "mm/day"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prcp:coordinates</a:t>
            </a:r>
            <a:r>
              <a:rPr lang="en-US" sz="1200" dirty="0"/>
              <a:t> = "</a:t>
            </a:r>
            <a:r>
              <a:rPr lang="en-US" sz="1200" dirty="0" err="1"/>
              <a:t>lat</a:t>
            </a:r>
            <a:r>
              <a:rPr lang="en-US" sz="1200" dirty="0"/>
              <a:t> </a:t>
            </a:r>
            <a:r>
              <a:rPr lang="en-US" sz="1200" dirty="0" err="1"/>
              <a:t>lon</a:t>
            </a:r>
            <a:r>
              <a:rPr lang="en-US" sz="1200" dirty="0"/>
              <a:t>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prcp:grid_mapping</a:t>
            </a:r>
            <a:r>
              <a:rPr lang="en-US" sz="1200" dirty="0"/>
              <a:t> = "</a:t>
            </a:r>
            <a:r>
              <a:rPr lang="en-US" sz="1200" dirty="0" err="1"/>
              <a:t>lambert_conformal_conic</a:t>
            </a:r>
            <a:r>
              <a:rPr lang="en-US" sz="1200" dirty="0"/>
              <a:t>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prcp:cell_methods</a:t>
            </a:r>
            <a:r>
              <a:rPr lang="en-US" sz="1200" dirty="0"/>
              <a:t> = "area: sum time: sum"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prcp:missing_value</a:t>
            </a:r>
            <a:r>
              <a:rPr lang="en-US" sz="1200" dirty="0"/>
              <a:t> = -32768s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prcp:valid_range</a:t>
            </a:r>
            <a:r>
              <a:rPr lang="en-US" sz="1200" dirty="0"/>
              <a:t> = 0s, 200s ;</a:t>
            </a:r>
          </a:p>
          <a:p>
            <a:r>
              <a:rPr lang="en-US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573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metadata part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1800" i="1" dirty="0"/>
              <a:t>CIDA-processed </a:t>
            </a:r>
            <a:r>
              <a:rPr lang="en-US" sz="1800" i="1" dirty="0" err="1"/>
              <a:t>DayMet</a:t>
            </a:r>
            <a:r>
              <a:rPr lang="en-US" sz="1800" i="1" dirty="0"/>
              <a:t> precipitation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984951"/>
            <a:ext cx="8686800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double </a:t>
            </a:r>
            <a:r>
              <a:rPr lang="en-US" sz="1200" dirty="0" err="1"/>
              <a:t>time_bnds</a:t>
            </a:r>
            <a:r>
              <a:rPr lang="en-US" sz="1200" dirty="0"/>
              <a:t>(time, </a:t>
            </a:r>
            <a:r>
              <a:rPr lang="en-US" sz="1200" dirty="0" err="1"/>
              <a:t>nv</a:t>
            </a:r>
            <a:r>
              <a:rPr lang="en-US" sz="1200" dirty="0"/>
              <a:t>) ;</a:t>
            </a:r>
          </a:p>
          <a:p>
            <a:r>
              <a:rPr lang="en-US" sz="1200" dirty="0"/>
              <a:t>	double x(x)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x:units</a:t>
            </a:r>
            <a:r>
              <a:rPr lang="en-US" sz="1200" dirty="0"/>
              <a:t> = "m"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x:long_name</a:t>
            </a:r>
            <a:r>
              <a:rPr lang="en-US" sz="1200" dirty="0"/>
              <a:t> = "x coordinate of projection"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x:standard_name</a:t>
            </a:r>
            <a:r>
              <a:rPr lang="en-US" sz="1200" dirty="0"/>
              <a:t> = "</a:t>
            </a:r>
            <a:r>
              <a:rPr lang="en-US" sz="1200" dirty="0" err="1"/>
              <a:t>projection_x_coordinate</a:t>
            </a:r>
            <a:r>
              <a:rPr lang="en-US" sz="1200" dirty="0"/>
              <a:t>" ;</a:t>
            </a:r>
          </a:p>
          <a:p>
            <a:r>
              <a:rPr lang="en-US" sz="1200" dirty="0"/>
              <a:t>	double y(y)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y:units</a:t>
            </a:r>
            <a:r>
              <a:rPr lang="en-US" sz="1200" dirty="0"/>
              <a:t> = "m"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y:long_name</a:t>
            </a:r>
            <a:r>
              <a:rPr lang="en-US" sz="1200" dirty="0"/>
              <a:t> = "y coordinate of projection"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y:standard_name</a:t>
            </a:r>
            <a:r>
              <a:rPr lang="en-US" sz="1200" dirty="0"/>
              <a:t> = "</a:t>
            </a:r>
            <a:r>
              <a:rPr lang="en-US" sz="1200" dirty="0" err="1"/>
              <a:t>projection_y_coordinate</a:t>
            </a:r>
            <a:r>
              <a:rPr lang="en-US" sz="1200" dirty="0"/>
              <a:t>" ;</a:t>
            </a:r>
          </a:p>
          <a:p>
            <a:r>
              <a:rPr lang="en-US" sz="1200" dirty="0"/>
              <a:t>	double time(time)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time:long_name</a:t>
            </a:r>
            <a:r>
              <a:rPr lang="en-US" sz="1200" dirty="0"/>
              <a:t> = "time"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time:calendar</a:t>
            </a:r>
            <a:r>
              <a:rPr lang="en-US" sz="1200" dirty="0"/>
              <a:t> = "standard"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time:units</a:t>
            </a:r>
            <a:r>
              <a:rPr lang="en-US" sz="1200" dirty="0"/>
              <a:t> = "days since 1980-01-01 00:00:00 UTC" 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time:bounds</a:t>
            </a:r>
            <a:r>
              <a:rPr lang="en-US" sz="1200" dirty="0"/>
              <a:t> = "</a:t>
            </a:r>
            <a:r>
              <a:rPr lang="en-US" sz="1200" dirty="0" err="1"/>
              <a:t>time_bnds</a:t>
            </a:r>
            <a:r>
              <a:rPr lang="en-US" sz="1200" dirty="0"/>
              <a:t>" ;</a:t>
            </a:r>
          </a:p>
          <a:p>
            <a:endParaRPr lang="en-US" sz="1200" dirty="0"/>
          </a:p>
          <a:p>
            <a:r>
              <a:rPr lang="en-US" sz="1200" dirty="0"/>
              <a:t>// global attributes:</a:t>
            </a:r>
          </a:p>
          <a:p>
            <a:r>
              <a:rPr lang="en-US" sz="1200" dirty="0"/>
              <a:t>		:source = "</a:t>
            </a:r>
            <a:r>
              <a:rPr lang="en-US" sz="1200" dirty="0" err="1"/>
              <a:t>Daymet</a:t>
            </a:r>
            <a:r>
              <a:rPr lang="en-US" sz="1200" dirty="0"/>
              <a:t> Software Version 2.0" ;</a:t>
            </a:r>
          </a:p>
          <a:p>
            <a:r>
              <a:rPr lang="en-US" sz="1200" dirty="0"/>
              <a:t>		:</a:t>
            </a:r>
            <a:r>
              <a:rPr lang="en-US" sz="1200" dirty="0" err="1"/>
              <a:t>Version_software</a:t>
            </a:r>
            <a:r>
              <a:rPr lang="en-US" sz="1200" dirty="0"/>
              <a:t> = "</a:t>
            </a:r>
            <a:r>
              <a:rPr lang="en-US" sz="1200" dirty="0" err="1"/>
              <a:t>Daymet</a:t>
            </a:r>
            <a:r>
              <a:rPr lang="en-US" sz="1200" dirty="0"/>
              <a:t> Software Version 2.0" ;</a:t>
            </a:r>
          </a:p>
          <a:p>
            <a:r>
              <a:rPr lang="en-US" sz="1200" dirty="0"/>
              <a:t>		:</a:t>
            </a:r>
            <a:r>
              <a:rPr lang="en-US" sz="1200" dirty="0" err="1"/>
              <a:t>Version_data</a:t>
            </a:r>
            <a:r>
              <a:rPr lang="en-US" sz="1200" dirty="0"/>
              <a:t> = "</a:t>
            </a:r>
            <a:r>
              <a:rPr lang="en-US" sz="1200" dirty="0" err="1"/>
              <a:t>Daymet</a:t>
            </a:r>
            <a:r>
              <a:rPr lang="en-US" sz="1200" dirty="0"/>
              <a:t> Data Version 2.1" ;</a:t>
            </a:r>
          </a:p>
          <a:p>
            <a:r>
              <a:rPr lang="en-US" sz="1200" dirty="0"/>
              <a:t>		:Conventions = "CF-1.4" ;</a:t>
            </a:r>
          </a:p>
          <a:p>
            <a:r>
              <a:rPr lang="en-US" sz="1200" dirty="0"/>
              <a:t>		:citation = "Please see http://</a:t>
            </a:r>
            <a:r>
              <a:rPr lang="en-US" sz="1200" dirty="0" err="1"/>
              <a:t>daymet.ornl.gov</a:t>
            </a:r>
            <a:r>
              <a:rPr lang="en-US" sz="1200" dirty="0"/>
              <a:t>/ for current </a:t>
            </a:r>
            <a:r>
              <a:rPr lang="en-US" sz="1200" dirty="0" err="1"/>
              <a:t>Daymet</a:t>
            </a:r>
            <a:r>
              <a:rPr lang="en-US" sz="1200" dirty="0"/>
              <a:t> data citation information" ;</a:t>
            </a:r>
          </a:p>
          <a:p>
            <a:r>
              <a:rPr lang="en-US" sz="1200" dirty="0"/>
              <a:t>		:references = "Please see http://</a:t>
            </a:r>
            <a:r>
              <a:rPr lang="en-US" sz="1200" dirty="0" err="1"/>
              <a:t>daymet.ornl.gov</a:t>
            </a:r>
            <a:r>
              <a:rPr lang="en-US" sz="1200" dirty="0"/>
              <a:t>/ for current information on </a:t>
            </a:r>
            <a:r>
              <a:rPr lang="en-US" sz="1200" dirty="0" err="1"/>
              <a:t>Daymet</a:t>
            </a:r>
            <a:r>
              <a:rPr lang="en-US" sz="1200" dirty="0"/>
              <a:t> references" 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08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NetCDF</a:t>
            </a:r>
            <a:r>
              <a:rPr lang="en-US" sz="2800" dirty="0" smtClean="0"/>
              <a:t> Climate and Forecast (CF) Conventions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 a uniform set of attributes, dimension names</a:t>
            </a:r>
          </a:p>
          <a:p>
            <a:r>
              <a:rPr lang="en-US" dirty="0" smtClean="0"/>
              <a:t>Suggest attributes that more or less consistently allow for preservation of geospatial data attributes</a:t>
            </a:r>
          </a:p>
          <a:p>
            <a:r>
              <a:rPr lang="en-US" dirty="0" smtClean="0"/>
              <a:t>Most importantly, datasets that meet these CF conventions are more likely to work as expected in the many </a:t>
            </a:r>
            <a:r>
              <a:rPr lang="en-US" dirty="0" err="1" smtClean="0"/>
              <a:t>NetCDF</a:t>
            </a:r>
            <a:r>
              <a:rPr lang="en-US" dirty="0" smtClean="0"/>
              <a:t>-aware tools that are out in the wild</a:t>
            </a:r>
            <a:endParaRPr lang="en-US" dirty="0"/>
          </a:p>
        </p:txBody>
      </p:sp>
      <p:sp>
        <p:nvSpPr>
          <p:cNvPr id="3" name="Rectangle 2">
            <a:hlinkClick r:id="rId2"/>
          </p:cNvPr>
          <p:cNvSpPr/>
          <p:nvPr/>
        </p:nvSpPr>
        <p:spPr>
          <a:xfrm>
            <a:off x="1295400" y="6412468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</a:t>
            </a:r>
            <a:r>
              <a:rPr lang="en-US" i="1" dirty="0" smtClean="0"/>
              <a:t>ource: http</a:t>
            </a:r>
            <a:r>
              <a:rPr lang="en-US" i="1" dirty="0"/>
              <a:t>://</a:t>
            </a:r>
            <a:r>
              <a:rPr lang="en-US" i="1" dirty="0" err="1"/>
              <a:t>cf-pcmdi.llnl.gov</a:t>
            </a:r>
            <a:r>
              <a:rPr lang="en-US" i="1" dirty="0"/>
              <a:t>/documents/</a:t>
            </a:r>
            <a:r>
              <a:rPr lang="en-US" i="1" dirty="0" err="1"/>
              <a:t>cf</a:t>
            </a:r>
            <a:r>
              <a:rPr lang="en-US" i="1" dirty="0"/>
              <a:t>-conventions/1.6/</a:t>
            </a:r>
            <a:r>
              <a:rPr lang="en-US" i="1" dirty="0" err="1"/>
              <a:t>cf-conventions.html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3891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SWB and </a:t>
            </a:r>
            <a:r>
              <a:rPr lang="en-US" dirty="0" err="1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versions of SWB could read and write NetCDF3 files</a:t>
            </a:r>
          </a:p>
          <a:p>
            <a:r>
              <a:rPr lang="en-US" dirty="0" smtClean="0"/>
              <a:t>Current versions can read and write NetCDF4 files</a:t>
            </a:r>
          </a:p>
          <a:p>
            <a:r>
              <a:rPr lang="en-US" dirty="0" smtClean="0"/>
              <a:t>NetCDF4 offers significant improvements over NetCDF3 (data compression)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NetCDF</a:t>
            </a:r>
            <a:r>
              <a:rPr lang="en-US" dirty="0" smtClean="0"/>
              <a:t> capabilities in SWB make it possible to access data directly from the web</a:t>
            </a:r>
          </a:p>
        </p:txBody>
      </p:sp>
    </p:spTree>
    <p:extLst>
      <p:ext uri="{BB962C8B-B14F-4D97-AF65-F5344CB8AC3E}">
        <p14:creationId xmlns:p14="http://schemas.microsoft.com/office/powerpoint/2010/main" val="112498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2171105"/>
            <a:ext cx="1202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CFFCC"/>
                </a:solidFill>
              </a:rPr>
              <a:t>DayMet</a:t>
            </a:r>
            <a:endParaRPr lang="en-US" sz="2400" dirty="0">
              <a:solidFill>
                <a:srgbClr val="CCFF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912203"/>
            <a:ext cx="2499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TPS Interpolation: </a:t>
            </a:r>
          </a:p>
          <a:p>
            <a:r>
              <a:rPr lang="en-US" sz="2400" dirty="0">
                <a:solidFill>
                  <a:srgbClr val="CCFFCC"/>
                </a:solidFill>
              </a:rPr>
              <a:t> </a:t>
            </a:r>
            <a:r>
              <a:rPr lang="en-US" sz="2400" dirty="0" smtClean="0">
                <a:solidFill>
                  <a:srgbClr val="CCFFCC"/>
                </a:solidFill>
              </a:rPr>
              <a:t>   NOAA NCDC</a:t>
            </a:r>
            <a:endParaRPr lang="en-US" sz="2400" dirty="0">
              <a:solidFill>
                <a:srgbClr val="CCFFC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4294"/>
            <a:ext cx="2831710" cy="31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68" y="2726893"/>
            <a:ext cx="2807474" cy="321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61" y="2776609"/>
            <a:ext cx="2763039" cy="316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7350" y="1558184"/>
            <a:ext cx="196009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Ed </a:t>
            </a:r>
            <a:r>
              <a:rPr lang="en-US" sz="2400" dirty="0" err="1" smtClean="0">
                <a:solidFill>
                  <a:srgbClr val="CCFFCC"/>
                </a:solidFill>
              </a:rPr>
              <a:t>Mauer</a:t>
            </a:r>
            <a:r>
              <a:rPr lang="en-US" sz="2400" dirty="0" smtClean="0">
                <a:solidFill>
                  <a:srgbClr val="CCFFCC"/>
                </a:solidFill>
              </a:rPr>
              <a:t>: </a:t>
            </a:r>
          </a:p>
          <a:p>
            <a:r>
              <a:rPr lang="en-US" sz="2400" dirty="0" smtClean="0">
                <a:solidFill>
                  <a:srgbClr val="CCFFCC"/>
                </a:solidFill>
              </a:rPr>
              <a:t>1/8-degree </a:t>
            </a:r>
          </a:p>
          <a:p>
            <a:r>
              <a:rPr lang="en-US" sz="2400" dirty="0" smtClean="0">
                <a:solidFill>
                  <a:srgbClr val="CCFFCC"/>
                </a:solidFill>
              </a:rPr>
              <a:t>interpolations</a:t>
            </a:r>
            <a:endParaRPr lang="en-US" sz="2400" dirty="0">
              <a:solidFill>
                <a:srgbClr val="CCFFCC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52400"/>
            <a:ext cx="8077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cap="none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smtClean="0"/>
              <a:t>Comparison of </a:t>
            </a:r>
            <a:r>
              <a:rPr lang="en-US" sz="2400" dirty="0" err="1" smtClean="0"/>
              <a:t>DayMet</a:t>
            </a:r>
            <a:r>
              <a:rPr lang="en-US" sz="2400" dirty="0" smtClean="0"/>
              <a:t>, thin-plate spline, and </a:t>
            </a:r>
            <a:r>
              <a:rPr lang="en-US" sz="2400" dirty="0" err="1" smtClean="0"/>
              <a:t>Mauer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i="1" dirty="0" smtClean="0"/>
              <a:t>precipitation, Minnesota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2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03896"/>
            <a:ext cx="2884225" cy="32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70417"/>
            <a:ext cx="2880185" cy="32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2286000"/>
            <a:ext cx="1202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CFFCC"/>
                </a:solidFill>
              </a:rPr>
              <a:t>DayMet</a:t>
            </a:r>
            <a:endParaRPr lang="en-US" sz="2400" dirty="0">
              <a:solidFill>
                <a:srgbClr val="CCFF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5138" y="1847165"/>
            <a:ext cx="2499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TPS Interpolation: </a:t>
            </a:r>
          </a:p>
          <a:p>
            <a:r>
              <a:rPr lang="en-US" sz="2400" dirty="0" smtClean="0">
                <a:solidFill>
                  <a:srgbClr val="CCFFCC"/>
                </a:solidFill>
              </a:rPr>
              <a:t>NOAA NCDC</a:t>
            </a:r>
            <a:endParaRPr lang="en-US" sz="2400" dirty="0">
              <a:solidFill>
                <a:srgbClr val="CCFF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19400"/>
            <a:ext cx="2750921" cy="31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27350" y="1143000"/>
            <a:ext cx="196009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Ed </a:t>
            </a:r>
            <a:r>
              <a:rPr lang="en-US" sz="2400" dirty="0" err="1" smtClean="0">
                <a:solidFill>
                  <a:srgbClr val="CCFFCC"/>
                </a:solidFill>
              </a:rPr>
              <a:t>Mauer</a:t>
            </a:r>
            <a:r>
              <a:rPr lang="en-US" sz="2400" dirty="0" smtClean="0">
                <a:solidFill>
                  <a:srgbClr val="CCFFCC"/>
                </a:solidFill>
              </a:rPr>
              <a:t>: </a:t>
            </a:r>
          </a:p>
          <a:p>
            <a:r>
              <a:rPr lang="en-US" sz="2400" dirty="0" smtClean="0">
                <a:solidFill>
                  <a:srgbClr val="CCFFCC"/>
                </a:solidFill>
              </a:rPr>
              <a:t>1/8-degree </a:t>
            </a:r>
          </a:p>
          <a:p>
            <a:r>
              <a:rPr lang="en-US" sz="2400" dirty="0" smtClean="0">
                <a:solidFill>
                  <a:srgbClr val="CCFFCC"/>
                </a:solidFill>
              </a:rPr>
              <a:t>interpolations</a:t>
            </a:r>
            <a:endParaRPr lang="en-US" sz="2400" dirty="0">
              <a:solidFill>
                <a:srgbClr val="CCFFCC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304800"/>
            <a:ext cx="8077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cap="none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smtClean="0"/>
              <a:t>Comparison of </a:t>
            </a:r>
            <a:r>
              <a:rPr lang="en-US" sz="2400" dirty="0" err="1" smtClean="0"/>
              <a:t>DayMet</a:t>
            </a:r>
            <a:r>
              <a:rPr lang="en-US" sz="2400" dirty="0" smtClean="0"/>
              <a:t>, thin-plate spline, and </a:t>
            </a:r>
            <a:r>
              <a:rPr lang="en-US" sz="2400" dirty="0" err="1" smtClean="0"/>
              <a:t>Mauer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i="1" dirty="0" smtClean="0"/>
              <a:t>potential recharge, Minnesota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21755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914400"/>
          </a:xfrm>
        </p:spPr>
        <p:txBody>
          <a:bodyPr/>
          <a:lstStyle/>
          <a:p>
            <a:r>
              <a:rPr lang="en-US" sz="2400" dirty="0" smtClean="0"/>
              <a:t>Comparison of </a:t>
            </a:r>
            <a:r>
              <a:rPr lang="en-US" sz="2400" dirty="0" err="1" smtClean="0"/>
              <a:t>DayMet</a:t>
            </a:r>
            <a:r>
              <a:rPr lang="en-US" sz="2400" dirty="0"/>
              <a:t> </a:t>
            </a:r>
            <a:r>
              <a:rPr lang="en-US" sz="2400" dirty="0" smtClean="0"/>
              <a:t>to thin-plate spline (TPS)</a:t>
            </a:r>
            <a:br>
              <a:rPr lang="en-US" sz="2400" dirty="0" smtClean="0"/>
            </a:br>
            <a:r>
              <a:rPr lang="en-US" sz="2000" i="1" dirty="0" smtClean="0"/>
              <a:t>precipitation, Lake Michigan Basin</a:t>
            </a:r>
            <a:endParaRPr lang="en-US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494243" y="1214735"/>
            <a:ext cx="1202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CFFCC"/>
                </a:solidFill>
              </a:rPr>
              <a:t>DayMet</a:t>
            </a:r>
            <a:endParaRPr lang="en-US" sz="2400" dirty="0">
              <a:solidFill>
                <a:srgbClr val="CCFF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7667" y="1219200"/>
            <a:ext cx="2516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TPS: NOAA NCDC</a:t>
            </a:r>
            <a:endParaRPr lang="en-US" sz="2400" dirty="0">
              <a:solidFill>
                <a:srgbClr val="CCFFC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40208"/>
            <a:ext cx="4051278" cy="463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3" y="1834294"/>
            <a:ext cx="4145907" cy="464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89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2400" dirty="0"/>
              <a:t>Comparison of </a:t>
            </a:r>
            <a:r>
              <a:rPr lang="en-US" sz="2400" dirty="0" err="1"/>
              <a:t>DayMet</a:t>
            </a:r>
            <a:r>
              <a:rPr lang="en-US" sz="2400" dirty="0"/>
              <a:t> to thin-plate spline (TPS)</a:t>
            </a:r>
            <a:br>
              <a:rPr lang="en-US" sz="2400" dirty="0"/>
            </a:br>
            <a:r>
              <a:rPr lang="en-US" sz="2000" i="1" dirty="0" smtClean="0"/>
              <a:t>potential recharge, Lake Michigan Basin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986135"/>
            <a:ext cx="443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Steve’s Interpolation: NOAA NCDC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64" y="1748348"/>
            <a:ext cx="3992136" cy="464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6265"/>
            <a:ext cx="3992136" cy="465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4243" y="1214735"/>
            <a:ext cx="1202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CFFCC"/>
                </a:solidFill>
              </a:rPr>
              <a:t>DayMet</a:t>
            </a:r>
            <a:endParaRPr lang="en-US" sz="2400" dirty="0">
              <a:solidFill>
                <a:srgbClr val="CC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7667" y="1219200"/>
            <a:ext cx="2516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TPS: NOAA NCDC</a:t>
            </a:r>
            <a:endParaRPr lang="en-US" sz="24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22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1392</TotalTime>
  <Words>760</Words>
  <Application>Microsoft Macintosh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NetCDF</vt:lpstr>
      <vt:lpstr>NetCDF metadata part 1 CIDA-processed DayMet precipitation</vt:lpstr>
      <vt:lpstr>NetCDF metadata part 2 CIDA-processed DayMet precipitation</vt:lpstr>
      <vt:lpstr>NetCDF Climate and Forecast (CF) Conventions</vt:lpstr>
      <vt:lpstr>SWB and NetCDF</vt:lpstr>
      <vt:lpstr>PowerPoint Presentation</vt:lpstr>
      <vt:lpstr>PowerPoint Presentation</vt:lpstr>
      <vt:lpstr>Comparison of DayMet to thin-plate spline (TPS) precipitation, Lake Michigan Basin</vt:lpstr>
      <vt:lpstr>Comparison of DayMet to thin-plate spline (TPS) potential recharge, Lake Michigan Basin</vt:lpstr>
      <vt:lpstr>Accessing data via the web Ed Mauer’s interpolated observed climate data</vt:lpstr>
      <vt:lpstr>Accessing data via the web Ed Mauer’s interpolated observed climate data</vt:lpstr>
      <vt:lpstr>Accessing data via the web CIDA’s munged version of the DayMet interpolated observed climate data</vt:lpstr>
      <vt:lpstr>Accessing data via the web CIDA’s munged version of the DayMet interpolated observed climate data</vt:lpstr>
      <vt:lpstr>Accessing data locally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SWB Brownbag - July 18, 2011 Steve Westenbroek -</dc:title>
  <dc:creator>Westenbroek, Stephen M.</dc:creator>
  <cp:keywords>SWB</cp:keywords>
  <cp:lastModifiedBy>Steve</cp:lastModifiedBy>
  <cp:revision>116</cp:revision>
  <dcterms:created xsi:type="dcterms:W3CDTF">2011-07-13T21:53:24Z</dcterms:created>
  <dcterms:modified xsi:type="dcterms:W3CDTF">2014-03-13T17:32:47Z</dcterms:modified>
</cp:coreProperties>
</file>