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99" r:id="rId2"/>
    <p:sldId id="303" r:id="rId3"/>
    <p:sldId id="301" r:id="rId4"/>
    <p:sldId id="300" r:id="rId5"/>
    <p:sldId id="297" r:id="rId6"/>
    <p:sldId id="298" r:id="rId7"/>
    <p:sldId id="302" r:id="rId8"/>
    <p:sldId id="304" r:id="rId9"/>
    <p:sldId id="305" r:id="rId10"/>
    <p:sldId id="30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00" autoAdjust="0"/>
  </p:normalViewPr>
  <p:slideViewPr>
    <p:cSldViewPr>
      <p:cViewPr varScale="1">
        <p:scale>
          <a:sx n="107" d="100"/>
          <a:sy n="107" d="100"/>
        </p:scale>
        <p:origin x="-164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040AC-3D6C-4F94-9918-0BB4A95B3B65}" type="datetimeFigureOut">
              <a:rPr lang="en-US" smtClean="0"/>
              <a:t>3/12/14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82011-210E-4F26-ADFB-7CFC0F869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37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20EF9F-096F-40B0-AEFB-9F54BBB4A8BF}" type="slidenum">
              <a:rPr lang="en-US"/>
              <a:pPr/>
              <a:t>2</a:t>
            </a:fld>
            <a:endParaRPr lang="en-US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82011-210E-4F26-ADFB-7CFC0F8693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3/12/14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3/12/14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3/12/14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3/12/14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2EFE286-616F-4E21-AE6F-67254B0DA874}" type="datetimeFigureOut">
              <a:rPr lang="en-US" smtClean="0"/>
              <a:t>3/12/14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rac.osgeo.org/proj/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://www.osgeo.org/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pubs.er.usgs.gov/publication/ofr90284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xkcd.com/977/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PROJ.4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33800" y="6010870"/>
            <a:ext cx="53204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Sources:	 </a:t>
            </a:r>
            <a:r>
              <a:rPr lang="en-US" i="1" dirty="0" smtClean="0">
                <a:hlinkClick r:id="rId2"/>
              </a:rPr>
              <a:t>http</a:t>
            </a:r>
            <a:r>
              <a:rPr lang="en-US" i="1" dirty="0">
                <a:hlinkClick r:id="rId2"/>
              </a:rPr>
              <a:t>://pubs.er.usgs.gov/publication/</a:t>
            </a:r>
            <a:r>
              <a:rPr lang="en-US" i="1" dirty="0" smtClean="0">
                <a:hlinkClick r:id="rId2"/>
              </a:rPr>
              <a:t>ofr90284</a:t>
            </a:r>
            <a:endParaRPr lang="en-US" i="1" dirty="0" smtClean="0"/>
          </a:p>
          <a:p>
            <a:r>
              <a:rPr lang="en-US" i="1" dirty="0"/>
              <a:t>	</a:t>
            </a:r>
            <a:r>
              <a:rPr lang="en-US" i="1" dirty="0">
                <a:hlinkClick r:id="rId3"/>
              </a:rPr>
              <a:t>http://trac.osgeo.org/proj</a:t>
            </a:r>
            <a:r>
              <a:rPr lang="en-US" i="1" dirty="0" smtClean="0">
                <a:hlinkClick r:id="rId3"/>
              </a:rPr>
              <a:t>/</a:t>
            </a:r>
            <a:endParaRPr lang="en-US" i="1" dirty="0" smtClean="0"/>
          </a:p>
        </p:txBody>
      </p:sp>
      <p:pic>
        <p:nvPicPr>
          <p:cNvPr id="4" name="Picture 3" descr="Screen Shot 2014-03-13 at 12.37.1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72409"/>
            <a:ext cx="4325045" cy="42582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0200" y="1676400"/>
            <a:ext cx="336774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Supports over 70 map projections</a:t>
            </a:r>
          </a:p>
          <a:p>
            <a:endParaRPr lang="en-US" dirty="0"/>
          </a:p>
          <a:p>
            <a:r>
              <a:rPr lang="en-US" dirty="0" smtClean="0"/>
              <a:t>Originally developed by USGS</a:t>
            </a:r>
          </a:p>
          <a:p>
            <a:r>
              <a:rPr lang="en-US" dirty="0" smtClean="0"/>
              <a:t>Researcher Gerald </a:t>
            </a:r>
            <a:r>
              <a:rPr lang="en-US" dirty="0" err="1" smtClean="0"/>
              <a:t>Evenden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Adopted and extended by the</a:t>
            </a:r>
          </a:p>
          <a:p>
            <a:r>
              <a:rPr lang="en-US" dirty="0" smtClean="0"/>
              <a:t>Open Source Geospatial</a:t>
            </a:r>
          </a:p>
          <a:p>
            <a:r>
              <a:rPr lang="en-US" dirty="0" smtClean="0"/>
              <a:t>Foundation</a:t>
            </a:r>
          </a:p>
          <a:p>
            <a:r>
              <a:rPr lang="en-US" dirty="0" smtClean="0"/>
              <a:t>(</a:t>
            </a:r>
            <a:r>
              <a:rPr lang="en-US" dirty="0"/>
              <a:t>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://www.osgeo.org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)</a:t>
            </a:r>
          </a:p>
          <a:p>
            <a:endParaRPr lang="en-US" dirty="0" smtClean="0"/>
          </a:p>
          <a:p>
            <a:r>
              <a:rPr lang="en-US" dirty="0" smtClean="0"/>
              <a:t>Linked as a library to the latest</a:t>
            </a:r>
          </a:p>
          <a:p>
            <a:r>
              <a:rPr lang="en-US" dirty="0"/>
              <a:t>v</a:t>
            </a:r>
            <a:r>
              <a:rPr lang="en-US" dirty="0" smtClean="0"/>
              <a:t>ersion of SWB</a:t>
            </a:r>
          </a:p>
        </p:txBody>
      </p:sp>
    </p:spTree>
    <p:extLst>
      <p:ext uri="{BB962C8B-B14F-4D97-AF65-F5344CB8AC3E}">
        <p14:creationId xmlns:p14="http://schemas.microsoft.com/office/powerpoint/2010/main" val="2642497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839200" cy="914400"/>
          </a:xfrm>
        </p:spPr>
        <p:txBody>
          <a:bodyPr/>
          <a:lstStyle/>
          <a:p>
            <a:r>
              <a:rPr lang="en-US" sz="3200" dirty="0" smtClean="0"/>
              <a:t>Basic </a:t>
            </a:r>
            <a:r>
              <a:rPr lang="en-US" sz="3200" dirty="0" err="1" smtClean="0"/>
              <a:t>regridding</a:t>
            </a:r>
            <a:r>
              <a:rPr lang="en-US" sz="3200" dirty="0" smtClean="0"/>
              <a:t> algorithm + PROJ.4</a:t>
            </a:r>
            <a:br>
              <a:rPr lang="en-US" sz="3200" dirty="0" smtClean="0"/>
            </a:br>
            <a:r>
              <a:rPr lang="en-US" sz="2000" i="1" dirty="0" smtClean="0"/>
              <a:t>much easier to experiment with alternate grid cell resolutions</a:t>
            </a:r>
            <a:endParaRPr lang="en-US" sz="32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5" t="18194" r="26346" b="15140"/>
          <a:stretch/>
        </p:blipFill>
        <p:spPr>
          <a:xfrm>
            <a:off x="502753" y="1754062"/>
            <a:ext cx="4027030" cy="3122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7" t="18750" r="13226" b="14722"/>
          <a:stretch/>
        </p:blipFill>
        <p:spPr>
          <a:xfrm>
            <a:off x="3892096" y="3284568"/>
            <a:ext cx="4794704" cy="31162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12168" y="2983468"/>
            <a:ext cx="1298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200-meter grid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298485" y="1524000"/>
            <a:ext cx="1197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25-meter grid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400800"/>
            <a:ext cx="783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</a:t>
            </a:r>
            <a:r>
              <a:rPr lang="en-US" i="1" dirty="0" smtClean="0"/>
              <a:t>nteger grids: simple majority filter; real-value grids: mean value over adjacent cells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1930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40506"/>
            <a:ext cx="8228160" cy="1131094"/>
          </a:xfrm>
          <a:ln/>
        </p:spPr>
        <p:txBody>
          <a:bodyPr lIns="82945" tIns="28802" rIns="82945" bIns="41473"/>
          <a:lstStyle/>
          <a:p>
            <a:r>
              <a:rPr lang="en-US" sz="2800" dirty="0" smtClean="0"/>
              <a:t>Datasets highlighted in previous SWB example</a:t>
            </a:r>
            <a:br>
              <a:rPr lang="en-US" sz="2800" dirty="0" smtClean="0"/>
            </a:br>
            <a:r>
              <a:rPr lang="en-US" sz="2400" i="1" dirty="0" smtClean="0"/>
              <a:t>note the variety of projections used</a:t>
            </a:r>
            <a:endParaRPr lang="en-US" sz="2800" i="1" dirty="0"/>
          </a:p>
        </p:txBody>
      </p:sp>
      <p:graphicFrame>
        <p:nvGraphicFramePr>
          <p:cNvPr id="819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438629"/>
              </p:ext>
            </p:extLst>
          </p:nvPr>
        </p:nvGraphicFramePr>
        <p:xfrm>
          <a:off x="685081" y="1828800"/>
          <a:ext cx="7696919" cy="3569949"/>
        </p:xfrm>
        <a:graphic>
          <a:graphicData uri="http://schemas.openxmlformats.org/drawingml/2006/table">
            <a:tbl>
              <a:tblPr/>
              <a:tblGrid>
                <a:gridCol w="1539108"/>
                <a:gridCol w="1539108"/>
                <a:gridCol w="1540487"/>
                <a:gridCol w="1539108"/>
                <a:gridCol w="1539108"/>
              </a:tblGrid>
              <a:tr h="46082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Data Type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Projection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Datum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Provider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Used for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</a:tr>
              <a:tr h="110575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Elevation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State Plane, Ohio North (feet)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NAD 1983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Ohio Statewide Imagery Program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Flow direction grid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78329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Soils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UTM Zone 17N (meters)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NAD 1983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USDA Soil Data Mart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Available water content (AWC) and hydrologic soils group grids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77019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Land Use / Land Cover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Albers Equal Area (meters)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NAD 1983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USGS Seamless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Land use grid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93677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71475"/>
            <a:ext cx="295275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"/>
            <a:ext cx="324802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>
            <a:hlinkClick r:id="rId4"/>
          </p:cNvPr>
          <p:cNvSpPr/>
          <p:nvPr/>
        </p:nvSpPr>
        <p:spPr>
          <a:xfrm>
            <a:off x="6266174" y="6336268"/>
            <a:ext cx="2875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Source: http</a:t>
            </a:r>
            <a:r>
              <a:rPr lang="en-US" i="1" dirty="0"/>
              <a:t>://xkcd.com/977/</a:t>
            </a:r>
          </a:p>
        </p:txBody>
      </p:sp>
      <p:pic>
        <p:nvPicPr>
          <p:cNvPr id="2" name="Picture 1" descr="Screen Shot 2014-03-12 at 11.11.0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52" y="1371600"/>
            <a:ext cx="3046748" cy="3283318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81449"/>
            <a:ext cx="2389910" cy="257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895" y="3429000"/>
            <a:ext cx="2623705" cy="2242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 descr="Screen Shot 2014-03-12 at 11.10.30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492" y="3429000"/>
            <a:ext cx="3304108" cy="277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9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2800" dirty="0" smtClean="0"/>
              <a:t>A classic USGS publication on the subject</a:t>
            </a:r>
            <a:endParaRPr lang="en-US" sz="2800" dirty="0"/>
          </a:p>
        </p:txBody>
      </p:sp>
      <p:pic>
        <p:nvPicPr>
          <p:cNvPr id="3" name="Picture 2" descr="Screen Shot 2014-03-12 at 11.25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1143000"/>
            <a:ext cx="8312727" cy="519842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34875" y="6336268"/>
            <a:ext cx="4980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Source: http</a:t>
            </a:r>
            <a:r>
              <a:rPr lang="en-US" i="1" dirty="0"/>
              <a:t>://</a:t>
            </a:r>
            <a:r>
              <a:rPr lang="en-US" i="1" dirty="0" err="1"/>
              <a:t>pubs.er.usgs.gov</a:t>
            </a:r>
            <a:r>
              <a:rPr lang="en-US" i="1" dirty="0"/>
              <a:t>/publication/pp1453</a:t>
            </a:r>
          </a:p>
        </p:txBody>
      </p:sp>
    </p:spTree>
    <p:extLst>
      <p:ext uri="{BB962C8B-B14F-4D97-AF65-F5344CB8AC3E}">
        <p14:creationId xmlns:p14="http://schemas.microsoft.com/office/powerpoint/2010/main" val="417418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PROJ.4 Projection String Parameters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4114800" y="6412468"/>
            <a:ext cx="4862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S</a:t>
            </a:r>
            <a:r>
              <a:rPr lang="en-US" i="1" dirty="0" smtClean="0"/>
              <a:t>ource: https</a:t>
            </a:r>
            <a:r>
              <a:rPr lang="en-US" i="1" dirty="0"/>
              <a:t>://</a:t>
            </a:r>
            <a:r>
              <a:rPr lang="en-US" i="1" dirty="0" err="1"/>
              <a:t>trac.osgeo.org</a:t>
            </a:r>
            <a:r>
              <a:rPr lang="en-US" i="1" dirty="0"/>
              <a:t>/</a:t>
            </a:r>
            <a:r>
              <a:rPr lang="en-US" i="1" dirty="0" err="1"/>
              <a:t>proj</a:t>
            </a:r>
            <a:r>
              <a:rPr lang="en-US" i="1" dirty="0"/>
              <a:t>/wiki/</a:t>
            </a:r>
            <a:r>
              <a:rPr lang="en-US" i="1" dirty="0" err="1"/>
              <a:t>GenParms</a:t>
            </a:r>
            <a:endParaRPr lang="en-US" i="1" dirty="0"/>
          </a:p>
        </p:txBody>
      </p:sp>
      <p:pic>
        <p:nvPicPr>
          <p:cNvPr id="4" name="Picture 3" descr="Screen Shot 2014-03-12 at 1.10.2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" t="1753" r="28536" b="2110"/>
          <a:stretch/>
        </p:blipFill>
        <p:spPr>
          <a:xfrm>
            <a:off x="413565" y="1430265"/>
            <a:ext cx="8295160" cy="481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8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Common PROJ.4 Strings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572000"/>
          </a:xfrm>
        </p:spPr>
        <p:txBody>
          <a:bodyPr>
            <a:normAutofit/>
          </a:bodyPr>
          <a:lstStyle/>
          <a:p>
            <a:r>
              <a:rPr lang="en-US" sz="2400" dirty="0"/>
              <a:t>N</a:t>
            </a:r>
            <a:r>
              <a:rPr lang="en-US" sz="2400" dirty="0" smtClean="0"/>
              <a:t>ational </a:t>
            </a:r>
            <a:r>
              <a:rPr lang="en-US" sz="2400" dirty="0" err="1" smtClean="0"/>
              <a:t>Landcover</a:t>
            </a:r>
            <a:r>
              <a:rPr lang="en-US" sz="2400" dirty="0" smtClean="0"/>
              <a:t> Database (NLCD</a:t>
            </a:r>
            <a:r>
              <a:rPr lang="en-US" sz="2400" dirty="0" smtClean="0"/>
              <a:t>)</a:t>
            </a:r>
          </a:p>
          <a:p>
            <a:pPr marL="454914" lvl="1" indent="0">
              <a:buNone/>
            </a:pPr>
            <a:r>
              <a:rPr lang="en-US" sz="1800" dirty="0" smtClean="0"/>
              <a:t>Albers Equal Area projection</a:t>
            </a:r>
            <a:endParaRPr lang="en-US" sz="1800" dirty="0" smtClean="0"/>
          </a:p>
          <a:p>
            <a:pPr marL="454914" lvl="1" indent="0">
              <a:buNone/>
            </a:pPr>
            <a:r>
              <a:rPr lang="en-US" sz="1800" dirty="0" smtClean="0">
                <a:solidFill>
                  <a:srgbClr val="FFFF00"/>
                </a:solidFill>
                <a:latin typeface="+mj-lt"/>
              </a:rPr>
              <a:t>+</a:t>
            </a:r>
            <a:r>
              <a:rPr lang="en-US" sz="1800" dirty="0" err="1" smtClean="0">
                <a:solidFill>
                  <a:srgbClr val="FFFF00"/>
                </a:solidFill>
                <a:latin typeface="+mj-lt"/>
              </a:rPr>
              <a:t>proj</a:t>
            </a:r>
            <a:r>
              <a:rPr lang="en-US" sz="1800" dirty="0" smtClean="0">
                <a:solidFill>
                  <a:srgbClr val="FFFF00"/>
                </a:solidFill>
                <a:latin typeface="+mj-lt"/>
              </a:rPr>
              <a:t>=</a:t>
            </a:r>
            <a:r>
              <a:rPr lang="en-US" sz="1800" dirty="0" err="1" smtClean="0">
                <a:solidFill>
                  <a:srgbClr val="FFFF00"/>
                </a:solidFill>
                <a:latin typeface="+mj-lt"/>
              </a:rPr>
              <a:t>aea</a:t>
            </a:r>
            <a:r>
              <a:rPr lang="en-US" sz="1800" dirty="0" smtClean="0">
                <a:solidFill>
                  <a:srgbClr val="FFFF00"/>
                </a:solidFill>
                <a:latin typeface="+mj-lt"/>
              </a:rPr>
              <a:t> +lat_1=29.5 +lat_2=45.5 +lat_0=23.0 + lon_0=-96 +x_0=0 +y_0=0 +</a:t>
            </a:r>
            <a:r>
              <a:rPr lang="en-US" sz="1800" dirty="0" err="1" smtClean="0">
                <a:solidFill>
                  <a:srgbClr val="FFFF00"/>
                </a:solidFill>
                <a:latin typeface="+mj-lt"/>
              </a:rPr>
              <a:t>ellps</a:t>
            </a:r>
            <a:r>
              <a:rPr lang="en-US" sz="1800" dirty="0" smtClean="0">
                <a:solidFill>
                  <a:srgbClr val="FFFF00"/>
                </a:solidFill>
                <a:latin typeface="+mj-lt"/>
              </a:rPr>
              <a:t>=GRS80 +datum=NAD83 +units=m +</a:t>
            </a:r>
            <a:r>
              <a:rPr lang="en-US" sz="1800" dirty="0" err="1" smtClean="0">
                <a:solidFill>
                  <a:srgbClr val="FFFF00"/>
                </a:solidFill>
                <a:latin typeface="+mj-lt"/>
              </a:rPr>
              <a:t>no_defs</a:t>
            </a:r>
            <a:endParaRPr lang="en-US" sz="1800" dirty="0" smtClean="0">
              <a:solidFill>
                <a:srgbClr val="FFFF00"/>
              </a:solidFill>
              <a:latin typeface="+mj-lt"/>
            </a:endParaRPr>
          </a:p>
          <a:p>
            <a:pPr marL="582930" indent="-457200"/>
            <a:r>
              <a:rPr lang="en-US" sz="2400" dirty="0" err="1" smtClean="0"/>
              <a:t>DayMet</a:t>
            </a:r>
            <a:r>
              <a:rPr lang="en-US" sz="2400" dirty="0" smtClean="0"/>
              <a:t> (as processed by CIDA)</a:t>
            </a:r>
          </a:p>
          <a:p>
            <a:pPr marL="454914" lvl="1" indent="0">
              <a:buNone/>
            </a:pPr>
            <a:r>
              <a:rPr lang="en-US" sz="1800" dirty="0" smtClean="0"/>
              <a:t>Lambert Conformal Conic projection</a:t>
            </a:r>
            <a:endParaRPr lang="en-US" sz="1800" dirty="0" smtClean="0"/>
          </a:p>
          <a:p>
            <a:pPr marL="454914" lvl="1" indent="0">
              <a:buNone/>
            </a:pPr>
            <a:r>
              <a:rPr lang="hr-HR" sz="1800" dirty="0">
                <a:solidFill>
                  <a:srgbClr val="FFFF00"/>
                </a:solidFill>
                <a:latin typeface="+mj-lt"/>
              </a:rPr>
              <a:t>+proj=lcc +lat_1=25.0 +lat_2=60.0 +lat_0=42.5 +lon_0=-100.0 +x_0=0.0 +y_0=0.0 +ellps=GRS80 +datum=NAD83 +units=m +no_defs</a:t>
            </a:r>
            <a:endParaRPr lang="en-US" sz="1800" dirty="0" smtClean="0">
              <a:solidFill>
                <a:srgbClr val="FFFF00"/>
              </a:solidFill>
              <a:latin typeface="+mj-lt"/>
            </a:endParaRPr>
          </a:p>
          <a:p>
            <a:pPr marL="582930" indent="-457200"/>
            <a:r>
              <a:rPr lang="en-US" sz="2400" dirty="0" smtClean="0"/>
              <a:t>Ed </a:t>
            </a:r>
            <a:r>
              <a:rPr lang="en-US" sz="2400" dirty="0" err="1" smtClean="0"/>
              <a:t>Mauer’s</a:t>
            </a:r>
            <a:r>
              <a:rPr lang="en-US" sz="2400" dirty="0" smtClean="0"/>
              <a:t> gridded climate station data</a:t>
            </a:r>
          </a:p>
          <a:p>
            <a:pPr marL="454914" lvl="1" indent="0">
              <a:buNone/>
            </a:pPr>
            <a:r>
              <a:rPr lang="en-US" sz="1800" dirty="0" smtClean="0"/>
              <a:t>Geographic (</a:t>
            </a:r>
            <a:r>
              <a:rPr lang="en-US" sz="1800" dirty="0" err="1" smtClean="0"/>
              <a:t>unprojected</a:t>
            </a:r>
            <a:r>
              <a:rPr lang="en-US" sz="1800" dirty="0" smtClean="0"/>
              <a:t>)</a:t>
            </a:r>
          </a:p>
          <a:p>
            <a:pPr marL="454914" lvl="1" indent="0">
              <a:buNone/>
            </a:pPr>
            <a:r>
              <a:rPr lang="en-US" sz="1800" dirty="0" smtClean="0">
                <a:solidFill>
                  <a:srgbClr val="FFFF00"/>
                </a:solidFill>
                <a:latin typeface="+mj-lt"/>
              </a:rPr>
              <a:t>+</a:t>
            </a:r>
            <a:r>
              <a:rPr lang="en-US" sz="1800" dirty="0" err="1" smtClean="0">
                <a:solidFill>
                  <a:srgbClr val="FFFF00"/>
                </a:solidFill>
                <a:latin typeface="+mj-lt"/>
              </a:rPr>
              <a:t>proj</a:t>
            </a:r>
            <a:r>
              <a:rPr lang="en-US" sz="1800" dirty="0">
                <a:solidFill>
                  <a:srgbClr val="FFFF00"/>
                </a:solidFill>
                <a:latin typeface="+mj-lt"/>
              </a:rPr>
              <a:t>=</a:t>
            </a:r>
            <a:r>
              <a:rPr lang="en-US" sz="1800" dirty="0" err="1">
                <a:solidFill>
                  <a:srgbClr val="FFFF00"/>
                </a:solidFill>
                <a:latin typeface="+mj-lt"/>
              </a:rPr>
              <a:t>lonlat</a:t>
            </a:r>
            <a:r>
              <a:rPr lang="en-US" sz="1800" dirty="0">
                <a:solidFill>
                  <a:srgbClr val="FFFF00"/>
                </a:solidFill>
                <a:latin typeface="+mj-lt"/>
              </a:rPr>
              <a:t> +</a:t>
            </a:r>
            <a:r>
              <a:rPr lang="en-US" sz="1800" dirty="0" err="1">
                <a:solidFill>
                  <a:srgbClr val="FFFF00"/>
                </a:solidFill>
                <a:latin typeface="+mj-lt"/>
              </a:rPr>
              <a:t>ellps</a:t>
            </a:r>
            <a:r>
              <a:rPr lang="en-US" sz="1800" dirty="0">
                <a:solidFill>
                  <a:srgbClr val="FFFF00"/>
                </a:solidFill>
                <a:latin typeface="+mj-lt"/>
              </a:rPr>
              <a:t>=GRS80 +datum=WGS84 +</a:t>
            </a:r>
            <a:r>
              <a:rPr lang="en-US" sz="1800" dirty="0" err="1">
                <a:solidFill>
                  <a:srgbClr val="FFFF00"/>
                </a:solidFill>
                <a:latin typeface="+mj-lt"/>
              </a:rPr>
              <a:t>no_defs</a:t>
            </a:r>
            <a:endParaRPr lang="en-US" sz="1800" dirty="0">
              <a:solidFill>
                <a:srgbClr val="FF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473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914400"/>
          </a:xfrm>
        </p:spPr>
        <p:txBody>
          <a:bodyPr/>
          <a:lstStyle/>
          <a:p>
            <a:r>
              <a:rPr lang="en-US" sz="2800" dirty="0" smtClean="0"/>
              <a:t>A potentially useful source for PROJ.4 strings</a:t>
            </a:r>
            <a:br>
              <a:rPr lang="en-US" sz="2800" dirty="0" smtClean="0"/>
            </a:br>
            <a:r>
              <a:rPr lang="en-US" sz="2000" i="1" dirty="0" smtClean="0"/>
              <a:t>use caution: users can upload their own PROJ.4 strings</a:t>
            </a:r>
            <a:endParaRPr lang="en-US" sz="2800" i="1" dirty="0"/>
          </a:p>
        </p:txBody>
      </p:sp>
      <p:pic>
        <p:nvPicPr>
          <p:cNvPr id="4" name="Picture 3" descr="Screen Shot 2014-03-12 at 11.53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88" y="1066800"/>
            <a:ext cx="7557025" cy="53659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96076" y="6400800"/>
            <a:ext cx="401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Source: http://</a:t>
            </a:r>
            <a:r>
              <a:rPr lang="en-US" i="1" dirty="0" err="1" smtClean="0"/>
              <a:t>www.spatialreference.org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2815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Using the PROJ.4 features in SWB</a:t>
            </a:r>
            <a:br>
              <a:rPr lang="en-US" sz="2800" dirty="0" smtClean="0"/>
            </a:br>
            <a:r>
              <a:rPr lang="en-US" sz="2400" i="1" dirty="0" smtClean="0"/>
              <a:t>base grid *must* have a projection defined</a:t>
            </a:r>
            <a:endParaRPr lang="en-US" sz="2800" i="1" dirty="0"/>
          </a:p>
        </p:txBody>
      </p:sp>
      <p:sp>
        <p:nvSpPr>
          <p:cNvPr id="4" name="Rectangle 3"/>
          <p:cNvSpPr/>
          <p:nvPr/>
        </p:nvSpPr>
        <p:spPr>
          <a:xfrm>
            <a:off x="533400" y="2690336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FF00"/>
                </a:solidFill>
                <a:latin typeface="+mj-lt"/>
              </a:rPr>
              <a:t>GRID  75  85 757000.0      539100.0       200.0</a:t>
            </a:r>
          </a:p>
          <a:p>
            <a:r>
              <a:rPr lang="tr-TR" dirty="0">
                <a:solidFill>
                  <a:srgbClr val="FFFF00"/>
                </a:solidFill>
                <a:latin typeface="+mj-lt"/>
              </a:rPr>
              <a:t>BASE_PROJECTION_DEFINITION +</a:t>
            </a:r>
            <a:r>
              <a:rPr lang="tr-TR" dirty="0" err="1">
                <a:solidFill>
                  <a:srgbClr val="FFFF00"/>
                </a:solidFill>
                <a:latin typeface="+mj-lt"/>
              </a:rPr>
              <a:t>proj</a:t>
            </a:r>
            <a:r>
              <a:rPr lang="tr-TR" dirty="0">
                <a:solidFill>
                  <a:srgbClr val="FFFF00"/>
                </a:solidFill>
                <a:latin typeface="+mj-lt"/>
              </a:rPr>
              <a:t>=</a:t>
            </a:r>
            <a:r>
              <a:rPr lang="tr-TR" dirty="0" err="1">
                <a:solidFill>
                  <a:srgbClr val="FFFF00"/>
                </a:solidFill>
                <a:latin typeface="+mj-lt"/>
              </a:rPr>
              <a:t>tmerc</a:t>
            </a:r>
            <a:r>
              <a:rPr lang="tr-TR" dirty="0">
                <a:solidFill>
                  <a:srgbClr val="FFFF00"/>
                </a:solidFill>
                <a:latin typeface="+mj-lt"/>
              </a:rPr>
              <a:t> +lat_0=0.0 +lon_0=-90.0 +k=0.9996 +x_0=520000 +y_0=-4480000 +</a:t>
            </a:r>
            <a:r>
              <a:rPr lang="tr-TR" dirty="0" err="1">
                <a:solidFill>
                  <a:srgbClr val="FFFF00"/>
                </a:solidFill>
                <a:latin typeface="+mj-lt"/>
              </a:rPr>
              <a:t>datum</a:t>
            </a:r>
            <a:r>
              <a:rPr lang="tr-TR" dirty="0">
                <a:solidFill>
                  <a:srgbClr val="FFFF00"/>
                </a:solidFill>
                <a:latin typeface="+mj-lt"/>
              </a:rPr>
              <a:t>=NAD83 +</a:t>
            </a:r>
            <a:r>
              <a:rPr lang="tr-TR" dirty="0" err="1">
                <a:solidFill>
                  <a:srgbClr val="FFFF00"/>
                </a:solidFill>
                <a:latin typeface="+mj-lt"/>
              </a:rPr>
              <a:t>units</a:t>
            </a:r>
            <a:r>
              <a:rPr lang="tr-TR" dirty="0">
                <a:solidFill>
                  <a:srgbClr val="FFFF00"/>
                </a:solidFill>
                <a:latin typeface="+mj-lt"/>
              </a:rPr>
              <a:t>=m +</a:t>
            </a:r>
            <a:r>
              <a:rPr lang="tr-TR" dirty="0" err="1">
                <a:solidFill>
                  <a:srgbClr val="FFFF00"/>
                </a:solidFill>
                <a:latin typeface="+mj-lt"/>
              </a:rPr>
              <a:t>no_defs</a:t>
            </a:r>
            <a:endParaRPr lang="en-US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0" y="5791200"/>
            <a:ext cx="5997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this example the SWB model domain is associated with the</a:t>
            </a:r>
          </a:p>
          <a:p>
            <a:r>
              <a:rPr lang="en-US" dirty="0" smtClean="0"/>
              <a:t>Wisconsin Transverse Mercator (WTM) projection (NAD83/91)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2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772400" cy="914400"/>
          </a:xfrm>
        </p:spPr>
        <p:txBody>
          <a:bodyPr/>
          <a:lstStyle/>
          <a:p>
            <a:r>
              <a:rPr lang="en-US" sz="2800" dirty="0" smtClean="0"/>
              <a:t>Using the PROJ.4 features in SWB</a:t>
            </a:r>
            <a:br>
              <a:rPr lang="en-US" sz="2800" dirty="0" smtClean="0"/>
            </a:br>
            <a:r>
              <a:rPr lang="en-US" sz="2400" i="1" dirty="0" smtClean="0"/>
              <a:t>SWB </a:t>
            </a:r>
            <a:r>
              <a:rPr lang="en-US" sz="1800" i="1" dirty="0" smtClean="0"/>
              <a:t>control file directives</a:t>
            </a:r>
            <a:endParaRPr lang="en-US" sz="2000" i="1" dirty="0"/>
          </a:p>
        </p:txBody>
      </p:sp>
      <p:sp>
        <p:nvSpPr>
          <p:cNvPr id="3" name="Rectangle 2"/>
          <p:cNvSpPr/>
          <p:nvPr/>
        </p:nvSpPr>
        <p:spPr>
          <a:xfrm>
            <a:off x="381000" y="1600200"/>
            <a:ext cx="84582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smtClean="0">
                <a:solidFill>
                  <a:srgbClr val="CCFFCC"/>
                </a:solidFill>
                <a:latin typeface="+mj-lt"/>
              </a:rPr>
              <a:t># climate data is </a:t>
            </a:r>
            <a:r>
              <a:rPr lang="en-US" sz="1400" i="1" dirty="0" err="1" smtClean="0">
                <a:solidFill>
                  <a:srgbClr val="CCFFCC"/>
                </a:solidFill>
                <a:latin typeface="+mj-lt"/>
              </a:rPr>
              <a:t>unprojected</a:t>
            </a:r>
            <a:r>
              <a:rPr lang="en-US" sz="1400" i="1" dirty="0" smtClean="0">
                <a:solidFill>
                  <a:srgbClr val="CCFFCC"/>
                </a:solidFill>
                <a:latin typeface="+mj-lt"/>
              </a:rPr>
              <a:t> (</a:t>
            </a:r>
            <a:r>
              <a:rPr lang="en-US" sz="1400" i="1" dirty="0" err="1" smtClean="0">
                <a:solidFill>
                  <a:srgbClr val="CCFFCC"/>
                </a:solidFill>
                <a:latin typeface="+mj-lt"/>
              </a:rPr>
              <a:t>lat</a:t>
            </a:r>
            <a:r>
              <a:rPr lang="en-US" sz="1400" i="1" dirty="0" smtClean="0">
                <a:solidFill>
                  <a:srgbClr val="CCFFCC"/>
                </a:solidFill>
                <a:latin typeface="+mj-lt"/>
              </a:rPr>
              <a:t>/</a:t>
            </a:r>
            <a:r>
              <a:rPr lang="en-US" sz="1400" i="1" dirty="0" err="1" smtClean="0">
                <a:solidFill>
                  <a:srgbClr val="CCFFCC"/>
                </a:solidFill>
                <a:latin typeface="+mj-lt"/>
              </a:rPr>
              <a:t>lon</a:t>
            </a:r>
            <a:r>
              <a:rPr lang="en-US" sz="1400" i="1" dirty="0" smtClean="0">
                <a:solidFill>
                  <a:srgbClr val="CCFFCC"/>
                </a:solidFill>
                <a:latin typeface="+mj-lt"/>
              </a:rPr>
              <a:t>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PRECIPITATION_GRID_PROJECTION_DEFINITION </a:t>
            </a:r>
            <a:r>
              <a:rPr lang="en-US" sz="1400" dirty="0">
                <a:solidFill>
                  <a:srgbClr val="FFFF00"/>
                </a:solidFill>
                <a:latin typeface="+mj-lt"/>
              </a:rPr>
              <a:t>+</a:t>
            </a:r>
            <a:r>
              <a:rPr lang="en-US" sz="1400" dirty="0" err="1">
                <a:solidFill>
                  <a:srgbClr val="FFFF00"/>
                </a:solidFill>
                <a:latin typeface="+mj-lt"/>
              </a:rPr>
              <a:t>proj</a:t>
            </a:r>
            <a:r>
              <a:rPr lang="en-US" sz="1400" dirty="0">
                <a:solidFill>
                  <a:srgbClr val="FFFF00"/>
                </a:solidFill>
                <a:latin typeface="+mj-lt"/>
              </a:rPr>
              <a:t>=</a:t>
            </a:r>
            <a:r>
              <a:rPr lang="en-US" sz="1400" dirty="0" err="1">
                <a:solidFill>
                  <a:srgbClr val="FFFF00"/>
                </a:solidFill>
                <a:latin typeface="+mj-lt"/>
              </a:rPr>
              <a:t>lonlat</a:t>
            </a:r>
            <a:r>
              <a:rPr lang="en-US" sz="1400" dirty="0">
                <a:solidFill>
                  <a:srgbClr val="FFFF00"/>
                </a:solidFill>
                <a:latin typeface="+mj-lt"/>
              </a:rPr>
              <a:t> +</a:t>
            </a:r>
            <a:r>
              <a:rPr lang="en-US" sz="1400" dirty="0" err="1">
                <a:solidFill>
                  <a:srgbClr val="FFFF00"/>
                </a:solidFill>
                <a:latin typeface="+mj-lt"/>
              </a:rPr>
              <a:t>ellps</a:t>
            </a:r>
            <a:r>
              <a:rPr lang="en-US" sz="1400" dirty="0">
                <a:solidFill>
                  <a:srgbClr val="FFFF00"/>
                </a:solidFill>
                <a:latin typeface="+mj-lt"/>
              </a:rPr>
              <a:t>=GRS80 +datum=WGS84 +</a:t>
            </a:r>
            <a:r>
              <a:rPr lang="en-US" sz="1400" dirty="0" err="1">
                <a:solidFill>
                  <a:srgbClr val="FFFF00"/>
                </a:solidFill>
                <a:latin typeface="+mj-lt"/>
              </a:rPr>
              <a:t>no_defs</a:t>
            </a:r>
            <a:endParaRPr lang="en-US" sz="1400" dirty="0">
              <a:solidFill>
                <a:srgbClr val="FFFF00"/>
              </a:solidFill>
              <a:latin typeface="+mj-lt"/>
            </a:endParaRPr>
          </a:p>
          <a:p>
            <a:r>
              <a:rPr lang="en-US" sz="1400" dirty="0">
                <a:solidFill>
                  <a:srgbClr val="FFFF00"/>
                </a:solidFill>
                <a:latin typeface="+mj-lt"/>
              </a:rPr>
              <a:t>TMAX_GRID_PROJECTION_DEFINITION +</a:t>
            </a:r>
            <a:r>
              <a:rPr lang="en-US" sz="1400" dirty="0" err="1">
                <a:solidFill>
                  <a:srgbClr val="FFFF00"/>
                </a:solidFill>
                <a:latin typeface="+mj-lt"/>
              </a:rPr>
              <a:t>proj</a:t>
            </a:r>
            <a:r>
              <a:rPr lang="en-US" sz="1400" dirty="0">
                <a:solidFill>
                  <a:srgbClr val="FFFF00"/>
                </a:solidFill>
                <a:latin typeface="+mj-lt"/>
              </a:rPr>
              <a:t>=</a:t>
            </a:r>
            <a:r>
              <a:rPr lang="en-US" sz="1400" dirty="0" err="1">
                <a:solidFill>
                  <a:srgbClr val="FFFF00"/>
                </a:solidFill>
                <a:latin typeface="+mj-lt"/>
              </a:rPr>
              <a:t>lonlat</a:t>
            </a:r>
            <a:r>
              <a:rPr lang="en-US" sz="1400" dirty="0">
                <a:solidFill>
                  <a:srgbClr val="FFFF00"/>
                </a:solidFill>
                <a:latin typeface="+mj-lt"/>
              </a:rPr>
              <a:t> +</a:t>
            </a:r>
            <a:r>
              <a:rPr lang="en-US" sz="1400" dirty="0" err="1">
                <a:solidFill>
                  <a:srgbClr val="FFFF00"/>
                </a:solidFill>
                <a:latin typeface="+mj-lt"/>
              </a:rPr>
              <a:t>ellps</a:t>
            </a:r>
            <a:r>
              <a:rPr lang="en-US" sz="1400" dirty="0">
                <a:solidFill>
                  <a:srgbClr val="FFFF00"/>
                </a:solidFill>
                <a:latin typeface="+mj-lt"/>
              </a:rPr>
              <a:t>=GRS80 +datum=WGS84 +</a:t>
            </a:r>
            <a:r>
              <a:rPr lang="en-US" sz="1400" dirty="0" err="1">
                <a:solidFill>
                  <a:srgbClr val="FFFF00"/>
                </a:solidFill>
                <a:latin typeface="+mj-lt"/>
              </a:rPr>
              <a:t>no_defs</a:t>
            </a:r>
            <a:endParaRPr lang="en-US" sz="1400" dirty="0">
              <a:solidFill>
                <a:srgbClr val="FFFF00"/>
              </a:solidFill>
              <a:latin typeface="+mj-lt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TMIN_GRID_PROJECTION_DEFINITION </a:t>
            </a:r>
            <a:r>
              <a:rPr lang="en-US" sz="1400" dirty="0">
                <a:solidFill>
                  <a:srgbClr val="FFFF00"/>
                </a:solidFill>
                <a:latin typeface="+mj-lt"/>
              </a:rPr>
              <a:t>+</a:t>
            </a:r>
            <a:r>
              <a:rPr lang="en-US" sz="1400" dirty="0" err="1">
                <a:solidFill>
                  <a:srgbClr val="FFFF00"/>
                </a:solidFill>
                <a:latin typeface="+mj-lt"/>
              </a:rPr>
              <a:t>proj</a:t>
            </a:r>
            <a:r>
              <a:rPr lang="en-US" sz="1400" dirty="0">
                <a:solidFill>
                  <a:srgbClr val="FFFF00"/>
                </a:solidFill>
                <a:latin typeface="+mj-lt"/>
              </a:rPr>
              <a:t>=</a:t>
            </a:r>
            <a:r>
              <a:rPr lang="en-US" sz="1400" dirty="0" err="1">
                <a:solidFill>
                  <a:srgbClr val="FFFF00"/>
                </a:solidFill>
                <a:latin typeface="+mj-lt"/>
              </a:rPr>
              <a:t>lonlat</a:t>
            </a:r>
            <a:r>
              <a:rPr lang="en-US" sz="1400" dirty="0">
                <a:solidFill>
                  <a:srgbClr val="FFFF00"/>
                </a:solidFill>
                <a:latin typeface="+mj-lt"/>
              </a:rPr>
              <a:t> +</a:t>
            </a:r>
            <a:r>
              <a:rPr lang="en-US" sz="1400" dirty="0" err="1">
                <a:solidFill>
                  <a:srgbClr val="FFFF00"/>
                </a:solidFill>
                <a:latin typeface="+mj-lt"/>
              </a:rPr>
              <a:t>ellps</a:t>
            </a:r>
            <a:r>
              <a:rPr lang="en-US" sz="1400" dirty="0">
                <a:solidFill>
                  <a:srgbClr val="FFFF00"/>
                </a:solidFill>
                <a:latin typeface="+mj-lt"/>
              </a:rPr>
              <a:t>=GRS80 +datum=WGS84 +</a:t>
            </a:r>
            <a:r>
              <a:rPr lang="en-US" sz="1400" dirty="0" err="1" smtClean="0">
                <a:solidFill>
                  <a:srgbClr val="FFFF00"/>
                </a:solidFill>
                <a:latin typeface="+mj-lt"/>
              </a:rPr>
              <a:t>no_defs</a:t>
            </a:r>
            <a:endParaRPr lang="en-US" sz="1400" dirty="0" smtClean="0">
              <a:solidFill>
                <a:srgbClr val="FFFF00"/>
              </a:solidFill>
              <a:latin typeface="+mj-lt"/>
            </a:endParaRPr>
          </a:p>
          <a:p>
            <a:endParaRPr lang="en-US" sz="1400" i="1" dirty="0">
              <a:solidFill>
                <a:srgbClr val="CCFFCC"/>
              </a:solidFill>
              <a:latin typeface="+mj-lt"/>
            </a:endParaRPr>
          </a:p>
          <a:p>
            <a:r>
              <a:rPr lang="en-US" sz="1400" i="1" dirty="0" smtClean="0">
                <a:solidFill>
                  <a:srgbClr val="CCFFCC"/>
                </a:solidFill>
                <a:latin typeface="+mj-lt"/>
              </a:rPr>
              <a:t># flow direction grid is in Wisconsin Transverse Mercator (83/91)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FLOW_DIRECTION_PROJECTION_DEFINITION </a:t>
            </a:r>
            <a:r>
              <a:rPr lang="en-US" sz="1400" dirty="0">
                <a:solidFill>
                  <a:srgbClr val="FFFF00"/>
                </a:solidFill>
                <a:latin typeface="+mj-lt"/>
              </a:rPr>
              <a:t>+</a:t>
            </a:r>
            <a:r>
              <a:rPr lang="en-US" sz="1400" dirty="0" err="1">
                <a:solidFill>
                  <a:srgbClr val="FFFF00"/>
                </a:solidFill>
                <a:latin typeface="+mj-lt"/>
              </a:rPr>
              <a:t>proj</a:t>
            </a:r>
            <a:r>
              <a:rPr lang="en-US" sz="1400" dirty="0">
                <a:solidFill>
                  <a:srgbClr val="FFFF00"/>
                </a:solidFill>
                <a:latin typeface="+mj-lt"/>
              </a:rPr>
              <a:t>=</a:t>
            </a:r>
            <a:r>
              <a:rPr lang="en-US" sz="1400" dirty="0" err="1">
                <a:solidFill>
                  <a:srgbClr val="FFFF00"/>
                </a:solidFill>
                <a:latin typeface="+mj-lt"/>
              </a:rPr>
              <a:t>tmerc</a:t>
            </a:r>
            <a:r>
              <a:rPr lang="en-US" sz="1400" dirty="0">
                <a:solidFill>
                  <a:srgbClr val="FFFF00"/>
                </a:solidFill>
                <a:latin typeface="+mj-lt"/>
              </a:rPr>
              <a:t> +lat_0=0.0 +lon_0=-90.0 +k=0.9996 +x_0=520000 +y_0=-4480000 +datum=NAD83 +units=m +</a:t>
            </a:r>
            <a:r>
              <a:rPr lang="en-US" sz="1400" dirty="0" err="1" smtClean="0">
                <a:solidFill>
                  <a:srgbClr val="FFFF00"/>
                </a:solidFill>
                <a:latin typeface="+mj-lt"/>
              </a:rPr>
              <a:t>no_defs</a:t>
            </a:r>
            <a:endParaRPr lang="en-US" sz="1400" dirty="0" smtClean="0">
              <a:solidFill>
                <a:srgbClr val="FFFF00"/>
              </a:solidFill>
              <a:latin typeface="+mj-lt"/>
            </a:endParaRPr>
          </a:p>
          <a:p>
            <a:endParaRPr lang="en-US" sz="1400" dirty="0" smtClean="0">
              <a:solidFill>
                <a:srgbClr val="FFFF00"/>
              </a:solidFill>
              <a:latin typeface="+mj-lt"/>
            </a:endParaRPr>
          </a:p>
          <a:p>
            <a:r>
              <a:rPr lang="en-US" sz="1400" i="1" dirty="0" smtClean="0">
                <a:solidFill>
                  <a:srgbClr val="CCFFCC"/>
                </a:solidFill>
                <a:latin typeface="+mj-lt"/>
              </a:rPr>
              <a:t># soil hydrologic group grid is </a:t>
            </a:r>
            <a:r>
              <a:rPr lang="en-US" sz="1400" i="1" dirty="0" err="1" smtClean="0">
                <a:solidFill>
                  <a:srgbClr val="CCFFCC"/>
                </a:solidFill>
                <a:latin typeface="+mj-lt"/>
              </a:rPr>
              <a:t>unprojected</a:t>
            </a:r>
            <a:r>
              <a:rPr lang="en-US" sz="1400" i="1" dirty="0" smtClean="0">
                <a:solidFill>
                  <a:srgbClr val="CCFFCC"/>
                </a:solidFill>
                <a:latin typeface="+mj-lt"/>
              </a:rPr>
              <a:t> (</a:t>
            </a:r>
            <a:r>
              <a:rPr lang="en-US" sz="1400" i="1" dirty="0" err="1" smtClean="0">
                <a:solidFill>
                  <a:srgbClr val="CCFFCC"/>
                </a:solidFill>
                <a:latin typeface="+mj-lt"/>
              </a:rPr>
              <a:t>lat</a:t>
            </a:r>
            <a:r>
              <a:rPr lang="en-US" sz="1400" i="1" dirty="0" smtClean="0">
                <a:solidFill>
                  <a:srgbClr val="CCFFCC"/>
                </a:solidFill>
                <a:latin typeface="+mj-lt"/>
              </a:rPr>
              <a:t>/</a:t>
            </a:r>
            <a:r>
              <a:rPr lang="en-US" sz="1400" i="1" dirty="0" err="1" smtClean="0">
                <a:solidFill>
                  <a:srgbClr val="CCFFCC"/>
                </a:solidFill>
                <a:latin typeface="+mj-lt"/>
              </a:rPr>
              <a:t>lon</a:t>
            </a:r>
            <a:r>
              <a:rPr lang="en-US" sz="1400" i="1" dirty="0" smtClean="0">
                <a:solidFill>
                  <a:srgbClr val="CCFFCC"/>
                </a:solidFill>
                <a:latin typeface="+mj-lt"/>
              </a:rPr>
              <a:t>)</a:t>
            </a:r>
            <a:endParaRPr lang="en-US" sz="1400" i="1" dirty="0">
              <a:solidFill>
                <a:srgbClr val="CCFFCC"/>
              </a:solidFill>
              <a:latin typeface="+mj-lt"/>
            </a:endParaRPr>
          </a:p>
          <a:p>
            <a:r>
              <a:rPr lang="en-US" sz="1400" dirty="0">
                <a:solidFill>
                  <a:srgbClr val="FFFF00"/>
                </a:solidFill>
                <a:latin typeface="+mj-lt"/>
              </a:rPr>
              <a:t>SOIL_GROUP_PROJECTION_DEFINITION +</a:t>
            </a:r>
            <a:r>
              <a:rPr lang="en-US" sz="1400" dirty="0" err="1">
                <a:solidFill>
                  <a:srgbClr val="FFFF00"/>
                </a:solidFill>
                <a:latin typeface="+mj-lt"/>
              </a:rPr>
              <a:t>proj</a:t>
            </a:r>
            <a:r>
              <a:rPr lang="en-US" sz="1400" dirty="0">
                <a:solidFill>
                  <a:srgbClr val="FFFF00"/>
                </a:solidFill>
                <a:latin typeface="+mj-lt"/>
              </a:rPr>
              <a:t>=</a:t>
            </a:r>
            <a:r>
              <a:rPr lang="en-US" sz="1400" dirty="0" err="1">
                <a:solidFill>
                  <a:srgbClr val="FFFF00"/>
                </a:solidFill>
                <a:latin typeface="+mj-lt"/>
              </a:rPr>
              <a:t>lonlat</a:t>
            </a:r>
            <a:r>
              <a:rPr lang="en-US" sz="1400" dirty="0">
                <a:solidFill>
                  <a:srgbClr val="FFFF00"/>
                </a:solidFill>
                <a:latin typeface="+mj-lt"/>
              </a:rPr>
              <a:t> +</a:t>
            </a:r>
            <a:r>
              <a:rPr lang="en-US" sz="1400" dirty="0" err="1">
                <a:solidFill>
                  <a:srgbClr val="FFFF00"/>
                </a:solidFill>
                <a:latin typeface="+mj-lt"/>
              </a:rPr>
              <a:t>ellps</a:t>
            </a:r>
            <a:r>
              <a:rPr lang="en-US" sz="1400" dirty="0">
                <a:solidFill>
                  <a:srgbClr val="FFFF00"/>
                </a:solidFill>
                <a:latin typeface="+mj-lt"/>
              </a:rPr>
              <a:t>=GRS80 +datum=NAD83 +</a:t>
            </a:r>
            <a:r>
              <a:rPr lang="en-US" sz="1400" dirty="0" err="1" smtClean="0">
                <a:solidFill>
                  <a:srgbClr val="FFFF00"/>
                </a:solidFill>
                <a:latin typeface="+mj-lt"/>
              </a:rPr>
              <a:t>no_defs</a:t>
            </a:r>
            <a:endParaRPr lang="en-US" sz="1400" dirty="0" smtClean="0">
              <a:solidFill>
                <a:srgbClr val="FFFF00"/>
              </a:solidFill>
              <a:latin typeface="+mj-lt"/>
            </a:endParaRPr>
          </a:p>
          <a:p>
            <a:endParaRPr lang="en-US" sz="1400" dirty="0" smtClean="0">
              <a:solidFill>
                <a:srgbClr val="FFFF00"/>
              </a:solidFill>
              <a:latin typeface="+mj-lt"/>
            </a:endParaRPr>
          </a:p>
          <a:p>
            <a:r>
              <a:rPr lang="en-US" sz="1400" i="1" dirty="0" smtClean="0">
                <a:solidFill>
                  <a:srgbClr val="CCFFCC"/>
                </a:solidFill>
                <a:latin typeface="+mj-lt"/>
              </a:rPr>
              <a:t># </a:t>
            </a:r>
            <a:r>
              <a:rPr lang="en-US" sz="1400" i="1" dirty="0" err="1" smtClean="0">
                <a:solidFill>
                  <a:srgbClr val="CCFFCC"/>
                </a:solidFill>
                <a:latin typeface="+mj-lt"/>
              </a:rPr>
              <a:t>landuse</a:t>
            </a:r>
            <a:r>
              <a:rPr lang="en-US" sz="1400" i="1" dirty="0" smtClean="0">
                <a:solidFill>
                  <a:srgbClr val="CCFFCC"/>
                </a:solidFill>
                <a:latin typeface="+mj-lt"/>
              </a:rPr>
              <a:t> grid is in Albers Equal Area</a:t>
            </a:r>
            <a:endParaRPr lang="en-US" sz="1400" i="1" dirty="0">
              <a:solidFill>
                <a:srgbClr val="CCFFCC"/>
              </a:solidFill>
              <a:latin typeface="+mj-lt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LANDUSE_PROJECTION_DEFINITION </a:t>
            </a:r>
            <a:r>
              <a:rPr lang="en-US" sz="1400" dirty="0">
                <a:solidFill>
                  <a:srgbClr val="FFFF00"/>
                </a:solidFill>
                <a:latin typeface="+mj-lt"/>
              </a:rPr>
              <a:t>+</a:t>
            </a:r>
            <a:r>
              <a:rPr lang="en-US" sz="1400" dirty="0" err="1">
                <a:solidFill>
                  <a:srgbClr val="FFFF00"/>
                </a:solidFill>
                <a:latin typeface="+mj-lt"/>
              </a:rPr>
              <a:t>proj</a:t>
            </a:r>
            <a:r>
              <a:rPr lang="en-US" sz="1400" dirty="0">
                <a:solidFill>
                  <a:srgbClr val="FFFF00"/>
                </a:solidFill>
                <a:latin typeface="+mj-lt"/>
              </a:rPr>
              <a:t>=</a:t>
            </a:r>
            <a:r>
              <a:rPr lang="en-US" sz="1400" dirty="0" err="1">
                <a:solidFill>
                  <a:srgbClr val="FFFF00"/>
                </a:solidFill>
                <a:latin typeface="+mj-lt"/>
              </a:rPr>
              <a:t>aea</a:t>
            </a:r>
            <a:r>
              <a:rPr lang="en-US" sz="1400" dirty="0">
                <a:solidFill>
                  <a:srgbClr val="FFFF00"/>
                </a:solidFill>
                <a:latin typeface="+mj-lt"/>
              </a:rPr>
              <a:t> +lat_1=29.5 +lat_2=45.5 +lat_0=23 +lon_0=-96 +x_0=0 +y_0=0 +</a:t>
            </a:r>
            <a:r>
              <a:rPr lang="en-US" sz="1400" dirty="0" err="1">
                <a:solidFill>
                  <a:srgbClr val="FFFF00"/>
                </a:solidFill>
                <a:latin typeface="+mj-lt"/>
              </a:rPr>
              <a:t>ellps</a:t>
            </a:r>
            <a:r>
              <a:rPr lang="en-US" sz="1400" dirty="0">
                <a:solidFill>
                  <a:srgbClr val="FFFF00"/>
                </a:solidFill>
                <a:latin typeface="+mj-lt"/>
              </a:rPr>
              <a:t>=GRS80 +datum=NAD83 +units=m +</a:t>
            </a:r>
            <a:r>
              <a:rPr lang="en-US" sz="1400" dirty="0" err="1" smtClean="0">
                <a:solidFill>
                  <a:srgbClr val="FFFF00"/>
                </a:solidFill>
                <a:latin typeface="+mj-lt"/>
              </a:rPr>
              <a:t>no_defs</a:t>
            </a:r>
            <a:endParaRPr lang="en-US" sz="1400" dirty="0" smtClean="0">
              <a:solidFill>
                <a:srgbClr val="FFFF00"/>
              </a:solidFill>
              <a:latin typeface="+mj-lt"/>
            </a:endParaRPr>
          </a:p>
          <a:p>
            <a:endParaRPr lang="en-US" sz="1400" dirty="0" smtClean="0">
              <a:solidFill>
                <a:srgbClr val="FFFF00"/>
              </a:solidFill>
              <a:latin typeface="+mj-lt"/>
            </a:endParaRPr>
          </a:p>
          <a:p>
            <a:r>
              <a:rPr lang="en-US" sz="1400" i="1" dirty="0" smtClean="0">
                <a:solidFill>
                  <a:srgbClr val="CCFFCC"/>
                </a:solidFill>
                <a:latin typeface="+mj-lt"/>
              </a:rPr>
              <a:t># available water capacity grid is </a:t>
            </a:r>
            <a:r>
              <a:rPr lang="en-US" sz="1400" i="1" dirty="0" err="1" smtClean="0">
                <a:solidFill>
                  <a:srgbClr val="CCFFCC"/>
                </a:solidFill>
                <a:latin typeface="+mj-lt"/>
              </a:rPr>
              <a:t>unprojected</a:t>
            </a:r>
            <a:r>
              <a:rPr lang="en-US" sz="1400" i="1" dirty="0" smtClean="0">
                <a:solidFill>
                  <a:srgbClr val="CCFFCC"/>
                </a:solidFill>
                <a:latin typeface="+mj-lt"/>
              </a:rPr>
              <a:t> (</a:t>
            </a:r>
            <a:r>
              <a:rPr lang="en-US" sz="1400" i="1" dirty="0" err="1" smtClean="0">
                <a:solidFill>
                  <a:srgbClr val="CCFFCC"/>
                </a:solidFill>
                <a:latin typeface="+mj-lt"/>
              </a:rPr>
              <a:t>lat</a:t>
            </a:r>
            <a:r>
              <a:rPr lang="en-US" sz="1400" i="1" dirty="0" smtClean="0">
                <a:solidFill>
                  <a:srgbClr val="CCFFCC"/>
                </a:solidFill>
                <a:latin typeface="+mj-lt"/>
              </a:rPr>
              <a:t>/</a:t>
            </a:r>
            <a:r>
              <a:rPr lang="en-US" sz="1400" i="1" dirty="0" err="1" smtClean="0">
                <a:solidFill>
                  <a:srgbClr val="CCFFCC"/>
                </a:solidFill>
                <a:latin typeface="+mj-lt"/>
              </a:rPr>
              <a:t>lon</a:t>
            </a:r>
            <a:r>
              <a:rPr lang="en-US" sz="1400" i="1" dirty="0" smtClean="0">
                <a:solidFill>
                  <a:srgbClr val="CCFFCC"/>
                </a:solidFill>
                <a:latin typeface="+mj-lt"/>
              </a:rPr>
              <a:t>)</a:t>
            </a:r>
            <a:endParaRPr lang="en-US" sz="1400" i="1" dirty="0">
              <a:solidFill>
                <a:srgbClr val="CCFFCC"/>
              </a:solidFill>
              <a:latin typeface="+mj-lt"/>
            </a:endParaRPr>
          </a:p>
          <a:p>
            <a:r>
              <a:rPr lang="en-US" sz="1400" dirty="0">
                <a:solidFill>
                  <a:srgbClr val="FFFF00"/>
                </a:solidFill>
                <a:latin typeface="+mj-lt"/>
              </a:rPr>
              <a:t>WATER_CAPACITY_PROJECTION_DEFINITION +</a:t>
            </a:r>
            <a:r>
              <a:rPr lang="en-US" sz="1400" dirty="0" err="1">
                <a:solidFill>
                  <a:srgbClr val="FFFF00"/>
                </a:solidFill>
                <a:latin typeface="+mj-lt"/>
              </a:rPr>
              <a:t>proj</a:t>
            </a:r>
            <a:r>
              <a:rPr lang="en-US" sz="1400" dirty="0">
                <a:solidFill>
                  <a:srgbClr val="FFFF00"/>
                </a:solidFill>
                <a:latin typeface="+mj-lt"/>
              </a:rPr>
              <a:t>=</a:t>
            </a:r>
            <a:r>
              <a:rPr lang="en-US" sz="1400" dirty="0" err="1">
                <a:solidFill>
                  <a:srgbClr val="FFFF00"/>
                </a:solidFill>
                <a:latin typeface="+mj-lt"/>
              </a:rPr>
              <a:t>lonlat</a:t>
            </a:r>
            <a:r>
              <a:rPr lang="en-US" sz="1400" dirty="0">
                <a:solidFill>
                  <a:srgbClr val="FFFF00"/>
                </a:solidFill>
                <a:latin typeface="+mj-lt"/>
              </a:rPr>
              <a:t> +</a:t>
            </a:r>
            <a:r>
              <a:rPr lang="en-US" sz="1400" dirty="0" err="1">
                <a:solidFill>
                  <a:srgbClr val="FFFF00"/>
                </a:solidFill>
                <a:latin typeface="+mj-lt"/>
              </a:rPr>
              <a:t>ellps</a:t>
            </a:r>
            <a:r>
              <a:rPr lang="en-US" sz="1400" dirty="0">
                <a:solidFill>
                  <a:srgbClr val="FFFF00"/>
                </a:solidFill>
                <a:latin typeface="+mj-lt"/>
              </a:rPr>
              <a:t>=GRS80 +datum=NAD83 +</a:t>
            </a:r>
            <a:r>
              <a:rPr lang="en-US" sz="1400" dirty="0" err="1">
                <a:solidFill>
                  <a:srgbClr val="FFFF00"/>
                </a:solidFill>
                <a:latin typeface="+mj-lt"/>
              </a:rPr>
              <a:t>no_defs</a:t>
            </a:r>
            <a:endParaRPr lang="en-US" sz="1400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8888" y="6096000"/>
            <a:ext cx="6942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CCFFCC"/>
                </a:solidFill>
              </a:rPr>
              <a:t>If no projection information is specified for a particular spatial dataset,</a:t>
            </a:r>
          </a:p>
          <a:p>
            <a:r>
              <a:rPr lang="en-US" i="1" dirty="0" smtClean="0">
                <a:solidFill>
                  <a:srgbClr val="CCFFCC"/>
                </a:solidFill>
              </a:rPr>
              <a:t>It is assumed to share the same projection characteristics as the base grid</a:t>
            </a:r>
            <a:endParaRPr lang="en-US" i="1" dirty="0">
              <a:solidFill>
                <a:srgbClr val="CC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765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1456</TotalTime>
  <Words>669</Words>
  <Application>Microsoft Macintosh PowerPoint</Application>
  <PresentationFormat>On-screen Show (4:3)</PresentationFormat>
  <Paragraphs>83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Metro</vt:lpstr>
      <vt:lpstr>PROJ.4</vt:lpstr>
      <vt:lpstr>Datasets highlighted in previous SWB example note the variety of projections used</vt:lpstr>
      <vt:lpstr>PowerPoint Presentation</vt:lpstr>
      <vt:lpstr>A classic USGS publication on the subject</vt:lpstr>
      <vt:lpstr>PROJ.4 Projection String Parameters</vt:lpstr>
      <vt:lpstr>Common PROJ.4 Strings</vt:lpstr>
      <vt:lpstr>A potentially useful source for PROJ.4 strings use caution: users can upload their own PROJ.4 strings</vt:lpstr>
      <vt:lpstr>Using the PROJ.4 features in SWB base grid *must* have a projection defined</vt:lpstr>
      <vt:lpstr>Using the PROJ.4 features in SWB SWB control file directives</vt:lpstr>
      <vt:lpstr>Basic regridding algorithm + PROJ.4 much easier to experiment with alternate grid cell resolutions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SWB Brownbag - July 18, 2011 Steve Westenbroek -</dc:title>
  <dc:creator>Westenbroek, Stephen M.</dc:creator>
  <cp:keywords>SWB</cp:keywords>
  <cp:lastModifiedBy>Steve</cp:lastModifiedBy>
  <cp:revision>117</cp:revision>
  <dcterms:created xsi:type="dcterms:W3CDTF">2011-07-13T21:53:24Z</dcterms:created>
  <dcterms:modified xsi:type="dcterms:W3CDTF">2014-03-13T06:11:05Z</dcterms:modified>
</cp:coreProperties>
</file>