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76" r:id="rId3"/>
    <p:sldId id="290" r:id="rId4"/>
    <p:sldId id="291" r:id="rId5"/>
    <p:sldId id="292" r:id="rId6"/>
    <p:sldId id="278" r:id="rId7"/>
    <p:sldId id="279" r:id="rId8"/>
    <p:sldId id="293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2AB-5158-48EA-9537-A3F688C350BB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53EBA-8A1D-44A9-975E-18D2AE27B7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7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53EBA-8A1D-44A9-975E-18D2AE27B7D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60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4E8D-1A73-715D-85CE-1BE5BAA0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24562-0F55-9AF2-0A16-B1339BDE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A25F2-91C5-CEE8-C449-C3FAC55E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EEF3-71D6-6954-ED6F-30E2B805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AD3A-FF66-2A41-C955-58729538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27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7F05-93BD-6E70-9C31-43A5ED0A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3CA8A-EC07-5228-759C-7F84C893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BCED-A878-2B7F-81A5-2C2157FC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D308-4E3F-AEA8-B17A-0D95C09A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330-9F50-6977-EA9B-AA7C33A6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93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AFA10-2AFD-1E88-9015-20DEFCF4A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9FE6A-8D4E-B3CA-F4AE-F2FE21CD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02B2-C734-AC9D-A8F3-133A35C5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EDA6-8CD9-5901-D3BF-3ADF5585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3A22-8B8C-61AC-221E-AD006EFF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69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1B65-A47D-E5A2-409D-5B8210CC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C5A6-7B6A-8B8B-7881-0EA4C0DA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1546-75FA-9163-CEA8-6D5D968F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EE2E-5C9A-B598-F979-20DCB0A2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8EDF-000F-CCBA-19C5-C671CF1A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9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769-4092-183E-B9AE-E1EBDAAC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6DCA9-AC24-D084-1ED9-470D14C7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0420-645A-D8A6-3A48-36F469D0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10CF-585A-D372-BFDC-748601BF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5E12-D289-6886-D31F-1EE61BD7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3084-E5E1-88EE-0D01-45D025A3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5AD5-7C29-3F8A-D814-482365052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5E1CE-1533-C9A6-43A1-F22FC04E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106B-627A-E682-96B4-8546C534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6B44-703C-DFB5-0DC0-C718BE9F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7A86-5FEC-D87F-8FB6-2F63944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05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D5ED-9014-4707-30AF-2A9A76B8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828-1AF5-822B-32AA-9B519A055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A5FB8-24FA-10D6-46D5-62AADF20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4556F-5DEA-98CD-B9F7-FA100A6E0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7B7A1-9A59-0608-C952-A35C07A69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339D-9B4E-89EE-462A-630D81D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EA346-C411-26D0-C923-65E0DDE1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266E5-561F-379F-B55B-23463FE9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38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B8B3-BDD2-8CBD-DF1B-3EE72D2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CB947-0B14-362D-D01E-E4F0EEFA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358D2-D5DA-DB1B-05EB-87DB48C7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AA1D3-55F4-2ABD-25D7-6EC8C645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28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EB4DB-FEC4-2594-C2F7-1DB31235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45D24-9A28-33C2-5788-558A6D95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3CEA0-B2C7-8627-CCA3-C2C1F8A4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6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80C4-CC2C-D5B9-881E-770B0E84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29AD-183F-8060-5BD8-3B0B840C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1C0E5-4A82-502A-DEE6-15080F96B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EBEAE-3EEC-BD0D-1D0B-7BF1EDBD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ADD4C-1795-F654-B24E-071A1E38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7554-5C8A-EA1C-8BC7-4C68B38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94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0D60-8CE9-32EE-4EF7-51BE0350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BB1E4-6C82-4F15-4689-E239A416C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166C-98A4-5FB5-644C-B02B7854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0A594-4E1B-8271-B469-A83AFAC5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1E809-47DA-A707-BC00-6AF68A6F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3697-4A9E-8E4E-2E33-A8406EFE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2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98320-25FE-78B8-A982-E74CD9DD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C484-A414-938A-3D10-A25493C0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F9D8-A0F0-EBEF-0554-1D8F960C7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D1CC0-101A-4DB1-AB88-4F64EA192B42}" type="datetimeFigureOut">
              <a:rPr lang="tr-TR" smtClean="0"/>
              <a:t>19.11.2023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1976-95FA-6FD3-393D-E9A0A99F5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4C10-FF1A-B4AA-D1C4-0E833C59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893C-69BE-4E87-A560-C50BD746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2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driven.io/blog/django-async-views/" TargetMode="External"/><Relationship Id="rId2" Type="http://schemas.openxmlformats.org/officeDocument/2006/relationships/hyperlink" Target="https://docs.django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weatherapi.com/" TargetMode="External"/><Relationship Id="rId4" Type="http://schemas.openxmlformats.org/officeDocument/2006/relationships/hyperlink" Target="https://newsap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C4C0C-67BF-7945-7273-92DDBE429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tr-TR" sz="6600" dirty="0">
                <a:latin typeface="Söhne"/>
              </a:rPr>
              <a:t>Django Async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4ACB1-F490-2F98-45DF-A07545739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latin typeface="Söhne"/>
              </a:rPr>
              <a:t>Atakan Doğan</a:t>
            </a:r>
          </a:p>
          <a:p>
            <a:pPr algn="l"/>
            <a:r>
              <a:rPr lang="tr-TR" dirty="0">
                <a:latin typeface="Söhne"/>
              </a:rPr>
              <a:t>19070006045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3E4B7-1399-AB8E-A231-074258BF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8CA3D-FA79-D4E7-7154-2FEC7107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Söhne"/>
              </a:rPr>
              <a:t>Challenges</a:t>
            </a:r>
            <a:br>
              <a:rPr lang="tr-TR" sz="4000" b="1" i="0">
                <a:effectLst/>
                <a:latin typeface="Söhne"/>
              </a:rPr>
            </a:br>
            <a:r>
              <a:rPr lang="en-US" sz="4000" b="1" i="0" dirty="0">
                <a:effectLst/>
                <a:latin typeface="Söhne"/>
              </a:rPr>
              <a:t> and Considerations</a:t>
            </a:r>
            <a:endParaRPr lang="tr-TR" sz="4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AEA6-036F-A4C0-05DC-A2A73595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effectLst/>
                <a:latin typeface="Söhne"/>
              </a:rPr>
              <a:t>Potential Challenges of Using Async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Complexity</a:t>
            </a:r>
            <a:endParaRPr lang="tr-TR" sz="2200" b="1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Debugging</a:t>
            </a:r>
            <a:endParaRPr lang="tr-TR" sz="2200" b="1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Compatibility</a:t>
            </a:r>
            <a:endParaRPr lang="tr-TR" sz="2200" b="1" i="0">
              <a:effectLst/>
              <a:latin typeface="Söhne"/>
            </a:endParaRPr>
          </a:p>
          <a:p>
            <a:pPr marL="0" indent="0">
              <a:buNone/>
            </a:pPr>
            <a:endParaRPr lang="tr-TR" sz="2200" b="1">
              <a:latin typeface="Söhne"/>
            </a:endParaRPr>
          </a:p>
          <a:p>
            <a:pPr marL="0" indent="0">
              <a:buNone/>
            </a:pPr>
            <a:r>
              <a:rPr lang="en-US" sz="2200" b="1" i="0" dirty="0">
                <a:effectLst/>
                <a:latin typeface="Söhne"/>
              </a:rPr>
              <a:t>Considerations for Migrating Existing Synchronous Views to Async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Partial Adoption</a:t>
            </a:r>
            <a:endParaRPr lang="tr-TR" sz="2200" b="1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Dependencies</a:t>
            </a:r>
            <a:endParaRPr lang="en-US" sz="2200" b="0" i="0" dirty="0"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72416-E528-245C-B461-18984862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FF1E8-FD72-DC43-F35C-C6BFC995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b="1" i="0">
                <a:effectLst/>
                <a:latin typeface="Söhne"/>
              </a:rPr>
              <a:t>Conclusion</a:t>
            </a:r>
            <a:endParaRPr lang="tr-TR" sz="5400">
              <a:latin typeface="Söhne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78A5-4D02-986B-9818-17D1BF64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600" b="1" i="0" dirty="0">
                <a:effectLst/>
                <a:latin typeface="Söhne"/>
              </a:rPr>
              <a:t>Recap of Key Points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Async Views in Django: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Introduced in Django 3.1 and later.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Basic Concepts: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async def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syntax,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await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keyword, and the benefits of asynchronous programming.</a:t>
            </a:r>
          </a:p>
          <a:p>
            <a:pPr marL="0" indent="0">
              <a:buNone/>
            </a:pPr>
            <a:endParaRPr lang="tr-TR" sz="1600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Advantages: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Improved performance in handling concurrent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Enhanced responsiveness for a better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Efficient handling of long-running operations.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Considerations: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Potential complexity in asynchronous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Debugging challenges.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Compatibility with third-party libraries.</a:t>
            </a:r>
            <a:endParaRPr lang="tr-TR" sz="1600" b="1" i="0" dirty="0"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8AC4-BF8F-5F70-4A8D-3D9EF59E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1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97AEF-DDBF-DA32-EC78-75F163E2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 i="0" dirty="0">
                <a:effectLst/>
                <a:latin typeface="Söhne"/>
              </a:rPr>
              <a:t>References and Resources</a:t>
            </a:r>
            <a:endParaRPr lang="tr-TR" sz="6000" dirty="0">
              <a:latin typeface="Söhn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C6CC-5541-BFBD-BF4E-CAD55B76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Django Documentation. </a:t>
            </a:r>
            <a:r>
              <a:rPr lang="en-US" sz="2200" b="0" i="0" u="none" strike="noStrike" dirty="0">
                <a:effectLst/>
                <a:latin typeface="Söhne"/>
                <a:hlinkClick r:id="rId2"/>
              </a:rPr>
              <a:t>https://docs.djangoproject.com/</a:t>
            </a:r>
            <a:endParaRPr lang="tr-TR" sz="2200" b="0" i="0" u="none" strike="noStrike" dirty="0">
              <a:effectLst/>
              <a:latin typeface="Söhne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latin typeface="Söhne"/>
              </a:rPr>
              <a:t>Helped for the code implementation part. </a:t>
            </a:r>
            <a:r>
              <a:rPr lang="tr-TR" sz="2200" dirty="0">
                <a:latin typeface="Söhne"/>
                <a:hlinkClick r:id="rId3"/>
              </a:rPr>
              <a:t>https://testdriven.io/blog/django-async-views/</a:t>
            </a:r>
            <a:r>
              <a:rPr lang="tr-TR" sz="2200" dirty="0">
                <a:latin typeface="Söhne"/>
              </a:rPr>
              <a:t>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>
                <a:latin typeface="Söhne"/>
              </a:rPr>
              <a:t>API that i use in project : </a:t>
            </a:r>
            <a:r>
              <a:rPr lang="tr-TR" sz="2000" dirty="0">
                <a:latin typeface="Söhne"/>
                <a:hlinkClick r:id="rId4"/>
              </a:rPr>
              <a:t>https://newsapi.org</a:t>
            </a:r>
            <a:r>
              <a:rPr lang="tr-TR" sz="2000" dirty="0">
                <a:latin typeface="Söhne"/>
              </a:rPr>
              <a:t> , </a:t>
            </a:r>
            <a:r>
              <a:rPr lang="tr-TR" sz="2000" dirty="0">
                <a:latin typeface="Söhne"/>
                <a:hlinkClick r:id="rId5"/>
              </a:rPr>
              <a:t>https://www.weatherapi.com/</a:t>
            </a:r>
            <a:r>
              <a:rPr lang="tr-TR" sz="2000" dirty="0">
                <a:latin typeface="Söhne"/>
              </a:rPr>
              <a:t> </a:t>
            </a:r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endParaRPr lang="tr-TR" sz="2200" dirty="0"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1684B-DA23-AA82-657E-B0E1223CD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0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8CBBD-1E6E-ADEF-A113-FA3C4346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8" y="91144"/>
            <a:ext cx="5032821" cy="8050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kumimoji="0" lang="en-US" altLang="tr-TR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Söhne"/>
              </a:rPr>
              <a:t>Presentation Outline</a:t>
            </a:r>
            <a:endParaRPr lang="en-US" b="1" kern="1200" dirty="0">
              <a:solidFill>
                <a:schemeClr val="tx1"/>
              </a:solidFill>
              <a:latin typeface="Söhne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381927-60A2-A2C5-2423-32280890E0AA}"/>
              </a:ext>
            </a:extLst>
          </p:cNvPr>
          <p:cNvSpPr txBox="1"/>
          <p:nvPr/>
        </p:nvSpPr>
        <p:spPr>
          <a:xfrm>
            <a:off x="169144" y="896242"/>
            <a:ext cx="11197291" cy="587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Overview of Django Async Views: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Definition and benefits of asynchronous programming in Django.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Basic Concepts: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Introduction to coroutine functions,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async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and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await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keywords.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Django's Asynchronous Support: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Transition from traditional synchronous views to asynchronous views in Django.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Async Views in Django: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Declaration using the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async def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syntax and examples.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Managing Asynchronous Operations: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Overview of asynchronous tasks in Django, integration with Django's ORM, and examples using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asyncio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with async views.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Real-world Use Cases: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Explore scenarios where async views are beneficial, with examples from production use cases.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Challenges and Considerations: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Discuss potential challenges of using async views and considerations for migrating existing synchronous views to async.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Demo: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I will show you an example async view code snippet that I wrote.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Conclusion: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Recap of key points and emphasizing the advantages and considerations of using async views in Django.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Sources: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List of references, articles, and resources used in the presentation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 and code implementation.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Söhne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7D829B-DC3E-7127-AB1C-E97A92F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059AA-C7CA-AEBB-1E86-E14A502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Söhne"/>
              </a:rPr>
              <a:t>Introduction</a:t>
            </a:r>
          </a:p>
        </p:txBody>
      </p:sp>
      <p:pic>
        <p:nvPicPr>
          <p:cNvPr id="1026" name="Picture 2" descr="25 of the Most Popular Python and Django Websites">
            <a:extLst>
              <a:ext uri="{FF2B5EF4-FFF2-40B4-BE49-F238E27FC236}">
                <a16:creationId xmlns:a16="http://schemas.microsoft.com/office/drawing/2014/main" id="{213C3A18-AC59-8BF8-6B22-8935B382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818604"/>
            <a:ext cx="5458968" cy="322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CF23D-F202-52BA-7548-1D716E0F8F9D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200" b="1" i="0" dirty="0">
                <a:effectLst/>
                <a:latin typeface="Söhne"/>
              </a:rPr>
              <a:t> </a:t>
            </a:r>
            <a:r>
              <a:rPr lang="en-US" sz="2200" b="1" i="0" dirty="0">
                <a:effectLst/>
                <a:latin typeface="Söhne"/>
              </a:rPr>
              <a:t>Introduction to Django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Django is a high-level web framework for building robust web applications.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Known for its simplicity, flexibility, and adherence to the DRY (Don't Repeat Yourself) principle.</a:t>
            </a:r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Söhne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6DF4812-B122-E895-2702-ADF6B7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059AA-C7CA-AEBB-1E86-E14A502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27793"/>
            <a:ext cx="3645918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i="0" dirty="0">
                <a:effectLst/>
                <a:latin typeface="Söhne"/>
              </a:rPr>
              <a:t>Django's Role in Web Development</a:t>
            </a:r>
            <a:endParaRPr lang="en-US" sz="2800" b="1" kern="12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20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CF23D-F202-52BA-7548-1D716E0F8F9D}"/>
              </a:ext>
            </a:extLst>
          </p:cNvPr>
          <p:cNvSpPr txBox="1"/>
          <p:nvPr/>
        </p:nvSpPr>
        <p:spPr>
          <a:xfrm>
            <a:off x="169682" y="2807208"/>
            <a:ext cx="3890254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Facilitates the rapid development of web applications.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Django's built-in Object-Relational Mapping (ORM) simplifies database interactions. Developers can work with Python objects, abstracting the complexity of database management.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1B5E87-7D99-7DE5-A726-72B454059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6DF4812-B122-E895-2702-ADF6B7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2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059AA-C7CA-AEBB-1E86-E14A502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i="0" kern="1200" dirty="0">
                <a:solidFill>
                  <a:schemeClr val="tx1"/>
                </a:solidFill>
                <a:effectLst/>
                <a:latin typeface="Söhne"/>
              </a:rPr>
              <a:t>Traditional Synchronous Nature of Django Views:</a:t>
            </a:r>
            <a:endParaRPr lang="en-US" sz="3000" b="1" kern="12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CF23D-F202-52BA-7548-1D716E0F8F9D}"/>
              </a:ext>
            </a:extLst>
          </p:cNvPr>
          <p:cNvSpPr txBox="1"/>
          <p:nvPr/>
        </p:nvSpPr>
        <p:spPr>
          <a:xfrm>
            <a:off x="252919" y="2807208"/>
            <a:ext cx="3807017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In traditional Django views, operations occur sequentially.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Each task must complete before the next one begins, potentially leading to slower response times.</a:t>
            </a:r>
          </a:p>
        </p:txBody>
      </p:sp>
      <p:pic>
        <p:nvPicPr>
          <p:cNvPr id="3078" name="Picture 6" descr="Loading GIFs - Get the best gif on GIFER">
            <a:extLst>
              <a:ext uri="{FF2B5EF4-FFF2-40B4-BE49-F238E27FC236}">
                <a16:creationId xmlns:a16="http://schemas.microsoft.com/office/drawing/2014/main" id="{871A46E5-4EA7-C43D-F443-E5F17E6E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1813" y="2030084"/>
            <a:ext cx="4144211" cy="41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6DF4812-B122-E895-2702-ADF6B7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5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208C0-1D18-3327-16A1-97CE750F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kern="1200" dirty="0">
                <a:solidFill>
                  <a:schemeClr val="tx1"/>
                </a:solidFill>
                <a:effectLst/>
                <a:latin typeface="Söhne"/>
              </a:rPr>
              <a:t>What is Asynchronous Programming?</a:t>
            </a:r>
            <a:endParaRPr lang="en-US" sz="4400" kern="12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C9002-888D-FA72-70F1-59386C5E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559088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i="0" dirty="0">
                <a:effectLst/>
                <a:latin typeface="Söhne"/>
              </a:rPr>
              <a:t>Definition:</a:t>
            </a:r>
            <a:r>
              <a:rPr lang="tr-TR" sz="1800" b="1" i="0" dirty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Asynchronous programming allows tasks to run independently, boosting performance and responsiveness.</a:t>
            </a:r>
            <a:endParaRPr lang="tr-TR" sz="1800" dirty="0">
              <a:latin typeface="Söhne"/>
            </a:endParaRPr>
          </a:p>
          <a:p>
            <a:endParaRPr lang="tr-TR" sz="1800" b="1" i="0" dirty="0">
              <a:effectLst/>
              <a:latin typeface="Söhne"/>
            </a:endParaRPr>
          </a:p>
          <a:p>
            <a:r>
              <a:rPr lang="en-US" sz="1800" b="1" i="0" dirty="0">
                <a:effectLst/>
                <a:latin typeface="Söhne"/>
              </a:rPr>
              <a:t>Synchronous vs. Asynchronous Execution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Synchronous:</a:t>
            </a:r>
            <a:r>
              <a:rPr lang="en-US" sz="1800" b="0" i="0" dirty="0">
                <a:effectLst/>
                <a:latin typeface="Söhne"/>
              </a:rPr>
              <a:t> Operations wait for each other to finish.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Asynchronous:</a:t>
            </a:r>
            <a:r>
              <a:rPr lang="en-US" sz="1800" b="0" i="0" dirty="0">
                <a:effectLst/>
                <a:latin typeface="Söhne"/>
              </a:rPr>
              <a:t> Tasks can overlap, enhancing responsiveness, and performance.</a:t>
            </a:r>
            <a:endParaRPr lang="tr-TR" sz="1800" b="0" i="0" dirty="0">
              <a:effectLst/>
              <a:latin typeface="Söhn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84914A-DFFE-F9A6-DF20-D47DE851D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7617" y="1872523"/>
            <a:ext cx="4736182" cy="3045705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C53D7-E93D-DAE8-7104-0A1860C1E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05B1-70E3-2773-611A-90E620DA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effectLst/>
              </a:rPr>
              <a:t>Django's Asynchronous Support</a:t>
            </a:r>
            <a:endParaRPr lang="en-US" sz="5400" dirty="0"/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197D-386F-B255-6358-EC84500F46CB}"/>
              </a:ext>
            </a:extLst>
          </p:cNvPr>
          <p:cNvSpPr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Django introduced asynchronous support in version 3.1 and later.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Benefits: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Improved scalability and responsiveness.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Efficient handling of concurrent requests.	</a:t>
            </a:r>
          </a:p>
        </p:txBody>
      </p:sp>
      <p:pic>
        <p:nvPicPr>
          <p:cNvPr id="6" name="Picture 5" descr="A colorful diagram with text&#10;&#10;Description automatically generated with medium confidence">
            <a:extLst>
              <a:ext uri="{FF2B5EF4-FFF2-40B4-BE49-F238E27FC236}">
                <a16:creationId xmlns:a16="http://schemas.microsoft.com/office/drawing/2014/main" id="{01D9EBA3-B9A8-1DBC-2616-4DEF562B7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0" r="1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01F23304-8863-ACC0-EC93-2DA3B497B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05B1-70E3-2773-611A-90E620DA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Asynchronous Operations</a:t>
            </a:r>
            <a:endParaRPr lang="en-US" sz="5400" dirty="0"/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01F23304-8863-ACC0-EC93-2DA3B497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  <p:pic>
        <p:nvPicPr>
          <p:cNvPr id="5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A4C5F0-6C6C-4154-D025-D5C3E0A8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43" r="2" b="7171"/>
          <a:stretch/>
        </p:blipFill>
        <p:spPr>
          <a:xfrm>
            <a:off x="2681057" y="2044793"/>
            <a:ext cx="5962936" cy="3490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F1605-6018-5A7E-8806-1D1F6F03C883}"/>
              </a:ext>
            </a:extLst>
          </p:cNvPr>
          <p:cNvSpPr txBox="1"/>
          <p:nvPr/>
        </p:nvSpPr>
        <p:spPr>
          <a:xfrm>
            <a:off x="2681057" y="5642865"/>
            <a:ext cx="5962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tr-TR" sz="1800" b="1" kern="1200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sz="1800" b="1" kern="1200" dirty="0">
                <a:solidFill>
                  <a:schemeClr val="tx1"/>
                </a:solidFill>
                <a:latin typeface="Söhne"/>
              </a:rPr>
              <a:t>async def </a:t>
            </a:r>
            <a:r>
              <a:rPr lang="en-US" sz="1800" kern="1200" dirty="0">
                <a:solidFill>
                  <a:schemeClr val="tx1"/>
                </a:solidFill>
                <a:latin typeface="Söhne"/>
              </a:rPr>
              <a:t>syntax and </a:t>
            </a:r>
            <a:r>
              <a:rPr lang="en-US" sz="1800" b="1" kern="1200" dirty="0">
                <a:solidFill>
                  <a:schemeClr val="tx1"/>
                </a:solidFill>
                <a:latin typeface="Söhne"/>
              </a:rPr>
              <a:t>await</a:t>
            </a:r>
            <a:r>
              <a:rPr lang="en-US" sz="1800" kern="1200" dirty="0">
                <a:solidFill>
                  <a:schemeClr val="tx1"/>
                </a:solidFill>
                <a:latin typeface="Söhne"/>
              </a:rPr>
              <a:t> keyword</a:t>
            </a:r>
            <a:endParaRPr lang="tr-T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687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4F3A-7320-0BD0-0CA8-61607F2E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effectLst/>
              </a:rPr>
              <a:t>Real-world Use Cases</a:t>
            </a:r>
            <a:endParaRPr lang="en-US" sz="54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BFD14-BA2F-4C3C-DB1E-300034B6E438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Scenarios where Async Views are Beneficial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High Traffic Websites</a:t>
            </a: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Real-time Applications </a:t>
            </a:r>
            <a:r>
              <a:rPr lang="en-US" sz="1700" i="0" dirty="0">
                <a:effectLst/>
              </a:rPr>
              <a:t>(chat applications - live notifications)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Long-running Operations:</a:t>
            </a:r>
            <a:r>
              <a:rPr lang="en-US" sz="1700" b="0" i="0" dirty="0">
                <a:effectLst/>
              </a:rPr>
              <a:t> (like image processing or data analysis)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Performance Improvements in Handling Concurrent Requests: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Concurrency</a:t>
            </a:r>
            <a:r>
              <a:rPr lang="en-US" sz="1700" b="0" i="0" dirty="0">
                <a:effectLst/>
              </a:rPr>
              <a:t> (multiple requests simultaneously)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Improved Responsiveness </a:t>
            </a:r>
            <a:r>
              <a:rPr lang="en-US" sz="1700" i="0" dirty="0">
                <a:effectLst/>
              </a:rPr>
              <a:t>(r</a:t>
            </a:r>
            <a:r>
              <a:rPr lang="en-US" sz="1700" b="0" i="0" dirty="0">
                <a:effectLst/>
              </a:rPr>
              <a:t>esponsive, better user experience)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Examples from Production Use Cases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Social Media Feeds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E-commerce Platforms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Collaborative Editing</a:t>
            </a:r>
            <a:endParaRPr lang="en-US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553E6-CF65-6584-958A-A1A7483F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84" y="6445445"/>
            <a:ext cx="325977" cy="323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B34C7F-3CA6-FE75-E155-E786639A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94" y="2189229"/>
            <a:ext cx="42100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7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590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Django Async View</vt:lpstr>
      <vt:lpstr> Presentation Outline</vt:lpstr>
      <vt:lpstr>Introduction</vt:lpstr>
      <vt:lpstr>Django's Role in Web Development</vt:lpstr>
      <vt:lpstr>Traditional Synchronous Nature of Django Views:</vt:lpstr>
      <vt:lpstr>What is Asynchronous Programming?</vt:lpstr>
      <vt:lpstr>Django's Asynchronous Support</vt:lpstr>
      <vt:lpstr>Asynchronous Operations</vt:lpstr>
      <vt:lpstr>Real-world Use Cases</vt:lpstr>
      <vt:lpstr>Challenges  and Considerations</vt:lpstr>
      <vt:lpstr>Conclusion</vt:lpstr>
      <vt:lpstr>References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Async View</dc:title>
  <dc:creator>Atakan DOĞAN</dc:creator>
  <cp:lastModifiedBy>Atakan DOĞAN</cp:lastModifiedBy>
  <cp:revision>12</cp:revision>
  <dcterms:created xsi:type="dcterms:W3CDTF">2023-11-19T11:07:38Z</dcterms:created>
  <dcterms:modified xsi:type="dcterms:W3CDTF">2023-11-19T21:27:24Z</dcterms:modified>
</cp:coreProperties>
</file>