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
      <p:font typeface="Fira Sans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izKdF3eGaHhdKJNVWjN78EzSrF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FiraSansExtraBold-boldItalic.fntdata"/><Relationship Id="rId52" Type="http://schemas.openxmlformats.org/officeDocument/2006/relationships/font" Target="fonts/FiraSansExtraBold-bold.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wikipedia.org/w/index.php?title=%C4%B0zd%C3%BC%C5%9F%C3%BCm&amp;action=edit&amp;redlink=1" TargetMode="External"/><Relationship Id="rId3" Type="http://schemas.openxmlformats.org/officeDocument/2006/relationships/hyperlink" Target="https://tr.wikipedia.org/wiki/Varyans" TargetMode="External"/><Relationship Id="rId4" Type="http://schemas.openxmlformats.org/officeDocument/2006/relationships/hyperlink" Target="https://tr.wikipedia.org/wiki/Vekt%C3%B6r_uzay%C4%B1" TargetMode="External"/><Relationship Id="rId5" Type="http://schemas.openxmlformats.org/officeDocument/2006/relationships/hyperlink" Target="https://tr.wikipedia.org/wiki/Varya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c827e5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efc827e56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e089ac7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ee089ac7c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e089ac7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ee089ac7c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purpose is data smoothing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e089ac7c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ee089ac7c3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purpose is data smoothing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e089ac7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ee089ac7c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e089ac7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e089ac7c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e089ac7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e089ac7c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NaN, "Not a Number" anlamına gelir, genellikle mantıklı olmayan matematiksel bir işlemin sonucudur, ör. 0.0/0.0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e089ac7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e089ac7c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tr" sz="1400">
                <a:solidFill>
                  <a:schemeClr val="dk1"/>
                </a:solidFill>
                <a:latin typeface="Century"/>
                <a:ea typeface="Century"/>
                <a:cs typeface="Century"/>
                <a:sym typeface="Century"/>
              </a:rPr>
              <a:t>isna():</a:t>
            </a:r>
            <a:r>
              <a:rPr lang="tr" sz="1400">
                <a:solidFill>
                  <a:schemeClr val="dk1"/>
                </a:solidFill>
                <a:latin typeface="Century"/>
                <a:ea typeface="Century"/>
                <a:cs typeface="Century"/>
                <a:sym typeface="Century"/>
              </a:rPr>
              <a:t> isna method returns a list of True and False's for all cells in the DataFrame</a:t>
            </a:r>
            <a:endParaRPr sz="1400">
              <a:solidFill>
                <a:schemeClr val="dk1"/>
              </a:solidFill>
              <a:latin typeface="Century"/>
              <a:ea typeface="Century"/>
              <a:cs typeface="Century"/>
              <a:sym typeface="Century"/>
            </a:endParaRPr>
          </a:p>
          <a:p>
            <a:pPr indent="0" lvl="0" marL="457200" rtl="0" algn="l">
              <a:lnSpc>
                <a:spcPct val="115000"/>
              </a:lnSpc>
              <a:spcBef>
                <a:spcPts val="1200"/>
              </a:spcBef>
              <a:spcAft>
                <a:spcPts val="0"/>
              </a:spcAft>
              <a:buSzPts val="1100"/>
              <a:buNone/>
            </a:pPr>
            <a:r>
              <a:rPr b="1" lang="tr" sz="1400">
                <a:solidFill>
                  <a:schemeClr val="dk1"/>
                </a:solidFill>
                <a:latin typeface="Century"/>
                <a:ea typeface="Century"/>
                <a:cs typeface="Century"/>
                <a:sym typeface="Century"/>
              </a:rPr>
              <a:t>dropna():</a:t>
            </a:r>
            <a:r>
              <a:rPr lang="tr" sz="1400">
                <a:solidFill>
                  <a:schemeClr val="dk1"/>
                </a:solidFill>
                <a:latin typeface="Century"/>
                <a:ea typeface="Century"/>
                <a:cs typeface="Century"/>
                <a:sym typeface="Century"/>
              </a:rPr>
              <a:t> drops the nan values according to the given axis parameter</a:t>
            </a:r>
            <a:endParaRPr sz="1400">
              <a:solidFill>
                <a:schemeClr val="dk1"/>
              </a:solidFill>
              <a:latin typeface="Century"/>
              <a:ea typeface="Century"/>
              <a:cs typeface="Century"/>
              <a:sym typeface="Century"/>
            </a:endParaRPr>
          </a:p>
          <a:p>
            <a:pPr indent="0" lvl="0" marL="457200" rtl="0" algn="l">
              <a:lnSpc>
                <a:spcPct val="115000"/>
              </a:lnSpc>
              <a:spcBef>
                <a:spcPts val="1200"/>
              </a:spcBef>
              <a:spcAft>
                <a:spcPts val="0"/>
              </a:spcAft>
              <a:buSzPts val="1100"/>
              <a:buNone/>
            </a:pPr>
            <a:r>
              <a:rPr lang="tr" sz="1400">
                <a:solidFill>
                  <a:schemeClr val="dk1"/>
                </a:solidFill>
                <a:latin typeface="Century"/>
                <a:ea typeface="Century"/>
                <a:cs typeface="Century"/>
                <a:sym typeface="Century"/>
              </a:rPr>
              <a:t>sayfa boşluklarına dikkat et</a:t>
            </a:r>
            <a:endParaRPr sz="1400">
              <a:solidFill>
                <a:schemeClr val="dk1"/>
              </a:solidFill>
              <a:latin typeface="Century"/>
              <a:ea typeface="Century"/>
              <a:cs typeface="Century"/>
              <a:sym typeface="Century"/>
            </a:endParaRPr>
          </a:p>
          <a:p>
            <a:pPr indent="0" lvl="0" marL="457200" rtl="0" algn="l">
              <a:lnSpc>
                <a:spcPct val="115000"/>
              </a:lnSpc>
              <a:spcBef>
                <a:spcPts val="1200"/>
              </a:spcBef>
              <a:spcAft>
                <a:spcPts val="0"/>
              </a:spcAft>
              <a:buClr>
                <a:schemeClr val="dk1"/>
              </a:buClr>
              <a:buSzPts val="1100"/>
              <a:buFont typeface="Arial"/>
              <a:buNone/>
            </a:pPr>
            <a:r>
              <a:t/>
            </a:r>
            <a:endParaRPr sz="1400">
              <a:solidFill>
                <a:schemeClr val="dk1"/>
              </a:solidFill>
              <a:latin typeface="Century"/>
              <a:ea typeface="Century"/>
              <a:cs typeface="Century"/>
              <a:sym typeface="Century"/>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e089ac7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e089ac7c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e089ac7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ee089ac7c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2b10505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f2b10505d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317500" lvl="0" marL="4572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Birinci Gün: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a:t>
            </a:r>
            <a:r>
              <a:rPr lang="tr" sz="1400">
                <a:solidFill>
                  <a:schemeClr val="dk1"/>
                </a:solidFill>
                <a:latin typeface="Century"/>
                <a:ea typeface="Century"/>
                <a:cs typeface="Century"/>
                <a:sym typeface="Century"/>
                <a:extLst>
                  <a:ext uri="http://customooxmlschemas.google.com/">
                    <go:slidesCustomData xmlns:go="http://customooxmlschemas.google.com/" textRoundtripDataId="0"/>
                  </a:ext>
                </a:extLst>
              </a:rPr>
              <a:t>Nedir</a:t>
            </a:r>
            <a:r>
              <a:rPr lang="tr" sz="1400">
                <a:solidFill>
                  <a:schemeClr val="dk1"/>
                </a:solidFill>
                <a:latin typeface="Century"/>
                <a:ea typeface="Century"/>
                <a:cs typeface="Century"/>
                <a:sym typeface="Century"/>
              </a:rPr>
              <a:t>?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Keşifçi Veri Analizi </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Görselleştirme </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Temel İstatistik</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Temizleme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Dönüşümü </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Azaltma </a:t>
            </a:r>
            <a:endParaRPr sz="1400">
              <a:solidFill>
                <a:schemeClr val="dk1"/>
              </a:solidFill>
              <a:latin typeface="Century"/>
              <a:ea typeface="Century"/>
              <a:cs typeface="Century"/>
              <a:sym typeface="Century"/>
            </a:endParaRPr>
          </a:p>
          <a:p>
            <a:pPr indent="-317500" lvl="0" marL="4572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İkinci Gün:</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Makine Öğrenmesi</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Denetimli Öğrenme</a:t>
            </a:r>
            <a:endParaRPr sz="1400">
              <a:solidFill>
                <a:schemeClr val="dk1"/>
              </a:solidFill>
              <a:latin typeface="Century"/>
              <a:ea typeface="Century"/>
              <a:cs typeface="Century"/>
              <a:sym typeface="Century"/>
            </a:endParaRPr>
          </a:p>
          <a:p>
            <a:pPr indent="-317500" lvl="2" marL="13716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Denetimsiz Öğrenme</a:t>
            </a:r>
            <a:endParaRPr sz="1400">
              <a:solidFill>
                <a:schemeClr val="dk1"/>
              </a:solidFill>
              <a:latin typeface="Century"/>
              <a:ea typeface="Century"/>
              <a:cs typeface="Century"/>
              <a:sym typeface="Century"/>
            </a:endParaRPr>
          </a:p>
          <a:p>
            <a:pPr indent="-317500" lvl="1" marL="914400" rtl="0" algn="l">
              <a:lnSpc>
                <a:spcPct val="115000"/>
              </a:lnSpc>
              <a:spcBef>
                <a:spcPts val="0"/>
              </a:spcBef>
              <a:spcAft>
                <a:spcPts val="0"/>
              </a:spcAft>
              <a:buClr>
                <a:schemeClr val="dk1"/>
              </a:buClr>
              <a:buSzPts val="1400"/>
              <a:buFont typeface="Century"/>
              <a:buChar char="○"/>
            </a:pPr>
            <a:r>
              <a:rPr lang="tr" sz="1400">
                <a:solidFill>
                  <a:schemeClr val="dk1"/>
                </a:solidFill>
                <a:latin typeface="Century"/>
                <a:ea typeface="Century"/>
                <a:cs typeface="Century"/>
                <a:sym typeface="Century"/>
              </a:rPr>
              <a:t>Veri Analizi Projesi </a:t>
            </a:r>
            <a:endParaRPr sz="1400">
              <a:solidFill>
                <a:schemeClr val="dk1"/>
              </a:solidFill>
              <a:latin typeface="Century"/>
              <a:ea typeface="Century"/>
              <a:cs typeface="Century"/>
              <a:sym typeface="Century"/>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089ac7c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ee089ac7c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bias nedir anlatılmalı</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087d37f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ed087d37f2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d087d37f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ed087d37f2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BURDA KALDIK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d087d37f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ed087d37f2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d087d37f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ed087d37f2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Boyut azalmasıyla bazı özelliklerin kaybedileceği kesindir; fakat amaçlanan,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bu kaybolan özelliklerin popülasyon hakkında çok az bilgi içeriyor olmasıdır.</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Bu yöntem, yüksek korelasyonlu değişkenleri bir araya getirerek,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verilerdeki en çok varyasyonu oluşturan </a:t>
            </a:r>
            <a:r>
              <a:rPr lang="tr">
                <a:solidFill>
                  <a:srgbClr val="292929"/>
                </a:solidFill>
                <a:highlight>
                  <a:schemeClr val="accent4"/>
                </a:highlight>
              </a:rPr>
              <a:t>“temel bileşenler”</a:t>
            </a:r>
            <a:r>
              <a:rPr lang="tr">
                <a:solidFill>
                  <a:srgbClr val="292929"/>
                </a:solidFill>
                <a:highlight>
                  <a:srgbClr val="FFFFFF"/>
                </a:highlight>
              </a:rPr>
              <a:t> olarak adlandırılan daha az sayıda yapay değişken kümesi oluşturur.</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rgbClr val="292929"/>
                </a:solidFill>
                <a:highlight>
                  <a:srgbClr val="FFFFFF"/>
                </a:highlight>
              </a:rPr>
              <a:t>PCA verideki gerekli bilgileri ortaya çıkarmada oldukça etkili bir yöntemdir. </a:t>
            </a:r>
            <a:endParaRPr>
              <a:solidFill>
                <a:srgbClr val="29292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PCA’in arkasında yatan temel mantık çok boyutlu bir veriyi, verideki temel özellikleri yakalayarak daha az sayıda değişkenle göstermektir.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orjinal x-y boyutlarını döndür,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orjinal x-y boyutları yerine yeni boyut elde edecek ve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bu boyutların iz düşümlerinden yola çıkarak efektik bir analiz elde edecek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sahip olunan verinin özniteliklerinin çıkartılmasından geliyor.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çok eski bir yöntem, temel veri madenciliği yöntemlerinden biri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aslında bir boyut değiştirme yöntemi, boyutu döndürme, boyutun eğimini değiştirme,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087d37f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ed087d37f2_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00">
              <a:solidFill>
                <a:srgbClr val="292929"/>
              </a:solidFill>
              <a:highlight>
                <a:srgbClr val="FFFFFF"/>
              </a:highlight>
            </a:endParaRPr>
          </a:p>
          <a:p>
            <a:pPr indent="0" lvl="0" marL="0" rtl="0" algn="l">
              <a:lnSpc>
                <a:spcPct val="100000"/>
              </a:lnSpc>
              <a:spcBef>
                <a:spcPts val="0"/>
              </a:spcBef>
              <a:spcAft>
                <a:spcPts val="0"/>
              </a:spcAft>
              <a:buSzPts val="1100"/>
              <a:buNone/>
            </a:pPr>
            <a:r>
              <a:t/>
            </a:r>
            <a:endParaRPr sz="1000">
              <a:solidFill>
                <a:srgbClr val="292929"/>
              </a:solidFill>
              <a:highlight>
                <a:srgbClr val="FFFFFF"/>
              </a:highlight>
            </a:endParaRPr>
          </a:p>
          <a:p>
            <a:pPr indent="0" lvl="0" marL="0" rtl="0" algn="l">
              <a:lnSpc>
                <a:spcPct val="100000"/>
              </a:lnSpc>
              <a:spcBef>
                <a:spcPts val="0"/>
              </a:spcBef>
              <a:spcAft>
                <a:spcPts val="0"/>
              </a:spcAft>
              <a:buSzPts val="1100"/>
              <a:buNone/>
            </a:pPr>
            <a:r>
              <a:t/>
            </a:r>
            <a:endParaRPr sz="1000">
              <a:solidFill>
                <a:srgbClr val="292929"/>
              </a:solidFill>
              <a:highlight>
                <a:srgbClr val="FFFFFF"/>
              </a:highlight>
            </a:endParaRPr>
          </a:p>
          <a:p>
            <a:pPr indent="0" lvl="0" marL="0" rtl="0" algn="l">
              <a:lnSpc>
                <a:spcPct val="100000"/>
              </a:lnSpc>
              <a:spcBef>
                <a:spcPts val="0"/>
              </a:spcBef>
              <a:spcAft>
                <a:spcPts val="0"/>
              </a:spcAft>
              <a:buSzPts val="1100"/>
              <a:buNone/>
            </a:pPr>
            <a:r>
              <a:rPr b="1" lang="tr" sz="1050">
                <a:solidFill>
                  <a:srgbClr val="202122"/>
                </a:solidFill>
                <a:highlight>
                  <a:srgbClr val="FFFFFF"/>
                </a:highlight>
              </a:rPr>
              <a:t>Temel Bileşen analizi</a:t>
            </a:r>
            <a:r>
              <a:rPr lang="tr" sz="1050">
                <a:solidFill>
                  <a:srgbClr val="202122"/>
                </a:solidFill>
                <a:highlight>
                  <a:srgbClr val="FFFFFF"/>
                </a:highlight>
              </a:rPr>
              <a:t> (</a:t>
            </a:r>
            <a:r>
              <a:rPr b="1" lang="tr" sz="1050">
                <a:solidFill>
                  <a:srgbClr val="202122"/>
                </a:solidFill>
                <a:highlight>
                  <a:srgbClr val="FFFFFF"/>
                </a:highlight>
              </a:rPr>
              <a:t>TBA</a:t>
            </a:r>
            <a:r>
              <a:rPr lang="tr" sz="1050">
                <a:solidFill>
                  <a:srgbClr val="202122"/>
                </a:solidFill>
                <a:highlight>
                  <a:srgbClr val="FFFFFF"/>
                </a:highlight>
              </a:rPr>
              <a:t>), çok boyutlu uzaydaki bir verinin daha düşük boyutlu bir uzaya </a:t>
            </a:r>
            <a:r>
              <a:rPr lang="tr" sz="1050">
                <a:solidFill>
                  <a:srgbClr val="DD3333"/>
                </a:solidFill>
                <a:highlight>
                  <a:srgbClr val="FFFFFF"/>
                </a:highlight>
                <a:uFill>
                  <a:noFill/>
                </a:uFill>
                <a:hlinkClick r:id="rId2">
                  <a:extLst>
                    <a:ext uri="{A12FA001-AC4F-418D-AE19-62706E023703}">
                      <ahyp:hlinkClr val="tx"/>
                    </a:ext>
                  </a:extLst>
                </a:hlinkClick>
              </a:rPr>
              <a:t>izdüşümünü</a:t>
            </a:r>
            <a:r>
              <a:rPr lang="tr" sz="1050">
                <a:solidFill>
                  <a:srgbClr val="202122"/>
                </a:solidFill>
                <a:highlight>
                  <a:srgbClr val="FFFFFF"/>
                </a:highlight>
              </a:rPr>
              <a:t>, </a:t>
            </a:r>
            <a:r>
              <a:rPr lang="tr" sz="1050">
                <a:solidFill>
                  <a:srgbClr val="0645AD"/>
                </a:solidFill>
                <a:highlight>
                  <a:srgbClr val="FFFFFF"/>
                </a:highlight>
                <a:uFill>
                  <a:noFill/>
                </a:uFill>
                <a:hlinkClick r:id="rId3">
                  <a:extLst>
                    <a:ext uri="{A12FA001-AC4F-418D-AE19-62706E023703}">
                      <ahyp:hlinkClr val="tx"/>
                    </a:ext>
                  </a:extLst>
                </a:hlinkClick>
              </a:rPr>
              <a:t>varyansı</a:t>
            </a:r>
            <a:r>
              <a:rPr lang="tr" sz="1050">
                <a:solidFill>
                  <a:srgbClr val="202122"/>
                </a:solidFill>
                <a:highlight>
                  <a:srgbClr val="FFFFFF"/>
                </a:highlight>
              </a:rPr>
              <a:t> maksimize edecek şekilde bulma yöntemidir.</a:t>
            </a:r>
            <a:endParaRPr baseline="30000" sz="1400">
              <a:solidFill>
                <a:srgbClr val="202122"/>
              </a:solidFill>
              <a:highlight>
                <a:srgbClr val="FFFFFF"/>
              </a:highlight>
            </a:endParaRPr>
          </a:p>
          <a:p>
            <a:pPr indent="0" lvl="0" marL="0" rtl="0" algn="l">
              <a:lnSpc>
                <a:spcPct val="100000"/>
              </a:lnSpc>
              <a:spcBef>
                <a:spcPts val="0"/>
              </a:spcBef>
              <a:spcAft>
                <a:spcPts val="0"/>
              </a:spcAft>
              <a:buSzPts val="1100"/>
              <a:buNone/>
            </a:pPr>
            <a:r>
              <a:rPr lang="tr" sz="1050">
                <a:solidFill>
                  <a:srgbClr val="0645AD"/>
                </a:solidFill>
                <a:highlight>
                  <a:srgbClr val="FFFFFF"/>
                </a:highlight>
                <a:uFill>
                  <a:noFill/>
                </a:uFill>
                <a:hlinkClick r:id="rId4">
                  <a:extLst>
                    <a:ext uri="{A12FA001-AC4F-418D-AE19-62706E023703}">
                      <ahyp:hlinkClr val="tx"/>
                    </a:ext>
                  </a:extLst>
                </a:hlinkClick>
              </a:rPr>
              <a:t>Uzayda</a:t>
            </a:r>
            <a:r>
              <a:rPr lang="tr" sz="1050">
                <a:solidFill>
                  <a:srgbClr val="202122"/>
                </a:solidFill>
                <a:highlight>
                  <a:srgbClr val="FFFFFF"/>
                </a:highlight>
              </a:rPr>
              <a:t> bir noktalar kümesi için, </a:t>
            </a:r>
            <a:r>
              <a:rPr lang="tr" sz="1050">
                <a:solidFill>
                  <a:srgbClr val="202122"/>
                </a:solidFill>
                <a:highlight>
                  <a:srgbClr val="FFAB40"/>
                </a:highlight>
              </a:rPr>
              <a:t>tüm noktalara ortalama uzaklığı en az olan "en uygun doğru" seçilir. </a:t>
            </a:r>
            <a:endParaRPr sz="1050">
              <a:solidFill>
                <a:srgbClr val="202122"/>
              </a:solidFill>
              <a:highlight>
                <a:srgbClr val="FFAB40"/>
              </a:highlight>
            </a:endParaRPr>
          </a:p>
          <a:p>
            <a:pPr indent="0" lvl="0" marL="0" rtl="0" algn="l">
              <a:lnSpc>
                <a:spcPct val="100000"/>
              </a:lnSpc>
              <a:spcBef>
                <a:spcPts val="0"/>
              </a:spcBef>
              <a:spcAft>
                <a:spcPts val="0"/>
              </a:spcAft>
              <a:buSzPts val="1100"/>
              <a:buNone/>
            </a:pPr>
            <a:r>
              <a:rPr lang="tr" sz="1050">
                <a:solidFill>
                  <a:srgbClr val="202122"/>
                </a:solidFill>
                <a:highlight>
                  <a:srgbClr val="FFFFFF"/>
                </a:highlight>
              </a:rPr>
              <a:t>Daha sonra bu doğruya dik olanlar arasından yine en uygun doğru seçilerek, bu adımlar, yeni bir boyutun </a:t>
            </a:r>
            <a:r>
              <a:rPr lang="tr" sz="1050">
                <a:solidFill>
                  <a:srgbClr val="0645AD"/>
                </a:solidFill>
                <a:highlight>
                  <a:srgbClr val="FFFFFF"/>
                </a:highlight>
                <a:uFill>
                  <a:noFill/>
                </a:uFill>
                <a:hlinkClick r:id="rId5">
                  <a:extLst>
                    <a:ext uri="{A12FA001-AC4F-418D-AE19-62706E023703}">
                      <ahyp:hlinkClr val="tx"/>
                    </a:ext>
                  </a:extLst>
                </a:hlinkClick>
              </a:rPr>
              <a:t>varyansı</a:t>
            </a:r>
            <a:r>
              <a:rPr lang="tr" sz="1050">
                <a:solidFill>
                  <a:srgbClr val="202122"/>
                </a:solidFill>
                <a:highlight>
                  <a:srgbClr val="FFFFFF"/>
                </a:highlight>
              </a:rPr>
              <a:t> belirli bir eşiğin altına inene kadar tekrarlanır.</a:t>
            </a:r>
            <a:endParaRPr baseline="30000" sz="140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orjinal x-y boyutlarını döndür, orjinal x-y boyutları yerine yeni boyut elde edecek ve bu boyutların iz düşümlerinden yola çıkarak efektik bir analiz elde edecek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sahip olunan verinin özniteliklerinin çıkartılmasından geliyor.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çok eski bir yöntem, temel veri madenciliği yöntemlerinden biri</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a:solidFill>
                  <a:schemeClr val="dk1"/>
                </a:solidFill>
              </a:rPr>
              <a:t>aslında bir boyut değiştirme yöntemi, boyutu döndürme, boyutun eğimini değiştirme, </a:t>
            </a:r>
            <a:endParaRPr>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1: Veri kümesini standartlaştırın.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Mesela elimizdeki 0-5 arasında input değeri bulunan 5 eleman var, ortalaması 0, starndart sapması 1 olan bir formule sokarsak hepsi scale edilmiş olur, veriye göre çeşitli formuller kullanabiliriz.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900">
                <a:solidFill>
                  <a:schemeClr val="dk1"/>
                </a:solidFill>
                <a:highlight>
                  <a:srgbClr val="FFFFFF"/>
                </a:highlight>
                <a:latin typeface="Courier New"/>
                <a:ea typeface="Courier New"/>
                <a:cs typeface="Courier New"/>
                <a:sym typeface="Courier New"/>
              </a:rPr>
              <a:t>X = </a:t>
            </a:r>
            <a:r>
              <a:rPr lang="tr" sz="900">
                <a:solidFill>
                  <a:srgbClr val="0086B3"/>
                </a:solidFill>
                <a:highlight>
                  <a:srgbClr val="FFFFFF"/>
                </a:highlight>
                <a:latin typeface="Courier New"/>
                <a:ea typeface="Courier New"/>
                <a:cs typeface="Courier New"/>
                <a:sym typeface="Courier New"/>
              </a:rPr>
              <a:t>StandardScaler</a:t>
            </a:r>
            <a:r>
              <a:rPr lang="tr" sz="900">
                <a:solidFill>
                  <a:srgbClr val="777777"/>
                </a:solidFill>
                <a:highlight>
                  <a:srgbClr val="FFFFFF"/>
                </a:highlight>
                <a:latin typeface="Courier New"/>
                <a:ea typeface="Courier New"/>
                <a:cs typeface="Courier New"/>
                <a:sym typeface="Courier New"/>
              </a:rPr>
              <a:t>()</a:t>
            </a:r>
            <a:r>
              <a:rPr lang="tr" sz="900">
                <a:solidFill>
                  <a:schemeClr val="dk1"/>
                </a:solidFill>
                <a:highlight>
                  <a:srgbClr val="FFFFFF"/>
                </a:highlight>
                <a:latin typeface="Courier New"/>
                <a:ea typeface="Courier New"/>
                <a:cs typeface="Courier New"/>
                <a:sym typeface="Courier New"/>
              </a:rPr>
              <a:t>.</a:t>
            </a:r>
            <a:r>
              <a:rPr lang="tr" sz="900">
                <a:solidFill>
                  <a:srgbClr val="0086B3"/>
                </a:solidFill>
                <a:highlight>
                  <a:srgbClr val="FFFFFF"/>
                </a:highlight>
                <a:latin typeface="Courier New"/>
                <a:ea typeface="Courier New"/>
                <a:cs typeface="Courier New"/>
                <a:sym typeface="Courier New"/>
              </a:rPr>
              <a:t>fit_transform</a:t>
            </a:r>
            <a:r>
              <a:rPr lang="tr" sz="900">
                <a:solidFill>
                  <a:srgbClr val="777777"/>
                </a:solidFill>
                <a:highlight>
                  <a:srgbClr val="FFFFFF"/>
                </a:highlight>
                <a:latin typeface="Courier New"/>
                <a:ea typeface="Courier New"/>
                <a:cs typeface="Courier New"/>
                <a:sym typeface="Courier New"/>
              </a:rPr>
              <a:t>(</a:t>
            </a:r>
            <a:r>
              <a:rPr lang="tr" sz="900">
                <a:solidFill>
                  <a:schemeClr val="dk1"/>
                </a:solidFill>
                <a:highlight>
                  <a:srgbClr val="FFFFFF"/>
                </a:highlight>
                <a:latin typeface="Courier New"/>
                <a:ea typeface="Courier New"/>
                <a:cs typeface="Courier New"/>
                <a:sym typeface="Courier New"/>
              </a:rPr>
              <a:t>X</a:t>
            </a:r>
            <a:r>
              <a:rPr lang="tr" sz="900">
                <a:solidFill>
                  <a:srgbClr val="777777"/>
                </a:solidFill>
                <a:highlight>
                  <a:srgbClr val="FFFFFF"/>
                </a:highlight>
                <a:latin typeface="Courier New"/>
                <a:ea typeface="Courier New"/>
                <a:cs typeface="Courier New"/>
                <a:sym typeface="Courier New"/>
              </a:rPr>
              <a: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2: Veri kümesindeki özellikler için kovaryans matrisini hesaplayın.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Kovaryans, iki özelliğin birbiriyle nasıl değiştiğini ölçer. </a:t>
            </a:r>
            <a:r>
              <a:rPr lang="tr" sz="800">
                <a:solidFill>
                  <a:schemeClr val="dk1"/>
                </a:solidFill>
              </a:rPr>
              <a:t>(</a:t>
            </a:r>
            <a:r>
              <a:rPr lang="tr">
                <a:solidFill>
                  <a:schemeClr val="dk1"/>
                </a:solidFill>
                <a:highlight>
                  <a:schemeClr val="lt1"/>
                </a:highlight>
                <a:latin typeface="Roboto"/>
                <a:ea typeface="Roboto"/>
                <a:cs typeface="Roboto"/>
                <a:sym typeface="Roboto"/>
              </a:rPr>
              <a:t>doğrusal ilişkinin değişkenliğini ölçen bir kavramdır.) </a:t>
            </a:r>
            <a:r>
              <a:rPr lang="tr" sz="1000">
                <a:solidFill>
                  <a:schemeClr val="dk1"/>
                </a:solidFill>
              </a:rPr>
              <a:t>Pozitif kovaryans, özelliklerin birlikte arttığını ve azaldığını gösterir. negatif bir kovaryans, iki özelliğin zıt yönlerde değiştiğini gösterir.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3: Kovaryans matrisi için özdeğerleri ve özvektörleri hesaplayın.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Özvektörler, kovaryans matrisinin temel bileşenlerini (maksimum varyansın yönleri) temsil eder.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Özdeğerler, karşılık gelen büyüklükleridir. Karşılık gelen en büyük özdeğere sahip özvektör, maksimum varyansın yönünü temsil eder.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4: Özdeğerleri ve bunlara karşılık gelen özvektörleri sıralayın.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Artık öz değer ve özvektör hesaplandığına göre, özdeğerlerinin büyüklüğüne göre sıralanmaları gerekiyor.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Ana bileşenler, karşılık gelen öz değerlerinin büyüklüğüne göre sıralandığına göre, boyutsallık indirgemesi için kaç tane temel bileşen seçileceğini belirleme zamanı gelmiştir. Bu, özdeğerlerin kümülatif toplamını çizerek yapılabilir.</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highlight>
                  <a:schemeClr val="accent4"/>
                </a:highlight>
              </a:rPr>
              <a:t>Adım 5: k özdeğerleri seçin ve bir özvektör matrisi oluşturun.</a:t>
            </a:r>
            <a:endParaRPr sz="1000">
              <a:solidFill>
                <a:schemeClr val="dk1"/>
              </a:solidFill>
              <a:highlight>
                <a:schemeClr val="accent4"/>
              </a:highlight>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tr" sz="1000">
                <a:solidFill>
                  <a:schemeClr val="dk1"/>
                </a:solidFill>
              </a:rPr>
              <a:t>Adım 6: Orijinal matrisi dönüştürün.</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a:p>
            <a:pPr indent="0" lvl="0" marL="0" rtl="0" algn="l">
              <a:lnSpc>
                <a:spcPct val="100000"/>
              </a:lnSpc>
              <a:spcBef>
                <a:spcPts val="0"/>
              </a:spcBef>
              <a:spcAft>
                <a:spcPts val="0"/>
              </a:spcAft>
              <a:buSzPts val="1100"/>
              <a:buNone/>
            </a:pPr>
            <a:r>
              <a:rPr lang="tr" sz="900">
                <a:solidFill>
                  <a:schemeClr val="dk1"/>
                </a:solidFill>
                <a:highlight>
                  <a:srgbClr val="FFFFFF"/>
                </a:highlight>
                <a:latin typeface="Roboto"/>
                <a:ea typeface="Roboto"/>
                <a:cs typeface="Roboto"/>
                <a:sym typeface="Roboto"/>
              </a:rPr>
              <a:t>Kovaryans iki değişken arasındaki doğrusal ilişkinin değişkenliğini ölçen bir kavramdır. </a:t>
            </a:r>
            <a:endParaRPr sz="9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tr" sz="900">
                <a:solidFill>
                  <a:srgbClr val="574D4D"/>
                </a:solidFill>
                <a:highlight>
                  <a:srgbClr val="FFFFFF"/>
                </a:highlight>
              </a:rPr>
              <a:t>Kovaryans 2 veri arasındaki artış-azalış ilişkisini ortaya koyar. Eğer iki veri arasında hesaplanan kovaryans pozitif ise bu veriler birbirleriyle doğru orantılıdır. </a:t>
            </a:r>
            <a:endParaRPr sz="9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d087d37f2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ed087d37f2_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fc827e5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efc827e56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2981cba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2981cbab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e089ac7c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ee089ac7c3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d98c9aa3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ed98c9aa3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e089ac7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ee089ac7c3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e089ac7c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ee089ac7c3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tr" sz="1400">
                <a:solidFill>
                  <a:schemeClr val="dk1"/>
                </a:solidFill>
                <a:latin typeface="Century"/>
                <a:ea typeface="Century"/>
                <a:cs typeface="Century"/>
                <a:sym typeface="Century"/>
              </a:rPr>
              <a:t>Standardizasyon veri değerlerin ortalamalarının 0 ve standart sapmalarının 1 olacağı şekilde değerlerin dağılımının yeniden ölçeklenmesini içerir.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e089ac7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ee089ac7c3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e089ac7c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ee089ac7c3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e089ac7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ee089ac7c3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fc827e5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efc827e56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fb9631a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efb9631ae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SzPts val="1100"/>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Tablodaki verilerin analizini kolaylaştırmak için, melt gibi fonksiyonlar kullanılarak veriler daha bilgisayar dostu bir forma dönüştürülebilir.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2ab4dd6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f2ab4dd6d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Century"/>
              <a:buChar char="●"/>
            </a:pPr>
            <a:r>
              <a:rPr lang="tr">
                <a:solidFill>
                  <a:schemeClr val="dk1"/>
                </a:solidFill>
              </a:rPr>
              <a:t>kullanılan fonksiyonlar neden kullanılıyor?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2ab4dd6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f2ab4dd6d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2981cba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f2981cbab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98c9aa3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ed98c9aa3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1: Hipotezler ifade edilir. Yalnızca birinin doğru olabilmesi gereklidir ve hipotezleri ifade etme aşaması önemlidir.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2: Verilerin nasıl değerlendirileceğini özetleyen analiz planı formüle edilir</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3: Analiz planını gerçekleştirmek ve örnek verileri fiziksel olarak analiz etmek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Adım 4: Sonuçları analiz etmek, analiz sonucu boş hipotezi reddetmek ya da verilere göre hipotezin makul olduğunu belirtmek</a:t>
            </a:r>
            <a:endParaRPr sz="1400">
              <a:solidFill>
                <a:schemeClr val="dk1"/>
              </a:solidFill>
              <a:latin typeface="Century"/>
              <a:ea typeface="Century"/>
              <a:cs typeface="Century"/>
              <a:sym typeface="Century"/>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fb9631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efb9631a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0"/>
              </a:spcAft>
              <a:buClr>
                <a:schemeClr val="dk1"/>
              </a:buClr>
              <a:buSzPts val="1100"/>
              <a:buFont typeface="Arial"/>
              <a:buNone/>
            </a:pPr>
            <a:r>
              <a:rPr lang="tr" sz="1400">
                <a:solidFill>
                  <a:schemeClr val="dk1"/>
                </a:solidFill>
                <a:latin typeface="Century"/>
                <a:ea typeface="Century"/>
                <a:cs typeface="Century"/>
                <a:sym typeface="Century"/>
              </a:rPr>
              <a:t>Verilerin bir araya getirildiği ve bir özet biçiminde iletildiği bir süreçtir.</a:t>
            </a:r>
            <a:endParaRPr sz="1400">
              <a:solidFill>
                <a:schemeClr val="dk1"/>
              </a:solidFill>
              <a:latin typeface="Century"/>
              <a:ea typeface="Century"/>
              <a:cs typeface="Century"/>
              <a:sym typeface="Century"/>
            </a:endParaRPr>
          </a:p>
          <a:p>
            <a:pPr indent="0" lvl="0" marL="0" rtl="0" algn="l">
              <a:lnSpc>
                <a:spcPct val="115000"/>
              </a:lnSpc>
              <a:spcBef>
                <a:spcPts val="1200"/>
              </a:spcBef>
              <a:spcAft>
                <a:spcPts val="1200"/>
              </a:spcAft>
              <a:buClr>
                <a:schemeClr val="dk1"/>
              </a:buClr>
              <a:buSzPts val="1100"/>
              <a:buFont typeface="Arial"/>
              <a:buNone/>
            </a:pPr>
            <a:r>
              <a:rPr lang="tr" sz="1400">
                <a:solidFill>
                  <a:schemeClr val="dk1"/>
                </a:solidFill>
                <a:latin typeface="Century"/>
                <a:ea typeface="Century"/>
                <a:cs typeface="Century"/>
                <a:sym typeface="Century"/>
              </a:rPr>
              <a:t>İsatistiksel bir analizin performansından önce kullanılır.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2981cba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f2981cbab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tr" sz="1400">
                <a:solidFill>
                  <a:schemeClr val="dk1"/>
                </a:solidFill>
                <a:latin typeface="Century"/>
                <a:ea typeface="Century"/>
                <a:cs typeface="Century"/>
                <a:sym typeface="Century"/>
              </a:rPr>
              <a:t>Veri toplama, ham verilerin toplandığı ve istatistiksel analiz için bir özet biçiminde ifade edildiği süreçtir.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5604ba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f5604ba9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5e210854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f5e2108548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400">
              <a:solidFill>
                <a:schemeClr val="dk1"/>
              </a:solidFill>
              <a:latin typeface="Century"/>
              <a:ea typeface="Century"/>
              <a:cs typeface="Century"/>
              <a:sym typeface="Century"/>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a88a155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eda88a1555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da88a155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eda88a1555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d087d37f2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d087d37f2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tr"/>
              <a:t>Bunun anlamı, örneklem büyüklüğü küçükse makul derecede güçlü bir ilişkinin anlamlı olarak ortaya çıkmayabileceğidiir.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5e210854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f5e2108548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gf01e1c56c4_0_19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gf01e1c56c4_0_19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gf01e1c56c4_0_1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gf01e1c56c4_0_2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gf01e1c56c4_0_2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gf01e1c56c4_0_2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gf01e1c56c4_0_2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f01e1c56c4_0_1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gf01e1c56c4_0_1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gf01e1c56c4_0_1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f01e1c56c4_0_2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f01e1c56c4_0_20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gf01e1c56c4_0_20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gf01e1c56c4_0_2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gf01e1c56c4_0_19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gf01e1c56c4_0_1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f01e1c56c4_0_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gf01e1c56c4_0_2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f01e1c56c4_0_20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gf01e1c56c4_0_20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gf01e1c56c4_0_2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gf01e1c56c4_0_2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gf01e1c56c4_0_2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f01e1c56c4_0_2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f01e1c56c4_0_2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gf01e1c56c4_0_2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gf01e1c56c4_0_2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gf01e1c56c4_0_2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gf01e1c56c4_0_2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
        <p:nvSpPr>
          <p:cNvPr id="46" name="Google Shape;46;gf01e1c56c4_0_2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f01e1c56c4_0_1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Century"/>
              <a:buNone/>
              <a:defRPr b="0" i="0" sz="2800" u="none" cap="none" strike="noStrike">
                <a:solidFill>
                  <a:schemeClr val="dk1"/>
                </a:solidFill>
                <a:latin typeface="Century"/>
                <a:ea typeface="Century"/>
                <a:cs typeface="Century"/>
                <a:sym typeface="Centur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f01e1c56c4_0_1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1pPr>
            <a:lvl2pPr indent="-317500" lvl="1" marL="9144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2pPr>
            <a:lvl3pPr indent="-317500" lvl="2" marL="13716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3pPr>
            <a:lvl4pPr indent="-317500" lvl="3" marL="18288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4pPr>
            <a:lvl5pPr indent="-317500" lvl="4" marL="22860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5pPr>
            <a:lvl6pPr indent="-317500" lvl="5" marL="27432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6pPr>
            <a:lvl7pPr indent="-317500" lvl="6" marL="32004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7pPr>
            <a:lvl8pPr indent="-317500" lvl="7" marL="36576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8pPr>
            <a:lvl9pPr indent="-317500" lvl="8" marL="4114800" marR="0" rtl="0" algn="l">
              <a:lnSpc>
                <a:spcPct val="115000"/>
              </a:lnSpc>
              <a:spcBef>
                <a:spcPts val="0"/>
              </a:spcBef>
              <a:spcAft>
                <a:spcPts val="0"/>
              </a:spcAft>
              <a:buClr>
                <a:schemeClr val="dk1"/>
              </a:buClr>
              <a:buSzPts val="1400"/>
              <a:buFont typeface="Century"/>
              <a:buChar char="■"/>
              <a:defRPr b="0" i="0" sz="1400" u="none" cap="none" strike="noStrike">
                <a:solidFill>
                  <a:schemeClr val="dk1"/>
                </a:solidFill>
                <a:latin typeface="Century"/>
                <a:ea typeface="Century"/>
                <a:cs typeface="Century"/>
                <a:sym typeface="Century"/>
              </a:defRPr>
            </a:lvl9pPr>
          </a:lstStyle>
          <a:p/>
        </p:txBody>
      </p:sp>
      <p:sp>
        <p:nvSpPr>
          <p:cNvPr id="8" name="Google Shape;8;gf01e1c56c4_0_1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
        <p:nvSpPr>
          <p:cNvPr id="9" name="Google Shape;9;gf01e1c56c4_0_18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1"/>
              </a:highlight>
              <a:latin typeface="Arial"/>
              <a:ea typeface="Arial"/>
              <a:cs typeface="Arial"/>
              <a:sym typeface="Arial"/>
            </a:endParaRPr>
          </a:p>
        </p:txBody>
      </p:sp>
      <p:sp>
        <p:nvSpPr>
          <p:cNvPr id="10" name="Google Shape;10;gf01e1c56c4_0_18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chemeClr val="lt1"/>
                </a:solidFill>
                <a:latin typeface="Fira Sans ExtraBold"/>
                <a:ea typeface="Fira Sans ExtraBold"/>
                <a:cs typeface="Fira Sans ExtraBold"/>
                <a:sym typeface="Fira Sans ExtraBold"/>
              </a:rPr>
              <a:t>globalaihub.com</a:t>
            </a:r>
            <a:endParaRPr b="0" i="0" sz="1300" u="none" cap="none" strike="noStrike">
              <a:solidFill>
                <a:schemeClr val="lt1"/>
              </a:solidFill>
              <a:latin typeface="Fira Sans ExtraBold"/>
              <a:ea typeface="Fira Sans ExtraBold"/>
              <a:cs typeface="Fira Sans ExtraBold"/>
              <a:sym typeface="Fira Sans ExtraBold"/>
            </a:endParaRPr>
          </a:p>
        </p:txBody>
      </p:sp>
      <p:pic>
        <p:nvPicPr>
          <p:cNvPr id="11" name="Google Shape;11;gf01e1c56c4_0_183"/>
          <p:cNvPicPr preferRelativeResize="0"/>
          <p:nvPr/>
        </p:nvPicPr>
        <p:blipFill rotWithShape="1">
          <a:blip r:embed="rId1">
            <a:alphaModFix/>
          </a:blip>
          <a:srcRect b="0" l="0" r="0" t="0"/>
          <a:stretch/>
        </p:blipFill>
        <p:spPr>
          <a:xfrm>
            <a:off x="7341000" y="114825"/>
            <a:ext cx="1680150" cy="2552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311708" y="123930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6000"/>
              <a:t>Veri Analizi</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fc827e56d_0_13"/>
          <p:cNvSpPr txBox="1"/>
          <p:nvPr>
            <p:ph type="title"/>
          </p:nvPr>
        </p:nvSpPr>
        <p:spPr>
          <a:xfrm>
            <a:off x="311700" y="1556850"/>
            <a:ext cx="8520600" cy="2029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75471"/>
              <a:buNone/>
            </a:pPr>
            <a:r>
              <a:rPr lang="tr" sz="5300"/>
              <a:t>Veri Temizleme</a:t>
            </a:r>
            <a:endParaRPr sz="5300"/>
          </a:p>
          <a:p>
            <a:pPr indent="0" lvl="0" marL="0" rtl="0" algn="ctr">
              <a:lnSpc>
                <a:spcPct val="100000"/>
              </a:lnSpc>
              <a:spcBef>
                <a:spcPts val="0"/>
              </a:spcBef>
              <a:spcAft>
                <a:spcPts val="0"/>
              </a:spcAft>
              <a:buSzPct val="111111"/>
              <a:buNone/>
            </a:pPr>
            <a:r>
              <a:t/>
            </a:r>
            <a:endParaRPr/>
          </a:p>
          <a:p>
            <a:pPr indent="0" lvl="0" marL="0" rtl="0" algn="ctr">
              <a:lnSpc>
                <a:spcPct val="150000"/>
              </a:lnSpc>
              <a:spcBef>
                <a:spcPts val="0"/>
              </a:spcBef>
              <a:spcAft>
                <a:spcPts val="0"/>
              </a:spcAft>
              <a:buSzPct val="210526"/>
              <a:buNone/>
            </a:pPr>
            <a:r>
              <a:rPr lang="tr" sz="1900"/>
              <a:t>Aykırı, Eksik, Duplike Veriler ve Bu Verilerin Tespiti</a:t>
            </a:r>
            <a:endParaRPr sz="1900"/>
          </a:p>
          <a:p>
            <a:pPr indent="0" lvl="0" marL="0" rtl="0" algn="ctr">
              <a:lnSpc>
                <a:spcPct val="150000"/>
              </a:lnSpc>
              <a:spcBef>
                <a:spcPts val="0"/>
              </a:spcBef>
              <a:spcAft>
                <a:spcPts val="0"/>
              </a:spcAft>
              <a:buSzPct val="210526"/>
              <a:buNone/>
            </a:pPr>
            <a:r>
              <a:rPr lang="tr" sz="1900"/>
              <a:t>Null vs NaN</a:t>
            </a:r>
            <a:endParaRPr sz="1900"/>
          </a:p>
          <a:p>
            <a:pPr indent="0" lvl="0" marL="0" rtl="0" algn="ctr">
              <a:lnSpc>
                <a:spcPct val="150000"/>
              </a:lnSpc>
              <a:spcBef>
                <a:spcPts val="0"/>
              </a:spcBef>
              <a:spcAft>
                <a:spcPts val="0"/>
              </a:spcAft>
              <a:buSzPct val="210526"/>
              <a:buNone/>
            </a:pPr>
            <a:r>
              <a:rPr lang="tr" sz="1900"/>
              <a:t>Boyut İndirgeme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e089ac7c3_0_5"/>
          <p:cNvSpPr txBox="1"/>
          <p:nvPr>
            <p:ph type="ctrTitle"/>
          </p:nvPr>
        </p:nvSpPr>
        <p:spPr>
          <a:xfrm>
            <a:off x="311700" y="2158500"/>
            <a:ext cx="8520600" cy="826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lang="tr" sz="3600"/>
              <a:t>Aykırı Değerlerin Tespiti </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ee089ac7c3_0_9"/>
          <p:cNvSpPr txBox="1"/>
          <p:nvPr>
            <p:ph idx="1" type="body"/>
          </p:nvPr>
        </p:nvSpPr>
        <p:spPr>
          <a:xfrm>
            <a:off x="311700" y="1152475"/>
            <a:ext cx="4138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0"/>
              <a:buNone/>
            </a:pPr>
            <a:r>
              <a:rPr lang="tr"/>
              <a:t>69-95-99.7 Kuralına göre normal bir dağılımda ortalamadan;</a:t>
            </a:r>
            <a:endParaRPr/>
          </a:p>
          <a:p>
            <a:pPr indent="-317500" lvl="0" marL="457200" rtl="0" algn="l">
              <a:lnSpc>
                <a:spcPct val="115000"/>
              </a:lnSpc>
              <a:spcBef>
                <a:spcPts val="1200"/>
              </a:spcBef>
              <a:spcAft>
                <a:spcPts val="0"/>
              </a:spcAft>
              <a:buSzPts val="1400"/>
              <a:buChar char="●"/>
            </a:pPr>
            <a:r>
              <a:rPr lang="tr"/>
              <a:t>+1(σ) ve -1(σ) uzaklıktaki değerler toplam popülasyonun %68.27'sini</a:t>
            </a:r>
            <a:endParaRPr/>
          </a:p>
          <a:p>
            <a:pPr indent="-317500" lvl="0" marL="457200" rtl="0" algn="l">
              <a:lnSpc>
                <a:spcPct val="115000"/>
              </a:lnSpc>
              <a:spcBef>
                <a:spcPts val="1000"/>
              </a:spcBef>
              <a:spcAft>
                <a:spcPts val="0"/>
              </a:spcAft>
              <a:buSzPts val="1400"/>
              <a:buChar char="●"/>
            </a:pPr>
            <a:r>
              <a:rPr lang="tr"/>
              <a:t>+2(σ) ve -2(σ) uzaklıktaki değerler toplam popülasyonun %95.45'ini</a:t>
            </a:r>
            <a:endParaRPr/>
          </a:p>
          <a:p>
            <a:pPr indent="-317500" lvl="0" marL="457200" rtl="0" algn="l">
              <a:lnSpc>
                <a:spcPct val="115000"/>
              </a:lnSpc>
              <a:spcBef>
                <a:spcPts val="1200"/>
              </a:spcBef>
              <a:spcAft>
                <a:spcPts val="0"/>
              </a:spcAft>
              <a:buSzPts val="1400"/>
              <a:buChar char="●"/>
            </a:pPr>
            <a:r>
              <a:rPr lang="tr"/>
              <a:t>+3(σ) ve -3(σ) uzaklıktaki değerler toplam popülasyonun %99.7'sini oluşturur </a:t>
            </a:r>
            <a:endParaRPr/>
          </a:p>
          <a:p>
            <a:pPr indent="0" lvl="0" marL="0" rtl="0" algn="l">
              <a:lnSpc>
                <a:spcPct val="115000"/>
              </a:lnSpc>
              <a:spcBef>
                <a:spcPts val="1200"/>
              </a:spcBef>
              <a:spcAft>
                <a:spcPts val="1000"/>
              </a:spcAft>
              <a:buSzPts val="1400"/>
              <a:buNone/>
            </a:pPr>
            <a:r>
              <a:rPr lang="tr"/>
              <a:t>3 Sigma, verilerin bir ortalamadan üç standart sapma içinde olduğu istatistiksel bir hesaplamadır.</a:t>
            </a:r>
            <a:endParaRPr/>
          </a:p>
        </p:txBody>
      </p:sp>
      <p:sp>
        <p:nvSpPr>
          <p:cNvPr id="129" name="Google Shape;129;gee089ac7c3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tr"/>
              <a:t>68-95-99.7 Kuralı ve 3 Sigma</a:t>
            </a:r>
            <a:endParaRPr/>
          </a:p>
        </p:txBody>
      </p:sp>
      <p:pic>
        <p:nvPicPr>
          <p:cNvPr id="130" name="Google Shape;130;gee089ac7c3_0_9"/>
          <p:cNvPicPr preferRelativeResize="0"/>
          <p:nvPr/>
        </p:nvPicPr>
        <p:blipFill rotWithShape="1">
          <a:blip r:embed="rId3">
            <a:alphaModFix/>
          </a:blip>
          <a:srcRect b="3984" l="2383" r="8671" t="2886"/>
          <a:stretch/>
        </p:blipFill>
        <p:spPr>
          <a:xfrm>
            <a:off x="4501150" y="1726900"/>
            <a:ext cx="4331149" cy="226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ee089ac7c3_0_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tr"/>
              <a:t>En basit ifadeyle, aykırı değerler </a:t>
            </a:r>
            <a:r>
              <a:rPr lang="tr">
                <a:highlight>
                  <a:srgbClr val="C9DAF8"/>
                </a:highlight>
              </a:rPr>
              <a:t>diğer veri noktalarından oldukça uzakta bulunan</a:t>
            </a:r>
            <a:r>
              <a:rPr lang="tr"/>
              <a:t> veya veri çerçevesinde görülen </a:t>
            </a:r>
            <a:r>
              <a:rPr lang="tr">
                <a:highlight>
                  <a:srgbClr val="C9DAF8"/>
                </a:highlight>
              </a:rPr>
              <a:t>modelle tutarlı olmayan</a:t>
            </a:r>
            <a:r>
              <a:rPr lang="tr"/>
              <a:t> veri noktalarıdır</a:t>
            </a: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tr"/>
              <a:t>Aykırı değerler yazım hatalarından veya ölçüm hatalarından kaynaklanabilir ya da sadece doğal bir aykırı değer de olabilir</a:t>
            </a:r>
            <a:endParaRPr>
              <a:solidFill>
                <a:schemeClr val="dk1"/>
              </a:solidFill>
            </a:endParaRPr>
          </a:p>
          <a:p>
            <a:pPr indent="-317500" lvl="0" marL="457200" rtl="0" algn="l">
              <a:lnSpc>
                <a:spcPct val="115000"/>
              </a:lnSpc>
              <a:spcBef>
                <a:spcPts val="1000"/>
              </a:spcBef>
              <a:spcAft>
                <a:spcPts val="0"/>
              </a:spcAft>
              <a:buSzPts val="1400"/>
              <a:buChar char="●"/>
            </a:pPr>
            <a:r>
              <a:rPr lang="tr"/>
              <a:t>Aykırı değerleri saptamak için kullanılan en yaygın yöntem görselleştirmedir ve yaygın olarak kabul edilen "</a:t>
            </a:r>
            <a:r>
              <a:rPr b="1" lang="tr"/>
              <a:t>Aykırı değerler ortalamadan negatif veya pozitif yönde üç veya daha fazla standart sapma uzaklıktadır (diğer adıyla 3 sigma)</a:t>
            </a:r>
            <a:r>
              <a:rPr lang="tr"/>
              <a:t>" ilkesi, bize bir veri noktasının aykırı değer olduğuna dair ipuçları verir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1200"/>
              </a:spcAft>
              <a:buSzPts val="1400"/>
              <a:buNone/>
            </a:pPr>
            <a:r>
              <a:rPr b="1" i="1" lang="tr" sz="1300">
                <a:solidFill>
                  <a:schemeClr val="dk2"/>
                </a:solidFill>
              </a:rPr>
              <a:t>Not:</a:t>
            </a:r>
            <a:r>
              <a:rPr i="1" lang="tr" sz="1300">
                <a:solidFill>
                  <a:schemeClr val="dk2"/>
                </a:solidFill>
              </a:rPr>
              <a:t> “Data Binning” de minör gözlem hatalarının etkilerini azaltmak için kullanılan bir “ön işleme” tekniği olarak sayılmaktadır. Bu method ve aykırı değerlerin tespiti aynı amaçla kullanılabilir.  </a:t>
            </a:r>
            <a:endParaRPr i="1" sz="1300">
              <a:solidFill>
                <a:schemeClr val="dk2"/>
              </a:solidFill>
            </a:endParaRPr>
          </a:p>
        </p:txBody>
      </p:sp>
      <p:sp>
        <p:nvSpPr>
          <p:cNvPr id="136" name="Google Shape;136;gee089ac7c3_0_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tr"/>
              <a:t>Aykırı Değerlerin Tespiti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ee089ac7c3_0_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9285"/>
              <a:buNone/>
            </a:pPr>
            <a:r>
              <a:rPr lang="tr"/>
              <a:t>Aykırı Değer Tespitinin Kahramanı: Z-Skoru</a:t>
            </a:r>
            <a:endParaRPr/>
          </a:p>
        </p:txBody>
      </p:sp>
      <p:sp>
        <p:nvSpPr>
          <p:cNvPr id="142" name="Google Shape;142;gee089ac7c3_0_14"/>
          <p:cNvSpPr txBox="1"/>
          <p:nvPr>
            <p:ph idx="1" type="body"/>
          </p:nvPr>
        </p:nvSpPr>
        <p:spPr>
          <a:xfrm>
            <a:off x="311700" y="1152475"/>
            <a:ext cx="4450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Z-skoru, bir veri noktasının ortalamadan kaç standart sapma uzaklıkta olduğunu gösteren istatistiksel bir ölçümdür.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tr"/>
              <a:t>3 Sigma kuralına göre eğer bir veri noktası ortalamadan en az 3 standart sapma uzaklıktaysa bu gözlem aykırı bir gözlemdir.</a:t>
            </a:r>
            <a:endParaRPr>
              <a:solidFill>
                <a:schemeClr val="dk1"/>
              </a:solidFill>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tr"/>
              <a:t>Her bir veri noktasının farklı bir Z-score’u vardır, ancak veri seti yalnızca tek bir ortalamaya ve tek bir standart sapma değerine sahiptir.</a:t>
            </a:r>
            <a:endParaRPr/>
          </a:p>
        </p:txBody>
      </p:sp>
      <p:pic>
        <p:nvPicPr>
          <p:cNvPr id="143" name="Google Shape;143;gee089ac7c3_0_14"/>
          <p:cNvPicPr preferRelativeResize="0"/>
          <p:nvPr/>
        </p:nvPicPr>
        <p:blipFill rotWithShape="1">
          <a:blip r:embed="rId3">
            <a:alphaModFix/>
          </a:blip>
          <a:srcRect b="31823" l="11117" r="11397" t="0"/>
          <a:stretch/>
        </p:blipFill>
        <p:spPr>
          <a:xfrm>
            <a:off x="5470550" y="1361950"/>
            <a:ext cx="3361751" cy="1509275"/>
          </a:xfrm>
          <a:prstGeom prst="rect">
            <a:avLst/>
          </a:prstGeom>
          <a:noFill/>
          <a:ln>
            <a:noFill/>
          </a:ln>
        </p:spPr>
      </p:pic>
      <p:sp>
        <p:nvSpPr>
          <p:cNvPr id="144" name="Google Shape;144;gee089ac7c3_0_14"/>
          <p:cNvSpPr txBox="1"/>
          <p:nvPr/>
        </p:nvSpPr>
        <p:spPr>
          <a:xfrm>
            <a:off x="6145425" y="3215450"/>
            <a:ext cx="2283000" cy="8313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tr" sz="1400" u="none" cap="none" strike="noStrike">
                <a:solidFill>
                  <a:srgbClr val="000000"/>
                </a:solidFill>
                <a:latin typeface="Century"/>
                <a:ea typeface="Century"/>
                <a:cs typeface="Century"/>
                <a:sym typeface="Century"/>
              </a:rPr>
              <a:t>X = data</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200"/>
              <a:buFont typeface="Arial"/>
              <a:buNone/>
            </a:pPr>
            <a:r>
              <a:rPr b="0" i="0" lang="tr" sz="1400" u="none" cap="none" strike="noStrike">
                <a:solidFill>
                  <a:schemeClr val="dk1"/>
                </a:solidFill>
                <a:latin typeface="Century"/>
                <a:ea typeface="Century"/>
                <a:cs typeface="Century"/>
                <a:sym typeface="Century"/>
              </a:rPr>
              <a:t>µ = mean</a:t>
            </a:r>
            <a:endParaRPr b="0" i="0" sz="1400" u="none" cap="none" strike="noStrike">
              <a:solidFill>
                <a:schemeClr val="dk1"/>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200"/>
              <a:buFont typeface="Arial"/>
              <a:buNone/>
            </a:pPr>
            <a:r>
              <a:rPr b="0" i="0" lang="tr" sz="1400" u="none" cap="none" strike="noStrike">
                <a:solidFill>
                  <a:schemeClr val="dk1"/>
                </a:solidFill>
                <a:latin typeface="Century"/>
                <a:ea typeface="Century"/>
                <a:cs typeface="Century"/>
                <a:sym typeface="Century"/>
              </a:rPr>
              <a:t>σ = standard deviation</a:t>
            </a:r>
            <a:endParaRPr b="0" i="0" sz="1400" u="none" cap="none" strike="noStrike">
              <a:solidFill>
                <a:schemeClr val="dk1"/>
              </a:solidFill>
              <a:latin typeface="Century"/>
              <a:ea typeface="Century"/>
              <a:cs typeface="Century"/>
              <a:sym typeface="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e089ac7c3_0_21"/>
          <p:cNvSpPr txBox="1"/>
          <p:nvPr>
            <p:ph type="ctrTitle"/>
          </p:nvPr>
        </p:nvSpPr>
        <p:spPr>
          <a:xfrm>
            <a:off x="311700" y="1957950"/>
            <a:ext cx="8520600" cy="122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3600"/>
              <a:t>Eksik Değerlerin </a:t>
            </a:r>
            <a:endParaRPr sz="3600"/>
          </a:p>
          <a:p>
            <a:pPr indent="0" lvl="0" marL="0" rtl="0" algn="ctr">
              <a:lnSpc>
                <a:spcPct val="100000"/>
              </a:lnSpc>
              <a:spcBef>
                <a:spcPts val="0"/>
              </a:spcBef>
              <a:spcAft>
                <a:spcPts val="0"/>
              </a:spcAft>
              <a:buSzPts val="5200"/>
              <a:buNone/>
            </a:pPr>
            <a:r>
              <a:rPr lang="tr" sz="3600"/>
              <a:t>Ele Alınması</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ee089ac7c3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tr" sz="2500"/>
              <a:t>Eksik Değerleri Anlamak: NULL vs NaN</a:t>
            </a:r>
            <a:endParaRPr sz="2500"/>
          </a:p>
        </p:txBody>
      </p:sp>
      <p:sp>
        <p:nvSpPr>
          <p:cNvPr id="155" name="Google Shape;155;gee089ac7c3_0_25"/>
          <p:cNvSpPr txBox="1"/>
          <p:nvPr>
            <p:ph idx="1" type="body"/>
          </p:nvPr>
        </p:nvSpPr>
        <p:spPr>
          <a:xfrm>
            <a:off x="311700" y="1152475"/>
            <a:ext cx="43194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400"/>
              <a:buFont typeface="Arial"/>
              <a:buNone/>
            </a:pPr>
            <a:r>
              <a:rPr b="1" lang="tr">
                <a:solidFill>
                  <a:srgbClr val="000000"/>
                </a:solidFill>
              </a:rPr>
              <a:t>NULL</a:t>
            </a:r>
            <a:r>
              <a:rPr lang="tr">
                <a:solidFill>
                  <a:srgbClr val="000000"/>
                </a:solidFill>
              </a:rPr>
              <a:t> değerler </a:t>
            </a:r>
            <a:r>
              <a:rPr lang="tr">
                <a:solidFill>
                  <a:srgbClr val="000000"/>
                </a:solidFill>
                <a:highlight>
                  <a:srgbClr val="C9DAF8"/>
                </a:highlight>
              </a:rPr>
              <a:t>değer yok</a:t>
            </a:r>
            <a:r>
              <a:rPr lang="tr">
                <a:solidFill>
                  <a:srgbClr val="000000"/>
                </a:solidFill>
              </a:rPr>
              <a:t> veya </a:t>
            </a:r>
            <a:r>
              <a:rPr lang="tr">
                <a:solidFill>
                  <a:srgbClr val="000000"/>
                </a:solidFill>
                <a:highlight>
                  <a:srgbClr val="C9DAF8"/>
                </a:highlight>
              </a:rPr>
              <a:t>hiçbir şey</a:t>
            </a:r>
            <a:r>
              <a:rPr lang="tr">
                <a:solidFill>
                  <a:srgbClr val="000000"/>
                </a:solidFill>
              </a:rPr>
              <a:t> anlamına gelir, boş bir string veya </a:t>
            </a:r>
            <a:r>
              <a:rPr lang="tr">
                <a:solidFill>
                  <a:srgbClr val="000000"/>
                </a:solidFill>
                <a:highlight>
                  <a:srgbClr val="C9DAF8"/>
                </a:highlight>
              </a:rPr>
              <a:t>sıfır değildir.</a:t>
            </a:r>
            <a:r>
              <a:rPr lang="tr">
                <a:solidFill>
                  <a:srgbClr val="000000"/>
                </a:solidFill>
                <a:highlight>
                  <a:schemeClr val="lt1"/>
                </a:highlight>
              </a:rPr>
              <a:t> Python’da None olarak ifade edilir.</a:t>
            </a:r>
            <a:endParaRPr>
              <a:solidFill>
                <a:srgbClr val="000000"/>
              </a:solidFill>
              <a:highlight>
                <a:schemeClr val="lt1"/>
              </a:highlight>
            </a:endParaRPr>
          </a:p>
          <a:p>
            <a:pPr indent="0" lvl="0" marL="0" rtl="0" algn="l">
              <a:lnSpc>
                <a:spcPct val="100000"/>
              </a:lnSpc>
              <a:spcBef>
                <a:spcPts val="0"/>
              </a:spcBef>
              <a:spcAft>
                <a:spcPts val="0"/>
              </a:spcAft>
              <a:buClr>
                <a:srgbClr val="000000"/>
              </a:buClr>
              <a:buSzPts val="1400"/>
              <a:buFont typeface="Arial"/>
              <a:buNone/>
            </a:pPr>
            <a:r>
              <a:t/>
            </a:r>
            <a:endParaRPr>
              <a:solidFill>
                <a:srgbClr val="000000"/>
              </a:solidFill>
            </a:endParaRPr>
          </a:p>
          <a:p>
            <a:pPr indent="0" lvl="0" marL="0" rtl="0" algn="l">
              <a:lnSpc>
                <a:spcPct val="100000"/>
              </a:lnSpc>
              <a:spcBef>
                <a:spcPts val="0"/>
              </a:spcBef>
              <a:spcAft>
                <a:spcPts val="0"/>
              </a:spcAft>
              <a:buClr>
                <a:srgbClr val="000000"/>
              </a:buClr>
              <a:buSzPts val="1400"/>
              <a:buFont typeface="Arial"/>
              <a:buNone/>
            </a:pPr>
            <a:r>
              <a:rPr lang="tr"/>
              <a:t>Bellekte null bir değer için alan ayrılmaz.</a:t>
            </a:r>
            <a:endParaRPr/>
          </a:p>
          <a:p>
            <a:pPr indent="0" lvl="0" marL="0" rtl="0" algn="l">
              <a:lnSpc>
                <a:spcPct val="100000"/>
              </a:lnSpc>
              <a:spcBef>
                <a:spcPts val="0"/>
              </a:spcBef>
              <a:spcAft>
                <a:spcPts val="0"/>
              </a:spcAft>
              <a:buClr>
                <a:srgbClr val="000000"/>
              </a:buClr>
              <a:buSzPts val="1400"/>
              <a:buFont typeface="Arial"/>
              <a:buNone/>
            </a:pPr>
            <a:r>
              <a:t/>
            </a:r>
            <a:endParaRPr>
              <a:solidFill>
                <a:srgbClr val="000000"/>
              </a:solidFill>
            </a:endParaRPr>
          </a:p>
          <a:p>
            <a:pPr indent="0" lvl="0" marL="0" rtl="0" algn="l">
              <a:lnSpc>
                <a:spcPct val="100000"/>
              </a:lnSpc>
              <a:spcBef>
                <a:spcPts val="0"/>
              </a:spcBef>
              <a:spcAft>
                <a:spcPts val="0"/>
              </a:spcAft>
              <a:buClr>
                <a:srgbClr val="000000"/>
              </a:buClr>
              <a:buSzPts val="1400"/>
              <a:buFont typeface="Arial"/>
              <a:buNone/>
            </a:pPr>
            <a:r>
              <a:t/>
            </a:r>
            <a:endParaRPr>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tr"/>
              <a:t>NaN</a:t>
            </a:r>
            <a:r>
              <a:rPr lang="tr"/>
              <a:t>, </a:t>
            </a:r>
            <a:r>
              <a:rPr lang="tr">
                <a:highlight>
                  <a:srgbClr val="C9DAF8"/>
                </a:highlight>
              </a:rPr>
              <a:t>Not a Number</a:t>
            </a:r>
            <a:r>
              <a:rPr lang="tr"/>
              <a:t> anlamına gelir, genellikle mantıklı olmayan matematiksel bir işlemin sonucudur.</a:t>
            </a:r>
            <a:endParaRPr/>
          </a:p>
          <a:p>
            <a:pPr indent="0" lvl="0" marL="0" rtl="0" algn="l">
              <a:lnSpc>
                <a:spcPct val="115000"/>
              </a:lnSpc>
              <a:spcBef>
                <a:spcPts val="0"/>
              </a:spcBef>
              <a:spcAft>
                <a:spcPts val="0"/>
              </a:spcAft>
              <a:buClr>
                <a:schemeClr val="dk1"/>
              </a:buClr>
              <a:buSzPts val="1100"/>
              <a:buFont typeface="Arial"/>
              <a:buNone/>
            </a:pPr>
            <a:br>
              <a:rPr lang="tr"/>
            </a:br>
            <a:r>
              <a:rPr i="1" lang="tr">
                <a:solidFill>
                  <a:srgbClr val="595959"/>
                </a:solidFill>
              </a:rPr>
              <a:t>Örneğin 0.0/0.0 işleminin sonucu NaN bir değerdir.</a:t>
            </a:r>
            <a:endParaRPr i="1">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tr"/>
              <a:t>Bellekte NaN bir değer için alan ayrılır.</a:t>
            </a:r>
            <a:endParaRPr/>
          </a:p>
        </p:txBody>
      </p:sp>
      <p:pic>
        <p:nvPicPr>
          <p:cNvPr id="156" name="Google Shape;156;gee089ac7c3_0_25"/>
          <p:cNvPicPr preferRelativeResize="0"/>
          <p:nvPr/>
        </p:nvPicPr>
        <p:blipFill rotWithShape="1">
          <a:blip r:embed="rId3">
            <a:alphaModFix/>
          </a:blip>
          <a:srcRect b="4733" l="0" r="11652" t="4233"/>
          <a:stretch/>
        </p:blipFill>
        <p:spPr>
          <a:xfrm>
            <a:off x="4832400" y="1315150"/>
            <a:ext cx="3999900" cy="3091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ee089ac7c3_0_32"/>
          <p:cNvSpPr txBox="1"/>
          <p:nvPr>
            <p:ph idx="1" type="body"/>
          </p:nvPr>
        </p:nvSpPr>
        <p:spPr>
          <a:xfrm>
            <a:off x="311700" y="1152475"/>
            <a:ext cx="4484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0"/>
              <a:buNone/>
            </a:pPr>
            <a:r>
              <a:rPr lang="tr"/>
              <a:t>Eksik veri, gözlemdeki herhangi bir değişken için bir veri değerinin None veya NaN olmasıdır.</a:t>
            </a:r>
            <a:endParaRPr/>
          </a:p>
          <a:p>
            <a:pPr indent="0" lvl="0" marL="0" rtl="0" algn="l">
              <a:lnSpc>
                <a:spcPct val="115000"/>
              </a:lnSpc>
              <a:spcBef>
                <a:spcPts val="1200"/>
              </a:spcBef>
              <a:spcAft>
                <a:spcPts val="0"/>
              </a:spcAft>
              <a:buSzPts val="1400"/>
              <a:buNone/>
            </a:pPr>
            <a:r>
              <a:rPr lang="tr"/>
              <a:t>Eksik veriler ile işlem yaparken uygulanabilecek iki yaklaşım vardır;</a:t>
            </a:r>
            <a:endParaRPr/>
          </a:p>
          <a:p>
            <a:pPr indent="-317500" lvl="0" marL="457200" rtl="0" algn="l">
              <a:lnSpc>
                <a:spcPct val="115000"/>
              </a:lnSpc>
              <a:spcBef>
                <a:spcPts val="1200"/>
              </a:spcBef>
              <a:spcAft>
                <a:spcPts val="0"/>
              </a:spcAft>
              <a:buSzPts val="1400"/>
              <a:buAutoNum type="arabicPeriod"/>
            </a:pPr>
            <a:r>
              <a:rPr lang="tr"/>
              <a:t>Eksik Verileri Silmek (drop)</a:t>
            </a:r>
            <a:endParaRPr/>
          </a:p>
          <a:p>
            <a:pPr indent="-317500" lvl="0" marL="457200" rtl="0" algn="l">
              <a:lnSpc>
                <a:spcPct val="115000"/>
              </a:lnSpc>
              <a:spcBef>
                <a:spcPts val="0"/>
              </a:spcBef>
              <a:spcAft>
                <a:spcPts val="0"/>
              </a:spcAft>
              <a:buSzPts val="1400"/>
              <a:buAutoNum type="arabicPeriod"/>
            </a:pPr>
            <a:r>
              <a:rPr lang="tr"/>
              <a:t>Eksik Verileri Doldurmak (fill / imputation)</a:t>
            </a:r>
            <a:endParaRPr/>
          </a:p>
          <a:p>
            <a:pPr indent="0" lvl="0" marL="0" rtl="0" algn="l">
              <a:lnSpc>
                <a:spcPct val="115000"/>
              </a:lnSpc>
              <a:spcBef>
                <a:spcPts val="1200"/>
              </a:spcBef>
              <a:spcAft>
                <a:spcPts val="1200"/>
              </a:spcAft>
              <a:buSzPts val="1400"/>
              <a:buNone/>
            </a:pPr>
            <a:r>
              <a:rPr lang="tr"/>
              <a:t>Veride NULL veya NaN olarak kabul edilebilecek eksik değerleri ön işlemek için Pandas'ın bize sağladığı özel metotlar kullanılır.</a:t>
            </a:r>
            <a:endParaRPr/>
          </a:p>
        </p:txBody>
      </p:sp>
      <p:sp>
        <p:nvSpPr>
          <p:cNvPr id="162" name="Google Shape;162;gee089ac7c3_0_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Eksik Değerler Probleminin Üstesinden Gelmek</a:t>
            </a:r>
            <a:endParaRPr/>
          </a:p>
        </p:txBody>
      </p:sp>
      <p:pic>
        <p:nvPicPr>
          <p:cNvPr id="163" name="Google Shape;163;gee089ac7c3_0_32"/>
          <p:cNvPicPr preferRelativeResize="0"/>
          <p:nvPr/>
        </p:nvPicPr>
        <p:blipFill rotWithShape="1">
          <a:blip r:embed="rId3">
            <a:alphaModFix/>
          </a:blip>
          <a:srcRect b="0" l="0" r="0" t="0"/>
          <a:stretch/>
        </p:blipFill>
        <p:spPr>
          <a:xfrm>
            <a:off x="5112050" y="1152475"/>
            <a:ext cx="3720251" cy="3287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e089ac7c3_0_38"/>
          <p:cNvSpPr txBox="1"/>
          <p:nvPr>
            <p:ph type="ctrTitle"/>
          </p:nvPr>
        </p:nvSpPr>
        <p:spPr>
          <a:xfrm>
            <a:off x="311700" y="1981650"/>
            <a:ext cx="8520600" cy="118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tr" sz="3600"/>
              <a:t>Eksik Değerler için Kullanılan Özel Pandas Fonksiyonları</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ee089ac7c3_0_42"/>
          <p:cNvSpPr txBox="1"/>
          <p:nvPr>
            <p:ph idx="1" type="body"/>
          </p:nvPr>
        </p:nvSpPr>
        <p:spPr>
          <a:xfrm>
            <a:off x="311700" y="1152475"/>
            <a:ext cx="4771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Bir DataFrame içerisindeki eksik verilerimizi bulmamızı sağlar ve DataFrame ile aynı büyüklükte bir boolean objesi döndürür. Eksik değerler (None veya numpy.NaN gibi) True kabul edilir.  </a:t>
            </a:r>
            <a:endParaRPr/>
          </a:p>
          <a:p>
            <a:pPr indent="0" lvl="0" marL="0" rtl="0" algn="l">
              <a:lnSpc>
                <a:spcPct val="115000"/>
              </a:lnSpc>
              <a:spcBef>
                <a:spcPts val="1000"/>
              </a:spcBef>
              <a:spcAft>
                <a:spcPts val="0"/>
              </a:spcAft>
              <a:buSzPts val="1400"/>
              <a:buNone/>
            </a:pPr>
            <a:r>
              <a:rPr lang="tr"/>
              <a:t>Bunun dışındaki boş string “” objeleri gibi diğer her şey False kabul edilir.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rPr b="1" i="1" lang="tr" sz="1200">
                <a:solidFill>
                  <a:schemeClr val="dk2"/>
                </a:solidFill>
              </a:rPr>
              <a:t>Not 1:</a:t>
            </a:r>
            <a:r>
              <a:rPr i="1" lang="tr" sz="1200">
                <a:solidFill>
                  <a:schemeClr val="dk2"/>
                </a:solidFill>
              </a:rPr>
              <a:t> df, DataFrame anlamına gelmektedir </a:t>
            </a:r>
            <a:endParaRPr i="1" sz="1200">
              <a:solidFill>
                <a:schemeClr val="dk2"/>
              </a:solidFill>
            </a:endParaRPr>
          </a:p>
          <a:p>
            <a:pPr indent="0" lvl="0" marL="0" rtl="0" algn="l">
              <a:lnSpc>
                <a:spcPct val="115000"/>
              </a:lnSpc>
              <a:spcBef>
                <a:spcPts val="1200"/>
              </a:spcBef>
              <a:spcAft>
                <a:spcPts val="1200"/>
              </a:spcAft>
              <a:buSzPts val="1400"/>
              <a:buNone/>
            </a:pPr>
            <a:r>
              <a:rPr b="1" i="1" lang="tr" sz="1200">
                <a:solidFill>
                  <a:schemeClr val="dk2"/>
                </a:solidFill>
              </a:rPr>
              <a:t>Not 2: </a:t>
            </a:r>
            <a:r>
              <a:rPr i="1" lang="tr" sz="1200">
                <a:solidFill>
                  <a:schemeClr val="dk2"/>
                </a:solidFill>
              </a:rPr>
              <a:t>numpy.inf, pandas.options.mode.use_inf_as_na = True olmadığı sürece NA değer olarak kabul edilmemektedir</a:t>
            </a:r>
            <a:endParaRPr i="1" sz="1200">
              <a:solidFill>
                <a:schemeClr val="dk2"/>
              </a:solidFill>
            </a:endParaRPr>
          </a:p>
        </p:txBody>
      </p:sp>
      <p:sp>
        <p:nvSpPr>
          <p:cNvPr id="174" name="Google Shape;174;gee089ac7c3_0_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df.isna()</a:t>
            </a:r>
            <a:endParaRPr/>
          </a:p>
        </p:txBody>
      </p:sp>
      <p:pic>
        <p:nvPicPr>
          <p:cNvPr id="175" name="Google Shape;175;gee089ac7c3_0_42"/>
          <p:cNvPicPr preferRelativeResize="0"/>
          <p:nvPr/>
        </p:nvPicPr>
        <p:blipFill rotWithShape="1">
          <a:blip r:embed="rId3">
            <a:alphaModFix/>
          </a:blip>
          <a:srcRect b="0" l="0" r="0" t="0"/>
          <a:stretch/>
        </p:blipFill>
        <p:spPr>
          <a:xfrm>
            <a:off x="5083200" y="1923859"/>
            <a:ext cx="3905275" cy="129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f2b10505dc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Bugün Ne Konuşacağız?</a:t>
            </a:r>
            <a:endParaRPr/>
          </a:p>
        </p:txBody>
      </p:sp>
      <p:sp>
        <p:nvSpPr>
          <p:cNvPr id="63" name="Google Shape;63;gf2b10505dc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AutoNum type="arabicPeriod"/>
            </a:pPr>
            <a:r>
              <a:rPr lang="tr"/>
              <a:t>Günümüzün en önemli ve popüler kaynağı veri ile tanışacak, veri tiplerini görerek verileri anlamaya derin bir giriş yapacağız.</a:t>
            </a:r>
            <a:endParaRPr/>
          </a:p>
          <a:p>
            <a:pPr indent="-317500" lvl="0" marL="457200" rtl="0" algn="l">
              <a:lnSpc>
                <a:spcPct val="115000"/>
              </a:lnSpc>
              <a:spcBef>
                <a:spcPts val="0"/>
              </a:spcBef>
              <a:spcAft>
                <a:spcPts val="0"/>
              </a:spcAft>
              <a:buSzPts val="1400"/>
              <a:buAutoNum type="arabicPeriod"/>
            </a:pPr>
            <a:r>
              <a:rPr lang="tr"/>
              <a:t>Veriyi ifade etmenin en iyi yöntemi olan grafik türlerini görerek veriyi grafiklerle nasıl ifade edeceğimizi öğreneceğiz. </a:t>
            </a:r>
            <a:endParaRPr/>
          </a:p>
          <a:p>
            <a:pPr indent="-317500" lvl="0" marL="457200" rtl="0" algn="l">
              <a:lnSpc>
                <a:spcPct val="115000"/>
              </a:lnSpc>
              <a:spcBef>
                <a:spcPts val="0"/>
              </a:spcBef>
              <a:spcAft>
                <a:spcPts val="0"/>
              </a:spcAft>
              <a:buSzPts val="1400"/>
              <a:buAutoNum type="arabicPeriod"/>
            </a:pPr>
            <a:r>
              <a:rPr lang="tr"/>
              <a:t>Verileri anlamak ve kullanmak için önemli konulardan biri olan temel istatistik konusuna girecek ve verileri nasıl yorumlayabileceğimizi göreceğiz.</a:t>
            </a:r>
            <a:endParaRPr/>
          </a:p>
          <a:p>
            <a:pPr indent="-317500" lvl="0" marL="457200" rtl="0" algn="l">
              <a:lnSpc>
                <a:spcPct val="115000"/>
              </a:lnSpc>
              <a:spcBef>
                <a:spcPts val="0"/>
              </a:spcBef>
              <a:spcAft>
                <a:spcPts val="0"/>
              </a:spcAft>
              <a:buSzPts val="1400"/>
              <a:buAutoNum type="arabicPeriod"/>
            </a:pPr>
            <a:r>
              <a:rPr lang="tr"/>
              <a:t>Veri Dağılımını anlamlandırabilmek ve anlayabilmek için hipotez testlerini öğreneceğiz.</a:t>
            </a:r>
            <a:endParaRPr/>
          </a:p>
          <a:p>
            <a:pPr indent="-317500" lvl="0" marL="457200" rtl="0" algn="l">
              <a:lnSpc>
                <a:spcPct val="115000"/>
              </a:lnSpc>
              <a:spcBef>
                <a:spcPts val="0"/>
              </a:spcBef>
              <a:spcAft>
                <a:spcPts val="0"/>
              </a:spcAft>
              <a:buSzPts val="1400"/>
              <a:buAutoNum type="arabicPeriod"/>
            </a:pPr>
            <a:r>
              <a:rPr lang="tr"/>
              <a:t>Verilerde aykırı ve eksik değerleri tespit etmeyi öğrenecek ve bir ön işleme yöntemi olan veri temizleme operasyonunu göreceğiz. </a:t>
            </a:r>
            <a:endParaRPr/>
          </a:p>
          <a:p>
            <a:pPr indent="-317500" lvl="0" marL="457200" rtl="0" algn="l">
              <a:lnSpc>
                <a:spcPct val="115000"/>
              </a:lnSpc>
              <a:spcBef>
                <a:spcPts val="0"/>
              </a:spcBef>
              <a:spcAft>
                <a:spcPts val="0"/>
              </a:spcAft>
              <a:buSzPts val="1400"/>
              <a:buAutoNum type="arabicPeriod"/>
            </a:pPr>
            <a:r>
              <a:rPr lang="tr"/>
              <a:t>Veri ön işleme ve analizi için Pandas kütüphanesinin sunmuş olduğu teknikleri ve fonksiyonları görerek, verimizi hem analize hem de makine öğrenmesi modelimize hazır hale getirmeyi öğreneceğiz.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ee089ac7c3_0_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tr" sz="2500"/>
              <a:t>df.dropna() vs df.fillna()</a:t>
            </a:r>
            <a:endParaRPr sz="2500"/>
          </a:p>
        </p:txBody>
      </p:sp>
      <p:sp>
        <p:nvSpPr>
          <p:cNvPr id="181" name="Google Shape;181;gee089ac7c3_0_48"/>
          <p:cNvSpPr txBox="1"/>
          <p:nvPr>
            <p:ph idx="1" type="body"/>
          </p:nvPr>
        </p:nvSpPr>
        <p:spPr>
          <a:xfrm>
            <a:off x="311700" y="1152475"/>
            <a:ext cx="3999900" cy="3539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b="1" lang="tr"/>
              <a:t>dropna()</a:t>
            </a:r>
            <a:r>
              <a:rPr lang="tr"/>
              <a:t> metodu herhangi bir değeri NaN olan bir satırı veya sütunu tamamıyla siler. Satır veya sütun silme işlemine axis değeri ile karar verir.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ctr">
              <a:lnSpc>
                <a:spcPct val="115000"/>
              </a:lnSpc>
              <a:spcBef>
                <a:spcPts val="1200"/>
              </a:spcBef>
              <a:spcAft>
                <a:spcPts val="0"/>
              </a:spcAft>
              <a:buSzPts val="1400"/>
              <a:buNone/>
            </a:pPr>
            <a:r>
              <a:t/>
            </a:r>
            <a:endParaRPr i="1" sz="1200">
              <a:solidFill>
                <a:schemeClr val="dk2"/>
              </a:solidFill>
            </a:endParaRPr>
          </a:p>
          <a:p>
            <a:pPr indent="0" lvl="0" marL="0" rtl="0" algn="l">
              <a:lnSpc>
                <a:spcPct val="115000"/>
              </a:lnSpc>
              <a:spcBef>
                <a:spcPts val="1200"/>
              </a:spcBef>
              <a:spcAft>
                <a:spcPts val="1200"/>
              </a:spcAft>
              <a:buSzPts val="1400"/>
              <a:buNone/>
            </a:pPr>
            <a:r>
              <a:rPr i="1" lang="tr" sz="1200">
                <a:solidFill>
                  <a:schemeClr val="dk2"/>
                </a:solidFill>
              </a:rPr>
              <a:t>Bir satırı tamamen silerken modeliniz için önemli olan bilgileri de silebilirsiniz. </a:t>
            </a:r>
            <a:endParaRPr i="1" sz="1200">
              <a:solidFill>
                <a:schemeClr val="dk2"/>
              </a:solidFill>
            </a:endParaRPr>
          </a:p>
        </p:txBody>
      </p:sp>
      <p:sp>
        <p:nvSpPr>
          <p:cNvPr id="182" name="Google Shape;182;gee089ac7c3_0_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b="1" lang="tr"/>
              <a:t>fillna()</a:t>
            </a:r>
            <a:r>
              <a:rPr lang="tr"/>
              <a:t> value metodu, verilen strateji (ortalama, medyan vs) veya değerle herhangi bir satırdaki eksik hücreyi doldurur.</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b="1">
              <a:solidFill>
                <a:srgbClr val="FF0000"/>
              </a:solidFill>
            </a:endParaRPr>
          </a:p>
          <a:p>
            <a:pPr indent="0" lvl="0" marL="0" rtl="0" algn="ctr">
              <a:lnSpc>
                <a:spcPct val="115000"/>
              </a:lnSpc>
              <a:spcBef>
                <a:spcPts val="1200"/>
              </a:spcBef>
              <a:spcAft>
                <a:spcPts val="0"/>
              </a:spcAft>
              <a:buSzPts val="1400"/>
              <a:buNone/>
            </a:pPr>
            <a:r>
              <a:t/>
            </a:r>
            <a:endParaRPr i="1" sz="1200">
              <a:solidFill>
                <a:schemeClr val="dk2"/>
              </a:solidFill>
            </a:endParaRPr>
          </a:p>
          <a:p>
            <a:pPr indent="0" lvl="0" marL="0" rtl="0" algn="l">
              <a:lnSpc>
                <a:spcPct val="115000"/>
              </a:lnSpc>
              <a:spcBef>
                <a:spcPts val="1200"/>
              </a:spcBef>
              <a:spcAft>
                <a:spcPts val="1200"/>
              </a:spcAft>
              <a:buSzPts val="1400"/>
              <a:buNone/>
            </a:pPr>
            <a:r>
              <a:rPr i="1" lang="tr" sz="1200">
                <a:solidFill>
                  <a:schemeClr val="dk2"/>
                </a:solidFill>
              </a:rPr>
              <a:t>Eğer boş bir hücreyi yanlış veri ile doldurursanız modelinizin yanlılığı (bias) artacaktır.</a:t>
            </a:r>
            <a:endParaRPr i="1" sz="1200">
              <a:solidFill>
                <a:schemeClr val="dk2"/>
              </a:solidFill>
            </a:endParaRPr>
          </a:p>
        </p:txBody>
      </p:sp>
      <p:pic>
        <p:nvPicPr>
          <p:cNvPr id="183" name="Google Shape;183;gee089ac7c3_0_48"/>
          <p:cNvPicPr preferRelativeResize="0"/>
          <p:nvPr/>
        </p:nvPicPr>
        <p:blipFill rotWithShape="1">
          <a:blip r:embed="rId3">
            <a:alphaModFix/>
          </a:blip>
          <a:srcRect b="9222" l="0" r="1593" t="0"/>
          <a:stretch/>
        </p:blipFill>
        <p:spPr>
          <a:xfrm>
            <a:off x="684150" y="1936025"/>
            <a:ext cx="3255000" cy="2084800"/>
          </a:xfrm>
          <a:prstGeom prst="rect">
            <a:avLst/>
          </a:prstGeom>
          <a:noFill/>
          <a:ln>
            <a:noFill/>
          </a:ln>
        </p:spPr>
      </p:pic>
      <p:pic>
        <p:nvPicPr>
          <p:cNvPr id="184" name="Google Shape;184;gee089ac7c3_0_48"/>
          <p:cNvPicPr preferRelativeResize="0"/>
          <p:nvPr/>
        </p:nvPicPr>
        <p:blipFill rotWithShape="1">
          <a:blip r:embed="rId4">
            <a:alphaModFix/>
          </a:blip>
          <a:srcRect b="14367" l="0" r="9974" t="0"/>
          <a:stretch/>
        </p:blipFill>
        <p:spPr>
          <a:xfrm>
            <a:off x="4914737" y="2271000"/>
            <a:ext cx="3835226" cy="104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ed087d37f2_3_8"/>
          <p:cNvSpPr txBox="1"/>
          <p:nvPr>
            <p:ph type="title"/>
          </p:nvPr>
        </p:nvSpPr>
        <p:spPr>
          <a:xfrm>
            <a:off x="311700" y="2297250"/>
            <a:ext cx="8520600" cy="549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
              <a:t>Boyut İndirgeme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d087d37f2_3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Boyutsallığın Laneti (Curse of Dimensionality)</a:t>
            </a:r>
            <a:endParaRPr/>
          </a:p>
        </p:txBody>
      </p:sp>
      <p:sp>
        <p:nvSpPr>
          <p:cNvPr id="195" name="Google Shape;195;ged087d37f2_3_12"/>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Curse of Dimensionality, Öklid uzayına ekstra boyutlar eklenmesiyle bağlantılı olarak hacimdeki ve hesaplama </a:t>
            </a:r>
            <a:r>
              <a:rPr lang="tr">
                <a:extLst>
                  <a:ext uri="http://customooxmlschemas.google.com/">
                    <go:slidesCustomData xmlns:go="http://customooxmlschemas.google.com/" textRoundtripDataId="1"/>
                  </a:ext>
                </a:extLst>
              </a:rPr>
              <a:t>süresindeki</a:t>
            </a:r>
            <a:r>
              <a:rPr lang="tr"/>
              <a:t> üstel artışın neden olduğu problemdir.</a:t>
            </a:r>
            <a:endParaRPr/>
          </a:p>
          <a:p>
            <a:pPr indent="0" lvl="0" marL="0" rtl="0" algn="l">
              <a:lnSpc>
                <a:spcPct val="115000"/>
              </a:lnSpc>
              <a:spcBef>
                <a:spcPts val="1200"/>
              </a:spcBef>
              <a:spcAft>
                <a:spcPts val="0"/>
              </a:spcAft>
              <a:buSzPts val="1400"/>
              <a:buNone/>
            </a:pPr>
            <a:r>
              <a:rPr lang="tr">
                <a:highlight>
                  <a:srgbClr val="C9DAF8"/>
                </a:highlight>
              </a:rPr>
              <a:t>Temel olarak özellik sayısındaki artışla birlikte hatanın artması anlamına gelir.</a:t>
            </a:r>
            <a:r>
              <a:rPr lang="tr"/>
              <a:t> </a:t>
            </a:r>
            <a:endParaRPr/>
          </a:p>
          <a:p>
            <a:pPr indent="0" lvl="0" marL="0" rtl="0" algn="l">
              <a:lnSpc>
                <a:spcPct val="115000"/>
              </a:lnSpc>
              <a:spcBef>
                <a:spcPts val="1200"/>
              </a:spcBef>
              <a:spcAft>
                <a:spcPts val="1200"/>
              </a:spcAft>
              <a:buSzPts val="1400"/>
              <a:buNone/>
            </a:pPr>
            <a:r>
              <a:rPr lang="tr"/>
              <a:t>Daha yüksek sayıda boyut teorik olarak daha fazla bilginin depolanmasına izin verir, ancak gerçek dünya verilerinde daha yüksek gürültü ve fazlalık olasılığı nedeniyle pratikte nadiren yardımcı olur.</a:t>
            </a:r>
            <a:endParaRPr/>
          </a:p>
        </p:txBody>
      </p:sp>
      <p:pic>
        <p:nvPicPr>
          <p:cNvPr id="196" name="Google Shape;196;ged087d37f2_3_12"/>
          <p:cNvPicPr preferRelativeResize="0"/>
          <p:nvPr/>
        </p:nvPicPr>
        <p:blipFill rotWithShape="1">
          <a:blip r:embed="rId3">
            <a:alphaModFix/>
          </a:blip>
          <a:srcRect b="0" l="0" r="0" t="0"/>
          <a:stretch/>
        </p:blipFill>
        <p:spPr>
          <a:xfrm>
            <a:off x="4671351" y="1498600"/>
            <a:ext cx="4160950" cy="244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d087d37f2_3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Boyut İndirgeme (Dimensionality Reduction)</a:t>
            </a:r>
            <a:endParaRPr/>
          </a:p>
        </p:txBody>
      </p:sp>
      <p:sp>
        <p:nvSpPr>
          <p:cNvPr id="202" name="Google Shape;202;ged087d37f2_3_1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Boyut İndirgeme, spesifik bilgilerini değiştirmeden yüksek boyutlu değişkenleri daha düşük boyutlu değişkenlere dönüştürme yöntemidir.</a:t>
            </a:r>
            <a:endParaRPr/>
          </a:p>
          <a:p>
            <a:pPr indent="0" lvl="0" marL="0" rtl="0" algn="l">
              <a:lnSpc>
                <a:spcPct val="115000"/>
              </a:lnSpc>
              <a:spcBef>
                <a:spcPts val="1200"/>
              </a:spcBef>
              <a:spcAft>
                <a:spcPts val="0"/>
              </a:spcAft>
              <a:buSzPts val="1400"/>
              <a:buNone/>
            </a:pPr>
            <a:r>
              <a:rPr lang="tr"/>
              <a:t>Boyut indirgemede temel olarak iki tür bileşen vardır:</a:t>
            </a:r>
            <a:endParaRPr/>
          </a:p>
          <a:p>
            <a:pPr indent="-317500" lvl="0" marL="457200" rtl="0" algn="l">
              <a:lnSpc>
                <a:spcPct val="115000"/>
              </a:lnSpc>
              <a:spcBef>
                <a:spcPts val="1200"/>
              </a:spcBef>
              <a:spcAft>
                <a:spcPts val="0"/>
              </a:spcAft>
              <a:buSzPts val="1400"/>
              <a:buChar char="●"/>
            </a:pPr>
            <a:r>
              <a:rPr b="1" lang="tr"/>
              <a:t>Feature Selection:</a:t>
            </a:r>
            <a:r>
              <a:rPr lang="tr"/>
              <a:t> Bu teknik, orijinal veri kümesinden en alakalı değişkenleri üç yol ile çıkarır; filter, wrapper ve embedded.</a:t>
            </a:r>
            <a:endParaRPr/>
          </a:p>
          <a:p>
            <a:pPr indent="-317500" lvl="0" marL="457200" rtl="0" algn="l">
              <a:lnSpc>
                <a:spcPct val="115000"/>
              </a:lnSpc>
              <a:spcBef>
                <a:spcPts val="1200"/>
              </a:spcBef>
              <a:spcAft>
                <a:spcPts val="1200"/>
              </a:spcAft>
              <a:buSzPts val="1400"/>
              <a:buChar char="●"/>
            </a:pPr>
            <a:r>
              <a:rPr b="1" lang="tr"/>
              <a:t>Feature Extraction:</a:t>
            </a:r>
            <a:r>
              <a:rPr lang="tr"/>
              <a:t> Bu teknik, boyutlu verileri daha düşük boyutlu bir uzaya indirgemek için kullanılır.</a:t>
            </a:r>
            <a:endParaRPr/>
          </a:p>
        </p:txBody>
      </p:sp>
      <p:pic>
        <p:nvPicPr>
          <p:cNvPr id="203" name="Google Shape;203;ged087d37f2_3_18"/>
          <p:cNvPicPr preferRelativeResize="0"/>
          <p:nvPr/>
        </p:nvPicPr>
        <p:blipFill rotWithShape="1">
          <a:blip r:embed="rId3">
            <a:alphaModFix/>
          </a:blip>
          <a:srcRect b="0" l="0" r="0" t="8130"/>
          <a:stretch/>
        </p:blipFill>
        <p:spPr>
          <a:xfrm>
            <a:off x="4795150" y="1482675"/>
            <a:ext cx="4037150" cy="275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d087d37f2_3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Principal Component Analysis (PCA)</a:t>
            </a:r>
            <a:endParaRPr/>
          </a:p>
        </p:txBody>
      </p:sp>
      <p:sp>
        <p:nvSpPr>
          <p:cNvPr id="209" name="Google Shape;209;ged087d37f2_3_24"/>
          <p:cNvSpPr txBox="1"/>
          <p:nvPr>
            <p:ph idx="1" type="body"/>
          </p:nvPr>
        </p:nvSpPr>
        <p:spPr>
          <a:xfrm>
            <a:off x="311700" y="1152475"/>
            <a:ext cx="4664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tr" sz="1500"/>
              <a:t>Temel Bileşen Analizi (PCA)</a:t>
            </a:r>
            <a:r>
              <a:rPr lang="tr" sz="1500"/>
              <a:t>, karmaşık bir veri kümesinin daha düşük bir boyuta nasıl indirgeneceğine dair bir yol haritası sağlar.</a:t>
            </a:r>
            <a:endParaRPr sz="1500"/>
          </a:p>
          <a:p>
            <a:pPr indent="0" lvl="0" marL="0" rtl="0" algn="l">
              <a:lnSpc>
                <a:spcPct val="115000"/>
              </a:lnSpc>
              <a:spcBef>
                <a:spcPts val="1200"/>
              </a:spcBef>
              <a:spcAft>
                <a:spcPts val="0"/>
              </a:spcAft>
              <a:buClr>
                <a:schemeClr val="dk1"/>
              </a:buClr>
              <a:buSzPts val="1100"/>
              <a:buFont typeface="Arial"/>
              <a:buNone/>
            </a:pPr>
            <a:r>
              <a:rPr lang="tr" sz="1500"/>
              <a:t>PCA algoritması verilerdeki temel özellikleri yakalayarak bu özellikleri daha az sayıda değişken ile göstermeye çalışır.</a:t>
            </a:r>
            <a:endParaRPr sz="1500"/>
          </a:p>
          <a:p>
            <a:pPr indent="0" lvl="0" marL="0" rtl="0" algn="l">
              <a:lnSpc>
                <a:spcPct val="115000"/>
              </a:lnSpc>
              <a:spcBef>
                <a:spcPts val="1200"/>
              </a:spcBef>
              <a:spcAft>
                <a:spcPts val="1200"/>
              </a:spcAft>
              <a:buClr>
                <a:schemeClr val="dk1"/>
              </a:buClr>
              <a:buSzPts val="1100"/>
              <a:buFont typeface="Arial"/>
              <a:buNone/>
            </a:pPr>
            <a:r>
              <a:rPr lang="tr" sz="1500"/>
              <a:t>Büyük ve karmaşık veri kümelerinden ilgili bilgileri çıkartmak için </a:t>
            </a:r>
            <a:r>
              <a:rPr lang="tr" sz="1500">
                <a:highlight>
                  <a:srgbClr val="C9DAF8"/>
                </a:highlight>
              </a:rPr>
              <a:t>boyut değiştirme, döndürme, boyut eğimi değiştirme</a:t>
            </a:r>
            <a:r>
              <a:rPr lang="tr" sz="1500"/>
              <a:t> gibi yöntemler kullanır.</a:t>
            </a:r>
            <a:endParaRPr sz="1500"/>
          </a:p>
        </p:txBody>
      </p:sp>
      <p:pic>
        <p:nvPicPr>
          <p:cNvPr id="210" name="Google Shape;210;ged087d37f2_3_24"/>
          <p:cNvPicPr preferRelativeResize="0"/>
          <p:nvPr/>
        </p:nvPicPr>
        <p:blipFill rotWithShape="1">
          <a:blip r:embed="rId3">
            <a:alphaModFix/>
          </a:blip>
          <a:srcRect b="0" l="0" r="0" t="0"/>
          <a:stretch/>
        </p:blipFill>
        <p:spPr>
          <a:xfrm>
            <a:off x="5021100" y="1286901"/>
            <a:ext cx="3811200" cy="314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d087d37f2_3_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Adım Adım PCA</a:t>
            </a:r>
            <a:endParaRPr/>
          </a:p>
        </p:txBody>
      </p:sp>
      <p:sp>
        <p:nvSpPr>
          <p:cNvPr id="216" name="Google Shape;216;ged087d37f2_3_30"/>
          <p:cNvSpPr txBox="1"/>
          <p:nvPr>
            <p:ph idx="1" type="body"/>
          </p:nvPr>
        </p:nvSpPr>
        <p:spPr>
          <a:xfrm>
            <a:off x="311700" y="1152475"/>
            <a:ext cx="43077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tr"/>
              <a:t>Adım 1:</a:t>
            </a:r>
            <a:r>
              <a:rPr lang="tr"/>
              <a:t> Veri Kümesi standartlaştırılır</a:t>
            </a:r>
            <a:endParaRPr/>
          </a:p>
          <a:p>
            <a:pPr indent="0" lvl="0" marL="0" rtl="0" algn="l">
              <a:lnSpc>
                <a:spcPct val="95000"/>
              </a:lnSpc>
              <a:spcBef>
                <a:spcPts val="1200"/>
              </a:spcBef>
              <a:spcAft>
                <a:spcPts val="0"/>
              </a:spcAft>
              <a:buClr>
                <a:schemeClr val="dk1"/>
              </a:buClr>
              <a:buSzPts val="1100"/>
              <a:buFont typeface="Arial"/>
              <a:buNone/>
            </a:pPr>
            <a:r>
              <a:rPr b="1" lang="tr"/>
              <a:t>Adım 2:</a:t>
            </a:r>
            <a:r>
              <a:rPr lang="tr"/>
              <a:t> Veri kümesindeki özellikler için Covariance matrisi hesaplanır</a:t>
            </a:r>
            <a:endParaRPr/>
          </a:p>
          <a:p>
            <a:pPr indent="0" lvl="0" marL="0" rtl="0" algn="l">
              <a:lnSpc>
                <a:spcPct val="95000"/>
              </a:lnSpc>
              <a:spcBef>
                <a:spcPts val="1200"/>
              </a:spcBef>
              <a:spcAft>
                <a:spcPts val="0"/>
              </a:spcAft>
              <a:buClr>
                <a:schemeClr val="dk1"/>
              </a:buClr>
              <a:buSzPts val="1100"/>
              <a:buFont typeface="Arial"/>
              <a:buNone/>
            </a:pPr>
            <a:r>
              <a:rPr b="1" lang="tr"/>
              <a:t>Adım 3:</a:t>
            </a:r>
            <a:r>
              <a:rPr lang="tr"/>
              <a:t> Covariance matrisi için özdeğerleri ve özvektörler hesaplanır</a:t>
            </a:r>
            <a:endParaRPr/>
          </a:p>
          <a:p>
            <a:pPr indent="0" lvl="0" marL="0" rtl="0" algn="l">
              <a:lnSpc>
                <a:spcPct val="95000"/>
              </a:lnSpc>
              <a:spcBef>
                <a:spcPts val="1200"/>
              </a:spcBef>
              <a:spcAft>
                <a:spcPts val="0"/>
              </a:spcAft>
              <a:buClr>
                <a:schemeClr val="dk1"/>
              </a:buClr>
              <a:buSzPts val="1100"/>
              <a:buFont typeface="Arial"/>
              <a:buNone/>
            </a:pPr>
            <a:r>
              <a:rPr b="1" lang="tr"/>
              <a:t>Adım 4:</a:t>
            </a:r>
            <a:r>
              <a:rPr lang="tr"/>
              <a:t> Özdeğerleri ve bunlara karşılık gelen özvektörler hesaplanır</a:t>
            </a:r>
            <a:endParaRPr/>
          </a:p>
          <a:p>
            <a:pPr indent="0" lvl="0" marL="0" rtl="0" algn="l">
              <a:lnSpc>
                <a:spcPct val="95000"/>
              </a:lnSpc>
              <a:spcBef>
                <a:spcPts val="1200"/>
              </a:spcBef>
              <a:spcAft>
                <a:spcPts val="0"/>
              </a:spcAft>
              <a:buClr>
                <a:schemeClr val="dk1"/>
              </a:buClr>
              <a:buSzPts val="1100"/>
              <a:buFont typeface="Arial"/>
              <a:buNone/>
            </a:pPr>
            <a:r>
              <a:rPr b="1" lang="tr"/>
              <a:t>Adım 5:</a:t>
            </a:r>
            <a:r>
              <a:rPr lang="tr"/>
              <a:t> k özdeğeri seçilir ve bir özvektör matrisi oluşturulur</a:t>
            </a:r>
            <a:endParaRPr/>
          </a:p>
          <a:p>
            <a:pPr indent="0" lvl="0" marL="0" rtl="0" algn="l">
              <a:lnSpc>
                <a:spcPct val="95000"/>
              </a:lnSpc>
              <a:spcBef>
                <a:spcPts val="1200"/>
              </a:spcBef>
              <a:spcAft>
                <a:spcPts val="1200"/>
              </a:spcAft>
              <a:buSzPts val="1400"/>
              <a:buNone/>
            </a:pPr>
            <a:r>
              <a:rPr b="1" lang="tr"/>
              <a:t>Adım 6:</a:t>
            </a:r>
            <a:r>
              <a:rPr lang="tr"/>
              <a:t> Orjinal matris dönüştürülür</a:t>
            </a:r>
            <a:endParaRPr/>
          </a:p>
        </p:txBody>
      </p:sp>
      <p:pic>
        <p:nvPicPr>
          <p:cNvPr id="217" name="Google Shape;217;ged087d37f2_3_30"/>
          <p:cNvPicPr preferRelativeResize="0"/>
          <p:nvPr/>
        </p:nvPicPr>
        <p:blipFill rotWithShape="1">
          <a:blip r:embed="rId3">
            <a:alphaModFix/>
          </a:blip>
          <a:srcRect b="2723" l="2515" r="0" t="0"/>
          <a:stretch/>
        </p:blipFill>
        <p:spPr>
          <a:xfrm>
            <a:off x="4524600" y="1231788"/>
            <a:ext cx="4307700" cy="2679927"/>
          </a:xfrm>
          <a:prstGeom prst="rect">
            <a:avLst/>
          </a:prstGeom>
          <a:noFill/>
          <a:ln>
            <a:noFill/>
          </a:ln>
        </p:spPr>
      </p:pic>
      <p:pic>
        <p:nvPicPr>
          <p:cNvPr id="218" name="Google Shape;218;ged087d37f2_3_30"/>
          <p:cNvPicPr preferRelativeResize="0"/>
          <p:nvPr/>
        </p:nvPicPr>
        <p:blipFill rotWithShape="1">
          <a:blip r:embed="rId4">
            <a:alphaModFix/>
          </a:blip>
          <a:srcRect b="0" l="0" r="0" t="0"/>
          <a:stretch/>
        </p:blipFill>
        <p:spPr>
          <a:xfrm>
            <a:off x="8534300" y="4409925"/>
            <a:ext cx="5727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d087d37f2_3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Çoklu Doğrusal Bağlantı (Collinearity)</a:t>
            </a:r>
            <a:endParaRPr sz="2420"/>
          </a:p>
        </p:txBody>
      </p:sp>
      <p:sp>
        <p:nvSpPr>
          <p:cNvPr id="224" name="Google Shape;224;ged087d37f2_3_37"/>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Çoklu doğrusallık, bağımsız değişkenler arasındaki korelasyonun yüksek olması durumudur. Bu durumda her bir değişkenin model tahminindeki etkisi bireysel olarak ölçülemez.</a:t>
            </a:r>
            <a:endParaRPr/>
          </a:p>
          <a:p>
            <a:pPr indent="0" lvl="0" marL="0" rtl="0" algn="l">
              <a:lnSpc>
                <a:spcPct val="115000"/>
              </a:lnSpc>
              <a:spcBef>
                <a:spcPts val="1200"/>
              </a:spcBef>
              <a:spcAft>
                <a:spcPts val="0"/>
              </a:spcAft>
              <a:buSzPts val="1400"/>
              <a:buNone/>
            </a:pPr>
            <a:r>
              <a:rPr lang="tr"/>
              <a:t>Bu problem tahmin edilen katsayıların kesinliğini azaltır, bu da regresyon modelinin istatistiksel gücünü zayıflatır. </a:t>
            </a:r>
            <a:endParaRPr/>
          </a:p>
          <a:p>
            <a:pPr indent="0" lvl="0" marL="0" rtl="0" algn="l">
              <a:lnSpc>
                <a:spcPct val="115000"/>
              </a:lnSpc>
              <a:spcBef>
                <a:spcPts val="1200"/>
              </a:spcBef>
              <a:spcAft>
                <a:spcPts val="1200"/>
              </a:spcAft>
              <a:buSzPts val="1400"/>
              <a:buNone/>
            </a:pPr>
            <a:r>
              <a:rPr lang="tr"/>
              <a:t>Böyle bir durumda istatistiksel olarak anlamlı bağımsız değişkenleri belirlemek için p değerlerine güvenilmeyebilir.</a:t>
            </a:r>
            <a:endParaRPr/>
          </a:p>
        </p:txBody>
      </p:sp>
      <p:pic>
        <p:nvPicPr>
          <p:cNvPr id="225" name="Google Shape;225;ged087d37f2_3_37"/>
          <p:cNvPicPr preferRelativeResize="0"/>
          <p:nvPr/>
        </p:nvPicPr>
        <p:blipFill rotWithShape="1">
          <a:blip r:embed="rId3">
            <a:alphaModFix/>
          </a:blip>
          <a:srcRect b="23111" l="16306" r="9299" t="21127"/>
          <a:stretch/>
        </p:blipFill>
        <p:spPr>
          <a:xfrm>
            <a:off x="4882875" y="1387725"/>
            <a:ext cx="3949424" cy="2368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fc827e56d_0_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75471"/>
              <a:buNone/>
            </a:pPr>
            <a:r>
              <a:rPr lang="tr" sz="5300"/>
              <a:t>Veri Dönüşümü</a:t>
            </a:r>
            <a:endParaRPr sz="5300"/>
          </a:p>
          <a:p>
            <a:pPr indent="0" lvl="0" marL="0" rtl="0" algn="ctr">
              <a:lnSpc>
                <a:spcPct val="100000"/>
              </a:lnSpc>
              <a:spcBef>
                <a:spcPts val="0"/>
              </a:spcBef>
              <a:spcAft>
                <a:spcPts val="0"/>
              </a:spcAft>
              <a:buSzPct val="111111"/>
              <a:buNone/>
            </a:pPr>
            <a:r>
              <a:t/>
            </a:r>
            <a:endParaRPr/>
          </a:p>
          <a:p>
            <a:pPr indent="0" lvl="0" marL="0" rtl="0" algn="ctr">
              <a:lnSpc>
                <a:spcPct val="150000"/>
              </a:lnSpc>
              <a:spcBef>
                <a:spcPts val="0"/>
              </a:spcBef>
              <a:spcAft>
                <a:spcPts val="0"/>
              </a:spcAft>
              <a:buSzPct val="210526"/>
              <a:buNone/>
            </a:pPr>
            <a:r>
              <a:rPr lang="tr" sz="1900"/>
              <a:t>Veri Dönüşüm Teknikleri</a:t>
            </a:r>
            <a:endParaRPr sz="1900"/>
          </a:p>
          <a:p>
            <a:pPr indent="0" lvl="0" marL="0" rtl="0" algn="ctr">
              <a:lnSpc>
                <a:spcPct val="150000"/>
              </a:lnSpc>
              <a:spcBef>
                <a:spcPts val="0"/>
              </a:spcBef>
              <a:spcAft>
                <a:spcPts val="0"/>
              </a:spcAft>
              <a:buSzPct val="210526"/>
              <a:buNone/>
            </a:pPr>
            <a:r>
              <a:rPr lang="tr" sz="1900"/>
              <a:t>Özellik Mühendisliği (Feature Engineering)</a:t>
            </a:r>
            <a:endParaRPr/>
          </a:p>
          <a:p>
            <a:pPr indent="0" lvl="0" marL="0" rtl="0" algn="ctr">
              <a:lnSpc>
                <a:spcPct val="100000"/>
              </a:lnSpc>
              <a:spcBef>
                <a:spcPts val="0"/>
              </a:spcBef>
              <a:spcAft>
                <a:spcPts val="0"/>
              </a:spcAft>
              <a:buSzPct val="111111"/>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f2981cbab6_0_1"/>
          <p:cNvSpPr txBox="1"/>
          <p:nvPr>
            <p:ph type="title"/>
          </p:nvPr>
        </p:nvSpPr>
        <p:spPr>
          <a:xfrm>
            <a:off x="311700" y="2252850"/>
            <a:ext cx="8520600" cy="63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tr"/>
              <a:t>Veri Dönüşüm Teknikleri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ee089ac7c3_0_1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Round</a:t>
            </a:r>
            <a:endParaRPr sz="2420"/>
          </a:p>
        </p:txBody>
      </p:sp>
      <p:sp>
        <p:nvSpPr>
          <p:cNvPr id="241" name="Google Shape;241;gee089ac7c3_0_1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Veriyi ondalık basamağa yuvarlar. Yuvarlama işlemi için herhangi bir basamak sağlanmazsa, sayıyı en yakın tam sayıya yuvarlar</a:t>
            </a:r>
            <a:endParaRPr/>
          </a:p>
          <a:p>
            <a:pPr indent="0" lvl="0" marL="215900" marR="215900" rtl="0" algn="ctr">
              <a:lnSpc>
                <a:spcPct val="160000"/>
              </a:lnSpc>
              <a:spcBef>
                <a:spcPts val="1200"/>
              </a:spcBef>
              <a:spcAft>
                <a:spcPts val="0"/>
              </a:spcAft>
              <a:buSzPts val="1400"/>
              <a:buNone/>
            </a:pPr>
            <a:r>
              <a:rPr lang="tr">
                <a:solidFill>
                  <a:srgbClr val="222222"/>
                </a:solidFill>
                <a:highlight>
                  <a:srgbClr val="FFF2CC"/>
                </a:highlight>
                <a:latin typeface="Courier New"/>
                <a:ea typeface="Courier New"/>
                <a:cs typeface="Courier New"/>
                <a:sym typeface="Courier New"/>
              </a:rPr>
              <a:t>round(float_num, num_of_decimals)</a:t>
            </a:r>
            <a:endParaRPr/>
          </a:p>
        </p:txBody>
      </p:sp>
      <p:pic>
        <p:nvPicPr>
          <p:cNvPr id="242" name="Google Shape;242;gee089ac7c3_0_133"/>
          <p:cNvPicPr preferRelativeResize="0"/>
          <p:nvPr/>
        </p:nvPicPr>
        <p:blipFill rotWithShape="1">
          <a:blip r:embed="rId3">
            <a:alphaModFix/>
          </a:blip>
          <a:srcRect b="0" l="0" r="0" t="0"/>
          <a:stretch/>
        </p:blipFill>
        <p:spPr>
          <a:xfrm>
            <a:off x="636400" y="2483274"/>
            <a:ext cx="7871201" cy="176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ed98c9aa3f_0_8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 sz="4800"/>
              <a:t>Temel Hipotez Testleri</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ee089ac7c3_0_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Round Python’da Nasıl Çalışır?</a:t>
            </a:r>
            <a:endParaRPr sz="2420"/>
          </a:p>
        </p:txBody>
      </p:sp>
      <p:sp>
        <p:nvSpPr>
          <p:cNvPr id="248" name="Google Shape;248;gee089ac7c3_0_139"/>
          <p:cNvSpPr txBox="1"/>
          <p:nvPr>
            <p:ph idx="1" type="body"/>
          </p:nvPr>
        </p:nvSpPr>
        <p:spPr>
          <a:xfrm>
            <a:off x="311700" y="1152475"/>
            <a:ext cx="35661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tr"/>
              <a:t>Integer değerler round() fonksiyonu ile işleme sokulduğunda aynı değerde çıktı verir</a:t>
            </a:r>
            <a:endParaRPr/>
          </a:p>
          <a:p>
            <a:pPr indent="0" lvl="0" marL="0" rtl="0" algn="l">
              <a:lnSpc>
                <a:spcPct val="115000"/>
              </a:lnSpc>
              <a:spcBef>
                <a:spcPts val="1200"/>
              </a:spcBef>
              <a:spcAft>
                <a:spcPts val="0"/>
              </a:spcAft>
              <a:buSzPts val="1400"/>
              <a:buNone/>
            </a:pPr>
            <a:r>
              <a:t/>
            </a:r>
            <a:endParaRPr/>
          </a:p>
          <a:p>
            <a:pPr indent="-317500" lvl="0" marL="457200" rtl="0" algn="l">
              <a:lnSpc>
                <a:spcPct val="115000"/>
              </a:lnSpc>
              <a:spcBef>
                <a:spcPts val="1200"/>
              </a:spcBef>
              <a:spcAft>
                <a:spcPts val="0"/>
              </a:spcAft>
              <a:buSzPts val="1400"/>
              <a:buChar char="●"/>
            </a:pPr>
            <a:r>
              <a:rPr lang="tr"/>
              <a:t>Float değerler, en yakın ondalık basamağa yuvarlanarak tam sayı halini alırlar</a:t>
            </a:r>
            <a:endParaRPr/>
          </a:p>
          <a:p>
            <a:pPr indent="0" lvl="0" marL="0" rtl="0" algn="l">
              <a:lnSpc>
                <a:spcPct val="115000"/>
              </a:lnSpc>
              <a:spcBef>
                <a:spcPts val="1200"/>
              </a:spcBef>
              <a:spcAft>
                <a:spcPts val="0"/>
              </a:spcAft>
              <a:buSzPts val="1400"/>
              <a:buNone/>
            </a:pPr>
            <a:r>
              <a:t/>
            </a:r>
            <a:endParaRPr/>
          </a:p>
          <a:p>
            <a:pPr indent="-317500" lvl="0" marL="457200" rtl="0" algn="l">
              <a:lnSpc>
                <a:spcPct val="115000"/>
              </a:lnSpc>
              <a:spcBef>
                <a:spcPts val="1200"/>
              </a:spcBef>
              <a:spcAft>
                <a:spcPts val="0"/>
              </a:spcAft>
              <a:buSzPts val="1400"/>
              <a:buChar char="●"/>
            </a:pPr>
            <a:r>
              <a:rPr lang="tr"/>
              <a:t>Float değeri 0.5 olan sayılar, üst ondalığına yuvarlanır</a:t>
            </a:r>
            <a:endParaRPr/>
          </a:p>
        </p:txBody>
      </p:sp>
      <p:pic>
        <p:nvPicPr>
          <p:cNvPr id="249" name="Google Shape;249;gee089ac7c3_0_139"/>
          <p:cNvPicPr preferRelativeResize="0"/>
          <p:nvPr/>
        </p:nvPicPr>
        <p:blipFill rotWithShape="1">
          <a:blip r:embed="rId3">
            <a:alphaModFix/>
          </a:blip>
          <a:srcRect b="16671" l="5679" r="50255" t="15227"/>
          <a:stretch/>
        </p:blipFill>
        <p:spPr>
          <a:xfrm>
            <a:off x="3938000" y="1357288"/>
            <a:ext cx="4894302" cy="30067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ee089ac7c3_0_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Ölçekleme (Scaling)</a:t>
            </a:r>
            <a:endParaRPr sz="2420"/>
          </a:p>
        </p:txBody>
      </p:sp>
      <p:sp>
        <p:nvSpPr>
          <p:cNvPr id="255" name="Google Shape;255;gee089ac7c3_0_120"/>
          <p:cNvSpPr txBox="1"/>
          <p:nvPr>
            <p:ph idx="1" type="body"/>
          </p:nvPr>
        </p:nvSpPr>
        <p:spPr>
          <a:xfrm>
            <a:off x="311700" y="1152475"/>
            <a:ext cx="4383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Farklı ölçeklere sahip değişkenler, bir makine öğrenmesi modeline veya analize eşit olarak katkıda bulunmaz ve bir sapma (bias) yaratabilir.</a:t>
            </a:r>
            <a:endParaRPr/>
          </a:p>
          <a:p>
            <a:pPr indent="0" lvl="0" marL="0" rtl="0" algn="l">
              <a:lnSpc>
                <a:spcPct val="115000"/>
              </a:lnSpc>
              <a:spcBef>
                <a:spcPts val="1200"/>
              </a:spcBef>
              <a:spcAft>
                <a:spcPts val="0"/>
              </a:spcAft>
              <a:buSzPts val="1400"/>
              <a:buNone/>
            </a:pPr>
            <a:r>
              <a:rPr lang="tr"/>
              <a:t>Bu nedenle ölçekleme kullanarak verilerimizi belli bir standart içerisinde ifade ederiz. Ölçekleme sonrası  farklı ölçekteki değişkenler eşit bir temelde karşılaştırılabilir hale gelir.</a:t>
            </a:r>
            <a:endParaRPr/>
          </a:p>
          <a:p>
            <a:pPr indent="-317500" lvl="0" marL="457200" rtl="0" algn="l">
              <a:lnSpc>
                <a:spcPct val="115000"/>
              </a:lnSpc>
              <a:spcBef>
                <a:spcPts val="1200"/>
              </a:spcBef>
              <a:spcAft>
                <a:spcPts val="0"/>
              </a:spcAft>
              <a:buSzPts val="1400"/>
              <a:buChar char="●"/>
            </a:pPr>
            <a:r>
              <a:rPr lang="tr"/>
              <a:t>Ölçekleme işlemi genellikle veri ön işleme adımı sırasında gerçekleşir.</a:t>
            </a:r>
            <a:endParaRPr/>
          </a:p>
          <a:p>
            <a:pPr indent="-317500" lvl="0" marL="457200" rtl="0" algn="l">
              <a:lnSpc>
                <a:spcPct val="115000"/>
              </a:lnSpc>
              <a:spcBef>
                <a:spcPts val="0"/>
              </a:spcBef>
              <a:spcAft>
                <a:spcPts val="0"/>
              </a:spcAft>
              <a:buSzPts val="1400"/>
              <a:buChar char="●"/>
            </a:pPr>
            <a:r>
              <a:rPr lang="tr"/>
              <a:t>KNN ve SVM gibi veri noktaları arasındaki mesafenin önemli olduğu algoritmalarda ölçekleme çok önemlidir.</a:t>
            </a:r>
            <a:endParaRPr/>
          </a:p>
        </p:txBody>
      </p:sp>
      <p:pic>
        <p:nvPicPr>
          <p:cNvPr id="256" name="Google Shape;256;gee089ac7c3_0_120"/>
          <p:cNvPicPr preferRelativeResize="0"/>
          <p:nvPr/>
        </p:nvPicPr>
        <p:blipFill rotWithShape="1">
          <a:blip r:embed="rId3">
            <a:alphaModFix/>
          </a:blip>
          <a:srcRect b="0" l="0" r="0" t="0"/>
          <a:stretch/>
        </p:blipFill>
        <p:spPr>
          <a:xfrm>
            <a:off x="4801950" y="1762012"/>
            <a:ext cx="4030352" cy="161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ee089ac7c3_0_1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Ölçekleme</a:t>
            </a:r>
            <a:endParaRPr sz="2420"/>
          </a:p>
        </p:txBody>
      </p:sp>
      <p:sp>
        <p:nvSpPr>
          <p:cNvPr id="262" name="Google Shape;262;gee089ac7c3_0_145"/>
          <p:cNvSpPr txBox="1"/>
          <p:nvPr>
            <p:ph idx="1" type="body"/>
          </p:nvPr>
        </p:nvSpPr>
        <p:spPr>
          <a:xfrm>
            <a:off x="311700" y="1152475"/>
            <a:ext cx="3999900" cy="1579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tr"/>
              <a:t>Min-Max Ölçekleme (Normalization):</a:t>
            </a:r>
            <a:endParaRPr b="1"/>
          </a:p>
          <a:p>
            <a:pPr indent="0" lvl="0" marL="0" rtl="0" algn="l">
              <a:lnSpc>
                <a:spcPct val="115000"/>
              </a:lnSpc>
              <a:spcBef>
                <a:spcPts val="1200"/>
              </a:spcBef>
              <a:spcAft>
                <a:spcPts val="1200"/>
              </a:spcAft>
              <a:buSzPts val="1400"/>
              <a:buNone/>
            </a:pPr>
            <a:r>
              <a:rPr lang="tr"/>
              <a:t>Tüm veri değerlerini [0,1], [-1, 1] gibi dar bir aralığa sıkışacak şekilde orantılı olarak dönüştürür ve bu orantı sayesinde veri kümesinin dağılım şekli korunur.</a:t>
            </a:r>
            <a:endParaRPr/>
          </a:p>
        </p:txBody>
      </p:sp>
      <p:sp>
        <p:nvSpPr>
          <p:cNvPr id="263" name="Google Shape;263;gee089ac7c3_0_145"/>
          <p:cNvSpPr txBox="1"/>
          <p:nvPr>
            <p:ph idx="2" type="body"/>
          </p:nvPr>
        </p:nvSpPr>
        <p:spPr>
          <a:xfrm>
            <a:off x="4832400" y="1152475"/>
            <a:ext cx="3999900" cy="1579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tr"/>
              <a:t>Standardization (z skoru):</a:t>
            </a:r>
            <a:endParaRPr b="1"/>
          </a:p>
          <a:p>
            <a:pPr indent="0" lvl="0" marL="0" rtl="0" algn="l">
              <a:lnSpc>
                <a:spcPct val="115000"/>
              </a:lnSpc>
              <a:spcBef>
                <a:spcPts val="1200"/>
              </a:spcBef>
              <a:spcAft>
                <a:spcPts val="1200"/>
              </a:spcAft>
              <a:buSzPts val="1400"/>
              <a:buNone/>
            </a:pPr>
            <a:r>
              <a:rPr lang="tr"/>
              <a:t>Tüm veri değerlerinin, ortalama 0 ve standart sapma 1 olacak şekilde yeniden ölçeklendirilmesidir. </a:t>
            </a:r>
            <a:endParaRPr/>
          </a:p>
        </p:txBody>
      </p:sp>
      <p:pic>
        <p:nvPicPr>
          <p:cNvPr id="264" name="Google Shape;264;gee089ac7c3_0_145"/>
          <p:cNvPicPr preferRelativeResize="0"/>
          <p:nvPr/>
        </p:nvPicPr>
        <p:blipFill rotWithShape="1">
          <a:blip r:embed="rId3">
            <a:alphaModFix/>
          </a:blip>
          <a:srcRect b="0" l="0" r="0" t="0"/>
          <a:stretch/>
        </p:blipFill>
        <p:spPr>
          <a:xfrm>
            <a:off x="788223" y="3791975"/>
            <a:ext cx="3046850" cy="720400"/>
          </a:xfrm>
          <a:prstGeom prst="rect">
            <a:avLst/>
          </a:prstGeom>
          <a:noFill/>
          <a:ln>
            <a:noFill/>
          </a:ln>
        </p:spPr>
      </p:pic>
      <p:pic>
        <p:nvPicPr>
          <p:cNvPr id="265" name="Google Shape;265;gee089ac7c3_0_145"/>
          <p:cNvPicPr preferRelativeResize="0"/>
          <p:nvPr/>
        </p:nvPicPr>
        <p:blipFill rotWithShape="1">
          <a:blip r:embed="rId4">
            <a:alphaModFix/>
          </a:blip>
          <a:srcRect b="11100" l="0" r="6472" t="5550"/>
          <a:stretch/>
        </p:blipFill>
        <p:spPr>
          <a:xfrm>
            <a:off x="5971900" y="3526451"/>
            <a:ext cx="1720875" cy="1251450"/>
          </a:xfrm>
          <a:prstGeom prst="rect">
            <a:avLst/>
          </a:prstGeom>
          <a:noFill/>
          <a:ln>
            <a:noFill/>
          </a:ln>
        </p:spPr>
      </p:pic>
      <p:sp>
        <p:nvSpPr>
          <p:cNvPr id="266" name="Google Shape;266;gee089ac7c3_0_145"/>
          <p:cNvSpPr txBox="1"/>
          <p:nvPr>
            <p:ph idx="1" type="body"/>
          </p:nvPr>
        </p:nvSpPr>
        <p:spPr>
          <a:xfrm>
            <a:off x="311700" y="2611175"/>
            <a:ext cx="3999900" cy="1180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tr"/>
              <a:t>Aykırı değerlerden gerçekten etkilenir</a:t>
            </a:r>
            <a:endParaRPr/>
          </a:p>
          <a:p>
            <a:pPr indent="-317500" lvl="0" marL="457200" rtl="0" algn="l">
              <a:lnSpc>
                <a:spcPct val="115000"/>
              </a:lnSpc>
              <a:spcBef>
                <a:spcPts val="1000"/>
              </a:spcBef>
              <a:spcAft>
                <a:spcPts val="1000"/>
              </a:spcAft>
              <a:buSzPts val="1400"/>
              <a:buChar char="●"/>
            </a:pPr>
            <a:r>
              <a:rPr lang="tr"/>
              <a:t>Veri dağılımın Gauss olmadığı bilindiği zaman kullanılması yararlıdır</a:t>
            </a:r>
            <a:endParaRPr/>
          </a:p>
        </p:txBody>
      </p:sp>
      <p:sp>
        <p:nvSpPr>
          <p:cNvPr id="267" name="Google Shape;267;gee089ac7c3_0_145"/>
          <p:cNvSpPr txBox="1"/>
          <p:nvPr>
            <p:ph idx="2" type="body"/>
          </p:nvPr>
        </p:nvSpPr>
        <p:spPr>
          <a:xfrm>
            <a:off x="4832400" y="2483050"/>
            <a:ext cx="3999900" cy="1084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tr"/>
              <a:t>Aykırı değerlerden çok daha az etkilenir</a:t>
            </a:r>
            <a:endParaRPr/>
          </a:p>
          <a:p>
            <a:pPr indent="-317500" lvl="0" marL="457200" rtl="0" algn="l">
              <a:lnSpc>
                <a:spcPct val="115000"/>
              </a:lnSpc>
              <a:spcBef>
                <a:spcPts val="1000"/>
              </a:spcBef>
              <a:spcAft>
                <a:spcPts val="1000"/>
              </a:spcAft>
              <a:buSzPts val="1400"/>
              <a:buChar char="●"/>
            </a:pPr>
            <a:r>
              <a:rPr lang="tr"/>
              <a:t>Normal dağılımlı verilerde kullanılması yararlıdır</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ee089ac7c3_0_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Label Encoding</a:t>
            </a:r>
            <a:endParaRPr sz="2420"/>
          </a:p>
        </p:txBody>
      </p:sp>
      <p:sp>
        <p:nvSpPr>
          <p:cNvPr id="273" name="Google Shape;273;gee089ac7c3_0_163"/>
          <p:cNvSpPr txBox="1"/>
          <p:nvPr>
            <p:ph idx="1" type="body"/>
          </p:nvPr>
        </p:nvSpPr>
        <p:spPr>
          <a:xfrm>
            <a:off x="311700" y="1152475"/>
            <a:ext cx="4383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tr"/>
              <a:t>Analiz ve görselleştirmeler numerik veriler üzerinden yapılır, bu nedenle kategorik veriler işlenmeden ve görselleştirilmeden önce numerik verilere çevrilmesi gerekmektedir. </a:t>
            </a:r>
            <a:endParaRPr/>
          </a:p>
          <a:p>
            <a:pPr indent="0" lvl="0" marL="0" rtl="0" algn="l">
              <a:lnSpc>
                <a:spcPct val="115000"/>
              </a:lnSpc>
              <a:spcBef>
                <a:spcPts val="1200"/>
              </a:spcBef>
              <a:spcAft>
                <a:spcPts val="0"/>
              </a:spcAft>
              <a:buSzPct val="108108"/>
              <a:buNone/>
            </a:pPr>
            <a:r>
              <a:rPr lang="tr"/>
              <a:t>Label Encoding, her bir kategorik veri için numerik bir değer ataması gerçekleştirir. </a:t>
            </a:r>
            <a:endParaRPr/>
          </a:p>
          <a:p>
            <a:pPr indent="0" lvl="0" marL="0" rtl="0" algn="l">
              <a:lnSpc>
                <a:spcPct val="115000"/>
              </a:lnSpc>
              <a:spcBef>
                <a:spcPts val="1200"/>
              </a:spcBef>
              <a:spcAft>
                <a:spcPts val="0"/>
              </a:spcAft>
              <a:buSzPct val="108108"/>
              <a:buNone/>
            </a:pPr>
            <a:r>
              <a:rPr lang="tr"/>
              <a:t>Label Encoding’te sorun, aynı sütunda farklı sayılar olduğundan model, verileri bir tür hiyerarşik sırada olacak şekilde yanlış anlayacaktır. </a:t>
            </a:r>
            <a:endParaRPr/>
          </a:p>
          <a:p>
            <a:pPr indent="0" lvl="0" marL="0" rtl="0" algn="l">
              <a:lnSpc>
                <a:spcPct val="115000"/>
              </a:lnSpc>
              <a:spcBef>
                <a:spcPts val="1200"/>
              </a:spcBef>
              <a:spcAft>
                <a:spcPts val="0"/>
              </a:spcAft>
              <a:buSzPct val="108108"/>
              <a:buNone/>
            </a:pPr>
            <a:r>
              <a:rPr i="1" lang="tr">
                <a:solidFill>
                  <a:schemeClr val="dk2"/>
                </a:solidFill>
              </a:rPr>
              <a:t>Örneğin; yandaki veri için 1 &lt; 2 &lt; 3 sıralaması geçerli bir hiyerarşik sıralama değildir.</a:t>
            </a:r>
            <a:endParaRPr i="1">
              <a:solidFill>
                <a:schemeClr val="dk2"/>
              </a:solidFill>
            </a:endParaRPr>
          </a:p>
          <a:p>
            <a:pPr indent="0" lvl="0" marL="0" rtl="0" algn="l">
              <a:lnSpc>
                <a:spcPct val="115000"/>
              </a:lnSpc>
              <a:spcBef>
                <a:spcPts val="1200"/>
              </a:spcBef>
              <a:spcAft>
                <a:spcPts val="1200"/>
              </a:spcAft>
              <a:buSzPct val="108108"/>
              <a:buNone/>
            </a:pPr>
            <a:r>
              <a:rPr lang="tr"/>
              <a:t>Bu sorunun üstesinden gelmek için One Hot Encoder kullanılır.</a:t>
            </a:r>
            <a:endParaRPr/>
          </a:p>
        </p:txBody>
      </p:sp>
      <p:pic>
        <p:nvPicPr>
          <p:cNvPr id="274" name="Google Shape;274;gee089ac7c3_0_163"/>
          <p:cNvPicPr preferRelativeResize="0"/>
          <p:nvPr/>
        </p:nvPicPr>
        <p:blipFill rotWithShape="1">
          <a:blip r:embed="rId3">
            <a:alphaModFix/>
          </a:blip>
          <a:srcRect b="8066" l="1937" r="65885" t="27286"/>
          <a:stretch/>
        </p:blipFill>
        <p:spPr>
          <a:xfrm>
            <a:off x="5342600" y="1603875"/>
            <a:ext cx="2942301" cy="1935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ee089ac7c3_0_1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One Hot Encoding</a:t>
            </a:r>
            <a:endParaRPr/>
          </a:p>
        </p:txBody>
      </p:sp>
      <p:sp>
        <p:nvSpPr>
          <p:cNvPr id="280" name="Google Shape;280;gee089ac7c3_0_170"/>
          <p:cNvSpPr txBox="1"/>
          <p:nvPr>
            <p:ph idx="1" type="body"/>
          </p:nvPr>
        </p:nvSpPr>
        <p:spPr>
          <a:xfrm>
            <a:off x="311700" y="1152475"/>
            <a:ext cx="8349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Label Encoding’in aksine, One Hot Encoding her bir kategorik değer için yeni bir binary değer içerecek olan sütun oluşturur. Bu sayede kategorik bir veriyi Makine Öğrenmesi modelimizde daha anlamlı ve iyi temsil eder. </a:t>
            </a:r>
            <a:endParaRPr/>
          </a:p>
          <a:p>
            <a:pPr indent="0" lvl="0" marL="0" rtl="0" algn="l">
              <a:lnSpc>
                <a:spcPct val="115000"/>
              </a:lnSpc>
              <a:spcBef>
                <a:spcPts val="1200"/>
              </a:spcBef>
              <a:spcAft>
                <a:spcPts val="1200"/>
              </a:spcAft>
              <a:buSzPts val="1400"/>
              <a:buNone/>
            </a:pPr>
            <a:r>
              <a:rPr lang="tr"/>
              <a:t>Kategorik verinin değerine karşılık gelen yeni oluşturulmuş sütun 1 değerini alırken, diğer kategorik veriler için oluşturulmuş sütunlar 0 değerini alır.</a:t>
            </a:r>
            <a:endParaRPr/>
          </a:p>
        </p:txBody>
      </p:sp>
      <p:pic>
        <p:nvPicPr>
          <p:cNvPr id="281" name="Google Shape;281;gee089ac7c3_0_170"/>
          <p:cNvPicPr preferRelativeResize="0"/>
          <p:nvPr/>
        </p:nvPicPr>
        <p:blipFill rotWithShape="1">
          <a:blip r:embed="rId3">
            <a:alphaModFix/>
          </a:blip>
          <a:srcRect b="0" l="0" r="0" t="0"/>
          <a:stretch/>
        </p:blipFill>
        <p:spPr>
          <a:xfrm>
            <a:off x="838161" y="2630850"/>
            <a:ext cx="7296376" cy="2046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efc827e56d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Stack</a:t>
            </a:r>
            <a:endParaRPr sz="2420"/>
          </a:p>
        </p:txBody>
      </p:sp>
      <p:sp>
        <p:nvSpPr>
          <p:cNvPr id="287" name="Google Shape;287;gefc827e56d_0_21"/>
          <p:cNvSpPr txBox="1"/>
          <p:nvPr>
            <p:ph idx="1" type="body"/>
          </p:nvPr>
        </p:nvSpPr>
        <p:spPr>
          <a:xfrm>
            <a:off x="311700" y="1152475"/>
            <a:ext cx="5856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400"/>
              <a:buFont typeface="Arial"/>
              <a:buNone/>
            </a:pPr>
            <a:r>
              <a:rPr b="1" lang="tr" sz="1500">
                <a:highlight>
                  <a:srgbClr val="FFF2CC"/>
                </a:highlight>
              </a:rPr>
              <a:t>df.stack()</a:t>
            </a:r>
            <a:endParaRPr b="1" sz="1500">
              <a:highlight>
                <a:srgbClr val="FFF2CC"/>
              </a:highlight>
            </a:endParaRPr>
          </a:p>
          <a:p>
            <a:pPr indent="0" lvl="0" marL="0" rtl="0" algn="l">
              <a:lnSpc>
                <a:spcPct val="100000"/>
              </a:lnSpc>
              <a:spcBef>
                <a:spcPts val="0"/>
              </a:spcBef>
              <a:spcAft>
                <a:spcPts val="0"/>
              </a:spcAft>
              <a:buClr>
                <a:schemeClr val="dk1"/>
              </a:buClr>
              <a:buSzPts val="1400"/>
              <a:buFont typeface="Arial"/>
              <a:buNone/>
            </a:pPr>
            <a:r>
              <a:t/>
            </a:r>
            <a:endParaRPr b="1" sz="1800"/>
          </a:p>
          <a:p>
            <a:pPr indent="0" lvl="0" marL="0" rtl="0" algn="l">
              <a:lnSpc>
                <a:spcPct val="115000"/>
              </a:lnSpc>
              <a:spcBef>
                <a:spcPts val="0"/>
              </a:spcBef>
              <a:spcAft>
                <a:spcPts val="0"/>
              </a:spcAft>
              <a:buClr>
                <a:schemeClr val="dk1"/>
              </a:buClr>
              <a:buSzPts val="1100"/>
              <a:buFont typeface="Arial"/>
              <a:buNone/>
            </a:pPr>
            <a:r>
              <a:rPr lang="tr"/>
              <a:t>Bir DataFrame veya Seri’yi, bir veya daha fazla iç seviyeye sahip bir DataFrame veya Seri’ye döndürür. Bir tane iç seviye varsa Seri, daha fazla iç seviye varsa DataFrame döndürülür.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tr"/>
              <a:t>Veri örnekleri kolon değerlerine göre kategorilendirilir ve bu değerlere indeksleme yöntemiyle ulaşılabilir.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i="1" lang="tr">
                <a:solidFill>
                  <a:schemeClr val="dk2"/>
                </a:solidFill>
              </a:rPr>
              <a:t>Örneğin yan taraftaki örnekte deer’in weight değerine </a:t>
            </a:r>
            <a:r>
              <a:rPr b="1" lang="tr" sz="1300">
                <a:solidFill>
                  <a:schemeClr val="dk2"/>
                </a:solidFill>
                <a:highlight>
                  <a:srgbClr val="FFF2CC"/>
                </a:highlight>
                <a:latin typeface="Courier New"/>
                <a:ea typeface="Courier New"/>
                <a:cs typeface="Courier New"/>
                <a:sym typeface="Courier New"/>
              </a:rPr>
              <a:t>df_single_level_cols.stack()[“deer”][“weight”]</a:t>
            </a:r>
            <a:r>
              <a:rPr b="1" i="1" lang="tr">
                <a:solidFill>
                  <a:schemeClr val="dk2"/>
                </a:solidFill>
                <a:highlight>
                  <a:srgbClr val="FFF2CC"/>
                </a:highlight>
              </a:rPr>
              <a:t> </a:t>
            </a:r>
            <a:endParaRPr b="1" i="1">
              <a:solidFill>
                <a:schemeClr val="dk2"/>
              </a:solidFill>
              <a:highlight>
                <a:srgbClr val="FFF2CC"/>
              </a:highlight>
            </a:endParaRPr>
          </a:p>
          <a:p>
            <a:pPr indent="0" lvl="0" marL="0" rtl="0" algn="l">
              <a:lnSpc>
                <a:spcPct val="115000"/>
              </a:lnSpc>
              <a:spcBef>
                <a:spcPts val="0"/>
              </a:spcBef>
              <a:spcAft>
                <a:spcPts val="0"/>
              </a:spcAft>
              <a:buClr>
                <a:schemeClr val="dk1"/>
              </a:buClr>
              <a:buSzPts val="1100"/>
              <a:buFont typeface="Arial"/>
              <a:buNone/>
            </a:pPr>
            <a:r>
              <a:rPr i="1" lang="tr">
                <a:solidFill>
                  <a:schemeClr val="dk2"/>
                </a:solidFill>
              </a:rPr>
              <a:t>ile ulaşılabilir.</a:t>
            </a:r>
            <a:endParaRPr i="1">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b="1" i="1" lang="tr">
                <a:solidFill>
                  <a:schemeClr val="dk2"/>
                </a:solidFill>
              </a:rPr>
              <a:t>Not:</a:t>
            </a:r>
            <a:r>
              <a:rPr i="1" lang="tr">
                <a:solidFill>
                  <a:schemeClr val="dk2"/>
                </a:solidFill>
              </a:rPr>
              <a:t> df , DataFrame’i temsil etmektedir</a:t>
            </a:r>
            <a:endParaRPr>
              <a:solidFill>
                <a:schemeClr val="dk2"/>
              </a:solidFill>
            </a:endParaRPr>
          </a:p>
          <a:p>
            <a:pPr indent="0" lvl="0" marL="0" rtl="0" algn="l">
              <a:lnSpc>
                <a:spcPct val="115000"/>
              </a:lnSpc>
              <a:spcBef>
                <a:spcPts val="0"/>
              </a:spcBef>
              <a:spcAft>
                <a:spcPts val="1200"/>
              </a:spcAft>
              <a:buSzPts val="1400"/>
              <a:buNone/>
            </a:pPr>
            <a:r>
              <a:t/>
            </a:r>
            <a:endParaRPr/>
          </a:p>
        </p:txBody>
      </p:sp>
      <p:pic>
        <p:nvPicPr>
          <p:cNvPr id="288" name="Google Shape;288;gefc827e56d_0_21"/>
          <p:cNvPicPr preferRelativeResize="0"/>
          <p:nvPr/>
        </p:nvPicPr>
        <p:blipFill rotWithShape="1">
          <a:blip r:embed="rId3">
            <a:alphaModFix/>
          </a:blip>
          <a:srcRect b="5562" l="0" r="13910" t="0"/>
          <a:stretch/>
        </p:blipFill>
        <p:spPr>
          <a:xfrm>
            <a:off x="6077575" y="1247450"/>
            <a:ext cx="2754725" cy="32264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fb9631ae3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Melt</a:t>
            </a:r>
            <a:endParaRPr sz="2420"/>
          </a:p>
        </p:txBody>
      </p:sp>
      <p:sp>
        <p:nvSpPr>
          <p:cNvPr id="294" name="Google Shape;294;gefb9631ae3_0_7"/>
          <p:cNvSpPr txBox="1"/>
          <p:nvPr>
            <p:ph idx="1" type="body"/>
          </p:nvPr>
        </p:nvSpPr>
        <p:spPr>
          <a:xfrm>
            <a:off x="311700" y="1152475"/>
            <a:ext cx="5621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b="1" lang="tr" sz="1500">
                <a:highlight>
                  <a:srgbClr val="FFF2CC"/>
                </a:highlight>
              </a:rPr>
              <a:t>pd.melt()</a:t>
            </a:r>
            <a:endParaRPr/>
          </a:p>
          <a:p>
            <a:pPr indent="0" lvl="0" marL="0" rtl="0" algn="l">
              <a:lnSpc>
                <a:spcPct val="115000"/>
              </a:lnSpc>
              <a:spcBef>
                <a:spcPts val="1200"/>
              </a:spcBef>
              <a:spcAft>
                <a:spcPts val="0"/>
              </a:spcAft>
              <a:buSzPts val="1400"/>
              <a:buNone/>
            </a:pPr>
            <a:r>
              <a:rPr lang="tr"/>
              <a:t>Melt, Bir DataFrame'i geniş formattan uzun formata döndürür. Bu işlemi satırları sütuna çevirerek yapar. </a:t>
            </a:r>
            <a:endParaRPr/>
          </a:p>
          <a:p>
            <a:pPr indent="0" lvl="0" marL="0" rtl="0" algn="l">
              <a:lnSpc>
                <a:spcPct val="115000"/>
              </a:lnSpc>
              <a:spcBef>
                <a:spcPts val="1200"/>
              </a:spcBef>
              <a:spcAft>
                <a:spcPts val="0"/>
              </a:spcAft>
              <a:buSzPts val="1400"/>
              <a:buNone/>
            </a:pPr>
            <a:r>
              <a:rPr lang="tr"/>
              <a:t>Melt, istenen kolon isimlerini variable adı verilen bir kolona, bu kolonların her bir örnekteki değerini de value isimli kolona atayarak yapar.</a:t>
            </a:r>
            <a:endParaRPr b="1" sz="1500">
              <a:highlight>
                <a:srgbClr val="FFF2CC"/>
              </a:highlight>
            </a:endParaRPr>
          </a:p>
          <a:p>
            <a:pPr indent="0" lvl="0" marL="0" rtl="0" algn="l">
              <a:lnSpc>
                <a:spcPct val="115000"/>
              </a:lnSpc>
              <a:spcBef>
                <a:spcPts val="1200"/>
              </a:spcBef>
              <a:spcAft>
                <a:spcPts val="0"/>
              </a:spcAft>
              <a:buSzPts val="1400"/>
              <a:buNone/>
            </a:pPr>
            <a:r>
              <a:t/>
            </a:r>
            <a:endParaRPr b="1" sz="1500">
              <a:highlight>
                <a:srgbClr val="FFF2CC"/>
              </a:highlight>
            </a:endParaRPr>
          </a:p>
          <a:p>
            <a:pPr indent="0" lvl="0" marL="0" rtl="0" algn="l">
              <a:lnSpc>
                <a:spcPct val="115000"/>
              </a:lnSpc>
              <a:spcBef>
                <a:spcPts val="0"/>
              </a:spcBef>
              <a:spcAft>
                <a:spcPts val="0"/>
              </a:spcAft>
              <a:buClr>
                <a:schemeClr val="dk1"/>
              </a:buClr>
              <a:buSzPts val="1100"/>
              <a:buFont typeface="Arial"/>
              <a:buNone/>
            </a:pPr>
            <a:r>
              <a:rPr b="1" i="1" lang="tr">
                <a:solidFill>
                  <a:schemeClr val="dk2"/>
                </a:solidFill>
              </a:rPr>
              <a:t>Not:</a:t>
            </a:r>
            <a:r>
              <a:rPr i="1" lang="tr">
                <a:solidFill>
                  <a:schemeClr val="dk2"/>
                </a:solidFill>
              </a:rPr>
              <a:t> pd , Pandas’ı temsil etmektedir</a:t>
            </a:r>
            <a:endParaRPr/>
          </a:p>
        </p:txBody>
      </p:sp>
      <p:pic>
        <p:nvPicPr>
          <p:cNvPr id="295" name="Google Shape;295;gefb9631ae3_0_7"/>
          <p:cNvPicPr preferRelativeResize="0"/>
          <p:nvPr/>
        </p:nvPicPr>
        <p:blipFill rotWithShape="1">
          <a:blip r:embed="rId3">
            <a:alphaModFix/>
          </a:blip>
          <a:srcRect b="0" l="0" r="0" t="0"/>
          <a:stretch/>
        </p:blipFill>
        <p:spPr>
          <a:xfrm>
            <a:off x="6499050" y="1085100"/>
            <a:ext cx="2288513" cy="35511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f2ab4dd6dc_0_21"/>
          <p:cNvPicPr preferRelativeResize="0"/>
          <p:nvPr/>
        </p:nvPicPr>
        <p:blipFill rotWithShape="1">
          <a:blip r:embed="rId3">
            <a:alphaModFix/>
          </a:blip>
          <a:srcRect b="0" l="0" r="0" t="0"/>
          <a:stretch/>
        </p:blipFill>
        <p:spPr>
          <a:xfrm>
            <a:off x="4432101" y="1734875"/>
            <a:ext cx="4400198" cy="1673750"/>
          </a:xfrm>
          <a:prstGeom prst="rect">
            <a:avLst/>
          </a:prstGeom>
          <a:noFill/>
          <a:ln>
            <a:noFill/>
          </a:ln>
        </p:spPr>
      </p:pic>
      <p:sp>
        <p:nvSpPr>
          <p:cNvPr id="301" name="Google Shape;301;gf2ab4dd6dc_0_21"/>
          <p:cNvSpPr txBox="1"/>
          <p:nvPr>
            <p:ph idx="1" type="body"/>
          </p:nvPr>
        </p:nvSpPr>
        <p:spPr>
          <a:xfrm>
            <a:off x="311700" y="1085975"/>
            <a:ext cx="4028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tr" sz="1800"/>
              <a:t>df.sort_values()</a:t>
            </a:r>
            <a:endParaRPr b="1" sz="1800"/>
          </a:p>
          <a:p>
            <a:pPr indent="0" lvl="0" marL="0" rtl="0" algn="l">
              <a:lnSpc>
                <a:spcPct val="115000"/>
              </a:lnSpc>
              <a:spcBef>
                <a:spcPts val="1200"/>
              </a:spcBef>
              <a:spcAft>
                <a:spcPts val="0"/>
              </a:spcAft>
              <a:buSzPts val="1400"/>
              <a:buNone/>
            </a:pPr>
            <a:r>
              <a:rPr lang="tr"/>
              <a:t>Bu fonksiyon, DataFrame’i istenen sütundaki değerlere göre artan/azalan şekilde tekrardan sıralar. </a:t>
            </a:r>
            <a:endParaRPr/>
          </a:p>
          <a:p>
            <a:pPr indent="-317500" lvl="0" marL="457200" rtl="0" algn="l">
              <a:lnSpc>
                <a:spcPct val="115000"/>
              </a:lnSpc>
              <a:spcBef>
                <a:spcPts val="1200"/>
              </a:spcBef>
              <a:spcAft>
                <a:spcPts val="0"/>
              </a:spcAft>
              <a:buSzPts val="1400"/>
              <a:buChar char="●"/>
            </a:pPr>
            <a:r>
              <a:rPr b="1" lang="tr"/>
              <a:t>by parametresi</a:t>
            </a:r>
            <a:r>
              <a:rPr lang="tr"/>
              <a:t> ile verilen sütun ismi hangi sütun/sütunlara göre sıralama yapılacağını gösterir. </a:t>
            </a:r>
            <a:endParaRPr/>
          </a:p>
          <a:p>
            <a:pPr indent="-317500" lvl="0" marL="457200" rtl="0" algn="l">
              <a:lnSpc>
                <a:spcPct val="115000"/>
              </a:lnSpc>
              <a:spcBef>
                <a:spcPts val="0"/>
              </a:spcBef>
              <a:spcAft>
                <a:spcPts val="0"/>
              </a:spcAft>
              <a:buSzPts val="1400"/>
              <a:buChar char="●"/>
            </a:pPr>
            <a:r>
              <a:rPr b="1" lang="tr"/>
              <a:t>ascending parametresi</a:t>
            </a:r>
            <a:r>
              <a:rPr lang="tr"/>
              <a:t> sıralama işlemini artan şekilde yapmak için kullanılabilir. </a:t>
            </a:r>
            <a:endParaRPr/>
          </a:p>
          <a:p>
            <a:pPr indent="0" lvl="0" marL="0" rtl="0" algn="l">
              <a:lnSpc>
                <a:spcPct val="115000"/>
              </a:lnSpc>
              <a:spcBef>
                <a:spcPts val="1200"/>
              </a:spcBef>
              <a:spcAft>
                <a:spcPts val="0"/>
              </a:spcAft>
              <a:buClr>
                <a:schemeClr val="dk1"/>
              </a:buClr>
              <a:buSzPts val="1400"/>
              <a:buFont typeface="Arial"/>
              <a:buNone/>
            </a:pPr>
            <a:r>
              <a:rPr b="1" i="1" lang="tr">
                <a:solidFill>
                  <a:schemeClr val="dk2"/>
                </a:solidFill>
              </a:rPr>
              <a:t>Not:</a:t>
            </a:r>
            <a:r>
              <a:rPr i="1" lang="tr">
                <a:solidFill>
                  <a:schemeClr val="dk2"/>
                </a:solidFill>
              </a:rPr>
              <a:t> df , DataFrame’i temsil etmektedir</a:t>
            </a:r>
            <a:endParaRPr i="1">
              <a:solidFill>
                <a:srgbClr val="595959"/>
              </a:solidFill>
            </a:endParaRPr>
          </a:p>
          <a:p>
            <a:pPr indent="0" lvl="0" marL="0" rtl="0" algn="l">
              <a:lnSpc>
                <a:spcPct val="115000"/>
              </a:lnSpc>
              <a:spcBef>
                <a:spcPts val="1200"/>
              </a:spcBef>
              <a:spcAft>
                <a:spcPts val="1200"/>
              </a:spcAft>
              <a:buSzPts val="1400"/>
              <a:buNone/>
            </a:pPr>
            <a:r>
              <a:t/>
            </a:r>
            <a:endParaRPr/>
          </a:p>
        </p:txBody>
      </p:sp>
      <p:sp>
        <p:nvSpPr>
          <p:cNvPr id="302" name="Google Shape;302;gf2ab4dd6dc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9285"/>
              <a:buNone/>
            </a:pPr>
            <a:r>
              <a:rPr lang="tr"/>
              <a:t>Sort</a:t>
            </a:r>
            <a:endParaRPr/>
          </a:p>
          <a:p>
            <a:pPr indent="0" lvl="0" marL="0" rtl="0" algn="l">
              <a:lnSpc>
                <a:spcPct val="100000"/>
              </a:lnSpc>
              <a:spcBef>
                <a:spcPts val="0"/>
              </a:spcBef>
              <a:spcAft>
                <a:spcPts val="0"/>
              </a:spcAft>
              <a:buClr>
                <a:srgbClr val="000000"/>
              </a:buClr>
              <a:buSzPct val="111111"/>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f2ab4dd6dc_0_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Feature Engineering</a:t>
            </a:r>
            <a:endParaRPr sz="2420"/>
          </a:p>
        </p:txBody>
      </p:sp>
      <p:sp>
        <p:nvSpPr>
          <p:cNvPr id="308" name="Google Shape;308;gf2ab4dd6dc_0_3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tr"/>
              <a:t>Özellik mühendisliği, ham verilerden özellikleri çıkarmak için alan bilgisini kullanma sürecidir. Özellikler, tahmine dayalı modeller tarafından kullanılır ve sonuçları etkiler.</a:t>
            </a:r>
            <a:endParaRPr/>
          </a:p>
          <a:p>
            <a:pPr indent="0" lvl="0" marL="0" rtl="0" algn="l">
              <a:lnSpc>
                <a:spcPct val="115000"/>
              </a:lnSpc>
              <a:spcBef>
                <a:spcPts val="1200"/>
              </a:spcBef>
              <a:spcAft>
                <a:spcPts val="0"/>
              </a:spcAft>
              <a:buClr>
                <a:schemeClr val="dk1"/>
              </a:buClr>
              <a:buSzPts val="1100"/>
              <a:buFont typeface="Arial"/>
              <a:buNone/>
            </a:pPr>
            <a:r>
              <a:rPr lang="tr"/>
              <a:t>Özellikleriniz probleme uygun seçilmediğinde Makine Öğrenmesi modeliniz amaca uygun hizmet edemeyecek ve başarılı bir öğrenim gerçekleştiremeyecektir.</a:t>
            </a:r>
            <a:endParaRPr/>
          </a:p>
          <a:p>
            <a:pPr indent="0" lvl="0" marL="0" rtl="0" algn="l">
              <a:lnSpc>
                <a:spcPct val="115000"/>
              </a:lnSpc>
              <a:spcBef>
                <a:spcPts val="1200"/>
              </a:spcBef>
              <a:spcAft>
                <a:spcPts val="1200"/>
              </a:spcAft>
              <a:buSzPts val="1400"/>
              <a:buNone/>
            </a:pPr>
            <a:r>
              <a:rPr i="1" lang="tr" sz="1300">
                <a:solidFill>
                  <a:schemeClr val="dk2"/>
                </a:solidFill>
              </a:rPr>
              <a:t>Feature Engineering yapılmadan kullanılan veri ile beslenmiş model, Matematik sınavına hazırlanmak için Fizik dersi konularını çalışan öğrenciye benzetilebilir.</a:t>
            </a:r>
            <a:endParaRPr sz="1300"/>
          </a:p>
        </p:txBody>
      </p:sp>
      <p:pic>
        <p:nvPicPr>
          <p:cNvPr id="309" name="Google Shape;309;gf2ab4dd6dc_0_38"/>
          <p:cNvPicPr preferRelativeResize="0"/>
          <p:nvPr/>
        </p:nvPicPr>
        <p:blipFill rotWithShape="1">
          <a:blip r:embed="rId3">
            <a:alphaModFix/>
          </a:blip>
          <a:srcRect b="0" l="0" r="0" t="0"/>
          <a:stretch/>
        </p:blipFill>
        <p:spPr>
          <a:xfrm>
            <a:off x="4541825" y="1690538"/>
            <a:ext cx="4290475" cy="23402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f2981cbab6_0_25"/>
          <p:cNvSpPr txBox="1"/>
          <p:nvPr>
            <p:ph type="title"/>
          </p:nvPr>
        </p:nvSpPr>
        <p:spPr>
          <a:xfrm>
            <a:off x="311700" y="2248050"/>
            <a:ext cx="8520600" cy="6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tr"/>
              <a:t>Veri Azaltma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ed98c9aa3f_0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Temel Hipotez Testleri</a:t>
            </a:r>
            <a:endParaRPr sz="2420"/>
          </a:p>
        </p:txBody>
      </p:sp>
      <p:sp>
        <p:nvSpPr>
          <p:cNvPr id="74" name="Google Shape;74;ged98c9aa3f_0_43"/>
          <p:cNvSpPr txBox="1"/>
          <p:nvPr>
            <p:ph idx="1" type="body"/>
          </p:nvPr>
        </p:nvSpPr>
        <p:spPr>
          <a:xfrm>
            <a:off x="311700" y="1152475"/>
            <a:ext cx="4798500" cy="354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Hipotez testi süreci, bir örnek üzerinde bazı istatistiksel testler yaparak genel popülasyon veya veriler hakkında çıkarımlar yapmak ve bazı sonuçlar elde etmektir. </a:t>
            </a:r>
            <a:endParaRPr/>
          </a:p>
          <a:p>
            <a:pPr indent="0" lvl="0" marL="0" rtl="0" algn="l">
              <a:lnSpc>
                <a:spcPct val="115000"/>
              </a:lnSpc>
              <a:spcBef>
                <a:spcPts val="1200"/>
              </a:spcBef>
              <a:spcAft>
                <a:spcPts val="0"/>
              </a:spcAft>
              <a:buSzPts val="1400"/>
              <a:buNone/>
            </a:pPr>
            <a:r>
              <a:rPr lang="tr"/>
              <a:t>Bu çıkarımların yapılabilmesi için, hipotez testinde 2 temel varsayım kullanılır;</a:t>
            </a:r>
            <a:endParaRPr/>
          </a:p>
          <a:p>
            <a:pPr indent="-311150" lvl="0" marL="457200" rtl="0" algn="l">
              <a:lnSpc>
                <a:spcPct val="115000"/>
              </a:lnSpc>
              <a:spcBef>
                <a:spcPts val="1200"/>
              </a:spcBef>
              <a:spcAft>
                <a:spcPts val="0"/>
              </a:spcAft>
              <a:buSzPts val="1300"/>
              <a:buChar char="●"/>
            </a:pPr>
            <a:r>
              <a:rPr b="1" lang="tr" sz="1300">
                <a:highlight>
                  <a:schemeClr val="lt1"/>
                </a:highlight>
              </a:rPr>
              <a:t>Null Hypothesis:</a:t>
            </a:r>
            <a:r>
              <a:rPr lang="tr" sz="1300">
                <a:highlight>
                  <a:schemeClr val="lt1"/>
                </a:highlight>
              </a:rPr>
              <a:t> Parametre veya dağılım üzerinden gerçekleşen hipotez testinde her zaman kabul edilen gerçektir.</a:t>
            </a:r>
            <a:endParaRPr sz="1300">
              <a:highlight>
                <a:schemeClr val="lt1"/>
              </a:highlight>
            </a:endParaRPr>
          </a:p>
          <a:p>
            <a:pPr indent="-311150" lvl="0" marL="457200" rtl="0" algn="l">
              <a:lnSpc>
                <a:spcPct val="115000"/>
              </a:lnSpc>
              <a:spcBef>
                <a:spcPts val="0"/>
              </a:spcBef>
              <a:spcAft>
                <a:spcPts val="0"/>
              </a:spcAft>
              <a:buSzPts val="1300"/>
              <a:buChar char="●"/>
            </a:pPr>
            <a:r>
              <a:rPr b="1" lang="tr" sz="1300">
                <a:highlight>
                  <a:schemeClr val="lt1"/>
                </a:highlight>
              </a:rPr>
              <a:t>Alternative Hypothesis: </a:t>
            </a:r>
            <a:r>
              <a:rPr lang="tr" sz="1300">
                <a:highlight>
                  <a:schemeClr val="lt1"/>
                </a:highlight>
              </a:rPr>
              <a:t>Null Hypothesis’e karşıt olarak oluşturulan hipotezdir. Null Hypothesis’in savunduğu önermenin tam tersini savunur.</a:t>
            </a:r>
            <a:endParaRPr sz="1300">
              <a:highlight>
                <a:schemeClr val="lt1"/>
              </a:highlight>
            </a:endParaRPr>
          </a:p>
        </p:txBody>
      </p:sp>
      <p:pic>
        <p:nvPicPr>
          <p:cNvPr id="75" name="Google Shape;75;ged98c9aa3f_0_43"/>
          <p:cNvPicPr preferRelativeResize="0"/>
          <p:nvPr/>
        </p:nvPicPr>
        <p:blipFill rotWithShape="1">
          <a:blip r:embed="rId3">
            <a:alphaModFix/>
          </a:blip>
          <a:srcRect b="0" l="0" r="0" t="0"/>
          <a:stretch/>
        </p:blipFill>
        <p:spPr>
          <a:xfrm>
            <a:off x="5309425" y="1645999"/>
            <a:ext cx="3522875" cy="24398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efb9631ae3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Data Aggregation (Veri Toplama)</a:t>
            </a:r>
            <a:endParaRPr sz="2420"/>
          </a:p>
        </p:txBody>
      </p:sp>
      <p:sp>
        <p:nvSpPr>
          <p:cNvPr id="320" name="Google Shape;320;gefb9631ae3_0_0"/>
          <p:cNvSpPr txBox="1"/>
          <p:nvPr>
            <p:ph idx="1" type="body"/>
          </p:nvPr>
        </p:nvSpPr>
        <p:spPr>
          <a:xfrm>
            <a:off x="311700" y="1152475"/>
            <a:ext cx="5586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Veri toplama, istatistiksel analiz ve iş hedeflerine etkin bir şekilde ulaşmak için verilerin toplandığı ve özet bir biçimde sunulduğu süreçtir.</a:t>
            </a:r>
            <a:endParaRPr/>
          </a:p>
          <a:p>
            <a:pPr indent="0" lvl="0" marL="0" rtl="0" algn="l">
              <a:lnSpc>
                <a:spcPct val="115000"/>
              </a:lnSpc>
              <a:spcBef>
                <a:spcPts val="1200"/>
              </a:spcBef>
              <a:spcAft>
                <a:spcPts val="0"/>
              </a:spcAft>
              <a:buSzPts val="1400"/>
              <a:buNone/>
            </a:pPr>
            <a:r>
              <a:rPr lang="tr"/>
              <a:t>Veri toplama, büyük miktarda ham veriye dayalı kararlar almaya yardımcı olduğu için veri ambarı için hayati önem taşır.</a:t>
            </a:r>
            <a:endParaRPr/>
          </a:p>
          <a:p>
            <a:pPr indent="0" lvl="0" marL="0" rtl="0" algn="l">
              <a:lnSpc>
                <a:spcPct val="115000"/>
              </a:lnSpc>
              <a:spcBef>
                <a:spcPts val="1200"/>
              </a:spcBef>
              <a:spcAft>
                <a:spcPts val="0"/>
              </a:spcAft>
              <a:buSzPts val="1400"/>
              <a:buNone/>
            </a:pPr>
            <a:r>
              <a:rPr lang="tr"/>
              <a:t>Veri toplama, gelecekteki eğilimleri tahmin etme yeteneği sağlar ve tahmine dayalı modellemeye yardımcı olur.</a:t>
            </a:r>
            <a:endParaRPr/>
          </a:p>
          <a:p>
            <a:pPr indent="0" lvl="0" marL="0" rtl="0" algn="l">
              <a:lnSpc>
                <a:spcPct val="115000"/>
              </a:lnSpc>
              <a:spcBef>
                <a:spcPts val="1200"/>
              </a:spcBef>
              <a:spcAft>
                <a:spcPts val="1200"/>
              </a:spcAft>
              <a:buSzPts val="1400"/>
              <a:buNone/>
            </a:pPr>
            <a:r>
              <a:rPr lang="tr"/>
              <a:t>Etkili veri toplama teknikleri, performans sorunlarını en aza indirmeye yardımcı olur.</a:t>
            </a:r>
            <a:endParaRPr/>
          </a:p>
        </p:txBody>
      </p:sp>
      <p:pic>
        <p:nvPicPr>
          <p:cNvPr id="321" name="Google Shape;321;gefb9631ae3_0_0"/>
          <p:cNvPicPr preferRelativeResize="0"/>
          <p:nvPr/>
        </p:nvPicPr>
        <p:blipFill rotWithShape="1">
          <a:blip r:embed="rId3">
            <a:alphaModFix/>
          </a:blip>
          <a:srcRect b="29089" l="27909" r="28475" t="26505"/>
          <a:stretch/>
        </p:blipFill>
        <p:spPr>
          <a:xfrm>
            <a:off x="6096150" y="1313437"/>
            <a:ext cx="2471775" cy="2516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f2981cbab6_0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tr" sz="2420"/>
              <a:t>Matematiksel Fonksiyonlar ve Aggregation Çeşitleri</a:t>
            </a:r>
            <a:endParaRPr sz="2420"/>
          </a:p>
        </p:txBody>
      </p:sp>
      <p:sp>
        <p:nvSpPr>
          <p:cNvPr id="327" name="Google Shape;327;gf2981cbab6_0_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tr"/>
              <a:t>Veri toplama</a:t>
            </a:r>
            <a:r>
              <a:rPr lang="tr"/>
              <a:t> ile ham veriler toplanır ve istatistiksel analiz için bir özet biçiminde ifade edilir. Örneğin, ortalama, minimum, maksimum, toplam ve count gibi istatistikler sağlamak için ham veriler belirli bir süre boyunca toplanabilir. </a:t>
            </a:r>
            <a:endParaRPr/>
          </a:p>
          <a:p>
            <a:pPr indent="0" lvl="0" marL="0" rtl="0" algn="l">
              <a:lnSpc>
                <a:spcPct val="115000"/>
              </a:lnSpc>
              <a:spcBef>
                <a:spcPts val="1200"/>
              </a:spcBef>
              <a:spcAft>
                <a:spcPts val="0"/>
              </a:spcAft>
              <a:buSzPts val="1400"/>
              <a:buNone/>
            </a:pPr>
            <a:r>
              <a:rPr b="1" lang="tr"/>
              <a:t>Sum: </a:t>
            </a:r>
            <a:r>
              <a:rPr lang="tr"/>
              <a:t>Bir toplamı elde etmek için belirtilen tüm verileri bir araya getirir.</a:t>
            </a:r>
            <a:endParaRPr/>
          </a:p>
          <a:p>
            <a:pPr indent="0" lvl="0" marL="0" rtl="0" algn="l">
              <a:lnSpc>
                <a:spcPct val="115000"/>
              </a:lnSpc>
              <a:spcBef>
                <a:spcPts val="1200"/>
              </a:spcBef>
              <a:spcAft>
                <a:spcPts val="0"/>
              </a:spcAft>
              <a:buSzPts val="1400"/>
              <a:buNone/>
            </a:pPr>
            <a:r>
              <a:rPr b="1" lang="tr"/>
              <a:t>Average:</a:t>
            </a:r>
            <a:r>
              <a:rPr lang="tr"/>
              <a:t> Belirli verilerin ortalama değerini hesaplar.</a:t>
            </a:r>
            <a:endParaRPr/>
          </a:p>
          <a:p>
            <a:pPr indent="0" lvl="0" marL="0" rtl="0" algn="l">
              <a:lnSpc>
                <a:spcPct val="115000"/>
              </a:lnSpc>
              <a:spcBef>
                <a:spcPts val="1200"/>
              </a:spcBef>
              <a:spcAft>
                <a:spcPts val="0"/>
              </a:spcAft>
              <a:buSzPts val="1400"/>
              <a:buNone/>
            </a:pPr>
            <a:r>
              <a:rPr b="1" lang="tr"/>
              <a:t>Max:</a:t>
            </a:r>
            <a:r>
              <a:rPr lang="tr"/>
              <a:t> Her kategori için en yüksek değeri görüntüler.</a:t>
            </a:r>
            <a:endParaRPr/>
          </a:p>
          <a:p>
            <a:pPr indent="0" lvl="0" marL="0" rtl="0" algn="l">
              <a:lnSpc>
                <a:spcPct val="115000"/>
              </a:lnSpc>
              <a:spcBef>
                <a:spcPts val="1200"/>
              </a:spcBef>
              <a:spcAft>
                <a:spcPts val="0"/>
              </a:spcAft>
              <a:buSzPts val="1400"/>
              <a:buNone/>
            </a:pPr>
            <a:r>
              <a:rPr b="1" lang="tr"/>
              <a:t>Min: </a:t>
            </a:r>
            <a:r>
              <a:rPr lang="tr"/>
              <a:t>Her kategori için en düşük değeri görüntüler.</a:t>
            </a:r>
            <a:endParaRPr/>
          </a:p>
          <a:p>
            <a:pPr indent="0" lvl="0" marL="0" rtl="0" algn="l">
              <a:lnSpc>
                <a:spcPct val="115000"/>
              </a:lnSpc>
              <a:spcBef>
                <a:spcPts val="1200"/>
              </a:spcBef>
              <a:spcAft>
                <a:spcPts val="1200"/>
              </a:spcAft>
              <a:buSzPts val="1400"/>
              <a:buNone/>
            </a:pPr>
            <a:r>
              <a:rPr b="1" lang="tr"/>
              <a:t>Count:</a:t>
            </a:r>
            <a:r>
              <a:rPr lang="tr"/>
              <a:t> Her kategori için toplam veri girişi sayısını sayar.</a:t>
            </a:r>
            <a:endParaRPr/>
          </a:p>
        </p:txBody>
      </p:sp>
      <p:pic>
        <p:nvPicPr>
          <p:cNvPr id="328" name="Google Shape;328;gf2981cbab6_0_35"/>
          <p:cNvPicPr preferRelativeResize="0"/>
          <p:nvPr/>
        </p:nvPicPr>
        <p:blipFill rotWithShape="1">
          <a:blip r:embed="rId3">
            <a:alphaModFix/>
          </a:blip>
          <a:srcRect b="11171" l="21288" r="27151" t="13943"/>
          <a:stretch/>
        </p:blipFill>
        <p:spPr>
          <a:xfrm>
            <a:off x="6311575" y="1911975"/>
            <a:ext cx="2349952" cy="2481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f5604ba9db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tr" sz="4800"/>
              <a:t>Soru Vakti!</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5e2108548_0_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 değeri</a:t>
            </a:r>
            <a:endParaRPr/>
          </a:p>
        </p:txBody>
      </p:sp>
      <p:sp>
        <p:nvSpPr>
          <p:cNvPr id="81" name="Google Shape;81;gf5e2108548_0_49"/>
          <p:cNvSpPr txBox="1"/>
          <p:nvPr>
            <p:ph idx="1" type="body"/>
          </p:nvPr>
        </p:nvSpPr>
        <p:spPr>
          <a:xfrm>
            <a:off x="311700" y="1152475"/>
            <a:ext cx="51642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tr"/>
              <a:t>Bir araştırma örnekleminde değişkenler arasındaki ilişkinin, gerçekte bir ilişki yokken sadece şans eseri ortaya çıkmış olma olasılığıdır.</a:t>
            </a:r>
            <a:endParaRPr/>
          </a:p>
          <a:p>
            <a:pPr indent="0" lvl="0" marL="0" rtl="0" algn="l">
              <a:lnSpc>
                <a:spcPct val="115000"/>
              </a:lnSpc>
              <a:spcBef>
                <a:spcPts val="1200"/>
              </a:spcBef>
              <a:spcAft>
                <a:spcPts val="0"/>
              </a:spcAft>
              <a:buSzPts val="1400"/>
              <a:buNone/>
            </a:pPr>
            <a:r>
              <a:rPr lang="tr"/>
              <a:t>Bu bağlamda, Null hipotezi için kanıt veya anlamlılık düzeyidir (significance value) ve genel olarak 0.05 olarak seçilir ancak manuel olarak da verilebilir.</a:t>
            </a:r>
            <a:endParaRPr/>
          </a:p>
          <a:p>
            <a:pPr indent="0" lvl="0" marL="0" rtl="0" algn="l">
              <a:lnSpc>
                <a:spcPct val="115000"/>
              </a:lnSpc>
              <a:spcBef>
                <a:spcPts val="1200"/>
              </a:spcBef>
              <a:spcAft>
                <a:spcPts val="0"/>
              </a:spcAft>
              <a:buSzPts val="1400"/>
              <a:buNone/>
            </a:pPr>
            <a:r>
              <a:rPr lang="tr"/>
              <a:t>Küçük bir p değeri hipotezi reddetmek için güçlü kanıtların olduğu anlamına gelirken, büyük bir p değeri hipotezi reddetmek için zayıf kanıtların olduğu anlamına gelir.</a:t>
            </a:r>
            <a:endParaRPr/>
          </a:p>
          <a:p>
            <a:pPr indent="0" lvl="0" marL="0" rtl="0" algn="l">
              <a:lnSpc>
                <a:spcPct val="115000"/>
              </a:lnSpc>
              <a:spcBef>
                <a:spcPts val="1200"/>
              </a:spcBef>
              <a:spcAft>
                <a:spcPts val="1200"/>
              </a:spcAft>
              <a:buSzPts val="1400"/>
              <a:buNone/>
            </a:pPr>
            <a:r>
              <a:rPr lang="tr"/>
              <a:t>İstatistiksel anlamlılık testi yaptığınızda (t-testi, ki-kare testi vb. gibi) p değerleri genellikle kullanılır. Bu testler hesaplanmış bir test istatistiği ve ilişkili p değerini döndürür.</a:t>
            </a:r>
            <a:endParaRPr/>
          </a:p>
        </p:txBody>
      </p:sp>
      <p:pic>
        <p:nvPicPr>
          <p:cNvPr id="82" name="Google Shape;82;gf5e2108548_0_49"/>
          <p:cNvPicPr preferRelativeResize="0"/>
          <p:nvPr/>
        </p:nvPicPr>
        <p:blipFill rotWithShape="1">
          <a:blip r:embed="rId3">
            <a:alphaModFix/>
          </a:blip>
          <a:srcRect b="0" l="0" r="0" t="0"/>
          <a:stretch/>
        </p:blipFill>
        <p:spPr>
          <a:xfrm>
            <a:off x="5874975" y="1371800"/>
            <a:ext cx="2957325" cy="239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eda88a1555_2_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T Testi</a:t>
            </a:r>
            <a:endParaRPr/>
          </a:p>
        </p:txBody>
      </p:sp>
      <p:sp>
        <p:nvSpPr>
          <p:cNvPr id="88" name="Google Shape;88;geda88a1555_2_29"/>
          <p:cNvSpPr txBox="1"/>
          <p:nvPr>
            <p:ph idx="1" type="body"/>
          </p:nvPr>
        </p:nvSpPr>
        <p:spPr>
          <a:xfrm>
            <a:off x="311700" y="1152475"/>
            <a:ext cx="42150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tr">
                <a:highlight>
                  <a:srgbClr val="FFFFFF"/>
                </a:highlight>
              </a:rPr>
              <a:t>Popülasyon ortalaması ile varsayımsal bir değer arasında anlamlı bir farklılık olup olmadığı test etmek istendiğinde kullanılır.</a:t>
            </a:r>
            <a:endParaRPr>
              <a:highlight>
                <a:srgbClr val="FFFFFF"/>
              </a:highlight>
            </a:endParaRPr>
          </a:p>
          <a:p>
            <a:pPr indent="0" lvl="0" marL="0" rtl="0" algn="l">
              <a:lnSpc>
                <a:spcPct val="115000"/>
              </a:lnSpc>
              <a:spcBef>
                <a:spcPts val="1200"/>
              </a:spcBef>
              <a:spcAft>
                <a:spcPts val="0"/>
              </a:spcAft>
              <a:buSzPts val="1400"/>
              <a:buNone/>
            </a:pPr>
            <a:r>
              <a:rPr lang="tr">
                <a:highlight>
                  <a:srgbClr val="FFFFFF"/>
                </a:highlight>
              </a:rPr>
              <a:t>Genellikle bir sürecin ilgili popülasyon üzerinde gerçekten bir etkisi olup olmadığını veya iki grubun birbirinden farklı olup olmadığını belirlemek için hipotez testlerinde kullanılır.</a:t>
            </a:r>
            <a:endParaRPr>
              <a:highlight>
                <a:srgbClr val="FFFFFF"/>
              </a:highlight>
            </a:endParaRPr>
          </a:p>
          <a:p>
            <a:pPr indent="0" lvl="0" marL="0" rtl="0" algn="l">
              <a:lnSpc>
                <a:spcPct val="115000"/>
              </a:lnSpc>
              <a:spcBef>
                <a:spcPts val="1200"/>
              </a:spcBef>
              <a:spcAft>
                <a:spcPts val="0"/>
              </a:spcAft>
              <a:buSzPts val="1400"/>
              <a:buNone/>
            </a:pPr>
            <a:r>
              <a:rPr lang="tr">
                <a:highlight>
                  <a:srgbClr val="FFFFFF"/>
                </a:highlight>
              </a:rPr>
              <a:t>İki kümenin her birinden bir örnek alır ve iki ortalamanın eşit olduğuna dair null hipotez varsayarak problem ifadesini oluşturur.</a:t>
            </a:r>
            <a:endParaRPr>
              <a:highlight>
                <a:srgbClr val="FFFFFF"/>
              </a:highlight>
            </a:endParaRPr>
          </a:p>
          <a:p>
            <a:pPr indent="0" lvl="0" marL="0" rtl="0" algn="l">
              <a:lnSpc>
                <a:spcPct val="115000"/>
              </a:lnSpc>
              <a:spcBef>
                <a:spcPts val="1200"/>
              </a:spcBef>
              <a:spcAft>
                <a:spcPts val="1200"/>
              </a:spcAft>
              <a:buSzPts val="1400"/>
              <a:buNone/>
            </a:pPr>
            <a:r>
              <a:rPr lang="tr">
                <a:highlight>
                  <a:srgbClr val="FFFFFF"/>
                </a:highlight>
              </a:rPr>
              <a:t>Test sonuçları, p-değeri ile kıyaslanır ve bu kıyas sonucuna göre null testi kabul edilir veya reddedilir.</a:t>
            </a:r>
            <a:endParaRPr i="1">
              <a:solidFill>
                <a:srgbClr val="595959"/>
              </a:solidFill>
              <a:highlight>
                <a:srgbClr val="FFFFFF"/>
              </a:highlight>
            </a:endParaRPr>
          </a:p>
        </p:txBody>
      </p:sp>
      <p:pic>
        <p:nvPicPr>
          <p:cNvPr id="89" name="Google Shape;89;geda88a1555_2_29"/>
          <p:cNvPicPr preferRelativeResize="0"/>
          <p:nvPr/>
        </p:nvPicPr>
        <p:blipFill rotWithShape="1">
          <a:blip r:embed="rId3">
            <a:alphaModFix/>
          </a:blip>
          <a:srcRect b="0" l="0" r="0" t="0"/>
          <a:stretch/>
        </p:blipFill>
        <p:spPr>
          <a:xfrm>
            <a:off x="4617300" y="1152475"/>
            <a:ext cx="4215000" cy="2269621"/>
          </a:xfrm>
          <a:prstGeom prst="rect">
            <a:avLst/>
          </a:prstGeom>
          <a:noFill/>
          <a:ln>
            <a:noFill/>
          </a:ln>
        </p:spPr>
      </p:pic>
      <p:pic>
        <p:nvPicPr>
          <p:cNvPr id="90" name="Google Shape;90;geda88a1555_2_29"/>
          <p:cNvPicPr preferRelativeResize="0"/>
          <p:nvPr/>
        </p:nvPicPr>
        <p:blipFill rotWithShape="1">
          <a:blip r:embed="rId4">
            <a:alphaModFix/>
          </a:blip>
          <a:srcRect b="0" l="0" r="0" t="0"/>
          <a:stretch/>
        </p:blipFill>
        <p:spPr>
          <a:xfrm>
            <a:off x="5033415" y="3422100"/>
            <a:ext cx="3382750" cy="1364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da88a1555_2_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Z Testi</a:t>
            </a:r>
            <a:endParaRPr/>
          </a:p>
        </p:txBody>
      </p:sp>
      <p:sp>
        <p:nvSpPr>
          <p:cNvPr id="96" name="Google Shape;96;geda88a1555_2_40"/>
          <p:cNvSpPr txBox="1"/>
          <p:nvPr>
            <p:ph idx="1" type="body"/>
          </p:nvPr>
        </p:nvSpPr>
        <p:spPr>
          <a:xfrm>
            <a:off x="311700" y="1152475"/>
            <a:ext cx="4738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Z testi, varyanslar bilindiğinde ve seçilen örneklem büyüklüğü büyük olduğunda popülasyon ve örneklemin  ortalamasının farklı olup olmadığını belirlemek için kullanılan istatistiksel bir testtir.</a:t>
            </a:r>
            <a:endParaRPr/>
          </a:p>
          <a:p>
            <a:pPr indent="0" lvl="0" marL="0" rtl="0" algn="l">
              <a:lnSpc>
                <a:spcPct val="115000"/>
              </a:lnSpc>
              <a:spcBef>
                <a:spcPts val="1200"/>
              </a:spcBef>
              <a:spcAft>
                <a:spcPts val="0"/>
              </a:spcAft>
              <a:buSzPts val="1400"/>
              <a:buNone/>
            </a:pPr>
            <a:r>
              <a:rPr lang="tr"/>
              <a:t>Test istatistiğinin normal bir dağılıma sahip olduğu varsayılır ve doğru bir z testinin gerçekleştirilebilmesi için standart sapma gibi dağılım parametrelerinin bilinmesi gerekir.</a:t>
            </a:r>
            <a:endParaRPr/>
          </a:p>
          <a:p>
            <a:pPr indent="0" lvl="0" marL="0" rtl="0" algn="l">
              <a:lnSpc>
                <a:spcPct val="115000"/>
              </a:lnSpc>
              <a:spcBef>
                <a:spcPts val="1200"/>
              </a:spcBef>
              <a:spcAft>
                <a:spcPts val="0"/>
              </a:spcAft>
              <a:buSzPts val="1400"/>
              <a:buNone/>
            </a:pPr>
            <a:r>
              <a:rPr i="1" lang="tr">
                <a:solidFill>
                  <a:srgbClr val="595959"/>
                </a:solidFill>
              </a:rPr>
              <a:t>Örneklem büyüklüğü 30'dan küçükse ve popülasyon varyansı bilinmiyorsa, t-testi kullanılmalıdır.</a:t>
            </a:r>
            <a:endParaRPr i="1">
              <a:solidFill>
                <a:srgbClr val="595959"/>
              </a:solidFill>
            </a:endParaRPr>
          </a:p>
          <a:p>
            <a:pPr indent="0" lvl="0" marL="0" rtl="0" algn="l">
              <a:lnSpc>
                <a:spcPct val="115000"/>
              </a:lnSpc>
              <a:spcBef>
                <a:spcPts val="1200"/>
              </a:spcBef>
              <a:spcAft>
                <a:spcPts val="1200"/>
              </a:spcAft>
              <a:buSzPts val="1400"/>
              <a:buNone/>
            </a:pPr>
            <a:r>
              <a:t/>
            </a:r>
            <a:endParaRPr/>
          </a:p>
        </p:txBody>
      </p:sp>
      <p:pic>
        <p:nvPicPr>
          <p:cNvPr id="97" name="Google Shape;97;geda88a1555_2_40"/>
          <p:cNvPicPr preferRelativeResize="0"/>
          <p:nvPr/>
        </p:nvPicPr>
        <p:blipFill rotWithShape="1">
          <a:blip r:embed="rId3">
            <a:alphaModFix/>
          </a:blip>
          <a:srcRect b="0" l="6628" r="12143" t="4752"/>
          <a:stretch/>
        </p:blipFill>
        <p:spPr>
          <a:xfrm>
            <a:off x="5760825" y="1735962"/>
            <a:ext cx="3071475" cy="2249450"/>
          </a:xfrm>
          <a:prstGeom prst="rect">
            <a:avLst/>
          </a:prstGeom>
          <a:noFill/>
          <a:ln>
            <a:noFill/>
          </a:ln>
        </p:spPr>
      </p:pic>
      <p:pic>
        <p:nvPicPr>
          <p:cNvPr id="98" name="Google Shape;98;geda88a1555_2_40"/>
          <p:cNvPicPr preferRelativeResize="0"/>
          <p:nvPr/>
        </p:nvPicPr>
        <p:blipFill rotWithShape="1">
          <a:blip r:embed="rId4">
            <a:alphaModFix/>
          </a:blip>
          <a:srcRect b="2524" l="58827" r="22556" t="0"/>
          <a:stretch/>
        </p:blipFill>
        <p:spPr>
          <a:xfrm>
            <a:off x="5154325" y="917875"/>
            <a:ext cx="369350" cy="388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d087d37f2_3_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Ki-kare (Chi-Square) Testi</a:t>
            </a:r>
            <a:endParaRPr/>
          </a:p>
        </p:txBody>
      </p:sp>
      <p:sp>
        <p:nvSpPr>
          <p:cNvPr id="104" name="Google Shape;104;ged087d37f2_3_59"/>
          <p:cNvSpPr txBox="1"/>
          <p:nvPr>
            <p:ph idx="1" type="body"/>
          </p:nvPr>
        </p:nvSpPr>
        <p:spPr>
          <a:xfrm>
            <a:off x="311700" y="1152475"/>
            <a:ext cx="45552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tr"/>
              <a:t>Ki-kare testi, iki veya daha fazla değişkenin birbirinden bağımsız olup olmadığının araştırılmasında kullanılır. Bu test bağımsızlığı ölçse de değişkenler arasındaki ilişki hakkında yeterli bilgi sağlamaz. </a:t>
            </a:r>
            <a:endParaRPr/>
          </a:p>
          <a:p>
            <a:pPr indent="-317500" lvl="0" marL="457200" rtl="0" algn="l">
              <a:lnSpc>
                <a:spcPct val="115000"/>
              </a:lnSpc>
              <a:spcBef>
                <a:spcPts val="1200"/>
              </a:spcBef>
              <a:spcAft>
                <a:spcPts val="0"/>
              </a:spcAft>
              <a:buSzPts val="1400"/>
              <a:buChar char="●"/>
            </a:pPr>
            <a:r>
              <a:rPr lang="tr"/>
              <a:t>Ki-kare testi frekanslar üzerinden çalışıp çapraz tablolar oluşturacağından en önemli koşul verilerin kategorik olmasıdır. Buna ek olarak gruplar birbirinden bağımsız olmalı, bir gözlem birden fazla grup/kategori/değişken altında yer almamalıdır</a:t>
            </a:r>
            <a:endParaRPr/>
          </a:p>
          <a:p>
            <a:pPr indent="-317500" lvl="0" marL="457200" rtl="0" algn="l">
              <a:lnSpc>
                <a:spcPct val="115000"/>
              </a:lnSpc>
              <a:spcBef>
                <a:spcPts val="0"/>
              </a:spcBef>
              <a:spcAft>
                <a:spcPts val="0"/>
              </a:spcAft>
              <a:buSzPts val="1400"/>
              <a:buChar char="●"/>
            </a:pPr>
            <a:r>
              <a:rPr lang="tr"/>
              <a:t>Ki-kare testi örneklem büyüklüğüne duyarlıdır. Örnek boyutu arttıkça, mutlak farklar beklenen değerin daha küçük bir oranı haline gelir</a:t>
            </a:r>
            <a:endParaRPr/>
          </a:p>
        </p:txBody>
      </p:sp>
      <p:pic>
        <p:nvPicPr>
          <p:cNvPr id="105" name="Google Shape;105;ged087d37f2_3_59"/>
          <p:cNvPicPr preferRelativeResize="0"/>
          <p:nvPr/>
        </p:nvPicPr>
        <p:blipFill rotWithShape="1">
          <a:blip r:embed="rId3">
            <a:alphaModFix/>
          </a:blip>
          <a:srcRect b="0" l="0" r="0" t="23264"/>
          <a:stretch/>
        </p:blipFill>
        <p:spPr>
          <a:xfrm>
            <a:off x="5287275" y="1700237"/>
            <a:ext cx="3660050" cy="1743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5e2108548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Hipotez Testinde Hatalar</a:t>
            </a:r>
            <a:endParaRPr/>
          </a:p>
        </p:txBody>
      </p:sp>
      <p:sp>
        <p:nvSpPr>
          <p:cNvPr id="111" name="Google Shape;111;gf5e2108548_0_71"/>
          <p:cNvSpPr txBox="1"/>
          <p:nvPr>
            <p:ph idx="1" type="body"/>
          </p:nvPr>
        </p:nvSpPr>
        <p:spPr>
          <a:xfrm>
            <a:off x="311700" y="1152475"/>
            <a:ext cx="6378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tr"/>
              <a:t>Yüksek verilerde, veri boyutunun fazla olması ve kaynakların tüm veriyi işlemek için yeterli olmaması nedeniyle, hipotez testi tüm popülasyon yerine bir veri örneği üzerinde yapılır. Tüm popülasyon yerine sadece örnek veriler üzerinde yapılan çıkarımlar nedeniyle hipotez testi, iki tür hataya yol açabilir;</a:t>
            </a:r>
            <a:endParaRPr/>
          </a:p>
          <a:p>
            <a:pPr indent="-317500" lvl="0" marL="457200" rtl="0" algn="l">
              <a:lnSpc>
                <a:spcPct val="115000"/>
              </a:lnSpc>
              <a:spcBef>
                <a:spcPts val="1200"/>
              </a:spcBef>
              <a:spcAft>
                <a:spcPts val="0"/>
              </a:spcAft>
              <a:buSzPts val="1400"/>
              <a:buAutoNum type="arabicPeriod"/>
            </a:pPr>
            <a:r>
              <a:rPr b="1" lang="tr"/>
              <a:t>Tip I Hata:</a:t>
            </a:r>
            <a:r>
              <a:rPr lang="tr"/>
              <a:t> Gerçekte bulgu iddiayı desteklemiyor olsa da, destekliyormuş gibi ileri sürme durumunda oluşur. Örneğin hamile olması imkansız olan bir erkeğin "hamile" olduğunu iddia etmek.</a:t>
            </a:r>
            <a:endParaRPr/>
          </a:p>
          <a:p>
            <a:pPr indent="-317500" lvl="0" marL="457200" rtl="0" algn="l">
              <a:lnSpc>
                <a:spcPct val="115000"/>
              </a:lnSpc>
              <a:spcBef>
                <a:spcPts val="1200"/>
              </a:spcBef>
              <a:spcAft>
                <a:spcPts val="1200"/>
              </a:spcAft>
              <a:buSzPts val="1400"/>
              <a:buAutoNum type="arabicPeriod"/>
            </a:pPr>
            <a:r>
              <a:rPr b="1" lang="tr"/>
              <a:t>Tip II Hata:</a:t>
            </a:r>
            <a:r>
              <a:rPr lang="tr"/>
              <a:t> Gerçekte bulgu iddiayı destekliyor olsa da, desteklemiyormuş gibi ileri sürme durumunda oluşur. Örneğin, gerçekten de hamile bir kadının hamile olmadığını iddia etmek.</a:t>
            </a:r>
            <a:endParaRPr/>
          </a:p>
        </p:txBody>
      </p:sp>
      <p:pic>
        <p:nvPicPr>
          <p:cNvPr id="112" name="Google Shape;112;gf5e2108548_0_71"/>
          <p:cNvPicPr preferRelativeResize="0"/>
          <p:nvPr/>
        </p:nvPicPr>
        <p:blipFill rotWithShape="1">
          <a:blip r:embed="rId3">
            <a:alphaModFix/>
          </a:blip>
          <a:srcRect b="1283" l="0" r="51290" t="0"/>
          <a:stretch/>
        </p:blipFill>
        <p:spPr>
          <a:xfrm>
            <a:off x="6852900" y="1199713"/>
            <a:ext cx="1979401" cy="1618600"/>
          </a:xfrm>
          <a:prstGeom prst="rect">
            <a:avLst/>
          </a:prstGeom>
          <a:noFill/>
          <a:ln>
            <a:noFill/>
          </a:ln>
        </p:spPr>
      </p:pic>
      <p:pic>
        <p:nvPicPr>
          <p:cNvPr id="113" name="Google Shape;113;gf5e2108548_0_71"/>
          <p:cNvPicPr preferRelativeResize="0"/>
          <p:nvPr/>
        </p:nvPicPr>
        <p:blipFill rotWithShape="1">
          <a:blip r:embed="rId4">
            <a:alphaModFix/>
          </a:blip>
          <a:srcRect b="1283" l="51289" r="0" t="0"/>
          <a:stretch/>
        </p:blipFill>
        <p:spPr>
          <a:xfrm>
            <a:off x="6852900" y="2903063"/>
            <a:ext cx="1979401" cy="16185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