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3" r:id="rId3"/>
    <p:sldId id="257" r:id="rId4"/>
    <p:sldId id="259" r:id="rId5"/>
    <p:sldId id="258" r:id="rId6"/>
    <p:sldId id="287" r:id="rId7"/>
    <p:sldId id="289" r:id="rId8"/>
    <p:sldId id="290" r:id="rId9"/>
    <p:sldId id="293" r:id="rId10"/>
    <p:sldId id="284" r:id="rId11"/>
    <p:sldId id="286" r:id="rId12"/>
    <p:sldId id="294" r:id="rId13"/>
    <p:sldId id="285" r:id="rId14"/>
    <p:sldId id="295" r:id="rId15"/>
    <p:sldId id="305" r:id="rId16"/>
    <p:sldId id="296" r:id="rId17"/>
    <p:sldId id="303" r:id="rId18"/>
    <p:sldId id="300" r:id="rId19"/>
    <p:sldId id="302" r:id="rId20"/>
    <p:sldId id="311" r:id="rId21"/>
    <p:sldId id="313" r:id="rId22"/>
    <p:sldId id="310" r:id="rId23"/>
    <p:sldId id="297" r:id="rId24"/>
    <p:sldId id="312" r:id="rId25"/>
    <p:sldId id="304" r:id="rId26"/>
    <p:sldId id="307" r:id="rId27"/>
    <p:sldId id="272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D09CA-E07F-4EFD-89AA-57FC4636D7E1}" v="21" dt="2021-10-12T21:30:40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08"/>
    <p:restoredTop sz="94681"/>
  </p:normalViewPr>
  <p:slideViewPr>
    <p:cSldViewPr snapToGrid="0" snapToObjects="1" showGuides="1">
      <p:cViewPr varScale="1">
        <p:scale>
          <a:sx n="78" d="100"/>
          <a:sy n="78" d="100"/>
        </p:scale>
        <p:origin x="96" y="235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akan" userId="450cd2d1fb595e7d" providerId="LiveId" clId="{FC9D09CA-E07F-4EFD-89AA-57FC4636D7E1}"/>
    <pc:docChg chg="modSld">
      <pc:chgData name="atakan" userId="450cd2d1fb595e7d" providerId="LiveId" clId="{FC9D09CA-E07F-4EFD-89AA-57FC4636D7E1}" dt="2021-10-12T21:30:48.065" v="97" actId="1076"/>
      <pc:docMkLst>
        <pc:docMk/>
      </pc:docMkLst>
      <pc:sldChg chg="modSp mod">
        <pc:chgData name="atakan" userId="450cd2d1fb595e7d" providerId="LiveId" clId="{FC9D09CA-E07F-4EFD-89AA-57FC4636D7E1}" dt="2021-10-12T21:21:43.962" v="49" actId="20577"/>
        <pc:sldMkLst>
          <pc:docMk/>
          <pc:sldMk cId="1491976537" sldId="279"/>
        </pc:sldMkLst>
        <pc:spChg chg="mod">
          <ac:chgData name="atakan" userId="450cd2d1fb595e7d" providerId="LiveId" clId="{FC9D09CA-E07F-4EFD-89AA-57FC4636D7E1}" dt="2021-10-12T21:21:43.962" v="49" actId="20577"/>
          <ac:spMkLst>
            <pc:docMk/>
            <pc:sldMk cId="1491976537" sldId="279"/>
            <ac:spMk id="11" creationId="{00CC22B5-8500-2C45-91DE-A596A6DF1C3B}"/>
          </ac:spMkLst>
        </pc:spChg>
      </pc:sldChg>
      <pc:sldChg chg="addSp delSp modSp mod">
        <pc:chgData name="atakan" userId="450cd2d1fb595e7d" providerId="LiveId" clId="{FC9D09CA-E07F-4EFD-89AA-57FC4636D7E1}" dt="2021-10-12T21:27:14.680" v="69" actId="14100"/>
        <pc:sldMkLst>
          <pc:docMk/>
          <pc:sldMk cId="1989395819" sldId="310"/>
        </pc:sldMkLst>
        <pc:picChg chg="add mod">
          <ac:chgData name="atakan" userId="450cd2d1fb595e7d" providerId="LiveId" clId="{FC9D09CA-E07F-4EFD-89AA-57FC4636D7E1}" dt="2021-10-12T21:24:15.170" v="56" actId="14100"/>
          <ac:picMkLst>
            <pc:docMk/>
            <pc:sldMk cId="1989395819" sldId="310"/>
            <ac:picMk id="5" creationId="{CE1E44A9-0756-4249-9E5C-6629B98FE56D}"/>
          </ac:picMkLst>
        </pc:picChg>
        <pc:picChg chg="add mod">
          <ac:chgData name="atakan" userId="450cd2d1fb595e7d" providerId="LiveId" clId="{FC9D09CA-E07F-4EFD-89AA-57FC4636D7E1}" dt="2021-10-12T21:25:09.591" v="59" actId="27614"/>
          <ac:picMkLst>
            <pc:docMk/>
            <pc:sldMk cId="1989395819" sldId="310"/>
            <ac:picMk id="7" creationId="{68F46D73-C294-4C50-A3A3-E042948CE42E}"/>
          </ac:picMkLst>
        </pc:picChg>
        <pc:picChg chg="del">
          <ac:chgData name="atakan" userId="450cd2d1fb595e7d" providerId="LiveId" clId="{FC9D09CA-E07F-4EFD-89AA-57FC4636D7E1}" dt="2021-10-12T21:24:01.029" v="52" actId="478"/>
          <ac:picMkLst>
            <pc:docMk/>
            <pc:sldMk cId="1989395819" sldId="310"/>
            <ac:picMk id="13" creationId="{00000000-0000-0000-0000-000000000000}"/>
          </ac:picMkLst>
        </pc:picChg>
        <pc:picChg chg="add mod">
          <ac:chgData name="atakan" userId="450cd2d1fb595e7d" providerId="LiveId" clId="{FC9D09CA-E07F-4EFD-89AA-57FC4636D7E1}" dt="2021-10-12T21:27:14.680" v="69" actId="14100"/>
          <ac:picMkLst>
            <pc:docMk/>
            <pc:sldMk cId="1989395819" sldId="310"/>
            <ac:picMk id="1026" creationId="{043A2499-E14B-45C3-BE0C-34A60DC100B4}"/>
          </ac:picMkLst>
        </pc:picChg>
        <pc:picChg chg="del">
          <ac:chgData name="atakan" userId="450cd2d1fb595e7d" providerId="LiveId" clId="{FC9D09CA-E07F-4EFD-89AA-57FC4636D7E1}" dt="2021-10-12T21:26:22.365" v="60" actId="478"/>
          <ac:picMkLst>
            <pc:docMk/>
            <pc:sldMk cId="1989395819" sldId="310"/>
            <ac:picMk id="5123" creationId="{00000000-0000-0000-0000-000000000000}"/>
          </ac:picMkLst>
        </pc:picChg>
      </pc:sldChg>
      <pc:sldChg chg="addSp delSp modSp mod">
        <pc:chgData name="atakan" userId="450cd2d1fb595e7d" providerId="LiveId" clId="{FC9D09CA-E07F-4EFD-89AA-57FC4636D7E1}" dt="2021-10-12T21:30:48.065" v="97" actId="1076"/>
        <pc:sldMkLst>
          <pc:docMk/>
          <pc:sldMk cId="3570679574" sldId="312"/>
        </pc:sldMkLst>
        <pc:spChg chg="mod">
          <ac:chgData name="atakan" userId="450cd2d1fb595e7d" providerId="LiveId" clId="{FC9D09CA-E07F-4EFD-89AA-57FC4636D7E1}" dt="2021-10-12T21:30:48.065" v="97" actId="1076"/>
          <ac:spMkLst>
            <pc:docMk/>
            <pc:sldMk cId="3570679574" sldId="312"/>
            <ac:spMk id="2" creationId="{00000000-0000-0000-0000-000000000000}"/>
          </ac:spMkLst>
        </pc:spChg>
        <pc:picChg chg="add mod">
          <ac:chgData name="atakan" userId="450cd2d1fb595e7d" providerId="LiveId" clId="{FC9D09CA-E07F-4EFD-89AA-57FC4636D7E1}" dt="2021-10-12T21:28:10.770" v="79" actId="1076"/>
          <ac:picMkLst>
            <pc:docMk/>
            <pc:sldMk cId="3570679574" sldId="312"/>
            <ac:picMk id="4" creationId="{53DE43B1-C907-4A61-82C9-5FFB0B1F0209}"/>
          </ac:picMkLst>
        </pc:picChg>
        <pc:picChg chg="del">
          <ac:chgData name="atakan" userId="450cd2d1fb595e7d" providerId="LiveId" clId="{FC9D09CA-E07F-4EFD-89AA-57FC4636D7E1}" dt="2021-10-12T21:27:52.196" v="70" actId="478"/>
          <ac:picMkLst>
            <pc:docMk/>
            <pc:sldMk cId="3570679574" sldId="312"/>
            <ac:picMk id="5" creationId="{00000000-0000-0000-0000-000000000000}"/>
          </ac:picMkLst>
        </pc:picChg>
        <pc:picChg chg="mod">
          <ac:chgData name="atakan" userId="450cd2d1fb595e7d" providerId="LiveId" clId="{FC9D09CA-E07F-4EFD-89AA-57FC4636D7E1}" dt="2021-10-12T21:30:40.282" v="92" actId="1076"/>
          <ac:picMkLst>
            <pc:docMk/>
            <pc:sldMk cId="3570679574" sldId="312"/>
            <ac:picMk id="6" creationId="{00000000-0000-0000-0000-000000000000}"/>
          </ac:picMkLst>
        </pc:picChg>
        <pc:picChg chg="del mod">
          <ac:chgData name="atakan" userId="450cd2d1fb595e7d" providerId="LiveId" clId="{FC9D09CA-E07F-4EFD-89AA-57FC4636D7E1}" dt="2021-10-12T21:30:10.134" v="80" actId="478"/>
          <ac:picMkLst>
            <pc:docMk/>
            <pc:sldMk cId="3570679574" sldId="312"/>
            <ac:picMk id="7" creationId="{00000000-0000-0000-0000-000000000000}"/>
          </ac:picMkLst>
        </pc:picChg>
        <pc:picChg chg="add mod">
          <ac:chgData name="atakan" userId="450cd2d1fb595e7d" providerId="LiveId" clId="{FC9D09CA-E07F-4EFD-89AA-57FC4636D7E1}" dt="2021-10-12T21:30:42.666" v="96" actId="1036"/>
          <ac:picMkLst>
            <pc:docMk/>
            <pc:sldMk cId="3570679574" sldId="312"/>
            <ac:picMk id="8" creationId="{C9B5E3D4-FD33-474A-8FDB-F52A6E51CA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929863" cy="338554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G2M </a:t>
            </a:r>
            <a:r>
              <a:rPr lang="tr-TR" sz="4000" dirty="0" err="1">
                <a:solidFill>
                  <a:srgbClr val="FF6600"/>
                </a:solidFill>
              </a:rPr>
              <a:t>Insight</a:t>
            </a:r>
            <a:r>
              <a:rPr lang="tr-TR" sz="4000" dirty="0">
                <a:solidFill>
                  <a:srgbClr val="FF6600"/>
                </a:solidFill>
              </a:rPr>
              <a:t> </a:t>
            </a:r>
            <a:r>
              <a:rPr lang="tr-TR" sz="4000" dirty="0" err="1">
                <a:solidFill>
                  <a:srgbClr val="FF6600"/>
                </a:solidFill>
              </a:rPr>
              <a:t>For</a:t>
            </a:r>
            <a:r>
              <a:rPr lang="tr-TR" sz="4000" dirty="0">
                <a:solidFill>
                  <a:srgbClr val="FF6600"/>
                </a:solidFill>
              </a:rPr>
              <a:t> </a:t>
            </a:r>
            <a:r>
              <a:rPr lang="tr-TR" sz="4000" dirty="0" err="1">
                <a:solidFill>
                  <a:srgbClr val="FF6600"/>
                </a:solidFill>
              </a:rPr>
              <a:t>Cab</a:t>
            </a:r>
            <a:r>
              <a:rPr lang="tr-TR" sz="4000" dirty="0">
                <a:solidFill>
                  <a:srgbClr val="FF6600"/>
                </a:solidFill>
              </a:rPr>
              <a:t> </a:t>
            </a:r>
            <a:r>
              <a:rPr lang="tr-TR" sz="4000" dirty="0" err="1">
                <a:solidFill>
                  <a:srgbClr val="FF6600"/>
                </a:solidFill>
              </a:rPr>
              <a:t>Investment</a:t>
            </a:r>
            <a:r>
              <a:rPr lang="tr-TR" sz="4000" dirty="0">
                <a:solidFill>
                  <a:srgbClr val="FF6600"/>
                </a:solidFill>
              </a:rPr>
              <a:t> </a:t>
            </a:r>
            <a:r>
              <a:rPr lang="tr-TR" sz="4000" dirty="0" err="1">
                <a:solidFill>
                  <a:srgbClr val="FF6600"/>
                </a:solidFill>
              </a:rPr>
              <a:t>Firm</a:t>
            </a:r>
            <a:endParaRPr lang="tr-TR" sz="4000" dirty="0">
              <a:solidFill>
                <a:srgbClr val="FF6600"/>
              </a:solidFill>
            </a:endParaRPr>
          </a:p>
          <a:p>
            <a:endParaRPr lang="tr-TR" sz="6600" dirty="0">
              <a:solidFill>
                <a:srgbClr val="FF6600"/>
              </a:solidFill>
            </a:endParaRPr>
          </a:p>
          <a:p>
            <a:r>
              <a:rPr lang="tr-TR" sz="3600" b="1" dirty="0">
                <a:solidFill>
                  <a:srgbClr val="FF6600"/>
                </a:solidFill>
              </a:rPr>
              <a:t>Atakan ÖZDİN</a:t>
            </a:r>
            <a:endParaRPr lang="en-US" sz="3600" b="1" dirty="0">
              <a:solidFill>
                <a:srgbClr val="FF6600"/>
              </a:solidFill>
            </a:endParaRPr>
          </a:p>
          <a:p>
            <a:endParaRPr lang="en-US" sz="4000" b="1" dirty="0"/>
          </a:p>
          <a:p>
            <a:r>
              <a:rPr lang="tr-TR" sz="2800" b="1" dirty="0">
                <a:solidFill>
                  <a:srgbClr val="FF6600"/>
                </a:solidFill>
              </a:rPr>
              <a:t>9, </a:t>
            </a:r>
            <a:r>
              <a:rPr lang="tr-TR" sz="2800" b="1" dirty="0" err="1">
                <a:solidFill>
                  <a:srgbClr val="FF6600"/>
                </a:solidFill>
              </a:rPr>
              <a:t>October</a:t>
            </a:r>
            <a:r>
              <a:rPr lang="tr-TR" sz="2800" b="1" dirty="0">
                <a:solidFill>
                  <a:srgbClr val="FF6600"/>
                </a:solidFill>
              </a:rPr>
              <a:t> </a:t>
            </a:r>
            <a:r>
              <a:rPr lang="en-US" sz="2800" b="1" dirty="0">
                <a:solidFill>
                  <a:srgbClr val="FF6600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-17425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 City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9218" name="Picture 2" descr="C:\Users\melis\Desktop\Ekran Görüntüsü (10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632" y="1715498"/>
            <a:ext cx="5973385" cy="416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elis\Desktop\Ekran Görüntüsü (100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544319"/>
            <a:ext cx="5875669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8294914" y="1544319"/>
            <a:ext cx="1587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Cab</a:t>
            </a:r>
            <a:r>
              <a:rPr lang="tr-TR" sz="1200" dirty="0"/>
              <a:t> </a:t>
            </a:r>
            <a:r>
              <a:rPr lang="tr-TR" sz="1200" dirty="0" err="1"/>
              <a:t>Users</a:t>
            </a:r>
            <a:r>
              <a:rPr lang="tr-TR" sz="1200" dirty="0"/>
              <a:t> (K) of </a:t>
            </a:r>
            <a:r>
              <a:rPr lang="tr-TR" sz="1200" dirty="0" err="1"/>
              <a:t>Cities</a:t>
            </a:r>
            <a:r>
              <a:rPr lang="tr-T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1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Customer_ID.csv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10242" name="Picture 2" descr="C:\Users\melis\Desktop\Ekran Görüntüsü (10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13" y="2014128"/>
            <a:ext cx="4275155" cy="254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melis\Desktop\Ekran Görüntüsü (101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4128"/>
            <a:ext cx="3653521" cy="219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2865120" y="50260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49171 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70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2017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Customer_ID.csv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11266" name="Picture 2" descr="C:\Users\melis\Desktop\Ekran Görüntüsü (10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8" y="1458552"/>
            <a:ext cx="4687618" cy="38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199376" y="5385239"/>
            <a:ext cx="397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</a:t>
            </a:r>
            <a:r>
              <a:rPr lang="en-US" dirty="0" err="1"/>
              <a:t>ncome</a:t>
            </a:r>
            <a:r>
              <a:rPr lang="en-US" dirty="0"/>
              <a:t> of customers using </a:t>
            </a:r>
            <a:r>
              <a:rPr lang="tr-TR" dirty="0" err="1"/>
              <a:t>cabs</a:t>
            </a:r>
            <a:r>
              <a:rPr lang="en-US" dirty="0"/>
              <a:t> is between </a:t>
            </a:r>
            <a:r>
              <a:rPr lang="tr-TR" dirty="0"/>
              <a:t>4</a:t>
            </a:r>
            <a:r>
              <a:rPr lang="en-US" dirty="0"/>
              <a:t>K and 27K.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it is seen that male users are more</a:t>
            </a:r>
            <a:r>
              <a:rPr lang="tr-TR" dirty="0"/>
              <a:t>.</a:t>
            </a:r>
          </a:p>
        </p:txBody>
      </p:sp>
      <p:pic>
        <p:nvPicPr>
          <p:cNvPr id="1026" name="Picture 2" descr="C:\Users\melis\Desktop\Ekran Görüntüsü (102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72" y="1593770"/>
            <a:ext cx="4647229" cy="37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6379028" y="5300686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Age </a:t>
            </a:r>
            <a:r>
              <a:rPr lang="en-US" dirty="0"/>
              <a:t>of customers using </a:t>
            </a:r>
            <a:r>
              <a:rPr lang="tr-TR" dirty="0" err="1"/>
              <a:t>cabs</a:t>
            </a:r>
            <a:r>
              <a:rPr lang="en-US" dirty="0"/>
              <a:t> is</a:t>
            </a:r>
            <a:r>
              <a:rPr lang="tr-TR" dirty="0"/>
              <a:t> </a:t>
            </a:r>
            <a:r>
              <a:rPr lang="tr-TR" dirty="0" err="1"/>
              <a:t>approximately</a:t>
            </a:r>
            <a:r>
              <a:rPr lang="en-US" dirty="0"/>
              <a:t> between </a:t>
            </a:r>
            <a:r>
              <a:rPr lang="tr-TR" dirty="0"/>
              <a:t>20 </a:t>
            </a:r>
            <a:r>
              <a:rPr lang="en-US" dirty="0"/>
              <a:t>and </a:t>
            </a:r>
            <a:r>
              <a:rPr lang="tr-TR" dirty="0"/>
              <a:t>42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it is seen that male users are more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54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Transaction_ID.csv </a:t>
            </a:r>
          </a:p>
        </p:txBody>
      </p:sp>
      <p:pic>
        <p:nvPicPr>
          <p:cNvPr id="12290" name="Picture 2" descr="C:\Users\melis\Desktop\Ekran Görüntüsü (101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58" y="1767703"/>
            <a:ext cx="5042040" cy="303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melis\Desktop\Ekran Görüntüsü (101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68" y="1767703"/>
            <a:ext cx="3940256" cy="179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524568" y="5127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440098 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95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–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all_data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.csv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55391" y="58117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359392 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  <p:pic>
        <p:nvPicPr>
          <p:cNvPr id="13314" name="Picture 2" descr="C:\Users\melis\Desktop\Ekran Görüntüsü (102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680845"/>
            <a:ext cx="4715692" cy="371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melis\Desktop\Ekran Görüntüsü (102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59" y="1680845"/>
            <a:ext cx="2423386" cy="37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melis\Desktop\Ekran Görüntüsü (96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363" y="1680845"/>
            <a:ext cx="3005001" cy="31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228578" y="5811702"/>
            <a:ext cx="37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datasets are combined in this file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8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melis\Desktop\picture\Ekran Görüntüsü (99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72" y="1077550"/>
            <a:ext cx="9299332" cy="54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14700" y="391886"/>
            <a:ext cx="10515600" cy="685664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6600"/>
                </a:solidFill>
              </a:rPr>
              <a:t>C</a:t>
            </a:r>
            <a:r>
              <a:rPr lang="en-US" b="1" dirty="0" err="1">
                <a:solidFill>
                  <a:srgbClr val="FF6600"/>
                </a:solidFill>
              </a:rPr>
              <a:t>orrelation</a:t>
            </a:r>
            <a:r>
              <a:rPr lang="en-US" b="1" dirty="0">
                <a:solidFill>
                  <a:srgbClr val="FF6600"/>
                </a:solidFill>
              </a:rPr>
              <a:t> of numeric variables in </a:t>
            </a:r>
            <a:r>
              <a:rPr lang="en-US" b="1" dirty="0" err="1">
                <a:solidFill>
                  <a:srgbClr val="FF6600"/>
                </a:solidFill>
              </a:rPr>
              <a:t>all_data</a:t>
            </a:r>
            <a:endParaRPr lang="tr-TR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7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2" y="442012"/>
            <a:ext cx="9771764" cy="884024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FF6600"/>
                </a:solidFill>
              </a:rPr>
              <a:t>Box </a:t>
            </a:r>
            <a:r>
              <a:rPr lang="tr-TR" sz="2400" b="1" dirty="0" err="1">
                <a:solidFill>
                  <a:srgbClr val="FF6600"/>
                </a:solidFill>
              </a:rPr>
              <a:t>Plot</a:t>
            </a:r>
            <a:r>
              <a:rPr lang="en-US" sz="2400" b="1" dirty="0">
                <a:solidFill>
                  <a:srgbClr val="FF6600"/>
                </a:solidFill>
              </a:rPr>
              <a:t> Analysis</a:t>
            </a:r>
            <a:r>
              <a:rPr lang="tr-TR" sz="2400" b="1" dirty="0">
                <a:solidFill>
                  <a:srgbClr val="FF6600"/>
                </a:solidFill>
              </a:rPr>
              <a:t> </a:t>
            </a: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4338" name="Picture 2" descr="C:\Users\melis\Desktop\picture\Ekran Görüntüsü (97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71" y="222070"/>
            <a:ext cx="8549932" cy="63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561702" y="1411184"/>
            <a:ext cx="3080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appearance of outliers explains some of the deviations.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high number of yellow taxis, its dominance can be seen in all values.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negative profit could not be explained by the available data.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535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0133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400" b="1" dirty="0">
                <a:solidFill>
                  <a:srgbClr val="FF6600"/>
                </a:solidFill>
              </a:rPr>
              <a:t>     </a:t>
            </a:r>
            <a:r>
              <a:rPr lang="en-US" sz="4400" b="1" dirty="0">
                <a:solidFill>
                  <a:srgbClr val="FF6600"/>
                </a:solidFill>
              </a:rPr>
              <a:t>Profit Analysis</a:t>
            </a:r>
            <a:endParaRPr lang="tr-TR" sz="4400" dirty="0">
              <a:solidFill>
                <a:srgbClr val="FF6600"/>
              </a:solidFill>
            </a:endParaRPr>
          </a:p>
        </p:txBody>
      </p:sp>
      <p:pic>
        <p:nvPicPr>
          <p:cNvPr id="6146" name="Picture 2" descr="C:\Users\melis\Desktop\Ekran Görüntüsü (104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7" y="1058089"/>
            <a:ext cx="6095252" cy="259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lis\Desktop\Ekran Görüntüsü (104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6" y="3667993"/>
            <a:ext cx="5994823" cy="27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7040881" y="1246890"/>
            <a:ext cx="3644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Pink </a:t>
            </a:r>
            <a:r>
              <a:rPr lang="tr-TR" dirty="0" err="1"/>
              <a:t>Cab</a:t>
            </a:r>
            <a:r>
              <a:rPr lang="tr-TR" dirty="0"/>
              <a:t> has done </a:t>
            </a:r>
            <a:r>
              <a:rPr lang="tr-TR" dirty="0" err="1"/>
              <a:t>more</a:t>
            </a:r>
            <a:r>
              <a:rPr lang="tr-TR" dirty="0"/>
              <a:t> KM_ </a:t>
            </a:r>
            <a:r>
              <a:rPr lang="tr-TR" dirty="0" err="1"/>
              <a:t>Travelled</a:t>
            </a:r>
            <a:r>
              <a:rPr lang="tr-TR" dirty="0"/>
              <a:t> in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(GA, MA, NY, WA). As can be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Cost_of_Trip</a:t>
            </a:r>
            <a:r>
              <a:rPr lang="tr-TR" dirty="0"/>
              <a:t> is </a:t>
            </a:r>
            <a:r>
              <a:rPr lang="tr-TR" dirty="0" err="1"/>
              <a:t>low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Pink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seem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7" name="Picture 4" descr="C:\Users\melis\Desktop\Ekran Görüntüsü (1047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389" y="3905793"/>
            <a:ext cx="5534652" cy="25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2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6531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Profit Analysis</a:t>
            </a:r>
          </a:p>
        </p:txBody>
      </p:sp>
      <p:pic>
        <p:nvPicPr>
          <p:cNvPr id="17410" name="Picture 2" descr="C:\Users\melis\Desktop\picture\Ekran Görüntüsü (98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1427305"/>
            <a:ext cx="6946162" cy="37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:\Users\melis\Desktop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5" y="1301596"/>
            <a:ext cx="4912542" cy="36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33096" y="4924697"/>
            <a:ext cx="4150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companies made a profit.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seen that the highest profit of the </a:t>
            </a:r>
            <a:r>
              <a:rPr lang="tr-TR" dirty="0"/>
              <a:t>Y</a:t>
            </a:r>
            <a:r>
              <a:rPr lang="en-US" dirty="0" err="1"/>
              <a:t>ellow</a:t>
            </a:r>
            <a:r>
              <a:rPr lang="en-US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en-US" dirty="0"/>
              <a:t>is at the 5th month and the highest profit of the </a:t>
            </a:r>
            <a:r>
              <a:rPr lang="tr-TR" dirty="0"/>
              <a:t>P</a:t>
            </a:r>
            <a:r>
              <a:rPr lang="en-US" dirty="0"/>
              <a:t>ink </a:t>
            </a:r>
            <a:r>
              <a:rPr lang="tr-TR" dirty="0" err="1"/>
              <a:t>Cab</a:t>
            </a:r>
            <a:r>
              <a:rPr lang="en-US" dirty="0"/>
              <a:t> is at the 9th month.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-30778"/>
            <a:ext cx="12192000" cy="112340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33096" y="176982"/>
            <a:ext cx="4150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704113" y="5225309"/>
            <a:ext cx="528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Although</a:t>
            </a:r>
            <a:r>
              <a:rPr lang="tr-TR" dirty="0"/>
              <a:t> it </a:t>
            </a:r>
            <a:r>
              <a:rPr lang="tr-TR" dirty="0" err="1"/>
              <a:t>seems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companies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profit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, in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reason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not be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6052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1625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400" b="1" dirty="0">
                <a:solidFill>
                  <a:srgbClr val="FF6600"/>
                </a:solidFill>
              </a:rPr>
              <a:t>     </a:t>
            </a:r>
            <a:r>
              <a:rPr lang="en-US" sz="4400" b="1" dirty="0">
                <a:solidFill>
                  <a:srgbClr val="FF6600"/>
                </a:solidFill>
              </a:rPr>
              <a:t>Profit Analysis</a:t>
            </a:r>
            <a:endParaRPr lang="tr-TR" sz="4400" dirty="0">
              <a:solidFill>
                <a:srgbClr val="FF6600"/>
              </a:solidFill>
            </a:endParaRPr>
          </a:p>
        </p:txBody>
      </p:sp>
      <p:pic>
        <p:nvPicPr>
          <p:cNvPr id="19458" name="Picture 2" descr="C:\Users\melis\Desktop\picture\Ekran Görüntüsü (98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5" y="1809614"/>
            <a:ext cx="9100219" cy="45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9223125" y="2638697"/>
            <a:ext cx="2873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earned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NY.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, Pink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earned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FL.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397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tr-TR" b="1" dirty="0" err="1">
                <a:solidFill>
                  <a:srgbClr val="FF6600"/>
                </a:solidFill>
              </a:rPr>
              <a:t>Outline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tr-TR" sz="3600" dirty="0">
              <a:solidFill>
                <a:srgbClr val="FF66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tr-TR" sz="3600" dirty="0">
                <a:solidFill>
                  <a:srgbClr val="FF6600"/>
                </a:solidFill>
              </a:rPr>
              <a:t> </a:t>
            </a:r>
            <a:r>
              <a:rPr lang="en-US" sz="3600" dirty="0">
                <a:solidFill>
                  <a:srgbClr val="FF6600"/>
                </a:solidFill>
              </a:rPr>
              <a:t>Problem Statement</a:t>
            </a:r>
            <a:endParaRPr lang="tr-TR" sz="3600" dirty="0">
              <a:solidFill>
                <a:srgbClr val="FF66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tr-TR" sz="3600" dirty="0">
                <a:solidFill>
                  <a:srgbClr val="FF6600"/>
                </a:solidFill>
              </a:rPr>
              <a:t> </a:t>
            </a:r>
            <a:r>
              <a:rPr lang="tr-TR" sz="3600" dirty="0" err="1">
                <a:solidFill>
                  <a:srgbClr val="FF6600"/>
                </a:solidFill>
              </a:rPr>
              <a:t>Datasets</a:t>
            </a:r>
            <a:r>
              <a:rPr lang="tr-TR" sz="3600" dirty="0">
                <a:solidFill>
                  <a:srgbClr val="FF6600"/>
                </a:solidFill>
              </a:rPr>
              <a:t> Information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tr-TR" sz="3600" dirty="0" err="1">
                <a:solidFill>
                  <a:srgbClr val="FF6600"/>
                </a:solidFill>
              </a:rPr>
              <a:t>History</a:t>
            </a:r>
            <a:r>
              <a:rPr lang="tr-TR" sz="3600" dirty="0">
                <a:solidFill>
                  <a:srgbClr val="FF6600"/>
                </a:solidFill>
              </a:rPr>
              <a:t> of </a:t>
            </a:r>
            <a:r>
              <a:rPr lang="tr-TR" sz="3600" dirty="0" err="1">
                <a:solidFill>
                  <a:srgbClr val="FF6600"/>
                </a:solidFill>
              </a:rPr>
              <a:t>the</a:t>
            </a:r>
            <a:r>
              <a:rPr lang="tr-TR" sz="3600" dirty="0">
                <a:solidFill>
                  <a:srgbClr val="FF6600"/>
                </a:solidFill>
              </a:rPr>
              <a:t> </a:t>
            </a:r>
            <a:r>
              <a:rPr lang="tr-TR" sz="3600" dirty="0" err="1">
                <a:solidFill>
                  <a:srgbClr val="FF6600"/>
                </a:solidFill>
              </a:rPr>
              <a:t>Datasets</a:t>
            </a:r>
            <a:endParaRPr lang="tr-TR" sz="3600" dirty="0">
              <a:solidFill>
                <a:srgbClr val="FF66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tr-TR" sz="3600" dirty="0">
                <a:solidFill>
                  <a:srgbClr val="FF6600"/>
                </a:solidFill>
              </a:rPr>
              <a:t> </a:t>
            </a:r>
            <a:r>
              <a:rPr lang="en-US" sz="3600" dirty="0">
                <a:solidFill>
                  <a:srgbClr val="FF6600"/>
                </a:solidFill>
              </a:rPr>
              <a:t>ED</a:t>
            </a:r>
            <a:r>
              <a:rPr lang="tr-TR" sz="3600" dirty="0">
                <a:solidFill>
                  <a:srgbClr val="FF6600"/>
                </a:solidFill>
              </a:rPr>
              <a:t>A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tr-TR" sz="3600" dirty="0" err="1">
                <a:solidFill>
                  <a:srgbClr val="FF6600"/>
                </a:solidFill>
              </a:rPr>
              <a:t>Conclusion</a:t>
            </a:r>
            <a:endParaRPr lang="en-US" sz="36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15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 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27017" y="207760"/>
            <a:ext cx="3235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pic>
        <p:nvPicPr>
          <p:cNvPr id="4099" name="Picture 3" descr="C:\Users\melis\Desktop\Ekran Görüntüsü (103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02" y="977695"/>
            <a:ext cx="9392195" cy="48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654311" y="5809706"/>
            <a:ext cx="92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of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companies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. But it </a:t>
            </a:r>
            <a:r>
              <a:rPr lang="tr-TR" dirty="0" err="1"/>
              <a:t>noteworthy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lose</a:t>
            </a:r>
            <a:r>
              <a:rPr lang="tr-TR" dirty="0"/>
              <a:t> in </a:t>
            </a:r>
            <a:r>
              <a:rPr lang="tr-TR" dirty="0" err="1"/>
              <a:t>NewYork</a:t>
            </a:r>
            <a:r>
              <a:rPr lang="tr-TR" dirty="0"/>
              <a:t> (NY).</a:t>
            </a:r>
          </a:p>
        </p:txBody>
      </p:sp>
    </p:spTree>
    <p:extLst>
      <p:ext uri="{BB962C8B-B14F-4D97-AF65-F5344CB8AC3E}">
        <p14:creationId xmlns:p14="http://schemas.microsoft.com/office/powerpoint/2010/main" val="317309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15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 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27017" y="207760"/>
            <a:ext cx="3235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923585" y="1538393"/>
            <a:ext cx="9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Profit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</a:t>
            </a:r>
          </a:p>
        </p:txBody>
      </p:sp>
      <p:pic>
        <p:nvPicPr>
          <p:cNvPr id="7170" name="Picture 2" descr="C:\Users\melis\Desktop\Ekran Görüntüsü (103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907725"/>
            <a:ext cx="8869680" cy="408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9235440" y="2158776"/>
            <a:ext cx="2316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The</a:t>
            </a:r>
            <a:r>
              <a:rPr lang="tr-TR" sz="2000" dirty="0"/>
              <a:t> 3 </a:t>
            </a:r>
            <a:r>
              <a:rPr lang="tr-TR" sz="2000" dirty="0" err="1"/>
              <a:t>most</a:t>
            </a:r>
            <a:r>
              <a:rPr lang="tr-TR" sz="2000" dirty="0"/>
              <a:t> </a:t>
            </a:r>
            <a:r>
              <a:rPr lang="tr-TR" sz="2000" dirty="0" err="1"/>
              <a:t>profitable</a:t>
            </a:r>
            <a:r>
              <a:rPr lang="tr-TR" sz="2000" dirty="0"/>
              <a:t> </a:t>
            </a:r>
            <a:r>
              <a:rPr lang="tr-TR" sz="2000" dirty="0" err="1"/>
              <a:t>States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Yellow</a:t>
            </a:r>
            <a:r>
              <a:rPr lang="tr-TR" sz="2000" dirty="0"/>
              <a:t> </a:t>
            </a:r>
            <a:r>
              <a:rPr lang="tr-TR" sz="2000" dirty="0" err="1"/>
              <a:t>Cab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NY, TX  </a:t>
            </a:r>
            <a:r>
              <a:rPr lang="tr-TR" sz="2000" dirty="0" err="1"/>
              <a:t>and</a:t>
            </a:r>
            <a:r>
              <a:rPr lang="tr-TR" sz="2000" dirty="0"/>
              <a:t> 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In</a:t>
            </a:r>
            <a:r>
              <a:rPr lang="tr-TR" sz="2000" dirty="0"/>
              <a:t> a Pink </a:t>
            </a:r>
            <a:r>
              <a:rPr lang="tr-TR" sz="2000" dirty="0" err="1"/>
              <a:t>Cab</a:t>
            </a:r>
            <a:r>
              <a:rPr lang="tr-TR" sz="2000" dirty="0"/>
              <a:t> is NY, FL </a:t>
            </a:r>
            <a:r>
              <a:rPr lang="tr-TR" sz="2000" dirty="0" err="1"/>
              <a:t>and</a:t>
            </a:r>
            <a:r>
              <a:rPr lang="tr-TR" sz="2000" dirty="0"/>
              <a:t> AZ. </a:t>
            </a:r>
          </a:p>
        </p:txBody>
      </p:sp>
    </p:spTree>
    <p:extLst>
      <p:ext uri="{BB962C8B-B14F-4D97-AF65-F5344CB8AC3E}">
        <p14:creationId xmlns:p14="http://schemas.microsoft.com/office/powerpoint/2010/main" val="243775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15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 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27017" y="207760"/>
            <a:ext cx="3235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5911396" y="4861120"/>
            <a:ext cx="5270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Seventy</a:t>
            </a:r>
            <a:r>
              <a:rPr lang="tr-TR" dirty="0"/>
              <a:t> </a:t>
            </a:r>
            <a:r>
              <a:rPr lang="tr-TR" dirty="0" err="1"/>
              <a:t>percent</a:t>
            </a:r>
            <a:r>
              <a:rPr lang="tr-TR" dirty="0"/>
              <a:t> of </a:t>
            </a:r>
            <a:r>
              <a:rPr lang="tr-TR" dirty="0" err="1"/>
              <a:t>cabs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Young_Adults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profits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Age_band</a:t>
            </a:r>
            <a:r>
              <a:rPr lang="tr-TR" dirty="0"/>
              <a:t>.</a:t>
            </a:r>
          </a:p>
        </p:txBody>
      </p:sp>
      <p:pic>
        <p:nvPicPr>
          <p:cNvPr id="12" name="Picture 5" descr="C:\Users\melis\Desktop\picture\Ekran Görüntüsü (96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38" y="1386105"/>
            <a:ext cx="6711362" cy="308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E1E44A9-0756-4249-9E5C-6629B98FE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7" y="4757473"/>
            <a:ext cx="3730450" cy="1810079"/>
          </a:xfrm>
          <a:prstGeom prst="rect">
            <a:avLst/>
          </a:prstGeom>
        </p:spPr>
      </p:pic>
      <p:pic>
        <p:nvPicPr>
          <p:cNvPr id="7" name="Resim 6" descr="metin, portakal, karanlık içeren bir resim&#10;&#10;Açıklama otomatik olarak oluşturuldu">
            <a:extLst>
              <a:ext uri="{FF2B5EF4-FFF2-40B4-BE49-F238E27FC236}">
                <a16:creationId xmlns:a16="http://schemas.microsoft.com/office/drawing/2014/main" id="{68F46D73-C294-4C50-A3A3-E042948CE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85" y="4266001"/>
            <a:ext cx="3162574" cy="4648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3A2499-E14B-45C3-BE0C-34A60DC1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6" y="1068852"/>
            <a:ext cx="5146296" cy="313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9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915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 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27017" y="207760"/>
            <a:ext cx="3235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</a:rPr>
              <a:t>Profit Analysis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461792" y="5038997"/>
            <a:ext cx="926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profit</a:t>
            </a:r>
            <a:r>
              <a:rPr lang="tr-TR" dirty="0"/>
              <a:t> is </a:t>
            </a:r>
            <a:r>
              <a:rPr lang="tr-TR" dirty="0" err="1"/>
              <a:t>analyzed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 </a:t>
            </a:r>
            <a:r>
              <a:rPr lang="tr-TR" dirty="0" err="1"/>
              <a:t>Middle_aged_Adults</a:t>
            </a:r>
            <a:r>
              <a:rPr lang="tr-TR" dirty="0"/>
              <a:t> in 2 </a:t>
            </a:r>
            <a:r>
              <a:rPr lang="tr-TR" dirty="0" err="1"/>
              <a:t>and</a:t>
            </a:r>
            <a:r>
              <a:rPr lang="tr-TR" dirty="0"/>
              <a:t> 5 </a:t>
            </a:r>
            <a:r>
              <a:rPr lang="tr-TR" dirty="0" err="1"/>
              <a:t>months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looked</a:t>
            </a:r>
            <a:r>
              <a:rPr lang="tr-TR" dirty="0"/>
              <a:t> at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profit</a:t>
            </a:r>
            <a:r>
              <a:rPr lang="tr-TR" dirty="0"/>
              <a:t>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Older_Adults</a:t>
            </a:r>
            <a:r>
              <a:rPr lang="tr-TR" dirty="0"/>
              <a:t> in 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105" name="Picture 9" descr="C:\Users\melis\Desktop\Ekran Görüntüsü (10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2" y="1561762"/>
            <a:ext cx="6061596" cy="29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elis\Desktop\Ekran Görüntüsü (102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6" y="1302749"/>
            <a:ext cx="5660626" cy="34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9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664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400" b="1" dirty="0">
                <a:solidFill>
                  <a:srgbClr val="FF6600"/>
                </a:solidFill>
              </a:rPr>
              <a:t>     </a:t>
            </a:r>
            <a:r>
              <a:rPr lang="en-US" sz="4400" b="1" dirty="0">
                <a:solidFill>
                  <a:srgbClr val="FF6600"/>
                </a:solidFill>
              </a:rPr>
              <a:t>Profit Analysis</a:t>
            </a:r>
            <a:endParaRPr lang="tr-TR" sz="4400" dirty="0">
              <a:solidFill>
                <a:srgbClr val="FF6600"/>
              </a:solidFill>
            </a:endParaRPr>
          </a:p>
        </p:txBody>
      </p:sp>
      <p:pic>
        <p:nvPicPr>
          <p:cNvPr id="6" name="Picture 9" descr="C:\Users\melis\Desktop\picture\Ekran Görüntüsü (96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21" y="1464448"/>
            <a:ext cx="3670397" cy="19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307635" y="1988752"/>
            <a:ext cx="193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cabs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 </a:t>
            </a:r>
            <a:r>
              <a:rPr lang="tr-TR" dirty="0" err="1"/>
              <a:t>male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DE43B1-C907-4A61-82C9-5FFB0B1F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16" y="1464448"/>
            <a:ext cx="5248504" cy="52760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9B5E3D4-FD33-474A-8FDB-F52A6E51C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94" y="3475715"/>
            <a:ext cx="5522076" cy="33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7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400" b="1" dirty="0">
                <a:solidFill>
                  <a:srgbClr val="FF6600"/>
                </a:solidFill>
                <a:latin typeface="+mj-lt"/>
              </a:rPr>
              <a:t> </a:t>
            </a:r>
          </a:p>
        </p:txBody>
      </p:sp>
      <p:pic>
        <p:nvPicPr>
          <p:cNvPr id="22530" name="Picture 2" descr="C:\Users\melis\Desktop\picture\Ekran Görüntüsü (97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97" y="2030981"/>
            <a:ext cx="6019903" cy="26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elis\Desktop\used_pic\Ekran Görüntüsü (96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" y="1810624"/>
            <a:ext cx="56578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966500" y="5504208"/>
            <a:ext cx="375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cabs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pic>
        <p:nvPicPr>
          <p:cNvPr id="24578" name="Picture 2" descr="C:\Users\melis\Desktop\picture\Ekran Görüntüsü (96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1" y="127272"/>
            <a:ext cx="6249987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melis\Desktop\picture\Ekran Görüntüsü (96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1" y="3519060"/>
            <a:ext cx="6217920" cy="28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melis\Desktop\Ekran Görüntüsü (103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68" y="482825"/>
            <a:ext cx="5785484" cy="265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elis\Desktop\Ekran Görüntüsü (1035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68" y="3519061"/>
            <a:ext cx="5614829" cy="26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336869" y="6384800"/>
            <a:ext cx="377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Payment</a:t>
            </a:r>
            <a:r>
              <a:rPr lang="tr-TR" dirty="0"/>
              <a:t> is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93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864325" y="2025342"/>
            <a:ext cx="100039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/>
              <a:t>When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datasets</a:t>
            </a:r>
            <a:r>
              <a:rPr lang="tr-TR" b="1" dirty="0"/>
              <a:t> of 3 </a:t>
            </a:r>
            <a:r>
              <a:rPr lang="tr-TR" b="1" dirty="0" err="1"/>
              <a:t>years</a:t>
            </a:r>
            <a:r>
              <a:rPr lang="tr-TR" b="1" dirty="0"/>
              <a:t> </a:t>
            </a:r>
            <a:r>
              <a:rPr lang="tr-TR" b="1" dirty="0" err="1"/>
              <a:t>were</a:t>
            </a:r>
            <a:r>
              <a:rPr lang="tr-TR" b="1" dirty="0"/>
              <a:t> </a:t>
            </a:r>
            <a:r>
              <a:rPr lang="tr-TR" b="1" dirty="0" err="1"/>
              <a:t>examined</a:t>
            </a:r>
            <a:r>
              <a:rPr lang="tr-TR" b="1" dirty="0"/>
              <a:t>, it </a:t>
            </a:r>
            <a:r>
              <a:rPr lang="tr-TR" b="1" dirty="0" err="1"/>
              <a:t>was</a:t>
            </a:r>
            <a:r>
              <a:rPr lang="tr-TR" b="1" dirty="0"/>
              <a:t> </a:t>
            </a:r>
            <a:r>
              <a:rPr lang="tr-TR" b="1" dirty="0" err="1"/>
              <a:t>seen</a:t>
            </a:r>
            <a:r>
              <a:rPr lang="tr-TR" b="1" dirty="0"/>
              <a:t> </a:t>
            </a:r>
            <a:r>
              <a:rPr lang="tr-TR" b="1" dirty="0" err="1"/>
              <a:t>that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most</a:t>
            </a:r>
            <a:r>
              <a:rPr lang="tr-TR" b="1" dirty="0"/>
              <a:t> </a:t>
            </a:r>
            <a:r>
              <a:rPr lang="tr-TR" b="1" dirty="0" err="1"/>
              <a:t>profitable</a:t>
            </a:r>
            <a:r>
              <a:rPr lang="tr-TR" b="1" dirty="0"/>
              <a:t> </a:t>
            </a:r>
            <a:r>
              <a:rPr lang="tr-TR" b="1" dirty="0" err="1"/>
              <a:t>company</a:t>
            </a:r>
            <a:r>
              <a:rPr lang="tr-TR" b="1" dirty="0"/>
              <a:t> </a:t>
            </a:r>
            <a:r>
              <a:rPr lang="tr-TR" b="1" dirty="0" err="1"/>
              <a:t>was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Yellow</a:t>
            </a:r>
            <a:r>
              <a:rPr lang="tr-TR" b="1" dirty="0"/>
              <a:t> </a:t>
            </a:r>
            <a:r>
              <a:rPr lang="tr-TR" b="1" dirty="0" err="1"/>
              <a:t>Cab</a:t>
            </a:r>
            <a:r>
              <a:rPr lang="tr-TR" b="1" dirty="0"/>
              <a:t> </a:t>
            </a:r>
            <a:r>
              <a:rPr lang="tr-TR" b="1" dirty="0" err="1"/>
              <a:t>compared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Pink </a:t>
            </a:r>
            <a:r>
              <a:rPr lang="tr-TR" b="1" dirty="0" err="1"/>
              <a:t>Cab</a:t>
            </a:r>
            <a:r>
              <a:rPr lang="tr-TR" b="1" dirty="0"/>
              <a:t>.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Yellow cab’s average profit per KM is almost three times the average profit per KM of the Pink cab.</a:t>
            </a: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/>
              <a:t>In</a:t>
            </a:r>
            <a:r>
              <a:rPr lang="tr-TR" b="1" dirty="0"/>
              <a:t> general,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Payment_Mode</a:t>
            </a:r>
            <a:r>
              <a:rPr lang="tr-TR" b="1" dirty="0"/>
              <a:t> is </a:t>
            </a:r>
            <a:r>
              <a:rPr lang="tr-TR" b="1" dirty="0" err="1"/>
              <a:t>card</a:t>
            </a:r>
            <a:r>
              <a:rPr lang="tr-TR" b="1" dirty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/>
              <a:t>According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detailed</a:t>
            </a:r>
            <a:r>
              <a:rPr lang="tr-TR" b="1" dirty="0"/>
              <a:t> </a:t>
            </a:r>
            <a:r>
              <a:rPr lang="tr-TR" b="1" dirty="0" err="1"/>
              <a:t>analysis</a:t>
            </a:r>
            <a:r>
              <a:rPr lang="tr-TR" b="1" dirty="0"/>
              <a:t>, XYZ  </a:t>
            </a:r>
            <a:r>
              <a:rPr lang="tr-TR" b="1" dirty="0" err="1"/>
              <a:t>firm</a:t>
            </a:r>
            <a:r>
              <a:rPr lang="tr-TR" b="1" dirty="0"/>
              <a:t> </a:t>
            </a:r>
            <a:r>
              <a:rPr lang="tr-TR" b="1" u="sng" dirty="0" err="1"/>
              <a:t>should</a:t>
            </a:r>
            <a:r>
              <a:rPr lang="tr-TR" b="1" u="sng" dirty="0"/>
              <a:t> </a:t>
            </a:r>
            <a:r>
              <a:rPr lang="tr-TR" b="1" u="sng" dirty="0" err="1"/>
              <a:t>invest</a:t>
            </a:r>
            <a:r>
              <a:rPr lang="tr-TR" b="1" u="sng" dirty="0"/>
              <a:t> in </a:t>
            </a:r>
            <a:r>
              <a:rPr lang="tr-TR" dirty="0" err="1">
                <a:latin typeface="Algerian" panose="04020705040A02060702" pitchFamily="82" charset="0"/>
              </a:rPr>
              <a:t>Yellow</a:t>
            </a:r>
            <a:r>
              <a:rPr lang="tr-TR" dirty="0">
                <a:latin typeface="Algerian" panose="04020705040A02060702" pitchFamily="82" charset="0"/>
              </a:rPr>
              <a:t> </a:t>
            </a:r>
            <a:r>
              <a:rPr lang="tr-TR" dirty="0" err="1">
                <a:latin typeface="Algerian" panose="04020705040A02060702" pitchFamily="82" charset="0"/>
              </a:rPr>
              <a:t>Cab</a:t>
            </a:r>
            <a:r>
              <a:rPr lang="tr-TR" b="1" dirty="0"/>
              <a:t>. </a:t>
            </a:r>
            <a:r>
              <a:rPr lang="tr-TR" b="1" dirty="0" err="1"/>
              <a:t>Given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losses</a:t>
            </a:r>
            <a:r>
              <a:rPr lang="tr-TR" b="1" dirty="0"/>
              <a:t>, XYZ </a:t>
            </a:r>
            <a:r>
              <a:rPr lang="tr-TR" b="1" dirty="0" err="1"/>
              <a:t>firm</a:t>
            </a:r>
            <a:r>
              <a:rPr lang="tr-TR" b="1" dirty="0"/>
              <a:t> </a:t>
            </a:r>
            <a:r>
              <a:rPr lang="tr-TR" b="1" dirty="0" err="1"/>
              <a:t>should</a:t>
            </a:r>
            <a:r>
              <a:rPr lang="tr-TR" b="1" dirty="0"/>
              <a:t> </a:t>
            </a:r>
            <a:r>
              <a:rPr lang="tr-TR" b="1" dirty="0" err="1"/>
              <a:t>invest</a:t>
            </a:r>
            <a:r>
              <a:rPr lang="tr-TR" b="1" dirty="0"/>
              <a:t> </a:t>
            </a:r>
            <a:r>
              <a:rPr lang="tr-TR" b="1" dirty="0" err="1"/>
              <a:t>more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Yellow</a:t>
            </a:r>
            <a:r>
              <a:rPr lang="tr-TR" b="1" dirty="0"/>
              <a:t> </a:t>
            </a:r>
            <a:r>
              <a:rPr lang="tr-TR" b="1" dirty="0" err="1"/>
              <a:t>Cab</a:t>
            </a:r>
            <a:r>
              <a:rPr lang="tr-TR" b="1" dirty="0"/>
              <a:t> in </a:t>
            </a:r>
            <a:r>
              <a:rPr lang="tr-TR" b="1" dirty="0" err="1"/>
              <a:t>the</a:t>
            </a:r>
            <a:r>
              <a:rPr lang="tr-TR" b="1" dirty="0"/>
              <a:t> New York.</a:t>
            </a:r>
            <a:endParaRPr lang="en-US" b="1" dirty="0"/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Conclusion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51269"/>
            <a:ext cx="1816156" cy="1816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84731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37796" y="2192142"/>
            <a:ext cx="106330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800" b="1" dirty="0">
                <a:solidFill>
                  <a:srgbClr val="FF6600"/>
                </a:solidFill>
                <a:latin typeface="Algerian" panose="04020705040A02060702" pitchFamily="82" charset="0"/>
              </a:rPr>
              <a:t>   </a:t>
            </a:r>
            <a:r>
              <a:rPr lang="tr-TR" sz="8800" dirty="0">
                <a:solidFill>
                  <a:srgbClr val="FF6600"/>
                </a:solidFill>
                <a:latin typeface="Algerian" panose="04020705040A02060702" pitchFamily="82" charset="0"/>
              </a:rPr>
              <a:t>THANK YOU !</a:t>
            </a:r>
            <a:endParaRPr lang="tr-TR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4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704958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XYZ is a private equity firm in US. Due to remarkable growth in the Cab Industry in last few years and multiple key players in</a:t>
            </a:r>
            <a:r>
              <a:rPr lang="tr-TR" sz="1800" dirty="0"/>
              <a:t> </a:t>
            </a:r>
            <a:r>
              <a:rPr lang="en-US" sz="1800" dirty="0"/>
              <a:t>the market, it is planning for an investment in Cab industry</a:t>
            </a:r>
            <a:r>
              <a:rPr lang="tr-TR" sz="1800" dirty="0"/>
              <a:t>.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en-US" sz="1800" dirty="0"/>
              <a:t>Provide actionable insights to help XYZ firm in identifying </a:t>
            </a:r>
            <a:r>
              <a:rPr lang="tr-TR" sz="1800" dirty="0"/>
              <a:t> </a:t>
            </a:r>
            <a:r>
              <a:rPr lang="en-US" sz="1800" dirty="0"/>
              <a:t>the right company for making investment.</a:t>
            </a:r>
            <a:endParaRPr lang="tr-TR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tr-TR" sz="1800" u="sng" dirty="0" err="1"/>
              <a:t>Cab</a:t>
            </a:r>
            <a:r>
              <a:rPr lang="tr-TR" sz="1800" u="sng" dirty="0"/>
              <a:t> </a:t>
            </a:r>
            <a:r>
              <a:rPr lang="tr-TR" sz="1800" u="sng" dirty="0" err="1"/>
              <a:t>Companies</a:t>
            </a:r>
            <a:endParaRPr lang="tr-TR" sz="1800" u="sng" dirty="0"/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Yellow</a:t>
            </a:r>
            <a:r>
              <a:rPr lang="tr-TR" sz="1800" dirty="0"/>
              <a:t> </a:t>
            </a:r>
            <a:r>
              <a:rPr lang="tr-TR" sz="1800" dirty="0" err="1"/>
              <a:t>Cab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        Pink </a:t>
            </a:r>
            <a:r>
              <a:rPr lang="tr-TR" sz="1800" dirty="0" err="1"/>
              <a:t>Cab</a:t>
            </a:r>
            <a:endParaRPr lang="tr-TR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–G2M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ndustry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tudy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melis\Desktop\Ekran Görüntüsü (65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89" y="1812608"/>
            <a:ext cx="3988526" cy="44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6035869" y="1647587"/>
            <a:ext cx="5317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of the data: </a:t>
            </a:r>
            <a:r>
              <a:rPr lang="tr-TR" b="1" dirty="0"/>
              <a:t>2016/01/02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 </a:t>
            </a:r>
            <a:r>
              <a:rPr lang="tr-TR" b="1" dirty="0"/>
              <a:t>2018/12/31</a:t>
            </a:r>
            <a:r>
              <a:rPr lang="tr-TR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data points :</a:t>
            </a:r>
            <a:r>
              <a:rPr lang="tr-TR" dirty="0"/>
              <a:t> </a:t>
            </a:r>
            <a:r>
              <a:rPr lang="en-US" dirty="0"/>
              <a:t>3</a:t>
            </a:r>
            <a:r>
              <a:rPr lang="tr-TR" dirty="0"/>
              <a:t>56,392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Data</a:t>
            </a:r>
            <a:r>
              <a:rPr lang="tr-TR" b="1" dirty="0" err="1">
                <a:solidFill>
                  <a:srgbClr val="FF6600"/>
                </a:solidFill>
              </a:rPr>
              <a:t>sets</a:t>
            </a:r>
            <a:r>
              <a:rPr lang="tr-TR" b="1" dirty="0">
                <a:solidFill>
                  <a:srgbClr val="FF6600"/>
                </a:solidFill>
              </a:rPr>
              <a:t> Information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85503" y="1647587"/>
            <a:ext cx="5185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4 </a:t>
            </a:r>
            <a:r>
              <a:rPr lang="tr-TR" dirty="0" err="1"/>
              <a:t>datasets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US" b="1" dirty="0"/>
              <a:t>Cab_Data.csv -</a:t>
            </a:r>
            <a:r>
              <a:rPr lang="en-US" dirty="0"/>
              <a:t> This file includes details of transaction for 2 cab companies.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City.csv -</a:t>
            </a:r>
            <a:r>
              <a:rPr lang="en-US" dirty="0"/>
              <a:t> This file contains list of US cities, their population and number of cab users.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Customer_ID.csv -</a:t>
            </a:r>
            <a:r>
              <a:rPr lang="en-US" dirty="0"/>
              <a:t> This is a mapping table that contains a unique identifier which links the customer’s demographic details.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Transaction_ID.csv -</a:t>
            </a:r>
            <a:r>
              <a:rPr lang="en-US" dirty="0"/>
              <a:t> This is a mapping table that contains transaction to customer mapping and payment mode.</a:t>
            </a:r>
          </a:p>
          <a:p>
            <a:endParaRPr lang="tr-TR" dirty="0"/>
          </a:p>
        </p:txBody>
      </p:sp>
      <p:pic>
        <p:nvPicPr>
          <p:cNvPr id="2050" name="Picture 2" descr="C:\Users\melis\Desktop\Ekran Görüntüsü (95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83" y="2795451"/>
            <a:ext cx="4238302" cy="32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Cab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3074" name="Picture 2" descr="C:\Users\melis\Desktop\Ekran Görüntüsü (100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3" y="1742848"/>
            <a:ext cx="5024847" cy="310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lis\Desktop\Ekran Görüntüsü (100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03" y="1742848"/>
            <a:ext cx="2997002" cy="296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3680999" y="5264330"/>
            <a:ext cx="435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359392 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7107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Cab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4098" name="Picture 2" descr="C:\Users\melis\Desktop\Ekran Görüntüsü (100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01" y="1929603"/>
            <a:ext cx="5688729" cy="41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elis\Desktop\Ekran Görüntüsü (100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" y="1733661"/>
            <a:ext cx="4980616" cy="406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7419703" y="1623979"/>
            <a:ext cx="292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Charged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City</a:t>
            </a:r>
          </a:p>
        </p:txBody>
      </p:sp>
    </p:spTree>
    <p:extLst>
      <p:ext uri="{BB962C8B-B14F-4D97-AF65-F5344CB8AC3E}">
        <p14:creationId xmlns:p14="http://schemas.microsoft.com/office/powerpoint/2010/main" val="404687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6919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Cab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8" name="Picture 3" descr="C:\Users\melis\Desktop\picture\Ekran Görüntüsü (95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934" y="3712841"/>
            <a:ext cx="3821724" cy="296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elis\Desktop\Ekran Görüntüsü (100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49" y="3712841"/>
            <a:ext cx="4176985" cy="29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lis\Desktop\Ekran Görüntüsü (100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4" y="3661592"/>
            <a:ext cx="3830495" cy="296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elis\Desktop\Ekran Görüntüsü (1017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18" y="842192"/>
            <a:ext cx="433206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735909" y="1248765"/>
            <a:ext cx="3190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tr-TR" dirty="0"/>
              <a:t>Y</a:t>
            </a:r>
            <a:r>
              <a:rPr lang="en-US" dirty="0" err="1"/>
              <a:t>ellow</a:t>
            </a:r>
            <a:r>
              <a:rPr lang="en-US" dirty="0"/>
              <a:t> </a:t>
            </a:r>
            <a:r>
              <a:rPr lang="tr-TR" dirty="0" err="1"/>
              <a:t>Cab</a:t>
            </a:r>
            <a:r>
              <a:rPr lang="en-US" dirty="0"/>
              <a:t> is considerably higher than the </a:t>
            </a:r>
            <a:r>
              <a:rPr lang="tr-TR" dirty="0"/>
              <a:t>P</a:t>
            </a:r>
            <a:r>
              <a:rPr lang="en-US" dirty="0"/>
              <a:t>ink </a:t>
            </a:r>
            <a:r>
              <a:rPr lang="tr-TR" dirty="0" err="1"/>
              <a:t>Cab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number of </a:t>
            </a:r>
            <a:r>
              <a:rPr lang="tr-TR" dirty="0"/>
              <a:t>Y</a:t>
            </a:r>
            <a:r>
              <a:rPr lang="en-US" dirty="0" err="1"/>
              <a:t>ellow</a:t>
            </a:r>
            <a:r>
              <a:rPr lang="en-US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en-US" dirty="0"/>
              <a:t>it is seen that the number of kilometers traveled is more.</a:t>
            </a:r>
            <a:endParaRPr lang="tr-TR" dirty="0"/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648252" y="968841"/>
            <a:ext cx="705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H="1">
            <a:off x="3670024" y="1121241"/>
            <a:ext cx="705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9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6919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Cab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867989" y="5161615"/>
            <a:ext cx="865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terms of the KM Travelled and Price Charged, it is seen that the yellow taxi travels more.</a:t>
            </a:r>
            <a:endParaRPr lang="tr-TR" dirty="0"/>
          </a:p>
        </p:txBody>
      </p:sp>
      <p:pic>
        <p:nvPicPr>
          <p:cNvPr id="7170" name="Picture 2" descr="C:\Users\melis\Desktop\Ekran Görüntüsü (9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48" y="1117464"/>
            <a:ext cx="10349206" cy="39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8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6919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History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of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the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</a:t>
            </a:r>
            <a:r>
              <a:rPr lang="tr-TR" sz="4400" b="1" dirty="0" err="1">
                <a:solidFill>
                  <a:srgbClr val="FF6600"/>
                </a:solidFill>
                <a:latin typeface="+mj-lt"/>
              </a:rPr>
              <a:t>Dataset</a:t>
            </a:r>
            <a:r>
              <a:rPr lang="tr-TR" sz="4400" b="1" dirty="0">
                <a:solidFill>
                  <a:srgbClr val="FF6600"/>
                </a:solidFill>
                <a:latin typeface="+mj-lt"/>
              </a:rPr>
              <a:t> - City Data.csv</a:t>
            </a:r>
            <a:endParaRPr lang="en-US" sz="44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632857" y="365581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8194" name="Picture 2" descr="C:\Users\melis\Desktop\Ekran Görüntüsü (10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48" y="1317171"/>
            <a:ext cx="4511850" cy="29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elis\Desktop\Ekran Görüntüsü (10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38" y="1420358"/>
            <a:ext cx="3904397" cy="19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801291" y="4990011"/>
            <a:ext cx="3889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20 data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NA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889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1004</Words>
  <Application>Microsoft Office PowerPoint</Application>
  <PresentationFormat>Geniş ekran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Wingdings</vt:lpstr>
      <vt:lpstr>Office Theme</vt:lpstr>
      <vt:lpstr>PowerPoint Sunusu</vt:lpstr>
      <vt:lpstr>   Outline</vt:lpstr>
      <vt:lpstr>Problem Statement –G2M Cab Industry Case Study</vt:lpstr>
      <vt:lpstr>Datasets Information</vt:lpstr>
      <vt:lpstr>Profit Analysis</vt:lpstr>
      <vt:lpstr>Profit Analysis</vt:lpstr>
      <vt:lpstr>PowerPoint Sunusu</vt:lpstr>
      <vt:lpstr>PowerPoint Sunusu</vt:lpstr>
      <vt:lpstr>PowerPoint Sunusu</vt:lpstr>
      <vt:lpstr>Profit Analysis</vt:lpstr>
      <vt:lpstr>Profit Analysis</vt:lpstr>
      <vt:lpstr>Profit Analysis</vt:lpstr>
      <vt:lpstr>Profit Analysis</vt:lpstr>
      <vt:lpstr>Profit Analysis</vt:lpstr>
      <vt:lpstr>Correlation of numeric variables in all_data</vt:lpstr>
      <vt:lpstr>Box Plot Analysis </vt:lpstr>
      <vt:lpstr>Profit Analysis</vt:lpstr>
      <vt:lpstr>Profit Analysis</vt:lpstr>
      <vt:lpstr>Profit Analysis</vt:lpstr>
      <vt:lpstr>PowerPoint Sunusu</vt:lpstr>
      <vt:lpstr>PowerPoint Sunusu</vt:lpstr>
      <vt:lpstr>PowerPoint Sunusu</vt:lpstr>
      <vt:lpstr>PowerPoint Sunusu</vt:lpstr>
      <vt:lpstr>Profit Analysis</vt:lpstr>
      <vt:lpstr>Profit Analysis</vt:lpstr>
      <vt:lpstr>Profit Analysis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atakan</cp:lastModifiedBy>
  <cp:revision>213</cp:revision>
  <cp:lastPrinted>2019-08-24T08:13:50Z</cp:lastPrinted>
  <dcterms:created xsi:type="dcterms:W3CDTF">2019-08-19T15:39:24Z</dcterms:created>
  <dcterms:modified xsi:type="dcterms:W3CDTF">2021-10-12T21:31:03Z</dcterms:modified>
</cp:coreProperties>
</file>